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635" r:id="rId3"/>
    <p:sldId id="585" r:id="rId4"/>
    <p:sldId id="611" r:id="rId5"/>
    <p:sldId id="613" r:id="rId6"/>
    <p:sldId id="615" r:id="rId7"/>
    <p:sldId id="614" r:id="rId8"/>
    <p:sldId id="616" r:id="rId9"/>
    <p:sldId id="608" r:id="rId10"/>
    <p:sldId id="609" r:id="rId11"/>
    <p:sldId id="610" r:id="rId12"/>
    <p:sldId id="617" r:id="rId13"/>
    <p:sldId id="620" r:id="rId14"/>
    <p:sldId id="621" r:id="rId15"/>
    <p:sldId id="622" r:id="rId16"/>
    <p:sldId id="623" r:id="rId17"/>
    <p:sldId id="624" r:id="rId18"/>
    <p:sldId id="625" r:id="rId19"/>
    <p:sldId id="626" r:id="rId20"/>
    <p:sldId id="627" r:id="rId21"/>
    <p:sldId id="634" r:id="rId22"/>
    <p:sldId id="628" r:id="rId23"/>
    <p:sldId id="629" r:id="rId24"/>
    <p:sldId id="630" r:id="rId25"/>
    <p:sldId id="631" r:id="rId26"/>
    <p:sldId id="618" r:id="rId27"/>
    <p:sldId id="619" r:id="rId28"/>
    <p:sldId id="632" r:id="rId29"/>
    <p:sldId id="633" r:id="rId30"/>
    <p:sldId id="58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24" autoAdjust="0"/>
  </p:normalViewPr>
  <p:slideViewPr>
    <p:cSldViewPr>
      <p:cViewPr varScale="1">
        <p:scale>
          <a:sx n="81" d="100"/>
          <a:sy n="81" d="100"/>
        </p:scale>
        <p:origin x="105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DFAF31-8E73-4CAD-94B7-050F1C503495}" type="datetimeFigureOut">
              <a:rPr lang="en-US" smtClean="0"/>
              <a:pPr/>
              <a:t>9/7/2021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64E575-7F8C-451C-B54F-233CA0484AB9}" type="slidenum">
              <a:rPr lang="en-US" smtClean="0"/>
              <a:pPr/>
              <a:t>‹#›</a:t>
            </a:fld>
            <a:endParaRPr lang="en-US"/>
          </a:p>
        </p:txBody>
      </p:sp>
    </p:spTree>
    <p:extLst>
      <p:ext uri="{BB962C8B-B14F-4D97-AF65-F5344CB8AC3E}">
        <p14:creationId xmlns:p14="http://schemas.microsoft.com/office/powerpoint/2010/main" val="1199647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B922AC26-A63A-4F58-A697-DDAA141F8EB3}" type="datetime1">
              <a:rPr lang="en-US" smtClean="0"/>
              <a:pPr/>
              <a:t>9/7/2021</a:t>
            </a:fld>
            <a:endParaRPr lang="en-US"/>
          </a:p>
        </p:txBody>
      </p:sp>
      <p:sp>
        <p:nvSpPr>
          <p:cNvPr id="20" name="Footer Placeholder 19"/>
          <p:cNvSpPr>
            <a:spLocks noGrp="1"/>
          </p:cNvSpPr>
          <p:nvPr>
            <p:ph type="ftr" sz="quarter" idx="11"/>
          </p:nvPr>
        </p:nvSpPr>
        <p:spPr/>
        <p:txBody>
          <a:bodyPr/>
          <a:lstStyle>
            <a:extLst/>
          </a:lstStyle>
          <a:p>
            <a:r>
              <a:rPr lang="en-US" smtClean="0"/>
              <a:t>WINNIE BARAWA</a:t>
            </a:r>
            <a:endParaRPr lang="en-US"/>
          </a:p>
        </p:txBody>
      </p:sp>
      <p:sp>
        <p:nvSpPr>
          <p:cNvPr id="10" name="Slide Number Placeholder 9"/>
          <p:cNvSpPr>
            <a:spLocks noGrp="1"/>
          </p:cNvSpPr>
          <p:nvPr>
            <p:ph type="sldNum" sz="quarter" idx="12"/>
          </p:nvPr>
        </p:nvSpPr>
        <p:spPr/>
        <p:txBody>
          <a:bodyPr/>
          <a:lstStyle>
            <a:extLst/>
          </a:lstStyle>
          <a:p>
            <a:fld id="{B1D3921E-B699-4AE9-8268-1FF2FBD273FC}"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C5835D9-806E-4E14-AC75-B02ED75A471E}" type="datetime1">
              <a:rPr lang="en-US" smtClean="0"/>
              <a:pPr/>
              <a:t>9/7/2021</a:t>
            </a:fld>
            <a:endParaRPr lang="en-US"/>
          </a:p>
        </p:txBody>
      </p:sp>
      <p:sp>
        <p:nvSpPr>
          <p:cNvPr id="5" name="Footer Placeholder 4"/>
          <p:cNvSpPr>
            <a:spLocks noGrp="1"/>
          </p:cNvSpPr>
          <p:nvPr>
            <p:ph type="ftr" sz="quarter" idx="11"/>
          </p:nvPr>
        </p:nvSpPr>
        <p:spPr/>
        <p:txBody>
          <a:bodyPr/>
          <a:lstStyle>
            <a:extLst/>
          </a:lstStyle>
          <a:p>
            <a:r>
              <a:rPr lang="en-US" smtClean="0"/>
              <a:t>WINNIE BARAWA</a:t>
            </a:r>
            <a:endParaRPr lang="en-US"/>
          </a:p>
        </p:txBody>
      </p:sp>
      <p:sp>
        <p:nvSpPr>
          <p:cNvPr id="6" name="Slide Number Placeholder 5"/>
          <p:cNvSpPr>
            <a:spLocks noGrp="1"/>
          </p:cNvSpPr>
          <p:nvPr>
            <p:ph type="sldNum" sz="quarter" idx="12"/>
          </p:nvPr>
        </p:nvSpPr>
        <p:spPr/>
        <p:txBody>
          <a:bodyPr/>
          <a:lstStyle>
            <a:extLst/>
          </a:lstStyle>
          <a:p>
            <a:fld id="{B1D3921E-B699-4AE9-8268-1FF2FBD273FC}"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E746B54-5034-4C81-88D6-ADD6A5141AFD}" type="datetime1">
              <a:rPr lang="en-US" smtClean="0"/>
              <a:pPr/>
              <a:t>9/7/2021</a:t>
            </a:fld>
            <a:endParaRPr lang="en-US"/>
          </a:p>
        </p:txBody>
      </p:sp>
      <p:sp>
        <p:nvSpPr>
          <p:cNvPr id="5" name="Footer Placeholder 4"/>
          <p:cNvSpPr>
            <a:spLocks noGrp="1"/>
          </p:cNvSpPr>
          <p:nvPr>
            <p:ph type="ftr" sz="quarter" idx="11"/>
          </p:nvPr>
        </p:nvSpPr>
        <p:spPr/>
        <p:txBody>
          <a:bodyPr/>
          <a:lstStyle>
            <a:extLst/>
          </a:lstStyle>
          <a:p>
            <a:r>
              <a:rPr lang="en-US" smtClean="0"/>
              <a:t>WINNIE BARAWA</a:t>
            </a:r>
            <a:endParaRPr lang="en-US"/>
          </a:p>
        </p:txBody>
      </p:sp>
      <p:sp>
        <p:nvSpPr>
          <p:cNvPr id="6" name="Slide Number Placeholder 5"/>
          <p:cNvSpPr>
            <a:spLocks noGrp="1"/>
          </p:cNvSpPr>
          <p:nvPr>
            <p:ph type="sldNum" sz="quarter" idx="12"/>
          </p:nvPr>
        </p:nvSpPr>
        <p:spPr/>
        <p:txBody>
          <a:bodyPr/>
          <a:lstStyle>
            <a:extLst/>
          </a:lstStyle>
          <a:p>
            <a:fld id="{B1D3921E-B699-4AE9-8268-1FF2FBD273FC}"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5229D83-EB01-4924-A729-C61747D7F166}" type="datetime1">
              <a:rPr lang="en-US" smtClean="0"/>
              <a:pPr/>
              <a:t>9/7/2021</a:t>
            </a:fld>
            <a:endParaRPr lang="en-US"/>
          </a:p>
        </p:txBody>
      </p:sp>
      <p:sp>
        <p:nvSpPr>
          <p:cNvPr id="5" name="Footer Placeholder 4"/>
          <p:cNvSpPr>
            <a:spLocks noGrp="1"/>
          </p:cNvSpPr>
          <p:nvPr>
            <p:ph type="ftr" sz="quarter" idx="11"/>
          </p:nvPr>
        </p:nvSpPr>
        <p:spPr/>
        <p:txBody>
          <a:bodyPr/>
          <a:lstStyle>
            <a:extLst/>
          </a:lstStyle>
          <a:p>
            <a:r>
              <a:rPr lang="en-US" smtClean="0"/>
              <a:t>WINNIE BARAWA</a:t>
            </a:r>
            <a:endParaRPr lang="en-US"/>
          </a:p>
        </p:txBody>
      </p:sp>
      <p:sp>
        <p:nvSpPr>
          <p:cNvPr id="6" name="Slide Number Placeholder 5"/>
          <p:cNvSpPr>
            <a:spLocks noGrp="1"/>
          </p:cNvSpPr>
          <p:nvPr>
            <p:ph type="sldNum" sz="quarter" idx="12"/>
          </p:nvPr>
        </p:nvSpPr>
        <p:spPr/>
        <p:txBody>
          <a:bodyPr/>
          <a:lstStyle>
            <a:extLst/>
          </a:lstStyle>
          <a:p>
            <a:fld id="{B1D3921E-B699-4AE9-8268-1FF2FBD273FC}"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764742F-846E-4C2B-9E33-4E0927144772}" type="datetime1">
              <a:rPr lang="en-US" smtClean="0"/>
              <a:pPr/>
              <a:t>9/7/2021</a:t>
            </a:fld>
            <a:endParaRPr lang="en-US"/>
          </a:p>
        </p:txBody>
      </p:sp>
      <p:sp>
        <p:nvSpPr>
          <p:cNvPr id="5" name="Footer Placeholder 4"/>
          <p:cNvSpPr>
            <a:spLocks noGrp="1"/>
          </p:cNvSpPr>
          <p:nvPr>
            <p:ph type="ftr" sz="quarter" idx="11"/>
          </p:nvPr>
        </p:nvSpPr>
        <p:spPr/>
        <p:txBody>
          <a:bodyPr/>
          <a:lstStyle>
            <a:extLst/>
          </a:lstStyle>
          <a:p>
            <a:r>
              <a:rPr lang="en-US" smtClean="0"/>
              <a:t>WINNIE BARAWA</a:t>
            </a:r>
            <a:endParaRPr lang="en-US"/>
          </a:p>
        </p:txBody>
      </p:sp>
      <p:sp>
        <p:nvSpPr>
          <p:cNvPr id="6" name="Slide Number Placeholder 5"/>
          <p:cNvSpPr>
            <a:spLocks noGrp="1"/>
          </p:cNvSpPr>
          <p:nvPr>
            <p:ph type="sldNum" sz="quarter" idx="12"/>
          </p:nvPr>
        </p:nvSpPr>
        <p:spPr/>
        <p:txBody>
          <a:bodyPr/>
          <a:lstStyle>
            <a:extLst/>
          </a:lstStyle>
          <a:p>
            <a:fld id="{B1D3921E-B699-4AE9-8268-1FF2FBD273FC}"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D7B0002-C5E2-4E01-91DE-49F1B7444F5A}" type="datetime1">
              <a:rPr lang="en-US" smtClean="0"/>
              <a:pPr/>
              <a:t>9/7/2021</a:t>
            </a:fld>
            <a:endParaRPr lang="en-US"/>
          </a:p>
        </p:txBody>
      </p:sp>
      <p:sp>
        <p:nvSpPr>
          <p:cNvPr id="6" name="Footer Placeholder 5"/>
          <p:cNvSpPr>
            <a:spLocks noGrp="1"/>
          </p:cNvSpPr>
          <p:nvPr>
            <p:ph type="ftr" sz="quarter" idx="11"/>
          </p:nvPr>
        </p:nvSpPr>
        <p:spPr/>
        <p:txBody>
          <a:bodyPr/>
          <a:lstStyle>
            <a:extLst/>
          </a:lstStyle>
          <a:p>
            <a:r>
              <a:rPr lang="en-US" smtClean="0"/>
              <a:t>WINNIE BARAWA</a:t>
            </a:r>
            <a:endParaRPr lang="en-US"/>
          </a:p>
        </p:txBody>
      </p:sp>
      <p:sp>
        <p:nvSpPr>
          <p:cNvPr id="7" name="Slide Number Placeholder 6"/>
          <p:cNvSpPr>
            <a:spLocks noGrp="1"/>
          </p:cNvSpPr>
          <p:nvPr>
            <p:ph type="sldNum" sz="quarter" idx="12"/>
          </p:nvPr>
        </p:nvSpPr>
        <p:spPr/>
        <p:txBody>
          <a:bodyPr/>
          <a:lstStyle>
            <a:extLst/>
          </a:lstStyle>
          <a:p>
            <a:fld id="{B1D3921E-B699-4AE9-8268-1FF2FBD273FC}"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EFB6954-4C67-49A2-A69A-9C18569000BF}" type="datetime1">
              <a:rPr lang="en-US" smtClean="0"/>
              <a:pPr/>
              <a:t>9/7/2021</a:t>
            </a:fld>
            <a:endParaRPr lang="en-US"/>
          </a:p>
        </p:txBody>
      </p:sp>
      <p:sp>
        <p:nvSpPr>
          <p:cNvPr id="8" name="Footer Placeholder 7"/>
          <p:cNvSpPr>
            <a:spLocks noGrp="1"/>
          </p:cNvSpPr>
          <p:nvPr>
            <p:ph type="ftr" sz="quarter" idx="11"/>
          </p:nvPr>
        </p:nvSpPr>
        <p:spPr/>
        <p:txBody>
          <a:bodyPr/>
          <a:lstStyle>
            <a:extLst/>
          </a:lstStyle>
          <a:p>
            <a:r>
              <a:rPr lang="en-US" smtClean="0"/>
              <a:t>WINNIE BARAWA</a:t>
            </a:r>
            <a:endParaRPr lang="en-US"/>
          </a:p>
        </p:txBody>
      </p:sp>
      <p:sp>
        <p:nvSpPr>
          <p:cNvPr id="9" name="Slide Number Placeholder 8"/>
          <p:cNvSpPr>
            <a:spLocks noGrp="1"/>
          </p:cNvSpPr>
          <p:nvPr>
            <p:ph type="sldNum" sz="quarter" idx="12"/>
          </p:nvPr>
        </p:nvSpPr>
        <p:spPr/>
        <p:txBody>
          <a:bodyPr/>
          <a:lstStyle>
            <a:extLst/>
          </a:lstStyle>
          <a:p>
            <a:fld id="{B1D3921E-B699-4AE9-8268-1FF2FBD273FC}"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4CD0D81-AF8F-424F-BFA7-742742049AA8}" type="datetime1">
              <a:rPr lang="en-US" smtClean="0"/>
              <a:pPr/>
              <a:t>9/7/2021</a:t>
            </a:fld>
            <a:endParaRPr lang="en-US"/>
          </a:p>
        </p:txBody>
      </p:sp>
      <p:sp>
        <p:nvSpPr>
          <p:cNvPr id="4" name="Footer Placeholder 3"/>
          <p:cNvSpPr>
            <a:spLocks noGrp="1"/>
          </p:cNvSpPr>
          <p:nvPr>
            <p:ph type="ftr" sz="quarter" idx="11"/>
          </p:nvPr>
        </p:nvSpPr>
        <p:spPr/>
        <p:txBody>
          <a:bodyPr/>
          <a:lstStyle>
            <a:extLst/>
          </a:lstStyle>
          <a:p>
            <a:r>
              <a:rPr lang="en-US" smtClean="0"/>
              <a:t>WINNIE BARAWA</a:t>
            </a:r>
            <a:endParaRPr lang="en-US"/>
          </a:p>
        </p:txBody>
      </p:sp>
      <p:sp>
        <p:nvSpPr>
          <p:cNvPr id="5" name="Slide Number Placeholder 4"/>
          <p:cNvSpPr>
            <a:spLocks noGrp="1"/>
          </p:cNvSpPr>
          <p:nvPr>
            <p:ph type="sldNum" sz="quarter" idx="12"/>
          </p:nvPr>
        </p:nvSpPr>
        <p:spPr/>
        <p:txBody>
          <a:bodyPr/>
          <a:lstStyle>
            <a:extLst/>
          </a:lstStyle>
          <a:p>
            <a:fld id="{B1D3921E-B699-4AE9-8268-1FF2FBD273FC}"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04D4AC73-FE6F-4C7D-B2AD-643AEE2219FB}" type="datetime1">
              <a:rPr lang="en-US" smtClean="0"/>
              <a:pPr/>
              <a:t>9/7/2021</a:t>
            </a:fld>
            <a:endParaRPr lang="en-US"/>
          </a:p>
        </p:txBody>
      </p:sp>
      <p:sp>
        <p:nvSpPr>
          <p:cNvPr id="3" name="Footer Placeholder 2"/>
          <p:cNvSpPr>
            <a:spLocks noGrp="1"/>
          </p:cNvSpPr>
          <p:nvPr>
            <p:ph type="ftr" sz="quarter" idx="11"/>
          </p:nvPr>
        </p:nvSpPr>
        <p:spPr/>
        <p:txBody>
          <a:bodyPr/>
          <a:lstStyle>
            <a:extLst/>
          </a:lstStyle>
          <a:p>
            <a:r>
              <a:rPr lang="en-US" smtClean="0"/>
              <a:t>WINNIE BARAWA</a:t>
            </a:r>
            <a:endParaRPr lang="en-US"/>
          </a:p>
        </p:txBody>
      </p:sp>
      <p:sp>
        <p:nvSpPr>
          <p:cNvPr id="4" name="Slide Number Placeholder 3"/>
          <p:cNvSpPr>
            <a:spLocks noGrp="1"/>
          </p:cNvSpPr>
          <p:nvPr>
            <p:ph type="sldNum" sz="quarter" idx="12"/>
          </p:nvPr>
        </p:nvSpPr>
        <p:spPr/>
        <p:txBody>
          <a:bodyPr/>
          <a:lstStyle>
            <a:extLst/>
          </a:lstStyle>
          <a:p>
            <a:fld id="{B1D3921E-B699-4AE9-8268-1FF2FBD273FC}"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1DA7633-69F6-48FE-9F3B-B317F92D682A}" type="datetime1">
              <a:rPr lang="en-US" smtClean="0"/>
              <a:pPr/>
              <a:t>9/7/2021</a:t>
            </a:fld>
            <a:endParaRPr lang="en-US"/>
          </a:p>
        </p:txBody>
      </p:sp>
      <p:sp>
        <p:nvSpPr>
          <p:cNvPr id="6" name="Footer Placeholder 5"/>
          <p:cNvSpPr>
            <a:spLocks noGrp="1"/>
          </p:cNvSpPr>
          <p:nvPr>
            <p:ph type="ftr" sz="quarter" idx="11"/>
          </p:nvPr>
        </p:nvSpPr>
        <p:spPr/>
        <p:txBody>
          <a:bodyPr/>
          <a:lstStyle>
            <a:extLst/>
          </a:lstStyle>
          <a:p>
            <a:r>
              <a:rPr lang="en-US" smtClean="0"/>
              <a:t>WINNIE BARAWA</a:t>
            </a:r>
            <a:endParaRPr lang="en-US"/>
          </a:p>
        </p:txBody>
      </p:sp>
      <p:sp>
        <p:nvSpPr>
          <p:cNvPr id="7" name="Slide Number Placeholder 6"/>
          <p:cNvSpPr>
            <a:spLocks noGrp="1"/>
          </p:cNvSpPr>
          <p:nvPr>
            <p:ph type="sldNum" sz="quarter" idx="12"/>
          </p:nvPr>
        </p:nvSpPr>
        <p:spPr/>
        <p:txBody>
          <a:bodyPr/>
          <a:lstStyle>
            <a:extLst/>
          </a:lstStyle>
          <a:p>
            <a:fld id="{B1D3921E-B699-4AE9-8268-1FF2FBD273FC}"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E15FEC1D-6A1B-447D-9E83-235274EE5DA4}" type="datetime1">
              <a:rPr lang="en-US" smtClean="0"/>
              <a:pPr/>
              <a:t>9/7/2021</a:t>
            </a:fld>
            <a:endParaRPr lang="en-US"/>
          </a:p>
        </p:txBody>
      </p:sp>
      <p:sp>
        <p:nvSpPr>
          <p:cNvPr id="6" name="Footer Placeholder 5"/>
          <p:cNvSpPr>
            <a:spLocks noGrp="1"/>
          </p:cNvSpPr>
          <p:nvPr>
            <p:ph type="ftr" sz="quarter" idx="11"/>
          </p:nvPr>
        </p:nvSpPr>
        <p:spPr/>
        <p:txBody>
          <a:bodyPr/>
          <a:lstStyle>
            <a:extLst/>
          </a:lstStyle>
          <a:p>
            <a:r>
              <a:rPr lang="en-US" smtClean="0"/>
              <a:t>WINNIE BARAWA</a:t>
            </a:r>
            <a:endParaRPr lang="en-US"/>
          </a:p>
        </p:txBody>
      </p:sp>
      <p:sp>
        <p:nvSpPr>
          <p:cNvPr id="7" name="Slide Number Placeholder 6"/>
          <p:cNvSpPr>
            <a:spLocks noGrp="1"/>
          </p:cNvSpPr>
          <p:nvPr>
            <p:ph type="sldNum" sz="quarter" idx="12"/>
          </p:nvPr>
        </p:nvSpPr>
        <p:spPr/>
        <p:txBody>
          <a:bodyPr/>
          <a:lstStyle>
            <a:extLst/>
          </a:lstStyle>
          <a:p>
            <a:fld id="{B1D3921E-B699-4AE9-8268-1FF2FBD273FC}"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4E4CD44-1DA7-4A0B-8C0A-8788A4D912F3}" type="datetime1">
              <a:rPr lang="en-US" smtClean="0"/>
              <a:pPr/>
              <a:t>9/7/2021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US" smtClean="0"/>
              <a:t>WINNIE BARAWA</a:t>
            </a:r>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D3921E-B699-4AE9-8268-1FF2FBD273FC}"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07352"/>
            <a:ext cx="5638800" cy="723900"/>
          </a:xfrm>
        </p:spPr>
        <p:txBody>
          <a:bodyPr>
            <a:normAutofit fontScale="90000"/>
          </a:bodyPr>
          <a:lstStyle/>
          <a:p>
            <a:r>
              <a:rPr lang="en-US" dirty="0" smtClean="0"/>
              <a:t>PALLIATIVE CARE</a:t>
            </a:r>
            <a:endParaRPr lang="en-US" dirty="0"/>
          </a:p>
        </p:txBody>
      </p:sp>
      <p:sp>
        <p:nvSpPr>
          <p:cNvPr id="3" name="Subtitle 2"/>
          <p:cNvSpPr>
            <a:spLocks noGrp="1"/>
          </p:cNvSpPr>
          <p:nvPr>
            <p:ph type="subTitle" idx="1"/>
          </p:nvPr>
        </p:nvSpPr>
        <p:spPr>
          <a:xfrm>
            <a:off x="990600" y="1082919"/>
            <a:ext cx="4038600" cy="1752600"/>
          </a:xfrm>
        </p:spPr>
        <p:txBody>
          <a:bodyPr/>
          <a:lstStyle/>
          <a:p>
            <a:r>
              <a:rPr lang="en-US" dirty="0" smtClean="0"/>
              <a:t>WINNIE BARAWA</a:t>
            </a:r>
            <a:endParaRPr lang="en-US" dirty="0"/>
          </a:p>
        </p:txBody>
      </p:sp>
      <p:sp>
        <p:nvSpPr>
          <p:cNvPr id="4" name="Date Placeholder 3"/>
          <p:cNvSpPr>
            <a:spLocks noGrp="1"/>
          </p:cNvSpPr>
          <p:nvPr>
            <p:ph type="dt" sz="half" idx="10"/>
          </p:nvPr>
        </p:nvSpPr>
        <p:spPr/>
        <p:txBody>
          <a:bodyPr/>
          <a:lstStyle/>
          <a:p>
            <a:fld id="{49BAC847-1ED2-4262-935A-58AAAE5E079F}" type="datetime1">
              <a:rPr lang="en-US" smtClean="0"/>
              <a:pPr/>
              <a:t>9/7/2021</a:t>
            </a:fld>
            <a:endParaRPr lang="en-US" dirty="0"/>
          </a:p>
        </p:txBody>
      </p:sp>
      <p:sp>
        <p:nvSpPr>
          <p:cNvPr id="5" name="Slide Number Placeholder 4"/>
          <p:cNvSpPr>
            <a:spLocks noGrp="1"/>
          </p:cNvSpPr>
          <p:nvPr>
            <p:ph type="sldNum" sz="quarter" idx="12"/>
          </p:nvPr>
        </p:nvSpPr>
        <p:spPr/>
        <p:txBody>
          <a:bodyPr/>
          <a:lstStyle/>
          <a:p>
            <a:fld id="{B1D3921E-B699-4AE9-8268-1FF2FBD273FC}" type="slidenum">
              <a:rPr lang="en-US" smtClean="0"/>
              <a:pPr/>
              <a:t>1</a:t>
            </a:fld>
            <a:endParaRPr lang="en-US" dirty="0"/>
          </a:p>
        </p:txBody>
      </p:sp>
      <p:sp>
        <p:nvSpPr>
          <p:cNvPr id="6" name="Footer Placeholder 5"/>
          <p:cNvSpPr>
            <a:spLocks noGrp="1"/>
          </p:cNvSpPr>
          <p:nvPr>
            <p:ph type="ftr" sz="quarter" idx="11"/>
          </p:nvPr>
        </p:nvSpPr>
        <p:spPr/>
        <p:txBody>
          <a:bodyPr/>
          <a:lstStyle/>
          <a:p>
            <a:r>
              <a:rPr lang="en-US" dirty="0" smtClean="0"/>
              <a:t>WINNIE BARAWA</a:t>
            </a:r>
            <a:endParaRPr lang="en-US" dirty="0"/>
          </a:p>
        </p:txBody>
      </p:sp>
      <p:pic>
        <p:nvPicPr>
          <p:cNvPr id="8" name="Picture 7"/>
          <p:cNvPicPr>
            <a:picLocks noChangeAspect="1"/>
          </p:cNvPicPr>
          <p:nvPr/>
        </p:nvPicPr>
        <p:blipFill>
          <a:blip r:embed="rId2"/>
          <a:stretch>
            <a:fillRect/>
          </a:stretch>
        </p:blipFill>
        <p:spPr>
          <a:xfrm>
            <a:off x="0" y="1749669"/>
            <a:ext cx="9144000" cy="514350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653" y="8467"/>
            <a:ext cx="7498080" cy="1143000"/>
          </a:xfrm>
        </p:spPr>
        <p:txBody>
          <a:bodyPr/>
          <a:lstStyle/>
          <a:p>
            <a:r>
              <a:rPr lang="en-US" dirty="0" smtClean="0"/>
              <a:t>Why palliative care?</a:t>
            </a:r>
            <a:endParaRPr lang="en-US" dirty="0"/>
          </a:p>
        </p:txBody>
      </p:sp>
      <p:sp>
        <p:nvSpPr>
          <p:cNvPr id="3" name="Content Placeholder 2"/>
          <p:cNvSpPr>
            <a:spLocks noGrp="1"/>
          </p:cNvSpPr>
          <p:nvPr>
            <p:ph idx="1"/>
          </p:nvPr>
        </p:nvSpPr>
        <p:spPr>
          <a:xfrm>
            <a:off x="1078653" y="1151467"/>
            <a:ext cx="7992195" cy="5401733"/>
          </a:xfrm>
        </p:spPr>
        <p:txBody>
          <a:bodyPr/>
          <a:lstStyle/>
          <a:p>
            <a:r>
              <a:rPr lang="en-US" dirty="0" smtClean="0"/>
              <a:t>Affirms life and regards dying as a normal process</a:t>
            </a:r>
          </a:p>
          <a:p>
            <a:r>
              <a:rPr lang="en-US" dirty="0" smtClean="0"/>
              <a:t>Neither hastens nor postpones death</a:t>
            </a:r>
          </a:p>
          <a:p>
            <a:r>
              <a:rPr lang="en-US" dirty="0" smtClean="0"/>
              <a:t>Provides relief from pain and other distressing symptoms</a:t>
            </a:r>
          </a:p>
          <a:p>
            <a:r>
              <a:rPr lang="en-US" dirty="0" smtClean="0"/>
              <a:t>Aims to put life into their days and not just into their life. The idea is to help the person have a meaning full life not just to live somehow till death.</a:t>
            </a:r>
          </a:p>
          <a:p>
            <a:endParaRPr lang="en-US" dirty="0" smtClean="0"/>
          </a:p>
          <a:p>
            <a:endParaRPr lang="en-US" dirty="0"/>
          </a:p>
        </p:txBody>
      </p:sp>
      <p:sp>
        <p:nvSpPr>
          <p:cNvPr id="4" name="Date Placeholder 3"/>
          <p:cNvSpPr>
            <a:spLocks noGrp="1"/>
          </p:cNvSpPr>
          <p:nvPr>
            <p:ph type="dt" sz="half" idx="10"/>
          </p:nvPr>
        </p:nvSpPr>
        <p:spPr/>
        <p:txBody>
          <a:bodyPr/>
          <a:lstStyle/>
          <a:p>
            <a:fld id="{55229D83-EB01-4924-A729-C61747D7F166}" type="datetime1">
              <a:rPr lang="en-US" smtClean="0"/>
              <a:pPr/>
              <a:t>9/7/2021</a:t>
            </a:fld>
            <a:endParaRPr lang="en-US"/>
          </a:p>
        </p:txBody>
      </p:sp>
      <p:sp>
        <p:nvSpPr>
          <p:cNvPr id="5" name="Footer Placeholder 4"/>
          <p:cNvSpPr>
            <a:spLocks noGrp="1"/>
          </p:cNvSpPr>
          <p:nvPr>
            <p:ph type="ftr" sz="quarter" idx="11"/>
          </p:nvPr>
        </p:nvSpPr>
        <p:spPr/>
        <p:txBody>
          <a:bodyPr/>
          <a:lstStyle/>
          <a:p>
            <a:r>
              <a:rPr lang="en-US" smtClean="0"/>
              <a:t>WINNIE BARAWA</a:t>
            </a:r>
            <a:endParaRPr lang="en-US"/>
          </a:p>
        </p:txBody>
      </p:sp>
      <p:sp>
        <p:nvSpPr>
          <p:cNvPr id="6" name="Slide Number Placeholder 5"/>
          <p:cNvSpPr>
            <a:spLocks noGrp="1"/>
          </p:cNvSpPr>
          <p:nvPr>
            <p:ph type="sldNum" sz="quarter" idx="12"/>
          </p:nvPr>
        </p:nvSpPr>
        <p:spPr/>
        <p:txBody>
          <a:bodyPr/>
          <a:lstStyle/>
          <a:p>
            <a:fld id="{B1D3921E-B699-4AE9-8268-1FF2FBD273FC}" type="slidenum">
              <a:rPr lang="en-US" smtClean="0"/>
              <a:pPr/>
              <a:t>10</a:t>
            </a:fld>
            <a:endParaRPr lang="en-US"/>
          </a:p>
        </p:txBody>
      </p:sp>
    </p:spTree>
    <p:extLst>
      <p:ext uri="{BB962C8B-B14F-4D97-AF65-F5344CB8AC3E}">
        <p14:creationId xmlns:p14="http://schemas.microsoft.com/office/powerpoint/2010/main" val="80491234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304800"/>
            <a:ext cx="8080248" cy="6096000"/>
          </a:xfrm>
        </p:spPr>
        <p:txBody>
          <a:bodyPr>
            <a:normAutofit lnSpcReduction="10000"/>
          </a:bodyPr>
          <a:lstStyle/>
          <a:p>
            <a:r>
              <a:rPr lang="en-US" dirty="0" smtClean="0"/>
              <a:t>Is concerned with quality of life.</a:t>
            </a:r>
          </a:p>
          <a:p>
            <a:r>
              <a:rPr lang="en-US" dirty="0" smtClean="0"/>
              <a:t>Aims at total care- physical, social, psychological, spiritual</a:t>
            </a:r>
          </a:p>
          <a:p>
            <a:r>
              <a:rPr lang="en-US" dirty="0" smtClean="0"/>
              <a:t>Is a team approach</a:t>
            </a:r>
          </a:p>
          <a:p>
            <a:r>
              <a:rPr lang="en-US" dirty="0" smtClean="0"/>
              <a:t>Is individual specific- depends on assessment of patient and family needs</a:t>
            </a:r>
          </a:p>
          <a:p>
            <a:r>
              <a:rPr lang="en-US" dirty="0" smtClean="0"/>
              <a:t>Shifts emphasis from technology to people- “High touch-low tech”</a:t>
            </a:r>
          </a:p>
          <a:p>
            <a:r>
              <a:rPr lang="en-US" dirty="0" smtClean="0"/>
              <a:t>Is a partnership between the patient and the team</a:t>
            </a:r>
          </a:p>
          <a:p>
            <a:r>
              <a:rPr lang="en-US" dirty="0" smtClean="0"/>
              <a:t>Emphasizes on open and sensitive communications</a:t>
            </a:r>
            <a:endParaRPr lang="en-US" dirty="0"/>
          </a:p>
        </p:txBody>
      </p:sp>
      <p:sp>
        <p:nvSpPr>
          <p:cNvPr id="4" name="Date Placeholder 3"/>
          <p:cNvSpPr>
            <a:spLocks noGrp="1"/>
          </p:cNvSpPr>
          <p:nvPr>
            <p:ph type="dt" sz="half" idx="10"/>
          </p:nvPr>
        </p:nvSpPr>
        <p:spPr/>
        <p:txBody>
          <a:bodyPr/>
          <a:lstStyle/>
          <a:p>
            <a:fld id="{55229D83-EB01-4924-A729-C61747D7F166}" type="datetime1">
              <a:rPr lang="en-US" smtClean="0"/>
              <a:pPr/>
              <a:t>9/7/2021</a:t>
            </a:fld>
            <a:endParaRPr lang="en-US"/>
          </a:p>
        </p:txBody>
      </p:sp>
      <p:sp>
        <p:nvSpPr>
          <p:cNvPr id="5" name="Footer Placeholder 4"/>
          <p:cNvSpPr>
            <a:spLocks noGrp="1"/>
          </p:cNvSpPr>
          <p:nvPr>
            <p:ph type="ftr" sz="quarter" idx="11"/>
          </p:nvPr>
        </p:nvSpPr>
        <p:spPr/>
        <p:txBody>
          <a:bodyPr/>
          <a:lstStyle/>
          <a:p>
            <a:r>
              <a:rPr lang="en-US" smtClean="0"/>
              <a:t>WINNIE BARAWA</a:t>
            </a:r>
            <a:endParaRPr lang="en-US"/>
          </a:p>
        </p:txBody>
      </p:sp>
      <p:sp>
        <p:nvSpPr>
          <p:cNvPr id="6" name="Slide Number Placeholder 5"/>
          <p:cNvSpPr>
            <a:spLocks noGrp="1"/>
          </p:cNvSpPr>
          <p:nvPr>
            <p:ph type="sldNum" sz="quarter" idx="12"/>
          </p:nvPr>
        </p:nvSpPr>
        <p:spPr/>
        <p:txBody>
          <a:bodyPr/>
          <a:lstStyle/>
          <a:p>
            <a:fld id="{B1D3921E-B699-4AE9-8268-1FF2FBD273FC}" type="slidenum">
              <a:rPr lang="en-US" smtClean="0"/>
              <a:pPr/>
              <a:t>11</a:t>
            </a:fld>
            <a:endParaRPr lang="en-US"/>
          </a:p>
        </p:txBody>
      </p:sp>
    </p:spTree>
    <p:extLst>
      <p:ext uri="{BB962C8B-B14F-4D97-AF65-F5344CB8AC3E}">
        <p14:creationId xmlns:p14="http://schemas.microsoft.com/office/powerpoint/2010/main" val="415459793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55229D83-EB01-4924-A729-C61747D7F166}" type="datetime1">
              <a:rPr lang="en-US" smtClean="0"/>
              <a:pPr/>
              <a:t>9/7/2021</a:t>
            </a:fld>
            <a:endParaRPr lang="en-US"/>
          </a:p>
        </p:txBody>
      </p:sp>
      <p:sp>
        <p:nvSpPr>
          <p:cNvPr id="5" name="Footer Placeholder 4"/>
          <p:cNvSpPr>
            <a:spLocks noGrp="1"/>
          </p:cNvSpPr>
          <p:nvPr>
            <p:ph type="ftr" sz="quarter" idx="11"/>
          </p:nvPr>
        </p:nvSpPr>
        <p:spPr/>
        <p:txBody>
          <a:bodyPr/>
          <a:lstStyle/>
          <a:p>
            <a:r>
              <a:rPr lang="en-US" smtClean="0"/>
              <a:t>WINNIE BARAWA</a:t>
            </a:r>
            <a:endParaRPr lang="en-US"/>
          </a:p>
        </p:txBody>
      </p:sp>
      <p:sp>
        <p:nvSpPr>
          <p:cNvPr id="6" name="Slide Number Placeholder 5"/>
          <p:cNvSpPr>
            <a:spLocks noGrp="1"/>
          </p:cNvSpPr>
          <p:nvPr>
            <p:ph type="sldNum" sz="quarter" idx="12"/>
          </p:nvPr>
        </p:nvSpPr>
        <p:spPr/>
        <p:txBody>
          <a:bodyPr/>
          <a:lstStyle/>
          <a:p>
            <a:fld id="{B1D3921E-B699-4AE9-8268-1FF2FBD273FC}" type="slidenum">
              <a:rPr lang="en-US" smtClean="0"/>
              <a:pPr/>
              <a:t>12</a:t>
            </a:fld>
            <a:endParaRPr lang="en-US"/>
          </a:p>
        </p:txBody>
      </p:sp>
      <p:pic>
        <p:nvPicPr>
          <p:cNvPr id="3074" name="Picture 2" descr="Effective Palliative Care: What Is Involv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3446"/>
            <a:ext cx="7897619" cy="6811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09341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520" y="16933"/>
            <a:ext cx="7498080" cy="1143000"/>
          </a:xfrm>
        </p:spPr>
        <p:txBody>
          <a:bodyPr>
            <a:normAutofit fontScale="90000"/>
          </a:bodyPr>
          <a:lstStyle/>
          <a:p>
            <a:r>
              <a:rPr lang="en-US" dirty="0" smtClean="0"/>
              <a:t>Problems contributing to suffering in chronic illness</a:t>
            </a:r>
            <a:endParaRPr lang="en-US" dirty="0"/>
          </a:p>
        </p:txBody>
      </p:sp>
      <p:sp>
        <p:nvSpPr>
          <p:cNvPr id="3" name="Content Placeholder 2"/>
          <p:cNvSpPr>
            <a:spLocks noGrp="1"/>
          </p:cNvSpPr>
          <p:nvPr>
            <p:ph idx="1"/>
          </p:nvPr>
        </p:nvSpPr>
        <p:spPr>
          <a:xfrm>
            <a:off x="990600" y="1371600"/>
            <a:ext cx="7943088" cy="4876800"/>
          </a:xfrm>
        </p:spPr>
        <p:txBody>
          <a:bodyPr/>
          <a:lstStyle/>
          <a:p>
            <a:r>
              <a:rPr lang="en-US" dirty="0" smtClean="0"/>
              <a:t>Pain</a:t>
            </a:r>
          </a:p>
          <a:p>
            <a:r>
              <a:rPr lang="en-US" dirty="0" smtClean="0"/>
              <a:t>Nausea</a:t>
            </a:r>
          </a:p>
          <a:p>
            <a:r>
              <a:rPr lang="en-US" dirty="0" smtClean="0"/>
              <a:t>Disfigurement</a:t>
            </a:r>
          </a:p>
          <a:p>
            <a:r>
              <a:rPr lang="en-US" dirty="0" smtClean="0"/>
              <a:t>Anorexia</a:t>
            </a:r>
          </a:p>
          <a:p>
            <a:r>
              <a:rPr lang="en-US" dirty="0" smtClean="0"/>
              <a:t>Breathlessness</a:t>
            </a:r>
          </a:p>
          <a:p>
            <a:r>
              <a:rPr lang="en-US" dirty="0" smtClean="0"/>
              <a:t>Loss of social roles</a:t>
            </a:r>
          </a:p>
          <a:p>
            <a:r>
              <a:rPr lang="en-US" dirty="0" smtClean="0"/>
              <a:t>Social Isolation</a:t>
            </a:r>
          </a:p>
          <a:p>
            <a:r>
              <a:rPr lang="en-US" dirty="0" smtClean="0"/>
              <a:t>Dependency</a:t>
            </a:r>
            <a:endParaRPr lang="en-US" dirty="0"/>
          </a:p>
        </p:txBody>
      </p:sp>
      <p:sp>
        <p:nvSpPr>
          <p:cNvPr id="4" name="Date Placeholder 3"/>
          <p:cNvSpPr>
            <a:spLocks noGrp="1"/>
          </p:cNvSpPr>
          <p:nvPr>
            <p:ph type="dt" sz="half" idx="10"/>
          </p:nvPr>
        </p:nvSpPr>
        <p:spPr/>
        <p:txBody>
          <a:bodyPr/>
          <a:lstStyle/>
          <a:p>
            <a:fld id="{55229D83-EB01-4924-A729-C61747D7F166}" type="datetime1">
              <a:rPr lang="en-US" smtClean="0"/>
              <a:pPr/>
              <a:t>9/7/2021</a:t>
            </a:fld>
            <a:endParaRPr lang="en-US"/>
          </a:p>
        </p:txBody>
      </p:sp>
      <p:sp>
        <p:nvSpPr>
          <p:cNvPr id="5" name="Footer Placeholder 4"/>
          <p:cNvSpPr>
            <a:spLocks noGrp="1"/>
          </p:cNvSpPr>
          <p:nvPr>
            <p:ph type="ftr" sz="quarter" idx="11"/>
          </p:nvPr>
        </p:nvSpPr>
        <p:spPr/>
        <p:txBody>
          <a:bodyPr/>
          <a:lstStyle/>
          <a:p>
            <a:r>
              <a:rPr lang="en-US" smtClean="0"/>
              <a:t>WINNIE BARAWA</a:t>
            </a:r>
            <a:endParaRPr lang="en-US"/>
          </a:p>
        </p:txBody>
      </p:sp>
      <p:sp>
        <p:nvSpPr>
          <p:cNvPr id="6" name="Slide Number Placeholder 5"/>
          <p:cNvSpPr>
            <a:spLocks noGrp="1"/>
          </p:cNvSpPr>
          <p:nvPr>
            <p:ph type="sldNum" sz="quarter" idx="12"/>
          </p:nvPr>
        </p:nvSpPr>
        <p:spPr/>
        <p:txBody>
          <a:bodyPr/>
          <a:lstStyle/>
          <a:p>
            <a:fld id="{B1D3921E-B699-4AE9-8268-1FF2FBD273FC}" type="slidenum">
              <a:rPr lang="en-US" smtClean="0"/>
              <a:pPr/>
              <a:t>13</a:t>
            </a:fld>
            <a:endParaRPr lang="en-US"/>
          </a:p>
        </p:txBody>
      </p:sp>
    </p:spTree>
    <p:extLst>
      <p:ext uri="{BB962C8B-B14F-4D97-AF65-F5344CB8AC3E}">
        <p14:creationId xmlns:p14="http://schemas.microsoft.com/office/powerpoint/2010/main" val="124802583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52400"/>
            <a:ext cx="8153400" cy="6400800"/>
          </a:xfrm>
        </p:spPr>
        <p:txBody>
          <a:bodyPr>
            <a:normAutofit/>
          </a:bodyPr>
          <a:lstStyle/>
          <a:p>
            <a:r>
              <a:rPr lang="en-US" dirty="0" smtClean="0"/>
              <a:t>Change in faith/beliefs</a:t>
            </a:r>
          </a:p>
          <a:p>
            <a:r>
              <a:rPr lang="en-US" dirty="0" smtClean="0"/>
              <a:t>Personality changes</a:t>
            </a:r>
          </a:p>
          <a:p>
            <a:r>
              <a:rPr lang="en-US" dirty="0" smtClean="0"/>
              <a:t>Sadness</a:t>
            </a:r>
          </a:p>
          <a:p>
            <a:r>
              <a:rPr lang="en-US" dirty="0"/>
              <a:t>D</a:t>
            </a:r>
            <a:r>
              <a:rPr lang="en-US" dirty="0" smtClean="0"/>
              <a:t>epression</a:t>
            </a:r>
          </a:p>
          <a:p>
            <a:r>
              <a:rPr lang="en-US" dirty="0" smtClean="0"/>
              <a:t>Denial</a:t>
            </a:r>
          </a:p>
          <a:p>
            <a:r>
              <a:rPr lang="en-US" dirty="0" smtClean="0"/>
              <a:t>Anger</a:t>
            </a:r>
          </a:p>
          <a:p>
            <a:r>
              <a:rPr lang="en-US" dirty="0" smtClean="0"/>
              <a:t>Fatigue</a:t>
            </a:r>
          </a:p>
          <a:p>
            <a:r>
              <a:rPr lang="en-US" dirty="0" smtClean="0"/>
              <a:t>Anxiety</a:t>
            </a:r>
          </a:p>
          <a:p>
            <a:r>
              <a:rPr lang="en-US" dirty="0" smtClean="0"/>
              <a:t>Neglect</a:t>
            </a:r>
          </a:p>
          <a:p>
            <a:r>
              <a:rPr lang="en-US" dirty="0" smtClean="0"/>
              <a:t>Financial difficulties</a:t>
            </a:r>
            <a:endParaRPr lang="en-US" dirty="0"/>
          </a:p>
        </p:txBody>
      </p:sp>
      <p:sp>
        <p:nvSpPr>
          <p:cNvPr id="4" name="Date Placeholder 3"/>
          <p:cNvSpPr>
            <a:spLocks noGrp="1"/>
          </p:cNvSpPr>
          <p:nvPr>
            <p:ph type="dt" sz="half" idx="10"/>
          </p:nvPr>
        </p:nvSpPr>
        <p:spPr/>
        <p:txBody>
          <a:bodyPr/>
          <a:lstStyle/>
          <a:p>
            <a:fld id="{55229D83-EB01-4924-A729-C61747D7F166}" type="datetime1">
              <a:rPr lang="en-US" smtClean="0"/>
              <a:pPr/>
              <a:t>9/7/2021</a:t>
            </a:fld>
            <a:endParaRPr lang="en-US"/>
          </a:p>
        </p:txBody>
      </p:sp>
      <p:sp>
        <p:nvSpPr>
          <p:cNvPr id="5" name="Footer Placeholder 4"/>
          <p:cNvSpPr>
            <a:spLocks noGrp="1"/>
          </p:cNvSpPr>
          <p:nvPr>
            <p:ph type="ftr" sz="quarter" idx="11"/>
          </p:nvPr>
        </p:nvSpPr>
        <p:spPr/>
        <p:txBody>
          <a:bodyPr/>
          <a:lstStyle/>
          <a:p>
            <a:r>
              <a:rPr lang="en-US" smtClean="0"/>
              <a:t>WINNIE BARAWA</a:t>
            </a:r>
            <a:endParaRPr lang="en-US"/>
          </a:p>
        </p:txBody>
      </p:sp>
      <p:sp>
        <p:nvSpPr>
          <p:cNvPr id="6" name="Slide Number Placeholder 5"/>
          <p:cNvSpPr>
            <a:spLocks noGrp="1"/>
          </p:cNvSpPr>
          <p:nvPr>
            <p:ph type="sldNum" sz="quarter" idx="12"/>
          </p:nvPr>
        </p:nvSpPr>
        <p:spPr/>
        <p:txBody>
          <a:bodyPr/>
          <a:lstStyle/>
          <a:p>
            <a:fld id="{B1D3921E-B699-4AE9-8268-1FF2FBD273FC}" type="slidenum">
              <a:rPr lang="en-US" smtClean="0"/>
              <a:pPr/>
              <a:t>14</a:t>
            </a:fld>
            <a:endParaRPr lang="en-US"/>
          </a:p>
        </p:txBody>
      </p:sp>
    </p:spTree>
    <p:extLst>
      <p:ext uri="{BB962C8B-B14F-4D97-AF65-F5344CB8AC3E}">
        <p14:creationId xmlns:p14="http://schemas.microsoft.com/office/powerpoint/2010/main" val="53439689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0"/>
            <a:ext cx="7696200" cy="6324600"/>
          </a:xfrm>
        </p:spPr>
        <p:txBody>
          <a:bodyPr>
            <a:normAutofit fontScale="92500" lnSpcReduction="10000"/>
          </a:bodyPr>
          <a:lstStyle/>
          <a:p>
            <a:pPr marL="0" indent="0">
              <a:buFont typeface="Wingdings 2" pitchFamily="18" charset="2"/>
              <a:buNone/>
              <a:defRPr/>
            </a:pPr>
            <a:r>
              <a:rPr lang="en-US" b="1" dirty="0" smtClean="0"/>
              <a:t>Common problems</a:t>
            </a:r>
          </a:p>
          <a:p>
            <a:pPr marL="0" indent="0">
              <a:buFont typeface="Wingdings 2" pitchFamily="18" charset="2"/>
              <a:buNone/>
              <a:defRPr/>
            </a:pPr>
            <a:r>
              <a:rPr lang="en-US" dirty="0" smtClean="0"/>
              <a:t>The common problems in the terminally ill patients are:</a:t>
            </a:r>
          </a:p>
          <a:p>
            <a:pPr marL="0" indent="0">
              <a:buFont typeface="Wingdings 2" pitchFamily="18" charset="2"/>
              <a:buNone/>
              <a:defRPr/>
            </a:pPr>
            <a:r>
              <a:rPr lang="en-US" b="1" i="1" dirty="0"/>
              <a:t>a</a:t>
            </a:r>
            <a:r>
              <a:rPr lang="en-US" b="1" i="1" dirty="0" smtClean="0"/>
              <a:t>. Pain</a:t>
            </a:r>
          </a:p>
          <a:p>
            <a:pPr>
              <a:buFont typeface="Wingdings" pitchFamily="2" charset="2"/>
              <a:buChar char="Ø"/>
              <a:defRPr/>
            </a:pPr>
            <a:r>
              <a:rPr lang="en-US" dirty="0" smtClean="0"/>
              <a:t>These patients are usually in very severe pain. They are therefore put on medications that help alleviate pain/ reduce it to a bearable level.</a:t>
            </a:r>
          </a:p>
          <a:p>
            <a:pPr marL="0" indent="0">
              <a:buFont typeface="Wingdings 2" pitchFamily="18" charset="2"/>
              <a:buNone/>
              <a:defRPr/>
            </a:pPr>
            <a:endParaRPr lang="en-US" dirty="0" smtClean="0"/>
          </a:p>
          <a:p>
            <a:pPr>
              <a:buFont typeface="Wingdings" pitchFamily="2" charset="2"/>
              <a:buChar char="Ø"/>
              <a:defRPr/>
            </a:pPr>
            <a:r>
              <a:rPr lang="en-US" dirty="0" smtClean="0"/>
              <a:t>This is aimed at ensuring that the client experience death free of avoidable pain and suffering and in accordance with the client's and family's issue.</a:t>
            </a:r>
          </a:p>
          <a:p>
            <a:pPr>
              <a:defRPr/>
            </a:pPr>
            <a:endParaRPr lang="en-US" dirty="0" smtClean="0"/>
          </a:p>
        </p:txBody>
      </p:sp>
    </p:spTree>
    <p:extLst>
      <p:ext uri="{BB962C8B-B14F-4D97-AF65-F5344CB8AC3E}">
        <p14:creationId xmlns:p14="http://schemas.microsoft.com/office/powerpoint/2010/main" val="373787882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28600"/>
            <a:ext cx="7696200" cy="6096000"/>
          </a:xfrm>
        </p:spPr>
        <p:txBody>
          <a:bodyPr>
            <a:normAutofit/>
          </a:bodyPr>
          <a:lstStyle/>
          <a:p>
            <a:pPr marL="0" indent="0">
              <a:buFont typeface="Wingdings 2" pitchFamily="18" charset="2"/>
              <a:buNone/>
              <a:defRPr/>
            </a:pPr>
            <a:r>
              <a:rPr lang="en-US" b="1" dirty="0" smtClean="0"/>
              <a:t>WHO Recommendations on Pain Management Drugs</a:t>
            </a:r>
          </a:p>
          <a:p>
            <a:pPr marL="0" indent="0">
              <a:buFont typeface="Wingdings 2" pitchFamily="18" charset="2"/>
              <a:buNone/>
              <a:defRPr/>
            </a:pPr>
            <a:r>
              <a:rPr lang="en-US" dirty="0" smtClean="0"/>
              <a:t>The drugs should be given:</a:t>
            </a:r>
          </a:p>
          <a:p>
            <a:pPr marL="0" indent="0">
              <a:buFont typeface="Wingdings 2" pitchFamily="18" charset="2"/>
              <a:buNone/>
              <a:defRPr/>
            </a:pPr>
            <a:r>
              <a:rPr lang="en-US" b="1" i="1" dirty="0" smtClean="0"/>
              <a:t>1. By Mouth</a:t>
            </a:r>
          </a:p>
          <a:p>
            <a:pPr marL="0" indent="0">
              <a:buFont typeface="Wingdings 2" pitchFamily="18" charset="2"/>
              <a:buNone/>
              <a:defRPr/>
            </a:pPr>
            <a:r>
              <a:rPr lang="en-US" dirty="0" smtClean="0"/>
              <a:t>This should be the route of choice because it is convenient and easy. If no longer tolerable, subcutaneous route should be used.</a:t>
            </a:r>
          </a:p>
          <a:p>
            <a:pPr marL="0" indent="0">
              <a:buFont typeface="Wingdings 2" pitchFamily="18" charset="2"/>
              <a:buNone/>
              <a:defRPr/>
            </a:pPr>
            <a:endParaRPr lang="en-US" dirty="0" smtClean="0"/>
          </a:p>
          <a:p>
            <a:pPr marL="0" indent="0">
              <a:buFont typeface="Wingdings 2" pitchFamily="18" charset="2"/>
              <a:buNone/>
              <a:defRPr/>
            </a:pPr>
            <a:r>
              <a:rPr lang="en-US" b="1" i="1" dirty="0" smtClean="0"/>
              <a:t>2. By Clock</a:t>
            </a:r>
          </a:p>
          <a:p>
            <a:pPr marL="0" indent="0">
              <a:buFont typeface="Wingdings 2" pitchFamily="18" charset="2"/>
              <a:buNone/>
              <a:defRPr/>
            </a:pPr>
            <a:r>
              <a:rPr lang="en-US" dirty="0" smtClean="0"/>
              <a:t>This means that drugs should be given regularly at the same time.</a:t>
            </a:r>
          </a:p>
          <a:p>
            <a:pPr>
              <a:defRPr/>
            </a:pPr>
            <a:endParaRPr lang="en-US" dirty="0"/>
          </a:p>
        </p:txBody>
      </p:sp>
    </p:spTree>
    <p:extLst>
      <p:ext uri="{BB962C8B-B14F-4D97-AF65-F5344CB8AC3E}">
        <p14:creationId xmlns:p14="http://schemas.microsoft.com/office/powerpoint/2010/main" val="306975165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50" name="Content Placeholder 2"/>
          <p:cNvSpPr>
            <a:spLocks noGrp="1"/>
          </p:cNvSpPr>
          <p:nvPr>
            <p:ph idx="1"/>
          </p:nvPr>
        </p:nvSpPr>
        <p:spPr>
          <a:xfrm>
            <a:off x="990600" y="609600"/>
            <a:ext cx="8077200" cy="5715000"/>
          </a:xfrm>
        </p:spPr>
        <p:txBody>
          <a:bodyPr/>
          <a:lstStyle/>
          <a:p>
            <a:pPr marL="0" indent="0">
              <a:buFont typeface="Wingdings 2" pitchFamily="18" charset="2"/>
              <a:buNone/>
            </a:pPr>
            <a:r>
              <a:rPr lang="en-US" b="1" i="1" dirty="0" smtClean="0"/>
              <a:t>3. By ladder</a:t>
            </a:r>
          </a:p>
          <a:p>
            <a:pPr marL="0" indent="0">
              <a:buFont typeface="Wingdings 2" pitchFamily="18" charset="2"/>
              <a:buNone/>
            </a:pPr>
            <a:r>
              <a:rPr lang="en-US" dirty="0" smtClean="0"/>
              <a:t>This means that you start with one drug that is the weakest, increase the dosage as necessary and only move to the next stronger drug after exhausting the potential of the weaker drug e.g. you cannot move straight to opioid drugs such as morphine before you finish exploiting </a:t>
            </a:r>
            <a:r>
              <a:rPr lang="en-US" dirty="0" err="1" smtClean="0"/>
              <a:t>paracetamol</a:t>
            </a:r>
            <a:r>
              <a:rPr lang="en-US" dirty="0" smtClean="0"/>
              <a:t>. </a:t>
            </a:r>
          </a:p>
        </p:txBody>
      </p:sp>
    </p:spTree>
    <p:extLst>
      <p:ext uri="{BB962C8B-B14F-4D97-AF65-F5344CB8AC3E}">
        <p14:creationId xmlns:p14="http://schemas.microsoft.com/office/powerpoint/2010/main" val="279716340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Content Placeholder 2"/>
          <p:cNvSpPr>
            <a:spLocks noGrp="1"/>
          </p:cNvSpPr>
          <p:nvPr>
            <p:ph idx="1"/>
          </p:nvPr>
        </p:nvSpPr>
        <p:spPr>
          <a:xfrm>
            <a:off x="1066800" y="228600"/>
            <a:ext cx="8077200" cy="6096000"/>
          </a:xfrm>
        </p:spPr>
        <p:txBody>
          <a:bodyPr>
            <a:normAutofit lnSpcReduction="10000"/>
          </a:bodyPr>
          <a:lstStyle/>
          <a:p>
            <a:pPr marL="0" indent="0">
              <a:buFont typeface="Wingdings 2" pitchFamily="18" charset="2"/>
              <a:buNone/>
            </a:pPr>
            <a:r>
              <a:rPr lang="en-US" b="1" dirty="0" smtClean="0"/>
              <a:t>The WHO Analgesic Ladder:</a:t>
            </a:r>
          </a:p>
          <a:p>
            <a:pPr marL="0" indent="0">
              <a:buFont typeface="Wingdings 2" pitchFamily="18" charset="2"/>
              <a:buNone/>
            </a:pPr>
            <a:r>
              <a:rPr lang="en-US" b="1" i="1" dirty="0" smtClean="0"/>
              <a:t>Step 1: Non Opioids: - </a:t>
            </a:r>
          </a:p>
          <a:p>
            <a:pPr marL="0" indent="0">
              <a:buFont typeface="Wingdings 2" pitchFamily="18" charset="2"/>
              <a:buNone/>
            </a:pPr>
            <a:r>
              <a:rPr lang="en-US" dirty="0" smtClean="0"/>
              <a:t>These are drugs such as </a:t>
            </a:r>
            <a:r>
              <a:rPr lang="en-US" dirty="0" err="1" smtClean="0"/>
              <a:t>Paracetamol</a:t>
            </a:r>
            <a:r>
              <a:rPr lang="en-US" dirty="0" smtClean="0"/>
              <a:t>  and other non-steroidal anti-inflammatory drugs.</a:t>
            </a:r>
          </a:p>
          <a:p>
            <a:pPr marL="0" indent="0">
              <a:buFont typeface="Wingdings 2" pitchFamily="18" charset="2"/>
              <a:buNone/>
            </a:pPr>
            <a:r>
              <a:rPr lang="en-US" b="1" i="1" dirty="0" smtClean="0"/>
              <a:t>Step 2: Mild Opioids: -</a:t>
            </a:r>
          </a:p>
          <a:p>
            <a:pPr marL="0" indent="0">
              <a:buFont typeface="Wingdings 2" pitchFamily="18" charset="2"/>
              <a:buNone/>
            </a:pPr>
            <a:r>
              <a:rPr lang="en-US" dirty="0" smtClean="0"/>
              <a:t>These are drugs such as Codeine often combined with </a:t>
            </a:r>
            <a:r>
              <a:rPr lang="en-US" dirty="0" err="1" smtClean="0"/>
              <a:t>Paracetamol</a:t>
            </a:r>
            <a:r>
              <a:rPr lang="en-US" dirty="0" smtClean="0"/>
              <a:t>.</a:t>
            </a:r>
          </a:p>
          <a:p>
            <a:pPr marL="0" indent="0">
              <a:buFont typeface="Wingdings 2" pitchFamily="18" charset="2"/>
              <a:buNone/>
            </a:pPr>
            <a:r>
              <a:rPr lang="en-US" b="1" i="1" dirty="0" smtClean="0"/>
              <a:t>Step 3:  Strong Opioids: -</a:t>
            </a:r>
          </a:p>
          <a:p>
            <a:pPr marL="0" indent="0">
              <a:buFont typeface="Wingdings 2" pitchFamily="18" charset="2"/>
              <a:buNone/>
            </a:pPr>
            <a:r>
              <a:rPr lang="en-US" dirty="0" smtClean="0"/>
              <a:t>In this category, there is morphine which can be of immediate release e.g. </a:t>
            </a:r>
            <a:r>
              <a:rPr lang="en-US" dirty="0" err="1" smtClean="0"/>
              <a:t>Oramorph</a:t>
            </a:r>
            <a:r>
              <a:rPr lang="en-US" dirty="0" smtClean="0"/>
              <a:t> and of sustained release e.g. subcutaneous </a:t>
            </a:r>
            <a:r>
              <a:rPr lang="en-US" dirty="0" err="1" smtClean="0"/>
              <a:t>Diamorphine</a:t>
            </a:r>
            <a:r>
              <a:rPr lang="en-US" dirty="0" smtClean="0"/>
              <a:t>.</a:t>
            </a:r>
          </a:p>
        </p:txBody>
      </p:sp>
    </p:spTree>
    <p:extLst>
      <p:ext uri="{BB962C8B-B14F-4D97-AF65-F5344CB8AC3E}">
        <p14:creationId xmlns:p14="http://schemas.microsoft.com/office/powerpoint/2010/main" val="303161920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7" name="Content Placeholder 2"/>
          <p:cNvSpPr>
            <a:spLocks noGrp="1"/>
          </p:cNvSpPr>
          <p:nvPr>
            <p:ph idx="1"/>
          </p:nvPr>
        </p:nvSpPr>
        <p:spPr>
          <a:xfrm>
            <a:off x="990600" y="914400"/>
            <a:ext cx="8001000" cy="5410200"/>
          </a:xfrm>
        </p:spPr>
        <p:txBody>
          <a:bodyPr>
            <a:normAutofit lnSpcReduction="10000"/>
          </a:bodyPr>
          <a:lstStyle/>
          <a:p>
            <a:pPr marL="0" indent="0">
              <a:buFont typeface="Wingdings 2" pitchFamily="18" charset="2"/>
              <a:buNone/>
              <a:defRPr/>
            </a:pPr>
            <a:r>
              <a:rPr lang="en-US" b="1" dirty="0" smtClean="0"/>
              <a:t>b. Anorexia</a:t>
            </a:r>
          </a:p>
          <a:p>
            <a:pPr marL="0" indent="0">
              <a:buFont typeface="Wingdings 2" pitchFamily="18" charset="2"/>
              <a:buNone/>
              <a:defRPr/>
            </a:pPr>
            <a:r>
              <a:rPr lang="en-US" dirty="0" smtClean="0"/>
              <a:t>These patients are unable to eat because of being weak, anxious, depressed and nauseated</a:t>
            </a:r>
          </a:p>
          <a:p>
            <a:pPr marL="0" indent="0">
              <a:buFont typeface="Wingdings 2" pitchFamily="18" charset="2"/>
              <a:buNone/>
              <a:defRPr/>
            </a:pPr>
            <a:r>
              <a:rPr lang="en-US" dirty="0" smtClean="0"/>
              <a:t>The patient should therefore:</a:t>
            </a:r>
          </a:p>
          <a:p>
            <a:pPr>
              <a:buFont typeface="Wingdings" pitchFamily="2" charset="2"/>
              <a:buChar char="Ø"/>
              <a:defRPr/>
            </a:pPr>
            <a:r>
              <a:rPr lang="en-US" dirty="0" smtClean="0"/>
              <a:t>Be encouraged to feed</a:t>
            </a:r>
          </a:p>
          <a:p>
            <a:pPr>
              <a:buFont typeface="Wingdings" pitchFamily="2" charset="2"/>
              <a:buChar char="Ø"/>
              <a:defRPr/>
            </a:pPr>
            <a:r>
              <a:rPr lang="en-US" dirty="0" smtClean="0"/>
              <a:t>Given drugs that reduce nausea</a:t>
            </a:r>
          </a:p>
          <a:p>
            <a:pPr>
              <a:buFont typeface="Wingdings" pitchFamily="2" charset="2"/>
              <a:buChar char="Ø"/>
              <a:defRPr/>
            </a:pPr>
            <a:r>
              <a:rPr lang="en-US" dirty="0" smtClean="0"/>
              <a:t>Given the opportunity to choose diet</a:t>
            </a:r>
          </a:p>
          <a:p>
            <a:pPr>
              <a:buFont typeface="Wingdings" pitchFamily="2" charset="2"/>
              <a:buChar char="Ø"/>
              <a:defRPr/>
            </a:pPr>
            <a:r>
              <a:rPr lang="en-US" dirty="0" smtClean="0"/>
              <a:t>Given cool and more appealing drinks</a:t>
            </a:r>
          </a:p>
          <a:p>
            <a:pPr>
              <a:buFont typeface="Wingdings" pitchFamily="2" charset="2"/>
              <a:buChar char="Ø"/>
              <a:defRPr/>
            </a:pPr>
            <a:r>
              <a:rPr lang="en-US" dirty="0" smtClean="0"/>
              <a:t>In case patient can’t feed orally, alternative methods should be used</a:t>
            </a:r>
          </a:p>
          <a:p>
            <a:pPr marL="0" indent="0">
              <a:buFont typeface="Wingdings 2" pitchFamily="18" charset="2"/>
              <a:buNone/>
              <a:defRPr/>
            </a:pPr>
            <a:endParaRPr lang="en-US" dirty="0" smtClean="0"/>
          </a:p>
          <a:p>
            <a:pPr>
              <a:defRPr/>
            </a:pPr>
            <a:endParaRPr lang="en-US" dirty="0" smtClean="0"/>
          </a:p>
        </p:txBody>
      </p:sp>
    </p:spTree>
    <p:extLst>
      <p:ext uri="{BB962C8B-B14F-4D97-AF65-F5344CB8AC3E}">
        <p14:creationId xmlns:p14="http://schemas.microsoft.com/office/powerpoint/2010/main" val="415777286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5169"/>
            <a:ext cx="7498080" cy="1143000"/>
          </a:xfrm>
        </p:spPr>
        <p:txBody>
          <a:bodyPr/>
          <a:lstStyle/>
          <a:p>
            <a:r>
              <a:rPr lang="en-US" dirty="0" smtClean="0"/>
              <a:t>OBJECTIVES</a:t>
            </a:r>
            <a:endParaRPr lang="en-US" dirty="0"/>
          </a:p>
        </p:txBody>
      </p:sp>
      <p:sp>
        <p:nvSpPr>
          <p:cNvPr id="3" name="Content Placeholder 2"/>
          <p:cNvSpPr>
            <a:spLocks noGrp="1"/>
          </p:cNvSpPr>
          <p:nvPr>
            <p:ph idx="1"/>
          </p:nvPr>
        </p:nvSpPr>
        <p:spPr>
          <a:xfrm>
            <a:off x="990600" y="1178169"/>
            <a:ext cx="8080248" cy="5298831"/>
          </a:xfrm>
        </p:spPr>
        <p:txBody>
          <a:bodyPr>
            <a:normAutofit fontScale="85000" lnSpcReduction="20000"/>
          </a:bodyPr>
          <a:lstStyle/>
          <a:p>
            <a:r>
              <a:rPr lang="en-US" b="1" dirty="0" smtClean="0"/>
              <a:t>Concept of palliative care </a:t>
            </a:r>
            <a:r>
              <a:rPr lang="en-US" dirty="0" smtClean="0"/>
              <a:t>in provision of </a:t>
            </a:r>
            <a:r>
              <a:rPr lang="en-US" dirty="0" smtClean="0"/>
              <a:t>care- Definitions</a:t>
            </a:r>
            <a:r>
              <a:rPr lang="en-US" dirty="0" smtClean="0"/>
              <a:t>, principles, approaches used in palliative care, pillars of palliative care.</a:t>
            </a:r>
            <a:endParaRPr lang="en-US" dirty="0" smtClean="0"/>
          </a:p>
          <a:p>
            <a:r>
              <a:rPr lang="en-US" dirty="0" smtClean="0"/>
              <a:t>Assess and manage a patient suffering from </a:t>
            </a:r>
            <a:r>
              <a:rPr lang="en-US" dirty="0" smtClean="0"/>
              <a:t>chronic/terminal </a:t>
            </a:r>
            <a:r>
              <a:rPr lang="en-US" dirty="0" smtClean="0"/>
              <a:t>illness (</a:t>
            </a:r>
            <a:r>
              <a:rPr lang="en-US" b="1" dirty="0" smtClean="0"/>
              <a:t>Holistic assessment</a:t>
            </a:r>
            <a:r>
              <a:rPr lang="en-US" dirty="0" smtClean="0"/>
              <a:t>)- pain and system assessment tools, care of patients suffering from chronic and terminal illness, Principles and care.</a:t>
            </a:r>
            <a:endParaRPr lang="en-US" dirty="0" smtClean="0"/>
          </a:p>
          <a:p>
            <a:r>
              <a:rPr lang="en-US" dirty="0" smtClean="0"/>
              <a:t>Provide support to </a:t>
            </a:r>
            <a:r>
              <a:rPr lang="en-US" dirty="0" err="1" smtClean="0"/>
              <a:t>familities</a:t>
            </a:r>
            <a:r>
              <a:rPr lang="en-US" dirty="0" smtClean="0"/>
              <a:t> of palliative care patients at the end of life </a:t>
            </a:r>
            <a:r>
              <a:rPr lang="en-US" b="1" dirty="0" smtClean="0"/>
              <a:t>(End of life care</a:t>
            </a:r>
            <a:r>
              <a:rPr lang="en-US" b="1" dirty="0" smtClean="0"/>
              <a:t>)</a:t>
            </a:r>
            <a:r>
              <a:rPr lang="en-US" dirty="0" smtClean="0"/>
              <a:t> – Death process and management, care of he dying patient, last offices stages of grief and bereavement care</a:t>
            </a:r>
            <a:endParaRPr lang="en-US" dirty="0" smtClean="0"/>
          </a:p>
          <a:p>
            <a:r>
              <a:rPr lang="en-US" dirty="0" smtClean="0"/>
              <a:t>Provide care to patients with cancer </a:t>
            </a:r>
            <a:r>
              <a:rPr lang="en-US" b="1" dirty="0" smtClean="0"/>
              <a:t>(Oncology nursing</a:t>
            </a:r>
            <a:r>
              <a:rPr lang="en-US" b="1" dirty="0" smtClean="0"/>
              <a:t>)</a:t>
            </a:r>
            <a:r>
              <a:rPr lang="en-US" dirty="0" smtClean="0"/>
              <a:t> –Role of the nurse in cancer treatment modalities (chemotherapy, surgery and </a:t>
            </a:r>
            <a:r>
              <a:rPr lang="en-US" dirty="0" err="1" smtClean="0"/>
              <a:t>radiotheraphy</a:t>
            </a:r>
            <a:r>
              <a:rPr lang="en-US" dirty="0" smtClean="0"/>
              <a:t>), nutritional support in cancer, hospice care.</a:t>
            </a:r>
            <a:endParaRPr lang="en-US" dirty="0"/>
          </a:p>
        </p:txBody>
      </p:sp>
      <p:sp>
        <p:nvSpPr>
          <p:cNvPr id="4" name="Date Placeholder 3"/>
          <p:cNvSpPr>
            <a:spLocks noGrp="1"/>
          </p:cNvSpPr>
          <p:nvPr>
            <p:ph type="dt" sz="half" idx="10"/>
          </p:nvPr>
        </p:nvSpPr>
        <p:spPr/>
        <p:txBody>
          <a:bodyPr/>
          <a:lstStyle/>
          <a:p>
            <a:fld id="{55229D83-EB01-4924-A729-C61747D7F166}" type="datetime1">
              <a:rPr lang="en-US" smtClean="0"/>
              <a:pPr/>
              <a:t>9/7/2021</a:t>
            </a:fld>
            <a:endParaRPr lang="en-US"/>
          </a:p>
        </p:txBody>
      </p:sp>
      <p:sp>
        <p:nvSpPr>
          <p:cNvPr id="5" name="Footer Placeholder 4"/>
          <p:cNvSpPr>
            <a:spLocks noGrp="1"/>
          </p:cNvSpPr>
          <p:nvPr>
            <p:ph type="ftr" sz="quarter" idx="11"/>
          </p:nvPr>
        </p:nvSpPr>
        <p:spPr/>
        <p:txBody>
          <a:bodyPr/>
          <a:lstStyle/>
          <a:p>
            <a:r>
              <a:rPr lang="en-US" dirty="0" smtClean="0"/>
              <a:t>WINNIE BARAWA</a:t>
            </a:r>
            <a:endParaRPr lang="en-US" dirty="0"/>
          </a:p>
        </p:txBody>
      </p:sp>
      <p:sp>
        <p:nvSpPr>
          <p:cNvPr id="6" name="Slide Number Placeholder 5"/>
          <p:cNvSpPr>
            <a:spLocks noGrp="1"/>
          </p:cNvSpPr>
          <p:nvPr>
            <p:ph type="sldNum" sz="quarter" idx="12"/>
          </p:nvPr>
        </p:nvSpPr>
        <p:spPr/>
        <p:txBody>
          <a:bodyPr/>
          <a:lstStyle/>
          <a:p>
            <a:fld id="{B1D3921E-B699-4AE9-8268-1FF2FBD273FC}" type="slidenum">
              <a:rPr lang="en-US" smtClean="0"/>
              <a:pPr/>
              <a:t>2</a:t>
            </a:fld>
            <a:endParaRPr lang="en-US"/>
          </a:p>
        </p:txBody>
      </p:sp>
    </p:spTree>
    <p:extLst>
      <p:ext uri="{BB962C8B-B14F-4D97-AF65-F5344CB8AC3E}">
        <p14:creationId xmlns:p14="http://schemas.microsoft.com/office/powerpoint/2010/main" val="19054890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457200"/>
            <a:ext cx="8077200" cy="5867400"/>
          </a:xfrm>
        </p:spPr>
        <p:txBody>
          <a:bodyPr>
            <a:normAutofit fontScale="92500" lnSpcReduction="20000"/>
          </a:bodyPr>
          <a:lstStyle/>
          <a:p>
            <a:pPr marL="0" indent="0">
              <a:buFont typeface="Wingdings 2" pitchFamily="18" charset="2"/>
              <a:buNone/>
              <a:defRPr/>
            </a:pPr>
            <a:r>
              <a:rPr lang="en-US" b="1" dirty="0" smtClean="0"/>
              <a:t>c) Nausea and Vomiting</a:t>
            </a:r>
          </a:p>
          <a:p>
            <a:pPr>
              <a:buFont typeface="Wingdings" pitchFamily="2" charset="2"/>
              <a:buChar char="Ø"/>
              <a:defRPr/>
            </a:pPr>
            <a:r>
              <a:rPr lang="en-US" dirty="0" smtClean="0"/>
              <a:t>This can be reduced by giving treatment  for the same</a:t>
            </a:r>
          </a:p>
          <a:p>
            <a:pPr>
              <a:buFont typeface="Wingdings" pitchFamily="2" charset="2"/>
              <a:buChar char="Ø"/>
              <a:defRPr/>
            </a:pPr>
            <a:r>
              <a:rPr lang="en-US" dirty="0" smtClean="0"/>
              <a:t>Patient should be positioned properly to prevent aspiration. </a:t>
            </a:r>
          </a:p>
          <a:p>
            <a:pPr>
              <a:buFont typeface="Wingdings" pitchFamily="2" charset="2"/>
              <a:buChar char="Ø"/>
              <a:defRPr/>
            </a:pPr>
            <a:r>
              <a:rPr lang="en-US" dirty="0" smtClean="0"/>
              <a:t>Anti – emetics should be administered, dry foods and carbonated beverages should be encouraged as they are less nauseating</a:t>
            </a:r>
          </a:p>
          <a:p>
            <a:pPr marL="0" indent="0">
              <a:buFont typeface="Wingdings 2" pitchFamily="18" charset="2"/>
              <a:buNone/>
              <a:defRPr/>
            </a:pPr>
            <a:r>
              <a:rPr lang="en-US" b="1" dirty="0" smtClean="0"/>
              <a:t>d) Depression</a:t>
            </a:r>
          </a:p>
          <a:p>
            <a:pPr>
              <a:buFont typeface="Wingdings" pitchFamily="2" charset="2"/>
              <a:buChar char="Ø"/>
              <a:defRPr/>
            </a:pPr>
            <a:r>
              <a:rPr lang="en-US" dirty="0" smtClean="0"/>
              <a:t>It requires treatment and referral to psychiatrists for management</a:t>
            </a:r>
          </a:p>
          <a:p>
            <a:pPr>
              <a:buFont typeface="Wingdings" pitchFamily="2" charset="2"/>
              <a:buChar char="Ø"/>
              <a:defRPr/>
            </a:pPr>
            <a:r>
              <a:rPr lang="en-US" dirty="0" smtClean="0"/>
              <a:t>Social support from family and friends is also essential so that the patient does not feel neglected</a:t>
            </a:r>
            <a:endParaRPr lang="en-US" dirty="0"/>
          </a:p>
        </p:txBody>
      </p:sp>
    </p:spTree>
    <p:extLst>
      <p:ext uri="{BB962C8B-B14F-4D97-AF65-F5344CB8AC3E}">
        <p14:creationId xmlns:p14="http://schemas.microsoft.com/office/powerpoint/2010/main" val="313313245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1028700" y="457199"/>
            <a:ext cx="8042148" cy="6031611"/>
          </a:xfrm>
          <a:prstGeom prst="rect">
            <a:avLst/>
          </a:prstGeom>
        </p:spPr>
      </p:pic>
      <p:sp>
        <p:nvSpPr>
          <p:cNvPr id="4" name="Date Placeholder 3"/>
          <p:cNvSpPr>
            <a:spLocks noGrp="1"/>
          </p:cNvSpPr>
          <p:nvPr>
            <p:ph type="dt" sz="half" idx="10"/>
          </p:nvPr>
        </p:nvSpPr>
        <p:spPr/>
        <p:txBody>
          <a:bodyPr/>
          <a:lstStyle/>
          <a:p>
            <a:fld id="{55229D83-EB01-4924-A729-C61747D7F166}" type="datetime1">
              <a:rPr lang="en-US" smtClean="0"/>
              <a:pPr/>
              <a:t>9/7/2021</a:t>
            </a:fld>
            <a:endParaRPr lang="en-US"/>
          </a:p>
        </p:txBody>
      </p:sp>
      <p:sp>
        <p:nvSpPr>
          <p:cNvPr id="5" name="Footer Placeholder 4"/>
          <p:cNvSpPr>
            <a:spLocks noGrp="1"/>
          </p:cNvSpPr>
          <p:nvPr>
            <p:ph type="ftr" sz="quarter" idx="11"/>
          </p:nvPr>
        </p:nvSpPr>
        <p:spPr/>
        <p:txBody>
          <a:bodyPr/>
          <a:lstStyle/>
          <a:p>
            <a:r>
              <a:rPr lang="en-US" smtClean="0"/>
              <a:t>WINNIE BARAWA</a:t>
            </a:r>
            <a:endParaRPr lang="en-US"/>
          </a:p>
        </p:txBody>
      </p:sp>
      <p:sp>
        <p:nvSpPr>
          <p:cNvPr id="6" name="Slide Number Placeholder 5"/>
          <p:cNvSpPr>
            <a:spLocks noGrp="1"/>
          </p:cNvSpPr>
          <p:nvPr>
            <p:ph type="sldNum" sz="quarter" idx="12"/>
          </p:nvPr>
        </p:nvSpPr>
        <p:spPr/>
        <p:txBody>
          <a:bodyPr/>
          <a:lstStyle/>
          <a:p>
            <a:fld id="{B1D3921E-B699-4AE9-8268-1FF2FBD273FC}" type="slidenum">
              <a:rPr lang="en-US" smtClean="0"/>
              <a:pPr/>
              <a:t>21</a:t>
            </a:fld>
            <a:endParaRPr lang="en-US"/>
          </a:p>
        </p:txBody>
      </p:sp>
    </p:spTree>
    <p:extLst>
      <p:ext uri="{BB962C8B-B14F-4D97-AF65-F5344CB8AC3E}">
        <p14:creationId xmlns:p14="http://schemas.microsoft.com/office/powerpoint/2010/main" val="362037549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28600"/>
            <a:ext cx="8153400" cy="6096000"/>
          </a:xfrm>
        </p:spPr>
        <p:txBody>
          <a:bodyPr>
            <a:normAutofit fontScale="92500"/>
          </a:bodyPr>
          <a:lstStyle/>
          <a:p>
            <a:pPr marL="0" indent="0">
              <a:buFont typeface="Wingdings 2" pitchFamily="18" charset="2"/>
              <a:buNone/>
              <a:defRPr/>
            </a:pPr>
            <a:r>
              <a:rPr lang="en-US" b="1" dirty="0" smtClean="0"/>
              <a:t>e) Diarrhea</a:t>
            </a:r>
          </a:p>
          <a:p>
            <a:pPr marL="0" indent="0">
              <a:buFont typeface="Wingdings 2" pitchFamily="18" charset="2"/>
              <a:buNone/>
              <a:defRPr/>
            </a:pPr>
            <a:r>
              <a:rPr lang="en-US" dirty="0" smtClean="0"/>
              <a:t>It results from side – effects of medication, infection and change in diet</a:t>
            </a:r>
          </a:p>
          <a:p>
            <a:pPr>
              <a:buFont typeface="Wingdings" pitchFamily="2" charset="2"/>
              <a:buChar char="Ø"/>
              <a:defRPr/>
            </a:pPr>
            <a:r>
              <a:rPr lang="en-US" dirty="0" smtClean="0"/>
              <a:t>Patients should be given low residue diet</a:t>
            </a:r>
          </a:p>
          <a:p>
            <a:pPr>
              <a:buFont typeface="Wingdings" pitchFamily="2" charset="2"/>
              <a:buChar char="Ø"/>
              <a:defRPr/>
            </a:pPr>
            <a:r>
              <a:rPr lang="en-US" dirty="0" smtClean="0"/>
              <a:t>Gas causing foods should be eliminated from the diet</a:t>
            </a:r>
          </a:p>
          <a:p>
            <a:pPr>
              <a:buFont typeface="Wingdings" pitchFamily="2" charset="2"/>
              <a:buChar char="Ø"/>
              <a:defRPr/>
            </a:pPr>
            <a:r>
              <a:rPr lang="en-US" dirty="0" smtClean="0"/>
              <a:t>Patient should be encouraged to take fluids other than plain water to replace lost electrolytes</a:t>
            </a:r>
          </a:p>
          <a:p>
            <a:pPr>
              <a:buFont typeface="Wingdings" pitchFamily="2" charset="2"/>
              <a:buChar char="Ø"/>
              <a:defRPr/>
            </a:pPr>
            <a:r>
              <a:rPr lang="en-US" dirty="0" smtClean="0"/>
              <a:t>Perineal care essential</a:t>
            </a:r>
          </a:p>
          <a:p>
            <a:pPr>
              <a:buFont typeface="Wingdings" pitchFamily="2" charset="2"/>
              <a:buChar char="Ø"/>
              <a:defRPr/>
            </a:pPr>
            <a:r>
              <a:rPr lang="en-US" dirty="0" smtClean="0"/>
              <a:t>In case of constipation, high residue diet should be given and nurse should continuously monitor</a:t>
            </a:r>
            <a:endParaRPr lang="en-US" dirty="0"/>
          </a:p>
        </p:txBody>
      </p:sp>
    </p:spTree>
    <p:extLst>
      <p:ext uri="{BB962C8B-B14F-4D97-AF65-F5344CB8AC3E}">
        <p14:creationId xmlns:p14="http://schemas.microsoft.com/office/powerpoint/2010/main" val="89139885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304800"/>
            <a:ext cx="8153400" cy="5943600"/>
          </a:xfrm>
        </p:spPr>
        <p:txBody>
          <a:bodyPr>
            <a:normAutofit/>
          </a:bodyPr>
          <a:lstStyle/>
          <a:p>
            <a:pPr marL="0" indent="0">
              <a:buFont typeface="Wingdings 2" pitchFamily="18" charset="2"/>
              <a:buNone/>
              <a:defRPr/>
            </a:pPr>
            <a:r>
              <a:rPr lang="en-US" b="1" dirty="0" smtClean="0"/>
              <a:t>f) Dehydration</a:t>
            </a:r>
          </a:p>
          <a:p>
            <a:pPr marL="0" indent="0">
              <a:buFont typeface="Wingdings 2" pitchFamily="18" charset="2"/>
              <a:buNone/>
              <a:defRPr/>
            </a:pPr>
            <a:r>
              <a:rPr lang="en-US" dirty="0" smtClean="0"/>
              <a:t>Results from reduced intake of fluids</a:t>
            </a:r>
          </a:p>
          <a:p>
            <a:pPr marL="0" indent="0">
              <a:buFont typeface="Wingdings 2" pitchFamily="18" charset="2"/>
              <a:buNone/>
              <a:defRPr/>
            </a:pPr>
            <a:r>
              <a:rPr lang="en-US" b="1" i="1" dirty="0" smtClean="0"/>
              <a:t>Note: </a:t>
            </a:r>
            <a:r>
              <a:rPr lang="en-US" dirty="0" smtClean="0"/>
              <a:t>Some dehydration is beneficial as it dries secretions and reduces the risk of fluid accumulation in cavities but severe dehydration should not be allowed</a:t>
            </a:r>
          </a:p>
          <a:p>
            <a:pPr>
              <a:buFont typeface="Wingdings" pitchFamily="2" charset="2"/>
              <a:buChar char="Ø"/>
              <a:defRPr/>
            </a:pPr>
            <a:r>
              <a:rPr lang="en-US" dirty="0" smtClean="0"/>
              <a:t>Oral fluids should be administered and if need be IV fluids should be used. </a:t>
            </a:r>
          </a:p>
          <a:p>
            <a:pPr>
              <a:buFont typeface="Wingdings" pitchFamily="2" charset="2"/>
              <a:buChar char="Ø"/>
              <a:defRPr/>
            </a:pPr>
            <a:r>
              <a:rPr lang="en-US" dirty="0" smtClean="0"/>
              <a:t>Monitor input output accurately</a:t>
            </a:r>
          </a:p>
          <a:p>
            <a:pPr>
              <a:buFont typeface="Wingdings" pitchFamily="2" charset="2"/>
              <a:buChar char="Ø"/>
              <a:defRPr/>
            </a:pPr>
            <a:r>
              <a:rPr lang="en-US" dirty="0" smtClean="0"/>
              <a:t>Mouth care should be maintained</a:t>
            </a:r>
            <a:endParaRPr lang="en-US" dirty="0"/>
          </a:p>
        </p:txBody>
      </p:sp>
    </p:spTree>
    <p:extLst>
      <p:ext uri="{BB962C8B-B14F-4D97-AF65-F5344CB8AC3E}">
        <p14:creationId xmlns:p14="http://schemas.microsoft.com/office/powerpoint/2010/main" val="420495490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457200"/>
            <a:ext cx="8001000" cy="5867400"/>
          </a:xfrm>
        </p:spPr>
        <p:txBody>
          <a:bodyPr/>
          <a:lstStyle/>
          <a:p>
            <a:pPr marL="0" indent="0">
              <a:buFont typeface="Wingdings 2" pitchFamily="18" charset="2"/>
              <a:buNone/>
              <a:defRPr/>
            </a:pPr>
            <a:r>
              <a:rPr lang="en-US" b="1" dirty="0" smtClean="0"/>
              <a:t>g) Skin Breakdown</a:t>
            </a:r>
          </a:p>
          <a:p>
            <a:pPr marL="0" indent="0">
              <a:buFont typeface="Wingdings 2" pitchFamily="18" charset="2"/>
              <a:buNone/>
              <a:defRPr/>
            </a:pPr>
            <a:r>
              <a:rPr lang="en-US" dirty="0" smtClean="0"/>
              <a:t>Most patients are bed ridden because they are weak or depressed</a:t>
            </a:r>
          </a:p>
          <a:p>
            <a:pPr>
              <a:buFont typeface="Wingdings" pitchFamily="2" charset="2"/>
              <a:buChar char="Ø"/>
              <a:defRPr/>
            </a:pPr>
            <a:r>
              <a:rPr lang="en-US" dirty="0" smtClean="0"/>
              <a:t>Adequate nutrition and hydration should be maintained to promote skin integrity</a:t>
            </a:r>
          </a:p>
          <a:p>
            <a:pPr>
              <a:buFont typeface="Wingdings" pitchFamily="2" charset="2"/>
              <a:buChar char="Ø"/>
              <a:defRPr/>
            </a:pPr>
            <a:r>
              <a:rPr lang="en-US" dirty="0" smtClean="0"/>
              <a:t>Pressure area care should be done</a:t>
            </a:r>
          </a:p>
          <a:p>
            <a:pPr>
              <a:buFont typeface="Wingdings" pitchFamily="2" charset="2"/>
              <a:buChar char="Ø"/>
              <a:defRPr/>
            </a:pPr>
            <a:r>
              <a:rPr lang="en-US" dirty="0" smtClean="0"/>
              <a:t>Position changing should be done frequently (at least 2 hourly) to prevent bed sore</a:t>
            </a:r>
          </a:p>
        </p:txBody>
      </p:sp>
    </p:spTree>
    <p:extLst>
      <p:ext uri="{BB962C8B-B14F-4D97-AF65-F5344CB8AC3E}">
        <p14:creationId xmlns:p14="http://schemas.microsoft.com/office/powerpoint/2010/main" val="231481137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685800"/>
            <a:ext cx="8077200" cy="5638800"/>
          </a:xfrm>
        </p:spPr>
        <p:txBody>
          <a:bodyPr>
            <a:normAutofit fontScale="92500" lnSpcReduction="10000"/>
          </a:bodyPr>
          <a:lstStyle/>
          <a:p>
            <a:pPr marL="0" indent="0">
              <a:buFont typeface="Wingdings 2" pitchFamily="18" charset="2"/>
              <a:buNone/>
              <a:defRPr/>
            </a:pPr>
            <a:r>
              <a:rPr lang="en-US" b="1" dirty="0" smtClean="0"/>
              <a:t>h) Respiratory Problems</a:t>
            </a:r>
          </a:p>
          <a:p>
            <a:pPr marL="0" indent="0">
              <a:buFont typeface="Wingdings 2" pitchFamily="18" charset="2"/>
              <a:buNone/>
              <a:defRPr/>
            </a:pPr>
            <a:r>
              <a:rPr lang="en-US" dirty="0" smtClean="0"/>
              <a:t>They are common due to retained secretions which result from inability to expectorate and immobility</a:t>
            </a:r>
          </a:p>
          <a:p>
            <a:pPr>
              <a:buFont typeface="Wingdings" pitchFamily="2" charset="2"/>
              <a:buChar char="Ø"/>
              <a:defRPr/>
            </a:pPr>
            <a:r>
              <a:rPr lang="en-US" dirty="0" smtClean="0"/>
              <a:t>Respiration rate and depth should be monitored</a:t>
            </a:r>
          </a:p>
          <a:p>
            <a:pPr>
              <a:buFont typeface="Wingdings" pitchFamily="2" charset="2"/>
              <a:buChar char="Ø"/>
              <a:defRPr/>
            </a:pPr>
            <a:r>
              <a:rPr lang="en-US" dirty="0" smtClean="0"/>
              <a:t>Chest physiotherapy should also be done</a:t>
            </a:r>
          </a:p>
          <a:p>
            <a:pPr>
              <a:buFont typeface="Wingdings" pitchFamily="2" charset="2"/>
              <a:buChar char="Ø"/>
              <a:defRPr/>
            </a:pPr>
            <a:r>
              <a:rPr lang="en-US" dirty="0" smtClean="0"/>
              <a:t>O2 should be administered when necessary</a:t>
            </a:r>
          </a:p>
          <a:p>
            <a:pPr>
              <a:buFont typeface="Wingdings" pitchFamily="2" charset="2"/>
              <a:buChar char="Ø"/>
              <a:defRPr/>
            </a:pPr>
            <a:r>
              <a:rPr lang="en-US" dirty="0" smtClean="0"/>
              <a:t>Suctioning should be done in case of increased secretions</a:t>
            </a:r>
          </a:p>
          <a:p>
            <a:pPr>
              <a:buFont typeface="Wingdings" pitchFamily="2" charset="2"/>
              <a:buChar char="Ø"/>
              <a:defRPr/>
            </a:pPr>
            <a:r>
              <a:rPr lang="en-US" dirty="0" smtClean="0"/>
              <a:t>Appropriate positioning necessary</a:t>
            </a:r>
          </a:p>
          <a:p>
            <a:pPr>
              <a:buFont typeface="Wingdings" pitchFamily="2" charset="2"/>
              <a:buChar char="Ø"/>
              <a:defRPr/>
            </a:pPr>
            <a:r>
              <a:rPr lang="en-US" dirty="0" smtClean="0"/>
              <a:t>Drugs that reduce secretions may be used e.g. atropine</a:t>
            </a:r>
          </a:p>
          <a:p>
            <a:pPr>
              <a:defRPr/>
            </a:pPr>
            <a:endParaRPr lang="en-US" dirty="0"/>
          </a:p>
        </p:txBody>
      </p:sp>
    </p:spTree>
    <p:extLst>
      <p:ext uri="{BB962C8B-B14F-4D97-AF65-F5344CB8AC3E}">
        <p14:creationId xmlns:p14="http://schemas.microsoft.com/office/powerpoint/2010/main" val="325421136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935" y="0"/>
            <a:ext cx="7498080" cy="1143000"/>
          </a:xfrm>
        </p:spPr>
        <p:txBody>
          <a:bodyPr>
            <a:normAutofit fontScale="90000"/>
          </a:bodyPr>
          <a:lstStyle/>
          <a:p>
            <a:r>
              <a:rPr lang="en-US" dirty="0" smtClean="0"/>
              <a:t>PRINCIPLES OF PALLIATIVE CARE</a:t>
            </a:r>
            <a:endParaRPr lang="en-US" dirty="0"/>
          </a:p>
        </p:txBody>
      </p:sp>
      <p:sp>
        <p:nvSpPr>
          <p:cNvPr id="3" name="Content Placeholder 2"/>
          <p:cNvSpPr>
            <a:spLocks noGrp="1"/>
          </p:cNvSpPr>
          <p:nvPr>
            <p:ph idx="1"/>
          </p:nvPr>
        </p:nvSpPr>
        <p:spPr>
          <a:xfrm>
            <a:off x="1071489" y="1148862"/>
            <a:ext cx="7498080" cy="4800600"/>
          </a:xfrm>
        </p:spPr>
        <p:txBody>
          <a:bodyPr/>
          <a:lstStyle/>
          <a:p>
            <a:r>
              <a:rPr lang="en-US" dirty="0" smtClean="0"/>
              <a:t>Justice </a:t>
            </a:r>
          </a:p>
          <a:p>
            <a:r>
              <a:rPr lang="en-US" dirty="0" smtClean="0"/>
              <a:t>Non maleficence</a:t>
            </a:r>
          </a:p>
          <a:p>
            <a:r>
              <a:rPr lang="en-US" dirty="0" smtClean="0"/>
              <a:t>Beneficence</a:t>
            </a:r>
          </a:p>
          <a:p>
            <a:r>
              <a:rPr lang="en-US" dirty="0" smtClean="0"/>
              <a:t>Autonomy</a:t>
            </a:r>
            <a:endParaRPr lang="en-US" dirty="0"/>
          </a:p>
        </p:txBody>
      </p:sp>
      <p:sp>
        <p:nvSpPr>
          <p:cNvPr id="4" name="Date Placeholder 3"/>
          <p:cNvSpPr>
            <a:spLocks noGrp="1"/>
          </p:cNvSpPr>
          <p:nvPr>
            <p:ph type="dt" sz="half" idx="10"/>
          </p:nvPr>
        </p:nvSpPr>
        <p:spPr/>
        <p:txBody>
          <a:bodyPr/>
          <a:lstStyle/>
          <a:p>
            <a:fld id="{55229D83-EB01-4924-A729-C61747D7F166}" type="datetime1">
              <a:rPr lang="en-US" smtClean="0"/>
              <a:pPr/>
              <a:t>9/7/2021</a:t>
            </a:fld>
            <a:endParaRPr lang="en-US"/>
          </a:p>
        </p:txBody>
      </p:sp>
      <p:sp>
        <p:nvSpPr>
          <p:cNvPr id="5" name="Footer Placeholder 4"/>
          <p:cNvSpPr>
            <a:spLocks noGrp="1"/>
          </p:cNvSpPr>
          <p:nvPr>
            <p:ph type="ftr" sz="quarter" idx="11"/>
          </p:nvPr>
        </p:nvSpPr>
        <p:spPr/>
        <p:txBody>
          <a:bodyPr/>
          <a:lstStyle/>
          <a:p>
            <a:r>
              <a:rPr lang="en-US" smtClean="0"/>
              <a:t>WINNIE BARAWA</a:t>
            </a:r>
            <a:endParaRPr lang="en-US"/>
          </a:p>
        </p:txBody>
      </p:sp>
      <p:sp>
        <p:nvSpPr>
          <p:cNvPr id="6" name="Slide Number Placeholder 5"/>
          <p:cNvSpPr>
            <a:spLocks noGrp="1"/>
          </p:cNvSpPr>
          <p:nvPr>
            <p:ph type="sldNum" sz="quarter" idx="12"/>
          </p:nvPr>
        </p:nvSpPr>
        <p:spPr/>
        <p:txBody>
          <a:bodyPr/>
          <a:lstStyle/>
          <a:p>
            <a:fld id="{B1D3921E-B699-4AE9-8268-1FF2FBD273FC}" type="slidenum">
              <a:rPr lang="en-US" smtClean="0"/>
              <a:pPr/>
              <a:t>26</a:t>
            </a:fld>
            <a:endParaRPr lang="en-US"/>
          </a:p>
        </p:txBody>
      </p:sp>
    </p:spTree>
    <p:extLst>
      <p:ext uri="{BB962C8B-B14F-4D97-AF65-F5344CB8AC3E}">
        <p14:creationId xmlns:p14="http://schemas.microsoft.com/office/powerpoint/2010/main" val="390396993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948" y="0"/>
            <a:ext cx="8153400" cy="1143000"/>
          </a:xfrm>
        </p:spPr>
        <p:txBody>
          <a:bodyPr>
            <a:normAutofit/>
          </a:bodyPr>
          <a:lstStyle/>
          <a:p>
            <a:r>
              <a:rPr lang="en-US" sz="3200" b="1" dirty="0"/>
              <a:t>Statement of principles of palliative </a:t>
            </a:r>
            <a:r>
              <a:rPr lang="en-US" sz="3200" b="1" dirty="0" smtClean="0"/>
              <a:t>care</a:t>
            </a:r>
            <a:endParaRPr lang="en-US" sz="3200" dirty="0"/>
          </a:p>
        </p:txBody>
      </p:sp>
      <p:sp>
        <p:nvSpPr>
          <p:cNvPr id="3" name="Content Placeholder 2"/>
          <p:cNvSpPr>
            <a:spLocks noGrp="1"/>
          </p:cNvSpPr>
          <p:nvPr>
            <p:ph idx="1"/>
          </p:nvPr>
        </p:nvSpPr>
        <p:spPr>
          <a:xfrm>
            <a:off x="990600" y="914400"/>
            <a:ext cx="8153400" cy="5562600"/>
          </a:xfrm>
        </p:spPr>
        <p:txBody>
          <a:bodyPr>
            <a:normAutofit fontScale="92500"/>
          </a:bodyPr>
          <a:lstStyle/>
          <a:p>
            <a:pPr fontAlgn="base"/>
            <a:r>
              <a:rPr lang="en-US" dirty="0" smtClean="0"/>
              <a:t>Respect </a:t>
            </a:r>
            <a:r>
              <a:rPr lang="en-US" dirty="0"/>
              <a:t>the dignity and autonomy of patients, patients' surrogates, and caregivers.</a:t>
            </a:r>
          </a:p>
          <a:p>
            <a:pPr fontAlgn="base"/>
            <a:r>
              <a:rPr lang="en-US" dirty="0"/>
              <a:t>Honor the right of the competent patient or surrogate to choose among treatments, including those that may or may not prolong life.</a:t>
            </a:r>
          </a:p>
          <a:p>
            <a:pPr fontAlgn="base"/>
            <a:r>
              <a:rPr lang="en-US" dirty="0"/>
              <a:t>Communicate effectively and empathically with patients, their families, and caregivers.</a:t>
            </a:r>
          </a:p>
          <a:p>
            <a:pPr fontAlgn="base"/>
            <a:r>
              <a:rPr lang="en-US" dirty="0"/>
              <a:t>Identify the primary goals of care from the patient's perspective, and address how the surgeon's care can achieve the patient's objectives.</a:t>
            </a:r>
          </a:p>
          <a:p>
            <a:endParaRPr lang="en-US" dirty="0" smtClean="0"/>
          </a:p>
          <a:p>
            <a:pPr marL="82296" indent="0">
              <a:buNone/>
            </a:pPr>
            <a:endParaRPr lang="en-US" dirty="0"/>
          </a:p>
        </p:txBody>
      </p:sp>
      <p:sp>
        <p:nvSpPr>
          <p:cNvPr id="4" name="Date Placeholder 3"/>
          <p:cNvSpPr>
            <a:spLocks noGrp="1"/>
          </p:cNvSpPr>
          <p:nvPr>
            <p:ph type="dt" sz="half" idx="10"/>
          </p:nvPr>
        </p:nvSpPr>
        <p:spPr/>
        <p:txBody>
          <a:bodyPr/>
          <a:lstStyle/>
          <a:p>
            <a:fld id="{55229D83-EB01-4924-A729-C61747D7F166}" type="datetime1">
              <a:rPr lang="en-US" smtClean="0"/>
              <a:pPr/>
              <a:t>9/7/2021</a:t>
            </a:fld>
            <a:endParaRPr lang="en-US"/>
          </a:p>
        </p:txBody>
      </p:sp>
      <p:sp>
        <p:nvSpPr>
          <p:cNvPr id="5" name="Footer Placeholder 4"/>
          <p:cNvSpPr>
            <a:spLocks noGrp="1"/>
          </p:cNvSpPr>
          <p:nvPr>
            <p:ph type="ftr" sz="quarter" idx="11"/>
          </p:nvPr>
        </p:nvSpPr>
        <p:spPr/>
        <p:txBody>
          <a:bodyPr/>
          <a:lstStyle/>
          <a:p>
            <a:r>
              <a:rPr lang="en-US" smtClean="0"/>
              <a:t>WINNIE BARAWA</a:t>
            </a:r>
            <a:endParaRPr lang="en-US"/>
          </a:p>
        </p:txBody>
      </p:sp>
      <p:sp>
        <p:nvSpPr>
          <p:cNvPr id="6" name="Slide Number Placeholder 5"/>
          <p:cNvSpPr>
            <a:spLocks noGrp="1"/>
          </p:cNvSpPr>
          <p:nvPr>
            <p:ph type="sldNum" sz="quarter" idx="12"/>
          </p:nvPr>
        </p:nvSpPr>
        <p:spPr/>
        <p:txBody>
          <a:bodyPr/>
          <a:lstStyle/>
          <a:p>
            <a:fld id="{B1D3921E-B699-4AE9-8268-1FF2FBD273FC}" type="slidenum">
              <a:rPr lang="en-US" smtClean="0"/>
              <a:pPr/>
              <a:t>27</a:t>
            </a:fld>
            <a:endParaRPr lang="en-US"/>
          </a:p>
        </p:txBody>
      </p:sp>
    </p:spTree>
    <p:extLst>
      <p:ext uri="{BB962C8B-B14F-4D97-AF65-F5344CB8AC3E}">
        <p14:creationId xmlns:p14="http://schemas.microsoft.com/office/powerpoint/2010/main" val="332614741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762000"/>
            <a:ext cx="8004048" cy="5486400"/>
          </a:xfrm>
        </p:spPr>
        <p:txBody>
          <a:bodyPr>
            <a:normAutofit fontScale="92500"/>
          </a:bodyPr>
          <a:lstStyle/>
          <a:p>
            <a:pPr fontAlgn="base"/>
            <a:r>
              <a:rPr lang="en-US" dirty="0"/>
              <a:t>Strive to alleviate pain and other burdensome physical and nonphysical symptoms.</a:t>
            </a:r>
          </a:p>
          <a:p>
            <a:pPr fontAlgn="base"/>
            <a:r>
              <a:rPr lang="en-US" dirty="0"/>
              <a:t>Recognize, assess, discuss, and offer access to services for psychological, social, and spiritual issues.</a:t>
            </a:r>
          </a:p>
          <a:p>
            <a:pPr fontAlgn="base"/>
            <a:r>
              <a:rPr lang="en-US" dirty="0"/>
              <a:t>Provide access to therapeutic support, encompassing the spectrum from life-prolonging treatments through hospice care, when they can realistically be expected to improve the quality of life as perceived by the patient.</a:t>
            </a:r>
          </a:p>
          <a:p>
            <a:endParaRPr lang="en-US" dirty="0"/>
          </a:p>
        </p:txBody>
      </p:sp>
      <p:sp>
        <p:nvSpPr>
          <p:cNvPr id="4" name="Date Placeholder 3"/>
          <p:cNvSpPr>
            <a:spLocks noGrp="1"/>
          </p:cNvSpPr>
          <p:nvPr>
            <p:ph type="dt" sz="half" idx="10"/>
          </p:nvPr>
        </p:nvSpPr>
        <p:spPr/>
        <p:txBody>
          <a:bodyPr/>
          <a:lstStyle/>
          <a:p>
            <a:fld id="{55229D83-EB01-4924-A729-C61747D7F166}" type="datetime1">
              <a:rPr lang="en-US" smtClean="0"/>
              <a:pPr/>
              <a:t>9/7/2021</a:t>
            </a:fld>
            <a:endParaRPr lang="en-US"/>
          </a:p>
        </p:txBody>
      </p:sp>
      <p:sp>
        <p:nvSpPr>
          <p:cNvPr id="5" name="Footer Placeholder 4"/>
          <p:cNvSpPr>
            <a:spLocks noGrp="1"/>
          </p:cNvSpPr>
          <p:nvPr>
            <p:ph type="ftr" sz="quarter" idx="11"/>
          </p:nvPr>
        </p:nvSpPr>
        <p:spPr/>
        <p:txBody>
          <a:bodyPr/>
          <a:lstStyle/>
          <a:p>
            <a:r>
              <a:rPr lang="en-US" smtClean="0"/>
              <a:t>WINNIE BARAWA</a:t>
            </a:r>
            <a:endParaRPr lang="en-US"/>
          </a:p>
        </p:txBody>
      </p:sp>
      <p:sp>
        <p:nvSpPr>
          <p:cNvPr id="6" name="Slide Number Placeholder 5"/>
          <p:cNvSpPr>
            <a:spLocks noGrp="1"/>
          </p:cNvSpPr>
          <p:nvPr>
            <p:ph type="sldNum" sz="quarter" idx="12"/>
          </p:nvPr>
        </p:nvSpPr>
        <p:spPr/>
        <p:txBody>
          <a:bodyPr/>
          <a:lstStyle/>
          <a:p>
            <a:fld id="{B1D3921E-B699-4AE9-8268-1FF2FBD273FC}" type="slidenum">
              <a:rPr lang="en-US" smtClean="0"/>
              <a:pPr/>
              <a:t>28</a:t>
            </a:fld>
            <a:endParaRPr lang="en-US"/>
          </a:p>
        </p:txBody>
      </p:sp>
    </p:spTree>
    <p:extLst>
      <p:ext uri="{BB962C8B-B14F-4D97-AF65-F5344CB8AC3E}">
        <p14:creationId xmlns:p14="http://schemas.microsoft.com/office/powerpoint/2010/main" val="231224000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457200"/>
            <a:ext cx="8080248" cy="5791200"/>
          </a:xfrm>
        </p:spPr>
        <p:txBody>
          <a:bodyPr>
            <a:normAutofit fontScale="92500" lnSpcReduction="10000"/>
          </a:bodyPr>
          <a:lstStyle/>
          <a:p>
            <a:pPr fontAlgn="base"/>
            <a:r>
              <a:rPr lang="en-US" dirty="0"/>
              <a:t>Recognize the physician's responsibility to discourage treatments that are unlikely to achieve the patient's goals, and encourage patients and families to consider hospice care when the prognosis for survival is likely to be less than a half-year.</a:t>
            </a:r>
          </a:p>
          <a:p>
            <a:pPr fontAlgn="base"/>
            <a:r>
              <a:rPr lang="en-US" dirty="0"/>
              <a:t>Arrange for continuity of care by the patient's primary and/or specialist physician, alleviating the sense of abandonment patients may feel when "curative" therapies are no longer useful.</a:t>
            </a:r>
          </a:p>
          <a:p>
            <a:pPr fontAlgn="base"/>
            <a:r>
              <a:rPr lang="en-US" dirty="0"/>
              <a:t>Maintain a collegial and supportive attitude toward others entrusted with care of the patient.</a:t>
            </a:r>
          </a:p>
          <a:p>
            <a:endParaRPr lang="en-US" dirty="0"/>
          </a:p>
        </p:txBody>
      </p:sp>
      <p:sp>
        <p:nvSpPr>
          <p:cNvPr id="4" name="Date Placeholder 3"/>
          <p:cNvSpPr>
            <a:spLocks noGrp="1"/>
          </p:cNvSpPr>
          <p:nvPr>
            <p:ph type="dt" sz="half" idx="10"/>
          </p:nvPr>
        </p:nvSpPr>
        <p:spPr/>
        <p:txBody>
          <a:bodyPr/>
          <a:lstStyle/>
          <a:p>
            <a:fld id="{55229D83-EB01-4924-A729-C61747D7F166}" type="datetime1">
              <a:rPr lang="en-US" smtClean="0"/>
              <a:pPr/>
              <a:t>9/7/2021</a:t>
            </a:fld>
            <a:endParaRPr lang="en-US"/>
          </a:p>
        </p:txBody>
      </p:sp>
      <p:sp>
        <p:nvSpPr>
          <p:cNvPr id="5" name="Footer Placeholder 4"/>
          <p:cNvSpPr>
            <a:spLocks noGrp="1"/>
          </p:cNvSpPr>
          <p:nvPr>
            <p:ph type="ftr" sz="quarter" idx="11"/>
          </p:nvPr>
        </p:nvSpPr>
        <p:spPr/>
        <p:txBody>
          <a:bodyPr/>
          <a:lstStyle/>
          <a:p>
            <a:r>
              <a:rPr lang="en-US" smtClean="0"/>
              <a:t>WINNIE BARAWA</a:t>
            </a:r>
            <a:endParaRPr lang="en-US"/>
          </a:p>
        </p:txBody>
      </p:sp>
      <p:sp>
        <p:nvSpPr>
          <p:cNvPr id="6" name="Slide Number Placeholder 5"/>
          <p:cNvSpPr>
            <a:spLocks noGrp="1"/>
          </p:cNvSpPr>
          <p:nvPr>
            <p:ph type="sldNum" sz="quarter" idx="12"/>
          </p:nvPr>
        </p:nvSpPr>
        <p:spPr/>
        <p:txBody>
          <a:bodyPr/>
          <a:lstStyle/>
          <a:p>
            <a:fld id="{B1D3921E-B699-4AE9-8268-1FF2FBD273FC}" type="slidenum">
              <a:rPr lang="en-US" smtClean="0"/>
              <a:pPr/>
              <a:t>29</a:t>
            </a:fld>
            <a:endParaRPr lang="en-US"/>
          </a:p>
        </p:txBody>
      </p:sp>
    </p:spTree>
    <p:extLst>
      <p:ext uri="{BB962C8B-B14F-4D97-AF65-F5344CB8AC3E}">
        <p14:creationId xmlns:p14="http://schemas.microsoft.com/office/powerpoint/2010/main" val="290369157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520" y="5862"/>
            <a:ext cx="7498080" cy="832338"/>
          </a:xfrm>
        </p:spPr>
        <p:txBody>
          <a:bodyPr>
            <a:normAutofit/>
          </a:bodyPr>
          <a:lstStyle/>
          <a:p>
            <a:r>
              <a:rPr lang="en-US" dirty="0" smtClean="0"/>
              <a:t>Introduction</a:t>
            </a:r>
            <a:endParaRPr lang="en-US" dirty="0"/>
          </a:p>
        </p:txBody>
      </p:sp>
      <p:sp>
        <p:nvSpPr>
          <p:cNvPr id="4" name="Date Placeholder 3"/>
          <p:cNvSpPr>
            <a:spLocks noGrp="1"/>
          </p:cNvSpPr>
          <p:nvPr>
            <p:ph type="dt" sz="half" idx="10"/>
          </p:nvPr>
        </p:nvSpPr>
        <p:spPr/>
        <p:txBody>
          <a:bodyPr/>
          <a:lstStyle/>
          <a:p>
            <a:fld id="{55229D83-EB01-4924-A729-C61747D7F166}" type="datetime1">
              <a:rPr lang="en-US" smtClean="0"/>
              <a:pPr/>
              <a:t>9/7/2021</a:t>
            </a:fld>
            <a:endParaRPr lang="en-US"/>
          </a:p>
        </p:txBody>
      </p:sp>
      <p:sp>
        <p:nvSpPr>
          <p:cNvPr id="5" name="Footer Placeholder 4"/>
          <p:cNvSpPr>
            <a:spLocks noGrp="1"/>
          </p:cNvSpPr>
          <p:nvPr>
            <p:ph type="ftr" sz="quarter" idx="11"/>
          </p:nvPr>
        </p:nvSpPr>
        <p:spPr/>
        <p:txBody>
          <a:bodyPr/>
          <a:lstStyle/>
          <a:p>
            <a:r>
              <a:rPr lang="en-US" smtClean="0"/>
              <a:t>WINNIE BARAWA</a:t>
            </a:r>
            <a:endParaRPr lang="en-US"/>
          </a:p>
        </p:txBody>
      </p:sp>
      <p:sp>
        <p:nvSpPr>
          <p:cNvPr id="6" name="Slide Number Placeholder 5"/>
          <p:cNvSpPr>
            <a:spLocks noGrp="1"/>
          </p:cNvSpPr>
          <p:nvPr>
            <p:ph type="sldNum" sz="quarter" idx="12"/>
          </p:nvPr>
        </p:nvSpPr>
        <p:spPr/>
        <p:txBody>
          <a:bodyPr/>
          <a:lstStyle/>
          <a:p>
            <a:fld id="{B1D3921E-B699-4AE9-8268-1FF2FBD273FC}" type="slidenum">
              <a:rPr lang="en-US" smtClean="0"/>
              <a:pPr/>
              <a:t>3</a:t>
            </a:fld>
            <a:endParaRPr lang="en-US"/>
          </a:p>
        </p:txBody>
      </p:sp>
      <p:sp>
        <p:nvSpPr>
          <p:cNvPr id="8" name="Content Placeholder 7"/>
          <p:cNvSpPr>
            <a:spLocks noGrp="1"/>
          </p:cNvSpPr>
          <p:nvPr>
            <p:ph idx="1"/>
          </p:nvPr>
        </p:nvSpPr>
        <p:spPr>
          <a:xfrm>
            <a:off x="1112520" y="838200"/>
            <a:ext cx="7821168" cy="5410200"/>
          </a:xfrm>
        </p:spPr>
        <p:txBody>
          <a:bodyPr>
            <a:normAutofit fontScale="92500"/>
          </a:bodyPr>
          <a:lstStyle/>
          <a:p>
            <a:r>
              <a:rPr lang="en-US" dirty="0" smtClean="0"/>
              <a:t>WHO defines palliative care as active total care of patients whose disease is not responsive to curative treatment.</a:t>
            </a:r>
          </a:p>
          <a:p>
            <a:r>
              <a:rPr lang="en-US" dirty="0" smtClean="0"/>
              <a:t>The main goal is achievement of best possible quality of life for patients and their families.</a:t>
            </a:r>
          </a:p>
          <a:p>
            <a:r>
              <a:rPr lang="en-US" dirty="0" smtClean="0"/>
              <a:t>Palliative care is seen as continuum of supportive care</a:t>
            </a:r>
          </a:p>
          <a:p>
            <a:r>
              <a:rPr lang="en-US" dirty="0" smtClean="0"/>
              <a:t>Sometimes the term palliative care is used to describe supportive care when the disease is no longer responsive to curative treatment.</a:t>
            </a:r>
            <a:endParaRPr lang="en-US" dirty="0"/>
          </a:p>
        </p:txBody>
      </p:sp>
    </p:spTree>
    <p:extLst>
      <p:ext uri="{BB962C8B-B14F-4D97-AF65-F5344CB8AC3E}">
        <p14:creationId xmlns:p14="http://schemas.microsoft.com/office/powerpoint/2010/main" val="161416611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
        <p:nvSpPr>
          <p:cNvPr id="4" name="Date Placeholder 3"/>
          <p:cNvSpPr>
            <a:spLocks noGrp="1"/>
          </p:cNvSpPr>
          <p:nvPr>
            <p:ph type="dt" sz="half" idx="10"/>
          </p:nvPr>
        </p:nvSpPr>
        <p:spPr/>
        <p:txBody>
          <a:bodyPr/>
          <a:lstStyle/>
          <a:p>
            <a:fld id="{55229D83-EB01-4924-A729-C61747D7F166}" type="datetime1">
              <a:rPr lang="en-US" smtClean="0"/>
              <a:pPr/>
              <a:t>9/7/2021</a:t>
            </a:fld>
            <a:endParaRPr lang="en-US"/>
          </a:p>
        </p:txBody>
      </p:sp>
      <p:sp>
        <p:nvSpPr>
          <p:cNvPr id="5" name="Footer Placeholder 4"/>
          <p:cNvSpPr>
            <a:spLocks noGrp="1"/>
          </p:cNvSpPr>
          <p:nvPr>
            <p:ph type="ftr" sz="quarter" idx="11"/>
          </p:nvPr>
        </p:nvSpPr>
        <p:spPr/>
        <p:txBody>
          <a:bodyPr/>
          <a:lstStyle/>
          <a:p>
            <a:r>
              <a:rPr lang="en-US" smtClean="0"/>
              <a:t>WINNIE BARAWA</a:t>
            </a:r>
            <a:endParaRPr lang="en-US"/>
          </a:p>
        </p:txBody>
      </p:sp>
      <p:sp>
        <p:nvSpPr>
          <p:cNvPr id="6" name="Slide Number Placeholder 5"/>
          <p:cNvSpPr>
            <a:spLocks noGrp="1"/>
          </p:cNvSpPr>
          <p:nvPr>
            <p:ph type="sldNum" sz="quarter" idx="12"/>
          </p:nvPr>
        </p:nvSpPr>
        <p:spPr/>
        <p:txBody>
          <a:bodyPr/>
          <a:lstStyle/>
          <a:p>
            <a:fld id="{B1D3921E-B699-4AE9-8268-1FF2FBD273FC}" type="slidenum">
              <a:rPr lang="en-US" smtClean="0"/>
              <a:pPr/>
              <a:t>30</a:t>
            </a:fld>
            <a:endParaRPr lang="en-US"/>
          </a:p>
        </p:txBody>
      </p:sp>
      <p:sp>
        <p:nvSpPr>
          <p:cNvPr id="9" name="TextBox 8"/>
          <p:cNvSpPr txBox="1"/>
          <p:nvPr/>
        </p:nvSpPr>
        <p:spPr>
          <a:xfrm>
            <a:off x="2209800" y="5890442"/>
            <a:ext cx="4419600" cy="707886"/>
          </a:xfrm>
          <a:prstGeom prst="rect">
            <a:avLst/>
          </a:prstGeom>
          <a:noFill/>
        </p:spPr>
        <p:txBody>
          <a:bodyPr wrap="square" rtlCol="0">
            <a:spAutoFit/>
          </a:bodyPr>
          <a:lstStyle/>
          <a:p>
            <a:pPr algn="ctr"/>
            <a:r>
              <a:rPr lang="en-US" sz="4000" b="1" dirty="0" smtClean="0"/>
              <a:t>END</a:t>
            </a:r>
            <a:endParaRPr lang="en-US" sz="4000" b="1" dirty="0"/>
          </a:p>
        </p:txBody>
      </p:sp>
      <p:pic>
        <p:nvPicPr>
          <p:cNvPr id="2050" name="Picture 2" descr="Palliative Care GIFs - Get the best GIF on GIPHY"/>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7000" y="1266848"/>
            <a:ext cx="3698875" cy="4623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58684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160" y="0"/>
            <a:ext cx="7498080" cy="1143000"/>
          </a:xfrm>
        </p:spPr>
        <p:txBody>
          <a:bodyPr/>
          <a:lstStyle/>
          <a:p>
            <a:r>
              <a:rPr lang="en-US" dirty="0" smtClean="0"/>
              <a:t>Definition of terms</a:t>
            </a:r>
            <a:endParaRPr lang="en-US" dirty="0"/>
          </a:p>
        </p:txBody>
      </p:sp>
      <p:sp>
        <p:nvSpPr>
          <p:cNvPr id="3" name="Content Placeholder 2"/>
          <p:cNvSpPr>
            <a:spLocks noGrp="1"/>
          </p:cNvSpPr>
          <p:nvPr>
            <p:ph idx="1"/>
          </p:nvPr>
        </p:nvSpPr>
        <p:spPr>
          <a:xfrm>
            <a:off x="1066800" y="990600"/>
            <a:ext cx="7866888" cy="5257800"/>
          </a:xfrm>
        </p:spPr>
        <p:txBody>
          <a:bodyPr>
            <a:normAutofit lnSpcReduction="10000"/>
          </a:bodyPr>
          <a:lstStyle/>
          <a:p>
            <a:r>
              <a:rPr lang="en-US" b="1" dirty="0"/>
              <a:t>Bereavement</a:t>
            </a:r>
            <a:br>
              <a:rPr lang="en-US" b="1" dirty="0"/>
            </a:br>
            <a:r>
              <a:rPr lang="en-US" dirty="0" err="1"/>
              <a:t>Bereavement</a:t>
            </a:r>
            <a:r>
              <a:rPr lang="en-US" dirty="0"/>
              <a:t> is the total response to a loss and includes the process of ‘recovery’ or healing from </a:t>
            </a:r>
            <a:r>
              <a:rPr lang="en-US" dirty="0" smtClean="0"/>
              <a:t>the loss</a:t>
            </a:r>
            <a:r>
              <a:rPr lang="en-US" dirty="0"/>
              <a:t>. </a:t>
            </a:r>
            <a:endParaRPr lang="en-US" dirty="0" smtClean="0"/>
          </a:p>
          <a:p>
            <a:r>
              <a:rPr lang="en-US" b="1" dirty="0"/>
              <a:t>Chronic and complex condition*</a:t>
            </a:r>
            <a:br>
              <a:rPr lang="en-US" b="1" dirty="0"/>
            </a:br>
            <a:r>
              <a:rPr lang="en-US" dirty="0"/>
              <a:t>A biological or physical condition where the natural evolution of the condition can </a:t>
            </a:r>
            <a:r>
              <a:rPr lang="en-US" dirty="0" smtClean="0"/>
              <a:t>significantly impact on </a:t>
            </a:r>
            <a:r>
              <a:rPr lang="en-US" dirty="0"/>
              <a:t>a person’s overall quality of life, including an irreversible inability </a:t>
            </a:r>
            <a:r>
              <a:rPr lang="en-US" dirty="0" smtClean="0"/>
              <a:t>to perform </a:t>
            </a:r>
            <a:r>
              <a:rPr lang="en-US" dirty="0"/>
              <a:t>basic physical and social</a:t>
            </a:r>
            <a:br>
              <a:rPr lang="en-US" dirty="0"/>
            </a:br>
            <a:r>
              <a:rPr lang="en-US" dirty="0"/>
              <a:t>functions </a:t>
            </a:r>
          </a:p>
        </p:txBody>
      </p:sp>
      <p:sp>
        <p:nvSpPr>
          <p:cNvPr id="4" name="Date Placeholder 3"/>
          <p:cNvSpPr>
            <a:spLocks noGrp="1"/>
          </p:cNvSpPr>
          <p:nvPr>
            <p:ph type="dt" sz="half" idx="10"/>
          </p:nvPr>
        </p:nvSpPr>
        <p:spPr/>
        <p:txBody>
          <a:bodyPr/>
          <a:lstStyle/>
          <a:p>
            <a:fld id="{55229D83-EB01-4924-A729-C61747D7F166}" type="datetime1">
              <a:rPr lang="en-US" smtClean="0"/>
              <a:pPr/>
              <a:t>9/7/2021</a:t>
            </a:fld>
            <a:endParaRPr lang="en-US"/>
          </a:p>
        </p:txBody>
      </p:sp>
      <p:sp>
        <p:nvSpPr>
          <p:cNvPr id="5" name="Footer Placeholder 4"/>
          <p:cNvSpPr>
            <a:spLocks noGrp="1"/>
          </p:cNvSpPr>
          <p:nvPr>
            <p:ph type="ftr" sz="quarter" idx="11"/>
          </p:nvPr>
        </p:nvSpPr>
        <p:spPr/>
        <p:txBody>
          <a:bodyPr/>
          <a:lstStyle/>
          <a:p>
            <a:r>
              <a:rPr lang="en-US" smtClean="0"/>
              <a:t>WINNIE BARAWA</a:t>
            </a:r>
            <a:endParaRPr lang="en-US"/>
          </a:p>
        </p:txBody>
      </p:sp>
      <p:sp>
        <p:nvSpPr>
          <p:cNvPr id="6" name="Slide Number Placeholder 5"/>
          <p:cNvSpPr>
            <a:spLocks noGrp="1"/>
          </p:cNvSpPr>
          <p:nvPr>
            <p:ph type="sldNum" sz="quarter" idx="12"/>
          </p:nvPr>
        </p:nvSpPr>
        <p:spPr/>
        <p:txBody>
          <a:bodyPr/>
          <a:lstStyle/>
          <a:p>
            <a:fld id="{B1D3921E-B699-4AE9-8268-1FF2FBD273FC}" type="slidenum">
              <a:rPr lang="en-US" smtClean="0"/>
              <a:pPr/>
              <a:t>4</a:t>
            </a:fld>
            <a:endParaRPr lang="en-US"/>
          </a:p>
        </p:txBody>
      </p:sp>
    </p:spTree>
    <p:extLst>
      <p:ext uri="{BB962C8B-B14F-4D97-AF65-F5344CB8AC3E}">
        <p14:creationId xmlns:p14="http://schemas.microsoft.com/office/powerpoint/2010/main" val="166777636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533400"/>
            <a:ext cx="8080248" cy="6019800"/>
          </a:xfrm>
        </p:spPr>
        <p:txBody>
          <a:bodyPr>
            <a:normAutofit fontScale="92500" lnSpcReduction="10000"/>
          </a:bodyPr>
          <a:lstStyle/>
          <a:p>
            <a:r>
              <a:rPr lang="en-US" b="1" dirty="0" smtClean="0"/>
              <a:t>Dying</a:t>
            </a:r>
            <a:r>
              <a:rPr lang="en-US" b="1" dirty="0"/>
              <a:t/>
            </a:r>
            <a:br>
              <a:rPr lang="en-US" b="1" dirty="0"/>
            </a:br>
            <a:r>
              <a:rPr lang="en-US" dirty="0"/>
              <a:t>A person is considered to be dying when they are in the process of passing from life or ceasing to be </a:t>
            </a:r>
            <a:endParaRPr lang="en-US" dirty="0" smtClean="0"/>
          </a:p>
          <a:p>
            <a:r>
              <a:rPr lang="en-US" b="1" dirty="0"/>
              <a:t>End of </a:t>
            </a:r>
            <a:r>
              <a:rPr lang="en-US" b="1" dirty="0" smtClean="0"/>
              <a:t>life</a:t>
            </a:r>
            <a:r>
              <a:rPr lang="en-US" b="1" dirty="0"/>
              <a:t/>
            </a:r>
            <a:br>
              <a:rPr lang="en-US" b="1" dirty="0"/>
            </a:br>
            <a:r>
              <a:rPr lang="en-US" dirty="0"/>
              <a:t>That part of life where a person is living with, and impaired by, an eventually fatal condition, even if </a:t>
            </a:r>
            <a:r>
              <a:rPr lang="en-US" dirty="0" smtClean="0"/>
              <a:t>the prognosis </a:t>
            </a:r>
            <a:r>
              <a:rPr lang="en-US" dirty="0"/>
              <a:t>is ambiguous or unknown </a:t>
            </a:r>
            <a:endParaRPr lang="en-US" dirty="0" smtClean="0"/>
          </a:p>
          <a:p>
            <a:r>
              <a:rPr lang="en-US" b="1" dirty="0"/>
              <a:t>End of life </a:t>
            </a:r>
            <a:r>
              <a:rPr lang="en-US" b="1" dirty="0" smtClean="0"/>
              <a:t>care</a:t>
            </a:r>
            <a:r>
              <a:rPr lang="en-US" b="1" dirty="0"/>
              <a:t/>
            </a:r>
            <a:br>
              <a:rPr lang="en-US" b="1" dirty="0"/>
            </a:br>
            <a:r>
              <a:rPr lang="en-US" dirty="0"/>
              <a:t>End of life care combines the broad set of health and community services that care for the </a:t>
            </a:r>
            <a:r>
              <a:rPr lang="en-US" dirty="0" smtClean="0"/>
              <a:t>population at </a:t>
            </a:r>
            <a:r>
              <a:rPr lang="en-US" dirty="0"/>
              <a:t>the end of their life. </a:t>
            </a:r>
            <a:br>
              <a:rPr lang="en-US" dirty="0"/>
            </a:br>
            <a:r>
              <a:rPr lang="en-US" dirty="0"/>
              <a:t/>
            </a:r>
            <a:br>
              <a:rPr lang="en-US" dirty="0"/>
            </a:br>
            <a:endParaRPr lang="en-US" dirty="0"/>
          </a:p>
        </p:txBody>
      </p:sp>
      <p:sp>
        <p:nvSpPr>
          <p:cNvPr id="4" name="Date Placeholder 3"/>
          <p:cNvSpPr>
            <a:spLocks noGrp="1"/>
          </p:cNvSpPr>
          <p:nvPr>
            <p:ph type="dt" sz="half" idx="10"/>
          </p:nvPr>
        </p:nvSpPr>
        <p:spPr/>
        <p:txBody>
          <a:bodyPr/>
          <a:lstStyle/>
          <a:p>
            <a:fld id="{55229D83-EB01-4924-A729-C61747D7F166}" type="datetime1">
              <a:rPr lang="en-US" smtClean="0"/>
              <a:pPr/>
              <a:t>9/7/2021</a:t>
            </a:fld>
            <a:endParaRPr lang="en-US"/>
          </a:p>
        </p:txBody>
      </p:sp>
      <p:sp>
        <p:nvSpPr>
          <p:cNvPr id="5" name="Footer Placeholder 4"/>
          <p:cNvSpPr>
            <a:spLocks noGrp="1"/>
          </p:cNvSpPr>
          <p:nvPr>
            <p:ph type="ftr" sz="quarter" idx="11"/>
          </p:nvPr>
        </p:nvSpPr>
        <p:spPr/>
        <p:txBody>
          <a:bodyPr/>
          <a:lstStyle/>
          <a:p>
            <a:r>
              <a:rPr lang="en-US" smtClean="0"/>
              <a:t>WINNIE BARAWA</a:t>
            </a:r>
            <a:endParaRPr lang="en-US"/>
          </a:p>
        </p:txBody>
      </p:sp>
      <p:sp>
        <p:nvSpPr>
          <p:cNvPr id="6" name="Slide Number Placeholder 5"/>
          <p:cNvSpPr>
            <a:spLocks noGrp="1"/>
          </p:cNvSpPr>
          <p:nvPr>
            <p:ph type="sldNum" sz="quarter" idx="12"/>
          </p:nvPr>
        </p:nvSpPr>
        <p:spPr/>
        <p:txBody>
          <a:bodyPr/>
          <a:lstStyle/>
          <a:p>
            <a:fld id="{B1D3921E-B699-4AE9-8268-1FF2FBD273FC}" type="slidenum">
              <a:rPr lang="en-US" smtClean="0"/>
              <a:pPr/>
              <a:t>5</a:t>
            </a:fld>
            <a:endParaRPr lang="en-US"/>
          </a:p>
        </p:txBody>
      </p:sp>
    </p:spTree>
    <p:extLst>
      <p:ext uri="{BB962C8B-B14F-4D97-AF65-F5344CB8AC3E}">
        <p14:creationId xmlns:p14="http://schemas.microsoft.com/office/powerpoint/2010/main" val="400136366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533400"/>
            <a:ext cx="7943088" cy="5715000"/>
          </a:xfrm>
        </p:spPr>
        <p:txBody>
          <a:bodyPr>
            <a:normAutofit fontScale="92500" lnSpcReduction="20000"/>
          </a:bodyPr>
          <a:lstStyle/>
          <a:p>
            <a:r>
              <a:rPr lang="en-US" b="1" dirty="0"/>
              <a:t>Family</a:t>
            </a:r>
            <a:br>
              <a:rPr lang="en-US" b="1" dirty="0"/>
            </a:br>
            <a:r>
              <a:rPr lang="en-US" dirty="0"/>
              <a:t>A family is </a:t>
            </a:r>
            <a:r>
              <a:rPr lang="en-US" dirty="0" err="1"/>
              <a:t>defned</a:t>
            </a:r>
            <a:r>
              <a:rPr lang="en-US" dirty="0"/>
              <a:t> as those who are closest to the patient in knowledge, care and aﬀection. The </a:t>
            </a:r>
            <a:r>
              <a:rPr lang="en-US" dirty="0" smtClean="0"/>
              <a:t>family may </a:t>
            </a:r>
            <a:r>
              <a:rPr lang="en-US" dirty="0"/>
              <a:t>include the biological family, the family of acquisition (related by marriage/contract), and the</a:t>
            </a:r>
            <a:br>
              <a:rPr lang="en-US" dirty="0"/>
            </a:br>
            <a:r>
              <a:rPr lang="en-US" dirty="0"/>
              <a:t>family of choice and friends (including pets) </a:t>
            </a:r>
            <a:endParaRPr lang="en-US" dirty="0" smtClean="0"/>
          </a:p>
          <a:p>
            <a:r>
              <a:rPr lang="en-US" b="1" dirty="0"/>
              <a:t>Holistic</a:t>
            </a:r>
            <a:br>
              <a:rPr lang="en-US" b="1" dirty="0"/>
            </a:br>
            <a:r>
              <a:rPr lang="en-US" dirty="0" err="1"/>
              <a:t>Holistic</a:t>
            </a:r>
            <a:r>
              <a:rPr lang="en-US" dirty="0"/>
              <a:t> is a whole made up of interdependent parts. You are most likely to hear these parts </a:t>
            </a:r>
            <a:r>
              <a:rPr lang="en-US" dirty="0" smtClean="0"/>
              <a:t>referred to </a:t>
            </a:r>
            <a:r>
              <a:rPr lang="en-US" dirty="0"/>
              <a:t>as the mind/body connection: mind/body/spirit, </a:t>
            </a:r>
            <a:r>
              <a:rPr lang="en-US" dirty="0" smtClean="0"/>
              <a:t>or physical /mental /emotional /spiritual </a:t>
            </a:r>
            <a:r>
              <a:rPr lang="en-US" dirty="0"/>
              <a:t>aspects </a:t>
            </a:r>
            <a:br>
              <a:rPr lang="en-US" dirty="0"/>
            </a:br>
            <a:endParaRPr lang="en-US" dirty="0"/>
          </a:p>
        </p:txBody>
      </p:sp>
      <p:sp>
        <p:nvSpPr>
          <p:cNvPr id="4" name="Date Placeholder 3"/>
          <p:cNvSpPr>
            <a:spLocks noGrp="1"/>
          </p:cNvSpPr>
          <p:nvPr>
            <p:ph type="dt" sz="half" idx="10"/>
          </p:nvPr>
        </p:nvSpPr>
        <p:spPr/>
        <p:txBody>
          <a:bodyPr/>
          <a:lstStyle/>
          <a:p>
            <a:fld id="{55229D83-EB01-4924-A729-C61747D7F166}" type="datetime1">
              <a:rPr lang="en-US" smtClean="0"/>
              <a:pPr/>
              <a:t>9/7/2021</a:t>
            </a:fld>
            <a:endParaRPr lang="en-US"/>
          </a:p>
        </p:txBody>
      </p:sp>
      <p:sp>
        <p:nvSpPr>
          <p:cNvPr id="5" name="Footer Placeholder 4"/>
          <p:cNvSpPr>
            <a:spLocks noGrp="1"/>
          </p:cNvSpPr>
          <p:nvPr>
            <p:ph type="ftr" sz="quarter" idx="11"/>
          </p:nvPr>
        </p:nvSpPr>
        <p:spPr/>
        <p:txBody>
          <a:bodyPr/>
          <a:lstStyle/>
          <a:p>
            <a:r>
              <a:rPr lang="en-US" smtClean="0"/>
              <a:t>WINNIE BARAWA</a:t>
            </a:r>
            <a:endParaRPr lang="en-US"/>
          </a:p>
        </p:txBody>
      </p:sp>
      <p:sp>
        <p:nvSpPr>
          <p:cNvPr id="6" name="Slide Number Placeholder 5"/>
          <p:cNvSpPr>
            <a:spLocks noGrp="1"/>
          </p:cNvSpPr>
          <p:nvPr>
            <p:ph type="sldNum" sz="quarter" idx="12"/>
          </p:nvPr>
        </p:nvSpPr>
        <p:spPr/>
        <p:txBody>
          <a:bodyPr/>
          <a:lstStyle/>
          <a:p>
            <a:fld id="{B1D3921E-B699-4AE9-8268-1FF2FBD273FC}" type="slidenum">
              <a:rPr lang="en-US" smtClean="0"/>
              <a:pPr/>
              <a:t>6</a:t>
            </a:fld>
            <a:endParaRPr lang="en-US"/>
          </a:p>
        </p:txBody>
      </p:sp>
    </p:spTree>
    <p:extLst>
      <p:ext uri="{BB962C8B-B14F-4D97-AF65-F5344CB8AC3E}">
        <p14:creationId xmlns:p14="http://schemas.microsoft.com/office/powerpoint/2010/main" val="299746579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381000"/>
            <a:ext cx="8080248" cy="6172200"/>
          </a:xfrm>
        </p:spPr>
        <p:txBody>
          <a:bodyPr>
            <a:normAutofit lnSpcReduction="10000"/>
          </a:bodyPr>
          <a:lstStyle/>
          <a:p>
            <a:r>
              <a:rPr lang="en-US" b="1" dirty="0"/>
              <a:t>Hospice</a:t>
            </a:r>
            <a:br>
              <a:rPr lang="en-US" b="1" dirty="0"/>
            </a:br>
            <a:r>
              <a:rPr lang="en-US" dirty="0"/>
              <a:t>A hospice is a comprehensive service provided to people living with and dying from an eventually </a:t>
            </a:r>
            <a:r>
              <a:rPr lang="en-US" dirty="0" smtClean="0"/>
              <a:t>fatal condition</a:t>
            </a:r>
            <a:r>
              <a:rPr lang="en-US" dirty="0"/>
              <a:t>. </a:t>
            </a:r>
            <a:endParaRPr lang="en-US" dirty="0" smtClean="0"/>
          </a:p>
          <a:p>
            <a:r>
              <a:rPr lang="en-US" b="1" dirty="0"/>
              <a:t>Palliation</a:t>
            </a:r>
            <a:br>
              <a:rPr lang="en-US" b="1" dirty="0"/>
            </a:br>
            <a:r>
              <a:rPr lang="en-US" dirty="0"/>
              <a:t>To palliate is to alleviate a symptom without curing the underlying medical condition. The term </a:t>
            </a:r>
            <a:r>
              <a:rPr lang="en-US" dirty="0" smtClean="0"/>
              <a:t>is used </a:t>
            </a:r>
            <a:r>
              <a:rPr lang="en-US" dirty="0"/>
              <a:t>widely in health care to refer to treatments or interventions (including surgical) that are </a:t>
            </a:r>
            <a:r>
              <a:rPr lang="en-US" dirty="0" smtClean="0"/>
              <a:t>focused on </a:t>
            </a:r>
            <a:r>
              <a:rPr lang="en-US" dirty="0"/>
              <a:t>alleviation of pain or other symptoms, and is not necessarily limited to care provided for </a:t>
            </a:r>
            <a:r>
              <a:rPr lang="en-US" dirty="0" smtClean="0"/>
              <a:t>eventually fatal </a:t>
            </a:r>
            <a:r>
              <a:rPr lang="en-US" dirty="0"/>
              <a:t>conditions. </a:t>
            </a:r>
          </a:p>
        </p:txBody>
      </p:sp>
      <p:sp>
        <p:nvSpPr>
          <p:cNvPr id="4" name="Date Placeholder 3"/>
          <p:cNvSpPr>
            <a:spLocks noGrp="1"/>
          </p:cNvSpPr>
          <p:nvPr>
            <p:ph type="dt" sz="half" idx="10"/>
          </p:nvPr>
        </p:nvSpPr>
        <p:spPr/>
        <p:txBody>
          <a:bodyPr/>
          <a:lstStyle/>
          <a:p>
            <a:fld id="{55229D83-EB01-4924-A729-C61747D7F166}" type="datetime1">
              <a:rPr lang="en-US" smtClean="0"/>
              <a:pPr/>
              <a:t>9/7/2021</a:t>
            </a:fld>
            <a:endParaRPr lang="en-US"/>
          </a:p>
        </p:txBody>
      </p:sp>
      <p:sp>
        <p:nvSpPr>
          <p:cNvPr id="5" name="Footer Placeholder 4"/>
          <p:cNvSpPr>
            <a:spLocks noGrp="1"/>
          </p:cNvSpPr>
          <p:nvPr>
            <p:ph type="ftr" sz="quarter" idx="11"/>
          </p:nvPr>
        </p:nvSpPr>
        <p:spPr/>
        <p:txBody>
          <a:bodyPr/>
          <a:lstStyle/>
          <a:p>
            <a:r>
              <a:rPr lang="en-US" smtClean="0"/>
              <a:t>WINNIE BARAWA</a:t>
            </a:r>
            <a:endParaRPr lang="en-US"/>
          </a:p>
        </p:txBody>
      </p:sp>
      <p:sp>
        <p:nvSpPr>
          <p:cNvPr id="6" name="Slide Number Placeholder 5"/>
          <p:cNvSpPr>
            <a:spLocks noGrp="1"/>
          </p:cNvSpPr>
          <p:nvPr>
            <p:ph type="sldNum" sz="quarter" idx="12"/>
          </p:nvPr>
        </p:nvSpPr>
        <p:spPr/>
        <p:txBody>
          <a:bodyPr/>
          <a:lstStyle/>
          <a:p>
            <a:fld id="{B1D3921E-B699-4AE9-8268-1FF2FBD273FC}" type="slidenum">
              <a:rPr lang="en-US" smtClean="0"/>
              <a:pPr/>
              <a:t>7</a:t>
            </a:fld>
            <a:endParaRPr lang="en-US"/>
          </a:p>
        </p:txBody>
      </p:sp>
    </p:spTree>
    <p:extLst>
      <p:ext uri="{BB962C8B-B14F-4D97-AF65-F5344CB8AC3E}">
        <p14:creationId xmlns:p14="http://schemas.microsoft.com/office/powerpoint/2010/main" val="320993565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rotWithShape="1">
          <a:blip r:embed="rId2"/>
          <a:srcRect t="11111"/>
          <a:stretch/>
        </p:blipFill>
        <p:spPr>
          <a:xfrm>
            <a:off x="0" y="312860"/>
            <a:ext cx="9099610" cy="6248400"/>
          </a:xfrm>
          <a:prstGeom prst="rect">
            <a:avLst/>
          </a:prstGeom>
        </p:spPr>
      </p:pic>
      <p:sp>
        <p:nvSpPr>
          <p:cNvPr id="4" name="Date Placeholder 3"/>
          <p:cNvSpPr>
            <a:spLocks noGrp="1"/>
          </p:cNvSpPr>
          <p:nvPr>
            <p:ph type="dt" sz="half" idx="10"/>
          </p:nvPr>
        </p:nvSpPr>
        <p:spPr/>
        <p:txBody>
          <a:bodyPr/>
          <a:lstStyle/>
          <a:p>
            <a:fld id="{55229D83-EB01-4924-A729-C61747D7F166}" type="datetime1">
              <a:rPr lang="en-US" smtClean="0"/>
              <a:pPr/>
              <a:t>9/7/2021</a:t>
            </a:fld>
            <a:endParaRPr lang="en-US"/>
          </a:p>
        </p:txBody>
      </p:sp>
      <p:sp>
        <p:nvSpPr>
          <p:cNvPr id="5" name="Footer Placeholder 4"/>
          <p:cNvSpPr>
            <a:spLocks noGrp="1"/>
          </p:cNvSpPr>
          <p:nvPr>
            <p:ph type="ftr" sz="quarter" idx="11"/>
          </p:nvPr>
        </p:nvSpPr>
        <p:spPr/>
        <p:txBody>
          <a:bodyPr/>
          <a:lstStyle/>
          <a:p>
            <a:r>
              <a:rPr lang="en-US" smtClean="0"/>
              <a:t>WINNIE BARAWA</a:t>
            </a:r>
            <a:endParaRPr lang="en-US"/>
          </a:p>
        </p:txBody>
      </p:sp>
      <p:sp>
        <p:nvSpPr>
          <p:cNvPr id="6" name="Slide Number Placeholder 5"/>
          <p:cNvSpPr>
            <a:spLocks noGrp="1"/>
          </p:cNvSpPr>
          <p:nvPr>
            <p:ph type="sldNum" sz="quarter" idx="12"/>
          </p:nvPr>
        </p:nvSpPr>
        <p:spPr/>
        <p:txBody>
          <a:bodyPr/>
          <a:lstStyle/>
          <a:p>
            <a:fld id="{B1D3921E-B699-4AE9-8268-1FF2FBD273FC}" type="slidenum">
              <a:rPr lang="en-US" smtClean="0"/>
              <a:pPr/>
              <a:t>8</a:t>
            </a:fld>
            <a:endParaRPr lang="en-US"/>
          </a:p>
        </p:txBody>
      </p:sp>
    </p:spTree>
    <p:extLst>
      <p:ext uri="{BB962C8B-B14F-4D97-AF65-F5344CB8AC3E}">
        <p14:creationId xmlns:p14="http://schemas.microsoft.com/office/powerpoint/2010/main" val="414301466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153400" cy="1143000"/>
          </a:xfrm>
        </p:spPr>
        <p:txBody>
          <a:bodyPr>
            <a:normAutofit fontScale="90000"/>
          </a:bodyPr>
          <a:lstStyle/>
          <a:p>
            <a:r>
              <a:rPr lang="en-US" dirty="0" smtClean="0"/>
              <a:t>Relationship between disease-modifying therapy, supportive care and palliative care</a:t>
            </a:r>
            <a:endParaRPr lang="en-US" dirty="0"/>
          </a:p>
        </p:txBody>
      </p:sp>
      <p:pic>
        <p:nvPicPr>
          <p:cNvPr id="7" name="Content Placeholder 6"/>
          <p:cNvPicPr>
            <a:picLocks noGrp="1" noChangeAspect="1"/>
          </p:cNvPicPr>
          <p:nvPr>
            <p:ph idx="1"/>
          </p:nvPr>
        </p:nvPicPr>
        <p:blipFill>
          <a:blip r:embed="rId2"/>
          <a:stretch>
            <a:fillRect/>
          </a:stretch>
        </p:blipFill>
        <p:spPr>
          <a:xfrm>
            <a:off x="1" y="1888331"/>
            <a:ext cx="9144000" cy="4739780"/>
          </a:xfrm>
          <a:prstGeom prst="rect">
            <a:avLst/>
          </a:prstGeom>
        </p:spPr>
      </p:pic>
      <p:sp>
        <p:nvSpPr>
          <p:cNvPr id="4" name="Date Placeholder 3"/>
          <p:cNvSpPr>
            <a:spLocks noGrp="1"/>
          </p:cNvSpPr>
          <p:nvPr>
            <p:ph type="dt" sz="half" idx="10"/>
          </p:nvPr>
        </p:nvSpPr>
        <p:spPr/>
        <p:txBody>
          <a:bodyPr/>
          <a:lstStyle/>
          <a:p>
            <a:fld id="{55229D83-EB01-4924-A729-C61747D7F166}" type="datetime1">
              <a:rPr lang="en-US" smtClean="0"/>
              <a:pPr/>
              <a:t>9/7/2021</a:t>
            </a:fld>
            <a:endParaRPr lang="en-US"/>
          </a:p>
        </p:txBody>
      </p:sp>
      <p:sp>
        <p:nvSpPr>
          <p:cNvPr id="5" name="Footer Placeholder 4"/>
          <p:cNvSpPr>
            <a:spLocks noGrp="1"/>
          </p:cNvSpPr>
          <p:nvPr>
            <p:ph type="ftr" sz="quarter" idx="11"/>
          </p:nvPr>
        </p:nvSpPr>
        <p:spPr/>
        <p:txBody>
          <a:bodyPr/>
          <a:lstStyle/>
          <a:p>
            <a:r>
              <a:rPr lang="en-US" smtClean="0"/>
              <a:t>WINNIE BARAWA</a:t>
            </a:r>
            <a:endParaRPr lang="en-US"/>
          </a:p>
        </p:txBody>
      </p:sp>
      <p:sp>
        <p:nvSpPr>
          <p:cNvPr id="6" name="Slide Number Placeholder 5"/>
          <p:cNvSpPr>
            <a:spLocks noGrp="1"/>
          </p:cNvSpPr>
          <p:nvPr>
            <p:ph type="sldNum" sz="quarter" idx="12"/>
          </p:nvPr>
        </p:nvSpPr>
        <p:spPr/>
        <p:txBody>
          <a:bodyPr/>
          <a:lstStyle/>
          <a:p>
            <a:fld id="{B1D3921E-B699-4AE9-8268-1FF2FBD273FC}" type="slidenum">
              <a:rPr lang="en-US" smtClean="0"/>
              <a:pPr/>
              <a:t>9</a:t>
            </a:fld>
            <a:endParaRPr lang="en-US"/>
          </a:p>
        </p:txBody>
      </p:sp>
    </p:spTree>
    <p:extLst>
      <p:ext uri="{BB962C8B-B14F-4D97-AF65-F5344CB8AC3E}">
        <p14:creationId xmlns:p14="http://schemas.microsoft.com/office/powerpoint/2010/main" val="2866657616"/>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2963</TotalTime>
  <Words>1315</Words>
  <Application>Microsoft Office PowerPoint</Application>
  <PresentationFormat>On-screen Show (4:3)</PresentationFormat>
  <Paragraphs>195</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Calibri</vt:lpstr>
      <vt:lpstr>Gill Sans MT</vt:lpstr>
      <vt:lpstr>Verdana</vt:lpstr>
      <vt:lpstr>Wingdings</vt:lpstr>
      <vt:lpstr>Wingdings 2</vt:lpstr>
      <vt:lpstr>Solstice</vt:lpstr>
      <vt:lpstr>PALLIATIVE CARE</vt:lpstr>
      <vt:lpstr>OBJECTIVES</vt:lpstr>
      <vt:lpstr>Introduction</vt:lpstr>
      <vt:lpstr>Definition of terms</vt:lpstr>
      <vt:lpstr>PowerPoint Presentation</vt:lpstr>
      <vt:lpstr>PowerPoint Presentation</vt:lpstr>
      <vt:lpstr>PowerPoint Presentation</vt:lpstr>
      <vt:lpstr>PowerPoint Presentation</vt:lpstr>
      <vt:lpstr>Relationship between disease-modifying therapy, supportive care and palliative care</vt:lpstr>
      <vt:lpstr>Why palliative care?</vt:lpstr>
      <vt:lpstr>PowerPoint Presentation</vt:lpstr>
      <vt:lpstr>PowerPoint Presentation</vt:lpstr>
      <vt:lpstr>Problems contributing to suffering in chronic illness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PRINCIPLES OF PALLIATIVE CARE</vt:lpstr>
      <vt:lpstr>Statement of principles of palliative care</vt:lpstr>
      <vt:lpstr>PowerPoint Presentation</vt:lpstr>
      <vt:lpstr>PowerPoint Presentation</vt:lpstr>
      <vt:lpstr>QUESTIONS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CONDITIONS</dc:title>
  <dc:creator>WINNIE</dc:creator>
  <cp:lastModifiedBy>WINNIE</cp:lastModifiedBy>
  <cp:revision>55</cp:revision>
  <dcterms:created xsi:type="dcterms:W3CDTF">2016-04-25T06:38:16Z</dcterms:created>
  <dcterms:modified xsi:type="dcterms:W3CDTF">2021-09-07T13:19:51Z</dcterms:modified>
</cp:coreProperties>
</file>