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574" r:id="rId3"/>
    <p:sldId id="591" r:id="rId4"/>
    <p:sldId id="585" r:id="rId5"/>
    <p:sldId id="592" r:id="rId6"/>
    <p:sldId id="606" r:id="rId7"/>
    <p:sldId id="586" r:id="rId8"/>
    <p:sldId id="607" r:id="rId9"/>
    <p:sldId id="593" r:id="rId10"/>
    <p:sldId id="594" r:id="rId11"/>
    <p:sldId id="600" r:id="rId12"/>
    <p:sldId id="595" r:id="rId13"/>
    <p:sldId id="601" r:id="rId14"/>
    <p:sldId id="596" r:id="rId15"/>
    <p:sldId id="602" r:id="rId16"/>
    <p:sldId id="598" r:id="rId17"/>
    <p:sldId id="603" r:id="rId18"/>
    <p:sldId id="597" r:id="rId19"/>
    <p:sldId id="604" r:id="rId20"/>
    <p:sldId id="599" r:id="rId21"/>
    <p:sldId id="605" r:id="rId22"/>
    <p:sldId id="5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FAF31-8E73-4CAD-94B7-050F1C503495}" type="datetimeFigureOut">
              <a:rPr lang="en-US" smtClean="0"/>
              <a:pPr/>
              <a:t>10/14/2021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4E575-7F8C-451C-B54F-233CA0484AB9}" type="slidenum">
              <a:rPr lang="en-US" smtClean="0"/>
              <a:pPr/>
              <a:t>‹#›</a:t>
            </a:fld>
            <a:endParaRPr lang="en-US"/>
          </a:p>
        </p:txBody>
      </p:sp>
    </p:spTree>
    <p:extLst>
      <p:ext uri="{BB962C8B-B14F-4D97-AF65-F5344CB8AC3E}">
        <p14:creationId xmlns:p14="http://schemas.microsoft.com/office/powerpoint/2010/main" val="11996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922AC26-A63A-4F58-A697-DDAA141F8EB3}" type="datetime1">
              <a:rPr lang="en-US" smtClean="0"/>
              <a:pPr/>
              <a:t>10/14/2021</a:t>
            </a:fld>
            <a:endParaRPr lang="en-US"/>
          </a:p>
        </p:txBody>
      </p:sp>
      <p:sp>
        <p:nvSpPr>
          <p:cNvPr id="20" name="Footer Placeholder 19"/>
          <p:cNvSpPr>
            <a:spLocks noGrp="1"/>
          </p:cNvSpPr>
          <p:nvPr>
            <p:ph type="ftr" sz="quarter" idx="11"/>
          </p:nvPr>
        </p:nvSpPr>
        <p:spPr/>
        <p:txBody>
          <a:bodyPr/>
          <a:lstStyle>
            <a:extLst/>
          </a:lstStyle>
          <a:p>
            <a:r>
              <a:rPr lang="en-US" smtClean="0"/>
              <a:t>WINNIE BARAWA</a:t>
            </a:r>
            <a:endParaRPr lang="en-US"/>
          </a:p>
        </p:txBody>
      </p:sp>
      <p:sp>
        <p:nvSpPr>
          <p:cNvPr id="10" name="Slide Number Placeholder 9"/>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5835D9-806E-4E14-AC75-B02ED75A471E}" type="datetime1">
              <a:rPr lang="en-US" smtClean="0"/>
              <a:pPr/>
              <a:t>10/14/2021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746B54-5034-4C81-88D6-ADD6A5141AFD}" type="datetime1">
              <a:rPr lang="en-US" smtClean="0"/>
              <a:pPr/>
              <a:t>10/14/2021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64742F-846E-4C2B-9E33-4E0927144772}" type="datetime1">
              <a:rPr lang="en-US" smtClean="0"/>
              <a:pPr/>
              <a:t>10/14/2021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7B0002-C5E2-4E01-91DE-49F1B7444F5A}" type="datetime1">
              <a:rPr lang="en-US" smtClean="0"/>
              <a:pPr/>
              <a:t>10/14/2021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FB6954-4C67-49A2-A69A-9C18569000BF}" type="datetime1">
              <a:rPr lang="en-US" smtClean="0"/>
              <a:pPr/>
              <a:t>10/14/2021</a:t>
            </a:fld>
            <a:endParaRPr lang="en-US"/>
          </a:p>
        </p:txBody>
      </p:sp>
      <p:sp>
        <p:nvSpPr>
          <p:cNvPr id="8" name="Footer Placeholder 7"/>
          <p:cNvSpPr>
            <a:spLocks noGrp="1"/>
          </p:cNvSpPr>
          <p:nvPr>
            <p:ph type="ftr" sz="quarter" idx="11"/>
          </p:nvPr>
        </p:nvSpPr>
        <p:spPr/>
        <p:txBody>
          <a:bodyPr/>
          <a:lstStyle>
            <a:extLst/>
          </a:lstStyle>
          <a:p>
            <a:r>
              <a:rPr lang="en-US" smtClean="0"/>
              <a:t>WINNIE BARAWA</a:t>
            </a:r>
            <a:endParaRPr lang="en-US"/>
          </a:p>
        </p:txBody>
      </p:sp>
      <p:sp>
        <p:nvSpPr>
          <p:cNvPr id="9" name="Slide Number Placeholder 8"/>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CD0D81-AF8F-424F-BFA7-742742049AA8}" type="datetime1">
              <a:rPr lang="en-US" smtClean="0"/>
              <a:pPr/>
              <a:t>10/14/2021</a:t>
            </a:fld>
            <a:endParaRPr lang="en-US"/>
          </a:p>
        </p:txBody>
      </p:sp>
      <p:sp>
        <p:nvSpPr>
          <p:cNvPr id="4" name="Footer Placeholder 3"/>
          <p:cNvSpPr>
            <a:spLocks noGrp="1"/>
          </p:cNvSpPr>
          <p:nvPr>
            <p:ph type="ftr" sz="quarter" idx="11"/>
          </p:nvPr>
        </p:nvSpPr>
        <p:spPr/>
        <p:txBody>
          <a:bodyPr/>
          <a:lstStyle>
            <a:extLst/>
          </a:lstStyle>
          <a:p>
            <a:r>
              <a:rPr lang="en-US" smtClean="0"/>
              <a:t>WINNIE BARAWA</a:t>
            </a:r>
            <a:endParaRPr lang="en-US"/>
          </a:p>
        </p:txBody>
      </p:sp>
      <p:sp>
        <p:nvSpPr>
          <p:cNvPr id="5" name="Slide Number Placeholder 4"/>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4D4AC73-FE6F-4C7D-B2AD-643AEE2219FB}" type="datetime1">
              <a:rPr lang="en-US" smtClean="0"/>
              <a:pPr/>
              <a:t>10/14/2021</a:t>
            </a:fld>
            <a:endParaRPr lang="en-US"/>
          </a:p>
        </p:txBody>
      </p:sp>
      <p:sp>
        <p:nvSpPr>
          <p:cNvPr id="3" name="Footer Placeholder 2"/>
          <p:cNvSpPr>
            <a:spLocks noGrp="1"/>
          </p:cNvSpPr>
          <p:nvPr>
            <p:ph type="ftr" sz="quarter" idx="11"/>
          </p:nvPr>
        </p:nvSpPr>
        <p:spPr/>
        <p:txBody>
          <a:bodyPr/>
          <a:lstStyle>
            <a:extLst/>
          </a:lstStyle>
          <a:p>
            <a:r>
              <a:rPr lang="en-US" smtClean="0"/>
              <a:t>WINNIE BARAWA</a:t>
            </a:r>
            <a:endParaRPr lang="en-US"/>
          </a:p>
        </p:txBody>
      </p:sp>
      <p:sp>
        <p:nvSpPr>
          <p:cNvPr id="4" name="Slide Number Placeholder 3"/>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DA7633-69F6-48FE-9F3B-B317F92D682A}" type="datetime1">
              <a:rPr lang="en-US" smtClean="0"/>
              <a:pPr/>
              <a:t>10/14/2021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15FEC1D-6A1B-447D-9E83-235274EE5DA4}" type="datetime1">
              <a:rPr lang="en-US" smtClean="0"/>
              <a:pPr/>
              <a:t>10/14/2021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4E4CD44-1DA7-4A0B-8C0A-8788A4D912F3}" type="datetime1">
              <a:rPr lang="en-US" smtClean="0"/>
              <a:pPr/>
              <a:t>10/14/2021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WINNIE BARAWA</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3921E-B699-4AE9-8268-1FF2FBD273F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7352"/>
            <a:ext cx="5638800" cy="723900"/>
          </a:xfrm>
        </p:spPr>
        <p:txBody>
          <a:bodyPr>
            <a:normAutofit fontScale="90000"/>
          </a:bodyPr>
          <a:lstStyle/>
          <a:p>
            <a:r>
              <a:rPr lang="en-US" dirty="0" smtClean="0"/>
              <a:t>PALLIATIVE CARE</a:t>
            </a:r>
            <a:endParaRPr lang="en-US" dirty="0"/>
          </a:p>
        </p:txBody>
      </p:sp>
      <p:sp>
        <p:nvSpPr>
          <p:cNvPr id="3" name="Subtitle 2"/>
          <p:cNvSpPr>
            <a:spLocks noGrp="1"/>
          </p:cNvSpPr>
          <p:nvPr>
            <p:ph type="subTitle" idx="1"/>
          </p:nvPr>
        </p:nvSpPr>
        <p:spPr>
          <a:xfrm>
            <a:off x="990600" y="1082919"/>
            <a:ext cx="4038600" cy="1752600"/>
          </a:xfrm>
        </p:spPr>
        <p:txBody>
          <a:bodyPr/>
          <a:lstStyle/>
          <a:p>
            <a:r>
              <a:rPr lang="en-US" dirty="0" smtClean="0"/>
              <a:t>WINNIE BARAWA</a:t>
            </a:r>
            <a:endParaRPr lang="en-US" dirty="0"/>
          </a:p>
        </p:txBody>
      </p:sp>
      <p:sp>
        <p:nvSpPr>
          <p:cNvPr id="4" name="Date Placeholder 3"/>
          <p:cNvSpPr>
            <a:spLocks noGrp="1"/>
          </p:cNvSpPr>
          <p:nvPr>
            <p:ph type="dt" sz="half" idx="10"/>
          </p:nvPr>
        </p:nvSpPr>
        <p:spPr/>
        <p:txBody>
          <a:bodyPr/>
          <a:lstStyle/>
          <a:p>
            <a:fld id="{49BAC847-1ED2-4262-935A-58AAAE5E079F}" type="datetime1">
              <a:rPr lang="en-US" smtClean="0"/>
              <a:pPr/>
              <a:t>10/14/2021</a:t>
            </a:fld>
            <a:endParaRPr lang="en-US" dirty="0"/>
          </a:p>
        </p:txBody>
      </p:sp>
      <p:sp>
        <p:nvSpPr>
          <p:cNvPr id="5" name="Slide Number Placeholder 4"/>
          <p:cNvSpPr>
            <a:spLocks noGrp="1"/>
          </p:cNvSpPr>
          <p:nvPr>
            <p:ph type="sldNum" sz="quarter" idx="12"/>
          </p:nvPr>
        </p:nvSpPr>
        <p:spPr/>
        <p:txBody>
          <a:bodyPr/>
          <a:lstStyle/>
          <a:p>
            <a:fld id="{B1D3921E-B699-4AE9-8268-1FF2FBD273FC}"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WINNIE BARAWA</a:t>
            </a:r>
            <a:endParaRPr lang="en-US" dirty="0"/>
          </a:p>
        </p:txBody>
      </p:sp>
      <p:pic>
        <p:nvPicPr>
          <p:cNvPr id="8" name="Picture 7"/>
          <p:cNvPicPr>
            <a:picLocks noChangeAspect="1"/>
          </p:cNvPicPr>
          <p:nvPr/>
        </p:nvPicPr>
        <p:blipFill>
          <a:blip r:embed="rId2"/>
          <a:stretch>
            <a:fillRect/>
          </a:stretch>
        </p:blipFill>
        <p:spPr>
          <a:xfrm>
            <a:off x="0" y="1749669"/>
            <a:ext cx="9144000" cy="51435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7943088" cy="5791200"/>
          </a:xfrm>
        </p:spPr>
        <p:txBody>
          <a:bodyPr/>
          <a:lstStyle/>
          <a:p>
            <a:r>
              <a:rPr lang="en-US" dirty="0" smtClean="0"/>
              <a:t>KEHPCA runs on the pillars of</a:t>
            </a:r>
          </a:p>
          <a:p>
            <a:pPr marL="82296" indent="0">
              <a:buNone/>
            </a:pPr>
            <a:r>
              <a:rPr lang="en-US" b="1" dirty="0" smtClean="0"/>
              <a:t>1. Capacity building</a:t>
            </a:r>
          </a:p>
          <a:p>
            <a:r>
              <a:rPr lang="en-US" dirty="0"/>
              <a:t>KEHPCA believes in having informed and empowered workforce who are the direct providers of </a:t>
            </a:r>
            <a:r>
              <a:rPr lang="en-US" dirty="0" smtClean="0"/>
              <a:t>care through training and capacity building.</a:t>
            </a:r>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10</a:t>
            </a:fld>
            <a:endParaRPr lang="en-US"/>
          </a:p>
        </p:txBody>
      </p:sp>
    </p:spTree>
    <p:extLst>
      <p:ext uri="{BB962C8B-B14F-4D97-AF65-F5344CB8AC3E}">
        <p14:creationId xmlns:p14="http://schemas.microsoft.com/office/powerpoint/2010/main" val="11942741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11</a:t>
            </a:fld>
            <a:endParaRPr lang="en-US"/>
          </a:p>
        </p:txBody>
      </p:sp>
      <p:pic>
        <p:nvPicPr>
          <p:cNvPr id="8" name="Content Placeholder 7"/>
          <p:cNvPicPr>
            <a:picLocks noGrp="1" noChangeAspect="1"/>
          </p:cNvPicPr>
          <p:nvPr>
            <p:ph idx="1"/>
          </p:nvPr>
        </p:nvPicPr>
        <p:blipFill>
          <a:blip r:embed="rId2"/>
          <a:stretch>
            <a:fillRect/>
          </a:stretch>
        </p:blipFill>
        <p:spPr>
          <a:xfrm>
            <a:off x="1066800" y="875446"/>
            <a:ext cx="7628478" cy="4519612"/>
          </a:xfrm>
          <a:prstGeom prst="rect">
            <a:avLst/>
          </a:prstGeom>
        </p:spPr>
      </p:pic>
    </p:spTree>
    <p:extLst>
      <p:ext uri="{BB962C8B-B14F-4D97-AF65-F5344CB8AC3E}">
        <p14:creationId xmlns:p14="http://schemas.microsoft.com/office/powerpoint/2010/main" val="4327775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8080248" cy="5943600"/>
          </a:xfrm>
        </p:spPr>
        <p:txBody>
          <a:bodyPr>
            <a:normAutofit/>
          </a:bodyPr>
          <a:lstStyle/>
          <a:p>
            <a:pPr marL="82296" indent="0">
              <a:buNone/>
            </a:pPr>
            <a:r>
              <a:rPr lang="en-US" b="1" dirty="0"/>
              <a:t>2. Research, information and technology</a:t>
            </a:r>
          </a:p>
          <a:p>
            <a:r>
              <a:rPr lang="en-US" dirty="0"/>
              <a:t>Quality research is essential to promote access to palliative care </a:t>
            </a:r>
            <a:r>
              <a:rPr lang="en-US" dirty="0" smtClean="0"/>
              <a:t>services mostly focusing </a:t>
            </a:r>
            <a:r>
              <a:rPr lang="en-US" dirty="0"/>
              <a:t>on; strengthening health care systems through integration of palliative care services, addressing palliative care needs, promoting good palliative care practices and translating evidence in to practice. </a:t>
            </a:r>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12</a:t>
            </a:fld>
            <a:endParaRPr lang="en-US"/>
          </a:p>
        </p:txBody>
      </p:sp>
    </p:spTree>
    <p:extLst>
      <p:ext uri="{BB962C8B-B14F-4D97-AF65-F5344CB8AC3E}">
        <p14:creationId xmlns:p14="http://schemas.microsoft.com/office/powerpoint/2010/main" val="41924266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031517" y="685800"/>
            <a:ext cx="8039331" cy="5181600"/>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13</a:t>
            </a:fld>
            <a:endParaRPr lang="en-US"/>
          </a:p>
        </p:txBody>
      </p:sp>
    </p:spTree>
    <p:extLst>
      <p:ext uri="{BB962C8B-B14F-4D97-AF65-F5344CB8AC3E}">
        <p14:creationId xmlns:p14="http://schemas.microsoft.com/office/powerpoint/2010/main" val="22965297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8004048" cy="6000750"/>
          </a:xfrm>
        </p:spPr>
        <p:txBody>
          <a:bodyPr>
            <a:normAutofit lnSpcReduction="10000"/>
          </a:bodyPr>
          <a:lstStyle/>
          <a:p>
            <a:pPr marL="82296" indent="0" fontAlgn="base">
              <a:buNone/>
            </a:pPr>
            <a:r>
              <a:rPr lang="en-US" dirty="0"/>
              <a:t>3. </a:t>
            </a:r>
            <a:r>
              <a:rPr lang="en-US" b="1" dirty="0"/>
              <a:t>Health System Strengthening</a:t>
            </a:r>
          </a:p>
          <a:p>
            <a:pPr fontAlgn="base"/>
            <a:r>
              <a:rPr lang="en-US" dirty="0"/>
              <a:t>KEHPCA supports the World Health Organization (WHO) public health </a:t>
            </a:r>
            <a:r>
              <a:rPr lang="en-US" dirty="0" smtClean="0"/>
              <a:t>model to </a:t>
            </a:r>
            <a:r>
              <a:rPr lang="en-US" dirty="0"/>
              <a:t>support the integration of palliative care into existing health care services. This model has four key elements: Policy, Education, Access to essential medicines and Implementation. </a:t>
            </a:r>
            <a:endParaRPr lang="en-US" dirty="0" smtClean="0"/>
          </a:p>
          <a:p>
            <a:pPr fontAlgn="base"/>
            <a:r>
              <a:rPr lang="en-US" dirty="0" smtClean="0"/>
              <a:t>KEHPCA </a:t>
            </a:r>
            <a:r>
              <a:rPr lang="en-US" dirty="0"/>
              <a:t>has worked with Ministry of Health-Kenya government to integrate palliative care into the formal health care sector as an effective way to strengthen the health system within the country </a:t>
            </a:r>
            <a:r>
              <a:rPr lang="en-US" dirty="0" smtClean="0"/>
              <a:t>through</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14</a:t>
            </a:fld>
            <a:endParaRPr lang="en-US"/>
          </a:p>
        </p:txBody>
      </p:sp>
    </p:spTree>
    <p:extLst>
      <p:ext uri="{BB962C8B-B14F-4D97-AF65-F5344CB8AC3E}">
        <p14:creationId xmlns:p14="http://schemas.microsoft.com/office/powerpoint/2010/main" val="32733369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system context</a:t>
            </a:r>
            <a:endParaRPr lang="en-US" dirty="0"/>
          </a:p>
        </p:txBody>
      </p:sp>
      <p:pic>
        <p:nvPicPr>
          <p:cNvPr id="7" name="Content Placeholder 6"/>
          <p:cNvPicPr>
            <a:picLocks noGrp="1" noChangeAspect="1"/>
          </p:cNvPicPr>
          <p:nvPr>
            <p:ph idx="1"/>
          </p:nvPr>
        </p:nvPicPr>
        <p:blipFill>
          <a:blip r:embed="rId2"/>
          <a:stretch>
            <a:fillRect/>
          </a:stretch>
        </p:blipFill>
        <p:spPr>
          <a:xfrm>
            <a:off x="637007" y="1484313"/>
            <a:ext cx="8302543" cy="5059362"/>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15</a:t>
            </a:fld>
            <a:endParaRPr lang="en-US"/>
          </a:p>
        </p:txBody>
      </p:sp>
    </p:spTree>
    <p:extLst>
      <p:ext uri="{BB962C8B-B14F-4D97-AF65-F5344CB8AC3E}">
        <p14:creationId xmlns:p14="http://schemas.microsoft.com/office/powerpoint/2010/main" val="19527726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943088" cy="6019800"/>
          </a:xfrm>
        </p:spPr>
        <p:txBody>
          <a:bodyPr>
            <a:normAutofit fontScale="85000" lnSpcReduction="10000"/>
          </a:bodyPr>
          <a:lstStyle/>
          <a:p>
            <a:pPr marL="82296" indent="0" fontAlgn="base">
              <a:buNone/>
            </a:pPr>
            <a:r>
              <a:rPr lang="en-US" b="1" dirty="0"/>
              <a:t>4. Cancer Treatment and Palliation</a:t>
            </a:r>
          </a:p>
          <a:p>
            <a:pPr fontAlgn="base"/>
            <a:r>
              <a:rPr lang="en-US" dirty="0"/>
              <a:t>In Kenya, there are estimated 1.5 million persons in need of palliative care services as a result of both communicable and non communicable diseases yet less than 10% have access. </a:t>
            </a:r>
            <a:endParaRPr lang="en-US" dirty="0" smtClean="0"/>
          </a:p>
          <a:p>
            <a:pPr fontAlgn="base"/>
            <a:r>
              <a:rPr lang="en-US" dirty="0" smtClean="0"/>
              <a:t>Works towards improving access </a:t>
            </a:r>
            <a:r>
              <a:rPr lang="en-US" dirty="0"/>
              <a:t>to population based primary prevention, early detection, quality diagnostic, treatment and palliative care services. </a:t>
            </a:r>
            <a:endParaRPr lang="en-US" dirty="0" smtClean="0"/>
          </a:p>
          <a:p>
            <a:pPr fontAlgn="base"/>
            <a:r>
              <a:rPr lang="en-US" dirty="0" smtClean="0"/>
              <a:t>Palliative </a:t>
            </a:r>
            <a:r>
              <a:rPr lang="en-US" dirty="0"/>
              <a:t>care is a key component of cancer care and is beneficial when instituted from diagnosis for both children and adults hence giving better patient outcomes once integrated.</a:t>
            </a:r>
          </a:p>
          <a:p>
            <a:pPr fontAlgn="base"/>
            <a:r>
              <a:rPr lang="en-US" dirty="0"/>
              <a:t>KEHPCA is also advocating for better access to oncology services in line with UHC guidelines. </a:t>
            </a:r>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16</a:t>
            </a:fld>
            <a:endParaRPr lang="en-US"/>
          </a:p>
        </p:txBody>
      </p:sp>
    </p:spTree>
    <p:extLst>
      <p:ext uri="{BB962C8B-B14F-4D97-AF65-F5344CB8AC3E}">
        <p14:creationId xmlns:p14="http://schemas.microsoft.com/office/powerpoint/2010/main" val="40453986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17</a:t>
            </a:fld>
            <a:endParaRPr lang="en-US"/>
          </a:p>
        </p:txBody>
      </p:sp>
      <p:pic>
        <p:nvPicPr>
          <p:cNvPr id="2050" name="Picture 2" descr="Cancer Treatments - EBIS Medica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2898" y="685800"/>
            <a:ext cx="7499350" cy="421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5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8080248" cy="6000750"/>
          </a:xfrm>
        </p:spPr>
        <p:txBody>
          <a:bodyPr>
            <a:normAutofit/>
          </a:bodyPr>
          <a:lstStyle/>
          <a:p>
            <a:pPr marL="82296" indent="0" fontAlgn="base">
              <a:buNone/>
            </a:pPr>
            <a:r>
              <a:rPr lang="en-US" b="1" dirty="0"/>
              <a:t>5. Communication, community engagement and cultural transformation</a:t>
            </a:r>
          </a:p>
          <a:p>
            <a:pPr fontAlgn="base"/>
            <a:r>
              <a:rPr lang="en-US" dirty="0"/>
              <a:t>KEHPCA upholds effective communication by addressing the concerns and availing needed resources to persons living with palliative care needs (PLWPCN) through the service providers and caregivers within hospices and palliative care units. PLWPCN are engaged to ensure that their issues and concerns are understood as part of the decision-making process.</a:t>
            </a:r>
          </a:p>
          <a:p>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18</a:t>
            </a:fld>
            <a:endParaRPr lang="en-US"/>
          </a:p>
        </p:txBody>
      </p:sp>
    </p:spTree>
    <p:extLst>
      <p:ext uri="{BB962C8B-B14F-4D97-AF65-F5344CB8AC3E}">
        <p14:creationId xmlns:p14="http://schemas.microsoft.com/office/powerpoint/2010/main" val="10062143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19</a:t>
            </a:fld>
            <a:endParaRPr lang="en-US"/>
          </a:p>
        </p:txBody>
      </p:sp>
      <p:pic>
        <p:nvPicPr>
          <p:cNvPr id="3074" name="Picture 2" descr="MOD Learning Center: Community Eng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999" y="533400"/>
            <a:ext cx="8319001" cy="514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517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169"/>
            <a:ext cx="7498080" cy="1143000"/>
          </a:xfrm>
        </p:spPr>
        <p:txBody>
          <a:bodyPr/>
          <a:lstStyle/>
          <a:p>
            <a:r>
              <a:rPr lang="en-US" dirty="0" smtClean="0"/>
              <a:t>OBJECTIVES</a:t>
            </a:r>
            <a:endParaRPr lang="en-US" dirty="0"/>
          </a:p>
        </p:txBody>
      </p:sp>
      <p:sp>
        <p:nvSpPr>
          <p:cNvPr id="3" name="Content Placeholder 2"/>
          <p:cNvSpPr>
            <a:spLocks noGrp="1"/>
          </p:cNvSpPr>
          <p:nvPr>
            <p:ph idx="1"/>
          </p:nvPr>
        </p:nvSpPr>
        <p:spPr>
          <a:xfrm>
            <a:off x="990600" y="1178169"/>
            <a:ext cx="8080248" cy="5298831"/>
          </a:xfrm>
        </p:spPr>
        <p:txBody>
          <a:bodyPr>
            <a:normAutofit fontScale="85000" lnSpcReduction="20000"/>
          </a:bodyPr>
          <a:lstStyle/>
          <a:p>
            <a:r>
              <a:rPr lang="en-US" b="1" dirty="0" smtClean="0"/>
              <a:t>Concept of palliative care </a:t>
            </a:r>
            <a:r>
              <a:rPr lang="en-US" dirty="0" smtClean="0"/>
              <a:t>in provision of care- Definitions, principles, approaches used in palliative care, pillars of palliative care.</a:t>
            </a:r>
          </a:p>
          <a:p>
            <a:r>
              <a:rPr lang="en-US" dirty="0" smtClean="0"/>
              <a:t>Assess and manage a patient suffering from chronic /terminal illness (</a:t>
            </a:r>
            <a:r>
              <a:rPr lang="en-US" b="1" dirty="0" smtClean="0"/>
              <a:t>Holistic assessment</a:t>
            </a:r>
            <a:r>
              <a:rPr lang="en-US" dirty="0" smtClean="0"/>
              <a:t>)- pain and system assessment tools, care of patients suffering from chronic and terminal illness, Principles and care.</a:t>
            </a:r>
          </a:p>
          <a:p>
            <a:r>
              <a:rPr lang="en-US" dirty="0" smtClean="0"/>
              <a:t>Provide support to families of palliative care patients at the end of life </a:t>
            </a:r>
            <a:r>
              <a:rPr lang="en-US" b="1" dirty="0" smtClean="0"/>
              <a:t>(End of life care)</a:t>
            </a:r>
            <a:r>
              <a:rPr lang="en-US" dirty="0" smtClean="0"/>
              <a:t> – Death process and management, care of the dying patient, last offices stages of grief and bereavement care</a:t>
            </a:r>
          </a:p>
          <a:p>
            <a:r>
              <a:rPr lang="en-US" dirty="0" smtClean="0"/>
              <a:t>Provide care to patients with cancer </a:t>
            </a:r>
            <a:r>
              <a:rPr lang="en-US" b="1" dirty="0" smtClean="0"/>
              <a:t>(Oncology nursing)</a:t>
            </a:r>
            <a:r>
              <a:rPr lang="en-US" dirty="0" smtClean="0"/>
              <a:t> –Role of the nurse in cancer treatment modalities (chemotherapy, surgery and </a:t>
            </a:r>
            <a:r>
              <a:rPr lang="en-US" dirty="0" err="1" smtClean="0"/>
              <a:t>radiotheraphy</a:t>
            </a:r>
            <a:r>
              <a:rPr lang="en-US" dirty="0" smtClean="0"/>
              <a:t>), nutritional support in cancer, hospice care.</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dirty="0" smtClean="0"/>
              <a:t>WINNIE BARAWA</a:t>
            </a:r>
            <a:endParaRPr lang="en-US" dirty="0"/>
          </a:p>
        </p:txBody>
      </p:sp>
      <p:sp>
        <p:nvSpPr>
          <p:cNvPr id="6" name="Slide Number Placeholder 5"/>
          <p:cNvSpPr>
            <a:spLocks noGrp="1"/>
          </p:cNvSpPr>
          <p:nvPr>
            <p:ph type="sldNum" sz="quarter" idx="12"/>
          </p:nvPr>
        </p:nvSpPr>
        <p:spPr/>
        <p:txBody>
          <a:bodyPr/>
          <a:lstStyle/>
          <a:p>
            <a:fld id="{B1D3921E-B699-4AE9-8268-1FF2FBD273FC}" type="slidenum">
              <a:rPr lang="en-US" smtClean="0"/>
              <a:pPr/>
              <a:t>2</a:t>
            </a:fld>
            <a:endParaRPr lang="en-US"/>
          </a:p>
        </p:txBody>
      </p:sp>
    </p:spTree>
    <p:extLst>
      <p:ext uri="{BB962C8B-B14F-4D97-AF65-F5344CB8AC3E}">
        <p14:creationId xmlns:p14="http://schemas.microsoft.com/office/powerpoint/2010/main" val="25844678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943088" cy="5943600"/>
          </a:xfrm>
        </p:spPr>
        <p:txBody>
          <a:bodyPr>
            <a:normAutofit/>
          </a:bodyPr>
          <a:lstStyle/>
          <a:p>
            <a:pPr marL="82296" indent="0" fontAlgn="base">
              <a:buNone/>
            </a:pPr>
            <a:r>
              <a:rPr lang="en-US" b="1" dirty="0"/>
              <a:t>6. Organization growth and Sustainability</a:t>
            </a:r>
          </a:p>
          <a:p>
            <a:pPr fontAlgn="base"/>
            <a:r>
              <a:rPr lang="en-US" dirty="0"/>
              <a:t>Financial resources and services must be balanced to ensure that both the current and future needs of all stakeholders are </a:t>
            </a:r>
            <a:r>
              <a:rPr lang="en-US" dirty="0" smtClean="0"/>
              <a:t>secured.</a:t>
            </a:r>
          </a:p>
          <a:p>
            <a:pPr fontAlgn="base"/>
            <a:r>
              <a:rPr lang="en-US" dirty="0" smtClean="0"/>
              <a:t>KEHPCA’s </a:t>
            </a:r>
            <a:r>
              <a:rPr lang="en-US" dirty="0"/>
              <a:t>robust leadership works closely with local and international development partners to mobilize resources that help strengthen and scale up existing and upcoming </a:t>
            </a:r>
            <a:r>
              <a:rPr lang="en-US" dirty="0" smtClean="0"/>
              <a:t>Palliative Care </a:t>
            </a:r>
            <a:r>
              <a:rPr lang="en-US" dirty="0"/>
              <a:t>services. </a:t>
            </a:r>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20</a:t>
            </a:fld>
            <a:endParaRPr lang="en-US"/>
          </a:p>
        </p:txBody>
      </p:sp>
    </p:spTree>
    <p:extLst>
      <p:ext uri="{BB962C8B-B14F-4D97-AF65-F5344CB8AC3E}">
        <p14:creationId xmlns:p14="http://schemas.microsoft.com/office/powerpoint/2010/main" val="24868143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21</a:t>
            </a:fld>
            <a:endParaRPr lang="en-US"/>
          </a:p>
        </p:txBody>
      </p:sp>
      <p:pic>
        <p:nvPicPr>
          <p:cNvPr id="4098" name="Picture 2" descr="Dheeraj on Twitter: &amp;quot;Strategic Budgeting - Definition, Examples, Process  https://t.co/lVx6uo3FvM #StrategicBudgeting… &amp;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798" y="762001"/>
            <a:ext cx="8153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944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22</a:t>
            </a:fld>
            <a:endParaRPr lang="en-US"/>
          </a:p>
        </p:txBody>
      </p:sp>
      <p:sp>
        <p:nvSpPr>
          <p:cNvPr id="9" name="TextBox 8"/>
          <p:cNvSpPr txBox="1"/>
          <p:nvPr/>
        </p:nvSpPr>
        <p:spPr>
          <a:xfrm>
            <a:off x="2209800" y="5890442"/>
            <a:ext cx="4419600" cy="707886"/>
          </a:xfrm>
          <a:prstGeom prst="rect">
            <a:avLst/>
          </a:prstGeom>
          <a:noFill/>
        </p:spPr>
        <p:txBody>
          <a:bodyPr wrap="square" rtlCol="0">
            <a:spAutoFit/>
          </a:bodyPr>
          <a:lstStyle/>
          <a:p>
            <a:pPr algn="ctr"/>
            <a:r>
              <a:rPr lang="en-US" sz="4000" b="1" dirty="0" smtClean="0"/>
              <a:t>END</a:t>
            </a:r>
            <a:endParaRPr lang="en-US" sz="4000" b="1" dirty="0"/>
          </a:p>
        </p:txBody>
      </p:sp>
      <p:pic>
        <p:nvPicPr>
          <p:cNvPr id="7" name="Content Placeholder 6"/>
          <p:cNvPicPr>
            <a:picLocks noGrp="1" noChangeAspect="1"/>
          </p:cNvPicPr>
          <p:nvPr>
            <p:ph idx="1"/>
          </p:nvPr>
        </p:nvPicPr>
        <p:blipFill>
          <a:blip r:embed="rId2"/>
          <a:stretch>
            <a:fillRect/>
          </a:stretch>
        </p:blipFill>
        <p:spPr>
          <a:xfrm>
            <a:off x="1435100" y="1838683"/>
            <a:ext cx="7499350" cy="4018834"/>
          </a:xfrm>
          <a:prstGeom prst="rect">
            <a:avLst/>
          </a:prstGeom>
        </p:spPr>
      </p:pic>
    </p:spTree>
    <p:extLst>
      <p:ext uri="{BB962C8B-B14F-4D97-AF65-F5344CB8AC3E}">
        <p14:creationId xmlns:p14="http://schemas.microsoft.com/office/powerpoint/2010/main" val="3240586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fontScale="90000"/>
          </a:bodyPr>
          <a:lstStyle/>
          <a:p>
            <a:r>
              <a:rPr lang="en-US" dirty="0" smtClean="0"/>
              <a:t>Issues addressed in Palliative care</a:t>
            </a:r>
            <a:endParaRPr lang="en-US" dirty="0"/>
          </a:p>
        </p:txBody>
      </p:sp>
      <p:sp>
        <p:nvSpPr>
          <p:cNvPr id="3" name="Content Placeholder 2"/>
          <p:cNvSpPr>
            <a:spLocks noGrp="1"/>
          </p:cNvSpPr>
          <p:nvPr>
            <p:ph idx="1"/>
          </p:nvPr>
        </p:nvSpPr>
        <p:spPr>
          <a:xfrm>
            <a:off x="990600" y="1143000"/>
            <a:ext cx="8080248" cy="5410200"/>
          </a:xfrm>
        </p:spPr>
        <p:txBody>
          <a:bodyPr/>
          <a:lstStyle/>
          <a:p>
            <a:r>
              <a:rPr lang="en-US" dirty="0" smtClean="0"/>
              <a:t>The issues addressed are multidisciplinary and determines the palliative approach to be used.</a:t>
            </a:r>
          </a:p>
          <a:p>
            <a:r>
              <a:rPr lang="en-US" dirty="0" smtClean="0"/>
              <a:t>Issues include: </a:t>
            </a:r>
          </a:p>
          <a:p>
            <a:pPr lvl="1"/>
            <a:r>
              <a:rPr lang="en-US" dirty="0" smtClean="0"/>
              <a:t>Spiritual</a:t>
            </a:r>
          </a:p>
          <a:p>
            <a:pPr lvl="1"/>
            <a:r>
              <a:rPr lang="en-US" dirty="0" smtClean="0"/>
              <a:t>Emotional and coping</a:t>
            </a:r>
          </a:p>
          <a:p>
            <a:pPr lvl="1"/>
            <a:r>
              <a:rPr lang="en-US" dirty="0" smtClean="0"/>
              <a:t>Physical</a:t>
            </a:r>
          </a:p>
          <a:p>
            <a:pPr lvl="1"/>
            <a:r>
              <a:rPr lang="en-US" dirty="0" smtClean="0"/>
              <a:t>Practical</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3</a:t>
            </a:fld>
            <a:endParaRPr lang="en-US"/>
          </a:p>
        </p:txBody>
      </p:sp>
    </p:spTree>
    <p:extLst>
      <p:ext uri="{BB962C8B-B14F-4D97-AF65-F5344CB8AC3E}">
        <p14:creationId xmlns:p14="http://schemas.microsoft.com/office/powerpoint/2010/main" val="39818836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fontScale="90000"/>
          </a:bodyPr>
          <a:lstStyle/>
          <a:p>
            <a:r>
              <a:rPr lang="en-US" dirty="0"/>
              <a:t>A</a:t>
            </a:r>
            <a:r>
              <a:rPr lang="en-US" dirty="0" smtClean="0"/>
              <a:t>pproaches </a:t>
            </a:r>
            <a:r>
              <a:rPr lang="en-US" dirty="0"/>
              <a:t>used in palliative care</a:t>
            </a:r>
          </a:p>
        </p:txBody>
      </p:sp>
      <p:sp>
        <p:nvSpPr>
          <p:cNvPr id="3" name="Content Placeholder 2"/>
          <p:cNvSpPr>
            <a:spLocks noGrp="1"/>
          </p:cNvSpPr>
          <p:nvPr>
            <p:ph idx="1"/>
          </p:nvPr>
        </p:nvSpPr>
        <p:spPr>
          <a:xfrm>
            <a:off x="990600" y="1143000"/>
            <a:ext cx="7943088" cy="5105400"/>
          </a:xfrm>
        </p:spPr>
        <p:txBody>
          <a:bodyPr/>
          <a:lstStyle/>
          <a:p>
            <a:r>
              <a:rPr lang="en-US" dirty="0" smtClean="0"/>
              <a:t>Focus on quality of life</a:t>
            </a:r>
          </a:p>
          <a:p>
            <a:r>
              <a:rPr lang="en-US" dirty="0" smtClean="0"/>
              <a:t>Whole person approach</a:t>
            </a:r>
          </a:p>
          <a:p>
            <a:r>
              <a:rPr lang="en-US" dirty="0" smtClean="0"/>
              <a:t>Care for person and significant others</a:t>
            </a:r>
          </a:p>
          <a:p>
            <a:r>
              <a:rPr lang="en-US" dirty="0" smtClean="0"/>
              <a:t>Respect for autonomy</a:t>
            </a:r>
          </a:p>
          <a:p>
            <a:r>
              <a:rPr lang="en-US" dirty="0" smtClean="0"/>
              <a:t>Communication</a:t>
            </a:r>
          </a:p>
          <a:p>
            <a:r>
              <a:rPr lang="en-US" dirty="0" smtClean="0"/>
              <a:t>Multidisciplinary approach – doctors, nurses, physiotherapy, occupational therapy, social work, chaplain, volunteers, fundraisers</a:t>
            </a:r>
          </a:p>
          <a:p>
            <a:pPr marL="82296" indent="0">
              <a:buNone/>
            </a:pPr>
            <a:endParaRPr lang="en-US" dirty="0" smtClean="0"/>
          </a:p>
          <a:p>
            <a:pPr marL="82296" indent="0">
              <a:buNone/>
            </a:pP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4</a:t>
            </a:fld>
            <a:endParaRPr lang="en-US"/>
          </a:p>
        </p:txBody>
      </p:sp>
    </p:spTree>
    <p:extLst>
      <p:ext uri="{BB962C8B-B14F-4D97-AF65-F5344CB8AC3E}">
        <p14:creationId xmlns:p14="http://schemas.microsoft.com/office/powerpoint/2010/main" val="30663022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7943088" cy="5638800"/>
          </a:xfrm>
        </p:spPr>
        <p:txBody>
          <a:bodyPr/>
          <a:lstStyle/>
          <a:p>
            <a:r>
              <a:rPr lang="en-US" dirty="0" smtClean="0"/>
              <a:t>General approach – All health care professionals (Community and secondary care)</a:t>
            </a:r>
          </a:p>
          <a:p>
            <a:r>
              <a:rPr lang="en-US" dirty="0" smtClean="0"/>
              <a:t>Holistic approach</a:t>
            </a:r>
          </a:p>
          <a:p>
            <a:r>
              <a:rPr lang="en-US" dirty="0" smtClean="0"/>
              <a:t>Patient centered approach</a:t>
            </a:r>
          </a:p>
          <a:p>
            <a:r>
              <a:rPr lang="en-US" dirty="0" err="1" smtClean="0"/>
              <a:t>Specilialist</a:t>
            </a:r>
            <a:r>
              <a:rPr lang="en-US" dirty="0" smtClean="0"/>
              <a:t> roles</a:t>
            </a:r>
          </a:p>
          <a:p>
            <a:r>
              <a:rPr lang="en-US" dirty="0" smtClean="0"/>
              <a:t>Inpatient (hospices)</a:t>
            </a:r>
          </a:p>
          <a:p>
            <a:r>
              <a:rPr lang="en-US" dirty="0" smtClean="0"/>
              <a:t>Outpatient/day hospice</a:t>
            </a:r>
          </a:p>
          <a:p>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5</a:t>
            </a:fld>
            <a:endParaRPr lang="en-US"/>
          </a:p>
        </p:txBody>
      </p:sp>
    </p:spTree>
    <p:extLst>
      <p:ext uri="{BB962C8B-B14F-4D97-AF65-F5344CB8AC3E}">
        <p14:creationId xmlns:p14="http://schemas.microsoft.com/office/powerpoint/2010/main" val="3249187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6</a:t>
            </a:fld>
            <a:endParaRPr lang="en-US"/>
          </a:p>
        </p:txBody>
      </p:sp>
      <p:pic>
        <p:nvPicPr>
          <p:cNvPr id="5122" name="Picture 2" descr="A palliative approach to care: from diagnosis to end-of-life - ScienceDir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495" y="1417638"/>
            <a:ext cx="8350215" cy="386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357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587" y="0"/>
            <a:ext cx="7498080" cy="1143000"/>
          </a:xfrm>
        </p:spPr>
        <p:txBody>
          <a:bodyPr/>
          <a:lstStyle/>
          <a:p>
            <a:r>
              <a:rPr lang="en-US" b="1" dirty="0"/>
              <a:t>P</a:t>
            </a:r>
            <a:r>
              <a:rPr lang="en-US" b="1" dirty="0" smtClean="0"/>
              <a:t>illars </a:t>
            </a:r>
            <a:r>
              <a:rPr lang="en-US" b="1" dirty="0"/>
              <a:t>of palliative care</a:t>
            </a:r>
          </a:p>
        </p:txBody>
      </p:sp>
      <p:sp>
        <p:nvSpPr>
          <p:cNvPr id="3" name="Content Placeholder 2"/>
          <p:cNvSpPr>
            <a:spLocks noGrp="1"/>
          </p:cNvSpPr>
          <p:nvPr>
            <p:ph idx="1"/>
          </p:nvPr>
        </p:nvSpPr>
        <p:spPr>
          <a:xfrm>
            <a:off x="1095587" y="1143000"/>
            <a:ext cx="7975261" cy="5162550"/>
          </a:xfrm>
        </p:spPr>
        <p:txBody>
          <a:bodyPr/>
          <a:lstStyle/>
          <a:p>
            <a:r>
              <a:rPr lang="en-US" dirty="0" smtClean="0"/>
              <a:t>Based on model of care the pillars include:</a:t>
            </a:r>
          </a:p>
          <a:p>
            <a:pPr lvl="1"/>
            <a:r>
              <a:rPr lang="en-US" dirty="0"/>
              <a:t>PHYSICAL </a:t>
            </a:r>
            <a:r>
              <a:rPr lang="en-US" dirty="0" smtClean="0"/>
              <a:t>-Relieve </a:t>
            </a:r>
            <a:r>
              <a:rPr lang="en-US" dirty="0"/>
              <a:t>pain and physical </a:t>
            </a:r>
            <a:r>
              <a:rPr lang="en-US" dirty="0" smtClean="0"/>
              <a:t>suffering</a:t>
            </a:r>
          </a:p>
          <a:p>
            <a:pPr lvl="1"/>
            <a:r>
              <a:rPr lang="en-US" dirty="0" smtClean="0"/>
              <a:t>EMOTIONAL- Help </a:t>
            </a:r>
            <a:r>
              <a:rPr lang="en-US" dirty="0"/>
              <a:t>with anxiety and </a:t>
            </a:r>
            <a:r>
              <a:rPr lang="en-US" dirty="0" smtClean="0"/>
              <a:t>depression</a:t>
            </a:r>
          </a:p>
          <a:p>
            <a:pPr lvl="1"/>
            <a:r>
              <a:rPr lang="en-US" dirty="0" smtClean="0"/>
              <a:t>SPIRITUAL- Bringing </a:t>
            </a:r>
            <a:r>
              <a:rPr lang="en-US" dirty="0"/>
              <a:t>peace and placing importance on meaning / value of </a:t>
            </a:r>
            <a:r>
              <a:rPr lang="en-US" dirty="0" smtClean="0"/>
              <a:t>life</a:t>
            </a:r>
          </a:p>
          <a:p>
            <a:pPr lvl="1"/>
            <a:r>
              <a:rPr lang="en-US" dirty="0" smtClean="0"/>
              <a:t>SOCIAL- Helping </a:t>
            </a:r>
            <a:r>
              <a:rPr lang="en-US" dirty="0"/>
              <a:t>mend relationships at the end of life</a:t>
            </a:r>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7</a:t>
            </a:fld>
            <a:endParaRPr lang="en-US"/>
          </a:p>
        </p:txBody>
      </p:sp>
    </p:spTree>
    <p:extLst>
      <p:ext uri="{BB962C8B-B14F-4D97-AF65-F5344CB8AC3E}">
        <p14:creationId xmlns:p14="http://schemas.microsoft.com/office/powerpoint/2010/main" val="24136497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524000" y="-19235"/>
            <a:ext cx="6573979" cy="6871373"/>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8</a:t>
            </a:fld>
            <a:endParaRPr lang="en-US"/>
          </a:p>
        </p:txBody>
      </p:sp>
    </p:spTree>
    <p:extLst>
      <p:ext uri="{BB962C8B-B14F-4D97-AF65-F5344CB8AC3E}">
        <p14:creationId xmlns:p14="http://schemas.microsoft.com/office/powerpoint/2010/main" val="2652130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8080248" cy="5638800"/>
          </a:xfrm>
        </p:spPr>
        <p:txBody>
          <a:bodyPr/>
          <a:lstStyle/>
          <a:p>
            <a:r>
              <a:rPr lang="en-US" dirty="0" smtClean="0"/>
              <a:t>Based on organisation and regulatory bodies the pillars vary e.g.  KEHPCA (Kenya Hospice and Palliative Care Association) </a:t>
            </a:r>
            <a:r>
              <a:rPr lang="en-US" dirty="0"/>
              <a:t>represents all palliative care providers in Kenya, ensuring no one with a life threatening illness lives or dies with unnecessary pain and </a:t>
            </a:r>
            <a:r>
              <a:rPr lang="en-US" dirty="0" smtClean="0"/>
              <a:t>distress.</a:t>
            </a:r>
          </a:p>
          <a:p>
            <a:r>
              <a:rPr lang="en-US" dirty="0" smtClean="0"/>
              <a:t>Advocating </a:t>
            </a:r>
            <a:r>
              <a:rPr lang="en-US" dirty="0"/>
              <a:t>for integration of palliative care into the public health care system and the universal coverage package.</a:t>
            </a:r>
          </a:p>
          <a:p>
            <a:endParaRPr lang="en-US" dirty="0" smtClean="0"/>
          </a:p>
        </p:txBody>
      </p:sp>
      <p:sp>
        <p:nvSpPr>
          <p:cNvPr id="4" name="Date Placeholder 3"/>
          <p:cNvSpPr>
            <a:spLocks noGrp="1"/>
          </p:cNvSpPr>
          <p:nvPr>
            <p:ph type="dt" sz="half" idx="10"/>
          </p:nvPr>
        </p:nvSpPr>
        <p:spPr/>
        <p:txBody>
          <a:bodyPr/>
          <a:lstStyle/>
          <a:p>
            <a:fld id="{55229D83-EB01-4924-A729-C61747D7F166}" type="datetime1">
              <a:rPr lang="en-US" smtClean="0"/>
              <a:pPr/>
              <a:t>10/14/2021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9</a:t>
            </a:fld>
            <a:endParaRPr lang="en-US"/>
          </a:p>
        </p:txBody>
      </p:sp>
    </p:spTree>
    <p:extLst>
      <p:ext uri="{BB962C8B-B14F-4D97-AF65-F5344CB8AC3E}">
        <p14:creationId xmlns:p14="http://schemas.microsoft.com/office/powerpoint/2010/main" val="192248243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3267</TotalTime>
  <Words>822</Words>
  <Application>Microsoft Office PowerPoint</Application>
  <PresentationFormat>On-screen Show (4:3)</PresentationFormat>
  <Paragraphs>122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Gill Sans MT</vt:lpstr>
      <vt:lpstr>Verdana</vt:lpstr>
      <vt:lpstr>Wingdings 2</vt:lpstr>
      <vt:lpstr>Solstice</vt:lpstr>
      <vt:lpstr>PALLIATIVE CARE</vt:lpstr>
      <vt:lpstr>OBJECTIVES</vt:lpstr>
      <vt:lpstr>Issues addressed in Palliative care</vt:lpstr>
      <vt:lpstr>Approaches used in palliative care</vt:lpstr>
      <vt:lpstr>PowerPoint Presentation</vt:lpstr>
      <vt:lpstr>PowerPoint Presentation</vt:lpstr>
      <vt:lpstr>Pillars of palliative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care system context</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CONDITIONS</dc:title>
  <dc:creator>WINNIE</dc:creator>
  <cp:lastModifiedBy>WINNIE</cp:lastModifiedBy>
  <cp:revision>68</cp:revision>
  <dcterms:created xsi:type="dcterms:W3CDTF">2016-04-25T06:38:16Z</dcterms:created>
  <dcterms:modified xsi:type="dcterms:W3CDTF">2021-10-14T12:39:20Z</dcterms:modified>
</cp:coreProperties>
</file>