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574" r:id="rId3"/>
    <p:sldId id="587" r:id="rId4"/>
    <p:sldId id="591" r:id="rId5"/>
    <p:sldId id="588" r:id="rId6"/>
    <p:sldId id="592" r:id="rId7"/>
    <p:sldId id="593" r:id="rId8"/>
    <p:sldId id="603" r:id="rId9"/>
    <p:sldId id="597" r:id="rId10"/>
    <p:sldId id="596" r:id="rId11"/>
    <p:sldId id="594" r:id="rId12"/>
    <p:sldId id="595" r:id="rId13"/>
    <p:sldId id="598" r:id="rId14"/>
    <p:sldId id="599" r:id="rId15"/>
    <p:sldId id="600" r:id="rId16"/>
    <p:sldId id="601" r:id="rId17"/>
    <p:sldId id="604" r:id="rId18"/>
    <p:sldId id="605" r:id="rId19"/>
    <p:sldId id="606" r:id="rId20"/>
    <p:sldId id="607" r:id="rId21"/>
    <p:sldId id="608" r:id="rId22"/>
    <p:sldId id="609" r:id="rId23"/>
    <p:sldId id="610" r:id="rId24"/>
    <p:sldId id="611" r:id="rId25"/>
    <p:sldId id="58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24" autoAdjust="0"/>
  </p:normalViewPr>
  <p:slideViewPr>
    <p:cSldViewPr>
      <p:cViewPr varScale="1">
        <p:scale>
          <a:sx n="81" d="100"/>
          <a:sy n="81" d="100"/>
        </p:scale>
        <p:origin x="105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FAF31-8E73-4CAD-94B7-050F1C503495}" type="datetimeFigureOut">
              <a:rPr lang="en-US" smtClean="0"/>
              <a:pPr/>
              <a:t>9/14/2021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4E575-7F8C-451C-B54F-233CA0484AB9}" type="slidenum">
              <a:rPr lang="en-US" smtClean="0"/>
              <a:pPr/>
              <a:t>‹#›</a:t>
            </a:fld>
            <a:endParaRPr lang="en-US"/>
          </a:p>
        </p:txBody>
      </p:sp>
    </p:spTree>
    <p:extLst>
      <p:ext uri="{BB962C8B-B14F-4D97-AF65-F5344CB8AC3E}">
        <p14:creationId xmlns:p14="http://schemas.microsoft.com/office/powerpoint/2010/main" val="1199647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922AC26-A63A-4F58-A697-DDAA141F8EB3}" type="datetime1">
              <a:rPr lang="en-US" smtClean="0"/>
              <a:pPr/>
              <a:t>9/14/2021</a:t>
            </a:fld>
            <a:endParaRPr lang="en-US"/>
          </a:p>
        </p:txBody>
      </p:sp>
      <p:sp>
        <p:nvSpPr>
          <p:cNvPr id="20" name="Footer Placeholder 19"/>
          <p:cNvSpPr>
            <a:spLocks noGrp="1"/>
          </p:cNvSpPr>
          <p:nvPr>
            <p:ph type="ftr" sz="quarter" idx="11"/>
          </p:nvPr>
        </p:nvSpPr>
        <p:spPr/>
        <p:txBody>
          <a:bodyPr/>
          <a:lstStyle>
            <a:extLst/>
          </a:lstStyle>
          <a:p>
            <a:r>
              <a:rPr lang="en-US" smtClean="0"/>
              <a:t>WINNIE BARAWA</a:t>
            </a:r>
            <a:endParaRPr lang="en-US"/>
          </a:p>
        </p:txBody>
      </p:sp>
      <p:sp>
        <p:nvSpPr>
          <p:cNvPr id="10" name="Slide Number Placeholder 9"/>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5835D9-806E-4E14-AC75-B02ED75A471E}" type="datetime1">
              <a:rPr lang="en-US" smtClean="0"/>
              <a:pPr/>
              <a:t>9/14/2021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746B54-5034-4C81-88D6-ADD6A5141AFD}" type="datetime1">
              <a:rPr lang="en-US" smtClean="0"/>
              <a:pPr/>
              <a:t>9/14/2021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764742F-846E-4C2B-9E33-4E0927144772}" type="datetime1">
              <a:rPr lang="en-US" smtClean="0"/>
              <a:pPr/>
              <a:t>9/14/2021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7B0002-C5E2-4E01-91DE-49F1B7444F5A}" type="datetime1">
              <a:rPr lang="en-US" smtClean="0"/>
              <a:pPr/>
              <a:t>9/14/2021</a:t>
            </a:fld>
            <a:endParaRPr lang="en-US"/>
          </a:p>
        </p:txBody>
      </p:sp>
      <p:sp>
        <p:nvSpPr>
          <p:cNvPr id="6" name="Footer Placeholder 5"/>
          <p:cNvSpPr>
            <a:spLocks noGrp="1"/>
          </p:cNvSpPr>
          <p:nvPr>
            <p:ph type="ftr" sz="quarter" idx="11"/>
          </p:nvPr>
        </p:nvSpPr>
        <p:spPr/>
        <p:txBody>
          <a:bodyPr/>
          <a:lstStyle>
            <a:extLst/>
          </a:lstStyle>
          <a:p>
            <a:r>
              <a:rPr lang="en-US" smtClean="0"/>
              <a:t>WINNIE BARAWA</a:t>
            </a:r>
            <a:endParaRPr lang="en-US"/>
          </a:p>
        </p:txBody>
      </p:sp>
      <p:sp>
        <p:nvSpPr>
          <p:cNvPr id="7" name="Slide Number Placeholder 6"/>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EFB6954-4C67-49A2-A69A-9C18569000BF}" type="datetime1">
              <a:rPr lang="en-US" smtClean="0"/>
              <a:pPr/>
              <a:t>9/14/2021</a:t>
            </a:fld>
            <a:endParaRPr lang="en-US"/>
          </a:p>
        </p:txBody>
      </p:sp>
      <p:sp>
        <p:nvSpPr>
          <p:cNvPr id="8" name="Footer Placeholder 7"/>
          <p:cNvSpPr>
            <a:spLocks noGrp="1"/>
          </p:cNvSpPr>
          <p:nvPr>
            <p:ph type="ftr" sz="quarter" idx="11"/>
          </p:nvPr>
        </p:nvSpPr>
        <p:spPr/>
        <p:txBody>
          <a:bodyPr/>
          <a:lstStyle>
            <a:extLst/>
          </a:lstStyle>
          <a:p>
            <a:r>
              <a:rPr lang="en-US" smtClean="0"/>
              <a:t>WINNIE BARAWA</a:t>
            </a:r>
            <a:endParaRPr lang="en-US"/>
          </a:p>
        </p:txBody>
      </p:sp>
      <p:sp>
        <p:nvSpPr>
          <p:cNvPr id="9" name="Slide Number Placeholder 8"/>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CD0D81-AF8F-424F-BFA7-742742049AA8}" type="datetime1">
              <a:rPr lang="en-US" smtClean="0"/>
              <a:pPr/>
              <a:t>9/14/2021</a:t>
            </a:fld>
            <a:endParaRPr lang="en-US"/>
          </a:p>
        </p:txBody>
      </p:sp>
      <p:sp>
        <p:nvSpPr>
          <p:cNvPr id="4" name="Footer Placeholder 3"/>
          <p:cNvSpPr>
            <a:spLocks noGrp="1"/>
          </p:cNvSpPr>
          <p:nvPr>
            <p:ph type="ftr" sz="quarter" idx="11"/>
          </p:nvPr>
        </p:nvSpPr>
        <p:spPr/>
        <p:txBody>
          <a:bodyPr/>
          <a:lstStyle>
            <a:extLst/>
          </a:lstStyle>
          <a:p>
            <a:r>
              <a:rPr lang="en-US" smtClean="0"/>
              <a:t>WINNIE BARAWA</a:t>
            </a:r>
            <a:endParaRPr lang="en-US"/>
          </a:p>
        </p:txBody>
      </p:sp>
      <p:sp>
        <p:nvSpPr>
          <p:cNvPr id="5" name="Slide Number Placeholder 4"/>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4D4AC73-FE6F-4C7D-B2AD-643AEE2219FB}" type="datetime1">
              <a:rPr lang="en-US" smtClean="0"/>
              <a:pPr/>
              <a:t>9/14/2021</a:t>
            </a:fld>
            <a:endParaRPr lang="en-US"/>
          </a:p>
        </p:txBody>
      </p:sp>
      <p:sp>
        <p:nvSpPr>
          <p:cNvPr id="3" name="Footer Placeholder 2"/>
          <p:cNvSpPr>
            <a:spLocks noGrp="1"/>
          </p:cNvSpPr>
          <p:nvPr>
            <p:ph type="ftr" sz="quarter" idx="11"/>
          </p:nvPr>
        </p:nvSpPr>
        <p:spPr/>
        <p:txBody>
          <a:bodyPr/>
          <a:lstStyle>
            <a:extLst/>
          </a:lstStyle>
          <a:p>
            <a:r>
              <a:rPr lang="en-US" smtClean="0"/>
              <a:t>WINNIE BARAWA</a:t>
            </a:r>
            <a:endParaRPr lang="en-US"/>
          </a:p>
        </p:txBody>
      </p:sp>
      <p:sp>
        <p:nvSpPr>
          <p:cNvPr id="4" name="Slide Number Placeholder 3"/>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A7633-69F6-48FE-9F3B-B317F92D682A}" type="datetime1">
              <a:rPr lang="en-US" smtClean="0"/>
              <a:pPr/>
              <a:t>9/14/2021</a:t>
            </a:fld>
            <a:endParaRPr lang="en-US"/>
          </a:p>
        </p:txBody>
      </p:sp>
      <p:sp>
        <p:nvSpPr>
          <p:cNvPr id="6" name="Footer Placeholder 5"/>
          <p:cNvSpPr>
            <a:spLocks noGrp="1"/>
          </p:cNvSpPr>
          <p:nvPr>
            <p:ph type="ftr" sz="quarter" idx="11"/>
          </p:nvPr>
        </p:nvSpPr>
        <p:spPr/>
        <p:txBody>
          <a:bodyPr/>
          <a:lstStyle>
            <a:extLst/>
          </a:lstStyle>
          <a:p>
            <a:r>
              <a:rPr lang="en-US" smtClean="0"/>
              <a:t>WINNIE BARAWA</a:t>
            </a:r>
            <a:endParaRPr lang="en-US"/>
          </a:p>
        </p:txBody>
      </p:sp>
      <p:sp>
        <p:nvSpPr>
          <p:cNvPr id="7" name="Slide Number Placeholder 6"/>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15FEC1D-6A1B-447D-9E83-235274EE5DA4}" type="datetime1">
              <a:rPr lang="en-US" smtClean="0"/>
              <a:pPr/>
              <a:t>9/14/2021</a:t>
            </a:fld>
            <a:endParaRPr lang="en-US"/>
          </a:p>
        </p:txBody>
      </p:sp>
      <p:sp>
        <p:nvSpPr>
          <p:cNvPr id="6" name="Footer Placeholder 5"/>
          <p:cNvSpPr>
            <a:spLocks noGrp="1"/>
          </p:cNvSpPr>
          <p:nvPr>
            <p:ph type="ftr" sz="quarter" idx="11"/>
          </p:nvPr>
        </p:nvSpPr>
        <p:spPr/>
        <p:txBody>
          <a:bodyPr/>
          <a:lstStyle>
            <a:extLst/>
          </a:lstStyle>
          <a:p>
            <a:r>
              <a:rPr lang="en-US" smtClean="0"/>
              <a:t>WINNIE BARAWA</a:t>
            </a:r>
            <a:endParaRPr lang="en-US"/>
          </a:p>
        </p:txBody>
      </p:sp>
      <p:sp>
        <p:nvSpPr>
          <p:cNvPr id="7" name="Slide Number Placeholder 6"/>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E4CD44-1DA7-4A0B-8C0A-8788A4D912F3}" type="datetime1">
              <a:rPr lang="en-US" smtClean="0"/>
              <a:pPr/>
              <a:t>9/14/2021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WINNIE BARAWA</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3921E-B699-4AE9-8268-1FF2FBD273F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07352"/>
            <a:ext cx="5638800" cy="723900"/>
          </a:xfrm>
        </p:spPr>
        <p:txBody>
          <a:bodyPr>
            <a:normAutofit fontScale="90000"/>
          </a:bodyPr>
          <a:lstStyle/>
          <a:p>
            <a:r>
              <a:rPr lang="en-US" dirty="0" smtClean="0"/>
              <a:t>PALLIATIVE CARE</a:t>
            </a:r>
            <a:endParaRPr lang="en-US" dirty="0"/>
          </a:p>
        </p:txBody>
      </p:sp>
      <p:sp>
        <p:nvSpPr>
          <p:cNvPr id="3" name="Subtitle 2"/>
          <p:cNvSpPr>
            <a:spLocks noGrp="1"/>
          </p:cNvSpPr>
          <p:nvPr>
            <p:ph type="subTitle" idx="1"/>
          </p:nvPr>
        </p:nvSpPr>
        <p:spPr>
          <a:xfrm>
            <a:off x="990600" y="1082919"/>
            <a:ext cx="4038600" cy="1752600"/>
          </a:xfrm>
        </p:spPr>
        <p:txBody>
          <a:bodyPr/>
          <a:lstStyle/>
          <a:p>
            <a:r>
              <a:rPr lang="en-US" dirty="0" smtClean="0"/>
              <a:t>WINNIE BARAWA</a:t>
            </a:r>
            <a:endParaRPr lang="en-US" dirty="0"/>
          </a:p>
        </p:txBody>
      </p:sp>
      <p:sp>
        <p:nvSpPr>
          <p:cNvPr id="4" name="Date Placeholder 3"/>
          <p:cNvSpPr>
            <a:spLocks noGrp="1"/>
          </p:cNvSpPr>
          <p:nvPr>
            <p:ph type="dt" sz="half" idx="10"/>
          </p:nvPr>
        </p:nvSpPr>
        <p:spPr/>
        <p:txBody>
          <a:bodyPr/>
          <a:lstStyle/>
          <a:p>
            <a:fld id="{49BAC847-1ED2-4262-935A-58AAAE5E079F}" type="datetime1">
              <a:rPr lang="en-US" smtClean="0"/>
              <a:pPr/>
              <a:t>9/14/2021</a:t>
            </a:fld>
            <a:endParaRPr lang="en-US" dirty="0"/>
          </a:p>
        </p:txBody>
      </p:sp>
      <p:sp>
        <p:nvSpPr>
          <p:cNvPr id="5" name="Slide Number Placeholder 4"/>
          <p:cNvSpPr>
            <a:spLocks noGrp="1"/>
          </p:cNvSpPr>
          <p:nvPr>
            <p:ph type="sldNum" sz="quarter" idx="12"/>
          </p:nvPr>
        </p:nvSpPr>
        <p:spPr/>
        <p:txBody>
          <a:bodyPr/>
          <a:lstStyle/>
          <a:p>
            <a:fld id="{B1D3921E-B699-4AE9-8268-1FF2FBD273FC}" type="slidenum">
              <a:rPr lang="en-US" smtClean="0"/>
              <a:pPr/>
              <a:t>1</a:t>
            </a:fld>
            <a:endParaRPr lang="en-US" dirty="0"/>
          </a:p>
        </p:txBody>
      </p:sp>
      <p:sp>
        <p:nvSpPr>
          <p:cNvPr id="6" name="Footer Placeholder 5"/>
          <p:cNvSpPr>
            <a:spLocks noGrp="1"/>
          </p:cNvSpPr>
          <p:nvPr>
            <p:ph type="ftr" sz="quarter" idx="11"/>
          </p:nvPr>
        </p:nvSpPr>
        <p:spPr/>
        <p:txBody>
          <a:bodyPr/>
          <a:lstStyle/>
          <a:p>
            <a:r>
              <a:rPr lang="en-US" dirty="0" smtClean="0"/>
              <a:t>WINNIE BARAWA</a:t>
            </a:r>
            <a:endParaRPr lang="en-US" dirty="0"/>
          </a:p>
        </p:txBody>
      </p:sp>
      <p:pic>
        <p:nvPicPr>
          <p:cNvPr id="8" name="Picture 7"/>
          <p:cNvPicPr>
            <a:picLocks noChangeAspect="1"/>
          </p:cNvPicPr>
          <p:nvPr/>
        </p:nvPicPr>
        <p:blipFill>
          <a:blip r:embed="rId2"/>
          <a:stretch>
            <a:fillRect/>
          </a:stretch>
        </p:blipFill>
        <p:spPr>
          <a:xfrm>
            <a:off x="0" y="1749669"/>
            <a:ext cx="9144000" cy="51435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10</a:t>
            </a:fld>
            <a:endParaRPr lang="en-US"/>
          </a:p>
        </p:txBody>
      </p:sp>
      <p:pic>
        <p:nvPicPr>
          <p:cNvPr id="2050" name="Picture 2" descr="Behavioural Pain Scale (BPS). | Download Tabl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1"/>
            <a:ext cx="6442105" cy="6839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23657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normAutofit fontScale="90000"/>
          </a:bodyPr>
          <a:lstStyle/>
          <a:p>
            <a:r>
              <a:rPr lang="en-US" dirty="0"/>
              <a:t>The Checklist of Non-verbal Pain Indicators (CNPI)</a:t>
            </a:r>
          </a:p>
        </p:txBody>
      </p:sp>
      <p:sp>
        <p:nvSpPr>
          <p:cNvPr id="3" name="Content Placeholder 2"/>
          <p:cNvSpPr>
            <a:spLocks noGrp="1"/>
          </p:cNvSpPr>
          <p:nvPr>
            <p:ph idx="1"/>
          </p:nvPr>
        </p:nvSpPr>
        <p:spPr>
          <a:xfrm>
            <a:off x="990600" y="1143000"/>
            <a:ext cx="7943088" cy="5105400"/>
          </a:xfrm>
        </p:spPr>
        <p:txBody>
          <a:bodyPr>
            <a:normAutofit fontScale="85000" lnSpcReduction="20000"/>
          </a:bodyPr>
          <a:lstStyle/>
          <a:p>
            <a:r>
              <a:rPr lang="en-US" dirty="0"/>
              <a:t>W</a:t>
            </a:r>
            <a:r>
              <a:rPr lang="en-US" dirty="0" smtClean="0"/>
              <a:t>as </a:t>
            </a:r>
            <a:r>
              <a:rPr lang="en-US" dirty="0"/>
              <a:t>modified from the University of Alabama Pain Behavior Scale as a measure of observable pain behaviors in patients &gt;65 years who had had surgery for a hip fracture and displayed varying levels of cognitive impairment from delirium or dementing </a:t>
            </a:r>
            <a:r>
              <a:rPr lang="en-US" dirty="0" smtClean="0"/>
              <a:t>illness</a:t>
            </a:r>
            <a:r>
              <a:rPr lang="en-US" baseline="30000" dirty="0" smtClean="0"/>
              <a:t>.</a:t>
            </a:r>
          </a:p>
          <a:p>
            <a:r>
              <a:rPr lang="en-US" dirty="0" smtClean="0"/>
              <a:t> </a:t>
            </a:r>
            <a:r>
              <a:rPr lang="en-US" dirty="0"/>
              <a:t>The CNPI is a list of six pain-related behaviors (verbal vocalizations, nonverbal vocalizations, grimacing, bracing, rubbing, and restlessness) that are scored as present (1) or absent (0), both at rest and during movement (e.g., transfer from bed to chair). Scores are summed for each condition (rest and movement) for a score ranging from 0-6, and then summed for a total score ranging from 0-12.</a:t>
            </a:r>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11</a:t>
            </a:fld>
            <a:endParaRPr lang="en-US"/>
          </a:p>
        </p:txBody>
      </p:sp>
    </p:spTree>
    <p:extLst>
      <p:ext uri="{BB962C8B-B14F-4D97-AF65-F5344CB8AC3E}">
        <p14:creationId xmlns:p14="http://schemas.microsoft.com/office/powerpoint/2010/main" val="149080383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12</a:t>
            </a:fld>
            <a:endParaRPr lang="en-US"/>
          </a:p>
        </p:txBody>
      </p:sp>
      <p:pic>
        <p:nvPicPr>
          <p:cNvPr id="1026" name="Picture 2" descr="Mrs. Jones Has Pain: How Will You Know and What Will You Do? - ppt downloa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1947" y="670091"/>
            <a:ext cx="8102053" cy="6076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34804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3446"/>
            <a:ext cx="8153400" cy="1143000"/>
          </a:xfrm>
        </p:spPr>
        <p:txBody>
          <a:bodyPr>
            <a:normAutofit fontScale="90000"/>
          </a:bodyPr>
          <a:lstStyle/>
          <a:p>
            <a:r>
              <a:rPr lang="en-US" b="1" dirty="0"/>
              <a:t>Critical Care Pain Observation Tool (CPOT</a:t>
            </a:r>
            <a:r>
              <a:rPr lang="en-US" b="1" dirty="0" smtClean="0"/>
              <a:t>)</a:t>
            </a:r>
            <a:endParaRPr lang="en-US" dirty="0"/>
          </a:p>
        </p:txBody>
      </p:sp>
      <p:sp>
        <p:nvSpPr>
          <p:cNvPr id="3" name="Content Placeholder 2"/>
          <p:cNvSpPr>
            <a:spLocks noGrp="1"/>
          </p:cNvSpPr>
          <p:nvPr>
            <p:ph idx="1"/>
          </p:nvPr>
        </p:nvSpPr>
        <p:spPr>
          <a:xfrm>
            <a:off x="990600" y="1166446"/>
            <a:ext cx="8080248" cy="5081954"/>
          </a:xfrm>
        </p:spPr>
        <p:txBody>
          <a:bodyPr>
            <a:normAutofit fontScale="92500" lnSpcReduction="20000"/>
          </a:bodyPr>
          <a:lstStyle/>
          <a:p>
            <a:r>
              <a:rPr lang="en-US" dirty="0" smtClean="0"/>
              <a:t>The </a:t>
            </a:r>
            <a:r>
              <a:rPr lang="en-US" dirty="0"/>
              <a:t>Critical Care Pain Observation Tool (CPOT) was originally developed in French for assessing pain in hospitalized critically ill ventilated </a:t>
            </a:r>
            <a:r>
              <a:rPr lang="en-US" dirty="0" smtClean="0"/>
              <a:t>patients.</a:t>
            </a:r>
          </a:p>
          <a:p>
            <a:r>
              <a:rPr lang="en-US" dirty="0" smtClean="0"/>
              <a:t>It </a:t>
            </a:r>
            <a:r>
              <a:rPr lang="en-US" dirty="0"/>
              <a:t>consisted of four behavioral categories – 1) </a:t>
            </a:r>
            <a:r>
              <a:rPr lang="en-US" i="1" dirty="0"/>
              <a:t>Facial Expression</a:t>
            </a:r>
            <a:r>
              <a:rPr lang="en-US" dirty="0"/>
              <a:t>, 2) </a:t>
            </a:r>
            <a:r>
              <a:rPr lang="en-US" i="1" dirty="0"/>
              <a:t>Body Movements</a:t>
            </a:r>
            <a:r>
              <a:rPr lang="en-US" dirty="0"/>
              <a:t>, 3) </a:t>
            </a:r>
            <a:r>
              <a:rPr lang="en-US" i="1" dirty="0"/>
              <a:t>Muscle Tension</a:t>
            </a:r>
            <a:r>
              <a:rPr lang="en-US" dirty="0"/>
              <a:t>, and 4) </a:t>
            </a:r>
            <a:r>
              <a:rPr lang="en-US" i="1" dirty="0"/>
              <a:t>Compliance with Mechanical Ventilators</a:t>
            </a:r>
            <a:r>
              <a:rPr lang="en-US" dirty="0"/>
              <a:t> (for ventilated patients) or </a:t>
            </a:r>
            <a:r>
              <a:rPr lang="en-US" i="1" dirty="0"/>
              <a:t>Vocalization</a:t>
            </a:r>
            <a:r>
              <a:rPr lang="en-US" dirty="0"/>
              <a:t> (for </a:t>
            </a:r>
            <a:r>
              <a:rPr lang="en-US" dirty="0" err="1"/>
              <a:t>extubated</a:t>
            </a:r>
            <a:r>
              <a:rPr lang="en-US" dirty="0"/>
              <a:t> patients), each of which is scored on a 0 to 2 scale of various verbal descriptors, with a possible total score ranging from 0 to 8</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13</a:t>
            </a:fld>
            <a:endParaRPr lang="en-US"/>
          </a:p>
        </p:txBody>
      </p:sp>
    </p:spTree>
    <p:extLst>
      <p:ext uri="{BB962C8B-B14F-4D97-AF65-F5344CB8AC3E}">
        <p14:creationId xmlns:p14="http://schemas.microsoft.com/office/powerpoint/2010/main" val="362835060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14</a:t>
            </a:fld>
            <a:endParaRPr lang="en-US"/>
          </a:p>
        </p:txBody>
      </p:sp>
      <p:pic>
        <p:nvPicPr>
          <p:cNvPr id="3074" name="Picture 2" descr="Critical care pain observation tool (CPOT) | Download Scientific Diagra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1628" y="209550"/>
            <a:ext cx="8782372"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151629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Autofit/>
          </a:bodyPr>
          <a:lstStyle/>
          <a:p>
            <a:r>
              <a:rPr lang="en-US" sz="3000" b="1" dirty="0">
                <a:effectLst/>
              </a:rPr>
              <a:t>K</a:t>
            </a:r>
            <a:r>
              <a:rPr lang="en-US" sz="3000" b="1" dirty="0" smtClean="0">
                <a:effectLst/>
              </a:rPr>
              <a:t>ey factors in selecting pain assessment tools</a:t>
            </a:r>
            <a:br>
              <a:rPr lang="en-US" sz="3000" b="1" dirty="0" smtClean="0">
                <a:effectLst/>
              </a:rPr>
            </a:br>
            <a:endParaRPr lang="en-US" sz="3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07412509"/>
              </p:ext>
            </p:extLst>
          </p:nvPr>
        </p:nvGraphicFramePr>
        <p:xfrm>
          <a:off x="990600" y="1068324"/>
          <a:ext cx="8080248" cy="5500116"/>
        </p:xfrm>
        <a:graphic>
          <a:graphicData uri="http://schemas.openxmlformats.org/drawingml/2006/table">
            <a:tbl>
              <a:tblPr/>
              <a:tblGrid>
                <a:gridCol w="1803627"/>
                <a:gridCol w="6276621"/>
              </a:tblGrid>
              <a:tr h="479552">
                <a:tc>
                  <a:txBody>
                    <a:bodyPr/>
                    <a:lstStyle/>
                    <a:p>
                      <a:pPr algn="l" fontAlgn="t"/>
                      <a:r>
                        <a:rPr lang="en-US" sz="1400" dirty="0">
                          <a:effectLst/>
                        </a:rPr>
                        <a:t>Validity</a:t>
                      </a:r>
                    </a:p>
                  </a:txBody>
                  <a:tcPr marL="32004" marR="32004" marT="16002" marB="16002">
                    <a:lnL w="9525" cap="flat" cmpd="sng" algn="ctr">
                      <a:solidFill>
                        <a:srgbClr val="488EC7"/>
                      </a:solidFill>
                      <a:prstDash val="solid"/>
                      <a:round/>
                      <a:headEnd type="none" w="med" len="med"/>
                      <a:tailEnd type="none" w="med" len="med"/>
                    </a:lnL>
                    <a:lnR w="9525" cap="flat" cmpd="sng" algn="ctr">
                      <a:solidFill>
                        <a:srgbClr val="888888"/>
                      </a:solidFill>
                      <a:prstDash val="solid"/>
                      <a:round/>
                      <a:headEnd type="none" w="med" len="med"/>
                      <a:tailEnd type="none" w="med" len="med"/>
                    </a:lnR>
                    <a:lnT>
                      <a:noFill/>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A tool must be </a:t>
                      </a:r>
                      <a:r>
                        <a:rPr lang="en-US" sz="1400" i="1" dirty="0">
                          <a:effectLst/>
                        </a:rPr>
                        <a:t>valid</a:t>
                      </a:r>
                      <a:r>
                        <a:rPr lang="en-US" sz="1400" dirty="0">
                          <a:effectLst/>
                        </a:rPr>
                        <a:t> to measure what it is supposed </a:t>
                      </a:r>
                      <a:r>
                        <a:rPr lang="en-US" sz="1400" dirty="0" smtClean="0">
                          <a:effectLst/>
                        </a:rPr>
                        <a:t>to</a:t>
                      </a:r>
                      <a:r>
                        <a:rPr lang="en-US" sz="1400" baseline="0" dirty="0" smtClean="0">
                          <a:effectLst/>
                        </a:rPr>
                        <a:t> </a:t>
                      </a:r>
                      <a:r>
                        <a:rPr lang="en-US" sz="1400" dirty="0" smtClean="0">
                          <a:effectLst/>
                        </a:rPr>
                        <a:t>measure</a:t>
                      </a:r>
                      <a:r>
                        <a:rPr lang="en-US" sz="1400" dirty="0">
                          <a:effectLst/>
                        </a:rPr>
                        <a:t>, be well-founded, and correspond accurately to </a:t>
                      </a:r>
                      <a:r>
                        <a:rPr lang="en-US" sz="1400" dirty="0" smtClean="0">
                          <a:effectLst/>
                        </a:rPr>
                        <a:t>the</a:t>
                      </a:r>
                      <a:r>
                        <a:rPr lang="en-US" sz="1400" baseline="0" dirty="0" smtClean="0">
                          <a:effectLst/>
                        </a:rPr>
                        <a:t> </a:t>
                      </a:r>
                      <a:r>
                        <a:rPr lang="en-US" sz="1400" dirty="0" smtClean="0">
                          <a:effectLst/>
                        </a:rPr>
                        <a:t>real </a:t>
                      </a:r>
                      <a:r>
                        <a:rPr lang="en-US" sz="1400" dirty="0">
                          <a:effectLst/>
                        </a:rPr>
                        <a:t>world</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8086C7"/>
                      </a:solidFill>
                      <a:prstDash val="solid"/>
                      <a:round/>
                      <a:headEnd type="none" w="med" len="med"/>
                      <a:tailEnd type="none" w="med" len="med"/>
                    </a:lnR>
                    <a:lnT>
                      <a:noFill/>
                    </a:lnT>
                    <a:lnB w="9525" cap="flat" cmpd="sng" algn="ctr">
                      <a:solidFill>
                        <a:srgbClr val="888888"/>
                      </a:solidFill>
                      <a:prstDash val="solid"/>
                      <a:round/>
                      <a:headEnd type="none" w="med" len="med"/>
                      <a:tailEnd type="none" w="med" len="med"/>
                    </a:lnB>
                    <a:solidFill>
                      <a:srgbClr val="FFFCF0"/>
                    </a:solidFill>
                  </a:tcPr>
                </a:tc>
              </a:tr>
              <a:tr h="659384">
                <a:tc>
                  <a:txBody>
                    <a:bodyPr/>
                    <a:lstStyle/>
                    <a:p>
                      <a:pPr algn="l" fontAlgn="t"/>
                      <a:r>
                        <a:rPr lang="en-US" sz="1400" dirty="0">
                          <a:effectLst/>
                        </a:rPr>
                        <a:t>Reliability</a:t>
                      </a:r>
                    </a:p>
                  </a:txBody>
                  <a:tcPr marL="32004" marR="32004" marT="16002" marB="16002">
                    <a:lnL w="9525" cap="flat" cmpd="sng" algn="ctr">
                      <a:solidFill>
                        <a:srgbClr val="F08E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A tool must be </a:t>
                      </a:r>
                      <a:r>
                        <a:rPr lang="en-US" sz="1400" i="1" dirty="0">
                          <a:effectLst/>
                        </a:rPr>
                        <a:t>reliable</a:t>
                      </a:r>
                      <a:r>
                        <a:rPr lang="en-US" sz="1400" dirty="0">
                          <a:effectLst/>
                        </a:rPr>
                        <a:t> to produce similar results </a:t>
                      </a:r>
                      <a:r>
                        <a:rPr lang="en-US" sz="1400" dirty="0" smtClean="0">
                          <a:effectLst/>
                        </a:rPr>
                        <a:t>under</a:t>
                      </a:r>
                      <a:r>
                        <a:rPr lang="en-US" sz="1400" baseline="0" dirty="0" smtClean="0">
                          <a:effectLst/>
                        </a:rPr>
                        <a:t> </a:t>
                      </a:r>
                      <a:r>
                        <a:rPr lang="en-US" sz="1400" dirty="0" smtClean="0">
                          <a:effectLst/>
                        </a:rPr>
                        <a:t>consistent </a:t>
                      </a:r>
                      <a:r>
                        <a:rPr lang="en-US" sz="1400" dirty="0">
                          <a:effectLst/>
                        </a:rPr>
                        <a:t>conditions, or consistent measures of a </a:t>
                      </a:r>
                      <a:r>
                        <a:rPr lang="en-US" sz="1400" dirty="0" smtClean="0">
                          <a:effectLst/>
                        </a:rPr>
                        <a:t>particular</a:t>
                      </a:r>
                      <a:r>
                        <a:rPr lang="en-US" sz="1400" baseline="0" dirty="0" smtClean="0">
                          <a:effectLst/>
                        </a:rPr>
                        <a:t> </a:t>
                      </a:r>
                      <a:r>
                        <a:rPr lang="en-US" sz="1400" dirty="0" smtClean="0">
                          <a:effectLst/>
                        </a:rPr>
                        <a:t>element </a:t>
                      </a:r>
                      <a:r>
                        <a:rPr lang="en-US" sz="1400" dirty="0">
                          <a:effectLst/>
                        </a:rPr>
                        <a:t>over a period of time and between </a:t>
                      </a:r>
                      <a:r>
                        <a:rPr lang="en-US" sz="1400" dirty="0" smtClean="0">
                          <a:effectLst/>
                        </a:rPr>
                        <a:t>different</a:t>
                      </a:r>
                      <a:r>
                        <a:rPr lang="en-US" sz="1400" baseline="0" dirty="0" smtClean="0">
                          <a:effectLst/>
                        </a:rPr>
                        <a:t> </a:t>
                      </a:r>
                      <a:r>
                        <a:rPr lang="en-US" sz="1400" dirty="0" smtClean="0">
                          <a:effectLst/>
                        </a:rPr>
                        <a:t>participants</a:t>
                      </a:r>
                      <a:endParaRPr lang="en-US" sz="1400" dirty="0">
                        <a:effectLst/>
                      </a:endParaRP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208FC7"/>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r>
              <a:tr h="299720">
                <a:tc>
                  <a:txBody>
                    <a:bodyPr/>
                    <a:lstStyle/>
                    <a:p>
                      <a:pPr algn="l" fontAlgn="t"/>
                      <a:r>
                        <a:rPr lang="en-US" sz="1400">
                          <a:effectLst/>
                        </a:rPr>
                        <a:t>Clinical utility</a:t>
                      </a:r>
                    </a:p>
                  </a:txBody>
                  <a:tcPr marL="32004" marR="32004" marT="16002" marB="16002">
                    <a:lnL w="9525" cap="flat" cmpd="sng" algn="ctr">
                      <a:solidFill>
                        <a:srgbClr val="508F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The tool needs to be user friendly, acceptable to users, </a:t>
                      </a:r>
                      <a:r>
                        <a:rPr lang="en-US" sz="1400" dirty="0" smtClean="0">
                          <a:effectLst/>
                        </a:rPr>
                        <a:t>and</a:t>
                      </a:r>
                      <a:r>
                        <a:rPr lang="en-US" sz="1400" baseline="0" dirty="0" smtClean="0">
                          <a:effectLst/>
                        </a:rPr>
                        <a:t> </a:t>
                      </a:r>
                      <a:r>
                        <a:rPr lang="en-US" sz="1400" dirty="0" smtClean="0">
                          <a:effectLst/>
                        </a:rPr>
                        <a:t>helpful </a:t>
                      </a:r>
                      <a:r>
                        <a:rPr lang="en-US" sz="1400" dirty="0">
                          <a:effectLst/>
                        </a:rPr>
                        <a:t>in managing pain</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488EC7"/>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r>
              <a:tr h="479552">
                <a:tc>
                  <a:txBody>
                    <a:bodyPr/>
                    <a:lstStyle/>
                    <a:p>
                      <a:pPr algn="l" fontAlgn="t"/>
                      <a:r>
                        <a:rPr lang="en-US" sz="1400">
                          <a:effectLst/>
                        </a:rPr>
                        <a:t>Patients and settings</a:t>
                      </a:r>
                    </a:p>
                  </a:txBody>
                  <a:tcPr marL="32004" marR="32004" marT="16002" marB="16002">
                    <a:lnL w="9525" cap="flat" cmpd="sng" algn="ctr">
                      <a:solidFill>
                        <a:srgbClr val="2086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Using a tool in a patient population and setting for which it </a:t>
                      </a:r>
                      <a:r>
                        <a:rPr lang="en-US" sz="1400" dirty="0" smtClean="0">
                          <a:effectLst/>
                        </a:rPr>
                        <a:t>is</a:t>
                      </a:r>
                      <a:r>
                        <a:rPr lang="en-US" sz="1400" baseline="0" dirty="0" smtClean="0">
                          <a:effectLst/>
                        </a:rPr>
                        <a:t> </a:t>
                      </a:r>
                      <a:r>
                        <a:rPr lang="en-US" sz="1400" dirty="0" smtClean="0">
                          <a:effectLst/>
                        </a:rPr>
                        <a:t>intended </a:t>
                      </a:r>
                      <a:r>
                        <a:rPr lang="en-US" sz="1400" dirty="0">
                          <a:effectLst/>
                        </a:rPr>
                        <a:t>will enhance appropriate use and produce </a:t>
                      </a:r>
                      <a:r>
                        <a:rPr lang="en-US" sz="1400" dirty="0" smtClean="0">
                          <a:effectLst/>
                        </a:rPr>
                        <a:t>more</a:t>
                      </a:r>
                      <a:r>
                        <a:rPr lang="en-US" sz="1400" baseline="0" dirty="0" smtClean="0">
                          <a:effectLst/>
                        </a:rPr>
                        <a:t> </a:t>
                      </a:r>
                      <a:r>
                        <a:rPr lang="en-US" sz="1400" dirty="0" smtClean="0">
                          <a:effectLst/>
                        </a:rPr>
                        <a:t>valid </a:t>
                      </a:r>
                      <a:r>
                        <a:rPr lang="en-US" sz="1400" dirty="0">
                          <a:effectLst/>
                        </a:rPr>
                        <a:t>and reliable assessment data</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F08EC7"/>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r>
              <a:tr h="389636">
                <a:tc>
                  <a:txBody>
                    <a:bodyPr/>
                    <a:lstStyle/>
                    <a:p>
                      <a:pPr algn="l" fontAlgn="t"/>
                      <a:r>
                        <a:rPr lang="en-US" sz="1400" dirty="0">
                          <a:effectLst/>
                        </a:rPr>
                        <a:t>Compatibility with, and relevance</a:t>
                      </a:r>
                      <a:br>
                        <a:rPr lang="en-US" sz="1400" dirty="0">
                          <a:effectLst/>
                        </a:rPr>
                      </a:br>
                      <a:r>
                        <a:rPr lang="en-US" sz="1400" dirty="0">
                          <a:effectLst/>
                        </a:rPr>
                        <a:t>for, current clinical practice</a:t>
                      </a:r>
                    </a:p>
                  </a:txBody>
                  <a:tcPr marL="32004" marR="32004" marT="16002" marB="16002">
                    <a:lnL w="9525" cap="flat" cmpd="sng" algn="ctr">
                      <a:solidFill>
                        <a:srgbClr val="388F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If a tool is incompatible with practice patterns or </a:t>
                      </a:r>
                      <a:r>
                        <a:rPr lang="en-US" sz="1400" dirty="0" smtClean="0">
                          <a:effectLst/>
                        </a:rPr>
                        <a:t>preferences,</a:t>
                      </a:r>
                      <a:r>
                        <a:rPr lang="en-US" sz="1400" baseline="0" dirty="0" smtClean="0">
                          <a:effectLst/>
                        </a:rPr>
                        <a:t> </a:t>
                      </a:r>
                      <a:r>
                        <a:rPr lang="en-US" sz="1400" dirty="0" smtClean="0">
                          <a:effectLst/>
                        </a:rPr>
                        <a:t>or </a:t>
                      </a:r>
                      <a:r>
                        <a:rPr lang="en-US" sz="1400" dirty="0">
                          <a:effectLst/>
                        </a:rPr>
                        <a:t>is viewed as not relevant, it will not be used</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508FC7"/>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r>
              <a:tr h="569468">
                <a:tc>
                  <a:txBody>
                    <a:bodyPr/>
                    <a:lstStyle/>
                    <a:p>
                      <a:pPr algn="l" fontAlgn="t"/>
                      <a:r>
                        <a:rPr lang="en-US" sz="1400">
                          <a:effectLst/>
                        </a:rPr>
                        <a:t>Stakeholders and gate keepers</a:t>
                      </a:r>
                    </a:p>
                  </a:txBody>
                  <a:tcPr marL="32004" marR="32004" marT="16002" marB="16002">
                    <a:lnL w="9525" cap="flat" cmpd="sng" algn="ctr">
                      <a:solidFill>
                        <a:srgbClr val="F085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Individuals who are key to the adoption of a new </a:t>
                      </a:r>
                      <a:r>
                        <a:rPr lang="en-US" sz="1400" dirty="0" smtClean="0">
                          <a:effectLst/>
                        </a:rPr>
                        <a:t>pain</a:t>
                      </a:r>
                      <a:r>
                        <a:rPr lang="en-US" sz="1400" baseline="0" dirty="0" smtClean="0">
                          <a:effectLst/>
                        </a:rPr>
                        <a:t> </a:t>
                      </a:r>
                      <a:r>
                        <a:rPr lang="en-US" sz="1400" dirty="0" smtClean="0">
                          <a:effectLst/>
                        </a:rPr>
                        <a:t>assessment </a:t>
                      </a:r>
                      <a:r>
                        <a:rPr lang="en-US" sz="1400" dirty="0">
                          <a:effectLst/>
                        </a:rPr>
                        <a:t>tool must be supportive so that they </a:t>
                      </a:r>
                      <a:r>
                        <a:rPr lang="en-US" sz="1400" dirty="0" smtClean="0">
                          <a:effectLst/>
                        </a:rPr>
                        <a:t>can</a:t>
                      </a:r>
                      <a:r>
                        <a:rPr lang="en-US" sz="1400" baseline="0" dirty="0" smtClean="0">
                          <a:effectLst/>
                        </a:rPr>
                        <a:t> </a:t>
                      </a:r>
                      <a:r>
                        <a:rPr lang="en-US" sz="1400" dirty="0" smtClean="0">
                          <a:effectLst/>
                        </a:rPr>
                        <a:t>facilitate </a:t>
                      </a:r>
                      <a:r>
                        <a:rPr lang="en-US" sz="1400" dirty="0">
                          <a:effectLst/>
                        </a:rPr>
                        <a:t>rather than discourage use of the tool</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2086C7"/>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r>
              <a:tr h="749300">
                <a:tc>
                  <a:txBody>
                    <a:bodyPr/>
                    <a:lstStyle/>
                    <a:p>
                      <a:pPr algn="l" fontAlgn="t"/>
                      <a:r>
                        <a:rPr lang="en-US" sz="1400">
                          <a:effectLst/>
                        </a:rPr>
                        <a:t>Facilitators and barriers</a:t>
                      </a:r>
                    </a:p>
                  </a:txBody>
                  <a:tcPr marL="32004" marR="32004" marT="16002" marB="16002">
                    <a:lnL w="9525" cap="flat" cmpd="sng" algn="ctr">
                      <a:solidFill>
                        <a:srgbClr val="D88E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Identification of these factors will enable development of </a:t>
                      </a:r>
                      <a:r>
                        <a:rPr lang="en-US" sz="1400" dirty="0" smtClean="0">
                          <a:effectLst/>
                        </a:rPr>
                        <a:t>a</a:t>
                      </a:r>
                      <a:r>
                        <a:rPr lang="en-US" sz="1400" baseline="0" dirty="0" smtClean="0">
                          <a:effectLst/>
                        </a:rPr>
                        <a:t> </a:t>
                      </a:r>
                      <a:r>
                        <a:rPr lang="en-US" sz="1400" dirty="0" smtClean="0">
                          <a:effectLst/>
                        </a:rPr>
                        <a:t>realistic </a:t>
                      </a:r>
                      <a:r>
                        <a:rPr lang="en-US" sz="1400" dirty="0">
                          <a:effectLst/>
                        </a:rPr>
                        <a:t>implementation plan; examples include </a:t>
                      </a:r>
                      <a:r>
                        <a:rPr lang="en-US" sz="1400" dirty="0" smtClean="0">
                          <a:effectLst/>
                        </a:rPr>
                        <a:t>nurses’</a:t>
                      </a:r>
                      <a:r>
                        <a:rPr lang="en-US" sz="1400" baseline="0" dirty="0" smtClean="0">
                          <a:effectLst/>
                        </a:rPr>
                        <a:t> </a:t>
                      </a:r>
                      <a:r>
                        <a:rPr lang="en-US" sz="1400" dirty="0" smtClean="0">
                          <a:effectLst/>
                        </a:rPr>
                        <a:t>beliefs </a:t>
                      </a:r>
                      <a:r>
                        <a:rPr lang="en-US" sz="1400" dirty="0">
                          <a:effectLst/>
                        </a:rPr>
                        <a:t>and attitudes, interest in adopting new </a:t>
                      </a:r>
                      <a:r>
                        <a:rPr lang="en-US" sz="1400" dirty="0" smtClean="0">
                          <a:effectLst/>
                        </a:rPr>
                        <a:t>innovations,</a:t>
                      </a:r>
                      <a:r>
                        <a:rPr lang="en-US" sz="1400" baseline="0" dirty="0" smtClean="0">
                          <a:effectLst/>
                        </a:rPr>
                        <a:t> </a:t>
                      </a:r>
                      <a:r>
                        <a:rPr lang="en-US" sz="1400" dirty="0" smtClean="0">
                          <a:effectLst/>
                        </a:rPr>
                        <a:t>commitment </a:t>
                      </a:r>
                      <a:r>
                        <a:rPr lang="en-US" sz="1400" dirty="0">
                          <a:effectLst/>
                        </a:rPr>
                        <a:t>to evidence-based practice, etc.</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388FC7"/>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r>
              <a:tr h="479552">
                <a:tc>
                  <a:txBody>
                    <a:bodyPr/>
                    <a:lstStyle/>
                    <a:p>
                      <a:pPr algn="l" fontAlgn="t"/>
                      <a:r>
                        <a:rPr lang="en-US" sz="1400">
                          <a:effectLst/>
                        </a:rPr>
                        <a:t>Education and training</a:t>
                      </a:r>
                    </a:p>
                  </a:txBody>
                  <a:tcPr marL="32004" marR="32004" marT="16002" marB="16002">
                    <a:lnL w="9525" cap="flat" cmpd="sng" algn="ctr">
                      <a:solidFill>
                        <a:srgbClr val="088F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c>
                  <a:txBody>
                    <a:bodyPr/>
                    <a:lstStyle/>
                    <a:p>
                      <a:pPr algn="l" fontAlgn="t"/>
                      <a:r>
                        <a:rPr lang="en-US" sz="1400" dirty="0">
                          <a:effectLst/>
                        </a:rPr>
                        <a:t>Resources for education and training for adoption of a </a:t>
                      </a:r>
                      <a:r>
                        <a:rPr lang="en-US" sz="1400" dirty="0" smtClean="0">
                          <a:effectLst/>
                        </a:rPr>
                        <a:t>new</a:t>
                      </a:r>
                      <a:r>
                        <a:rPr lang="en-US" sz="1400" baseline="0" dirty="0" smtClean="0">
                          <a:effectLst/>
                        </a:rPr>
                        <a:t> </a:t>
                      </a:r>
                      <a:r>
                        <a:rPr lang="en-US" sz="1400" dirty="0" smtClean="0">
                          <a:effectLst/>
                        </a:rPr>
                        <a:t>tool </a:t>
                      </a:r>
                      <a:r>
                        <a:rPr lang="en-US" sz="1400" dirty="0">
                          <a:effectLst/>
                        </a:rPr>
                        <a:t>must be available; compatibility with existing </a:t>
                      </a:r>
                      <a:r>
                        <a:rPr lang="en-US" sz="1400" dirty="0" smtClean="0">
                          <a:effectLst/>
                        </a:rPr>
                        <a:t>in-service</a:t>
                      </a:r>
                      <a:r>
                        <a:rPr lang="en-US" sz="1400" baseline="0" dirty="0" smtClean="0">
                          <a:effectLst/>
                        </a:rPr>
                        <a:t> </a:t>
                      </a:r>
                      <a:r>
                        <a:rPr lang="en-US" sz="1400" dirty="0" smtClean="0">
                          <a:effectLst/>
                        </a:rPr>
                        <a:t>educational </a:t>
                      </a:r>
                      <a:r>
                        <a:rPr lang="en-US" sz="1400" dirty="0">
                          <a:effectLst/>
                        </a:rPr>
                        <a:t>systems is essential</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F085C7"/>
                      </a:solidFill>
                      <a:prstDash val="solid"/>
                      <a:round/>
                      <a:headEnd type="none" w="med" len="med"/>
                      <a:tailEnd type="none" w="med" len="med"/>
                    </a:lnR>
                    <a:lnT w="9525" cap="flat" cmpd="sng" algn="ctr">
                      <a:solidFill>
                        <a:srgbClr val="888888"/>
                      </a:solidFill>
                      <a:prstDash val="solid"/>
                      <a:round/>
                      <a:headEnd type="none" w="med" len="med"/>
                      <a:tailEnd type="none" w="med" len="med"/>
                    </a:lnT>
                    <a:lnB w="9525" cap="flat" cmpd="sng" algn="ctr">
                      <a:solidFill>
                        <a:srgbClr val="888888"/>
                      </a:solidFill>
                      <a:prstDash val="solid"/>
                      <a:round/>
                      <a:headEnd type="none" w="med" len="med"/>
                      <a:tailEnd type="none" w="med" len="med"/>
                    </a:lnB>
                    <a:solidFill>
                      <a:srgbClr val="FFFCF0"/>
                    </a:solidFill>
                  </a:tcPr>
                </a:tc>
              </a:tr>
              <a:tr h="389636">
                <a:tc>
                  <a:txBody>
                    <a:bodyPr/>
                    <a:lstStyle/>
                    <a:p>
                      <a:pPr algn="l" fontAlgn="t"/>
                      <a:r>
                        <a:rPr lang="en-US" sz="1400">
                          <a:effectLst/>
                        </a:rPr>
                        <a:t>Documentation system (e.g.,</a:t>
                      </a:r>
                      <a:br>
                        <a:rPr lang="en-US" sz="1400">
                          <a:effectLst/>
                        </a:rPr>
                      </a:br>
                      <a:r>
                        <a:rPr lang="en-US" sz="1400">
                          <a:effectLst/>
                        </a:rPr>
                        <a:t>electronic health record)</a:t>
                      </a:r>
                    </a:p>
                  </a:txBody>
                  <a:tcPr marL="32004" marR="32004" marT="16002" marB="16002">
                    <a:lnL w="9525" cap="flat" cmpd="sng" algn="ctr">
                      <a:solidFill>
                        <a:srgbClr val="C08EC7"/>
                      </a:solidFill>
                      <a:prstDash val="solid"/>
                      <a:round/>
                      <a:headEnd type="none" w="med" len="med"/>
                      <a:tailEnd type="none" w="med" len="med"/>
                    </a:lnL>
                    <a:lnR w="9525" cap="flat" cmpd="sng" algn="ctr">
                      <a:solidFill>
                        <a:srgbClr val="888888"/>
                      </a:solidFill>
                      <a:prstDash val="solid"/>
                      <a:round/>
                      <a:headEnd type="none" w="med" len="med"/>
                      <a:tailEnd type="none" w="med" len="med"/>
                    </a:lnR>
                    <a:lnT w="9525" cap="flat" cmpd="sng" algn="ctr">
                      <a:solidFill>
                        <a:srgbClr val="888888"/>
                      </a:solidFill>
                      <a:prstDash val="solid"/>
                      <a:round/>
                      <a:headEnd type="none" w="med" len="med"/>
                      <a:tailEnd type="none" w="med" len="med"/>
                    </a:lnT>
                    <a:lnB>
                      <a:noFill/>
                    </a:lnB>
                    <a:solidFill>
                      <a:srgbClr val="FFFCF0"/>
                    </a:solidFill>
                  </a:tcPr>
                </a:tc>
                <a:tc>
                  <a:txBody>
                    <a:bodyPr/>
                    <a:lstStyle/>
                    <a:p>
                      <a:pPr algn="l" fontAlgn="t"/>
                      <a:r>
                        <a:rPr lang="en-US" sz="1400" dirty="0">
                          <a:effectLst/>
                        </a:rPr>
                        <a:t>Incorporation into the setting’s documentation system </a:t>
                      </a:r>
                      <a:r>
                        <a:rPr lang="en-US" sz="1400" dirty="0" smtClean="0">
                          <a:effectLst/>
                        </a:rPr>
                        <a:t>is</a:t>
                      </a:r>
                      <a:r>
                        <a:rPr lang="en-US" sz="1400" baseline="0" dirty="0" smtClean="0">
                          <a:effectLst/>
                        </a:rPr>
                        <a:t> </a:t>
                      </a:r>
                      <a:r>
                        <a:rPr lang="en-US" sz="1400" dirty="0" smtClean="0">
                          <a:effectLst/>
                        </a:rPr>
                        <a:t>absolutely </a:t>
                      </a:r>
                      <a:r>
                        <a:rPr lang="en-US" sz="1400" dirty="0">
                          <a:effectLst/>
                        </a:rPr>
                        <a:t>essential to ensure consistent use</a:t>
                      </a:r>
                    </a:p>
                  </a:txBody>
                  <a:tcPr marL="32004" marR="32004" marT="16002" marB="16002">
                    <a:lnL w="9525" cap="flat" cmpd="sng" algn="ctr">
                      <a:solidFill>
                        <a:srgbClr val="888888"/>
                      </a:solidFill>
                      <a:prstDash val="solid"/>
                      <a:round/>
                      <a:headEnd type="none" w="med" len="med"/>
                      <a:tailEnd type="none" w="med" len="med"/>
                    </a:lnL>
                    <a:lnR w="9525" cap="flat" cmpd="sng" algn="ctr">
                      <a:solidFill>
                        <a:srgbClr val="A88EC7"/>
                      </a:solidFill>
                      <a:prstDash val="solid"/>
                      <a:round/>
                      <a:headEnd type="none" w="med" len="med"/>
                      <a:tailEnd type="none" w="med" len="med"/>
                    </a:lnR>
                    <a:lnT w="9525" cap="flat" cmpd="sng" algn="ctr">
                      <a:solidFill>
                        <a:srgbClr val="888888"/>
                      </a:solidFill>
                      <a:prstDash val="solid"/>
                      <a:round/>
                      <a:headEnd type="none" w="med" len="med"/>
                      <a:tailEnd type="none" w="med" len="med"/>
                    </a:lnT>
                    <a:lnB>
                      <a:noFill/>
                    </a:lnB>
                    <a:solidFill>
                      <a:srgbClr val="FFFCF0"/>
                    </a:solidFill>
                  </a:tcPr>
                </a:tc>
              </a:tr>
            </a:tbl>
          </a:graphicData>
        </a:graphic>
      </p:graphicFrame>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15</a:t>
            </a:fld>
            <a:endParaRPr lang="en-US"/>
          </a:p>
        </p:txBody>
      </p:sp>
    </p:spTree>
    <p:extLst>
      <p:ext uri="{BB962C8B-B14F-4D97-AF65-F5344CB8AC3E}">
        <p14:creationId xmlns:p14="http://schemas.microsoft.com/office/powerpoint/2010/main" val="364491443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lstStyle/>
          <a:p>
            <a:r>
              <a:rPr lang="en-US" dirty="0" smtClean="0"/>
              <a:t>Classification of pain</a:t>
            </a:r>
            <a:endParaRPr lang="en-US" dirty="0"/>
          </a:p>
        </p:txBody>
      </p:sp>
      <p:sp>
        <p:nvSpPr>
          <p:cNvPr id="3" name="Content Placeholder 2"/>
          <p:cNvSpPr>
            <a:spLocks noGrp="1"/>
          </p:cNvSpPr>
          <p:nvPr>
            <p:ph idx="1"/>
          </p:nvPr>
        </p:nvSpPr>
        <p:spPr>
          <a:xfrm>
            <a:off x="990600" y="1143000"/>
            <a:ext cx="7943088" cy="5105400"/>
          </a:xfrm>
        </p:spPr>
        <p:txBody>
          <a:bodyPr>
            <a:normAutofit fontScale="92500" lnSpcReduction="10000"/>
          </a:bodyPr>
          <a:lstStyle/>
          <a:p>
            <a:pPr marL="82296" indent="0">
              <a:buNone/>
            </a:pPr>
            <a:r>
              <a:rPr lang="en-US" b="1" dirty="0" smtClean="0"/>
              <a:t>1. Nociceptive </a:t>
            </a:r>
            <a:r>
              <a:rPr lang="en-US" b="1" dirty="0"/>
              <a:t>pain</a:t>
            </a:r>
          </a:p>
          <a:p>
            <a:r>
              <a:rPr lang="en-US" dirty="0"/>
              <a:t>Nociceptive pain is caused by the activation of </a:t>
            </a:r>
            <a:r>
              <a:rPr lang="en-US" dirty="0" err="1"/>
              <a:t>nociceptors</a:t>
            </a:r>
            <a:r>
              <a:rPr lang="en-US" dirty="0"/>
              <a:t> in the body by noxious or potentially harmful stimuli. Activation of these receptors leads to an action potential and the propagation of nervous messages to the central nervous system and brain</a:t>
            </a:r>
            <a:r>
              <a:rPr lang="en-US" dirty="0" smtClean="0"/>
              <a:t>.</a:t>
            </a:r>
          </a:p>
          <a:p>
            <a:r>
              <a:rPr lang="en-US" dirty="0"/>
              <a:t>It can be acute or chronic in nature, depending on the specific case and the cause of the pain. Nociceptive pain can be further classified into subtypes as somatic or visceral pain.</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16</a:t>
            </a:fld>
            <a:endParaRPr lang="en-US"/>
          </a:p>
        </p:txBody>
      </p:sp>
    </p:spTree>
    <p:extLst>
      <p:ext uri="{BB962C8B-B14F-4D97-AF65-F5344CB8AC3E}">
        <p14:creationId xmlns:p14="http://schemas.microsoft.com/office/powerpoint/2010/main" val="341186836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8200"/>
            <a:ext cx="7943088" cy="5410200"/>
          </a:xfrm>
        </p:spPr>
        <p:txBody>
          <a:bodyPr/>
          <a:lstStyle/>
          <a:p>
            <a:r>
              <a:rPr lang="en-US" b="1" dirty="0"/>
              <a:t>Somatic nociceptive </a:t>
            </a:r>
            <a:r>
              <a:rPr lang="en-US" b="1" dirty="0" smtClean="0"/>
              <a:t>pain</a:t>
            </a:r>
            <a:r>
              <a:rPr lang="en-US" dirty="0" smtClean="0"/>
              <a:t>- originates </a:t>
            </a:r>
            <a:r>
              <a:rPr lang="en-US" dirty="0"/>
              <a:t>from pain receptors located on the surface of the body or in the musculoskeletal tissues. This type of pain is usually localized to a certain area of the body and often worsens with activity; however, is typically relieved by periods of rest.</a:t>
            </a:r>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17</a:t>
            </a:fld>
            <a:endParaRPr lang="en-US"/>
          </a:p>
        </p:txBody>
      </p:sp>
    </p:spTree>
    <p:extLst>
      <p:ext uri="{BB962C8B-B14F-4D97-AF65-F5344CB8AC3E}">
        <p14:creationId xmlns:p14="http://schemas.microsoft.com/office/powerpoint/2010/main" val="155349845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143000"/>
            <a:ext cx="8004048" cy="4876800"/>
          </a:xfrm>
        </p:spPr>
        <p:txBody>
          <a:bodyPr/>
          <a:lstStyle/>
          <a:p>
            <a:r>
              <a:rPr lang="en-US" b="1" dirty="0"/>
              <a:t>Visceral </a:t>
            </a:r>
            <a:r>
              <a:rPr lang="en-US" b="1" dirty="0" smtClean="0"/>
              <a:t>pain- </a:t>
            </a:r>
            <a:r>
              <a:rPr lang="en-US" dirty="0" smtClean="0"/>
              <a:t>refers </a:t>
            </a:r>
            <a:r>
              <a:rPr lang="en-US" dirty="0"/>
              <a:t>to pain that results from pain receptors located in the internal organs within a cavity of the body. This type of pain is usually described as a deep, pressure-like feeling that is not localized to a certain point in the body.</a:t>
            </a:r>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18</a:t>
            </a:fld>
            <a:endParaRPr lang="en-US"/>
          </a:p>
        </p:txBody>
      </p:sp>
    </p:spTree>
    <p:extLst>
      <p:ext uri="{BB962C8B-B14F-4D97-AF65-F5344CB8AC3E}">
        <p14:creationId xmlns:p14="http://schemas.microsoft.com/office/powerpoint/2010/main" val="405514471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066800"/>
            <a:ext cx="8077200" cy="5410200"/>
          </a:xfrm>
        </p:spPr>
        <p:txBody>
          <a:bodyPr>
            <a:normAutofit fontScale="92500" lnSpcReduction="10000"/>
          </a:bodyPr>
          <a:lstStyle/>
          <a:p>
            <a:pPr marL="82296" indent="0">
              <a:buNone/>
            </a:pPr>
            <a:r>
              <a:rPr lang="en-US" b="1" dirty="0" smtClean="0"/>
              <a:t>2. Neuropathic </a:t>
            </a:r>
            <a:r>
              <a:rPr lang="en-US" b="1" dirty="0"/>
              <a:t>pain</a:t>
            </a:r>
          </a:p>
          <a:p>
            <a:r>
              <a:rPr lang="en-US" dirty="0"/>
              <a:t>Neuropathic pain is caused by injury to the nerves that are involved in the propagation of electrical signals that send messages of pain from the receptors to the brain. This type of pain is typically described as a sharp, shooting pain and is often more intense as compared to other types of pain.</a:t>
            </a:r>
          </a:p>
          <a:p>
            <a:r>
              <a:rPr lang="en-US" dirty="0"/>
              <a:t>There are various causes of nerve damage and resulting neuropathic pain, of which include certain infections, diabetes, and some surgical procedures.</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19</a:t>
            </a:fld>
            <a:endParaRPr lang="en-US"/>
          </a:p>
        </p:txBody>
      </p:sp>
    </p:spTree>
    <p:extLst>
      <p:ext uri="{BB962C8B-B14F-4D97-AF65-F5344CB8AC3E}">
        <p14:creationId xmlns:p14="http://schemas.microsoft.com/office/powerpoint/2010/main" val="347322467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5169"/>
            <a:ext cx="7498080" cy="1143000"/>
          </a:xfrm>
        </p:spPr>
        <p:txBody>
          <a:bodyPr/>
          <a:lstStyle/>
          <a:p>
            <a:r>
              <a:rPr lang="en-US" dirty="0" smtClean="0"/>
              <a:t>OBJECTIVES</a:t>
            </a:r>
            <a:endParaRPr lang="en-US" dirty="0"/>
          </a:p>
        </p:txBody>
      </p:sp>
      <p:sp>
        <p:nvSpPr>
          <p:cNvPr id="3" name="Content Placeholder 2"/>
          <p:cNvSpPr>
            <a:spLocks noGrp="1"/>
          </p:cNvSpPr>
          <p:nvPr>
            <p:ph idx="1"/>
          </p:nvPr>
        </p:nvSpPr>
        <p:spPr>
          <a:xfrm>
            <a:off x="990600" y="1178169"/>
            <a:ext cx="8080248" cy="5298831"/>
          </a:xfrm>
        </p:spPr>
        <p:txBody>
          <a:bodyPr>
            <a:normAutofit fontScale="85000" lnSpcReduction="20000"/>
          </a:bodyPr>
          <a:lstStyle/>
          <a:p>
            <a:r>
              <a:rPr lang="en-US" b="1" dirty="0" smtClean="0"/>
              <a:t>Concept of palliative care </a:t>
            </a:r>
            <a:r>
              <a:rPr lang="en-US" dirty="0" smtClean="0"/>
              <a:t>in provision of care- Definitions, principles, approaches used in palliative care, pillars of palliative care.</a:t>
            </a:r>
          </a:p>
          <a:p>
            <a:r>
              <a:rPr lang="en-US" dirty="0" smtClean="0"/>
              <a:t>Assess and manage a patient suffering from chronic /terminal illness (</a:t>
            </a:r>
            <a:r>
              <a:rPr lang="en-US" b="1" dirty="0" smtClean="0"/>
              <a:t>Holistic assessment</a:t>
            </a:r>
            <a:r>
              <a:rPr lang="en-US" dirty="0" smtClean="0"/>
              <a:t>)- pain and system assessment tools, care of patients suffering from chronic and terminal illness, Principles and care.</a:t>
            </a:r>
          </a:p>
          <a:p>
            <a:r>
              <a:rPr lang="en-US" dirty="0" smtClean="0"/>
              <a:t>Provide support to families of palliative care patients at the end of life </a:t>
            </a:r>
            <a:r>
              <a:rPr lang="en-US" b="1" dirty="0" smtClean="0"/>
              <a:t>(End of life care)</a:t>
            </a:r>
            <a:r>
              <a:rPr lang="en-US" dirty="0" smtClean="0"/>
              <a:t> – Death process and management, care of the dying patient, last offices stages of grief and bereavement care</a:t>
            </a:r>
          </a:p>
          <a:p>
            <a:r>
              <a:rPr lang="en-US" dirty="0" smtClean="0"/>
              <a:t>Provide care to patients with cancer </a:t>
            </a:r>
            <a:r>
              <a:rPr lang="en-US" b="1" dirty="0" smtClean="0"/>
              <a:t>(Oncology nursing)</a:t>
            </a:r>
            <a:r>
              <a:rPr lang="en-US" dirty="0" smtClean="0"/>
              <a:t> –Role of the nurse in cancer treatment modalities (chemotherapy, surgery and </a:t>
            </a:r>
            <a:r>
              <a:rPr lang="en-US" dirty="0" err="1" smtClean="0"/>
              <a:t>radiotheraphy</a:t>
            </a:r>
            <a:r>
              <a:rPr lang="en-US" dirty="0" smtClean="0"/>
              <a:t>), nutritional support in cancer, hospice care.</a:t>
            </a:r>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dirty="0" smtClean="0"/>
              <a:t>WINNIE BARAWA</a:t>
            </a:r>
            <a:endParaRPr lang="en-US" dirty="0"/>
          </a:p>
        </p:txBody>
      </p:sp>
      <p:sp>
        <p:nvSpPr>
          <p:cNvPr id="6" name="Slide Number Placeholder 5"/>
          <p:cNvSpPr>
            <a:spLocks noGrp="1"/>
          </p:cNvSpPr>
          <p:nvPr>
            <p:ph type="sldNum" sz="quarter" idx="12"/>
          </p:nvPr>
        </p:nvSpPr>
        <p:spPr/>
        <p:txBody>
          <a:bodyPr/>
          <a:lstStyle/>
          <a:p>
            <a:fld id="{B1D3921E-B699-4AE9-8268-1FF2FBD273FC}" type="slidenum">
              <a:rPr lang="en-US" smtClean="0"/>
              <a:pPr/>
              <a:t>2</a:t>
            </a:fld>
            <a:endParaRPr lang="en-US"/>
          </a:p>
        </p:txBody>
      </p:sp>
    </p:spTree>
    <p:extLst>
      <p:ext uri="{BB962C8B-B14F-4D97-AF65-F5344CB8AC3E}">
        <p14:creationId xmlns:p14="http://schemas.microsoft.com/office/powerpoint/2010/main" val="258446784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8080248" cy="5619750"/>
          </a:xfrm>
        </p:spPr>
        <p:txBody>
          <a:bodyPr>
            <a:normAutofit/>
          </a:bodyPr>
          <a:lstStyle/>
          <a:p>
            <a:pPr marL="82296" indent="0">
              <a:buNone/>
            </a:pPr>
            <a:r>
              <a:rPr lang="en-US" b="1" dirty="0" smtClean="0"/>
              <a:t>3. Psychogenic </a:t>
            </a:r>
            <a:r>
              <a:rPr lang="en-US" b="1" dirty="0"/>
              <a:t>pain</a:t>
            </a:r>
          </a:p>
          <a:p>
            <a:r>
              <a:rPr lang="en-US" dirty="0"/>
              <a:t>Psychogenic pain is another term that is sometimes used to describe pain. </a:t>
            </a:r>
            <a:endParaRPr lang="en-US" dirty="0" smtClean="0"/>
          </a:p>
          <a:p>
            <a:r>
              <a:rPr lang="en-US" dirty="0" smtClean="0"/>
              <a:t>This </a:t>
            </a:r>
            <a:r>
              <a:rPr lang="en-US" dirty="0"/>
              <a:t>is not an official diagnostic term for pain, but is sometimes used to describe pain that is associated with some degree of psychological disturbance. This may include anxiety, depression and/or stress that may be a consequence of or have a causative effect on the pain.</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20</a:t>
            </a:fld>
            <a:endParaRPr lang="en-US"/>
          </a:p>
        </p:txBody>
      </p:sp>
    </p:spTree>
    <p:extLst>
      <p:ext uri="{BB962C8B-B14F-4D97-AF65-F5344CB8AC3E}">
        <p14:creationId xmlns:p14="http://schemas.microsoft.com/office/powerpoint/2010/main" val="174054867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8080248" cy="6400800"/>
          </a:xfrm>
        </p:spPr>
        <p:txBody>
          <a:bodyPr>
            <a:normAutofit fontScale="85000" lnSpcReduction="10000"/>
          </a:bodyPr>
          <a:lstStyle/>
          <a:p>
            <a:pPr marL="82296" indent="0">
              <a:buNone/>
            </a:pPr>
            <a:r>
              <a:rPr lang="en-US" b="1" dirty="0" smtClean="0"/>
              <a:t>4. Acute</a:t>
            </a:r>
            <a:r>
              <a:rPr lang="en-US" b="1" dirty="0"/>
              <a:t>, chronic, or breakthrough pain</a:t>
            </a:r>
          </a:p>
          <a:p>
            <a:r>
              <a:rPr lang="en-US" b="1" i="1" dirty="0" smtClean="0"/>
              <a:t>Acute pain</a:t>
            </a:r>
            <a:r>
              <a:rPr lang="en-US" dirty="0" smtClean="0"/>
              <a:t>- is </a:t>
            </a:r>
            <a:r>
              <a:rPr lang="en-US" dirty="0"/>
              <a:t>a normal and temporary response that alerts the body to an injury. This type of pain can vary greatly in intensity; therefore, the need for and type of treatment must be determined on an individual basis.</a:t>
            </a:r>
          </a:p>
          <a:p>
            <a:r>
              <a:rPr lang="en-US" b="1" i="1" dirty="0"/>
              <a:t>Chronic </a:t>
            </a:r>
            <a:r>
              <a:rPr lang="en-US" b="1" i="1" dirty="0" smtClean="0"/>
              <a:t>pain-</a:t>
            </a:r>
            <a:r>
              <a:rPr lang="en-US" b="1" i="1" dirty="0"/>
              <a:t> </a:t>
            </a:r>
            <a:r>
              <a:rPr lang="en-US" dirty="0"/>
              <a:t>continues for longer than acute pain and is often defined as any pain in the body that lasts for 12 weeks or more. This type of pain can persist for extended periods of time without improvement or apparent utility for the body.</a:t>
            </a:r>
          </a:p>
          <a:p>
            <a:r>
              <a:rPr lang="en-US" b="1" i="1" dirty="0"/>
              <a:t>Breakthrough </a:t>
            </a:r>
            <a:r>
              <a:rPr lang="en-US" b="1" i="1" dirty="0" smtClean="0"/>
              <a:t>pain</a:t>
            </a:r>
            <a:r>
              <a:rPr lang="en-US" dirty="0" smtClean="0"/>
              <a:t>- refers </a:t>
            </a:r>
            <a:r>
              <a:rPr lang="en-US" dirty="0"/>
              <a:t>to episodes of acute pain that occur when taking analgesic medication to manage chronic pain. This type of pain “breaks through” the effect of pain relief for a short period of time.</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21</a:t>
            </a:fld>
            <a:endParaRPr lang="en-US"/>
          </a:p>
        </p:txBody>
      </p:sp>
    </p:spTree>
    <p:extLst>
      <p:ext uri="{BB962C8B-B14F-4D97-AF65-F5344CB8AC3E}">
        <p14:creationId xmlns:p14="http://schemas.microsoft.com/office/powerpoint/2010/main" val="61443261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5169"/>
            <a:ext cx="7498080" cy="1143000"/>
          </a:xfrm>
        </p:spPr>
        <p:txBody>
          <a:bodyPr/>
          <a:lstStyle/>
          <a:p>
            <a:r>
              <a:rPr lang="en-US" dirty="0" smtClean="0"/>
              <a:t>Pain Management</a:t>
            </a:r>
            <a:endParaRPr lang="en-US" dirty="0"/>
          </a:p>
        </p:txBody>
      </p:sp>
      <p:sp>
        <p:nvSpPr>
          <p:cNvPr id="3" name="Content Placeholder 2"/>
          <p:cNvSpPr>
            <a:spLocks noGrp="1"/>
          </p:cNvSpPr>
          <p:nvPr>
            <p:ph idx="1"/>
          </p:nvPr>
        </p:nvSpPr>
        <p:spPr>
          <a:xfrm>
            <a:off x="990600" y="990600"/>
            <a:ext cx="7943088" cy="5257800"/>
          </a:xfrm>
        </p:spPr>
        <p:txBody>
          <a:bodyPr>
            <a:normAutofit/>
          </a:bodyPr>
          <a:lstStyle/>
          <a:p>
            <a:r>
              <a:rPr lang="en-US" dirty="0"/>
              <a:t>P</a:t>
            </a:r>
            <a:r>
              <a:rPr lang="en-US" dirty="0" smtClean="0"/>
              <a:t>ain medication</a:t>
            </a:r>
            <a:endParaRPr lang="en-US" dirty="0"/>
          </a:p>
          <a:p>
            <a:r>
              <a:rPr lang="en-US" dirty="0"/>
              <a:t>P</a:t>
            </a:r>
            <a:r>
              <a:rPr lang="en-US" dirty="0" smtClean="0"/>
              <a:t>hysical therapies such </a:t>
            </a:r>
            <a:r>
              <a:rPr lang="en-US" dirty="0"/>
              <a:t>as heat or cold packs</a:t>
            </a:r>
            <a:r>
              <a:rPr lang="en-US" dirty="0" smtClean="0"/>
              <a:t>,</a:t>
            </a:r>
            <a:r>
              <a:rPr lang="en-US" dirty="0"/>
              <a:t> </a:t>
            </a:r>
            <a:r>
              <a:rPr lang="en-US" dirty="0" smtClean="0"/>
              <a:t>massage, </a:t>
            </a:r>
            <a:r>
              <a:rPr lang="en-US" dirty="0"/>
              <a:t>hydrotherapy </a:t>
            </a:r>
            <a:r>
              <a:rPr lang="en-US" dirty="0" smtClean="0"/>
              <a:t>and</a:t>
            </a:r>
            <a:r>
              <a:rPr lang="en-US" dirty="0"/>
              <a:t> </a:t>
            </a:r>
            <a:r>
              <a:rPr lang="en-US" dirty="0" smtClean="0"/>
              <a:t>exercise.</a:t>
            </a:r>
          </a:p>
          <a:p>
            <a:r>
              <a:rPr lang="en-US" dirty="0" smtClean="0"/>
              <a:t>Benefits of massages</a:t>
            </a:r>
          </a:p>
          <a:p>
            <a:pPr lvl="1"/>
            <a:r>
              <a:rPr lang="en-US" dirty="0"/>
              <a:t>R</a:t>
            </a:r>
            <a:r>
              <a:rPr lang="en-US" dirty="0" smtClean="0"/>
              <a:t>elaxation</a:t>
            </a:r>
            <a:endParaRPr lang="en-US" dirty="0"/>
          </a:p>
          <a:p>
            <a:pPr lvl="1"/>
            <a:r>
              <a:rPr lang="en-US" dirty="0"/>
              <a:t>I</a:t>
            </a:r>
            <a:r>
              <a:rPr lang="en-US" dirty="0" smtClean="0"/>
              <a:t>ncreased </a:t>
            </a:r>
            <a:r>
              <a:rPr lang="en-US" dirty="0"/>
              <a:t>flexibility</a:t>
            </a:r>
          </a:p>
          <a:p>
            <a:pPr lvl="1"/>
            <a:r>
              <a:rPr lang="en-US" dirty="0"/>
              <a:t>R</a:t>
            </a:r>
            <a:r>
              <a:rPr lang="en-US" dirty="0" smtClean="0"/>
              <a:t>educed </a:t>
            </a:r>
            <a:r>
              <a:rPr lang="en-US" dirty="0"/>
              <a:t>inflammation</a:t>
            </a:r>
          </a:p>
          <a:p>
            <a:pPr lvl="1"/>
            <a:r>
              <a:rPr lang="en-US" dirty="0"/>
              <a:t>I</a:t>
            </a:r>
            <a:r>
              <a:rPr lang="en-US" dirty="0" smtClean="0"/>
              <a:t>mproved </a:t>
            </a:r>
            <a:r>
              <a:rPr lang="en-US" dirty="0"/>
              <a:t>posture</a:t>
            </a:r>
          </a:p>
          <a:p>
            <a:pPr lvl="1"/>
            <a:r>
              <a:rPr lang="en-US" dirty="0"/>
              <a:t>I</a:t>
            </a:r>
            <a:r>
              <a:rPr lang="en-US" dirty="0" smtClean="0"/>
              <a:t>mproved </a:t>
            </a:r>
            <a:r>
              <a:rPr lang="en-US" dirty="0"/>
              <a:t>circulation</a:t>
            </a:r>
          </a:p>
          <a:p>
            <a:pPr lvl="1"/>
            <a:r>
              <a:rPr lang="en-US" dirty="0"/>
              <a:t>R</a:t>
            </a:r>
            <a:r>
              <a:rPr lang="en-US" dirty="0" smtClean="0"/>
              <a:t>educed </a:t>
            </a:r>
            <a:r>
              <a:rPr lang="en-US" dirty="0"/>
              <a:t>stiffness</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22</a:t>
            </a:fld>
            <a:endParaRPr lang="en-US"/>
          </a:p>
        </p:txBody>
      </p:sp>
    </p:spTree>
    <p:extLst>
      <p:ext uri="{BB962C8B-B14F-4D97-AF65-F5344CB8AC3E}">
        <p14:creationId xmlns:p14="http://schemas.microsoft.com/office/powerpoint/2010/main" val="235631655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62000"/>
            <a:ext cx="8080248" cy="5486400"/>
          </a:xfrm>
        </p:spPr>
        <p:txBody>
          <a:bodyPr>
            <a:normAutofit lnSpcReduction="10000"/>
          </a:bodyPr>
          <a:lstStyle/>
          <a:p>
            <a:r>
              <a:rPr lang="en-US" dirty="0"/>
              <a:t>Transcutaneous electrical nerve stimulation (TENS) therapy – low voltage electrical currents pass through the skin via electrodes, prompting a pain-relieving response from the body</a:t>
            </a:r>
            <a:r>
              <a:rPr lang="en-US" dirty="0" smtClean="0"/>
              <a:t>.</a:t>
            </a:r>
            <a:endParaRPr lang="en-US" dirty="0"/>
          </a:p>
          <a:p>
            <a:r>
              <a:rPr lang="en-US" dirty="0"/>
              <a:t>Psychological therapies such as cognitive </a:t>
            </a:r>
            <a:r>
              <a:rPr lang="en-US" dirty="0" err="1"/>
              <a:t>behavioural</a:t>
            </a:r>
            <a:r>
              <a:rPr lang="en-US" dirty="0"/>
              <a:t> therapy, relaxation techniques and meditation) </a:t>
            </a:r>
          </a:p>
          <a:p>
            <a:r>
              <a:rPr lang="en-US" dirty="0"/>
              <a:t>Mind and body techniques (such as acupuncture)</a:t>
            </a:r>
          </a:p>
          <a:p>
            <a:r>
              <a:rPr lang="en-US" dirty="0"/>
              <a:t>Community support groups. </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23</a:t>
            </a:fld>
            <a:endParaRPr lang="en-US"/>
          </a:p>
        </p:txBody>
      </p:sp>
    </p:spTree>
    <p:extLst>
      <p:ext uri="{BB962C8B-B14F-4D97-AF65-F5344CB8AC3E}">
        <p14:creationId xmlns:p14="http://schemas.microsoft.com/office/powerpoint/2010/main" val="303262748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520" y="76200"/>
            <a:ext cx="7498080" cy="1143000"/>
          </a:xfrm>
        </p:spPr>
        <p:txBody>
          <a:bodyPr/>
          <a:lstStyle/>
          <a:p>
            <a:r>
              <a:rPr lang="en-US" dirty="0" smtClean="0"/>
              <a:t>Common pain medication</a:t>
            </a:r>
            <a:endParaRPr lang="en-US" dirty="0"/>
          </a:p>
        </p:txBody>
      </p:sp>
      <p:sp>
        <p:nvSpPr>
          <p:cNvPr id="3" name="Content Placeholder 2"/>
          <p:cNvSpPr>
            <a:spLocks noGrp="1"/>
          </p:cNvSpPr>
          <p:nvPr>
            <p:ph idx="1"/>
          </p:nvPr>
        </p:nvSpPr>
        <p:spPr>
          <a:xfrm>
            <a:off x="1112520" y="1143000"/>
            <a:ext cx="7821168" cy="5105400"/>
          </a:xfrm>
        </p:spPr>
        <p:txBody>
          <a:bodyPr>
            <a:normAutofit fontScale="77500" lnSpcReduction="20000"/>
          </a:bodyPr>
          <a:lstStyle/>
          <a:p>
            <a:r>
              <a:rPr lang="en-US" dirty="0" err="1" smtClean="0"/>
              <a:t>Paracetamol</a:t>
            </a:r>
            <a:r>
              <a:rPr lang="en-US" dirty="0" smtClean="0"/>
              <a:t> </a:t>
            </a:r>
            <a:r>
              <a:rPr lang="en-US" dirty="0"/>
              <a:t>– often recommended as the first medicine to relieve short-term pain.</a:t>
            </a:r>
          </a:p>
          <a:p>
            <a:r>
              <a:rPr lang="en-US" dirty="0"/>
              <a:t>Aspirin – for short-term relief of fever and mild-to-moderate pain (such as </a:t>
            </a:r>
            <a:r>
              <a:rPr lang="en-US" u="sng" dirty="0"/>
              <a:t>period pain</a:t>
            </a:r>
            <a:r>
              <a:rPr lang="en-US" dirty="0"/>
              <a:t> or </a:t>
            </a:r>
            <a:r>
              <a:rPr lang="en-US" u="sng" dirty="0"/>
              <a:t>headache</a:t>
            </a:r>
            <a:r>
              <a:rPr lang="en-US" dirty="0"/>
              <a:t>). </a:t>
            </a:r>
          </a:p>
          <a:p>
            <a:r>
              <a:rPr lang="en-US" u="sng" dirty="0"/>
              <a:t>Non-steroidal anti-inflammatory drugs (NSAIDs)</a:t>
            </a:r>
            <a:r>
              <a:rPr lang="en-US" dirty="0"/>
              <a:t>, such as ibuprofen – these medicines relieve pain and reduce inflammation (redness and swelling).</a:t>
            </a:r>
          </a:p>
          <a:p>
            <a:r>
              <a:rPr lang="en-US" dirty="0"/>
              <a:t>Opioid medicines, such as codeine, morphine and oxycodone – these medicines are reserved for severe or cancer pain.</a:t>
            </a:r>
          </a:p>
          <a:p>
            <a:r>
              <a:rPr lang="en-US" dirty="0"/>
              <a:t>Local </a:t>
            </a:r>
            <a:r>
              <a:rPr lang="en-US" dirty="0" err="1"/>
              <a:t>anaesthetics</a:t>
            </a:r>
            <a:r>
              <a:rPr lang="en-US" dirty="0"/>
              <a:t> (drops, sprays, creams or injections) – used when nerves can be easily reached. </a:t>
            </a:r>
          </a:p>
          <a:p>
            <a:r>
              <a:rPr lang="en-US" dirty="0"/>
              <a:t>Some antidepressants and anti-epilepsy medicines – used for a specific type of pain, called nerve pain.  </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24</a:t>
            </a:fld>
            <a:endParaRPr lang="en-US"/>
          </a:p>
        </p:txBody>
      </p:sp>
    </p:spTree>
    <p:extLst>
      <p:ext uri="{BB962C8B-B14F-4D97-AF65-F5344CB8AC3E}">
        <p14:creationId xmlns:p14="http://schemas.microsoft.com/office/powerpoint/2010/main" val="168267256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25</a:t>
            </a:fld>
            <a:endParaRPr lang="en-US"/>
          </a:p>
        </p:txBody>
      </p:sp>
      <p:sp>
        <p:nvSpPr>
          <p:cNvPr id="9" name="TextBox 8"/>
          <p:cNvSpPr txBox="1"/>
          <p:nvPr/>
        </p:nvSpPr>
        <p:spPr>
          <a:xfrm>
            <a:off x="2209800" y="5890442"/>
            <a:ext cx="4419600" cy="707886"/>
          </a:xfrm>
          <a:prstGeom prst="rect">
            <a:avLst/>
          </a:prstGeom>
          <a:noFill/>
        </p:spPr>
        <p:txBody>
          <a:bodyPr wrap="square" rtlCol="0">
            <a:spAutoFit/>
          </a:bodyPr>
          <a:lstStyle/>
          <a:p>
            <a:pPr algn="ctr"/>
            <a:r>
              <a:rPr lang="en-US" sz="4000" b="1" dirty="0" smtClean="0"/>
              <a:t>END</a:t>
            </a:r>
            <a:endParaRPr lang="en-US" sz="4000" b="1" dirty="0"/>
          </a:p>
        </p:txBody>
      </p:sp>
      <p:pic>
        <p:nvPicPr>
          <p:cNvPr id="7" name="Content Placeholder 6"/>
          <p:cNvPicPr>
            <a:picLocks noGrp="1" noChangeAspect="1"/>
          </p:cNvPicPr>
          <p:nvPr>
            <p:ph idx="1"/>
          </p:nvPr>
        </p:nvPicPr>
        <p:blipFill>
          <a:blip r:embed="rId2"/>
          <a:stretch>
            <a:fillRect/>
          </a:stretch>
        </p:blipFill>
        <p:spPr>
          <a:xfrm>
            <a:off x="1435100" y="1838683"/>
            <a:ext cx="7499350" cy="4018834"/>
          </a:xfrm>
          <a:prstGeom prst="rect">
            <a:avLst/>
          </a:prstGeom>
        </p:spPr>
      </p:pic>
    </p:spTree>
    <p:extLst>
      <p:ext uri="{BB962C8B-B14F-4D97-AF65-F5344CB8AC3E}">
        <p14:creationId xmlns:p14="http://schemas.microsoft.com/office/powerpoint/2010/main" val="32405868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lstStyle/>
          <a:p>
            <a:r>
              <a:rPr lang="en-US" b="1" dirty="0"/>
              <a:t>Holistic assessment</a:t>
            </a:r>
            <a:endParaRPr lang="en-US" dirty="0"/>
          </a:p>
        </p:txBody>
      </p:sp>
      <p:sp>
        <p:nvSpPr>
          <p:cNvPr id="3" name="Content Placeholder 2"/>
          <p:cNvSpPr>
            <a:spLocks noGrp="1"/>
          </p:cNvSpPr>
          <p:nvPr>
            <p:ph idx="1"/>
          </p:nvPr>
        </p:nvSpPr>
        <p:spPr>
          <a:xfrm>
            <a:off x="990600" y="990600"/>
            <a:ext cx="8153400" cy="5257800"/>
          </a:xfrm>
        </p:spPr>
        <p:txBody>
          <a:bodyPr>
            <a:noAutofit/>
          </a:bodyPr>
          <a:lstStyle/>
          <a:p>
            <a:r>
              <a:rPr lang="en-US" sz="2800" dirty="0" smtClean="0"/>
              <a:t>Deals with assessment </a:t>
            </a:r>
            <a:r>
              <a:rPr lang="en-US" sz="2800" dirty="0"/>
              <a:t>and </a:t>
            </a:r>
            <a:r>
              <a:rPr lang="en-US" sz="2800" dirty="0" smtClean="0"/>
              <a:t>management of </a:t>
            </a:r>
            <a:r>
              <a:rPr lang="en-US" sz="2800" dirty="0"/>
              <a:t>a patient suffering from chronic /terminal </a:t>
            </a:r>
            <a:r>
              <a:rPr lang="en-US" sz="2800" dirty="0" smtClean="0"/>
              <a:t>illness</a:t>
            </a:r>
          </a:p>
          <a:p>
            <a:r>
              <a:rPr lang="en-US" sz="2800" dirty="0"/>
              <a:t>Palliative care is required for a wide range of diseases. The majority of adults in need of palliative care have chronic diseases such as cardiovascular diseases (38.5%), cancer (34%), chronic respiratory diseases (10.3%), AIDS (5.7%) and diabetes (4.6%). </a:t>
            </a:r>
            <a:endParaRPr lang="en-US" sz="2800" dirty="0" smtClean="0"/>
          </a:p>
          <a:p>
            <a:r>
              <a:rPr lang="en-US" sz="2800" dirty="0" smtClean="0"/>
              <a:t>Many </a:t>
            </a:r>
            <a:r>
              <a:rPr lang="en-US" sz="2800" dirty="0"/>
              <a:t>other conditions may require palliative care, including kidney failure, chronic liver disease, multiple sclerosis, Parkinson’s disease, rheumatoid arthritis, neurological disease, dementia, congenital anomalies and drug-resistant tuberculosis.</a:t>
            </a:r>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3</a:t>
            </a:fld>
            <a:endParaRPr lang="en-US" dirty="0"/>
          </a:p>
        </p:txBody>
      </p:sp>
    </p:spTree>
    <p:extLst>
      <p:ext uri="{BB962C8B-B14F-4D97-AF65-F5344CB8AC3E}">
        <p14:creationId xmlns:p14="http://schemas.microsoft.com/office/powerpoint/2010/main" val="128252990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62000"/>
            <a:ext cx="8080248" cy="5715000"/>
          </a:xfrm>
        </p:spPr>
        <p:txBody>
          <a:bodyPr>
            <a:normAutofit/>
          </a:bodyPr>
          <a:lstStyle/>
          <a:p>
            <a:r>
              <a:rPr lang="en-US" dirty="0"/>
              <a:t>Pain and difficulty in breathing are two of the most frequent and serious symptoms experienced by patients in need of palliative care. For example, 80% of patients with AIDS or cancer, and 67% of patients with cardiovascular disease or chronic obstructive pulmonary disease will experience moderate to severe pain at the end of their lives. </a:t>
            </a:r>
            <a:endParaRPr lang="en-US" dirty="0" smtClean="0"/>
          </a:p>
          <a:p>
            <a:r>
              <a:rPr lang="en-US" dirty="0" smtClean="0"/>
              <a:t>Opioids </a:t>
            </a:r>
            <a:r>
              <a:rPr lang="en-US" dirty="0"/>
              <a:t>are essential for managing pain</a:t>
            </a:r>
            <a:r>
              <a:rPr lang="en-US" dirty="0" smtClean="0"/>
              <a:t>. (WHO)</a:t>
            </a:r>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4</a:t>
            </a:fld>
            <a:endParaRPr lang="en-US"/>
          </a:p>
        </p:txBody>
      </p:sp>
    </p:spTree>
    <p:extLst>
      <p:ext uri="{BB962C8B-B14F-4D97-AF65-F5344CB8AC3E}">
        <p14:creationId xmlns:p14="http://schemas.microsoft.com/office/powerpoint/2010/main" val="116596158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3446"/>
            <a:ext cx="7498080" cy="1143000"/>
          </a:xfrm>
        </p:spPr>
        <p:txBody>
          <a:bodyPr>
            <a:normAutofit fontScale="90000"/>
          </a:bodyPr>
          <a:lstStyle/>
          <a:p>
            <a:r>
              <a:rPr lang="en-US" dirty="0"/>
              <a:t>P</a:t>
            </a:r>
            <a:r>
              <a:rPr lang="en-US" dirty="0" smtClean="0"/>
              <a:t>ain </a:t>
            </a:r>
            <a:r>
              <a:rPr lang="en-US" dirty="0"/>
              <a:t>and system assessment tools</a:t>
            </a:r>
          </a:p>
        </p:txBody>
      </p:sp>
      <p:sp>
        <p:nvSpPr>
          <p:cNvPr id="3" name="Content Placeholder 2"/>
          <p:cNvSpPr>
            <a:spLocks noGrp="1"/>
          </p:cNvSpPr>
          <p:nvPr>
            <p:ph idx="1"/>
          </p:nvPr>
        </p:nvSpPr>
        <p:spPr>
          <a:xfrm>
            <a:off x="990600" y="1066800"/>
            <a:ext cx="8001000" cy="5334000"/>
          </a:xfrm>
        </p:spPr>
        <p:txBody>
          <a:bodyPr/>
          <a:lstStyle/>
          <a:p>
            <a:r>
              <a:rPr lang="en-US" dirty="0"/>
              <a:t>Use of appropriate pain assessment tools significantly enhances the likelihood of effective pain management and improved pain-related outcomes</a:t>
            </a:r>
            <a:r>
              <a:rPr lang="en-US" dirty="0" smtClean="0"/>
              <a:t>.</a:t>
            </a:r>
          </a:p>
          <a:p>
            <a:r>
              <a:rPr lang="en-US" dirty="0"/>
              <a:t>Pain management has been identified as a critical aspect of care</a:t>
            </a:r>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5</a:t>
            </a:fld>
            <a:endParaRPr lang="en-US"/>
          </a:p>
        </p:txBody>
      </p:sp>
    </p:spTree>
    <p:extLst>
      <p:ext uri="{BB962C8B-B14F-4D97-AF65-F5344CB8AC3E}">
        <p14:creationId xmlns:p14="http://schemas.microsoft.com/office/powerpoint/2010/main" val="19790651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066800"/>
            <a:ext cx="7866888" cy="5181600"/>
          </a:xfrm>
        </p:spPr>
        <p:txBody>
          <a:bodyPr/>
          <a:lstStyle/>
          <a:p>
            <a:r>
              <a:rPr lang="en-US" dirty="0"/>
              <a:t>Pain has long been considered an integrated “</a:t>
            </a:r>
            <a:r>
              <a:rPr lang="en-US" i="1" dirty="0"/>
              <a:t>mind-body</a:t>
            </a:r>
            <a:r>
              <a:rPr lang="en-US" dirty="0"/>
              <a:t>” experience in which the </a:t>
            </a:r>
            <a:r>
              <a:rPr lang="en-US" i="1" dirty="0"/>
              <a:t>mind</a:t>
            </a:r>
            <a:r>
              <a:rPr lang="en-US" dirty="0"/>
              <a:t> encompasses perception and interpretation of pain including affective, cognitive, and other responses, and the </a:t>
            </a:r>
            <a:r>
              <a:rPr lang="en-US" i="1" dirty="0"/>
              <a:t>body</a:t>
            </a:r>
            <a:r>
              <a:rPr lang="en-US" dirty="0"/>
              <a:t> encompasses pain pathways, central processing, and other phenomena that lead to perception and response.</a:t>
            </a:r>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6</a:t>
            </a:fld>
            <a:endParaRPr lang="en-US"/>
          </a:p>
        </p:txBody>
      </p:sp>
    </p:spTree>
    <p:extLst>
      <p:ext uri="{BB962C8B-B14F-4D97-AF65-F5344CB8AC3E}">
        <p14:creationId xmlns:p14="http://schemas.microsoft.com/office/powerpoint/2010/main" val="33804336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normAutofit/>
          </a:bodyPr>
          <a:lstStyle/>
          <a:p>
            <a:r>
              <a:rPr lang="en-US" b="1" dirty="0">
                <a:effectLst/>
              </a:rPr>
              <a:t>PAIN ASSESSMENT </a:t>
            </a:r>
            <a:r>
              <a:rPr lang="en-US" b="1" dirty="0" smtClean="0">
                <a:effectLst/>
              </a:rPr>
              <a:t>TOOLS</a:t>
            </a:r>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7</a:t>
            </a:fld>
            <a:endParaRPr lang="en-US"/>
          </a:p>
        </p:txBody>
      </p:sp>
      <p:pic>
        <p:nvPicPr>
          <p:cNvPr id="7" name="Picture 4" descr="I wish I had bruises… – HC Therapies – Reflexolog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873736"/>
            <a:ext cx="7632700" cy="572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9279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323" y="152400"/>
            <a:ext cx="7498080" cy="1143000"/>
          </a:xfrm>
        </p:spPr>
        <p:txBody>
          <a:bodyPr>
            <a:normAutofit/>
          </a:bodyPr>
          <a:lstStyle/>
          <a:p>
            <a:r>
              <a:rPr lang="en-US" b="1" dirty="0"/>
              <a:t>Behavioral Pain Scale (BPS</a:t>
            </a:r>
            <a:r>
              <a:rPr lang="en-US" b="1" dirty="0" smtClean="0"/>
              <a:t>)</a:t>
            </a:r>
            <a:endParaRPr lang="en-US" dirty="0"/>
          </a:p>
        </p:txBody>
      </p:sp>
      <p:sp>
        <p:nvSpPr>
          <p:cNvPr id="3" name="Content Placeholder 2"/>
          <p:cNvSpPr>
            <a:spLocks noGrp="1"/>
          </p:cNvSpPr>
          <p:nvPr>
            <p:ph idx="1"/>
          </p:nvPr>
        </p:nvSpPr>
        <p:spPr>
          <a:xfrm>
            <a:off x="990600" y="1417638"/>
            <a:ext cx="8080248" cy="5135562"/>
          </a:xfrm>
        </p:spPr>
        <p:txBody>
          <a:bodyPr>
            <a:normAutofit fontScale="92500" lnSpcReduction="20000"/>
          </a:bodyPr>
          <a:lstStyle/>
          <a:p>
            <a:r>
              <a:rPr lang="en-US" dirty="0" smtClean="0"/>
              <a:t>The </a:t>
            </a:r>
            <a:r>
              <a:rPr lang="en-US" dirty="0"/>
              <a:t>Behavioral Pain Scale (BPS) was developed by </a:t>
            </a:r>
            <a:r>
              <a:rPr lang="en-US" dirty="0" err="1"/>
              <a:t>Payen</a:t>
            </a:r>
            <a:r>
              <a:rPr lang="en-US" dirty="0"/>
              <a:t> and colleagues</a:t>
            </a:r>
            <a:r>
              <a:rPr lang="en-US" baseline="30000" dirty="0"/>
              <a:t> </a:t>
            </a:r>
            <a:r>
              <a:rPr lang="en-US" dirty="0"/>
              <a:t>to assess pain in critically ill sedated and mechanical ventilated patients in a trauma and post-operative care unit. </a:t>
            </a:r>
          </a:p>
          <a:p>
            <a:r>
              <a:rPr lang="en-US" dirty="0"/>
              <a:t>The BPS consists of </a:t>
            </a:r>
            <a:r>
              <a:rPr lang="en-US" i="1" dirty="0"/>
              <a:t>three items</a:t>
            </a:r>
            <a:r>
              <a:rPr lang="en-US" dirty="0"/>
              <a:t> using the following scoring system: </a:t>
            </a:r>
          </a:p>
          <a:p>
            <a:pPr marL="82296" indent="0">
              <a:buNone/>
            </a:pPr>
            <a:r>
              <a:rPr lang="en-US" dirty="0"/>
              <a:t>1) </a:t>
            </a:r>
            <a:r>
              <a:rPr lang="en-US" b="1" i="1" dirty="0"/>
              <a:t>Facial Expressions-</a:t>
            </a:r>
            <a:r>
              <a:rPr lang="en-US" dirty="0"/>
              <a:t> (1=relaxed, 2= grimacing, 3=lowering eyebrow, and 4=closing eyelid)</a:t>
            </a:r>
          </a:p>
          <a:p>
            <a:pPr marL="82296" indent="0">
              <a:buNone/>
            </a:pPr>
            <a:r>
              <a:rPr lang="en-US" b="1" dirty="0"/>
              <a:t>2) </a:t>
            </a:r>
            <a:r>
              <a:rPr lang="en-US" b="1" i="1" dirty="0"/>
              <a:t>Movements of Upper Limbs-</a:t>
            </a:r>
            <a:r>
              <a:rPr lang="en-US" b="1" dirty="0"/>
              <a:t> </a:t>
            </a:r>
            <a:r>
              <a:rPr lang="en-US" dirty="0"/>
              <a:t>(1=no movement, 2=partially bent, 3=fully bent with flexion of finger, and 4=permanently retracted)</a:t>
            </a:r>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8</a:t>
            </a:fld>
            <a:endParaRPr lang="en-US"/>
          </a:p>
        </p:txBody>
      </p:sp>
    </p:spTree>
    <p:extLst>
      <p:ext uri="{BB962C8B-B14F-4D97-AF65-F5344CB8AC3E}">
        <p14:creationId xmlns:p14="http://schemas.microsoft.com/office/powerpoint/2010/main" val="38895292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8200"/>
            <a:ext cx="7943088" cy="5410200"/>
          </a:xfrm>
        </p:spPr>
        <p:txBody>
          <a:bodyPr/>
          <a:lstStyle/>
          <a:p>
            <a:pPr marL="82296" indent="0">
              <a:buNone/>
            </a:pPr>
            <a:r>
              <a:rPr lang="en-US" b="1" dirty="0"/>
              <a:t>3) </a:t>
            </a:r>
            <a:r>
              <a:rPr lang="en-US" b="1" i="1" dirty="0"/>
              <a:t>Compliance with </a:t>
            </a:r>
            <a:r>
              <a:rPr lang="en-US" b="1" i="1" dirty="0" smtClean="0"/>
              <a:t>Mechanical Ventilation</a:t>
            </a:r>
            <a:r>
              <a:rPr lang="en-US" b="1" dirty="0" smtClean="0"/>
              <a:t>- </a:t>
            </a:r>
            <a:r>
              <a:rPr lang="en-US" dirty="0"/>
              <a:t>(1=tolerating movement, 2=coughing but tolerating ventilation for most of the time, 3=fighting ventilator, and 4=unable to control ventilation). </a:t>
            </a:r>
          </a:p>
          <a:p>
            <a:pPr marL="82296" indent="0">
              <a:buNone/>
            </a:pPr>
            <a:r>
              <a:rPr lang="en-US" dirty="0"/>
              <a:t>The summed total score is unconventional since it ranges from 3-12.</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9/14/2021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9</a:t>
            </a:fld>
            <a:endParaRPr lang="en-US"/>
          </a:p>
        </p:txBody>
      </p:sp>
    </p:spTree>
    <p:extLst>
      <p:ext uri="{BB962C8B-B14F-4D97-AF65-F5344CB8AC3E}">
        <p14:creationId xmlns:p14="http://schemas.microsoft.com/office/powerpoint/2010/main" val="661565015"/>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3239</TotalTime>
  <Words>1301</Words>
  <Application>Microsoft Office PowerPoint</Application>
  <PresentationFormat>On-screen Show (4:3)</PresentationFormat>
  <Paragraphs>164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Calibri</vt:lpstr>
      <vt:lpstr>Gill Sans MT</vt:lpstr>
      <vt:lpstr>Verdana</vt:lpstr>
      <vt:lpstr>Wingdings 2</vt:lpstr>
      <vt:lpstr>Solstice</vt:lpstr>
      <vt:lpstr>PALLIATIVE CARE</vt:lpstr>
      <vt:lpstr>OBJECTIVES</vt:lpstr>
      <vt:lpstr>Holistic assessment</vt:lpstr>
      <vt:lpstr>PowerPoint Presentation</vt:lpstr>
      <vt:lpstr>Pain and system assessment tools</vt:lpstr>
      <vt:lpstr>PowerPoint Presentation</vt:lpstr>
      <vt:lpstr>PAIN ASSESSMENT TOOLS</vt:lpstr>
      <vt:lpstr>Behavioral Pain Scale (BPS)</vt:lpstr>
      <vt:lpstr>PowerPoint Presentation</vt:lpstr>
      <vt:lpstr>PowerPoint Presentation</vt:lpstr>
      <vt:lpstr>The Checklist of Non-verbal Pain Indicators (CNPI)</vt:lpstr>
      <vt:lpstr>PowerPoint Presentation</vt:lpstr>
      <vt:lpstr>Critical Care Pain Observation Tool (CPOT)</vt:lpstr>
      <vt:lpstr>PowerPoint Presentation</vt:lpstr>
      <vt:lpstr>Key factors in selecting pain assessment tools </vt:lpstr>
      <vt:lpstr>Classification of pain</vt:lpstr>
      <vt:lpstr>PowerPoint Presentation</vt:lpstr>
      <vt:lpstr>PowerPoint Presentation</vt:lpstr>
      <vt:lpstr>PowerPoint Presentation</vt:lpstr>
      <vt:lpstr>PowerPoint Presentation</vt:lpstr>
      <vt:lpstr>PowerPoint Presentation</vt:lpstr>
      <vt:lpstr>Pain Management</vt:lpstr>
      <vt:lpstr>PowerPoint Presentation</vt:lpstr>
      <vt:lpstr>Common pain medication</vt:lpstr>
      <vt:lpstr>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CONDITIONS</dc:title>
  <dc:creator>WINNIE</dc:creator>
  <cp:lastModifiedBy>WINNIE</cp:lastModifiedBy>
  <cp:revision>73</cp:revision>
  <dcterms:created xsi:type="dcterms:W3CDTF">2016-04-25T06:38:16Z</dcterms:created>
  <dcterms:modified xsi:type="dcterms:W3CDTF">2021-09-14T12:43:05Z</dcterms:modified>
</cp:coreProperties>
</file>