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574" r:id="rId3"/>
    <p:sldId id="586" r:id="rId4"/>
    <p:sldId id="588" r:id="rId5"/>
    <p:sldId id="585" r:id="rId6"/>
    <p:sldId id="590" r:id="rId7"/>
    <p:sldId id="592" r:id="rId8"/>
    <p:sldId id="591" r:id="rId9"/>
    <p:sldId id="593" r:id="rId10"/>
    <p:sldId id="594" r:id="rId11"/>
    <p:sldId id="595" r:id="rId12"/>
    <p:sldId id="596" r:id="rId13"/>
    <p:sldId id="597" r:id="rId14"/>
    <p:sldId id="598" r:id="rId15"/>
    <p:sldId id="599" r:id="rId16"/>
    <p:sldId id="600" r:id="rId17"/>
    <p:sldId id="601" r:id="rId18"/>
    <p:sldId id="602" r:id="rId19"/>
    <p:sldId id="603" r:id="rId20"/>
    <p:sldId id="604" r:id="rId21"/>
    <p:sldId id="605" r:id="rId22"/>
    <p:sldId id="606" r:id="rId23"/>
    <p:sldId id="607" r:id="rId24"/>
    <p:sldId id="589" r:id="rId25"/>
    <p:sldId id="587" r:id="rId26"/>
    <p:sldId id="608" r:id="rId27"/>
    <p:sldId id="584"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179" autoAdjust="0"/>
  </p:normalViewPr>
  <p:slideViewPr>
    <p:cSldViewPr>
      <p:cViewPr varScale="1">
        <p:scale>
          <a:sx n="86" d="100"/>
          <a:sy n="86" d="100"/>
        </p:scale>
        <p:origin x="90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DFAF31-8E73-4CAD-94B7-050F1C503495}" type="datetimeFigureOut">
              <a:rPr lang="en-US" smtClean="0"/>
              <a:pPr/>
              <a:t>10/21/2021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64E575-7F8C-451C-B54F-233CA0484AB9}" type="slidenum">
              <a:rPr lang="en-US" smtClean="0"/>
              <a:pPr/>
              <a:t>‹#›</a:t>
            </a:fld>
            <a:endParaRPr lang="en-US"/>
          </a:p>
        </p:txBody>
      </p:sp>
    </p:spTree>
    <p:extLst>
      <p:ext uri="{BB962C8B-B14F-4D97-AF65-F5344CB8AC3E}">
        <p14:creationId xmlns:p14="http://schemas.microsoft.com/office/powerpoint/2010/main" val="1199647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B922AC26-A63A-4F58-A697-DDAA141F8EB3}" type="datetime1">
              <a:rPr lang="en-US" smtClean="0"/>
              <a:pPr/>
              <a:t>10/21/2021</a:t>
            </a:fld>
            <a:endParaRPr lang="en-US"/>
          </a:p>
        </p:txBody>
      </p:sp>
      <p:sp>
        <p:nvSpPr>
          <p:cNvPr id="20" name="Footer Placeholder 19"/>
          <p:cNvSpPr>
            <a:spLocks noGrp="1"/>
          </p:cNvSpPr>
          <p:nvPr>
            <p:ph type="ftr" sz="quarter" idx="11"/>
          </p:nvPr>
        </p:nvSpPr>
        <p:spPr/>
        <p:txBody>
          <a:bodyPr/>
          <a:lstStyle>
            <a:extLst/>
          </a:lstStyle>
          <a:p>
            <a:r>
              <a:rPr lang="en-US" smtClean="0"/>
              <a:t>WINNIE BARAWA</a:t>
            </a:r>
            <a:endParaRPr lang="en-US"/>
          </a:p>
        </p:txBody>
      </p:sp>
      <p:sp>
        <p:nvSpPr>
          <p:cNvPr id="10" name="Slide Number Placeholder 9"/>
          <p:cNvSpPr>
            <a:spLocks noGrp="1"/>
          </p:cNvSpPr>
          <p:nvPr>
            <p:ph type="sldNum" sz="quarter" idx="12"/>
          </p:nvPr>
        </p:nvSpPr>
        <p:spPr/>
        <p:txBody>
          <a:bodyPr/>
          <a:lstStyle>
            <a:extLst/>
          </a:lstStyle>
          <a:p>
            <a:fld id="{B1D3921E-B699-4AE9-8268-1FF2FBD273FC}"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C5835D9-806E-4E14-AC75-B02ED75A471E}" type="datetime1">
              <a:rPr lang="en-US" smtClean="0"/>
              <a:pPr/>
              <a:t>10/21/2021</a:t>
            </a:fld>
            <a:endParaRPr lang="en-US"/>
          </a:p>
        </p:txBody>
      </p:sp>
      <p:sp>
        <p:nvSpPr>
          <p:cNvPr id="5" name="Footer Placeholder 4"/>
          <p:cNvSpPr>
            <a:spLocks noGrp="1"/>
          </p:cNvSpPr>
          <p:nvPr>
            <p:ph type="ftr" sz="quarter" idx="11"/>
          </p:nvPr>
        </p:nvSpPr>
        <p:spPr/>
        <p:txBody>
          <a:bodyPr/>
          <a:lstStyle>
            <a:extLst/>
          </a:lstStyle>
          <a:p>
            <a:r>
              <a:rPr lang="en-US" smtClean="0"/>
              <a:t>WINNIE BARAWA</a:t>
            </a:r>
            <a:endParaRPr lang="en-US"/>
          </a:p>
        </p:txBody>
      </p:sp>
      <p:sp>
        <p:nvSpPr>
          <p:cNvPr id="6" name="Slide Number Placeholder 5"/>
          <p:cNvSpPr>
            <a:spLocks noGrp="1"/>
          </p:cNvSpPr>
          <p:nvPr>
            <p:ph type="sldNum" sz="quarter" idx="12"/>
          </p:nvPr>
        </p:nvSpPr>
        <p:spPr/>
        <p:txBody>
          <a:bodyPr/>
          <a:lstStyle>
            <a:extLst/>
          </a:lstStyle>
          <a:p>
            <a:fld id="{B1D3921E-B699-4AE9-8268-1FF2FBD273FC}"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E746B54-5034-4C81-88D6-ADD6A5141AFD}" type="datetime1">
              <a:rPr lang="en-US" smtClean="0"/>
              <a:pPr/>
              <a:t>10/21/2021</a:t>
            </a:fld>
            <a:endParaRPr lang="en-US"/>
          </a:p>
        </p:txBody>
      </p:sp>
      <p:sp>
        <p:nvSpPr>
          <p:cNvPr id="5" name="Footer Placeholder 4"/>
          <p:cNvSpPr>
            <a:spLocks noGrp="1"/>
          </p:cNvSpPr>
          <p:nvPr>
            <p:ph type="ftr" sz="quarter" idx="11"/>
          </p:nvPr>
        </p:nvSpPr>
        <p:spPr/>
        <p:txBody>
          <a:bodyPr/>
          <a:lstStyle>
            <a:extLst/>
          </a:lstStyle>
          <a:p>
            <a:r>
              <a:rPr lang="en-US" smtClean="0"/>
              <a:t>WINNIE BARAWA</a:t>
            </a:r>
            <a:endParaRPr lang="en-US"/>
          </a:p>
        </p:txBody>
      </p:sp>
      <p:sp>
        <p:nvSpPr>
          <p:cNvPr id="6" name="Slide Number Placeholder 5"/>
          <p:cNvSpPr>
            <a:spLocks noGrp="1"/>
          </p:cNvSpPr>
          <p:nvPr>
            <p:ph type="sldNum" sz="quarter" idx="12"/>
          </p:nvPr>
        </p:nvSpPr>
        <p:spPr/>
        <p:txBody>
          <a:bodyPr/>
          <a:lstStyle>
            <a:extLst/>
          </a:lstStyle>
          <a:p>
            <a:fld id="{B1D3921E-B699-4AE9-8268-1FF2FBD273FC}"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5229D83-EB01-4924-A729-C61747D7F166}" type="datetime1">
              <a:rPr lang="en-US" smtClean="0"/>
              <a:pPr/>
              <a:t>10/21/2021</a:t>
            </a:fld>
            <a:endParaRPr lang="en-US"/>
          </a:p>
        </p:txBody>
      </p:sp>
      <p:sp>
        <p:nvSpPr>
          <p:cNvPr id="5" name="Footer Placeholder 4"/>
          <p:cNvSpPr>
            <a:spLocks noGrp="1"/>
          </p:cNvSpPr>
          <p:nvPr>
            <p:ph type="ftr" sz="quarter" idx="11"/>
          </p:nvPr>
        </p:nvSpPr>
        <p:spPr/>
        <p:txBody>
          <a:bodyPr/>
          <a:lstStyle>
            <a:extLst/>
          </a:lstStyle>
          <a:p>
            <a:r>
              <a:rPr lang="en-US" smtClean="0"/>
              <a:t>WINNIE BARAWA</a:t>
            </a:r>
            <a:endParaRPr lang="en-US"/>
          </a:p>
        </p:txBody>
      </p:sp>
      <p:sp>
        <p:nvSpPr>
          <p:cNvPr id="6" name="Slide Number Placeholder 5"/>
          <p:cNvSpPr>
            <a:spLocks noGrp="1"/>
          </p:cNvSpPr>
          <p:nvPr>
            <p:ph type="sldNum" sz="quarter" idx="12"/>
          </p:nvPr>
        </p:nvSpPr>
        <p:spPr/>
        <p:txBody>
          <a:bodyPr/>
          <a:lstStyle>
            <a:extLst/>
          </a:lstStyle>
          <a:p>
            <a:fld id="{B1D3921E-B699-4AE9-8268-1FF2FBD273FC}"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764742F-846E-4C2B-9E33-4E0927144772}" type="datetime1">
              <a:rPr lang="en-US" smtClean="0"/>
              <a:pPr/>
              <a:t>10/21/2021</a:t>
            </a:fld>
            <a:endParaRPr lang="en-US"/>
          </a:p>
        </p:txBody>
      </p:sp>
      <p:sp>
        <p:nvSpPr>
          <p:cNvPr id="5" name="Footer Placeholder 4"/>
          <p:cNvSpPr>
            <a:spLocks noGrp="1"/>
          </p:cNvSpPr>
          <p:nvPr>
            <p:ph type="ftr" sz="quarter" idx="11"/>
          </p:nvPr>
        </p:nvSpPr>
        <p:spPr/>
        <p:txBody>
          <a:bodyPr/>
          <a:lstStyle>
            <a:extLst/>
          </a:lstStyle>
          <a:p>
            <a:r>
              <a:rPr lang="en-US" smtClean="0"/>
              <a:t>WINNIE BARAWA</a:t>
            </a:r>
            <a:endParaRPr lang="en-US"/>
          </a:p>
        </p:txBody>
      </p:sp>
      <p:sp>
        <p:nvSpPr>
          <p:cNvPr id="6" name="Slide Number Placeholder 5"/>
          <p:cNvSpPr>
            <a:spLocks noGrp="1"/>
          </p:cNvSpPr>
          <p:nvPr>
            <p:ph type="sldNum" sz="quarter" idx="12"/>
          </p:nvPr>
        </p:nvSpPr>
        <p:spPr/>
        <p:txBody>
          <a:bodyPr/>
          <a:lstStyle>
            <a:extLst/>
          </a:lstStyle>
          <a:p>
            <a:fld id="{B1D3921E-B699-4AE9-8268-1FF2FBD273FC}"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D7B0002-C5E2-4E01-91DE-49F1B7444F5A}" type="datetime1">
              <a:rPr lang="en-US" smtClean="0"/>
              <a:pPr/>
              <a:t>10/21/2021</a:t>
            </a:fld>
            <a:endParaRPr lang="en-US"/>
          </a:p>
        </p:txBody>
      </p:sp>
      <p:sp>
        <p:nvSpPr>
          <p:cNvPr id="6" name="Footer Placeholder 5"/>
          <p:cNvSpPr>
            <a:spLocks noGrp="1"/>
          </p:cNvSpPr>
          <p:nvPr>
            <p:ph type="ftr" sz="quarter" idx="11"/>
          </p:nvPr>
        </p:nvSpPr>
        <p:spPr/>
        <p:txBody>
          <a:bodyPr/>
          <a:lstStyle>
            <a:extLst/>
          </a:lstStyle>
          <a:p>
            <a:r>
              <a:rPr lang="en-US" smtClean="0"/>
              <a:t>WINNIE BARAWA</a:t>
            </a:r>
            <a:endParaRPr lang="en-US"/>
          </a:p>
        </p:txBody>
      </p:sp>
      <p:sp>
        <p:nvSpPr>
          <p:cNvPr id="7" name="Slide Number Placeholder 6"/>
          <p:cNvSpPr>
            <a:spLocks noGrp="1"/>
          </p:cNvSpPr>
          <p:nvPr>
            <p:ph type="sldNum" sz="quarter" idx="12"/>
          </p:nvPr>
        </p:nvSpPr>
        <p:spPr/>
        <p:txBody>
          <a:bodyPr/>
          <a:lstStyle>
            <a:extLst/>
          </a:lstStyle>
          <a:p>
            <a:fld id="{B1D3921E-B699-4AE9-8268-1FF2FBD273FC}"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EFB6954-4C67-49A2-A69A-9C18569000BF}" type="datetime1">
              <a:rPr lang="en-US" smtClean="0"/>
              <a:pPr/>
              <a:t>10/21/2021</a:t>
            </a:fld>
            <a:endParaRPr lang="en-US"/>
          </a:p>
        </p:txBody>
      </p:sp>
      <p:sp>
        <p:nvSpPr>
          <p:cNvPr id="8" name="Footer Placeholder 7"/>
          <p:cNvSpPr>
            <a:spLocks noGrp="1"/>
          </p:cNvSpPr>
          <p:nvPr>
            <p:ph type="ftr" sz="quarter" idx="11"/>
          </p:nvPr>
        </p:nvSpPr>
        <p:spPr/>
        <p:txBody>
          <a:bodyPr/>
          <a:lstStyle>
            <a:extLst/>
          </a:lstStyle>
          <a:p>
            <a:r>
              <a:rPr lang="en-US" smtClean="0"/>
              <a:t>WINNIE BARAWA</a:t>
            </a:r>
            <a:endParaRPr lang="en-US"/>
          </a:p>
        </p:txBody>
      </p:sp>
      <p:sp>
        <p:nvSpPr>
          <p:cNvPr id="9" name="Slide Number Placeholder 8"/>
          <p:cNvSpPr>
            <a:spLocks noGrp="1"/>
          </p:cNvSpPr>
          <p:nvPr>
            <p:ph type="sldNum" sz="quarter" idx="12"/>
          </p:nvPr>
        </p:nvSpPr>
        <p:spPr/>
        <p:txBody>
          <a:bodyPr/>
          <a:lstStyle>
            <a:extLst/>
          </a:lstStyle>
          <a:p>
            <a:fld id="{B1D3921E-B699-4AE9-8268-1FF2FBD273FC}"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4CD0D81-AF8F-424F-BFA7-742742049AA8}" type="datetime1">
              <a:rPr lang="en-US" smtClean="0"/>
              <a:pPr/>
              <a:t>10/21/2021</a:t>
            </a:fld>
            <a:endParaRPr lang="en-US"/>
          </a:p>
        </p:txBody>
      </p:sp>
      <p:sp>
        <p:nvSpPr>
          <p:cNvPr id="4" name="Footer Placeholder 3"/>
          <p:cNvSpPr>
            <a:spLocks noGrp="1"/>
          </p:cNvSpPr>
          <p:nvPr>
            <p:ph type="ftr" sz="quarter" idx="11"/>
          </p:nvPr>
        </p:nvSpPr>
        <p:spPr/>
        <p:txBody>
          <a:bodyPr/>
          <a:lstStyle>
            <a:extLst/>
          </a:lstStyle>
          <a:p>
            <a:r>
              <a:rPr lang="en-US" smtClean="0"/>
              <a:t>WINNIE BARAWA</a:t>
            </a:r>
            <a:endParaRPr lang="en-US"/>
          </a:p>
        </p:txBody>
      </p:sp>
      <p:sp>
        <p:nvSpPr>
          <p:cNvPr id="5" name="Slide Number Placeholder 4"/>
          <p:cNvSpPr>
            <a:spLocks noGrp="1"/>
          </p:cNvSpPr>
          <p:nvPr>
            <p:ph type="sldNum" sz="quarter" idx="12"/>
          </p:nvPr>
        </p:nvSpPr>
        <p:spPr/>
        <p:txBody>
          <a:bodyPr/>
          <a:lstStyle>
            <a:extLst/>
          </a:lstStyle>
          <a:p>
            <a:fld id="{B1D3921E-B699-4AE9-8268-1FF2FBD273FC}"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4D4AC73-FE6F-4C7D-B2AD-643AEE2219FB}" type="datetime1">
              <a:rPr lang="en-US" smtClean="0"/>
              <a:pPr/>
              <a:t>10/21/2021</a:t>
            </a:fld>
            <a:endParaRPr lang="en-US"/>
          </a:p>
        </p:txBody>
      </p:sp>
      <p:sp>
        <p:nvSpPr>
          <p:cNvPr id="3" name="Footer Placeholder 2"/>
          <p:cNvSpPr>
            <a:spLocks noGrp="1"/>
          </p:cNvSpPr>
          <p:nvPr>
            <p:ph type="ftr" sz="quarter" idx="11"/>
          </p:nvPr>
        </p:nvSpPr>
        <p:spPr/>
        <p:txBody>
          <a:bodyPr/>
          <a:lstStyle>
            <a:extLst/>
          </a:lstStyle>
          <a:p>
            <a:r>
              <a:rPr lang="en-US" smtClean="0"/>
              <a:t>WINNIE BARAWA</a:t>
            </a:r>
            <a:endParaRPr lang="en-US"/>
          </a:p>
        </p:txBody>
      </p:sp>
      <p:sp>
        <p:nvSpPr>
          <p:cNvPr id="4" name="Slide Number Placeholder 3"/>
          <p:cNvSpPr>
            <a:spLocks noGrp="1"/>
          </p:cNvSpPr>
          <p:nvPr>
            <p:ph type="sldNum" sz="quarter" idx="12"/>
          </p:nvPr>
        </p:nvSpPr>
        <p:spPr/>
        <p:txBody>
          <a:bodyPr/>
          <a:lstStyle>
            <a:extLst/>
          </a:lstStyle>
          <a:p>
            <a:fld id="{B1D3921E-B699-4AE9-8268-1FF2FBD273FC}"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1DA7633-69F6-48FE-9F3B-B317F92D682A}" type="datetime1">
              <a:rPr lang="en-US" smtClean="0"/>
              <a:pPr/>
              <a:t>10/21/2021</a:t>
            </a:fld>
            <a:endParaRPr lang="en-US"/>
          </a:p>
        </p:txBody>
      </p:sp>
      <p:sp>
        <p:nvSpPr>
          <p:cNvPr id="6" name="Footer Placeholder 5"/>
          <p:cNvSpPr>
            <a:spLocks noGrp="1"/>
          </p:cNvSpPr>
          <p:nvPr>
            <p:ph type="ftr" sz="quarter" idx="11"/>
          </p:nvPr>
        </p:nvSpPr>
        <p:spPr/>
        <p:txBody>
          <a:bodyPr/>
          <a:lstStyle>
            <a:extLst/>
          </a:lstStyle>
          <a:p>
            <a:r>
              <a:rPr lang="en-US" smtClean="0"/>
              <a:t>WINNIE BARAWA</a:t>
            </a:r>
            <a:endParaRPr lang="en-US"/>
          </a:p>
        </p:txBody>
      </p:sp>
      <p:sp>
        <p:nvSpPr>
          <p:cNvPr id="7" name="Slide Number Placeholder 6"/>
          <p:cNvSpPr>
            <a:spLocks noGrp="1"/>
          </p:cNvSpPr>
          <p:nvPr>
            <p:ph type="sldNum" sz="quarter" idx="12"/>
          </p:nvPr>
        </p:nvSpPr>
        <p:spPr/>
        <p:txBody>
          <a:bodyPr/>
          <a:lstStyle>
            <a:extLst/>
          </a:lstStyle>
          <a:p>
            <a:fld id="{B1D3921E-B699-4AE9-8268-1FF2FBD273FC}"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E15FEC1D-6A1B-447D-9E83-235274EE5DA4}" type="datetime1">
              <a:rPr lang="en-US" smtClean="0"/>
              <a:pPr/>
              <a:t>10/21/2021</a:t>
            </a:fld>
            <a:endParaRPr lang="en-US"/>
          </a:p>
        </p:txBody>
      </p:sp>
      <p:sp>
        <p:nvSpPr>
          <p:cNvPr id="6" name="Footer Placeholder 5"/>
          <p:cNvSpPr>
            <a:spLocks noGrp="1"/>
          </p:cNvSpPr>
          <p:nvPr>
            <p:ph type="ftr" sz="quarter" idx="11"/>
          </p:nvPr>
        </p:nvSpPr>
        <p:spPr/>
        <p:txBody>
          <a:bodyPr/>
          <a:lstStyle>
            <a:extLst/>
          </a:lstStyle>
          <a:p>
            <a:r>
              <a:rPr lang="en-US" smtClean="0"/>
              <a:t>WINNIE BARAWA</a:t>
            </a:r>
            <a:endParaRPr lang="en-US"/>
          </a:p>
        </p:txBody>
      </p:sp>
      <p:sp>
        <p:nvSpPr>
          <p:cNvPr id="7" name="Slide Number Placeholder 6"/>
          <p:cNvSpPr>
            <a:spLocks noGrp="1"/>
          </p:cNvSpPr>
          <p:nvPr>
            <p:ph type="sldNum" sz="quarter" idx="12"/>
          </p:nvPr>
        </p:nvSpPr>
        <p:spPr/>
        <p:txBody>
          <a:bodyPr/>
          <a:lstStyle>
            <a:extLst/>
          </a:lstStyle>
          <a:p>
            <a:fld id="{B1D3921E-B699-4AE9-8268-1FF2FBD273FC}"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4E4CD44-1DA7-4A0B-8C0A-8788A4D912F3}" type="datetime1">
              <a:rPr lang="en-US" smtClean="0"/>
              <a:pPr/>
              <a:t>10/21/2021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en-US" smtClean="0"/>
              <a:t>WINNIE BARAWA</a:t>
            </a:r>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1D3921E-B699-4AE9-8268-1FF2FBD273FC}"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hd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07352"/>
            <a:ext cx="5638800" cy="723900"/>
          </a:xfrm>
        </p:spPr>
        <p:txBody>
          <a:bodyPr>
            <a:normAutofit fontScale="90000"/>
          </a:bodyPr>
          <a:lstStyle/>
          <a:p>
            <a:r>
              <a:rPr lang="en-US" dirty="0" smtClean="0"/>
              <a:t>PALLIATIVE CARE</a:t>
            </a:r>
            <a:endParaRPr lang="en-US" dirty="0"/>
          </a:p>
        </p:txBody>
      </p:sp>
      <p:sp>
        <p:nvSpPr>
          <p:cNvPr id="3" name="Subtitle 2"/>
          <p:cNvSpPr>
            <a:spLocks noGrp="1"/>
          </p:cNvSpPr>
          <p:nvPr>
            <p:ph type="subTitle" idx="1"/>
          </p:nvPr>
        </p:nvSpPr>
        <p:spPr>
          <a:xfrm>
            <a:off x="990600" y="1082919"/>
            <a:ext cx="4038600" cy="1752600"/>
          </a:xfrm>
        </p:spPr>
        <p:txBody>
          <a:bodyPr/>
          <a:lstStyle/>
          <a:p>
            <a:r>
              <a:rPr lang="en-US" dirty="0" smtClean="0"/>
              <a:t>WINNIE BARAWA</a:t>
            </a:r>
            <a:endParaRPr lang="en-US" dirty="0"/>
          </a:p>
        </p:txBody>
      </p:sp>
      <p:sp>
        <p:nvSpPr>
          <p:cNvPr id="4" name="Date Placeholder 3"/>
          <p:cNvSpPr>
            <a:spLocks noGrp="1"/>
          </p:cNvSpPr>
          <p:nvPr>
            <p:ph type="dt" sz="half" idx="10"/>
          </p:nvPr>
        </p:nvSpPr>
        <p:spPr/>
        <p:txBody>
          <a:bodyPr/>
          <a:lstStyle/>
          <a:p>
            <a:fld id="{49BAC847-1ED2-4262-935A-58AAAE5E079F}" type="datetime1">
              <a:rPr lang="en-US" smtClean="0"/>
              <a:pPr/>
              <a:t>10/21/2021</a:t>
            </a:fld>
            <a:endParaRPr lang="en-US" dirty="0"/>
          </a:p>
        </p:txBody>
      </p:sp>
      <p:sp>
        <p:nvSpPr>
          <p:cNvPr id="5" name="Slide Number Placeholder 4"/>
          <p:cNvSpPr>
            <a:spLocks noGrp="1"/>
          </p:cNvSpPr>
          <p:nvPr>
            <p:ph type="sldNum" sz="quarter" idx="12"/>
          </p:nvPr>
        </p:nvSpPr>
        <p:spPr/>
        <p:txBody>
          <a:bodyPr/>
          <a:lstStyle/>
          <a:p>
            <a:fld id="{B1D3921E-B699-4AE9-8268-1FF2FBD273FC}" type="slidenum">
              <a:rPr lang="en-US" smtClean="0"/>
              <a:pPr/>
              <a:t>1</a:t>
            </a:fld>
            <a:endParaRPr lang="en-US" dirty="0"/>
          </a:p>
        </p:txBody>
      </p:sp>
      <p:sp>
        <p:nvSpPr>
          <p:cNvPr id="6" name="Footer Placeholder 5"/>
          <p:cNvSpPr>
            <a:spLocks noGrp="1"/>
          </p:cNvSpPr>
          <p:nvPr>
            <p:ph type="ftr" sz="quarter" idx="11"/>
          </p:nvPr>
        </p:nvSpPr>
        <p:spPr/>
        <p:txBody>
          <a:bodyPr/>
          <a:lstStyle/>
          <a:p>
            <a:r>
              <a:rPr lang="en-US" dirty="0" smtClean="0"/>
              <a:t>WINNIE BARAWA</a:t>
            </a:r>
            <a:endParaRPr lang="en-US" dirty="0"/>
          </a:p>
        </p:txBody>
      </p:sp>
      <p:pic>
        <p:nvPicPr>
          <p:cNvPr id="8" name="Picture 7"/>
          <p:cNvPicPr>
            <a:picLocks noChangeAspect="1"/>
          </p:cNvPicPr>
          <p:nvPr/>
        </p:nvPicPr>
        <p:blipFill>
          <a:blip r:embed="rId2"/>
          <a:stretch>
            <a:fillRect/>
          </a:stretch>
        </p:blipFill>
        <p:spPr>
          <a:xfrm>
            <a:off x="11935" y="1714500"/>
            <a:ext cx="9144000" cy="5143500"/>
          </a:xfrm>
          <a:prstGeom prst="rect">
            <a:avLst/>
          </a:prstGeom>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990600" y="0"/>
            <a:ext cx="7498080" cy="1143000"/>
          </a:xfrm>
        </p:spPr>
        <p:txBody>
          <a:bodyPr/>
          <a:lstStyle/>
          <a:p>
            <a:r>
              <a:rPr lang="en-US" dirty="0" smtClean="0"/>
              <a:t>PHASES IN DYING	</a:t>
            </a:r>
            <a:endParaRPr lang="en-US" sz="2000" dirty="0" smtClean="0"/>
          </a:p>
        </p:txBody>
      </p:sp>
      <p:sp>
        <p:nvSpPr>
          <p:cNvPr id="13315" name="Rectangle 3"/>
          <p:cNvSpPr>
            <a:spLocks noGrp="1" noChangeArrowheads="1"/>
          </p:cNvSpPr>
          <p:nvPr>
            <p:ph type="body" idx="1"/>
          </p:nvPr>
        </p:nvSpPr>
        <p:spPr>
          <a:xfrm>
            <a:off x="990600" y="1143000"/>
            <a:ext cx="8077200" cy="5334000"/>
          </a:xfrm>
        </p:spPr>
        <p:txBody>
          <a:bodyPr/>
          <a:lstStyle/>
          <a:p>
            <a:pPr>
              <a:lnSpc>
                <a:spcPct val="90000"/>
              </a:lnSpc>
            </a:pPr>
            <a:r>
              <a:rPr lang="en-US" dirty="0" smtClean="0"/>
              <a:t>Perception of the dying</a:t>
            </a:r>
          </a:p>
          <a:p>
            <a:pPr>
              <a:lnSpc>
                <a:spcPct val="90000"/>
              </a:lnSpc>
              <a:buFont typeface="Wingdings" panose="05000000000000000000" pitchFamily="2" charset="2"/>
              <a:buNone/>
            </a:pPr>
            <a:endParaRPr lang="en-US" dirty="0" smtClean="0"/>
          </a:p>
          <a:p>
            <a:pPr lvl="1">
              <a:lnSpc>
                <a:spcPct val="90000"/>
              </a:lnSpc>
            </a:pPr>
            <a:r>
              <a:rPr lang="en-US" sz="3200" dirty="0" smtClean="0"/>
              <a:t>Acute</a:t>
            </a:r>
          </a:p>
          <a:p>
            <a:pPr>
              <a:lnSpc>
                <a:spcPct val="90000"/>
              </a:lnSpc>
            </a:pPr>
            <a:endParaRPr lang="en-US" dirty="0" smtClean="0"/>
          </a:p>
          <a:p>
            <a:pPr lvl="1">
              <a:lnSpc>
                <a:spcPct val="90000"/>
              </a:lnSpc>
            </a:pPr>
            <a:r>
              <a:rPr lang="en-US" sz="3200" dirty="0" smtClean="0"/>
              <a:t>Chronic</a:t>
            </a:r>
          </a:p>
          <a:p>
            <a:pPr>
              <a:lnSpc>
                <a:spcPct val="90000"/>
              </a:lnSpc>
            </a:pPr>
            <a:endParaRPr lang="en-US" dirty="0" smtClean="0"/>
          </a:p>
          <a:p>
            <a:pPr lvl="1">
              <a:lnSpc>
                <a:spcPct val="90000"/>
              </a:lnSpc>
            </a:pPr>
            <a:r>
              <a:rPr lang="en-US" sz="3200" dirty="0" smtClean="0"/>
              <a:t>Terminal</a:t>
            </a:r>
          </a:p>
          <a:p>
            <a:pPr>
              <a:lnSpc>
                <a:spcPct val="90000"/>
              </a:lnSpc>
            </a:pPr>
            <a:endParaRPr lang="en-US" dirty="0" smtClean="0"/>
          </a:p>
          <a:p>
            <a:pPr lvl="1">
              <a:lnSpc>
                <a:spcPct val="90000"/>
              </a:lnSpc>
            </a:pPr>
            <a:r>
              <a:rPr lang="en-US" sz="3200" i="1" dirty="0" smtClean="0"/>
              <a:t>Psychic</a:t>
            </a:r>
          </a:p>
        </p:txBody>
      </p:sp>
    </p:spTree>
    <p:extLst>
      <p:ext uri="{BB962C8B-B14F-4D97-AF65-F5344CB8AC3E}">
        <p14:creationId xmlns:p14="http://schemas.microsoft.com/office/powerpoint/2010/main" val="94879702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990600" y="23446"/>
            <a:ext cx="7498080" cy="1143000"/>
          </a:xfrm>
        </p:spPr>
        <p:txBody>
          <a:bodyPr/>
          <a:lstStyle/>
          <a:p>
            <a:r>
              <a:rPr lang="en-US" dirty="0" smtClean="0"/>
              <a:t>Acute Phase</a:t>
            </a:r>
          </a:p>
        </p:txBody>
      </p:sp>
      <p:sp>
        <p:nvSpPr>
          <p:cNvPr id="14339" name="Rectangle 3"/>
          <p:cNvSpPr>
            <a:spLocks noGrp="1" noChangeArrowheads="1"/>
          </p:cNvSpPr>
          <p:nvPr>
            <p:ph type="body" idx="1"/>
          </p:nvPr>
        </p:nvSpPr>
        <p:spPr>
          <a:xfrm>
            <a:off x="990600" y="1219200"/>
            <a:ext cx="7696200" cy="4906963"/>
          </a:xfrm>
        </p:spPr>
        <p:txBody>
          <a:bodyPr/>
          <a:lstStyle/>
          <a:p>
            <a:r>
              <a:rPr lang="en-US" dirty="0" smtClean="0"/>
              <a:t>Marked by immobilization &amp; bewilderment</a:t>
            </a:r>
          </a:p>
          <a:p>
            <a:r>
              <a:rPr lang="en-US" dirty="0" smtClean="0"/>
              <a:t>People are suspended in time</a:t>
            </a:r>
          </a:p>
          <a:p>
            <a:r>
              <a:rPr lang="en-US" dirty="0" smtClean="0"/>
              <a:t>Feelings of anxiety and inadequacy</a:t>
            </a:r>
          </a:p>
        </p:txBody>
      </p:sp>
    </p:spTree>
    <p:extLst>
      <p:ext uri="{BB962C8B-B14F-4D97-AF65-F5344CB8AC3E}">
        <p14:creationId xmlns:p14="http://schemas.microsoft.com/office/powerpoint/2010/main" val="354458546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990600" y="5862"/>
            <a:ext cx="7498080" cy="1143000"/>
          </a:xfrm>
        </p:spPr>
        <p:txBody>
          <a:bodyPr/>
          <a:lstStyle/>
          <a:p>
            <a:r>
              <a:rPr lang="en-US" dirty="0" smtClean="0"/>
              <a:t>Chronic Phase</a:t>
            </a:r>
          </a:p>
        </p:txBody>
      </p:sp>
      <p:sp>
        <p:nvSpPr>
          <p:cNvPr id="15363" name="Rectangle 3"/>
          <p:cNvSpPr>
            <a:spLocks noGrp="1" noChangeArrowheads="1"/>
          </p:cNvSpPr>
          <p:nvPr>
            <p:ph type="body" idx="1"/>
          </p:nvPr>
        </p:nvSpPr>
        <p:spPr>
          <a:xfrm>
            <a:off x="990600" y="1066800"/>
            <a:ext cx="8077200" cy="5257800"/>
          </a:xfrm>
        </p:spPr>
        <p:txBody>
          <a:bodyPr/>
          <a:lstStyle/>
          <a:p>
            <a:r>
              <a:rPr lang="en-US" dirty="0" smtClean="0"/>
              <a:t>Fears of the unknown</a:t>
            </a:r>
          </a:p>
          <a:p>
            <a:r>
              <a:rPr lang="en-US" dirty="0" smtClean="0"/>
              <a:t>Loneliness</a:t>
            </a:r>
          </a:p>
          <a:p>
            <a:r>
              <a:rPr lang="en-US" dirty="0" smtClean="0"/>
              <a:t>Loss of family &amp; friends</a:t>
            </a:r>
          </a:p>
          <a:p>
            <a:r>
              <a:rPr lang="en-US" dirty="0" smtClean="0"/>
              <a:t>Loss of control</a:t>
            </a:r>
          </a:p>
          <a:p>
            <a:r>
              <a:rPr lang="en-US" dirty="0" smtClean="0"/>
              <a:t>Suffering &amp; pain</a:t>
            </a:r>
          </a:p>
          <a:p>
            <a:r>
              <a:rPr lang="en-US" dirty="0" smtClean="0"/>
              <a:t>Loss of identity</a:t>
            </a:r>
          </a:p>
        </p:txBody>
      </p:sp>
    </p:spTree>
    <p:extLst>
      <p:ext uri="{BB962C8B-B14F-4D97-AF65-F5344CB8AC3E}">
        <p14:creationId xmlns:p14="http://schemas.microsoft.com/office/powerpoint/2010/main" val="4259478781"/>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90600" y="99646"/>
            <a:ext cx="7498080" cy="1143000"/>
          </a:xfrm>
        </p:spPr>
        <p:txBody>
          <a:bodyPr/>
          <a:lstStyle/>
          <a:p>
            <a:r>
              <a:rPr lang="en-US" dirty="0" smtClean="0"/>
              <a:t>Terminal Phase</a:t>
            </a:r>
          </a:p>
        </p:txBody>
      </p:sp>
      <p:sp>
        <p:nvSpPr>
          <p:cNvPr id="16387" name="Rectangle 3"/>
          <p:cNvSpPr>
            <a:spLocks noGrp="1" noChangeArrowheads="1"/>
          </p:cNvSpPr>
          <p:nvPr>
            <p:ph type="body" idx="1"/>
          </p:nvPr>
        </p:nvSpPr>
        <p:spPr>
          <a:xfrm>
            <a:off x="990600" y="1219200"/>
            <a:ext cx="7943088" cy="5029200"/>
          </a:xfrm>
        </p:spPr>
        <p:txBody>
          <a:bodyPr/>
          <a:lstStyle/>
          <a:p>
            <a:r>
              <a:rPr lang="en-US" dirty="0" smtClean="0"/>
              <a:t>Last phase</a:t>
            </a:r>
          </a:p>
          <a:p>
            <a:r>
              <a:rPr lang="en-US" dirty="0" smtClean="0"/>
              <a:t>Patient’s withdrawal into himself</a:t>
            </a:r>
          </a:p>
          <a:p>
            <a:r>
              <a:rPr lang="en-US" dirty="0" smtClean="0"/>
              <a:t>Anxiety is diminished </a:t>
            </a:r>
          </a:p>
          <a:p>
            <a:r>
              <a:rPr lang="en-US" dirty="0" smtClean="0"/>
              <a:t>Emotional </a:t>
            </a:r>
            <a:r>
              <a:rPr lang="en-US" dirty="0" err="1" smtClean="0"/>
              <a:t>disorganisation</a:t>
            </a:r>
            <a:r>
              <a:rPr lang="en-US" dirty="0" smtClean="0"/>
              <a:t> is evidenced</a:t>
            </a:r>
          </a:p>
        </p:txBody>
      </p:sp>
    </p:spTree>
    <p:extLst>
      <p:ext uri="{BB962C8B-B14F-4D97-AF65-F5344CB8AC3E}">
        <p14:creationId xmlns:p14="http://schemas.microsoft.com/office/powerpoint/2010/main" val="110123076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990600" y="76200"/>
            <a:ext cx="7498080" cy="1143000"/>
          </a:xfrm>
        </p:spPr>
        <p:txBody>
          <a:bodyPr/>
          <a:lstStyle/>
          <a:p>
            <a:r>
              <a:rPr lang="en-US" sz="3200" dirty="0" smtClean="0"/>
              <a:t>Psychic phase</a:t>
            </a:r>
          </a:p>
        </p:txBody>
      </p:sp>
      <p:sp>
        <p:nvSpPr>
          <p:cNvPr id="17411" name="Content Placeholder 2"/>
          <p:cNvSpPr>
            <a:spLocks noGrp="1"/>
          </p:cNvSpPr>
          <p:nvPr>
            <p:ph idx="1"/>
          </p:nvPr>
        </p:nvSpPr>
        <p:spPr>
          <a:xfrm>
            <a:off x="990600" y="1219200"/>
            <a:ext cx="7943088" cy="5029200"/>
          </a:xfrm>
        </p:spPr>
        <p:txBody>
          <a:bodyPr/>
          <a:lstStyle/>
          <a:p>
            <a:r>
              <a:rPr lang="en-US" dirty="0" smtClean="0"/>
              <a:t>Person slowly turns away from the world</a:t>
            </a:r>
            <a:endParaRPr lang="en-US" b="1" dirty="0" smtClean="0"/>
          </a:p>
          <a:p>
            <a:endParaRPr lang="en-US" dirty="0" smtClean="0"/>
          </a:p>
        </p:txBody>
      </p:sp>
    </p:spTree>
    <p:extLst>
      <p:ext uri="{BB962C8B-B14F-4D97-AF65-F5344CB8AC3E}">
        <p14:creationId xmlns:p14="http://schemas.microsoft.com/office/powerpoint/2010/main" val="257696751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990600" y="0"/>
            <a:ext cx="7498080" cy="1143000"/>
          </a:xfrm>
        </p:spPr>
        <p:txBody>
          <a:bodyPr/>
          <a:lstStyle/>
          <a:p>
            <a:r>
              <a:rPr lang="en-US" dirty="0" smtClean="0"/>
              <a:t>Stages in Dying	</a:t>
            </a:r>
            <a:endParaRPr lang="en-US" sz="1800" dirty="0" smtClean="0"/>
          </a:p>
        </p:txBody>
      </p:sp>
      <p:sp>
        <p:nvSpPr>
          <p:cNvPr id="18435" name="Rectangle 3"/>
          <p:cNvSpPr>
            <a:spLocks noGrp="1" noChangeArrowheads="1"/>
          </p:cNvSpPr>
          <p:nvPr>
            <p:ph type="body" idx="1"/>
          </p:nvPr>
        </p:nvSpPr>
        <p:spPr>
          <a:xfrm>
            <a:off x="990600" y="1066800"/>
            <a:ext cx="7943088" cy="5181600"/>
          </a:xfrm>
        </p:spPr>
        <p:txBody>
          <a:bodyPr/>
          <a:lstStyle/>
          <a:p>
            <a:r>
              <a:rPr lang="en-US" dirty="0" smtClean="0"/>
              <a:t>Denial</a:t>
            </a:r>
          </a:p>
          <a:p>
            <a:r>
              <a:rPr lang="en-US" dirty="0" smtClean="0"/>
              <a:t>Anger</a:t>
            </a:r>
            <a:endParaRPr lang="en-US" dirty="0"/>
          </a:p>
          <a:p>
            <a:r>
              <a:rPr lang="en-US" dirty="0" smtClean="0"/>
              <a:t>Bargaining</a:t>
            </a:r>
          </a:p>
          <a:p>
            <a:r>
              <a:rPr lang="en-US" dirty="0" smtClean="0"/>
              <a:t>Depression</a:t>
            </a:r>
            <a:endParaRPr lang="en-US" dirty="0"/>
          </a:p>
          <a:p>
            <a:r>
              <a:rPr lang="en-US" dirty="0" smtClean="0"/>
              <a:t>Acceptance</a:t>
            </a:r>
          </a:p>
        </p:txBody>
      </p:sp>
    </p:spTree>
    <p:extLst>
      <p:ext uri="{BB962C8B-B14F-4D97-AF65-F5344CB8AC3E}">
        <p14:creationId xmlns:p14="http://schemas.microsoft.com/office/powerpoint/2010/main" val="40012993"/>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990600" y="0"/>
            <a:ext cx="7498080" cy="1143000"/>
          </a:xfrm>
        </p:spPr>
        <p:txBody>
          <a:bodyPr/>
          <a:lstStyle/>
          <a:p>
            <a:r>
              <a:rPr lang="en-US" dirty="0" smtClean="0"/>
              <a:t>Denial</a:t>
            </a:r>
          </a:p>
        </p:txBody>
      </p:sp>
      <p:sp>
        <p:nvSpPr>
          <p:cNvPr id="19459" name="Rectangle 3"/>
          <p:cNvSpPr>
            <a:spLocks noGrp="1" noChangeArrowheads="1"/>
          </p:cNvSpPr>
          <p:nvPr>
            <p:ph type="body" idx="1"/>
          </p:nvPr>
        </p:nvSpPr>
        <p:spPr>
          <a:xfrm>
            <a:off x="990600" y="1066800"/>
            <a:ext cx="8153400" cy="5181600"/>
          </a:xfrm>
        </p:spPr>
        <p:txBody>
          <a:bodyPr/>
          <a:lstStyle/>
          <a:p>
            <a:pPr>
              <a:lnSpc>
                <a:spcPct val="90000"/>
              </a:lnSpc>
            </a:pPr>
            <a:r>
              <a:rPr lang="en-US" dirty="0" smtClean="0"/>
              <a:t>Refusal to admit the truth or accept reality</a:t>
            </a:r>
          </a:p>
          <a:p>
            <a:pPr>
              <a:lnSpc>
                <a:spcPct val="90000"/>
              </a:lnSpc>
            </a:pPr>
            <a:r>
              <a:rPr lang="en-US" dirty="0" smtClean="0"/>
              <a:t>May be the major defense which can help a person get through the crisis</a:t>
            </a:r>
          </a:p>
          <a:p>
            <a:pPr>
              <a:lnSpc>
                <a:spcPct val="90000"/>
              </a:lnSpc>
            </a:pPr>
            <a:r>
              <a:rPr lang="en-US" dirty="0" smtClean="0"/>
              <a:t>Important factor in maintaining relationships &amp; helps to cope with unresolved issues &amp; conflicts</a:t>
            </a:r>
          </a:p>
          <a:p>
            <a:pPr>
              <a:lnSpc>
                <a:spcPct val="90000"/>
              </a:lnSpc>
            </a:pPr>
            <a:r>
              <a:rPr lang="en-US" dirty="0" smtClean="0"/>
              <a:t>No need to interfere with it</a:t>
            </a:r>
          </a:p>
        </p:txBody>
      </p:sp>
    </p:spTree>
    <p:extLst>
      <p:ext uri="{BB962C8B-B14F-4D97-AF65-F5344CB8AC3E}">
        <p14:creationId xmlns:p14="http://schemas.microsoft.com/office/powerpoint/2010/main" val="2961273036"/>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002323" y="0"/>
            <a:ext cx="7498080" cy="1143000"/>
          </a:xfrm>
        </p:spPr>
        <p:txBody>
          <a:bodyPr/>
          <a:lstStyle/>
          <a:p>
            <a:r>
              <a:rPr lang="en-US" dirty="0" smtClean="0"/>
              <a:t>Anger</a:t>
            </a:r>
          </a:p>
        </p:txBody>
      </p:sp>
      <p:sp>
        <p:nvSpPr>
          <p:cNvPr id="20483" name="Rectangle 3"/>
          <p:cNvSpPr>
            <a:spLocks noGrp="1" noChangeArrowheads="1"/>
          </p:cNvSpPr>
          <p:nvPr>
            <p:ph type="body" idx="1"/>
          </p:nvPr>
        </p:nvSpPr>
        <p:spPr>
          <a:xfrm>
            <a:off x="990600" y="1417638"/>
            <a:ext cx="7943088" cy="4830762"/>
          </a:xfrm>
        </p:spPr>
        <p:txBody>
          <a:bodyPr/>
          <a:lstStyle/>
          <a:p>
            <a:r>
              <a:rPr lang="en-US" smtClean="0"/>
              <a:t>Natural</a:t>
            </a:r>
          </a:p>
          <a:p>
            <a:r>
              <a:rPr lang="en-US" smtClean="0"/>
              <a:t>May include at the one who is dying and caregivers</a:t>
            </a:r>
          </a:p>
          <a:p>
            <a:endParaRPr lang="en-US" smtClean="0"/>
          </a:p>
        </p:txBody>
      </p:sp>
    </p:spTree>
    <p:extLst>
      <p:ext uri="{BB962C8B-B14F-4D97-AF65-F5344CB8AC3E}">
        <p14:creationId xmlns:p14="http://schemas.microsoft.com/office/powerpoint/2010/main" val="203555567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990600" y="76200"/>
            <a:ext cx="7498080" cy="1143000"/>
          </a:xfrm>
        </p:spPr>
        <p:txBody>
          <a:bodyPr/>
          <a:lstStyle/>
          <a:p>
            <a:r>
              <a:rPr lang="en-US" dirty="0" smtClean="0"/>
              <a:t>Bargaining</a:t>
            </a:r>
          </a:p>
        </p:txBody>
      </p:sp>
      <p:sp>
        <p:nvSpPr>
          <p:cNvPr id="21507" name="Rectangle 3"/>
          <p:cNvSpPr>
            <a:spLocks noGrp="1" noChangeArrowheads="1"/>
          </p:cNvSpPr>
          <p:nvPr>
            <p:ph type="body" idx="1"/>
          </p:nvPr>
        </p:nvSpPr>
        <p:spPr>
          <a:xfrm>
            <a:off x="990600" y="1219200"/>
            <a:ext cx="7943088" cy="5029200"/>
          </a:xfrm>
        </p:spPr>
        <p:txBody>
          <a:bodyPr/>
          <a:lstStyle/>
          <a:p>
            <a:r>
              <a:rPr lang="en-US" dirty="0" smtClean="0"/>
              <a:t>Making a deal with God, </a:t>
            </a:r>
            <a:r>
              <a:rPr lang="en-US" dirty="0" err="1" smtClean="0"/>
              <a:t>Drs</a:t>
            </a:r>
            <a:r>
              <a:rPr lang="en-US" dirty="0" smtClean="0"/>
              <a:t> or fate for an extension of life</a:t>
            </a:r>
          </a:p>
          <a:p>
            <a:r>
              <a:rPr lang="en-US" dirty="0" smtClean="0"/>
              <a:t>Better </a:t>
            </a:r>
            <a:r>
              <a:rPr lang="en-US" dirty="0" err="1" smtClean="0"/>
              <a:t>behaviour</a:t>
            </a:r>
            <a:endParaRPr lang="en-US" dirty="0" smtClean="0"/>
          </a:p>
          <a:p>
            <a:r>
              <a:rPr lang="en-US" dirty="0" smtClean="0"/>
              <a:t>Good works</a:t>
            </a:r>
          </a:p>
          <a:p>
            <a:r>
              <a:rPr lang="en-US" dirty="0" smtClean="0"/>
              <a:t>Diligent prayer</a:t>
            </a:r>
          </a:p>
        </p:txBody>
      </p:sp>
    </p:spTree>
    <p:extLst>
      <p:ext uri="{BB962C8B-B14F-4D97-AF65-F5344CB8AC3E}">
        <p14:creationId xmlns:p14="http://schemas.microsoft.com/office/powerpoint/2010/main" val="997001491"/>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002323" y="152400"/>
            <a:ext cx="7498080" cy="1143000"/>
          </a:xfrm>
        </p:spPr>
        <p:txBody>
          <a:bodyPr/>
          <a:lstStyle/>
          <a:p>
            <a:r>
              <a:rPr lang="en-US" dirty="0" smtClean="0"/>
              <a:t>Depression</a:t>
            </a:r>
          </a:p>
        </p:txBody>
      </p:sp>
      <p:sp>
        <p:nvSpPr>
          <p:cNvPr id="22531" name="Rectangle 3"/>
          <p:cNvSpPr>
            <a:spLocks noGrp="1" noChangeArrowheads="1"/>
          </p:cNvSpPr>
          <p:nvPr>
            <p:ph type="body" idx="1"/>
          </p:nvPr>
        </p:nvSpPr>
        <p:spPr>
          <a:xfrm>
            <a:off x="990600" y="1417638"/>
            <a:ext cx="8153400" cy="4830762"/>
          </a:xfrm>
        </p:spPr>
        <p:txBody>
          <a:bodyPr/>
          <a:lstStyle/>
          <a:p>
            <a:r>
              <a:rPr lang="en-US" dirty="0" smtClean="0"/>
              <a:t>Caused by sense of great loss</a:t>
            </a:r>
          </a:p>
          <a:p>
            <a:r>
              <a:rPr lang="en-US" dirty="0" smtClean="0"/>
              <a:t>List may be very lengthy – body parts, finances, job, loved ones </a:t>
            </a:r>
            <a:r>
              <a:rPr lang="en-US" dirty="0" err="1" smtClean="0"/>
              <a:t>etc</a:t>
            </a:r>
            <a:endParaRPr lang="en-US" dirty="0" smtClean="0"/>
          </a:p>
          <a:p>
            <a:r>
              <a:rPr lang="en-US" dirty="0" smtClean="0"/>
              <a:t>Normal reaction</a:t>
            </a:r>
          </a:p>
          <a:p>
            <a:r>
              <a:rPr lang="en-US" dirty="0" smtClean="0"/>
              <a:t>Needs treatment</a:t>
            </a:r>
          </a:p>
          <a:p>
            <a:pPr>
              <a:buFont typeface="Wingdings" panose="05000000000000000000" pitchFamily="2" charset="2"/>
              <a:buNone/>
            </a:pPr>
            <a:endParaRPr lang="en-US" dirty="0" smtClean="0"/>
          </a:p>
        </p:txBody>
      </p:sp>
    </p:spTree>
    <p:extLst>
      <p:ext uri="{BB962C8B-B14F-4D97-AF65-F5344CB8AC3E}">
        <p14:creationId xmlns:p14="http://schemas.microsoft.com/office/powerpoint/2010/main" val="141017741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5169"/>
            <a:ext cx="7498080" cy="1143000"/>
          </a:xfrm>
        </p:spPr>
        <p:txBody>
          <a:bodyPr/>
          <a:lstStyle/>
          <a:p>
            <a:r>
              <a:rPr lang="en-US" dirty="0" smtClean="0"/>
              <a:t>OBJECTIVES</a:t>
            </a:r>
            <a:endParaRPr lang="en-US" dirty="0"/>
          </a:p>
        </p:txBody>
      </p:sp>
      <p:sp>
        <p:nvSpPr>
          <p:cNvPr id="3" name="Content Placeholder 2"/>
          <p:cNvSpPr>
            <a:spLocks noGrp="1"/>
          </p:cNvSpPr>
          <p:nvPr>
            <p:ph idx="1"/>
          </p:nvPr>
        </p:nvSpPr>
        <p:spPr>
          <a:xfrm>
            <a:off x="990600" y="1178169"/>
            <a:ext cx="8080248" cy="5298831"/>
          </a:xfrm>
        </p:spPr>
        <p:txBody>
          <a:bodyPr>
            <a:normAutofit fontScale="85000" lnSpcReduction="20000"/>
          </a:bodyPr>
          <a:lstStyle/>
          <a:p>
            <a:r>
              <a:rPr lang="en-US" b="1" dirty="0" smtClean="0"/>
              <a:t>Concept of palliative care </a:t>
            </a:r>
            <a:r>
              <a:rPr lang="en-US" dirty="0" smtClean="0"/>
              <a:t>in provision of care- Definitions, principles, approaches used in palliative care, pillars of palliative care.</a:t>
            </a:r>
          </a:p>
          <a:p>
            <a:r>
              <a:rPr lang="en-US" dirty="0" smtClean="0"/>
              <a:t>Assess and manage a patient suffering from chronic /terminal illness (</a:t>
            </a:r>
            <a:r>
              <a:rPr lang="en-US" b="1" dirty="0" smtClean="0"/>
              <a:t>Holistic assessment</a:t>
            </a:r>
            <a:r>
              <a:rPr lang="en-US" dirty="0" smtClean="0"/>
              <a:t>)- pain and system assessment tools, care of patients suffering from chronic and terminal illness, Principles and care.</a:t>
            </a:r>
          </a:p>
          <a:p>
            <a:r>
              <a:rPr lang="en-US" dirty="0" smtClean="0"/>
              <a:t>Provide support to families of palliative care patients at the end of life </a:t>
            </a:r>
            <a:r>
              <a:rPr lang="en-US" b="1" dirty="0" smtClean="0"/>
              <a:t>(End of life care)</a:t>
            </a:r>
            <a:r>
              <a:rPr lang="en-US" dirty="0" smtClean="0"/>
              <a:t> – Death process and management, care of the dying patient, last offices stages of grief and bereavement care</a:t>
            </a:r>
          </a:p>
          <a:p>
            <a:r>
              <a:rPr lang="en-US" dirty="0" smtClean="0"/>
              <a:t>Provide care to patients with cancer </a:t>
            </a:r>
            <a:r>
              <a:rPr lang="en-US" b="1" dirty="0" smtClean="0"/>
              <a:t>(Oncology nursing)</a:t>
            </a:r>
            <a:r>
              <a:rPr lang="en-US" dirty="0" smtClean="0"/>
              <a:t> –Role of the nurse in cancer treatment modalities (chemotherapy, surgery and radiotherapy), nutritional support in cancer, hospice care.</a:t>
            </a:r>
            <a:endParaRPr lang="en-US" dirty="0"/>
          </a:p>
        </p:txBody>
      </p:sp>
      <p:sp>
        <p:nvSpPr>
          <p:cNvPr id="4" name="Date Placeholder 3"/>
          <p:cNvSpPr>
            <a:spLocks noGrp="1"/>
          </p:cNvSpPr>
          <p:nvPr>
            <p:ph type="dt" sz="half" idx="10"/>
          </p:nvPr>
        </p:nvSpPr>
        <p:spPr/>
        <p:txBody>
          <a:bodyPr/>
          <a:lstStyle/>
          <a:p>
            <a:fld id="{55229D83-EB01-4924-A729-C61747D7F166}" type="datetime1">
              <a:rPr lang="en-US" smtClean="0"/>
              <a:pPr/>
              <a:t>10/21/2021</a:t>
            </a:fld>
            <a:endParaRPr lang="en-US"/>
          </a:p>
        </p:txBody>
      </p:sp>
      <p:sp>
        <p:nvSpPr>
          <p:cNvPr id="5" name="Footer Placeholder 4"/>
          <p:cNvSpPr>
            <a:spLocks noGrp="1"/>
          </p:cNvSpPr>
          <p:nvPr>
            <p:ph type="ftr" sz="quarter" idx="11"/>
          </p:nvPr>
        </p:nvSpPr>
        <p:spPr/>
        <p:txBody>
          <a:bodyPr/>
          <a:lstStyle/>
          <a:p>
            <a:r>
              <a:rPr lang="en-US" dirty="0" smtClean="0"/>
              <a:t>WINNIE BARAWA</a:t>
            </a:r>
            <a:endParaRPr lang="en-US" dirty="0"/>
          </a:p>
        </p:txBody>
      </p:sp>
      <p:sp>
        <p:nvSpPr>
          <p:cNvPr id="6" name="Slide Number Placeholder 5"/>
          <p:cNvSpPr>
            <a:spLocks noGrp="1"/>
          </p:cNvSpPr>
          <p:nvPr>
            <p:ph type="sldNum" sz="quarter" idx="12"/>
          </p:nvPr>
        </p:nvSpPr>
        <p:spPr/>
        <p:txBody>
          <a:bodyPr/>
          <a:lstStyle/>
          <a:p>
            <a:fld id="{B1D3921E-B699-4AE9-8268-1FF2FBD273FC}" type="slidenum">
              <a:rPr lang="en-US" smtClean="0"/>
              <a:pPr/>
              <a:t>2</a:t>
            </a:fld>
            <a:endParaRPr lang="en-US"/>
          </a:p>
        </p:txBody>
      </p:sp>
    </p:spTree>
    <p:extLst>
      <p:ext uri="{BB962C8B-B14F-4D97-AF65-F5344CB8AC3E}">
        <p14:creationId xmlns:p14="http://schemas.microsoft.com/office/powerpoint/2010/main" val="2584467849"/>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990600" y="152400"/>
            <a:ext cx="7498080" cy="1143000"/>
          </a:xfrm>
        </p:spPr>
        <p:txBody>
          <a:bodyPr/>
          <a:lstStyle/>
          <a:p>
            <a:r>
              <a:rPr lang="en-US" dirty="0" smtClean="0"/>
              <a:t>Acceptance</a:t>
            </a:r>
          </a:p>
        </p:txBody>
      </p:sp>
      <p:sp>
        <p:nvSpPr>
          <p:cNvPr id="23555" name="Rectangle 3"/>
          <p:cNvSpPr>
            <a:spLocks noGrp="1" noChangeArrowheads="1"/>
          </p:cNvSpPr>
          <p:nvPr>
            <p:ph type="body" idx="1"/>
          </p:nvPr>
        </p:nvSpPr>
        <p:spPr>
          <a:xfrm>
            <a:off x="990600" y="1295400"/>
            <a:ext cx="8153400" cy="4953000"/>
          </a:xfrm>
        </p:spPr>
        <p:txBody>
          <a:bodyPr/>
          <a:lstStyle/>
          <a:p>
            <a:r>
              <a:rPr lang="en-US" dirty="0" smtClean="0"/>
              <a:t>Ability to contemplate life’s end with quiet expectations</a:t>
            </a:r>
          </a:p>
          <a:p>
            <a:r>
              <a:rPr lang="en-US" dirty="0" smtClean="0"/>
              <a:t>Apathetic</a:t>
            </a:r>
          </a:p>
          <a:p>
            <a:r>
              <a:rPr lang="en-US" dirty="0" smtClean="0"/>
              <a:t>Accepts death</a:t>
            </a:r>
          </a:p>
          <a:p>
            <a:r>
              <a:rPr lang="en-US" dirty="0" smtClean="0"/>
              <a:t>Leads to a newly experienced sense of the value of life &amp; the desire to make it more meaningful</a:t>
            </a:r>
          </a:p>
        </p:txBody>
      </p:sp>
    </p:spTree>
    <p:extLst>
      <p:ext uri="{BB962C8B-B14F-4D97-AF65-F5344CB8AC3E}">
        <p14:creationId xmlns:p14="http://schemas.microsoft.com/office/powerpoint/2010/main" val="2170436267"/>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1143000"/>
          </a:xfrm>
        </p:spPr>
        <p:txBody>
          <a:bodyPr/>
          <a:lstStyle/>
          <a:p>
            <a:r>
              <a:rPr lang="en-US" dirty="0" smtClean="0"/>
              <a:t>Care of a dying patient</a:t>
            </a:r>
            <a:endParaRPr lang="en-US" dirty="0"/>
          </a:p>
        </p:txBody>
      </p:sp>
      <p:sp>
        <p:nvSpPr>
          <p:cNvPr id="3" name="Content Placeholder 2"/>
          <p:cNvSpPr>
            <a:spLocks noGrp="1"/>
          </p:cNvSpPr>
          <p:nvPr>
            <p:ph idx="1"/>
          </p:nvPr>
        </p:nvSpPr>
        <p:spPr>
          <a:xfrm>
            <a:off x="990600" y="990600"/>
            <a:ext cx="8080248" cy="5486400"/>
          </a:xfrm>
        </p:spPr>
        <p:txBody>
          <a:bodyPr>
            <a:normAutofit fontScale="92500"/>
          </a:bodyPr>
          <a:lstStyle/>
          <a:p>
            <a:r>
              <a:rPr lang="en-US" b="1" dirty="0"/>
              <a:t>Comfort measures</a:t>
            </a:r>
            <a:endParaRPr lang="en-US" dirty="0"/>
          </a:p>
          <a:p>
            <a:r>
              <a:rPr lang="en-US" i="1" dirty="0"/>
              <a:t>Goal 1</a:t>
            </a:r>
            <a:r>
              <a:rPr lang="en-US" dirty="0"/>
              <a:t>—Current medication assessed and non-essentials discontinued</a:t>
            </a:r>
          </a:p>
          <a:p>
            <a:r>
              <a:rPr lang="en-US" i="1" dirty="0"/>
              <a:t>Goal 2</a:t>
            </a:r>
            <a:r>
              <a:rPr lang="en-US" dirty="0"/>
              <a:t>—As required subcutaneous drugs written up according to protocol (pain, agitation, respiratory tract secretions, nausea, vomiting)</a:t>
            </a:r>
          </a:p>
          <a:p>
            <a:r>
              <a:rPr lang="en-US" i="1" dirty="0"/>
              <a:t>Goal 3</a:t>
            </a:r>
            <a:r>
              <a:rPr lang="en-US" dirty="0"/>
              <a:t>—Discontinue inappropriate interventions (blood tests, antibiotics, intravenous fluids or drugs, turning regimens, vital signs); document not for cardiopulmonary resuscitation</a:t>
            </a:r>
          </a:p>
          <a:p>
            <a:endParaRPr lang="en-US" dirty="0"/>
          </a:p>
        </p:txBody>
      </p:sp>
      <p:sp>
        <p:nvSpPr>
          <p:cNvPr id="4" name="Date Placeholder 3"/>
          <p:cNvSpPr>
            <a:spLocks noGrp="1"/>
          </p:cNvSpPr>
          <p:nvPr>
            <p:ph type="dt" sz="half" idx="10"/>
          </p:nvPr>
        </p:nvSpPr>
        <p:spPr/>
        <p:txBody>
          <a:bodyPr/>
          <a:lstStyle/>
          <a:p>
            <a:fld id="{55229D83-EB01-4924-A729-C61747D7F166}" type="datetime1">
              <a:rPr lang="en-US" smtClean="0"/>
              <a:pPr/>
              <a:t>10/21/2021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21</a:t>
            </a:fld>
            <a:endParaRPr lang="en-US"/>
          </a:p>
        </p:txBody>
      </p:sp>
    </p:spTree>
    <p:extLst>
      <p:ext uri="{BB962C8B-B14F-4D97-AF65-F5344CB8AC3E}">
        <p14:creationId xmlns:p14="http://schemas.microsoft.com/office/powerpoint/2010/main" val="3847862433"/>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685800"/>
            <a:ext cx="8004048" cy="5562600"/>
          </a:xfrm>
        </p:spPr>
        <p:txBody>
          <a:bodyPr/>
          <a:lstStyle/>
          <a:p>
            <a:r>
              <a:rPr lang="en-US" b="1" dirty="0"/>
              <a:t>Psychological and insight issues</a:t>
            </a:r>
            <a:endParaRPr lang="en-US" dirty="0"/>
          </a:p>
          <a:p>
            <a:r>
              <a:rPr lang="en-US" i="1" dirty="0"/>
              <a:t>Goal 4</a:t>
            </a:r>
            <a:r>
              <a:rPr lang="en-US" dirty="0"/>
              <a:t>—Ability to communicate in English assessed as adequate (translator not needed)</a:t>
            </a:r>
          </a:p>
          <a:p>
            <a:r>
              <a:rPr lang="en-US" i="1" dirty="0"/>
              <a:t>Goal 5</a:t>
            </a:r>
            <a:r>
              <a:rPr lang="en-US" dirty="0"/>
              <a:t>—Insight into condition assessed</a:t>
            </a:r>
          </a:p>
          <a:p>
            <a:r>
              <a:rPr lang="en-US" b="1" dirty="0"/>
              <a:t>Religious and spiritual support</a:t>
            </a:r>
            <a:endParaRPr lang="en-US" dirty="0"/>
          </a:p>
          <a:p>
            <a:r>
              <a:rPr lang="en-US" i="1" dirty="0"/>
              <a:t>Goal 6</a:t>
            </a:r>
            <a:r>
              <a:rPr lang="en-US" dirty="0"/>
              <a:t>—Religious and spiritual needs assessed with patient and family</a:t>
            </a:r>
          </a:p>
          <a:p>
            <a:endParaRPr lang="en-US" dirty="0"/>
          </a:p>
        </p:txBody>
      </p:sp>
      <p:sp>
        <p:nvSpPr>
          <p:cNvPr id="4" name="Date Placeholder 3"/>
          <p:cNvSpPr>
            <a:spLocks noGrp="1"/>
          </p:cNvSpPr>
          <p:nvPr>
            <p:ph type="dt" sz="half" idx="10"/>
          </p:nvPr>
        </p:nvSpPr>
        <p:spPr/>
        <p:txBody>
          <a:bodyPr/>
          <a:lstStyle/>
          <a:p>
            <a:fld id="{55229D83-EB01-4924-A729-C61747D7F166}" type="datetime1">
              <a:rPr lang="en-US" smtClean="0"/>
              <a:pPr/>
              <a:t>10/21/2021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22</a:t>
            </a:fld>
            <a:endParaRPr lang="en-US"/>
          </a:p>
        </p:txBody>
      </p:sp>
    </p:spTree>
    <p:extLst>
      <p:ext uri="{BB962C8B-B14F-4D97-AF65-F5344CB8AC3E}">
        <p14:creationId xmlns:p14="http://schemas.microsoft.com/office/powerpoint/2010/main" val="2829041830"/>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609600"/>
            <a:ext cx="7943088" cy="5638800"/>
          </a:xfrm>
        </p:spPr>
        <p:txBody>
          <a:bodyPr>
            <a:normAutofit/>
          </a:bodyPr>
          <a:lstStyle/>
          <a:p>
            <a:r>
              <a:rPr lang="en-US" b="1" dirty="0"/>
              <a:t>Communication with family or others</a:t>
            </a:r>
            <a:endParaRPr lang="en-US" dirty="0"/>
          </a:p>
          <a:p>
            <a:r>
              <a:rPr lang="en-US" i="1" dirty="0"/>
              <a:t>Goal 7</a:t>
            </a:r>
            <a:r>
              <a:rPr lang="en-US" dirty="0"/>
              <a:t>—Identify how family or other people involved are to be informed of patient's impending death</a:t>
            </a:r>
          </a:p>
          <a:p>
            <a:r>
              <a:rPr lang="en-US" i="1" dirty="0"/>
              <a:t>Goal 8</a:t>
            </a:r>
            <a:r>
              <a:rPr lang="en-US" dirty="0"/>
              <a:t>—Family or other people involved given relevant hospital information</a:t>
            </a:r>
          </a:p>
          <a:p>
            <a:r>
              <a:rPr lang="en-US" b="1" dirty="0"/>
              <a:t>Communication with primary healthcare team</a:t>
            </a:r>
            <a:endParaRPr lang="en-US" dirty="0"/>
          </a:p>
          <a:p>
            <a:r>
              <a:rPr lang="en-US" i="1" dirty="0"/>
              <a:t>Goal 9</a:t>
            </a:r>
            <a:r>
              <a:rPr lang="en-US" dirty="0"/>
              <a:t>—General practitioner is aware of patient's condition</a:t>
            </a:r>
          </a:p>
          <a:p>
            <a:endParaRPr lang="en-US" dirty="0"/>
          </a:p>
        </p:txBody>
      </p:sp>
      <p:sp>
        <p:nvSpPr>
          <p:cNvPr id="4" name="Date Placeholder 3"/>
          <p:cNvSpPr>
            <a:spLocks noGrp="1"/>
          </p:cNvSpPr>
          <p:nvPr>
            <p:ph type="dt" sz="half" idx="10"/>
          </p:nvPr>
        </p:nvSpPr>
        <p:spPr/>
        <p:txBody>
          <a:bodyPr/>
          <a:lstStyle/>
          <a:p>
            <a:fld id="{55229D83-EB01-4924-A729-C61747D7F166}" type="datetime1">
              <a:rPr lang="en-US" smtClean="0"/>
              <a:pPr/>
              <a:t>10/21/2021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23</a:t>
            </a:fld>
            <a:endParaRPr lang="en-US"/>
          </a:p>
        </p:txBody>
      </p:sp>
    </p:spTree>
    <p:extLst>
      <p:ext uri="{BB962C8B-B14F-4D97-AF65-F5344CB8AC3E}">
        <p14:creationId xmlns:p14="http://schemas.microsoft.com/office/powerpoint/2010/main" val="3692860094"/>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596554" cy="1143000"/>
          </a:xfrm>
        </p:spPr>
        <p:txBody>
          <a:bodyPr/>
          <a:lstStyle/>
          <a:p>
            <a:r>
              <a:rPr lang="en-US" dirty="0" smtClean="0"/>
              <a:t>LAST OFFICE</a:t>
            </a:r>
            <a:endParaRPr lang="en-US" dirty="0"/>
          </a:p>
        </p:txBody>
      </p:sp>
      <p:sp>
        <p:nvSpPr>
          <p:cNvPr id="3" name="Content Placeholder 2"/>
          <p:cNvSpPr>
            <a:spLocks noGrp="1"/>
          </p:cNvSpPr>
          <p:nvPr>
            <p:ph idx="1"/>
          </p:nvPr>
        </p:nvSpPr>
        <p:spPr>
          <a:xfrm>
            <a:off x="990600" y="1066800"/>
            <a:ext cx="8080248" cy="5486400"/>
          </a:xfrm>
        </p:spPr>
        <p:txBody>
          <a:bodyPr>
            <a:normAutofit fontScale="85000" lnSpcReduction="20000"/>
          </a:bodyPr>
          <a:lstStyle/>
          <a:p>
            <a:r>
              <a:rPr lang="en-US" dirty="0"/>
              <a:t>Often the body of the deceased is left for up to an hour as a mark of respect. The procedure then typically includes the following steps, though they can vary according to an institution's preferred practices:</a:t>
            </a:r>
          </a:p>
          <a:p>
            <a:r>
              <a:rPr lang="en-US" dirty="0"/>
              <a:t>Removal of </a:t>
            </a:r>
            <a:r>
              <a:rPr lang="en-US" dirty="0" err="1"/>
              <a:t>jewellery</a:t>
            </a:r>
            <a:r>
              <a:rPr lang="en-US" dirty="0"/>
              <a:t> unless requested otherwise by the deceased's family. If left on it must be documented in the patient's property list.</a:t>
            </a:r>
          </a:p>
          <a:p>
            <a:r>
              <a:rPr lang="en-US" dirty="0"/>
              <a:t>Wounds, including pressure sores, should be covered with a waterproof dressing. Tube insertion points should be padded with gauze and tape to avoid purging.</a:t>
            </a:r>
          </a:p>
          <a:p>
            <a:r>
              <a:rPr lang="en-US" dirty="0"/>
              <a:t>The patient is laid on his/her back with arms by their side (unless religious customs demand otherwise). Eyelids are closed.</a:t>
            </a:r>
          </a:p>
          <a:p>
            <a:endParaRPr lang="en-US" dirty="0"/>
          </a:p>
        </p:txBody>
      </p:sp>
      <p:sp>
        <p:nvSpPr>
          <p:cNvPr id="4" name="Date Placeholder 3"/>
          <p:cNvSpPr>
            <a:spLocks noGrp="1"/>
          </p:cNvSpPr>
          <p:nvPr>
            <p:ph type="dt" sz="half" idx="10"/>
          </p:nvPr>
        </p:nvSpPr>
        <p:spPr/>
        <p:txBody>
          <a:bodyPr/>
          <a:lstStyle/>
          <a:p>
            <a:fld id="{55229D83-EB01-4924-A729-C61747D7F166}" type="datetime1">
              <a:rPr lang="en-US" smtClean="0"/>
              <a:pPr/>
              <a:t>10/21/2021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24</a:t>
            </a:fld>
            <a:endParaRPr lang="en-US"/>
          </a:p>
        </p:txBody>
      </p:sp>
    </p:spTree>
    <p:extLst>
      <p:ext uri="{BB962C8B-B14F-4D97-AF65-F5344CB8AC3E}">
        <p14:creationId xmlns:p14="http://schemas.microsoft.com/office/powerpoint/2010/main" val="1644086442"/>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685800"/>
            <a:ext cx="8080248" cy="5867400"/>
          </a:xfrm>
        </p:spPr>
        <p:txBody>
          <a:bodyPr>
            <a:normAutofit/>
          </a:bodyPr>
          <a:lstStyle/>
          <a:p>
            <a:r>
              <a:rPr lang="en-US" dirty="0"/>
              <a:t>The jaw is often supported with a pillow or cervical collar.</a:t>
            </a:r>
          </a:p>
          <a:p>
            <a:r>
              <a:rPr lang="en-US" dirty="0"/>
              <a:t>Dentures should be left in place, unless inappropriate.</a:t>
            </a:r>
          </a:p>
          <a:p>
            <a:r>
              <a:rPr lang="en-US" dirty="0"/>
              <a:t>The bladder is drained by applying pressure on the lower abdomen. Orifices are blocked only if leakage of body fluid is evident.</a:t>
            </a:r>
          </a:p>
          <a:p>
            <a:r>
              <a:rPr lang="en-US" dirty="0"/>
              <a:t>The body is then washed and dried, the mouth cleaned and the face shaved.</a:t>
            </a:r>
          </a:p>
          <a:p>
            <a:endParaRPr lang="en-US" dirty="0"/>
          </a:p>
        </p:txBody>
      </p:sp>
      <p:sp>
        <p:nvSpPr>
          <p:cNvPr id="4" name="Date Placeholder 3"/>
          <p:cNvSpPr>
            <a:spLocks noGrp="1"/>
          </p:cNvSpPr>
          <p:nvPr>
            <p:ph type="dt" sz="half" idx="10"/>
          </p:nvPr>
        </p:nvSpPr>
        <p:spPr/>
        <p:txBody>
          <a:bodyPr/>
          <a:lstStyle/>
          <a:p>
            <a:fld id="{55229D83-EB01-4924-A729-C61747D7F166}" type="datetime1">
              <a:rPr lang="en-US" smtClean="0"/>
              <a:pPr/>
              <a:t>10/21/2021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25</a:t>
            </a:fld>
            <a:endParaRPr lang="en-US"/>
          </a:p>
        </p:txBody>
      </p:sp>
    </p:spTree>
    <p:extLst>
      <p:ext uri="{BB962C8B-B14F-4D97-AF65-F5344CB8AC3E}">
        <p14:creationId xmlns:p14="http://schemas.microsoft.com/office/powerpoint/2010/main" val="676402828"/>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381000"/>
            <a:ext cx="8080248" cy="6172200"/>
          </a:xfrm>
        </p:spPr>
        <p:txBody>
          <a:bodyPr>
            <a:normAutofit fontScale="92500" lnSpcReduction="20000"/>
          </a:bodyPr>
          <a:lstStyle/>
          <a:p>
            <a:r>
              <a:rPr lang="en-US" dirty="0"/>
              <a:t>An identification bracelet is put on the </a:t>
            </a:r>
            <a:r>
              <a:rPr lang="en-US" dirty="0" smtClean="0"/>
              <a:t>ankle/forehead</a:t>
            </a:r>
            <a:r>
              <a:rPr lang="en-US" dirty="0"/>
              <a:t> detailing: the name of the patient; date of birth; date and time of death; name of ward (if patient died in hospital); patient identification number.</a:t>
            </a:r>
          </a:p>
          <a:p>
            <a:r>
              <a:rPr lang="en-US" dirty="0"/>
              <a:t>The body is dressed in a simple garment or wrapped in a shroud. An identification label duplicating the above information is pinned to the wrap or shroud.</a:t>
            </a:r>
          </a:p>
          <a:p>
            <a:r>
              <a:rPr lang="en-US" dirty="0"/>
              <a:t>A stretcher </a:t>
            </a:r>
            <a:r>
              <a:rPr lang="en-US" dirty="0" err="1"/>
              <a:t>drawsheet</a:t>
            </a:r>
            <a:r>
              <a:rPr lang="en-US" dirty="0"/>
              <a:t> is placed under the body to enable removal to a trolley for transportation to the morgue. These trolleys may often be disguised to resemble laundry carts if transportation has to pass through areas where members of the public may be present.</a:t>
            </a:r>
          </a:p>
          <a:p>
            <a:endParaRPr lang="en-US" dirty="0"/>
          </a:p>
        </p:txBody>
      </p:sp>
      <p:sp>
        <p:nvSpPr>
          <p:cNvPr id="4" name="Date Placeholder 3"/>
          <p:cNvSpPr>
            <a:spLocks noGrp="1"/>
          </p:cNvSpPr>
          <p:nvPr>
            <p:ph type="dt" sz="half" idx="10"/>
          </p:nvPr>
        </p:nvSpPr>
        <p:spPr/>
        <p:txBody>
          <a:bodyPr/>
          <a:lstStyle/>
          <a:p>
            <a:fld id="{55229D83-EB01-4924-A729-C61747D7F166}" type="datetime1">
              <a:rPr lang="en-US" smtClean="0"/>
              <a:pPr/>
              <a:t>10/21/2021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26</a:t>
            </a:fld>
            <a:endParaRPr lang="en-US"/>
          </a:p>
        </p:txBody>
      </p:sp>
    </p:spTree>
    <p:extLst>
      <p:ext uri="{BB962C8B-B14F-4D97-AF65-F5344CB8AC3E}">
        <p14:creationId xmlns:p14="http://schemas.microsoft.com/office/powerpoint/2010/main" val="201926360"/>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t>
            </a:r>
            <a:endParaRPr lang="en-US" dirty="0"/>
          </a:p>
        </p:txBody>
      </p:sp>
      <p:sp>
        <p:nvSpPr>
          <p:cNvPr id="4" name="Date Placeholder 3"/>
          <p:cNvSpPr>
            <a:spLocks noGrp="1"/>
          </p:cNvSpPr>
          <p:nvPr>
            <p:ph type="dt" sz="half" idx="10"/>
          </p:nvPr>
        </p:nvSpPr>
        <p:spPr/>
        <p:txBody>
          <a:bodyPr/>
          <a:lstStyle/>
          <a:p>
            <a:fld id="{55229D83-EB01-4924-A729-C61747D7F166}" type="datetime1">
              <a:rPr lang="en-US" smtClean="0"/>
              <a:pPr/>
              <a:t>10/21/2021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27</a:t>
            </a:fld>
            <a:endParaRPr lang="en-US"/>
          </a:p>
        </p:txBody>
      </p:sp>
      <p:sp>
        <p:nvSpPr>
          <p:cNvPr id="9" name="TextBox 8"/>
          <p:cNvSpPr txBox="1"/>
          <p:nvPr/>
        </p:nvSpPr>
        <p:spPr>
          <a:xfrm>
            <a:off x="2209800" y="5890442"/>
            <a:ext cx="4419600" cy="707886"/>
          </a:xfrm>
          <a:prstGeom prst="rect">
            <a:avLst/>
          </a:prstGeom>
          <a:noFill/>
        </p:spPr>
        <p:txBody>
          <a:bodyPr wrap="square" rtlCol="0">
            <a:spAutoFit/>
          </a:bodyPr>
          <a:lstStyle/>
          <a:p>
            <a:pPr algn="ctr"/>
            <a:r>
              <a:rPr lang="en-US" sz="4000" b="1" dirty="0" smtClean="0"/>
              <a:t>END</a:t>
            </a:r>
            <a:endParaRPr lang="en-US" sz="4000" b="1" dirty="0"/>
          </a:p>
        </p:txBody>
      </p:sp>
      <p:pic>
        <p:nvPicPr>
          <p:cNvPr id="7" name="Content Placeholder 6"/>
          <p:cNvPicPr>
            <a:picLocks noGrp="1" noChangeAspect="1"/>
          </p:cNvPicPr>
          <p:nvPr>
            <p:ph idx="1"/>
          </p:nvPr>
        </p:nvPicPr>
        <p:blipFill>
          <a:blip r:embed="rId2"/>
          <a:stretch>
            <a:fillRect/>
          </a:stretch>
        </p:blipFill>
        <p:spPr>
          <a:xfrm>
            <a:off x="1435100" y="1838683"/>
            <a:ext cx="7499350" cy="4018834"/>
          </a:xfrm>
          <a:prstGeom prst="rect">
            <a:avLst/>
          </a:prstGeom>
        </p:spPr>
      </p:pic>
    </p:spTree>
    <p:extLst>
      <p:ext uri="{BB962C8B-B14F-4D97-AF65-F5344CB8AC3E}">
        <p14:creationId xmlns:p14="http://schemas.microsoft.com/office/powerpoint/2010/main" val="324058684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1723"/>
            <a:ext cx="8153400" cy="1143000"/>
          </a:xfrm>
        </p:spPr>
        <p:txBody>
          <a:bodyPr>
            <a:normAutofit fontScale="90000"/>
          </a:bodyPr>
          <a:lstStyle/>
          <a:p>
            <a:r>
              <a:rPr lang="en-US" dirty="0" smtClean="0"/>
              <a:t>EFFECTS OF PALLIATIVE CARE ON FAMILIES</a:t>
            </a:r>
            <a:endParaRPr lang="en-US" dirty="0"/>
          </a:p>
        </p:txBody>
      </p:sp>
      <p:pic>
        <p:nvPicPr>
          <p:cNvPr id="7" name="Content Placeholder 6"/>
          <p:cNvPicPr>
            <a:picLocks noGrp="1" noChangeAspect="1"/>
          </p:cNvPicPr>
          <p:nvPr>
            <p:ph idx="1"/>
          </p:nvPr>
        </p:nvPicPr>
        <p:blipFill>
          <a:blip r:embed="rId2"/>
          <a:stretch>
            <a:fillRect/>
          </a:stretch>
        </p:blipFill>
        <p:spPr>
          <a:xfrm>
            <a:off x="1447800" y="1154723"/>
            <a:ext cx="7467600" cy="5600701"/>
          </a:xfrm>
          <a:prstGeom prst="rect">
            <a:avLst/>
          </a:prstGeom>
        </p:spPr>
      </p:pic>
      <p:sp>
        <p:nvSpPr>
          <p:cNvPr id="4" name="Date Placeholder 3"/>
          <p:cNvSpPr>
            <a:spLocks noGrp="1"/>
          </p:cNvSpPr>
          <p:nvPr>
            <p:ph type="dt" sz="half" idx="10"/>
          </p:nvPr>
        </p:nvSpPr>
        <p:spPr/>
        <p:txBody>
          <a:bodyPr/>
          <a:lstStyle/>
          <a:p>
            <a:fld id="{55229D83-EB01-4924-A729-C61747D7F166}" type="datetime1">
              <a:rPr lang="en-US" smtClean="0"/>
              <a:pPr/>
              <a:t>10/21/2021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3</a:t>
            </a:fld>
            <a:endParaRPr lang="en-US"/>
          </a:p>
        </p:txBody>
      </p:sp>
    </p:spTree>
    <p:extLst>
      <p:ext uri="{BB962C8B-B14F-4D97-AF65-F5344CB8AC3E}">
        <p14:creationId xmlns:p14="http://schemas.microsoft.com/office/powerpoint/2010/main" val="217645705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90600" y="274638"/>
            <a:ext cx="8153400" cy="1249362"/>
          </a:xfrm>
        </p:spPr>
        <p:txBody>
          <a:bodyPr rtlCol="0">
            <a:noAutofit/>
          </a:bodyPr>
          <a:lstStyle/>
          <a:p>
            <a:pPr fontAlgn="auto">
              <a:spcAft>
                <a:spcPts val="0"/>
              </a:spcAft>
              <a:defRPr/>
            </a:pPr>
            <a:r>
              <a:rPr lang="en-US" sz="4000" dirty="0" smtClean="0"/>
              <a:t>EFFECTS OF TERMINAL ILLNESS ON THE FAMILY</a:t>
            </a:r>
          </a:p>
        </p:txBody>
      </p:sp>
      <p:sp>
        <p:nvSpPr>
          <p:cNvPr id="3" name="Content Placeholder 2"/>
          <p:cNvSpPr>
            <a:spLocks noGrp="1"/>
          </p:cNvSpPr>
          <p:nvPr>
            <p:ph idx="1"/>
          </p:nvPr>
        </p:nvSpPr>
        <p:spPr>
          <a:xfrm>
            <a:off x="978877" y="1524000"/>
            <a:ext cx="7696200" cy="4983163"/>
          </a:xfrm>
        </p:spPr>
        <p:txBody>
          <a:bodyPr rtlCol="0">
            <a:normAutofit/>
          </a:bodyPr>
          <a:lstStyle/>
          <a:p>
            <a:pPr lvl="1" fontAlgn="auto">
              <a:spcAft>
                <a:spcPts val="0"/>
              </a:spcAft>
              <a:buFont typeface="Arial" panose="020B0604020202020204" pitchFamily="34" charset="0"/>
              <a:buChar char="•"/>
              <a:defRPr/>
            </a:pPr>
            <a:r>
              <a:rPr lang="en-US" sz="4800" dirty="0" smtClean="0">
                <a:effectLst>
                  <a:outerShdw blurRad="38100" dist="38100" dir="2700000" algn="tl">
                    <a:srgbClr val="C0C0C0"/>
                  </a:outerShdw>
                </a:effectLst>
                <a:cs typeface="Times New Roman" pitchFamily="18" charset="0"/>
              </a:rPr>
              <a:t>Financial stress</a:t>
            </a:r>
          </a:p>
          <a:p>
            <a:pPr lvl="1" fontAlgn="auto">
              <a:spcAft>
                <a:spcPts val="0"/>
              </a:spcAft>
              <a:buFont typeface="Arial" panose="020B0604020202020204" pitchFamily="34" charset="0"/>
              <a:buChar char="•"/>
              <a:defRPr/>
            </a:pPr>
            <a:r>
              <a:rPr lang="en-US" sz="4800" dirty="0">
                <a:effectLst>
                  <a:outerShdw blurRad="38100" dist="38100" dir="2700000" algn="tl">
                    <a:srgbClr val="C0C0C0"/>
                  </a:outerShdw>
                </a:effectLst>
                <a:cs typeface="Times New Roman" pitchFamily="18" charset="0"/>
              </a:rPr>
              <a:t>F</a:t>
            </a:r>
            <a:r>
              <a:rPr lang="en-US" sz="4800" dirty="0" smtClean="0">
                <a:effectLst>
                  <a:outerShdw blurRad="38100" dist="38100" dir="2700000" algn="tl">
                    <a:srgbClr val="C0C0C0"/>
                  </a:outerShdw>
                </a:effectLst>
                <a:cs typeface="Times New Roman" pitchFamily="18" charset="0"/>
              </a:rPr>
              <a:t>amily cohesion</a:t>
            </a:r>
          </a:p>
          <a:p>
            <a:pPr lvl="1" fontAlgn="auto">
              <a:spcAft>
                <a:spcPts val="0"/>
              </a:spcAft>
              <a:buFont typeface="Arial" panose="020B0604020202020204" pitchFamily="34" charset="0"/>
              <a:buChar char="•"/>
              <a:defRPr/>
            </a:pPr>
            <a:r>
              <a:rPr lang="en-US" sz="4800" dirty="0">
                <a:effectLst>
                  <a:outerShdw blurRad="38100" dist="38100" dir="2700000" algn="tl">
                    <a:srgbClr val="C0C0C0"/>
                  </a:outerShdw>
                </a:effectLst>
                <a:cs typeface="Times New Roman" pitchFamily="18" charset="0"/>
              </a:rPr>
              <a:t>F</a:t>
            </a:r>
            <a:r>
              <a:rPr lang="en-US" sz="4800" dirty="0" smtClean="0">
                <a:effectLst>
                  <a:outerShdw blurRad="38100" dist="38100" dir="2700000" algn="tl">
                    <a:srgbClr val="C0C0C0"/>
                  </a:outerShdw>
                </a:effectLst>
                <a:cs typeface="Times New Roman" pitchFamily="18" charset="0"/>
              </a:rPr>
              <a:t>amily functioning </a:t>
            </a:r>
          </a:p>
          <a:p>
            <a:pPr lvl="1" fontAlgn="auto">
              <a:spcAft>
                <a:spcPts val="0"/>
              </a:spcAft>
              <a:buFont typeface="Arial" panose="020B0604020202020204" pitchFamily="34" charset="0"/>
              <a:buChar char="•"/>
              <a:defRPr/>
            </a:pPr>
            <a:r>
              <a:rPr lang="en-US" sz="4800" dirty="0">
                <a:effectLst>
                  <a:outerShdw blurRad="38100" dist="38100" dir="2700000" algn="tl">
                    <a:srgbClr val="C0C0C0"/>
                  </a:outerShdw>
                </a:effectLst>
                <a:cs typeface="Times New Roman" pitchFamily="18" charset="0"/>
              </a:rPr>
              <a:t>P</a:t>
            </a:r>
            <a:r>
              <a:rPr lang="en-US" sz="4800" dirty="0" smtClean="0">
                <a:effectLst>
                  <a:outerShdw blurRad="38100" dist="38100" dir="2700000" algn="tl">
                    <a:srgbClr val="C0C0C0"/>
                  </a:outerShdw>
                </a:effectLst>
                <a:cs typeface="Times New Roman" pitchFamily="18" charset="0"/>
              </a:rPr>
              <a:t>sychological wellbeing.</a:t>
            </a:r>
          </a:p>
          <a:p>
            <a:pPr fontAlgn="auto">
              <a:spcAft>
                <a:spcPts val="0"/>
              </a:spcAft>
              <a:defRPr/>
            </a:pPr>
            <a:endParaRPr lang="en-US" dirty="0"/>
          </a:p>
        </p:txBody>
      </p:sp>
    </p:spTree>
    <p:extLst>
      <p:ext uri="{BB962C8B-B14F-4D97-AF65-F5344CB8AC3E}">
        <p14:creationId xmlns:p14="http://schemas.microsoft.com/office/powerpoint/2010/main" val="326079418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7351" y="0"/>
            <a:ext cx="7498080" cy="1143000"/>
          </a:xfrm>
        </p:spPr>
        <p:txBody>
          <a:bodyPr/>
          <a:lstStyle/>
          <a:p>
            <a:r>
              <a:rPr lang="en-US" dirty="0" smtClean="0"/>
              <a:t>END OF LIFE CARE</a:t>
            </a:r>
            <a:endParaRPr lang="en-US" dirty="0"/>
          </a:p>
        </p:txBody>
      </p:sp>
      <p:sp>
        <p:nvSpPr>
          <p:cNvPr id="3" name="Content Placeholder 2"/>
          <p:cNvSpPr>
            <a:spLocks noGrp="1"/>
          </p:cNvSpPr>
          <p:nvPr>
            <p:ph idx="1"/>
          </p:nvPr>
        </p:nvSpPr>
        <p:spPr>
          <a:xfrm>
            <a:off x="990601" y="990600"/>
            <a:ext cx="8080248" cy="5257800"/>
          </a:xfrm>
        </p:spPr>
        <p:txBody>
          <a:bodyPr/>
          <a:lstStyle/>
          <a:p>
            <a:r>
              <a:rPr lang="en-US" dirty="0"/>
              <a:t>End-of-life care is the term used to describe the support and medical care given during </a:t>
            </a:r>
            <a:r>
              <a:rPr lang="en-US" dirty="0" smtClean="0"/>
              <a:t>the </a:t>
            </a:r>
            <a:r>
              <a:rPr lang="en-US" dirty="0"/>
              <a:t>time surrounding </a:t>
            </a:r>
            <a:r>
              <a:rPr lang="en-US" dirty="0" smtClean="0"/>
              <a:t>death</a:t>
            </a:r>
          </a:p>
          <a:p>
            <a:r>
              <a:rPr lang="en-US" dirty="0" smtClean="0"/>
              <a:t>There are different ways to care for person at end of life </a:t>
            </a:r>
            <a:r>
              <a:rPr lang="en-US" dirty="0" err="1" smtClean="0"/>
              <a:t>e.g</a:t>
            </a:r>
            <a:endParaRPr lang="en-US" dirty="0"/>
          </a:p>
        </p:txBody>
      </p:sp>
      <p:sp>
        <p:nvSpPr>
          <p:cNvPr id="4" name="Date Placeholder 3"/>
          <p:cNvSpPr>
            <a:spLocks noGrp="1"/>
          </p:cNvSpPr>
          <p:nvPr>
            <p:ph type="dt" sz="half" idx="10"/>
          </p:nvPr>
        </p:nvSpPr>
        <p:spPr/>
        <p:txBody>
          <a:bodyPr/>
          <a:lstStyle/>
          <a:p>
            <a:fld id="{55229D83-EB01-4924-A729-C61747D7F166}" type="datetime1">
              <a:rPr lang="en-US" smtClean="0"/>
              <a:pPr/>
              <a:t>10/21/2021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5</a:t>
            </a:fld>
            <a:endParaRPr lang="en-US"/>
          </a:p>
        </p:txBody>
      </p:sp>
    </p:spTree>
    <p:extLst>
      <p:ext uri="{BB962C8B-B14F-4D97-AF65-F5344CB8AC3E}">
        <p14:creationId xmlns:p14="http://schemas.microsoft.com/office/powerpoint/2010/main" val="313011061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304800"/>
            <a:ext cx="8080248" cy="6172200"/>
          </a:xfrm>
        </p:spPr>
        <p:txBody>
          <a:bodyPr>
            <a:normAutofit fontScale="92500" lnSpcReduction="10000"/>
          </a:bodyPr>
          <a:lstStyle/>
          <a:p>
            <a:r>
              <a:rPr lang="en-US" b="1" dirty="0"/>
              <a:t>Providing Physical Comfort</a:t>
            </a:r>
          </a:p>
          <a:p>
            <a:r>
              <a:rPr lang="en-US" dirty="0"/>
              <a:t>There are ways to make a person who is dying more </a:t>
            </a:r>
            <a:r>
              <a:rPr lang="en-US" dirty="0" smtClean="0"/>
              <a:t>comfortable.</a:t>
            </a:r>
          </a:p>
          <a:p>
            <a:r>
              <a:rPr lang="en-US" dirty="0" smtClean="0"/>
              <a:t>Discomfort </a:t>
            </a:r>
            <a:r>
              <a:rPr lang="en-US" dirty="0"/>
              <a:t>can come from a variety </a:t>
            </a:r>
            <a:r>
              <a:rPr lang="en-US" dirty="0" smtClean="0"/>
              <a:t>of problems</a:t>
            </a:r>
            <a:r>
              <a:rPr lang="en-US" dirty="0"/>
              <a:t>. For each, there are things you or a healthcare provider can do, depending on the cause. For example, a dying person can be uncomfortable because of:</a:t>
            </a:r>
          </a:p>
          <a:p>
            <a:pPr lvl="1"/>
            <a:r>
              <a:rPr lang="en-US" dirty="0"/>
              <a:t>Pain</a:t>
            </a:r>
          </a:p>
          <a:p>
            <a:pPr lvl="1"/>
            <a:r>
              <a:rPr lang="en-US" dirty="0"/>
              <a:t>Breathing problems</a:t>
            </a:r>
          </a:p>
          <a:p>
            <a:pPr lvl="1"/>
            <a:r>
              <a:rPr lang="en-US" dirty="0"/>
              <a:t>Skin irritation</a:t>
            </a:r>
          </a:p>
          <a:p>
            <a:pPr lvl="1"/>
            <a:r>
              <a:rPr lang="en-US" dirty="0"/>
              <a:t>Digestive problems</a:t>
            </a:r>
          </a:p>
          <a:p>
            <a:pPr lvl="1"/>
            <a:r>
              <a:rPr lang="en-US" dirty="0"/>
              <a:t>Temperature sensitivity</a:t>
            </a:r>
          </a:p>
          <a:p>
            <a:pPr lvl="1"/>
            <a:r>
              <a:rPr lang="en-US" dirty="0"/>
              <a:t>Fatigue</a:t>
            </a:r>
          </a:p>
          <a:p>
            <a:endParaRPr lang="en-US" dirty="0"/>
          </a:p>
        </p:txBody>
      </p:sp>
      <p:sp>
        <p:nvSpPr>
          <p:cNvPr id="4" name="Date Placeholder 3"/>
          <p:cNvSpPr>
            <a:spLocks noGrp="1"/>
          </p:cNvSpPr>
          <p:nvPr>
            <p:ph type="dt" sz="half" idx="10"/>
          </p:nvPr>
        </p:nvSpPr>
        <p:spPr/>
        <p:txBody>
          <a:bodyPr/>
          <a:lstStyle/>
          <a:p>
            <a:fld id="{55229D83-EB01-4924-A729-C61747D7F166}" type="datetime1">
              <a:rPr lang="en-US" smtClean="0"/>
              <a:pPr/>
              <a:t>10/21/2021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6</a:t>
            </a:fld>
            <a:endParaRPr lang="en-US"/>
          </a:p>
        </p:txBody>
      </p:sp>
    </p:spTree>
    <p:extLst>
      <p:ext uri="{BB962C8B-B14F-4D97-AF65-F5344CB8AC3E}">
        <p14:creationId xmlns:p14="http://schemas.microsoft.com/office/powerpoint/2010/main" val="296055719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457200"/>
            <a:ext cx="8080248" cy="6096000"/>
          </a:xfrm>
        </p:spPr>
        <p:txBody>
          <a:bodyPr>
            <a:normAutofit/>
          </a:bodyPr>
          <a:lstStyle/>
          <a:p>
            <a:r>
              <a:rPr lang="en-US" b="1" dirty="0"/>
              <a:t>Managing Mental and Emotional Needs</a:t>
            </a:r>
          </a:p>
          <a:p>
            <a:r>
              <a:rPr lang="en-US" dirty="0" smtClean="0"/>
              <a:t>Someone </a:t>
            </a:r>
            <a:r>
              <a:rPr lang="en-US" dirty="0"/>
              <a:t>who is alert near the end of life might understandably feel </a:t>
            </a:r>
            <a:r>
              <a:rPr lang="en-US" u="sng" dirty="0" smtClean="0"/>
              <a:t>depressed</a:t>
            </a:r>
            <a:r>
              <a:rPr lang="en-US" dirty="0"/>
              <a:t> </a:t>
            </a:r>
            <a:r>
              <a:rPr lang="en-US" dirty="0" smtClean="0"/>
              <a:t>or anxious.</a:t>
            </a:r>
          </a:p>
          <a:p>
            <a:r>
              <a:rPr lang="en-US" dirty="0" smtClean="0"/>
              <a:t>It </a:t>
            </a:r>
            <a:r>
              <a:rPr lang="en-US" dirty="0"/>
              <a:t>is important to treat emotional pain and suffering. Encouraging conversations about feelings might help. </a:t>
            </a:r>
            <a:endParaRPr lang="en-US" dirty="0" smtClean="0"/>
          </a:p>
          <a:p>
            <a:r>
              <a:rPr lang="en-US" dirty="0" smtClean="0"/>
              <a:t>You </a:t>
            </a:r>
            <a:r>
              <a:rPr lang="en-US" dirty="0"/>
              <a:t>might want to contact a counselor, possibly one familiar with end-of-life issues. If the depression or anxiety is severe, medicine may help.</a:t>
            </a:r>
          </a:p>
          <a:p>
            <a:endParaRPr lang="en-US" dirty="0"/>
          </a:p>
        </p:txBody>
      </p:sp>
      <p:sp>
        <p:nvSpPr>
          <p:cNvPr id="4" name="Date Placeholder 3"/>
          <p:cNvSpPr>
            <a:spLocks noGrp="1"/>
          </p:cNvSpPr>
          <p:nvPr>
            <p:ph type="dt" sz="half" idx="10"/>
          </p:nvPr>
        </p:nvSpPr>
        <p:spPr/>
        <p:txBody>
          <a:bodyPr/>
          <a:lstStyle/>
          <a:p>
            <a:fld id="{55229D83-EB01-4924-A729-C61747D7F166}" type="datetime1">
              <a:rPr lang="en-US" smtClean="0"/>
              <a:pPr/>
              <a:t>10/21/2021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7</a:t>
            </a:fld>
            <a:endParaRPr lang="en-US"/>
          </a:p>
        </p:txBody>
      </p:sp>
    </p:spTree>
    <p:extLst>
      <p:ext uri="{BB962C8B-B14F-4D97-AF65-F5344CB8AC3E}">
        <p14:creationId xmlns:p14="http://schemas.microsoft.com/office/powerpoint/2010/main" val="128358453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52400"/>
            <a:ext cx="8080248" cy="6324600"/>
          </a:xfrm>
        </p:spPr>
        <p:txBody>
          <a:bodyPr>
            <a:normAutofit/>
          </a:bodyPr>
          <a:lstStyle/>
          <a:p>
            <a:r>
              <a:rPr lang="en-US" b="1" dirty="0"/>
              <a:t>Spiritual Needs at the End of Life</a:t>
            </a:r>
          </a:p>
          <a:p>
            <a:r>
              <a:rPr lang="en-US" dirty="0" smtClean="0"/>
              <a:t>Spiritual </a:t>
            </a:r>
            <a:r>
              <a:rPr lang="en-US" dirty="0"/>
              <a:t>needs include finding meaning in one's life and ending disagreements with </a:t>
            </a:r>
            <a:r>
              <a:rPr lang="en-US" dirty="0" smtClean="0"/>
              <a:t>others</a:t>
            </a:r>
          </a:p>
          <a:p>
            <a:r>
              <a:rPr lang="en-US" dirty="0" smtClean="0"/>
              <a:t>Many </a:t>
            </a:r>
            <a:r>
              <a:rPr lang="en-US" dirty="0"/>
              <a:t>people find solace in their faith. Others may struggle with their faith or spiritual beliefs. Praying, talking with someone from one's religious community (such as a minister, priest, rabbi, or imam), reading religious texts, or listening to religious music may bring comfort.</a:t>
            </a:r>
          </a:p>
          <a:p>
            <a:endParaRPr lang="en-US" dirty="0"/>
          </a:p>
        </p:txBody>
      </p:sp>
      <p:sp>
        <p:nvSpPr>
          <p:cNvPr id="4" name="Date Placeholder 3"/>
          <p:cNvSpPr>
            <a:spLocks noGrp="1"/>
          </p:cNvSpPr>
          <p:nvPr>
            <p:ph type="dt" sz="half" idx="10"/>
          </p:nvPr>
        </p:nvSpPr>
        <p:spPr/>
        <p:txBody>
          <a:bodyPr/>
          <a:lstStyle/>
          <a:p>
            <a:fld id="{55229D83-EB01-4924-A729-C61747D7F166}" type="datetime1">
              <a:rPr lang="en-US" smtClean="0"/>
              <a:pPr/>
              <a:t>10/21/2021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8</a:t>
            </a:fld>
            <a:endParaRPr lang="en-US"/>
          </a:p>
        </p:txBody>
      </p:sp>
    </p:spTree>
    <p:extLst>
      <p:ext uri="{BB962C8B-B14F-4D97-AF65-F5344CB8AC3E}">
        <p14:creationId xmlns:p14="http://schemas.microsoft.com/office/powerpoint/2010/main" val="67720787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304800"/>
            <a:ext cx="8080248" cy="6248400"/>
          </a:xfrm>
        </p:spPr>
        <p:txBody>
          <a:bodyPr>
            <a:normAutofit fontScale="92500"/>
          </a:bodyPr>
          <a:lstStyle/>
          <a:p>
            <a:r>
              <a:rPr lang="en-US" b="1" dirty="0"/>
              <a:t>Planning Ahead</a:t>
            </a:r>
          </a:p>
          <a:p>
            <a:r>
              <a:rPr lang="en-US" dirty="0"/>
              <a:t>Many practical jobs need to be done at the end of life—both to relieve the person who is dying and to </a:t>
            </a:r>
            <a:r>
              <a:rPr lang="en-US" u="sng" dirty="0"/>
              <a:t>support the </a:t>
            </a:r>
            <a:r>
              <a:rPr lang="en-US" u="sng" dirty="0" smtClean="0"/>
              <a:t>caregiver</a:t>
            </a:r>
            <a:r>
              <a:rPr lang="en-US" dirty="0" smtClean="0"/>
              <a:t>.</a:t>
            </a:r>
          </a:p>
          <a:p>
            <a:r>
              <a:rPr lang="en-US" dirty="0" smtClean="0"/>
              <a:t>A </a:t>
            </a:r>
            <a:r>
              <a:rPr lang="en-US" dirty="0"/>
              <a:t>person who is dying might be worried about who will take care of things when he or she is gone. Offering reassurance—"I'll make sure your African violets are watered," "Jessica has promised to take care of Bandit," "Dad, we want Mom to live with us from now on"—might provide a measure of peace. Reminding the dying person that his or her personal affairs are in good hands can also bring comfort.</a:t>
            </a:r>
          </a:p>
          <a:p>
            <a:endParaRPr lang="en-US" dirty="0"/>
          </a:p>
        </p:txBody>
      </p:sp>
      <p:sp>
        <p:nvSpPr>
          <p:cNvPr id="4" name="Date Placeholder 3"/>
          <p:cNvSpPr>
            <a:spLocks noGrp="1"/>
          </p:cNvSpPr>
          <p:nvPr>
            <p:ph type="dt" sz="half" idx="10"/>
          </p:nvPr>
        </p:nvSpPr>
        <p:spPr/>
        <p:txBody>
          <a:bodyPr/>
          <a:lstStyle/>
          <a:p>
            <a:fld id="{55229D83-EB01-4924-A729-C61747D7F166}" type="datetime1">
              <a:rPr lang="en-US" smtClean="0"/>
              <a:pPr/>
              <a:t>10/21/2021</a:t>
            </a:fld>
            <a:endParaRPr lang="en-US"/>
          </a:p>
        </p:txBody>
      </p:sp>
      <p:sp>
        <p:nvSpPr>
          <p:cNvPr id="5" name="Footer Placeholder 4"/>
          <p:cNvSpPr>
            <a:spLocks noGrp="1"/>
          </p:cNvSpPr>
          <p:nvPr>
            <p:ph type="ftr" sz="quarter" idx="11"/>
          </p:nvPr>
        </p:nvSpPr>
        <p:spPr/>
        <p:txBody>
          <a:bodyPr/>
          <a:lstStyle/>
          <a:p>
            <a:r>
              <a:rPr lang="en-US" smtClean="0"/>
              <a:t>WINNIE BARAWA</a:t>
            </a:r>
            <a:endParaRPr lang="en-US"/>
          </a:p>
        </p:txBody>
      </p:sp>
      <p:sp>
        <p:nvSpPr>
          <p:cNvPr id="6" name="Slide Number Placeholder 5"/>
          <p:cNvSpPr>
            <a:spLocks noGrp="1"/>
          </p:cNvSpPr>
          <p:nvPr>
            <p:ph type="sldNum" sz="quarter" idx="12"/>
          </p:nvPr>
        </p:nvSpPr>
        <p:spPr/>
        <p:txBody>
          <a:bodyPr/>
          <a:lstStyle/>
          <a:p>
            <a:fld id="{B1D3921E-B699-4AE9-8268-1FF2FBD273FC}" type="slidenum">
              <a:rPr lang="en-US" smtClean="0"/>
              <a:pPr/>
              <a:t>9</a:t>
            </a:fld>
            <a:endParaRPr lang="en-US"/>
          </a:p>
        </p:txBody>
      </p:sp>
    </p:spTree>
    <p:extLst>
      <p:ext uri="{BB962C8B-B14F-4D97-AF65-F5344CB8AC3E}">
        <p14:creationId xmlns:p14="http://schemas.microsoft.com/office/powerpoint/2010/main" val="991009480"/>
      </p:ext>
    </p:extLst>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6011</TotalTime>
  <Words>817</Words>
  <Application>Microsoft Office PowerPoint</Application>
  <PresentationFormat>On-screen Show (4:3)</PresentationFormat>
  <Paragraphs>166</Paragraphs>
  <Slides>27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Calibri</vt:lpstr>
      <vt:lpstr>Gill Sans MT</vt:lpstr>
      <vt:lpstr>Times New Roman</vt:lpstr>
      <vt:lpstr>Verdana</vt:lpstr>
      <vt:lpstr>Wingdings</vt:lpstr>
      <vt:lpstr>Wingdings 2</vt:lpstr>
      <vt:lpstr>Solstice</vt:lpstr>
      <vt:lpstr>PALLIATIVE CARE</vt:lpstr>
      <vt:lpstr>OBJECTIVES</vt:lpstr>
      <vt:lpstr>EFFECTS OF PALLIATIVE CARE ON FAMILIES</vt:lpstr>
      <vt:lpstr>EFFECTS OF TERMINAL ILLNESS ON THE FAMILY</vt:lpstr>
      <vt:lpstr>END OF LIFE CARE</vt:lpstr>
      <vt:lpstr>PowerPoint Presentation</vt:lpstr>
      <vt:lpstr>PowerPoint Presentation</vt:lpstr>
      <vt:lpstr>PowerPoint Presentation</vt:lpstr>
      <vt:lpstr>PowerPoint Presentation</vt:lpstr>
      <vt:lpstr>PHASES IN DYING </vt:lpstr>
      <vt:lpstr>Acute Phase</vt:lpstr>
      <vt:lpstr>Chronic Phase</vt:lpstr>
      <vt:lpstr>Terminal Phase</vt:lpstr>
      <vt:lpstr>Psychic phase</vt:lpstr>
      <vt:lpstr>Stages in Dying </vt:lpstr>
      <vt:lpstr>Denial</vt:lpstr>
      <vt:lpstr>Anger</vt:lpstr>
      <vt:lpstr>Bargaining</vt:lpstr>
      <vt:lpstr>Depression</vt:lpstr>
      <vt:lpstr>Acceptance</vt:lpstr>
      <vt:lpstr>Care of a dying patient</vt:lpstr>
      <vt:lpstr>PowerPoint Presentation</vt:lpstr>
      <vt:lpstr>PowerPoint Presentation</vt:lpstr>
      <vt:lpstr>LAST OFFICE</vt:lpstr>
      <vt:lpstr>PowerPoint Presentation</vt:lpstr>
      <vt:lpstr>PowerPoint Presentation</vt:lpstr>
      <vt:lpstr>QUESTIONS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RESPIRATORY CONDITIONS</dc:title>
  <dc:creator>WINNIE</dc:creator>
  <cp:lastModifiedBy>WINNIE</cp:lastModifiedBy>
  <cp:revision>84</cp:revision>
  <dcterms:created xsi:type="dcterms:W3CDTF">2016-04-25T06:38:16Z</dcterms:created>
  <dcterms:modified xsi:type="dcterms:W3CDTF">2021-10-21T14:48:34Z</dcterms:modified>
</cp:coreProperties>
</file>