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574" r:id="rId3"/>
    <p:sldId id="585" r:id="rId4"/>
    <p:sldId id="610" r:id="rId5"/>
    <p:sldId id="611" r:id="rId6"/>
    <p:sldId id="612" r:id="rId7"/>
    <p:sldId id="613" r:id="rId8"/>
    <p:sldId id="587" r:id="rId9"/>
    <p:sldId id="614" r:id="rId10"/>
    <p:sldId id="615" r:id="rId11"/>
    <p:sldId id="616" r:id="rId12"/>
    <p:sldId id="617" r:id="rId13"/>
    <p:sldId id="619" r:id="rId14"/>
    <p:sldId id="618" r:id="rId15"/>
    <p:sldId id="620" r:id="rId16"/>
    <p:sldId id="621" r:id="rId17"/>
    <p:sldId id="622" r:id="rId18"/>
    <p:sldId id="623" r:id="rId19"/>
    <p:sldId id="5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79" autoAdjust="0"/>
  </p:normalViewPr>
  <p:slideViewPr>
    <p:cSldViewPr>
      <p:cViewPr varScale="1">
        <p:scale>
          <a:sx n="56" d="100"/>
          <a:sy n="56" d="100"/>
        </p:scale>
        <p:origin x="42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FAF31-8E73-4CAD-94B7-050F1C503495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4E575-7F8C-451C-B54F-233CA0484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2AC26-A63A-4F58-A697-DDAA141F8EB3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835D9-806E-4E14-AC75-B02ED75A471E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46B54-5034-4C81-88D6-ADD6A5141AFD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64742F-846E-4C2B-9E33-4E0927144772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B0002-C5E2-4E01-91DE-49F1B7444F5A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B6954-4C67-49A2-A69A-9C18569000BF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D0D81-AF8F-424F-BFA7-742742049AA8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4AC73-FE6F-4C7D-B2AD-643AEE2219FB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A7633-69F6-48FE-9F3B-B317F92D682A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FEC1D-6A1B-447D-9E83-235274EE5DA4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E4CD44-1DA7-4A0B-8C0A-8788A4D912F3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3921E-B699-4AE9-8268-1FF2FBD273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7352"/>
            <a:ext cx="56388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PALLIATIVE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082919"/>
            <a:ext cx="4038600" cy="1752600"/>
          </a:xfrm>
        </p:spPr>
        <p:txBody>
          <a:bodyPr/>
          <a:lstStyle/>
          <a:p>
            <a:r>
              <a:rPr lang="en-US" dirty="0" smtClean="0"/>
              <a:t>WINNIE BARAWA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847-1ED2-4262-935A-58AAAE5E079F}" type="datetime1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WINNIE BARAWA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669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0"/>
            <a:ext cx="7498080" cy="1143000"/>
          </a:xfrm>
        </p:spPr>
        <p:txBody>
          <a:bodyPr/>
          <a:lstStyle/>
          <a:p>
            <a:r>
              <a:rPr lang="en-US" dirty="0" smtClean="0"/>
              <a:t>Cancer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520" y="1143000"/>
            <a:ext cx="7821168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Grade X/0 - Cancer cant be determined</a:t>
            </a:r>
          </a:p>
          <a:p>
            <a:r>
              <a:rPr lang="en-US" dirty="0" smtClean="0"/>
              <a:t>Grade I- cells differ slightly from normal cells and are well differentiated (Mild dysplasia)</a:t>
            </a:r>
          </a:p>
          <a:p>
            <a:r>
              <a:rPr lang="en-US" dirty="0" smtClean="0"/>
              <a:t>Grade II – Cells are abnormal and are moderately differentiated (moderate dysplasia)</a:t>
            </a:r>
          </a:p>
          <a:p>
            <a:r>
              <a:rPr lang="en-US" dirty="0" smtClean="0"/>
              <a:t>Grade III- Cells are very abnormal ad are poorly differentiated (severe dysplasia)</a:t>
            </a:r>
          </a:p>
          <a:p>
            <a:r>
              <a:rPr lang="en-US" dirty="0" smtClean="0"/>
              <a:t>Grade IV- Cells are immature (</a:t>
            </a:r>
            <a:r>
              <a:rPr lang="en-US" dirty="0" err="1" smtClean="0"/>
              <a:t>anaplasia</a:t>
            </a:r>
            <a:r>
              <a:rPr lang="en-US" dirty="0" smtClean="0"/>
              <a:t>) and undifferentiated. Cell of origin is difficult to determine.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389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53" y="8467"/>
            <a:ext cx="7498080" cy="1143000"/>
          </a:xfrm>
        </p:spPr>
        <p:txBody>
          <a:bodyPr/>
          <a:lstStyle/>
          <a:p>
            <a:r>
              <a:rPr lang="en-US" dirty="0" smtClean="0"/>
              <a:t>Cancer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53" y="1151467"/>
            <a:ext cx="7855035" cy="5096933"/>
          </a:xfrm>
        </p:spPr>
        <p:txBody>
          <a:bodyPr/>
          <a:lstStyle/>
          <a:p>
            <a:r>
              <a:rPr lang="en-US" b="1" dirty="0" smtClean="0"/>
              <a:t>T</a:t>
            </a:r>
          </a:p>
          <a:p>
            <a:r>
              <a:rPr lang="en-US" dirty="0" smtClean="0"/>
              <a:t>The extent of primary tumor</a:t>
            </a:r>
          </a:p>
          <a:p>
            <a:r>
              <a:rPr lang="en-US" b="1" dirty="0" smtClean="0"/>
              <a:t>N</a:t>
            </a:r>
          </a:p>
          <a:p>
            <a:r>
              <a:rPr lang="en-US" dirty="0" smtClean="0"/>
              <a:t>The absence or presence of regional lymph nodes metastasis</a:t>
            </a:r>
          </a:p>
          <a:p>
            <a:r>
              <a:rPr lang="en-US" b="1" dirty="0" smtClean="0"/>
              <a:t>M</a:t>
            </a:r>
          </a:p>
          <a:p>
            <a:r>
              <a:rPr lang="en-US" dirty="0" smtClean="0"/>
              <a:t>Absence or presence of distant metastasis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18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688" y="274638"/>
            <a:ext cx="8163919" cy="61293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35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081" y="193146"/>
            <a:ext cx="8163919" cy="61293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72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182" y="240771"/>
            <a:ext cx="7960931" cy="59769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057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102"/>
          <a:stretch/>
        </p:blipFill>
        <p:spPr>
          <a:xfrm>
            <a:off x="1009937" y="990600"/>
            <a:ext cx="8086311" cy="49113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547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131" y="274638"/>
            <a:ext cx="7798117" cy="58546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202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330440" cy="1143000"/>
          </a:xfrm>
        </p:spPr>
        <p:txBody>
          <a:bodyPr/>
          <a:lstStyle/>
          <a:p>
            <a:r>
              <a:rPr lang="en-US" dirty="0" smtClean="0"/>
              <a:t>Cancer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Biopsy – Needle, Incisional, Excisional, Staging</a:t>
            </a:r>
          </a:p>
          <a:p>
            <a:r>
              <a:rPr lang="en-US" dirty="0" smtClean="0"/>
              <a:t>Mammography</a:t>
            </a:r>
          </a:p>
          <a:p>
            <a:r>
              <a:rPr lang="en-US" dirty="0" err="1" smtClean="0"/>
              <a:t>Papanicolaou’s</a:t>
            </a:r>
            <a:r>
              <a:rPr lang="en-US" dirty="0" smtClean="0"/>
              <a:t> (PAP) Test</a:t>
            </a:r>
          </a:p>
          <a:p>
            <a:r>
              <a:rPr lang="en-US" dirty="0" smtClean="0"/>
              <a:t>Stool for occult blood</a:t>
            </a:r>
          </a:p>
          <a:p>
            <a:r>
              <a:rPr lang="en-US" dirty="0" err="1" smtClean="0"/>
              <a:t>Sigmoidoscopy</a:t>
            </a:r>
            <a:endParaRPr lang="en-US" dirty="0" smtClean="0"/>
          </a:p>
          <a:p>
            <a:r>
              <a:rPr lang="en-US" dirty="0" smtClean="0"/>
              <a:t>Colonoscopy</a:t>
            </a:r>
          </a:p>
          <a:p>
            <a:r>
              <a:rPr lang="en-US" dirty="0" smtClean="0"/>
              <a:t>Skin Inspection</a:t>
            </a:r>
          </a:p>
          <a:p>
            <a:r>
              <a:rPr lang="en-US" dirty="0" smtClean="0"/>
              <a:t>Tumor markers- </a:t>
            </a:r>
            <a:r>
              <a:rPr lang="en-US" dirty="0" err="1" smtClean="0"/>
              <a:t>oncofecal</a:t>
            </a:r>
            <a:r>
              <a:rPr lang="en-US" dirty="0" smtClean="0"/>
              <a:t> antigens, hormones, </a:t>
            </a:r>
            <a:r>
              <a:rPr lang="en-US" dirty="0" err="1" smtClean="0"/>
              <a:t>isoenzymes</a:t>
            </a:r>
            <a:r>
              <a:rPr lang="en-US" dirty="0" smtClean="0"/>
              <a:t>, Tissue specific antigens (PSA)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58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20" y="33867"/>
            <a:ext cx="7498080" cy="1143000"/>
          </a:xfrm>
        </p:spPr>
        <p:txBody>
          <a:bodyPr/>
          <a:lstStyle/>
          <a:p>
            <a:r>
              <a:rPr lang="en-US" dirty="0" smtClean="0"/>
              <a:t>Cancer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120" y="1176867"/>
            <a:ext cx="7846568" cy="5071533"/>
          </a:xfrm>
        </p:spPr>
        <p:txBody>
          <a:bodyPr/>
          <a:lstStyle/>
          <a:p>
            <a:r>
              <a:rPr lang="en-US" b="1" dirty="0" smtClean="0"/>
              <a:t>Radiation therapy</a:t>
            </a:r>
          </a:p>
          <a:p>
            <a:pPr lvl="1"/>
            <a:r>
              <a:rPr lang="en-US" dirty="0" smtClean="0"/>
              <a:t>Internal radiation therapy (Brachytherapy)</a:t>
            </a:r>
          </a:p>
          <a:p>
            <a:pPr lvl="1"/>
            <a:r>
              <a:rPr lang="en-US" dirty="0" smtClean="0"/>
              <a:t>External radiation therapy (</a:t>
            </a:r>
            <a:r>
              <a:rPr lang="en-US" dirty="0" err="1" smtClean="0"/>
              <a:t>Teletherapy</a:t>
            </a:r>
            <a:r>
              <a:rPr lang="en-US" dirty="0" smtClean="0"/>
              <a:t>)</a:t>
            </a:r>
          </a:p>
          <a:p>
            <a:pPr marL="402336" lvl="1" indent="0">
              <a:buNone/>
            </a:pPr>
            <a:r>
              <a:rPr lang="en-US" b="1" dirty="0" smtClean="0"/>
              <a:t>Chemotherapy</a:t>
            </a:r>
          </a:p>
          <a:p>
            <a:pPr marL="402336" lvl="1" indent="0">
              <a:buNone/>
            </a:pPr>
            <a:r>
              <a:rPr lang="en-US" dirty="0" smtClean="0"/>
              <a:t>IV, Oral, </a:t>
            </a:r>
            <a:r>
              <a:rPr lang="en-US" dirty="0" err="1" smtClean="0"/>
              <a:t>Intrathecal</a:t>
            </a:r>
            <a:r>
              <a:rPr lang="en-US" dirty="0" smtClean="0"/>
              <a:t>, Topical, </a:t>
            </a:r>
            <a:r>
              <a:rPr lang="en-US" dirty="0" err="1" smtClean="0"/>
              <a:t>Intraarterial</a:t>
            </a:r>
            <a:r>
              <a:rPr lang="en-US" dirty="0" smtClean="0"/>
              <a:t>, </a:t>
            </a:r>
            <a:r>
              <a:rPr lang="en-US" dirty="0" err="1" smtClean="0"/>
              <a:t>Intracavity</a:t>
            </a:r>
            <a:r>
              <a:rPr lang="en-US" dirty="0" smtClean="0"/>
              <a:t>, </a:t>
            </a:r>
            <a:r>
              <a:rPr lang="en-US" dirty="0" err="1" smtClean="0"/>
              <a:t>Intravesical</a:t>
            </a:r>
            <a:endParaRPr lang="en-US" dirty="0"/>
          </a:p>
          <a:p>
            <a:pPr marL="402336" lvl="1" indent="0">
              <a:buNone/>
            </a:pPr>
            <a:r>
              <a:rPr lang="en-US" dirty="0" smtClean="0"/>
              <a:t>Side effects</a:t>
            </a:r>
          </a:p>
          <a:p>
            <a:pPr marL="402336" lvl="1" indent="0">
              <a:buNone/>
            </a:pPr>
            <a:r>
              <a:rPr lang="en-US" dirty="0" smtClean="0"/>
              <a:t>Alopecia, immune/bone marrow suppression (Leucopenia), stomatitis, </a:t>
            </a:r>
          </a:p>
          <a:p>
            <a:pPr marL="402336" lvl="1" indent="0">
              <a:buNone/>
            </a:pPr>
            <a:r>
              <a:rPr lang="en-US" b="1" dirty="0" smtClean="0"/>
              <a:t>Surgery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12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5890442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END</a:t>
            </a:r>
            <a:endParaRPr lang="en-US" sz="4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838683"/>
            <a:ext cx="7499350" cy="40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8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5169"/>
            <a:ext cx="749808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78169"/>
            <a:ext cx="8080248" cy="529883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Concept of palliative care </a:t>
            </a:r>
            <a:r>
              <a:rPr lang="en-US" dirty="0" smtClean="0"/>
              <a:t>in provision of care- Definitions, principles, approaches used in palliative care, pillars of palliative care.</a:t>
            </a:r>
          </a:p>
          <a:p>
            <a:r>
              <a:rPr lang="en-US" dirty="0" smtClean="0"/>
              <a:t>Assess and manage a patient suffering from chronic /terminal illness (</a:t>
            </a:r>
            <a:r>
              <a:rPr lang="en-US" b="1" dirty="0" smtClean="0"/>
              <a:t>Holistic assessment</a:t>
            </a:r>
            <a:r>
              <a:rPr lang="en-US" dirty="0" smtClean="0"/>
              <a:t>)- pain and system assessment tools, care of patients suffering from chronic and terminal illness, Principles and care.</a:t>
            </a:r>
          </a:p>
          <a:p>
            <a:r>
              <a:rPr lang="en-US" dirty="0" smtClean="0"/>
              <a:t>Provide support to families of palliative care patients at the end of life </a:t>
            </a:r>
            <a:r>
              <a:rPr lang="en-US" b="1" dirty="0" smtClean="0"/>
              <a:t>(End of life care)</a:t>
            </a:r>
            <a:r>
              <a:rPr lang="en-US" dirty="0" smtClean="0"/>
              <a:t> – Death process and management, care of the dying patient, last offices stages of grief and bereavement care</a:t>
            </a:r>
          </a:p>
          <a:p>
            <a:r>
              <a:rPr lang="en-US" dirty="0" smtClean="0"/>
              <a:t>Provide care to patients with cancer </a:t>
            </a:r>
            <a:r>
              <a:rPr lang="en-US" b="1" dirty="0" smtClean="0"/>
              <a:t>(Oncology nursing)</a:t>
            </a:r>
            <a:r>
              <a:rPr lang="en-US" dirty="0" smtClean="0"/>
              <a:t> –Role of the nurse in cancer treatment modalities (chemotherapy, surgery and radiotherapy), nutritional support in cancer, hospice care.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WINNIE BARAWA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78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dirty="0" smtClean="0"/>
              <a:t>ONCOLOGY NURSING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088" cy="5105400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Uncontrolled growth of malignant </a:t>
            </a:r>
            <a:r>
              <a:rPr lang="en-US" dirty="0" smtClean="0">
                <a:cs typeface="Arial" pitchFamily="34" charset="0"/>
              </a:rPr>
              <a:t>cells</a:t>
            </a:r>
          </a:p>
          <a:p>
            <a:r>
              <a:rPr lang="en-US" dirty="0" smtClean="0">
                <a:cs typeface="Arial" pitchFamily="34" charset="0"/>
              </a:rPr>
              <a:t>A </a:t>
            </a:r>
            <a:r>
              <a:rPr lang="en-US" dirty="0">
                <a:cs typeface="Arial" pitchFamily="34" charset="0"/>
              </a:rPr>
              <a:t>result of repeated carcinogenic irritation causing Increased rates of cell division.</a:t>
            </a:r>
          </a:p>
          <a:p>
            <a:r>
              <a:rPr lang="en-US" dirty="0">
                <a:cs typeface="Arial" pitchFamily="34" charset="0"/>
              </a:rPr>
              <a:t>Proliferation of abnormal cells leads to hyperplasia, dysplasia or carcinoma in situ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833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685800"/>
            <a:ext cx="6888902" cy="51720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310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861" y="275556"/>
            <a:ext cx="7798117" cy="58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81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738"/>
            <a:ext cx="8468400" cy="63579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423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0"/>
            <a:ext cx="7498080" cy="1143000"/>
          </a:xfrm>
        </p:spPr>
        <p:txBody>
          <a:bodyPr/>
          <a:lstStyle/>
          <a:p>
            <a:r>
              <a:rPr lang="en-US" dirty="0" smtClean="0"/>
              <a:t>Invasion and metastasis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43088" cy="5257800"/>
          </a:xfrm>
        </p:spPr>
        <p:txBody>
          <a:bodyPr/>
          <a:lstStyle/>
          <a:p>
            <a:r>
              <a:rPr lang="en-US" dirty="0" smtClean="0"/>
              <a:t>Lymphatic spread – tumor emboli enter the lymph channels by way of interstitial fluid</a:t>
            </a:r>
          </a:p>
          <a:p>
            <a:r>
              <a:rPr lang="en-US" dirty="0" err="1" smtClean="0"/>
              <a:t>Hematognous</a:t>
            </a:r>
            <a:r>
              <a:rPr lang="en-US" dirty="0" smtClean="0"/>
              <a:t> spread – spread through blood stream</a:t>
            </a:r>
          </a:p>
          <a:p>
            <a:r>
              <a:rPr lang="en-US" dirty="0" smtClean="0"/>
              <a:t>Direct spread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63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dirty="0" smtClean="0">
                <a:cs typeface="Arial" pitchFamily="34" charset="0"/>
              </a:rPr>
              <a:t>Viruses and bacteria - HPV</a:t>
            </a:r>
          </a:p>
          <a:p>
            <a:pPr eaLnBrk="1" hangingPunct="1"/>
            <a:r>
              <a:rPr lang="en-US" sz="3600" dirty="0" smtClean="0">
                <a:cs typeface="Arial" pitchFamily="34" charset="0"/>
              </a:rPr>
              <a:t>Physical agents - sunlight</a:t>
            </a:r>
          </a:p>
          <a:p>
            <a:pPr eaLnBrk="1" hangingPunct="1"/>
            <a:r>
              <a:rPr lang="en-US" sz="3600" dirty="0" smtClean="0">
                <a:cs typeface="Arial" pitchFamily="34" charset="0"/>
              </a:rPr>
              <a:t>Chemical agents – tobacco</a:t>
            </a:r>
          </a:p>
          <a:p>
            <a:pPr lvl="1"/>
            <a:r>
              <a:rPr lang="en-US" dirty="0">
                <a:cs typeface="Arial" pitchFamily="34" charset="0"/>
              </a:rPr>
              <a:t>Radiation Exposure</a:t>
            </a:r>
          </a:p>
          <a:p>
            <a:pPr lvl="1"/>
            <a:r>
              <a:rPr lang="en-US" dirty="0">
                <a:cs typeface="Arial" pitchFamily="34" charset="0"/>
              </a:rPr>
              <a:t>Smoking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cs typeface="Arial" pitchFamily="34" charset="0"/>
              </a:rPr>
              <a:t>Age of smoking onset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cs typeface="Arial" pitchFamily="34" charset="0"/>
              </a:rPr>
              <a:t>Amount smoked 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cs typeface="Arial" pitchFamily="34" charset="0"/>
              </a:rPr>
              <a:t>Gender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cs typeface="Arial" pitchFamily="34" charset="0"/>
              </a:rPr>
              <a:t>Product smoked 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cs typeface="Arial" pitchFamily="34" charset="0"/>
              </a:rPr>
              <a:t>Depth of inhalation</a:t>
            </a:r>
          </a:p>
          <a:p>
            <a:pPr eaLnBrk="1" hangingPunct="1">
              <a:buFont typeface="Wingdings" pitchFamily="2" charset="2"/>
              <a:buNone/>
            </a:pPr>
            <a:endParaRPr lang="en-US" sz="4000" dirty="0" smtClean="0">
              <a:cs typeface="Arial" pitchFamily="34" charset="0"/>
            </a:endParaRPr>
          </a:p>
          <a:p>
            <a:pPr eaLnBrk="1" hangingPunct="1"/>
            <a:endParaRPr lang="en-US" dirty="0" smtClean="0">
              <a:cs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Risk </a:t>
            </a:r>
            <a:r>
              <a:rPr lang="en-US" dirty="0" smtClean="0">
                <a:cs typeface="Times New Roman" pitchFamily="18" charset="0"/>
              </a:rPr>
              <a:t>Factors/causes/etiology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5995-0B25-4A7A-BEE7-15FD7C2D6AA1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90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0"/>
            <a:ext cx="7866888" cy="6248400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itchFamily="34" charset="0"/>
              </a:rPr>
              <a:t>Hormonal </a:t>
            </a:r>
            <a:r>
              <a:rPr lang="en-US" sz="3600" dirty="0" smtClean="0">
                <a:cs typeface="Arial" pitchFamily="34" charset="0"/>
              </a:rPr>
              <a:t>factors – postmenopausal estrogen and progestin</a:t>
            </a:r>
            <a:endParaRPr lang="en-US" sz="3600" dirty="0">
              <a:cs typeface="Arial" pitchFamily="34" charset="0"/>
            </a:endParaRPr>
          </a:p>
          <a:p>
            <a:r>
              <a:rPr lang="en-US" sz="3600" dirty="0" smtClean="0">
                <a:cs typeface="Arial" pitchFamily="34" charset="0"/>
              </a:rPr>
              <a:t>Genetic </a:t>
            </a:r>
            <a:r>
              <a:rPr lang="en-US" sz="3600" dirty="0">
                <a:cs typeface="Arial" pitchFamily="34" charset="0"/>
              </a:rPr>
              <a:t>factors</a:t>
            </a:r>
          </a:p>
          <a:p>
            <a:r>
              <a:rPr lang="en-US" sz="3600" dirty="0">
                <a:cs typeface="Arial" pitchFamily="34" charset="0"/>
              </a:rPr>
              <a:t>Heredity</a:t>
            </a:r>
          </a:p>
          <a:p>
            <a:r>
              <a:rPr lang="en-US" sz="3600" dirty="0">
                <a:cs typeface="Arial" pitchFamily="34" charset="0"/>
              </a:rPr>
              <a:t>Dietary factors</a:t>
            </a:r>
          </a:p>
          <a:p>
            <a:r>
              <a:rPr lang="en-US" sz="3600" dirty="0">
                <a:cs typeface="Arial" pitchFamily="34" charset="0"/>
              </a:rPr>
              <a:t>Environmental/ Occupational Exposure</a:t>
            </a:r>
          </a:p>
          <a:p>
            <a:pPr lvl="1"/>
            <a:r>
              <a:rPr lang="en-US" sz="3200" dirty="0">
                <a:cs typeface="Arial" pitchFamily="34" charset="0"/>
              </a:rPr>
              <a:t>Asbestos</a:t>
            </a:r>
          </a:p>
          <a:p>
            <a:pPr lvl="1"/>
            <a:r>
              <a:rPr lang="en-US" sz="3200" dirty="0">
                <a:cs typeface="Arial" pitchFamily="34" charset="0"/>
              </a:rPr>
              <a:t>Radon</a:t>
            </a:r>
          </a:p>
          <a:p>
            <a:pPr lvl="1"/>
            <a:r>
              <a:rPr lang="en-US" sz="3200" dirty="0">
                <a:cs typeface="Arial" pitchFamily="34" charset="0"/>
              </a:rPr>
              <a:t>Passive smoke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83-EB01-4924-A729-C61747D7F166}" type="datetime1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WINNIE BARAWA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921E-B699-4AE9-8268-1FF2FBD273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517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6217</TotalTime>
  <Words>504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PALLIATIVE CARE</vt:lpstr>
      <vt:lpstr>OBJECTIVES</vt:lpstr>
      <vt:lpstr>ONCOLOGY NURSING</vt:lpstr>
      <vt:lpstr>PowerPoint Presentation</vt:lpstr>
      <vt:lpstr>PowerPoint Presentation</vt:lpstr>
      <vt:lpstr>PowerPoint Presentation</vt:lpstr>
      <vt:lpstr>Invasion and metastasis</vt:lpstr>
      <vt:lpstr>Risk Factors/causes/etiology</vt:lpstr>
      <vt:lpstr>PowerPoint Presentation</vt:lpstr>
      <vt:lpstr>Cancer grading</vt:lpstr>
      <vt:lpstr>Cancer staging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 screening</vt:lpstr>
      <vt:lpstr>Cancer Management</vt:lpstr>
      <vt:lpstr>QUESTIONS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CONDITIONS</dc:title>
  <dc:creator>WINNIE</dc:creator>
  <cp:lastModifiedBy>WINNIE</cp:lastModifiedBy>
  <cp:revision>90</cp:revision>
  <dcterms:created xsi:type="dcterms:W3CDTF">2016-04-25T06:38:16Z</dcterms:created>
  <dcterms:modified xsi:type="dcterms:W3CDTF">2021-10-18T18:05:26Z</dcterms:modified>
</cp:coreProperties>
</file>