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theme/theme3.xml" ContentType="application/vnd.openxmlformats-officedocument.theme+xml"/>
  <Override PartName="/ppt/slideMasters/slideMaster4.xml" ContentType="application/vnd.openxmlformats-officedocument.presentationml.slideMaster+xml"/>
  <Override PartName="/ppt/slideLayouts/slideLayout14.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74" r:id="rId1"/>
    <p:sldMasterId id="2147483775" r:id="rId2"/>
    <p:sldMasterId id="2147483776" r:id="rId3"/>
    <p:sldMasterId id="2147483777" r:id="rId4"/>
  </p:sldMasterIdLst>
  <p:notesMasterIdLst>
    <p:notesMasterId r:id="rId5"/>
  </p:notesMasterIdLst>
  <p:sldIdLst>
    <p:sldId id="1085" r:id="rId6"/>
    <p:sldId id="1086" r:id="rId7"/>
    <p:sldId id="1087" r:id="rId8"/>
    <p:sldId id="1088" r:id="rId9"/>
    <p:sldId id="1222" r:id="rId10"/>
    <p:sldId id="1089" r:id="rId11"/>
    <p:sldId id="1090" r:id="rId12"/>
    <p:sldId id="1091" r:id="rId13"/>
    <p:sldId id="1092" r:id="rId14"/>
    <p:sldId id="1093" r:id="rId15"/>
    <p:sldId id="1094" r:id="rId16"/>
    <p:sldId id="1095" r:id="rId17"/>
    <p:sldId id="1096" r:id="rId18"/>
    <p:sldId id="1097" r:id="rId19"/>
    <p:sldId id="1098" r:id="rId20"/>
    <p:sldId id="1099" r:id="rId21"/>
    <p:sldId id="1100" r:id="rId22"/>
    <p:sldId id="1101" r:id="rId23"/>
    <p:sldId id="1102" r:id="rId24"/>
    <p:sldId id="1103" r:id="rId25"/>
    <p:sldId id="1104" r:id="rId26"/>
    <p:sldId id="1105" r:id="rId27"/>
    <p:sldId id="1106" r:id="rId28"/>
    <p:sldId id="1107" r:id="rId29"/>
    <p:sldId id="1108" r:id="rId30"/>
    <p:sldId id="1109" r:id="rId31"/>
    <p:sldId id="1110" r:id="rId32"/>
    <p:sldId id="1111" r:id="rId33"/>
    <p:sldId id="1112" r:id="rId34"/>
    <p:sldId id="1113" r:id="rId35"/>
    <p:sldId id="1114" r:id="rId36"/>
    <p:sldId id="1115" r:id="rId37"/>
    <p:sldId id="1116" r:id="rId38"/>
    <p:sldId id="1117" r:id="rId39"/>
    <p:sldId id="1118" r:id="rId40"/>
    <p:sldId id="1119" r:id="rId41"/>
    <p:sldId id="1120" r:id="rId42"/>
    <p:sldId id="1121" r:id="rId43"/>
    <p:sldId id="1122" r:id="rId44"/>
    <p:sldId id="1123" r:id="rId45"/>
    <p:sldId id="1124" r:id="rId46"/>
    <p:sldId id="1125" r:id="rId47"/>
    <p:sldId id="1126" r:id="rId48"/>
    <p:sldId id="1127" r:id="rId49"/>
    <p:sldId id="1128" r:id="rId50"/>
    <p:sldId id="1129" r:id="rId51"/>
    <p:sldId id="1130" r:id="rId52"/>
    <p:sldId id="1131" r:id="rId53"/>
    <p:sldId id="1132" r:id="rId54"/>
    <p:sldId id="1133" r:id="rId55"/>
    <p:sldId id="1134" r:id="rId56"/>
    <p:sldId id="1135" r:id="rId57"/>
    <p:sldId id="1136" r:id="rId58"/>
    <p:sldId id="1137" r:id="rId59"/>
    <p:sldId id="1138" r:id="rId60"/>
    <p:sldId id="1139" r:id="rId61"/>
    <p:sldId id="1140" r:id="rId62"/>
    <p:sldId id="1141" r:id="rId63"/>
    <p:sldId id="1142" r:id="rId64"/>
    <p:sldId id="1143" r:id="rId65"/>
    <p:sldId id="1144" r:id="rId66"/>
    <p:sldId id="1145" r:id="rId67"/>
    <p:sldId id="1146" r:id="rId68"/>
    <p:sldId id="1147" r:id="rId69"/>
    <p:sldId id="1148" r:id="rId70"/>
    <p:sldId id="1149" r:id="rId71"/>
    <p:sldId id="1150" r:id="rId72"/>
    <p:sldId id="1151" r:id="rId73"/>
    <p:sldId id="1152" r:id="rId74"/>
    <p:sldId id="1153" r:id="rId75"/>
    <p:sldId id="1154" r:id="rId76"/>
    <p:sldId id="1155" r:id="rId77"/>
    <p:sldId id="1156" r:id="rId78"/>
    <p:sldId id="1157" r:id="rId79"/>
    <p:sldId id="1158" r:id="rId80"/>
    <p:sldId id="1159" r:id="rId81"/>
    <p:sldId id="1160" r:id="rId82"/>
    <p:sldId id="1161" r:id="rId83"/>
    <p:sldId id="1162" r:id="rId84"/>
    <p:sldId id="1163" r:id="rId85"/>
    <p:sldId id="1164" r:id="rId86"/>
    <p:sldId id="1165" r:id="rId87"/>
    <p:sldId id="1166" r:id="rId88"/>
    <p:sldId id="1167" r:id="rId89"/>
    <p:sldId id="1168" r:id="rId90"/>
    <p:sldId id="1169" r:id="rId91"/>
    <p:sldId id="1170" r:id="rId92"/>
    <p:sldId id="1171" r:id="rId93"/>
    <p:sldId id="1172" r:id="rId94"/>
    <p:sldId id="1173" r:id="rId95"/>
    <p:sldId id="1174" r:id="rId96"/>
    <p:sldId id="1175" r:id="rId97"/>
    <p:sldId id="1176" r:id="rId98"/>
    <p:sldId id="1177" r:id="rId99"/>
    <p:sldId id="1178" r:id="rId100"/>
    <p:sldId id="1179" r:id="rId101"/>
    <p:sldId id="1180" r:id="rId102"/>
    <p:sldId id="1181" r:id="rId103"/>
    <p:sldId id="1182" r:id="rId104"/>
    <p:sldId id="1183" r:id="rId105"/>
    <p:sldId id="1184" r:id="rId106"/>
    <p:sldId id="1185" r:id="rId107"/>
    <p:sldId id="1186" r:id="rId108"/>
    <p:sldId id="1187" r:id="rId109"/>
    <p:sldId id="1188" r:id="rId110"/>
    <p:sldId id="1189" r:id="rId111"/>
    <p:sldId id="1190" r:id="rId112"/>
    <p:sldId id="1191" r:id="rId113"/>
    <p:sldId id="1192" r:id="rId114"/>
    <p:sldId id="1193" r:id="rId115"/>
    <p:sldId id="1194" r:id="rId116"/>
    <p:sldId id="1195" r:id="rId117"/>
    <p:sldId id="1196" r:id="rId118"/>
    <p:sldId id="1197" r:id="rId119"/>
    <p:sldId id="1198" r:id="rId120"/>
    <p:sldId id="1199" r:id="rId121"/>
    <p:sldId id="1200" r:id="rId122"/>
    <p:sldId id="1201" r:id="rId123"/>
    <p:sldId id="1202" r:id="rId124"/>
    <p:sldId id="1203" r:id="rId125"/>
    <p:sldId id="1204" r:id="rId126"/>
    <p:sldId id="1205" r:id="rId127"/>
    <p:sldId id="1206" r:id="rId128"/>
    <p:sldId id="1207" r:id="rId129"/>
    <p:sldId id="1208" r:id="rId130"/>
    <p:sldId id="1209" r:id="rId131"/>
    <p:sldId id="1210" r:id="rId132"/>
    <p:sldId id="1211" r:id="rId133"/>
    <p:sldId id="1212" r:id="rId134"/>
    <p:sldId id="1213" r:id="rId135"/>
    <p:sldId id="1214" r:id="rId136"/>
    <p:sldId id="1215" r:id="rId137"/>
    <p:sldId id="1216" r:id="rId138"/>
    <p:sldId id="1217" r:id="rId139"/>
    <p:sldId id="1218" r:id="rId140"/>
    <p:sldId id="1219" r:id="rId141"/>
    <p:sldId id="1220" r:id="rId142"/>
    <p:sldId id="1221" r:id="rId14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4995" autoAdjust="0"/>
    <p:restoredTop sz="94660"/>
  </p:normalViewPr>
  <p:slideViewPr>
    <p:cSldViewPr snapToGrid="0">
      <p:cViewPr varScale="1">
        <p:scale>
          <a:sx n="86" d="100"/>
          <a:sy n="86" d="100"/>
        </p:scale>
        <p:origin x="69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tableStyles" Target="tableStyles.xml"/><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11" name=""/>
        <p:cNvGrpSpPr/>
        <p:nvPr/>
      </p:nvGrpSpPr>
      <p:grpSpPr>
        <a:xfrm>
          <a:off x="0" y="0"/>
          <a:ext cx="0" cy="0"/>
          <a:chOff x="0" y="0"/>
          <a:chExt cx="0" cy="0"/>
        </a:xfrm>
      </p:grpSpPr>
      <p:sp>
        <p:nvSpPr>
          <p:cNvPr id="104893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94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94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94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94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94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61" name=""/>
        <p:cNvGrpSpPr/>
        <p:nvPr/>
      </p:nvGrpSpPr>
      <p:grpSpPr>
        <a:xfrm>
          <a:off x="0" y="0"/>
          <a:ext cx="0" cy="0"/>
          <a:chOff x="0" y="0"/>
          <a:chExt cx="0" cy="0"/>
        </a:xfrm>
      </p:grpSpPr>
      <p:pic>
        <p:nvPicPr>
          <p:cNvPr id="2097155" name="Picture 7"/>
          <p:cNvPicPr>
            <a:picLocks noChangeAspect="1"/>
          </p:cNvPicPr>
          <p:nvPr/>
        </p:nvPicPr>
        <p:blipFill rotWithShape="1">
          <a:blip xmlns:r="http://schemas.openxmlformats.org/officeDocument/2006/relationships" r:embed="rId1" cstate="print"/>
          <a:srcRect l="27069" t="4107" r="25972" b="18563"/>
          <a:stretch>
            <a:fillRect/>
          </a:stretch>
        </p:blipFill>
        <p:spPr>
          <a:xfrm>
            <a:off x="3812242" y="220128"/>
            <a:ext cx="1519517" cy="2357718"/>
          </a:xfrm>
          <a:prstGeom prst="rect"/>
        </p:spPr>
      </p:pic>
      <p:sp>
        <p:nvSpPr>
          <p:cNvPr id="1048602" name="Title 1"/>
          <p:cNvSpPr>
            <a:spLocks noGrp="1"/>
          </p:cNvSpPr>
          <p:nvPr>
            <p:ph type="ctrTitle" hasCustomPrompt="1"/>
          </p:nvPr>
        </p:nvSpPr>
        <p:spPr>
          <a:xfrm>
            <a:off x="273984" y="3093250"/>
            <a:ext cx="8596032" cy="1173947"/>
          </a:xfrm>
        </p:spPr>
        <p:txBody>
          <a:bodyPr anchor="b">
            <a:normAutofit/>
          </a:bodyPr>
          <a:lstStyle>
            <a:lvl1pPr algn="ctr">
              <a:defRPr baseline="0" b="1" sz="4400">
                <a:latin typeface="Times New Roman" panose="02020603050405020304" pitchFamily="18" charset="0"/>
                <a:cs typeface="Times New Roman" panose="02020603050405020304" pitchFamily="18" charset="0"/>
              </a:defRPr>
            </a:lvl1pPr>
          </a:lstStyle>
          <a:p>
            <a:r>
              <a:rPr dirty="0" lang="en-US"/>
              <a:t>Event Tittle:....................................</a:t>
            </a:r>
          </a:p>
        </p:txBody>
      </p:sp>
      <p:sp>
        <p:nvSpPr>
          <p:cNvPr id="1048603" name="Subtitle 2"/>
          <p:cNvSpPr>
            <a:spLocks noGrp="1"/>
          </p:cNvSpPr>
          <p:nvPr>
            <p:ph type="subTitle" idx="1" hasCustomPrompt="1"/>
          </p:nvPr>
        </p:nvSpPr>
        <p:spPr>
          <a:xfrm>
            <a:off x="606799" y="4527602"/>
            <a:ext cx="7930403" cy="950023"/>
          </a:xfrm>
        </p:spPr>
        <p:txBody>
          <a:bodyPr/>
          <a:lstStyle>
            <a:lvl1pPr algn="ctr" indent="0" marL="0">
              <a:buNone/>
              <a:defRPr baseline="0" b="1" sz="2400">
                <a:latin typeface="Times New Roman" panose="02020603050405020304" pitchFamily="18" charset="0"/>
                <a:cs typeface="Times New Roman" panose="02020603050405020304" pitchFamily="18" charset="0"/>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Presenter:.............................................. Date:............................</a:t>
            </a:r>
          </a:p>
        </p:txBody>
      </p:sp>
      <p:sp>
        <p:nvSpPr>
          <p:cNvPr id="1048604" name="Date Placeholder 3"/>
          <p:cNvSpPr>
            <a:spLocks noGrp="1"/>
          </p:cNvSpPr>
          <p:nvPr>
            <p:ph type="dt" sz="half" idx="10"/>
          </p:nvPr>
        </p:nvSpPr>
        <p:spPr/>
        <p:txBody>
          <a:bodyPr/>
          <a:p>
            <a:fld id="{0BE068B6-7209-4277-B375-D7E6ACB7353D}" type="datetimeFigureOut">
              <a:rPr lang="en-US" smtClean="0"/>
              <a:t>9/28/2020</a:t>
            </a:fld>
            <a:endParaRPr lang="en-US"/>
          </a:p>
        </p:txBody>
      </p:sp>
      <p:sp>
        <p:nvSpPr>
          <p:cNvPr id="1048605" name="Footer Placeholder 4"/>
          <p:cNvSpPr>
            <a:spLocks noGrp="1"/>
          </p:cNvSpPr>
          <p:nvPr>
            <p:ph type="ftr" sz="quarter" idx="11"/>
          </p:nvPr>
        </p:nvSpPr>
        <p:spPr/>
        <p:txBody>
          <a:bodyPr/>
          <a:p>
            <a:endParaRPr lang="en-US"/>
          </a:p>
        </p:txBody>
      </p:sp>
      <p:sp>
        <p:nvSpPr>
          <p:cNvPr id="1048606" name="Slide Number Placeholder 5"/>
          <p:cNvSpPr>
            <a:spLocks noGrp="1"/>
          </p:cNvSpPr>
          <p:nvPr>
            <p:ph type="sldNum" sz="quarter" idx="12"/>
          </p:nvPr>
        </p:nvSpPr>
        <p:spPr/>
        <p:txBody>
          <a:bodyPr/>
          <a:p>
            <a:fld id="{0F8CF5B0-3B9F-418C-A56A-7EAB1D281D0E}" type="slidenum">
              <a:rPr lang="en-US" smtClean="0"/>
              <a:t>‹#›</a:t>
            </a:fld>
            <a:endParaRPr lang="en-US"/>
          </a:p>
        </p:txBody>
      </p:sp>
      <p:pic>
        <p:nvPicPr>
          <p:cNvPr id="2097156" name="Picture 9"/>
          <p:cNvPicPr>
            <a:picLocks noChangeAspect="1"/>
          </p:cNvPicPr>
          <p:nvPr/>
        </p:nvPicPr>
        <p:blipFill rotWithShape="1">
          <a:blip xmlns:r="http://schemas.openxmlformats.org/officeDocument/2006/relationships" r:embed="rId2"/>
          <a:srcRect l="10030" t="82874" r="11012" b="8785"/>
          <a:stretch>
            <a:fillRect/>
          </a:stretch>
        </p:blipFill>
        <p:spPr>
          <a:xfrm>
            <a:off x="2189100" y="2608307"/>
            <a:ext cx="4765802" cy="484942"/>
          </a:xfrm>
          <a:prstGeom prst="rec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02" name=""/>
        <p:cNvGrpSpPr/>
        <p:nvPr/>
      </p:nvGrpSpPr>
      <p:grpSpPr>
        <a:xfrm>
          <a:off x="0" y="0"/>
          <a:ext cx="0" cy="0"/>
          <a:chOff x="0" y="0"/>
          <a:chExt cx="0" cy="0"/>
        </a:xfrm>
      </p:grpSpPr>
      <p:sp>
        <p:nvSpPr>
          <p:cNvPr id="1048896" name="Title 1"/>
          <p:cNvSpPr>
            <a:spLocks noGrp="1"/>
          </p:cNvSpPr>
          <p:nvPr>
            <p:ph type="title"/>
          </p:nvPr>
        </p:nvSpPr>
        <p:spPr/>
        <p:txBody>
          <a:bodyPr/>
          <a:p>
            <a:r>
              <a:rPr lang="en-US"/>
              <a:t>Click to edit Master title style</a:t>
            </a:r>
          </a:p>
        </p:txBody>
      </p:sp>
      <p:sp>
        <p:nvSpPr>
          <p:cNvPr id="104889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98" name="Date Placeholder 3"/>
          <p:cNvSpPr>
            <a:spLocks noGrp="1"/>
          </p:cNvSpPr>
          <p:nvPr>
            <p:ph type="dt" sz="half" idx="10"/>
          </p:nvPr>
        </p:nvSpPr>
        <p:spPr/>
        <p:txBody>
          <a:bodyPr/>
          <a:p>
            <a:fld id="{0BE068B6-7209-4277-B375-D7E6ACB7353D}" type="datetimeFigureOut">
              <a:rPr lang="en-US" smtClean="0"/>
              <a:t>9/28/2020</a:t>
            </a:fld>
            <a:endParaRPr lang="en-US"/>
          </a:p>
        </p:txBody>
      </p:sp>
      <p:sp>
        <p:nvSpPr>
          <p:cNvPr id="1048899" name="Footer Placeholder 4"/>
          <p:cNvSpPr>
            <a:spLocks noGrp="1"/>
          </p:cNvSpPr>
          <p:nvPr>
            <p:ph type="ftr" sz="quarter" idx="11"/>
          </p:nvPr>
        </p:nvSpPr>
        <p:spPr/>
        <p:txBody>
          <a:bodyPr/>
          <a:p>
            <a:endParaRPr lang="en-US"/>
          </a:p>
        </p:txBody>
      </p:sp>
      <p:sp>
        <p:nvSpPr>
          <p:cNvPr id="1048900" name="Slide Number Placeholder 5"/>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00" name=""/>
        <p:cNvGrpSpPr/>
        <p:nvPr/>
      </p:nvGrpSpPr>
      <p:grpSpPr>
        <a:xfrm>
          <a:off x="0" y="0"/>
          <a:ext cx="0" cy="0"/>
          <a:chOff x="0" y="0"/>
          <a:chExt cx="0" cy="0"/>
        </a:xfrm>
      </p:grpSpPr>
      <p:sp>
        <p:nvSpPr>
          <p:cNvPr id="1048885"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886"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7" name="Date Placeholder 3"/>
          <p:cNvSpPr>
            <a:spLocks noGrp="1"/>
          </p:cNvSpPr>
          <p:nvPr>
            <p:ph type="dt" sz="half" idx="10"/>
          </p:nvPr>
        </p:nvSpPr>
        <p:spPr/>
        <p:txBody>
          <a:bodyPr/>
          <a:p>
            <a:fld id="{0BE068B6-7209-4277-B375-D7E6ACB7353D}" type="datetimeFigureOut">
              <a:rPr lang="en-US" smtClean="0"/>
              <a:t>9/28/2020</a:t>
            </a:fld>
            <a:endParaRPr lang="en-US"/>
          </a:p>
        </p:txBody>
      </p:sp>
      <p:sp>
        <p:nvSpPr>
          <p:cNvPr id="1048888" name="Footer Placeholder 4"/>
          <p:cNvSpPr>
            <a:spLocks noGrp="1"/>
          </p:cNvSpPr>
          <p:nvPr>
            <p:ph type="ftr" sz="quarter" idx="11"/>
          </p:nvPr>
        </p:nvSpPr>
        <p:spPr/>
        <p:txBody>
          <a:bodyPr/>
          <a:p>
            <a:endParaRPr lang="en-US"/>
          </a:p>
        </p:txBody>
      </p:sp>
      <p:sp>
        <p:nvSpPr>
          <p:cNvPr id="1048889" name="Slide Number Placeholder 5"/>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98" name=""/>
        <p:cNvGrpSpPr/>
        <p:nvPr/>
      </p:nvGrpSpPr>
      <p:grpSpPr>
        <a:xfrm>
          <a:off x="0" y="0"/>
          <a:ext cx="0" cy="0"/>
          <a:chOff x="0" y="0"/>
          <a:chExt cx="0" cy="0"/>
        </a:xfrm>
      </p:grpSpPr>
      <p:sp>
        <p:nvSpPr>
          <p:cNvPr id="1048876" name="Title 1"/>
          <p:cNvSpPr>
            <a:spLocks noGrp="1"/>
          </p:cNvSpPr>
          <p:nvPr>
            <p:ph type="ctrTitle"/>
          </p:nvPr>
        </p:nvSpPr>
        <p:spPr>
          <a:xfrm>
            <a:off x="685800" y="1122363"/>
            <a:ext cx="7772400" cy="2387600"/>
          </a:xfrm>
        </p:spPr>
        <p:txBody>
          <a:bodyPr anchor="b"/>
          <a:lstStyle>
            <a:lvl1pPr algn="ctr">
              <a:defRPr sz="6000"/>
            </a:lvl1pPr>
          </a:lstStyle>
          <a:p>
            <a:r>
              <a:rPr altLang="en-US" lang="zh-CN" smtClean="0"/>
              <a:t>单击此处编辑母版标题样式</a:t>
            </a:r>
            <a:endParaRPr dirty="0" lang="en-US"/>
          </a:p>
        </p:txBody>
      </p:sp>
      <p:sp>
        <p:nvSpPr>
          <p:cNvPr id="1048877"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878" name="Date Placeholder 3"/>
          <p:cNvSpPr>
            <a:spLocks noGrp="1"/>
          </p:cNvSpPr>
          <p:nvPr>
            <p:ph type="dt" sz="half" idx="10"/>
          </p:nvPr>
        </p:nvSpPr>
        <p:spPr/>
        <p:txBody>
          <a:bodyPr/>
          <a:p>
            <a:fld id="{A346817E-0B45-4720-AA23-C2196F400BBE}" type="datetimeFigureOut">
              <a:rPr altLang="en-US" lang="zh-CN" smtClean="0"/>
              <a:t>2015/2/2</a:t>
            </a:fld>
            <a:endParaRPr altLang="en-US" lang="zh-CN"/>
          </a:p>
        </p:txBody>
      </p:sp>
      <p:sp>
        <p:nvSpPr>
          <p:cNvPr id="1048879" name="Footer Placeholder 4"/>
          <p:cNvSpPr>
            <a:spLocks noGrp="1"/>
          </p:cNvSpPr>
          <p:nvPr>
            <p:ph type="ftr" sz="quarter" idx="11"/>
          </p:nvPr>
        </p:nvSpPr>
        <p:spPr/>
        <p:txBody>
          <a:bodyPr/>
          <a:p>
            <a:endParaRPr altLang="en-US" lang="zh-CN"/>
          </a:p>
        </p:txBody>
      </p:sp>
      <p:sp>
        <p:nvSpPr>
          <p:cNvPr id="1048880" name="Slide Number Placeholder 5"/>
          <p:cNvSpPr>
            <a:spLocks noGrp="1"/>
          </p:cNvSpPr>
          <p:nvPr>
            <p:ph type="sldNum" sz="quarter" idx="12"/>
          </p:nvPr>
        </p:nvSpPr>
        <p:spPr/>
        <p:txBody>
          <a:bodyPr/>
          <a:p>
            <a:fld id="{0279700D-8087-46DD-9E4C-2E27B4C0B8CD}" type="slidenum">
              <a:rPr altLang="en-US" lang="zh-CN" smtClean="0"/>
              <a:t>‹#›</a:t>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42" name=""/>
        <p:cNvGrpSpPr/>
        <p:nvPr/>
      </p:nvGrpSpPr>
      <p:grpSpPr>
        <a:xfrm>
          <a:off x="0" y="0"/>
          <a:ext cx="0" cy="0"/>
          <a:chOff x="0" y="0"/>
          <a:chExt cx="0" cy="0"/>
        </a:xfrm>
      </p:grpSpPr>
      <p:sp>
        <p:nvSpPr>
          <p:cNvPr id="1048761" name="Title 1"/>
          <p:cNvSpPr>
            <a:spLocks noGrp="1"/>
          </p:cNvSpPr>
          <p:nvPr>
            <p:ph type="ctrTitle"/>
          </p:nvPr>
        </p:nvSpPr>
        <p:spPr>
          <a:xfrm>
            <a:off x="685800" y="1122363"/>
            <a:ext cx="7772400" cy="2387600"/>
          </a:xfrm>
        </p:spPr>
        <p:txBody>
          <a:bodyPr anchor="b"/>
          <a:lstStyle>
            <a:lvl1pPr algn="ctr">
              <a:defRPr sz="6000"/>
            </a:lvl1pPr>
          </a:lstStyle>
          <a:p>
            <a:r>
              <a:rPr altLang="en-US" lang="zh-CN" smtClean="0"/>
              <a:t>单击此处编辑母版标题样式</a:t>
            </a:r>
            <a:endParaRPr dirty="0" lang="en-US"/>
          </a:p>
        </p:txBody>
      </p:sp>
      <p:sp>
        <p:nvSpPr>
          <p:cNvPr id="104876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763" name="Date Placeholder 3"/>
          <p:cNvSpPr>
            <a:spLocks noGrp="1"/>
          </p:cNvSpPr>
          <p:nvPr>
            <p:ph type="dt" sz="half" idx="10"/>
          </p:nvPr>
        </p:nvSpPr>
        <p:spPr/>
        <p:txBody>
          <a:bodyPr/>
          <a:p>
            <a:fld id="{A346817E-0B45-4720-AA23-C2196F400BBE}" type="datetimeFigureOut">
              <a:rPr altLang="en-US" lang="zh-CN" smtClean="0"/>
              <a:t>2015/2/2</a:t>
            </a:fld>
            <a:endParaRPr altLang="en-US" lang="zh-CN"/>
          </a:p>
        </p:txBody>
      </p:sp>
      <p:sp>
        <p:nvSpPr>
          <p:cNvPr id="1048764" name="Footer Placeholder 4"/>
          <p:cNvSpPr>
            <a:spLocks noGrp="1"/>
          </p:cNvSpPr>
          <p:nvPr>
            <p:ph type="ftr" sz="quarter" idx="11"/>
          </p:nvPr>
        </p:nvSpPr>
        <p:spPr/>
        <p:txBody>
          <a:bodyPr/>
          <a:p>
            <a:endParaRPr altLang="en-US" lang="zh-CN"/>
          </a:p>
        </p:txBody>
      </p:sp>
      <p:sp>
        <p:nvSpPr>
          <p:cNvPr id="1048765" name="Slide Number Placeholder 5"/>
          <p:cNvSpPr>
            <a:spLocks noGrp="1"/>
          </p:cNvSpPr>
          <p:nvPr>
            <p:ph type="sldNum" sz="quarter" idx="12"/>
          </p:nvPr>
        </p:nvSpPr>
        <p:spPr/>
        <p:txBody>
          <a:bodyPr/>
          <a:p>
            <a:fld id="{0279700D-8087-46DD-9E4C-2E27B4C0B8CD}" type="slidenum">
              <a:rPr altLang="en-US" lang="zh-CN" smtClean="0"/>
              <a:t>‹#›</a:t>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310" name=""/>
        <p:cNvGrpSpPr/>
        <p:nvPr/>
      </p:nvGrpSpPr>
      <p:grpSpPr>
        <a:xfrm>
          <a:off x="0" y="0"/>
          <a:ext cx="0" cy="0"/>
          <a:chOff x="0" y="0"/>
          <a:chExt cx="0" cy="0"/>
        </a:xfrm>
      </p:grpSpPr>
      <p:sp>
        <p:nvSpPr>
          <p:cNvPr id="1048934" name="Title 1"/>
          <p:cNvSpPr>
            <a:spLocks noGrp="1"/>
          </p:cNvSpPr>
          <p:nvPr>
            <p:ph type="ctrTitle"/>
          </p:nvPr>
        </p:nvSpPr>
        <p:spPr>
          <a:xfrm>
            <a:off x="685800" y="1122363"/>
            <a:ext cx="7772400" cy="2387600"/>
          </a:xfrm>
        </p:spPr>
        <p:txBody>
          <a:bodyPr anchor="b"/>
          <a:lstStyle>
            <a:lvl1pPr algn="ctr">
              <a:defRPr sz="6000"/>
            </a:lvl1pPr>
          </a:lstStyle>
          <a:p>
            <a:r>
              <a:rPr altLang="en-US" lang="zh-CN" smtClean="0"/>
              <a:t>单击此处编辑母版标题样式</a:t>
            </a:r>
            <a:endParaRPr dirty="0" lang="en-US"/>
          </a:p>
        </p:txBody>
      </p:sp>
      <p:sp>
        <p:nvSpPr>
          <p:cNvPr id="1048935"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dirty="0" lang="en-US"/>
          </a:p>
        </p:txBody>
      </p:sp>
      <p:sp>
        <p:nvSpPr>
          <p:cNvPr id="1048936" name="Date Placeholder 3"/>
          <p:cNvSpPr>
            <a:spLocks noGrp="1"/>
          </p:cNvSpPr>
          <p:nvPr>
            <p:ph type="dt" sz="half" idx="10"/>
          </p:nvPr>
        </p:nvSpPr>
        <p:spPr/>
        <p:txBody>
          <a:bodyPr/>
          <a:p>
            <a:fld id="{A346817E-0B45-4720-AA23-C2196F400BBE}" type="datetimeFigureOut">
              <a:rPr altLang="en-US" lang="zh-CN" smtClean="0"/>
              <a:t>2015/2/2</a:t>
            </a:fld>
            <a:endParaRPr altLang="en-US" lang="zh-CN"/>
          </a:p>
        </p:txBody>
      </p:sp>
      <p:sp>
        <p:nvSpPr>
          <p:cNvPr id="1048937" name="Footer Placeholder 4"/>
          <p:cNvSpPr>
            <a:spLocks noGrp="1"/>
          </p:cNvSpPr>
          <p:nvPr>
            <p:ph type="ftr" sz="quarter" idx="11"/>
          </p:nvPr>
        </p:nvSpPr>
        <p:spPr/>
        <p:txBody>
          <a:bodyPr/>
          <a:p>
            <a:endParaRPr altLang="en-US" lang="zh-CN"/>
          </a:p>
        </p:txBody>
      </p:sp>
      <p:sp>
        <p:nvSpPr>
          <p:cNvPr id="1048938" name="Slide Number Placeholder 5"/>
          <p:cNvSpPr>
            <a:spLocks noGrp="1"/>
          </p:cNvSpPr>
          <p:nvPr>
            <p:ph type="sldNum" sz="quarter" idx="12"/>
          </p:nvPr>
        </p:nvSpPr>
        <p:spPr/>
        <p:txBody>
          <a:bodyPr/>
          <a:p>
            <a:fld id="{0279700D-8087-46DD-9E4C-2E27B4C0B8CD}"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7" name=""/>
        <p:cNvGrpSpPr/>
        <p:nvPr/>
      </p:nvGrpSpPr>
      <p:grpSpPr>
        <a:xfrm>
          <a:off x="0" y="0"/>
          <a:ext cx="0" cy="0"/>
          <a:chOff x="0" y="0"/>
          <a:chExt cx="0" cy="0"/>
        </a:xfrm>
      </p:grpSpPr>
      <p:sp>
        <p:nvSpPr>
          <p:cNvPr id="1048584" name="Title 1"/>
          <p:cNvSpPr>
            <a:spLocks noGrp="1"/>
          </p:cNvSpPr>
          <p:nvPr>
            <p:ph type="title"/>
          </p:nvPr>
        </p:nvSpPr>
        <p:spPr/>
        <p:txBody>
          <a:bodyPr/>
          <a:p>
            <a:r>
              <a:rPr lang="en-US"/>
              <a:t>Click to edit Master title style</a:t>
            </a:r>
          </a:p>
        </p:txBody>
      </p:sp>
      <p:sp>
        <p:nvSpPr>
          <p:cNvPr id="104858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6" name="Date Placeholder 3"/>
          <p:cNvSpPr>
            <a:spLocks noGrp="1"/>
          </p:cNvSpPr>
          <p:nvPr>
            <p:ph type="dt" sz="half" idx="10"/>
          </p:nvPr>
        </p:nvSpPr>
        <p:spPr/>
        <p:txBody>
          <a:bodyPr/>
          <a:p>
            <a:fld id="{0BE068B6-7209-4277-B375-D7E6ACB7353D}" type="datetimeFigureOut">
              <a:rPr lang="en-US" smtClean="0"/>
              <a:t>9/28/2020</a:t>
            </a:fld>
            <a:endParaRPr lang="en-US"/>
          </a:p>
        </p:txBody>
      </p:sp>
      <p:sp>
        <p:nvSpPr>
          <p:cNvPr id="1048587" name="Footer Placeholder 4"/>
          <p:cNvSpPr>
            <a:spLocks noGrp="1"/>
          </p:cNvSpPr>
          <p:nvPr>
            <p:ph type="ftr" sz="quarter" idx="11"/>
          </p:nvPr>
        </p:nvSpPr>
        <p:spPr/>
        <p:txBody>
          <a:bodyPr/>
          <a:p>
            <a:endParaRPr lang="en-US"/>
          </a:p>
        </p:txBody>
      </p:sp>
      <p:sp>
        <p:nvSpPr>
          <p:cNvPr id="1048588" name="Slide Number Placeholder 5"/>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03" name=""/>
        <p:cNvGrpSpPr/>
        <p:nvPr/>
      </p:nvGrpSpPr>
      <p:grpSpPr>
        <a:xfrm>
          <a:off x="0" y="0"/>
          <a:ext cx="0" cy="0"/>
          <a:chOff x="0" y="0"/>
          <a:chExt cx="0" cy="0"/>
        </a:xfrm>
      </p:grpSpPr>
      <p:sp>
        <p:nvSpPr>
          <p:cNvPr id="1048901"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1048902" name="Text Placeholder 2"/>
          <p:cNvSpPr>
            <a:spLocks noGrp="1"/>
          </p:cNvSpPr>
          <p:nvPr>
            <p:ph type="body" idx="1"/>
          </p:nvPr>
        </p:nvSpPr>
        <p:spPr>
          <a:xfrm>
            <a:off x="623888" y="4589464"/>
            <a:ext cx="78867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903" name="Date Placeholder 3"/>
          <p:cNvSpPr>
            <a:spLocks noGrp="1"/>
          </p:cNvSpPr>
          <p:nvPr>
            <p:ph type="dt" sz="half" idx="10"/>
          </p:nvPr>
        </p:nvSpPr>
        <p:spPr/>
        <p:txBody>
          <a:bodyPr/>
          <a:p>
            <a:fld id="{0BE068B6-7209-4277-B375-D7E6ACB7353D}" type="datetimeFigureOut">
              <a:rPr lang="en-US" smtClean="0"/>
              <a:t>9/28/2020</a:t>
            </a:fld>
            <a:endParaRPr lang="en-US"/>
          </a:p>
        </p:txBody>
      </p:sp>
      <p:sp>
        <p:nvSpPr>
          <p:cNvPr id="1048904" name="Footer Placeholder 4"/>
          <p:cNvSpPr>
            <a:spLocks noGrp="1"/>
          </p:cNvSpPr>
          <p:nvPr>
            <p:ph type="ftr" sz="quarter" idx="11"/>
          </p:nvPr>
        </p:nvSpPr>
        <p:spPr/>
        <p:txBody>
          <a:bodyPr/>
          <a:p>
            <a:endParaRPr lang="en-US"/>
          </a:p>
        </p:txBody>
      </p:sp>
      <p:sp>
        <p:nvSpPr>
          <p:cNvPr id="1048905" name="Slide Number Placeholder 5"/>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04" name=""/>
        <p:cNvGrpSpPr/>
        <p:nvPr/>
      </p:nvGrpSpPr>
      <p:grpSpPr>
        <a:xfrm>
          <a:off x="0" y="0"/>
          <a:ext cx="0" cy="0"/>
          <a:chOff x="0" y="0"/>
          <a:chExt cx="0" cy="0"/>
        </a:xfrm>
      </p:grpSpPr>
      <p:sp>
        <p:nvSpPr>
          <p:cNvPr id="1048906" name="Title 1"/>
          <p:cNvSpPr>
            <a:spLocks noGrp="1"/>
          </p:cNvSpPr>
          <p:nvPr>
            <p:ph type="title"/>
          </p:nvPr>
        </p:nvSpPr>
        <p:spPr/>
        <p:txBody>
          <a:bodyPr/>
          <a:p>
            <a:r>
              <a:rPr lang="en-US"/>
              <a:t>Click to edit Master title style</a:t>
            </a:r>
          </a:p>
        </p:txBody>
      </p:sp>
      <p:sp>
        <p:nvSpPr>
          <p:cNvPr id="1048907"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08"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09" name="Date Placeholder 4"/>
          <p:cNvSpPr>
            <a:spLocks noGrp="1"/>
          </p:cNvSpPr>
          <p:nvPr>
            <p:ph type="dt" sz="half" idx="10"/>
          </p:nvPr>
        </p:nvSpPr>
        <p:spPr/>
        <p:txBody>
          <a:bodyPr/>
          <a:p>
            <a:fld id="{0BE068B6-7209-4277-B375-D7E6ACB7353D}" type="datetimeFigureOut">
              <a:rPr lang="en-US" smtClean="0"/>
              <a:t>9/28/2020</a:t>
            </a:fld>
            <a:endParaRPr lang="en-US"/>
          </a:p>
        </p:txBody>
      </p:sp>
      <p:sp>
        <p:nvSpPr>
          <p:cNvPr id="1048910" name="Footer Placeholder 5"/>
          <p:cNvSpPr>
            <a:spLocks noGrp="1"/>
          </p:cNvSpPr>
          <p:nvPr>
            <p:ph type="ftr" sz="quarter" idx="11"/>
          </p:nvPr>
        </p:nvSpPr>
        <p:spPr/>
        <p:txBody>
          <a:bodyPr/>
          <a:p>
            <a:endParaRPr lang="en-US"/>
          </a:p>
        </p:txBody>
      </p:sp>
      <p:sp>
        <p:nvSpPr>
          <p:cNvPr id="1048911" name="Slide Number Placeholder 6"/>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05" name=""/>
        <p:cNvGrpSpPr/>
        <p:nvPr/>
      </p:nvGrpSpPr>
      <p:grpSpPr>
        <a:xfrm>
          <a:off x="0" y="0"/>
          <a:ext cx="0" cy="0"/>
          <a:chOff x="0" y="0"/>
          <a:chExt cx="0" cy="0"/>
        </a:xfrm>
      </p:grpSpPr>
      <p:sp>
        <p:nvSpPr>
          <p:cNvPr id="1048912" name="Title 1"/>
          <p:cNvSpPr>
            <a:spLocks noGrp="1"/>
          </p:cNvSpPr>
          <p:nvPr>
            <p:ph type="title"/>
          </p:nvPr>
        </p:nvSpPr>
        <p:spPr>
          <a:xfrm>
            <a:off x="629841" y="365126"/>
            <a:ext cx="7886700" cy="1325563"/>
          </a:xfrm>
        </p:spPr>
        <p:txBody>
          <a:bodyPr/>
          <a:p>
            <a:r>
              <a:rPr lang="en-US"/>
              <a:t>Click to edit Master title style</a:t>
            </a:r>
          </a:p>
        </p:txBody>
      </p:sp>
      <p:sp>
        <p:nvSpPr>
          <p:cNvPr id="1048913"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14"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5"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16"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7" name="Date Placeholder 6"/>
          <p:cNvSpPr>
            <a:spLocks noGrp="1"/>
          </p:cNvSpPr>
          <p:nvPr>
            <p:ph type="dt" sz="half" idx="10"/>
          </p:nvPr>
        </p:nvSpPr>
        <p:spPr/>
        <p:txBody>
          <a:bodyPr/>
          <a:p>
            <a:fld id="{0BE068B6-7209-4277-B375-D7E6ACB7353D}" type="datetimeFigureOut">
              <a:rPr lang="en-US" smtClean="0"/>
              <a:t>9/28/2020</a:t>
            </a:fld>
            <a:endParaRPr lang="en-US"/>
          </a:p>
        </p:txBody>
      </p:sp>
      <p:sp>
        <p:nvSpPr>
          <p:cNvPr id="1048918" name="Footer Placeholder 7"/>
          <p:cNvSpPr>
            <a:spLocks noGrp="1"/>
          </p:cNvSpPr>
          <p:nvPr>
            <p:ph type="ftr" sz="quarter" idx="11"/>
          </p:nvPr>
        </p:nvSpPr>
        <p:spPr/>
        <p:txBody>
          <a:bodyPr/>
          <a:p>
            <a:endParaRPr lang="en-US"/>
          </a:p>
        </p:txBody>
      </p:sp>
      <p:sp>
        <p:nvSpPr>
          <p:cNvPr id="1048919" name="Slide Number Placeholder 8"/>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99" name=""/>
        <p:cNvGrpSpPr/>
        <p:nvPr/>
      </p:nvGrpSpPr>
      <p:grpSpPr>
        <a:xfrm>
          <a:off x="0" y="0"/>
          <a:ext cx="0" cy="0"/>
          <a:chOff x="0" y="0"/>
          <a:chExt cx="0" cy="0"/>
        </a:xfrm>
      </p:grpSpPr>
      <p:sp>
        <p:nvSpPr>
          <p:cNvPr id="1048881" name="Title 1"/>
          <p:cNvSpPr>
            <a:spLocks noGrp="1"/>
          </p:cNvSpPr>
          <p:nvPr>
            <p:ph type="title"/>
          </p:nvPr>
        </p:nvSpPr>
        <p:spPr/>
        <p:txBody>
          <a:bodyPr/>
          <a:p>
            <a:r>
              <a:rPr lang="en-US"/>
              <a:t>Click to edit Master title style</a:t>
            </a:r>
          </a:p>
        </p:txBody>
      </p:sp>
      <p:sp>
        <p:nvSpPr>
          <p:cNvPr id="1048882" name="Date Placeholder 2"/>
          <p:cNvSpPr>
            <a:spLocks noGrp="1"/>
          </p:cNvSpPr>
          <p:nvPr>
            <p:ph type="dt" sz="half" idx="10"/>
          </p:nvPr>
        </p:nvSpPr>
        <p:spPr/>
        <p:txBody>
          <a:bodyPr/>
          <a:p>
            <a:fld id="{0BE068B6-7209-4277-B375-D7E6ACB7353D}" type="datetimeFigureOut">
              <a:rPr lang="en-US" smtClean="0"/>
              <a:t>9/28/2020</a:t>
            </a:fld>
            <a:endParaRPr lang="en-US"/>
          </a:p>
        </p:txBody>
      </p:sp>
      <p:sp>
        <p:nvSpPr>
          <p:cNvPr id="1048883" name="Footer Placeholder 3"/>
          <p:cNvSpPr>
            <a:spLocks noGrp="1"/>
          </p:cNvSpPr>
          <p:nvPr>
            <p:ph type="ftr" sz="quarter" idx="11"/>
          </p:nvPr>
        </p:nvSpPr>
        <p:spPr/>
        <p:txBody>
          <a:bodyPr/>
          <a:p>
            <a:endParaRPr lang="en-US"/>
          </a:p>
        </p:txBody>
      </p:sp>
      <p:sp>
        <p:nvSpPr>
          <p:cNvPr id="1048884" name="Slide Number Placeholder 4"/>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6" name=""/>
        <p:cNvGrpSpPr/>
        <p:nvPr/>
      </p:nvGrpSpPr>
      <p:grpSpPr>
        <a:xfrm>
          <a:off x="0" y="0"/>
          <a:ext cx="0" cy="0"/>
          <a:chOff x="0" y="0"/>
          <a:chExt cx="0" cy="0"/>
        </a:xfrm>
      </p:grpSpPr>
      <p:sp>
        <p:nvSpPr>
          <p:cNvPr id="1048920" name="Date Placeholder 1"/>
          <p:cNvSpPr>
            <a:spLocks noGrp="1"/>
          </p:cNvSpPr>
          <p:nvPr>
            <p:ph type="dt" sz="half" idx="10"/>
          </p:nvPr>
        </p:nvSpPr>
        <p:spPr/>
        <p:txBody>
          <a:bodyPr/>
          <a:p>
            <a:fld id="{0BE068B6-7209-4277-B375-D7E6ACB7353D}" type="datetimeFigureOut">
              <a:rPr lang="en-US" smtClean="0"/>
              <a:t>9/28/2020</a:t>
            </a:fld>
            <a:endParaRPr lang="en-US"/>
          </a:p>
        </p:txBody>
      </p:sp>
      <p:sp>
        <p:nvSpPr>
          <p:cNvPr id="1048921" name="Footer Placeholder 2"/>
          <p:cNvSpPr>
            <a:spLocks noGrp="1"/>
          </p:cNvSpPr>
          <p:nvPr>
            <p:ph type="ftr" sz="quarter" idx="11"/>
          </p:nvPr>
        </p:nvSpPr>
        <p:spPr/>
        <p:txBody>
          <a:bodyPr/>
          <a:p>
            <a:endParaRPr lang="en-US"/>
          </a:p>
        </p:txBody>
      </p:sp>
      <p:sp>
        <p:nvSpPr>
          <p:cNvPr id="1048922" name="Slide Number Placeholder 3"/>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07" name=""/>
        <p:cNvGrpSpPr/>
        <p:nvPr/>
      </p:nvGrpSpPr>
      <p:grpSpPr>
        <a:xfrm>
          <a:off x="0" y="0"/>
          <a:ext cx="0" cy="0"/>
          <a:chOff x="0" y="0"/>
          <a:chExt cx="0" cy="0"/>
        </a:xfrm>
      </p:grpSpPr>
      <p:sp>
        <p:nvSpPr>
          <p:cNvPr id="1048923"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104892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5"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926" name="Date Placeholder 4"/>
          <p:cNvSpPr>
            <a:spLocks noGrp="1"/>
          </p:cNvSpPr>
          <p:nvPr>
            <p:ph type="dt" sz="half" idx="10"/>
          </p:nvPr>
        </p:nvSpPr>
        <p:spPr/>
        <p:txBody>
          <a:bodyPr/>
          <a:p>
            <a:fld id="{0BE068B6-7209-4277-B375-D7E6ACB7353D}" type="datetimeFigureOut">
              <a:rPr lang="en-US" smtClean="0"/>
              <a:t>9/28/2020</a:t>
            </a:fld>
            <a:endParaRPr lang="en-US"/>
          </a:p>
        </p:txBody>
      </p:sp>
      <p:sp>
        <p:nvSpPr>
          <p:cNvPr id="1048927" name="Footer Placeholder 5"/>
          <p:cNvSpPr>
            <a:spLocks noGrp="1"/>
          </p:cNvSpPr>
          <p:nvPr>
            <p:ph type="ftr" sz="quarter" idx="11"/>
          </p:nvPr>
        </p:nvSpPr>
        <p:spPr/>
        <p:txBody>
          <a:bodyPr/>
          <a:p>
            <a:endParaRPr lang="en-US"/>
          </a:p>
        </p:txBody>
      </p:sp>
      <p:sp>
        <p:nvSpPr>
          <p:cNvPr id="1048928" name="Slide Number Placeholder 6"/>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01" name=""/>
        <p:cNvGrpSpPr/>
        <p:nvPr/>
      </p:nvGrpSpPr>
      <p:grpSpPr>
        <a:xfrm>
          <a:off x="0" y="0"/>
          <a:ext cx="0" cy="0"/>
          <a:chOff x="0" y="0"/>
          <a:chExt cx="0" cy="0"/>
        </a:xfrm>
      </p:grpSpPr>
      <p:sp>
        <p:nvSpPr>
          <p:cNvPr id="1048890"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1048891" name="Picture Placeholder 2"/>
          <p:cNvSpPr>
            <a:spLocks noGrp="1"/>
          </p:cNvSpPr>
          <p:nvPr>
            <p:ph type="pic" idx="1"/>
          </p:nvPr>
        </p:nvSpPr>
        <p:spPr>
          <a:xfrm>
            <a:off x="3887391" y="987426"/>
            <a:ext cx="462915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p>
        </p:txBody>
      </p:sp>
      <p:sp>
        <p:nvSpPr>
          <p:cNvPr id="1048892" name="Text Placeholder 3"/>
          <p:cNvSpPr>
            <a:spLocks noGrp="1"/>
          </p:cNvSpPr>
          <p:nvPr>
            <p:ph type="body" sz="half" idx="2"/>
          </p:nvPr>
        </p:nvSpPr>
        <p:spPr>
          <a:xfrm>
            <a:off x="629841" y="2057400"/>
            <a:ext cx="2949178"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893" name="Date Placeholder 4"/>
          <p:cNvSpPr>
            <a:spLocks noGrp="1"/>
          </p:cNvSpPr>
          <p:nvPr>
            <p:ph type="dt" sz="half" idx="10"/>
          </p:nvPr>
        </p:nvSpPr>
        <p:spPr/>
        <p:txBody>
          <a:bodyPr/>
          <a:p>
            <a:fld id="{0BE068B6-7209-4277-B375-D7E6ACB7353D}" type="datetimeFigureOut">
              <a:rPr lang="en-US" smtClean="0"/>
              <a:t>9/28/2020</a:t>
            </a:fld>
            <a:endParaRPr lang="en-US"/>
          </a:p>
        </p:txBody>
      </p:sp>
      <p:sp>
        <p:nvSpPr>
          <p:cNvPr id="1048894" name="Footer Placeholder 5"/>
          <p:cNvSpPr>
            <a:spLocks noGrp="1"/>
          </p:cNvSpPr>
          <p:nvPr>
            <p:ph type="ftr" sz="quarter" idx="11"/>
          </p:nvPr>
        </p:nvSpPr>
        <p:spPr/>
        <p:txBody>
          <a:bodyPr/>
          <a:p>
            <a:endParaRPr lang="en-US"/>
          </a:p>
        </p:txBody>
      </p:sp>
      <p:sp>
        <p:nvSpPr>
          <p:cNvPr id="1048895" name="Slide Number Placeholder 6"/>
          <p:cNvSpPr>
            <a:spLocks noGrp="1"/>
          </p:cNvSpPr>
          <p:nvPr>
            <p:ph type="sldNum" sz="quarter" idx="12"/>
          </p:nvPr>
        </p:nvSpPr>
        <p:spPr/>
        <p:txBody>
          <a:bodyPr/>
          <a:p>
            <a:fld id="{0F8CF5B0-3B9F-418C-A56A-7EAB1D281D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3.png"/><Relationship Id="rId13" Type="http://schemas.openxmlformats.org/officeDocument/2006/relationships/image" Target="../media/image4.jpeg"/><Relationship Id="rId14" Type="http://schemas.openxmlformats.org/officeDocument/2006/relationships/image" Target="../media/image5.png"/><Relationship Id="rId1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5" name=""/>
        <p:cNvGrpSpPr/>
        <p:nvPr/>
      </p:nvGrpSpPr>
      <p:grpSpPr>
        <a:xfrm>
          <a:off x="0" y="0"/>
          <a:ext cx="0" cy="0"/>
          <a:chOff x="0" y="0"/>
          <a:chExt cx="0" cy="0"/>
        </a:xfrm>
      </p:grpSpPr>
      <p:pic>
        <p:nvPicPr>
          <p:cNvPr id="2097152" name="Picture 6"/>
          <p:cNvPicPr>
            <a:picLocks noChangeAspect="1"/>
          </p:cNvPicPr>
          <p:nvPr/>
        </p:nvPicPr>
        <p:blipFill>
          <a:blip xmlns:r="http://schemas.openxmlformats.org/officeDocument/2006/relationships" r:embed="rId12" cstate="print"/>
          <a:stretch>
            <a:fillRect/>
          </a:stretch>
        </p:blipFill>
        <p:spPr>
          <a:xfrm>
            <a:off x="0" y="0"/>
            <a:ext cx="9144000" cy="6858104"/>
          </a:xfrm>
          <a:prstGeom prst="rect"/>
        </p:spPr>
      </p:pic>
      <p:pic>
        <p:nvPicPr>
          <p:cNvPr id="2097153" name="Picture 8"/>
          <p:cNvPicPr>
            <a:picLocks noChangeAspect="1"/>
          </p:cNvPicPr>
          <p:nvPr/>
        </p:nvPicPr>
        <p:blipFill>
          <a:blip xmlns:r="http://schemas.openxmlformats.org/officeDocument/2006/relationships" r:embed="rId13" cstate="print"/>
          <a:stretch>
            <a:fillRect/>
          </a:stretch>
        </p:blipFill>
        <p:spPr>
          <a:xfrm>
            <a:off x="8110632" y="6244800"/>
            <a:ext cx="432731" cy="572823"/>
          </a:xfrm>
          <a:prstGeom prst="rect"/>
        </p:spPr>
      </p:pic>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0BE068B6-7209-4277-B375-D7E6ACB7353D}" type="datetimeFigureOut">
              <a:rPr lang="en-US" smtClean="0"/>
              <a:t>9/28/2020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995832"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0F8CF5B0-3B9F-418C-A56A-7EAB1D281D0E}" type="slidenum">
              <a:rPr lang="en-US" smtClean="0"/>
              <a:t>‹#›</a:t>
            </a:fld>
            <a:endParaRPr lang="en-US"/>
          </a:p>
        </p:txBody>
      </p:sp>
      <p:sp>
        <p:nvSpPr>
          <p:cNvPr id="1048581" name="Title Placeholder 1"/>
          <p:cNvSpPr txBox="1"/>
          <p:nvPr/>
        </p:nvSpPr>
        <p:spPr>
          <a:xfrm>
            <a:off x="897591" y="6033995"/>
            <a:ext cx="6592421" cy="507300"/>
          </a:xfrm>
          <a:prstGeom prst="rect"/>
        </p:spPr>
        <p:txBody>
          <a:bodyPr anchor="ctr" bIns="45720" lIns="91440" rIns="91440" rtlCol="0" tIns="45720" vert="horz">
            <a:normAutofit fontScale="70455" lnSpcReduction="20000"/>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b="1" dirty="0" lang="en-US">
                <a:solidFill>
                  <a:schemeClr val="bg1"/>
                </a:solidFill>
                <a:latin typeface="Times New Roman" panose="02020603050405020304" pitchFamily="18" charset="0"/>
                <a:cs typeface="Times New Roman" panose="02020603050405020304" pitchFamily="18" charset="0"/>
              </a:rPr>
              <a:t>KENYA MEDICAL TRAINING COLLEGE</a:t>
            </a:r>
          </a:p>
        </p:txBody>
      </p:sp>
      <p:sp>
        <p:nvSpPr>
          <p:cNvPr id="1048582" name="Title 1"/>
          <p:cNvSpPr txBox="1"/>
          <p:nvPr/>
        </p:nvSpPr>
        <p:spPr>
          <a:xfrm>
            <a:off x="6479987" y="6506046"/>
            <a:ext cx="1682750" cy="326496"/>
          </a:xfrm>
          <a:prstGeom prst="rect"/>
        </p:spPr>
        <p:txBody>
          <a:bodyPr anchor="b" bIns="45720" lIns="91440" rIns="91440" rtlCol="0" tIns="45720" vert="horz">
            <a:normAutofit fontScale="62500" lnSpcReduction="20000"/>
          </a:bodyPr>
          <a:lstStyle>
            <a:lvl1pPr algn="ctr" defTabSz="914400" eaLnBrk="1" hangingPunct="1" latinLnBrk="0" rtl="0">
              <a:lnSpc>
                <a:spcPct val="90000"/>
              </a:lnSpc>
              <a:spcBef>
                <a:spcPct val="0"/>
              </a:spcBef>
              <a:buNone/>
              <a:defRPr sz="6000" kern="1200">
                <a:solidFill>
                  <a:schemeClr val="tx1"/>
                </a:solidFill>
                <a:latin typeface="+mj-lt"/>
                <a:ea typeface="+mj-ea"/>
                <a:cs typeface="+mj-cs"/>
              </a:defRPr>
            </a:lvl1pPr>
          </a:lstStyle>
          <a:p>
            <a:r>
              <a:rPr dirty="0" sz="1600" i="1" lang="en-US">
                <a:latin typeface="Times New Roman" panose="02020603050405020304" pitchFamily="18" charset="0"/>
                <a:cs typeface="Times New Roman" panose="02020603050405020304" pitchFamily="18" charset="0"/>
              </a:rPr>
              <a:t>ISO 9001:2015 Certified by</a:t>
            </a:r>
          </a:p>
        </p:txBody>
      </p:sp>
      <p:sp>
        <p:nvSpPr>
          <p:cNvPr id="1048583" name="Title Placeholder 1"/>
          <p:cNvSpPr txBox="1"/>
          <p:nvPr/>
        </p:nvSpPr>
        <p:spPr>
          <a:xfrm>
            <a:off x="3028950" y="6408732"/>
            <a:ext cx="2076449" cy="515408"/>
          </a:xfrm>
          <a:prstGeom prst="rect"/>
        </p:spPr>
        <p:txBody>
          <a:bodyPr anchor="ctr" bIns="45720" lIns="91440" rIns="91440" rtlCol="0" tIns="45720" vert="horz">
            <a:normAutofit fontScale="88889" lnSpcReduction="10000"/>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r>
              <a:rPr dirty="0" sz="1800" i="1" lang="en-US"/>
              <a:t>Training for Better Health</a:t>
            </a:r>
            <a:r>
              <a:rPr baseline="0" dirty="0" sz="1800" i="1" lang="en-US"/>
              <a:t> </a:t>
            </a:r>
            <a:endParaRPr dirty="0" sz="1800" i="1" lang="en-US"/>
          </a:p>
        </p:txBody>
      </p:sp>
      <p:pic>
        <p:nvPicPr>
          <p:cNvPr id="2097154" name="Picture 11"/>
          <p:cNvPicPr>
            <a:picLocks noChangeAspect="1"/>
          </p:cNvPicPr>
          <p:nvPr/>
        </p:nvPicPr>
        <p:blipFill rotWithShape="1">
          <a:blip xmlns:r="http://schemas.openxmlformats.org/officeDocument/2006/relationships" r:embed="rId14" cstate="print"/>
          <a:srcRect l="24360" r="23578" b="15789"/>
          <a:stretch>
            <a:fillRect/>
          </a:stretch>
        </p:blipFill>
        <p:spPr>
          <a:xfrm>
            <a:off x="59751" y="5700778"/>
            <a:ext cx="697913" cy="1063487"/>
          </a:xfrm>
          <a:prstGeom prst="rect"/>
        </p:spPr>
      </p:pic>
    </p:spTree>
  </p:cSld>
  <p:clrMap accent1="accent1" accent2="accent2" accent3="accent3" accent4="accent4" accent5="accent5" accent6="accent6" bg1="lt1" bg2="lt2" tx1="dk1" tx2="dk2"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96" name=""/>
        <p:cNvGrpSpPr/>
        <p:nvPr/>
      </p:nvGrpSpPr>
      <p:grpSpPr>
        <a:xfrm>
          <a:off x="0" y="0"/>
          <a:ext cx="0" cy="0"/>
          <a:chOff x="0" y="0"/>
          <a:chExt cx="0" cy="0"/>
        </a:xfrm>
      </p:grpSpPr>
      <p:sp>
        <p:nvSpPr>
          <p:cNvPr id="1048871"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en-US" lang="zh-CN" smtClean="0"/>
              <a:t>单击此处编辑母版标题样式</a:t>
            </a:r>
            <a:endParaRPr dirty="0" lang="en-US"/>
          </a:p>
        </p:txBody>
      </p:sp>
      <p:sp>
        <p:nvSpPr>
          <p:cNvPr id="1048872"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873"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A346817E-0B45-4720-AA23-C2196F400BBE}" type="datetimeFigureOut">
              <a:rPr altLang="en-US" lang="zh-CN" smtClean="0"/>
              <a:t>2015/2/2</a:t>
            </a:fld>
            <a:endParaRPr altLang="en-US" lang="zh-CN"/>
          </a:p>
        </p:txBody>
      </p:sp>
      <p:sp>
        <p:nvSpPr>
          <p:cNvPr id="1048874"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875"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0279700D-8087-46DD-9E4C-2E27B4C0B8CD}"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790"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40" name=""/>
        <p:cNvGrpSpPr/>
        <p:nvPr/>
      </p:nvGrpSpPr>
      <p:grpSpPr>
        <a:xfrm>
          <a:off x="0" y="0"/>
          <a:ext cx="0" cy="0"/>
          <a:chOff x="0" y="0"/>
          <a:chExt cx="0" cy="0"/>
        </a:xfrm>
      </p:grpSpPr>
      <p:sp>
        <p:nvSpPr>
          <p:cNvPr id="104875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en-US" lang="zh-CN" smtClean="0"/>
              <a:t>单击此处编辑母版标题样式</a:t>
            </a:r>
            <a:endParaRPr dirty="0" lang="en-US"/>
          </a:p>
        </p:txBody>
      </p:sp>
      <p:sp>
        <p:nvSpPr>
          <p:cNvPr id="104875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75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A346817E-0B45-4720-AA23-C2196F400BBE}" type="datetimeFigureOut">
              <a:rPr altLang="en-US" lang="zh-CN" smtClean="0"/>
              <a:t>2015/2/2</a:t>
            </a:fld>
            <a:endParaRPr altLang="en-US" lang="zh-CN"/>
          </a:p>
        </p:txBody>
      </p:sp>
      <p:sp>
        <p:nvSpPr>
          <p:cNvPr id="104875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76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0279700D-8087-46DD-9E4C-2E27B4C0B8CD}"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789"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308" name=""/>
        <p:cNvGrpSpPr/>
        <p:nvPr/>
      </p:nvGrpSpPr>
      <p:grpSpPr>
        <a:xfrm>
          <a:off x="0" y="0"/>
          <a:ext cx="0" cy="0"/>
          <a:chOff x="0" y="0"/>
          <a:chExt cx="0" cy="0"/>
        </a:xfrm>
      </p:grpSpPr>
      <p:sp>
        <p:nvSpPr>
          <p:cNvPr id="1048929"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altLang="en-US" lang="zh-CN" smtClean="0"/>
              <a:t>单击此处编辑母版标题样式</a:t>
            </a:r>
            <a:endParaRPr dirty="0" lang="en-US"/>
          </a:p>
        </p:txBody>
      </p:sp>
      <p:sp>
        <p:nvSpPr>
          <p:cNvPr id="1048930"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altLang="en-US" lang="zh-CN" smtClean="0"/>
              <a:t>单击此处编辑母版文本样式</a:t>
            </a:r>
          </a:p>
          <a:p>
            <a:pPr lvl="1"/>
            <a:r>
              <a:rPr altLang="en-US" lang="zh-CN" smtClean="0"/>
              <a:t>第二级</a:t>
            </a:r>
          </a:p>
          <a:p>
            <a:pPr lvl="2"/>
            <a:r>
              <a:rPr altLang="en-US" lang="zh-CN" smtClean="0"/>
              <a:t>第三级</a:t>
            </a:r>
          </a:p>
          <a:p>
            <a:pPr lvl="3"/>
            <a:r>
              <a:rPr altLang="en-US" lang="zh-CN" smtClean="0"/>
              <a:t>第四级</a:t>
            </a:r>
          </a:p>
          <a:p>
            <a:pPr lvl="4"/>
            <a:r>
              <a:rPr altLang="en-US" lang="zh-CN" smtClean="0"/>
              <a:t>第五级</a:t>
            </a:r>
            <a:endParaRPr dirty="0" lang="en-US"/>
          </a:p>
        </p:txBody>
      </p:sp>
      <p:sp>
        <p:nvSpPr>
          <p:cNvPr id="1048931"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tx1">
                    <a:tint val="75000"/>
                  </a:schemeClr>
                </a:solidFill>
              </a:defRPr>
            </a:lvl1pPr>
          </a:lstStyle>
          <a:p>
            <a:fld id="{A346817E-0B45-4720-AA23-C2196F400BBE}" type="datetimeFigureOut">
              <a:rPr altLang="en-US" lang="zh-CN" smtClean="0"/>
              <a:t>2015/2/2</a:t>
            </a:fld>
            <a:endParaRPr altLang="en-US" lang="zh-CN"/>
          </a:p>
        </p:txBody>
      </p:sp>
      <p:sp>
        <p:nvSpPr>
          <p:cNvPr id="1048932"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933"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tx1">
                    <a:tint val="75000"/>
                  </a:schemeClr>
                </a:solidFill>
              </a:defRPr>
            </a:lvl1pPr>
          </a:lstStyle>
          <a:p>
            <a:fld id="{0279700D-8087-46DD-9E4C-2E27B4C0B8CD}"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791" r:id="rId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607" name="Title 1"/>
          <p:cNvSpPr>
            <a:spLocks noGrp="1"/>
          </p:cNvSpPr>
          <p:nvPr>
            <p:ph type="ctrTitle"/>
          </p:nvPr>
        </p:nvSpPr>
        <p:spPr/>
        <p:txBody>
          <a:bodyPr/>
          <a:p>
            <a:r>
              <a:rPr dirty="0" lang="en-US"/>
              <a:t>PALLIATIVE CARE </a:t>
            </a:r>
          </a:p>
        </p:txBody>
      </p:sp>
      <p:sp>
        <p:nvSpPr>
          <p:cNvPr id="1048608" name="Subtitle 2"/>
          <p:cNvSpPr>
            <a:spLocks noGrp="1"/>
          </p:cNvSpPr>
          <p:nvPr>
            <p:ph type="subTitle" idx="1"/>
          </p:nvPr>
        </p:nvSpPr>
        <p:spPr/>
        <p:txBody>
          <a:bodyPr/>
          <a:p>
            <a:r>
              <a:rPr dirty="0" lang="en-US"/>
              <a:t>J. MUSUMBA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11" name="Title 1"/>
          <p:cNvSpPr>
            <a:spLocks noGrp="1"/>
          </p:cNvSpPr>
          <p:nvPr>
            <p:ph type="title"/>
          </p:nvPr>
        </p:nvSpPr>
        <p:spPr/>
        <p:txBody>
          <a:bodyPr/>
          <a:p>
            <a:endParaRPr lang="en-US"/>
          </a:p>
        </p:txBody>
      </p:sp>
      <p:sp>
        <p:nvSpPr>
          <p:cNvPr id="1048612" name="Content Placeholder 2"/>
          <p:cNvSpPr>
            <a:spLocks noGrp="1"/>
          </p:cNvSpPr>
          <p:nvPr>
            <p:ph idx="1"/>
          </p:nvPr>
        </p:nvSpPr>
        <p:spPr/>
        <p:txBody>
          <a:bodyPr>
            <a:normAutofit/>
          </a:bodyPr>
          <a:p>
            <a:pPr indent="-342900" marL="342900">
              <a:buFont typeface="+mj-lt"/>
              <a:buAutoNum type="arabicPeriod"/>
            </a:pPr>
            <a:r>
              <a:rPr b="1" dirty="0" sz="1800" lang="en-US">
                <a:latin typeface="Times New Roman" pitchFamily="18" charset="0"/>
                <a:cs typeface="Times New Roman" pitchFamily="18" charset="0"/>
              </a:rPr>
              <a:t>Justice </a:t>
            </a:r>
          </a:p>
          <a:p>
            <a:pPr indent="-342900" lvl="1" marL="589788">
              <a:buFont typeface="+mj-lt"/>
              <a:buAutoNum type="arabicPeriod"/>
            </a:pPr>
            <a:r>
              <a:rPr dirty="0" sz="1600" lang="en-US">
                <a:latin typeface="Times New Roman" pitchFamily="18" charset="0"/>
                <a:cs typeface="Times New Roman" pitchFamily="18" charset="0"/>
              </a:rPr>
              <a:t>In these case competing claims are decided in fairness. It can be considered according to distributive justice (fair distribution of resources) right based- all have right to health care and legal justice according to the country’s laws </a:t>
            </a:r>
          </a:p>
          <a:p>
            <a:pPr indent="-342900" lvl="1" marL="589788">
              <a:buFont typeface="+mj-lt"/>
              <a:buAutoNum type="arabicPeriod"/>
            </a:pPr>
            <a:endParaRPr dirty="0" sz="1600" lang="en-US">
              <a:latin typeface="Times New Roman" pitchFamily="18" charset="0"/>
              <a:cs typeface="Times New Roman" pitchFamily="18" charset="0"/>
            </a:endParaRPr>
          </a:p>
          <a:p>
            <a:pPr indent="0" lvl="1" marL="246888">
              <a:buNone/>
            </a:pPr>
            <a:endParaRPr dirty="0" sz="1600" lang="en-US">
              <a:latin typeface="Times New Roman" pitchFamily="18" charset="0"/>
              <a:cs typeface="Times New Roman" pitchFamily="18" charset="0"/>
            </a:endParaRPr>
          </a:p>
          <a:p>
            <a:pPr indent="0" lvl="1" marL="246888">
              <a:buNone/>
            </a:pPr>
            <a:r>
              <a:rPr dirty="0" sz="1600" lang="en-US">
                <a:latin typeface="Times New Roman" pitchFamily="18" charset="0"/>
                <a:cs typeface="Times New Roman" pitchFamily="18" charset="0"/>
              </a:rPr>
              <a:t>NB. Write short notes on issues pertaining - Patients rights, will writing, euthanasia.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93"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POTENTIAL HARM / SIDE EFFECTS</a:t>
            </a:r>
            <a:br>
              <a:rPr baseline="0" b="1"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794" name="Content Placeholder 2"/>
          <p:cNvSpPr>
            <a:spLocks noGrp="1"/>
          </p:cNvSpPr>
          <p:nvPr>
            <p:ph idx="1"/>
          </p:nvPr>
        </p:nvSpPr>
        <p:spPr/>
        <p:txBody>
          <a:bodyPr>
            <a:normAutofit/>
          </a:bodyPr>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Systemic.</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Dizziness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Nausea </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Vomiting</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Fatigue/ malaise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Myelosuppression </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Tumor lysis syndrome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Allergic reactions.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Anemia</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95"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Monitoring / nurses role</a:t>
            </a:r>
            <a:br>
              <a:rPr baseline="0" b="0"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796" name="Content Placeholder 2"/>
          <p:cNvSpPr>
            <a:spLocks noGrp="1"/>
          </p:cNvSpPr>
          <p:nvPr>
            <p:ph idx="1"/>
          </p:nvPr>
        </p:nvSpPr>
        <p:spPr/>
        <p:txBody>
          <a:bodyPr/>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Assesses the effectiveness regularly</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Symptom relief</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Objective measurement</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Clinical</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Radiological</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Serological markers</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Side effects</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Psychosocial burden to patients</a:t>
            </a:r>
          </a:p>
          <a:p>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797"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400" i="0" kern="1200" kumimoji="0" lang="en-US" noProof="0" normalizeH="0" spc="0" strike="noStrike" u="sng">
                <a:ln>
                  <a:noFill/>
                </a:ln>
                <a:solidFill>
                  <a:prstClr val="black"/>
                </a:solidFill>
                <a:effectLst/>
                <a:uLnTx/>
                <a:uFillTx/>
                <a:latin typeface="Times New Roman"/>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a:ea typeface="Calibri" panose="020F0502020204030204" pitchFamily="34" charset="0"/>
                <a:cs typeface="Times New Roman" panose="02020603050405020304" pitchFamily="18" charset="0"/>
              </a:rPr>
              <a:t>Chemotherapy palliative cancers.</a:t>
            </a:r>
            <a:br>
              <a:rPr baseline="0" b="1" cap="none" dirty="0" sz="2400" i="0" kern="1200" kumimoji="0" lang="en-US" noProof="0" normalizeH="0" spc="0" strike="noStrike" u="none">
                <a:ln>
                  <a:noFill/>
                </a:ln>
                <a:solidFill>
                  <a:prstClr val="black"/>
                </a:solidFill>
                <a:effectLst/>
                <a:uLnTx/>
                <a:uFillTx/>
                <a:latin typeface="Times New Roman"/>
                <a:ea typeface="Calibri" panose="020F0502020204030204" pitchFamily="34" charset="0"/>
                <a:cs typeface="Times New Roman" panose="02020603050405020304" pitchFamily="18" charset="0"/>
              </a:rPr>
            </a:br>
            <a:endParaRPr dirty="0" lang="en-US"/>
          </a:p>
        </p:txBody>
      </p:sp>
      <p:sp>
        <p:nvSpPr>
          <p:cNvPr id="1048798" name="Content Placeholder 2"/>
          <p:cNvSpPr>
            <a:spLocks noGrp="1"/>
          </p:cNvSpPr>
          <p:nvPr>
            <p:ph idx="1"/>
          </p:nvPr>
        </p:nvSpPr>
        <p:spPr/>
        <p:txBody>
          <a:bodyPr>
            <a:normAutofit/>
          </a:bodyPr>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breast cancers</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multiple myeloma</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lymphomas</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ca prostrate </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cancer lung – small cell lung cancer</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bladder cancer</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ovarian cancer</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rPr>
              <a:t>testicular cancer</a:t>
            </a:r>
          </a:p>
          <a:p>
            <a:pPr marL="0" marR="0">
              <a:lnSpc>
                <a:spcPct val="115000"/>
              </a:lnSpc>
              <a:spcBef>
                <a:spcPts val="0"/>
              </a:spcBef>
              <a:spcAft>
                <a:spcPts val="1000"/>
              </a:spcAft>
              <a:tabLst>
                <a:tab algn="l" pos="2038350"/>
              </a:tabLst>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99" name="Title 1"/>
          <p:cNvSpPr>
            <a:spLocks noGrp="1"/>
          </p:cNvSpPr>
          <p:nvPr>
            <p:ph type="title"/>
          </p:nvPr>
        </p:nvSpPr>
        <p:spPr/>
        <p:txBody>
          <a:bodyPr>
            <a:normAutofit/>
          </a:bodyPr>
          <a:p>
            <a:r>
              <a:rPr b="1" dirty="0" sz="2400" lang="en-US" u="sng">
                <a:latin typeface="Times New Roman" panose="02020603050405020304" pitchFamily="18" charset="0"/>
                <a:ea typeface="Calibri" panose="020F0502020204030204" pitchFamily="34" charset="0"/>
                <a:cs typeface="Times New Roman" panose="02020603050405020304" pitchFamily="18" charset="0"/>
              </a:rPr>
              <a:t>RADIOTHERAPY</a:t>
            </a:r>
            <a:endParaRPr dirty="0" sz="2400" lang="en-US"/>
          </a:p>
        </p:txBody>
      </p:sp>
      <p:sp>
        <p:nvSpPr>
          <p:cNvPr id="1048800" name="Content Placeholder 2"/>
          <p:cNvSpPr>
            <a:spLocks noGrp="1"/>
          </p:cNvSpPr>
          <p:nvPr>
            <p:ph idx="1"/>
          </p:nvPr>
        </p:nvSpPr>
        <p:spPr/>
        <p:txBody>
          <a:bodyPr>
            <a:normAutofit fontScale="92500" lnSpcReduction="20000"/>
          </a:bodyPr>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Radiation </a:t>
            </a:r>
            <a:r>
              <a:rPr b="1" dirty="0" sz="1800" lang="en-US" err="1" u="sng">
                <a:effectLst/>
                <a:latin typeface="Times New Roman" panose="02020603050405020304" pitchFamily="18" charset="0"/>
                <a:ea typeface="Calibri" panose="020F0502020204030204" pitchFamily="34" charset="0"/>
                <a:cs typeface="Times New Roman" panose="02020603050405020304" pitchFamily="18" charset="0"/>
              </a:rPr>
              <a:t>onchology</a:t>
            </a: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 </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is a medical specialist that involves controlled use of radiation to treat cancer either for cure, or to reduce pain and other symptoms caused by cancer.</a:t>
            </a:r>
          </a:p>
          <a:p>
            <a:pPr marL="0" marR="0">
              <a:lnSpc>
                <a:spcPct val="115000"/>
              </a:lnSpc>
              <a:spcBef>
                <a:spcPts val="0"/>
              </a:spcBef>
              <a:spcAft>
                <a:spcPts val="1000"/>
              </a:spcAft>
              <a:tabLst>
                <a:tab algn="l" pos="2038350"/>
              </a:tabLst>
            </a:pPr>
            <a:r>
              <a:rPr dirty="0" sz="1800" lang="en-US">
                <a:latin typeface="Times New Roman" panose="02020603050405020304" pitchFamily="18" charset="0"/>
                <a:ea typeface="Calibri" panose="020F0502020204030204" pitchFamily="34" charset="0"/>
                <a:cs typeface="Times New Roman" panose="02020603050405020304" pitchFamily="18" charset="0"/>
              </a:rPr>
              <a:t>Radiotherapy is a cancer treatment that uses high doses of radiation to kill cancer cells and shrink tumors.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Uses of radiotherapy</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curative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palliative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control of growth of recurring non-cancer growth</a:t>
            </a:r>
          </a:p>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types of radiation</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external beam</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internal </a:t>
            </a:r>
            <a:r>
              <a:rPr dirty="0" sz="1800" lang="en-US" err="1">
                <a:effectLst/>
                <a:latin typeface="Times New Roman" panose="02020603050405020304" pitchFamily="18" charset="0"/>
                <a:ea typeface="Times New Roman" panose="02020603050405020304" pitchFamily="18" charset="0"/>
              </a:rPr>
              <a:t>i.e</a:t>
            </a:r>
            <a:r>
              <a:rPr dirty="0" sz="1800" lang="en-US">
                <a:effectLst/>
                <a:latin typeface="Times New Roman" panose="02020603050405020304" pitchFamily="18" charset="0"/>
                <a:ea typeface="Times New Roman" panose="02020603050405020304" pitchFamily="18" charset="0"/>
              </a:rPr>
              <a:t> brachytherapy</a:t>
            </a:r>
          </a:p>
          <a:p>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801"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2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2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2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2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duration of treatment</a:t>
            </a:r>
            <a:br>
              <a:rPr baseline="0" b="1" cap="none" dirty="0" sz="22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02" name="Content Placeholder 2"/>
          <p:cNvSpPr>
            <a:spLocks noGrp="1"/>
          </p:cNvSpPr>
          <p:nvPr>
            <p:ph idx="1"/>
          </p:nvPr>
        </p:nvSpPr>
        <p:spPr>
          <a:xfrm>
            <a:off x="699671" y="1452763"/>
            <a:ext cx="7886700" cy="4351338"/>
          </a:xfrm>
        </p:spPr>
        <p:txBody>
          <a:bodyPr>
            <a:normAutofit/>
          </a:bodyPr>
          <a:p>
            <a:pPr indent="0" lvl="0" marL="0" marR="0">
              <a:lnSpc>
                <a:spcPct val="115000"/>
              </a:lnSpc>
              <a:spcBef>
                <a:spcPts val="0"/>
              </a:spcBef>
              <a:spcAft>
                <a:spcPts val="1000"/>
              </a:spcAft>
              <a:buNone/>
              <a:tabLst>
                <a:tab algn="l" pos="2038350"/>
              </a:tabLst>
            </a:pPr>
            <a:r>
              <a:rPr dirty="0" sz="1800" lang="en-US">
                <a:latin typeface="Times New Roman" panose="02020603050405020304" pitchFamily="18" charset="0"/>
                <a:ea typeface="Times New Roman" panose="02020603050405020304" pitchFamily="18" charset="0"/>
              </a:rPr>
              <a:t>Each session is quick and painless lasting about 15 minutes. Typically people have treatment sessions 5 times per week.</a:t>
            </a:r>
          </a:p>
          <a:p>
            <a:pPr indent="0" lvl="0" marL="0" marR="0">
              <a:lnSpc>
                <a:spcPct val="115000"/>
              </a:lnSpc>
              <a:spcBef>
                <a:spcPts val="0"/>
              </a:spcBef>
              <a:spcAft>
                <a:spcPts val="1000"/>
              </a:spcAft>
              <a:buNone/>
              <a:tabLst>
                <a:tab algn="l" pos="2038350"/>
              </a:tabLst>
            </a:pPr>
            <a:r>
              <a:rPr dirty="0" sz="1800" lang="en-US">
                <a:effectLst/>
                <a:latin typeface="Times New Roman" panose="02020603050405020304" pitchFamily="18" charset="0"/>
                <a:ea typeface="Times New Roman" panose="02020603050405020304" pitchFamily="18" charset="0"/>
              </a:rPr>
              <a:t>The schedule continues 3-9 weeks targeting only </a:t>
            </a:r>
            <a:r>
              <a:rPr sz="1800" lang="en-US">
                <a:effectLst/>
                <a:latin typeface="Times New Roman" panose="02020603050405020304" pitchFamily="18" charset="0"/>
                <a:ea typeface="Times New Roman" panose="02020603050405020304" pitchFamily="18" charset="0"/>
              </a:rPr>
              <a:t>the tumor.</a:t>
            </a:r>
            <a:endParaRPr dirty="0" sz="1800" lang="en-US">
              <a:effectLst/>
              <a:latin typeface="Times New Roman" panose="02020603050405020304" pitchFamily="18" charset="0"/>
              <a:ea typeface="Times New Roman" panose="02020603050405020304" pitchFamily="18" charset="0"/>
            </a:endParaRPr>
          </a:p>
          <a:p>
            <a:r>
              <a:rPr b="1" dirty="0" sz="1800" lang="en-US"/>
              <a:t>Procedure </a:t>
            </a:r>
          </a:p>
          <a:p>
            <a:r>
              <a:rPr dirty="0" sz="1800" lang="en-US"/>
              <a:t>External radiotherapy – where a machine directs beams of radiation at the cancer </a:t>
            </a:r>
          </a:p>
          <a:p>
            <a:r>
              <a:rPr dirty="0" sz="1800" lang="en-US"/>
              <a:t>A radioactive implant inside your body near the cancer</a:t>
            </a:r>
          </a:p>
          <a:p>
            <a:r>
              <a:rPr dirty="0" sz="1800" lang="en-US"/>
              <a:t>A radioactive liquid that you swallow or injected </a:t>
            </a:r>
          </a:p>
          <a:p>
            <a:r>
              <a:rPr dirty="0" sz="1800" lang="en-US"/>
              <a:t>Directly at the tumor during surgery (</a:t>
            </a:r>
            <a:r>
              <a:rPr dirty="0" sz="1800" lang="en-US" err="1"/>
              <a:t>intrabeam</a:t>
            </a:r>
            <a:r>
              <a:rPr dirty="0" sz="1800" lang="en-US"/>
              <a:t> radiotherapy)</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803" name="Title 1"/>
          <p:cNvSpPr>
            <a:spLocks noGrp="1"/>
          </p:cNvSpPr>
          <p:nvPr>
            <p:ph type="title"/>
          </p:nvPr>
        </p:nvSpPr>
        <p:spPr/>
        <p:txBody>
          <a:bodyPr/>
          <a:p>
            <a:br>
              <a:rPr baseline="0" b="1" cap="none" dirty="0" sz="1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1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1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1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Indication of palliative radiotherapy</a:t>
            </a:r>
            <a:endParaRPr dirty="0" lang="en-US"/>
          </a:p>
        </p:txBody>
      </p:sp>
      <p:sp>
        <p:nvSpPr>
          <p:cNvPr id="1048804" name="Content Placeholder 2"/>
          <p:cNvSpPr>
            <a:spLocks noGrp="1"/>
          </p:cNvSpPr>
          <p:nvPr>
            <p:ph idx="1"/>
          </p:nvPr>
        </p:nvSpPr>
        <p:spPr/>
        <p:txBody>
          <a:bodyPr/>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Treatment and cure of caners</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Pain relief</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Neurological deficit</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Relief of pressure symptoms</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Control of fungating and ulcerating metastasis or primary skin tumors</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Hemostasis</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err="1"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Propylaxis</a:t>
            </a: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 of impending symptoms</a:t>
            </a:r>
          </a:p>
          <a:p>
            <a:pPr algn="l" defTabSz="914400" eaLnBrk="1" fontAlgn="auto" hangingPunct="1" indent="-342900" latinLnBrk="0" lvl="0" marL="342900" marR="0" rtl="0">
              <a:lnSpc>
                <a:spcPct val="115000"/>
              </a:lnSpc>
              <a:spcBef>
                <a:spcPts val="0"/>
              </a:spcBef>
              <a:spcAft>
                <a:spcPts val="1000"/>
              </a:spcAft>
              <a:buClrTx/>
              <a:buSzTx/>
              <a:buFont typeface="Symbol" panose="05050102010706020507" pitchFamily="18" charset="2"/>
              <a:buChar char=""/>
              <a:tabLst>
                <a:tab algn="l" pos="2038350"/>
              </a:tabLst>
            </a:pPr>
            <a:r>
              <a:rPr baseline="0" b="0" cap="none" dirty="0" sz="1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Durable local control</a:t>
            </a:r>
          </a:p>
          <a:p>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805"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Pain relief</a:t>
            </a:r>
            <a:br>
              <a:rPr baseline="0" b="1"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06" name="Content Placeholder 2"/>
          <p:cNvSpPr>
            <a:spLocks noGrp="1"/>
          </p:cNvSpPr>
          <p:nvPr>
            <p:ph idx="1"/>
          </p:nvPr>
        </p:nvSpPr>
        <p:spPr/>
        <p:txBody>
          <a:bodyPr/>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Metastatic bone pain</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Painful lymphadenopathy</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Pain due to soft tissue infiltration by cancer</a:t>
            </a:r>
          </a:p>
          <a:p>
            <a:r>
              <a:rPr dirty="0" sz="1800" lang="en-US">
                <a:effectLst/>
                <a:latin typeface="+mj-lt"/>
                <a:ea typeface="Calibri" panose="020F0502020204030204" pitchFamily="34" charset="0"/>
                <a:cs typeface="Times New Roman" panose="02020603050405020304" pitchFamily="18" charset="0"/>
              </a:rPr>
              <a:t>Neuropathic pain due to nerve compression / infiltration</a:t>
            </a:r>
            <a:endParaRPr dirty="0" lang="en-US">
              <a:latin typeface="+mj-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807"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Neurological deficit</a:t>
            </a:r>
            <a:br>
              <a:rPr baseline="0" b="1"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08" name="Content Placeholder 2"/>
          <p:cNvSpPr>
            <a:spLocks noGrp="1"/>
          </p:cNvSpPr>
          <p:nvPr>
            <p:ph idx="1"/>
          </p:nvPr>
        </p:nvSpPr>
        <p:spPr/>
        <p:txBody>
          <a:bodyPr>
            <a:normAutofit/>
          </a:bodyPr>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brain metastasis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spinal cord compression</a:t>
            </a:r>
          </a:p>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relief pressure symptoms</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thoracic tumors:- superior vena cava obstruction</a:t>
            </a:r>
          </a:p>
          <a:p>
            <a:pPr marL="457200" marR="0">
              <a:spcBef>
                <a:spcPts val="0"/>
              </a:spcBef>
              <a:spcAft>
                <a:spcPts val="0"/>
              </a:spcAft>
              <a:tabLst>
                <a:tab algn="l" pos="2038350"/>
              </a:tabLst>
            </a:pPr>
            <a:r>
              <a:rPr dirty="0" sz="1800" lang="en-US">
                <a:effectLst/>
                <a:latin typeface="Times New Roman" panose="02020603050405020304" pitchFamily="18" charset="0"/>
                <a:ea typeface="Times New Roman" panose="02020603050405020304" pitchFamily="18" charset="0"/>
              </a:rPr>
              <a:t> </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dysphagia, collapse of lungs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increase intracranial pressure; brain metastasis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retroperitoneal tumors; hydronephrosis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pelvic tumors; urinary retention; intestinal obstruction.</a:t>
            </a:r>
          </a:p>
          <a:p>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809" name="Title 1"/>
          <p:cNvSpPr>
            <a:spLocks noGrp="1"/>
          </p:cNvSpPr>
          <p:nvPr>
            <p:ph type="title"/>
          </p:nvPr>
        </p:nvSpPr>
        <p:spPr/>
        <p:txBody>
          <a:bodyPr/>
          <a:p>
            <a:endParaRPr lang="en-US"/>
          </a:p>
        </p:txBody>
      </p:sp>
      <p:sp>
        <p:nvSpPr>
          <p:cNvPr id="1048810" name="Content Placeholder 2"/>
          <p:cNvSpPr>
            <a:spLocks noGrp="1"/>
          </p:cNvSpPr>
          <p:nvPr>
            <p:ph idx="1"/>
          </p:nvPr>
        </p:nvSpPr>
        <p:spPr/>
        <p:txBody>
          <a:bodyPr/>
          <a:p>
            <a:pPr marL="0" marR="0">
              <a:lnSpc>
                <a:spcPct val="115000"/>
              </a:lnSpc>
              <a:spcBef>
                <a:spcPts val="0"/>
              </a:spcBef>
              <a:spcAft>
                <a:spcPts val="1000"/>
              </a:spcAft>
              <a:tabLst>
                <a:tab algn="l" pos="20383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Hemostasis</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Bleeding of anorectal and gynecological cancer</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Bleeding skin cancer</a:t>
            </a:r>
          </a:p>
          <a:p>
            <a:pPr marL="0" marR="0">
              <a:lnSpc>
                <a:spcPct val="115000"/>
              </a:lnSpc>
              <a:spcBef>
                <a:spcPts val="0"/>
              </a:spcBef>
              <a:spcAft>
                <a:spcPts val="1000"/>
              </a:spcAft>
              <a:tabLst>
                <a:tab algn="l" pos="2038350"/>
              </a:tabLst>
            </a:pPr>
            <a:r>
              <a:rPr b="1" dirty="0" sz="1800" lang="en-US" err="1" u="sng">
                <a:effectLst/>
                <a:latin typeface="Times New Roman" panose="02020603050405020304" pitchFamily="18" charset="0"/>
                <a:ea typeface="Calibri" panose="020F0502020204030204" pitchFamily="34" charset="0"/>
                <a:cs typeface="Times New Roman" panose="02020603050405020304" pitchFamily="18" charset="0"/>
              </a:rPr>
              <a:t>Propylaxis</a:t>
            </a: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 of impending symptoms. </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prevent cord compression </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prevent pathological fracture </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prevent impending pressure </a:t>
            </a:r>
          </a:p>
          <a:p>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811"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DURABLE LOCAL CONTROL</a:t>
            </a:r>
            <a:br>
              <a:rPr baseline="0" b="0" cap="none" dirty="0" sz="17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12" name="Content Placeholder 2"/>
          <p:cNvSpPr>
            <a:spLocks noGrp="1"/>
          </p:cNvSpPr>
          <p:nvPr>
            <p:ph idx="1"/>
          </p:nvPr>
        </p:nvSpPr>
        <p:spPr/>
        <p:txBody>
          <a:bodyPr>
            <a:normAutofit lnSpcReduction="10000"/>
          </a:bodyPr>
          <a:p>
            <a:pPr marL="0" marR="0">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advanced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locoriogonal</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disease beyond cure without extensive metastasis.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2038350"/>
              </a:tabLst>
            </a:pPr>
            <a:r>
              <a:rPr b="1" dirty="0" sz="1800" lang="en-US">
                <a:effectLst/>
                <a:latin typeface="Times New Roman" panose="02020603050405020304" pitchFamily="18" charset="0"/>
                <a:ea typeface="Calibri" panose="020F0502020204030204" pitchFamily="34" charset="0"/>
                <a:cs typeface="Times New Roman" panose="02020603050405020304" pitchFamily="18" charset="0"/>
              </a:rPr>
              <a:t>Side effects of palliative treatment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fatigue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nausea</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vomiting</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somnolence</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tissue fibrosis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alopecia</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sterility</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diarrhea</a:t>
            </a:r>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13" name="Title 1"/>
          <p:cNvSpPr>
            <a:spLocks noGrp="1"/>
          </p:cNvSpPr>
          <p:nvPr>
            <p:ph type="title"/>
          </p:nvPr>
        </p:nvSpPr>
        <p:spPr>
          <a:xfrm>
            <a:off x="628650" y="800100"/>
            <a:ext cx="7886700" cy="890589"/>
          </a:xfrm>
        </p:spPr>
        <p:txBody>
          <a:bodyPr>
            <a:normAutofit/>
          </a:bodyPr>
          <a:p>
            <a:r>
              <a:rPr dirty="0" sz="2400" lang="en-US">
                <a:latin typeface="Times New Roman" pitchFamily="18" charset="0"/>
                <a:cs typeface="Times New Roman" pitchFamily="18" charset="0"/>
              </a:rPr>
              <a:t>DISTRESSING SYMPTOMS IN PALLIATIVE CARE</a:t>
            </a:r>
            <a:endParaRPr dirty="0" sz="2400" lang="en-US"/>
          </a:p>
        </p:txBody>
      </p:sp>
      <p:sp>
        <p:nvSpPr>
          <p:cNvPr id="1048614" name="Content Placeholder 2"/>
          <p:cNvSpPr>
            <a:spLocks noGrp="1"/>
          </p:cNvSpPr>
          <p:nvPr>
            <p:ph idx="1"/>
          </p:nvPr>
        </p:nvSpPr>
        <p:spPr/>
        <p:txBody>
          <a:bodyPr>
            <a:normAutofit fontScale="83333" lnSpcReduction="20000"/>
          </a:bodyPr>
          <a:p>
            <a:r>
              <a:rPr dirty="0" sz="1800" lang="en-US">
                <a:latin typeface="Times New Roman" pitchFamily="18" charset="0"/>
                <a:cs typeface="Times New Roman" pitchFamily="18" charset="0"/>
              </a:rPr>
              <a:t>Patients with life threatening illnesses experiences various distressing symptoms that effect their quality of life</a:t>
            </a:r>
          </a:p>
          <a:p>
            <a:r>
              <a:rPr dirty="0" sz="1800" lang="en-US">
                <a:latin typeface="Times New Roman" pitchFamily="18" charset="0"/>
                <a:cs typeface="Times New Roman" pitchFamily="18" charset="0"/>
              </a:rPr>
              <a:t>Common symptoms in palliative care </a:t>
            </a:r>
          </a:p>
          <a:p>
            <a:pPr indent="-342900" marL="342900">
              <a:buFont typeface="+mj-lt"/>
              <a:buAutoNum type="arabicPeriod"/>
            </a:pPr>
            <a:r>
              <a:rPr dirty="0" sz="1800" lang="en-US">
                <a:latin typeface="Times New Roman" pitchFamily="18" charset="0"/>
                <a:cs typeface="Times New Roman" pitchFamily="18" charset="0"/>
              </a:rPr>
              <a:t>Anorexia and cachexia.</a:t>
            </a:r>
          </a:p>
          <a:p>
            <a:pPr indent="-342900" marL="342900">
              <a:buFont typeface="+mj-lt"/>
              <a:buAutoNum type="arabicPeriod"/>
            </a:pPr>
            <a:r>
              <a:rPr dirty="0" sz="1800" lang="en-US">
                <a:latin typeface="Times New Roman" pitchFamily="18" charset="0"/>
                <a:cs typeface="Times New Roman" pitchFamily="18" charset="0"/>
              </a:rPr>
              <a:t>pain</a:t>
            </a:r>
          </a:p>
          <a:p>
            <a:pPr indent="-342900" marL="342900">
              <a:buFont typeface="+mj-lt"/>
              <a:buAutoNum type="arabicPeriod"/>
            </a:pPr>
            <a:r>
              <a:rPr dirty="0" sz="1800" lang="en-US">
                <a:latin typeface="Times New Roman" pitchFamily="18" charset="0"/>
                <a:cs typeface="Times New Roman" pitchFamily="18" charset="0"/>
              </a:rPr>
              <a:t>Breathlessness </a:t>
            </a:r>
          </a:p>
          <a:p>
            <a:pPr indent="-342900" marL="342900">
              <a:buFont typeface="+mj-lt"/>
              <a:buAutoNum type="arabicPeriod"/>
            </a:pPr>
            <a:r>
              <a:rPr dirty="0" sz="1800" lang="en-US">
                <a:latin typeface="Times New Roman" pitchFamily="18" charset="0"/>
                <a:cs typeface="Times New Roman" pitchFamily="18" charset="0"/>
              </a:rPr>
              <a:t>Confusion </a:t>
            </a:r>
          </a:p>
          <a:p>
            <a:pPr indent="-342900" marL="342900">
              <a:buFont typeface="+mj-lt"/>
              <a:buAutoNum type="arabicPeriod"/>
            </a:pPr>
            <a:r>
              <a:rPr dirty="0" sz="1800" lang="en-US">
                <a:latin typeface="Times New Roman" pitchFamily="18" charset="0"/>
                <a:cs typeface="Times New Roman" pitchFamily="18" charset="0"/>
              </a:rPr>
              <a:t>Constipation </a:t>
            </a:r>
          </a:p>
          <a:p>
            <a:pPr indent="-342900" marL="342900">
              <a:buFont typeface="+mj-lt"/>
              <a:buAutoNum type="arabicPeriod"/>
            </a:pPr>
            <a:r>
              <a:rPr dirty="0" sz="1800" lang="en-US">
                <a:latin typeface="Times New Roman" pitchFamily="18" charset="0"/>
                <a:cs typeface="Times New Roman" pitchFamily="18" charset="0"/>
              </a:rPr>
              <a:t>Dehydration</a:t>
            </a:r>
          </a:p>
          <a:p>
            <a:pPr indent="-342900" marL="342900">
              <a:buFont typeface="+mj-lt"/>
              <a:buAutoNum type="arabicPeriod"/>
            </a:pPr>
            <a:r>
              <a:rPr dirty="0" sz="1800" lang="en-US">
                <a:latin typeface="Times New Roman" pitchFamily="18" charset="0"/>
                <a:cs typeface="Times New Roman" pitchFamily="18" charset="0"/>
              </a:rPr>
              <a:t>Diarrhea</a:t>
            </a:r>
          </a:p>
          <a:p>
            <a:pPr indent="-342900" marL="342900">
              <a:buFont typeface="+mj-lt"/>
              <a:buAutoNum type="arabicPeriod"/>
            </a:pPr>
            <a:r>
              <a:rPr dirty="0" sz="1800" lang="en-US">
                <a:latin typeface="Times New Roman" pitchFamily="18" charset="0"/>
                <a:cs typeface="Times New Roman" pitchFamily="18" charset="0"/>
              </a:rPr>
              <a:t>Distress</a:t>
            </a:r>
          </a:p>
          <a:p>
            <a:pPr indent="-342900" marL="342900">
              <a:buFont typeface="+mj-lt"/>
              <a:buAutoNum type="arabicPeriod"/>
            </a:pPr>
            <a:r>
              <a:rPr dirty="0" sz="1800" lang="en-US">
                <a:latin typeface="Times New Roman" pitchFamily="18" charset="0"/>
                <a:cs typeface="Times New Roman" pitchFamily="18" charset="0"/>
              </a:rPr>
              <a:t>Fatigue </a:t>
            </a:r>
          </a:p>
          <a:p>
            <a:pPr indent="-342900" marL="342900">
              <a:buFont typeface="+mj-lt"/>
              <a:buAutoNum type="arabicPeriod"/>
            </a:pPr>
            <a:r>
              <a:rPr dirty="0" sz="1800" lang="en-US">
                <a:latin typeface="Times New Roman" pitchFamily="18" charset="0"/>
                <a:cs typeface="Times New Roman" pitchFamily="18" charset="0"/>
              </a:rPr>
              <a:t>Malnutrition</a:t>
            </a:r>
          </a:p>
          <a:p>
            <a:pPr indent="-342900" marL="342900">
              <a:buFont typeface="+mj-lt"/>
              <a:buAutoNum type="arabicPeriod"/>
            </a:pPr>
            <a:r>
              <a:rPr dirty="0" sz="1800" lang="en-US">
                <a:latin typeface="Times New Roman" pitchFamily="18" charset="0"/>
                <a:cs typeface="Times New Roman" pitchFamily="18" charset="0"/>
              </a:rPr>
              <a:t>Nausea and vomiting</a:t>
            </a:r>
          </a:p>
          <a:p>
            <a:pPr indent="-342900" marL="342900">
              <a:buFont typeface="+mj-lt"/>
              <a:buAutoNum type="arabicPeriod"/>
            </a:pPr>
            <a:endParaRPr dirty="0" sz="1800" lang="en-US">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813"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ctr" pos="2971800"/>
              </a:tabLst>
            </a:pP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Hormone therapy</a:t>
            </a:r>
            <a:br>
              <a:rPr baseline="0" b="1"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14" name="Content Placeholder 2"/>
          <p:cNvSpPr>
            <a:spLocks noGrp="1"/>
          </p:cNvSpPr>
          <p:nvPr>
            <p:ph idx="1"/>
          </p:nvPr>
        </p:nvSpPr>
        <p:spPr/>
        <p:txBody>
          <a:bodyPr/>
          <a:p>
            <a:pPr marL="0" marR="0">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Although hormones do not usually affect cancer cells,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oestrogen</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and progesterone affect the growth of some breast cancer, while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testesterone</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affect the growth of some prostrate cancer. This means drugs that block the effects or lower the levels of these hormones can be used to treat some types of breast and prostrate cancer.</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815" name="Title 1"/>
          <p:cNvSpPr>
            <a:spLocks noGrp="1"/>
          </p:cNvSpPr>
          <p:nvPr>
            <p:ph type="title"/>
          </p:nvPr>
        </p:nvSpPr>
        <p:spPr/>
        <p:txBody>
          <a:bodyPr/>
          <a:p>
            <a:endParaRPr lang="en-US"/>
          </a:p>
        </p:txBody>
      </p:sp>
      <p:sp>
        <p:nvSpPr>
          <p:cNvPr id="1048816" name="Content Placeholder 2"/>
          <p:cNvSpPr>
            <a:spLocks noGrp="1"/>
          </p:cNvSpPr>
          <p:nvPr>
            <p:ph idx="1"/>
          </p:nvPr>
        </p:nvSpPr>
        <p:spPr/>
        <p:txBody>
          <a:bodyPr/>
          <a:p>
            <a:pPr marL="0" marR="0">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Tamoxifen is a common and successful adjuvant treatment usually given for five years after surgery.</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20383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Aromatase inhibitors block the production of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oestrogen</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by the adrenal glands in post menopausal women. They prevent the ovaries from working until therapy is discontinued.</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817" name="Title 1"/>
          <p:cNvSpPr>
            <a:spLocks noGrp="1"/>
          </p:cNvSpPr>
          <p:nvPr>
            <p:ph type="title"/>
          </p:nvPr>
        </p:nvSpPr>
        <p:spPr/>
        <p:txBody>
          <a:bodyPr/>
          <a:p>
            <a:pPr defTabSz="914400" eaLnBrk="1" fontAlgn="auto" hangingPunct="1" indent="0" latinLnBrk="0" lvl="0" marL="0" marR="0" rtl="0">
              <a:lnSpc>
                <a:spcPct val="90000"/>
              </a:lnSpc>
              <a:spcBef>
                <a:spcPts val="0"/>
              </a:spcBef>
              <a:spcAft>
                <a:spcPts val="0"/>
              </a:spcAft>
              <a:tabLst>
                <a:tab algn="l" pos="1543050"/>
              </a:tabLst>
            </a:pP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Times New Roman" panose="02020603050405020304" pitchFamily="18" charset="0"/>
                <a:cs typeface="+mn-cs"/>
              </a:rPr>
              <a:t>NUTRITIONAL SUPPORT IN CANCER </a:t>
            </a:r>
            <a:endParaRPr dirty="0" lang="en-US"/>
          </a:p>
        </p:txBody>
      </p:sp>
      <p:sp>
        <p:nvSpPr>
          <p:cNvPr id="1048818" name="Content Placeholder 2"/>
          <p:cNvSpPr>
            <a:spLocks noGrp="1"/>
          </p:cNvSpPr>
          <p:nvPr>
            <p:ph idx="1"/>
          </p:nvPr>
        </p:nvSpPr>
        <p:spPr/>
        <p:txBody>
          <a:bodyPr/>
          <a:p>
            <a:pPr indent="0" marL="0">
              <a:spcBef>
                <a:spcPts val="0"/>
              </a:spcBef>
              <a:buNone/>
              <a:tabLst>
                <a:tab algn="l" pos="1543050"/>
              </a:tabLst>
            </a:pPr>
            <a:r>
              <a:rPr dirty="0" sz="1800" lang="en-US" u="sng">
                <a:effectLst/>
                <a:latin typeface="Times New Roman" panose="02020603050405020304" pitchFamily="18" charset="0"/>
                <a:ea typeface="Times New Roman" panose="02020603050405020304" pitchFamily="18" charset="0"/>
              </a:rPr>
              <a:t>OBJECTIVE </a:t>
            </a:r>
            <a:endParaRPr dirty="0" sz="1800" lang="en-US" u="sng">
              <a:latin typeface="Times New Roman" panose="02020603050405020304" pitchFamily="18" charset="0"/>
              <a:ea typeface="Times New Roman" panose="02020603050405020304" pitchFamily="18" charset="0"/>
            </a:endParaRPr>
          </a:p>
          <a:p>
            <a:pPr>
              <a:spcBef>
                <a:spcPts val="1800"/>
              </a:spcBef>
              <a:tabLst>
                <a:tab algn="l" pos="1543050"/>
              </a:tabLst>
            </a:pPr>
            <a:r>
              <a:rPr dirty="0" sz="1800" lang="en-US">
                <a:effectLst/>
                <a:latin typeface="Times New Roman" panose="02020603050405020304" pitchFamily="18" charset="0"/>
                <a:ea typeface="Times New Roman" panose="02020603050405020304" pitchFamily="18" charset="0"/>
              </a:rPr>
              <a:t>By the end of this session the learner should be able to:-</a:t>
            </a:r>
          </a:p>
          <a:p>
            <a:pPr>
              <a:spcBef>
                <a:spcPts val="1800"/>
              </a:spcBef>
              <a:tabLst>
                <a:tab algn="l" pos="1543050"/>
              </a:tabLst>
            </a:pPr>
            <a:r>
              <a:rPr dirty="0" sz="1800" lang="en-US">
                <a:effectLst/>
                <a:latin typeface="Times New Roman" panose="02020603050405020304" pitchFamily="18" charset="0"/>
                <a:ea typeface="Times New Roman" panose="02020603050405020304" pitchFamily="18" charset="0"/>
              </a:rPr>
              <a:t>Understand nutrition intervention in palliative</a:t>
            </a:r>
          </a:p>
          <a:p>
            <a:pPr>
              <a:spcBef>
                <a:spcPts val="1800"/>
              </a:spcBef>
              <a:tabLst>
                <a:tab algn="l" pos="1543050"/>
              </a:tabLst>
            </a:pPr>
            <a:r>
              <a:rPr dirty="0" sz="1800" lang="en-US">
                <a:effectLst/>
                <a:latin typeface="Times New Roman" panose="02020603050405020304" pitchFamily="18" charset="0"/>
                <a:ea typeface="Times New Roman" panose="02020603050405020304" pitchFamily="18" charset="0"/>
              </a:rPr>
              <a:t>Discuss types of cancer related malnutrition</a:t>
            </a:r>
          </a:p>
          <a:p>
            <a:pPr>
              <a:spcBef>
                <a:spcPts val="1800"/>
              </a:spcBef>
            </a:pPr>
            <a:r>
              <a:rPr dirty="0" sz="1800" lang="en-US">
                <a:effectLst/>
                <a:ea typeface="Calibri" panose="020F0502020204030204" pitchFamily="34" charset="0"/>
                <a:cs typeface="Times New Roman" panose="02020603050405020304" pitchFamily="18" charset="0"/>
              </a:rPr>
              <a:t>Discuss the effects of cancer, and life threatening illnesses on nutrition</a:t>
            </a:r>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819" name="Title 1"/>
          <p:cNvSpPr>
            <a:spLocks noGrp="1"/>
          </p:cNvSpPr>
          <p:nvPr>
            <p:ph type="title"/>
          </p:nvPr>
        </p:nvSpPr>
        <p:spPr>
          <a:xfrm>
            <a:off x="628650" y="981075"/>
            <a:ext cx="7886700" cy="709614"/>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24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Definition </a:t>
            </a: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dirty="0" lang="en-US"/>
          </a:p>
        </p:txBody>
      </p:sp>
      <p:sp>
        <p:nvSpPr>
          <p:cNvPr id="1048820"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Nutrition is the sum of all processes involved in taking of food and nutrients </a:t>
            </a:r>
            <a:r>
              <a:rPr dirty="0" sz="1800" lang="en-US">
                <a:latin typeface="Times New Roman" panose="02020603050405020304" pitchFamily="18" charset="0"/>
                <a:ea typeface="Times New Roman" panose="02020603050405020304" pitchFamily="18" charset="0"/>
              </a:rPr>
              <a:t>t</a:t>
            </a:r>
            <a:r>
              <a:rPr dirty="0" sz="1800" lang="en-US">
                <a:effectLst/>
                <a:latin typeface="Times New Roman" panose="02020603050405020304" pitchFamily="18" charset="0"/>
                <a:ea typeface="Times New Roman" panose="02020603050405020304" pitchFamily="18" charset="0"/>
              </a:rPr>
              <a:t>heir assimilation and use for proper body functioning  and</a:t>
            </a:r>
            <a:r>
              <a:rPr dirty="0" sz="1800" lang="en-US">
                <a:latin typeface="Times New Roman" panose="02020603050405020304" pitchFamily="18" charset="0"/>
                <a:ea typeface="Times New Roman" panose="02020603050405020304" pitchFamily="18" charset="0"/>
              </a:rPr>
              <a:t> m</a:t>
            </a:r>
            <a:r>
              <a:rPr dirty="0" sz="1800" lang="en-US">
                <a:effectLst/>
                <a:latin typeface="Times New Roman" panose="02020603050405020304" pitchFamily="18" charset="0"/>
                <a:ea typeface="Times New Roman" panose="02020603050405020304" pitchFamily="18" charset="0"/>
              </a:rPr>
              <a:t>aintenance of health.      </a:t>
            </a:r>
          </a:p>
          <a:p>
            <a:pPr>
              <a:spcBef>
                <a:spcPts val="0"/>
              </a:spcBef>
              <a:tabLst>
                <a:tab algn="l" pos="1543050"/>
              </a:tabLst>
            </a:pPr>
            <a:endParaRPr dirty="0" sz="1800" lang="en-US">
              <a:latin typeface="Times New Roman" panose="02020603050405020304" pitchFamily="18" charset="0"/>
              <a:ea typeface="Times New Roman" panose="02020603050405020304" pitchFamily="18" charset="0"/>
            </a:endParaRPr>
          </a:p>
          <a:p>
            <a:pPr indent="0" marL="0">
              <a:spcBef>
                <a:spcPts val="0"/>
              </a:spcBef>
              <a:buNone/>
              <a:tabLst>
                <a:tab algn="l" pos="1543050"/>
              </a:tabLst>
            </a:pPr>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The successive stages include; ingestion, digestion, absorption, assimilation and excretion.</a:t>
            </a:r>
          </a:p>
          <a:p>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821" name="Title 1"/>
          <p:cNvSpPr>
            <a:spLocks noGrp="1"/>
          </p:cNvSpPr>
          <p:nvPr>
            <p:ph type="title"/>
          </p:nvPr>
        </p:nvSpPr>
        <p:spPr>
          <a:xfrm>
            <a:off x="628650" y="994299"/>
            <a:ext cx="7886700" cy="696390"/>
          </a:xfrm>
        </p:spPr>
        <p:txBody>
          <a:bodyPr>
            <a:normAutofit/>
          </a:bodyPr>
          <a:p>
            <a:pPr defTabSz="914400" eaLnBrk="1" fontAlgn="auto" hangingPunct="1" indent="0" latinLnBrk="0" lvl="0" marL="228600" marR="0" rtl="0">
              <a:lnSpc>
                <a:spcPct val="90000"/>
              </a:lnSpc>
              <a:spcBef>
                <a:spcPts val="0"/>
              </a:spcBef>
              <a:spcAft>
                <a:spcPts val="0"/>
              </a:spcAft>
              <a:tabLst>
                <a:tab algn="l" pos="1543050"/>
              </a:tabLst>
            </a:pP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Times New Roman" panose="02020603050405020304" pitchFamily="18" charset="0"/>
                <a:cs typeface="+mn-cs"/>
              </a:rPr>
              <a:t>GOALS OF NUTRITION</a:t>
            </a:r>
            <a:endParaRPr dirty="0" sz="2400" lang="en-US"/>
          </a:p>
        </p:txBody>
      </p:sp>
      <p:sp>
        <p:nvSpPr>
          <p:cNvPr id="1048822"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To prevent or correct malnutrition</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Help the patient tolerate treatment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Reduce nutrition complication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Improve quality of life rather than accelerate therapy and symptom relief.</a:t>
            </a:r>
          </a:p>
          <a:p>
            <a:pPr>
              <a:spcBef>
                <a:spcPts val="0"/>
              </a:spcBef>
              <a:tabLst>
                <a:tab algn="l" pos="1543050"/>
              </a:tabLst>
            </a:pPr>
            <a:endParaRPr dirty="0" sz="1800" lang="en-US">
              <a:latin typeface="Times New Roman" panose="02020603050405020304" pitchFamily="18" charset="0"/>
              <a:ea typeface="Times New Roman" panose="02020603050405020304" pitchFamily="18" charset="0"/>
            </a:endParaRPr>
          </a:p>
          <a:p>
            <a:pPr indent="0" marL="0">
              <a:spcBef>
                <a:spcPts val="0"/>
              </a:spcBef>
              <a:buNone/>
              <a:tabLst>
                <a:tab algn="l" pos="1543050"/>
              </a:tabLst>
            </a:pPr>
            <a:endParaRPr dirty="0" sz="1800" lang="en-US">
              <a:effectLst/>
              <a:latin typeface="Times New Roman" panose="02020603050405020304" pitchFamily="18" charset="0"/>
              <a:ea typeface="Times New Roman" panose="02020603050405020304" pitchFamily="18" charset="0"/>
            </a:endParaRPr>
          </a:p>
          <a:p>
            <a:pPr indent="0" marL="0" marR="0">
              <a:lnSpc>
                <a:spcPct val="115000"/>
              </a:lnSpc>
              <a:spcBef>
                <a:spcPts val="0"/>
              </a:spcBef>
              <a:spcAft>
                <a:spcPts val="1000"/>
              </a:spcAft>
              <a:buNone/>
              <a:tabLst>
                <a:tab algn="l" pos="1543050"/>
              </a:tabLst>
            </a:pP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RELATIONSHIP BETWEEN NUTRITION AND CANCER</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dirty="0" sz="1800" lang="en-US">
                <a:effectLst/>
                <a:latin typeface="Times New Roman" panose="02020603050405020304" pitchFamily="18" charset="0"/>
                <a:ea typeface="Times New Roman" panose="02020603050405020304" pitchFamily="18" charset="0"/>
              </a:rPr>
              <a:t>Cancer increases energy requirements through;</a:t>
            </a:r>
          </a:p>
          <a:p>
            <a:pPr>
              <a:spcBef>
                <a:spcPts val="0"/>
              </a:spcBef>
            </a:pPr>
            <a:r>
              <a:rPr dirty="0" sz="1800" lang="en-US">
                <a:effectLst/>
                <a:latin typeface="Times New Roman" panose="02020603050405020304" pitchFamily="18" charset="0"/>
                <a:ea typeface="Times New Roman" panose="02020603050405020304" pitchFamily="18" charset="0"/>
              </a:rPr>
              <a:t>Increase in resting energy expedition </a:t>
            </a:r>
          </a:p>
          <a:p>
            <a:pPr>
              <a:spcBef>
                <a:spcPts val="0"/>
              </a:spcBef>
            </a:pPr>
            <a:r>
              <a:rPr dirty="0" sz="1800" lang="en-US">
                <a:effectLst/>
                <a:latin typeface="Times New Roman" panose="02020603050405020304" pitchFamily="18" charset="0"/>
                <a:ea typeface="Times New Roman" panose="02020603050405020304" pitchFamily="18" charset="0"/>
              </a:rPr>
              <a:t>Nutrient mal absorption </a:t>
            </a:r>
          </a:p>
          <a:p>
            <a:pPr>
              <a:spcBef>
                <a:spcPts val="0"/>
              </a:spcBef>
            </a:pPr>
            <a:r>
              <a:rPr dirty="0" sz="1800" lang="en-US">
                <a:effectLst/>
                <a:latin typeface="Times New Roman" panose="02020603050405020304" pitchFamily="18" charset="0"/>
                <a:ea typeface="Times New Roman" panose="02020603050405020304" pitchFamily="18" charset="0"/>
              </a:rPr>
              <a:t>Complex metabolic changes that results in weight loss and wasting</a:t>
            </a:r>
          </a:p>
          <a:p>
            <a:pPr>
              <a:spcBef>
                <a:spcPts val="0"/>
              </a:spcBef>
            </a:pPr>
            <a:r>
              <a:rPr dirty="0" sz="1800" lang="en-US">
                <a:latin typeface="Times New Roman" panose="02020603050405020304" pitchFamily="18" charset="0"/>
                <a:ea typeface="Times New Roman" panose="02020603050405020304" pitchFamily="18" charset="0"/>
              </a:rPr>
              <a:t>Reduction in food intake.</a:t>
            </a:r>
            <a:endParaRPr dirty="0" sz="1800" lang="en-US">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823"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NUTRITION IN ADVANCED DISEASES</a:t>
            </a: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24" name="Content Placeholder 2"/>
          <p:cNvSpPr>
            <a:spLocks noGrp="1"/>
          </p:cNvSpPr>
          <p:nvPr>
            <p:ph idx="1"/>
          </p:nvPr>
        </p:nvSpPr>
        <p:spPr/>
        <p:txBody>
          <a:bodyPr/>
          <a:p>
            <a:pPr marL="274320">
              <a:spcBef>
                <a:spcPts val="1800"/>
              </a:spcBef>
            </a:pPr>
            <a:r>
              <a:rPr dirty="0" sz="1800" lang="en-US">
                <a:effectLst/>
                <a:latin typeface="Times New Roman" panose="02020603050405020304" pitchFamily="18" charset="0"/>
                <a:ea typeface="Times New Roman" panose="02020603050405020304" pitchFamily="18" charset="0"/>
              </a:rPr>
              <a:t>Frequently more than one body system is failing, which may cause changes in digestion and absorption.</a:t>
            </a:r>
          </a:p>
          <a:p>
            <a:pPr marL="274320">
              <a:spcBef>
                <a:spcPts val="1800"/>
              </a:spcBef>
            </a:pPr>
            <a:r>
              <a:rPr dirty="0" sz="1800" lang="en-US">
                <a:effectLst/>
                <a:latin typeface="Times New Roman" panose="02020603050405020304" pitchFamily="18" charset="0"/>
                <a:ea typeface="Times New Roman" panose="02020603050405020304" pitchFamily="18" charset="0"/>
              </a:rPr>
              <a:t>The disease process has altered the person’s desire to eat </a:t>
            </a:r>
          </a:p>
          <a:p>
            <a:pPr marL="274320">
              <a:spcBef>
                <a:spcPts val="1800"/>
              </a:spcBef>
            </a:pPr>
            <a:r>
              <a:rPr dirty="0" sz="1800" lang="en-US">
                <a:effectLst/>
                <a:latin typeface="Times New Roman" panose="02020603050405020304" pitchFamily="18" charset="0"/>
                <a:ea typeface="Times New Roman" panose="02020603050405020304" pitchFamily="18" charset="0"/>
              </a:rPr>
              <a:t>The experience of eating can change from pleasant one to a distressing one</a:t>
            </a:r>
          </a:p>
          <a:p>
            <a:pPr marL="274320">
              <a:spcBef>
                <a:spcPts val="1800"/>
              </a:spcBef>
            </a:pPr>
            <a:r>
              <a:rPr dirty="0" sz="1800" lang="en-US">
                <a:effectLst/>
                <a:latin typeface="+mj-lt"/>
                <a:ea typeface="Calibri" panose="020F0502020204030204" pitchFamily="34" charset="0"/>
                <a:cs typeface="Times New Roman" panose="02020603050405020304" pitchFamily="18" charset="0"/>
              </a:rPr>
              <a:t>Food craving can change from moment to moment</a:t>
            </a:r>
            <a:endParaRPr dirty="0" lang="en-US">
              <a:latin typeface="+mj-l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825" name="Title 1"/>
          <p:cNvSpPr>
            <a:spLocks noGrp="1"/>
          </p:cNvSpPr>
          <p:nvPr>
            <p:ph type="title"/>
          </p:nvPr>
        </p:nvSpPr>
        <p:spPr/>
        <p:txBody>
          <a:bodyPr>
            <a:normAutofit/>
          </a:bodyPr>
          <a:p>
            <a:r>
              <a:rPr dirty="0" sz="2400" lang="en-US"/>
              <a:t>MEANING OF FOOD</a:t>
            </a:r>
          </a:p>
        </p:txBody>
      </p:sp>
      <p:sp>
        <p:nvSpPr>
          <p:cNvPr id="1048826" name="Content Placeholder 2"/>
          <p:cNvSpPr>
            <a:spLocks noGrp="1"/>
          </p:cNvSpPr>
          <p:nvPr>
            <p:ph idx="1"/>
          </p:nvPr>
        </p:nvSpPr>
        <p:spPr/>
        <p:txBody>
          <a:bodyPr/>
          <a:p>
            <a:pPr algn="l" defTabSz="914400" eaLnBrk="0" fontAlgn="base" hangingPunct="0" indent="0" latinLnBrk="0" lvl="0" marL="0" marR="0" rtl="0">
              <a:lnSpc>
                <a:spcPct val="100000"/>
              </a:lnSpc>
              <a:spcBef>
                <a:spcPts val="1800"/>
              </a:spcBef>
              <a:spcAft>
                <a:spcPct val="0"/>
              </a:spcAft>
              <a:buClrTx/>
              <a:buSzTx/>
              <a:buFontTx/>
              <a:buNone/>
            </a:pPr>
            <a:r>
              <a:rPr altLang="en-US" baseline="0" b="0" cap="none" dirty="0" sz="16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Food can serve many needs, example;-</a:t>
            </a:r>
          </a:p>
          <a:p>
            <a:pPr algn="l" defTabSz="914400" eaLnBrk="0" fontAlgn="base" hangingPunct="0" indent="0" latinLnBrk="0" lvl="0" marL="0" marR="0" rtl="0">
              <a:lnSpc>
                <a:spcPct val="100000"/>
              </a:lnSpc>
              <a:spcBef>
                <a:spcPts val="1800"/>
              </a:spcBef>
              <a:spcAft>
                <a:spcPct val="0"/>
              </a:spcAft>
              <a:buClrTx/>
              <a:buSzTx/>
              <a:buFontTx/>
              <a:buNone/>
            </a:pPr>
            <a:r>
              <a:rPr altLang="en-US" baseline="0" b="0" cap="none" dirty="0" sz="16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Food is life, pleasure, comfort, socialization, connectedness.</a:t>
            </a: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16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600" i="0" kern="1200" kumimoji="0" lang="en-US" noProof="0" normalizeH="0" spc="0" strike="noStrike" u="none">
              <a:ln>
                <a:noFill/>
              </a:ln>
              <a:solidFill>
                <a:prstClr val="black"/>
              </a:solidFill>
              <a:effectLst/>
              <a:uLnTx/>
              <a:uFillTx/>
              <a:latin typeface="Times New Roman"/>
              <a:ea typeface="+mn-ea"/>
              <a:cs typeface="+mn-cs"/>
            </a:endParaRPr>
          </a:p>
          <a:p>
            <a:pPr algn="l" defTabSz="914400" eaLnBrk="0" fontAlgn="base" hangingPunct="0" indent="0" latinLnBrk="0" lvl="0" marL="0" marR="0" rtl="0">
              <a:lnSpc>
                <a:spcPct val="100000"/>
              </a:lnSpc>
              <a:spcBef>
                <a:spcPct val="0"/>
              </a:spcBef>
              <a:spcAft>
                <a:spcPct val="0"/>
              </a:spcAft>
              <a:buClrTx/>
              <a:buSzTx/>
              <a:buFontTx/>
              <a:buNone/>
            </a:pPr>
            <a:endParaRPr altLang="en-US" dirty="0" sz="1600" lang="en-US" u="sng">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16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l" defTabSz="914400" eaLnBrk="0" fontAlgn="base" hangingPunct="0" indent="0" latinLnBrk="0" lvl="0" marL="0" marR="0" rtl="0">
              <a:lnSpc>
                <a:spcPct val="100000"/>
              </a:lnSpc>
              <a:spcBef>
                <a:spcPct val="0"/>
              </a:spcBef>
              <a:spcAft>
                <a:spcPct val="0"/>
              </a:spcAft>
              <a:buClrTx/>
              <a:buSzTx/>
              <a:buFontTx/>
              <a:buNone/>
            </a:pPr>
            <a:r>
              <a:rPr altLang="en-US" baseline="0" b="0" cap="none" dirty="0" sz="16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altLang="en-US" dirty="0" sz="1600" lang="en-US">
                <a:solidFill>
                  <a:prstClr val="black"/>
                </a:solidFill>
                <a:latin typeface="Times New Roman" panose="02020603050405020304" pitchFamily="18" charset="0"/>
                <a:ea typeface="Calibri" panose="020F0502020204030204" pitchFamily="34" charset="0"/>
                <a:cs typeface="Times New Roman" panose="02020603050405020304" pitchFamily="18" charset="0"/>
              </a:rPr>
              <a:t>In</a:t>
            </a:r>
            <a:r>
              <a:rPr altLang="en-US" baseline="0" b="0" cap="none" dirty="0" sz="16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advanced diseases</a:t>
            </a:r>
          </a:p>
        </p:txBody>
      </p:sp>
      <p:pic>
        <p:nvPicPr>
          <p:cNvPr id="2097164" name="Picture 3"/>
          <p:cNvPicPr>
            <a:picLocks noChangeAspect="1"/>
          </p:cNvPicPr>
          <p:nvPr/>
        </p:nvPicPr>
        <p:blipFill>
          <a:blip xmlns:r="http://schemas.openxmlformats.org/officeDocument/2006/relationships" r:embed="rId1"/>
          <a:stretch>
            <a:fillRect/>
          </a:stretch>
        </p:blipFill>
        <p:spPr>
          <a:xfrm>
            <a:off x="1958113" y="3819223"/>
            <a:ext cx="5227773" cy="967824"/>
          </a:xfrm>
          <a:prstGeom prst="rec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827"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Barriers to feeding</a:t>
            </a: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28" name="Content Placeholder 2"/>
          <p:cNvSpPr>
            <a:spLocks noGrp="1"/>
          </p:cNvSpPr>
          <p:nvPr>
            <p:ph idx="1"/>
          </p:nvPr>
        </p:nvSpPr>
        <p:spPr>
          <a:xfrm>
            <a:off x="628650" y="1594806"/>
            <a:ext cx="7886700" cy="4351338"/>
          </a:xfrm>
        </p:spPr>
        <p:txBody>
          <a:bodyPr/>
          <a:p>
            <a:pPr>
              <a:spcBef>
                <a:spcPts val="0"/>
              </a:spcBef>
            </a:pPr>
            <a:r>
              <a:rPr dirty="0" sz="1800" lang="en-US">
                <a:effectLst/>
                <a:latin typeface="Times New Roman" panose="02020603050405020304" pitchFamily="18" charset="0"/>
                <a:ea typeface="Times New Roman" panose="02020603050405020304" pitchFamily="18" charset="0"/>
              </a:rPr>
              <a:t>Difficulty in chewing and swallowing – give what patient can take</a:t>
            </a:r>
          </a:p>
          <a:p>
            <a:pPr>
              <a:spcBef>
                <a:spcPts val="0"/>
              </a:spcBef>
            </a:pPr>
            <a:r>
              <a:rPr dirty="0" sz="1800" lang="en-US">
                <a:effectLst/>
                <a:latin typeface="Times New Roman" panose="02020603050405020304" pitchFamily="18" charset="0"/>
                <a:ea typeface="Times New Roman" panose="02020603050405020304" pitchFamily="18" charset="0"/>
              </a:rPr>
              <a:t>Nausea and vomiting</a:t>
            </a:r>
          </a:p>
          <a:p>
            <a:pPr>
              <a:spcBef>
                <a:spcPts val="0"/>
              </a:spcBef>
            </a:pPr>
            <a:r>
              <a:rPr dirty="0" sz="1800" lang="en-US">
                <a:effectLst/>
                <a:latin typeface="Times New Roman" panose="02020603050405020304" pitchFamily="18" charset="0"/>
                <a:ea typeface="Times New Roman" panose="02020603050405020304" pitchFamily="18" charset="0"/>
              </a:rPr>
              <a:t>Anorexia – early </a:t>
            </a:r>
            <a:r>
              <a:rPr dirty="0" sz="1800" lang="en-US">
                <a:latin typeface="Times New Roman" panose="02020603050405020304" pitchFamily="18" charset="0"/>
                <a:ea typeface="Times New Roman" panose="02020603050405020304" pitchFamily="18" charset="0"/>
              </a:rPr>
              <a:t>satiety – give high carbohydrate diet </a:t>
            </a:r>
            <a:endParaRPr dirty="0" sz="1800" lang="en-US">
              <a:effectLst/>
              <a:latin typeface="Times New Roman" panose="02020603050405020304" pitchFamily="18" charset="0"/>
              <a:ea typeface="Times New Roman" panose="02020603050405020304" pitchFamily="18" charset="0"/>
            </a:endParaRPr>
          </a:p>
          <a:p>
            <a:pPr>
              <a:spcBef>
                <a:spcPts val="0"/>
              </a:spcBef>
            </a:pPr>
            <a:r>
              <a:rPr dirty="0" sz="1800" lang="en-US">
                <a:latin typeface="Times New Roman" panose="02020603050405020304" pitchFamily="18" charset="0"/>
                <a:ea typeface="Times New Roman" panose="02020603050405020304" pitchFamily="18" charset="0"/>
              </a:rPr>
              <a:t>Overwhelmed </a:t>
            </a:r>
            <a:r>
              <a:rPr dirty="0" sz="1800" lang="en-US">
                <a:effectLst/>
                <a:latin typeface="Times New Roman" panose="02020603050405020304" pitchFamily="18" charset="0"/>
                <a:ea typeface="Times New Roman" panose="02020603050405020304" pitchFamily="18" charset="0"/>
              </a:rPr>
              <a:t>by portion </a:t>
            </a:r>
          </a:p>
          <a:p>
            <a:pPr>
              <a:spcBef>
                <a:spcPts val="0"/>
              </a:spcBef>
            </a:pPr>
            <a:r>
              <a:rPr dirty="0" sz="1800" lang="en-US">
                <a:effectLst/>
                <a:latin typeface="Times New Roman" panose="02020603050405020304" pitchFamily="18" charset="0"/>
                <a:ea typeface="Times New Roman" panose="02020603050405020304" pitchFamily="18" charset="0"/>
              </a:rPr>
              <a:t>Xerostomia – swollen tongue</a:t>
            </a:r>
          </a:p>
          <a:p>
            <a:pPr>
              <a:spcBef>
                <a:spcPts val="0"/>
              </a:spcBef>
            </a:pPr>
            <a:r>
              <a:rPr dirty="0" sz="1800" lang="en-US">
                <a:effectLst/>
                <a:latin typeface="Times New Roman" panose="02020603050405020304" pitchFamily="18" charset="0"/>
                <a:ea typeface="Times New Roman" panose="02020603050405020304" pitchFamily="18" charset="0"/>
              </a:rPr>
              <a:t>Taste and smell change – give ice chips  </a:t>
            </a:r>
          </a:p>
          <a:p>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829" name="Title 1"/>
          <p:cNvSpPr>
            <a:spLocks noGrp="1"/>
          </p:cNvSpPr>
          <p:nvPr>
            <p:ph type="title"/>
          </p:nvPr>
        </p:nvSpPr>
        <p:spPr/>
        <p:txBody>
          <a:bodyPr>
            <a:normAutofit/>
          </a:bodyPr>
          <a:p>
            <a:r>
              <a:rPr dirty="0" sz="2400" lang="en-US"/>
              <a:t> </a:t>
            </a: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INTERVENTION</a:t>
            </a:r>
            <a:endParaRPr dirty="0" sz="2400" lang="en-US"/>
          </a:p>
        </p:txBody>
      </p:sp>
      <p:sp>
        <p:nvSpPr>
          <p:cNvPr id="1048830" name="Content Placeholder 2"/>
          <p:cNvSpPr>
            <a:spLocks noGrp="1"/>
          </p:cNvSpPr>
          <p:nvPr>
            <p:ph idx="1"/>
          </p:nvPr>
        </p:nvSpPr>
        <p:spPr/>
        <p:txBody>
          <a:bodyPr/>
          <a:p>
            <a:pPr>
              <a:spcBef>
                <a:spcPts val="0"/>
              </a:spcBef>
            </a:pPr>
            <a:r>
              <a:rPr dirty="0" sz="1800" lang="en-US">
                <a:effectLst/>
                <a:latin typeface="Times New Roman" panose="02020603050405020304" pitchFamily="18" charset="0"/>
                <a:ea typeface="Times New Roman" panose="02020603050405020304" pitchFamily="18" charset="0"/>
              </a:rPr>
              <a:t>creativity</a:t>
            </a:r>
          </a:p>
          <a:p>
            <a:pPr>
              <a:spcBef>
                <a:spcPts val="0"/>
              </a:spcBef>
            </a:pPr>
            <a:r>
              <a:rPr dirty="0" sz="1800" lang="en-US">
                <a:effectLst/>
                <a:latin typeface="Times New Roman" panose="02020603050405020304" pitchFamily="18" charset="0"/>
                <a:ea typeface="Times New Roman" panose="02020603050405020304" pitchFamily="18" charset="0"/>
              </a:rPr>
              <a:t>Individual preference </a:t>
            </a:r>
          </a:p>
          <a:p>
            <a:pPr>
              <a:spcBef>
                <a:spcPts val="0"/>
              </a:spcBef>
            </a:pPr>
            <a:r>
              <a:rPr dirty="0" sz="1800" lang="en-US">
                <a:effectLst/>
                <a:latin typeface="Times New Roman" panose="02020603050405020304" pitchFamily="18" charset="0"/>
                <a:ea typeface="Times New Roman" panose="02020603050405020304" pitchFamily="18" charset="0"/>
              </a:rPr>
              <a:t>appealing presentation</a:t>
            </a:r>
          </a:p>
          <a:p>
            <a:pPr>
              <a:spcBef>
                <a:spcPts val="0"/>
              </a:spcBef>
            </a:pPr>
            <a:r>
              <a:rPr dirty="0" sz="1800" lang="en-US">
                <a:effectLst/>
                <a:latin typeface="Times New Roman" panose="02020603050405020304" pitchFamily="18" charset="0"/>
                <a:ea typeface="Times New Roman" panose="02020603050405020304" pitchFamily="18" charset="0"/>
              </a:rPr>
              <a:t>personalized portion </a:t>
            </a:r>
          </a:p>
          <a:p>
            <a:pPr>
              <a:spcBef>
                <a:spcPts val="0"/>
              </a:spcBef>
            </a:pPr>
            <a:r>
              <a:rPr dirty="0" sz="1800" lang="en-US">
                <a:effectLst/>
                <a:latin typeface="Times New Roman" panose="02020603050405020304" pitchFamily="18" charset="0"/>
                <a:ea typeface="Times New Roman" panose="02020603050405020304" pitchFamily="18" charset="0"/>
              </a:rPr>
              <a:t>flexible timetable – feed when they want to it</a:t>
            </a:r>
          </a:p>
          <a:p>
            <a:r>
              <a:rPr dirty="0" sz="1800" lang="en-US">
                <a:effectLst/>
                <a:ea typeface="Calibri" panose="020F0502020204030204" pitchFamily="34" charset="0"/>
                <a:cs typeface="Times New Roman" panose="02020603050405020304" pitchFamily="18" charset="0"/>
              </a:rPr>
              <a:t>conducive environment</a:t>
            </a:r>
          </a:p>
          <a:p>
            <a:pPr>
              <a:spcBef>
                <a:spcPts val="0"/>
              </a:spcBef>
            </a:pPr>
            <a:r>
              <a:rPr dirty="0" sz="1800" lang="en-US">
                <a:effectLst/>
                <a:latin typeface="Times New Roman" panose="02020603050405020304" pitchFamily="18" charset="0"/>
                <a:ea typeface="Times New Roman" panose="02020603050405020304" pitchFamily="18" charset="0"/>
              </a:rPr>
              <a:t>family involvement – relative participation – give company</a:t>
            </a:r>
          </a:p>
          <a:p>
            <a:pPr>
              <a:spcBef>
                <a:spcPts val="0"/>
              </a:spcBef>
            </a:pPr>
            <a:r>
              <a:rPr dirty="0" sz="1800" lang="en-US">
                <a:effectLst/>
                <a:latin typeface="Times New Roman" panose="02020603050405020304" pitchFamily="18" charset="0"/>
                <a:ea typeface="Times New Roman" panose="02020603050405020304" pitchFamily="18" charset="0"/>
              </a:rPr>
              <a:t>adapt consistency – provide what the patient can take.</a:t>
            </a:r>
          </a:p>
          <a:p>
            <a:pPr>
              <a:lnSpc>
                <a:spcPct val="115000"/>
              </a:lnSpc>
              <a:spcBef>
                <a:spcPts val="0"/>
              </a:spcBef>
              <a:spcAft>
                <a:spcPts val="1000"/>
              </a:spcAft>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pPr indent="0" lvl="0" marL="0" marR="0">
              <a:spcBef>
                <a:spcPts val="0"/>
              </a:spcBef>
              <a:spcAft>
                <a:spcPts val="0"/>
              </a:spcAft>
              <a:buNone/>
            </a:pPr>
            <a:endParaRPr dirty="0" sz="1800" lang="en-US">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831"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HOSPICE &amp; PALLIATIVE CARE</a:t>
            </a: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32" name="Content Placeholder 2"/>
          <p:cNvSpPr>
            <a:spLocks noGrp="1"/>
          </p:cNvSpPr>
          <p:nvPr>
            <p:ph idx="1"/>
          </p:nvPr>
        </p:nvSpPr>
        <p:spPr/>
        <p:txBody>
          <a:bodyPr/>
          <a:p>
            <a:pPr>
              <a:spcBef>
                <a:spcPts val="0"/>
              </a:spcBef>
            </a:pPr>
            <a:r>
              <a:rPr dirty="0" sz="1800" lang="en-US">
                <a:effectLst/>
                <a:latin typeface="Times New Roman" panose="02020603050405020304" pitchFamily="18" charset="0"/>
                <a:ea typeface="Times New Roman" panose="02020603050405020304" pitchFamily="18" charset="0"/>
              </a:rPr>
              <a:t>hospice is a specialized program that addresses the needs of the seriously ill and their loved ones</a:t>
            </a:r>
          </a:p>
          <a:p>
            <a:pPr>
              <a:spcBef>
                <a:spcPts val="0"/>
              </a:spcBef>
            </a:pPr>
            <a:r>
              <a:rPr dirty="0" sz="1800" lang="en-US">
                <a:effectLst/>
                <a:latin typeface="Times New Roman" panose="02020603050405020304" pitchFamily="18" charset="0"/>
                <a:ea typeface="Times New Roman" panose="02020603050405020304" pitchFamily="18" charset="0"/>
              </a:rPr>
              <a:t>team approach is provided in hospice that may involve, the physician, nurses, social workers, clergy, home health aid, volunteers and family care givers. </a:t>
            </a:r>
          </a:p>
          <a:p>
            <a:pPr>
              <a:spcBef>
                <a:spcPts val="0"/>
              </a:spcBef>
            </a:pPr>
            <a:r>
              <a:rPr dirty="0" sz="1800" lang="en-US">
                <a:effectLst/>
                <a:latin typeface="Times New Roman" panose="02020603050405020304" pitchFamily="18" charset="0"/>
                <a:ea typeface="Times New Roman" panose="02020603050405020304" pitchFamily="18" charset="0"/>
              </a:rPr>
              <a:t>Hospice workers help a dying patient manage pain, provide medical services and offer family support through every stage of the person from the time of diagnosis to bereavement.</a:t>
            </a:r>
          </a:p>
          <a:p>
            <a:pPr marL="0" marR="0">
              <a:lnSpc>
                <a:spcPct val="115000"/>
              </a:lnSpc>
              <a:spcBef>
                <a:spcPts val="0"/>
              </a:spcBef>
              <a:spcAft>
                <a:spcPts val="1000"/>
              </a:spcAft>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15" name="Title 1"/>
          <p:cNvSpPr>
            <a:spLocks noGrp="1"/>
          </p:cNvSpPr>
          <p:nvPr>
            <p:ph type="title"/>
          </p:nvPr>
        </p:nvSpPr>
        <p:spPr>
          <a:xfrm>
            <a:off x="628650" y="1065320"/>
            <a:ext cx="7886700" cy="625369"/>
          </a:xfrm>
        </p:spPr>
        <p:txBody>
          <a:bodyPr/>
          <a:p>
            <a:pPr defTabSz="914400" eaLnBrk="1" fontAlgn="auto" hangingPunct="1" indent="-228600" latinLnBrk="0" lvl="0" marL="228600" marR="0" rtl="0">
              <a:lnSpc>
                <a:spcPct val="90000"/>
              </a:lnSpc>
              <a:spcBef>
                <a:spcPts val="1000"/>
              </a:spcBef>
              <a:spcAft>
                <a:spcPts val="0"/>
              </a:spcAft>
            </a:pPr>
            <a:r>
              <a:rPr baseline="0" b="1"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rPr>
              <a:t>ANOREXIA AND CACHEXIA/ MALNUTRITION</a:t>
            </a:r>
            <a:endParaRPr dirty="0" lang="en-US"/>
          </a:p>
        </p:txBody>
      </p:sp>
      <p:sp>
        <p:nvSpPr>
          <p:cNvPr id="1048616" name="Content Placeholder 2"/>
          <p:cNvSpPr>
            <a:spLocks noGrp="1"/>
          </p:cNvSpPr>
          <p:nvPr>
            <p:ph idx="1"/>
          </p:nvPr>
        </p:nvSpPr>
        <p:spPr/>
        <p:txBody>
          <a:bodyPr>
            <a:normAutofit/>
          </a:bodyPr>
          <a:p>
            <a:r>
              <a:rPr dirty="0" sz="1800" lang="en-US">
                <a:latin typeface="Times New Roman" pitchFamily="18" charset="0"/>
                <a:cs typeface="Times New Roman" pitchFamily="18" charset="0"/>
              </a:rPr>
              <a:t>Weakness, profound weight loss and poor appetite are common problems in advanced cancer, HIV and AIDS and end stage organ failure</a:t>
            </a:r>
          </a:p>
          <a:p>
            <a:r>
              <a:rPr dirty="0" sz="1800" lang="en-US">
                <a:latin typeface="Times New Roman" pitchFamily="18" charset="0"/>
                <a:cs typeface="Times New Roman" pitchFamily="18" charset="0"/>
              </a:rPr>
              <a:t>Cachexia is not associated with hunger or thirst nor will it improve by forced feeding and hydration</a:t>
            </a:r>
          </a:p>
          <a:p>
            <a:r>
              <a:rPr dirty="0" sz="1800" lang="en-US">
                <a:latin typeface="Times New Roman" pitchFamily="18" charset="0"/>
                <a:cs typeface="Times New Roman" pitchFamily="18" charset="0"/>
              </a:rPr>
              <a:t>Anorexia and malnutrition could be due to reversible causes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lack of available or digestible foods, dysphagia, sore mouth, altered taste, nausea vomiting , constipation pain and metabolic disturbances (hypocalcaemia or uremia)</a:t>
            </a:r>
          </a:p>
          <a:p>
            <a:r>
              <a:rPr dirty="0" sz="1800" lang="en-US">
                <a:latin typeface="Times New Roman" pitchFamily="18" charset="0"/>
                <a:cs typeface="Times New Roman" pitchFamily="18" charset="0"/>
              </a:rPr>
              <a:t>Anorexia could also be secondary to treatment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chemotherapy, radiotherapy or drugs.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833"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2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7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20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COMPONENTS OF HOSPICE CARE PROGRAM INCLUDE THE FOLLOWING</a:t>
            </a: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34" name="Content Placeholder 2"/>
          <p:cNvSpPr>
            <a:spLocks noGrp="1"/>
          </p:cNvSpPr>
          <p:nvPr>
            <p:ph idx="1"/>
          </p:nvPr>
        </p:nvSpPr>
        <p:spPr/>
        <p:txBody>
          <a:bodyPr>
            <a:normAutofit/>
          </a:bodyPr>
          <a:p>
            <a:pPr>
              <a:spcBef>
                <a:spcPts val="0"/>
              </a:spcBef>
            </a:pPr>
            <a:r>
              <a:rPr dirty="0" sz="1800" lang="en-US">
                <a:effectLst/>
                <a:latin typeface="Times New Roman" panose="02020603050405020304" pitchFamily="18" charset="0"/>
                <a:ea typeface="Times New Roman" panose="02020603050405020304" pitchFamily="18" charset="0"/>
              </a:rPr>
              <a:t>Client and family as the family unit.</a:t>
            </a:r>
          </a:p>
          <a:p>
            <a:pPr>
              <a:spcBef>
                <a:spcPts val="0"/>
              </a:spcBef>
            </a:pPr>
            <a:r>
              <a:rPr dirty="0" sz="1800" lang="en-US">
                <a:effectLst/>
                <a:latin typeface="Times New Roman" panose="02020603050405020304" pitchFamily="18" charset="0"/>
                <a:ea typeface="Times New Roman" panose="02020603050405020304" pitchFamily="18" charset="0"/>
              </a:rPr>
              <a:t>Coordinate home care with access to available in patient and nursing home beds</a:t>
            </a:r>
          </a:p>
          <a:p>
            <a:pPr>
              <a:spcBef>
                <a:spcPts val="0"/>
              </a:spcBef>
            </a:pPr>
            <a:r>
              <a:rPr dirty="0" sz="1800" lang="en-US">
                <a:effectLst/>
                <a:latin typeface="Times New Roman" panose="02020603050405020304" pitchFamily="18" charset="0"/>
                <a:ea typeface="Times New Roman" panose="02020603050405020304" pitchFamily="18" charset="0"/>
              </a:rPr>
              <a:t>Control of symptom( physician, sociological, psychological and spiritual)</a:t>
            </a:r>
          </a:p>
          <a:p>
            <a:pPr>
              <a:spcBef>
                <a:spcPts val="0"/>
              </a:spcBef>
            </a:pPr>
            <a:r>
              <a:rPr dirty="0" sz="1800" lang="en-US">
                <a:effectLst/>
                <a:latin typeface="Times New Roman" panose="02020603050405020304" pitchFamily="18" charset="0"/>
                <a:ea typeface="Times New Roman" panose="02020603050405020304" pitchFamily="18" charset="0"/>
              </a:rPr>
              <a:t>Physician direct services</a:t>
            </a:r>
          </a:p>
          <a:p>
            <a:pPr>
              <a:spcBef>
                <a:spcPts val="0"/>
              </a:spcBef>
            </a:pPr>
            <a:r>
              <a:rPr dirty="0" sz="1800" lang="en-US">
                <a:effectLst/>
                <a:latin typeface="Times New Roman" panose="02020603050405020304" pitchFamily="18" charset="0"/>
                <a:ea typeface="Times New Roman" panose="02020603050405020304" pitchFamily="18" charset="0"/>
              </a:rPr>
              <a:t>Provision of an interdisciplinary care  team of physicians, nurses, spiritual advisors, social workers and counselors</a:t>
            </a:r>
          </a:p>
          <a:p>
            <a:pPr>
              <a:spcBef>
                <a:spcPts val="0"/>
              </a:spcBef>
            </a:pPr>
            <a:r>
              <a:rPr dirty="0" sz="1800" lang="en-US">
                <a:effectLst/>
                <a:latin typeface="Times New Roman" panose="02020603050405020304" pitchFamily="18" charset="0"/>
                <a:ea typeface="Times New Roman" panose="02020603050405020304" pitchFamily="18" charset="0"/>
              </a:rPr>
              <a:t>nursing and medical services available at all time</a:t>
            </a:r>
          </a:p>
          <a:p>
            <a:pPr>
              <a:spcBef>
                <a:spcPts val="0"/>
              </a:spcBef>
            </a:pPr>
            <a:r>
              <a:rPr dirty="0" sz="1800" lang="en-US">
                <a:effectLst/>
                <a:latin typeface="Times New Roman" panose="02020603050405020304" pitchFamily="18" charset="0"/>
                <a:ea typeface="Times New Roman" panose="02020603050405020304" pitchFamily="18" charset="0"/>
              </a:rPr>
              <a:t>bereavement follow up after client’s death</a:t>
            </a:r>
          </a:p>
          <a:p>
            <a:pPr>
              <a:lnSpc>
                <a:spcPct val="115000"/>
              </a:lnSpc>
              <a:spcBef>
                <a:spcPts val="0"/>
              </a:spcBef>
              <a:spcAft>
                <a:spcPts val="1000"/>
              </a:spcAft>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dirty="0" sz="1800" lang="en-US">
                <a:effectLst/>
                <a:latin typeface="Times New Roman" panose="02020603050405020304" pitchFamily="18" charset="0"/>
                <a:ea typeface="Times New Roman" panose="02020603050405020304" pitchFamily="18" charset="0"/>
              </a:rPr>
              <a:t>Acceptance into the program on the basis of health care needs rather than the ability to pay.</a:t>
            </a:r>
          </a:p>
          <a:p>
            <a:pPr indent="0" marL="0" marR="0">
              <a:lnSpc>
                <a:spcPct val="115000"/>
              </a:lnSpc>
              <a:spcBef>
                <a:spcPts val="0"/>
              </a:spcBef>
              <a:spcAft>
                <a:spcPts val="1000"/>
              </a:spcAft>
              <a:buNone/>
            </a:pPr>
            <a:r>
              <a:rPr dirty="0" sz="1800" lang="en-US">
                <a:effectLst/>
                <a:latin typeface="Calibri" panose="020F0502020204030204" pitchFamily="34" charset="0"/>
                <a:ea typeface="Calibri" panose="020F0502020204030204" pitchFamily="34" charset="0"/>
                <a:cs typeface="Times New Roman" panose="02020603050405020304" pitchFamily="18" charset="0"/>
              </a:rPr>
              <a:t>s </a:t>
            </a:r>
          </a:p>
          <a:p>
            <a:pPr indent="0" marL="0" marR="0">
              <a:lnSpc>
                <a:spcPct val="115000"/>
              </a:lnSpc>
              <a:spcBef>
                <a:spcPts val="0"/>
              </a:spcBef>
              <a:spcAft>
                <a:spcPts val="1000"/>
              </a:spcAft>
              <a:buNone/>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835" name="Title 1"/>
          <p:cNvSpPr>
            <a:spLocks noGrp="1"/>
          </p:cNvSpPr>
          <p:nvPr>
            <p:ph type="title"/>
          </p:nvPr>
        </p:nvSpPr>
        <p:spPr/>
        <p:txBody>
          <a:bodyPr>
            <a:normAutofit/>
          </a:bodyPr>
          <a:p>
            <a:r>
              <a:rPr b="1" dirty="0" sz="2400" lang="en-US"/>
              <a:t>APPROACHES USED IN PALLIATIVE CARE</a:t>
            </a:r>
          </a:p>
        </p:txBody>
      </p:sp>
      <p:sp>
        <p:nvSpPr>
          <p:cNvPr id="1048836" name="Content Placeholder 2"/>
          <p:cNvSpPr>
            <a:spLocks noGrp="1"/>
          </p:cNvSpPr>
          <p:nvPr>
            <p:ph idx="1"/>
          </p:nvPr>
        </p:nvSpPr>
        <p:spPr/>
        <p:txBody>
          <a:bodyPr>
            <a:normAutofit/>
          </a:bodyPr>
          <a:p>
            <a:pPr marL="0" marR="0">
              <a:lnSpc>
                <a:spcPct val="115000"/>
              </a:lnSpc>
              <a:spcBef>
                <a:spcPts val="0"/>
              </a:spcBef>
              <a:spcAft>
                <a:spcPts val="1000"/>
              </a:spcAft>
            </a:pP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Palliative care is not integrated into health  care in many countries, with a network of service, </a:t>
            </a:r>
            <a:r>
              <a:rPr dirty="0" sz="1900" lang="en-US">
                <a:latin typeface="Times New Roman" panose="02020603050405020304" pitchFamily="18" charset="0"/>
                <a:ea typeface="Calibri" panose="020F0502020204030204" pitchFamily="34" charset="0"/>
                <a:cs typeface="Times New Roman" panose="02020603050405020304" pitchFamily="18" charset="0"/>
              </a:rPr>
              <a:t>medical</a:t>
            </a: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 </a:t>
            </a:r>
            <a:r>
              <a:rPr dirty="0" sz="1900" lang="en-US" err="1">
                <a:effectLst/>
                <a:latin typeface="Times New Roman" panose="02020603050405020304" pitchFamily="18" charset="0"/>
                <a:ea typeface="Calibri" panose="020F0502020204030204" pitchFamily="34" charset="0"/>
                <a:cs typeface="Times New Roman" panose="02020603050405020304" pitchFamily="18" charset="0"/>
              </a:rPr>
              <a:t>speciality</a:t>
            </a: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 or sub-</a:t>
            </a:r>
            <a:r>
              <a:rPr dirty="0" sz="1900" lang="en-US" err="1">
                <a:effectLst/>
                <a:latin typeface="Times New Roman" panose="02020603050405020304" pitchFamily="18" charset="0"/>
                <a:ea typeface="Calibri" panose="020F0502020204030204" pitchFamily="34" charset="0"/>
                <a:cs typeface="Times New Roman" panose="02020603050405020304" pitchFamily="18" charset="0"/>
              </a:rPr>
              <a:t>speciality</a:t>
            </a: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 and academic department.</a:t>
            </a:r>
          </a:p>
          <a:p>
            <a:pPr>
              <a:lnSpc>
                <a:spcPct val="115000"/>
              </a:lnSpc>
              <a:spcAft>
                <a:spcPts val="1000"/>
              </a:spcAft>
            </a:pP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Models of service delivers  include inpatient palliative care </a:t>
            </a:r>
            <a:r>
              <a:rPr dirty="0" sz="1900" lang="en-US">
                <a:latin typeface="Times New Roman" panose="02020603050405020304" pitchFamily="18" charset="0"/>
                <a:ea typeface="Calibri" panose="020F0502020204030204" pitchFamily="34" charset="0"/>
                <a:cs typeface="Times New Roman" panose="02020603050405020304" pitchFamily="18" charset="0"/>
              </a:rPr>
              <a:t>units</a:t>
            </a:r>
            <a:r>
              <a:rPr dirty="0" sz="1900" lang="en-US">
                <a:effectLst/>
                <a:latin typeface="Times New Roman" panose="02020603050405020304" pitchFamily="18" charset="0"/>
                <a:ea typeface="Calibri" panose="020F0502020204030204" pitchFamily="34" charset="0"/>
                <a:cs typeface="Times New Roman" panose="02020603050405020304" pitchFamily="18" charset="0"/>
              </a:rPr>
              <a:t> and hospice, consultation teams (at home, in the community and in hospital),  inter-disciplinary, day care units  and outpatient services.</a:t>
            </a:r>
            <a:endParaRPr dirty="0" sz="19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837" name="Title 1"/>
          <p:cNvSpPr>
            <a:spLocks noGrp="1"/>
          </p:cNvSpPr>
          <p:nvPr>
            <p:ph type="title"/>
          </p:nvPr>
        </p:nvSpPr>
        <p:spPr/>
        <p:txBody>
          <a:bodyPr>
            <a:normAutofit/>
          </a:bodyPr>
          <a:p>
            <a:r>
              <a:rPr dirty="0" sz="2400" lang="en-US">
                <a:latin typeface="+mn-lt"/>
              </a:rPr>
              <a:t>APPROACHES IN PALLIATIVE CARE CONTINUES </a:t>
            </a:r>
          </a:p>
        </p:txBody>
      </p:sp>
      <p:sp>
        <p:nvSpPr>
          <p:cNvPr id="1048838"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New models include, short term palliative care services </a:t>
            </a:r>
            <a:r>
              <a:rPr dirty="0" sz="1800" lang="en-US">
                <a:latin typeface="Times New Roman" panose="02020603050405020304" pitchFamily="18" charset="0"/>
                <a:ea typeface="Calibri" panose="020F0502020204030204" pitchFamily="34" charset="0"/>
                <a:cs typeface="Times New Roman" panose="02020603050405020304" pitchFamily="18" charset="0"/>
              </a:rPr>
              <a:t> working </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in an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intergreated</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way with other services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Principles common to all services include a holistic approach (physical, emotional, social and spiritual) considering the patient’s and the family as the </a:t>
            </a:r>
            <a:r>
              <a:rPr dirty="0" sz="1800" lang="en-US">
                <a:latin typeface="Times New Roman" panose="02020603050405020304" pitchFamily="18" charset="0"/>
                <a:ea typeface="Calibri" panose="020F0502020204030204" pitchFamily="34" charset="0"/>
                <a:cs typeface="Times New Roman" panose="02020603050405020304" pitchFamily="18" charset="0"/>
              </a:rPr>
              <a:t>unit</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care.</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839"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0" cap="none" dirty="0" sz="24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APPROACHES IN PALLIATIVE  CONTINUES.</a:t>
            </a:r>
            <a:br>
              <a:rPr baseline="0" b="0" cap="none" dirty="0" sz="1800" i="0" kern="1200" kumimoji="0" lang="en-US" noProof="0" normalizeH="0" spc="0" strike="noStrik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840" name="Content Placeholder 2"/>
          <p:cNvSpPr>
            <a:spLocks noGrp="1"/>
          </p:cNvSpPr>
          <p:nvPr>
            <p:ph idx="1"/>
          </p:nvPr>
        </p:nvSpPr>
        <p:spPr/>
        <p:txBody>
          <a:bodyPr/>
          <a:p>
            <a:pPr indent="0" marL="0">
              <a:spcBef>
                <a:spcPts val="0"/>
              </a:spcBef>
              <a:buNone/>
            </a:pPr>
            <a:r>
              <a:rPr b="1" dirty="0" sz="1800" lang="en-US" u="sng">
                <a:effectLst/>
                <a:latin typeface="Times New Roman" panose="02020603050405020304" pitchFamily="18" charset="0"/>
                <a:ea typeface="Times New Roman" panose="02020603050405020304" pitchFamily="18" charset="0"/>
              </a:rPr>
              <a:t>Home based care</a:t>
            </a:r>
          </a:p>
          <a:p>
            <a:pPr>
              <a:spcBef>
                <a:spcPts val="0"/>
              </a:spcBef>
            </a:pPr>
            <a:r>
              <a:rPr dirty="0" sz="1800" lang="en-US">
                <a:effectLst/>
                <a:latin typeface="Times New Roman" panose="02020603050405020304" pitchFamily="18" charset="0"/>
                <a:ea typeface="Times New Roman" panose="02020603050405020304" pitchFamily="18" charset="0"/>
              </a:rPr>
              <a:t>Most common service</a:t>
            </a:r>
            <a:r>
              <a:rPr dirty="0" sz="1800" lang="en-US">
                <a:latin typeface="Times New Roman" panose="02020603050405020304" pitchFamily="18" charset="0"/>
                <a:ea typeface="Times New Roman" panose="02020603050405020304" pitchFamily="18" charset="0"/>
              </a:rPr>
              <a:t> and m</a:t>
            </a:r>
            <a:r>
              <a:rPr dirty="0" sz="1800" lang="en-US">
                <a:effectLst/>
                <a:latin typeface="Times New Roman" panose="02020603050405020304" pitchFamily="18" charset="0"/>
                <a:ea typeface="Times New Roman" panose="02020603050405020304" pitchFamily="18" charset="0"/>
              </a:rPr>
              <a:t>odel in Africa – is cheap and most of the time acceptable to patients and family as well as respecting their cultural practices</a:t>
            </a:r>
          </a:p>
          <a:p>
            <a:pPr>
              <a:spcBef>
                <a:spcPts val="0"/>
              </a:spcBef>
            </a:pPr>
            <a:endParaRPr dirty="0" sz="1800" lang="en-US">
              <a:effectLst/>
              <a:latin typeface="Times New Roman" panose="02020603050405020304" pitchFamily="18" charset="0"/>
              <a:ea typeface="Times New Roman" panose="02020603050405020304" pitchFamily="18" charset="0"/>
            </a:endParaRPr>
          </a:p>
          <a:p>
            <a:pPr>
              <a:spcBef>
                <a:spcPts val="0"/>
              </a:spcBef>
            </a:pPr>
            <a:endParaRPr dirty="0" sz="1800" lang="en-US">
              <a:latin typeface="Times New Roman" panose="02020603050405020304" pitchFamily="18" charset="0"/>
              <a:ea typeface="Times New Roman" panose="02020603050405020304" pitchFamily="18" charset="0"/>
            </a:endParaRPr>
          </a:p>
          <a:p>
            <a:pPr indent="0" marL="0">
              <a:spcBef>
                <a:spcPts val="0"/>
              </a:spcBef>
              <a:buNone/>
            </a:pPr>
            <a:r>
              <a:rPr b="1" dirty="0" sz="1800" lang="en-US" u="sng">
                <a:effectLst/>
                <a:latin typeface="Times New Roman" panose="02020603050405020304" pitchFamily="18" charset="0"/>
                <a:ea typeface="Times New Roman" panose="02020603050405020304" pitchFamily="18" charset="0"/>
              </a:rPr>
              <a:t>Inpatient model </a:t>
            </a:r>
          </a:p>
          <a:p>
            <a:pPr>
              <a:spcBef>
                <a:spcPts val="0"/>
              </a:spcBef>
            </a:pPr>
            <a:r>
              <a:rPr dirty="0" sz="1800" lang="en-US">
                <a:effectLst/>
                <a:latin typeface="Times New Roman" panose="02020603050405020304" pitchFamily="18" charset="0"/>
                <a:ea typeface="Times New Roman" panose="02020603050405020304" pitchFamily="18" charset="0"/>
              </a:rPr>
              <a:t>patients admitted at the hospital ,  </a:t>
            </a:r>
            <a:r>
              <a:rPr dirty="0" sz="1800" lang="en-US">
                <a:latin typeface="Times New Roman" panose="02020603050405020304" pitchFamily="18" charset="0"/>
                <a:ea typeface="Times New Roman" panose="02020603050405020304" pitchFamily="18" charset="0"/>
              </a:rPr>
              <a:t>is</a:t>
            </a:r>
            <a:r>
              <a:rPr dirty="0" sz="1800" lang="en-US">
                <a:effectLst/>
                <a:latin typeface="Times New Roman" panose="02020603050405020304" pitchFamily="18" charset="0"/>
                <a:ea typeface="Times New Roman" panose="02020603050405020304" pitchFamily="18" charset="0"/>
              </a:rPr>
              <a:t> available in some countries,  but is relatively expensive. The inpatient consultation team improves patients difficult to control symptoms</a:t>
            </a:r>
            <a:r>
              <a:rPr dirty="0" sz="1800" lang="en-US">
                <a:latin typeface="Times New Roman" panose="02020603050405020304" pitchFamily="18" charset="0"/>
                <a:ea typeface="Times New Roman" panose="02020603050405020304" pitchFamily="18" charset="0"/>
              </a:rPr>
              <a:t> ,enhances family satisfaction and wellbeing.</a:t>
            </a:r>
            <a:endParaRPr dirty="0" sz="1800" lang="en-US">
              <a:effectLst/>
              <a:latin typeface="Times New Roman" panose="02020603050405020304" pitchFamily="18" charset="0"/>
              <a:ea typeface="Times New Roman" panose="02020603050405020304" pitchFamily="18" charset="0"/>
            </a:endParaRPr>
          </a:p>
          <a:p>
            <a:pPr indent="0" marL="0">
              <a:spcBef>
                <a:spcPts val="0"/>
              </a:spcBef>
              <a:buNone/>
            </a:pPr>
            <a:r>
              <a:rPr dirty="0" sz="1800" lang="en-US">
                <a:effectLst/>
                <a:latin typeface="Times New Roman" panose="02020603050405020304" pitchFamily="18" charset="0"/>
                <a:ea typeface="Times New Roman" panose="02020603050405020304" pitchFamily="18" charset="0"/>
              </a:rPr>
              <a:t> </a:t>
            </a:r>
          </a:p>
          <a:p>
            <a:pPr indent="0" marL="0">
              <a:spcBef>
                <a:spcPts val="0"/>
              </a:spcBef>
              <a:buNone/>
            </a:pPr>
            <a:r>
              <a:rPr b="1" dirty="0" sz="1800" lang="en-US" u="sng">
                <a:latin typeface="Times New Roman" panose="02020603050405020304" pitchFamily="18" charset="0"/>
                <a:ea typeface="Times New Roman" panose="02020603050405020304" pitchFamily="18" charset="0"/>
              </a:rPr>
              <a:t>Outpatient</a:t>
            </a:r>
            <a:r>
              <a:rPr b="1" dirty="0" sz="1800" lang="en-US" u="sng">
                <a:effectLst/>
                <a:latin typeface="Times New Roman" panose="02020603050405020304" pitchFamily="18" charset="0"/>
                <a:ea typeface="Times New Roman" panose="02020603050405020304" pitchFamily="18" charset="0"/>
              </a:rPr>
              <a:t> clinic and day care center</a:t>
            </a:r>
          </a:p>
          <a:p>
            <a:pPr>
              <a:spcBef>
                <a:spcPts val="0"/>
              </a:spcBef>
            </a:pPr>
            <a:r>
              <a:rPr dirty="0" sz="1800" lang="en-US">
                <a:effectLst/>
                <a:latin typeface="Times New Roman" panose="02020603050405020304" pitchFamily="18" charset="0"/>
                <a:ea typeface="Times New Roman" panose="02020603050405020304" pitchFamily="18" charset="0"/>
              </a:rPr>
              <a:t> where patients visits a palliative care facility</a:t>
            </a:r>
            <a:r>
              <a:rPr dirty="0" sz="1800" lang="en-US">
                <a:latin typeface="Times New Roman" panose="02020603050405020304" pitchFamily="18" charset="0"/>
                <a:ea typeface="Times New Roman" panose="02020603050405020304" pitchFamily="18" charset="0"/>
              </a:rPr>
              <a:t>,</a:t>
            </a: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for services, they also generate a renewal  sense of meaning and purpose for the patient..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pP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841" name="Title 1"/>
          <p:cNvSpPr>
            <a:spLocks noGrp="1"/>
          </p:cNvSpPr>
          <p:nvPr>
            <p:ph type="title"/>
          </p:nvPr>
        </p:nvSpPr>
        <p:spPr/>
        <p:txBody>
          <a:bodyPr>
            <a:normAutofit/>
          </a:bodyPr>
          <a:p>
            <a:r>
              <a:rPr dirty="0" sz="2400" lang="en-US"/>
              <a:t>APPROACHES IN PALLIATIVE CARE CONTINUES.</a:t>
            </a:r>
          </a:p>
        </p:txBody>
      </p:sp>
      <p:sp>
        <p:nvSpPr>
          <p:cNvPr id="1048842" name="Content Placeholder 2"/>
          <p:cNvSpPr>
            <a:spLocks noGrp="1"/>
          </p:cNvSpPr>
          <p:nvPr>
            <p:ph idx="1"/>
          </p:nvPr>
        </p:nvSpPr>
        <p:spPr/>
        <p:txBody>
          <a:bodyPr/>
          <a:p>
            <a:pPr indent="0" marL="0">
              <a:buNone/>
            </a:pPr>
            <a:r>
              <a:rPr b="1" dirty="0" sz="1800" lang="en-US" u="sng">
                <a:effectLst/>
                <a:latin typeface="+mj-lt"/>
                <a:ea typeface="Calibri" panose="020F0502020204030204" pitchFamily="34" charset="0"/>
                <a:cs typeface="Times New Roman" panose="02020603050405020304" pitchFamily="18" charset="0"/>
              </a:rPr>
              <a:t>Hospital based PC program  </a:t>
            </a:r>
            <a:endParaRPr dirty="0" sz="1800" lang="en-US">
              <a:effectLst/>
              <a:latin typeface="+mj-lt"/>
              <a:ea typeface="Calibri" panose="020F0502020204030204" pitchFamily="34" charset="0"/>
              <a:cs typeface="Times New Roman" panose="02020603050405020304" pitchFamily="18" charset="0"/>
            </a:endParaRPr>
          </a:p>
          <a:p>
            <a:r>
              <a:rPr dirty="0" sz="1800" lang="en-US">
                <a:effectLst/>
                <a:latin typeface="+mj-lt"/>
                <a:ea typeface="Calibri" panose="020F0502020204030204" pitchFamily="34" charset="0"/>
                <a:cs typeface="Times New Roman" panose="02020603050405020304" pitchFamily="18" charset="0"/>
              </a:rPr>
              <a:t> </a:t>
            </a:r>
            <a:r>
              <a:rPr dirty="0" sz="1800" lang="en-US">
                <a:latin typeface="+mj-lt"/>
                <a:ea typeface="Calibri" panose="020F0502020204030204" pitchFamily="34" charset="0"/>
                <a:cs typeface="Times New Roman" panose="02020603050405020304" pitchFamily="18" charset="0"/>
              </a:rPr>
              <a:t>I</a:t>
            </a:r>
            <a:r>
              <a:rPr dirty="0" sz="1800" lang="en-US">
                <a:effectLst/>
                <a:latin typeface="+mj-lt"/>
                <a:ea typeface="Calibri" panose="020F0502020204030204" pitchFamily="34" charset="0"/>
                <a:cs typeface="Times New Roman" panose="02020603050405020304" pitchFamily="18" charset="0"/>
              </a:rPr>
              <a:t>s an affordable model. It takes advantages of </a:t>
            </a:r>
            <a:r>
              <a:rPr dirty="0" sz="1800" lang="en-US">
                <a:latin typeface="+mj-lt"/>
                <a:ea typeface="Calibri" panose="020F0502020204030204" pitchFamily="34" charset="0"/>
                <a:cs typeface="Times New Roman" panose="02020603050405020304" pitchFamily="18" charset="0"/>
              </a:rPr>
              <a:t> sharing</a:t>
            </a:r>
            <a:r>
              <a:rPr dirty="0" sz="1800" lang="en-US">
                <a:effectLst/>
                <a:latin typeface="+mj-lt"/>
                <a:ea typeface="Calibri" panose="020F0502020204030204" pitchFamily="34" charset="0"/>
                <a:cs typeface="Times New Roman" panose="02020603050405020304" pitchFamily="18" charset="0"/>
              </a:rPr>
              <a:t> resources within the hospital, the hospital team then links the EGHBC tam to ensure continuity of care for patient . hospice service provided include – medical, nurses, social work, chaplaincy and bereavement support to the family hospital outreach service. </a:t>
            </a:r>
          </a:p>
          <a:p>
            <a:pPr marL="0" marR="0">
              <a:lnSpc>
                <a:spcPct val="115000"/>
              </a:lnSpc>
              <a:spcBef>
                <a:spcPts val="0"/>
              </a:spcBef>
              <a:spcAft>
                <a:spcPts val="1000"/>
              </a:spcAft>
            </a:pPr>
            <a:r>
              <a:rPr dirty="0" sz="1800" lang="en-US">
                <a:effectLst/>
                <a:ea typeface="Calibri" panose="020F0502020204030204" pitchFamily="34" charset="0"/>
                <a:cs typeface="Times New Roman" panose="02020603050405020304" pitchFamily="18" charset="0"/>
              </a:rPr>
              <a:t>This model averts hospital admission in overcrowded service in low resources setting, improving </a:t>
            </a:r>
            <a:r>
              <a:rPr dirty="0" sz="1800" lang="en-US">
                <a:ea typeface="Calibri" panose="020F0502020204030204" pitchFamily="34" charset="0"/>
                <a:cs typeface="Times New Roman" panose="02020603050405020304" pitchFamily="18" charset="0"/>
              </a:rPr>
              <a:t>q</a:t>
            </a:r>
            <a:r>
              <a:rPr dirty="0" sz="1800" lang="en-US">
                <a:effectLst/>
                <a:ea typeface="Calibri" panose="020F0502020204030204" pitchFamily="34" charset="0"/>
                <a:cs typeface="Times New Roman" panose="02020603050405020304" pitchFamily="18" charset="0"/>
              </a:rPr>
              <a:t>uality of care in their home safety.</a:t>
            </a:r>
          </a:p>
          <a:p>
            <a:pPr indent="0" marL="0" marR="0">
              <a:lnSpc>
                <a:spcPct val="115000"/>
              </a:lnSpc>
              <a:spcBef>
                <a:spcPts val="0"/>
              </a:spcBef>
              <a:spcAft>
                <a:spcPts val="1000"/>
              </a:spcAft>
              <a:buNone/>
            </a:pPr>
            <a:endParaRPr dirty="0" sz="1800" lang="en-US">
              <a:effectLst/>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pPr>
            <a:r>
              <a:rPr b="1" dirty="0" sz="1800" lang="en-US" u="sng">
                <a:effectLst/>
                <a:ea typeface="Calibri" panose="020F0502020204030204" pitchFamily="34" charset="0"/>
                <a:cs typeface="Times New Roman" panose="02020603050405020304" pitchFamily="18" charset="0"/>
              </a:rPr>
              <a:t>Interdisciplinary consultation model</a:t>
            </a:r>
          </a:p>
          <a:p>
            <a:pPr marL="0" marR="0">
              <a:lnSpc>
                <a:spcPct val="115000"/>
              </a:lnSpc>
              <a:spcBef>
                <a:spcPts val="0"/>
              </a:spcBef>
              <a:spcAft>
                <a:spcPts val="1000"/>
              </a:spcAft>
            </a:pPr>
            <a:r>
              <a:rPr dirty="0" sz="1800" lang="en-US">
                <a:effectLst/>
                <a:ea typeface="Calibri" panose="020F0502020204030204" pitchFamily="34" charset="0"/>
                <a:cs typeface="Times New Roman" panose="02020603050405020304" pitchFamily="18" charset="0"/>
              </a:rPr>
              <a:t>provides special level palliative care to all patients with serious illness irrespective of prognosis and occasionally provides primary care.</a:t>
            </a:r>
          </a:p>
          <a:p>
            <a:pPr indent="0" marL="0" marR="0">
              <a:lnSpc>
                <a:spcPct val="115000"/>
              </a:lnSpc>
              <a:spcBef>
                <a:spcPts val="0"/>
              </a:spcBef>
              <a:spcAft>
                <a:spcPts val="1000"/>
              </a:spcAft>
              <a:buNone/>
            </a:pPr>
            <a:r>
              <a:rPr dirty="0" sz="1800" lang="en-US">
                <a:effectLst/>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43" name="Title 1"/>
          <p:cNvSpPr>
            <a:spLocks noGrp="1"/>
          </p:cNvSpPr>
          <p:nvPr>
            <p:ph type="title"/>
          </p:nvPr>
        </p:nvSpPr>
        <p:spPr/>
        <p:txBody>
          <a:bodyPr/>
          <a:p>
            <a:endParaRPr lang="en-US"/>
          </a:p>
        </p:txBody>
      </p:sp>
      <p:sp>
        <p:nvSpPr>
          <p:cNvPr id="1048844" name="Content Placeholder 2"/>
          <p:cNvSpPr>
            <a:spLocks noGrp="1"/>
          </p:cNvSpPr>
          <p:nvPr>
            <p:ph idx="1"/>
          </p:nvPr>
        </p:nvSpPr>
        <p:spPr/>
        <p:txBody>
          <a:bodyPr/>
          <a:p>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45" name="Title 1"/>
          <p:cNvSpPr>
            <a:spLocks noGrp="1"/>
          </p:cNvSpPr>
          <p:nvPr>
            <p:ph type="title"/>
          </p:nvPr>
        </p:nvSpPr>
        <p:spPr/>
        <p:txBody>
          <a:bodyPr/>
          <a:p>
            <a:endParaRPr lang="en-US"/>
          </a:p>
        </p:txBody>
      </p:sp>
      <p:sp>
        <p:nvSpPr>
          <p:cNvPr id="1048846" name="Content Placeholder 2"/>
          <p:cNvSpPr>
            <a:spLocks noGrp="1"/>
          </p:cNvSpPr>
          <p:nvPr>
            <p:ph idx="1"/>
          </p:nvPr>
        </p:nvSpPr>
        <p:spPr/>
        <p:txBody>
          <a:bodyPr/>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47" name="Title 1"/>
          <p:cNvSpPr>
            <a:spLocks noGrp="1"/>
          </p:cNvSpPr>
          <p:nvPr>
            <p:ph type="title"/>
          </p:nvPr>
        </p:nvSpPr>
        <p:spPr/>
        <p:txBody>
          <a:bodyPr/>
          <a:p>
            <a:endParaRPr lang="en-US"/>
          </a:p>
        </p:txBody>
      </p:sp>
      <p:sp>
        <p:nvSpPr>
          <p:cNvPr id="1048848" name="Content Placeholder 2"/>
          <p:cNvSpPr>
            <a:spLocks noGrp="1"/>
          </p:cNvSpPr>
          <p:nvPr>
            <p:ph idx="1"/>
          </p:nvPr>
        </p:nvSpPr>
        <p:spPr/>
        <p:txBody>
          <a:bodyPr/>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849" name="Title 1"/>
          <p:cNvSpPr>
            <a:spLocks noGrp="1"/>
          </p:cNvSpPr>
          <p:nvPr>
            <p:ph type="title"/>
          </p:nvPr>
        </p:nvSpPr>
        <p:spPr/>
        <p:txBody>
          <a:bodyPr/>
          <a:p>
            <a:endParaRPr lang="en-US"/>
          </a:p>
        </p:txBody>
      </p:sp>
      <p:sp>
        <p:nvSpPr>
          <p:cNvPr id="1048850" name="Content Placeholder 2"/>
          <p:cNvSpPr>
            <a:spLocks noGrp="1"/>
          </p:cNvSpPr>
          <p:nvPr>
            <p:ph idx="1"/>
          </p:nvPr>
        </p:nvSpPr>
        <p:spPr/>
        <p:txBody>
          <a:bodyPr/>
          <a:p>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851" name="Title 1"/>
          <p:cNvSpPr>
            <a:spLocks noGrp="1"/>
          </p:cNvSpPr>
          <p:nvPr>
            <p:ph type="title"/>
          </p:nvPr>
        </p:nvSpPr>
        <p:spPr/>
        <p:txBody>
          <a:bodyPr/>
          <a:p>
            <a:endParaRPr lang="en-US"/>
          </a:p>
        </p:txBody>
      </p:sp>
      <p:sp>
        <p:nvSpPr>
          <p:cNvPr id="1048852" name="Content Placeholder 2"/>
          <p:cNvSpPr>
            <a:spLocks noGrp="1"/>
          </p:cNvSpPr>
          <p:nvPr>
            <p:ph idx="1"/>
          </p:nvPr>
        </p:nvSpPr>
        <p:spPr/>
        <p:txBody>
          <a:bodyPr/>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17" name="Title 1"/>
          <p:cNvSpPr>
            <a:spLocks noGrp="1"/>
          </p:cNvSpPr>
          <p:nvPr>
            <p:ph type="title"/>
          </p:nvPr>
        </p:nvSpPr>
        <p:spPr/>
        <p:txBody>
          <a:bodyPr/>
          <a:p>
            <a:endParaRPr lang="en-US"/>
          </a:p>
        </p:txBody>
      </p:sp>
      <p:sp>
        <p:nvSpPr>
          <p:cNvPr id="1048618" name="Content Placeholder 2"/>
          <p:cNvSpPr>
            <a:spLocks noGrp="1"/>
          </p:cNvSpPr>
          <p:nvPr>
            <p:ph idx="1"/>
          </p:nvPr>
        </p:nvSpPr>
        <p:spPr/>
        <p:txBody>
          <a:bodyPr>
            <a:normAutofit/>
          </a:bodyPr>
          <a:p>
            <a:r>
              <a:rPr b="1" dirty="0" sz="1800" lang="en-US">
                <a:latin typeface="Times New Roman" pitchFamily="18" charset="0"/>
                <a:cs typeface="Times New Roman" pitchFamily="18" charset="0"/>
              </a:rPr>
              <a:t>Management </a:t>
            </a:r>
          </a:p>
          <a:p>
            <a:pPr indent="-342900" marL="342900">
              <a:buFont typeface="+mj-lt"/>
              <a:buAutoNum type="arabicPeriod"/>
            </a:pPr>
            <a:r>
              <a:rPr dirty="0" sz="1800" lang="en-US">
                <a:latin typeface="Times New Roman" pitchFamily="18" charset="0"/>
                <a:cs typeface="Times New Roman" pitchFamily="18" charset="0"/>
              </a:rPr>
              <a:t>Support family and patient</a:t>
            </a:r>
          </a:p>
          <a:p>
            <a:pPr indent="-342900" marL="342900">
              <a:buFont typeface="+mj-lt"/>
              <a:buAutoNum type="arabicPeriod"/>
            </a:pPr>
            <a:r>
              <a:rPr dirty="0" sz="1800" lang="en-US">
                <a:latin typeface="Times New Roman" pitchFamily="18" charset="0"/>
                <a:cs typeface="Times New Roman" pitchFamily="18" charset="0"/>
              </a:rPr>
              <a:t>Identify the cause and manage using pharmacological  and non-pharmacological</a:t>
            </a:r>
          </a:p>
          <a:p>
            <a:pPr indent="-342900" marL="342900">
              <a:buFont typeface="+mj-lt"/>
              <a:buAutoNum type="arabicPeriod"/>
            </a:pPr>
            <a:r>
              <a:rPr dirty="0" sz="1800" lang="en-US">
                <a:latin typeface="Times New Roman" pitchFamily="18" charset="0"/>
                <a:cs typeface="Times New Roman" pitchFamily="18" charset="0"/>
              </a:rPr>
              <a:t>Support family and patient</a:t>
            </a:r>
          </a:p>
          <a:p>
            <a:pPr indent="-342900" marL="342900">
              <a:buFont typeface="+mj-lt"/>
              <a:buAutoNum type="arabicPeriod"/>
            </a:pPr>
            <a:r>
              <a:rPr dirty="0" sz="1800" lang="en-US">
                <a:latin typeface="Times New Roman" pitchFamily="18" charset="0"/>
                <a:cs typeface="Times New Roman" pitchFamily="18" charset="0"/>
              </a:rPr>
              <a:t>Serve small appetizing meals and emphasize on fluid intake.</a:t>
            </a:r>
          </a:p>
          <a:p>
            <a:pPr indent="0" marL="0">
              <a:buNone/>
            </a:pPr>
            <a:r>
              <a:rPr dirty="0" sz="1800" lang="en-US">
                <a:latin typeface="Times New Roman" pitchFamily="18" charset="0"/>
                <a:cs typeface="Times New Roman" pitchFamily="18" charset="0"/>
              </a:rPr>
              <a:t>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853" name="Title 1"/>
          <p:cNvSpPr>
            <a:spLocks noGrp="1"/>
          </p:cNvSpPr>
          <p:nvPr>
            <p:ph type="title"/>
          </p:nvPr>
        </p:nvSpPr>
        <p:spPr/>
        <p:txBody>
          <a:bodyPr/>
          <a:p>
            <a:endParaRPr lang="en-US"/>
          </a:p>
        </p:txBody>
      </p:sp>
      <p:sp>
        <p:nvSpPr>
          <p:cNvPr id="1048854" name="Content Placeholder 2"/>
          <p:cNvSpPr>
            <a:spLocks noGrp="1"/>
          </p:cNvSpPr>
          <p:nvPr>
            <p:ph idx="1"/>
          </p:nvPr>
        </p:nvSpPr>
        <p:spPr/>
        <p:txBody>
          <a:bodyPr/>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855" name="Title 1"/>
          <p:cNvSpPr>
            <a:spLocks noGrp="1"/>
          </p:cNvSpPr>
          <p:nvPr>
            <p:ph type="title"/>
          </p:nvPr>
        </p:nvSpPr>
        <p:spPr/>
        <p:txBody>
          <a:bodyPr/>
          <a:p>
            <a:endParaRPr lang="en-US"/>
          </a:p>
        </p:txBody>
      </p:sp>
      <p:sp>
        <p:nvSpPr>
          <p:cNvPr id="1048856" name="Content Placeholder 2"/>
          <p:cNvSpPr>
            <a:spLocks noGrp="1"/>
          </p:cNvSpPr>
          <p:nvPr>
            <p:ph idx="1"/>
          </p:nvPr>
        </p:nvSpPr>
        <p:spPr/>
        <p:txBody>
          <a:bodyPr/>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857" name="Title 1"/>
          <p:cNvSpPr>
            <a:spLocks noGrp="1"/>
          </p:cNvSpPr>
          <p:nvPr>
            <p:ph type="title"/>
          </p:nvPr>
        </p:nvSpPr>
        <p:spPr/>
        <p:txBody>
          <a:bodyPr/>
          <a:p>
            <a:r>
              <a:rPr dirty="0" lang="en-US"/>
              <a:t>   </a:t>
            </a:r>
          </a:p>
        </p:txBody>
      </p:sp>
      <p:sp>
        <p:nvSpPr>
          <p:cNvPr id="1048858" name="Content Placeholder 2"/>
          <p:cNvSpPr>
            <a:spLocks noGrp="1"/>
          </p:cNvSpPr>
          <p:nvPr>
            <p:ph idx="1"/>
          </p:nvPr>
        </p:nvSpPr>
        <p:spPr/>
        <p:txBody>
          <a:bodyPr/>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859" name="Title 1"/>
          <p:cNvSpPr>
            <a:spLocks noGrp="1"/>
          </p:cNvSpPr>
          <p:nvPr>
            <p:ph type="title"/>
          </p:nvPr>
        </p:nvSpPr>
        <p:spPr/>
        <p:txBody>
          <a:bodyPr/>
          <a:p>
            <a:endParaRPr lang="en-US"/>
          </a:p>
        </p:txBody>
      </p:sp>
      <p:sp>
        <p:nvSpPr>
          <p:cNvPr id="1048860" name="Content Placeholder 2"/>
          <p:cNvSpPr>
            <a:spLocks noGrp="1"/>
          </p:cNvSpPr>
          <p:nvPr>
            <p:ph idx="1"/>
          </p:nvPr>
        </p:nvSpPr>
        <p:spPr/>
        <p:txBody>
          <a:bodyPr/>
          <a:p>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861" name="Title 1"/>
          <p:cNvSpPr>
            <a:spLocks noGrp="1"/>
          </p:cNvSpPr>
          <p:nvPr>
            <p:ph type="title"/>
          </p:nvPr>
        </p:nvSpPr>
        <p:spPr/>
        <p:txBody>
          <a:bodyPr/>
          <a:p>
            <a:endParaRPr lang="en-US"/>
          </a:p>
        </p:txBody>
      </p:sp>
      <p:sp>
        <p:nvSpPr>
          <p:cNvPr id="1048862" name="Content Placeholder 2"/>
          <p:cNvSpPr>
            <a:spLocks noGrp="1"/>
          </p:cNvSpPr>
          <p:nvPr>
            <p:ph idx="1"/>
          </p:nvPr>
        </p:nvSpPr>
        <p:spPr/>
        <p:txBody>
          <a:bodyPr/>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63" name="Title 1"/>
          <p:cNvSpPr>
            <a:spLocks noGrp="1"/>
          </p:cNvSpPr>
          <p:nvPr>
            <p:ph type="title"/>
          </p:nvPr>
        </p:nvSpPr>
        <p:spPr/>
        <p:txBody>
          <a:bodyPr/>
          <a:p>
            <a:endParaRPr lang="en-US"/>
          </a:p>
        </p:txBody>
      </p:sp>
      <p:sp>
        <p:nvSpPr>
          <p:cNvPr id="1048864" name="Content Placeholder 2"/>
          <p:cNvSpPr>
            <a:spLocks noGrp="1"/>
          </p:cNvSpPr>
          <p:nvPr>
            <p:ph idx="1"/>
          </p:nvPr>
        </p:nvSpPr>
        <p:spPr/>
        <p:txBody>
          <a:bodyPr/>
          <a:p>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65" name="Title 1"/>
          <p:cNvSpPr>
            <a:spLocks noGrp="1"/>
          </p:cNvSpPr>
          <p:nvPr>
            <p:ph type="title"/>
          </p:nvPr>
        </p:nvSpPr>
        <p:spPr/>
        <p:txBody>
          <a:bodyPr/>
          <a:p>
            <a:endParaRPr lang="en-US"/>
          </a:p>
        </p:txBody>
      </p:sp>
      <p:sp>
        <p:nvSpPr>
          <p:cNvPr id="1048866" name="Content Placeholder 2"/>
          <p:cNvSpPr>
            <a:spLocks noGrp="1"/>
          </p:cNvSpPr>
          <p:nvPr>
            <p:ph idx="1"/>
          </p:nvPr>
        </p:nvSpPr>
        <p:spPr/>
        <p:txBody>
          <a:bodyPr/>
          <a:p>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67" name="Title 1"/>
          <p:cNvSpPr>
            <a:spLocks noGrp="1"/>
          </p:cNvSpPr>
          <p:nvPr>
            <p:ph type="title"/>
          </p:nvPr>
        </p:nvSpPr>
        <p:spPr/>
        <p:txBody>
          <a:bodyPr/>
          <a:p>
            <a:endParaRPr lang="en-US"/>
          </a:p>
        </p:txBody>
      </p:sp>
      <p:sp>
        <p:nvSpPr>
          <p:cNvPr id="1048868" name="Content Placeholder 2"/>
          <p:cNvSpPr>
            <a:spLocks noGrp="1"/>
          </p:cNvSpPr>
          <p:nvPr>
            <p:ph idx="1"/>
          </p:nvPr>
        </p:nvSpPr>
        <p:spPr/>
        <p:txBody>
          <a:bodyPr/>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69" name="Title 1"/>
          <p:cNvSpPr>
            <a:spLocks noGrp="1"/>
          </p:cNvSpPr>
          <p:nvPr>
            <p:ph type="title"/>
          </p:nvPr>
        </p:nvSpPr>
        <p:spPr/>
        <p:txBody>
          <a:bodyPr/>
          <a:p>
            <a:endParaRPr lang="en-US"/>
          </a:p>
        </p:txBody>
      </p:sp>
      <p:sp>
        <p:nvSpPr>
          <p:cNvPr id="1048870" name="Content Placeholder 2"/>
          <p:cNvSpPr>
            <a:spLocks noGrp="1"/>
          </p:cNvSpPr>
          <p:nvPr>
            <p:ph idx="1"/>
          </p:nvPr>
        </p:nvSpPr>
        <p:spPr/>
        <p:txBody>
          <a:bodyPr/>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19" name="Title 1"/>
          <p:cNvSpPr>
            <a:spLocks noGrp="1"/>
          </p:cNvSpPr>
          <p:nvPr>
            <p:ph type="title"/>
          </p:nvPr>
        </p:nvSpPr>
        <p:spPr>
          <a:xfrm>
            <a:off x="628650" y="1074198"/>
            <a:ext cx="7886700" cy="616491"/>
          </a:xfrm>
        </p:spPr>
        <p:txBody>
          <a:bodyPr>
            <a:normAutofit/>
          </a:bodyPr>
          <a:p>
            <a:r>
              <a:rPr dirty="0" sz="2400" lang="en-US"/>
              <a:t>BREATHLESSNESS</a:t>
            </a:r>
          </a:p>
        </p:txBody>
      </p:sp>
      <p:sp>
        <p:nvSpPr>
          <p:cNvPr id="1048620" name="Content Placeholder 2"/>
          <p:cNvSpPr>
            <a:spLocks noGrp="1"/>
          </p:cNvSpPr>
          <p:nvPr>
            <p:ph idx="1"/>
          </p:nvPr>
        </p:nvSpPr>
        <p:spPr/>
        <p:txBody>
          <a:bodyPr>
            <a:normAutofit/>
          </a:bodyPr>
          <a:p>
            <a:r>
              <a:rPr dirty="0" sz="1800" lang="en-US">
                <a:latin typeface="Times New Roman" pitchFamily="18" charset="0"/>
                <a:cs typeface="Times New Roman" pitchFamily="18" charset="0"/>
              </a:rPr>
              <a:t>Is a subjective experience of breathing discomfort </a:t>
            </a:r>
          </a:p>
          <a:p>
            <a:r>
              <a:rPr dirty="0" sz="1800" lang="en-US">
                <a:latin typeface="Times New Roman" pitchFamily="18" charset="0"/>
                <a:cs typeface="Times New Roman" pitchFamily="18" charset="0"/>
              </a:rPr>
              <a:t>Difficult in breathing is a frightening experience, patients describe it as suffocating, could not get enough air, chocking, felt like I was about to die.</a:t>
            </a:r>
          </a:p>
          <a:p>
            <a:r>
              <a:rPr dirty="0" sz="1800" lang="en-US" u="sng">
                <a:latin typeface="Times New Roman" pitchFamily="18" charset="0"/>
                <a:cs typeface="Times New Roman" pitchFamily="18" charset="0"/>
              </a:rPr>
              <a:t>Causes</a:t>
            </a:r>
          </a:p>
          <a:p>
            <a:r>
              <a:rPr dirty="0" sz="1800" lang="en-US" u="sng">
                <a:latin typeface="Times New Roman" pitchFamily="18" charset="0"/>
                <a:cs typeface="Times New Roman" pitchFamily="18" charset="0"/>
              </a:rPr>
              <a:t>Respiratory:- </a:t>
            </a:r>
            <a:r>
              <a:rPr dirty="0" sz="1800" lang="en-US">
                <a:latin typeface="Times New Roman" pitchFamily="18" charset="0"/>
                <a:cs typeface="Times New Roman" pitchFamily="18" charset="0"/>
              </a:rPr>
              <a:t> primary or secondary lung cancer, pulmonary embolus, airway tumor, infection </a:t>
            </a:r>
          </a:p>
          <a:p>
            <a:r>
              <a:rPr dirty="0" sz="1800" lang="en-US" u="sng">
                <a:latin typeface="Times New Roman" pitchFamily="18" charset="0"/>
                <a:cs typeface="Times New Roman" pitchFamily="18" charset="0"/>
              </a:rPr>
              <a:t>Cardiac :- </a:t>
            </a:r>
            <a:r>
              <a:rPr dirty="0" sz="1800" lang="en-US">
                <a:latin typeface="Times New Roman" pitchFamily="18" charset="0"/>
                <a:cs typeface="Times New Roman" pitchFamily="18" charset="0"/>
              </a:rPr>
              <a:t>superior vena cava obstruction, </a:t>
            </a:r>
            <a:r>
              <a:rPr dirty="0" sz="1800" lang="en-US" err="1">
                <a:latin typeface="Times New Roman" pitchFamily="18" charset="0"/>
                <a:cs typeface="Times New Roman" pitchFamily="18" charset="0"/>
              </a:rPr>
              <a:t>anaemia</a:t>
            </a:r>
            <a:r>
              <a:rPr dirty="0" sz="1800" lang="en-US">
                <a:latin typeface="Times New Roman" pitchFamily="18" charset="0"/>
                <a:cs typeface="Times New Roman" pitchFamily="18" charset="0"/>
              </a:rPr>
              <a:t>, cardiac failure, pericardial effusion.</a:t>
            </a:r>
          </a:p>
          <a:p>
            <a:r>
              <a:rPr dirty="0" sz="1800" lang="en-US" u="sng">
                <a:latin typeface="Times New Roman" pitchFamily="18" charset="0"/>
                <a:cs typeface="Times New Roman" pitchFamily="18" charset="0"/>
              </a:rPr>
              <a:t>others include - </a:t>
            </a:r>
            <a:r>
              <a:rPr dirty="0" sz="1800" lang="en-US" err="1" u="sng">
                <a:latin typeface="Times New Roman" pitchFamily="18" charset="0"/>
                <a:cs typeface="Times New Roman" pitchFamily="18" charset="0"/>
              </a:rPr>
              <a:t>Ascitis</a:t>
            </a:r>
            <a:r>
              <a:rPr dirty="0" sz="1800" lang="en-US" u="sng">
                <a:latin typeface="Times New Roman" pitchFamily="18" charset="0"/>
                <a:cs typeface="Times New Roman" pitchFamily="18" charset="0"/>
              </a:rPr>
              <a:t>, pneumonectomy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21" name="Title 1"/>
          <p:cNvSpPr>
            <a:spLocks noGrp="1"/>
          </p:cNvSpPr>
          <p:nvPr>
            <p:ph type="title"/>
          </p:nvPr>
        </p:nvSpPr>
        <p:spPr/>
        <p:txBody>
          <a:bodyPr/>
          <a:p>
            <a:endParaRPr dirty="0" lang="en-US"/>
          </a:p>
        </p:txBody>
      </p:sp>
      <p:sp>
        <p:nvSpPr>
          <p:cNvPr id="1048622" name="Content Placeholder 2"/>
          <p:cNvSpPr>
            <a:spLocks noGrp="1"/>
          </p:cNvSpPr>
          <p:nvPr>
            <p:ph idx="1"/>
          </p:nvPr>
        </p:nvSpPr>
        <p:spPr/>
        <p:txBody>
          <a:bodyPr>
            <a:normAutofit/>
          </a:bodyPr>
          <a:p>
            <a:r>
              <a:rPr b="1" dirty="0" sz="1800" lang="en-US" u="sng">
                <a:latin typeface="Times New Roman" pitchFamily="18" charset="0"/>
                <a:cs typeface="Times New Roman" pitchFamily="18" charset="0"/>
              </a:rPr>
              <a:t>Management</a:t>
            </a:r>
            <a:r>
              <a:rPr dirty="0" sz="1800" lang="en-US" u="sng">
                <a:latin typeface="Times New Roman" pitchFamily="18" charset="0"/>
                <a:cs typeface="Times New Roman" pitchFamily="18" charset="0"/>
              </a:rPr>
              <a:t> </a:t>
            </a:r>
          </a:p>
          <a:p>
            <a:pPr indent="-342900" marL="342900">
              <a:buFont typeface="+mj-lt"/>
              <a:buAutoNum type="arabicPeriod"/>
            </a:pPr>
            <a:r>
              <a:rPr dirty="0" sz="1800" lang="en-US">
                <a:latin typeface="Times New Roman" pitchFamily="18" charset="0"/>
                <a:cs typeface="Times New Roman" pitchFamily="18" charset="0"/>
              </a:rPr>
              <a:t>Take holistic history-severity duration</a:t>
            </a:r>
          </a:p>
          <a:p>
            <a:pPr indent="-342900" marL="342900">
              <a:buFont typeface="+mj-lt"/>
              <a:buAutoNum type="arabicPeriod"/>
            </a:pPr>
            <a:r>
              <a:rPr dirty="0" sz="1800" lang="en-US">
                <a:latin typeface="Times New Roman" pitchFamily="18" charset="0"/>
                <a:cs typeface="Times New Roman" pitchFamily="18" charset="0"/>
              </a:rPr>
              <a:t>Treat reversible condition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anemia, infection </a:t>
            </a:r>
          </a:p>
          <a:p>
            <a:pPr indent="-342900" marL="342900">
              <a:buFont typeface="+mj-lt"/>
              <a:buAutoNum type="arabicPeriod"/>
            </a:pPr>
            <a:r>
              <a:rPr dirty="0" sz="1800" lang="en-US">
                <a:latin typeface="Times New Roman" pitchFamily="18" charset="0"/>
                <a:cs typeface="Times New Roman" pitchFamily="18" charset="0"/>
              </a:rPr>
              <a:t>Address underlying anxiety</a:t>
            </a:r>
          </a:p>
          <a:p>
            <a:pPr indent="-342900" marL="342900">
              <a:buFont typeface="+mj-lt"/>
              <a:buAutoNum type="arabicPeriod"/>
            </a:pPr>
            <a:r>
              <a:rPr dirty="0" sz="1800" lang="en-US">
                <a:latin typeface="Times New Roman" pitchFamily="18" charset="0"/>
                <a:cs typeface="Times New Roman" pitchFamily="18" charset="0"/>
              </a:rPr>
              <a:t>Use medication to relieve symptoms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morphine 2-2.5mg 4hrly, diazepine 2-5 mg for anxiety and panic, dexamethasone 8-12 mg daily for causes like superior vena cava obstruction, lymphangitis </a:t>
            </a:r>
          </a:p>
          <a:p>
            <a:pPr indent="-342900" marL="342900">
              <a:buFont typeface="+mj-lt"/>
              <a:buAutoNum type="arabicPeriod"/>
            </a:pPr>
            <a:r>
              <a:rPr dirty="0" sz="1800" lang="en-US">
                <a:latin typeface="Times New Roman" pitchFamily="18" charset="0"/>
                <a:cs typeface="Times New Roman" pitchFamily="18" charset="0"/>
              </a:rPr>
              <a:t>Consider other medication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bronchodilators, diuretics.   </a:t>
            </a:r>
          </a:p>
          <a:p>
            <a:pPr indent="-342900" marL="342900">
              <a:buFont typeface="+mj-lt"/>
              <a:buAutoNum type="arabicPeriod"/>
            </a:pPr>
            <a:r>
              <a:rPr dirty="0" sz="1800" lang="en-US">
                <a:latin typeface="Times New Roman" pitchFamily="18" charset="0"/>
                <a:cs typeface="Times New Roman" pitchFamily="18" charset="0"/>
              </a:rPr>
              <a:t>Other supportive measures e. g aeration  positioning fluid management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23" name="Title 1"/>
          <p:cNvSpPr>
            <a:spLocks noGrp="1"/>
          </p:cNvSpPr>
          <p:nvPr>
            <p:ph type="title"/>
          </p:nvPr>
        </p:nvSpPr>
        <p:spPr/>
        <p:txBody>
          <a:bodyPr/>
          <a:p>
            <a:r>
              <a:rPr dirty="0" sz="2400" lang="en-US">
                <a:latin typeface="Times New Roman" pitchFamily="18" charset="0"/>
                <a:cs typeface="Times New Roman" pitchFamily="18" charset="0"/>
              </a:rPr>
              <a:t>CONFUSION</a:t>
            </a:r>
            <a:r>
              <a:rPr b="1" dirty="0" sz="4400" lang="en-US">
                <a:latin typeface="Times New Roman" pitchFamily="18" charset="0"/>
                <a:cs typeface="Times New Roman" pitchFamily="18" charset="0"/>
              </a:rPr>
              <a:t> </a:t>
            </a:r>
            <a:endParaRPr dirty="0" lang="en-US"/>
          </a:p>
        </p:txBody>
      </p:sp>
      <p:sp>
        <p:nvSpPr>
          <p:cNvPr id="1048624" name="Content Placeholder 2"/>
          <p:cNvSpPr>
            <a:spLocks noGrp="1"/>
          </p:cNvSpPr>
          <p:nvPr>
            <p:ph idx="1"/>
          </p:nvPr>
        </p:nvSpPr>
        <p:spPr/>
        <p:txBody>
          <a:bodyPr>
            <a:normAutofit/>
          </a:bodyPr>
          <a:p>
            <a:r>
              <a:rPr dirty="0" sz="1800" lang="en-US">
                <a:latin typeface="Times New Roman" pitchFamily="18" charset="0"/>
                <a:cs typeface="Times New Roman" pitchFamily="18" charset="0"/>
              </a:rPr>
              <a:t>One of the distressing and difficult to manage  symptom</a:t>
            </a:r>
          </a:p>
          <a:p>
            <a:r>
              <a:rPr b="1" dirty="0" sz="1800" lang="en-US">
                <a:latin typeface="Times New Roman" pitchFamily="18" charset="0"/>
                <a:cs typeface="Times New Roman" pitchFamily="18" charset="0"/>
              </a:rPr>
              <a:t>Causes – </a:t>
            </a:r>
            <a:r>
              <a:rPr dirty="0" sz="1800" lang="en-US">
                <a:latin typeface="Times New Roman" pitchFamily="18" charset="0"/>
                <a:cs typeface="Times New Roman" pitchFamily="18" charset="0"/>
              </a:rPr>
              <a:t>may include; uncontrolled pain, urinary retention, severe constipation , hypoxia, metabolic disturbance, systemic infections etc.</a:t>
            </a:r>
          </a:p>
          <a:p>
            <a:pPr indent="-342900" marL="342900"/>
            <a:r>
              <a:rPr b="1" dirty="0" sz="1800" lang="en-US">
                <a:latin typeface="Times New Roman" pitchFamily="18" charset="0"/>
                <a:cs typeface="Times New Roman" pitchFamily="18" charset="0"/>
              </a:rPr>
              <a:t>Management :-</a:t>
            </a:r>
          </a:p>
          <a:p>
            <a:pPr indent="-342900" marL="342900">
              <a:buFont typeface="+mj-lt"/>
              <a:buAutoNum type="arabicPeriod"/>
            </a:pPr>
            <a:r>
              <a:rPr dirty="0" sz="1800" lang="en-US">
                <a:latin typeface="Times New Roman" pitchFamily="18" charset="0"/>
                <a:cs typeface="Times New Roman" pitchFamily="18" charset="0"/>
              </a:rPr>
              <a:t>use pharmacological and non-pharmacological interventions </a:t>
            </a:r>
          </a:p>
          <a:p>
            <a:pPr indent="-342900" marL="342900">
              <a:buFont typeface="+mj-lt"/>
              <a:buAutoNum type="arabicPeriod"/>
            </a:pPr>
            <a:r>
              <a:rPr dirty="0" sz="1800" lang="en-US">
                <a:latin typeface="Times New Roman" pitchFamily="18" charset="0"/>
                <a:cs typeface="Times New Roman" pitchFamily="18" charset="0"/>
              </a:rPr>
              <a:t>Keep surrounding calm and familiar, orientate patient on time and place.</a:t>
            </a:r>
          </a:p>
          <a:p>
            <a:pPr indent="-342900" marL="342900">
              <a:buFont typeface="+mj-lt"/>
              <a:buAutoNum type="arabicPeriod"/>
            </a:pPr>
            <a:r>
              <a:rPr dirty="0" sz="1800" lang="en-US">
                <a:latin typeface="Times New Roman" pitchFamily="18" charset="0"/>
                <a:cs typeface="Times New Roman" pitchFamily="18" charset="0"/>
              </a:rPr>
              <a:t>Avoid restraining  unless for patient safety </a:t>
            </a:r>
          </a:p>
          <a:p>
            <a:pPr indent="-342900" marL="342900">
              <a:buFont typeface="+mj-lt"/>
              <a:buAutoNum type="arabicPeriod"/>
            </a:pPr>
            <a:r>
              <a:rPr dirty="0" sz="1800" lang="en-US">
                <a:latin typeface="Times New Roman" pitchFamily="18" charset="0"/>
                <a:cs typeface="Times New Roman" pitchFamily="18" charset="0"/>
              </a:rPr>
              <a:t>Support the families to be able to stay with patient</a:t>
            </a:r>
          </a:p>
          <a:p>
            <a:pPr indent="-342900" marL="342900">
              <a:buFont typeface="+mj-lt"/>
              <a:buAutoNum type="arabicPeriod"/>
            </a:pPr>
            <a:r>
              <a:rPr dirty="0" sz="1800" lang="en-US">
                <a:latin typeface="Times New Roman" pitchFamily="18" charset="0"/>
                <a:cs typeface="Times New Roman" pitchFamily="18" charset="0"/>
              </a:rPr>
              <a:t>Give </a:t>
            </a:r>
            <a:r>
              <a:rPr dirty="0" sz="1800" lang="en-US" err="1">
                <a:latin typeface="Times New Roman" pitchFamily="18" charset="0"/>
                <a:cs typeface="Times New Roman" pitchFamily="18" charset="0"/>
              </a:rPr>
              <a:t>haloperidal</a:t>
            </a:r>
            <a:r>
              <a:rPr dirty="0" sz="1800" lang="en-US">
                <a:latin typeface="Times New Roman" pitchFamily="18" charset="0"/>
                <a:cs typeface="Times New Roman" pitchFamily="18" charset="0"/>
              </a:rPr>
              <a:t> (0.5-5mg) </a:t>
            </a:r>
            <a:r>
              <a:rPr dirty="0" sz="1800" lang="en-US" err="1">
                <a:latin typeface="Times New Roman" pitchFamily="18" charset="0"/>
                <a:cs typeface="Times New Roman" pitchFamily="18" charset="0"/>
              </a:rPr>
              <a:t>tds</a:t>
            </a:r>
            <a:r>
              <a:rPr dirty="0" sz="1800" lang="en-US">
                <a:latin typeface="Times New Roman" pitchFamily="18" charset="0"/>
                <a:cs typeface="Times New Roman" pitchFamily="18" charset="0"/>
              </a:rPr>
              <a:t> and benzodiazepine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diazepam  5-10 mg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25" name="Title 1"/>
          <p:cNvSpPr>
            <a:spLocks noGrp="1"/>
          </p:cNvSpPr>
          <p:nvPr>
            <p:ph type="title"/>
          </p:nvPr>
        </p:nvSpPr>
        <p:spPr/>
        <p:txBody>
          <a:bodyPr>
            <a:normAutofit/>
          </a:bodyPr>
          <a:p>
            <a:r>
              <a:rPr dirty="0" sz="2400" lang="en-US">
                <a:latin typeface="Times New Roman" pitchFamily="18" charset="0"/>
                <a:cs typeface="Times New Roman" pitchFamily="18" charset="0"/>
              </a:rPr>
              <a:t>CONSTIPATION</a:t>
            </a:r>
            <a:endParaRPr dirty="0" sz="2400" lang="en-US"/>
          </a:p>
        </p:txBody>
      </p:sp>
      <p:sp>
        <p:nvSpPr>
          <p:cNvPr id="1048626" name="Content Placeholder 2"/>
          <p:cNvSpPr>
            <a:spLocks noGrp="1"/>
          </p:cNvSpPr>
          <p:nvPr>
            <p:ph idx="1"/>
          </p:nvPr>
        </p:nvSpPr>
        <p:spPr/>
        <p:txBody>
          <a:bodyPr>
            <a:normAutofit/>
          </a:bodyPr>
          <a:p>
            <a:r>
              <a:rPr dirty="0" sz="1800" lang="en-US">
                <a:latin typeface="Times New Roman" pitchFamily="18" charset="0"/>
                <a:cs typeface="Times New Roman" pitchFamily="18" charset="0"/>
              </a:rPr>
              <a:t>Is the passage of small, hard fecal materials infrequently and with difficult</a:t>
            </a:r>
          </a:p>
          <a:p>
            <a:r>
              <a:rPr b="1" dirty="0" sz="1800" lang="en-US">
                <a:latin typeface="Times New Roman" pitchFamily="18" charset="0"/>
                <a:cs typeface="Times New Roman" pitchFamily="18" charset="0"/>
              </a:rPr>
              <a:t>Causes </a:t>
            </a:r>
          </a:p>
          <a:p>
            <a:pPr indent="-342900" marL="342900">
              <a:buFont typeface="+mj-lt"/>
              <a:buAutoNum type="arabicPeriod"/>
            </a:pPr>
            <a:r>
              <a:rPr dirty="0" sz="1800" lang="en-US">
                <a:latin typeface="Times New Roman" pitchFamily="18" charset="0"/>
                <a:cs typeface="Times New Roman" pitchFamily="18" charset="0"/>
              </a:rPr>
              <a:t>direct effect of disease (internal obstruction from tumor in the bowel</a:t>
            </a:r>
          </a:p>
          <a:p>
            <a:pPr indent="-342900" marL="342900">
              <a:buFont typeface="+mj-lt"/>
              <a:buAutoNum type="arabicPeriod"/>
            </a:pPr>
            <a:r>
              <a:rPr dirty="0" sz="1800" lang="en-US">
                <a:latin typeface="Times New Roman" pitchFamily="18" charset="0"/>
                <a:cs typeface="Times New Roman" pitchFamily="18" charset="0"/>
              </a:rPr>
              <a:t>External compression from abdominal muscles </a:t>
            </a:r>
          </a:p>
          <a:p>
            <a:pPr indent="-342900" marL="342900">
              <a:buFont typeface="+mj-lt"/>
              <a:buAutoNum type="arabicPeriod"/>
            </a:pPr>
            <a:r>
              <a:rPr dirty="0" sz="1800" lang="en-US">
                <a:latin typeface="Times New Roman" pitchFamily="18" charset="0"/>
                <a:cs typeface="Times New Roman" pitchFamily="18" charset="0"/>
              </a:rPr>
              <a:t>Low fiber in the diet</a:t>
            </a:r>
          </a:p>
          <a:p>
            <a:pPr indent="-342900" marL="342900">
              <a:buFont typeface="+mj-lt"/>
              <a:buAutoNum type="arabicPeriod"/>
            </a:pPr>
            <a:r>
              <a:rPr dirty="0" sz="1800" lang="en-US">
                <a:latin typeface="Times New Roman" pitchFamily="18" charset="0"/>
                <a:cs typeface="Times New Roman" pitchFamily="18" charset="0"/>
              </a:rPr>
              <a:t>Decreased food intake </a:t>
            </a:r>
          </a:p>
          <a:p>
            <a:pPr indent="-342900" marL="342900">
              <a:buFont typeface="+mj-lt"/>
              <a:buAutoNum type="arabicPeriod"/>
            </a:pPr>
            <a:r>
              <a:rPr dirty="0" sz="1800" lang="en-US">
                <a:latin typeface="Times New Roman" pitchFamily="18" charset="0"/>
                <a:cs typeface="Times New Roman" pitchFamily="18" charset="0"/>
              </a:rPr>
              <a:t>Dehydration</a:t>
            </a:r>
          </a:p>
          <a:p>
            <a:pPr indent="-342900" marL="342900">
              <a:buFont typeface="+mj-lt"/>
              <a:buAutoNum type="arabicPeriod"/>
            </a:pPr>
            <a:r>
              <a:rPr dirty="0" sz="1800" lang="en-US">
                <a:latin typeface="Times New Roman" pitchFamily="18" charset="0"/>
                <a:cs typeface="Times New Roman" pitchFamily="18" charset="0"/>
              </a:rPr>
              <a:t>General body weakness</a:t>
            </a:r>
          </a:p>
          <a:p>
            <a:pPr indent="-342900" marL="342900">
              <a:buFont typeface="+mj-lt"/>
              <a:buAutoNum type="arabicPeriod"/>
            </a:pPr>
            <a:r>
              <a:rPr dirty="0" sz="1800" lang="en-US">
                <a:latin typeface="Times New Roman" pitchFamily="18" charset="0"/>
                <a:cs typeface="Times New Roman" pitchFamily="18" charset="0"/>
              </a:rPr>
              <a:t>Damage to lumber-sacral spinal cord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27" name="Title 1"/>
          <p:cNvSpPr>
            <a:spLocks noGrp="1"/>
          </p:cNvSpPr>
          <p:nvPr>
            <p:ph type="title"/>
          </p:nvPr>
        </p:nvSpPr>
        <p:spPr>
          <a:xfrm>
            <a:off x="628650" y="1109709"/>
            <a:ext cx="7886700" cy="580980"/>
          </a:xfrm>
        </p:spPr>
        <p:txBody>
          <a:bodyPr/>
          <a:p>
            <a:pPr defTabSz="914400" eaLnBrk="1" fontAlgn="auto" hangingPunct="1" indent="-228600" latinLnBrk="0" lvl="0" marL="228600" marR="0" rtl="0">
              <a:lnSpc>
                <a:spcPct val="90000"/>
              </a:lnSpc>
              <a:spcBef>
                <a:spcPts val="1000"/>
              </a:spcBef>
              <a:spcAft>
                <a:spcPts val="0"/>
              </a:spcAft>
            </a:pPr>
            <a:r>
              <a:rPr baseline="0" b="1" cap="none" dirty="0" sz="1800" i="0" kern="1200" kumimoji="0" lang="en-US" noProof="0" normalizeH="0" spc="0" strike="noStrike" u="sng">
                <a:ln>
                  <a:noFill/>
                </a:ln>
                <a:solidFill>
                  <a:prstClr val="black"/>
                </a:solidFill>
                <a:effectLst/>
                <a:uLnTx/>
                <a:uFillTx/>
                <a:latin typeface="Times New Roman" pitchFamily="18" charset="0"/>
                <a:ea typeface="+mn-ea"/>
                <a:cs typeface="Times New Roman" pitchFamily="18" charset="0"/>
              </a:rPr>
              <a:t>Management </a:t>
            </a:r>
            <a:endParaRPr dirty="0" lang="en-US"/>
          </a:p>
        </p:txBody>
      </p:sp>
      <p:sp>
        <p:nvSpPr>
          <p:cNvPr id="1048628" name="Content Placeholder 2"/>
          <p:cNvSpPr>
            <a:spLocks noGrp="1"/>
          </p:cNvSpPr>
          <p:nvPr>
            <p:ph idx="1"/>
          </p:nvPr>
        </p:nvSpPr>
        <p:spPr/>
        <p:txBody>
          <a:bodyPr>
            <a:normAutofit/>
          </a:bodyPr>
          <a:p>
            <a:pPr indent="-342900" marL="342900">
              <a:buFont typeface="+mj-lt"/>
              <a:buAutoNum type="arabicPeriod"/>
            </a:pPr>
            <a:r>
              <a:rPr dirty="0" sz="1800" lang="en-US">
                <a:latin typeface="Times New Roman" pitchFamily="18" charset="0"/>
                <a:cs typeface="Times New Roman" pitchFamily="18" charset="0"/>
              </a:rPr>
              <a:t>Encourage fluid and fruit intake, vegetables and </a:t>
            </a:r>
            <a:r>
              <a:rPr dirty="0" sz="1800" lang="en-US" err="1">
                <a:latin typeface="Times New Roman" pitchFamily="18" charset="0"/>
                <a:cs typeface="Times New Roman" pitchFamily="18" charset="0"/>
              </a:rPr>
              <a:t>fibre</a:t>
            </a:r>
            <a:r>
              <a:rPr dirty="0" sz="1800" lang="en-US">
                <a:latin typeface="Times New Roman" pitchFamily="18" charset="0"/>
                <a:cs typeface="Times New Roman" pitchFamily="18" charset="0"/>
              </a:rPr>
              <a:t> </a:t>
            </a:r>
          </a:p>
          <a:p>
            <a:pPr indent="-342900" marL="342900">
              <a:buFont typeface="+mj-lt"/>
              <a:buAutoNum type="arabicPeriod"/>
            </a:pPr>
            <a:r>
              <a:rPr dirty="0" sz="1800" lang="en-US">
                <a:latin typeface="Times New Roman" pitchFamily="18" charset="0"/>
                <a:cs typeface="Times New Roman" pitchFamily="18" charset="0"/>
              </a:rPr>
              <a:t>Encourage mobility and proper positioning</a:t>
            </a:r>
          </a:p>
          <a:p>
            <a:pPr indent="-342900" marL="342900">
              <a:buFont typeface="+mj-lt"/>
              <a:buAutoNum type="arabicPeriod"/>
            </a:pPr>
            <a:r>
              <a:rPr dirty="0" sz="1800" lang="en-US">
                <a:latin typeface="Times New Roman" pitchFamily="18" charset="0"/>
                <a:cs typeface="Times New Roman" pitchFamily="18" charset="0"/>
              </a:rPr>
              <a:t>Give </a:t>
            </a:r>
            <a:r>
              <a:rPr dirty="0" sz="1800" lang="en-US" err="1">
                <a:latin typeface="Times New Roman" pitchFamily="18" charset="0"/>
                <a:cs typeface="Times New Roman" pitchFamily="18" charset="0"/>
              </a:rPr>
              <a:t>relaxatives</a:t>
            </a:r>
            <a:r>
              <a:rPr dirty="0" sz="1800" lang="en-US">
                <a:latin typeface="Times New Roman" pitchFamily="18" charset="0"/>
                <a:cs typeface="Times New Roman" pitchFamily="18" charset="0"/>
              </a:rPr>
              <a:t> with </a:t>
            </a:r>
            <a:r>
              <a:rPr dirty="0" sz="1800" lang="en-US" err="1">
                <a:latin typeface="Times New Roman" pitchFamily="18" charset="0"/>
                <a:cs typeface="Times New Roman" pitchFamily="18" charset="0"/>
              </a:rPr>
              <a:t>opiods</a:t>
            </a:r>
            <a:r>
              <a:rPr dirty="0" sz="1800" lang="en-US">
                <a:latin typeface="Times New Roman" pitchFamily="18" charset="0"/>
                <a:cs typeface="Times New Roman" pitchFamily="18" charset="0"/>
              </a:rPr>
              <a:t>  </a:t>
            </a:r>
            <a:r>
              <a:rPr dirty="0" sz="1800" lang="en-US" err="1">
                <a:latin typeface="Times New Roman" pitchFamily="18" charset="0"/>
                <a:cs typeface="Times New Roman" pitchFamily="18" charset="0"/>
              </a:rPr>
              <a:t>e.g</a:t>
            </a:r>
            <a:r>
              <a:rPr dirty="0" sz="1800" lang="en-US">
                <a:latin typeface="Times New Roman" pitchFamily="18" charset="0"/>
                <a:cs typeface="Times New Roman" pitchFamily="18" charset="0"/>
              </a:rPr>
              <a:t> bisacodyl 5mg</a:t>
            </a:r>
          </a:p>
          <a:p>
            <a:pPr indent="-342900" marL="342900">
              <a:buFont typeface="+mj-lt"/>
              <a:buAutoNum type="arabicPeriod"/>
            </a:pPr>
            <a:r>
              <a:rPr dirty="0" sz="1800" lang="en-US">
                <a:latin typeface="Times New Roman" pitchFamily="18" charset="0"/>
                <a:cs typeface="Times New Roman" pitchFamily="18" charset="0"/>
              </a:rPr>
              <a:t>Assess obstruction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29" name="Title 1"/>
          <p:cNvSpPr>
            <a:spLocks noGrp="1"/>
          </p:cNvSpPr>
          <p:nvPr>
            <p:ph type="title"/>
          </p:nvPr>
        </p:nvSpPr>
        <p:spPr/>
        <p:txBody>
          <a:bodyPr>
            <a:normAutofit/>
          </a:bodyPr>
          <a:p>
            <a:r>
              <a:rPr dirty="0" sz="2400" lang="en-US">
                <a:latin typeface="Times New Roman" pitchFamily="18" charset="0"/>
                <a:cs typeface="Times New Roman" pitchFamily="18" charset="0"/>
              </a:rPr>
              <a:t>PAIN</a:t>
            </a:r>
          </a:p>
        </p:txBody>
      </p:sp>
      <p:sp>
        <p:nvSpPr>
          <p:cNvPr id="1048630" name="Content Placeholder 2"/>
          <p:cNvSpPr>
            <a:spLocks noGrp="1"/>
          </p:cNvSpPr>
          <p:nvPr>
            <p:ph idx="1"/>
          </p:nvPr>
        </p:nvSpPr>
        <p:spPr/>
        <p:txBody>
          <a:bodyPr>
            <a:normAutofit/>
          </a:bodyPr>
          <a:p>
            <a:r>
              <a:rPr dirty="0" sz="1800" lang="en-US" u="sng">
                <a:latin typeface="Times New Roman" pitchFamily="18" charset="0"/>
                <a:cs typeface="Times New Roman" pitchFamily="18" charset="0"/>
              </a:rPr>
              <a:t>Definition </a:t>
            </a:r>
          </a:p>
          <a:p>
            <a:r>
              <a:rPr dirty="0" sz="1800" lang="en-US">
                <a:latin typeface="Times New Roman" pitchFamily="18" charset="0"/>
                <a:cs typeface="Times New Roman" pitchFamily="18" charset="0"/>
              </a:rPr>
              <a:t>Is an unpleasant sensory and emotional experience associated with actual or potential tissue damage.</a:t>
            </a:r>
          </a:p>
          <a:p>
            <a:r>
              <a:rPr dirty="0" sz="1800" lang="en-US">
                <a:latin typeface="Times New Roman" pitchFamily="18" charset="0"/>
                <a:cs typeface="Times New Roman" pitchFamily="18" charset="0"/>
              </a:rPr>
              <a:t>It is subjective and what the patient describes as ‘hurts’.</a:t>
            </a:r>
          </a:p>
          <a:p>
            <a:r>
              <a:rPr dirty="0" sz="1800" lang="en-US">
                <a:latin typeface="Times New Roman" pitchFamily="18" charset="0"/>
                <a:cs typeface="Times New Roman" pitchFamily="18" charset="0"/>
              </a:rPr>
              <a:t>Is a common symptom among patients with life threatening diseases.</a:t>
            </a:r>
          </a:p>
          <a:p>
            <a:r>
              <a:rPr dirty="0" sz="1800" lang="en-US">
                <a:latin typeface="Times New Roman" pitchFamily="18" charset="0"/>
                <a:cs typeface="Times New Roman" pitchFamily="18" charset="0"/>
              </a:rPr>
              <a:t>Over 80% of patients with cancer and 50% patients with PLWHIV have moderate to severe pain.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598" name="Title 1"/>
          <p:cNvSpPr>
            <a:spLocks noGrp="1"/>
          </p:cNvSpPr>
          <p:nvPr>
            <p:ph type="title"/>
          </p:nvPr>
        </p:nvSpPr>
        <p:spPr/>
        <p:txBody>
          <a:bodyPr/>
          <a:p>
            <a:endParaRPr lang="en-US"/>
          </a:p>
        </p:txBody>
      </p:sp>
      <p:sp>
        <p:nvSpPr>
          <p:cNvPr id="1048599" name="Content Placeholder 2"/>
          <p:cNvSpPr>
            <a:spLocks noGrp="1"/>
          </p:cNvSpPr>
          <p:nvPr>
            <p:ph idx="1"/>
          </p:nvPr>
        </p:nvSpPr>
        <p:spPr/>
        <p:txBody>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31" name="Title 1"/>
          <p:cNvSpPr>
            <a:spLocks noGrp="1"/>
          </p:cNvSpPr>
          <p:nvPr>
            <p:ph type="title"/>
          </p:nvPr>
        </p:nvSpPr>
        <p:spPr/>
        <p:txBody>
          <a:bodyPr>
            <a:normAutofit/>
          </a:bodyPr>
          <a:p>
            <a:r>
              <a:rPr dirty="0" sz="2800" lang="en-US"/>
              <a:t>PAIN (</a:t>
            </a:r>
            <a:r>
              <a:rPr dirty="0" sz="2800" lang="en-US" err="1"/>
              <a:t>cont</a:t>
            </a:r>
            <a:r>
              <a:rPr dirty="0" sz="2800" lang="en-US"/>
              <a:t>)</a:t>
            </a:r>
          </a:p>
        </p:txBody>
      </p:sp>
      <p:sp>
        <p:nvSpPr>
          <p:cNvPr id="1048632" name="Content Placeholder 2"/>
          <p:cNvSpPr>
            <a:spLocks noGrp="1"/>
          </p:cNvSpPr>
          <p:nvPr>
            <p:ph idx="1"/>
          </p:nvPr>
        </p:nvSpPr>
        <p:spPr/>
        <p:txBody>
          <a:bodyPr>
            <a:normAutofit/>
          </a:bodyPr>
          <a:p>
            <a:r>
              <a:rPr b="1" dirty="0" sz="1800" lang="en-US" u="sng">
                <a:latin typeface="Times New Roman" pitchFamily="18" charset="0"/>
                <a:cs typeface="Times New Roman" pitchFamily="18" charset="0"/>
              </a:rPr>
              <a:t>CONCEPT  OF  TOTAL  PAIN</a:t>
            </a:r>
          </a:p>
          <a:p>
            <a:r>
              <a:rPr dirty="0" sz="1800" lang="en-US">
                <a:latin typeface="Times New Roman" pitchFamily="18" charset="0"/>
                <a:cs typeface="Times New Roman" pitchFamily="18" charset="0"/>
              </a:rPr>
              <a:t>Pain is not only physical but has emotional, spiritual and psychological components (total pain)</a:t>
            </a:r>
          </a:p>
          <a:p>
            <a:r>
              <a:rPr dirty="0" sz="1800" lang="en-US">
                <a:latin typeface="Times New Roman" pitchFamily="18" charset="0"/>
                <a:cs typeface="Times New Roman" pitchFamily="18" charset="0"/>
              </a:rPr>
              <a:t>Effective total pain management calls for multidisciplinary team approach.</a:t>
            </a:r>
          </a:p>
          <a:p>
            <a:endParaRPr dirty="0" sz="1800" lang="en-US">
              <a:latin typeface="Times New Roman" pitchFamily="18" charset="0"/>
              <a:cs typeface="Times New Roman" pitchFamily="18" charset="0"/>
            </a:endParaRPr>
          </a:p>
          <a:p>
            <a:r>
              <a:rPr dirty="0" sz="1800" lang="en-US" u="sng">
                <a:latin typeface="Times New Roman" pitchFamily="18" charset="0"/>
                <a:cs typeface="Times New Roman" pitchFamily="18" charset="0"/>
              </a:rPr>
              <a:t>Physical </a:t>
            </a:r>
          </a:p>
          <a:p>
            <a:pPr indent="-342900" marL="342900">
              <a:buFont typeface="+mj-lt"/>
              <a:buAutoNum type="arabicPeriod"/>
            </a:pPr>
            <a:r>
              <a:rPr dirty="0" sz="1800" lang="en-US">
                <a:latin typeface="Times New Roman" pitchFamily="18" charset="0"/>
                <a:cs typeface="Times New Roman" pitchFamily="18" charset="0"/>
              </a:rPr>
              <a:t>Can be due to disease</a:t>
            </a:r>
          </a:p>
          <a:p>
            <a:pPr indent="-342900" marL="342900">
              <a:buFont typeface="+mj-lt"/>
              <a:buAutoNum type="arabicPeriod"/>
            </a:pPr>
            <a:r>
              <a:rPr dirty="0" sz="1800" lang="en-US">
                <a:latin typeface="Times New Roman" pitchFamily="18" charset="0"/>
                <a:cs typeface="Times New Roman" pitchFamily="18" charset="0"/>
              </a:rPr>
              <a:t>Other symptoms e. g nausea </a:t>
            </a:r>
          </a:p>
          <a:p>
            <a:pPr indent="-342900" marL="342900">
              <a:buFont typeface="+mj-lt"/>
              <a:buAutoNum type="arabicPeriod"/>
            </a:pPr>
            <a:r>
              <a:rPr dirty="0" sz="1800" lang="en-US">
                <a:latin typeface="Times New Roman" pitchFamily="18" charset="0"/>
                <a:cs typeface="Times New Roman" pitchFamily="18" charset="0"/>
              </a:rPr>
              <a:t>Physical decline and fatigue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33" name="Title 1"/>
          <p:cNvSpPr>
            <a:spLocks noGrp="1"/>
          </p:cNvSpPr>
          <p:nvPr>
            <p:ph type="title"/>
          </p:nvPr>
        </p:nvSpPr>
        <p:spPr/>
        <p:txBody>
          <a:bodyPr/>
          <a:p>
            <a:endParaRPr lang="en-US"/>
          </a:p>
        </p:txBody>
      </p:sp>
      <p:sp>
        <p:nvSpPr>
          <p:cNvPr id="1048634" name="Content Placeholder 2"/>
          <p:cNvSpPr>
            <a:spLocks noGrp="1"/>
          </p:cNvSpPr>
          <p:nvPr>
            <p:ph idx="1"/>
          </p:nvPr>
        </p:nvSpPr>
        <p:spPr>
          <a:xfrm>
            <a:off x="628650" y="1707705"/>
            <a:ext cx="7886700" cy="4351338"/>
          </a:xfrm>
        </p:spPr>
        <p:txBody>
          <a:bodyPr>
            <a:normAutofit/>
          </a:bodyPr>
          <a:p>
            <a:r>
              <a:rPr b="1" dirty="0" sz="1800" lang="en-US" u="sng">
                <a:latin typeface="Times New Roman" pitchFamily="18" charset="0"/>
                <a:cs typeface="Times New Roman" pitchFamily="18" charset="0"/>
              </a:rPr>
              <a:t>Social </a:t>
            </a:r>
          </a:p>
          <a:p>
            <a:pPr indent="-342900" marL="342900">
              <a:buFont typeface="+mj-lt"/>
              <a:buAutoNum type="arabicPeriod"/>
            </a:pPr>
            <a:r>
              <a:rPr dirty="0" sz="1800" lang="en-US">
                <a:latin typeface="Times New Roman" pitchFamily="18" charset="0"/>
                <a:cs typeface="Times New Roman" pitchFamily="18" charset="0"/>
              </a:rPr>
              <a:t>Relationship with family </a:t>
            </a:r>
            <a:r>
              <a:rPr dirty="0" sz="1800" lang="en-US" err="1">
                <a:latin typeface="Times New Roman" pitchFamily="18" charset="0"/>
                <a:cs typeface="Times New Roman" pitchFamily="18" charset="0"/>
              </a:rPr>
              <a:t>carers</a:t>
            </a:r>
            <a:r>
              <a:rPr dirty="0" sz="1800" lang="en-US">
                <a:latin typeface="Times New Roman" pitchFamily="18" charset="0"/>
                <a:cs typeface="Times New Roman" pitchFamily="18" charset="0"/>
              </a:rPr>
              <a:t> </a:t>
            </a:r>
          </a:p>
          <a:p>
            <a:pPr indent="-342900" marL="342900">
              <a:buFont typeface="+mj-lt"/>
              <a:buAutoNum type="arabicPeriod"/>
            </a:pPr>
            <a:r>
              <a:rPr dirty="0" sz="1800" lang="en-US">
                <a:latin typeface="Times New Roman" pitchFamily="18" charset="0"/>
                <a:cs typeface="Times New Roman" pitchFamily="18" charset="0"/>
              </a:rPr>
              <a:t>Role in family </a:t>
            </a:r>
          </a:p>
          <a:p>
            <a:pPr indent="-342900" marL="342900">
              <a:buFont typeface="+mj-lt"/>
              <a:buAutoNum type="arabicPeriod"/>
            </a:pPr>
            <a:r>
              <a:rPr dirty="0" sz="1800" lang="en-US">
                <a:latin typeface="Times New Roman" pitchFamily="18" charset="0"/>
                <a:cs typeface="Times New Roman" pitchFamily="18" charset="0"/>
              </a:rPr>
              <a:t>Financial problem</a:t>
            </a:r>
          </a:p>
          <a:p>
            <a:pPr indent="-342900" marL="342900">
              <a:buFont typeface="+mj-lt"/>
              <a:buAutoNum type="arabicPeriod"/>
            </a:pPr>
            <a:r>
              <a:rPr dirty="0" sz="1800" lang="en-US">
                <a:latin typeface="Times New Roman" pitchFamily="18" charset="0"/>
                <a:cs typeface="Times New Roman" pitchFamily="18" charset="0"/>
              </a:rPr>
              <a:t>Work life  </a:t>
            </a:r>
          </a:p>
          <a:p>
            <a:pPr indent="0" marL="0">
              <a:buNone/>
            </a:pPr>
            <a:endParaRPr dirty="0" sz="1800" lang="en-US">
              <a:latin typeface="Times New Roman" pitchFamily="18" charset="0"/>
              <a:cs typeface="Times New Roman" pitchFamily="18" charset="0"/>
            </a:endParaRPr>
          </a:p>
          <a:p>
            <a:pPr indent="-342900" marL="342900"/>
            <a:r>
              <a:rPr b="1" dirty="0" sz="1800" lang="en-US" u="sng">
                <a:latin typeface="Times New Roman" pitchFamily="18" charset="0"/>
                <a:cs typeface="Times New Roman" pitchFamily="18" charset="0"/>
              </a:rPr>
              <a:t>Psychological</a:t>
            </a:r>
            <a:r>
              <a:rPr dirty="0" sz="1800" lang="en-US" u="sng">
                <a:latin typeface="Times New Roman" pitchFamily="18" charset="0"/>
                <a:cs typeface="Times New Roman" pitchFamily="18" charset="0"/>
              </a:rPr>
              <a:t> </a:t>
            </a:r>
          </a:p>
          <a:p>
            <a:pPr indent="-342900" marL="342900">
              <a:buFont typeface="+mj-lt"/>
              <a:buAutoNum type="arabicPeriod"/>
            </a:pPr>
            <a:r>
              <a:rPr dirty="0" sz="1800" lang="en-US">
                <a:latin typeface="Times New Roman" pitchFamily="18" charset="0"/>
                <a:cs typeface="Times New Roman" pitchFamily="18" charset="0"/>
              </a:rPr>
              <a:t>Anger , depression</a:t>
            </a:r>
          </a:p>
          <a:p>
            <a:pPr indent="-342900" marL="342900">
              <a:buFont typeface="+mj-lt"/>
              <a:buAutoNum type="arabicPeriod"/>
            </a:pPr>
            <a:r>
              <a:rPr dirty="0" sz="1800" lang="en-US">
                <a:latin typeface="Times New Roman" pitchFamily="18" charset="0"/>
                <a:cs typeface="Times New Roman" pitchFamily="18" charset="0"/>
              </a:rPr>
              <a:t>Adjustment to conduct</a:t>
            </a:r>
          </a:p>
          <a:p>
            <a:pPr indent="-342900" marL="342900">
              <a:buFont typeface="+mj-lt"/>
              <a:buAutoNum type="arabicPeriod"/>
            </a:pPr>
            <a:r>
              <a:rPr dirty="0" sz="1800" lang="en-US">
                <a:latin typeface="Times New Roman" pitchFamily="18" charset="0"/>
                <a:cs typeface="Times New Roman" pitchFamily="18" charset="0"/>
              </a:rPr>
              <a:t>Grief and anxiety</a:t>
            </a:r>
          </a:p>
          <a:p>
            <a:pPr indent="0" marL="0">
              <a:buNone/>
            </a:pPr>
            <a:endParaRPr dirty="0" sz="1800" lang="en-US">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35" name="Title 1"/>
          <p:cNvSpPr>
            <a:spLocks noGrp="1"/>
          </p:cNvSpPr>
          <p:nvPr>
            <p:ph type="title"/>
          </p:nvPr>
        </p:nvSpPr>
        <p:spPr/>
        <p:txBody>
          <a:bodyPr/>
          <a:p>
            <a:endParaRPr lang="en-US"/>
          </a:p>
        </p:txBody>
      </p:sp>
      <p:sp>
        <p:nvSpPr>
          <p:cNvPr id="1048636" name="Content Placeholder 2"/>
          <p:cNvSpPr>
            <a:spLocks noGrp="1"/>
          </p:cNvSpPr>
          <p:nvPr>
            <p:ph idx="1"/>
          </p:nvPr>
        </p:nvSpPr>
        <p:spPr/>
        <p:txBody>
          <a:bodyPr/>
          <a:p>
            <a:pPr indent="-342900" marL="342900"/>
            <a:r>
              <a:rPr b="1" dirty="0" sz="1800" lang="en-US" u="sng">
                <a:latin typeface="Times New Roman" pitchFamily="18" charset="0"/>
                <a:cs typeface="Times New Roman" pitchFamily="18" charset="0"/>
              </a:rPr>
              <a:t>Spiritual</a:t>
            </a:r>
          </a:p>
          <a:p>
            <a:pPr indent="-342900" marL="342900">
              <a:buFont typeface="+mj-lt"/>
              <a:buAutoNum type="arabicPeriod"/>
            </a:pPr>
            <a:r>
              <a:rPr dirty="0" sz="1800" lang="en-US">
                <a:latin typeface="Times New Roman" pitchFamily="18" charset="0"/>
                <a:cs typeface="Times New Roman" pitchFamily="18" charset="0"/>
              </a:rPr>
              <a:t>religious faith</a:t>
            </a:r>
          </a:p>
          <a:p>
            <a:pPr indent="-342900" marL="342900">
              <a:buFont typeface="+mj-lt"/>
              <a:buAutoNum type="arabicPeriod"/>
            </a:pPr>
            <a:r>
              <a:rPr dirty="0" sz="1800" lang="en-US">
                <a:latin typeface="Times New Roman" pitchFamily="18" charset="0"/>
                <a:cs typeface="Times New Roman" pitchFamily="18" charset="0"/>
              </a:rPr>
              <a:t>Existential issue</a:t>
            </a:r>
          </a:p>
          <a:p>
            <a:pPr indent="-342900" marL="342900">
              <a:buFont typeface="+mj-lt"/>
              <a:buAutoNum type="arabicPeriod"/>
            </a:pPr>
            <a:r>
              <a:rPr dirty="0" sz="1800" lang="en-US">
                <a:latin typeface="Times New Roman" pitchFamily="18" charset="0"/>
                <a:cs typeface="Times New Roman" pitchFamily="18" charset="0"/>
              </a:rPr>
              <a:t>Meaning of life and illness</a:t>
            </a:r>
          </a:p>
          <a:p>
            <a:pPr indent="-342900" marL="342900">
              <a:buFont typeface="+mj-lt"/>
              <a:buAutoNum type="arabicPeriod"/>
            </a:pPr>
            <a:r>
              <a:rPr dirty="0" sz="1800" lang="en-US">
                <a:latin typeface="Times New Roman" pitchFamily="18" charset="0"/>
                <a:cs typeface="Times New Roman" pitchFamily="18" charset="0"/>
              </a:rPr>
              <a:t>Personal value as a human being</a:t>
            </a:r>
          </a:p>
          <a:p>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37" name="Title 1"/>
          <p:cNvSpPr>
            <a:spLocks noGrp="1"/>
          </p:cNvSpPr>
          <p:nvPr>
            <p:ph type="title"/>
          </p:nvPr>
        </p:nvSpPr>
        <p:spPr/>
        <p:txBody>
          <a:bodyPr>
            <a:normAutofit/>
          </a:bodyPr>
          <a:p>
            <a:r>
              <a:rPr dirty="0" sz="2400" lang="en-US"/>
              <a:t>TYPES OF PAIN</a:t>
            </a:r>
          </a:p>
        </p:txBody>
      </p:sp>
      <p:sp>
        <p:nvSpPr>
          <p:cNvPr id="1048638" name="Content Placeholder 2"/>
          <p:cNvSpPr>
            <a:spLocks noGrp="1"/>
          </p:cNvSpPr>
          <p:nvPr>
            <p:ph idx="1"/>
          </p:nvPr>
        </p:nvSpPr>
        <p:spPr/>
        <p:txBody>
          <a:bodyPr>
            <a:normAutofit/>
          </a:bodyPr>
          <a:p>
            <a:endParaRPr dirty="0" sz="1800" lang="en-US" u="sng">
              <a:latin typeface="Times New Roman" pitchFamily="18" charset="0"/>
              <a:cs typeface="Times New Roman" pitchFamily="18" charset="0"/>
            </a:endParaRPr>
          </a:p>
          <a:p>
            <a:r>
              <a:rPr dirty="0" sz="1800" lang="en-US">
                <a:latin typeface="Times New Roman" pitchFamily="18" charset="0"/>
                <a:cs typeface="Times New Roman" pitchFamily="18" charset="0"/>
              </a:rPr>
              <a:t>Pain can be classified in the following ways;  </a:t>
            </a:r>
          </a:p>
          <a:p>
            <a:pPr indent="-400050" marL="400050">
              <a:buFont typeface="+mj-lt"/>
              <a:buAutoNum type="romanLcPeriod"/>
            </a:pPr>
            <a:r>
              <a:rPr dirty="0" sz="1800" lang="en-US">
                <a:latin typeface="Times New Roman" pitchFamily="18" charset="0"/>
                <a:cs typeface="Times New Roman" pitchFamily="18" charset="0"/>
              </a:rPr>
              <a:t>nociceptive and neuropathic </a:t>
            </a:r>
          </a:p>
          <a:p>
            <a:pPr indent="-400050" marL="400050">
              <a:buFont typeface="+mj-lt"/>
              <a:buAutoNum type="romanLcPeriod"/>
            </a:pPr>
            <a:r>
              <a:rPr dirty="0" sz="1800" lang="en-US">
                <a:latin typeface="Times New Roman" pitchFamily="18" charset="0"/>
                <a:cs typeface="Times New Roman" pitchFamily="18" charset="0"/>
              </a:rPr>
              <a:t>acute and chronic</a:t>
            </a:r>
          </a:p>
          <a:p>
            <a:pPr indent="0" marL="0">
              <a:buNone/>
            </a:pPr>
            <a:endParaRPr dirty="0" sz="1800" lang="en-US">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39" name="Title 1"/>
          <p:cNvSpPr>
            <a:spLocks noGrp="1"/>
          </p:cNvSpPr>
          <p:nvPr>
            <p:ph type="title"/>
          </p:nvPr>
        </p:nvSpPr>
        <p:spPr/>
        <p:txBody>
          <a:bodyPr>
            <a:normAutofit/>
          </a:bodyPr>
          <a:p>
            <a:r>
              <a:rPr b="1" dirty="0" sz="1800" lang="en-US"/>
              <a:t>ACUTE PAIN </a:t>
            </a:r>
          </a:p>
        </p:txBody>
      </p:sp>
      <p:sp>
        <p:nvSpPr>
          <p:cNvPr id="1048640" name="Content Placeholder 2"/>
          <p:cNvSpPr>
            <a:spLocks noGrp="1"/>
          </p:cNvSpPr>
          <p:nvPr>
            <p:ph idx="1"/>
          </p:nvPr>
        </p:nvSpPr>
        <p:spPr/>
        <p:txBody>
          <a:bodyPr/>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r>
              <a:rPr baseline="0" b="0"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rPr>
              <a:t>Acute pain is related to an easily identified </a:t>
            </a:r>
            <a:r>
              <a:rPr baseline="0" b="0" cap="none" dirty="0" sz="1800" i="0" kern="1200" kumimoji="0" lang="en-US" noProof="0" normalizeH="0" spc="0" err="1" strike="noStrike" u="none">
                <a:ln>
                  <a:noFill/>
                </a:ln>
                <a:solidFill>
                  <a:prstClr val="black"/>
                </a:solidFill>
                <a:effectLst/>
                <a:uLnTx/>
                <a:uFillTx/>
                <a:latin typeface="Times New Roman" pitchFamily="18" charset="0"/>
                <a:ea typeface="+mn-ea"/>
                <a:cs typeface="Times New Roman" pitchFamily="18" charset="0"/>
              </a:rPr>
              <a:t>pathphysiology</a:t>
            </a:r>
            <a:endParaRPr baseline="0" b="0"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endParaRPr>
          </a:p>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r>
              <a:rPr baseline="0" b="0"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rPr>
              <a:t>Resolution is within days or weeks </a:t>
            </a:r>
          </a:p>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r>
              <a:rPr baseline="0" b="0"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rPr>
              <a:t>Chronic pain is not related to an easily identified condition </a:t>
            </a:r>
          </a:p>
          <a:p>
            <a:pPr algn="l" defTabSz="914400" eaLnBrk="1" fontAlgn="auto" hangingPunct="1" indent="-228600" latinLnBrk="0" lvl="0" marL="228600" marR="0" rtl="0">
              <a:lnSpc>
                <a:spcPct val="90000"/>
              </a:lnSpc>
              <a:spcBef>
                <a:spcPts val="1000"/>
              </a:spcBef>
              <a:spcAft>
                <a:spcPts val="0"/>
              </a:spcAft>
              <a:buClrTx/>
              <a:buSzTx/>
              <a:buFont typeface="Arial" panose="020B0604020202020204" pitchFamily="34" charset="0"/>
              <a:buChar char="•"/>
            </a:pPr>
            <a:r>
              <a:rPr baseline="0" b="0" cap="none" dirty="0" sz="1800" i="0" kern="1200" kumimoji="0" lang="en-US" noProof="0" normalizeH="0" spc="0" strike="noStrike" u="none">
                <a:ln>
                  <a:noFill/>
                </a:ln>
                <a:solidFill>
                  <a:prstClr val="black"/>
                </a:solidFill>
                <a:effectLst/>
                <a:uLnTx/>
                <a:uFillTx/>
                <a:latin typeface="Times New Roman" pitchFamily="18" charset="0"/>
                <a:ea typeface="+mn-ea"/>
                <a:cs typeface="Times New Roman" pitchFamily="18" charset="0"/>
              </a:rPr>
              <a:t>May be present for a prolonged period of time </a:t>
            </a: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41" name="Title 1"/>
          <p:cNvSpPr>
            <a:spLocks noGrp="1"/>
          </p:cNvSpPr>
          <p:nvPr>
            <p:ph type="title"/>
          </p:nvPr>
        </p:nvSpPr>
        <p:spPr/>
        <p:txBody>
          <a:bodyPr/>
          <a:p>
            <a:endParaRPr lang="en-US"/>
          </a:p>
        </p:txBody>
      </p:sp>
      <p:pic>
        <p:nvPicPr>
          <p:cNvPr id="2097157" name="Content Placeholder 3"/>
          <p:cNvPicPr>
            <a:picLocks noChangeAspect="1" noGrp="1"/>
          </p:cNvPicPr>
          <p:nvPr>
            <p:ph idx="1"/>
          </p:nvPr>
        </p:nvPicPr>
        <p:blipFill>
          <a:blip xmlns:r="http://schemas.openxmlformats.org/officeDocument/2006/relationships" r:embed="rId1"/>
          <a:stretch>
            <a:fillRect/>
          </a:stretch>
        </p:blipFill>
        <p:spPr>
          <a:xfrm>
            <a:off x="1479769" y="1825625"/>
            <a:ext cx="5570476" cy="4015882"/>
          </a:xfrm>
          <a:prstGeom prst="rec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42" name="Title 1"/>
          <p:cNvSpPr>
            <a:spLocks noGrp="1"/>
          </p:cNvSpPr>
          <p:nvPr>
            <p:ph type="title"/>
          </p:nvPr>
        </p:nvSpPr>
        <p:spPr/>
        <p:txBody>
          <a:bodyPr/>
          <a:p>
            <a:endParaRPr dirty="0" lang="en-US"/>
          </a:p>
        </p:txBody>
      </p:sp>
      <p:pic>
        <p:nvPicPr>
          <p:cNvPr id="2097158" name="Content Placeholder 3"/>
          <p:cNvPicPr>
            <a:picLocks noChangeAspect="1" noGrp="1"/>
          </p:cNvPicPr>
          <p:nvPr>
            <p:ph idx="1"/>
          </p:nvPr>
        </p:nvPicPr>
        <p:blipFill>
          <a:blip xmlns:r="http://schemas.openxmlformats.org/officeDocument/2006/relationships" r:embed="rId1"/>
          <a:stretch>
            <a:fillRect/>
          </a:stretch>
        </p:blipFill>
        <p:spPr>
          <a:xfrm>
            <a:off x="1652830" y="1797663"/>
            <a:ext cx="5671248" cy="3950122"/>
          </a:xfrm>
          <a:prstGeom prst="rec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43" name="Title 1"/>
          <p:cNvSpPr>
            <a:spLocks noGrp="1"/>
          </p:cNvSpPr>
          <p:nvPr>
            <p:ph type="title"/>
          </p:nvPr>
        </p:nvSpPr>
        <p:spPr/>
        <p:txBody>
          <a:bodyPr/>
          <a:p>
            <a:r>
              <a:rPr dirty="0" sz="2400" lang="en-US"/>
              <a:t>NOCICEPTIVE</a:t>
            </a:r>
            <a:r>
              <a:rPr b="1" dirty="0" lang="en-US"/>
              <a:t>  </a:t>
            </a:r>
            <a:r>
              <a:rPr dirty="0" sz="2400" lang="en-US"/>
              <a:t>PAIN</a:t>
            </a:r>
          </a:p>
        </p:txBody>
      </p:sp>
      <p:sp>
        <p:nvSpPr>
          <p:cNvPr id="1048644" name="Content Placeholder 2"/>
          <p:cNvSpPr>
            <a:spLocks noGrp="1"/>
          </p:cNvSpPr>
          <p:nvPr>
            <p:ph idx="1"/>
          </p:nvPr>
        </p:nvSpPr>
        <p:spPr/>
        <p:txBody>
          <a:bodyPr>
            <a:normAutofit/>
          </a:bodyPr>
          <a:p>
            <a:pPr indent="0" marL="0">
              <a:buNone/>
            </a:pPr>
            <a:endParaRPr b="1" dirty="0" sz="1800" lang="en-US">
              <a:latin typeface="Times New Roman" pitchFamily="18" charset="0"/>
              <a:cs typeface="Times New Roman" pitchFamily="18" charset="0"/>
            </a:endParaRPr>
          </a:p>
          <a:p>
            <a:r>
              <a:rPr dirty="0" sz="1800" lang="en-US">
                <a:latin typeface="Times New Roman" pitchFamily="18" charset="0"/>
                <a:cs typeface="Times New Roman" pitchFamily="18" charset="0"/>
              </a:rPr>
              <a:t>Involves direct  stimulation of intact mechanical chemical and thermal nociceptors, transmitted along functional nerves.</a:t>
            </a:r>
          </a:p>
          <a:p>
            <a:r>
              <a:rPr dirty="0" sz="1800" lang="en-US">
                <a:latin typeface="Times New Roman" pitchFamily="18" charset="0"/>
                <a:cs typeface="Times New Roman" pitchFamily="18" charset="0"/>
              </a:rPr>
              <a:t>Divided into:-  a)somatic pain (skin, systematic tissue, muscles an bone) – is due to a stimulation of the somatic nervous system – pain is described as aching or throbbing, easily </a:t>
            </a:r>
            <a:r>
              <a:rPr dirty="0" sz="1800" lang="en-US" err="1">
                <a:latin typeface="Times New Roman" pitchFamily="18" charset="0"/>
                <a:cs typeface="Times New Roman" pitchFamily="18" charset="0"/>
              </a:rPr>
              <a:t>localised</a:t>
            </a:r>
            <a:endParaRPr dirty="0" sz="1800" lang="en-US">
              <a:latin typeface="Times New Roman" pitchFamily="18" charset="0"/>
              <a:cs typeface="Times New Roman" pitchFamily="18" charset="0"/>
            </a:endParaRPr>
          </a:p>
          <a:p>
            <a:endParaRPr dirty="0" sz="1800" lang="en-US">
              <a:latin typeface="Times New Roman" pitchFamily="18" charset="0"/>
              <a:cs typeface="Times New Roman" pitchFamily="18" charset="0"/>
            </a:endParaRPr>
          </a:p>
          <a:p>
            <a:pPr lvl="2"/>
            <a:r>
              <a:rPr dirty="0" sz="1800" lang="en-US">
                <a:latin typeface="Times New Roman" pitchFamily="18" charset="0"/>
                <a:cs typeface="Times New Roman" pitchFamily="18" charset="0"/>
              </a:rPr>
              <a:t>b)Visceral pain- (cardiac, lung, GIT tract) – involves stimulation of autonomic nervous system </a:t>
            </a:r>
          </a:p>
          <a:p>
            <a:pPr lvl="2"/>
            <a:r>
              <a:rPr dirty="0" sz="1800" lang="en-US">
                <a:latin typeface="Times New Roman" pitchFamily="18" charset="0"/>
                <a:cs typeface="Times New Roman" pitchFamily="18" charset="0"/>
              </a:rPr>
              <a:t>Pain difficult to describe or </a:t>
            </a:r>
            <a:r>
              <a:rPr dirty="0" sz="1800" lang="en-US" err="1">
                <a:latin typeface="Times New Roman" pitchFamily="18" charset="0"/>
                <a:cs typeface="Times New Roman" pitchFamily="18" charset="0"/>
              </a:rPr>
              <a:t>localise</a:t>
            </a:r>
            <a:r>
              <a:rPr dirty="0" sz="1800" lang="en-US">
                <a:latin typeface="Times New Roman" pitchFamily="18" charset="0"/>
                <a:cs typeface="Times New Roman" pitchFamily="18" charset="0"/>
              </a:rPr>
              <a:t> </a:t>
            </a:r>
          </a:p>
          <a:p>
            <a:pPr lvl="2"/>
            <a:r>
              <a:rPr dirty="0" sz="1800" lang="en-US" err="1">
                <a:latin typeface="Times New Roman" pitchFamily="18" charset="0"/>
                <a:cs typeface="Times New Roman" pitchFamily="18" charset="0"/>
              </a:rPr>
              <a:t>Nociceptives</a:t>
            </a:r>
            <a:r>
              <a:rPr dirty="0" sz="1800" lang="en-US">
                <a:latin typeface="Times New Roman" pitchFamily="18" charset="0"/>
                <a:cs typeface="Times New Roman" pitchFamily="18" charset="0"/>
              </a:rPr>
              <a:t> responds to </a:t>
            </a:r>
            <a:r>
              <a:rPr dirty="0" sz="1800" lang="en-US" err="1">
                <a:latin typeface="Times New Roman" pitchFamily="18" charset="0"/>
                <a:cs typeface="Times New Roman" pitchFamily="18" charset="0"/>
              </a:rPr>
              <a:t>opiods</a:t>
            </a:r>
            <a:r>
              <a:rPr dirty="0" sz="1800" lang="en-US">
                <a:latin typeface="Times New Roman" pitchFamily="18" charset="0"/>
                <a:cs typeface="Times New Roman" pitchFamily="18" charset="0"/>
              </a:rPr>
              <a:t> and or co-analgesics.</a:t>
            </a:r>
            <a:endParaRPr dirty="0" sz="1200" lang="en-US">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45" name="Title 1"/>
          <p:cNvSpPr>
            <a:spLocks noGrp="1"/>
          </p:cNvSpPr>
          <p:nvPr>
            <p:ph type="title"/>
          </p:nvPr>
        </p:nvSpPr>
        <p:spPr/>
        <p:txBody>
          <a:bodyPr/>
          <a:p>
            <a:r>
              <a:rPr dirty="0" sz="1800" lang="en-US">
                <a:latin typeface="Times New Roman" pitchFamily="18" charset="0"/>
                <a:cs typeface="Times New Roman" pitchFamily="18" charset="0"/>
              </a:rPr>
              <a:t>NEUROPATHIC  PAIN</a:t>
            </a:r>
            <a:br>
              <a:rPr b="1" dirty="0" sz="4400" lang="en-US">
                <a:latin typeface="Times New Roman" pitchFamily="18" charset="0"/>
                <a:cs typeface="Times New Roman" pitchFamily="18" charset="0"/>
              </a:rPr>
            </a:br>
            <a:endParaRPr dirty="0" lang="en-US"/>
          </a:p>
        </p:txBody>
      </p:sp>
      <p:sp>
        <p:nvSpPr>
          <p:cNvPr id="1048646" name="Content Placeholder 2"/>
          <p:cNvSpPr>
            <a:spLocks noGrp="1"/>
          </p:cNvSpPr>
          <p:nvPr>
            <p:ph idx="1"/>
          </p:nvPr>
        </p:nvSpPr>
        <p:spPr/>
        <p:txBody>
          <a:bodyPr>
            <a:normAutofit/>
          </a:bodyPr>
          <a:p>
            <a:r>
              <a:rPr dirty="0" sz="1800" lang="en-US">
                <a:latin typeface="Times New Roman" pitchFamily="18" charset="0"/>
                <a:cs typeface="Times New Roman" pitchFamily="18" charset="0"/>
              </a:rPr>
              <a:t>Results from disordered function of the peripheral or central nervous system due to any of the many potentials </a:t>
            </a:r>
          </a:p>
          <a:p>
            <a:r>
              <a:rPr dirty="0" sz="1800" lang="en-US">
                <a:latin typeface="Times New Roman" pitchFamily="18" charset="0"/>
                <a:cs typeface="Times New Roman" pitchFamily="18" charset="0"/>
              </a:rPr>
              <a:t>Pain is describes as burning, tingling, numbness, shooting, stabbing, or electric – feeling may respond to </a:t>
            </a:r>
            <a:r>
              <a:rPr dirty="0" sz="1800" lang="en-US" err="1">
                <a:latin typeface="Times New Roman" pitchFamily="18" charset="0"/>
                <a:cs typeface="Times New Roman" pitchFamily="18" charset="0"/>
              </a:rPr>
              <a:t>opiod</a:t>
            </a:r>
            <a:r>
              <a:rPr dirty="0" sz="1800" lang="en-US">
                <a:latin typeface="Times New Roman" pitchFamily="18" charset="0"/>
                <a:cs typeface="Times New Roman" pitchFamily="18" charset="0"/>
              </a:rPr>
              <a:t> analgesics, but adjuvant analgesics( tricyclic antidepressant, anticonvulsants are often required in combination with </a:t>
            </a:r>
            <a:r>
              <a:rPr dirty="0" sz="1800" lang="en-US" err="1">
                <a:latin typeface="Times New Roman" pitchFamily="18" charset="0"/>
                <a:cs typeface="Times New Roman" pitchFamily="18" charset="0"/>
              </a:rPr>
              <a:t>opiods</a:t>
            </a:r>
            <a:r>
              <a:rPr dirty="0" sz="1800" lang="en-US">
                <a:latin typeface="Times New Roman" pitchFamily="18" charset="0"/>
                <a:cs typeface="Times New Roman" pitchFamily="18" charset="0"/>
              </a:rPr>
              <a:t> to achieve adequate relief.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47" name="Title 1"/>
          <p:cNvSpPr>
            <a:spLocks noGrp="1"/>
          </p:cNvSpPr>
          <p:nvPr>
            <p:ph type="title"/>
          </p:nvPr>
        </p:nvSpPr>
        <p:spPr/>
        <p:txBody>
          <a:bodyPr/>
          <a:p>
            <a:r>
              <a:rPr dirty="0" sz="2400" lang="en-US">
                <a:latin typeface="Times New Roman" pitchFamily="18" charset="0"/>
                <a:cs typeface="Times New Roman" pitchFamily="18" charset="0"/>
              </a:rPr>
              <a:t>PAIN MANAGEMENT</a:t>
            </a:r>
            <a:br>
              <a:rPr dirty="0" sz="4400" lang="en-US">
                <a:latin typeface="Times New Roman" pitchFamily="18" charset="0"/>
                <a:cs typeface="Times New Roman" pitchFamily="18" charset="0"/>
              </a:rPr>
            </a:br>
            <a:endParaRPr dirty="0" lang="en-US"/>
          </a:p>
        </p:txBody>
      </p:sp>
      <p:sp>
        <p:nvSpPr>
          <p:cNvPr id="1048648" name="Content Placeholder 2"/>
          <p:cNvSpPr>
            <a:spLocks noGrp="1"/>
          </p:cNvSpPr>
          <p:nvPr>
            <p:ph idx="1"/>
          </p:nvPr>
        </p:nvSpPr>
        <p:spPr/>
        <p:txBody>
          <a:bodyPr>
            <a:normAutofit/>
          </a:bodyPr>
          <a:p>
            <a:r>
              <a:rPr dirty="0" sz="1800" lang="en-US">
                <a:latin typeface="Times New Roman" pitchFamily="18" charset="0"/>
                <a:cs typeface="Times New Roman" pitchFamily="18" charset="0"/>
              </a:rPr>
              <a:t>Pain management is according to:- </a:t>
            </a:r>
          </a:p>
          <a:p>
            <a:pPr indent="-342900" marL="342900">
              <a:buFont typeface="+mj-lt"/>
              <a:buAutoNum type="arabicPeriod"/>
            </a:pPr>
            <a:r>
              <a:rPr b="1" dirty="0" sz="1800" lang="en-US">
                <a:latin typeface="Times New Roman" pitchFamily="18" charset="0"/>
                <a:cs typeface="Times New Roman" pitchFamily="18" charset="0"/>
              </a:rPr>
              <a:t>THE GOLDEN RULE</a:t>
            </a:r>
          </a:p>
          <a:p>
            <a:r>
              <a:rPr dirty="0" sz="1800" lang="en-US">
                <a:latin typeface="Times New Roman" pitchFamily="18" charset="0"/>
                <a:cs typeface="Times New Roman" pitchFamily="18" charset="0"/>
              </a:rPr>
              <a:t> pain should be treated by the mouth, by the clock by the ladder, and by the patient </a:t>
            </a:r>
          </a:p>
          <a:p>
            <a:pPr indent="0" marL="0">
              <a:buNone/>
            </a:pPr>
            <a:endParaRPr dirty="0" sz="1800" lang="en-US">
              <a:latin typeface="Times New Roman" pitchFamily="18" charset="0"/>
              <a:cs typeface="Times New Roman" pitchFamily="18" charset="0"/>
            </a:endParaRPr>
          </a:p>
          <a:p>
            <a:pPr indent="0" marL="0">
              <a:buNone/>
            </a:pPr>
            <a:r>
              <a:rPr b="1" dirty="0" sz="1800" lang="en-US">
                <a:latin typeface="Times New Roman" pitchFamily="18" charset="0"/>
                <a:cs typeface="Times New Roman" pitchFamily="18" charset="0"/>
              </a:rPr>
              <a:t>2.  WHO 3- STEP LADDER.</a:t>
            </a:r>
          </a:p>
          <a:p>
            <a:r>
              <a:rPr dirty="0" sz="1800" lang="en-US">
                <a:latin typeface="Times New Roman" pitchFamily="18" charset="0"/>
                <a:cs typeface="Times New Roman" pitchFamily="18" charset="0"/>
              </a:rPr>
              <a:t>The WHO step ladder acts as a guide in pain management based in the severity of pain as shown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594" name="Title 3"/>
          <p:cNvSpPr>
            <a:spLocks noGrp="1"/>
          </p:cNvSpPr>
          <p:nvPr>
            <p:ph type="title"/>
          </p:nvPr>
        </p:nvSpPr>
        <p:spPr/>
        <p:txBody>
          <a:bodyPr>
            <a:normAutofit/>
          </a:bodyPr>
          <a:p>
            <a:r>
              <a:rPr b="1" dirty="0" sz="2800" lang="en-US">
                <a:latin typeface="Times New Roman" pitchFamily="18" charset="0"/>
                <a:cs typeface="Times New Roman" pitchFamily="18" charset="0"/>
              </a:rPr>
              <a:t>PALLIATIVE CARE</a:t>
            </a:r>
          </a:p>
        </p:txBody>
      </p:sp>
      <p:sp>
        <p:nvSpPr>
          <p:cNvPr id="1048595" name="Content Placeholder 4"/>
          <p:cNvSpPr>
            <a:spLocks noGrp="1"/>
          </p:cNvSpPr>
          <p:nvPr>
            <p:ph idx="1"/>
          </p:nvPr>
        </p:nvSpPr>
        <p:spPr/>
        <p:txBody>
          <a:bodyPr>
            <a:normAutofit/>
          </a:bodyPr>
          <a:p>
            <a:r>
              <a:rPr dirty="0" sz="1800" lang="en-US">
                <a:latin typeface="Times New Roman" pitchFamily="18" charset="0"/>
                <a:cs typeface="Times New Roman" pitchFamily="18" charset="0"/>
              </a:rPr>
              <a:t>Its an approach that improves the quality of life of patients and their  families facing problems associated with life threatening illness, through prevention and relief of surgery the early impeccable assessment and treatment of pain and other problems: physical, psychosocial and spiritual (WHO) 2002.</a:t>
            </a:r>
          </a:p>
          <a:p>
            <a:endParaRPr dirty="0" sz="1800" lang="en-US">
              <a:latin typeface="Times New Roman" pitchFamily="18" charset="0"/>
              <a:cs typeface="Times New Roman" pitchFamily="18" charset="0"/>
            </a:endParaRPr>
          </a:p>
          <a:p>
            <a:endParaRPr dirty="0" sz="1800" lang="en-US">
              <a:latin typeface="Times New Roman" pitchFamily="18" charset="0"/>
              <a:cs typeface="Times New Roman" pitchFamily="18" charset="0"/>
            </a:endParaRPr>
          </a:p>
          <a:p>
            <a:r>
              <a:rPr dirty="0" sz="1800" lang="en-US">
                <a:latin typeface="Times New Roman" pitchFamily="18" charset="0"/>
                <a:cs typeface="Times New Roman" pitchFamily="18" charset="0"/>
              </a:rPr>
              <a:t>List the conditions or diseases for palliative care</a:t>
            </a:r>
          </a:p>
          <a:p>
            <a:endParaRPr dirty="0" sz="1800" lang="en-US">
              <a:latin typeface="Times New Roman" pitchFamily="18" charset="0"/>
              <a:cs typeface="Times New Roman" pitchFamily="18" charset="0"/>
            </a:endParaRPr>
          </a:p>
          <a:p>
            <a:endParaRPr dirty="0" sz="1800" lang="en-US">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49" name="Title 1"/>
          <p:cNvSpPr>
            <a:spLocks noGrp="1"/>
          </p:cNvSpPr>
          <p:nvPr>
            <p:ph type="title"/>
          </p:nvPr>
        </p:nvSpPr>
        <p:spPr/>
        <p:txBody>
          <a:bodyPr>
            <a:normAutofit/>
          </a:bodyPr>
          <a:p>
            <a:r>
              <a:rPr b="1" dirty="0" sz="2400" lang="en-US"/>
              <a:t>WHO – 3 STEP LADDER</a:t>
            </a:r>
          </a:p>
        </p:txBody>
      </p:sp>
      <p:graphicFrame>
        <p:nvGraphicFramePr>
          <p:cNvPr id="4194304" name="Content Placeholder 3"/>
          <p:cNvGraphicFramePr>
            <a:graphicFrameLocks noGrp="1"/>
          </p:cNvGraphicFramePr>
          <p:nvPr>
            <p:ph idx="1"/>
          </p:nvPr>
        </p:nvGraphicFramePr>
        <p:xfrm>
          <a:off x="990600" y="1631135"/>
          <a:ext cx="7294484" cy="3912839"/>
        </p:xfrm>
        <a:graphic>
          <a:graphicData uri="http://schemas.openxmlformats.org/drawingml/2006/table">
            <a:tbl>
              <a:tblPr firstRow="1" bandRow="1">
                <a:tableStyleId>{7DF18680-E054-41AD-8BC1-D1AEF772440D}</a:tableStyleId>
              </a:tblPr>
              <a:tblGrid>
                <a:gridCol w="2338526"/>
                <a:gridCol w="2334827"/>
                <a:gridCol w="2621131"/>
              </a:tblGrid>
              <a:tr h="657042">
                <a:tc>
                  <a:txBody>
                    <a:bodyPr/>
                    <a:p>
                      <a:endParaRPr dirty="0" lang="en-US"/>
                    </a:p>
                    <a:p>
                      <a:endParaRPr dirty="0" lang="en-US"/>
                    </a:p>
                  </a:txBody>
                </a:tc>
                <a:tc>
                  <a:txBody>
                    <a:bodyPr/>
                    <a:p>
                      <a:endParaRPr lang="en-US"/>
                    </a:p>
                  </a:txBody>
                </a:tc>
                <a:tc>
                  <a:txBody>
                    <a:bodyPr/>
                    <a:p>
                      <a:r>
                        <a:rPr baseline="0" dirty="0" lang="en-US"/>
                        <a:t>Step 3, severe pain</a:t>
                      </a:r>
                      <a:endParaRPr dirty="0" lang="en-US">
                        <a:latin typeface="Times New Roman" pitchFamily="18" charset="0"/>
                        <a:cs typeface="Times New Roman" pitchFamily="18" charset="0"/>
                      </a:endParaRPr>
                    </a:p>
                  </a:txBody>
                </a:tc>
              </a:tr>
              <a:tr h="463433">
                <a:tc>
                  <a:txBody>
                    <a:bodyPr/>
                    <a:p>
                      <a:endParaRPr dirty="0" lang="en-US"/>
                    </a:p>
                  </a:txBody>
                </a:tc>
                <a:tc>
                  <a:txBody>
                    <a:bodyPr/>
                    <a:p>
                      <a:r>
                        <a:rPr dirty="0" lang="en-US">
                          <a:solidFill>
                            <a:schemeClr val="bg1"/>
                          </a:solidFill>
                        </a:rPr>
                        <a:t>Step 2, moderate pain</a:t>
                      </a:r>
                      <a:endParaRPr dirty="0" lang="en-US">
                        <a:solidFill>
                          <a:schemeClr val="bg1"/>
                        </a:solidFill>
                        <a:latin typeface="Times New Roman" pitchFamily="18" charset="0"/>
                        <a:cs typeface="Times New Roman" pitchFamily="18" charset="0"/>
                      </a:endParaRPr>
                    </a:p>
                  </a:txBody>
                </a:tc>
                <a:tc>
                  <a:txBody>
                    <a:bodyPr/>
                    <a:p>
                      <a:r>
                        <a:rPr dirty="0" lang="en-US"/>
                        <a:t>Morphine</a:t>
                      </a:r>
                      <a:endParaRPr dirty="0" lang="en-US">
                        <a:latin typeface="Times New Roman" pitchFamily="18" charset="0"/>
                        <a:cs typeface="Times New Roman" pitchFamily="18" charset="0"/>
                      </a:endParaRPr>
                    </a:p>
                  </a:txBody>
                </a:tc>
              </a:tr>
              <a:tr h="463433">
                <a:tc>
                  <a:txBody>
                    <a:bodyPr/>
                    <a:p>
                      <a:r>
                        <a:rPr dirty="0" lang="en-US">
                          <a:solidFill>
                            <a:schemeClr val="bg1"/>
                          </a:solidFill>
                        </a:rPr>
                        <a:t>Step 1 mild pain</a:t>
                      </a:r>
                      <a:endParaRPr dirty="0" lang="en-US">
                        <a:solidFill>
                          <a:schemeClr val="bg1"/>
                        </a:solidFill>
                        <a:latin typeface="Times New Roman" pitchFamily="18" charset="0"/>
                        <a:cs typeface="Times New Roman" pitchFamily="18" charset="0"/>
                      </a:endParaRPr>
                    </a:p>
                  </a:txBody>
                </a:tc>
                <a:tc>
                  <a:txBody>
                    <a:bodyPr/>
                    <a:p>
                      <a:r>
                        <a:rPr dirty="0" lang="en-US" err="1"/>
                        <a:t>Acet</a:t>
                      </a:r>
                      <a:r>
                        <a:rPr dirty="0" lang="en-US"/>
                        <a:t> or </a:t>
                      </a:r>
                      <a:r>
                        <a:rPr dirty="0" lang="en-US" err="1"/>
                        <a:t>Asa</a:t>
                      </a:r>
                      <a:r>
                        <a:rPr dirty="0" lang="en-US"/>
                        <a:t>+</a:t>
                      </a:r>
                      <a:endParaRPr dirty="0" lang="en-US">
                        <a:latin typeface="Times New Roman" pitchFamily="18" charset="0"/>
                        <a:cs typeface="Times New Roman" pitchFamily="18" charset="0"/>
                      </a:endParaRPr>
                    </a:p>
                  </a:txBody>
                </a:tc>
                <a:tc>
                  <a:txBody>
                    <a:bodyPr/>
                    <a:p>
                      <a:r>
                        <a:rPr dirty="0" lang="en-US" err="1"/>
                        <a:t>Fentanyl</a:t>
                      </a:r>
                      <a:endParaRPr dirty="0" lang="en-US">
                        <a:latin typeface="Times New Roman" pitchFamily="18" charset="0"/>
                        <a:cs typeface="Times New Roman" pitchFamily="18" charset="0"/>
                      </a:endParaRPr>
                    </a:p>
                  </a:txBody>
                </a:tc>
              </a:tr>
              <a:tr h="463433">
                <a:tc>
                  <a:txBody>
                    <a:bodyPr/>
                    <a:p>
                      <a:r>
                        <a:rPr dirty="0" lang="en-US"/>
                        <a:t>Aspirin ASA</a:t>
                      </a:r>
                      <a:endParaRPr dirty="0" lang="en-US">
                        <a:latin typeface="Times New Roman" pitchFamily="18" charset="0"/>
                        <a:cs typeface="Times New Roman" pitchFamily="18" charset="0"/>
                      </a:endParaRPr>
                    </a:p>
                  </a:txBody>
                </a:tc>
                <a:tc>
                  <a:txBody>
                    <a:bodyPr/>
                    <a:p>
                      <a:r>
                        <a:rPr dirty="0" lang="en-US" err="1"/>
                        <a:t>Codein</a:t>
                      </a:r>
                      <a:endParaRPr dirty="0" lang="en-US">
                        <a:latin typeface="Times New Roman" pitchFamily="18" charset="0"/>
                        <a:cs typeface="Times New Roman" pitchFamily="18" charset="0"/>
                      </a:endParaRPr>
                    </a:p>
                  </a:txBody>
                </a:tc>
                <a:tc>
                  <a:txBody>
                    <a:bodyPr/>
                    <a:p>
                      <a:r>
                        <a:rPr dirty="0" lang="en-US" err="1"/>
                        <a:t>Oxycodone</a:t>
                      </a:r>
                      <a:endParaRPr dirty="0" lang="en-US">
                        <a:latin typeface="Times New Roman" pitchFamily="18" charset="0"/>
                        <a:cs typeface="Times New Roman" pitchFamily="18" charset="0"/>
                      </a:endParaRPr>
                    </a:p>
                  </a:txBody>
                </a:tc>
              </a:tr>
              <a:tr h="463433">
                <a:tc>
                  <a:txBody>
                    <a:bodyPr/>
                    <a:p>
                      <a:r>
                        <a:rPr dirty="0" lang="en-US"/>
                        <a:t>Acetaminophen</a:t>
                      </a:r>
                      <a:endParaRPr dirty="0" lang="en-US">
                        <a:latin typeface="Times New Roman" pitchFamily="18" charset="0"/>
                        <a:cs typeface="Times New Roman" pitchFamily="18" charset="0"/>
                      </a:endParaRPr>
                    </a:p>
                  </a:txBody>
                </a:tc>
                <a:tc>
                  <a:txBody>
                    <a:bodyPr/>
                    <a:p>
                      <a:r>
                        <a:rPr dirty="0" lang="en-US" err="1"/>
                        <a:t>Hydrocodone</a:t>
                      </a:r>
                      <a:endParaRPr dirty="0" lang="en-US">
                        <a:latin typeface="Times New Roman" pitchFamily="18" charset="0"/>
                        <a:cs typeface="Times New Roman" pitchFamily="18" charset="0"/>
                      </a:endParaRPr>
                    </a:p>
                  </a:txBody>
                </a:tc>
                <a:tc>
                  <a:txBody>
                    <a:bodyPr/>
                    <a:p>
                      <a:r>
                        <a:rPr dirty="0" lang="en-US"/>
                        <a:t>+non-</a:t>
                      </a:r>
                      <a:r>
                        <a:rPr dirty="0" lang="en-US" err="1"/>
                        <a:t>opiod</a:t>
                      </a:r>
                      <a:endParaRPr dirty="0" lang="en-US">
                        <a:latin typeface="Times New Roman" pitchFamily="18" charset="0"/>
                        <a:cs typeface="Times New Roman" pitchFamily="18" charset="0"/>
                      </a:endParaRPr>
                    </a:p>
                  </a:txBody>
                </a:tc>
              </a:tr>
              <a:tr h="463433">
                <a:tc>
                  <a:txBody>
                    <a:bodyPr/>
                    <a:p>
                      <a:r>
                        <a:rPr dirty="0" lang="en-US" err="1"/>
                        <a:t>Nonsteroidal</a:t>
                      </a:r>
                      <a:endParaRPr dirty="0" lang="en-US">
                        <a:latin typeface="Times New Roman" pitchFamily="18" charset="0"/>
                        <a:cs typeface="Times New Roman" pitchFamily="18" charset="0"/>
                      </a:endParaRPr>
                    </a:p>
                  </a:txBody>
                </a:tc>
                <a:tc>
                  <a:txBody>
                    <a:bodyPr/>
                    <a:p>
                      <a:r>
                        <a:rPr dirty="0" lang="en-US" err="1"/>
                        <a:t>Oxycodone</a:t>
                      </a:r>
                      <a:endParaRPr dirty="0" lang="en-US">
                        <a:latin typeface="Times New Roman" pitchFamily="18" charset="0"/>
                        <a:cs typeface="Times New Roman" pitchFamily="18" charset="0"/>
                      </a:endParaRPr>
                    </a:p>
                  </a:txBody>
                </a:tc>
                <a:tc>
                  <a:txBody>
                    <a:bodyPr/>
                    <a:p>
                      <a:r>
                        <a:rPr dirty="0" lang="en-US"/>
                        <a:t>+</a:t>
                      </a:r>
                      <a:r>
                        <a:rPr dirty="0" lang="en-US" err="1"/>
                        <a:t>adjurant</a:t>
                      </a:r>
                      <a:endParaRPr dirty="0" lang="en-US">
                        <a:latin typeface="Times New Roman" pitchFamily="18" charset="0"/>
                        <a:cs typeface="Times New Roman" pitchFamily="18" charset="0"/>
                      </a:endParaRPr>
                    </a:p>
                  </a:txBody>
                </a:tc>
              </a:tr>
              <a:tr h="938632">
                <a:tc>
                  <a:txBody>
                    <a:bodyPr/>
                    <a:p>
                      <a:r>
                        <a:rPr dirty="0" lang="en-US"/>
                        <a:t>Anti inflammatory</a:t>
                      </a:r>
                    </a:p>
                    <a:p>
                      <a:r>
                        <a:rPr dirty="0" lang="en-US"/>
                        <a:t>NSAIDS</a:t>
                      </a:r>
                    </a:p>
                    <a:p>
                      <a:endParaRPr dirty="0" lang="en-US">
                        <a:latin typeface="Times New Roman" pitchFamily="18" charset="0"/>
                        <a:cs typeface="Times New Roman" pitchFamily="18" charset="0"/>
                      </a:endParaRPr>
                    </a:p>
                  </a:txBody>
                </a:tc>
                <a:tc>
                  <a:txBody>
                    <a:bodyPr/>
                    <a:p>
                      <a:r>
                        <a:rPr dirty="0" lang="en-US" err="1"/>
                        <a:t>Tramadol</a:t>
                      </a:r>
                      <a:endParaRPr dirty="0" lang="en-US"/>
                    </a:p>
                    <a:p>
                      <a:r>
                        <a:rPr dirty="0" lang="en-US"/>
                        <a:t>+</a:t>
                      </a:r>
                      <a:r>
                        <a:rPr dirty="0" lang="en-US" err="1"/>
                        <a:t>adjurant</a:t>
                      </a:r>
                      <a:endParaRPr dirty="0" lang="en-US">
                        <a:latin typeface="Times New Roman" pitchFamily="18" charset="0"/>
                        <a:cs typeface="Times New Roman" pitchFamily="18" charset="0"/>
                      </a:endParaRPr>
                    </a:p>
                  </a:txBody>
                </a:tc>
                <a:tc>
                  <a:txBody>
                    <a:bodyPr/>
                    <a:p>
                      <a:endParaRPr dirty="0" lang="en-US"/>
                    </a:p>
                  </a:txBody>
                </a:tc>
              </a:tr>
            </a:tbl>
          </a:graphicData>
        </a:graphic>
      </p:graphicFrame>
      <p:graphicFrame>
        <p:nvGraphicFramePr>
          <p:cNvPr id="4194305" name="Table 4"/>
          <p:cNvGraphicFramePr>
            <a:graphicFrameLocks noGrp="1"/>
          </p:cNvGraphicFramePr>
          <p:nvPr/>
        </p:nvGraphicFramePr>
        <p:xfrm>
          <a:off x="990600" y="5257800"/>
          <a:ext cx="7283388" cy="533400"/>
        </p:xfrm>
        <a:graphic>
          <a:graphicData uri="http://schemas.openxmlformats.org/drawingml/2006/table">
            <a:tbl>
              <a:tblPr firstRow="1" bandRow="1">
                <a:tableStyleId>{5C22544A-7EE6-4342-B048-85BDC9FD1C3A}</a:tableStyleId>
              </a:tblPr>
              <a:tblGrid>
                <a:gridCol w="2336799"/>
                <a:gridCol w="2336800"/>
                <a:gridCol w="2609789"/>
              </a:tblGrid>
              <a:tr h="533400">
                <a:tc>
                  <a:txBody>
                    <a:bodyPr/>
                    <a:p>
                      <a:r>
                        <a:rPr dirty="0" lang="en-US">
                          <a:latin typeface="Times New Roman" pitchFamily="18" charset="0"/>
                          <a:cs typeface="Times New Roman" pitchFamily="18" charset="0"/>
                        </a:rPr>
                        <a:t>+</a:t>
                      </a:r>
                      <a:r>
                        <a:rPr dirty="0" lang="en-US" err="1">
                          <a:latin typeface="Times New Roman" pitchFamily="18" charset="0"/>
                          <a:cs typeface="Times New Roman" pitchFamily="18" charset="0"/>
                        </a:rPr>
                        <a:t>adjurants</a:t>
                      </a:r>
                      <a:endParaRPr dirty="0" lang="en-US">
                        <a:latin typeface="Times New Roman" pitchFamily="18" charset="0"/>
                        <a:cs typeface="Times New Roman" pitchFamily="18" charset="0"/>
                      </a:endParaRPr>
                    </a:p>
                  </a:txBody>
                </a:tc>
                <a:tc>
                  <a:txBody>
                    <a:bodyPr/>
                    <a:p>
                      <a:endParaRPr lang="en-US"/>
                    </a:p>
                  </a:txBody>
                </a:tc>
                <a:tc>
                  <a:txBody>
                    <a:bodyPr/>
                    <a:p>
                      <a:endParaRPr dirty="0" lang="en-US"/>
                    </a:p>
                  </a:txBody>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50" name="Title 1"/>
          <p:cNvSpPr>
            <a:spLocks noGrp="1"/>
          </p:cNvSpPr>
          <p:nvPr>
            <p:ph type="title"/>
          </p:nvPr>
        </p:nvSpPr>
        <p:spPr/>
        <p:txBody>
          <a:bodyPr/>
          <a:p>
            <a:endParaRPr lang="en-US"/>
          </a:p>
        </p:txBody>
      </p:sp>
      <p:sp>
        <p:nvSpPr>
          <p:cNvPr id="1048651" name="Content Placeholder 2"/>
          <p:cNvSpPr>
            <a:spLocks noGrp="1"/>
          </p:cNvSpPr>
          <p:nvPr>
            <p:ph idx="1"/>
          </p:nvPr>
        </p:nvSpPr>
        <p:spPr/>
        <p:txBody>
          <a:bodyPr/>
          <a:p>
            <a:r>
              <a:rPr dirty="0" sz="1800" lang="en-US">
                <a:effectLst/>
                <a:latin typeface="Times New Roman" panose="02020603050405020304" pitchFamily="18" charset="0"/>
                <a:ea typeface="Calibri" panose="020F0502020204030204" pitchFamily="34" charset="0"/>
                <a:cs typeface="Times New Roman" panose="02020603050405020304" pitchFamily="18" charset="0"/>
              </a:rPr>
              <a:t>Nb :- adjuvants analgesics are drugs that </a:t>
            </a:r>
            <a:r>
              <a:rPr dirty="0" sz="1800" lang="en-US">
                <a:latin typeface="Times New Roman" panose="02020603050405020304" pitchFamily="18" charset="0"/>
                <a:ea typeface="Calibri" panose="020F0502020204030204" pitchFamily="34" charset="0"/>
                <a:cs typeface="Times New Roman" panose="02020603050405020304" pitchFamily="18" charset="0"/>
              </a:rPr>
              <a:t>h</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ave a primary indicator other than pain but control pain through other mechanisms. These are antidepressants, anxiolytics, antispasmodics , corticosteroids.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r>
              <a:rPr dirty="0" sz="1800" lang="en-US"/>
              <a:t>Read and make notes on;</a:t>
            </a:r>
          </a:p>
          <a:p>
            <a:r>
              <a:rPr dirty="0" sz="1800" lang="en-US"/>
              <a:t>Non pharmacological pain control management </a:t>
            </a:r>
            <a:r>
              <a:rPr dirty="0" sz="1800" lang="en-US" err="1"/>
              <a:t>e.g</a:t>
            </a:r>
            <a:r>
              <a:rPr dirty="0" sz="1800" lang="en-US"/>
              <a:t> massage, relaxation, imagery, hypnosis.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52" name="Title 1"/>
          <p:cNvSpPr>
            <a:spLocks noGrp="1"/>
          </p:cNvSpPr>
          <p:nvPr>
            <p:ph type="title"/>
          </p:nvPr>
        </p:nvSpPr>
        <p:spPr/>
        <p:txBody>
          <a:bodyPr>
            <a:normAutofit/>
          </a:bodyPr>
          <a:p>
            <a:r>
              <a:rPr dirty="0" sz="2400" lang="en-US">
                <a:latin typeface="Times New Roman" pitchFamily="18" charset="0"/>
                <a:cs typeface="Times New Roman" pitchFamily="18" charset="0"/>
              </a:rPr>
              <a:t>ASSESSMENT OF PAIN IN ADULTS &amp;PAIN ASSESMENT TOOLS</a:t>
            </a:r>
            <a:endParaRPr dirty="0" sz="2400" lang="en-US"/>
          </a:p>
        </p:txBody>
      </p:sp>
      <p:sp>
        <p:nvSpPr>
          <p:cNvPr id="1048653" name="Content Placeholder 2"/>
          <p:cNvSpPr>
            <a:spLocks noGrp="1"/>
          </p:cNvSpPr>
          <p:nvPr>
            <p:ph idx="1"/>
          </p:nvPr>
        </p:nvSpPr>
        <p:spPr/>
        <p:txBody>
          <a:bodyPr>
            <a:normAutofit fontScale="94444" lnSpcReduction="10000"/>
          </a:bodyPr>
          <a:p>
            <a:pPr indent="0" marL="0">
              <a:buNone/>
            </a:pPr>
            <a:endParaRPr b="1" dirty="0" sz="1800" lang="en-US">
              <a:latin typeface="Times New Roman" pitchFamily="18" charset="0"/>
              <a:cs typeface="Times New Roman" pitchFamily="18" charset="0"/>
            </a:endParaRPr>
          </a:p>
          <a:p>
            <a:r>
              <a:rPr dirty="0" sz="1800" lang="en-US">
                <a:latin typeface="Times New Roman" pitchFamily="18" charset="0"/>
                <a:cs typeface="Times New Roman" pitchFamily="18" charset="0"/>
              </a:rPr>
              <a:t>Various methods are used to asses pain. These are:-</a:t>
            </a:r>
          </a:p>
          <a:p>
            <a:pPr indent="-342900" marL="342900">
              <a:buFont typeface="+mj-lt"/>
              <a:buAutoNum type="arabicPeriod"/>
            </a:pPr>
            <a:r>
              <a:rPr dirty="0" sz="1800" lang="en-US">
                <a:latin typeface="Times New Roman" pitchFamily="18" charset="0"/>
                <a:cs typeface="Times New Roman" pitchFamily="18" charset="0"/>
              </a:rPr>
              <a:t>P – precipitating factor.</a:t>
            </a:r>
          </a:p>
          <a:p>
            <a:pPr indent="-342900" marL="342900">
              <a:buFont typeface="+mj-lt"/>
              <a:buAutoNum type="arabicPeriod"/>
            </a:pPr>
            <a:r>
              <a:rPr dirty="0" sz="1800" lang="en-US">
                <a:latin typeface="Times New Roman" pitchFamily="18" charset="0"/>
                <a:cs typeface="Times New Roman" pitchFamily="18" charset="0"/>
              </a:rPr>
              <a:t>Q – quality of pain</a:t>
            </a:r>
          </a:p>
          <a:p>
            <a:pPr indent="-342900" marL="342900">
              <a:buFont typeface="+mj-lt"/>
              <a:buAutoNum type="arabicPeriod"/>
            </a:pPr>
            <a:r>
              <a:rPr dirty="0" sz="1800" lang="en-US">
                <a:latin typeface="Times New Roman" pitchFamily="18" charset="0"/>
                <a:cs typeface="Times New Roman" pitchFamily="18" charset="0"/>
              </a:rPr>
              <a:t>R – radiating/ relieving</a:t>
            </a:r>
          </a:p>
          <a:p>
            <a:pPr indent="-342900" marL="342900">
              <a:buFont typeface="+mj-lt"/>
              <a:buAutoNum type="arabicPeriod"/>
            </a:pPr>
            <a:r>
              <a:rPr dirty="0" sz="1800" lang="en-US">
                <a:latin typeface="Times New Roman" pitchFamily="18" charset="0"/>
                <a:cs typeface="Times New Roman" pitchFamily="18" charset="0"/>
              </a:rPr>
              <a:t>S – site and severity</a:t>
            </a:r>
          </a:p>
          <a:p>
            <a:pPr indent="-342900" marL="342900">
              <a:buFont typeface="+mj-lt"/>
              <a:buAutoNum type="arabicPeriod"/>
            </a:pPr>
            <a:r>
              <a:rPr dirty="0" sz="1800" lang="en-US">
                <a:latin typeface="Times New Roman" pitchFamily="18" charset="0"/>
                <a:cs typeface="Times New Roman" pitchFamily="18" charset="0"/>
              </a:rPr>
              <a:t>T – treatment and timing</a:t>
            </a:r>
          </a:p>
          <a:p>
            <a:pPr indent="-342900" marL="342900">
              <a:buFont typeface="Wingdings" pitchFamily="2" charset="2"/>
              <a:buChar char="Ø"/>
            </a:pPr>
            <a:r>
              <a:rPr dirty="0" sz="1800" lang="en-US">
                <a:latin typeface="Times New Roman" pitchFamily="18" charset="0"/>
                <a:cs typeface="Times New Roman" pitchFamily="18" charset="0"/>
              </a:rPr>
              <a:t>Others </a:t>
            </a:r>
          </a:p>
          <a:p>
            <a:pPr indent="-342900" marL="342900">
              <a:buFont typeface="Arial" pitchFamily="34" charset="0"/>
              <a:buChar char="•"/>
            </a:pPr>
            <a:r>
              <a:rPr dirty="0" sz="1800" lang="en-US">
                <a:latin typeface="Times New Roman" pitchFamily="18" charset="0"/>
                <a:cs typeface="Times New Roman" pitchFamily="18" charset="0"/>
              </a:rPr>
              <a:t>Visual analogue </a:t>
            </a:r>
          </a:p>
          <a:p>
            <a:pPr indent="-342900" marL="342900">
              <a:buFont typeface="Arial" pitchFamily="34" charset="0"/>
              <a:buChar char="•"/>
            </a:pPr>
            <a:r>
              <a:rPr dirty="0" sz="1800" lang="en-US">
                <a:latin typeface="Times New Roman" pitchFamily="18" charset="0"/>
                <a:cs typeface="Times New Roman" pitchFamily="18" charset="0"/>
              </a:rPr>
              <a:t>Numerical rating scale </a:t>
            </a:r>
          </a:p>
          <a:p>
            <a:pPr indent="-342900" marL="342900">
              <a:buFont typeface="Arial" pitchFamily="34" charset="0"/>
              <a:buChar char="•"/>
            </a:pPr>
            <a:r>
              <a:rPr dirty="0" sz="1800" lang="en-US">
                <a:latin typeface="Times New Roman" pitchFamily="18" charset="0"/>
                <a:cs typeface="Times New Roman" pitchFamily="18" charset="0"/>
              </a:rPr>
              <a:t>Verbal rating  scale</a:t>
            </a:r>
          </a:p>
          <a:p>
            <a:pPr indent="-342900" marL="342900">
              <a:buFont typeface="Arial" pitchFamily="34" charset="0"/>
              <a:buChar char="•"/>
            </a:pPr>
            <a:r>
              <a:rPr dirty="0" sz="1800" lang="en-US">
                <a:latin typeface="Times New Roman" pitchFamily="18" charset="0"/>
                <a:cs typeface="Times New Roman" pitchFamily="18" charset="0"/>
              </a:rPr>
              <a:t>Faces scale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54" name="Title 1"/>
          <p:cNvSpPr>
            <a:spLocks noGrp="1"/>
          </p:cNvSpPr>
          <p:nvPr>
            <p:ph type="title"/>
          </p:nvPr>
        </p:nvSpPr>
        <p:spPr/>
        <p:txBody>
          <a:bodyPr/>
          <a:p>
            <a:endParaRPr lang="en-US"/>
          </a:p>
        </p:txBody>
      </p:sp>
      <p:pic>
        <p:nvPicPr>
          <p:cNvPr id="2097159" name="Content Placeholder 3"/>
          <p:cNvPicPr>
            <a:picLocks noChangeAspect="1" noGrp="1"/>
          </p:cNvPicPr>
          <p:nvPr>
            <p:ph idx="1"/>
          </p:nvPr>
        </p:nvPicPr>
        <p:blipFill>
          <a:blip xmlns:r="http://schemas.openxmlformats.org/officeDocument/2006/relationships" r:embed="rId1"/>
          <a:stretch>
            <a:fillRect/>
          </a:stretch>
        </p:blipFill>
        <p:spPr>
          <a:xfrm>
            <a:off x="621548" y="1890944"/>
            <a:ext cx="7886700" cy="3480045"/>
          </a:xfrm>
          <a:prstGeom prst="rec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55" name="Title 1"/>
          <p:cNvSpPr>
            <a:spLocks noGrp="1"/>
          </p:cNvSpPr>
          <p:nvPr>
            <p:ph type="title"/>
          </p:nvPr>
        </p:nvSpPr>
        <p:spPr/>
        <p:txBody>
          <a:bodyPr/>
          <a:p>
            <a:endParaRPr lang="en-US"/>
          </a:p>
        </p:txBody>
      </p:sp>
      <p:pic>
        <p:nvPicPr>
          <p:cNvPr id="2097160" name="Content Placeholder 3"/>
          <p:cNvPicPr>
            <a:picLocks noChangeAspect="1" noGrp="1"/>
          </p:cNvPicPr>
          <p:nvPr>
            <p:ph idx="1"/>
          </p:nvPr>
        </p:nvPicPr>
        <p:blipFill>
          <a:blip xmlns:r="http://schemas.openxmlformats.org/officeDocument/2006/relationships" r:embed="rId1"/>
          <a:stretch>
            <a:fillRect/>
          </a:stretch>
        </p:blipFill>
        <p:spPr>
          <a:xfrm>
            <a:off x="1028700" y="1820169"/>
            <a:ext cx="7058025" cy="3602378"/>
          </a:xfrm>
          <a:prstGeom prst="rec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56" name="Title 1"/>
          <p:cNvSpPr>
            <a:spLocks noGrp="1"/>
          </p:cNvSpPr>
          <p:nvPr>
            <p:ph type="title"/>
          </p:nvPr>
        </p:nvSpPr>
        <p:spPr/>
        <p:txBody>
          <a:bodyPr/>
          <a:p>
            <a:endParaRPr lang="en-US"/>
          </a:p>
        </p:txBody>
      </p:sp>
      <p:pic>
        <p:nvPicPr>
          <p:cNvPr id="2097161" name="Content Placeholder 3"/>
          <p:cNvPicPr>
            <a:picLocks noChangeAspect="1" noGrp="1"/>
          </p:cNvPicPr>
          <p:nvPr>
            <p:ph idx="1"/>
          </p:nvPr>
        </p:nvPicPr>
        <p:blipFill>
          <a:blip xmlns:r="http://schemas.openxmlformats.org/officeDocument/2006/relationships" r:embed="rId1"/>
          <a:stretch>
            <a:fillRect/>
          </a:stretch>
        </p:blipFill>
        <p:spPr>
          <a:xfrm>
            <a:off x="1219200" y="1825625"/>
            <a:ext cx="7026323" cy="3984625"/>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57" name="Title 1"/>
          <p:cNvSpPr>
            <a:spLocks noGrp="1"/>
          </p:cNvSpPr>
          <p:nvPr>
            <p:ph type="title"/>
          </p:nvPr>
        </p:nvSpPr>
        <p:spPr/>
        <p:txBody>
          <a:bodyPr/>
          <a:p>
            <a:endParaRPr lang="en-US"/>
          </a:p>
        </p:txBody>
      </p:sp>
      <p:pic>
        <p:nvPicPr>
          <p:cNvPr id="2097162" name="Content Placeholder 4"/>
          <p:cNvPicPr>
            <a:picLocks noChangeAspect="1" noGrp="1"/>
          </p:cNvPicPr>
          <p:nvPr>
            <p:ph idx="1"/>
          </p:nvPr>
        </p:nvPicPr>
        <p:blipFill>
          <a:blip xmlns:r="http://schemas.openxmlformats.org/officeDocument/2006/relationships" r:embed="rId1"/>
          <a:stretch>
            <a:fillRect/>
          </a:stretch>
        </p:blipFill>
        <p:spPr>
          <a:xfrm>
            <a:off x="1695635" y="1776976"/>
            <a:ext cx="5655076" cy="3928598"/>
          </a:xfrm>
          <a:prstGeom prst="rec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58" name="Title 1"/>
          <p:cNvSpPr>
            <a:spLocks noGrp="1"/>
          </p:cNvSpPr>
          <p:nvPr>
            <p:ph type="title"/>
          </p:nvPr>
        </p:nvSpPr>
        <p:spPr/>
        <p:txBody>
          <a:bodyPr/>
          <a:p>
            <a:r>
              <a:rPr b="1" dirty="0" sz="2400" lang="en-US" u="sng">
                <a:effectLst/>
                <a:latin typeface="Times New Roman" panose="02020603050405020304" pitchFamily="18" charset="0"/>
                <a:ea typeface="Calibri" panose="020F0502020204030204" pitchFamily="34" charset="0"/>
                <a:cs typeface="Times New Roman" panose="02020603050405020304" pitchFamily="18" charset="0"/>
              </a:rPr>
              <a:t>END OF LIFE CARE</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59" name="Content Placeholder 2"/>
          <p:cNvSpPr>
            <a:spLocks noGrp="1"/>
          </p:cNvSpPr>
          <p:nvPr>
            <p:ph idx="1"/>
          </p:nvPr>
        </p:nvSpPr>
        <p:spPr/>
        <p:txBody>
          <a:bodyPr/>
          <a:p>
            <a:pPr marL="0" marR="0">
              <a:lnSpc>
                <a:spcPct val="115000"/>
              </a:lnSpc>
              <a:spcBef>
                <a:spcPts val="0"/>
              </a:spcBef>
              <a:spcAft>
                <a:spcPts val="1000"/>
              </a:spcAft>
            </a:pP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Definition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End of life; this refers to the final phase of a patients illness when death is impending </a:t>
            </a:r>
          </a:p>
          <a:p>
            <a:pPr indent="0" marL="0" marR="0">
              <a:lnSpc>
                <a:spcPct val="115000"/>
              </a:lnSpc>
              <a:spcBef>
                <a:spcPts val="0"/>
              </a:spcBef>
              <a:spcAft>
                <a:spcPts val="1000"/>
              </a:spcAft>
              <a:buNone/>
            </a:pP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END OF LIFE CARE</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spcBef>
                <a:spcPts val="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Is the term used for issues related to death and dying and service addressed to these issues</a:t>
            </a:r>
          </a:p>
          <a:p>
            <a:pPr indent="-342900" lvl="0" marL="342900" marR="0">
              <a:spcBef>
                <a:spcPts val="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End of life care (EOC) focuses on physical and psychosocial needs for the patient and the family</a:t>
            </a:r>
          </a:p>
          <a:p>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60" name="Title 1"/>
          <p:cNvSpPr>
            <a:spLocks noGrp="1"/>
          </p:cNvSpPr>
          <p:nvPr>
            <p:ph type="title"/>
          </p:nvPr>
        </p:nvSpPr>
        <p:spPr/>
        <p:txBody>
          <a:bodyPr/>
          <a:p>
            <a:r>
              <a:rPr dirty="0" sz="2400" lang="en-US" u="sng">
                <a:effectLst/>
                <a:latin typeface="Times New Roman" panose="02020603050405020304" pitchFamily="18" charset="0"/>
                <a:ea typeface="Calibri" panose="020F0502020204030204" pitchFamily="34" charset="0"/>
                <a:cs typeface="Times New Roman" panose="02020603050405020304" pitchFamily="18" charset="0"/>
              </a:rPr>
              <a:t>PRINCIPLES OF MANAGEMENT </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61"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Have good symptoms control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Review all drugs and symptoms</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Avoid unnecessary intervention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Maintain effective communication</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Ensure care for the family</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Assess and refer early to specialists service for patient and family support if needed.</a:t>
            </a:r>
          </a:p>
          <a:p>
            <a:pPr marL="0" marR="0">
              <a:lnSpc>
                <a:spcPct val="115000"/>
              </a:lnSpc>
              <a:spcBef>
                <a:spcPts val="180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62" name="Title 1"/>
          <p:cNvSpPr>
            <a:spLocks noGrp="1"/>
          </p:cNvSpPr>
          <p:nvPr>
            <p:ph type="title"/>
          </p:nvPr>
        </p:nvSpPr>
        <p:spPr/>
        <p:txBody>
          <a:bodyPr>
            <a:normAutofit/>
          </a:bodyPr>
          <a:p>
            <a:r>
              <a:rPr dirty="0" sz="2400" lang="en-US" u="sng">
                <a:effectLst/>
                <a:latin typeface="Times New Roman" panose="02020603050405020304" pitchFamily="18" charset="0"/>
                <a:ea typeface="Calibri" panose="020F0502020204030204" pitchFamily="34" charset="0"/>
                <a:cs typeface="Times New Roman" panose="02020603050405020304" pitchFamily="18" charset="0"/>
              </a:rPr>
              <a:t>COMMON SYMPTOMS OF END LIFE</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63"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Pain</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Decreased socialization and withdrawal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Terminal breathlessness</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Nausea and vomiting</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Decreased food and fluid intake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Loss of bladder and bowel control</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Skin cold especially the limbs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Death rattle</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Delirium.</a:t>
            </a:r>
            <a:endParaRPr dirty="0" sz="1800" lang="en-US">
              <a:effectLst/>
              <a:latin typeface="Times New Roman" panose="02020603050405020304" pitchFamily="18" charset="0"/>
              <a:ea typeface="Times New Roman" panose="02020603050405020304" pitchFamily="18" charset="0"/>
            </a:endParaRPr>
          </a:p>
          <a:p>
            <a:pPr indent="0" lvl="0" marL="0" marR="0">
              <a:spcBef>
                <a:spcPts val="1800"/>
              </a:spcBef>
              <a:spcAft>
                <a:spcPts val="0"/>
              </a:spcAft>
              <a:buNone/>
            </a:pPr>
            <a:endParaRPr dirty="0" sz="1800" lang="en-US">
              <a:effectLst/>
              <a:latin typeface="Times New Roman" panose="02020603050405020304" pitchFamily="18" charset="0"/>
              <a:ea typeface="Times New Roman" panose="02020603050405020304" pitchFamily="18" charset="0"/>
            </a:endParaRPr>
          </a:p>
          <a:p>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89" name="Title 1"/>
          <p:cNvSpPr>
            <a:spLocks noGrp="1"/>
          </p:cNvSpPr>
          <p:nvPr>
            <p:ph type="title"/>
          </p:nvPr>
        </p:nvSpPr>
        <p:spPr/>
        <p:txBody>
          <a:bodyPr/>
          <a:p>
            <a:r>
              <a:rPr dirty="0" sz="2400" lang="en-US">
                <a:latin typeface="Times New Roman" pitchFamily="18" charset="0"/>
                <a:cs typeface="Times New Roman" pitchFamily="18" charset="0"/>
              </a:rPr>
              <a:t>PRINCIPLES OF PALLIATIVE</a:t>
            </a:r>
            <a:br>
              <a:rPr dirty="0" sz="4400" lang="en-US">
                <a:latin typeface="Times New Roman" pitchFamily="18" charset="0"/>
                <a:cs typeface="Times New Roman" pitchFamily="18" charset="0"/>
              </a:rPr>
            </a:br>
            <a:endParaRPr dirty="0" lang="en-US"/>
          </a:p>
        </p:txBody>
      </p:sp>
      <p:sp>
        <p:nvSpPr>
          <p:cNvPr id="1048590" name="Content Placeholder 2"/>
          <p:cNvSpPr>
            <a:spLocks noGrp="1"/>
          </p:cNvSpPr>
          <p:nvPr>
            <p:ph idx="1"/>
          </p:nvPr>
        </p:nvSpPr>
        <p:spPr/>
        <p:txBody>
          <a:bodyPr>
            <a:normAutofit/>
          </a:bodyPr>
          <a:p>
            <a:r>
              <a:rPr dirty="0" sz="1800" lang="en-US">
                <a:latin typeface="Times New Roman" pitchFamily="18" charset="0"/>
                <a:cs typeface="Times New Roman" pitchFamily="18" charset="0"/>
              </a:rPr>
              <a:t>Provides relief from pain and other different symptoms</a:t>
            </a:r>
          </a:p>
          <a:p>
            <a:r>
              <a:rPr dirty="0" sz="1800" lang="en-US">
                <a:latin typeface="Times New Roman" pitchFamily="18" charset="0"/>
                <a:cs typeface="Times New Roman" pitchFamily="18" charset="0"/>
              </a:rPr>
              <a:t>Affirm life and regards dying as a normal process</a:t>
            </a:r>
          </a:p>
          <a:p>
            <a:r>
              <a:rPr dirty="0" sz="1800" lang="en-US">
                <a:latin typeface="Times New Roman" pitchFamily="18" charset="0"/>
                <a:cs typeface="Times New Roman" pitchFamily="18" charset="0"/>
              </a:rPr>
              <a:t>Intends  neither to hasten nor postpone death</a:t>
            </a:r>
          </a:p>
          <a:p>
            <a:r>
              <a:rPr dirty="0" sz="1800" lang="en-US" err="1">
                <a:latin typeface="Times New Roman" pitchFamily="18" charset="0"/>
                <a:cs typeface="Times New Roman" pitchFamily="18" charset="0"/>
              </a:rPr>
              <a:t>Intergrates</a:t>
            </a:r>
            <a:r>
              <a:rPr dirty="0" sz="1800" lang="en-US">
                <a:latin typeface="Times New Roman" pitchFamily="18" charset="0"/>
                <a:cs typeface="Times New Roman" pitchFamily="18" charset="0"/>
              </a:rPr>
              <a:t> the psychological and spiritual aspects of patient care </a:t>
            </a:r>
          </a:p>
          <a:p>
            <a:r>
              <a:rPr dirty="0" sz="1800" lang="en-US">
                <a:latin typeface="Times New Roman" pitchFamily="18" charset="0"/>
                <a:cs typeface="Times New Roman" pitchFamily="18" charset="0"/>
              </a:rPr>
              <a:t>Offers a support system to help patients live as actively as possible until death</a:t>
            </a:r>
          </a:p>
          <a:p>
            <a:r>
              <a:rPr dirty="0" sz="1800" lang="en-US">
                <a:latin typeface="Times New Roman" pitchFamily="18" charset="0"/>
                <a:cs typeface="Times New Roman" pitchFamily="18" charset="0"/>
              </a:rPr>
              <a:t>Offers a support system to help the family cope during the patients illness and in their own bereavement </a:t>
            </a:r>
          </a:p>
          <a:p>
            <a:r>
              <a:rPr dirty="0" sz="1800" lang="en-US">
                <a:latin typeface="Times New Roman" pitchFamily="18" charset="0"/>
                <a:cs typeface="Times New Roman" pitchFamily="18" charset="0"/>
              </a:rPr>
              <a:t>Uses a team approach to address the needs of patients and their families including bereavement counseling if indicated </a:t>
            </a:r>
          </a:p>
          <a:p>
            <a:r>
              <a:rPr dirty="0" sz="1800" lang="en-US">
                <a:latin typeface="Times New Roman" pitchFamily="18" charset="0"/>
                <a:cs typeface="Times New Roman" pitchFamily="18" charset="0"/>
              </a:rPr>
              <a:t>Will enhance quality of life and also positively influence the care of illness.    </a:t>
            </a:r>
          </a:p>
        </p:txBody>
      </p:sp>
      <p:sp>
        <p:nvSpPr>
          <p:cNvPr id="1048591" name=""/>
          <p:cNvSpPr txBox="1"/>
          <p:nvPr/>
        </p:nvSpPr>
        <p:spPr>
          <a:xfrm>
            <a:off x="2572000" y="3219450"/>
            <a:ext cx="4000000" cy="510540"/>
          </a:xfrm>
          <a:prstGeom prst="rect"/>
        </p:spPr>
        <p:txBody>
          <a:bodyPr rtlCol="0" wrap="square">
            <a:spAutoFit/>
          </a:bodyPr>
          <a:p>
            <a:r>
              <a:rPr sz="2800" lang="en-US">
                <a:solidFill>
                  <a:srgbClr val="000000"/>
                </a:solidFill>
              </a:rPr>
              <a:t/>
            </a:r>
            <a:endParaRPr sz="2800" lang="en-US">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64" name="Title 1"/>
          <p:cNvSpPr>
            <a:spLocks noGrp="1"/>
          </p:cNvSpPr>
          <p:nvPr>
            <p:ph type="title"/>
          </p:nvPr>
        </p:nvSpPr>
        <p:spPr/>
        <p:txBody>
          <a:bodyPr>
            <a:normAutofit/>
          </a:bodyPr>
          <a:p>
            <a:r>
              <a:rPr dirty="0" sz="2700" lang="en-US" u="sng">
                <a:effectLst/>
                <a:latin typeface="Times New Roman" panose="02020603050405020304" pitchFamily="18" charset="0"/>
                <a:ea typeface="Calibri" panose="020F0502020204030204" pitchFamily="34" charset="0"/>
                <a:cs typeface="Times New Roman" panose="02020603050405020304" pitchFamily="18" charset="0"/>
              </a:rPr>
              <a:t>COMMON EMERGENCIES IN THE LAST 48 HOURS</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65"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Stridor</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Seizure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Hemorrhage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Pain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Confusion</a:t>
            </a:r>
          </a:p>
          <a:p>
            <a:endParaRPr dirty="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66" name="Title 1"/>
          <p:cNvSpPr>
            <a:spLocks noGrp="1"/>
          </p:cNvSpPr>
          <p:nvPr>
            <p:ph type="title"/>
          </p:nvPr>
        </p:nvSpPr>
        <p:spPr/>
        <p:txBody>
          <a:bodyPr>
            <a:normAutofit fontScale="90000"/>
          </a:bodyPr>
          <a:p>
            <a:r>
              <a:rPr dirty="0" sz="2700" lang="en-US" u="sng">
                <a:effectLst/>
                <a:latin typeface="Times New Roman" panose="02020603050405020304" pitchFamily="18" charset="0"/>
                <a:ea typeface="Calibri" panose="020F0502020204030204" pitchFamily="34" charset="0"/>
                <a:cs typeface="Times New Roman" panose="02020603050405020304" pitchFamily="18" charset="0"/>
              </a:rPr>
              <a:t>ROUTES OF ADMINISTRATION OF DRUGS IN THE LAST 48 HOURS</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67"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Sublingual – sedatives / anxiolytics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Transdermal – opioid -fentanyl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Subcutaneous – opioid – morphine, antiemetic -, </a:t>
            </a:r>
            <a:r>
              <a:rPr dirty="0" sz="1800" lang="en-US" err="1">
                <a:effectLst/>
                <a:latin typeface="Times New Roman" panose="02020603050405020304" pitchFamily="18" charset="0"/>
                <a:ea typeface="Times New Roman" panose="02020603050405020304" pitchFamily="18" charset="0"/>
              </a:rPr>
              <a:t>cyclizine</a:t>
            </a:r>
            <a:r>
              <a:rPr dirty="0" sz="1800" lang="en-US">
                <a:effectLst/>
                <a:latin typeface="Times New Roman" panose="02020603050405020304" pitchFamily="18" charset="0"/>
                <a:ea typeface="Times New Roman" panose="02020603050405020304" pitchFamily="18" charset="0"/>
              </a:rPr>
              <a:t>, </a:t>
            </a:r>
            <a:r>
              <a:rPr dirty="0" sz="1800" lang="en-US" err="1">
                <a:latin typeface="Times New Roman" panose="02020603050405020304" pitchFamily="18" charset="0"/>
                <a:ea typeface="Times New Roman" panose="02020603050405020304" pitchFamily="18" charset="0"/>
              </a:rPr>
              <a:t>h</a:t>
            </a:r>
            <a:r>
              <a:rPr dirty="0" sz="1800" lang="en-US" err="1">
                <a:effectLst/>
                <a:latin typeface="Times New Roman" panose="02020603050405020304" pitchFamily="18" charset="0"/>
                <a:ea typeface="Times New Roman" panose="02020603050405020304" pitchFamily="18" charset="0"/>
              </a:rPr>
              <a:t>yocine</a:t>
            </a:r>
            <a:r>
              <a:rPr dirty="0" sz="1800" lang="en-US">
                <a:effectLst/>
                <a:latin typeface="Times New Roman" panose="02020603050405020304" pitchFamily="18" charset="0"/>
                <a:ea typeface="Times New Roman" panose="02020603050405020304" pitchFamily="18" charset="0"/>
              </a:rPr>
              <a:t>, hydrobromide,  </a:t>
            </a:r>
            <a:r>
              <a:rPr dirty="0" sz="1800" lang="en-US" err="1">
                <a:effectLst/>
                <a:latin typeface="Times New Roman" panose="02020603050405020304" pitchFamily="18" charset="0"/>
                <a:ea typeface="Times New Roman" panose="02020603050405020304" pitchFamily="18" charset="0"/>
              </a:rPr>
              <a:t>metroclopromide</a:t>
            </a:r>
            <a:r>
              <a:rPr dirty="0" sz="1800" lang="en-US">
                <a:latin typeface="Times New Roman" panose="02020603050405020304" pitchFamily="18" charset="0"/>
                <a:ea typeface="Times New Roman" panose="02020603050405020304" pitchFamily="18" charset="0"/>
              </a:rPr>
              <a:t>, sedatives-haloperidol.</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Rectal – opioids, NSAIDS, sedatives</a:t>
            </a:r>
          </a:p>
          <a:p>
            <a:pPr indent="0" marL="0" marR="0">
              <a:lnSpc>
                <a:spcPct val="115000"/>
              </a:lnSpc>
              <a:spcBef>
                <a:spcPts val="0"/>
              </a:spcBef>
              <a:spcAft>
                <a:spcPts val="1000"/>
              </a:spcAft>
              <a:buNone/>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68" name="Title 1"/>
          <p:cNvSpPr>
            <a:spLocks noGrp="1"/>
          </p:cNvSpPr>
          <p:nvPr>
            <p:ph type="title"/>
          </p:nvPr>
        </p:nvSpPr>
        <p:spPr/>
        <p:txBody>
          <a:bodyPr>
            <a:normAutofit/>
          </a:bodyPr>
          <a:p>
            <a:r>
              <a:rPr dirty="0" sz="2400" lang="en-US"/>
              <a:t>IMPORTANT DRUGS IN THE LAST 48 HRS </a:t>
            </a:r>
            <a:br>
              <a:rPr dirty="0" sz="2400" lang="en-US"/>
            </a:br>
            <a:endParaRPr dirty="0" sz="2400" lang="en-US"/>
          </a:p>
        </p:txBody>
      </p:sp>
      <p:sp>
        <p:nvSpPr>
          <p:cNvPr id="1048669"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analgesics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anticonvulsants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antiemetic</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anxiolytic</a:t>
            </a:r>
          </a:p>
          <a:p>
            <a:pPr indent="0" marL="0" marR="0">
              <a:lnSpc>
                <a:spcPct val="115000"/>
              </a:lnSpc>
              <a:spcBef>
                <a:spcPts val="0"/>
              </a:spcBef>
              <a:spcAft>
                <a:spcPts val="1000"/>
              </a:spcAft>
              <a:buNone/>
            </a:pPr>
            <a:r>
              <a:rPr dirty="0" sz="1800" lang="en-US" strike="noStrike" u="none">
                <a:effectLst/>
                <a:latin typeface="Calibri" panose="020F0502020204030204" pitchFamily="34"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70" name="Title 1"/>
          <p:cNvSpPr>
            <a:spLocks noGrp="1"/>
          </p:cNvSpPr>
          <p:nvPr>
            <p:ph type="title"/>
          </p:nvPr>
        </p:nvSpPr>
        <p:spPr/>
        <p:txBody>
          <a:bodyPr>
            <a:normAutofit/>
          </a:bodyPr>
          <a:p>
            <a:r>
              <a:rPr dirty="0" sz="2800" lang="en-US"/>
              <a:t>ETHICAL ISSUES AT END OF LIFE</a:t>
            </a:r>
          </a:p>
        </p:txBody>
      </p:sp>
      <p:sp>
        <p:nvSpPr>
          <p:cNvPr id="1048671"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W</a:t>
            </a:r>
            <a:r>
              <a:rPr dirty="0" sz="1800" lang="en-US">
                <a:effectLst/>
                <a:latin typeface="Times New Roman" panose="02020603050405020304" pitchFamily="18" charset="0"/>
                <a:ea typeface="Times New Roman" panose="02020603050405020304" pitchFamily="18" charset="0"/>
              </a:rPr>
              <a:t>hen to stop chemotherapy or </a:t>
            </a:r>
            <a:r>
              <a:rPr dirty="0" sz="1800" lang="en-US" err="1">
                <a:effectLst/>
                <a:latin typeface="Times New Roman" panose="02020603050405020304" pitchFamily="18" charset="0"/>
                <a:ea typeface="Times New Roman" panose="02020603050405020304" pitchFamily="18" charset="0"/>
              </a:rPr>
              <a:t>haemodialysis</a:t>
            </a:r>
            <a:endParaRPr dirty="0" sz="1800" lang="en-US">
              <a:effectLst/>
              <a:latin typeface="Times New Roman" panose="02020603050405020304" pitchFamily="18" charset="0"/>
              <a:ea typeface="Times New Roman" panose="02020603050405020304" pitchFamily="18" charset="0"/>
            </a:endParaRP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S</a:t>
            </a:r>
            <a:r>
              <a:rPr dirty="0" sz="1800" lang="en-US">
                <a:effectLst/>
                <a:latin typeface="Times New Roman" panose="02020603050405020304" pitchFamily="18" charset="0"/>
                <a:ea typeface="Times New Roman" panose="02020603050405020304" pitchFamily="18" charset="0"/>
              </a:rPr>
              <a:t>hould patient be started on artificial, feeding, </a:t>
            </a:r>
            <a:r>
              <a:rPr dirty="0" sz="1800" lang="en-US" err="1">
                <a:effectLst/>
                <a:latin typeface="Times New Roman" panose="02020603050405020304" pitchFamily="18" charset="0"/>
                <a:ea typeface="Times New Roman" panose="02020603050405020304" pitchFamily="18" charset="0"/>
              </a:rPr>
              <a:t>parenterary</a:t>
            </a:r>
            <a:r>
              <a:rPr dirty="0" sz="1800" lang="en-US">
                <a:effectLst/>
                <a:latin typeface="Times New Roman" panose="02020603050405020304" pitchFamily="18" charset="0"/>
                <a:ea typeface="Times New Roman" panose="02020603050405020304" pitchFamily="18" charset="0"/>
              </a:rPr>
              <a:t> or gastric feeding</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T</a:t>
            </a:r>
            <a:r>
              <a:rPr dirty="0" sz="1800" lang="en-US">
                <a:effectLst/>
                <a:latin typeface="Times New Roman" panose="02020603050405020304" pitchFamily="18" charset="0"/>
                <a:ea typeface="Times New Roman" panose="02020603050405020304" pitchFamily="18" charset="0"/>
              </a:rPr>
              <a:t>o transfuse or not</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T</a:t>
            </a:r>
            <a:r>
              <a:rPr dirty="0" sz="1800" lang="en-US">
                <a:effectLst/>
                <a:latin typeface="Times New Roman" panose="02020603050405020304" pitchFamily="18" charset="0"/>
                <a:ea typeface="Times New Roman" panose="02020603050405020304" pitchFamily="18" charset="0"/>
              </a:rPr>
              <a:t>o resuscitate or not</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H</a:t>
            </a:r>
            <a:r>
              <a:rPr dirty="0" sz="1800" lang="en-US">
                <a:effectLst/>
                <a:latin typeface="Times New Roman" panose="02020603050405020304" pitchFamily="18" charset="0"/>
                <a:ea typeface="Times New Roman" panose="02020603050405020304" pitchFamily="18" charset="0"/>
              </a:rPr>
              <a:t>ow to deal with a person who refuses treatment</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N</a:t>
            </a:r>
            <a:r>
              <a:rPr dirty="0" sz="1800" lang="en-US">
                <a:effectLst/>
                <a:latin typeface="Times New Roman" panose="02020603050405020304" pitchFamily="18" charset="0"/>
                <a:ea typeface="Times New Roman" panose="02020603050405020304" pitchFamily="18" charset="0"/>
              </a:rPr>
              <a:t>utritional supplementation (parenteral)</a:t>
            </a:r>
          </a:p>
          <a:p>
            <a:pPr indent="-342900" lvl="0" marL="342900" marR="0">
              <a:spcBef>
                <a:spcPts val="1800"/>
              </a:spcBef>
              <a:spcAft>
                <a:spcPts val="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W</a:t>
            </a:r>
            <a:r>
              <a:rPr dirty="0" sz="1800" lang="en-US">
                <a:effectLst/>
                <a:latin typeface="Times New Roman" panose="02020603050405020304" pitchFamily="18" charset="0"/>
                <a:ea typeface="Times New Roman" panose="02020603050405020304" pitchFamily="18" charset="0"/>
              </a:rPr>
              <a:t>ithdrawal of patient from the ventilation</a:t>
            </a:r>
          </a:p>
          <a:p>
            <a:pPr indent="0" marL="0" marR="0">
              <a:lnSpc>
                <a:spcPct val="115000"/>
              </a:lnSpc>
              <a:spcBef>
                <a:spcPts val="0"/>
              </a:spcBef>
              <a:spcAft>
                <a:spcPts val="1000"/>
              </a:spcAft>
              <a:buNone/>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72" name="Title 1"/>
          <p:cNvSpPr>
            <a:spLocks noGrp="1"/>
          </p:cNvSpPr>
          <p:nvPr>
            <p:ph type="title"/>
          </p:nvPr>
        </p:nvSpPr>
        <p:spPr>
          <a:xfrm>
            <a:off x="628650" y="426202"/>
            <a:ext cx="7886700" cy="1309607"/>
          </a:xfrm>
        </p:spPr>
        <p:txBody>
          <a:bodyPr>
            <a:normAutofit fontScale="90000"/>
          </a:bodyPr>
          <a:p>
            <a:pPr indent="-228600">
              <a:lnSpc>
                <a:spcPct val="115000"/>
              </a:lnSpc>
              <a:spcBef>
                <a:spcPts val="0"/>
              </a:spcBef>
              <a:spcAft>
                <a:spcPts val="1000"/>
              </a:spcAft>
            </a:pPr>
            <a:r>
              <a:rPr baseline="0" b="1" cap="none" dirty="0" sz="28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MANAGEMENT </a:t>
            </a:r>
            <a:r>
              <a:rPr baseline="0" b="1" cap="none" dirty="0" sz="18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baseline="0" b="1" cap="none" dirty="0" sz="2800" i="0" kern="1200" kumimoji="0" lang="en-US" noProof="0" normalizeH="0" spc="0" strike="noStrik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DURING THE END OF LIFE </a:t>
            </a:r>
            <a:r>
              <a:rPr b="1" dirty="0" sz="2800" lang="en-US">
                <a:solidFill>
                  <a:prstClr val="black"/>
                </a:solidFill>
                <a:latin typeface="Times New Roman" panose="02020603050405020304" pitchFamily="18" charset="0"/>
                <a:ea typeface="Calibri" panose="020F0502020204030204" pitchFamily="34" charset="0"/>
                <a:cs typeface="Times New Roman" panose="02020603050405020304" pitchFamily="18" charset="0"/>
              </a:rPr>
              <a:t>CARE</a:t>
            </a:r>
            <a:r>
              <a:rPr b="1" dirty="0" sz="2700" lang="en-US">
                <a:effectLst/>
                <a:latin typeface="Times New Roman" panose="02020603050405020304" pitchFamily="18" charset="0"/>
                <a:ea typeface="Calibri" panose="020F0502020204030204" pitchFamily="34" charset="0"/>
                <a:cs typeface="Times New Roman" panose="02020603050405020304" pitchFamily="18" charset="0"/>
              </a:rPr>
              <a:t> </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r>
              <a:rPr dirty="0" sz="4400" lang="en-US">
                <a:effectLst/>
                <a:latin typeface="Calibri" panose="020F0502020204030204" pitchFamily="34" charset="0"/>
                <a:ea typeface="Calibri" panose="020F0502020204030204" pitchFamily="34" charset="0"/>
                <a:cs typeface="Times New Roman" panose="02020603050405020304" pitchFamily="18" charset="0"/>
              </a:rPr>
              <a:t>             </a:t>
            </a:r>
            <a:r>
              <a:rPr dirty="0" sz="2400" lang="en-US">
                <a:ea typeface="Calibri" panose="020F0502020204030204" pitchFamily="34" charset="0"/>
                <a:cs typeface="Times New Roman" panose="02020603050405020304" pitchFamily="18" charset="0"/>
              </a:rPr>
              <a:t>ENVIRONMENT</a:t>
            </a:r>
            <a:endParaRPr dirty="0" lang="en-US"/>
          </a:p>
        </p:txBody>
      </p:sp>
      <p:sp>
        <p:nvSpPr>
          <p:cNvPr id="1048673" name="Content Placeholder 2"/>
          <p:cNvSpPr>
            <a:spLocks noGrp="1"/>
          </p:cNvSpPr>
          <p:nvPr>
            <p:ph idx="1"/>
          </p:nvPr>
        </p:nvSpPr>
        <p:spPr/>
        <p:txBody>
          <a:bodyPr/>
          <a:p>
            <a:pPr indent="-342900" lvl="0" marL="342900" marR="0">
              <a:spcBef>
                <a:spcPts val="1800"/>
              </a:spcBef>
              <a:spcAft>
                <a:spcPts val="180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P</a:t>
            </a:r>
            <a:r>
              <a:rPr dirty="0" sz="1800" lang="en-US">
                <a:effectLst/>
                <a:latin typeface="Times New Roman" panose="02020603050405020304" pitchFamily="18" charset="0"/>
                <a:ea typeface="Times New Roman" panose="02020603050405020304" pitchFamily="18" charset="0"/>
              </a:rPr>
              <a:t>atient to be in a quiet private room and well ventilated  and well lit.</a:t>
            </a:r>
          </a:p>
          <a:p>
            <a:pPr indent="-342900" lvl="0" marL="342900" marR="0">
              <a:spcBef>
                <a:spcPts val="1800"/>
              </a:spcBef>
              <a:spcAft>
                <a:spcPts val="180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L</a:t>
            </a:r>
            <a:r>
              <a:rPr dirty="0" sz="1800" lang="en-US">
                <a:effectLst/>
                <a:latin typeface="Times New Roman" panose="02020603050405020304" pitchFamily="18" charset="0"/>
                <a:ea typeface="Times New Roman" panose="02020603050405020304" pitchFamily="18" charset="0"/>
              </a:rPr>
              <a:t>imit visitation 2 at a time</a:t>
            </a:r>
          </a:p>
          <a:p>
            <a:pPr indent="-342900" lvl="0" marL="342900" marR="0">
              <a:spcBef>
                <a:spcPts val="1800"/>
              </a:spcBef>
              <a:spcAft>
                <a:spcPts val="180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P</a:t>
            </a:r>
            <a:r>
              <a:rPr dirty="0" sz="1800" lang="en-US">
                <a:effectLst/>
                <a:latin typeface="Times New Roman" panose="02020603050405020304" pitchFamily="18" charset="0"/>
                <a:ea typeface="Times New Roman" panose="02020603050405020304" pitchFamily="18" charset="0"/>
              </a:rPr>
              <a:t>rescence of a loved one holding hands, touching or praying brings comfort to the patient</a:t>
            </a:r>
          </a:p>
          <a:p>
            <a:pPr indent="-342900" lvl="0" marL="342900" marR="0">
              <a:spcBef>
                <a:spcPts val="1800"/>
              </a:spcBef>
              <a:spcAft>
                <a:spcPts val="1800"/>
              </a:spcAft>
              <a:buFont typeface="Symbol" panose="05050102010706020507" pitchFamily="18" charset="2"/>
              <a:buChar char=""/>
            </a:pPr>
            <a:r>
              <a:rPr dirty="0" sz="1800" lang="en-US">
                <a:latin typeface="Times New Roman" panose="02020603050405020304" pitchFamily="18" charset="0"/>
                <a:ea typeface="Times New Roman" panose="02020603050405020304" pitchFamily="18" charset="0"/>
              </a:rPr>
              <a:t>I</a:t>
            </a:r>
            <a:r>
              <a:rPr dirty="0" sz="1800" lang="en-US">
                <a:effectLst/>
                <a:latin typeface="Times New Roman" panose="02020603050405020304" pitchFamily="18" charset="0"/>
                <a:ea typeface="Times New Roman" panose="02020603050405020304" pitchFamily="18" charset="0"/>
              </a:rPr>
              <a:t>nvolve the patient in discussion at the side bed even if he appears unconscious or asleep.</a:t>
            </a:r>
          </a:p>
          <a:p>
            <a:pPr indent="0" marL="0" marR="0">
              <a:lnSpc>
                <a:spcPct val="115000"/>
              </a:lnSpc>
              <a:spcBef>
                <a:spcPts val="0"/>
              </a:spcBef>
              <a:spcAft>
                <a:spcPts val="1000"/>
              </a:spcAft>
              <a:buNone/>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74" name="Title 1"/>
          <p:cNvSpPr>
            <a:spLocks noGrp="1"/>
          </p:cNvSpPr>
          <p:nvPr>
            <p:ph type="title"/>
          </p:nvPr>
        </p:nvSpPr>
        <p:spPr/>
        <p:txBody>
          <a:bodyPr>
            <a:normAutofit fontScale="90000"/>
          </a:bodyPr>
          <a:p>
            <a:br>
              <a:rPr dirty="0" lang="en-US"/>
            </a:br>
            <a:r>
              <a:rPr dirty="0" lang="en-US"/>
              <a:t> </a:t>
            </a:r>
            <a:r>
              <a:rPr dirty="0" sz="2700" lang="en-US"/>
              <a:t>        PSYCHOLOGICAL CARE</a:t>
            </a:r>
            <a:br>
              <a:rPr dirty="0" lang="en-US"/>
            </a:br>
            <a:endParaRPr dirty="0" lang="en-US"/>
          </a:p>
        </p:txBody>
      </p:sp>
      <p:sp>
        <p:nvSpPr>
          <p:cNvPr id="1048675" name="Content Placeholder 2"/>
          <p:cNvSpPr>
            <a:spLocks noGrp="1"/>
          </p:cNvSpPr>
          <p:nvPr>
            <p:ph idx="1"/>
          </p:nvPr>
        </p:nvSpPr>
        <p:spPr/>
        <p:txBody>
          <a:bodyPr>
            <a:normAutofit fontScale="94444" lnSpcReduction="10000"/>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Recognize and address the physical and emotional issues facing the patient’s family</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Identify the family or other people involved and keep them informed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Be honest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Listen and explain what is likely to happen</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Be available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Reassure them that symptom control will continue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Encourage family to do small tasks for the loved one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Communicate with their loved one to remain close </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Touch, smile and understand the patients feelings</a:t>
            </a:r>
          </a:p>
          <a:p>
            <a:pPr indent="0" marL="0" marR="0">
              <a:lnSpc>
                <a:spcPct val="115000"/>
              </a:lnSpc>
              <a:spcBef>
                <a:spcPts val="0"/>
              </a:spcBef>
              <a:spcAft>
                <a:spcPts val="1000"/>
              </a:spcAft>
              <a:buNone/>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76" name="Title 1"/>
          <p:cNvSpPr>
            <a:spLocks noGrp="1"/>
          </p:cNvSpPr>
          <p:nvPr>
            <p:ph type="title"/>
          </p:nvPr>
        </p:nvSpPr>
        <p:spPr>
          <a:xfrm>
            <a:off x="733424" y="990600"/>
            <a:ext cx="7781925" cy="700089"/>
          </a:xfrm>
        </p:spPr>
        <p:txBody>
          <a:bodyPr>
            <a:normAutofit/>
          </a:bodyPr>
          <a:p>
            <a:r>
              <a:rPr b="1" dirty="0" sz="2400" lang="en-US"/>
              <a:t>        </a:t>
            </a:r>
            <a:r>
              <a:rPr dirty="0" sz="2400" lang="en-US"/>
              <a:t>SPIRITUAL NEEDS </a:t>
            </a:r>
            <a:endParaRPr dirty="0" lang="en-US"/>
          </a:p>
        </p:txBody>
      </p:sp>
      <p:sp>
        <p:nvSpPr>
          <p:cNvPr id="1048677" name="Content Placeholder 2"/>
          <p:cNvSpPr>
            <a:spLocks noGrp="1"/>
          </p:cNvSpPr>
          <p:nvPr>
            <p:ph idx="1"/>
          </p:nvPr>
        </p:nvSpPr>
        <p:spPr/>
        <p:txBody>
          <a:bodyPr/>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Address religious concern – terminally  ill patients receive a lot of comfort and relief </a:t>
            </a:r>
            <a:r>
              <a:rPr dirty="0" sz="1800" lang="en-US">
                <a:latin typeface="Times New Roman" panose="02020603050405020304" pitchFamily="18" charset="0"/>
                <a:ea typeface="Times New Roman" panose="02020603050405020304" pitchFamily="18" charset="0"/>
              </a:rPr>
              <a:t>f</a:t>
            </a:r>
            <a:r>
              <a:rPr dirty="0" sz="1800" lang="en-US">
                <a:effectLst/>
                <a:latin typeface="Times New Roman" panose="02020603050405020304" pitchFamily="18" charset="0"/>
                <a:ea typeface="Times New Roman" panose="02020603050405020304" pitchFamily="18" charset="0"/>
              </a:rPr>
              <a:t>rom their faith</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Some patients will ask for their spiritual leaders to get spiritual guidance</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Non-Christians will need to be baptized to meet their impending death</a:t>
            </a:r>
          </a:p>
          <a:p>
            <a:pPr indent="-342900" lvl="0" marL="342900" marR="0">
              <a:spcBef>
                <a:spcPts val="1800"/>
              </a:spcBef>
              <a:spcAft>
                <a:spcPts val="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Nurse to talk tactfully to those who do not ask for their spiritual leader.</a:t>
            </a:r>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78" name="Title 1"/>
          <p:cNvSpPr>
            <a:spLocks noGrp="1"/>
          </p:cNvSpPr>
          <p:nvPr>
            <p:ph type="title"/>
          </p:nvPr>
        </p:nvSpPr>
        <p:spPr/>
        <p:txBody>
          <a:bodyPr>
            <a:normAutofit/>
          </a:bodyPr>
          <a:p>
            <a:r>
              <a:rPr dirty="0" sz="2400" lang="en-US">
                <a:effectLst/>
                <a:latin typeface="Times New Roman" panose="02020603050405020304" pitchFamily="18" charset="0"/>
                <a:ea typeface="Calibri" panose="020F0502020204030204" pitchFamily="34" charset="0"/>
                <a:cs typeface="Times New Roman" panose="02020603050405020304" pitchFamily="18" charset="0"/>
              </a:rPr>
              <a:t>          </a:t>
            </a:r>
            <a:br>
              <a:rPr dirty="0" sz="2400" lang="en-US">
                <a:effectLst/>
                <a:latin typeface="Times New Roman" panose="02020603050405020304" pitchFamily="18" charset="0"/>
                <a:ea typeface="Calibri" panose="020F0502020204030204" pitchFamily="34" charset="0"/>
                <a:cs typeface="Times New Roman" panose="02020603050405020304" pitchFamily="18" charset="0"/>
              </a:rPr>
            </a:br>
            <a:r>
              <a:rPr dirty="0" sz="2400" lang="en-US">
                <a:effectLst/>
                <a:latin typeface="Times New Roman" panose="02020603050405020304" pitchFamily="18" charset="0"/>
                <a:ea typeface="Calibri" panose="020F0502020204030204" pitchFamily="34" charset="0"/>
                <a:cs typeface="Times New Roman" panose="02020603050405020304" pitchFamily="18" charset="0"/>
              </a:rPr>
              <a:t>                    PHYSICAL NEEDS</a:t>
            </a:r>
            <a:r>
              <a:rPr dirty="0" sz="2400" lang="en-US">
                <a:effectLst/>
                <a:latin typeface="Calibri" panose="020F0502020204030204" pitchFamily="34" charset="0"/>
                <a:ea typeface="Calibri" panose="020F0502020204030204" pitchFamily="34" charset="0"/>
                <a:cs typeface="Times New Roman" panose="02020603050405020304" pitchFamily="18" charset="0"/>
              </a:rPr>
              <a:t> </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r>
              <a:rPr dirty="0" sz="4400" lang="en-US">
                <a:effectLst/>
                <a:latin typeface="Calibri" panose="020F0502020204030204" pitchFamily="34" charset="0"/>
                <a:ea typeface="Calibri" panose="020F0502020204030204" pitchFamily="34" charset="0"/>
                <a:cs typeface="Times New Roman" panose="02020603050405020304" pitchFamily="18" charset="0"/>
              </a:rPr>
              <a:t>    </a:t>
            </a:r>
            <a:endParaRPr dirty="0" lang="en-US"/>
          </a:p>
        </p:txBody>
      </p:sp>
      <p:sp>
        <p:nvSpPr>
          <p:cNvPr id="1048679" name="Content Placeholder 2"/>
          <p:cNvSpPr>
            <a:spLocks noGrp="1"/>
          </p:cNvSpPr>
          <p:nvPr>
            <p:ph idx="1"/>
          </p:nvPr>
        </p:nvSpPr>
        <p:spPr/>
        <p:txBody>
          <a:bodyPr/>
          <a:p>
            <a:pPr indent="-342900" lvl="0" marL="822960" marR="0">
              <a:spcBef>
                <a:spcPts val="180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Swallowing and coughing  reflexes will be affected, expectorants accumulates. in the mouth and throat – patients may aspirate </a:t>
            </a:r>
          </a:p>
          <a:p>
            <a:pPr indent="-342900" lvl="0" marL="822960" marR="0">
              <a:spcBef>
                <a:spcPts val="1800"/>
              </a:spcBef>
              <a:spcAft>
                <a:spcPts val="0"/>
              </a:spcAft>
              <a:buFont typeface="Symbol" panose="05050102010706020507" pitchFamily="18" charset="2"/>
              <a:buChar char=""/>
              <a:tabLst>
                <a:tab algn="l" pos="1543050"/>
              </a:tabLst>
            </a:pPr>
            <a:r>
              <a:rPr dirty="0" sz="1800" lang="en-US">
                <a:latin typeface="Times New Roman" panose="02020603050405020304" pitchFamily="18" charset="0"/>
                <a:ea typeface="Times New Roman" panose="02020603050405020304" pitchFamily="18" charset="0"/>
              </a:rPr>
              <a:t>P</a:t>
            </a:r>
            <a:r>
              <a:rPr dirty="0" sz="1800" lang="en-US">
                <a:effectLst/>
                <a:latin typeface="Times New Roman" panose="02020603050405020304" pitchFamily="18" charset="0"/>
                <a:ea typeface="Times New Roman" panose="02020603050405020304" pitchFamily="18" charset="0"/>
              </a:rPr>
              <a:t>osition patients on his side – for secretions to flow </a:t>
            </a:r>
          </a:p>
          <a:p>
            <a:pPr indent="-342900" lvl="0" marL="822960" marR="0">
              <a:spcBef>
                <a:spcPts val="1800"/>
              </a:spcBef>
              <a:spcAft>
                <a:spcPts val="0"/>
              </a:spcAft>
              <a:buFont typeface="Symbol" panose="05050102010706020507" pitchFamily="18" charset="2"/>
              <a:buChar char=""/>
              <a:tabLst>
                <a:tab algn="l" pos="1543050"/>
              </a:tabLst>
            </a:pPr>
            <a:r>
              <a:rPr dirty="0" sz="1800" lang="en-US">
                <a:latin typeface="Times New Roman" panose="02020603050405020304" pitchFamily="18" charset="0"/>
                <a:ea typeface="Times New Roman" panose="02020603050405020304" pitchFamily="18" charset="0"/>
              </a:rPr>
              <a:t>S</a:t>
            </a:r>
            <a:r>
              <a:rPr dirty="0" sz="1800" lang="en-US">
                <a:effectLst/>
                <a:latin typeface="Times New Roman" panose="02020603050405020304" pitchFamily="18" charset="0"/>
                <a:ea typeface="Times New Roman" panose="02020603050405020304" pitchFamily="18" charset="0"/>
              </a:rPr>
              <a:t>uction should be done</a:t>
            </a:r>
          </a:p>
          <a:p>
            <a:pPr indent="-342900" lvl="0" marL="822960" marR="0">
              <a:spcBef>
                <a:spcPts val="1800"/>
              </a:spcBef>
              <a:spcAft>
                <a:spcPts val="0"/>
              </a:spcAft>
              <a:buFont typeface="Symbol" panose="05050102010706020507" pitchFamily="18" charset="2"/>
              <a:buChar char=""/>
              <a:tabLst>
                <a:tab algn="l" pos="1543050"/>
              </a:tabLst>
            </a:pPr>
            <a:r>
              <a:rPr dirty="0" sz="1800" lang="en-US">
                <a:latin typeface="Times New Roman" panose="02020603050405020304" pitchFamily="18" charset="0"/>
                <a:ea typeface="Times New Roman" panose="02020603050405020304" pitchFamily="18" charset="0"/>
              </a:rPr>
              <a:t>N</a:t>
            </a:r>
            <a:r>
              <a:rPr dirty="0" sz="1800" lang="en-US">
                <a:effectLst/>
                <a:latin typeface="Times New Roman" panose="02020603050405020304" pitchFamily="18" charset="0"/>
                <a:ea typeface="Times New Roman" panose="02020603050405020304" pitchFamily="18" charset="0"/>
              </a:rPr>
              <a:t>utritional and fluid input is reduced –lips may crack</a:t>
            </a:r>
          </a:p>
          <a:p>
            <a:pPr indent="-342900" lvl="0" marL="822960" marR="0">
              <a:spcBef>
                <a:spcPts val="1800"/>
              </a:spcBef>
              <a:spcAft>
                <a:spcPts val="0"/>
              </a:spcAft>
              <a:buFont typeface="Symbol" panose="05050102010706020507" pitchFamily="18" charset="2"/>
              <a:buChar char=""/>
              <a:tabLst>
                <a:tab algn="l" pos="1543050"/>
              </a:tabLst>
            </a:pPr>
            <a:r>
              <a:rPr dirty="0" sz="1800" lang="en-US">
                <a:latin typeface="Times New Roman" panose="02020603050405020304" pitchFamily="18" charset="0"/>
                <a:ea typeface="Times New Roman" panose="02020603050405020304" pitchFamily="18" charset="0"/>
              </a:rPr>
              <a:t>K</a:t>
            </a:r>
            <a:r>
              <a:rPr dirty="0" sz="1800" lang="en-US">
                <a:effectLst/>
                <a:latin typeface="Times New Roman" panose="02020603050405020304" pitchFamily="18" charset="0"/>
                <a:ea typeface="Times New Roman" panose="02020603050405020304" pitchFamily="18" charset="0"/>
              </a:rPr>
              <a:t>eep the mouth clean and moist – lubricate the mouth and the lips with paraffin </a:t>
            </a:r>
          </a:p>
          <a:p>
            <a:pPr indent="-342900" lvl="0" marL="822960" marR="0">
              <a:spcBef>
                <a:spcPts val="1800"/>
              </a:spcBef>
              <a:spcAft>
                <a:spcPts val="0"/>
              </a:spcAft>
              <a:buFont typeface="Symbol" panose="05050102010706020507" pitchFamily="18" charset="2"/>
              <a:buChar char=""/>
              <a:tabLst>
                <a:tab algn="l" pos="1543050"/>
              </a:tabLst>
            </a:pPr>
            <a:r>
              <a:rPr dirty="0" sz="1800" lang="en-US">
                <a:latin typeface="Times New Roman" panose="02020603050405020304" pitchFamily="18" charset="0"/>
                <a:ea typeface="Times New Roman" panose="02020603050405020304" pitchFamily="18" charset="0"/>
              </a:rPr>
              <a:t>N</a:t>
            </a:r>
            <a:r>
              <a:rPr dirty="0" sz="1800" lang="en-US">
                <a:effectLst/>
                <a:latin typeface="Times New Roman" panose="02020603050405020304" pitchFamily="18" charset="0"/>
                <a:ea typeface="Times New Roman" panose="02020603050405020304" pitchFamily="18" charset="0"/>
              </a:rPr>
              <a:t>ose kept clear and lubricated..</a:t>
            </a:r>
          </a:p>
          <a:p>
            <a:pPr indent="-342900" lvl="0" marL="822960" marR="0">
              <a:spcBef>
                <a:spcPts val="180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 </a:t>
            </a:r>
            <a:r>
              <a:rPr dirty="0" sz="1800" lang="en-US">
                <a:latin typeface="Times New Roman" panose="02020603050405020304" pitchFamily="18" charset="0"/>
                <a:ea typeface="Times New Roman" panose="02020603050405020304" pitchFamily="18" charset="0"/>
              </a:rPr>
              <a:t>E</a:t>
            </a:r>
            <a:r>
              <a:rPr dirty="0" sz="1800" lang="en-US">
                <a:effectLst/>
                <a:latin typeface="Times New Roman" panose="02020603050405020304" pitchFamily="18" charset="0"/>
                <a:ea typeface="Times New Roman" panose="02020603050405020304" pitchFamily="18" charset="0"/>
              </a:rPr>
              <a:t>yes wiped with cotton wool to remove secretion using normal saline.</a:t>
            </a:r>
          </a:p>
          <a:p>
            <a:pPr indent="0" marL="0" marR="0">
              <a:lnSpc>
                <a:spcPct val="115000"/>
              </a:lnSpc>
              <a:spcBef>
                <a:spcPts val="0"/>
              </a:spcBef>
              <a:spcAft>
                <a:spcPts val="1000"/>
              </a:spcAft>
              <a:buNone/>
              <a:tabLst>
                <a:tab algn="l" pos="1543050"/>
              </a:tabLst>
            </a:pP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80" name="Title 1"/>
          <p:cNvSpPr>
            <a:spLocks noGrp="1"/>
          </p:cNvSpPr>
          <p:nvPr>
            <p:ph type="title"/>
          </p:nvPr>
        </p:nvSpPr>
        <p:spPr>
          <a:xfrm>
            <a:off x="628650" y="681037"/>
            <a:ext cx="7886700" cy="597347"/>
          </a:xfrm>
        </p:spPr>
        <p:txBody>
          <a:bodyPr>
            <a:normAutofit/>
          </a:bodyPr>
          <a:p>
            <a:r>
              <a:rPr dirty="0" sz="2400" lang="en-US"/>
              <a:t>                    NUTRITION</a:t>
            </a:r>
            <a:endParaRPr dirty="0" lang="en-US"/>
          </a:p>
        </p:txBody>
      </p:sp>
      <p:sp>
        <p:nvSpPr>
          <p:cNvPr id="1048681" name="Content Placeholder 2"/>
          <p:cNvSpPr>
            <a:spLocks noGrp="1"/>
          </p:cNvSpPr>
          <p:nvPr>
            <p:ph idx="1"/>
          </p:nvPr>
        </p:nvSpPr>
        <p:spPr>
          <a:xfrm>
            <a:off x="628650" y="1411550"/>
            <a:ext cx="7886700" cy="4765413"/>
          </a:xfrm>
        </p:spPr>
        <p:txBody>
          <a:bodyPr>
            <a:normAutofit/>
          </a:bodyPr>
          <a:p>
            <a:pPr>
              <a:spcBef>
                <a:spcPts val="1800"/>
              </a:spcBef>
              <a:tabLst>
                <a:tab algn="l" pos="1543050"/>
              </a:tabLst>
            </a:pPr>
            <a:r>
              <a:rPr dirty="0" sz="1800" lang="en-US">
                <a:effectLst/>
                <a:latin typeface="Times New Roman" panose="02020603050405020304" pitchFamily="18" charset="0"/>
                <a:ea typeface="Times New Roman" panose="02020603050405020304" pitchFamily="18" charset="0"/>
              </a:rPr>
              <a:t>Normally patient has  very little interest in foods and fluids -</a:t>
            </a:r>
            <a:r>
              <a:rPr dirty="0" sz="1800" lang="en-US">
                <a:latin typeface="Times New Roman" panose="02020603050405020304" pitchFamily="18" charset="0"/>
                <a:ea typeface="Times New Roman" panose="02020603050405020304" pitchFamily="18" charset="0"/>
              </a:rPr>
              <a:t>no</a:t>
            </a:r>
            <a:r>
              <a:rPr dirty="0" sz="1800" lang="en-US">
                <a:effectLst/>
                <a:latin typeface="Times New Roman" panose="02020603050405020304" pitchFamily="18" charset="0"/>
                <a:ea typeface="Times New Roman" panose="02020603050405020304" pitchFamily="18" charset="0"/>
              </a:rPr>
              <a:t> appetite and no physical effort to eat and drink.</a:t>
            </a:r>
          </a:p>
          <a:p>
            <a:pPr>
              <a:spcBef>
                <a:spcPts val="1800"/>
              </a:spcBef>
              <a:tabLst>
                <a:tab algn="l" pos="1543050"/>
              </a:tabLst>
            </a:pPr>
            <a:r>
              <a:rPr dirty="0" sz="1800" lang="en-US">
                <a:latin typeface="Times New Roman" panose="02020603050405020304" pitchFamily="18" charset="0"/>
                <a:ea typeface="Times New Roman" panose="02020603050405020304" pitchFamily="18" charset="0"/>
              </a:rPr>
              <a:t>M</a:t>
            </a:r>
            <a:r>
              <a:rPr dirty="0" sz="1800" lang="en-US">
                <a:effectLst/>
                <a:latin typeface="Times New Roman" panose="02020603050405020304" pitchFamily="18" charset="0"/>
                <a:ea typeface="Times New Roman" panose="02020603050405020304" pitchFamily="18" charset="0"/>
              </a:rPr>
              <a:t>eet nutritional needs effectively by administration of intravenous fluids or nasogastric tube feeding – too much may cause abdominal disturbance as gastric activities are reduced</a:t>
            </a:r>
          </a:p>
          <a:p>
            <a:pPr>
              <a:spcBef>
                <a:spcPts val="1800"/>
              </a:spcBef>
              <a:tabLst>
                <a:tab algn="l" pos="1543050"/>
              </a:tabLst>
            </a:pPr>
            <a:r>
              <a:rPr dirty="0" sz="1800" lang="en-US">
                <a:latin typeface="Times New Roman" panose="02020603050405020304" pitchFamily="18" charset="0"/>
                <a:ea typeface="Times New Roman" panose="02020603050405020304" pitchFamily="18" charset="0"/>
              </a:rPr>
              <a:t>I</a:t>
            </a:r>
            <a:r>
              <a:rPr dirty="0" sz="1800" lang="en-US">
                <a:effectLst/>
                <a:latin typeface="Times New Roman" panose="02020603050405020304" pitchFamily="18" charset="0"/>
                <a:ea typeface="Times New Roman" panose="02020603050405020304" pitchFamily="18" charset="0"/>
              </a:rPr>
              <a:t>f swallowing reflex is intact, you can give sips of water frequently chips of ice or just moistening the lips with  a dump cloth.</a:t>
            </a:r>
            <a:endParaRPr dirty="0" sz="1800" lang="en-US">
              <a:latin typeface="Times New Roman" panose="02020603050405020304" pitchFamily="18" charset="0"/>
              <a:ea typeface="Times New Roman" panose="02020603050405020304" pitchFamily="18" charset="0"/>
            </a:endParaRPr>
          </a:p>
          <a:p>
            <a:pPr indent="0" lvl="0" marL="0" marR="0">
              <a:spcBef>
                <a:spcPts val="0"/>
              </a:spcBef>
              <a:spcAft>
                <a:spcPts val="0"/>
              </a:spcAft>
              <a:buNone/>
              <a:tabLst>
                <a:tab algn="l" pos="1543050"/>
              </a:tabLst>
            </a:pPr>
            <a:endParaRPr dirty="0" sz="1800" lang="en-US">
              <a:effectLst/>
              <a:latin typeface="Times New Roman" panose="02020603050405020304" pitchFamily="18" charset="0"/>
              <a:ea typeface="Times New Roman" panose="02020603050405020304" pitchFamily="18" charset="0"/>
            </a:endParaRPr>
          </a:p>
          <a:p>
            <a:pPr indent="0" marL="0" marR="0">
              <a:lnSpc>
                <a:spcPct val="115000"/>
              </a:lnSpc>
              <a:spcBef>
                <a:spcPts val="0"/>
              </a:spcBef>
              <a:spcAft>
                <a:spcPts val="1000"/>
              </a:spcAft>
              <a:buNone/>
              <a:tabLst>
                <a:tab algn="l" pos="1543050"/>
              </a:tabLst>
            </a:pPr>
            <a:r>
              <a:rPr dirty="0" sz="2400" lang="en-US">
                <a:effectLst/>
                <a:latin typeface="Times New Roman" panose="02020603050405020304" pitchFamily="18" charset="0"/>
                <a:ea typeface="Calibri" panose="020F0502020204030204" pitchFamily="34" charset="0"/>
                <a:cs typeface="Times New Roman" panose="02020603050405020304" pitchFamily="18" charset="0"/>
              </a:rPr>
              <a:t>                      ELIMINATION NEED </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latin typeface="Times New Roman" panose="02020603050405020304" pitchFamily="18" charset="0"/>
                <a:ea typeface="Calibri" panose="020F0502020204030204" pitchFamily="34" charset="0"/>
                <a:cs typeface="Times New Roman" panose="02020603050405020304" pitchFamily="18" charset="0"/>
              </a:rPr>
              <a:t>I</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f patient is incontinence change the </a:t>
            </a:r>
            <a:r>
              <a:rPr dirty="0" sz="1800" lang="en-US">
                <a:latin typeface="Times New Roman" panose="02020603050405020304" pitchFamily="18" charset="0"/>
                <a:ea typeface="Calibri" panose="020F0502020204030204" pitchFamily="34" charset="0"/>
                <a:cs typeface="Times New Roman" panose="02020603050405020304" pitchFamily="18" charset="0"/>
              </a:rPr>
              <a:t>linen</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use pampers and catheterize also do pressure areas.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r>
              <a:rPr dirty="0" sz="1800" lang="en-US"/>
              <a:t>If there is difficult in elimination ,then enema may be given constant catheterization.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82" name="Title 1"/>
          <p:cNvSpPr>
            <a:spLocks noGrp="1"/>
          </p:cNvSpPr>
          <p:nvPr>
            <p:ph type="title"/>
          </p:nvPr>
        </p:nvSpPr>
        <p:spPr/>
        <p:txBody>
          <a:bodyPr>
            <a:normAutofit/>
          </a:bodyPr>
          <a:p>
            <a:r>
              <a:rPr dirty="0" sz="2400" lang="en-US"/>
              <a:t>MEDICATION </a:t>
            </a:r>
          </a:p>
        </p:txBody>
      </p:sp>
      <p:sp>
        <p:nvSpPr>
          <p:cNvPr id="1048683" name="Content Placeholder 2"/>
          <p:cNvSpPr>
            <a:spLocks noGrp="1"/>
          </p:cNvSpPr>
          <p:nvPr>
            <p:ph idx="1"/>
          </p:nvPr>
        </p:nvSpPr>
        <p:spPr/>
        <p:txBody>
          <a:bodyPr>
            <a:normAutofit/>
          </a:bodyPr>
          <a:p>
            <a:pPr>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At this stage comfort is the priority, unnecessary medication should be stopped. Common drugs used are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lvl="0" marL="0" marR="0">
              <a:spcBef>
                <a:spcPts val="0"/>
              </a:spcBef>
              <a:spcAft>
                <a:spcPts val="0"/>
              </a:spcAft>
              <a:buNone/>
              <a:tabLst>
                <a:tab algn="l" pos="1543050"/>
              </a:tabLst>
            </a:pPr>
            <a:endParaRPr dirty="0" sz="1800" lang="en-US" u="sng">
              <a:effectLst>
                <a:outerShdw algn="tl" blurRad="38100" dir="2700000" dist="38100">
                  <a:srgbClr val="000000">
                    <a:alpha val="43137"/>
                  </a:srgbClr>
                </a:outerShdw>
              </a:effectLst>
              <a:latin typeface="Times New Roman" panose="02020603050405020304" pitchFamily="18" charset="0"/>
              <a:ea typeface="Times New Roman" panose="02020603050405020304" pitchFamily="18" charset="0"/>
            </a:endParaRPr>
          </a:p>
          <a:p>
            <a:pPr indent="0" lvl="0" marL="0" marR="0">
              <a:spcBef>
                <a:spcPts val="0"/>
              </a:spcBef>
              <a:spcAft>
                <a:spcPts val="0"/>
              </a:spcAft>
              <a:buNone/>
              <a:tabLst>
                <a:tab algn="l" pos="1543050"/>
              </a:tabLst>
            </a:pPr>
            <a:r>
              <a:rPr b="1" dirty="0" sz="1800" lang="en-US" err="1" u="sng">
                <a:effectLst>
                  <a:outerShdw algn="tl" blurRad="38100" dir="2700000" dist="38100">
                    <a:srgbClr val="000000">
                      <a:alpha val="43137"/>
                    </a:srgbClr>
                  </a:outerShdw>
                </a:effectLst>
                <a:latin typeface="Times New Roman" panose="02020603050405020304" pitchFamily="18" charset="0"/>
                <a:ea typeface="Times New Roman" panose="02020603050405020304" pitchFamily="18" charset="0"/>
              </a:rPr>
              <a:t>dysnoea</a:t>
            </a:r>
            <a:r>
              <a:rPr b="1" dirty="0" sz="1800" lang="en-US" u="sng">
                <a:effectLst>
                  <a:outerShdw algn="tl" blurRad="38100" dir="2700000" dist="38100">
                    <a:srgbClr val="000000">
                      <a:alpha val="43137"/>
                    </a:srgbClr>
                  </a:outerShdw>
                </a:effectLst>
                <a:latin typeface="Times New Roman" panose="02020603050405020304" pitchFamily="18" charset="0"/>
                <a:ea typeface="Times New Roman" panose="02020603050405020304" pitchFamily="18" charset="0"/>
              </a:rPr>
              <a:t>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fan the face</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give low doses of morphine</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for anxiety / respiratory panic attack – reassure, encourage breathing exercise </a:t>
            </a:r>
          </a:p>
          <a:p>
            <a:pPr indent="0" marL="0">
              <a:lnSpc>
                <a:spcPct val="115000"/>
              </a:lnSpc>
              <a:spcBef>
                <a:spcPts val="0"/>
              </a:spcBef>
              <a:spcAft>
                <a:spcPts val="1000"/>
              </a:spcAft>
              <a:buNone/>
              <a:tabLst>
                <a:tab algn="l" pos="1543050"/>
              </a:tabLst>
            </a:pP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death rattle</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avoid overhydration</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reposition the patient in bed, reassure the family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give </a:t>
            </a:r>
            <a:r>
              <a:rPr dirty="0" sz="1800" lang="en-US" err="1">
                <a:effectLst/>
                <a:latin typeface="Times New Roman" panose="02020603050405020304" pitchFamily="18" charset="0"/>
                <a:ea typeface="Times New Roman" panose="02020603050405020304" pitchFamily="18" charset="0"/>
              </a:rPr>
              <a:t>hyosene</a:t>
            </a:r>
            <a:r>
              <a:rPr dirty="0" sz="1800" lang="en-US">
                <a:effectLst/>
                <a:latin typeface="Times New Roman" panose="02020603050405020304" pitchFamily="18" charset="0"/>
                <a:ea typeface="Times New Roman" panose="02020603050405020304" pitchFamily="18" charset="0"/>
              </a:rPr>
              <a:t> </a:t>
            </a:r>
            <a:r>
              <a:rPr dirty="0" sz="1800" lang="en-US" err="1">
                <a:effectLst/>
                <a:latin typeface="Times New Roman" panose="02020603050405020304" pitchFamily="18" charset="0"/>
                <a:ea typeface="Times New Roman" panose="02020603050405020304" pitchFamily="18" charset="0"/>
              </a:rPr>
              <a:t>butylbromide</a:t>
            </a:r>
            <a:r>
              <a:rPr dirty="0" sz="1800" lang="en-US">
                <a:effectLst/>
                <a:latin typeface="Times New Roman" panose="02020603050405020304" pitchFamily="18" charset="0"/>
                <a:ea typeface="Times New Roman" panose="02020603050405020304" pitchFamily="18" charset="0"/>
              </a:rPr>
              <a:t> 20mg 4 </a:t>
            </a:r>
            <a:r>
              <a:rPr dirty="0" sz="1800" lang="en-US" err="1">
                <a:effectLst/>
                <a:latin typeface="Times New Roman" panose="02020603050405020304" pitchFamily="18" charset="0"/>
                <a:ea typeface="Times New Roman" panose="02020603050405020304" pitchFamily="18" charset="0"/>
              </a:rPr>
              <a:t>hrly</a:t>
            </a:r>
            <a:endParaRPr dirty="0" sz="1800" lang="en-US">
              <a:effectLst/>
              <a:latin typeface="Times New Roman" panose="02020603050405020304" pitchFamily="18" charset="0"/>
              <a:ea typeface="Times New Roman" panose="02020603050405020304" pitchFamily="18" charset="0"/>
            </a:endParaRPr>
          </a:p>
          <a:p>
            <a:endParaRPr dirty="0" sz="18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945" name=""/>
          <p:cNvSpPr>
            <a:spLocks noGrp="1"/>
          </p:cNvSpPr>
          <p:nvPr>
            <p:ph type="ctrTitle" hasCustomPrompt="1"/>
          </p:nvPr>
        </p:nvSpPr>
        <p:spPr/>
        <p:txBody>
          <a:bodyPr/>
          <a:p>
            <a:endParaRPr lang="en-US"/>
          </a:p>
        </p:txBody>
      </p:sp>
      <p:sp>
        <p:nvSpPr>
          <p:cNvPr id="1048946" name=""/>
          <p:cNvSpPr>
            <a:spLocks noGrp="1"/>
          </p:cNvSpPr>
          <p:nvPr>
            <p:ph type="subTitle" idx="1" hasCustomPrompt="1"/>
          </p:nvPr>
        </p:nvSpPr>
        <p:spPr/>
        <p:txBody>
          <a:bodyPr/>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84" name="Title 1"/>
          <p:cNvSpPr>
            <a:spLocks noGrp="1"/>
          </p:cNvSpPr>
          <p:nvPr>
            <p:ph type="title"/>
          </p:nvPr>
        </p:nvSpPr>
        <p:spPr>
          <a:xfrm>
            <a:off x="628650" y="1057275"/>
            <a:ext cx="7886699" cy="633414"/>
          </a:xfrm>
        </p:spPr>
        <p:txBody>
          <a:bodyPr/>
          <a:p>
            <a:r>
              <a:rPr dirty="0" sz="1800" lang="en-US"/>
              <a:t> </a:t>
            </a:r>
            <a:r>
              <a:rPr dirty="0" sz="2400" lang="en-US"/>
              <a:t>MEDICATION CONTINUES</a:t>
            </a:r>
            <a:endParaRPr dirty="0" lang="en-US"/>
          </a:p>
        </p:txBody>
      </p:sp>
      <p:sp>
        <p:nvSpPr>
          <p:cNvPr id="1048685" name="Content Placeholder 2"/>
          <p:cNvSpPr>
            <a:spLocks noGrp="1"/>
          </p:cNvSpPr>
          <p:nvPr>
            <p:ph idx="1"/>
          </p:nvPr>
        </p:nvSpPr>
        <p:spPr/>
        <p:txBody>
          <a:bodyPr/>
          <a:p>
            <a:pPr indent="0" marL="0">
              <a:buNone/>
            </a:pPr>
            <a:r>
              <a:rPr dirty="0" lang="en-US"/>
              <a:t>    </a:t>
            </a:r>
            <a:r>
              <a:rPr b="1" dirty="0" sz="1800" lang="en-US" u="sng"/>
              <a:t>nausea and vomit</a:t>
            </a:r>
            <a:endParaRPr dirty="0" lang="en-US"/>
          </a:p>
        </p:txBody>
      </p:sp>
      <p:sp>
        <p:nvSpPr>
          <p:cNvPr id="1048686" name="TextBox 4"/>
          <p:cNvSpPr txBox="1"/>
          <p:nvPr/>
        </p:nvSpPr>
        <p:spPr>
          <a:xfrm>
            <a:off x="947056" y="2370084"/>
            <a:ext cx="7249885" cy="2539541"/>
          </a:xfrm>
          <a:prstGeom prst="rect"/>
          <a:noFill/>
        </p:spPr>
        <p:txBody>
          <a:bodyPr wrap="square">
            <a:spAutoFit/>
          </a:bodyPr>
          <a:p>
            <a:pPr indent="-285750" lvl="0" marL="285750" marR="0">
              <a:spcBef>
                <a:spcPts val="1800"/>
              </a:spcBef>
              <a:spcAft>
                <a:spcPts val="0"/>
              </a:spcAft>
              <a:buFont typeface="Arial" panose="020B0604020202020204" pitchFamily="34" charset="0"/>
              <a:buChar char="•"/>
              <a:tabLst>
                <a:tab algn="l" pos="1543050"/>
              </a:tabLst>
            </a:pPr>
            <a:r>
              <a:rPr dirty="0" sz="1800" lang="en-US">
                <a:effectLst/>
                <a:latin typeface="Times New Roman" panose="02020603050405020304" pitchFamily="18" charset="0"/>
                <a:ea typeface="Times New Roman" panose="02020603050405020304" pitchFamily="18" charset="0"/>
              </a:rPr>
              <a:t>give antiemetics – </a:t>
            </a:r>
            <a:r>
              <a:rPr dirty="0" sz="1800" lang="en-US" err="1">
                <a:effectLst/>
                <a:latin typeface="Times New Roman" panose="02020603050405020304" pitchFamily="18" charset="0"/>
                <a:ea typeface="Times New Roman" panose="02020603050405020304" pitchFamily="18" charset="0"/>
              </a:rPr>
              <a:t>cyclizine</a:t>
            </a:r>
            <a:r>
              <a:rPr dirty="0" sz="1800" lang="en-US">
                <a:effectLst/>
                <a:latin typeface="Times New Roman" panose="02020603050405020304" pitchFamily="18" charset="0"/>
                <a:ea typeface="Times New Roman" panose="02020603050405020304" pitchFamily="18" charset="0"/>
              </a:rPr>
              <a:t>, </a:t>
            </a:r>
            <a:r>
              <a:rPr dirty="0" sz="1800" lang="en-US" err="1">
                <a:effectLst/>
                <a:latin typeface="Times New Roman" panose="02020603050405020304" pitchFamily="18" charset="0"/>
                <a:ea typeface="Times New Roman" panose="02020603050405020304" pitchFamily="18" charset="0"/>
              </a:rPr>
              <a:t>metroclopromide</a:t>
            </a:r>
            <a:endParaRPr dirty="0" sz="1400" lang="en-US">
              <a:effectLst/>
              <a:latin typeface="Times New Roman" panose="02020603050405020304" pitchFamily="18" charset="0"/>
              <a:ea typeface="Times New Roman" panose="02020603050405020304" pitchFamily="18" charset="0"/>
            </a:endParaRPr>
          </a:p>
          <a:p>
            <a:pPr marL="0" marR="0">
              <a:lnSpc>
                <a:spcPct val="115000"/>
              </a:lnSpc>
              <a:spcBef>
                <a:spcPts val="180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t>
            </a: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delirium </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285750" lvl="0" marL="285750" marR="0">
              <a:spcBef>
                <a:spcPts val="1800"/>
              </a:spcBef>
              <a:spcAft>
                <a:spcPts val="0"/>
              </a:spcAft>
              <a:buFont typeface="Arial" panose="020B0604020202020204" pitchFamily="34" charset="0"/>
              <a:buChar char="•"/>
              <a:tabLst>
                <a:tab algn="l" pos="1543050"/>
              </a:tabLst>
            </a:pPr>
            <a:r>
              <a:rPr dirty="0" sz="1800" lang="en-US">
                <a:effectLst/>
                <a:latin typeface="Times New Roman" panose="02020603050405020304" pitchFamily="18" charset="0"/>
                <a:ea typeface="Times New Roman" panose="02020603050405020304" pitchFamily="18" charset="0"/>
              </a:rPr>
              <a:t>consider </a:t>
            </a:r>
            <a:r>
              <a:rPr dirty="0" sz="1800" lang="en-US" err="1">
                <a:effectLst/>
                <a:latin typeface="Times New Roman" panose="02020603050405020304" pitchFamily="18" charset="0"/>
                <a:ea typeface="Times New Roman" panose="02020603050405020304" pitchFamily="18" charset="0"/>
              </a:rPr>
              <a:t>haloperidal</a:t>
            </a:r>
            <a:endParaRPr dirty="0" sz="1800" lang="en-US">
              <a:effectLst/>
              <a:latin typeface="Times New Roman" panose="02020603050405020304" pitchFamily="18" charset="0"/>
              <a:ea typeface="Times New Roman" panose="02020603050405020304" pitchFamily="18" charset="0"/>
            </a:endParaRPr>
          </a:p>
          <a:p>
            <a:pPr indent="-285750" lvl="0" marL="285750" marR="0">
              <a:spcBef>
                <a:spcPts val="1800"/>
              </a:spcBef>
              <a:spcAft>
                <a:spcPts val="0"/>
              </a:spcAft>
              <a:buFont typeface="Arial" panose="020B0604020202020204" pitchFamily="34" charset="0"/>
              <a:buChar char="•"/>
              <a:tabLst>
                <a:tab algn="l" pos="1543050"/>
              </a:tabLst>
            </a:pPr>
            <a:r>
              <a:rPr dirty="0" sz="1800" lang="en-US">
                <a:effectLst/>
                <a:latin typeface="Times New Roman" panose="02020603050405020304" pitchFamily="18" charset="0"/>
                <a:ea typeface="Times New Roman" panose="02020603050405020304" pitchFamily="18" charset="0"/>
              </a:rPr>
              <a:t>agitated delirium – give </a:t>
            </a:r>
            <a:r>
              <a:rPr dirty="0" sz="1800" lang="en-US" err="1">
                <a:effectLst/>
                <a:latin typeface="Times New Roman" panose="02020603050405020304" pitchFamily="18" charset="0"/>
                <a:ea typeface="Times New Roman" panose="02020603050405020304" pitchFamily="18" charset="0"/>
              </a:rPr>
              <a:t>haloperidal</a:t>
            </a:r>
            <a:r>
              <a:rPr dirty="0" sz="1800" lang="en-US">
                <a:effectLst/>
                <a:latin typeface="Times New Roman" panose="02020603050405020304" pitchFamily="18" charset="0"/>
                <a:ea typeface="Times New Roman" panose="02020603050405020304" pitchFamily="18" charset="0"/>
              </a:rPr>
              <a:t>  with diazepine 5mg 4-6 </a:t>
            </a:r>
            <a:r>
              <a:rPr dirty="0" sz="1800" lang="en-US" err="1">
                <a:effectLst/>
                <a:latin typeface="Times New Roman" panose="02020603050405020304" pitchFamily="18" charset="0"/>
                <a:ea typeface="Times New Roman" panose="02020603050405020304" pitchFamily="18" charset="0"/>
              </a:rPr>
              <a:t>hrly</a:t>
            </a:r>
            <a:r>
              <a:rPr dirty="0" sz="1800" lang="en-US">
                <a:effectLst/>
                <a:latin typeface="Times New Roman" panose="02020603050405020304" pitchFamily="18" charset="0"/>
                <a:ea typeface="Times New Roman" panose="02020603050405020304" pitchFamily="18" charset="0"/>
              </a:rPr>
              <a:t> for sedation</a:t>
            </a:r>
          </a:p>
          <a:p>
            <a:pPr marL="0" marR="0">
              <a:lnSpc>
                <a:spcPct val="115000"/>
              </a:lnSpc>
              <a:spcBef>
                <a:spcPts val="0"/>
              </a:spcBef>
              <a:spcAft>
                <a:spcPts val="1000"/>
              </a:spcAft>
              <a:tabLst>
                <a:tab algn="l" pos="1543050"/>
              </a:tabLst>
            </a:pPr>
            <a:endParaRPr dirty="0" sz="1200" lang="en-US">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87" name="Title 1"/>
          <p:cNvSpPr>
            <a:spLocks noGrp="1"/>
          </p:cNvSpPr>
          <p:nvPr>
            <p:ph type="title"/>
          </p:nvPr>
        </p:nvSpPr>
        <p:spPr/>
        <p:txBody>
          <a:bodyPr>
            <a:normAutofit/>
          </a:bodyPr>
          <a:p>
            <a:r>
              <a:rPr dirty="0" sz="2400" lang="en-US"/>
              <a:t>MEDICATION CONTINUES </a:t>
            </a:r>
          </a:p>
        </p:txBody>
      </p:sp>
      <p:sp>
        <p:nvSpPr>
          <p:cNvPr id="1048688" name="Content Placeholder 2"/>
          <p:cNvSpPr>
            <a:spLocks noGrp="1"/>
          </p:cNvSpPr>
          <p:nvPr>
            <p:ph idx="1"/>
          </p:nvPr>
        </p:nvSpPr>
        <p:spPr/>
        <p:txBody>
          <a:bodyPr>
            <a:normAutofit/>
          </a:bodyPr>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pain </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give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opiod</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terminal restlessness</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treat </a:t>
            </a:r>
            <a:r>
              <a:rPr dirty="0" sz="1800" lang="en-US">
                <a:latin typeface="Times New Roman" panose="02020603050405020304" pitchFamily="18" charset="0"/>
                <a:ea typeface="Calibri" panose="020F0502020204030204" pitchFamily="34" charset="0"/>
                <a:cs typeface="Times New Roman" panose="02020603050405020304" pitchFamily="18" charset="0"/>
              </a:rPr>
              <a:t>ca</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use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eg</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full bladder, for pain sedation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For convulsion </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give diazepam 5-10 mg repeat as required to maximum of 30mg</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tabLst>
                <a:tab algn="l" pos="1543050"/>
              </a:tabLst>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89" name="Title 1"/>
          <p:cNvSpPr>
            <a:spLocks noGrp="1"/>
          </p:cNvSpPr>
          <p:nvPr>
            <p:ph type="title"/>
          </p:nvPr>
        </p:nvSpPr>
        <p:spPr>
          <a:xfrm>
            <a:off x="628650" y="681037"/>
            <a:ext cx="7886700" cy="1009652"/>
          </a:xfrm>
        </p:spPr>
        <p:txBody>
          <a:bodyPr>
            <a:normAutofit/>
          </a:bodyPr>
          <a:p>
            <a:r>
              <a:rPr dirty="0" sz="2400" lang="en-US">
                <a:effectLst/>
                <a:latin typeface="Times New Roman" panose="02020603050405020304" pitchFamily="18" charset="0"/>
                <a:ea typeface="Calibri" panose="020F0502020204030204" pitchFamily="34" charset="0"/>
                <a:cs typeface="Times New Roman" panose="02020603050405020304" pitchFamily="18" charset="0"/>
              </a:rPr>
              <a:t>AFTER DEATH</a:t>
            </a:r>
            <a:br>
              <a:rPr dirty="0" sz="4400" lang="en-US">
                <a:effectLst/>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690"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confirm and certify death</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break news to the relatives</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allow </a:t>
            </a:r>
            <a:r>
              <a:rPr dirty="0" sz="1800" lang="en-US">
                <a:latin typeface="Times New Roman" panose="02020603050405020304" pitchFamily="18" charset="0"/>
                <a:ea typeface="Times New Roman" panose="02020603050405020304" pitchFamily="18" charset="0"/>
              </a:rPr>
              <a:t>relatives</a:t>
            </a:r>
            <a:r>
              <a:rPr dirty="0" sz="1800" lang="en-US">
                <a:effectLst/>
                <a:latin typeface="Times New Roman" panose="02020603050405020304" pitchFamily="18" charset="0"/>
                <a:ea typeface="Times New Roman" panose="02020603050405020304" pitchFamily="18" charset="0"/>
              </a:rPr>
              <a:t> to view and touch the body</a:t>
            </a:r>
          </a:p>
          <a:p>
            <a:pPr indent="0" marL="0" marR="0">
              <a:lnSpc>
                <a:spcPct val="115000"/>
              </a:lnSpc>
              <a:spcBef>
                <a:spcPts val="0"/>
              </a:spcBef>
              <a:spcAft>
                <a:spcPts val="1000"/>
              </a:spcAft>
              <a:buNone/>
              <a:tabLst>
                <a:tab algn="l" pos="1543050"/>
              </a:tabLst>
            </a:pPr>
            <a:endParaRPr dirty="0" sz="2800" lang="en-US">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91" name="Title 1"/>
          <p:cNvSpPr>
            <a:spLocks noGrp="1"/>
          </p:cNvSpPr>
          <p:nvPr>
            <p:ph type="title"/>
          </p:nvPr>
        </p:nvSpPr>
        <p:spPr/>
        <p:txBody>
          <a:bodyPr>
            <a:normAutofit/>
          </a:bodyPr>
          <a:p>
            <a:r>
              <a:rPr dirty="0" sz="2400" lang="en-US"/>
              <a:t>DEATH PROCESS</a:t>
            </a:r>
          </a:p>
        </p:txBody>
      </p:sp>
      <p:sp>
        <p:nvSpPr>
          <p:cNvPr id="1048692" name="Content Placeholder 2"/>
          <p:cNvSpPr>
            <a:spLocks noGrp="1"/>
          </p:cNvSpPr>
          <p:nvPr>
            <p:ph idx="1"/>
          </p:nvPr>
        </p:nvSpPr>
        <p:spPr/>
        <p:txBody>
          <a:bodyPr/>
          <a:p>
            <a:pPr algn="l" defTabSz="914400" eaLnBrk="1" fontAlgn="auto" hangingPunct="1" indent="-228600" latinLnBrk="0" lvl="0" marL="0" marR="0" rtl="0">
              <a:lnSpc>
                <a:spcPct val="115000"/>
              </a:lnSpc>
              <a:spcBef>
                <a:spcPts val="0"/>
              </a:spcBef>
              <a:spcAft>
                <a:spcPts val="1000"/>
              </a:spcAft>
              <a:buClrTx/>
              <a:buSzTx/>
              <a:buFont typeface="Arial" panose="020B0604020202020204" pitchFamily="34" charset="0"/>
              <a:buChar char="•"/>
            </a:pPr>
            <a: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Caring for a person during the last few weeks and days of life can be stressful and demanding. Many different feelings and emotions may surface at this time. </a:t>
            </a:r>
            <a:endParaRPr dirty="0" sz="1800" lang="en-US">
              <a:effectLst/>
              <a:latin typeface="Times New Roman" panose="02020603050405020304" pitchFamily="18" charset="0"/>
              <a:ea typeface="Times New Roman" panose="02020603050405020304" pitchFamily="18" charset="0"/>
              <a:cs typeface="Times New Roman" panose="02020603050405020304" pitchFamily="18" charset="0"/>
            </a:endParaRPr>
          </a:p>
          <a:p>
            <a:r>
              <a:rPr dirty="0" sz="1800" lang="en-US" err="1">
                <a:effectLst/>
                <a:latin typeface="Times New Roman" panose="02020603050405020304" pitchFamily="18" charset="0"/>
                <a:ea typeface="Times New Roman" panose="02020603050405020304" pitchFamily="18" charset="0"/>
                <a:cs typeface="Times New Roman" panose="02020603050405020304" pitchFamily="18" charset="0"/>
              </a:rPr>
              <a:t>Carers</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are often concerned that death will be a painful experience for the person. However, the time before death is generally peaceful. There is a gentle winding down that may take several days. The body starts to ‘let go’ of life. If restlessness does occur, it can be treated.</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Not all the signs discussed </a:t>
            </a:r>
            <a:r>
              <a:rPr dirty="0" sz="1800" lang="en-US">
                <a:latin typeface="Times New Roman" panose="02020603050405020304" pitchFamily="18" charset="0"/>
                <a:ea typeface="Times New Roman" panose="02020603050405020304" pitchFamily="18" charset="0"/>
                <a:cs typeface="Times New Roman" panose="02020603050405020304" pitchFamily="18" charset="0"/>
              </a:rPr>
              <a:t>below</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will occur with every person, nor will they occur in any particular sequence. Sometimes these signs appear a few hours before death, sometimes a few days. These physical signs are part of the normal, natural process of the person’s body gradually slowing down.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93" name="Title 1"/>
          <p:cNvSpPr>
            <a:spLocks noGrp="1"/>
          </p:cNvSpPr>
          <p:nvPr>
            <p:ph type="title"/>
          </p:nvPr>
        </p:nvSpPr>
        <p:spPr/>
        <p:txBody>
          <a:bodyPr/>
          <a:p>
            <a:endParaRPr lang="en-US"/>
          </a:p>
        </p:txBody>
      </p:sp>
      <p:sp>
        <p:nvSpPr>
          <p:cNvPr id="1048694"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Apart from the signs described here, one may notice other signs.</a:t>
            </a:r>
          </a:p>
          <a:p>
            <a:pPr marL="0" marR="0">
              <a:lnSpc>
                <a:spcPct val="115000"/>
              </a:lnSpc>
              <a:spcBef>
                <a:spcPts val="0"/>
              </a:spcBef>
              <a:spcAft>
                <a:spcPts val="1000"/>
              </a:spcAft>
            </a:pPr>
            <a:r>
              <a:rPr dirty="0" sz="1800" lang="en-US">
                <a:latin typeface="Times New Roman" panose="02020603050405020304" pitchFamily="18" charset="0"/>
                <a:ea typeface="Times New Roman" panose="02020603050405020304" pitchFamily="18" charset="0"/>
                <a:cs typeface="Times New Roman" panose="02020603050405020304" pitchFamily="18" charset="0"/>
              </a:rPr>
              <a:t>One</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can bring enormous benefit to the person on</a:t>
            </a:r>
            <a:r>
              <a:rPr dirty="0" sz="1800" lang="en-US">
                <a:latin typeface="Times New Roman" panose="02020603050405020304" pitchFamily="18" charset="0"/>
                <a:ea typeface="Times New Roman" panose="02020603050405020304" pitchFamily="18" charset="0"/>
                <a:cs typeface="Times New Roman" panose="02020603050405020304" pitchFamily="18" charset="0"/>
              </a:rPr>
              <a:t>e</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is caring for simply by sitting with them, holding their hand and speaking in a calm and reassuring manner. Even when the person does not respond, they can probably hear you. ‘Being with’ can be more important than ‘doing for’.</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a:buNone/>
            </a:pPr>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95" name="Title 1"/>
          <p:cNvSpPr>
            <a:spLocks noGrp="1"/>
          </p:cNvSpPr>
          <p:nvPr>
            <p:ph type="title"/>
          </p:nvPr>
        </p:nvSpPr>
        <p:spPr>
          <a:xfrm>
            <a:off x="628650" y="1233996"/>
            <a:ext cx="7886700" cy="456693"/>
          </a:xfrm>
        </p:spPr>
        <p:txBody>
          <a:bodyPr>
            <a:noAutofit/>
          </a:bodyPr>
          <a:p>
            <a:pPr marL="0" marR="0">
              <a:lnSpc>
                <a:spcPct val="115000"/>
              </a:lnSpc>
              <a:spcBef>
                <a:spcPts val="0"/>
              </a:spcBef>
              <a:spcAft>
                <a:spcPts val="1000"/>
              </a:spcAft>
            </a:pPr>
            <a:r>
              <a:rPr b="1" dirty="0" sz="2800" lang="en-US">
                <a:effectLst/>
                <a:latin typeface="Times New Roman" panose="02020603050405020304" pitchFamily="18" charset="0"/>
                <a:ea typeface="Times New Roman" panose="02020603050405020304" pitchFamily="18" charset="0"/>
                <a:cs typeface="Times New Roman" panose="02020603050405020304" pitchFamily="18" charset="0"/>
              </a:rPr>
              <a:t>CHANGES </a:t>
            </a:r>
            <a:r>
              <a:rPr b="1" dirty="0" sz="2800" lang="en-US">
                <a:latin typeface="Times New Roman" panose="02020603050405020304" pitchFamily="18" charset="0"/>
                <a:ea typeface="Times New Roman" panose="02020603050405020304" pitchFamily="18" charset="0"/>
                <a:cs typeface="Times New Roman" panose="02020603050405020304" pitchFamily="18" charset="0"/>
              </a:rPr>
              <a:t>EXPECTED</a:t>
            </a:r>
            <a:endParaRPr dirty="0" sz="2800" lang="en-US"/>
          </a:p>
        </p:txBody>
      </p:sp>
      <p:sp>
        <p:nvSpPr>
          <p:cNvPr id="1048696" name="Content Placeholder 2"/>
          <p:cNvSpPr>
            <a:spLocks noGrp="1"/>
          </p:cNvSpPr>
          <p:nvPr>
            <p:ph idx="1"/>
          </p:nvPr>
        </p:nvSpPr>
        <p:spPr/>
        <p:txBody>
          <a:bodyPr/>
          <a:p>
            <a:pPr indent="0" marL="0">
              <a:buNone/>
            </a:pPr>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APPETITE AND THIRST </a:t>
            </a:r>
          </a:p>
          <a:p>
            <a:pPr indent="0" marL="0">
              <a:buNone/>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The person’s appetite and thirst may decrease, and they may have little desire to eat or drink. This concerns many </a:t>
            </a:r>
            <a:r>
              <a:rPr dirty="0" sz="1800" lang="en-US" err="1">
                <a:effectLst/>
                <a:latin typeface="Times New Roman" panose="02020603050405020304" pitchFamily="18" charset="0"/>
                <a:ea typeface="Times New Roman" panose="02020603050405020304" pitchFamily="18" charset="0"/>
                <a:cs typeface="Times New Roman" panose="02020603050405020304" pitchFamily="18" charset="0"/>
              </a:rPr>
              <a:t>carers</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but is a natural process and is not painful for the person.</a:t>
            </a:r>
          </a:p>
          <a:p>
            <a:pPr indent="0" marL="0">
              <a:buNone/>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Sips of water, or a moist mouth swab will help them.</a:t>
            </a:r>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97" name="Title 1"/>
          <p:cNvSpPr>
            <a:spLocks noGrp="1"/>
          </p:cNvSpPr>
          <p:nvPr>
            <p:ph type="title"/>
          </p:nvPr>
        </p:nvSpPr>
        <p:spPr>
          <a:xfrm>
            <a:off x="628650" y="1095375"/>
            <a:ext cx="7886700" cy="595314"/>
          </a:xfrm>
        </p:spPr>
        <p:txBody>
          <a:bodyPr/>
          <a:p>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SLEEP AND ALERTNESS</a:t>
            </a:r>
            <a:endParaRPr dirty="0" lang="en-US"/>
          </a:p>
        </p:txBody>
      </p:sp>
      <p:sp>
        <p:nvSpPr>
          <p:cNvPr id="1048698"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Changes happening in the person’s body mean that they may spend a lot of time asleep, may be drowsy and difficult to wake up. </a:t>
            </a:r>
          </a:p>
          <a:p>
            <a:pPr>
              <a:lnSpc>
                <a:spcPct val="115000"/>
              </a:lnSpc>
              <a:spcBef>
                <a:spcPts val="0"/>
              </a:spcBef>
              <a:spcAft>
                <a:spcPts val="1000"/>
              </a:spcAft>
            </a:pPr>
            <a:r>
              <a:rPr dirty="0" sz="1800" lang="en-US">
                <a:latin typeface="Times New Roman" panose="02020603050405020304" pitchFamily="18" charset="0"/>
                <a:ea typeface="Times New Roman" panose="02020603050405020304" pitchFamily="18" charset="0"/>
                <a:cs typeface="Times New Roman" panose="02020603050405020304" pitchFamily="18" charset="0"/>
              </a:rPr>
              <a:t>T</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alk to the person when they seem most alert, and allow them to sleep when they want to. There is no need to shake the person or to speak loudly. It is best to speak softly and naturally.</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99" name="Title 1"/>
          <p:cNvSpPr>
            <a:spLocks noGrp="1"/>
          </p:cNvSpPr>
          <p:nvPr>
            <p:ph type="title"/>
          </p:nvPr>
        </p:nvSpPr>
        <p:spPr>
          <a:xfrm>
            <a:off x="628650" y="1000125"/>
            <a:ext cx="7886700" cy="690564"/>
          </a:xfrm>
        </p:spPr>
        <p:txBody>
          <a:bodyPr/>
          <a:p>
            <a:r>
              <a:rPr dirty="0" sz="2400" lang="en-US"/>
              <a:t>TEMPERATURE</a:t>
            </a:r>
            <a:endParaRPr dirty="0" lang="en-US"/>
          </a:p>
        </p:txBody>
      </p:sp>
      <p:sp>
        <p:nvSpPr>
          <p:cNvPr id="1048700"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The body’s temperature may change. At one time the person’s hands, feet and legs may be increasingly cool to the touch, and at others they may be hot and clammy. Sometimes parts of the person’s body become blotchy and darker in </a:t>
            </a:r>
            <a:r>
              <a:rPr dirty="0" sz="1800" lang="en-US" err="1">
                <a:effectLst/>
                <a:latin typeface="Times New Roman" panose="02020603050405020304" pitchFamily="18" charset="0"/>
                <a:ea typeface="Times New Roman" panose="02020603050405020304" pitchFamily="18" charset="0"/>
                <a:cs typeface="Times New Roman" panose="02020603050405020304" pitchFamily="18" charset="0"/>
              </a:rPr>
              <a:t>colour</a:t>
            </a: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This is due to the circulation of the blood slowing down and is a normal part of the dying process. </a:t>
            </a: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If the person indicates that they feel cold, use light bedding to keep them warm.  Provide good ventilation; a fan to circulate the air and cool damp towels can help if the person seems hot.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a:buNone/>
            </a:pPr>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701" name="Title 1"/>
          <p:cNvSpPr>
            <a:spLocks noGrp="1"/>
          </p:cNvSpPr>
          <p:nvPr>
            <p:ph type="title"/>
          </p:nvPr>
        </p:nvSpPr>
        <p:spPr>
          <a:xfrm>
            <a:off x="628650" y="885825"/>
            <a:ext cx="7886700" cy="804864"/>
          </a:xfrm>
        </p:spPr>
        <p:txBody>
          <a:bodyPr>
            <a:normAutofit/>
          </a:bodyPr>
          <a:p>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SECRETIONS</a:t>
            </a:r>
            <a:endParaRPr dirty="0" sz="2400" lang="en-US"/>
          </a:p>
        </p:txBody>
      </p:sp>
      <p:sp>
        <p:nvSpPr>
          <p:cNvPr id="1048702"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As coughing and swallowing reflexes slow down, saliva and mucus may collect in the back of the person’s throat, causing a gurgling, bubbling or other noise.</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This noise  does not usually cause distress to the person. To help improve the situation you can lift the person’s head and support them with pillows so that their head is turned to one side.</a:t>
            </a: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Medications can also be given to slow down the production of saliva and mucus and thus improve comfort.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703" name="Title 1"/>
          <p:cNvSpPr>
            <a:spLocks noGrp="1"/>
          </p:cNvSpPr>
          <p:nvPr>
            <p:ph type="title"/>
          </p:nvPr>
        </p:nvSpPr>
        <p:spPr>
          <a:xfrm>
            <a:off x="628650" y="1076325"/>
            <a:ext cx="7886700" cy="614364"/>
          </a:xfrm>
        </p:spPr>
        <p:txBody>
          <a:bodyPr>
            <a:normAutofit/>
          </a:bodyPr>
          <a:p>
            <a:r>
              <a:rPr dirty="0" sz="2400" lang="en-US"/>
              <a:t>INCONTINENCE</a:t>
            </a:r>
          </a:p>
        </p:txBody>
      </p:sp>
      <p:sp>
        <p:nvSpPr>
          <p:cNvPr id="1048704"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The amount of urine that the body is producing decreases due to the reduced amount of fluid the person is drinking. The urine may become stronger and darker in color. The person may lose control of their bladder and bowels.</a:t>
            </a: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This does not happen to all people, but if it does there are pads,  and special absorbent sheets to enhance comfort and hygiene.</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a:buNone/>
            </a:pP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592" name="Title 1"/>
          <p:cNvSpPr>
            <a:spLocks noGrp="1"/>
          </p:cNvSpPr>
          <p:nvPr>
            <p:ph type="title"/>
          </p:nvPr>
        </p:nvSpPr>
        <p:spPr/>
        <p:txBody>
          <a:bodyPr>
            <a:normAutofit/>
          </a:bodyPr>
          <a:p>
            <a:r>
              <a:rPr dirty="0" sz="2700" lang="en-US">
                <a:latin typeface="Times New Roman" pitchFamily="18" charset="0"/>
                <a:cs typeface="Times New Roman" pitchFamily="18" charset="0"/>
              </a:rPr>
              <a:t>HISTORY OF PALLITIVE CARE </a:t>
            </a:r>
            <a:br>
              <a:rPr dirty="0" sz="4400" lang="en-US">
                <a:latin typeface="Times New Roman" pitchFamily="18" charset="0"/>
                <a:cs typeface="Times New Roman" pitchFamily="18" charset="0"/>
              </a:rPr>
            </a:br>
            <a:endParaRPr dirty="0" lang="en-US"/>
          </a:p>
        </p:txBody>
      </p:sp>
      <p:sp>
        <p:nvSpPr>
          <p:cNvPr id="1048593" name="Content Placeholder 2"/>
          <p:cNvSpPr>
            <a:spLocks noGrp="1"/>
          </p:cNvSpPr>
          <p:nvPr>
            <p:ph idx="1"/>
          </p:nvPr>
        </p:nvSpPr>
        <p:spPr/>
        <p:txBody>
          <a:bodyPr>
            <a:normAutofit/>
          </a:bodyPr>
          <a:p>
            <a:r>
              <a:rPr dirty="0" sz="1800" lang="en-US">
                <a:latin typeface="Times New Roman" pitchFamily="18" charset="0"/>
                <a:cs typeface="Times New Roman" pitchFamily="18" charset="0"/>
              </a:rPr>
              <a:t>In late 1950’s Dr Cicely Sainder played a role in establishing the modern science and art of caring for patients with life threatening diseases illnesses and founded the first modern hospice at St Christopher's in southern London that started in 1967</a:t>
            </a:r>
          </a:p>
          <a:p>
            <a:r>
              <a:rPr dirty="0" sz="1800" lang="en-US">
                <a:latin typeface="Times New Roman" pitchFamily="18" charset="0"/>
                <a:cs typeface="Times New Roman" pitchFamily="18" charset="0"/>
              </a:rPr>
              <a:t>The first PC service in Africa was island hospice in Zimbabwe which operated in 1979 followed by South Africa, Kenya and Uganda.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705" name="Title 1"/>
          <p:cNvSpPr>
            <a:spLocks noGrp="1"/>
          </p:cNvSpPr>
          <p:nvPr>
            <p:ph type="title"/>
          </p:nvPr>
        </p:nvSpPr>
        <p:spPr>
          <a:xfrm>
            <a:off x="628650" y="1123950"/>
            <a:ext cx="7886700" cy="566739"/>
          </a:xfrm>
        </p:spPr>
        <p:txBody>
          <a:bodyPr/>
          <a:p>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BREATHING</a:t>
            </a:r>
            <a:endParaRPr dirty="0" lang="en-US"/>
          </a:p>
        </p:txBody>
      </p:sp>
      <p:sp>
        <p:nvSpPr>
          <p:cNvPr id="1048706"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Regular breathing patterns may change. Sometimes the breathing may be fast, and at other times there may be long gaps between breaths. Breathing may be shallow or noisy. This, too, is due to blood circulation slowing down and a build up in the body’s waste products. It is not painful or distressing for the person.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707" name="Title 1"/>
          <p:cNvSpPr>
            <a:spLocks noGrp="1"/>
          </p:cNvSpPr>
          <p:nvPr>
            <p:ph type="title"/>
          </p:nvPr>
        </p:nvSpPr>
        <p:spPr>
          <a:xfrm>
            <a:off x="628650" y="1038225"/>
            <a:ext cx="7886700" cy="652464"/>
          </a:xfrm>
        </p:spPr>
        <p:txBody>
          <a:bodyPr/>
          <a:p>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RESTLESSNESS</a:t>
            </a:r>
            <a:endParaRPr dirty="0" lang="en-US"/>
          </a:p>
        </p:txBody>
      </p:sp>
      <p:sp>
        <p:nvSpPr>
          <p:cNvPr id="1048708" name="Content Placeholder 2"/>
          <p:cNvSpPr>
            <a:spLocks noGrp="1"/>
          </p:cNvSpPr>
          <p:nvPr>
            <p:ph idx="1"/>
          </p:nvPr>
        </p:nvSpPr>
        <p:spPr/>
        <p:txBody>
          <a:bodyPr/>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Due to the decrease in circulation of blood to the brain and to other changes happening in the body, the person may become restless or agitated. </a:t>
            </a: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To have a calming effect, speak in a quiet natural way, lightly massage the person’s hand or forehead, or softly play familiar music.</a:t>
            </a:r>
          </a:p>
          <a:p>
            <a:pPr marL="0" marR="0">
              <a:lnSpc>
                <a:spcPct val="115000"/>
              </a:lnSpc>
              <a:spcBef>
                <a:spcPts val="0"/>
              </a:spcBef>
              <a:spcAft>
                <a:spcPts val="1000"/>
              </a:spcAf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 Medications can be given to the patient.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709" name="Title 1"/>
          <p:cNvSpPr>
            <a:spLocks noGrp="1"/>
          </p:cNvSpPr>
          <p:nvPr>
            <p:ph type="title"/>
          </p:nvPr>
        </p:nvSpPr>
        <p:spPr>
          <a:xfrm>
            <a:off x="628650" y="1266825"/>
            <a:ext cx="7886700" cy="423864"/>
          </a:xfrm>
        </p:spPr>
        <p:txBody>
          <a:bodyPr/>
          <a:p>
            <a:r>
              <a:rPr dirty="0" sz="2400" lang="en-US">
                <a:effectLst/>
                <a:latin typeface="Times New Roman" panose="02020603050405020304" pitchFamily="18" charset="0"/>
                <a:ea typeface="Times New Roman" panose="02020603050405020304" pitchFamily="18" charset="0"/>
                <a:cs typeface="Times New Roman" panose="02020603050405020304" pitchFamily="18" charset="0"/>
              </a:rPr>
              <a:t>SIGNS OF DEATH</a:t>
            </a:r>
            <a:endParaRPr dirty="0" lang="en-US"/>
          </a:p>
        </p:txBody>
      </p:sp>
      <p:sp>
        <p:nvSpPr>
          <p:cNvPr id="1048710" name="Content Placeholder 2"/>
          <p:cNvSpPr>
            <a:spLocks noGrp="1"/>
          </p:cNvSpPr>
          <p:nvPr>
            <p:ph idx="1"/>
          </p:nvPr>
        </p:nvSpPr>
        <p:spPr/>
        <p:txBody>
          <a:bodyPr/>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Breathing stops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No heartbeat or pulse can be felt</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The person cannot be woken up</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Eyelids may be half open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Sometimes their mouth may also be open</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SzPts val="1000"/>
              <a:buFont typeface="Symbol" panose="05050102010706020507" pitchFamily="18" charset="2"/>
              <a:buChar char=""/>
              <a:tabLst>
                <a:tab algn="l" pos="457200"/>
              </a:tabLst>
            </a:pPr>
            <a:r>
              <a:rPr dirty="0" sz="1800" lang="en-US">
                <a:effectLst/>
                <a:latin typeface="Times New Roman" panose="02020603050405020304" pitchFamily="18" charset="0"/>
                <a:ea typeface="Times New Roman" panose="02020603050405020304" pitchFamily="18" charset="0"/>
                <a:cs typeface="Times New Roman" panose="02020603050405020304" pitchFamily="18" charset="0"/>
              </a:rPr>
              <a:t>Pupils are fixed</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711" name="Title 1"/>
          <p:cNvSpPr>
            <a:spLocks noGrp="1"/>
          </p:cNvSpPr>
          <p:nvPr>
            <p:ph type="title"/>
          </p:nvPr>
        </p:nvSpPr>
        <p:spPr>
          <a:xfrm>
            <a:off x="628650" y="914400"/>
            <a:ext cx="7886700" cy="776289"/>
          </a:xfrm>
        </p:spPr>
        <p:txBody>
          <a:bodyPr/>
          <a:p>
            <a:r>
              <a:rPr dirty="0" sz="2400" lang="en-US" u="sng">
                <a:effectLst/>
                <a:latin typeface="Times New Roman" panose="02020603050405020304" pitchFamily="18" charset="0"/>
                <a:ea typeface="Calibri" panose="020F0502020204030204" pitchFamily="34" charset="0"/>
                <a:cs typeface="Times New Roman" panose="02020603050405020304" pitchFamily="18" charset="0"/>
              </a:rPr>
              <a:t>BEREAVEMENT AND GRIEF</a:t>
            </a:r>
            <a:endParaRPr dirty="0" lang="en-US"/>
          </a:p>
        </p:txBody>
      </p:sp>
      <p:sp>
        <p:nvSpPr>
          <p:cNvPr id="1048712" name="Content Placeholder 2"/>
          <p:cNvSpPr>
            <a:spLocks noGrp="1"/>
          </p:cNvSpPr>
          <p:nvPr>
            <p:ph idx="1"/>
          </p:nvPr>
        </p:nvSpPr>
        <p:spPr/>
        <p:txBody>
          <a:bodyPr/>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Bereavement </a:t>
            </a: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 </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is the loss of something of value (not only of a person could be loss of jobs)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or</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This is the situation of anyone who has lost a person who they are attached to.</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Grief </a:t>
            </a: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  is a person’s reaction to loss and includes a range of emotions on the psychosocial, social, spiritual, physical and emotional reaction to loss.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13" name="Title 1"/>
          <p:cNvSpPr>
            <a:spLocks noGrp="1"/>
          </p:cNvSpPr>
          <p:nvPr>
            <p:ph type="title"/>
          </p:nvPr>
        </p:nvSpPr>
        <p:spPr/>
        <p:txBody>
          <a:bodyPr/>
          <a:p>
            <a:endParaRPr lang="en-US"/>
          </a:p>
        </p:txBody>
      </p:sp>
      <p:sp>
        <p:nvSpPr>
          <p:cNvPr id="1048714" name="Content Placeholder 2"/>
          <p:cNvSpPr>
            <a:spLocks noGrp="1"/>
          </p:cNvSpPr>
          <p:nvPr>
            <p:ph idx="1"/>
          </p:nvPr>
        </p:nvSpPr>
        <p:spPr/>
        <p:txBody>
          <a:bodyPr/>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Mourning – </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refers to the behavior and actions of someone who is bereaved, it includes traditional customs and practices around death</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Is the process of adaptations, including the cultural and social rituals prescribed as accompaniments.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Loss – </a:t>
            </a: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signifies absence of an object, position, ability or attribute. Often applied to the death of an individual, and it is the bereaved who is considered to be experiencing a </a:t>
            </a:r>
            <a:r>
              <a:rPr dirty="0" sz="1800" lang="en-US" err="1">
                <a:effectLst/>
                <a:latin typeface="Times New Roman" panose="02020603050405020304" pitchFamily="18" charset="0"/>
                <a:ea typeface="Calibri" panose="020F0502020204030204" pitchFamily="34" charset="0"/>
                <a:cs typeface="Times New Roman" panose="02020603050405020304" pitchFamily="18" charset="0"/>
              </a:rPr>
              <a:t>loss.s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715" name="Title 1"/>
          <p:cNvSpPr>
            <a:spLocks noGrp="1"/>
          </p:cNvSpPr>
          <p:nvPr>
            <p:ph type="title"/>
          </p:nvPr>
        </p:nvSpPr>
        <p:spPr/>
        <p:txBody>
          <a:bodyPr/>
          <a:p>
            <a:endParaRPr lang="en-US"/>
          </a:p>
        </p:txBody>
      </p:sp>
      <p:sp>
        <p:nvSpPr>
          <p:cNvPr id="1048716" name="Content Placeholder 2"/>
          <p:cNvSpPr>
            <a:spLocks noGrp="1"/>
          </p:cNvSpPr>
          <p:nvPr>
            <p:ph idx="1"/>
          </p:nvPr>
        </p:nvSpPr>
        <p:spPr/>
        <p:txBody>
          <a:bodyPr/>
          <a:p>
            <a:pPr marL="0" marR="0">
              <a:lnSpc>
                <a:spcPct val="115000"/>
              </a:lnSpc>
              <a:spcBef>
                <a:spcPts val="0"/>
              </a:spcBef>
              <a:spcAft>
                <a:spcPts val="1000"/>
              </a:spcAft>
              <a:tabLst>
                <a:tab algn="l" pos="1543050"/>
              </a:tabLst>
            </a:pP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Different sorts of loss</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tabLst>
                <a:tab algn="l" pos="1543050"/>
              </a:tabLs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Loss of face, security, retirement, marriage, divorce, income and death </a:t>
            </a:r>
          </a:p>
          <a:p>
            <a:pPr indent="0" marL="0" marR="0">
              <a:lnSpc>
                <a:spcPct val="115000"/>
              </a:lnSpc>
              <a:spcBef>
                <a:spcPts val="0"/>
              </a:spcBef>
              <a:spcAft>
                <a:spcPts val="1000"/>
              </a:spcAft>
              <a:buNone/>
              <a:tabLst>
                <a:tab algn="l" pos="1543050"/>
              </a:tabLst>
            </a:pP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0" marL="0" marR="0">
              <a:lnSpc>
                <a:spcPct val="115000"/>
              </a:lnSpc>
              <a:spcBef>
                <a:spcPts val="0"/>
              </a:spcBef>
              <a:spcAft>
                <a:spcPts val="1000"/>
              </a:spcAft>
              <a:buNone/>
              <a:tabLst>
                <a:tab algn="l" pos="1543050"/>
              </a:tabLst>
            </a:pPr>
            <a:r>
              <a:rPr dirty="0" sz="2400" lang="en-US" u="sng">
                <a:effectLst/>
                <a:latin typeface="Times New Roman" panose="02020603050405020304" pitchFamily="18" charset="0"/>
                <a:ea typeface="Calibri" panose="020F0502020204030204" pitchFamily="34" charset="0"/>
                <a:cs typeface="Times New Roman" panose="02020603050405020304" pitchFamily="18" charset="0"/>
              </a:rPr>
              <a:t> GRIEF </a:t>
            </a:r>
            <a:endParaRPr dirty="0" sz="2400" lang="en-US" u="sng">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Grief begins before the death of the patient and the survivor may anticipate and experience loss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It includes a series of stages or tasks that the survivor moves through to resolve grief. No one really gets over a loss, but can heal and learn to live with the loss</a:t>
            </a:r>
          </a:p>
          <a:p>
            <a:pPr marL="0" marR="0">
              <a:lnSpc>
                <a:spcPct val="115000"/>
              </a:lnSpc>
              <a:spcBef>
                <a:spcPts val="0"/>
              </a:spcBef>
              <a:spcAft>
                <a:spcPts val="1000"/>
              </a:spcAft>
              <a:tabLst>
                <a:tab algn="l" pos="1543050"/>
              </a:tabLst>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17" name="Title 1"/>
          <p:cNvSpPr>
            <a:spLocks noGrp="1"/>
          </p:cNvSpPr>
          <p:nvPr>
            <p:ph type="title"/>
          </p:nvPr>
        </p:nvSpPr>
        <p:spPr>
          <a:xfrm>
            <a:off x="628650" y="1162050"/>
            <a:ext cx="7886700" cy="509589"/>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TYPES OF GRIEFS</a:t>
            </a:r>
            <a:endParaRPr dirty="0" lang="en-US"/>
          </a:p>
        </p:txBody>
      </p:sp>
      <p:sp>
        <p:nvSpPr>
          <p:cNvPr id="1048718" name="Content Placeholder 2"/>
          <p:cNvSpPr>
            <a:spLocks noGrp="1"/>
          </p:cNvSpPr>
          <p:nvPr>
            <p:ph idx="1"/>
          </p:nvPr>
        </p:nvSpPr>
        <p:spPr/>
        <p:txBody>
          <a:bodyPr/>
          <a:p>
            <a:pPr indent="-342900" lvl="0" marL="342900" marR="0">
              <a:spcBef>
                <a:spcPts val="0"/>
              </a:spcBef>
              <a:spcAft>
                <a:spcPts val="0"/>
              </a:spcAft>
              <a:buFont typeface="+mj-lt"/>
              <a:buAutoNum type="arabicPeriod"/>
              <a:tabLst>
                <a:tab algn="l" pos="1543050"/>
              </a:tabLst>
            </a:pPr>
            <a:r>
              <a:rPr b="1" dirty="0" sz="1800" lang="en-US" u="sng">
                <a:effectLst/>
                <a:latin typeface="Times New Roman" panose="02020603050405020304" pitchFamily="18" charset="0"/>
                <a:ea typeface="Times New Roman" panose="02020603050405020304" pitchFamily="18" charset="0"/>
              </a:rPr>
              <a:t>Anticipatory </a:t>
            </a:r>
            <a:r>
              <a:rPr dirty="0" sz="1800" lang="en-US" u="sng">
                <a:effectLst/>
                <a:latin typeface="Times New Roman" panose="02020603050405020304" pitchFamily="18" charset="0"/>
                <a:ea typeface="Times New Roman" panose="02020603050405020304" pitchFamily="18" charset="0"/>
              </a:rPr>
              <a:t>– </a:t>
            </a:r>
            <a:r>
              <a:rPr dirty="0" sz="1800" lang="en-US">
                <a:effectLst/>
                <a:latin typeface="Times New Roman" panose="02020603050405020304" pitchFamily="18" charset="0"/>
                <a:ea typeface="Times New Roman" panose="02020603050405020304" pitchFamily="18" charset="0"/>
              </a:rPr>
              <a:t>this is grief before loss associated with diagnosis, acute and chronic illness and terminal illness experienced by the patients, family and care giver</a:t>
            </a:r>
          </a:p>
          <a:p>
            <a:pPr indent="-342900" marL="342900">
              <a:buFont typeface="+mj-lt"/>
              <a:buAutoNum type="arabicPeriod"/>
            </a:pPr>
            <a:r>
              <a:rPr b="1" dirty="0" sz="1800" lang="en-US" u="sng">
                <a:effectLst/>
                <a:latin typeface="Times New Roman" panose="02020603050405020304" pitchFamily="18" charset="0"/>
                <a:ea typeface="Times New Roman" panose="02020603050405020304" pitchFamily="18" charset="0"/>
              </a:rPr>
              <a:t>Normal grief</a:t>
            </a:r>
            <a:r>
              <a:rPr dirty="0" sz="1800" lang="en-US" u="sng">
                <a:effectLst/>
                <a:latin typeface="Times New Roman" panose="02020603050405020304" pitchFamily="18" charset="0"/>
                <a:ea typeface="Times New Roman" panose="02020603050405020304" pitchFamily="18" charset="0"/>
              </a:rPr>
              <a:t> – </a:t>
            </a:r>
            <a:r>
              <a:rPr dirty="0" sz="1800" lang="en-US">
                <a:effectLst/>
                <a:latin typeface="Times New Roman" panose="02020603050405020304" pitchFamily="18" charset="0"/>
                <a:ea typeface="Times New Roman" panose="02020603050405020304" pitchFamily="18" charset="0"/>
              </a:rPr>
              <a:t>this is normally exhibited by normal psychological response / feelings characterized by anger, numbness, disbelief, depression and disappear along with physical symptoms  example – fatigue, poor sleep etc.</a:t>
            </a:r>
          </a:p>
          <a:p>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b="1" dirty="0" sz="1800" lang="en-US" u="sng">
                <a:effectLst/>
                <a:latin typeface="Times New Roman" panose="02020603050405020304" pitchFamily="18" charset="0"/>
                <a:ea typeface="Times New Roman" panose="02020603050405020304" pitchFamily="18" charset="0"/>
              </a:rPr>
              <a:t>Anger </a:t>
            </a:r>
            <a:r>
              <a:rPr dirty="0" sz="1800" lang="en-US" u="sng">
                <a:effectLst/>
                <a:latin typeface="Times New Roman" panose="02020603050405020304" pitchFamily="18" charset="0"/>
                <a:ea typeface="Times New Roman" panose="02020603050405020304" pitchFamily="18" charset="0"/>
              </a:rPr>
              <a:t>–</a:t>
            </a:r>
            <a:r>
              <a:rPr dirty="0" sz="1800" lang="en-US">
                <a:effectLst/>
                <a:latin typeface="Times New Roman" panose="02020603050405020304" pitchFamily="18" charset="0"/>
                <a:ea typeface="Times New Roman" panose="02020603050405020304" pitchFamily="18" charset="0"/>
              </a:rPr>
              <a:t> this is the pain of separation; -</a:t>
            </a:r>
          </a:p>
          <a:p>
            <a:pPr>
              <a:spcBef>
                <a:spcPts val="0"/>
              </a:spcBef>
              <a:tabLst>
                <a:tab algn="l" pos="1543050"/>
              </a:tabLst>
            </a:pPr>
            <a:r>
              <a:rPr dirty="0" sz="1800" lang="en-US">
                <a:effectLst/>
                <a:latin typeface="Times New Roman" panose="02020603050405020304" pitchFamily="18" charset="0"/>
                <a:ea typeface="Calibri" panose="020F0502020204030204" pitchFamily="34" charset="0"/>
              </a:rPr>
              <a:t>searching for a person </a:t>
            </a:r>
          </a:p>
          <a:p>
            <a:pPr>
              <a:spcBef>
                <a:spcPts val="0"/>
              </a:spcBef>
              <a:tabLst>
                <a:tab algn="l" pos="1543050"/>
              </a:tabLst>
            </a:pPr>
            <a:r>
              <a:rPr dirty="0" sz="1800" lang="en-US">
                <a:effectLst/>
                <a:latin typeface="Times New Roman" panose="02020603050405020304" pitchFamily="18" charset="0"/>
                <a:ea typeface="Calibri" panose="020F0502020204030204" pitchFamily="34" charset="0"/>
              </a:rPr>
              <a:t>anxiety, burden of guilt or anger for the survivor of a partner’s death and their non impending death leaving children orphans.</a:t>
            </a: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19" name="Title 1"/>
          <p:cNvSpPr>
            <a:spLocks noGrp="1"/>
          </p:cNvSpPr>
          <p:nvPr>
            <p:ph type="title"/>
          </p:nvPr>
        </p:nvSpPr>
        <p:spPr/>
        <p:txBody>
          <a:bodyPr/>
          <a:p>
            <a:endParaRPr lang="en-US"/>
          </a:p>
        </p:txBody>
      </p:sp>
      <p:sp>
        <p:nvSpPr>
          <p:cNvPr id="1048720" name="Content Placeholder 2"/>
          <p:cNvSpPr>
            <a:spLocks noGrp="1"/>
          </p:cNvSpPr>
          <p:nvPr>
            <p:ph idx="1"/>
          </p:nvPr>
        </p:nvSpPr>
        <p:spPr/>
        <p:txBody>
          <a:bodyPr/>
          <a:p>
            <a:pPr>
              <a:spcBef>
                <a:spcPts val="0"/>
              </a:spcBef>
              <a:tabLst>
                <a:tab algn="l" pos="1543050"/>
              </a:tabLst>
            </a:pPr>
            <a:r>
              <a:rPr b="1" dirty="0" sz="1800" lang="en-US" u="sng">
                <a:effectLst/>
                <a:latin typeface="Times New Roman" panose="02020603050405020304" pitchFamily="18" charset="0"/>
                <a:ea typeface="Times New Roman" panose="02020603050405020304" pitchFamily="18" charset="0"/>
              </a:rPr>
              <a:t>Numbness – </a:t>
            </a:r>
            <a:r>
              <a:rPr dirty="0" sz="1800" lang="en-US">
                <a:effectLst/>
                <a:latin typeface="Times New Roman" panose="02020603050405020304" pitchFamily="18" charset="0"/>
                <a:ea typeface="Times New Roman" panose="02020603050405020304" pitchFamily="18" charset="0"/>
              </a:rPr>
              <a:t>this is a protective mechanism which lasts from a </a:t>
            </a:r>
            <a:r>
              <a:rPr dirty="0" sz="1800" lang="en-US">
                <a:latin typeface="Times New Roman" panose="02020603050405020304" pitchFamily="18" charset="0"/>
                <a:ea typeface="Times New Roman" panose="02020603050405020304" pitchFamily="18" charset="0"/>
              </a:rPr>
              <a:t>hours to a week </a:t>
            </a:r>
            <a:r>
              <a:rPr dirty="0" sz="1800" lang="en-US">
                <a:effectLst/>
                <a:latin typeface="Times New Roman" panose="02020603050405020304" pitchFamily="18" charset="0"/>
                <a:ea typeface="Times New Roman" panose="02020603050405020304" pitchFamily="18" charset="0"/>
              </a:rPr>
              <a:t> but should not extend beyond this point.</a:t>
            </a:r>
          </a:p>
          <a:p>
            <a:pPr>
              <a:spcBef>
                <a:spcPts val="0"/>
              </a:spcBef>
              <a:tabLst>
                <a:tab algn="l" pos="1543050"/>
              </a:tabLst>
            </a:pPr>
            <a:r>
              <a:rPr b="1" dirty="0" sz="1800" lang="en-US" u="sng">
                <a:effectLst/>
                <a:latin typeface="Times New Roman" panose="02020603050405020304" pitchFamily="18" charset="0"/>
                <a:ea typeface="Times New Roman" panose="02020603050405020304" pitchFamily="18" charset="0"/>
              </a:rPr>
              <a:t>Disbelief – </a:t>
            </a:r>
            <a:r>
              <a:rPr dirty="0" sz="1800" lang="en-US">
                <a:effectLst/>
                <a:latin typeface="Times New Roman" panose="02020603050405020304" pitchFamily="18" charset="0"/>
                <a:ea typeface="Times New Roman" panose="02020603050405020304" pitchFamily="18" charset="0"/>
              </a:rPr>
              <a:t>lasts for weeks or months presuming that the deceased has only gone away.</a:t>
            </a:r>
            <a:r>
              <a:rPr dirty="0" sz="1800" lang="en-US" u="sng">
                <a:effectLst/>
                <a:latin typeface="Times New Roman" panose="02020603050405020304" pitchFamily="18" charset="0"/>
                <a:ea typeface="Times New Roman" panose="02020603050405020304" pitchFamily="18" charset="0"/>
              </a:rPr>
              <a:t> </a:t>
            </a:r>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When this is over the person opens up to grieving process.</a:t>
            </a:r>
          </a:p>
          <a:p>
            <a:pPr indent="0">
              <a:spcBef>
                <a:spcPts val="0"/>
              </a:spcBef>
              <a:buNone/>
              <a:tabLst>
                <a:tab algn="l" pos="1543050"/>
              </a:tabLst>
            </a:pPr>
            <a:r>
              <a:rPr dirty="0" sz="1800" lang="en-US" strike="noStrike" u="none">
                <a:effectLst/>
                <a:latin typeface="Times New Roman" panose="02020603050405020304" pitchFamily="18" charset="0"/>
                <a:ea typeface="Times New Roman" panose="02020603050405020304" pitchFamily="18" charset="0"/>
              </a:rPr>
              <a:t> </a:t>
            </a:r>
            <a:endParaRPr dirty="0" sz="1800" lang="en-US">
              <a:effectLst/>
              <a:latin typeface="Times New Roman" panose="02020603050405020304" pitchFamily="18" charset="0"/>
              <a:ea typeface="Times New Roman" panose="02020603050405020304" pitchFamily="18" charset="0"/>
            </a:endParaRPr>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721" name="Title 1"/>
          <p:cNvSpPr>
            <a:spLocks noGrp="1"/>
          </p:cNvSpPr>
          <p:nvPr>
            <p:ph type="title"/>
          </p:nvPr>
        </p:nvSpPr>
        <p:spPr/>
        <p:txBody>
          <a:bodyPr/>
          <a:p>
            <a:br>
              <a:rPr dirty="0" sz="4400" lang="en-US">
                <a:effectLst/>
                <a:latin typeface="Times New Roman" panose="02020603050405020304" pitchFamily="18" charset="0"/>
                <a:ea typeface="Times New Roman" panose="02020603050405020304" pitchFamily="18" charset="0"/>
              </a:rPr>
            </a:br>
            <a:endParaRPr dirty="0" lang="en-US"/>
          </a:p>
        </p:txBody>
      </p:sp>
      <p:sp>
        <p:nvSpPr>
          <p:cNvPr id="1048722" name="Content Placeholder 2"/>
          <p:cNvSpPr>
            <a:spLocks noGrp="1"/>
          </p:cNvSpPr>
          <p:nvPr>
            <p:ph idx="1"/>
          </p:nvPr>
        </p:nvSpPr>
        <p:spPr/>
        <p:txBody>
          <a:bodyPr/>
          <a:p>
            <a:pPr indent="-342900" marL="342900">
              <a:spcBef>
                <a:spcPts val="0"/>
              </a:spcBef>
              <a:buAutoNum type="arabicPeriod" startAt="3"/>
              <a:tabLst>
                <a:tab algn="l" pos="1543050"/>
              </a:tabLst>
            </a:pPr>
            <a:r>
              <a:rPr b="1" dirty="0" sz="1800" lang="en-US" u="sng">
                <a:effectLst/>
                <a:latin typeface="Times New Roman" panose="02020603050405020304" pitchFamily="18" charset="0"/>
                <a:ea typeface="Times New Roman" panose="02020603050405020304" pitchFamily="18" charset="0"/>
              </a:rPr>
              <a:t>Types of abnormal grief </a:t>
            </a:r>
          </a:p>
          <a:p>
            <a:pPr indent="0" marL="0">
              <a:spcBef>
                <a:spcPts val="0"/>
              </a:spcBef>
              <a:buNone/>
              <a:tabLst>
                <a:tab algn="l" pos="1543050"/>
              </a:tabLst>
            </a:pPr>
            <a:endParaRPr b="1" dirty="0" sz="1800" lang="en-US" u="sng">
              <a:effectLst/>
              <a:latin typeface="Times New Roman" panose="02020603050405020304" pitchFamily="18" charset="0"/>
              <a:ea typeface="Times New Roman" panose="02020603050405020304" pitchFamily="18" charset="0"/>
            </a:endParaRPr>
          </a:p>
          <a:p>
            <a:pPr>
              <a:spcBef>
                <a:spcPts val="0"/>
              </a:spcBef>
              <a:tabLst>
                <a:tab algn="l" pos="1543050"/>
              </a:tabLst>
            </a:pPr>
            <a:r>
              <a:rPr b="1" dirty="0" sz="1800" lang="en-US" u="sng">
                <a:effectLst/>
                <a:latin typeface="Times New Roman" panose="02020603050405020304" pitchFamily="18" charset="0"/>
                <a:ea typeface="Times New Roman" panose="02020603050405020304" pitchFamily="18" charset="0"/>
              </a:rPr>
              <a:t>Delayed – </a:t>
            </a:r>
            <a:r>
              <a:rPr dirty="0" sz="1800" lang="en-US">
                <a:effectLst/>
                <a:latin typeface="Times New Roman" panose="02020603050405020304" pitchFamily="18" charset="0"/>
                <a:ea typeface="Times New Roman" panose="02020603050405020304" pitchFamily="18" charset="0"/>
              </a:rPr>
              <a:t>this is defined by an absence of grieving within the 1</a:t>
            </a:r>
            <a:r>
              <a:rPr baseline="30000" dirty="0" sz="1800" lang="en-US">
                <a:effectLst/>
                <a:latin typeface="Times New Roman" panose="02020603050405020304" pitchFamily="18" charset="0"/>
                <a:ea typeface="Times New Roman" panose="02020603050405020304" pitchFamily="18" charset="0"/>
              </a:rPr>
              <a:t>st</a:t>
            </a:r>
            <a:r>
              <a:rPr dirty="0" sz="1800" lang="en-US">
                <a:effectLst/>
                <a:latin typeface="Times New Roman" panose="02020603050405020304" pitchFamily="18" charset="0"/>
                <a:ea typeface="Times New Roman" panose="02020603050405020304" pitchFamily="18" charset="0"/>
              </a:rPr>
              <a:t> weeks or months after death. It is often precipitated many years later by further loss. It is more likely to be more severe and chronic when it finally occurs. Help the client accepted reality of the past life.</a:t>
            </a:r>
          </a:p>
          <a:p>
            <a:pPr indent="0" marL="723900" marR="0">
              <a:spcBef>
                <a:spcPts val="0"/>
              </a:spcBef>
              <a:spcAft>
                <a:spcPts val="0"/>
              </a:spcAft>
              <a:buNone/>
              <a:tabLst>
                <a:tab algn="l" pos="1543050"/>
              </a:tabLst>
            </a:pPr>
            <a:endParaRPr dirty="0" sz="1800" lang="en-US">
              <a:effectLst/>
              <a:latin typeface="Times New Roman" panose="02020603050405020304" pitchFamily="18" charset="0"/>
              <a:ea typeface="Times New Roman" panose="02020603050405020304" pitchFamily="18" charset="0"/>
            </a:endParaRPr>
          </a:p>
          <a:p>
            <a:r>
              <a:rPr b="1" dirty="0" sz="1800" lang="en-US" u="sng">
                <a:effectLst/>
                <a:latin typeface="Times New Roman" panose="02020603050405020304" pitchFamily="18" charset="0"/>
                <a:ea typeface="Times New Roman" panose="02020603050405020304" pitchFamily="18" charset="0"/>
              </a:rPr>
              <a:t>Inhibited grief – </a:t>
            </a:r>
            <a:r>
              <a:rPr dirty="0" sz="1800" lang="en-US">
                <a:effectLst/>
                <a:latin typeface="Times New Roman" panose="02020603050405020304" pitchFamily="18" charset="0"/>
                <a:ea typeface="Times New Roman" panose="02020603050405020304" pitchFamily="18" charset="0"/>
              </a:rPr>
              <a:t>occurs when all the reminders of the   bereaved depression.</a:t>
            </a:r>
          </a:p>
          <a:p>
            <a:r>
              <a:rPr dirty="0" sz="1800" lang="en-US">
                <a:latin typeface="Times New Roman" panose="02020603050405020304" pitchFamily="18" charset="0"/>
                <a:ea typeface="Times New Roman" panose="02020603050405020304" pitchFamily="18" charset="0"/>
              </a:rPr>
              <a:t>this mechanism of avoidance may work for some but can present as irritability, restlessness and depression.</a:t>
            </a:r>
          </a:p>
          <a:p>
            <a:r>
              <a:rPr dirty="0" sz="1800" lang="en-US">
                <a:effectLst/>
                <a:latin typeface="Times New Roman" panose="02020603050405020304" pitchFamily="18" charset="0"/>
                <a:ea typeface="Times New Roman" panose="02020603050405020304" pitchFamily="18" charset="0"/>
              </a:rPr>
              <a:t>Guided mourning is employed to encourage the bereaved to face reality of the loss.</a:t>
            </a:r>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723" name="Title 1"/>
          <p:cNvSpPr>
            <a:spLocks noGrp="1"/>
          </p:cNvSpPr>
          <p:nvPr>
            <p:ph type="title"/>
          </p:nvPr>
        </p:nvSpPr>
        <p:spPr/>
        <p:txBody>
          <a:bodyPr/>
          <a:p>
            <a:endParaRPr lang="en-US"/>
          </a:p>
        </p:txBody>
      </p:sp>
      <p:sp>
        <p:nvSpPr>
          <p:cNvPr id="1048724" name="Content Placeholder 2"/>
          <p:cNvSpPr>
            <a:spLocks noGrp="1"/>
          </p:cNvSpPr>
          <p:nvPr>
            <p:ph idx="1"/>
          </p:nvPr>
        </p:nvSpPr>
        <p:spPr/>
        <p:txBody>
          <a:bodyPr/>
          <a:p>
            <a:r>
              <a:rPr b="1" dirty="0" sz="1800" lang="en-US" u="sng">
                <a:effectLst/>
                <a:latin typeface="Times New Roman" panose="02020603050405020304" pitchFamily="18" charset="0"/>
                <a:ea typeface="Times New Roman" panose="02020603050405020304" pitchFamily="18" charset="0"/>
              </a:rPr>
              <a:t>Chronic grief – </a:t>
            </a:r>
            <a:r>
              <a:rPr dirty="0" sz="1800" lang="en-US">
                <a:effectLst/>
                <a:latin typeface="Times New Roman" panose="02020603050405020304" pitchFamily="18" charset="0"/>
                <a:ea typeface="Times New Roman" panose="02020603050405020304" pitchFamily="18" charset="0"/>
              </a:rPr>
              <a:t>may be severe and occurs when a person fails to progress through all the tasks of mourning. There is no fixed time period. Assist the bereaved to move on in the grieving process.</a:t>
            </a:r>
          </a:p>
          <a:p>
            <a:r>
              <a:rPr b="1" dirty="0" sz="1800" lang="en-US" u="sng">
                <a:effectLst/>
                <a:latin typeface="Times New Roman" panose="02020603050405020304" pitchFamily="18" charset="0"/>
                <a:ea typeface="Times New Roman" panose="02020603050405020304" pitchFamily="18" charset="0"/>
              </a:rPr>
              <a:t>Persistent hypochondriasis – </a:t>
            </a:r>
            <a:r>
              <a:rPr dirty="0" sz="1800" lang="en-US">
                <a:effectLst/>
                <a:latin typeface="Times New Roman" panose="02020603050405020304" pitchFamily="18" charset="0"/>
                <a:ea typeface="Times New Roman" panose="02020603050405020304" pitchFamily="18" charset="0"/>
              </a:rPr>
              <a:t>this may occur and block grief. The bereaved takes on the symptom of the deceased or developed symptoms related to anxiety or depression. Explain to the patient  what is happening, maybe all that is required. However note that the mortality and mobility of widows and widowers is increased in the first year after death due to the depression.</a:t>
            </a:r>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596" name="Title 1"/>
          <p:cNvSpPr>
            <a:spLocks noGrp="1"/>
          </p:cNvSpPr>
          <p:nvPr>
            <p:ph type="title"/>
          </p:nvPr>
        </p:nvSpPr>
        <p:spPr>
          <a:xfrm>
            <a:off x="628650" y="1100831"/>
            <a:ext cx="7886700" cy="589858"/>
          </a:xfrm>
        </p:spPr>
        <p:txBody>
          <a:bodyPr>
            <a:normAutofit/>
          </a:bodyPr>
          <a:p>
            <a:r>
              <a:rPr dirty="0" sz="2400" lang="en-US">
                <a:latin typeface="Times New Roman" pitchFamily="18" charset="0"/>
                <a:cs typeface="Times New Roman" pitchFamily="18" charset="0"/>
              </a:rPr>
              <a:t>FUNDAMENTALS OF PALLIATIVE CARE</a:t>
            </a:r>
            <a:endParaRPr dirty="0" lang="en-US"/>
          </a:p>
        </p:txBody>
      </p:sp>
      <p:sp>
        <p:nvSpPr>
          <p:cNvPr id="1048597" name="Content Placeholder 2"/>
          <p:cNvSpPr>
            <a:spLocks noGrp="1"/>
          </p:cNvSpPr>
          <p:nvPr>
            <p:ph idx="1"/>
          </p:nvPr>
        </p:nvSpPr>
        <p:spPr/>
        <p:txBody>
          <a:bodyPr>
            <a:normAutofit/>
          </a:bodyPr>
          <a:p>
            <a:r>
              <a:rPr dirty="0" sz="1800" lang="en-US">
                <a:latin typeface="Times New Roman" pitchFamily="18" charset="0"/>
                <a:cs typeface="Times New Roman" pitchFamily="18" charset="0"/>
              </a:rPr>
              <a:t>The following concepts are applicable for effective delivery of palliative care</a:t>
            </a:r>
          </a:p>
          <a:p>
            <a:pPr indent="-342900" marL="342900">
              <a:buFont typeface="+mj-lt"/>
              <a:buAutoNum type="arabicPeriod"/>
            </a:pPr>
            <a:r>
              <a:rPr b="1" dirty="0" sz="1800" lang="en-US">
                <a:latin typeface="Times New Roman" pitchFamily="18" charset="0"/>
                <a:cs typeface="Times New Roman" pitchFamily="18" charset="0"/>
              </a:rPr>
              <a:t>Holistic care </a:t>
            </a:r>
          </a:p>
          <a:p>
            <a:pPr indent="0" lvl="1" marL="246888">
              <a:buNone/>
            </a:pPr>
            <a:r>
              <a:rPr dirty="0" sz="1600" lang="en-US">
                <a:latin typeface="Times New Roman" pitchFamily="18" charset="0"/>
                <a:cs typeface="Times New Roman" pitchFamily="18" charset="0"/>
              </a:rPr>
              <a:t>This approach regards the patient as a whole person, recognizing them as comprising of physiological, social and physical aspects  and is culturally appropriate</a:t>
            </a:r>
          </a:p>
          <a:p>
            <a:pPr indent="-342900" marL="342900">
              <a:buFont typeface="+mj-lt"/>
              <a:buAutoNum type="arabicPeriod"/>
            </a:pPr>
            <a:r>
              <a:rPr b="1" dirty="0" sz="1900" lang="en-US">
                <a:latin typeface="Times New Roman" pitchFamily="18" charset="0"/>
                <a:cs typeface="Times New Roman" pitchFamily="18" charset="0"/>
              </a:rPr>
              <a:t>Patient  centered care</a:t>
            </a:r>
          </a:p>
          <a:p>
            <a:pPr indent="0" lvl="1" marL="246888">
              <a:buNone/>
            </a:pPr>
            <a:r>
              <a:rPr dirty="0" sz="1600" lang="en-US">
                <a:latin typeface="Times New Roman" pitchFamily="18" charset="0"/>
                <a:cs typeface="Times New Roman" pitchFamily="18" charset="0"/>
              </a:rPr>
              <a:t>PC advocates that patient  should be the center of care, focus around patient wishes. This aspect  respects the patients decision on their care and treatment options </a:t>
            </a:r>
          </a:p>
          <a:p>
            <a:pPr indent="-342900" marL="342900">
              <a:buFont typeface="+mj-lt"/>
              <a:buAutoNum type="arabicPeriod"/>
            </a:pPr>
            <a:r>
              <a:rPr b="1" dirty="0" sz="1900" lang="en-US">
                <a:latin typeface="Times New Roman" pitchFamily="18" charset="0"/>
                <a:cs typeface="Times New Roman" pitchFamily="18" charset="0"/>
              </a:rPr>
              <a:t>Teamwork and partnership </a:t>
            </a:r>
          </a:p>
          <a:p>
            <a:pPr indent="0" lvl="1" marL="246888">
              <a:buNone/>
            </a:pPr>
            <a:r>
              <a:rPr dirty="0" sz="1600" lang="en-US">
                <a:latin typeface="Times New Roman" pitchFamily="18" charset="0"/>
                <a:cs typeface="Times New Roman" pitchFamily="18" charset="0"/>
              </a:rPr>
              <a:t>No single profession can adequately address all issues arising from a life limiting diagnosis. Constant exposure to patients distressing  circumstances can be emotionally draining on staff and care givers. This calls for interdisciplinary approach for effective PC </a:t>
            </a:r>
          </a:p>
          <a:p>
            <a:pPr indent="-342900" lvl="1" marL="589788">
              <a:buNone/>
            </a:pPr>
            <a:r>
              <a:rPr dirty="0" sz="1600" lang="en-US">
                <a:latin typeface="Times New Roman" pitchFamily="18" charset="0"/>
                <a:cs typeface="Times New Roman" pitchFamily="18" charset="0"/>
              </a:rPr>
              <a:t>			 </a:t>
            </a:r>
            <a:endParaRPr dirty="0" sz="2000" lang="en-US">
              <a:latin typeface="Times New Roman" pitchFamily="18" charset="0"/>
              <a:cs typeface="Times New Roman" pitchFamily="18" charset="0"/>
            </a:endParaRPr>
          </a:p>
          <a:p>
            <a:pPr indent="-342900" marL="342900">
              <a:buFont typeface="+mj-lt"/>
              <a:buAutoNum type="arabicPeriod"/>
            </a:pPr>
            <a:endParaRPr dirty="0" sz="1900" lang="en-US">
              <a:latin typeface="Times New Roman" pitchFamily="18" charset="0"/>
              <a:cs typeface="Times New Roman" pitchFamily="18" charset="0"/>
            </a:endParaRPr>
          </a:p>
          <a:p>
            <a:pPr indent="-342900" marL="342900">
              <a:buFont typeface="+mj-lt"/>
              <a:buAutoNum type="arabicPeriod"/>
            </a:pPr>
            <a:endParaRPr dirty="0" sz="1900" lang="en-US">
              <a:latin typeface="Times New Roman" pitchFamily="18" charset="0"/>
              <a:cs typeface="Times New Roman" pitchFamily="18" charset="0"/>
            </a:endParaRPr>
          </a:p>
          <a:p>
            <a:pPr indent="-342900" marL="342900">
              <a:buNone/>
            </a:pPr>
            <a:endParaRPr dirty="0" sz="1900" lang="en-US">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25" name="Title 1"/>
          <p:cNvSpPr>
            <a:spLocks noGrp="1"/>
          </p:cNvSpPr>
          <p:nvPr>
            <p:ph type="title"/>
          </p:nvPr>
        </p:nvSpPr>
        <p:spPr/>
        <p:txBody>
          <a:bodyPr/>
          <a:p>
            <a:endParaRPr lang="en-US"/>
          </a:p>
        </p:txBody>
      </p:sp>
      <p:sp>
        <p:nvSpPr>
          <p:cNvPr id="1048726" name="Content Placeholder 2"/>
          <p:cNvSpPr>
            <a:spLocks noGrp="1"/>
          </p:cNvSpPr>
          <p:nvPr>
            <p:ph idx="1"/>
          </p:nvPr>
        </p:nvSpPr>
        <p:spPr/>
        <p:txBody>
          <a:bodyPr/>
          <a:p>
            <a:pPr>
              <a:spcBef>
                <a:spcPts val="0"/>
              </a:spcBef>
              <a:tabLst>
                <a:tab algn="l" pos="1543050"/>
              </a:tabLst>
            </a:pPr>
            <a:r>
              <a:rPr b="1" dirty="0" sz="1800" lang="en-US" u="sng">
                <a:effectLst/>
                <a:latin typeface="Times New Roman" panose="02020603050405020304" pitchFamily="18" charset="0"/>
                <a:ea typeface="Times New Roman" panose="02020603050405020304" pitchFamily="18" charset="0"/>
              </a:rPr>
              <a:t>Psychiatric disorder –</a:t>
            </a:r>
            <a:r>
              <a:rPr b="1" dirty="0" sz="1800" lang="en-US">
                <a:effectLst/>
                <a:latin typeface="Times New Roman" panose="02020603050405020304" pitchFamily="18" charset="0"/>
                <a:ea typeface="Times New Roman" panose="02020603050405020304" pitchFamily="18" charset="0"/>
              </a:rPr>
              <a:t> </a:t>
            </a:r>
            <a:r>
              <a:rPr dirty="0" sz="1800" lang="en-US">
                <a:effectLst/>
                <a:latin typeface="Times New Roman" panose="02020603050405020304" pitchFamily="18" charset="0"/>
                <a:ea typeface="Times New Roman" panose="02020603050405020304" pitchFamily="18" charset="0"/>
              </a:rPr>
              <a:t>severe depressive illness may develop with delusional ideas of guilt and suicidal intent. May require hospitalization.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Mania, phobic disorders, </a:t>
            </a:r>
            <a:r>
              <a:rPr dirty="0" sz="1800" lang="en-US">
                <a:latin typeface="Times New Roman" panose="02020603050405020304" pitchFamily="18" charset="0"/>
                <a:ea typeface="Times New Roman" panose="02020603050405020304" pitchFamily="18" charset="0"/>
              </a:rPr>
              <a:t>alcoholism and </a:t>
            </a:r>
            <a:r>
              <a:rPr dirty="0" sz="1800" lang="en-US">
                <a:effectLst/>
                <a:latin typeface="Times New Roman" panose="02020603050405020304" pitchFamily="18" charset="0"/>
                <a:ea typeface="Times New Roman" panose="02020603050405020304" pitchFamily="18" charset="0"/>
              </a:rPr>
              <a:t>drug addiction may occur.</a:t>
            </a:r>
          </a:p>
          <a:p>
            <a:pPr marL="0" marR="0">
              <a:lnSpc>
                <a:spcPct val="115000"/>
              </a:lnSpc>
              <a:spcBef>
                <a:spcPts val="0"/>
              </a:spcBef>
              <a:spcAft>
                <a:spcPts val="1000"/>
              </a:spcAft>
              <a:tabLst>
                <a:tab algn="l" pos="1543050"/>
              </a:tabLs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Risk factors that complicate the grief. </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Sudden or trauma death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Suicidal homicide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Death of a child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Multiple losses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Unpleasant death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Unpleasant death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Previously unresolved losses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Unresolved anger </a:t>
            </a:r>
          </a:p>
          <a:p>
            <a:pPr indent="-342900" lvl="0" marL="342900" marR="0">
              <a:spcBef>
                <a:spcPts val="0"/>
              </a:spcBef>
              <a:spcAft>
                <a:spcPts val="0"/>
              </a:spcAft>
              <a:buFont typeface="Times New Roman" panose="02020603050405020304" pitchFamily="18" charset="0"/>
              <a:buChar char="-"/>
              <a:tabLst>
                <a:tab algn="l" pos="1543050"/>
              </a:tabLst>
            </a:pPr>
            <a:r>
              <a:rPr dirty="0" sz="1800" lang="en-US">
                <a:effectLst/>
                <a:latin typeface="Times New Roman" panose="02020603050405020304" pitchFamily="18" charset="0"/>
                <a:ea typeface="Calibri" panose="020F0502020204030204" pitchFamily="34" charset="0"/>
              </a:rPr>
              <a:t>Excessive use of denial preventing anticipator grieving</a:t>
            </a:r>
          </a:p>
          <a:p>
            <a:pPr marL="0" marR="0">
              <a:lnSpc>
                <a:spcPct val="115000"/>
              </a:lnSpc>
              <a:spcBef>
                <a:spcPts val="0"/>
              </a:spcBef>
              <a:spcAft>
                <a:spcPts val="1000"/>
              </a:spcAft>
              <a:tabLst>
                <a:tab algn="l" pos="1543050"/>
              </a:tabLst>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27" name="Title 1"/>
          <p:cNvSpPr>
            <a:spLocks noGrp="1"/>
          </p:cNvSpPr>
          <p:nvPr>
            <p:ph type="title"/>
          </p:nvPr>
        </p:nvSpPr>
        <p:spPr>
          <a:xfrm>
            <a:off x="628650" y="1019175"/>
            <a:ext cx="7886700" cy="671514"/>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GRIEF WHEEL </a:t>
            </a:r>
            <a:endParaRPr dirty="0" lang="en-US"/>
          </a:p>
        </p:txBody>
      </p:sp>
      <p:sp>
        <p:nvSpPr>
          <p:cNvPr id="1048728"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Can be applied to any loss, whether its death, divorce, retirement or loss of health.</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It shows that people need to go through four phases of coming to terms with the loss</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There is no clear dividing lines between phases, each phase merging into the next with some movements backwards and forwards</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The concept neither suggests any time scale for grieving process for each phase</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29" name="Title 1"/>
          <p:cNvSpPr>
            <a:spLocks noGrp="1"/>
          </p:cNvSpPr>
          <p:nvPr>
            <p:ph type="title"/>
          </p:nvPr>
        </p:nvSpPr>
        <p:spPr/>
        <p:txBody>
          <a:bodyPr/>
          <a:p>
            <a:endParaRPr lang="en-US"/>
          </a:p>
        </p:txBody>
      </p:sp>
      <p:sp>
        <p:nvSpPr>
          <p:cNvPr id="1048730"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The wheel is shown as completed at a higher level than it began because many people report through the process of adjusting   to a loss, they have in some way, grown and become stronger.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However people will always react differently.</a:t>
            </a:r>
          </a:p>
          <a:p>
            <a:pPr>
              <a:lnSpc>
                <a:spcPct val="115000"/>
              </a:lnSpc>
              <a:spcBef>
                <a:spcPts val="0"/>
              </a:spcBef>
              <a:spcAft>
                <a:spcPts val="1000"/>
              </a:spcAft>
              <a:tabLst>
                <a:tab algn="l" pos="1543050"/>
              </a:tabLst>
            </a:pPr>
            <a:r>
              <a:rPr dirty="0" sz="1800" lang="en-US">
                <a:effectLst/>
                <a:latin typeface="Calibri" panose="020F0502020204030204" pitchFamily="34" charset="0"/>
                <a:ea typeface="Calibri" panose="020F0502020204030204" pitchFamily="34" charset="0"/>
                <a:cs typeface="Times New Roman" panose="02020603050405020304" pitchFamily="18" charset="0"/>
              </a:rPr>
              <a:t> </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31" name="Title 1"/>
          <p:cNvSpPr>
            <a:spLocks noGrp="1"/>
          </p:cNvSpPr>
          <p:nvPr>
            <p:ph type="title"/>
          </p:nvPr>
        </p:nvSpPr>
        <p:spPr/>
        <p:txBody>
          <a:bodyPr/>
          <a:p>
            <a:endParaRPr lang="en-US"/>
          </a:p>
        </p:txBody>
      </p:sp>
      <p:pic>
        <p:nvPicPr>
          <p:cNvPr id="2097163" name="Content Placeholder 3"/>
          <p:cNvPicPr>
            <a:picLocks noGrp="1"/>
          </p:cNvPicPr>
          <p:nvPr>
            <p:ph idx="1"/>
          </p:nvPr>
        </p:nvPicPr>
        <p:blipFill>
          <a:blip xmlns:r="http://schemas.openxmlformats.org/officeDocument/2006/relationships" r:embed="rId1"/>
          <a:stretch>
            <a:fillRect/>
          </a:stretch>
        </p:blipFill>
        <p:spPr>
          <a:xfrm>
            <a:off x="2147195" y="1790115"/>
            <a:ext cx="4849609" cy="3998126"/>
          </a:xfrm>
          <a:prstGeom prst="rect"/>
          <a:ln>
            <a:noFill/>
          </a:ln>
          <a:effectLst>
            <a:softEdge rad="112500"/>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32" name="Title 1"/>
          <p:cNvSpPr>
            <a:spLocks noGrp="1"/>
          </p:cNvSpPr>
          <p:nvPr>
            <p:ph type="title"/>
          </p:nvPr>
        </p:nvSpPr>
        <p:spPr>
          <a:xfrm>
            <a:off x="628650" y="1019175"/>
            <a:ext cx="7886700" cy="671514"/>
          </a:xfrm>
        </p:spPr>
        <p:txBody>
          <a:bodyPr>
            <a:normAutofit fontScale="90000"/>
          </a:bodyPr>
          <a:p>
            <a:pPr defTabSz="914400" eaLnBrk="1" fontAlgn="auto" hangingPunct="1" indent="-342900" latinLnBrk="0" lvl="0" marL="342900" marR="0" rtl="0">
              <a:lnSpc>
                <a:spcPct val="90000"/>
              </a:lnSpc>
              <a:spcBef>
                <a:spcPts val="0"/>
              </a:spcBef>
              <a:spcAft>
                <a:spcPts val="0"/>
              </a:spcAft>
              <a:tabLst>
                <a:tab algn="l" pos="1543050"/>
              </a:tabLst>
            </a:pPr>
            <a:r>
              <a:rPr b="1" dirty="0" sz="2800" lang="en-US">
                <a:solidFill>
                  <a:prstClr val="black"/>
                </a:solidFill>
                <a:latin typeface="Times New Roman" panose="02020603050405020304" pitchFamily="18" charset="0"/>
                <a:ea typeface="Times New Roman" panose="02020603050405020304" pitchFamily="18" charset="0"/>
                <a:cs typeface="+mn-cs"/>
              </a:rPr>
              <a:t>PHASES OF GRIEF </a:t>
            </a:r>
            <a:br>
              <a:rPr b="1" dirty="0" sz="2800" lang="en-US">
                <a:solidFill>
                  <a:prstClr val="black"/>
                </a:solidFill>
                <a:latin typeface="Times New Roman" panose="02020603050405020304" pitchFamily="18" charset="0"/>
                <a:ea typeface="Times New Roman" panose="02020603050405020304" pitchFamily="18" charset="0"/>
                <a:cs typeface="+mn-cs"/>
              </a:rPr>
            </a:br>
            <a:r>
              <a:rPr baseline="0" cap="none" dirty="0" sz="27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INITIAL SHOCK </a:t>
            </a:r>
            <a:endParaRPr dirty="0" sz="2700" lang="en-US"/>
          </a:p>
        </p:txBody>
      </p:sp>
      <p:sp>
        <p:nvSpPr>
          <p:cNvPr id="1048733" name="Content Placeholder 2"/>
          <p:cNvSpPr>
            <a:spLocks noGrp="1"/>
          </p:cNvSpPr>
          <p:nvPr>
            <p:ph idx="1"/>
          </p:nvPr>
        </p:nvSpPr>
        <p:spPr>
          <a:xfrm>
            <a:off x="628650" y="1723025"/>
            <a:ext cx="7886700" cy="4351338"/>
          </a:xfrm>
        </p:spPr>
        <p:txBody>
          <a:bodyPr/>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Numbness and disbelief before emotional reality of the loss is felt </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Seeing the body, attending the funeral or visiting the grave are important in facilitating acceptance of the reality of death</a:t>
            </a:r>
          </a:p>
          <a:p>
            <a:r>
              <a:rPr dirty="0" sz="1800" lang="en-US">
                <a:effectLst/>
                <a:latin typeface="+mj-lt"/>
                <a:ea typeface="Calibri" panose="020F0502020204030204" pitchFamily="34" charset="0"/>
                <a:cs typeface="Times New Roman" panose="02020603050405020304" pitchFamily="18" charset="0"/>
              </a:rPr>
              <a:t>Shock can be presented with; numbness and lack of feelings, probably due to acknowledging all the feelings would be overwhelming, disbelief and rejection</a:t>
            </a:r>
          </a:p>
          <a:p>
            <a:r>
              <a:rPr dirty="0" sz="1800" lang="en-US">
                <a:effectLst/>
                <a:latin typeface="+mj-lt"/>
                <a:ea typeface="Calibri" panose="020F0502020204030204" pitchFamily="34" charset="0"/>
                <a:cs typeface="Times New Roman" panose="02020603050405020304" pitchFamily="18" charset="0"/>
              </a:rPr>
              <a:t>uncontrolled emotional excitement, thinking slow, chaotic or can remain unaffected, activity – slow super driver, or remain unaffected</a:t>
            </a:r>
            <a:endParaRPr dirty="0" lang="en-US">
              <a:latin typeface="+mj-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34" name="Title 1"/>
          <p:cNvSpPr>
            <a:spLocks noGrp="1"/>
          </p:cNvSpPr>
          <p:nvPr>
            <p:ph type="title"/>
          </p:nvPr>
        </p:nvSpPr>
        <p:spPr>
          <a:xfrm>
            <a:off x="628650" y="1362075"/>
            <a:ext cx="7886700" cy="328614"/>
          </a:xfrm>
        </p:spPr>
        <p:txBody>
          <a:bodyPr>
            <a:noAutofit/>
          </a:bodyPr>
          <a:p>
            <a:pPr defTabSz="914400" eaLnBrk="1" fontAlgn="auto" hangingPunct="1" indent="-342900" latinLnBrk="0" lvl="0" marL="342900" marR="0" rtl="0">
              <a:lnSpc>
                <a:spcPct val="90000"/>
              </a:lnSpc>
              <a:spcBef>
                <a:spcPts val="0"/>
              </a:spcBef>
              <a:spcAft>
                <a:spcPts val="0"/>
              </a:spcAft>
              <a:tabLst>
                <a:tab algn="l" pos="1543050"/>
                <a:tab algn="l" pos="5105400"/>
              </a:tabLst>
            </a:pPr>
            <a: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THE PAIN OF SEPARATION </a:t>
            </a:r>
            <a:endParaRPr dirty="0" sz="2400" lang="en-US"/>
          </a:p>
        </p:txBody>
      </p:sp>
      <p:sp>
        <p:nvSpPr>
          <p:cNvPr id="1048735" name="Content Placeholder 2"/>
          <p:cNvSpPr>
            <a:spLocks noGrp="1"/>
          </p:cNvSpPr>
          <p:nvPr>
            <p:ph idx="1"/>
          </p:nvPr>
        </p:nvSpPr>
        <p:spPr/>
        <p:txBody>
          <a:bodyPr/>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This affects the behavior and emotions</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Bereaved suffer overwhelming periods of sickness as they are faced with everyday reality of their loss</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They may try to reduce this by avoiding reminders of the deceased </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They may also find themselves searching for the deceased, dreaming of them or even actually seeing them</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36" name="Title 1"/>
          <p:cNvSpPr>
            <a:spLocks noGrp="1"/>
          </p:cNvSpPr>
          <p:nvPr>
            <p:ph type="title"/>
          </p:nvPr>
        </p:nvSpPr>
        <p:spPr/>
        <p:txBody>
          <a:bodyPr/>
          <a:p>
            <a:endParaRPr lang="en-US"/>
          </a:p>
        </p:txBody>
      </p:sp>
      <p:sp>
        <p:nvSpPr>
          <p:cNvPr id="1048737" name="Content Placeholder 2"/>
          <p:cNvSpPr>
            <a:spLocks noGrp="1"/>
          </p:cNvSpPr>
          <p:nvPr>
            <p:ph idx="1"/>
          </p:nvPr>
        </p:nvSpPr>
        <p:spPr/>
        <p:txBody>
          <a:bodyPr/>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Visual or auditory hallucination at this time are normal, agitation, restlessness and inability to concentrate</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Other emotions other than sadness may be experienced…</a:t>
            </a:r>
            <a:r>
              <a:rPr dirty="0" sz="1800" lang="en-US" err="1">
                <a:effectLst/>
                <a:latin typeface="Times New Roman" panose="02020603050405020304" pitchFamily="18" charset="0"/>
                <a:ea typeface="Times New Roman" panose="02020603050405020304" pitchFamily="18" charset="0"/>
              </a:rPr>
              <a:t>i.e</a:t>
            </a:r>
            <a:r>
              <a:rPr dirty="0" sz="1800" lang="en-US">
                <a:effectLst/>
                <a:latin typeface="Times New Roman" panose="02020603050405020304" pitchFamily="18" charset="0"/>
                <a:ea typeface="Times New Roman" panose="02020603050405020304" pitchFamily="18" charset="0"/>
              </a:rPr>
              <a:t> anxiety due to loss of the familiar routine and feelings of insecurity </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Anger may be directed towards the deceased for abandoning them, towards God or towards professionals.</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Guilt may occur when anger is directed internally.</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Physical symptoms related autonomic nervous system </a:t>
            </a:r>
            <a:r>
              <a:rPr dirty="0" sz="1800" lang="en-US" err="1">
                <a:effectLst/>
                <a:latin typeface="Times New Roman" panose="02020603050405020304" pitchFamily="18" charset="0"/>
                <a:ea typeface="Times New Roman" panose="02020603050405020304" pitchFamily="18" charset="0"/>
              </a:rPr>
              <a:t>e.g</a:t>
            </a:r>
            <a:r>
              <a:rPr dirty="0" sz="1800" lang="en-US">
                <a:effectLst/>
                <a:latin typeface="Times New Roman" panose="02020603050405020304" pitchFamily="18" charset="0"/>
                <a:ea typeface="Times New Roman" panose="02020603050405020304" pitchFamily="18" charset="0"/>
              </a:rPr>
              <a:t> palpitation, insomnia, diarrhea and fatigue is experienced if transient hypochondriasis can occur.</a:t>
            </a:r>
          </a:p>
          <a:p>
            <a:pPr indent="0" marL="685800" marR="0">
              <a:spcBef>
                <a:spcPts val="0"/>
              </a:spcBef>
              <a:spcAft>
                <a:spcPts val="0"/>
              </a:spcAft>
              <a:buNone/>
              <a:tabLst>
                <a:tab algn="l" pos="1543050"/>
                <a:tab algn="l" pos="5105400"/>
              </a:tabLst>
            </a:pPr>
            <a:endParaRPr dirty="0" sz="1800" lang="en-US">
              <a:effectLst/>
              <a:latin typeface="Times New Roman" panose="02020603050405020304" pitchFamily="18" charset="0"/>
              <a:ea typeface="Times New Roman" panose="02020603050405020304" pitchFamily="18" charset="0"/>
            </a:endParaRPr>
          </a:p>
          <a:p>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38" name="Title 1"/>
          <p:cNvSpPr>
            <a:spLocks noGrp="1"/>
          </p:cNvSpPr>
          <p:nvPr>
            <p:ph type="title"/>
          </p:nvPr>
        </p:nvSpPr>
        <p:spPr>
          <a:xfrm>
            <a:off x="628650" y="1019175"/>
            <a:ext cx="7886700" cy="671514"/>
          </a:xfrm>
        </p:spPr>
        <p:txBody>
          <a:bodyPr>
            <a:noAutofit/>
          </a:bodyPr>
          <a:p>
            <a:pPr defTabSz="914400" eaLnBrk="1" fontAlgn="auto" hangingPunct="1" indent="-342900" latinLnBrk="0" lvl="0" marL="342900" marR="0" rtl="0">
              <a:lnSpc>
                <a:spcPct val="90000"/>
              </a:lnSpc>
              <a:spcBef>
                <a:spcPts val="0"/>
              </a:spcBef>
              <a:spcAft>
                <a:spcPts val="0"/>
              </a:spcAft>
              <a:tabLst>
                <a:tab algn="l" pos="1543050"/>
                <a:tab algn="l" pos="5105400"/>
              </a:tabLst>
            </a:pPr>
            <a: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ACCEPTANCE; THE FINAL PHASE RESOLUTION AND RE ORGANIZATION </a:t>
            </a:r>
            <a:endParaRPr dirty="0" sz="2400" lang="en-US"/>
          </a:p>
        </p:txBody>
      </p:sp>
      <p:sp>
        <p:nvSpPr>
          <p:cNvPr id="1048739" name="Content Placeholder 2"/>
          <p:cNvSpPr>
            <a:spLocks noGrp="1"/>
          </p:cNvSpPr>
          <p:nvPr>
            <p:ph idx="1"/>
          </p:nvPr>
        </p:nvSpPr>
        <p:spPr/>
        <p:txBody>
          <a:bodyPr/>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Eventually loss is accepted and life without the deceased is adjusted</a:t>
            </a:r>
          </a:p>
          <a:p>
            <a:r>
              <a:rPr dirty="0" sz="1800" lang="en-US">
                <a:effectLst/>
                <a:latin typeface="+mj-lt"/>
                <a:ea typeface="Calibri" panose="020F0502020204030204" pitchFamily="34" charset="0"/>
                <a:cs typeface="Times New Roman" panose="02020603050405020304" pitchFamily="18" charset="0"/>
              </a:rPr>
              <a:t>Emotional energy is re-invested in new relationships and activities although anniversaries often trigger renewed grief</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Developing balanced memorial, realistic memory of the deceased, both good and bad aspects of their personalities </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Control over remembering some choice over when and what to remember, no longer pre-occupied with memories</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Return to previous levels of functioning. A resumption of activities, interests, motivation and abilities.</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40" name="Title 1"/>
          <p:cNvSpPr>
            <a:spLocks noGrp="1"/>
          </p:cNvSpPr>
          <p:nvPr>
            <p:ph type="title"/>
          </p:nvPr>
        </p:nvSpPr>
        <p:spPr/>
        <p:txBody>
          <a:bodyPr/>
          <a:p>
            <a:endParaRPr lang="en-US"/>
          </a:p>
        </p:txBody>
      </p:sp>
      <p:sp>
        <p:nvSpPr>
          <p:cNvPr id="1048741" name="Content Placeholder 2"/>
          <p:cNvSpPr>
            <a:spLocks noGrp="1"/>
          </p:cNvSpPr>
          <p:nvPr>
            <p:ph idx="1"/>
          </p:nvPr>
        </p:nvSpPr>
        <p:spPr/>
        <p:txBody>
          <a:bodyPr/>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Changed values. A different view of the relative importance of or things new insight.</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New meaning in life. A new sense of purpose.</a:t>
            </a:r>
          </a:p>
          <a:p>
            <a:pPr marL="914400" marR="0">
              <a:spcBef>
                <a:spcPts val="0"/>
              </a:spcBef>
              <a:spcAft>
                <a:spcPts val="0"/>
              </a:spcAft>
              <a:tabLst>
                <a:tab algn="l" pos="1543050"/>
                <a:tab algn="l" pos="5105400"/>
              </a:tabLst>
            </a:pPr>
            <a:r>
              <a:rPr dirty="0" sz="1800" lang="en-US">
                <a:effectLst/>
                <a:latin typeface="Times New Roman" panose="02020603050405020304" pitchFamily="18" charset="0"/>
                <a:ea typeface="Times New Roman" panose="02020603050405020304" pitchFamily="18" charset="0"/>
              </a:rPr>
              <a:t> </a:t>
            </a:r>
          </a:p>
          <a:p>
            <a:pPr indent="0" marL="0">
              <a:buNone/>
            </a:pPr>
            <a:endParaRPr dirty="0" lang="en-US"/>
          </a:p>
        </p:txBody>
      </p:sp>
      <p:graphicFrame>
        <p:nvGraphicFramePr>
          <p:cNvPr id="4194306" name="Table 3"/>
          <p:cNvGraphicFramePr>
            <a:graphicFrameLocks noGrp="1"/>
          </p:cNvGraphicFramePr>
          <p:nvPr/>
        </p:nvGraphicFramePr>
        <p:xfrm>
          <a:off x="862149" y="3017520"/>
          <a:ext cx="6749913" cy="1969227"/>
        </p:xfrm>
        <a:graphic>
          <a:graphicData uri="http://schemas.openxmlformats.org/drawingml/2006/table">
            <a:tbl>
              <a:tblPr firstRow="1" firstCol="1" bandRow="1">
                <a:tableStyleId>{21E4AEA4-8DFA-4A89-87EB-49C32662AFE0}</a:tableStyleId>
              </a:tblPr>
              <a:tblGrid>
                <a:gridCol w="6749913"/>
              </a:tblGrid>
              <a:tr h="509451">
                <a:tc>
                  <a:txBody>
                    <a:bodyPr/>
                    <a:p>
                      <a:pPr marL="0" marR="0">
                        <a:lnSpc>
                          <a:spcPct val="115000"/>
                        </a:lnSpc>
                        <a:spcBef>
                          <a:spcPts val="0"/>
                        </a:spcBef>
                        <a:spcAft>
                          <a:spcPts val="0"/>
                        </a:spcAft>
                        <a:tabLst>
                          <a:tab algn="l" pos="1543050"/>
                          <a:tab algn="l" pos="5105400"/>
                        </a:tabLst>
                      </a:pPr>
                      <a:r>
                        <a:rPr sz="1600" lang="en-US">
                          <a:effectLst/>
                        </a:rPr>
                        <a:t>TASK 1  →   Accepting the loss</a:t>
                      </a:r>
                      <a:endParaRPr sz="1100" lang="en-US">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6592">
                <a:tc>
                  <a:txBody>
                    <a:bodyPr/>
                    <a:p>
                      <a:pPr marL="0" marR="0">
                        <a:lnSpc>
                          <a:spcPct val="115000"/>
                        </a:lnSpc>
                        <a:spcBef>
                          <a:spcPts val="0"/>
                        </a:spcBef>
                        <a:spcAft>
                          <a:spcPts val="0"/>
                        </a:spcAft>
                        <a:tabLst>
                          <a:tab algn="l" pos="1543050"/>
                          <a:tab algn="l" pos="5105400"/>
                        </a:tabLst>
                      </a:pPr>
                      <a:r>
                        <a:rPr sz="1600" lang="en-US">
                          <a:effectLst/>
                        </a:rPr>
                        <a:t>TASK 2   →  feeling the pain</a:t>
                      </a:r>
                      <a:endParaRPr sz="1100" lang="en-US">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6592">
                <a:tc>
                  <a:txBody>
                    <a:bodyPr/>
                    <a:p>
                      <a:pPr marL="0" marR="0">
                        <a:lnSpc>
                          <a:spcPct val="115000"/>
                        </a:lnSpc>
                        <a:spcBef>
                          <a:spcPts val="0"/>
                        </a:spcBef>
                        <a:spcAft>
                          <a:spcPts val="0"/>
                        </a:spcAft>
                        <a:tabLst>
                          <a:tab algn="l" pos="1543050"/>
                          <a:tab algn="l" pos="5105400"/>
                        </a:tabLst>
                      </a:pPr>
                      <a:r>
                        <a:rPr dirty="0" sz="1600" lang="en-US">
                          <a:effectLst/>
                        </a:rPr>
                        <a:t>TASK 3  →   adjusting </a:t>
                      </a:r>
                      <a:endParaRPr dirty="0" sz="1100" lang="en-US">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6592">
                <a:tc>
                  <a:txBody>
                    <a:bodyPr/>
                    <a:p>
                      <a:pPr marL="0" marR="0">
                        <a:lnSpc>
                          <a:spcPct val="115000"/>
                        </a:lnSpc>
                        <a:spcBef>
                          <a:spcPts val="0"/>
                        </a:spcBef>
                        <a:spcAft>
                          <a:spcPts val="0"/>
                        </a:spcAft>
                        <a:tabLst>
                          <a:tab algn="l" pos="1543050"/>
                          <a:tab algn="l" pos="5105400"/>
                        </a:tabLst>
                      </a:pPr>
                      <a:r>
                        <a:rPr dirty="0" sz="1600" lang="en-US">
                          <a:effectLst/>
                        </a:rPr>
                        <a:t>TASK 4   →  letting go</a:t>
                      </a:r>
                      <a:endParaRPr dirty="0" sz="1100" lang="en-US">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42" name="Title 1"/>
          <p:cNvSpPr>
            <a:spLocks noGrp="1"/>
          </p:cNvSpPr>
          <p:nvPr>
            <p:ph type="title"/>
          </p:nvPr>
        </p:nvSpPr>
        <p:spPr>
          <a:xfrm>
            <a:off x="628650" y="1019175"/>
            <a:ext cx="7886700" cy="671514"/>
          </a:xfrm>
        </p:spPr>
        <p:txBody>
          <a:bodyPr/>
          <a:p>
            <a:pPr defTabSz="914400" eaLnBrk="1" fontAlgn="auto" hangingPunct="1" indent="-228600" latinLnBrk="0" lvl="0" marL="0" marR="0" rtl="0">
              <a:lnSpc>
                <a:spcPct val="115000"/>
              </a:lnSpc>
              <a:spcBef>
                <a:spcPts val="0"/>
              </a:spcBef>
              <a:spcAft>
                <a:spcPts val="1000"/>
              </a:spcAft>
              <a:tabLst>
                <a:tab algn="l" pos="1543050"/>
                <a:tab algn="l" pos="5105400"/>
              </a:tabLst>
            </a:pPr>
            <a: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MANAGEMENT OF BEREAVEMENT AND GRIEF</a:t>
            </a:r>
            <a:endParaRPr dirty="0" lang="en-US"/>
          </a:p>
        </p:txBody>
      </p:sp>
      <p:sp>
        <p:nvSpPr>
          <p:cNvPr id="1048743" name="Content Placeholder 2"/>
          <p:cNvSpPr>
            <a:spLocks noGrp="1"/>
          </p:cNvSpPr>
          <p:nvPr>
            <p:ph idx="1"/>
          </p:nvPr>
        </p:nvSpPr>
        <p:spPr/>
        <p:txBody>
          <a:bodyPr/>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Plan of care – identify and express feelings – their story</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Attitude – health care</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Cultural practices </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Anticipatory grief</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Spiritual care</a:t>
            </a:r>
          </a:p>
          <a:p>
            <a:pPr indent="-342900" lvl="0" marL="342900" marR="0">
              <a:spcBef>
                <a:spcPts val="0"/>
              </a:spcBef>
              <a:spcAft>
                <a:spcPts val="0"/>
              </a:spcAft>
              <a:buFont typeface="Wingdings 2" panose="05020102010507070707" pitchFamily="18" charset="2"/>
              <a:buChar char=""/>
              <a:tabLst>
                <a:tab algn="l" pos="1543050"/>
                <a:tab algn="l" pos="5105400"/>
              </a:tabLst>
            </a:pPr>
            <a:r>
              <a:rPr dirty="0" sz="1800" lang="en-US">
                <a:effectLst/>
                <a:latin typeface="Times New Roman" panose="02020603050405020304" pitchFamily="18" charset="0"/>
                <a:ea typeface="Times New Roman" panose="02020603050405020304" pitchFamily="18" charset="0"/>
              </a:rPr>
              <a:t>Refer to supportive group </a:t>
            </a:r>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00" name="Title 1"/>
          <p:cNvSpPr>
            <a:spLocks noGrp="1"/>
          </p:cNvSpPr>
          <p:nvPr>
            <p:ph type="title"/>
          </p:nvPr>
        </p:nvSpPr>
        <p:spPr>
          <a:xfrm>
            <a:off x="628650" y="1038687"/>
            <a:ext cx="7886700" cy="652002"/>
          </a:xfrm>
        </p:spPr>
        <p:txBody>
          <a:bodyPr>
            <a:normAutofit/>
          </a:bodyPr>
          <a:p>
            <a:r>
              <a:rPr dirty="0" sz="1800" lang="en-US"/>
              <a:t>FUNDAMENTALS (CONT)</a:t>
            </a:r>
          </a:p>
        </p:txBody>
      </p:sp>
      <p:sp>
        <p:nvSpPr>
          <p:cNvPr id="1048601" name="Content Placeholder 2"/>
          <p:cNvSpPr>
            <a:spLocks noGrp="1"/>
          </p:cNvSpPr>
          <p:nvPr>
            <p:ph idx="1"/>
          </p:nvPr>
        </p:nvSpPr>
        <p:spPr/>
        <p:txBody>
          <a:bodyPr>
            <a:normAutofit/>
          </a:bodyPr>
          <a:p>
            <a:pPr indent="-342900" marL="342900">
              <a:buAutoNum type="arabicPeriod" startAt="4"/>
            </a:pPr>
            <a:r>
              <a:rPr b="1" dirty="0" sz="1800" lang="en-US">
                <a:latin typeface="Times New Roman" pitchFamily="18" charset="0"/>
                <a:cs typeface="Times New Roman" pitchFamily="18" charset="0"/>
              </a:rPr>
              <a:t>Family and community</a:t>
            </a:r>
          </a:p>
          <a:p>
            <a:pPr indent="0" marL="0">
              <a:buNone/>
            </a:pPr>
            <a:r>
              <a:rPr dirty="0" sz="1800" lang="en-US">
                <a:latin typeface="Times New Roman" pitchFamily="18" charset="0"/>
                <a:cs typeface="Times New Roman" pitchFamily="18" charset="0"/>
              </a:rPr>
              <a:t>Care for patients with life limiting conditions will take place in  range of a community based settings. These includes patients home palliative care units or residential care facilities, Referral pathways and linkages between community based PC, hospitals based and hospices plays a big role.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44" name="Title 1"/>
          <p:cNvSpPr>
            <a:spLocks noGrp="1"/>
          </p:cNvSpPr>
          <p:nvPr>
            <p:ph type="title"/>
          </p:nvPr>
        </p:nvSpPr>
        <p:spPr>
          <a:xfrm>
            <a:off x="628650" y="1066800"/>
            <a:ext cx="7886700" cy="623889"/>
          </a:xfrm>
        </p:spPr>
        <p:txBody>
          <a:bodyPr/>
          <a:p>
            <a:pPr defTabSz="914400" eaLnBrk="1" fontAlgn="auto" hangingPunct="1" indent="-228600" latinLnBrk="0" lvl="0" marL="0" marR="0" rtl="0">
              <a:lnSpc>
                <a:spcPct val="115000"/>
              </a:lnSpc>
              <a:spcBef>
                <a:spcPts val="0"/>
              </a:spcBef>
              <a:spcAft>
                <a:spcPts val="1000"/>
              </a:spcAft>
              <a:tabLst>
                <a:tab algn="l" pos="1543050"/>
                <a:tab algn="l" pos="5105400"/>
              </a:tabLst>
            </a:pPr>
            <a: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WAYS OF HELPING THE BEREAVED</a:t>
            </a:r>
            <a:endParaRPr dirty="0" lang="en-US"/>
          </a:p>
        </p:txBody>
      </p:sp>
      <p:sp>
        <p:nvSpPr>
          <p:cNvPr id="1048745" name="Content Placeholder 2"/>
          <p:cNvSpPr>
            <a:spLocks noGrp="1"/>
          </p:cNvSpPr>
          <p:nvPr>
            <p:ph idx="1"/>
          </p:nvPr>
        </p:nvSpPr>
        <p:spPr/>
        <p:txBody>
          <a:bodyPr/>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Being there</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listening in an accepting, non-judgmental way</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tolerating silences</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showing that you are listening and that you understand</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encouraging them to talk about the deceased</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being familiar with your own feelings about loss and grief</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offering reassurance </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not taking anger personally </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recognizing that your feelings may reflect how they feel</a:t>
            </a:r>
          </a:p>
          <a:p>
            <a:pPr>
              <a:spcBef>
                <a:spcPts val="0"/>
              </a:spcBef>
              <a:tabLst>
                <a:tab algn="l" pos="1543050"/>
                <a:tab algn="l" pos="5105400"/>
              </a:tabLst>
            </a:pPr>
            <a:r>
              <a:rPr dirty="0" sz="1800" lang="en-US">
                <a:effectLst/>
                <a:latin typeface="Times New Roman" panose="02020603050405020304" pitchFamily="18" charset="0"/>
                <a:ea typeface="Times New Roman" panose="02020603050405020304" pitchFamily="18" charset="0"/>
              </a:rPr>
              <a:t>By accepting that you cannot make them feel better </a:t>
            </a:r>
          </a:p>
          <a:p>
            <a:endParaRPr dirty="0"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46" name="Title 1"/>
          <p:cNvSpPr>
            <a:spLocks noGrp="1"/>
          </p:cNvSpPr>
          <p:nvPr>
            <p:ph type="title"/>
          </p:nvPr>
        </p:nvSpPr>
        <p:spPr>
          <a:xfrm>
            <a:off x="628650" y="1057275"/>
            <a:ext cx="7886700" cy="633414"/>
          </a:xfrm>
        </p:spPr>
        <p:txBody>
          <a:bodyPr>
            <a:normAutofit fontScale="90000"/>
          </a:bodyPr>
          <a:p>
            <a:pPr defTabSz="914400" eaLnBrk="1" fontAlgn="auto" hangingPunct="1" indent="0" latinLnBrk="0" lvl="0" marL="228600" marR="0" rtl="0">
              <a:lnSpc>
                <a:spcPct val="90000"/>
              </a:lnSpc>
              <a:spcBef>
                <a:spcPts val="0"/>
              </a:spcBef>
              <a:spcAft>
                <a:spcPts val="0"/>
              </a:spcAft>
              <a:tabLst>
                <a:tab algn="l" pos="1543050"/>
              </a:tabLst>
            </a:pPr>
            <a:b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Times New Roman" panose="02020603050405020304" pitchFamily="18" charset="0"/>
                <a:cs typeface="+mn-cs"/>
              </a:rPr>
              <a:t>LAST OFFICES (CARE OF THE DEAD BODY)</a:t>
            </a:r>
            <a:endParaRPr dirty="0" lang="en-US"/>
          </a:p>
        </p:txBody>
      </p:sp>
      <p:sp>
        <p:nvSpPr>
          <p:cNvPr id="1048747" name="Content Placeholder 2"/>
          <p:cNvSpPr>
            <a:spLocks noGrp="1"/>
          </p:cNvSpPr>
          <p:nvPr>
            <p:ph idx="1"/>
          </p:nvPr>
        </p:nvSpPr>
        <p:spPr/>
        <p:txBody>
          <a:bodyPr/>
          <a:p>
            <a:pPr indent="0" marR="0">
              <a:spcBef>
                <a:spcPts val="0"/>
              </a:spcBef>
              <a:spcAft>
                <a:spcPts val="0"/>
              </a:spcAft>
              <a:buNone/>
              <a:tabLst>
                <a:tab algn="l" pos="1543050"/>
              </a:tabLst>
            </a:pPr>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Remove all things – money, bangles, rings, necklaces, earrings, artificial </a:t>
            </a:r>
            <a:r>
              <a:rPr dirty="0" sz="1800" lang="en-US" err="1">
                <a:effectLst/>
                <a:latin typeface="Times New Roman" panose="02020603050405020304" pitchFamily="18" charset="0"/>
                <a:ea typeface="Times New Roman" panose="02020603050405020304" pitchFamily="18" charset="0"/>
              </a:rPr>
              <a:t>dentives</a:t>
            </a:r>
            <a:r>
              <a:rPr dirty="0" sz="1800" lang="en-US">
                <a:effectLst/>
                <a:latin typeface="Times New Roman" panose="02020603050405020304" pitchFamily="18" charset="0"/>
                <a:ea typeface="Times New Roman" panose="02020603050405020304" pitchFamily="18" charset="0"/>
              </a:rPr>
              <a:t>. Put them in a container and label and put them in a safe place to be given to a close family member.</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Wedding ring not removed, strap it and record in the </a:t>
            </a:r>
            <a:r>
              <a:rPr dirty="0" sz="1800" lang="en-US" err="1">
                <a:effectLst/>
                <a:latin typeface="Times New Roman" panose="02020603050405020304" pitchFamily="18" charset="0"/>
                <a:ea typeface="Times New Roman" panose="02020603050405020304" pitchFamily="18" charset="0"/>
              </a:rPr>
              <a:t>cordex</a:t>
            </a:r>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Remove the pillows, I.V fluids, blood transfusion, strengthen the legs and put them together. Close the eyes and the mouth. If the mouth isn’t closing use strapping</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Clean the body and remove all the soiled linen and cover the body with clean linen</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Arrange hair smartly and leave it to lie flat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After 1hr prepare to take the body to the mortuary.</a:t>
            </a:r>
          </a:p>
          <a:p>
            <a:pPr>
              <a:lnSpc>
                <a:spcPct val="115000"/>
              </a:lnSpc>
              <a:spcBef>
                <a:spcPts val="0"/>
              </a:spcBef>
              <a:spcAft>
                <a:spcPts val="1000"/>
              </a:spcAft>
              <a:tabLst>
                <a:tab algn="l" pos="1543050"/>
              </a:tabLst>
            </a:pPr>
            <a:r>
              <a:rPr dirty="0" sz="1800" lang="en-US" strike="noStrike" u="none">
                <a:effectLst/>
                <a:latin typeface="Times New Roman" panose="02020603050405020304" pitchFamily="18"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48" name="Title 1"/>
          <p:cNvSpPr>
            <a:spLocks noGrp="1"/>
          </p:cNvSpPr>
          <p:nvPr>
            <p:ph type="title"/>
          </p:nvPr>
        </p:nvSpPr>
        <p:spPr>
          <a:xfrm>
            <a:off x="628650" y="1152525"/>
            <a:ext cx="7886700" cy="538164"/>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PROCEDURE</a:t>
            </a:r>
            <a:endParaRPr dirty="0" lang="en-US"/>
          </a:p>
        </p:txBody>
      </p:sp>
      <p:sp>
        <p:nvSpPr>
          <p:cNvPr id="1048749" name="Content Placeholder 2"/>
          <p:cNvSpPr>
            <a:spLocks noGrp="1"/>
          </p:cNvSpPr>
          <p:nvPr>
            <p:ph idx="1"/>
          </p:nvPr>
        </p:nvSpPr>
        <p:spPr/>
        <p:txBody>
          <a:bodyPr/>
          <a:p>
            <a:pPr marL="0" marR="0">
              <a:lnSpc>
                <a:spcPct val="115000"/>
              </a:lnSpc>
              <a:spcBef>
                <a:spcPts val="0"/>
              </a:spcBef>
              <a:spcAft>
                <a:spcPts val="1000"/>
              </a:spcAft>
              <a:tabLst>
                <a:tab algn="l" pos="1543050"/>
              </a:tabLst>
            </a:pPr>
            <a:r>
              <a:rPr dirty="0" sz="1800" lang="en-US" u="sng">
                <a:effectLst/>
                <a:latin typeface="Times New Roman" panose="02020603050405020304" pitchFamily="18" charset="0"/>
                <a:ea typeface="Calibri" panose="020F0502020204030204" pitchFamily="34" charset="0"/>
                <a:cs typeface="Times New Roman" panose="02020603050405020304" pitchFamily="18" charset="0"/>
              </a:rPr>
              <a:t>Equipment required</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Mortuary sheet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Soap and bowl with warm water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Towel</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Brush and comb</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Container for soiled dressing</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Funnel</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Bin for dirty linen</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Mortuary card to write.</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Name of patient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Time of death</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Date</a:t>
            </a:r>
          </a:p>
          <a:p>
            <a:pPr indent="0" marL="0">
              <a:buNone/>
            </a:pPr>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50" name="Title 1"/>
          <p:cNvSpPr>
            <a:spLocks noGrp="1"/>
          </p:cNvSpPr>
          <p:nvPr>
            <p:ph type="title"/>
          </p:nvPr>
        </p:nvSpPr>
        <p:spPr/>
        <p:txBody>
          <a:bodyPr/>
          <a:p>
            <a:endParaRPr lang="en-US"/>
          </a:p>
        </p:txBody>
      </p:sp>
      <p:sp>
        <p:nvSpPr>
          <p:cNvPr id="1048751"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Ward</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Any Patient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Patient IP number</a:t>
            </a:r>
          </a:p>
          <a:p>
            <a:pPr>
              <a:spcBef>
                <a:spcPts val="0"/>
              </a:spcBef>
              <a:tabLst>
                <a:tab algn="l" pos="1543050"/>
              </a:tabLst>
            </a:pPr>
            <a:r>
              <a:rPr dirty="0" sz="1800" lang="en-US" err="1">
                <a:effectLst/>
                <a:latin typeface="Times New Roman" panose="02020603050405020304" pitchFamily="18" charset="0"/>
                <a:ea typeface="Times New Roman" panose="02020603050405020304" pitchFamily="18" charset="0"/>
              </a:rPr>
              <a:t>Cellotape</a:t>
            </a:r>
            <a:r>
              <a:rPr dirty="0" sz="1800" lang="en-US">
                <a:effectLst/>
                <a:latin typeface="Times New Roman" panose="02020603050405020304" pitchFamily="18" charset="0"/>
                <a:ea typeface="Times New Roman" panose="02020603050405020304" pitchFamily="18" charset="0"/>
              </a:rPr>
              <a:t> to attach card to sheet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Identification band to put on the patient’s wrists</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Cotton wool</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Pieces of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Dissecting / dressing forceps</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Bandages</a:t>
            </a:r>
          </a:p>
          <a:p>
            <a:endParaRPr dirty="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52" name="Title 1"/>
          <p:cNvSpPr>
            <a:spLocks noGrp="1"/>
          </p:cNvSpPr>
          <p:nvPr>
            <p:ph type="title"/>
          </p:nvPr>
        </p:nvSpPr>
        <p:spPr>
          <a:xfrm>
            <a:off x="628650" y="1276350"/>
            <a:ext cx="7886700" cy="414339"/>
          </a:xfrm>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PROCEDURE</a:t>
            </a:r>
            <a:endParaRPr dirty="0" lang="en-US"/>
          </a:p>
        </p:txBody>
      </p:sp>
      <p:sp>
        <p:nvSpPr>
          <p:cNvPr id="1048753"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Clean the body rinse and dry</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Cut the nails and clean</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Any dressing if clean leave it, if dirty change</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Close all the orifices..</a:t>
            </a:r>
            <a:r>
              <a:rPr dirty="0" sz="1800" lang="en-US" err="1">
                <a:effectLst/>
                <a:latin typeface="Times New Roman" panose="02020603050405020304" pitchFamily="18" charset="0"/>
                <a:ea typeface="Times New Roman" panose="02020603050405020304" pitchFamily="18" charset="0"/>
              </a:rPr>
              <a:t>i.e</a:t>
            </a:r>
            <a:r>
              <a:rPr dirty="0" sz="1800" lang="en-US">
                <a:effectLst/>
                <a:latin typeface="Times New Roman" panose="02020603050405020304" pitchFamily="18" charset="0"/>
                <a:ea typeface="Times New Roman" panose="02020603050405020304" pitchFamily="18" charset="0"/>
              </a:rPr>
              <a:t> the ears, the nose and the vagina to stop any discharge that may ooze out.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Put lower limbs together.</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Arms put in either sides and tie the body </a:t>
            </a:r>
          </a:p>
          <a:p>
            <a:endParaRPr dirty="0" lang="en-US"/>
          </a:p>
          <a:p>
            <a:endParaRPr dirty="0" lang="en-US"/>
          </a:p>
          <a:p>
            <a:endParaRPr dirty="0" lang="en-US"/>
          </a:p>
          <a:p>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54" name="Title 1"/>
          <p:cNvSpPr>
            <a:spLocks noGrp="1"/>
          </p:cNvSpPr>
          <p:nvPr>
            <p:ph type="title"/>
          </p:nvPr>
        </p:nvSpPr>
        <p:spPr/>
        <p:txBody>
          <a:bodyPr/>
          <a:p>
            <a:endParaRPr lang="en-US"/>
          </a:p>
        </p:txBody>
      </p:sp>
      <p:sp>
        <p:nvSpPr>
          <p:cNvPr id="1048755" name="Content Placeholder 2"/>
          <p:cNvSpPr>
            <a:spLocks noGrp="1"/>
          </p:cNvSpPr>
          <p:nvPr>
            <p:ph idx="1"/>
          </p:nvPr>
        </p:nvSpPr>
        <p:spPr/>
        <p:txBody>
          <a:bodyPr/>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Double identification of the body inside (ankle or waist) wrap the body then the mortuary  card on the  mortuary sheet</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Leave  body covered with sheet </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Screen the bed or move the body in the </a:t>
            </a:r>
            <a:r>
              <a:rPr dirty="0" sz="1800" lang="en-US" err="1">
                <a:latin typeface="Times New Roman" panose="02020603050405020304" pitchFamily="18" charset="0"/>
                <a:ea typeface="Times New Roman" panose="02020603050405020304" pitchFamily="18" charset="0"/>
              </a:rPr>
              <a:t>sluice</a:t>
            </a:r>
            <a:r>
              <a:rPr dirty="0" sz="1800" lang="en-US" err="1">
                <a:effectLst/>
                <a:latin typeface="Times New Roman" panose="02020603050405020304" pitchFamily="18" charset="0"/>
                <a:ea typeface="Times New Roman" panose="02020603050405020304" pitchFamily="18" charset="0"/>
              </a:rPr>
              <a:t>room</a:t>
            </a:r>
            <a:endParaRPr dirty="0" sz="1800" lang="en-US">
              <a:effectLst/>
              <a:latin typeface="Times New Roman" panose="02020603050405020304" pitchFamily="18" charset="0"/>
              <a:ea typeface="Times New Roman" panose="02020603050405020304" pitchFamily="18" charset="0"/>
            </a:endParaRP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Clear the area &amp; clean all used equipment thoroughly and take to CSSD</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ring mortuary attendant to collect the body</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Doctor should write death certificate</a:t>
            </a:r>
          </a:p>
          <a:p>
            <a:pPr>
              <a:spcBef>
                <a:spcPts val="0"/>
              </a:spcBef>
              <a:tabLst>
                <a:tab algn="l" pos="1543050"/>
              </a:tabLst>
            </a:pPr>
            <a:r>
              <a:rPr dirty="0" sz="1800" lang="en-US">
                <a:effectLst/>
                <a:latin typeface="Times New Roman" panose="02020603050405020304" pitchFamily="18" charset="0"/>
                <a:ea typeface="Times New Roman" panose="02020603050405020304" pitchFamily="18" charset="0"/>
              </a:rPr>
              <a:t>If the death is sudden ,summary request form accompanies body, relative signs and post-</a:t>
            </a:r>
            <a:r>
              <a:rPr dirty="0" sz="1800" lang="en-US" err="1">
                <a:effectLst/>
                <a:latin typeface="Times New Roman" panose="02020603050405020304" pitchFamily="18" charset="0"/>
                <a:ea typeface="Times New Roman" panose="02020603050405020304" pitchFamily="18" charset="0"/>
              </a:rPr>
              <a:t>mortum</a:t>
            </a:r>
            <a:r>
              <a:rPr dirty="0" sz="1800" lang="en-US">
                <a:effectLst/>
                <a:latin typeface="Times New Roman" panose="02020603050405020304" pitchFamily="18" charset="0"/>
                <a:ea typeface="Times New Roman" panose="02020603050405020304" pitchFamily="18" charset="0"/>
              </a:rPr>
              <a:t> done</a:t>
            </a:r>
          </a:p>
          <a:p>
            <a:endParaRPr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66" name="Title 1"/>
          <p:cNvSpPr>
            <a:spLocks noGrp="1"/>
          </p:cNvSpPr>
          <p:nvPr>
            <p:ph type="title"/>
          </p:nvPr>
        </p:nvSpPr>
        <p:spPr>
          <a:xfrm>
            <a:off x="628650" y="885825"/>
            <a:ext cx="7886700" cy="804864"/>
          </a:xfrm>
        </p:spPr>
        <p:txBody>
          <a:bodyPr>
            <a:normAutofit/>
          </a:bodyPr>
          <a:p>
            <a:pPr defTabSz="914400" eaLnBrk="1" fontAlgn="auto" hangingPunct="1" indent="0" latinLnBrk="0" lvl="0" marL="0" marR="0" rtl="0">
              <a:lnSpc>
                <a:spcPct val="115000"/>
              </a:lnSpc>
              <a:spcBef>
                <a:spcPts val="0"/>
              </a:spcBef>
              <a:spcAft>
                <a:spcPts val="1000"/>
              </a:spcAft>
              <a:tabLst>
                <a:tab algn="l" pos="1543050"/>
              </a:tabLst>
            </a:pP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STAGES OF DEATH AND GRIEF </a:t>
            </a:r>
            <a:endParaRPr dirty="0" lang="en-US"/>
          </a:p>
        </p:txBody>
      </p:sp>
      <p:sp>
        <p:nvSpPr>
          <p:cNvPr id="1048767" name="Content Placeholder 2"/>
          <p:cNvSpPr>
            <a:spLocks noGrp="1"/>
          </p:cNvSpPr>
          <p:nvPr>
            <p:ph idx="1"/>
          </p:nvPr>
        </p:nvSpPr>
        <p:spPr/>
        <p:txBody>
          <a:bodyPr/>
          <a:p>
            <a:pPr algn="l" defTabSz="914400" eaLnBrk="1" fontAlgn="auto" hangingPunct="1" indent="0" latinLnBrk="0" lvl="0" marL="457200" marR="0" rtl="0">
              <a:lnSpc>
                <a:spcPct val="100000"/>
              </a:lnSpc>
              <a:spcBef>
                <a:spcPts val="0"/>
              </a:spcBef>
              <a:spcAft>
                <a:spcPts val="0"/>
              </a:spcAft>
              <a:buClrTx/>
              <a:buSzTx/>
              <a:buFontTx/>
              <a:buNone/>
              <a:tabLst>
                <a:tab algn="l" pos="1543050"/>
              </a:tabLst>
            </a:pPr>
            <a:r>
              <a:rPr baseline="0" b="1" cap="none" dirty="0" sz="1800" i="0" kern="1200" kumimoji="0" lang="en-US" noProof="0" normalizeH="0" spc="0" strike="noStrike" u="sng">
                <a:ln>
                  <a:noFill/>
                </a:ln>
                <a:solidFill>
                  <a:prstClr val="black"/>
                </a:solidFill>
                <a:effectLst/>
                <a:uLnTx/>
                <a:uFillTx/>
                <a:latin typeface="Times New Roman" panose="02020603050405020304" pitchFamily="18" charset="0"/>
                <a:ea typeface="Times New Roman" panose="02020603050405020304" pitchFamily="18" charset="0"/>
                <a:cs typeface="+mn-cs"/>
              </a:rPr>
              <a:t>Elisabeth Kubler-Ross</a:t>
            </a:r>
            <a:endParaRPr baseline="0" b="1" cap="none" dirty="0" sz="14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dirty="0" lang="en-US"/>
          </a:p>
        </p:txBody>
      </p:sp>
      <p:sp>
        <p:nvSpPr>
          <p:cNvPr id="1048768" name="TextBox 4"/>
          <p:cNvSpPr txBox="1"/>
          <p:nvPr/>
        </p:nvSpPr>
        <p:spPr>
          <a:xfrm>
            <a:off x="875211" y="2272937"/>
            <a:ext cx="5982789" cy="1477328"/>
          </a:xfrm>
          <a:prstGeom prst="rect"/>
          <a:noFill/>
        </p:spPr>
        <p:txBody>
          <a:bodyPr wrap="square">
            <a:spAutoFit/>
          </a:bodyPr>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Anytime we suffer a significant loss , we experience grief </a:t>
            </a:r>
            <a:endParaRPr dirty="0" sz="1400" lang="en-US">
              <a:effectLst/>
              <a:latin typeface="Times New Roman" panose="02020603050405020304" pitchFamily="18" charset="0"/>
              <a:ea typeface="Times New Roman" panose="02020603050405020304" pitchFamily="18" charset="0"/>
            </a:endParaRP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intensity of the grief depends on the loss</a:t>
            </a:r>
            <a:endParaRPr dirty="0" sz="1400" lang="en-US">
              <a:effectLst/>
              <a:latin typeface="Times New Roman" panose="02020603050405020304" pitchFamily="18" charset="0"/>
              <a:ea typeface="Times New Roman" panose="02020603050405020304" pitchFamily="18" charset="0"/>
            </a:endParaRP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loss could be the end of a meaningful relationship ,the breakup of one’s family, the death of a pet ,the death of a family member. </a:t>
            </a:r>
            <a:endParaRPr dirty="0" sz="1400" lang="en-US">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p:grpSpPr>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69" name="Title 1"/>
          <p:cNvSpPr>
            <a:spLocks noGrp="1"/>
          </p:cNvSpPr>
          <p:nvPr>
            <p:ph type="title"/>
          </p:nvPr>
        </p:nvSpPr>
        <p:spPr>
          <a:xfrm>
            <a:off x="628650" y="1127463"/>
            <a:ext cx="7886700" cy="563225"/>
          </a:xfrm>
        </p:spPr>
        <p:txBody>
          <a:bodyPr>
            <a:normAutofit/>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Stage 2; ANGER </a:t>
            </a:r>
            <a:endParaRPr dirty="0" lang="en-US"/>
          </a:p>
        </p:txBody>
      </p:sp>
      <p:sp>
        <p:nvSpPr>
          <p:cNvPr id="1048770" name="Content Placeholder 2"/>
          <p:cNvSpPr>
            <a:spLocks noGrp="1"/>
          </p:cNvSpPr>
          <p:nvPr>
            <p:ph idx="1"/>
          </p:nvPr>
        </p:nvSpPr>
        <p:spPr/>
        <p:txBody>
          <a:bodyPr/>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Anger may be displaced and projected in the environment, the hostility may be directed towards family members, friends and always directed to the staff</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Patients feel quite relieved after expelling the anger</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nurse should tolerate and not feel offended and not abuse the patient back</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They should give the patient time and not neglect them</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Help them when they are okay s much as  possible</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Address anger directed towards other patients and visitors.</a:t>
            </a:r>
          </a:p>
          <a:p>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71" name="Title 1"/>
          <p:cNvSpPr>
            <a:spLocks noGrp="1"/>
          </p:cNvSpPr>
          <p:nvPr>
            <p:ph type="title"/>
          </p:nvPr>
        </p:nvSpPr>
        <p:spPr>
          <a:xfrm>
            <a:off x="628650" y="1047565"/>
            <a:ext cx="7886700" cy="643124"/>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Stage 3; BARGAINING</a:t>
            </a:r>
            <a:endParaRPr dirty="0" lang="en-US"/>
          </a:p>
        </p:txBody>
      </p:sp>
      <p:sp>
        <p:nvSpPr>
          <p:cNvPr id="1048772" name="Content Placeholder 2"/>
          <p:cNvSpPr>
            <a:spLocks noGrp="1"/>
          </p:cNvSpPr>
          <p:nvPr>
            <p:ph idx="1"/>
          </p:nvPr>
        </p:nvSpPr>
        <p:spPr/>
        <p:txBody>
          <a:bodyPr/>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Patients try to extend the eventuality and seek to postpone death by making promises to God mostly</a:t>
            </a:r>
          </a:p>
          <a:p>
            <a:pPr marL="0" marR="0">
              <a:lnSpc>
                <a:spcPct val="115000"/>
              </a:lnSpc>
              <a:spcBef>
                <a:spcPts val="0"/>
              </a:spcBef>
              <a:spcAft>
                <a:spcPts val="1000"/>
              </a:spcAft>
              <a:tabLst>
                <a:tab algn="l" pos="1543050"/>
              </a:tabLst>
            </a:pPr>
            <a:r>
              <a:rPr dirty="0" sz="1800" lang="en-US" strike="noStrike" u="none">
                <a:effectLst/>
                <a:latin typeface="Calibri" panose="020F0502020204030204" pitchFamily="34" charset="0"/>
                <a:ea typeface="Calibri" panose="020F0502020204030204" pitchFamily="34" charset="0"/>
                <a:cs typeface="Times New Roman" panose="02020603050405020304" pitchFamily="18" charset="0"/>
              </a:rPr>
              <a:t> </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09" name="Title 1"/>
          <p:cNvSpPr>
            <a:spLocks noGrp="1"/>
          </p:cNvSpPr>
          <p:nvPr>
            <p:ph type="title"/>
          </p:nvPr>
        </p:nvSpPr>
        <p:spPr>
          <a:xfrm>
            <a:off x="692458" y="923278"/>
            <a:ext cx="7822892" cy="767411"/>
          </a:xfrm>
        </p:spPr>
        <p:txBody>
          <a:bodyPr>
            <a:normAutofit/>
          </a:bodyPr>
          <a:p>
            <a:r>
              <a:rPr dirty="0" sz="1800" lang="en-US">
                <a:latin typeface="Times New Roman" pitchFamily="18" charset="0"/>
                <a:cs typeface="Times New Roman" pitchFamily="18" charset="0"/>
              </a:rPr>
              <a:t>MEDICAL ETHICAL-LEGAL ASPECT </a:t>
            </a:r>
            <a:endParaRPr dirty="0" sz="1800" lang="en-US"/>
          </a:p>
        </p:txBody>
      </p:sp>
      <p:sp>
        <p:nvSpPr>
          <p:cNvPr id="1048610" name="Content Placeholder 2"/>
          <p:cNvSpPr>
            <a:spLocks noGrp="1"/>
          </p:cNvSpPr>
          <p:nvPr>
            <p:ph idx="1"/>
          </p:nvPr>
        </p:nvSpPr>
        <p:spPr/>
        <p:txBody>
          <a:bodyPr>
            <a:normAutofit/>
          </a:bodyPr>
          <a:p>
            <a:pPr indent="-342900" marL="342900">
              <a:buFont typeface="+mj-lt"/>
              <a:buAutoNum type="arabicPeriod"/>
            </a:pPr>
            <a:r>
              <a:rPr b="1" dirty="0" sz="1800" lang="en-US">
                <a:latin typeface="Times New Roman" pitchFamily="18" charset="0"/>
                <a:cs typeface="Times New Roman" pitchFamily="18" charset="0"/>
              </a:rPr>
              <a:t>Autonomy</a:t>
            </a:r>
          </a:p>
          <a:p>
            <a:pPr indent="-342900" lvl="1" marL="589788"/>
            <a:r>
              <a:rPr dirty="0" sz="1600" lang="en-US">
                <a:latin typeface="Times New Roman" pitchFamily="18" charset="0"/>
                <a:cs typeface="Times New Roman" pitchFamily="18" charset="0"/>
              </a:rPr>
              <a:t>This means self-rule. Respect for autonomy promotes the individual’s right to make his/her own decision</a:t>
            </a:r>
          </a:p>
          <a:p>
            <a:pPr indent="-342900" lvl="1" marL="589788"/>
            <a:r>
              <a:rPr dirty="0" sz="1600" lang="en-US">
                <a:latin typeface="Times New Roman" pitchFamily="18" charset="0"/>
                <a:cs typeface="Times New Roman" pitchFamily="18" charset="0"/>
              </a:rPr>
              <a:t>Information sharing is based on a good communication understanding  including how  much the patients wants to know</a:t>
            </a:r>
          </a:p>
          <a:p>
            <a:pPr indent="-342900" lvl="1" marL="589788"/>
            <a:r>
              <a:rPr dirty="0" sz="1600" lang="en-US">
                <a:latin typeface="Times New Roman" pitchFamily="18" charset="0"/>
                <a:cs typeface="Times New Roman" pitchFamily="18" charset="0"/>
              </a:rPr>
              <a:t>Respect for autonomy includes addressing concepts such  as informed consent, confidentiality and truth telling</a:t>
            </a:r>
          </a:p>
          <a:p>
            <a:pPr indent="-342900" marL="342900">
              <a:buFont typeface="+mj-lt"/>
              <a:buAutoNum type="arabicPeriod"/>
            </a:pPr>
            <a:r>
              <a:rPr b="1" dirty="0" sz="1900" lang="en-US">
                <a:latin typeface="Times New Roman" pitchFamily="18" charset="0"/>
                <a:cs typeface="Times New Roman" pitchFamily="18" charset="0"/>
              </a:rPr>
              <a:t>Beneficence and non-maleficence </a:t>
            </a:r>
          </a:p>
          <a:p>
            <a:pPr indent="-342900" lvl="1" marL="589788"/>
            <a:r>
              <a:rPr dirty="0" sz="1600" lang="en-US">
                <a:latin typeface="Times New Roman" pitchFamily="18" charset="0"/>
                <a:cs typeface="Times New Roman" pitchFamily="18" charset="0"/>
              </a:rPr>
              <a:t>Beneficence  (benefit to the patient) and non-maleficence (to do no harm). In medical treatment, any intervention also carry a risk of harm </a:t>
            </a:r>
            <a:r>
              <a:rPr dirty="0" sz="1600" lang="en-US" err="1">
                <a:latin typeface="Times New Roman" pitchFamily="18" charset="0"/>
                <a:cs typeface="Times New Roman" pitchFamily="18" charset="0"/>
              </a:rPr>
              <a:t>e.g</a:t>
            </a:r>
            <a:r>
              <a:rPr dirty="0" sz="1600" lang="en-US">
                <a:latin typeface="Times New Roman" pitchFamily="18" charset="0"/>
                <a:cs typeface="Times New Roman" pitchFamily="18" charset="0"/>
              </a:rPr>
              <a:t> side effects, radiotherapy. These must be weighed against the offer of  cure or disease control and reflect on patient’s cure decision.</a:t>
            </a:r>
          </a:p>
          <a:p>
            <a:pPr indent="-342900" marL="342900">
              <a:buNone/>
            </a:pPr>
            <a:endParaRPr dirty="0" sz="1900" lang="en-US">
              <a:latin typeface="Times New Roman" pitchFamily="18" charset="0"/>
              <a:cs typeface="Times New Roman" pitchFamily="18" charset="0"/>
            </a:endParaRPr>
          </a:p>
          <a:p>
            <a:pPr indent="-342900" marL="342900">
              <a:buNone/>
            </a:pPr>
            <a:endParaRPr dirty="0" sz="2200" lang="en-US">
              <a:latin typeface="Times New Roman" pitchFamily="18" charset="0"/>
              <a:cs typeface="Times New Roman" pitchFamily="18" charset="0"/>
            </a:endParaRPr>
          </a:p>
          <a:p>
            <a:pPr indent="-342900" marL="342900">
              <a:buFont typeface="+mj-lt"/>
              <a:buAutoNum type="arabicPeriod"/>
            </a:pPr>
            <a:endParaRPr dirty="0" sz="1900" lang="en-US">
              <a:latin typeface="Times New Roman" pitchFamily="18" charset="0"/>
              <a:cs typeface="Times New Roman" pitchFamily="18" charset="0"/>
            </a:endParaRPr>
          </a:p>
          <a:p>
            <a:pPr indent="-342900" marL="342900">
              <a:buFont typeface="+mj-lt"/>
              <a:buAutoNum type="arabicPeriod"/>
            </a:pPr>
            <a:endParaRPr dirty="0" sz="1900" lang="en-US">
              <a:latin typeface="Times New Roman" pitchFamily="18" charset="0"/>
              <a:cs typeface="Times New Roman" pitchFamily="18" charset="0"/>
            </a:endParaRPr>
          </a:p>
          <a:p>
            <a:pPr indent="-342900" marL="342900">
              <a:buNone/>
            </a:pPr>
            <a:endParaRPr dirty="0" sz="1900" lang="en-US">
              <a:latin typeface="Times New Roman" pitchFamily="18" charset="0"/>
              <a:cs typeface="Times New Roman" pitchFamily="18" charset="0"/>
            </a:endParaRPr>
          </a:p>
          <a:p>
            <a:pPr indent="-342900" marL="342900">
              <a:buFont typeface="+mj-lt"/>
              <a:buAutoNum type="arabicPeriod"/>
            </a:pPr>
            <a:endParaRPr dirty="0" sz="1900" lang="en-US">
              <a:latin typeface="Times New Roman" pitchFamily="18" charset="0"/>
              <a:cs typeface="Times New Roman" pitchFamily="18" charset="0"/>
            </a:endParaRPr>
          </a:p>
          <a:p>
            <a:pPr indent="-342900" lvl="1" marL="589788">
              <a:buNone/>
            </a:pPr>
            <a:endParaRPr dirty="0" sz="1600" lang="en-US">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73" name="Title 1"/>
          <p:cNvSpPr>
            <a:spLocks noGrp="1"/>
          </p:cNvSpPr>
          <p:nvPr>
            <p:ph type="title"/>
          </p:nvPr>
        </p:nvSpPr>
        <p:spPr>
          <a:xfrm>
            <a:off x="628650" y="1180730"/>
            <a:ext cx="7886700" cy="509959"/>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Stage 4; DEPRESSION</a:t>
            </a:r>
            <a:endParaRPr dirty="0" lang="en-US"/>
          </a:p>
        </p:txBody>
      </p:sp>
      <p:sp>
        <p:nvSpPr>
          <p:cNvPr id="1048774" name="Content Placeholder 2"/>
          <p:cNvSpPr>
            <a:spLocks noGrp="1"/>
          </p:cNvSpPr>
          <p:nvPr>
            <p:ph idx="1"/>
          </p:nvPr>
        </p:nvSpPr>
        <p:spPr/>
        <p:txBody>
          <a:bodyPr/>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Patient becomes depressed and starts preparing for the loss of everyone and everything she likes.</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Patients grieve as they prepare for final separation </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They feel sadness and often cries as though mourning for their own death</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They become very withdrawn and wants to be left alone and at times cover themselves with a blanket or sheet</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May refuse medication.</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nurse should stay with the patient and listen to them but not comment.</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Be there and provide moral support</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Don’t disturb the patients when they want to be alone.</a:t>
            </a:r>
          </a:p>
          <a:p>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75" name="Title 1"/>
          <p:cNvSpPr>
            <a:spLocks noGrp="1"/>
          </p:cNvSpPr>
          <p:nvPr>
            <p:ph type="title"/>
          </p:nvPr>
        </p:nvSpPr>
        <p:spPr>
          <a:xfrm>
            <a:off x="628650" y="1127464"/>
            <a:ext cx="7886700" cy="563225"/>
          </a:xfrm>
        </p:spPr>
        <p:txBody>
          <a:bodyPr/>
          <a:p>
            <a:pPr defTabSz="914400" eaLnBrk="1" fontAlgn="auto" hangingPunct="1" indent="-228600" latinLnBrk="0" lvl="0" marL="0" marR="0" rtl="0">
              <a:lnSpc>
                <a:spcPct val="115000"/>
              </a:lnSpc>
              <a:spcBef>
                <a:spcPts val="0"/>
              </a:spcBef>
              <a:spcAft>
                <a:spcPts val="1000"/>
              </a:spcAft>
              <a:tabLst>
                <a:tab algn="l" pos="1543050"/>
              </a:tabLst>
            </a:pPr>
            <a:r>
              <a:rPr baseline="0" b="0" cap="none" dirty="0" sz="18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Stage 5; ACCEPTANCE.</a:t>
            </a:r>
            <a:endParaRPr dirty="0" lang="en-US"/>
          </a:p>
        </p:txBody>
      </p:sp>
      <p:sp>
        <p:nvSpPr>
          <p:cNvPr id="1048776" name="Content Placeholder 2"/>
          <p:cNvSpPr>
            <a:spLocks noGrp="1"/>
          </p:cNvSpPr>
          <p:nvPr>
            <p:ph idx="1"/>
          </p:nvPr>
        </p:nvSpPr>
        <p:spPr/>
        <p:txBody>
          <a:bodyPr/>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patient finally accepts death. This stage is peaceful and calm.</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Some thank the Lord because of the years they have lived, while some are peaceful because of living their families settled</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Patient is neither depressed nor angry, and kind accepts what’s going to happen.</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His interests may diminish, no feelings, patients may sleep and rest and desires no news nor vision</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Some write wills, some call their children for advice, sharing property and bless them</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the nurses should at least tenderly touch the patient and reassure them.</a:t>
            </a:r>
          </a:p>
          <a:p>
            <a:pPr indent="-342900" lvl="0" marL="342900" marR="0">
              <a:spcBef>
                <a:spcPts val="0"/>
              </a:spcBef>
              <a:spcAft>
                <a:spcPts val="0"/>
              </a:spcAft>
              <a:buFont typeface="Symbol" panose="05050102010706020507" pitchFamily="18" charset="2"/>
              <a:buChar char=""/>
              <a:tabLst>
                <a:tab algn="l" pos="1543050"/>
              </a:tabLst>
            </a:pPr>
            <a:r>
              <a:rPr dirty="0" sz="1800" lang="en-US">
                <a:effectLst/>
                <a:latin typeface="Times New Roman" panose="02020603050405020304" pitchFamily="18" charset="0"/>
                <a:ea typeface="Times New Roman" panose="02020603050405020304" pitchFamily="18" charset="0"/>
              </a:rPr>
              <a:t>Continue with support and assists where necessary like calling for a relative when they ask.</a:t>
            </a:r>
          </a:p>
          <a:p>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77" name="Title 1"/>
          <p:cNvSpPr>
            <a:spLocks noGrp="1"/>
          </p:cNvSpPr>
          <p:nvPr>
            <p:ph type="title"/>
          </p:nvPr>
        </p:nvSpPr>
        <p:spPr/>
        <p:txBody>
          <a:bodyPr>
            <a:normAutofit/>
          </a:bodyPr>
          <a:p>
            <a:r>
              <a:rPr dirty="0" sz="2400" lang="en-US"/>
              <a:t>TREATMENT MODALITIES IN PALLIATVE CARE</a:t>
            </a:r>
          </a:p>
        </p:txBody>
      </p:sp>
      <p:sp>
        <p:nvSpPr>
          <p:cNvPr id="1048778" name="Content Placeholder 2"/>
          <p:cNvSpPr>
            <a:spLocks noGrp="1"/>
          </p:cNvSpPr>
          <p:nvPr>
            <p:ph idx="1"/>
          </p:nvPr>
        </p:nvSpPr>
        <p:spPr/>
        <p:txBody>
          <a:bodyPr/>
          <a:p>
            <a:pPr marL="0" marR="0">
              <a:lnSpc>
                <a:spcPct val="115000"/>
              </a:lnSpc>
              <a:spcBef>
                <a:spcPts val="0"/>
              </a:spcBef>
              <a:spcAft>
                <a:spcPts val="1000"/>
              </a:spcAft>
            </a:pPr>
            <a:r>
              <a:rPr b="1" dirty="0" sz="2000" lang="en-US" u="sng">
                <a:effectLst/>
                <a:latin typeface="Times New Roman" panose="02020603050405020304" pitchFamily="18" charset="0"/>
                <a:ea typeface="Calibri" panose="020F0502020204030204" pitchFamily="34" charset="0"/>
                <a:cs typeface="Times New Roman" panose="02020603050405020304" pitchFamily="18" charset="0"/>
              </a:rPr>
              <a:t>Introduction </a:t>
            </a:r>
            <a:endParaRPr b="1" dirty="0" sz="2000" lang="en-US">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dirty="0" sz="1800" lang="en-US">
                <a:effectLst/>
                <a:latin typeface="Times New Roman" panose="02020603050405020304" pitchFamily="18" charset="0"/>
                <a:ea typeface="Calibri" panose="020F0502020204030204" pitchFamily="34" charset="0"/>
                <a:cs typeface="Times New Roman" panose="02020603050405020304" pitchFamily="18" charset="0"/>
              </a:rPr>
              <a:t>In the Africa setting, patients are more likely to present with advanced diseases due to lack of enough qualified personnel, high cost of care and use of traditional medicine</a:t>
            </a:r>
            <a:endParaRPr dirty="0" sz="1800" lang="en-US">
              <a:effectLst/>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79" name="Title 1"/>
          <p:cNvSpPr>
            <a:spLocks noGrp="1"/>
          </p:cNvSpPr>
          <p:nvPr>
            <p:ph type="title"/>
          </p:nvPr>
        </p:nvSpPr>
        <p:spPr/>
        <p:txBody>
          <a:bodyPr>
            <a:normAutofit/>
          </a:bodyPr>
          <a:p>
            <a:r>
              <a:rPr dirty="0" sz="2400" lang="en-US"/>
              <a:t>TREATMENT MODALITIES CONTINUES</a:t>
            </a:r>
          </a:p>
        </p:txBody>
      </p:sp>
      <p:sp>
        <p:nvSpPr>
          <p:cNvPr id="1048780" name="Content Placeholder 2"/>
          <p:cNvSpPr>
            <a:spLocks noGrp="1"/>
          </p:cNvSpPr>
          <p:nvPr>
            <p:ph idx="1"/>
          </p:nvPr>
        </p:nvSpPr>
        <p:spPr/>
        <p:txBody>
          <a:bodyPr/>
          <a:p>
            <a:pPr marL="0" marR="0">
              <a:lnSpc>
                <a:spcPct val="115000"/>
              </a:lnSpc>
              <a:spcBef>
                <a:spcPts val="0"/>
              </a:spcBef>
              <a:spcAft>
                <a:spcPts val="1000"/>
              </a:spcAft>
            </a:pPr>
            <a:r>
              <a:rPr b="1" dirty="0" sz="1800" lang="en-US" u="sng">
                <a:effectLst/>
                <a:latin typeface="Times New Roman" panose="02020603050405020304" pitchFamily="18" charset="0"/>
                <a:ea typeface="Calibri" panose="020F0502020204030204" pitchFamily="34" charset="0"/>
                <a:cs typeface="Times New Roman" panose="02020603050405020304" pitchFamily="18" charset="0"/>
              </a:rPr>
              <a:t>Learning objectives</a:t>
            </a:r>
            <a:endParaRPr b="1" dirty="0" sz="18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Outline treatment modalities </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Explain how each modality works</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Describe the role of each in PC</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List possible benefits, side effects and management of each</a:t>
            </a:r>
          </a:p>
          <a:p>
            <a:pPr marL="0" marR="0">
              <a:lnSpc>
                <a:spcPct val="115000"/>
              </a:lnSpc>
              <a:spcBef>
                <a:spcPts val="0"/>
              </a:spcBef>
              <a:spcAft>
                <a:spcPts val="1000"/>
              </a:spcAft>
            </a:pPr>
            <a:r>
              <a:rPr b="1" dirty="0" sz="2400" lang="en-US" u="sng">
                <a:effectLst/>
                <a:latin typeface="Times New Roman" panose="02020603050405020304" pitchFamily="18" charset="0"/>
                <a:ea typeface="Calibri" panose="020F0502020204030204" pitchFamily="34" charset="0"/>
                <a:cs typeface="Times New Roman" panose="02020603050405020304" pitchFamily="18" charset="0"/>
              </a:rPr>
              <a:t>Palliative surgery</a:t>
            </a:r>
            <a:endParaRPr b="1"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Surgery can be an effective treatment modality for potential cure in specific cancers with early diagnosis</a:t>
            </a:r>
          </a:p>
          <a:p>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81" name="Title 1"/>
          <p:cNvSpPr>
            <a:spLocks noGrp="1"/>
          </p:cNvSpPr>
          <p:nvPr>
            <p:ph type="title"/>
          </p:nvPr>
        </p:nvSpPr>
        <p:spPr/>
        <p:txBody>
          <a:bodyPr>
            <a:normAutofit fontScale="90000"/>
          </a:bodyPr>
          <a:p>
            <a:pPr algn="l" defTabSz="914400" eaLnBrk="1" fontAlgn="auto" hangingPunct="1" indent="-228600" latinLnBrk="0" lvl="0" marL="0" marR="0" rtl="0">
              <a:lnSpc>
                <a:spcPct val="115000"/>
              </a:lnSpc>
              <a:spcBef>
                <a:spcPts val="0"/>
              </a:spcBef>
              <a:spcAft>
                <a:spcPts val="1000"/>
              </a:spcAft>
              <a:buClrTx/>
              <a:buSzTx/>
              <a:buFont typeface="Arial" panose="020B0604020202020204" pitchFamily="34" charset="0"/>
              <a:buChar char="•"/>
            </a:pP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baseline="0" b="0" cap="none" dirty="0" sz="20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baseline="0" cap="none" dirty="0" sz="20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ARGUMENTS FOR OR AGAINST SURGERY</a:t>
            </a:r>
            <a:br>
              <a:rPr baseline="0" b="1" cap="none" dirty="0" sz="24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782" name="Content Placeholder 2"/>
          <p:cNvSpPr>
            <a:spLocks noGrp="1"/>
          </p:cNvSpPr>
          <p:nvPr>
            <p:ph idx="1"/>
          </p:nvPr>
        </p:nvSpPr>
        <p:spPr/>
        <p:txBody>
          <a:bodyPr/>
          <a:p>
            <a:pPr indent="0" lvl="0" marL="0" marR="0">
              <a:lnSpc>
                <a:spcPct val="115000"/>
              </a:lnSpc>
              <a:spcBef>
                <a:spcPts val="0"/>
              </a:spcBef>
              <a:spcAft>
                <a:spcPts val="1000"/>
              </a:spcAft>
              <a:buNone/>
            </a:pPr>
            <a:r>
              <a:rPr b="1" dirty="0" sz="1800" lang="en-US">
                <a:effectLst/>
                <a:latin typeface="Times New Roman" panose="02020603050405020304" pitchFamily="18" charset="0"/>
                <a:ea typeface="Times New Roman" panose="02020603050405020304" pitchFamily="18" charset="0"/>
              </a:rPr>
              <a:t>Arguments against surgery</a:t>
            </a:r>
            <a:endParaRPr dirty="0" sz="1800" lang="en-US">
              <a:effectLst/>
              <a:latin typeface="Times New Roman" panose="02020603050405020304" pitchFamily="18" charset="0"/>
              <a:ea typeface="Times New Roman" panose="02020603050405020304" pitchFamily="18" charset="0"/>
            </a:endParaRP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Survival is driven by the rate and volume metastatic burden</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Unhealthy patients that can’t tolerate surgery</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Risk benefit ratio is heavily weighted towards the risks. </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Theoretical risk of angering the tumor or letting the air in.</a:t>
            </a:r>
          </a:p>
          <a:p>
            <a:pPr indent="-342900" lvl="0" marL="342900" marR="0">
              <a:lnSpc>
                <a:spcPct val="115000"/>
              </a:lnSpc>
              <a:spcBef>
                <a:spcPts val="0"/>
              </a:spcBef>
              <a:spcAft>
                <a:spcPts val="1000"/>
              </a:spcAft>
              <a:buFont typeface="Symbol" panose="05050102010706020507" pitchFamily="18" charset="2"/>
              <a:buChar char=""/>
            </a:pPr>
            <a:r>
              <a:rPr dirty="0" sz="1800" lang="en-US">
                <a:effectLst/>
                <a:latin typeface="Times New Roman" panose="02020603050405020304" pitchFamily="18" charset="0"/>
                <a:ea typeface="Times New Roman" panose="02020603050405020304" pitchFamily="18" charset="0"/>
              </a:rPr>
              <a:t>Advanced /incurable disease a curse</a:t>
            </a:r>
          </a:p>
          <a:p>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83" name="Title 1"/>
          <p:cNvSpPr>
            <a:spLocks noGrp="1"/>
          </p:cNvSpPr>
          <p:nvPr>
            <p:ph type="title"/>
          </p:nvPr>
        </p:nvSpPr>
        <p:spPr>
          <a:xfrm>
            <a:off x="621437" y="681037"/>
            <a:ext cx="7893912" cy="845921"/>
          </a:xfrm>
        </p:spPr>
        <p:txBody>
          <a:bodyPr>
            <a:normAutofit fontScale="90000"/>
          </a:bodyPr>
          <a:p>
            <a:pPr defTabSz="914400" eaLnBrk="1" fontAlgn="auto" hangingPunct="1" indent="-228600" latinLnBrk="0" lvl="0" marL="0" marR="0" rtl="0">
              <a:lnSpc>
                <a:spcPct val="115000"/>
              </a:lnSpc>
              <a:spcBef>
                <a:spcPts val="0"/>
              </a:spcBef>
              <a:spcAft>
                <a:spcPts val="1000"/>
              </a:spcAft>
            </a:pPr>
            <a:b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0" cap="none" dirty="0" sz="24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0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Arguments </a:t>
            </a:r>
            <a:r>
              <a:rPr b="1" dirty="0" sz="2000" lang="en-US">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a:t>
            </a:r>
            <a:r>
              <a:rPr baseline="0" b="1" cap="none" dirty="0" sz="2000" i="0" kern="1200" kumimoji="0" lang="en-US" noProof="0" normalizeH="0" spc="0" strike="noStrike" u="none">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surgery</a:t>
            </a:r>
            <a:endParaRPr dirty="0" lang="en-US"/>
          </a:p>
        </p:txBody>
      </p:sp>
      <p:sp>
        <p:nvSpPr>
          <p:cNvPr id="1048784" name="Content Placeholder 2"/>
          <p:cNvSpPr>
            <a:spLocks noGrp="1"/>
          </p:cNvSpPr>
          <p:nvPr>
            <p:ph idx="1"/>
          </p:nvPr>
        </p:nvSpPr>
        <p:spPr>
          <a:xfrm>
            <a:off x="621438" y="1873187"/>
            <a:ext cx="7893912" cy="4303775"/>
          </a:xfrm>
        </p:spPr>
        <p:txBody>
          <a:bodyPr/>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Improving quality of life and symptoms control</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Debulking gives chemotherapy a fighting chance</a:t>
            </a: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After the metastatic cascade</a:t>
            </a:r>
          </a:p>
          <a:p>
            <a:pPr indent="-342900" lvl="0" marL="342900" marR="0">
              <a:lnSpc>
                <a:spcPct val="115000"/>
              </a:lnSpc>
              <a:spcBef>
                <a:spcPts val="0"/>
              </a:spcBef>
              <a:spcAft>
                <a:spcPts val="1000"/>
              </a:spcAft>
              <a:buFont typeface="Times New Roman" panose="02020603050405020304" pitchFamily="18" charset="0"/>
              <a:buChar char="-"/>
              <a:tabLst>
                <a:tab algn="l" pos="2038350"/>
              </a:tabLst>
            </a:pPr>
            <a:r>
              <a:rPr dirty="0" sz="1800" lang="en-US">
                <a:effectLst/>
                <a:latin typeface="Times New Roman" panose="02020603050405020304" pitchFamily="18" charset="0"/>
                <a:ea typeface="Calibri" panose="020F0502020204030204" pitchFamily="34" charset="0"/>
              </a:rPr>
              <a:t>Remove the primary tumor</a:t>
            </a:r>
          </a:p>
          <a:p>
            <a:pPr indent="-342900" lvl="0" marL="342900" marR="0">
              <a:lnSpc>
                <a:spcPct val="115000"/>
              </a:lnSpc>
              <a:spcBef>
                <a:spcPts val="0"/>
              </a:spcBef>
              <a:spcAft>
                <a:spcPts val="1000"/>
              </a:spcAft>
              <a:buFont typeface="Times New Roman" panose="02020603050405020304" pitchFamily="18" charset="0"/>
              <a:buChar char="-"/>
              <a:tabLst>
                <a:tab algn="l" pos="2038350"/>
              </a:tabLst>
            </a:pPr>
            <a:r>
              <a:rPr dirty="0" sz="1800" lang="en-US">
                <a:effectLst/>
                <a:latin typeface="Times New Roman" panose="02020603050405020304" pitchFamily="18" charset="0"/>
                <a:ea typeface="Calibri" panose="020F0502020204030204" pitchFamily="34" charset="0"/>
              </a:rPr>
              <a:t>Removing the metastases</a:t>
            </a:r>
          </a:p>
          <a:p>
            <a:r>
              <a:rPr dirty="0" sz="1800" lang="en-US">
                <a:effectLst/>
                <a:latin typeface="Times New Roman" panose="02020603050405020304" pitchFamily="18" charset="0"/>
                <a:ea typeface="Times New Roman" panose="02020603050405020304" pitchFamily="18" charset="0"/>
              </a:rPr>
              <a:t>Removing the inhibitory peptides /molecules that depress the local immune response to the tumor enhancing the anti-tumor immunity to the remaining cells</a:t>
            </a:r>
          </a:p>
          <a:p>
            <a:pPr indent="0" marL="0">
              <a:buNone/>
            </a:pPr>
            <a:endParaRPr dirty="0" sz="1800"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85" name="Title 1"/>
          <p:cNvSpPr>
            <a:spLocks noGrp="1"/>
          </p:cNvSpPr>
          <p:nvPr>
            <p:ph type="title"/>
          </p:nvPr>
        </p:nvSpPr>
        <p:spPr>
          <a:xfrm>
            <a:off x="628650" y="932155"/>
            <a:ext cx="7886700" cy="758534"/>
          </a:xfrm>
        </p:spPr>
        <p:txBody>
          <a:bodyPr/>
          <a:p>
            <a:pPr defTabSz="914400" eaLnBrk="1" fontAlgn="auto" hangingPunct="1" indent="0" latinLnBrk="0" lvl="0" marL="0" marR="0" rtl="0">
              <a:lnSpc>
                <a:spcPct val="115000"/>
              </a:lnSpc>
              <a:spcBef>
                <a:spcPts val="0"/>
              </a:spcBef>
              <a:spcAft>
                <a:spcPts val="1000"/>
              </a:spcAft>
              <a:tabLst>
                <a:tab algn="l" pos="2038350"/>
              </a:tabLst>
            </a:pP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Roles of surgery in PC</a:t>
            </a:r>
            <a:endParaRPr dirty="0" lang="en-US"/>
          </a:p>
        </p:txBody>
      </p:sp>
      <p:sp>
        <p:nvSpPr>
          <p:cNvPr id="1048786" name="Content Placeholder 2"/>
          <p:cNvSpPr>
            <a:spLocks noGrp="1"/>
          </p:cNvSpPr>
          <p:nvPr>
            <p:ph idx="1"/>
          </p:nvPr>
        </p:nvSpPr>
        <p:spPr>
          <a:xfrm>
            <a:off x="628650" y="1690689"/>
            <a:ext cx="7886700" cy="4351338"/>
          </a:xfrm>
        </p:spPr>
        <p:txBody>
          <a:bodyPr/>
          <a:p>
            <a:pPr indent="-342900" lvl="0" marL="342900" marR="0">
              <a:lnSpc>
                <a:spcPct val="115000"/>
              </a:lnSpc>
              <a:spcBef>
                <a:spcPts val="0"/>
              </a:spcBef>
              <a:spcAft>
                <a:spcPts val="1000"/>
              </a:spcAft>
              <a:buFont typeface="+mj-lt"/>
              <a:buAutoNum type="arabicPeriod"/>
              <a:tabLst>
                <a:tab algn="l" pos="2038350"/>
              </a:tabLst>
            </a:pPr>
            <a:r>
              <a:rPr b="1" dirty="0" sz="1800" lang="en-US" u="sng">
                <a:effectLst/>
                <a:latin typeface="Times New Roman" panose="02020603050405020304" pitchFamily="18" charset="0"/>
                <a:ea typeface="Times New Roman" panose="02020603050405020304" pitchFamily="18" charset="0"/>
              </a:rPr>
              <a:t>Initial evaluation of the disease </a:t>
            </a:r>
            <a:endParaRPr b="1" dirty="0" sz="1800" lang="en-US" u="sng">
              <a:latin typeface="Times New Roman" panose="02020603050405020304" pitchFamily="18" charset="0"/>
              <a:ea typeface="Times New Roman" panose="02020603050405020304" pitchFamily="18" charset="0"/>
            </a:endParaRP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ranges from minor procedures such as biopsy of suspicious lumps and / or lymph nodes to more invasive procedures like cystoscopy or endoscopy. This helps in diagnosis making</a:t>
            </a:r>
          </a:p>
          <a:p>
            <a:pPr algn="l" defTabSz="914400" eaLnBrk="1" fontAlgn="auto" hangingPunct="1" indent="-342900" latinLnBrk="0" lvl="0" marL="342900" marR="0" rtl="0">
              <a:lnSpc>
                <a:spcPct val="115000"/>
              </a:lnSpc>
              <a:spcBef>
                <a:spcPts val="0"/>
              </a:spcBef>
              <a:spcAft>
                <a:spcPts val="1000"/>
              </a:spcAft>
              <a:buClrTx/>
              <a:buSzTx/>
              <a:buAutoNum type="arabicPeriod" startAt="2"/>
              <a:tabLst>
                <a:tab algn="l" pos="2038350"/>
              </a:tabLst>
            </a:pPr>
            <a:r>
              <a:rPr baseline="0" b="1" cap="none" dirty="0" sz="1800" i="0" kern="1200" kumimoji="0" lang="en-US" noProof="0" normalizeH="0" spc="0" strike="noStrike" u="sng">
                <a:ln>
                  <a:noFill/>
                </a:ln>
                <a:solidFill>
                  <a:prstClr val="black"/>
                </a:solidFill>
                <a:effectLst/>
                <a:uLnTx/>
                <a:uFillTx/>
                <a:latin typeface="Times New Roman" panose="02020603050405020304" pitchFamily="18" charset="0"/>
                <a:ea typeface="Times New Roman" panose="02020603050405020304" pitchFamily="18" charset="0"/>
                <a:cs typeface="+mn-cs"/>
              </a:rPr>
              <a:t>Local disease control </a:t>
            </a:r>
            <a:endParaRPr dirty="0" sz="1800" lang="en-US">
              <a:solidFill>
                <a:prstClr val="black"/>
              </a:solidFill>
              <a:latin typeface="Times New Roman" panose="02020603050405020304" pitchFamily="18" charset="0"/>
              <a:ea typeface="Times New Roman" panose="02020603050405020304" pitchFamily="18" charset="0"/>
            </a:endParaRPr>
          </a:p>
          <a:p>
            <a:pPr>
              <a:lnSpc>
                <a:spcPct val="115000"/>
              </a:lnSpc>
              <a:spcBef>
                <a:spcPts val="0"/>
              </a:spcBef>
              <a:spcAft>
                <a:spcPts val="1000"/>
              </a:spcAft>
              <a:tabLst>
                <a:tab algn="l" pos="2038350"/>
              </a:tabLst>
            </a:pPr>
            <a: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 debulking aimed at decreasing tumor size such as intra-abdominal malignancies (ovarian and nephroblastoma.)</a:t>
            </a:r>
          </a:p>
          <a:p>
            <a:pPr>
              <a:lnSpc>
                <a:spcPct val="115000"/>
              </a:lnSpc>
              <a:spcBef>
                <a:spcPts val="0"/>
              </a:spcBef>
              <a:spcAft>
                <a:spcPts val="1000"/>
              </a:spcAft>
              <a:tabLst>
                <a:tab algn="l" pos="2038350"/>
              </a:tabLst>
            </a:pPr>
            <a: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Control of fungating lesions to achieve symptom control especially in breast cancer or in peripheral lesions such as </a:t>
            </a:r>
            <a:r>
              <a:rPr baseline="0" b="0" cap="none" dirty="0" sz="1800" i="0" kern="1200" kumimoji="0" lang="en-US" noProof="0" normalizeH="0" spc="0" err="1"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kaposi’s</a:t>
            </a:r>
            <a:r>
              <a:rPr baseline="0" b="0" cap="none" dirty="0" sz="1800" i="0" kern="1200" kumimoji="0" lang="en-US" noProof="0" normalizeH="0" spc="0" strike="noStrike" u="none">
                <a:ln>
                  <a:noFill/>
                </a:ln>
                <a:solidFill>
                  <a:prstClr val="black"/>
                </a:solidFill>
                <a:effectLst/>
                <a:uLnTx/>
                <a:uFillTx/>
                <a:latin typeface="Times New Roman" panose="02020603050405020304" pitchFamily="18" charset="0"/>
                <a:ea typeface="Times New Roman" panose="02020603050405020304" pitchFamily="18" charset="0"/>
                <a:cs typeface="+mn-cs"/>
              </a:rPr>
              <a:t> sarcoma, head and neck.</a:t>
            </a:r>
          </a:p>
          <a:p>
            <a:pPr indent="0" marL="0">
              <a:buNone/>
            </a:pPr>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87" name="Title 1"/>
          <p:cNvSpPr>
            <a:spLocks noGrp="1"/>
          </p:cNvSpPr>
          <p:nvPr>
            <p:ph type="title"/>
          </p:nvPr>
        </p:nvSpPr>
        <p:spPr/>
        <p:txBody>
          <a:bodyPr/>
          <a:p>
            <a:endParaRPr lang="en-US"/>
          </a:p>
        </p:txBody>
      </p:sp>
      <p:sp>
        <p:nvSpPr>
          <p:cNvPr id="1048788" name="Content Placeholder 2"/>
          <p:cNvSpPr>
            <a:spLocks noGrp="1"/>
          </p:cNvSpPr>
          <p:nvPr>
            <p:ph idx="1"/>
          </p:nvPr>
        </p:nvSpPr>
        <p:spPr/>
        <p:txBody>
          <a:bodyPr/>
          <a:p>
            <a:pPr indent="-342900" lvl="0" marL="342900" marR="0">
              <a:lnSpc>
                <a:spcPct val="115000"/>
              </a:lnSpc>
              <a:spcBef>
                <a:spcPts val="0"/>
              </a:spcBef>
              <a:spcAft>
                <a:spcPts val="1000"/>
              </a:spcAft>
              <a:buAutoNum type="arabicPeriod" startAt="3"/>
              <a:tabLst>
                <a:tab algn="l" pos="2038350"/>
              </a:tabLst>
            </a:pPr>
            <a:r>
              <a:rPr b="1" dirty="0" sz="1800" lang="en-US">
                <a:effectLst/>
                <a:latin typeface="Times New Roman" panose="02020603050405020304" pitchFamily="18" charset="0"/>
                <a:ea typeface="Times New Roman" panose="02020603050405020304" pitchFamily="18" charset="0"/>
              </a:rPr>
              <a:t>Control of hemorrhage </a:t>
            </a:r>
            <a:endParaRPr dirty="0" sz="1800" lang="en-US">
              <a:effectLst/>
              <a:latin typeface="Times New Roman" panose="02020603050405020304" pitchFamily="18" charset="0"/>
              <a:ea typeface="Times New Roman" panose="02020603050405020304" pitchFamily="18" charset="0"/>
            </a:endParaRPr>
          </a:p>
          <a:p>
            <a:pPr>
              <a:lnSpc>
                <a:spcPct val="115000"/>
              </a:lnSpc>
              <a:spcBef>
                <a:spcPts val="0"/>
              </a:spcBef>
              <a:spcAft>
                <a:spcPts val="1000"/>
              </a:spcAft>
              <a:tabLst>
                <a:tab algn="l" pos="2038350"/>
              </a:tabLst>
            </a:pPr>
            <a:r>
              <a:rPr dirty="0" sz="1800" lang="en-US">
                <a:effectLst/>
                <a:latin typeface="Times New Roman" panose="02020603050405020304" pitchFamily="18" charset="0"/>
                <a:ea typeface="Times New Roman" panose="02020603050405020304" pitchFamily="18" charset="0"/>
              </a:rPr>
              <a:t>commonest among </a:t>
            </a:r>
            <a:r>
              <a:rPr dirty="0" sz="1800" lang="en-US" err="1">
                <a:effectLst/>
                <a:latin typeface="Times New Roman" panose="02020603050405020304" pitchFamily="18" charset="0"/>
                <a:ea typeface="Times New Roman" panose="02020603050405020304" pitchFamily="18" charset="0"/>
              </a:rPr>
              <a:t>vesico</a:t>
            </a:r>
            <a:r>
              <a:rPr dirty="0" sz="1800" lang="en-US">
                <a:effectLst/>
                <a:latin typeface="Times New Roman" panose="02020603050405020304" pitchFamily="18" charset="0"/>
                <a:ea typeface="Times New Roman" panose="02020603050405020304" pitchFamily="18" charset="0"/>
              </a:rPr>
              <a:t>-vaginal or recto-vaginal fistula as complication of cancer of the cervix. (direct result or due to radio therapy</a:t>
            </a:r>
          </a:p>
          <a:p>
            <a:pPr indent="0" lvl="0" marL="0" marR="0">
              <a:lnSpc>
                <a:spcPct val="115000"/>
              </a:lnSpc>
              <a:spcBef>
                <a:spcPts val="0"/>
              </a:spcBef>
              <a:spcAft>
                <a:spcPts val="1000"/>
              </a:spcAft>
              <a:buNone/>
              <a:tabLst>
                <a:tab algn="l" pos="2038350"/>
              </a:tabLst>
            </a:pPr>
            <a:r>
              <a:rPr b="1" dirty="0" sz="1800" lang="en-US">
                <a:effectLst/>
                <a:latin typeface="Times New Roman" panose="02020603050405020304" pitchFamily="18" charset="0"/>
                <a:ea typeface="Times New Roman" panose="02020603050405020304" pitchFamily="18" charset="0"/>
              </a:rPr>
              <a:t>4.    Pain control</a:t>
            </a:r>
          </a:p>
          <a:p>
            <a:pPr>
              <a:lnSpc>
                <a:spcPct val="115000"/>
              </a:lnSpc>
              <a:spcBef>
                <a:spcPts val="0"/>
              </a:spcBef>
              <a:tabLst>
                <a:tab algn="l" pos="2038350"/>
              </a:tabLst>
            </a:pPr>
            <a:r>
              <a:rPr dirty="0" sz="1800" lang="en-US">
                <a:effectLst/>
                <a:latin typeface="Times New Roman" panose="02020603050405020304" pitchFamily="18" charset="0"/>
                <a:ea typeface="Times New Roman" panose="02020603050405020304" pitchFamily="18" charset="0"/>
              </a:rPr>
              <a:t>Relief of obstruction from dysphagia in head, neck and esophageal cancer </a:t>
            </a:r>
          </a:p>
          <a:p>
            <a:pPr>
              <a:lnSpc>
                <a:spcPct val="115000"/>
              </a:lnSpc>
              <a:spcBef>
                <a:spcPts val="0"/>
              </a:spcBef>
              <a:tabLst>
                <a:tab algn="l" pos="2038350"/>
              </a:tabLst>
            </a:pPr>
            <a:r>
              <a:rPr dirty="0" sz="1800" lang="en-US">
                <a:effectLst/>
                <a:latin typeface="Times New Roman" panose="02020603050405020304" pitchFamily="18" charset="0"/>
                <a:ea typeface="Times New Roman" panose="02020603050405020304" pitchFamily="18" charset="0"/>
              </a:rPr>
              <a:t>Insertion of gastrostomy and stents</a:t>
            </a:r>
          </a:p>
          <a:p>
            <a:pPr>
              <a:lnSpc>
                <a:spcPct val="115000"/>
              </a:lnSpc>
              <a:spcBef>
                <a:spcPts val="0"/>
              </a:spcBef>
              <a:tabLst>
                <a:tab algn="l" pos="2038350"/>
              </a:tabLst>
            </a:pPr>
            <a:r>
              <a:rPr dirty="0" sz="1800" lang="en-US">
                <a:effectLst/>
                <a:latin typeface="Times New Roman" panose="02020603050405020304" pitchFamily="18" charset="0"/>
                <a:ea typeface="Times New Roman" panose="02020603050405020304" pitchFamily="18" charset="0"/>
              </a:rPr>
              <a:t>Relief of intestinal obstruction following ovarian, rectal and colon cancer</a:t>
            </a:r>
          </a:p>
          <a:p>
            <a:pPr algn="l" defTabSz="914400" eaLnBrk="1" fontAlgn="auto" hangingPunct="1" indent="0" latinLnBrk="0" lvl="0" marL="0" marR="0" rtl="0">
              <a:lnSpc>
                <a:spcPct val="90000"/>
              </a:lnSpc>
              <a:spcBef>
                <a:spcPts val="1000"/>
              </a:spcBef>
              <a:spcAft>
                <a:spcPts val="0"/>
              </a:spcAft>
              <a:buClrTx/>
              <a:buSzTx/>
              <a:buFont typeface="Arial" panose="020B0604020202020204" pitchFamily="34" charset="0"/>
              <a:buNone/>
            </a:pPr>
            <a:r>
              <a:rPr baseline="0" b="1" cap="none" dirty="0" sz="1800" i="0" kern="1200" kumimoji="0" lang="en-US" noProof="0" normalizeH="0" spc="0" strike="noStrike" u="none">
                <a:ln>
                  <a:noFill/>
                </a:ln>
                <a:solidFill>
                  <a:prstClr val="black"/>
                </a:solidFill>
                <a:effectLst/>
                <a:uLnTx/>
                <a:uFillTx/>
                <a:latin typeface="Times New Roman"/>
                <a:ea typeface="Calibri" panose="020F0502020204030204" pitchFamily="34" charset="0"/>
                <a:cs typeface="Times New Roman" panose="02020603050405020304" pitchFamily="18" charset="0"/>
              </a:rPr>
              <a:t>5.    Reconstruction and rehabilitation</a:t>
            </a:r>
          </a:p>
          <a:p>
            <a:r>
              <a:rPr baseline="0" b="0" cap="none" dirty="0" sz="1800" i="0" kern="1200" kumimoji="0" lang="en-US" noProof="0" normalizeH="0" spc="0" strike="noStrike" u="none">
                <a:ln>
                  <a:noFill/>
                </a:ln>
                <a:solidFill>
                  <a:prstClr val="black"/>
                </a:solidFill>
                <a:effectLst/>
                <a:uLnTx/>
                <a:uFillTx/>
                <a:latin typeface="Times New Roman"/>
                <a:ea typeface="Calibri" panose="020F0502020204030204" pitchFamily="34" charset="0"/>
                <a:cs typeface="Times New Roman" panose="02020603050405020304" pitchFamily="18" charset="0"/>
              </a:rPr>
              <a:t> not common in poor resource settings but useful in improving quality of life for patients with breast, head and neck cancer</a:t>
            </a:r>
            <a:endParaRPr baseline="0" b="0" cap="none" dirty="0" sz="2800" i="0" kern="1200" kumimoji="0" lang="en-US" noProof="0" normalizeH="0" spc="0" strike="noStrike" u="none">
              <a:ln>
                <a:noFill/>
              </a:ln>
              <a:solidFill>
                <a:prstClr val="black"/>
              </a:solidFill>
              <a:effectLst/>
              <a:uLnTx/>
              <a:uFillTx/>
              <a:latin typeface="Times New Roman"/>
              <a:ea typeface="+mn-ea"/>
              <a:cs typeface="+mn-cs"/>
            </a:endParaRPr>
          </a:p>
          <a:p>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89" name="Title 1"/>
          <p:cNvSpPr>
            <a:spLocks noGrp="1"/>
          </p:cNvSpPr>
          <p:nvPr>
            <p:ph type="title"/>
          </p:nvPr>
        </p:nvSpPr>
        <p:spPr/>
        <p:txBody>
          <a:bodyPr>
            <a:normAutofit fontScale="90000"/>
          </a:bodyPr>
          <a:p>
            <a:pPr defTabSz="914400" eaLnBrk="1" fontAlgn="auto" hangingPunct="1" indent="-228600" latinLnBrk="0" lvl="0" marL="0" marR="0" rtl="0">
              <a:lnSpc>
                <a:spcPct val="115000"/>
              </a:lnSpc>
              <a:spcBef>
                <a:spcPts val="0"/>
              </a:spcBef>
              <a:spcAft>
                <a:spcPts val="1000"/>
              </a:spcAft>
              <a:tabLst>
                <a:tab algn="l" pos="2038350"/>
              </a:tabLst>
            </a:pP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b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baseline="0" b="1" cap="none" dirty="0" sz="2400" i="0" kern="1200" kumimoji="0" lang="en-US" noProof="0" normalizeH="0" spc="0" strike="noStrike" u="sng">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PALLIATTIVE CHEMOTHERAPY</a:t>
            </a:r>
            <a:br>
              <a:rPr baseline="0" b="0" cap="none" dirty="0" sz="1800" i="0" kern="1200" kumimoji="0" lang="en-US" noProof="0" normalizeH="0" spc="0" strike="noStrike" u="none">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dirty="0" lang="en-US"/>
          </a:p>
        </p:txBody>
      </p:sp>
      <p:sp>
        <p:nvSpPr>
          <p:cNvPr id="1048790" name="Content Placeholder 2"/>
          <p:cNvSpPr>
            <a:spLocks noGrp="1"/>
          </p:cNvSpPr>
          <p:nvPr>
            <p:ph idx="1"/>
          </p:nvPr>
        </p:nvSpPr>
        <p:spPr/>
        <p:txBody>
          <a:bodyPr/>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Refers to use of drugs to stop or to kill the growth of cancer cells.</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Given orally, intravenously, or into the peritoneal or pleural cavity</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Forms a specialized area of cancer care and treatment for radical cure  (</a:t>
            </a:r>
            <a:r>
              <a:rPr dirty="0" sz="1800" lang="en-US" err="1">
                <a:effectLst/>
                <a:latin typeface="Times New Roman" panose="02020603050405020304" pitchFamily="18" charset="0"/>
                <a:ea typeface="Times New Roman" panose="02020603050405020304" pitchFamily="18" charset="0"/>
              </a:rPr>
              <a:t>burkitts</a:t>
            </a:r>
            <a:r>
              <a:rPr dirty="0" sz="1800" lang="en-US">
                <a:effectLst/>
                <a:latin typeface="Times New Roman" panose="02020603050405020304" pitchFamily="18" charset="0"/>
                <a:ea typeface="Times New Roman" panose="02020603050405020304" pitchFamily="18" charset="0"/>
              </a:rPr>
              <a:t> lymphoma)</a:t>
            </a:r>
          </a:p>
          <a:p>
            <a:pPr indent="-342900" lvl="0" marL="342900" marR="0">
              <a:lnSpc>
                <a:spcPct val="115000"/>
              </a:lnSpc>
              <a:spcBef>
                <a:spcPts val="0"/>
              </a:spcBef>
              <a:spcAft>
                <a:spcPts val="1000"/>
              </a:spcAft>
              <a:buFont typeface="Symbol" panose="05050102010706020507" pitchFamily="18" charset="2"/>
              <a:buChar char=""/>
              <a:tabLst>
                <a:tab algn="l" pos="2038350"/>
              </a:tabLst>
            </a:pPr>
            <a:r>
              <a:rPr dirty="0" sz="1800" lang="en-US">
                <a:effectLst/>
                <a:latin typeface="Times New Roman" panose="02020603050405020304" pitchFamily="18" charset="0"/>
                <a:ea typeface="Times New Roman" panose="02020603050405020304" pitchFamily="18" charset="0"/>
              </a:rPr>
              <a:t>The palliative/ toxicity trade off from treatment clearly favors symptom relief.</a:t>
            </a:r>
          </a:p>
          <a:p>
            <a:r>
              <a:rPr dirty="0" sz="1800" lang="en-US">
                <a:effectLst/>
                <a:latin typeface="Times New Roman" panose="02020603050405020304" pitchFamily="18" charset="0"/>
                <a:ea typeface="Times New Roman" panose="02020603050405020304" pitchFamily="18" charset="0"/>
              </a:rPr>
              <a:t>Chemotherapy was once regarded as an often futile and always dangerous kind of therapy by both the public and many palliative physician and nurses</a:t>
            </a:r>
            <a:endParaRPr dirty="0" sz="180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91" name="Title 1"/>
          <p:cNvSpPr>
            <a:spLocks noGrp="1"/>
          </p:cNvSpPr>
          <p:nvPr>
            <p:ph type="title"/>
          </p:nvPr>
        </p:nvSpPr>
        <p:spPr/>
        <p:txBody>
          <a:bodyPr/>
          <a:p>
            <a:endParaRPr lang="en-US"/>
          </a:p>
        </p:txBody>
      </p:sp>
      <p:sp>
        <p:nvSpPr>
          <p:cNvPr id="1048792" name="Content Placeholder 2"/>
          <p:cNvSpPr>
            <a:spLocks noGrp="1"/>
          </p:cNvSpPr>
          <p:nvPr>
            <p:ph idx="1"/>
          </p:nvPr>
        </p:nvSpPr>
        <p:spPr/>
        <p:txBody>
          <a:bodyPr>
            <a:normAutofit/>
          </a:bodyPr>
          <a:p>
            <a:r>
              <a:rPr dirty="0" sz="1800" lang="en-US" u="sng"/>
              <a:t>Duration of chemotherapy </a:t>
            </a:r>
          </a:p>
          <a:p>
            <a:r>
              <a:rPr dirty="0" sz="1800" lang="en-US"/>
              <a:t>A chemotherapy cycle consists of the days the drugs are administered followed by  a rest and the recovery period.</a:t>
            </a:r>
          </a:p>
          <a:p>
            <a:r>
              <a:rPr dirty="0" sz="1800" lang="en-US"/>
              <a:t>A cycle usually lasts from one to four weeks and is then repeated, thus the treatment is administered for one to four weeks.</a:t>
            </a:r>
          </a:p>
        </p:txBody>
      </p:sp>
    </p:spTree>
  </p:cSld>
  <p:clrMapOvr>
    <a:masterClrMapping/>
  </p:clrMapOvr>
</p:sld>
</file>

<file path=ppt/theme/theme1.xml><?xml version="1.0" encoding="utf-8"?>
<a:theme xmlns:a="http://schemas.openxmlformats.org/drawingml/2006/main" name="Theme1">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5.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Hp 850 g3</dc:creator>
  <cp:lastModifiedBy>Hp 850 g3</cp:lastModifiedBy>
  <dcterms:created xsi:type="dcterms:W3CDTF">2020-09-19T22:54:16Z</dcterms:created>
  <dcterms:modified xsi:type="dcterms:W3CDTF">2023-02-06T18:50:20Z</dcterms:modified>
</cp:coreProperties>
</file>