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0" r:id="rId12"/>
    <p:sldId id="271" r:id="rId13"/>
    <p:sldId id="265" r:id="rId14"/>
    <p:sldId id="266" r:id="rId15"/>
    <p:sldId id="267" r:id="rId16"/>
    <p:sldId id="268" r:id="rId17"/>
    <p:sldId id="272" r:id="rId18"/>
    <p:sldId id="273" r:id="rId19"/>
    <p:sldId id="274" r:id="rId20"/>
    <p:sldId id="275" r:id="rId21"/>
    <p:sldId id="277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6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0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9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5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67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3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1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16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1797-A9C5-4D5A-B465-1A059AF8EC40}" type="datetimeFigureOut">
              <a:rPr lang="en-US" smtClean="0"/>
              <a:t>12/4/2019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00F1-AA2C-48AB-BBC9-E2025D4C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PANCREATITIS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MEDICINE 2</a:t>
            </a:r>
          </a:p>
          <a:p>
            <a:r>
              <a:rPr lang="en-US" dirty="0" smtClean="0"/>
              <a:t>ENDOCRINE MEDICINE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2038"/>
            <a:ext cx="4481848" cy="3219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994" y="1692700"/>
            <a:ext cx="3898006" cy="51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43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99856"/>
            <a:ext cx="5009882" cy="28098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239626" y="99856"/>
            <a:ext cx="3625850" cy="336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6974" y="3228551"/>
            <a:ext cx="3284113" cy="7469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Cullen’s Sign</a:t>
            </a:r>
            <a:endParaRPr lang="en-US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7481328" y="3548499"/>
            <a:ext cx="3142445" cy="8540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Grey Turner’s Sign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347" y="4402551"/>
            <a:ext cx="4958365" cy="244350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39626" y="5898524"/>
            <a:ext cx="2781836" cy="8500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Fox’s Sign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14333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Perforated viscus (DU)</a:t>
            </a:r>
          </a:p>
          <a:p>
            <a:r>
              <a:rPr lang="en-US" dirty="0" smtClean="0"/>
              <a:t>Acute </a:t>
            </a:r>
            <a:r>
              <a:rPr lang="en-US" dirty="0" err="1" smtClean="0"/>
              <a:t>cholecystits</a:t>
            </a:r>
            <a:r>
              <a:rPr lang="en-US" dirty="0" smtClean="0"/>
              <a:t>, Biliary colic</a:t>
            </a:r>
          </a:p>
          <a:p>
            <a:r>
              <a:rPr lang="en-US" dirty="0" smtClean="0"/>
              <a:t>Acute intestinal obstruction</a:t>
            </a:r>
          </a:p>
          <a:p>
            <a:r>
              <a:rPr lang="en-US" dirty="0" smtClean="0"/>
              <a:t>Esophageal rupture</a:t>
            </a:r>
          </a:p>
          <a:p>
            <a:r>
              <a:rPr lang="en-US" dirty="0" smtClean="0"/>
              <a:t>Mesenteric vascular obstruction</a:t>
            </a:r>
          </a:p>
          <a:p>
            <a:r>
              <a:rPr lang="en-US" dirty="0" smtClean="0"/>
              <a:t>Renal colic</a:t>
            </a:r>
          </a:p>
          <a:p>
            <a:r>
              <a:rPr lang="en-US" dirty="0" smtClean="0"/>
              <a:t>Dissecting aortic aneurysm</a:t>
            </a:r>
          </a:p>
          <a:p>
            <a:r>
              <a:rPr lang="en-US" dirty="0" smtClean="0"/>
              <a:t>Myocardial infarction</a:t>
            </a:r>
          </a:p>
          <a:p>
            <a:r>
              <a:rPr lang="en-US" dirty="0" smtClean="0"/>
              <a:t>Basal pneumonia</a:t>
            </a:r>
          </a:p>
          <a:p>
            <a:r>
              <a:rPr lang="en-US" dirty="0" smtClean="0"/>
              <a:t>Diabetic ketoacidosis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906" y="1945862"/>
            <a:ext cx="2574712" cy="361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2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Blood tests:</a:t>
            </a:r>
          </a:p>
          <a:p>
            <a:r>
              <a:rPr lang="en-US" dirty="0" smtClean="0"/>
              <a:t>Complete Blood Count</a:t>
            </a:r>
          </a:p>
          <a:p>
            <a:r>
              <a:rPr lang="en-US" dirty="0" smtClean="0"/>
              <a:t>Serum amylase &amp; lipase</a:t>
            </a:r>
          </a:p>
          <a:p>
            <a:r>
              <a:rPr lang="en-US" dirty="0" smtClean="0"/>
              <a:t>C-reactive Protein</a:t>
            </a:r>
          </a:p>
          <a:p>
            <a:r>
              <a:rPr lang="en-US" dirty="0" smtClean="0"/>
              <a:t>Serum electrolytes</a:t>
            </a:r>
          </a:p>
          <a:p>
            <a:r>
              <a:rPr lang="en-US" dirty="0" smtClean="0"/>
              <a:t>Blood glucose</a:t>
            </a:r>
          </a:p>
          <a:p>
            <a:r>
              <a:rPr lang="en-US" dirty="0" smtClean="0"/>
              <a:t>Renal Function Tests</a:t>
            </a:r>
          </a:p>
          <a:p>
            <a:r>
              <a:rPr lang="en-US" dirty="0" smtClean="0"/>
              <a:t>Liver Function Tests</a:t>
            </a:r>
          </a:p>
          <a:p>
            <a:r>
              <a:rPr lang="en-US" dirty="0" smtClean="0"/>
              <a:t>LDH</a:t>
            </a:r>
          </a:p>
          <a:p>
            <a:r>
              <a:rPr lang="en-US" dirty="0" smtClean="0"/>
              <a:t>Coagulation profile</a:t>
            </a:r>
          </a:p>
          <a:p>
            <a:r>
              <a:rPr lang="en-US" dirty="0" smtClean="0"/>
              <a:t>Arterial Blood Gas Analysis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019" y="1388167"/>
            <a:ext cx="2901084" cy="4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Serum amylase </a:t>
            </a:r>
            <a:r>
              <a:rPr lang="en-US" dirty="0" smtClean="0"/>
              <a:t>: alone cannot be used reliably for the diagnosis of AP and </a:t>
            </a:r>
            <a:r>
              <a:rPr lang="en-US" b="1" dirty="0" smtClean="0"/>
              <a:t>serum lipase is preferred.</a:t>
            </a:r>
          </a:p>
          <a:p>
            <a:r>
              <a:rPr lang="en-US" dirty="0" smtClean="0"/>
              <a:t>Serum lipase is more </a:t>
            </a:r>
            <a:r>
              <a:rPr lang="en-US" b="1" dirty="0" smtClean="0"/>
              <a:t>specific and remains elevated </a:t>
            </a:r>
            <a:r>
              <a:rPr lang="en-US" dirty="0" smtClean="0"/>
              <a:t>longer than amylase after disease presentation.</a:t>
            </a:r>
          </a:p>
          <a:p>
            <a:r>
              <a:rPr lang="en-US" dirty="0" smtClean="0"/>
              <a:t>Increased amylase and/or lipase </a:t>
            </a:r>
            <a:r>
              <a:rPr lang="en-US" b="1" dirty="0" smtClean="0"/>
              <a:t>&gt;3 times</a:t>
            </a:r>
          </a:p>
          <a:p>
            <a:r>
              <a:rPr lang="en-US" dirty="0" smtClean="0"/>
              <a:t>Amylase levels rise w/in 2-12h</a:t>
            </a:r>
          </a:p>
          <a:p>
            <a:pPr lvl="1"/>
            <a:r>
              <a:rPr lang="en-US" dirty="0" smtClean="0"/>
              <a:t>Peak w/in first 48hr</a:t>
            </a:r>
          </a:p>
          <a:p>
            <a:pPr lvl="1"/>
            <a:r>
              <a:rPr lang="en-US" dirty="0" smtClean="0"/>
              <a:t>Remain elevated 3-5days before return to baseline</a:t>
            </a:r>
          </a:p>
          <a:p>
            <a:r>
              <a:rPr lang="en-US" dirty="0" smtClean="0"/>
              <a:t>Lipase much more 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08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S. Amylase tends to be higher in gallstone pancreatitis</a:t>
            </a:r>
          </a:p>
          <a:p>
            <a:r>
              <a:rPr lang="en-US" b="1" dirty="0" smtClean="0"/>
              <a:t>S. Lipase tend to be higher in alcoholic pancreatitis</a:t>
            </a:r>
          </a:p>
          <a:p>
            <a:r>
              <a:rPr lang="en-US" b="1" dirty="0" smtClean="0"/>
              <a:t>Abdominal ultrasound US </a:t>
            </a:r>
            <a:r>
              <a:rPr lang="en-US" dirty="0" smtClean="0"/>
              <a:t>should be performed in all patients with AP</a:t>
            </a:r>
          </a:p>
          <a:p>
            <a:r>
              <a:rPr lang="en-US" dirty="0" smtClean="0"/>
              <a:t>In the absence of gallstones and / or history of significant history of alcohol use, </a:t>
            </a:r>
            <a:r>
              <a:rPr lang="en-US" b="1" dirty="0" smtClean="0"/>
              <a:t>a serum triglyceride </a:t>
            </a:r>
            <a:r>
              <a:rPr lang="en-US" dirty="0" smtClean="0"/>
              <a:t>should be obtained and considered the etiology if &gt;1000 mg/dl</a:t>
            </a:r>
          </a:p>
          <a:p>
            <a:r>
              <a:rPr lang="en-US" dirty="0" smtClean="0"/>
              <a:t>In a patient &gt; 40 years old, a pancreatic tumor should be considered as a possible cause of 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20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CT SCAN/ MRI</a:t>
            </a:r>
          </a:p>
          <a:p>
            <a:r>
              <a:rPr lang="en-US" dirty="0" smtClean="0"/>
              <a:t>CT/MRI is the modality of choice for diagnosis and evaluation and diagnosis of acute pancreatitis</a:t>
            </a:r>
          </a:p>
          <a:p>
            <a:r>
              <a:rPr lang="en-US" dirty="0" smtClean="0"/>
              <a:t>However, patients with mild acute pancreatitis need not undergo </a:t>
            </a:r>
            <a:r>
              <a:rPr lang="en-US" dirty="0" err="1" smtClean="0"/>
              <a:t>ct</a:t>
            </a:r>
            <a:r>
              <a:rPr lang="en-US" dirty="0" smtClean="0"/>
              <a:t>/</a:t>
            </a:r>
            <a:r>
              <a:rPr lang="en-US" dirty="0" err="1" smtClean="0"/>
              <a:t>mri</a:t>
            </a:r>
            <a:endParaRPr lang="en-US" dirty="0" smtClean="0"/>
          </a:p>
          <a:p>
            <a:r>
              <a:rPr lang="en-US" dirty="0" smtClean="0"/>
              <a:t>CT/MRI is indicated when:</a:t>
            </a:r>
          </a:p>
          <a:p>
            <a:pPr lvl="1"/>
            <a:r>
              <a:rPr lang="en-US" dirty="0" smtClean="0"/>
              <a:t>Clinical diagnosis is doubtful</a:t>
            </a:r>
          </a:p>
          <a:p>
            <a:pPr lvl="1"/>
            <a:r>
              <a:rPr lang="en-US" dirty="0" smtClean="0"/>
              <a:t>Failure to respond to medical management in 48-72 </a:t>
            </a:r>
            <a:r>
              <a:rPr lang="en-US" dirty="0" err="1" smtClean="0"/>
              <a:t>hrs</a:t>
            </a:r>
            <a:endParaRPr lang="en-US" dirty="0" smtClean="0"/>
          </a:p>
          <a:p>
            <a:pPr lvl="1"/>
            <a:r>
              <a:rPr lang="en-US" dirty="0" smtClean="0"/>
              <a:t>Any change in clinical status suggestive of complication</a:t>
            </a:r>
          </a:p>
          <a:p>
            <a:r>
              <a:rPr lang="en-US" dirty="0" smtClean="0"/>
              <a:t>CT/MRI offers the advantage of evaluation of extent and severity of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5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Goals of Treatment</a:t>
            </a:r>
          </a:p>
          <a:p>
            <a:r>
              <a:rPr lang="en-US" dirty="0" smtClean="0"/>
              <a:t>Aggressive supportive care</a:t>
            </a:r>
          </a:p>
          <a:p>
            <a:r>
              <a:rPr lang="en-US" dirty="0" smtClean="0"/>
              <a:t>Decrease inflammation</a:t>
            </a:r>
          </a:p>
          <a:p>
            <a:r>
              <a:rPr lang="en-US" dirty="0" smtClean="0"/>
              <a:t>Limit superinfection</a:t>
            </a:r>
          </a:p>
          <a:p>
            <a:r>
              <a:rPr lang="en-US" dirty="0" smtClean="0"/>
              <a:t>Identify and treat complications (of pancreatitis &amp; its treatment)</a:t>
            </a:r>
          </a:p>
          <a:p>
            <a:r>
              <a:rPr lang="en-US" dirty="0" smtClean="0"/>
              <a:t>Treat cause if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18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Conservative Management</a:t>
            </a:r>
          </a:p>
          <a:p>
            <a:r>
              <a:rPr lang="en-US" dirty="0" smtClean="0"/>
              <a:t>Gain IV access, obtain blood sample, rapid fluid resuscitation &amp; electrolytes replacement.</a:t>
            </a:r>
          </a:p>
          <a:p>
            <a:r>
              <a:rPr lang="en-US" dirty="0" smtClean="0"/>
              <a:t>Give analgesics (IM pethidine).</a:t>
            </a:r>
          </a:p>
          <a:p>
            <a:r>
              <a:rPr lang="en-US" dirty="0" smtClean="0"/>
              <a:t>Give Anti-emetics.</a:t>
            </a:r>
          </a:p>
          <a:p>
            <a:r>
              <a:rPr lang="en-US" dirty="0" smtClean="0"/>
              <a:t>Keep the patient NPO (until pain free/2-3 days).</a:t>
            </a:r>
          </a:p>
          <a:p>
            <a:r>
              <a:rPr lang="en-US" dirty="0" smtClean="0"/>
              <a:t>NGT insertion to relieve vomiting.</a:t>
            </a:r>
          </a:p>
        </p:txBody>
      </p:sp>
    </p:spTree>
    <p:extLst>
      <p:ext uri="{BB962C8B-B14F-4D97-AF65-F5344CB8AC3E}">
        <p14:creationId xmlns:p14="http://schemas.microsoft.com/office/powerpoint/2010/main" val="181787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Urinary catheterization is done.</a:t>
            </a:r>
          </a:p>
          <a:p>
            <a:r>
              <a:rPr lang="en-US" dirty="0" smtClean="0"/>
              <a:t>Monitor the vital signs</a:t>
            </a:r>
          </a:p>
          <a:p>
            <a:r>
              <a:rPr lang="en-US" dirty="0" smtClean="0"/>
              <a:t>Injection Ranitidine 50 mg IV 8 hourly, or Omeprazole 40 mg IV BD.</a:t>
            </a:r>
          </a:p>
          <a:p>
            <a:r>
              <a:rPr lang="en-US" dirty="0" smtClean="0"/>
              <a:t>Somatostatin or octreotide (pancreatic secretions inhibitors).</a:t>
            </a:r>
          </a:p>
          <a:p>
            <a:r>
              <a:rPr lang="en-US" dirty="0" smtClean="0"/>
              <a:t>Respiratory support: oxygen supplementation, or Venti mask</a:t>
            </a:r>
          </a:p>
          <a:p>
            <a:r>
              <a:rPr lang="en-US" dirty="0" smtClean="0"/>
              <a:t>ICU admission if severe acute pancreatitis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78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Operative Management</a:t>
            </a:r>
          </a:p>
          <a:p>
            <a:r>
              <a:rPr lang="en-US" dirty="0" smtClean="0"/>
              <a:t>Aggressive surgical pancreatic debridement (</a:t>
            </a:r>
            <a:r>
              <a:rPr lang="en-US" dirty="0" err="1" smtClean="0"/>
              <a:t>Necrosectomy</a:t>
            </a:r>
            <a:r>
              <a:rPr lang="en-US" dirty="0" smtClean="0"/>
              <a:t>) should be undertaken soon after confirmation of the presence of infected necrosis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5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Inflammation of the pancreatic parenchyma.</a:t>
            </a:r>
          </a:p>
          <a:p>
            <a:pPr marL="0" indent="0">
              <a:buNone/>
            </a:pPr>
            <a:r>
              <a:rPr lang="en-US" b="1" dirty="0" smtClean="0"/>
              <a:t>Types:</a:t>
            </a:r>
          </a:p>
          <a:p>
            <a:pPr marL="0" indent="0">
              <a:buNone/>
            </a:pPr>
            <a:r>
              <a:rPr lang="en-US" dirty="0" smtClean="0"/>
              <a:t>1. Acute: Emergency condition.</a:t>
            </a:r>
          </a:p>
          <a:p>
            <a:pPr marL="0" indent="0">
              <a:buNone/>
            </a:pPr>
            <a:r>
              <a:rPr lang="en-US" dirty="0" smtClean="0"/>
              <a:t>2. Chronic: Prolonged &amp; frequently lifelong disorder resulting from the development of fibrosis within the pancreas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1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Systemic Complications:</a:t>
            </a:r>
          </a:p>
          <a:p>
            <a:r>
              <a:rPr lang="en-US" dirty="0" smtClean="0"/>
              <a:t>Cardiovascular: Shock, Arrhythmias, Pericardial effusion</a:t>
            </a:r>
          </a:p>
          <a:p>
            <a:r>
              <a:rPr lang="en-US" dirty="0" smtClean="0"/>
              <a:t>Pulmonary: Basal </a:t>
            </a:r>
            <a:r>
              <a:rPr lang="en-US" dirty="0" err="1" smtClean="0"/>
              <a:t>atelactasis</a:t>
            </a:r>
            <a:r>
              <a:rPr lang="en-US" dirty="0" smtClean="0"/>
              <a:t>, pleural effusion, ARDS</a:t>
            </a:r>
          </a:p>
          <a:p>
            <a:r>
              <a:rPr lang="en-US" dirty="0" smtClean="0"/>
              <a:t>Renal: ATN, Renal failure</a:t>
            </a:r>
          </a:p>
          <a:p>
            <a:r>
              <a:rPr lang="en-US" dirty="0" err="1" smtClean="0"/>
              <a:t>Haematological</a:t>
            </a:r>
            <a:r>
              <a:rPr lang="en-US" dirty="0" smtClean="0"/>
              <a:t>: DIC</a:t>
            </a:r>
          </a:p>
          <a:p>
            <a:r>
              <a:rPr lang="en-US" dirty="0" smtClean="0"/>
              <a:t>Metabolic: Hypocalcemia, Hyperglycemia, Hyperlipidemia</a:t>
            </a:r>
          </a:p>
          <a:p>
            <a:r>
              <a:rPr lang="en-US" dirty="0" smtClean="0"/>
              <a:t>GIT: Ileus</a:t>
            </a:r>
          </a:p>
          <a:p>
            <a:r>
              <a:rPr lang="en-US" dirty="0" smtClean="0"/>
              <a:t>Neurological: Confusion, Irritability, Encephalopathy</a:t>
            </a:r>
          </a:p>
          <a:p>
            <a:r>
              <a:rPr lang="en-US" dirty="0" smtClean="0"/>
              <a:t>Miscellaneous: Subcutaneous fat necrosis, Arthralgia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048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It is a malignant neoplasm of the pancreas.</a:t>
            </a:r>
          </a:p>
          <a:p>
            <a:r>
              <a:rPr lang="en-US" dirty="0" smtClean="0"/>
              <a:t>Also called a "silent killer</a:t>
            </a:r>
          </a:p>
          <a:p>
            <a:r>
              <a:rPr lang="en-US" dirty="0" smtClean="0"/>
              <a:t>Caused by a variety of reasons.</a:t>
            </a:r>
          </a:p>
          <a:p>
            <a:pPr marL="0" indent="0">
              <a:buNone/>
            </a:pPr>
            <a:r>
              <a:rPr lang="en-US" b="1" dirty="0" smtClean="0"/>
              <a:t>TYPES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Adenocacarcinoma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Adenosquamous</a:t>
            </a:r>
            <a:r>
              <a:rPr lang="en-US" dirty="0" smtClean="0"/>
              <a:t> carcinomas</a:t>
            </a:r>
          </a:p>
          <a:p>
            <a:pPr marL="0" indent="0">
              <a:buNone/>
            </a:pPr>
            <a:r>
              <a:rPr lang="en-US" b="1" dirty="0" smtClean="0"/>
              <a:t>SYMPTOMS</a:t>
            </a:r>
          </a:p>
          <a:p>
            <a:r>
              <a:rPr lang="en-US" dirty="0" smtClean="0"/>
              <a:t>Pain in the upper abdomen</a:t>
            </a:r>
          </a:p>
          <a:p>
            <a:r>
              <a:rPr lang="en-US" dirty="0" smtClean="0"/>
              <a:t>Loss of appetite</a:t>
            </a:r>
          </a:p>
          <a:p>
            <a:r>
              <a:rPr lang="en-US" dirty="0" smtClean="0"/>
              <a:t>Weight loss</a:t>
            </a:r>
          </a:p>
          <a:p>
            <a:r>
              <a:rPr lang="en-US" dirty="0" smtClean="0"/>
              <a:t>Painless jaundice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1" y="1429555"/>
            <a:ext cx="5777248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38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39" y="1030310"/>
            <a:ext cx="8925059" cy="392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</a:p>
          <a:p>
            <a:r>
              <a:rPr lang="en-US" dirty="0" smtClean="0"/>
              <a:t>Acute condition of </a:t>
            </a:r>
            <a:r>
              <a:rPr lang="en-US" b="1" dirty="0" smtClean="0"/>
              <a:t>diffuse pancreatic inflammation &amp; </a:t>
            </a:r>
            <a:r>
              <a:rPr lang="en-US" b="1" dirty="0" err="1" smtClean="0"/>
              <a:t>autodigestion</a:t>
            </a:r>
            <a:r>
              <a:rPr lang="en-US" b="1" dirty="0" smtClean="0"/>
              <a:t>, presents with abdominal pain, </a:t>
            </a:r>
            <a:r>
              <a:rPr lang="en-US" dirty="0" smtClean="0"/>
              <a:t>and is usually associated with raised pancreatic enzyme levels in the blood &amp; urine. </a:t>
            </a:r>
          </a:p>
          <a:p>
            <a:r>
              <a:rPr lang="en-US" dirty="0" smtClean="0"/>
              <a:t>Reversible inflammation of the pancreas</a:t>
            </a:r>
          </a:p>
          <a:p>
            <a:r>
              <a:rPr lang="en-US" dirty="0" smtClean="0"/>
              <a:t>Ranges from mild to severe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4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2 out of following 3 features:</a:t>
            </a:r>
          </a:p>
          <a:p>
            <a:pPr marL="0" indent="0">
              <a:buNone/>
            </a:pPr>
            <a:r>
              <a:rPr lang="en-US" dirty="0" smtClean="0"/>
              <a:t>1. Abdominal pain characteristic of acute pancreatitis</a:t>
            </a:r>
          </a:p>
          <a:p>
            <a:pPr marL="0" indent="0">
              <a:buNone/>
            </a:pPr>
            <a:r>
              <a:rPr lang="en-US" dirty="0" smtClean="0"/>
              <a:t>2. Serum amylase and/or lipase level &gt;/ 3 times the upper limit of normal</a:t>
            </a:r>
          </a:p>
          <a:p>
            <a:pPr marL="0" indent="0">
              <a:buNone/>
            </a:pPr>
            <a:r>
              <a:rPr lang="en-US" dirty="0" smtClean="0"/>
              <a:t>3. Characteristic findings of acute pancreatitis on ultrasonography or CT scan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5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ETIOLOGY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80% of the cases are due to </a:t>
            </a:r>
            <a:r>
              <a:rPr lang="en-US" b="1" dirty="0" smtClean="0"/>
              <a:t>gallstones &amp; alcohol.</a:t>
            </a:r>
          </a:p>
          <a:p>
            <a:r>
              <a:rPr lang="en-US" dirty="0" smtClean="0"/>
              <a:t>The remaining 20 % of cases are due to:</a:t>
            </a:r>
          </a:p>
          <a:p>
            <a:pPr lvl="1"/>
            <a:r>
              <a:rPr lang="en-US" sz="2800" dirty="0" smtClean="0"/>
              <a:t>Congenital: Pancreatic </a:t>
            </a:r>
            <a:r>
              <a:rPr lang="en-US" sz="2800" dirty="0" err="1" smtClean="0"/>
              <a:t>divisum</a:t>
            </a:r>
            <a:endParaRPr lang="en-US" sz="2800" dirty="0" smtClean="0"/>
          </a:p>
          <a:p>
            <a:pPr lvl="1"/>
            <a:r>
              <a:rPr lang="en-US" sz="2800" dirty="0" smtClean="0"/>
              <a:t>Metabolic: Hyperlipidemia, Hypercalcemia.</a:t>
            </a:r>
          </a:p>
          <a:p>
            <a:pPr lvl="1"/>
            <a:r>
              <a:rPr lang="en-US" sz="2800" dirty="0" smtClean="0"/>
              <a:t>Toxic: Scorpion venom</a:t>
            </a:r>
          </a:p>
          <a:p>
            <a:pPr lvl="1"/>
            <a:r>
              <a:rPr lang="en-US" sz="2800" dirty="0" smtClean="0"/>
              <a:t>Infective: Mumps, Coxsackie B, EBV, CMV.</a:t>
            </a:r>
          </a:p>
          <a:p>
            <a:pPr lvl="1"/>
            <a:r>
              <a:rPr lang="en-US" sz="2800" dirty="0" smtClean="0"/>
              <a:t>Drugs: Azathioprine, Sulfonamides, Steroids, Thiazides, Estrogens.</a:t>
            </a:r>
          </a:p>
          <a:p>
            <a:pPr lvl="1"/>
            <a:r>
              <a:rPr lang="en-US" sz="2800" dirty="0" smtClean="0"/>
              <a:t>Vascular: Ischemia, Vasculitis (SLE, PAN).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1445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Autoimmune: Hereditary pancreatitis.</a:t>
            </a:r>
          </a:p>
          <a:p>
            <a:r>
              <a:rPr lang="en-US" dirty="0" smtClean="0"/>
              <a:t>Traumatic.</a:t>
            </a:r>
          </a:p>
          <a:p>
            <a:r>
              <a:rPr lang="en-US" dirty="0" smtClean="0"/>
              <a:t>Miscellaneous: CF, Hypothermia, </a:t>
            </a:r>
            <a:r>
              <a:rPr lang="en-US" dirty="0" err="1" smtClean="0"/>
              <a:t>Periampullary</a:t>
            </a:r>
            <a:r>
              <a:rPr lang="en-US" dirty="0"/>
              <a:t> </a:t>
            </a:r>
            <a:r>
              <a:rPr lang="en-US" dirty="0" smtClean="0"/>
              <a:t>Tumors.</a:t>
            </a:r>
          </a:p>
          <a:p>
            <a:r>
              <a:rPr lang="en-US" dirty="0" smtClean="0"/>
              <a:t>Idiopathic.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81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Mnemonic for the causes of Acute Pancreatitis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‘</a:t>
            </a:r>
            <a:r>
              <a:rPr lang="en-US" b="1" dirty="0" smtClean="0"/>
              <a:t>I get smashed‘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</a:t>
            </a:r>
            <a:r>
              <a:rPr lang="en-US" dirty="0" smtClean="0"/>
              <a:t>diopathic</a:t>
            </a:r>
          </a:p>
          <a:p>
            <a:r>
              <a:rPr lang="en-US" b="1" dirty="0" smtClean="0"/>
              <a:t>G</a:t>
            </a:r>
            <a:r>
              <a:rPr lang="en-US" dirty="0" smtClean="0"/>
              <a:t>allstones</a:t>
            </a:r>
          </a:p>
          <a:p>
            <a:r>
              <a:rPr lang="en-US" b="1" dirty="0" smtClean="0"/>
              <a:t>E</a:t>
            </a:r>
            <a:r>
              <a:rPr lang="en-US" dirty="0" smtClean="0"/>
              <a:t>thanol</a:t>
            </a:r>
          </a:p>
          <a:p>
            <a:r>
              <a:rPr lang="en-US" b="1" dirty="0" smtClean="0"/>
              <a:t>T</a:t>
            </a:r>
            <a:r>
              <a:rPr lang="en-US" dirty="0" smtClean="0"/>
              <a:t>rauma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</a:t>
            </a:r>
            <a:r>
              <a:rPr lang="en-US" dirty="0" smtClean="0"/>
              <a:t>teroids</a:t>
            </a:r>
          </a:p>
          <a:p>
            <a:r>
              <a:rPr lang="en-US" b="1" dirty="0" smtClean="0"/>
              <a:t>M</a:t>
            </a:r>
            <a:r>
              <a:rPr lang="en-US" dirty="0" smtClean="0"/>
              <a:t>umps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utoimmune</a:t>
            </a:r>
          </a:p>
          <a:p>
            <a:r>
              <a:rPr lang="en-US" b="1" dirty="0" smtClean="0"/>
              <a:t>S</a:t>
            </a:r>
            <a:r>
              <a:rPr lang="en-US" dirty="0" smtClean="0"/>
              <a:t>corpion / Snakes</a:t>
            </a:r>
          </a:p>
          <a:p>
            <a:r>
              <a:rPr lang="en-US" b="1" dirty="0" err="1" smtClean="0"/>
              <a:t>H</a:t>
            </a:r>
            <a:r>
              <a:rPr lang="en-US" dirty="0" err="1" smtClean="0"/>
              <a:t>yperlipidaemia</a:t>
            </a:r>
            <a:r>
              <a:rPr lang="en-US" dirty="0" smtClean="0"/>
              <a:t> / </a:t>
            </a:r>
            <a:r>
              <a:rPr lang="en-US" dirty="0" err="1" smtClean="0"/>
              <a:t>Hypercalcaemia</a:t>
            </a:r>
            <a:endParaRPr lang="en-US" dirty="0" smtClean="0"/>
          </a:p>
          <a:p>
            <a:r>
              <a:rPr lang="en-US" b="1" dirty="0" smtClean="0"/>
              <a:t>E</a:t>
            </a:r>
            <a:r>
              <a:rPr lang="en-US" dirty="0" smtClean="0"/>
              <a:t>RCP</a:t>
            </a:r>
          </a:p>
          <a:p>
            <a:r>
              <a:rPr lang="en-US" b="1" dirty="0" smtClean="0"/>
              <a:t>D</a:t>
            </a:r>
            <a:r>
              <a:rPr lang="en-US" dirty="0" smtClean="0"/>
              <a:t>rugs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exact mechanism and detailed understanding is still unknown.</a:t>
            </a:r>
          </a:p>
          <a:p>
            <a:r>
              <a:rPr lang="en-US" dirty="0" smtClean="0"/>
              <a:t>However, most researchers believe abnormal activation of pancreatic enzymes inside the pancreatic acinar cells is the basic pathology</a:t>
            </a:r>
          </a:p>
          <a:p>
            <a:r>
              <a:rPr lang="en-US" dirty="0" smtClean="0"/>
              <a:t>This further leads to immune response which then is responsible for both local changes and systemic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0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Pain (95%)</a:t>
            </a:r>
          </a:p>
          <a:p>
            <a:pPr lvl="1"/>
            <a:r>
              <a:rPr lang="en-US" sz="3000" dirty="0" smtClean="0"/>
              <a:t>Acute onset</a:t>
            </a:r>
          </a:p>
          <a:p>
            <a:pPr lvl="1"/>
            <a:r>
              <a:rPr lang="en-US" sz="3000" dirty="0" smtClean="0"/>
              <a:t>Mid-abdominal or mid-epigastric</a:t>
            </a:r>
          </a:p>
          <a:p>
            <a:pPr lvl="1"/>
            <a:r>
              <a:rPr lang="en-US" sz="3000" dirty="0" smtClean="0"/>
              <a:t>Radiates to the back (50%)</a:t>
            </a:r>
          </a:p>
          <a:p>
            <a:pPr lvl="1"/>
            <a:r>
              <a:rPr lang="en-US" sz="3000" dirty="0" smtClean="0"/>
              <a:t>Peak intensity in 30 minutes</a:t>
            </a:r>
          </a:p>
          <a:p>
            <a:pPr lvl="1"/>
            <a:r>
              <a:rPr lang="en-US" sz="3000" dirty="0" smtClean="0"/>
              <a:t>Lasts for several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Nausea and vomiting (80%)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Shock</a:t>
            </a:r>
          </a:p>
          <a:p>
            <a:r>
              <a:rPr lang="en-US" dirty="0" smtClean="0"/>
              <a:t>Abdominal distension (75%)</a:t>
            </a:r>
          </a:p>
          <a:p>
            <a:r>
              <a:rPr lang="en-US" dirty="0" smtClean="0"/>
              <a:t>Abdominal guarding and tenderness (50%)</a:t>
            </a:r>
          </a:p>
          <a:p>
            <a:r>
              <a:rPr lang="en-US" dirty="0" smtClean="0"/>
              <a:t>Restlessness and agitation</a:t>
            </a:r>
          </a:p>
          <a:p>
            <a:r>
              <a:rPr lang="en-US" dirty="0" smtClean="0"/>
              <a:t>Grey-Turner's sign (hemorrhagic discoloration of the flanks)</a:t>
            </a:r>
          </a:p>
          <a:p>
            <a:r>
              <a:rPr lang="en-US" dirty="0" smtClean="0"/>
              <a:t>Cullen's sign (hemorrhagic discoloration of the umbilicus)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4477713"/>
            <a:ext cx="3107064" cy="23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878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PANCREATITIS</vt:lpstr>
      <vt:lpstr>PANCREATITIS</vt:lpstr>
      <vt:lpstr>ACUTE PANCREATITIS</vt:lpstr>
      <vt:lpstr>ACUTE PANCREATITIS</vt:lpstr>
      <vt:lpstr> ETIOLOGY </vt:lpstr>
      <vt:lpstr>ETIOLOGY</vt:lpstr>
      <vt:lpstr>Mnemonic for the causes of Acute Pancreatitis</vt:lpstr>
      <vt:lpstr>PATHOGENESIS</vt:lpstr>
      <vt:lpstr>CLINICAL PRESENTATION</vt:lpstr>
      <vt:lpstr>PowerPoint Presentation</vt:lpstr>
      <vt:lpstr>DIFFERENTIAL DIAGNOSIS</vt:lpstr>
      <vt:lpstr>INVESTIGATIONS</vt:lpstr>
      <vt:lpstr>LABORATORY DIAGNOSIS</vt:lpstr>
      <vt:lpstr>LABORATORY DIAGNOSIS</vt:lpstr>
      <vt:lpstr>LABORATORY DIAGNOSIS</vt:lpstr>
      <vt:lpstr>TREATMENT</vt:lpstr>
      <vt:lpstr>TREATMENT</vt:lpstr>
      <vt:lpstr>TREATMENT</vt:lpstr>
      <vt:lpstr>TREATMENT</vt:lpstr>
      <vt:lpstr>COMPLICATIONS</vt:lpstr>
      <vt:lpstr>PANCREATIC CANCER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PANCREATITIS</dc:title>
  <dc:creator>Jebet</dc:creator>
  <cp:lastModifiedBy>Jebet</cp:lastModifiedBy>
  <cp:revision>9</cp:revision>
  <dcterms:created xsi:type="dcterms:W3CDTF">2019-06-25T16:17:04Z</dcterms:created>
  <dcterms:modified xsi:type="dcterms:W3CDTF">2019-12-04T02:55:14Z</dcterms:modified>
</cp:coreProperties>
</file>