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303" r:id="rId5"/>
    <p:sldId id="259" r:id="rId6"/>
    <p:sldId id="260" r:id="rId7"/>
    <p:sldId id="261" r:id="rId8"/>
    <p:sldId id="262" r:id="rId9"/>
    <p:sldId id="293" r:id="rId10"/>
    <p:sldId id="263" r:id="rId11"/>
    <p:sldId id="294" r:id="rId12"/>
    <p:sldId id="270" r:id="rId13"/>
    <p:sldId id="295" r:id="rId14"/>
    <p:sldId id="296" r:id="rId15"/>
    <p:sldId id="264" r:id="rId16"/>
    <p:sldId id="265" r:id="rId17"/>
    <p:sldId id="304" r:id="rId18"/>
    <p:sldId id="267" r:id="rId19"/>
    <p:sldId id="305" r:id="rId20"/>
    <p:sldId id="268" r:id="rId21"/>
    <p:sldId id="306" r:id="rId22"/>
    <p:sldId id="269" r:id="rId23"/>
    <p:sldId id="307" r:id="rId24"/>
    <p:sldId id="271" r:id="rId25"/>
    <p:sldId id="272" r:id="rId26"/>
    <p:sldId id="297" r:id="rId27"/>
    <p:sldId id="298" r:id="rId28"/>
    <p:sldId id="273" r:id="rId29"/>
    <p:sldId id="274" r:id="rId30"/>
    <p:sldId id="299" r:id="rId31"/>
    <p:sldId id="275" r:id="rId32"/>
    <p:sldId id="308" r:id="rId33"/>
    <p:sldId id="276" r:id="rId34"/>
    <p:sldId id="309" r:id="rId35"/>
    <p:sldId id="310" r:id="rId36"/>
    <p:sldId id="277" r:id="rId37"/>
    <p:sldId id="311" r:id="rId38"/>
    <p:sldId id="278" r:id="rId39"/>
    <p:sldId id="281" r:id="rId40"/>
    <p:sldId id="279" r:id="rId41"/>
    <p:sldId id="280" r:id="rId42"/>
    <p:sldId id="312" r:id="rId43"/>
    <p:sldId id="282" r:id="rId44"/>
    <p:sldId id="300" r:id="rId45"/>
    <p:sldId id="301" r:id="rId46"/>
    <p:sldId id="283" r:id="rId47"/>
    <p:sldId id="313" r:id="rId48"/>
    <p:sldId id="285" r:id="rId49"/>
    <p:sldId id="291" r:id="rId50"/>
    <p:sldId id="302" r:id="rId51"/>
    <p:sldId id="290" r:id="rId52"/>
    <p:sldId id="286" r:id="rId53"/>
    <p:sldId id="287" r:id="rId54"/>
    <p:sldId id="292" r:id="rId55"/>
    <p:sldId id="315" r:id="rId56"/>
    <p:sldId id="316" r:id="rId57"/>
    <p:sldId id="318" r:id="rId58"/>
    <p:sldId id="317" r:id="rId59"/>
    <p:sldId id="321" r:id="rId60"/>
    <p:sldId id="322" r:id="rId61"/>
    <p:sldId id="323" r:id="rId62"/>
    <p:sldId id="324" r:id="rId63"/>
    <p:sldId id="325" r:id="rId64"/>
    <p:sldId id="326" r:id="rId6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502" autoAdjust="0"/>
  </p:normalViewPr>
  <p:slideViewPr>
    <p:cSldViewPr>
      <p:cViewPr>
        <p:scale>
          <a:sx n="50" d="100"/>
          <a:sy n="50" d="100"/>
        </p:scale>
        <p:origin x="-1938" y="-6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4838-01DC-4532-BFFF-95430C318895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60170-5068-4FE4-BD46-04C7A6EA8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4838-01DC-4532-BFFF-95430C318895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60170-5068-4FE4-BD46-04C7A6EA8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4838-01DC-4532-BFFF-95430C318895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60170-5068-4FE4-BD46-04C7A6EA8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4838-01DC-4532-BFFF-95430C318895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60170-5068-4FE4-BD46-04C7A6EA8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4838-01DC-4532-BFFF-95430C318895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60170-5068-4FE4-BD46-04C7A6EA8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4838-01DC-4532-BFFF-95430C318895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60170-5068-4FE4-BD46-04C7A6EA887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4838-01DC-4532-BFFF-95430C318895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60170-5068-4FE4-BD46-04C7A6EA8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4838-01DC-4532-BFFF-95430C318895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60170-5068-4FE4-BD46-04C7A6EA8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4838-01DC-4532-BFFF-95430C318895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60170-5068-4FE4-BD46-04C7A6EA8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4838-01DC-4532-BFFF-95430C318895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A660170-5068-4FE4-BD46-04C7A6EA8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4838-01DC-4532-BFFF-95430C318895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60170-5068-4FE4-BD46-04C7A6EA8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3A34838-01DC-4532-BFFF-95430C318895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6A660170-5068-4FE4-BD46-04C7A6EA887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457200"/>
            <a:ext cx="7696200" cy="1066800"/>
          </a:xfrm>
        </p:spPr>
        <p:txBody>
          <a:bodyPr/>
          <a:lstStyle/>
          <a:p>
            <a:r>
              <a:rPr lang="en-US" dirty="0" smtClean="0">
                <a:ea typeface="Calibri"/>
                <a:cs typeface="Times New Roman"/>
              </a:rPr>
              <a:t>PATHOGENISITY</a:t>
            </a:r>
            <a:r>
              <a:rPr lang="en-US" sz="2000" dirty="0" smtClean="0">
                <a:ea typeface="Calibri"/>
                <a:cs typeface="Times New Roman"/>
              </a:rPr>
              <a:t/>
            </a:r>
            <a:br>
              <a:rPr lang="en-US" sz="2000" dirty="0" smtClean="0">
                <a:ea typeface="Calibri"/>
                <a:cs typeface="Times New Roman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447800"/>
            <a:ext cx="7010400" cy="4038600"/>
          </a:xfrm>
        </p:spPr>
        <p:txBody>
          <a:bodyPr>
            <a:normAutofit fontScale="40000" lnSpcReduction="20000"/>
          </a:bodyPr>
          <a:lstStyle/>
          <a:p>
            <a:pPr marL="114300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852295" algn="l"/>
              </a:tabLst>
            </a:pPr>
            <a:r>
              <a:rPr lang="en-US" sz="8000" dirty="0" smtClean="0">
                <a:ea typeface="Calibri"/>
                <a:cs typeface="Times New Roman"/>
              </a:rPr>
              <a:t> </a:t>
            </a:r>
            <a:r>
              <a:rPr lang="en-US" sz="8000" cap="none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</a:t>
            </a:r>
            <a:r>
              <a:rPr lang="en-US" sz="8000" cap="none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arasite may live in or on the tissues of its host without causing evident </a:t>
            </a:r>
            <a:r>
              <a:rPr lang="en-US" sz="8000" cap="none" dirty="0" err="1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harm.However,in</a:t>
            </a:r>
            <a:r>
              <a:rPr lang="en-US" sz="8000" cap="none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majority of cases the parasite has the capacity to produce damage.</a:t>
            </a:r>
            <a:endParaRPr lang="en-US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707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852295" algn="l"/>
              </a:tabLst>
            </a:pPr>
            <a:r>
              <a:rPr lang="en-US" sz="3200" u="sng" dirty="0">
                <a:latin typeface="Calibri"/>
                <a:ea typeface="Calibri"/>
                <a:cs typeface="Times New Roman"/>
              </a:rPr>
              <a:t> </a:t>
            </a:r>
            <a:r>
              <a:rPr lang="en-US" sz="3200" u="sng" dirty="0" smtClean="0">
                <a:latin typeface="Calibri"/>
                <a:ea typeface="Calibri"/>
                <a:cs typeface="Times New Roman"/>
              </a:rPr>
              <a:t>2] Lytic </a:t>
            </a:r>
            <a:r>
              <a:rPr lang="en-US" sz="3200" u="sng" dirty="0">
                <a:latin typeface="Calibri"/>
                <a:ea typeface="Calibri"/>
                <a:cs typeface="Times New Roman"/>
              </a:rPr>
              <a:t>necrosis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852295" algn="l"/>
              </a:tabLst>
            </a:pPr>
            <a:r>
              <a:rPr lang="en-US" sz="3200" dirty="0" err="1">
                <a:latin typeface="Calibri"/>
                <a:ea typeface="Calibri"/>
                <a:cs typeface="Times New Roman"/>
              </a:rPr>
              <a:t>E.histoltyica</a:t>
            </a:r>
            <a:r>
              <a:rPr lang="en-US" sz="3200" dirty="0">
                <a:latin typeface="Calibri"/>
                <a:ea typeface="Calibri"/>
                <a:cs typeface="Times New Roman"/>
              </a:rPr>
              <a:t> secretes lytic enzyme which lyses tissues for its nutritional needs and helps it to penetrate into the tissues of the colon and </a:t>
            </a:r>
            <a:r>
              <a:rPr lang="en-US" sz="3200" dirty="0" err="1">
                <a:latin typeface="Calibri"/>
                <a:ea typeface="Calibri"/>
                <a:cs typeface="Times New Roman"/>
              </a:rPr>
              <a:t>extraintestinal</a:t>
            </a:r>
            <a:r>
              <a:rPr lang="en-US" sz="3200" dirty="0">
                <a:latin typeface="Calibri"/>
                <a:ea typeface="Calibri"/>
                <a:cs typeface="Times New Roman"/>
              </a:rPr>
              <a:t> viscera</a:t>
            </a:r>
            <a:r>
              <a:rPr lang="en-US" dirty="0" smtClean="0">
                <a:latin typeface="Calibri"/>
                <a:ea typeface="Calibri"/>
                <a:cs typeface="Times New Roman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680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0" dirty="0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   Obligate </a:t>
            </a:r>
            <a:r>
              <a:rPr lang="en-US" sz="3200" b="0" dirty="0" err="1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intacellular</a:t>
            </a:r>
            <a:r>
              <a:rPr lang="en-US" sz="3200" b="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en-US" sz="3200" b="0" dirty="0" err="1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parasites,e.g</a:t>
            </a:r>
            <a:r>
              <a:rPr lang="en-US" sz="3200" b="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 plasmodium </a:t>
            </a:r>
            <a:r>
              <a:rPr lang="en-US" sz="3200" b="0" dirty="0" err="1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spp</a:t>
            </a:r>
            <a:r>
              <a:rPr lang="en-US" sz="3200" b="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.,</a:t>
            </a:r>
            <a:r>
              <a:rPr lang="en-US" sz="3200" b="0" dirty="0" err="1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leishmania</a:t>
            </a:r>
            <a:r>
              <a:rPr lang="en-US" sz="3200" b="0" dirty="0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en-US" sz="3200" b="0" dirty="0" err="1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spp</a:t>
            </a:r>
            <a:r>
              <a:rPr lang="en-US" sz="3200" b="0" dirty="0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.,</a:t>
            </a:r>
            <a:r>
              <a:rPr lang="en-US" sz="3200" b="0" dirty="0" err="1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Tryposonoma</a:t>
            </a:r>
            <a:r>
              <a:rPr lang="en-US" sz="3200" b="0" dirty="0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en-US" sz="3200" b="0" dirty="0" err="1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cruzi</a:t>
            </a:r>
            <a:r>
              <a:rPr lang="en-US" sz="3200" b="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 and </a:t>
            </a:r>
            <a:r>
              <a:rPr lang="en-US" sz="3200" b="0" dirty="0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Toxoplasma </a:t>
            </a:r>
            <a:r>
              <a:rPr lang="en-US" sz="3200" b="0" dirty="0" err="1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gondii</a:t>
            </a:r>
            <a:r>
              <a:rPr lang="en-US" sz="3200" b="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 cause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 necrosis of parasitized  host cells </a:t>
            </a:r>
            <a:r>
              <a:rPr lang="en-US" sz="3200" b="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during their growth and multiplication.</a:t>
            </a:r>
            <a:endParaRPr 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3750406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852295" algn="l"/>
              </a:tabLst>
            </a:pPr>
            <a:r>
              <a:rPr lang="en-US" sz="3200" u="sng" dirty="0" smtClean="0">
                <a:latin typeface="Calibri"/>
                <a:ea typeface="Calibri"/>
                <a:cs typeface="Times New Roman"/>
              </a:rPr>
              <a:t>3] Competition </a:t>
            </a:r>
            <a:r>
              <a:rPr lang="en-US" sz="3200" u="sng" dirty="0">
                <a:latin typeface="Calibri"/>
                <a:ea typeface="Calibri"/>
                <a:cs typeface="Times New Roman"/>
              </a:rPr>
              <a:t>for specific nutrients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852295" algn="l"/>
              </a:tabLst>
            </a:pPr>
            <a:r>
              <a:rPr lang="en-US" sz="3200" b="0" dirty="0" err="1">
                <a:latin typeface="Calibri"/>
                <a:ea typeface="Calibri"/>
                <a:cs typeface="Times New Roman"/>
              </a:rPr>
              <a:t>Diphyllobothrium</a:t>
            </a:r>
            <a:r>
              <a:rPr lang="en-US" sz="3200" b="0" dirty="0">
                <a:latin typeface="Calibri"/>
                <a:ea typeface="Calibri"/>
                <a:cs typeface="Times New Roman"/>
              </a:rPr>
              <a:t> </a:t>
            </a:r>
            <a:r>
              <a:rPr lang="en-US" sz="3200" b="0" dirty="0" err="1">
                <a:latin typeface="Calibri"/>
                <a:ea typeface="Calibri"/>
                <a:cs typeface="Times New Roman"/>
              </a:rPr>
              <a:t>latum</a:t>
            </a:r>
            <a:r>
              <a:rPr lang="en-US" sz="3200" b="0" dirty="0">
                <a:latin typeface="Calibri"/>
                <a:ea typeface="Calibri"/>
                <a:cs typeface="Times New Roman"/>
              </a:rPr>
              <a:t> competes with the host </a:t>
            </a:r>
            <a:r>
              <a:rPr lang="en-US" sz="3200" b="0" dirty="0" smtClean="0">
                <a:latin typeface="Calibri"/>
                <a:ea typeface="Calibri"/>
                <a:cs typeface="Times New Roman"/>
              </a:rPr>
              <a:t>for vitamin </a:t>
            </a:r>
            <a:r>
              <a:rPr lang="en-US" sz="3200" b="0" dirty="0">
                <a:latin typeface="Calibri"/>
                <a:ea typeface="Calibri"/>
                <a:cs typeface="Times New Roman"/>
              </a:rPr>
              <a:t>B12 leading to </a:t>
            </a:r>
            <a:r>
              <a:rPr lang="en-US" sz="3200" dirty="0">
                <a:latin typeface="Calibri"/>
                <a:ea typeface="Calibri"/>
                <a:cs typeface="Times New Roman"/>
              </a:rPr>
              <a:t>parasite –induced pernicious </a:t>
            </a:r>
            <a:r>
              <a:rPr lang="en-US" sz="3200" dirty="0" err="1">
                <a:latin typeface="Calibri"/>
                <a:ea typeface="Calibri"/>
                <a:cs typeface="Times New Roman"/>
              </a:rPr>
              <a:t>anaemia</a:t>
            </a:r>
            <a:r>
              <a:rPr lang="en-US" sz="3200" dirty="0" smtClean="0">
                <a:latin typeface="Calibri"/>
                <a:ea typeface="Calibri"/>
                <a:cs typeface="Times New Roman"/>
              </a:rPr>
              <a:t>.</a:t>
            </a:r>
            <a:endParaRPr lang="en-US" sz="3200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42434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852295" algn="l"/>
                <a:tab pos="3871595" algn="l"/>
              </a:tabLst>
            </a:pPr>
            <a:r>
              <a:rPr lang="en-US" sz="3200" u="sng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4] Inflammatory </a:t>
            </a:r>
            <a:r>
              <a:rPr lang="en-US" sz="3200" u="sng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reaction</a:t>
            </a:r>
            <a:r>
              <a:rPr lang="en-US" sz="3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	</a:t>
            </a:r>
          </a:p>
          <a:p>
            <a:r>
              <a:rPr lang="en-US" sz="3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Most of the parasites provoke cellular </a:t>
            </a:r>
            <a:r>
              <a:rPr lang="en-US" sz="3200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proliferation </a:t>
            </a:r>
            <a:r>
              <a:rPr lang="en-US" sz="3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and infiltration at the site of their </a:t>
            </a:r>
            <a:r>
              <a:rPr lang="en-US" sz="3200" dirty="0" err="1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location.In</a:t>
            </a:r>
            <a:r>
              <a:rPr lang="en-US" sz="3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many instances, the host reaction walls off the parasite by fibrous </a:t>
            </a:r>
            <a:r>
              <a:rPr lang="en-US" sz="3200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encapsulation.in </a:t>
            </a:r>
            <a:r>
              <a:rPr lang="en-US" sz="3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metazoan and in some protozoan </a:t>
            </a:r>
            <a:r>
              <a:rPr lang="en-US" sz="3200" dirty="0" err="1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parasites,there</a:t>
            </a:r>
            <a:r>
              <a:rPr lang="en-US" sz="3200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3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is a moderate –to-notable </a:t>
            </a:r>
            <a:r>
              <a:rPr lang="en-US" sz="3200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eosinophilia.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275969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200" dirty="0" smtClean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Iron </a:t>
            </a:r>
            <a:r>
              <a:rPr lang="en-US" sz="3200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deficiency,pernicious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and </a:t>
            </a:r>
            <a:r>
              <a:rPr lang="en-US" sz="3200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haemolytic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anaemia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develop in patients with hookworm </a:t>
            </a:r>
            <a:r>
              <a:rPr lang="en-US" sz="3200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disease,diphyllobothriasis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and </a:t>
            </a:r>
            <a:r>
              <a:rPr lang="en-US" sz="3200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malaria,particullaly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blackwater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fever, respectively.</a:t>
            </a:r>
            <a:endParaRPr lang="en-US" sz="32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7839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6800"/>
            <a:ext cx="7520940" cy="3810000"/>
          </a:xfrm>
        </p:spPr>
        <p:txBody>
          <a:bodyPr>
            <a:normAutofit fontScale="92500" lnSpcReduction="20000"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852295" algn="l"/>
              </a:tabLst>
            </a:pPr>
            <a:r>
              <a:rPr lang="en-US" sz="3500" dirty="0" err="1">
                <a:latin typeface="Calibri"/>
                <a:ea typeface="Calibri"/>
                <a:cs typeface="Times New Roman"/>
              </a:rPr>
              <a:t>E.histolytica</a:t>
            </a:r>
            <a:r>
              <a:rPr lang="en-US" sz="3500" dirty="0">
                <a:latin typeface="Calibri"/>
                <a:ea typeface="Calibri"/>
                <a:cs typeface="Times New Roman"/>
              </a:rPr>
              <a:t> may produce inflammation of the large intestine leading to the formation </a:t>
            </a:r>
            <a:r>
              <a:rPr lang="en-US" sz="3500" dirty="0" smtClean="0">
                <a:latin typeface="Calibri"/>
                <a:ea typeface="Calibri"/>
                <a:cs typeface="Times New Roman"/>
              </a:rPr>
              <a:t>of amoebic </a:t>
            </a:r>
            <a:r>
              <a:rPr lang="en-US" sz="3500" dirty="0" err="1" smtClean="0">
                <a:latin typeface="Calibri"/>
                <a:ea typeface="Calibri"/>
                <a:cs typeface="Times New Roman"/>
              </a:rPr>
              <a:t>glanuloma</a:t>
            </a:r>
            <a:r>
              <a:rPr lang="en-US" sz="3500" dirty="0" smtClean="0">
                <a:latin typeface="Calibri"/>
                <a:ea typeface="Calibri"/>
                <a:cs typeface="Times New Roman"/>
              </a:rPr>
              <a:t> or </a:t>
            </a:r>
            <a:r>
              <a:rPr lang="en-US" sz="3500" dirty="0" err="1" smtClean="0">
                <a:latin typeface="Calibri"/>
                <a:ea typeface="Calibri"/>
                <a:cs typeface="Times New Roman"/>
              </a:rPr>
              <a:t>amoeboma</a:t>
            </a:r>
            <a:r>
              <a:rPr lang="en-US" sz="3500" dirty="0" smtClean="0">
                <a:latin typeface="Calibri"/>
                <a:ea typeface="Calibri"/>
                <a:cs typeface="Times New Roman"/>
              </a:rPr>
              <a:t>.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852295" algn="l"/>
              </a:tabLst>
            </a:pPr>
            <a:r>
              <a:rPr lang="en-US" sz="3500" dirty="0" err="1" smtClean="0">
                <a:latin typeface="Calibri"/>
                <a:ea typeface="Calibri"/>
                <a:cs typeface="Times New Roman"/>
              </a:rPr>
              <a:t>Parasitization</a:t>
            </a:r>
            <a:r>
              <a:rPr lang="en-US" sz="3500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en-US" sz="3500" dirty="0">
                <a:latin typeface="Calibri"/>
                <a:ea typeface="Calibri"/>
                <a:cs typeface="Times New Roman"/>
              </a:rPr>
              <a:t>of fixed macrophages in the spleen, bone marrow and lymph nodes by </a:t>
            </a:r>
            <a:r>
              <a:rPr lang="en-US" sz="3500" dirty="0" err="1" smtClean="0">
                <a:latin typeface="Calibri"/>
                <a:ea typeface="Calibri"/>
                <a:cs typeface="Times New Roman"/>
              </a:rPr>
              <a:t>L.donovani</a:t>
            </a:r>
            <a:r>
              <a:rPr lang="en-US" sz="3500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en-US" sz="3500" dirty="0">
                <a:latin typeface="Calibri"/>
                <a:ea typeface="Calibri"/>
                <a:cs typeface="Times New Roman"/>
              </a:rPr>
              <a:t>causes proliferation of reticuloendothelial cells.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2144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852295" algn="l"/>
              </a:tabLst>
            </a:pPr>
            <a:r>
              <a:rPr lang="en-US" sz="3500" u="sng" dirty="0" smtClean="0">
                <a:latin typeface="Calibri"/>
                <a:ea typeface="Calibri"/>
                <a:cs typeface="Times New Roman"/>
              </a:rPr>
              <a:t>5] Allergic </a:t>
            </a:r>
            <a:r>
              <a:rPr lang="en-US" sz="3500" u="sng" dirty="0">
                <a:latin typeface="Calibri"/>
                <a:ea typeface="Calibri"/>
                <a:cs typeface="Times New Roman"/>
              </a:rPr>
              <a:t>manifestations</a:t>
            </a: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852295" algn="l"/>
              </a:tabLst>
            </a:pPr>
            <a:r>
              <a:rPr lang="en-US" sz="3200" dirty="0">
                <a:latin typeface="Calibri"/>
                <a:ea typeface="Calibri"/>
                <a:cs typeface="Times New Roman"/>
              </a:rPr>
              <a:t>In certain helminthic </a:t>
            </a:r>
            <a:r>
              <a:rPr lang="en-US" sz="3200" dirty="0" err="1">
                <a:latin typeface="Calibri"/>
                <a:ea typeface="Calibri"/>
                <a:cs typeface="Times New Roman"/>
              </a:rPr>
              <a:t>infections,the</a:t>
            </a:r>
            <a:r>
              <a:rPr lang="en-US" sz="3200" dirty="0">
                <a:latin typeface="Calibri"/>
                <a:ea typeface="Calibri"/>
                <a:cs typeface="Times New Roman"/>
              </a:rPr>
              <a:t> normal secretions and excretions of the growing larvae  and the products liberated from the dead parasites may rise to various allergic manifestations, e.g.,           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7254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buFont typeface="Symbol"/>
              <a:buChar char=""/>
              <a:tabLst>
                <a:tab pos="1852295" algn="l"/>
              </a:tabLst>
            </a:pP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Schistosomes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 cause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cercarial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 dermatitis and eosinophilia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  <a:tabLst>
                <a:tab pos="1852295" algn="l"/>
              </a:tabLst>
            </a:pP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D.medinensis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 and 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T.spiralis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 infections cause urticarial and eosinophilia, and</a:t>
            </a:r>
          </a:p>
          <a:p>
            <a:pPr marL="624840" lvl="0" indent="-4572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852295" algn="l"/>
              </a:tabLst>
            </a:pPr>
            <a:r>
              <a:rPr lang="en-US" sz="3200" dirty="0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Rupture 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of hydatid cyst may precipitate </a:t>
            </a:r>
            <a:r>
              <a:rPr lang="en-US" sz="3200" dirty="0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anaphylaxis</a:t>
            </a:r>
            <a:endParaRPr lang="en-US" sz="3200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8615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5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6] Secondary </a:t>
            </a:r>
            <a:r>
              <a:rPr lang="en-US" sz="3500" u="sng" dirty="0">
                <a:latin typeface="Calibri" panose="020F0502020204030204" pitchFamily="34" charset="0"/>
                <a:cs typeface="Calibri" panose="020F0502020204030204" pitchFamily="34" charset="0"/>
              </a:rPr>
              <a:t>infection</a:t>
            </a:r>
          </a:p>
          <a:p>
            <a:r>
              <a:rPr lang="en-US" sz="3500" dirty="0">
                <a:latin typeface="Calibri" panose="020F0502020204030204" pitchFamily="34" charset="0"/>
                <a:cs typeface="Calibri" panose="020F0502020204030204" pitchFamily="34" charset="0"/>
              </a:rPr>
              <a:t>In some helminthic </a:t>
            </a:r>
            <a:r>
              <a:rPr lang="en-US" sz="3500" dirty="0" smtClean="0">
                <a:latin typeface="Calibri" panose="020F0502020204030204" pitchFamily="34" charset="0"/>
                <a:cs typeface="Calibri" panose="020F0502020204030204" pitchFamily="34" charset="0"/>
              </a:rPr>
              <a:t>infections (</a:t>
            </a:r>
            <a:r>
              <a:rPr lang="en-US" sz="3500" dirty="0">
                <a:latin typeface="Calibri" panose="020F0502020204030204" pitchFamily="34" charset="0"/>
                <a:cs typeface="Calibri" panose="020F0502020204030204" pitchFamily="34" charset="0"/>
              </a:rPr>
              <a:t>e.g</a:t>
            </a:r>
            <a:r>
              <a:rPr lang="en-US" sz="3500" dirty="0" smtClean="0">
                <a:latin typeface="Calibri" panose="020F0502020204030204" pitchFamily="34" charset="0"/>
                <a:cs typeface="Calibri" panose="020F0502020204030204" pitchFamily="34" charset="0"/>
              </a:rPr>
              <a:t>., </a:t>
            </a:r>
            <a:r>
              <a:rPr lang="en-US" sz="3500" dirty="0" err="1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3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trongyloidiasis</a:t>
            </a:r>
            <a:r>
              <a:rPr lang="en-US" sz="3500" dirty="0" smtClean="0">
                <a:latin typeface="Calibri" panose="020F0502020204030204" pitchFamily="34" charset="0"/>
                <a:cs typeface="Calibri" panose="020F0502020204030204" pitchFamily="34" charset="0"/>
              </a:rPr>
              <a:t>, Trichinosis </a:t>
            </a:r>
            <a:r>
              <a:rPr lang="en-US" sz="3500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sz="3500" dirty="0" smtClean="0">
                <a:latin typeface="Calibri" panose="020F0502020204030204" pitchFamily="34" charset="0"/>
                <a:cs typeface="Calibri" panose="020F0502020204030204" pitchFamily="34" charset="0"/>
              </a:rPr>
              <a:t>Ascariasis), the </a:t>
            </a:r>
            <a:r>
              <a:rPr lang="en-US" sz="3500" dirty="0">
                <a:latin typeface="Calibri" panose="020F0502020204030204" pitchFamily="34" charset="0"/>
                <a:cs typeface="Calibri" panose="020F0502020204030204" pitchFamily="34" charset="0"/>
              </a:rPr>
              <a:t>migrating larvae may carry bacteria and viruses from the intestine  to the blood  and tissues leading to the secondary infection .                                                    </a:t>
            </a:r>
          </a:p>
          <a:p>
            <a:r>
              <a:rPr lang="en-US" sz="35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8848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en-US" sz="32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] Neoplasia</a:t>
            </a:r>
          </a:p>
          <a:p>
            <a:r>
              <a:rPr lang="en-US" sz="32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parasitic infection may contribute to the development of neoplastic growth </a:t>
            </a:r>
            <a:r>
              <a:rPr lang="en-US" sz="32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eg</a:t>
            </a:r>
            <a:r>
              <a:rPr lang="en-US" sz="32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0" dirty="0" err="1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sz="32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.sinensis</a:t>
            </a:r>
            <a:r>
              <a:rPr lang="en-US" sz="32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and Opisthorchis </a:t>
            </a:r>
            <a:r>
              <a:rPr lang="en-US" sz="32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viverrini</a:t>
            </a:r>
            <a:r>
              <a:rPr lang="en-US" sz="32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has been associated with </a:t>
            </a:r>
            <a:r>
              <a:rPr lang="en-US" sz="3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cholangiocarsinoma</a:t>
            </a: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and Schistosoma with</a:t>
            </a: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 vesicular carcinoma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277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0" lvl="0" indent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1852295" algn="l"/>
              </a:tabLst>
            </a:pPr>
            <a:r>
              <a:rPr lang="en-US" sz="3200" b="0" i="1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With </a:t>
            </a:r>
            <a:r>
              <a:rPr lang="en-US" sz="3200" b="0" i="1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the advent of AIDS there is an increase in the incidence of newer parasitic infection caused by </a:t>
            </a:r>
            <a:r>
              <a:rPr lang="en-US" sz="3200" b="0" i="1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Cryptosporidium </a:t>
            </a:r>
            <a:r>
              <a:rPr lang="en-US" sz="3200" b="0" i="1" dirty="0" err="1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parvum</a:t>
            </a:r>
            <a:r>
              <a:rPr lang="en-US" sz="3200" b="0" i="1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 ,</a:t>
            </a:r>
            <a:r>
              <a:rPr lang="en-US" sz="3200" b="0" i="1" dirty="0" err="1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</a:t>
            </a:r>
            <a:r>
              <a:rPr lang="en-US" sz="3200" b="0" i="1" dirty="0" err="1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sospora</a:t>
            </a:r>
            <a:r>
              <a:rPr lang="en-US" sz="3200" b="0" i="1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belli, </a:t>
            </a:r>
            <a:r>
              <a:rPr lang="en-US" sz="3200" b="0" i="1" dirty="0" err="1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Cyclospora</a:t>
            </a:r>
            <a:r>
              <a:rPr lang="en-US" sz="3200" b="0" i="1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en-US" sz="3200" b="0" i="1" dirty="0" err="1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cayetanensis</a:t>
            </a:r>
            <a:r>
              <a:rPr lang="en-US" sz="3200" b="0" i="1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and other hitherto unheard of parasites</a:t>
            </a:r>
            <a:r>
              <a:rPr lang="en-US" sz="3200" i="1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..</a:t>
            </a:r>
            <a:endParaRPr lang="en-US" sz="3200" i="1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2229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IMMUNITY IN PARASITIC INFECTIONS</a:t>
            </a:r>
            <a:b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Because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of their biochemical and structural complexity ,protozoa and helminths present  a large number of antigens to their </a:t>
            </a: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hosts.</a:t>
            </a:r>
          </a:p>
        </p:txBody>
      </p:sp>
    </p:spTree>
    <p:extLst>
      <p:ext uri="{BB962C8B-B14F-4D97-AF65-F5344CB8AC3E}">
        <p14:creationId xmlns:p14="http://schemas.microsoft.com/office/powerpoint/2010/main" val="39259173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Protozoa (</a:t>
            </a:r>
            <a:r>
              <a:rPr lang="en-US" sz="32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microparasites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are small and multiply within their vertebrate host, often inside cells, thus posing an intermediate threat unless contained by an appropriate immune response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5865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.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Helminths (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Macroparasites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)are large and do not multiply within their vertebrate host. Thus they do not present an immediate threat after initial infection. </a:t>
            </a:r>
            <a:endParaRPr lang="en-US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However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the host must protect itself from large infections and reinvasion by infective stages  by eliciting an appropriate immune response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..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341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Therefore</a:t>
            </a:r>
            <a:r>
              <a:rPr lang="en-US" sz="2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immune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responses to protozoa and helminths are different from one another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05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Like other infectious agents, parasites also elicit both </a:t>
            </a:r>
            <a:r>
              <a:rPr lang="en-US" sz="32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humora</a:t>
            </a: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l as well as </a:t>
            </a:r>
            <a:r>
              <a:rPr lang="en-US" sz="32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cellular responses</a:t>
            </a: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. But immunological protection against parasitic infections is much less efficient than it is against bacterial  and viral infections. This is due to following factors: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7839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7848600" cy="4495800"/>
          </a:xfrm>
        </p:spPr>
        <p:txBody>
          <a:bodyPr>
            <a:norm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buFont typeface="Symbol"/>
              <a:buChar char=""/>
              <a:tabLst>
                <a:tab pos="1852295" algn="l"/>
              </a:tabLst>
            </a:pPr>
            <a:r>
              <a:rPr lang="en-US" sz="3200" dirty="0">
                <a:latin typeface="Calibri"/>
                <a:ea typeface="Calibri"/>
                <a:cs typeface="Times New Roman"/>
              </a:rPr>
              <a:t>As compared to bacteria and </a:t>
            </a:r>
            <a:r>
              <a:rPr lang="en-US" sz="3200" dirty="0" err="1">
                <a:latin typeface="Calibri"/>
                <a:ea typeface="Calibri"/>
                <a:cs typeface="Times New Roman"/>
              </a:rPr>
              <a:t>viruses,parasites</a:t>
            </a:r>
            <a:r>
              <a:rPr lang="en-US" sz="3200" dirty="0">
                <a:latin typeface="Calibri"/>
                <a:ea typeface="Calibri"/>
                <a:cs typeface="Times New Roman"/>
              </a:rPr>
              <a:t> are large and more complex structurally and antigenically so that immune system may not be able to mount immune response against the protective antigens.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0075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  <a:tabLst>
                <a:tab pos="1852295" algn="l"/>
              </a:tabLst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Many parasites ,both protozoa and helminths, live inside the intestines. This location limits the efficiency of immunological attack and also facilitates dispersal of the infective forms of the parasites.</a:t>
            </a:r>
          </a:p>
        </p:txBody>
      </p:sp>
    </p:spTree>
    <p:extLst>
      <p:ext uri="{BB962C8B-B14F-4D97-AF65-F5344CB8AC3E}">
        <p14:creationId xmlns:p14="http://schemas.microsoft.com/office/powerpoint/2010/main" val="17515333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    Many protozoan parasites (e.g., </a:t>
            </a:r>
            <a:r>
              <a:rPr lang="en-US" sz="3200" dirty="0" err="1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leishmania</a:t>
            </a:r>
            <a:r>
              <a:rPr lang="en-US" sz="3200" dirty="0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spp.,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T.cruzi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 and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T.gondii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) are intracellular. This protects them from immunological attack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037144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0600"/>
            <a:ext cx="7581900" cy="4004772"/>
          </a:xfrm>
        </p:spPr>
        <p:txBody>
          <a:bodyPr>
            <a:normAutofit fontScale="32500" lnSpcReduction="20000"/>
          </a:bodyPr>
          <a:lstStyle/>
          <a:p>
            <a:pPr marL="0" lvl="0" indent="0">
              <a:lnSpc>
                <a:spcPct val="115000"/>
              </a:lnSpc>
              <a:spcBef>
                <a:spcPts val="0"/>
              </a:spcBef>
              <a:tabLst>
                <a:tab pos="1852295" algn="l"/>
              </a:tabLst>
            </a:pPr>
            <a:endParaRPr lang="en-US" sz="32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  <a:tabLst>
                <a:tab pos="1852295" algn="l"/>
              </a:tabLst>
            </a:pPr>
            <a:r>
              <a:rPr lang="en-US" sz="8600" dirty="0">
                <a:latin typeface="Calibri"/>
                <a:ea typeface="Calibri"/>
                <a:cs typeface="Times New Roman"/>
              </a:rPr>
              <a:t>T. </a:t>
            </a:r>
            <a:r>
              <a:rPr lang="en-US" sz="8600" dirty="0" err="1">
                <a:latin typeface="Calibri"/>
                <a:ea typeface="Calibri"/>
                <a:cs typeface="Times New Roman"/>
              </a:rPr>
              <a:t>brucei</a:t>
            </a:r>
            <a:r>
              <a:rPr lang="en-US" sz="8600" dirty="0">
                <a:latin typeface="Calibri"/>
                <a:ea typeface="Calibri"/>
                <a:cs typeface="Times New Roman"/>
              </a:rPr>
              <a:t> </a:t>
            </a:r>
            <a:r>
              <a:rPr lang="en-US" sz="8600" dirty="0" err="1">
                <a:latin typeface="Calibri"/>
                <a:ea typeface="Calibri"/>
                <a:cs typeface="Times New Roman"/>
              </a:rPr>
              <a:t>gambiense</a:t>
            </a:r>
            <a:r>
              <a:rPr lang="en-US" sz="8600" dirty="0">
                <a:latin typeface="Calibri"/>
                <a:ea typeface="Calibri"/>
                <a:cs typeface="Times New Roman"/>
              </a:rPr>
              <a:t> and </a:t>
            </a:r>
            <a:r>
              <a:rPr lang="en-US" sz="8600" dirty="0" err="1">
                <a:latin typeface="Calibri"/>
                <a:ea typeface="Calibri"/>
                <a:cs typeface="Times New Roman"/>
              </a:rPr>
              <a:t>T.b.rhodesiensee</a:t>
            </a:r>
            <a:r>
              <a:rPr lang="en-US" sz="8600" dirty="0">
                <a:latin typeface="Calibri"/>
                <a:ea typeface="Calibri"/>
                <a:cs typeface="Times New Roman"/>
              </a:rPr>
              <a:t> exhibit antigenic variations within the </a:t>
            </a:r>
            <a:r>
              <a:rPr lang="en-US" sz="8600" dirty="0" smtClean="0">
                <a:latin typeface="Calibri"/>
                <a:ea typeface="Calibri"/>
                <a:cs typeface="Times New Roman"/>
              </a:rPr>
              <a:t>host.</a:t>
            </a:r>
          </a:p>
          <a:p>
            <a:pPr marL="0" lvl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852295" algn="l"/>
              </a:tabLst>
            </a:pPr>
            <a:r>
              <a:rPr lang="en-US" sz="8600" dirty="0" smtClean="0">
                <a:latin typeface="Calibri"/>
                <a:ea typeface="Calibri"/>
                <a:cs typeface="Times New Roman"/>
              </a:rPr>
              <a:t>when </a:t>
            </a:r>
            <a:r>
              <a:rPr lang="en-US" sz="8600" dirty="0">
                <a:latin typeface="Calibri"/>
                <a:ea typeface="Calibri"/>
                <a:cs typeface="Times New Roman"/>
              </a:rPr>
              <a:t>antibody response to one antigenic type </a:t>
            </a:r>
            <a:r>
              <a:rPr lang="en-US" sz="8600" dirty="0" smtClean="0">
                <a:latin typeface="Calibri"/>
                <a:ea typeface="Calibri"/>
                <a:cs typeface="Times New Roman"/>
              </a:rPr>
              <a:t>  reaches </a:t>
            </a:r>
            <a:r>
              <a:rPr lang="en-US" sz="8600" dirty="0" err="1">
                <a:latin typeface="Calibri"/>
                <a:ea typeface="Calibri"/>
                <a:cs typeface="Times New Roman"/>
              </a:rPr>
              <a:t>peak,antigenic</a:t>
            </a:r>
            <a:r>
              <a:rPr lang="en-US" sz="8600" dirty="0">
                <a:latin typeface="Calibri"/>
                <a:ea typeface="Calibri"/>
                <a:cs typeface="Times New Roman"/>
              </a:rPr>
              <a:t>  variation of the parasite occurs by </a:t>
            </a:r>
            <a:r>
              <a:rPr lang="en-US" sz="8600" dirty="0" err="1" smtClean="0">
                <a:latin typeface="Calibri"/>
                <a:ea typeface="Calibri"/>
                <a:cs typeface="Times New Roman"/>
              </a:rPr>
              <a:t>mutation.the</a:t>
            </a:r>
            <a:r>
              <a:rPr lang="en-US" sz="8600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en-US" sz="8600" dirty="0">
                <a:latin typeface="Calibri"/>
                <a:ea typeface="Calibri"/>
                <a:cs typeface="Times New Roman"/>
              </a:rPr>
              <a:t>new antigenic type is unaffected by the antibodies against the parent strain. This enables the prolonged persistence of the parasite in the host.</a:t>
            </a:r>
          </a:p>
          <a:p>
            <a:endParaRPr lang="en-US" sz="6500" dirty="0"/>
          </a:p>
        </p:txBody>
      </p:sp>
    </p:spTree>
    <p:extLst>
      <p:ext uri="{BB962C8B-B14F-4D97-AF65-F5344CB8AC3E}">
        <p14:creationId xmlns:p14="http://schemas.microsoft.com/office/powerpoint/2010/main" val="5481072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buFont typeface="Symbol"/>
              <a:buChar char=""/>
              <a:tabLst>
                <a:tab pos="1852295" algn="l"/>
              </a:tabLst>
            </a:pPr>
            <a:r>
              <a:rPr lang="en-US" sz="3200" dirty="0">
                <a:latin typeface="Calibri"/>
                <a:ea typeface="Calibri"/>
                <a:cs typeface="Times New Roman"/>
              </a:rPr>
              <a:t>Plasmodium </a:t>
            </a:r>
            <a:r>
              <a:rPr lang="en-US" sz="3200" dirty="0" err="1">
                <a:latin typeface="Calibri"/>
                <a:ea typeface="Calibri"/>
                <a:cs typeface="Times New Roman"/>
              </a:rPr>
              <a:t>spp</a:t>
            </a:r>
            <a:r>
              <a:rPr lang="en-US" sz="3200" dirty="0">
                <a:latin typeface="Calibri"/>
                <a:ea typeface="Calibri"/>
                <a:cs typeface="Times New Roman"/>
              </a:rPr>
              <a:t>.,the cause of malaria, also change their surface  antigens and are poorly  antigenic. Malaria may continue for several months in a person before the immune response is sufficiently strong to reduce the number of the parasite</a:t>
            </a:r>
            <a:r>
              <a:rPr lang="en-US" sz="3200" dirty="0" smtClean="0">
                <a:latin typeface="Calibri"/>
                <a:ea typeface="Calibri"/>
                <a:cs typeface="Times New Roman"/>
              </a:rPr>
              <a:t>.</a:t>
            </a:r>
            <a:endParaRPr lang="en-US" sz="3200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37154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852372"/>
          </a:xfrm>
        </p:spPr>
        <p:txBody>
          <a:bodyPr>
            <a:normAutofit/>
          </a:bodyPr>
          <a:lstStyle/>
          <a:p>
            <a:pPr marL="1143000" lvl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852295" algn="l"/>
              </a:tabLst>
            </a:pPr>
            <a:r>
              <a:rPr lang="en-US" sz="3500" b="0" i="1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these </a:t>
            </a:r>
            <a:r>
              <a:rPr lang="en-US" sz="3500" b="0" i="1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parasites also cause </a:t>
            </a:r>
            <a:r>
              <a:rPr lang="en-US" sz="3500" b="0" i="1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infection        in </a:t>
            </a:r>
            <a:r>
              <a:rPr lang="en-US" sz="3500" b="0" i="1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patients who are </a:t>
            </a:r>
            <a:r>
              <a:rPr lang="en-US" sz="3500" b="0" i="1" dirty="0" err="1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immunocompromised,e.g</a:t>
            </a:r>
            <a:r>
              <a:rPr lang="en-US" sz="3500" b="0" i="1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patients receiving cytotoxic drugs or organ transplant</a:t>
            </a:r>
            <a:r>
              <a:rPr lang="en-US" sz="3500" b="0" i="1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07605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  <a:tabLst>
                <a:tab pos="1852295" algn="l"/>
              </a:tabLst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Blood flukes of humans,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schistom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spp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.,adsorb host-produced molecules onto its surface so that the host fails to recognize the worms as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nonself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. The blood flukes can remain alive in the blood vessels of the human host for more than 10 years at least in part by </a:t>
            </a:r>
            <a:r>
              <a:rPr lang="en-US" sz="3200" dirty="0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utilizing 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this mechanism.</a:t>
            </a:r>
          </a:p>
          <a:p>
            <a:pPr lvl="0"/>
            <a:endParaRPr lang="en-US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0396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57200"/>
            <a:ext cx="7658100" cy="4223277"/>
          </a:xfrm>
        </p:spPr>
        <p:txBody>
          <a:bodyPr>
            <a:norm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buFont typeface="Symbol"/>
              <a:buChar char=""/>
              <a:tabLst>
                <a:tab pos="1852295" algn="l"/>
              </a:tabLst>
            </a:pPr>
            <a:r>
              <a:rPr lang="en-US" sz="2800" dirty="0">
                <a:latin typeface="Calibri"/>
                <a:ea typeface="Calibri"/>
                <a:cs typeface="Times New Roman"/>
              </a:rPr>
              <a:t>Many nematodes have a cuticle which is antigenically inert and evokes little immune response.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Font typeface="Symbol"/>
              <a:buChar char=""/>
              <a:tabLst>
                <a:tab pos="1852295" algn="l"/>
              </a:tabLst>
            </a:pPr>
            <a:r>
              <a:rPr lang="en-US" sz="2800" dirty="0" smtClean="0">
                <a:latin typeface="Calibri"/>
                <a:ea typeface="Calibri"/>
                <a:cs typeface="Times New Roman"/>
              </a:rPr>
              <a:t>.</a:t>
            </a:r>
            <a:endParaRPr lang="en-US" sz="2800" dirty="0">
              <a:latin typeface="Calibri"/>
              <a:ea typeface="Calibri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8009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buFont typeface="Symbol"/>
              <a:buChar char=""/>
              <a:tabLst>
                <a:tab pos="1852295" algn="l"/>
              </a:tabLst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L.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donovani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 causes extensive damage to the reticuloendothelial system thus leading to immunological tolerance.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  <a:tabLst>
                <a:tab pos="1852295" algn="l"/>
              </a:tabLst>
            </a:pP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E.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vermicularis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 does not breach the </a:t>
            </a:r>
            <a:r>
              <a:rPr lang="en-US" sz="3200" dirty="0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integrity 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of gut wall, thus immune system is not stimulated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040446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33400"/>
            <a:ext cx="7620000" cy="4189449"/>
          </a:xfrm>
        </p:spPr>
        <p:txBody>
          <a:bodyPr>
            <a:norm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852295" algn="l"/>
              </a:tabLst>
            </a:pPr>
            <a:r>
              <a:rPr lang="en-US" sz="2800" dirty="0">
                <a:latin typeface="Calibri"/>
                <a:ea typeface="Calibri"/>
                <a:cs typeface="Times New Roman"/>
              </a:rPr>
              <a:t>In most of the parasitic infections, immunity lasts till original infection remains active. This is known as concomitant immunity(previously called premonition or infection- </a:t>
            </a:r>
            <a:r>
              <a:rPr lang="en-US" sz="2800" dirty="0" smtClean="0">
                <a:latin typeface="Calibri"/>
                <a:ea typeface="Calibri"/>
                <a:cs typeface="Times New Roman"/>
              </a:rPr>
              <a:t>immunity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5825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852295" algn="l"/>
              </a:tabLst>
            </a:pPr>
            <a:r>
              <a:rPr lang="en-US" sz="3200" dirty="0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.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A possible exception is cutaneous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leishmaniasis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 in which the ulcer heals leaving behind good protection against reinfection.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096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4572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852295" algn="l"/>
              </a:tabLst>
            </a:pPr>
            <a:r>
              <a:rPr lang="en-US" sz="3000" i="1" dirty="0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N/B All </a:t>
            </a:r>
            <a:r>
              <a:rPr lang="en-US" sz="3000" i="1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the above mechanisms have made the production of vaccine against eukaryotic parasites extremely difficult.</a:t>
            </a:r>
          </a:p>
          <a:p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6753621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 indent="4572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852295" algn="l"/>
              </a:tabLst>
            </a:pPr>
            <a:r>
              <a:rPr lang="en-US" sz="3200" b="0" i="1" dirty="0">
                <a:latin typeface="Calibri"/>
                <a:ea typeface="Calibri"/>
                <a:cs typeface="Times New Roman"/>
              </a:rPr>
              <a:t>The protective  immune response to parasitic  infections has four arms: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Font typeface="Symbol"/>
              <a:buChar char=""/>
              <a:tabLst>
                <a:tab pos="1852295" algn="l"/>
              </a:tabLst>
            </a:pPr>
            <a:r>
              <a:rPr lang="en-US" sz="3200" b="0" i="1" dirty="0">
                <a:latin typeface="Calibri"/>
                <a:ea typeface="Calibri"/>
                <a:cs typeface="Times New Roman"/>
              </a:rPr>
              <a:t>Cytotoxic T (Tc) cells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Font typeface="Symbol"/>
              <a:buChar char=""/>
              <a:tabLst>
                <a:tab pos="1852295" algn="l"/>
              </a:tabLst>
            </a:pPr>
            <a:r>
              <a:rPr lang="en-US" sz="3200" b="0" i="1" dirty="0">
                <a:latin typeface="Calibri"/>
                <a:ea typeface="Calibri"/>
                <a:cs typeface="Times New Roman"/>
              </a:rPr>
              <a:t>Natural killer (NK) cells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Font typeface="Symbol"/>
              <a:buChar char=""/>
              <a:tabLst>
                <a:tab pos="1852295" algn="l"/>
              </a:tabLst>
            </a:pPr>
            <a:r>
              <a:rPr lang="en-US" sz="3200" b="0" i="1" dirty="0">
                <a:latin typeface="Calibri"/>
                <a:ea typeface="Calibri"/>
                <a:cs typeface="Times New Roman"/>
              </a:rPr>
              <a:t>Activated macrophages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  <a:tabLst>
                <a:tab pos="1852295" algn="l"/>
              </a:tabLst>
            </a:pPr>
            <a:r>
              <a:rPr lang="en-US" sz="3200" b="0" i="1" dirty="0">
                <a:latin typeface="Calibri"/>
                <a:ea typeface="Calibri"/>
                <a:cs typeface="Times New Roman"/>
              </a:rPr>
              <a:t>Antibody( </a:t>
            </a:r>
            <a:r>
              <a:rPr lang="en-US" sz="3200" b="0" i="1" dirty="0" err="1">
                <a:latin typeface="Calibri"/>
                <a:ea typeface="Calibri"/>
                <a:cs typeface="Times New Roman"/>
              </a:rPr>
              <a:t>procuded</a:t>
            </a:r>
            <a:r>
              <a:rPr lang="en-US" sz="3200" b="0" i="1" dirty="0">
                <a:latin typeface="Calibri"/>
                <a:ea typeface="Calibri"/>
                <a:cs typeface="Times New Roman"/>
              </a:rPr>
              <a:t> by B –cells</a:t>
            </a:r>
            <a:r>
              <a:rPr lang="en-US" sz="3200" b="0" i="1" dirty="0" smtClean="0">
                <a:latin typeface="Calibri"/>
                <a:ea typeface="Calibri"/>
                <a:cs typeface="Times New Roman"/>
              </a:rPr>
              <a:t>).</a:t>
            </a:r>
            <a:endParaRPr lang="en-US" sz="3200" b="0" i="1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154913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The first three constituting ‘cell-mediated immunity’ and the last constituting  ‘humoral </a:t>
            </a:r>
            <a:r>
              <a:rPr lang="en-US" sz="3200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immunity’.the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main classes or antibodies (immunoglobulins) produced are </a:t>
            </a:r>
            <a:r>
              <a:rPr lang="en-US" sz="3200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IgM,IgG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and </a:t>
            </a:r>
            <a:r>
              <a:rPr lang="en-US" sz="3200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IgE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. The first to appear  is Ig</a:t>
            </a:r>
            <a:endParaRPr lang="en-US" sz="32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690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The first to appear  is IgM which marks the presence of acute infection</a:t>
            </a: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IgG 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antibodies are usually the most abundant type in parasitic infections. Helminths and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ectoparasites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also provoke high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titres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IgE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antibodies.</a:t>
            </a:r>
          </a:p>
          <a:p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4413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				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				</a:t>
            </a: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sz="5400" dirty="0" smtClean="0">
                <a:solidFill>
                  <a:srgbClr val="FF0000"/>
                </a:solidFill>
                <a:latin typeface="Viner Hand ITC" panose="03070502030502020203" pitchFamily="66" charset="0"/>
              </a:rPr>
              <a:t>END</a:t>
            </a:r>
            <a:endParaRPr lang="en-US" sz="5400" dirty="0">
              <a:solidFill>
                <a:srgbClr val="FF0000"/>
              </a:solidFill>
              <a:latin typeface="Viner Hand ITC" panose="0307050203050202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843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WAYS IN WHICH PARASITE CAN CAUSE HARM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0" lvl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852295" algn="l"/>
              </a:tabLst>
            </a:pPr>
            <a:r>
              <a:rPr lang="en-US" sz="3000" i="1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Following are the ways in which the damage may be produced by the parasites.</a:t>
            </a:r>
          </a:p>
          <a:p>
            <a:pPr lvl="0"/>
            <a:endParaRPr lang="en-US" sz="900" dirty="0"/>
          </a:p>
          <a:p>
            <a:pPr lvl="0"/>
            <a:endParaRPr lang="en-US" sz="14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8686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Calibri"/>
                <a:ea typeface="Calibri"/>
                <a:cs typeface="Times New Roman"/>
              </a:rPr>
              <a:t>LABORATORY DIAGNOSIS</a:t>
            </a:r>
            <a:br>
              <a:rPr lang="en-US" sz="4000" b="1" dirty="0">
                <a:latin typeface="Calibri"/>
                <a:ea typeface="Calibri"/>
                <a:cs typeface="Times New Roman"/>
              </a:rPr>
            </a:b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852295" algn="l"/>
              </a:tabLst>
            </a:pPr>
            <a:r>
              <a:rPr lang="en-US" sz="3200" dirty="0" smtClean="0">
                <a:latin typeface="Calibri"/>
                <a:ea typeface="Calibri"/>
                <a:cs typeface="Times New Roman"/>
              </a:rPr>
              <a:t>Laboratory </a:t>
            </a:r>
            <a:r>
              <a:rPr lang="en-US" sz="3200" dirty="0">
                <a:latin typeface="Calibri"/>
                <a:ea typeface="Calibri"/>
                <a:cs typeface="Times New Roman"/>
              </a:rPr>
              <a:t>diagnosis of parasitic infections can be carried out by: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Font typeface="Symbol"/>
              <a:buChar char=""/>
              <a:tabLst>
                <a:tab pos="1852295" algn="l"/>
              </a:tabLst>
            </a:pPr>
            <a:r>
              <a:rPr lang="en-US" sz="3200" dirty="0">
                <a:latin typeface="Calibri"/>
                <a:ea typeface="Calibri"/>
                <a:cs typeface="Times New Roman"/>
              </a:rPr>
              <a:t>Demonstration of parasite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buFont typeface="Symbol"/>
              <a:buChar char=""/>
              <a:tabLst>
                <a:tab pos="1852295" algn="l"/>
              </a:tabLst>
            </a:pPr>
            <a:r>
              <a:rPr lang="en-US" sz="3200" dirty="0" err="1">
                <a:latin typeface="Calibri"/>
                <a:ea typeface="Calibri"/>
                <a:cs typeface="Times New Roman"/>
              </a:rPr>
              <a:t>Immunodiagnosis</a:t>
            </a:r>
            <a:endParaRPr lang="en-US" sz="3200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  <a:tabLst>
                <a:tab pos="1852295" algn="l"/>
              </a:tabLst>
            </a:pPr>
            <a:r>
              <a:rPr lang="en-US" sz="3200" dirty="0">
                <a:latin typeface="Calibri"/>
                <a:ea typeface="Calibri"/>
                <a:cs typeface="Times New Roman"/>
              </a:rPr>
              <a:t>Molecular biological methods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21391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Demonstration of parasite</a:t>
            </a:r>
          </a:p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The definitive diagnosis is made by demonstrating of parasites in appropriate </a:t>
            </a: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clinical specimens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39196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Blood </a:t>
            </a:r>
          </a:p>
          <a:p>
            <a:pPr lvl="0"/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In those parasitic infections, where the parasite itself, or in any stage of its development , circulates in the blood </a:t>
            </a:r>
            <a:r>
              <a:rPr lang="en-US" sz="32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stream,the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examination of the blood film forms the demonstration of plasmodium spp. Inside the </a:t>
            </a:r>
            <a:r>
              <a:rPr lang="en-US" sz="32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erythrocytes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8912909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Stool</a:t>
            </a:r>
          </a:p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Examination of stool is important in the diagnosis of intestinal parasitic infections and 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helmimthic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 infections of biliary  tract in which eggs are discharged in the intestine. </a:t>
            </a:r>
          </a:p>
        </p:txBody>
      </p:sp>
    </p:spTree>
    <p:extLst>
      <p:ext uri="{BB962C8B-B14F-4D97-AF65-F5344CB8AC3E}">
        <p14:creationId xmlns:p14="http://schemas.microsoft.com/office/powerpoint/2010/main" val="320092160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protozoal infections, the </a:t>
            </a:r>
            <a:r>
              <a:rPr lang="en-US" sz="32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trophozoites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(during active phase)  and cysts(during chronic phase) of E. </a:t>
            </a:r>
            <a:r>
              <a:rPr lang="en-US" sz="32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histolytica,G.lamblia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sz="32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B.coli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can be demonstrated by wet mount of stool in normal saline and </a:t>
            </a:r>
            <a:r>
              <a:rPr lang="en-US" sz="32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lugol’s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iodine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30054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>
                <a:solidFill>
                  <a:srgbClr val="000000"/>
                </a:solidFill>
              </a:rPr>
              <a:t>.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helminthic infections </a:t>
            </a:r>
            <a:r>
              <a:rPr lang="en-US" sz="32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eggs,larvae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adult worms may be </a:t>
            </a:r>
            <a:r>
              <a:rPr lang="en-US" sz="32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demonstrated.</a:t>
            </a:r>
          </a:p>
          <a:p>
            <a:pPr lvl="0"/>
            <a:r>
              <a:rPr lang="en-US" sz="32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</a:t>
            </a:r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direct stool smears are repeatedly negative for ova and cysts then the concentrated methods such as salt floatation or formalin –ether concentrated may be used.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03952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latin typeface="Calibri"/>
                <a:ea typeface="Calibri"/>
                <a:cs typeface="Times New Roman"/>
              </a:rPr>
              <a:t>Cryptosporidium </a:t>
            </a:r>
            <a:r>
              <a:rPr lang="en-US" sz="3200" dirty="0" err="1">
                <a:latin typeface="Calibri"/>
                <a:ea typeface="Calibri"/>
                <a:cs typeface="Times New Roman"/>
              </a:rPr>
              <a:t>parvum,isospora</a:t>
            </a:r>
            <a:r>
              <a:rPr lang="en-US" sz="3200" dirty="0">
                <a:latin typeface="Calibri"/>
                <a:ea typeface="Calibri"/>
                <a:cs typeface="Times New Roman"/>
              </a:rPr>
              <a:t> belli and other coccidian in stool specimens may be detected </a:t>
            </a:r>
            <a:r>
              <a:rPr lang="en-US" sz="3200" dirty="0" err="1">
                <a:latin typeface="Calibri"/>
                <a:ea typeface="Calibri"/>
                <a:cs typeface="Times New Roman"/>
              </a:rPr>
              <a:t>bymodified</a:t>
            </a:r>
            <a:r>
              <a:rPr lang="en-US" sz="3200" dirty="0">
                <a:latin typeface="Calibri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Calibri"/>
                <a:ea typeface="Calibri"/>
                <a:cs typeface="Times New Roman"/>
              </a:rPr>
              <a:t>ziehl-neelsen</a:t>
            </a:r>
            <a:r>
              <a:rPr lang="en-US" sz="3200" dirty="0">
                <a:latin typeface="Calibri"/>
                <a:ea typeface="Calibri"/>
                <a:cs typeface="Times New Roman"/>
              </a:rPr>
              <a:t> staining of the </a:t>
            </a:r>
            <a:r>
              <a:rPr lang="en-US" sz="3200" dirty="0" err="1" smtClean="0">
                <a:latin typeface="Calibri"/>
                <a:ea typeface="Calibri"/>
                <a:cs typeface="Times New Roman"/>
              </a:rPr>
              <a:t>fixedsmear</a:t>
            </a:r>
            <a:r>
              <a:rPr lang="en-US" sz="3200" dirty="0" smtClean="0">
                <a:latin typeface="Calibri"/>
                <a:ea typeface="Calibri"/>
                <a:cs typeface="Times New Roman"/>
              </a:rPr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4266033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Demonstration of parasites  in the stools confirms the diagnosis and is the gold standard  in the diagnosis of intestinal parasitic infections.</a:t>
            </a:r>
          </a:p>
        </p:txBody>
      </p:sp>
    </p:spTree>
    <p:extLst>
      <p:ext uri="{BB962C8B-B14F-4D97-AF65-F5344CB8AC3E}">
        <p14:creationId xmlns:p14="http://schemas.microsoft.com/office/powerpoint/2010/main" val="15373087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Perianal and perineal skin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scrappings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3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may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show the </a:t>
            </a: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eggs 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or adult worms of E .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vermicularis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423934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PARASITES FOUND IN STOOL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4522425"/>
              </p:ext>
            </p:extLst>
          </p:nvPr>
        </p:nvGraphicFramePr>
        <p:xfrm>
          <a:off x="914400" y="990600"/>
          <a:ext cx="7391400" cy="40251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91400"/>
              </a:tblGrid>
              <a:tr h="39624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852295" algn="l"/>
                          <a:tab pos="4346575" algn="l"/>
                        </a:tabLs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CYSTS/ TROPHOZOITES        </a:t>
                      </a: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                                 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gastrodiscoides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hominis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3113405" algn="ctr"/>
                        </a:tabLs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Protozoa                                </a:t>
                      </a: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                                      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wastonius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watsoni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852295" algn="l"/>
                          <a:tab pos="3574415" algn="l"/>
                        </a:tabLs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Entamoeba 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histolytica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    </a:t>
                      </a: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                                           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heterophyes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heterophyes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852295" algn="l"/>
                          <a:tab pos="3574415" algn="l"/>
                        </a:tabLst>
                      </a:pP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Giarda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lamblia	</a:t>
                      </a: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                                               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metagonimus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yokogawai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852295" algn="l"/>
                          <a:tab pos="3113405" algn="ctr"/>
                        </a:tabLst>
                      </a:pP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Dientamoeba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fragilis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          </a:t>
                      </a: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                                     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	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opisthrorchis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species 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852295" algn="l"/>
                          <a:tab pos="3586480" algn="l"/>
                        </a:tabLst>
                      </a:pP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Balantidium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coli		            Nematodes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852295" algn="l"/>
                          <a:tab pos="3930650" algn="l"/>
                        </a:tabLst>
                      </a:pP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Sarcocystis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hominis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	</a:t>
                      </a: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                                         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trichuris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trichiura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852295" algn="l"/>
                        </a:tabLs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62599" marR="6259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131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7520940" cy="3873500"/>
          </a:xfrm>
        </p:spPr>
        <p:txBody>
          <a:bodyPr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852295" algn="l"/>
              </a:tabLst>
            </a:pPr>
            <a:r>
              <a:rPr lang="en-US" sz="3200" dirty="0">
                <a:latin typeface="Calibri"/>
                <a:ea typeface="Calibri"/>
                <a:cs typeface="Times New Roman"/>
              </a:rPr>
              <a:t> </a:t>
            </a:r>
            <a:r>
              <a:rPr lang="en-US" sz="3200" dirty="0" smtClean="0">
                <a:latin typeface="Calibri"/>
                <a:ea typeface="Calibri"/>
                <a:cs typeface="Times New Roman"/>
              </a:rPr>
              <a:t>1]</a:t>
            </a:r>
            <a:r>
              <a:rPr lang="en-US" sz="3200" u="sng" dirty="0" smtClean="0">
                <a:latin typeface="Calibri"/>
                <a:ea typeface="Calibri"/>
                <a:cs typeface="Times New Roman"/>
              </a:rPr>
              <a:t>Traumatic </a:t>
            </a:r>
            <a:r>
              <a:rPr lang="en-US" sz="3200" u="sng" dirty="0">
                <a:latin typeface="Calibri"/>
                <a:ea typeface="Calibri"/>
                <a:cs typeface="Times New Roman"/>
              </a:rPr>
              <a:t>damage</a:t>
            </a:r>
          </a:p>
          <a:p>
            <a:r>
              <a:rPr lang="en-US" sz="3200" b="0" dirty="0">
                <a:latin typeface="Calibri"/>
                <a:ea typeface="Calibri"/>
                <a:cs typeface="Times New Roman"/>
              </a:rPr>
              <a:t>Relatively slight </a:t>
            </a:r>
            <a:r>
              <a:rPr lang="en-US" sz="3200" dirty="0">
                <a:latin typeface="Calibri"/>
                <a:ea typeface="Calibri"/>
                <a:cs typeface="Times New Roman"/>
              </a:rPr>
              <a:t>physical damage </a:t>
            </a:r>
            <a:r>
              <a:rPr lang="en-US" sz="3200" b="0" dirty="0">
                <a:latin typeface="Calibri"/>
                <a:ea typeface="Calibri"/>
                <a:cs typeface="Times New Roman"/>
              </a:rPr>
              <a:t>is produced by entry of filariform larvae of </a:t>
            </a:r>
            <a:r>
              <a:rPr lang="en-US" sz="3200" b="0" i="1" dirty="0" err="1">
                <a:latin typeface="Calibri"/>
                <a:ea typeface="Calibri"/>
                <a:cs typeface="Times New Roman"/>
              </a:rPr>
              <a:t>S.stercoralis,A.duodenale</a:t>
            </a:r>
            <a:r>
              <a:rPr lang="en-US" sz="3200" b="0" dirty="0">
                <a:latin typeface="Calibri"/>
                <a:ea typeface="Calibri"/>
                <a:cs typeface="Times New Roman"/>
              </a:rPr>
              <a:t> and </a:t>
            </a:r>
            <a:r>
              <a:rPr lang="en-US" sz="3200" b="0" i="1" dirty="0" err="1">
                <a:latin typeface="Calibri"/>
                <a:ea typeface="Calibri"/>
                <a:cs typeface="Times New Roman"/>
              </a:rPr>
              <a:t>N.americanus</a:t>
            </a:r>
            <a:r>
              <a:rPr lang="en-US" sz="3200" b="0" i="1" dirty="0">
                <a:latin typeface="Calibri"/>
                <a:ea typeface="Calibri"/>
                <a:cs typeface="Times New Roman"/>
              </a:rPr>
              <a:t> </a:t>
            </a:r>
            <a:r>
              <a:rPr lang="en-US" sz="3200" b="0" dirty="0">
                <a:latin typeface="Calibri"/>
                <a:ea typeface="Calibri"/>
                <a:cs typeface="Times New Roman"/>
              </a:rPr>
              <a:t>and </a:t>
            </a:r>
            <a:r>
              <a:rPr lang="en-US" sz="3200" b="0" dirty="0" err="1">
                <a:latin typeface="Calibri"/>
                <a:ea typeface="Calibri"/>
                <a:cs typeface="Times New Roman"/>
              </a:rPr>
              <a:t>cercarial</a:t>
            </a:r>
            <a:r>
              <a:rPr lang="en-US" sz="3200" b="0" dirty="0">
                <a:latin typeface="Calibri"/>
                <a:ea typeface="Calibri"/>
                <a:cs typeface="Times New Roman"/>
              </a:rPr>
              <a:t> larvae of </a:t>
            </a:r>
            <a:r>
              <a:rPr lang="en-US" sz="3200" b="0" i="1" dirty="0" err="1">
                <a:latin typeface="Calibri"/>
                <a:ea typeface="Calibri"/>
                <a:cs typeface="Times New Roman"/>
              </a:rPr>
              <a:t>S.haematobium,S.mansoni</a:t>
            </a:r>
            <a:r>
              <a:rPr lang="en-US" sz="3200" b="0" i="1" dirty="0">
                <a:latin typeface="Calibri"/>
                <a:ea typeface="Calibri"/>
                <a:cs typeface="Times New Roman"/>
              </a:rPr>
              <a:t> and </a:t>
            </a:r>
            <a:r>
              <a:rPr lang="en-US" sz="3200" b="0" i="1" dirty="0" err="1">
                <a:latin typeface="Calibri"/>
                <a:ea typeface="Calibri"/>
                <a:cs typeface="Times New Roman"/>
              </a:rPr>
              <a:t>S.japonicamum</a:t>
            </a:r>
            <a:r>
              <a:rPr lang="en-US" sz="3200" b="0" dirty="0">
                <a:latin typeface="Calibri"/>
                <a:ea typeface="Calibri"/>
                <a:cs typeface="Times New Roman"/>
              </a:rPr>
              <a:t> into the skin.</a:t>
            </a:r>
            <a:endParaRPr 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406349127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852295" algn="l"/>
              </a:tabLst>
            </a:pPr>
            <a:r>
              <a:rPr lang="en-US" sz="1800" b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s.suihominis</a:t>
            </a:r>
            <a:r>
              <a:rPr lang="en-US" sz="18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   </a:t>
            </a:r>
            <a:r>
              <a:rPr lang="en-US" sz="1800" b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ancylostoma</a:t>
            </a:r>
            <a:r>
              <a:rPr lang="en-US" sz="18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duodenale</a:t>
            </a:r>
            <a:endParaRPr lang="en-US" sz="1800" b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852295" algn="l"/>
              </a:tabLst>
            </a:pPr>
            <a:r>
              <a:rPr lang="en-US" sz="1800" b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isospora</a:t>
            </a:r>
            <a:r>
              <a:rPr lang="en-US" sz="18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belli                                                                             </a:t>
            </a:r>
            <a:r>
              <a:rPr lang="en-US" sz="1800" b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nectator</a:t>
            </a:r>
            <a:r>
              <a:rPr lang="en-US" sz="18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americanus</a:t>
            </a:r>
            <a:endParaRPr lang="en-US" sz="1800" b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852295" algn="l"/>
              </a:tabLst>
            </a:pPr>
            <a:r>
              <a:rPr lang="en-US" sz="1800" b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cyclospora</a:t>
            </a:r>
            <a:r>
              <a:rPr lang="en-US" sz="18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cayetanensis</a:t>
            </a:r>
            <a:r>
              <a:rPr lang="en-US" sz="18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</a:t>
            </a:r>
            <a:r>
              <a:rPr lang="en-US" sz="1800" b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enterobius</a:t>
            </a:r>
            <a:r>
              <a:rPr lang="en-US" sz="18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vermicularis</a:t>
            </a:r>
            <a:endParaRPr lang="en-US" sz="1800" b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852295" algn="l"/>
              </a:tabLst>
            </a:pPr>
            <a:r>
              <a:rPr lang="en-US" sz="1800" b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cryptosporium</a:t>
            </a:r>
            <a:r>
              <a:rPr lang="en-US" sz="18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parvum</a:t>
            </a:r>
            <a:r>
              <a:rPr lang="en-US" sz="18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</a:t>
            </a:r>
            <a:r>
              <a:rPr lang="en-US" sz="1800" b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capillaria</a:t>
            </a:r>
            <a:r>
              <a:rPr lang="en-US" sz="18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philippinensis</a:t>
            </a:r>
            <a:endParaRPr lang="en-US" sz="1800" b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852295" algn="l"/>
              </a:tabLst>
            </a:pPr>
            <a:r>
              <a:rPr lang="en-US" sz="1800" b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encephalitozoon</a:t>
            </a:r>
            <a:r>
              <a:rPr lang="en-US" sz="18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intestinalis                                                     </a:t>
            </a:r>
            <a:r>
              <a:rPr lang="en-US" sz="1800" b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trichostrongylus</a:t>
            </a:r>
            <a:r>
              <a:rPr lang="en-US" sz="18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lvl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852295" algn="l"/>
                <a:tab pos="4311015" algn="l"/>
              </a:tabLst>
            </a:pPr>
            <a:r>
              <a:rPr lang="en-US" sz="1800" b="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enterocytozoon</a:t>
            </a:r>
            <a:r>
              <a:rPr lang="en-US" sz="18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1800" b="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</a:t>
            </a:r>
            <a:r>
              <a:rPr lang="en-US" sz="1800" b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1800" b="0" dirty="0" err="1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orientalis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3889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5621988"/>
              </p:ext>
            </p:extLst>
          </p:nvPr>
        </p:nvGraphicFramePr>
        <p:xfrm>
          <a:off x="990600" y="990600"/>
          <a:ext cx="7543800" cy="5349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43800"/>
              </a:tblGrid>
              <a:tr h="35798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</a:tabLs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Eggs								Larvae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</a:tabLs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  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cestodes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				  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Strongyloides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stercoralis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</a:tabLst>
                      </a:pP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diphyllobothrium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latum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    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Trichinella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spiralis(rarely)    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</a:tabLst>
                      </a:pP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taenia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solium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251325" algn="l"/>
                        </a:tabLst>
                      </a:pP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T.saginata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asiatica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					Adult  worms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251325" algn="l"/>
                        </a:tabLs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T.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saginata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							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Cestodes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251325" algn="l"/>
                        </a:tabLst>
                      </a:pP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Hymenolepsis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nana				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Taenia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solium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251325" algn="l"/>
                        </a:tabLst>
                      </a:pP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H.diminuta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						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T.saginata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251325" algn="l"/>
                        </a:tabLst>
                      </a:pP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Dipylidium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caninum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				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T.saginata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asiatica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251325" algn="l"/>
                        </a:tabLs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				</a:t>
                      </a:r>
                      <a:r>
                        <a:rPr lang="en-US" sz="24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         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	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Diphyllobothrium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latum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 marL="81855" marR="8185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605449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83139" y="1100138"/>
          <a:ext cx="6999946" cy="35798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99946"/>
              </a:tblGrid>
              <a:tr h="35798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251325" algn="l"/>
                        </a:tabLst>
                      </a:pPr>
                      <a:r>
                        <a:rPr lang="en-US" sz="2000" dirty="0">
                          <a:effectLst/>
                        </a:rPr>
                        <a:t>Trematodes						Nematodes	 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251325" algn="l"/>
                        </a:tabLst>
                      </a:pPr>
                      <a:r>
                        <a:rPr lang="en-US" sz="2000" dirty="0">
                          <a:effectLst/>
                        </a:rPr>
                        <a:t>Schistosoma </a:t>
                      </a:r>
                      <a:r>
                        <a:rPr lang="en-US" sz="2000" dirty="0" err="1">
                          <a:effectLst/>
                        </a:rPr>
                        <a:t>mansoni</a:t>
                      </a:r>
                      <a:r>
                        <a:rPr lang="en-US" sz="2000" dirty="0">
                          <a:effectLst/>
                        </a:rPr>
                        <a:t> 		</a:t>
                      </a:r>
                      <a:r>
                        <a:rPr lang="en-US" sz="2000" dirty="0" err="1">
                          <a:effectLst/>
                        </a:rPr>
                        <a:t>Ascaris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lumbricoides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457200" algn="l"/>
                          <a:tab pos="914400" algn="l"/>
                        </a:tabLst>
                      </a:pPr>
                      <a:r>
                        <a:rPr lang="en-US" sz="2000" dirty="0" err="1">
                          <a:effectLst/>
                        </a:rPr>
                        <a:t>S.japonicum</a:t>
                      </a:r>
                      <a:r>
                        <a:rPr lang="en-US" sz="2000" dirty="0">
                          <a:effectLst/>
                        </a:rPr>
                        <a:t>				</a:t>
                      </a:r>
                      <a:r>
                        <a:rPr lang="en-US" sz="2000" dirty="0" err="1">
                          <a:effectLst/>
                        </a:rPr>
                        <a:t>Ancylostoma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duodenale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3420110" algn="l"/>
                        </a:tabLst>
                      </a:pPr>
                      <a:r>
                        <a:rPr lang="en-US" sz="2000" dirty="0" err="1">
                          <a:effectLst/>
                        </a:rPr>
                        <a:t>Fasciolopsis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buski</a:t>
                      </a:r>
                      <a:r>
                        <a:rPr lang="en-US" sz="2000" dirty="0">
                          <a:effectLst/>
                        </a:rPr>
                        <a:t>	</a:t>
                      </a:r>
                      <a:r>
                        <a:rPr lang="en-US" sz="2000" dirty="0" err="1">
                          <a:effectLst/>
                        </a:rPr>
                        <a:t>Necator</a:t>
                      </a:r>
                      <a:r>
                        <a:rPr lang="en-US" sz="2000" dirty="0">
                          <a:effectLst/>
                        </a:rPr>
                        <a:t>  </a:t>
                      </a:r>
                      <a:r>
                        <a:rPr lang="en-US" sz="2000" dirty="0" err="1">
                          <a:effectLst/>
                        </a:rPr>
                        <a:t>americanus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3420110" algn="l"/>
                        </a:tabLst>
                      </a:pPr>
                      <a:r>
                        <a:rPr lang="en-US" sz="2000" dirty="0" err="1">
                          <a:effectLst/>
                        </a:rPr>
                        <a:t>Fasciola</a:t>
                      </a:r>
                      <a:r>
                        <a:rPr lang="en-US" sz="2000" dirty="0">
                          <a:effectLst/>
                        </a:rPr>
                        <a:t> hepatica	</a:t>
                      </a:r>
                      <a:r>
                        <a:rPr lang="en-US" sz="2000" dirty="0" err="1">
                          <a:effectLst/>
                        </a:rPr>
                        <a:t>Enterobius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vermicularis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3420110" algn="l"/>
                        </a:tabLst>
                      </a:pPr>
                      <a:r>
                        <a:rPr lang="en-US" sz="2000" dirty="0" err="1">
                          <a:effectLst/>
                        </a:rPr>
                        <a:t>F.gigantica</a:t>
                      </a:r>
                      <a:r>
                        <a:rPr lang="en-US" sz="2000" dirty="0">
                          <a:effectLst/>
                        </a:rPr>
                        <a:t>	</a:t>
                      </a:r>
                      <a:r>
                        <a:rPr lang="en-US" sz="2000" dirty="0" err="1">
                          <a:effectLst/>
                        </a:rPr>
                        <a:t>Trichinella</a:t>
                      </a:r>
                      <a:r>
                        <a:rPr lang="en-US" sz="2000" dirty="0">
                          <a:effectLst/>
                        </a:rPr>
                        <a:t> spiralis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251325" algn="l"/>
                        </a:tabLst>
                      </a:pPr>
                      <a:r>
                        <a:rPr lang="en-US" sz="2000" dirty="0" err="1">
                          <a:effectLst/>
                        </a:rPr>
                        <a:t>Clonorchis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sinensis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373" marR="10637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79438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432" y="1193414"/>
            <a:ext cx="7003360" cy="3393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666043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8996" y="1100138"/>
            <a:ext cx="5268233" cy="3579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151922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676" y="1326035"/>
            <a:ext cx="5944872" cy="3128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750529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676" y="1193414"/>
            <a:ext cx="5944872" cy="3393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080624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990600"/>
            <a:ext cx="5944872" cy="3292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813695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676" y="1845085"/>
            <a:ext cx="5944872" cy="2089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990501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spcBef>
                <a:spcPct val="20000"/>
              </a:spcBef>
              <a:buClr>
                <a:srgbClr val="AD0101"/>
              </a:buClr>
            </a:pPr>
            <a:r>
              <a:rPr lang="en-US" sz="3200" b="0" dirty="0">
                <a:solidFill>
                  <a:srgbClr val="303030"/>
                </a:solidFill>
                <a:latin typeface="Times New Roman"/>
              </a:rPr>
              <a:t>Culture</a:t>
            </a:r>
          </a:p>
          <a:p>
            <a:pPr marL="0" lvl="0" indent="0">
              <a:spcBef>
                <a:spcPct val="20000"/>
              </a:spcBef>
              <a:buClr>
                <a:srgbClr val="AD0101"/>
              </a:buClr>
            </a:pPr>
            <a:r>
              <a:rPr lang="en-US" sz="3200" b="0" dirty="0">
                <a:solidFill>
                  <a:srgbClr val="303030"/>
                </a:solidFill>
                <a:latin typeface="Times New Roman"/>
              </a:rPr>
              <a:t>Some parasites like E </a:t>
            </a:r>
            <a:r>
              <a:rPr lang="en-US" sz="3200" b="0" dirty="0" err="1">
                <a:solidFill>
                  <a:srgbClr val="303030"/>
                </a:solidFill>
                <a:latin typeface="Times New Roman"/>
              </a:rPr>
              <a:t>histolytica,Naegleria</a:t>
            </a:r>
            <a:r>
              <a:rPr lang="en-US" sz="3200" b="0" dirty="0">
                <a:solidFill>
                  <a:srgbClr val="303030"/>
                </a:solidFill>
                <a:latin typeface="Times New Roman"/>
              </a:rPr>
              <a:t> </a:t>
            </a:r>
            <a:r>
              <a:rPr lang="en-US" sz="3200" b="0" dirty="0" err="1">
                <a:solidFill>
                  <a:srgbClr val="303030"/>
                </a:solidFill>
                <a:latin typeface="Times New Roman"/>
              </a:rPr>
              <a:t>fowleri,Acanthamoeba</a:t>
            </a:r>
            <a:r>
              <a:rPr lang="en-US" sz="3200" b="0" dirty="0">
                <a:solidFill>
                  <a:srgbClr val="303030"/>
                </a:solidFill>
                <a:latin typeface="Times New Roman"/>
              </a:rPr>
              <a:t> </a:t>
            </a:r>
            <a:r>
              <a:rPr lang="en-US" sz="3200" b="0" dirty="0" err="1">
                <a:solidFill>
                  <a:srgbClr val="303030"/>
                </a:solidFill>
                <a:latin typeface="Times New Roman"/>
              </a:rPr>
              <a:t>spp</a:t>
            </a:r>
            <a:r>
              <a:rPr lang="en-US" sz="3200" b="0" dirty="0">
                <a:solidFill>
                  <a:srgbClr val="303030"/>
                </a:solidFill>
                <a:latin typeface="Times New Roman"/>
              </a:rPr>
              <a:t>, Balamuthia </a:t>
            </a:r>
            <a:r>
              <a:rPr lang="en-US" sz="3200" b="0" dirty="0" err="1">
                <a:solidFill>
                  <a:srgbClr val="303030"/>
                </a:solidFill>
                <a:latin typeface="Times New Roman"/>
              </a:rPr>
              <a:t>mandrillaris,leishmania</a:t>
            </a:r>
            <a:r>
              <a:rPr lang="en-US" sz="3200" b="0" dirty="0">
                <a:solidFill>
                  <a:srgbClr val="303030"/>
                </a:solidFill>
                <a:latin typeface="Times New Roman"/>
              </a:rPr>
              <a:t> </a:t>
            </a:r>
            <a:r>
              <a:rPr lang="en-US" sz="3200" b="0" dirty="0" err="1">
                <a:solidFill>
                  <a:srgbClr val="303030"/>
                </a:solidFill>
                <a:latin typeface="Times New Roman"/>
              </a:rPr>
              <a:t>spp</a:t>
            </a:r>
            <a:r>
              <a:rPr lang="en-US" sz="3200" b="0" dirty="0">
                <a:solidFill>
                  <a:srgbClr val="303030"/>
                </a:solidFill>
                <a:latin typeface="Times New Roman"/>
              </a:rPr>
              <a:t>, Trypanosoma </a:t>
            </a:r>
            <a:r>
              <a:rPr lang="en-US" sz="3200" b="0" dirty="0" err="1">
                <a:solidFill>
                  <a:srgbClr val="303030"/>
                </a:solidFill>
                <a:latin typeface="Times New Roman"/>
              </a:rPr>
              <a:t>spp</a:t>
            </a:r>
            <a:r>
              <a:rPr lang="en-US" sz="3200" b="0" dirty="0">
                <a:solidFill>
                  <a:srgbClr val="303030"/>
                </a:solidFill>
                <a:latin typeface="Times New Roman"/>
              </a:rPr>
              <a:t>, Trichomonas vaginalis, giardia lamblia and </a:t>
            </a:r>
            <a:r>
              <a:rPr lang="en-US" sz="3200" b="0" dirty="0" err="1">
                <a:solidFill>
                  <a:srgbClr val="303030"/>
                </a:solidFill>
                <a:latin typeface="Times New Roman"/>
              </a:rPr>
              <a:t>balantidium</a:t>
            </a:r>
            <a:r>
              <a:rPr lang="en-US" sz="3200" b="0" dirty="0">
                <a:solidFill>
                  <a:srgbClr val="303030"/>
                </a:solidFill>
                <a:latin typeface="Times New Roman"/>
              </a:rPr>
              <a:t> coli can be cultured in the laboratory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104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852295" algn="l"/>
              </a:tabLst>
            </a:pPr>
            <a:r>
              <a:rPr lang="en-US" sz="3200" b="0" dirty="0" smtClean="0">
                <a:latin typeface="Calibri"/>
                <a:ea typeface="Calibri"/>
                <a:cs typeface="Times New Roman"/>
              </a:rPr>
              <a:t>Migration </a:t>
            </a:r>
            <a:r>
              <a:rPr lang="en-US" sz="3200" b="0" dirty="0">
                <a:latin typeface="Calibri"/>
                <a:ea typeface="Calibri"/>
                <a:cs typeface="Times New Roman"/>
              </a:rPr>
              <a:t>of several helminthic larvae through the lung produces </a:t>
            </a:r>
            <a:r>
              <a:rPr lang="en-US" sz="3200" dirty="0">
                <a:latin typeface="Calibri"/>
                <a:ea typeface="Calibri"/>
                <a:cs typeface="Times New Roman"/>
              </a:rPr>
              <a:t>traumatic damage </a:t>
            </a:r>
            <a:r>
              <a:rPr lang="en-US" sz="3200" b="0" dirty="0">
                <a:latin typeface="Calibri"/>
                <a:ea typeface="Calibri"/>
                <a:cs typeface="Times New Roman"/>
              </a:rPr>
              <a:t>of pulmonary capillaries leading to extravasation of blood into the lung</a:t>
            </a:r>
            <a:r>
              <a:rPr lang="en-US" sz="3200" b="0" dirty="0" smtClean="0">
                <a:latin typeface="Calibri"/>
                <a:ea typeface="Calibri"/>
                <a:cs typeface="Times New Roman"/>
              </a:rPr>
              <a:t>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852295" algn="l"/>
              </a:tabLst>
            </a:pPr>
            <a:r>
              <a:rPr lang="en-US" sz="3200" b="0" dirty="0">
                <a:latin typeface="Calibri"/>
                <a:ea typeface="Calibri"/>
                <a:cs typeface="Times New Roman"/>
              </a:rPr>
              <a:t>S</a:t>
            </a:r>
            <a:r>
              <a:rPr lang="en-US" sz="3200" b="0" dirty="0" smtClean="0">
                <a:latin typeface="Calibri"/>
                <a:ea typeface="Calibri"/>
                <a:cs typeface="Times New Roman"/>
              </a:rPr>
              <a:t>imilar </a:t>
            </a:r>
            <a:r>
              <a:rPr lang="en-US" sz="3200" b="0" dirty="0">
                <a:latin typeface="Calibri"/>
                <a:ea typeface="Calibri"/>
                <a:cs typeface="Times New Roman"/>
              </a:rPr>
              <a:t>damage in </a:t>
            </a:r>
            <a:r>
              <a:rPr lang="en-US" sz="3200" b="0" dirty="0" err="1">
                <a:latin typeface="Calibri"/>
                <a:ea typeface="Calibri"/>
                <a:cs typeface="Times New Roman"/>
              </a:rPr>
              <a:t>cerebral,retinal</a:t>
            </a:r>
            <a:r>
              <a:rPr lang="en-US" sz="3200" b="0" dirty="0">
                <a:latin typeface="Calibri"/>
                <a:ea typeface="Calibri"/>
                <a:cs typeface="Times New Roman"/>
              </a:rPr>
              <a:t> or renal capillaries may lead to serious injury.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14387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lvl="0" indent="-274320">
              <a:spcBef>
                <a:spcPct val="20000"/>
              </a:spcBef>
              <a:buClr>
                <a:srgbClr val="AD0101"/>
              </a:buClr>
              <a:buFont typeface="Arial" pitchFamily="34" charset="0"/>
              <a:buChar char="•"/>
            </a:pPr>
            <a:r>
              <a:rPr lang="en-US" sz="2800" dirty="0" err="1">
                <a:solidFill>
                  <a:srgbClr val="303030"/>
                </a:solidFill>
                <a:latin typeface="Times New Roman"/>
              </a:rPr>
              <a:t>Xenic</a:t>
            </a:r>
            <a:r>
              <a:rPr lang="en-US" sz="2800" dirty="0">
                <a:solidFill>
                  <a:srgbClr val="303030"/>
                </a:solidFill>
                <a:latin typeface="Times New Roman"/>
              </a:rPr>
              <a:t> culture</a:t>
            </a:r>
            <a:r>
              <a:rPr lang="en-US" sz="2800" b="0" dirty="0">
                <a:solidFill>
                  <a:srgbClr val="303030"/>
                </a:solidFill>
                <a:latin typeface="Times New Roman"/>
              </a:rPr>
              <a:t>: Culture of parasites grown in association with   unknown microbiota are referred to as </a:t>
            </a:r>
            <a:r>
              <a:rPr lang="en-US" sz="2800" b="0" dirty="0" err="1">
                <a:solidFill>
                  <a:srgbClr val="303030"/>
                </a:solidFill>
                <a:latin typeface="Times New Roman"/>
              </a:rPr>
              <a:t>xenic</a:t>
            </a:r>
            <a:r>
              <a:rPr lang="en-US" sz="2800" b="0" dirty="0">
                <a:solidFill>
                  <a:srgbClr val="303030"/>
                </a:solidFill>
                <a:latin typeface="Times New Roman"/>
              </a:rPr>
              <a:t> culture </a:t>
            </a:r>
            <a:r>
              <a:rPr lang="en-US" sz="2800" b="0" dirty="0" err="1">
                <a:solidFill>
                  <a:srgbClr val="303030"/>
                </a:solidFill>
                <a:latin typeface="Times New Roman"/>
              </a:rPr>
              <a:t>eg</a:t>
            </a:r>
            <a:r>
              <a:rPr lang="en-US" sz="2800" b="0" dirty="0">
                <a:solidFill>
                  <a:srgbClr val="303030"/>
                </a:solidFill>
                <a:latin typeface="Times New Roman"/>
              </a:rPr>
              <a:t> E .</a:t>
            </a:r>
            <a:r>
              <a:rPr lang="en-US" sz="2800" b="0" dirty="0" err="1">
                <a:solidFill>
                  <a:srgbClr val="303030"/>
                </a:solidFill>
                <a:latin typeface="Times New Roman"/>
              </a:rPr>
              <a:t>histolytica</a:t>
            </a:r>
            <a:endParaRPr lang="en-US" sz="2800" b="0" dirty="0">
              <a:solidFill>
                <a:srgbClr val="303030"/>
              </a:solidFill>
              <a:latin typeface="Times New Roman"/>
            </a:endParaRPr>
          </a:p>
          <a:p>
            <a:pPr marL="274320" lvl="0" indent="-274320">
              <a:spcBef>
                <a:spcPct val="20000"/>
              </a:spcBef>
              <a:buClr>
                <a:srgbClr val="AD0101"/>
              </a:buClr>
              <a:buFont typeface="Arial" pitchFamily="34" charset="0"/>
              <a:buChar char="•"/>
            </a:pPr>
            <a:r>
              <a:rPr lang="en-US" sz="2800" dirty="0" err="1">
                <a:solidFill>
                  <a:srgbClr val="303030"/>
                </a:solidFill>
                <a:latin typeface="Times New Roman"/>
              </a:rPr>
              <a:t>Monoxenic</a:t>
            </a:r>
            <a:r>
              <a:rPr lang="en-US" sz="2800" dirty="0">
                <a:solidFill>
                  <a:srgbClr val="303030"/>
                </a:solidFill>
                <a:latin typeface="Times New Roman"/>
              </a:rPr>
              <a:t> culture</a:t>
            </a:r>
            <a:r>
              <a:rPr lang="en-US" sz="2800" b="0" dirty="0">
                <a:solidFill>
                  <a:srgbClr val="303030"/>
                </a:solidFill>
                <a:latin typeface="Times New Roman"/>
              </a:rPr>
              <a:t>: Is when  parasites are grown with a single known bacterium. Example using specimen culture </a:t>
            </a:r>
            <a:r>
              <a:rPr lang="en-US" sz="2800" b="0" dirty="0" err="1">
                <a:solidFill>
                  <a:srgbClr val="303030"/>
                </a:solidFill>
                <a:latin typeface="Times New Roman"/>
              </a:rPr>
              <a:t>wuth</a:t>
            </a:r>
            <a:r>
              <a:rPr lang="en-US" sz="2800" b="0" dirty="0">
                <a:solidFill>
                  <a:srgbClr val="303030"/>
                </a:solidFill>
                <a:latin typeface="Times New Roman"/>
              </a:rPr>
              <a:t> E coli as a means </a:t>
            </a:r>
            <a:r>
              <a:rPr lang="en-US" sz="2800" b="0" dirty="0" err="1">
                <a:solidFill>
                  <a:srgbClr val="303030"/>
                </a:solidFill>
                <a:latin typeface="Times New Roman"/>
              </a:rPr>
              <a:t>ofvrecovering</a:t>
            </a:r>
            <a:r>
              <a:rPr lang="en-US" sz="2800" b="0" dirty="0">
                <a:solidFill>
                  <a:srgbClr val="303030"/>
                </a:solidFill>
                <a:latin typeface="Times New Roman"/>
              </a:rPr>
              <a:t>  </a:t>
            </a:r>
            <a:r>
              <a:rPr lang="en-US" sz="2800" b="0" dirty="0" err="1">
                <a:solidFill>
                  <a:srgbClr val="303030"/>
                </a:solidFill>
                <a:latin typeface="Times New Roman"/>
              </a:rPr>
              <a:t>spp</a:t>
            </a:r>
            <a:r>
              <a:rPr lang="en-US" sz="2800" b="0" dirty="0">
                <a:solidFill>
                  <a:srgbClr val="303030"/>
                </a:solidFill>
                <a:latin typeface="Times New Roman"/>
              </a:rPr>
              <a:t> of </a:t>
            </a:r>
            <a:r>
              <a:rPr lang="en-US" sz="2800" b="0" dirty="0" err="1">
                <a:solidFill>
                  <a:srgbClr val="303030"/>
                </a:solidFill>
                <a:latin typeface="Times New Roman"/>
              </a:rPr>
              <a:t>Acanthamoeba</a:t>
            </a:r>
            <a:r>
              <a:rPr lang="en-US" sz="2800" b="0" dirty="0">
                <a:solidFill>
                  <a:srgbClr val="303030"/>
                </a:solidFill>
                <a:latin typeface="Times New Roman"/>
              </a:rPr>
              <a:t> and </a:t>
            </a:r>
            <a:r>
              <a:rPr lang="en-US" sz="2800" b="0" dirty="0" err="1">
                <a:solidFill>
                  <a:srgbClr val="303030"/>
                </a:solidFill>
                <a:latin typeface="Times New Roman"/>
              </a:rPr>
              <a:t>Neigleria</a:t>
            </a:r>
            <a:endParaRPr lang="en-US" sz="2800" b="0" dirty="0">
              <a:solidFill>
                <a:srgbClr val="303030"/>
              </a:solidFill>
              <a:latin typeface="Times New Roman"/>
            </a:endParaRPr>
          </a:p>
          <a:p>
            <a:pPr marL="274320" lvl="0" indent="-274320">
              <a:spcBef>
                <a:spcPct val="20000"/>
              </a:spcBef>
              <a:buClr>
                <a:srgbClr val="AD0101"/>
              </a:buClr>
              <a:buFont typeface="Arial" pitchFamily="34" charset="0"/>
              <a:buChar char="•"/>
            </a:pPr>
            <a:r>
              <a:rPr lang="en-US" sz="2800" dirty="0">
                <a:solidFill>
                  <a:srgbClr val="303030"/>
                </a:solidFill>
                <a:latin typeface="Times New Roman"/>
              </a:rPr>
              <a:t>Axenic </a:t>
            </a:r>
            <a:r>
              <a:rPr lang="en-US" sz="2800" b="0" dirty="0">
                <a:solidFill>
                  <a:srgbClr val="303030"/>
                </a:solidFill>
                <a:latin typeface="Times New Roman"/>
              </a:rPr>
              <a:t>: is when parasites are grown as pure culture without bacterium. Example using of </a:t>
            </a:r>
            <a:r>
              <a:rPr lang="en-US" sz="2800" b="0" dirty="0" err="1">
                <a:solidFill>
                  <a:srgbClr val="303030"/>
                </a:solidFill>
                <a:latin typeface="Times New Roman"/>
              </a:rPr>
              <a:t>mdia</a:t>
            </a:r>
            <a:r>
              <a:rPr lang="en-US" sz="2800" b="0" dirty="0">
                <a:solidFill>
                  <a:srgbClr val="303030"/>
                </a:solidFill>
                <a:latin typeface="Times New Roman"/>
              </a:rPr>
              <a:t> for isolation of </a:t>
            </a:r>
            <a:r>
              <a:rPr lang="en-US" sz="2800" b="0" dirty="0" err="1">
                <a:solidFill>
                  <a:srgbClr val="303030"/>
                </a:solidFill>
                <a:latin typeface="Times New Roman"/>
              </a:rPr>
              <a:t>Leishmania</a:t>
            </a:r>
            <a:r>
              <a:rPr lang="en-US" sz="2800" b="0" dirty="0">
                <a:solidFill>
                  <a:srgbClr val="303030"/>
                </a:solidFill>
                <a:latin typeface="Times New Roman"/>
              </a:rPr>
              <a:t> </a:t>
            </a:r>
            <a:r>
              <a:rPr lang="en-US" sz="2800" b="0" dirty="0" err="1">
                <a:solidFill>
                  <a:srgbClr val="303030"/>
                </a:solidFill>
                <a:latin typeface="Times New Roman"/>
              </a:rPr>
              <a:t>spp</a:t>
            </a:r>
            <a:r>
              <a:rPr lang="en-US" sz="2800" b="0" dirty="0">
                <a:solidFill>
                  <a:srgbClr val="303030"/>
                </a:solidFill>
                <a:latin typeface="Times New Roman"/>
              </a:rPr>
              <a:t> or Trypanosoma </a:t>
            </a:r>
            <a:r>
              <a:rPr lang="en-US" sz="2800" b="0" dirty="0" err="1">
                <a:solidFill>
                  <a:srgbClr val="303030"/>
                </a:solidFill>
                <a:latin typeface="Times New Roman"/>
              </a:rPr>
              <a:t>cruzi</a:t>
            </a:r>
            <a:endParaRPr lang="en-US" sz="2800" b="0" dirty="0">
              <a:solidFill>
                <a:srgbClr val="303030"/>
              </a:solidFill>
              <a:latin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42810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0" indent="-274320">
              <a:spcBef>
                <a:spcPct val="20000"/>
              </a:spcBef>
              <a:buClr>
                <a:srgbClr val="AD0101"/>
              </a:buClr>
              <a:buFont typeface="Arial" pitchFamily="34" charset="0"/>
              <a:buChar char="•"/>
            </a:pPr>
            <a:r>
              <a:rPr lang="en-US" sz="3200" b="0" dirty="0" smtClean="0">
                <a:solidFill>
                  <a:srgbClr val="303030"/>
                </a:solidFill>
                <a:latin typeface="Times New Roman"/>
              </a:rPr>
              <a:t>Animal </a:t>
            </a:r>
            <a:r>
              <a:rPr lang="en-US" sz="3200" b="0" dirty="0" err="1" smtClean="0">
                <a:solidFill>
                  <a:srgbClr val="303030"/>
                </a:solidFill>
                <a:latin typeface="Times New Roman"/>
              </a:rPr>
              <a:t>innoculation</a:t>
            </a:r>
            <a:endParaRPr lang="en-US" sz="3200" b="0" dirty="0" smtClean="0">
              <a:solidFill>
                <a:srgbClr val="303030"/>
              </a:solidFill>
              <a:latin typeface="Times New Roman"/>
            </a:endParaRPr>
          </a:p>
          <a:p>
            <a:pPr marL="274320" lvl="0" indent="-274320">
              <a:spcBef>
                <a:spcPct val="20000"/>
              </a:spcBef>
              <a:buClr>
                <a:srgbClr val="AD0101"/>
              </a:buClr>
              <a:buFont typeface="Arial" pitchFamily="34" charset="0"/>
              <a:buChar char="•"/>
            </a:pPr>
            <a:r>
              <a:rPr lang="en-US" sz="3200" b="0" dirty="0" smtClean="0">
                <a:solidFill>
                  <a:srgbClr val="303030"/>
                </a:solidFill>
                <a:latin typeface="Times New Roman"/>
              </a:rPr>
              <a:t>Animal </a:t>
            </a:r>
            <a:r>
              <a:rPr lang="en-US" sz="3200" b="0" dirty="0">
                <a:solidFill>
                  <a:srgbClr val="303030"/>
                </a:solidFill>
                <a:latin typeface="Times New Roman"/>
              </a:rPr>
              <a:t>inoculation is the detection of </a:t>
            </a:r>
            <a:r>
              <a:rPr lang="en-US" sz="3200" b="0" dirty="0" err="1">
                <a:solidFill>
                  <a:srgbClr val="303030"/>
                </a:solidFill>
                <a:latin typeface="Times New Roman"/>
              </a:rPr>
              <a:t>T.gondii</a:t>
            </a:r>
            <a:r>
              <a:rPr lang="en-US" sz="3200" b="0" dirty="0">
                <a:solidFill>
                  <a:srgbClr val="303030"/>
                </a:solidFill>
                <a:latin typeface="Times New Roman"/>
              </a:rPr>
              <a:t> and </a:t>
            </a:r>
            <a:r>
              <a:rPr lang="en-US" sz="3200" b="0" dirty="0" err="1">
                <a:solidFill>
                  <a:srgbClr val="303030"/>
                </a:solidFill>
                <a:latin typeface="Times New Roman"/>
              </a:rPr>
              <a:t>Babesia</a:t>
            </a:r>
            <a:r>
              <a:rPr lang="en-US" sz="3200" b="0" dirty="0">
                <a:solidFill>
                  <a:srgbClr val="303030"/>
                </a:solidFill>
                <a:latin typeface="Times New Roman"/>
              </a:rPr>
              <a:t> </a:t>
            </a:r>
            <a:r>
              <a:rPr lang="en-US" sz="3200" b="0" dirty="0" err="1">
                <a:solidFill>
                  <a:srgbClr val="303030"/>
                </a:solidFill>
                <a:latin typeface="Times New Roman"/>
              </a:rPr>
              <a:t>spp</a:t>
            </a:r>
            <a:r>
              <a:rPr lang="en-US" sz="3200" b="0" dirty="0">
                <a:solidFill>
                  <a:srgbClr val="303030"/>
                </a:solidFill>
                <a:latin typeface="Times New Roman"/>
              </a:rPr>
              <a:t> in the clinical specimen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88295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0" indent="-274320">
              <a:spcBef>
                <a:spcPct val="20000"/>
              </a:spcBef>
              <a:buClr>
                <a:srgbClr val="AD0101"/>
              </a:buClr>
              <a:buFont typeface="Arial" pitchFamily="34" charset="0"/>
              <a:buChar char="•"/>
            </a:pPr>
            <a:r>
              <a:rPr lang="en-US" sz="3200" b="0" dirty="0" err="1">
                <a:solidFill>
                  <a:srgbClr val="303030"/>
                </a:solidFill>
                <a:latin typeface="Times New Roman"/>
              </a:rPr>
              <a:t>Imunodiagnosis</a:t>
            </a:r>
            <a:endParaRPr lang="en-US" sz="3200" b="0" dirty="0">
              <a:solidFill>
                <a:srgbClr val="303030"/>
              </a:solidFill>
              <a:latin typeface="Times New Roman"/>
            </a:endParaRPr>
          </a:p>
          <a:p>
            <a:pPr marL="274320" lvl="0" indent="-274320">
              <a:spcBef>
                <a:spcPct val="20000"/>
              </a:spcBef>
              <a:buClr>
                <a:srgbClr val="AD0101"/>
              </a:buClr>
              <a:buFont typeface="Arial" pitchFamily="34" charset="0"/>
              <a:buChar char="•"/>
            </a:pPr>
            <a:r>
              <a:rPr lang="en-US" sz="3200" b="0" dirty="0" err="1">
                <a:solidFill>
                  <a:srgbClr val="303030"/>
                </a:solidFill>
                <a:latin typeface="Times New Roman"/>
              </a:rPr>
              <a:t>Immunodiagnosis</a:t>
            </a:r>
            <a:r>
              <a:rPr lang="en-US" sz="3200" b="0" dirty="0">
                <a:solidFill>
                  <a:srgbClr val="303030"/>
                </a:solidFill>
                <a:latin typeface="Times New Roman"/>
              </a:rPr>
              <a:t> test is of 2 types</a:t>
            </a:r>
          </a:p>
          <a:p>
            <a:pPr marL="1143000" lvl="3" indent="-228600">
              <a:spcBef>
                <a:spcPct val="20000"/>
              </a:spcBef>
              <a:buClr>
                <a:srgbClr val="AD0101"/>
              </a:buClr>
              <a:buFont typeface="Arial" pitchFamily="34" charset="0"/>
              <a:buChar char="•"/>
            </a:pPr>
            <a:r>
              <a:rPr lang="en-US" sz="3200" dirty="0">
                <a:solidFill>
                  <a:srgbClr val="303030"/>
                </a:solidFill>
                <a:latin typeface="Times New Roman"/>
              </a:rPr>
              <a:t>Skin test</a:t>
            </a:r>
          </a:p>
          <a:p>
            <a:pPr marL="1143000" lvl="3" indent="-228600">
              <a:spcBef>
                <a:spcPct val="20000"/>
              </a:spcBef>
              <a:buClr>
                <a:srgbClr val="AD0101"/>
              </a:buClr>
              <a:buFont typeface="Arial" pitchFamily="34" charset="0"/>
              <a:buChar char="•"/>
            </a:pPr>
            <a:r>
              <a:rPr lang="en-US" sz="3200" dirty="0">
                <a:solidFill>
                  <a:srgbClr val="303030"/>
                </a:solidFill>
                <a:latin typeface="Times New Roman"/>
              </a:rPr>
              <a:t>Serology test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29353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18627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14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852295" algn="l"/>
              </a:tabLst>
            </a:pPr>
            <a:r>
              <a:rPr lang="en-US" dirty="0">
                <a:latin typeface="Calibri"/>
                <a:ea typeface="Calibri"/>
                <a:cs typeface="Times New Roman"/>
              </a:rPr>
              <a:t> </a:t>
            </a:r>
            <a:r>
              <a:rPr lang="en-US" sz="3200" b="0" dirty="0">
                <a:latin typeface="Calibri"/>
                <a:ea typeface="Calibri"/>
                <a:cs typeface="Times New Roman"/>
              </a:rPr>
              <a:t>Eggs of S. </a:t>
            </a:r>
            <a:r>
              <a:rPr lang="en-US" sz="3200" b="0" dirty="0" err="1">
                <a:latin typeface="Calibri"/>
                <a:ea typeface="Calibri"/>
                <a:cs typeface="Times New Roman"/>
              </a:rPr>
              <a:t>haematobium</a:t>
            </a:r>
            <a:r>
              <a:rPr lang="en-US" sz="3200" b="0" dirty="0">
                <a:latin typeface="Calibri"/>
                <a:ea typeface="Calibri"/>
                <a:cs typeface="Times New Roman"/>
              </a:rPr>
              <a:t> and S. </a:t>
            </a:r>
            <a:r>
              <a:rPr lang="en-US" sz="3200" b="0" dirty="0" err="1">
                <a:latin typeface="Calibri"/>
                <a:ea typeface="Calibri"/>
                <a:cs typeface="Times New Roman"/>
              </a:rPr>
              <a:t>mansoni</a:t>
            </a:r>
            <a:r>
              <a:rPr lang="en-US" sz="3200" b="0" dirty="0">
                <a:latin typeface="Calibri"/>
                <a:ea typeface="Calibri"/>
                <a:cs typeface="Times New Roman"/>
              </a:rPr>
              <a:t> cause</a:t>
            </a:r>
            <a:r>
              <a:rPr lang="en-US" sz="3200" dirty="0">
                <a:latin typeface="Calibri"/>
                <a:ea typeface="Calibri"/>
                <a:cs typeface="Times New Roman"/>
              </a:rPr>
              <a:t> extensive damage </a:t>
            </a:r>
            <a:r>
              <a:rPr lang="en-US" sz="3200" b="0" dirty="0">
                <a:latin typeface="Calibri"/>
                <a:ea typeface="Calibri"/>
                <a:cs typeface="Times New Roman"/>
              </a:rPr>
              <a:t>with </a:t>
            </a:r>
            <a:r>
              <a:rPr lang="en-US" sz="3200" b="0" dirty="0" err="1">
                <a:latin typeface="Calibri"/>
                <a:ea typeface="Calibri"/>
                <a:cs typeface="Times New Roman"/>
              </a:rPr>
              <a:t>haemorrhage</a:t>
            </a:r>
            <a:r>
              <a:rPr lang="en-US" sz="3200" b="0" dirty="0">
                <a:latin typeface="Calibri"/>
                <a:ea typeface="Calibri"/>
                <a:cs typeface="Times New Roman"/>
              </a:rPr>
              <a:t>  as they escape from vesical and mesenteric </a:t>
            </a:r>
            <a:r>
              <a:rPr lang="en-US" sz="3200" b="0" dirty="0" err="1">
                <a:latin typeface="Calibri"/>
                <a:ea typeface="Calibri"/>
                <a:cs typeface="Times New Roman"/>
              </a:rPr>
              <a:t>venules</a:t>
            </a:r>
            <a:r>
              <a:rPr lang="en-US" sz="3200" b="0" dirty="0">
                <a:latin typeface="Calibri"/>
                <a:ea typeface="Calibri"/>
                <a:cs typeface="Times New Roman"/>
              </a:rPr>
              <a:t>, </a:t>
            </a:r>
            <a:r>
              <a:rPr lang="en-US" sz="3200" b="0" dirty="0" err="1" smtClean="0">
                <a:latin typeface="Calibri"/>
                <a:ea typeface="Calibri"/>
                <a:cs typeface="Times New Roman"/>
              </a:rPr>
              <a:t>respectively,into</a:t>
            </a:r>
            <a:r>
              <a:rPr lang="en-US" sz="3200" b="0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en-US" sz="3200" b="0" dirty="0">
                <a:latin typeface="Calibri"/>
                <a:ea typeface="Calibri"/>
                <a:cs typeface="Times New Roman"/>
              </a:rPr>
              <a:t>the lumen of the urinary  bladder  and  intestinal canal</a:t>
            </a:r>
            <a:r>
              <a:rPr lang="en-US" sz="3200" b="0" dirty="0" smtClean="0">
                <a:latin typeface="Calibri"/>
                <a:ea typeface="Calibri"/>
                <a:cs typeface="Times New Roman"/>
              </a:rPr>
              <a:t>.</a:t>
            </a:r>
            <a:r>
              <a:rPr lang="en-US" sz="3200" b="0" dirty="0">
                <a:latin typeface="Calibri"/>
                <a:ea typeface="Calibri"/>
                <a:cs typeface="Times New Roman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419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852295" algn="l"/>
              </a:tabLst>
            </a:pPr>
            <a:r>
              <a:rPr lang="en-US" sz="3200" dirty="0">
                <a:latin typeface="Calibri"/>
                <a:ea typeface="Calibri"/>
                <a:cs typeface="Times New Roman"/>
              </a:rPr>
              <a:t>Attachment </a:t>
            </a:r>
            <a:r>
              <a:rPr lang="en-US" sz="3200" b="0" dirty="0">
                <a:latin typeface="Calibri"/>
                <a:ea typeface="Calibri"/>
                <a:cs typeface="Times New Roman"/>
              </a:rPr>
              <a:t>of </a:t>
            </a:r>
            <a:r>
              <a:rPr lang="en-US" sz="3200" b="0" dirty="0" err="1">
                <a:latin typeface="Calibri"/>
                <a:ea typeface="Calibri"/>
                <a:cs typeface="Times New Roman"/>
              </a:rPr>
              <a:t>hoookworms</a:t>
            </a:r>
            <a:r>
              <a:rPr lang="en-US" sz="3200" b="0" dirty="0">
                <a:latin typeface="Calibri"/>
                <a:ea typeface="Calibri"/>
                <a:cs typeface="Times New Roman"/>
              </a:rPr>
              <a:t> (</a:t>
            </a:r>
            <a:r>
              <a:rPr lang="en-US" sz="3200" b="0" dirty="0" err="1">
                <a:latin typeface="Calibri"/>
                <a:ea typeface="Calibri"/>
                <a:cs typeface="Times New Roman"/>
              </a:rPr>
              <a:t>A.duodenale</a:t>
            </a:r>
            <a:r>
              <a:rPr lang="en-US" sz="3200" b="0" dirty="0">
                <a:latin typeface="Calibri"/>
                <a:ea typeface="Calibri"/>
                <a:cs typeface="Times New Roman"/>
              </a:rPr>
              <a:t> and N. </a:t>
            </a:r>
            <a:r>
              <a:rPr lang="en-US" sz="3200" b="0" dirty="0" err="1">
                <a:latin typeface="Calibri"/>
                <a:ea typeface="Calibri"/>
                <a:cs typeface="Times New Roman"/>
              </a:rPr>
              <a:t>americanus</a:t>
            </a:r>
            <a:r>
              <a:rPr lang="en-US" sz="3200" b="0" dirty="0">
                <a:latin typeface="Calibri"/>
                <a:ea typeface="Calibri"/>
                <a:cs typeface="Times New Roman"/>
              </a:rPr>
              <a:t>) to the intestinal wall results in </a:t>
            </a:r>
            <a:r>
              <a:rPr lang="en-US" sz="3200" dirty="0">
                <a:latin typeface="Calibri"/>
                <a:ea typeface="Calibri"/>
                <a:cs typeface="Times New Roman"/>
              </a:rPr>
              <a:t>traumatic damage </a:t>
            </a:r>
            <a:r>
              <a:rPr lang="en-US" sz="3200" b="0" dirty="0">
                <a:latin typeface="Calibri"/>
                <a:ea typeface="Calibri"/>
                <a:cs typeface="Times New Roman"/>
              </a:rPr>
              <a:t>of the villi and oozing of the blood at the site of attachment</a:t>
            </a:r>
            <a:r>
              <a:rPr lang="en-US" sz="3200" b="0" dirty="0" smtClean="0">
                <a:latin typeface="Calibri"/>
                <a:ea typeface="Calibri"/>
                <a:cs typeface="Times New Roman"/>
              </a:rPr>
              <a:t>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852295" algn="l"/>
              </a:tabLst>
            </a:pPr>
            <a:r>
              <a:rPr lang="en-US" sz="3200" b="0" dirty="0" smtClean="0">
                <a:latin typeface="Calibri"/>
                <a:ea typeface="Calibri"/>
                <a:cs typeface="Times New Roman"/>
              </a:rPr>
              <a:t>Large </a:t>
            </a:r>
            <a:r>
              <a:rPr lang="en-US" sz="3200" b="0" dirty="0">
                <a:latin typeface="Calibri"/>
                <a:ea typeface="Calibri"/>
                <a:cs typeface="Times New Roman"/>
              </a:rPr>
              <a:t>worms, such as </a:t>
            </a:r>
            <a:r>
              <a:rPr lang="en-US" sz="3200" b="0" dirty="0" err="1">
                <a:latin typeface="Calibri"/>
                <a:ea typeface="Calibri"/>
                <a:cs typeface="Times New Roman"/>
              </a:rPr>
              <a:t>A.lumbricoides</a:t>
            </a:r>
            <a:r>
              <a:rPr lang="en-US" sz="3200" b="0" dirty="0">
                <a:latin typeface="Calibri"/>
                <a:ea typeface="Calibri"/>
                <a:cs typeface="Times New Roman"/>
              </a:rPr>
              <a:t> and </a:t>
            </a:r>
            <a:r>
              <a:rPr lang="en-US" sz="3200" b="0" dirty="0" err="1">
                <a:latin typeface="Calibri"/>
                <a:ea typeface="Calibri"/>
                <a:cs typeface="Times New Roman"/>
              </a:rPr>
              <a:t>T.saginata</a:t>
            </a:r>
            <a:r>
              <a:rPr lang="en-US" sz="3200" b="0" dirty="0">
                <a:latin typeface="Calibri"/>
                <a:ea typeface="Calibri"/>
                <a:cs typeface="Times New Roman"/>
              </a:rPr>
              <a:t> may produce  </a:t>
            </a:r>
            <a:r>
              <a:rPr lang="en-US" sz="3200" dirty="0">
                <a:latin typeface="Calibri"/>
                <a:ea typeface="Calibri"/>
                <a:cs typeface="Times New Roman"/>
              </a:rPr>
              <a:t>intestinal obstruction</a:t>
            </a:r>
            <a:r>
              <a:rPr lang="en-US" sz="3200" dirty="0" smtClean="0">
                <a:latin typeface="Calibri"/>
                <a:ea typeface="Calibri"/>
                <a:cs typeface="Times New Roman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322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1852295" algn="l"/>
              </a:tabLst>
            </a:pP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Ascaris,in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addition,may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 occlude lumen of the appendix or common bile duct, may cause perforation of the intestinal </a:t>
            </a:r>
            <a:r>
              <a:rPr lang="en-US" sz="3200" dirty="0" err="1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wall,or</a:t>
            </a:r>
            <a:r>
              <a:rPr lang="en-US" sz="32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 may penetrate into the parenchyma of the liver and the lungs.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5017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417</TotalTime>
  <Words>1567</Words>
  <Application>Microsoft Office PowerPoint</Application>
  <PresentationFormat>On-screen Show (4:3)</PresentationFormat>
  <Paragraphs>132</Paragraphs>
  <Slides>64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65" baseType="lpstr">
      <vt:lpstr>Angles</vt:lpstr>
      <vt:lpstr>PATHOGENISITY </vt:lpstr>
      <vt:lpstr>PowerPoint Presentation</vt:lpstr>
      <vt:lpstr>PowerPoint Presentation</vt:lpstr>
      <vt:lpstr>WAYS IN WHICH PARASITE CAN CAUSE HARM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IMMUNITY IN PARASITIC INFECTIONS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LABORATORY DIAGNOSIS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PARASITES FOUND IN STOOL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PATHOGENISITY</dc:title>
  <dc:creator>RePack by Diakov</dc:creator>
  <cp:lastModifiedBy>RePack by Diakov</cp:lastModifiedBy>
  <cp:revision>23</cp:revision>
  <dcterms:created xsi:type="dcterms:W3CDTF">2020-11-10T11:28:37Z</dcterms:created>
  <dcterms:modified xsi:type="dcterms:W3CDTF">2020-11-26T11:18:35Z</dcterms:modified>
</cp:coreProperties>
</file>