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303" r:id="rId5"/>
    <p:sldId id="259" r:id="rId6"/>
    <p:sldId id="260" r:id="rId7"/>
    <p:sldId id="261" r:id="rId8"/>
    <p:sldId id="262" r:id="rId9"/>
    <p:sldId id="293" r:id="rId10"/>
    <p:sldId id="263" r:id="rId11"/>
    <p:sldId id="294" r:id="rId12"/>
    <p:sldId id="270" r:id="rId13"/>
    <p:sldId id="295" r:id="rId14"/>
    <p:sldId id="296" r:id="rId15"/>
    <p:sldId id="264" r:id="rId16"/>
    <p:sldId id="265" r:id="rId17"/>
    <p:sldId id="304" r:id="rId18"/>
    <p:sldId id="267" r:id="rId19"/>
    <p:sldId id="305" r:id="rId20"/>
    <p:sldId id="268" r:id="rId21"/>
    <p:sldId id="306" r:id="rId22"/>
    <p:sldId id="269" r:id="rId23"/>
    <p:sldId id="307" r:id="rId24"/>
    <p:sldId id="271" r:id="rId25"/>
    <p:sldId id="272" r:id="rId26"/>
    <p:sldId id="297" r:id="rId27"/>
    <p:sldId id="298" r:id="rId28"/>
    <p:sldId id="273" r:id="rId29"/>
    <p:sldId id="274" r:id="rId30"/>
    <p:sldId id="299" r:id="rId31"/>
    <p:sldId id="275" r:id="rId32"/>
    <p:sldId id="308" r:id="rId33"/>
    <p:sldId id="276" r:id="rId34"/>
    <p:sldId id="309" r:id="rId35"/>
    <p:sldId id="310" r:id="rId36"/>
    <p:sldId id="277" r:id="rId37"/>
    <p:sldId id="311" r:id="rId38"/>
    <p:sldId id="278" r:id="rId39"/>
    <p:sldId id="281" r:id="rId40"/>
    <p:sldId id="279" r:id="rId41"/>
    <p:sldId id="280" r:id="rId42"/>
    <p:sldId id="312" r:id="rId43"/>
    <p:sldId id="282" r:id="rId44"/>
    <p:sldId id="300" r:id="rId45"/>
    <p:sldId id="301" r:id="rId46"/>
    <p:sldId id="283" r:id="rId47"/>
    <p:sldId id="313" r:id="rId48"/>
    <p:sldId id="285" r:id="rId49"/>
    <p:sldId id="291" r:id="rId50"/>
    <p:sldId id="302" r:id="rId51"/>
    <p:sldId id="290" r:id="rId52"/>
    <p:sldId id="286" r:id="rId53"/>
    <p:sldId id="287" r:id="rId54"/>
    <p:sldId id="292" r:id="rId55"/>
    <p:sldId id="315" r:id="rId56"/>
    <p:sldId id="316" r:id="rId57"/>
    <p:sldId id="318" r:id="rId58"/>
    <p:sldId id="317" r:id="rId59"/>
    <p:sldId id="321" r:id="rId60"/>
    <p:sldId id="322" r:id="rId61"/>
    <p:sldId id="323" r:id="rId62"/>
    <p:sldId id="324" r:id="rId63"/>
    <p:sldId id="325" r:id="rId64"/>
    <p:sldId id="326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02" autoAdjust="0"/>
  </p:normalViewPr>
  <p:slideViewPr>
    <p:cSldViewPr>
      <p:cViewPr>
        <p:scale>
          <a:sx n="50" d="100"/>
          <a:sy n="50" d="100"/>
        </p:scale>
        <p:origin x="-193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A34838-01DC-4532-BFFF-95430C31889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660170-5068-4FE4-BD46-04C7A6EA8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696200" cy="1066800"/>
          </a:xfrm>
        </p:spPr>
        <p:txBody>
          <a:bodyPr/>
          <a:lstStyle/>
          <a:p>
            <a:r>
              <a:rPr lang="en-US" dirty="0" smtClean="0">
                <a:ea typeface="Calibri"/>
                <a:cs typeface="Times New Roman"/>
              </a:rPr>
              <a:t>PATHOGENISITY</a:t>
            </a:r>
            <a:r>
              <a:rPr lang="en-US" sz="2000" dirty="0" smtClean="0">
                <a:ea typeface="Calibri"/>
                <a:cs typeface="Times New Roman"/>
              </a:rPr>
              <a:t/>
            </a:r>
            <a:br>
              <a:rPr lang="en-US" sz="2000" dirty="0" smtClean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447800"/>
            <a:ext cx="7010400" cy="4038600"/>
          </a:xfrm>
        </p:spPr>
        <p:txBody>
          <a:bodyPr>
            <a:normAutofit fontScale="40000" lnSpcReduction="20000"/>
          </a:bodyPr>
          <a:lstStyle/>
          <a:p>
            <a:pPr marL="11430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8000" dirty="0" smtClean="0">
                <a:ea typeface="Calibri"/>
                <a:cs typeface="Times New Roman"/>
              </a:rPr>
              <a:t> </a:t>
            </a:r>
            <a:r>
              <a:rPr lang="en-US" sz="8000" cap="none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</a:t>
            </a:r>
            <a:r>
              <a:rPr lang="en-US" sz="8000" cap="non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arasite may live in or on the tissues of its host without causing evident </a:t>
            </a:r>
            <a:r>
              <a:rPr lang="en-US" sz="8000" cap="none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harm.However,in</a:t>
            </a:r>
            <a:r>
              <a:rPr lang="en-US" sz="8000" cap="none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majority of cases the parasite has the capacity to produce damage.</a:t>
            </a:r>
            <a:endParaRPr lang="en-US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0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u="sng" dirty="0">
                <a:latin typeface="Calibri"/>
                <a:ea typeface="Calibri"/>
                <a:cs typeface="Times New Roman"/>
              </a:rPr>
              <a:t> </a:t>
            </a:r>
            <a:r>
              <a:rPr lang="en-US" sz="3200" u="sng" dirty="0" smtClean="0">
                <a:latin typeface="Calibri"/>
                <a:ea typeface="Calibri"/>
                <a:cs typeface="Times New Roman"/>
              </a:rPr>
              <a:t>2] Lytic </a:t>
            </a:r>
            <a:r>
              <a:rPr lang="en-US" sz="3200" u="sng" dirty="0">
                <a:latin typeface="Calibri"/>
                <a:ea typeface="Calibri"/>
                <a:cs typeface="Times New Roman"/>
              </a:rPr>
              <a:t>necrosis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dirty="0" err="1">
                <a:latin typeface="Calibri"/>
                <a:ea typeface="Calibri"/>
                <a:cs typeface="Times New Roman"/>
              </a:rPr>
              <a:t>E.histoltyica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secretes lytic enzyme which lyses tissues for its nutritional needs and helps it to penetrate into the tissues of the colon and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extraintestinal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viscera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80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  Obligate </a:t>
            </a:r>
            <a:r>
              <a:rPr lang="en-US" sz="3200" b="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intacellular</a:t>
            </a:r>
            <a:r>
              <a:rPr lang="en-US" sz="32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parasites,e.g</a:t>
            </a:r>
            <a:r>
              <a:rPr lang="en-US" sz="32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plasmodium </a:t>
            </a:r>
            <a:r>
              <a:rPr lang="en-US" sz="3200" b="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spp</a:t>
            </a:r>
            <a:r>
              <a:rPr lang="en-US" sz="32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.,</a:t>
            </a:r>
            <a:r>
              <a:rPr lang="en-US" sz="3200" b="0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leishmania</a:t>
            </a:r>
            <a:r>
              <a:rPr lang="en-US" sz="32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spp</a:t>
            </a:r>
            <a:r>
              <a:rPr lang="en-US" sz="32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.,</a:t>
            </a:r>
            <a:r>
              <a:rPr lang="en-US" sz="3200" b="0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Tryposonoma</a:t>
            </a:r>
            <a:r>
              <a:rPr lang="en-US" sz="32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cruzi</a:t>
            </a:r>
            <a:r>
              <a:rPr lang="en-US" sz="32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and </a:t>
            </a:r>
            <a:r>
              <a:rPr lang="en-US" sz="3200" b="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Toxoplasma </a:t>
            </a:r>
            <a:r>
              <a:rPr lang="en-US" sz="3200" b="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gondii</a:t>
            </a:r>
            <a:r>
              <a:rPr lang="en-US" sz="32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cause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necrosis of parasitized  host cells </a:t>
            </a:r>
            <a:r>
              <a:rPr lang="en-US" sz="3200" b="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during their growth and multiplication.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7504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u="sng" dirty="0" smtClean="0">
                <a:latin typeface="Calibri"/>
                <a:ea typeface="Calibri"/>
                <a:cs typeface="Times New Roman"/>
              </a:rPr>
              <a:t>3] Competition </a:t>
            </a:r>
            <a:r>
              <a:rPr lang="en-US" sz="3200" u="sng" dirty="0">
                <a:latin typeface="Calibri"/>
                <a:ea typeface="Calibri"/>
                <a:cs typeface="Times New Roman"/>
              </a:rPr>
              <a:t>for specific nutrients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b="0" dirty="0" err="1">
                <a:latin typeface="Calibri"/>
                <a:ea typeface="Calibri"/>
                <a:cs typeface="Times New Roman"/>
              </a:rPr>
              <a:t>Diphyllobothrium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latum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competes with the host </a:t>
            </a:r>
            <a:r>
              <a:rPr lang="en-US" sz="3200" b="0" dirty="0" smtClean="0">
                <a:latin typeface="Calibri"/>
                <a:ea typeface="Calibri"/>
                <a:cs typeface="Times New Roman"/>
              </a:rPr>
              <a:t>for vitamin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B12 leading to 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parasite –induced pernicious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anaemia</a:t>
            </a:r>
            <a:r>
              <a:rPr lang="en-US" sz="32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243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  <a:tab pos="3871595" algn="l"/>
              </a:tabLst>
            </a:pPr>
            <a:r>
              <a:rPr lang="en-US" sz="3200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4] Inflammatory </a:t>
            </a:r>
            <a:r>
              <a:rPr lang="en-US" sz="3200" u="sng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reaction</a:t>
            </a:r>
            <a:r>
              <a:rPr lang="en-US" sz="3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	</a:t>
            </a:r>
          </a:p>
          <a:p>
            <a:r>
              <a:rPr lang="en-US" sz="3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Most of the parasites provoke cellular </a:t>
            </a:r>
            <a:r>
              <a:rPr lang="en-US" sz="32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proliferation </a:t>
            </a:r>
            <a:r>
              <a:rPr lang="en-US" sz="3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and infiltration at the site of their </a:t>
            </a:r>
            <a:r>
              <a:rPr lang="en-US" sz="32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location.In</a:t>
            </a:r>
            <a:r>
              <a:rPr lang="en-US" sz="3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many instances, the host reaction walls off the parasite by fibrous </a:t>
            </a:r>
            <a:r>
              <a:rPr lang="en-US" sz="32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encapsulation.in </a:t>
            </a:r>
            <a:r>
              <a:rPr lang="en-US" sz="3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metazoan and in some protozoan </a:t>
            </a:r>
            <a:r>
              <a:rPr lang="en-US" sz="3200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parasites,there</a:t>
            </a:r>
            <a:r>
              <a:rPr lang="en-US" sz="32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is a moderate –to-notable </a:t>
            </a:r>
            <a:r>
              <a:rPr lang="en-US" sz="32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eosinophilia.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7596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Iron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deficiency,pernicious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and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haemolytic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anaemia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develop in patients with hookworm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disease,diphyllobothriasis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and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malaria,particullaly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blackwater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fever, respectively.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8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810000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500" dirty="0" err="1">
                <a:latin typeface="Calibri"/>
                <a:ea typeface="Calibri"/>
                <a:cs typeface="Times New Roman"/>
              </a:rPr>
              <a:t>E.histolytica</a:t>
            </a:r>
            <a:r>
              <a:rPr lang="en-US" sz="3500" dirty="0">
                <a:latin typeface="Calibri"/>
                <a:ea typeface="Calibri"/>
                <a:cs typeface="Times New Roman"/>
              </a:rPr>
              <a:t> may produce inflammation of the large intestine leading to the formation </a:t>
            </a:r>
            <a:r>
              <a:rPr lang="en-US" sz="3500" dirty="0" smtClean="0">
                <a:latin typeface="Calibri"/>
                <a:ea typeface="Calibri"/>
                <a:cs typeface="Times New Roman"/>
              </a:rPr>
              <a:t>of amoebic </a:t>
            </a:r>
            <a:r>
              <a:rPr lang="en-US" sz="3500" dirty="0" err="1" smtClean="0">
                <a:latin typeface="Calibri"/>
                <a:ea typeface="Calibri"/>
                <a:cs typeface="Times New Roman"/>
              </a:rPr>
              <a:t>glanuloma</a:t>
            </a:r>
            <a:r>
              <a:rPr lang="en-US" sz="3500" dirty="0" smtClean="0">
                <a:latin typeface="Calibri"/>
                <a:ea typeface="Calibri"/>
                <a:cs typeface="Times New Roman"/>
              </a:rPr>
              <a:t> or </a:t>
            </a:r>
            <a:r>
              <a:rPr lang="en-US" sz="3500" dirty="0" err="1" smtClean="0">
                <a:latin typeface="Calibri"/>
                <a:ea typeface="Calibri"/>
                <a:cs typeface="Times New Roman"/>
              </a:rPr>
              <a:t>amoeboma</a:t>
            </a:r>
            <a:r>
              <a:rPr lang="en-US" sz="35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500" dirty="0" err="1" smtClean="0">
                <a:latin typeface="Calibri"/>
                <a:ea typeface="Calibri"/>
                <a:cs typeface="Times New Roman"/>
              </a:rPr>
              <a:t>Parasitization</a:t>
            </a:r>
            <a:r>
              <a:rPr lang="en-US" sz="35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3500" dirty="0">
                <a:latin typeface="Calibri"/>
                <a:ea typeface="Calibri"/>
                <a:cs typeface="Times New Roman"/>
              </a:rPr>
              <a:t>of fixed macrophages in the spleen, bone marrow and lymph nodes by </a:t>
            </a:r>
            <a:r>
              <a:rPr lang="en-US" sz="3500" dirty="0" err="1" smtClean="0">
                <a:latin typeface="Calibri"/>
                <a:ea typeface="Calibri"/>
                <a:cs typeface="Times New Roman"/>
              </a:rPr>
              <a:t>L.donovani</a:t>
            </a:r>
            <a:r>
              <a:rPr lang="en-US" sz="35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3500" dirty="0">
                <a:latin typeface="Calibri"/>
                <a:ea typeface="Calibri"/>
                <a:cs typeface="Times New Roman"/>
              </a:rPr>
              <a:t>causes proliferation of reticuloendothelial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14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500" u="sng" dirty="0" smtClean="0">
                <a:latin typeface="Calibri"/>
                <a:ea typeface="Calibri"/>
                <a:cs typeface="Times New Roman"/>
              </a:rPr>
              <a:t>5] Allergic </a:t>
            </a:r>
            <a:r>
              <a:rPr lang="en-US" sz="3500" u="sng" dirty="0">
                <a:latin typeface="Calibri"/>
                <a:ea typeface="Calibri"/>
                <a:cs typeface="Times New Roman"/>
              </a:rPr>
              <a:t>manifestations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dirty="0">
                <a:latin typeface="Calibri"/>
                <a:ea typeface="Calibri"/>
                <a:cs typeface="Times New Roman"/>
              </a:rPr>
              <a:t>In certain helminthic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infections,the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normal secretions and excretions of the growing larvae  and the products liberated from the dead parasites may rise to various allergic manifestations, e.g.,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25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Schistosomes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cause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cercarial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dermatitis and eosinophilia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1852295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D.medinensis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and 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T.spiralis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infections cause urticarial and eosinophilia, and</a:t>
            </a:r>
          </a:p>
          <a:p>
            <a:pPr marL="624840" lvl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85229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Rupture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of hydatid cyst may precipitate 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anaphylaxis</a:t>
            </a:r>
            <a:endParaRPr lang="en-US" sz="3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61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6] Secondary </a:t>
            </a:r>
            <a:r>
              <a:rPr lang="en-US" sz="3500" u="sng" dirty="0">
                <a:latin typeface="Calibri" panose="020F0502020204030204" pitchFamily="34" charset="0"/>
                <a:cs typeface="Calibri" panose="020F0502020204030204" pitchFamily="34" charset="0"/>
              </a:rPr>
              <a:t>infection</a:t>
            </a:r>
          </a:p>
          <a:p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In some helminthic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infections (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en-US" sz="35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trongyloidiasis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Trichinosis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Ascariasis), the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migrating larvae may carry bacteria and viruses from the intestine  to the blood  and tissues leading to the secondary infection .                                                    </a:t>
            </a:r>
          </a:p>
          <a:p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84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2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] Neoplasia</a:t>
            </a:r>
          </a:p>
          <a:p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parasitic infection may contribute to the development of neoplastic growth </a:t>
            </a:r>
            <a:r>
              <a:rPr lang="en-US" sz="32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2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.sinensis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Opisthorchis </a:t>
            </a:r>
            <a:r>
              <a:rPr lang="en-US" sz="32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viverrini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has been associated with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cholangiocarsinoma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Schistosoma with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vesicular carcinoma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7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0" lv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2295" algn="l"/>
              </a:tabLst>
            </a:pPr>
            <a:r>
              <a:rPr lang="en-US" sz="32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With </a:t>
            </a:r>
            <a:r>
              <a:rPr lang="en-US" sz="3200" b="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the advent of AIDS there is an increase in the incidence of newer parasitic infection caused by </a:t>
            </a:r>
            <a:r>
              <a:rPr lang="en-US" sz="32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Cryptosporidium </a:t>
            </a:r>
            <a:r>
              <a:rPr lang="en-US" sz="3200" b="0" i="1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parvum</a:t>
            </a:r>
            <a:r>
              <a:rPr lang="en-US" sz="32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 ,</a:t>
            </a:r>
            <a:r>
              <a:rPr lang="en-US" sz="3200" b="0" i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r>
              <a:rPr lang="en-US" sz="3200" b="0" i="1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sospora</a:t>
            </a:r>
            <a:r>
              <a:rPr lang="en-US" sz="32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belli, </a:t>
            </a:r>
            <a:r>
              <a:rPr lang="en-US" sz="3200" b="0" i="1" dirty="0" err="1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Cyclospora</a:t>
            </a:r>
            <a:r>
              <a:rPr lang="en-US" sz="32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b="0" i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cayetanensis</a:t>
            </a:r>
            <a:r>
              <a:rPr lang="en-US" sz="3200" b="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and other hitherto unheard of parasites</a:t>
            </a:r>
            <a:r>
              <a:rPr lang="en-US" sz="320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..</a:t>
            </a:r>
            <a:endParaRPr lang="en-US" sz="3200" i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22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IMMUNITY IN PARASITIC INFECTIONS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Because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of their biochemical and structural complexity ,protozoa and helminths present  a large number of antigens to their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hosts.</a:t>
            </a:r>
          </a:p>
        </p:txBody>
      </p:sp>
    </p:spTree>
    <p:extLst>
      <p:ext uri="{BB962C8B-B14F-4D97-AF65-F5344CB8AC3E}">
        <p14:creationId xmlns:p14="http://schemas.microsoft.com/office/powerpoint/2010/main" val="3925917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Protozoa (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microparasites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are small and multiply within their vertebrate host, often inside cells, thus posing an intermediate threat unless contained by an appropriate immune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86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.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Helminths 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Macroparasites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)are large and do not multiply within their vertebrate host. Thus they do not present an immediate threat after initial infection.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the host must protect itself from large infections and reinvasion by infective stages  by eliciting an appropriate immune response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4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immune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responses to protozoa and helminths are different from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Like other infectious agents, parasites also elicit both </a:t>
            </a:r>
            <a:r>
              <a:rPr lang="en-US" sz="3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humora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l as well as </a:t>
            </a:r>
            <a:r>
              <a:rPr lang="en-US" sz="3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cellular responses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But immunological protection against parasitic infections is much less efficient than it is against bacterial  and viral infections. This is due to following factors: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83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848600" cy="449580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latin typeface="Calibri"/>
                <a:ea typeface="Calibri"/>
                <a:cs typeface="Times New Roman"/>
              </a:rPr>
              <a:t>As compared to bacteria and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viruses,parasites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are large and more complex structurally and antigenically so that immune system may not be able to mount immune response against the protective antigens.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07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Many parasites ,both protozoa and helminths, live inside the intestines. This location limits the efficiency of immunological attack and also facilitates dispersal of the infective forms of the parasites.</a:t>
            </a:r>
          </a:p>
        </p:txBody>
      </p:sp>
    </p:spTree>
    <p:extLst>
      <p:ext uri="{BB962C8B-B14F-4D97-AF65-F5344CB8AC3E}">
        <p14:creationId xmlns:p14="http://schemas.microsoft.com/office/powerpoint/2010/main" val="1751533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   Many protozoan parasites (e.g., </a:t>
            </a:r>
            <a:r>
              <a:rPr lang="en-US" sz="3200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leishmania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spp.,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T.cruzi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and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T.gondii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) are intracellular. This protects them from immunological attack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3714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81900" cy="4004772"/>
          </a:xfrm>
        </p:spPr>
        <p:txBody>
          <a:bodyPr>
            <a:normAutofit fontScale="32500" lnSpcReduction="2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tabLst>
                <a:tab pos="1852295" algn="l"/>
              </a:tabLst>
            </a:pPr>
            <a:endParaRPr lang="en-US" sz="3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1852295" algn="l"/>
              </a:tabLst>
            </a:pPr>
            <a:r>
              <a:rPr lang="en-US" sz="8600" dirty="0">
                <a:latin typeface="Calibri"/>
                <a:ea typeface="Calibri"/>
                <a:cs typeface="Times New Roman"/>
              </a:rPr>
              <a:t>T. </a:t>
            </a:r>
            <a:r>
              <a:rPr lang="en-US" sz="8600" dirty="0" err="1">
                <a:latin typeface="Calibri"/>
                <a:ea typeface="Calibri"/>
                <a:cs typeface="Times New Roman"/>
              </a:rPr>
              <a:t>brucei</a:t>
            </a:r>
            <a:r>
              <a:rPr lang="en-US" sz="86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8600" dirty="0" err="1">
                <a:latin typeface="Calibri"/>
                <a:ea typeface="Calibri"/>
                <a:cs typeface="Times New Roman"/>
              </a:rPr>
              <a:t>gambiense</a:t>
            </a:r>
            <a:r>
              <a:rPr lang="en-US" sz="8600" dirty="0">
                <a:latin typeface="Calibri"/>
                <a:ea typeface="Calibri"/>
                <a:cs typeface="Times New Roman"/>
              </a:rPr>
              <a:t> and </a:t>
            </a:r>
            <a:r>
              <a:rPr lang="en-US" sz="8600" dirty="0" err="1">
                <a:latin typeface="Calibri"/>
                <a:ea typeface="Calibri"/>
                <a:cs typeface="Times New Roman"/>
              </a:rPr>
              <a:t>T.b.rhodesiensee</a:t>
            </a:r>
            <a:r>
              <a:rPr lang="en-US" sz="8600" dirty="0">
                <a:latin typeface="Calibri"/>
                <a:ea typeface="Calibri"/>
                <a:cs typeface="Times New Roman"/>
              </a:rPr>
              <a:t> exhibit antigenic variations within the </a:t>
            </a:r>
            <a:r>
              <a:rPr lang="en-US" sz="8600" dirty="0" smtClean="0">
                <a:latin typeface="Calibri"/>
                <a:ea typeface="Calibri"/>
                <a:cs typeface="Times New Roman"/>
              </a:rPr>
              <a:t>host.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8600" dirty="0" smtClean="0">
                <a:latin typeface="Calibri"/>
                <a:ea typeface="Calibri"/>
                <a:cs typeface="Times New Roman"/>
              </a:rPr>
              <a:t>when </a:t>
            </a:r>
            <a:r>
              <a:rPr lang="en-US" sz="8600" dirty="0">
                <a:latin typeface="Calibri"/>
                <a:ea typeface="Calibri"/>
                <a:cs typeface="Times New Roman"/>
              </a:rPr>
              <a:t>antibody response to one antigenic type </a:t>
            </a:r>
            <a:r>
              <a:rPr lang="en-US" sz="8600" dirty="0" smtClean="0">
                <a:latin typeface="Calibri"/>
                <a:ea typeface="Calibri"/>
                <a:cs typeface="Times New Roman"/>
              </a:rPr>
              <a:t>  reaches </a:t>
            </a:r>
            <a:r>
              <a:rPr lang="en-US" sz="8600" dirty="0" err="1">
                <a:latin typeface="Calibri"/>
                <a:ea typeface="Calibri"/>
                <a:cs typeface="Times New Roman"/>
              </a:rPr>
              <a:t>peak,antigenic</a:t>
            </a:r>
            <a:r>
              <a:rPr lang="en-US" sz="8600" dirty="0">
                <a:latin typeface="Calibri"/>
                <a:ea typeface="Calibri"/>
                <a:cs typeface="Times New Roman"/>
              </a:rPr>
              <a:t>  variation of the parasite occurs by </a:t>
            </a:r>
            <a:r>
              <a:rPr lang="en-US" sz="8600" dirty="0" err="1" smtClean="0">
                <a:latin typeface="Calibri"/>
                <a:ea typeface="Calibri"/>
                <a:cs typeface="Times New Roman"/>
              </a:rPr>
              <a:t>mutation.the</a:t>
            </a:r>
            <a:r>
              <a:rPr lang="en-US" sz="86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8600" dirty="0">
                <a:latin typeface="Calibri"/>
                <a:ea typeface="Calibri"/>
                <a:cs typeface="Times New Roman"/>
              </a:rPr>
              <a:t>new antigenic type is unaffected by the antibodies against the parent strain. This enables the prolonged persistence of the parasite in the host.</a:t>
            </a:r>
          </a:p>
          <a:p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548107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latin typeface="Calibri"/>
                <a:ea typeface="Calibri"/>
                <a:cs typeface="Times New Roman"/>
              </a:rPr>
              <a:t>Plasmodium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spp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.,the cause of malaria, also change their surface  antigens and are poorly  antigenic. Malaria may continue for several months in a person before the immune response is sufficiently strong to reduce the number of the parasite</a:t>
            </a:r>
            <a:r>
              <a:rPr lang="en-US" sz="32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715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/>
          </a:bodyPr>
          <a:lstStyle/>
          <a:p>
            <a:pPr marL="114300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5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these </a:t>
            </a:r>
            <a:r>
              <a:rPr lang="en-US" sz="3500" b="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parasites also cause </a:t>
            </a:r>
            <a:r>
              <a:rPr lang="en-US" sz="35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infection        in </a:t>
            </a:r>
            <a:r>
              <a:rPr lang="en-US" sz="3500" b="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patients who are </a:t>
            </a:r>
            <a:r>
              <a:rPr lang="en-US" sz="3500" b="0" i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immunocompromised,e.g</a:t>
            </a:r>
            <a:r>
              <a:rPr lang="en-US" sz="3500" b="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patients receiving cytotoxic drugs or organ transplant</a:t>
            </a:r>
            <a:r>
              <a:rPr lang="en-US" sz="3500" b="0" i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0760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Blood flukes of humans,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schistom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spp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.,adsorb host-produced molecules onto its surface so that the host fails to recognize the worms as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nonself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 The blood flukes can remain alive in the blood vessels of the human host for more than 10 years at least in part by 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utilizing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this mechanism.</a:t>
            </a:r>
          </a:p>
          <a:p>
            <a:pPr lvl="0"/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39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658100" cy="4223277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2800" dirty="0">
                <a:latin typeface="Calibri"/>
                <a:ea typeface="Calibri"/>
                <a:cs typeface="Times New Roman"/>
              </a:rPr>
              <a:t>Many nematodes have a cuticle which is antigenically inert and evokes little immune response.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28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00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L.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donovani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causes extensive damage to the reticuloendothelial system thus leading to immunological tolerance.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E.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vermicularis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does not breach the 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integrity 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of gut wall, thus immune system is not stimulated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4044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620000" cy="4189449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2800" dirty="0">
                <a:latin typeface="Calibri"/>
                <a:ea typeface="Calibri"/>
                <a:cs typeface="Times New Roman"/>
              </a:rPr>
              <a:t>In most of the parasitic infections, immunity lasts till original infection remains active. This is known as concomitant immunity(previously called premonition or infection- 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immunity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82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A possible exception is cutaneous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leishmaniasis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in which the ulcer heals leaving behind good protection against reinfection.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9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000" i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N/B All </a:t>
            </a:r>
            <a:r>
              <a:rPr lang="en-US" sz="30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the above mechanisms have made the production of vaccine against eukaryotic parasites extremely difficult.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75362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b="0" i="1" dirty="0">
                <a:latin typeface="Calibri"/>
                <a:ea typeface="Calibri"/>
                <a:cs typeface="Times New Roman"/>
              </a:rPr>
              <a:t>The protective  immune response to parasitic  infections has four arms: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b="0" i="1" dirty="0">
                <a:latin typeface="Calibri"/>
                <a:ea typeface="Calibri"/>
                <a:cs typeface="Times New Roman"/>
              </a:rPr>
              <a:t>Cytotoxic T (Tc) cells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b="0" i="1" dirty="0">
                <a:latin typeface="Calibri"/>
                <a:ea typeface="Calibri"/>
                <a:cs typeface="Times New Roman"/>
              </a:rPr>
              <a:t>Natural killer (NK) cells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b="0" i="1" dirty="0">
                <a:latin typeface="Calibri"/>
                <a:ea typeface="Calibri"/>
                <a:cs typeface="Times New Roman"/>
              </a:rPr>
              <a:t>Activated macrophages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1852295" algn="l"/>
              </a:tabLst>
            </a:pPr>
            <a:r>
              <a:rPr lang="en-US" sz="3200" b="0" i="1" dirty="0">
                <a:latin typeface="Calibri"/>
                <a:ea typeface="Calibri"/>
                <a:cs typeface="Times New Roman"/>
              </a:rPr>
              <a:t>Antibody( </a:t>
            </a:r>
            <a:r>
              <a:rPr lang="en-US" sz="3200" b="0" i="1" dirty="0" err="1">
                <a:latin typeface="Calibri"/>
                <a:ea typeface="Calibri"/>
                <a:cs typeface="Times New Roman"/>
              </a:rPr>
              <a:t>procuded</a:t>
            </a:r>
            <a:r>
              <a:rPr lang="en-US" sz="3200" b="0" i="1" dirty="0">
                <a:latin typeface="Calibri"/>
                <a:ea typeface="Calibri"/>
                <a:cs typeface="Times New Roman"/>
              </a:rPr>
              <a:t> by B –cells</a:t>
            </a:r>
            <a:r>
              <a:rPr lang="en-US" sz="3200" b="0" i="1" dirty="0" smtClean="0">
                <a:latin typeface="Calibri"/>
                <a:ea typeface="Calibri"/>
                <a:cs typeface="Times New Roman"/>
              </a:rPr>
              <a:t>).</a:t>
            </a:r>
            <a:endParaRPr lang="en-US" sz="3200" b="0" i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91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The first three constituting ‘cell-mediated immunity’ and the last constituting  ‘humoral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immunity’.the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main classes or antibodies (immunoglobulins) produced are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IgM,IgG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and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IgE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The first to appear  is Ig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9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first to appear  is IgM which marks the presence of acute infection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IgG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antibodies are usually the most abundant type in parasitic infections. Helminths and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ectoparasites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also provoke high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titres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IgE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antibodies.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41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		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5400" dirty="0" smtClean="0">
                <a:solidFill>
                  <a:srgbClr val="FF0000"/>
                </a:solidFill>
                <a:latin typeface="Viner Hand ITC" panose="03070502030502020203" pitchFamily="66" charset="0"/>
              </a:rPr>
              <a:t>END</a:t>
            </a:r>
            <a:endParaRPr lang="en-US" sz="5400" dirty="0">
              <a:solidFill>
                <a:srgbClr val="FF0000"/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4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IN WHICH PARASITE CAN CAUSE HARM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00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Following are the ways in which the damage may be produced by the parasites.</a:t>
            </a:r>
          </a:p>
          <a:p>
            <a:pPr lvl="0"/>
            <a:endParaRPr lang="en-US" sz="900" dirty="0"/>
          </a:p>
          <a:p>
            <a:pPr lvl="0"/>
            <a:endParaRPr lang="en-US" sz="1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686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Calibri"/>
                <a:ea typeface="Calibri"/>
                <a:cs typeface="Times New Roman"/>
              </a:rPr>
              <a:t>LABORATORY DIAGNOSIS</a:t>
            </a:r>
            <a:br>
              <a:rPr lang="en-US" sz="4000" b="1" dirty="0">
                <a:latin typeface="Calibri"/>
                <a:ea typeface="Calibri"/>
                <a:cs typeface="Times New Roman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dirty="0" smtClean="0">
                <a:latin typeface="Calibri"/>
                <a:ea typeface="Calibri"/>
                <a:cs typeface="Times New Roman"/>
              </a:rPr>
              <a:t>Laboratory 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diagnosis of parasitic infections can be carried out by: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latin typeface="Calibri"/>
                <a:ea typeface="Calibri"/>
                <a:cs typeface="Times New Roman"/>
              </a:rPr>
              <a:t>Demonstration of parasite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  <a:tabLst>
                <a:tab pos="1852295" algn="l"/>
              </a:tabLst>
            </a:pPr>
            <a:r>
              <a:rPr lang="en-US" sz="3200" dirty="0" err="1">
                <a:latin typeface="Calibri"/>
                <a:ea typeface="Calibri"/>
                <a:cs typeface="Times New Roman"/>
              </a:rPr>
              <a:t>Immunodiagnosis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1852295" algn="l"/>
              </a:tabLst>
            </a:pPr>
            <a:r>
              <a:rPr lang="en-US" sz="3200" dirty="0">
                <a:latin typeface="Calibri"/>
                <a:ea typeface="Calibri"/>
                <a:cs typeface="Times New Roman"/>
              </a:rPr>
              <a:t>Molecular biological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139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Demonstration of parasite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definitive diagnosis is made by demonstrating of parasites in appropriate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clinical specimens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919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Blood </a:t>
            </a:r>
          </a:p>
          <a:p>
            <a:pPr lvl="0"/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In those parasitic infections, where the parasite itself, or in any stage of its development , circulates in the blood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stream,the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examination of the blood film forms the demonstration of plasmodium spp. Inside the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erythrocytes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91290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Stool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Examination of stool is important in the diagnosis of intestinal parasitic infections and 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helmimthic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infections of biliary  tract in which eggs are discharged in the intestine. </a:t>
            </a:r>
          </a:p>
        </p:txBody>
      </p:sp>
    </p:spTree>
    <p:extLst>
      <p:ext uri="{BB962C8B-B14F-4D97-AF65-F5344CB8AC3E}">
        <p14:creationId xmlns:p14="http://schemas.microsoft.com/office/powerpoint/2010/main" val="32009216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protozoal infections, the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trophozoites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(during active phase)  and cysts(during chronic phase) of E.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histolytica,G.lamblia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B.coli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be demonstrated by wet mount of stool in normal saline and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lugol’s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iodine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005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helminthic infections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eggs,larvae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adult worms may be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demonstrated.</a:t>
            </a:r>
          </a:p>
          <a:p>
            <a:pPr lvl="0"/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 stool smears are repeatedly negative for ova and cysts then the concentrated methods such as salt floatation or formalin –ether concentrated may be used.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395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alibri"/>
                <a:ea typeface="Calibri"/>
                <a:cs typeface="Times New Roman"/>
              </a:rPr>
              <a:t>Cryptosporidium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parvum,isospora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belli and other coccidian in stool specimens may be detected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bymodified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ziehl-neelsen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staining of the </a:t>
            </a:r>
            <a:r>
              <a:rPr lang="en-US" sz="3200" dirty="0" err="1" smtClean="0">
                <a:latin typeface="Calibri"/>
                <a:ea typeface="Calibri"/>
                <a:cs typeface="Times New Roman"/>
              </a:rPr>
              <a:t>fixedsmear</a:t>
            </a:r>
            <a:r>
              <a:rPr lang="en-US" sz="32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26603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Demonstration of parasites  in the stools confirms the diagnosis and is the gold standard  in the diagnosis of intestinal parasitic infections.</a:t>
            </a:r>
          </a:p>
        </p:txBody>
      </p:sp>
    </p:spTree>
    <p:extLst>
      <p:ext uri="{BB962C8B-B14F-4D97-AF65-F5344CB8AC3E}">
        <p14:creationId xmlns:p14="http://schemas.microsoft.com/office/powerpoint/2010/main" val="1537308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Perianal and perineal skin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scrappings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show the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eggs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or adult worms of E .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vermicularis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42393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PARASITES FOUND IN STOOL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22425"/>
              </p:ext>
            </p:extLst>
          </p:nvPr>
        </p:nvGraphicFramePr>
        <p:xfrm>
          <a:off x="914400" y="990600"/>
          <a:ext cx="7391400" cy="4025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1400"/>
              </a:tblGrid>
              <a:tr h="396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52295" algn="l"/>
                          <a:tab pos="434657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CYSTS/ TROPHOZOITES       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gastrodiscoides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hominis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3113405" algn="ctr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Protozoa                               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wastonius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watsoni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52295" algn="l"/>
                          <a:tab pos="357441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Entamoeba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histolytica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heterophyes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heterophyes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52295" algn="l"/>
                          <a:tab pos="3574415" algn="l"/>
                        </a:tabLs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Giarda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lamblia	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   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metagonimus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yokogawai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52295" algn="l"/>
                          <a:tab pos="3113405" algn="ctr"/>
                        </a:tabLs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Dientamoeba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fragilis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opisthrorchis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species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52295" algn="l"/>
                          <a:tab pos="3586480" algn="l"/>
                        </a:tabLs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Balantidium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		            Nematodes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52295" algn="l"/>
                          <a:tab pos="3930650" algn="l"/>
                        </a:tabLs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Sarcocystis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hominis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trichuris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trichiura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852295" algn="l"/>
                        </a:tabLs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2599" marR="625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13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20940" cy="38735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alibri"/>
                <a:ea typeface="Calibri"/>
                <a:cs typeface="Times New Roman"/>
              </a:rPr>
              <a:t>1]</a:t>
            </a:r>
            <a:r>
              <a:rPr lang="en-US" sz="3200" u="sng" dirty="0" smtClean="0">
                <a:latin typeface="Calibri"/>
                <a:ea typeface="Calibri"/>
                <a:cs typeface="Times New Roman"/>
              </a:rPr>
              <a:t>Traumatic </a:t>
            </a:r>
            <a:r>
              <a:rPr lang="en-US" sz="3200" u="sng" dirty="0">
                <a:latin typeface="Calibri"/>
                <a:ea typeface="Calibri"/>
                <a:cs typeface="Times New Roman"/>
              </a:rPr>
              <a:t>damage</a:t>
            </a:r>
          </a:p>
          <a:p>
            <a:r>
              <a:rPr lang="en-US" sz="3200" b="0" dirty="0">
                <a:latin typeface="Calibri"/>
                <a:ea typeface="Calibri"/>
                <a:cs typeface="Times New Roman"/>
              </a:rPr>
              <a:t>Relatively slight 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physical damage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is produced by entry of filariform larvae of </a:t>
            </a:r>
            <a:r>
              <a:rPr lang="en-US" sz="3200" b="0" i="1" dirty="0" err="1">
                <a:latin typeface="Calibri"/>
                <a:ea typeface="Calibri"/>
                <a:cs typeface="Times New Roman"/>
              </a:rPr>
              <a:t>S.stercoralis,A.duodenale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and </a:t>
            </a:r>
            <a:r>
              <a:rPr lang="en-US" sz="3200" b="0" i="1" dirty="0" err="1">
                <a:latin typeface="Calibri"/>
                <a:ea typeface="Calibri"/>
                <a:cs typeface="Times New Roman"/>
              </a:rPr>
              <a:t>N.americanus</a:t>
            </a:r>
            <a:r>
              <a:rPr lang="en-US" sz="3200" b="0" i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and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cercarial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larvae of </a:t>
            </a:r>
            <a:r>
              <a:rPr lang="en-US" sz="3200" b="0" i="1" dirty="0" err="1">
                <a:latin typeface="Calibri"/>
                <a:ea typeface="Calibri"/>
                <a:cs typeface="Times New Roman"/>
              </a:rPr>
              <a:t>S.haematobium,S.mansoni</a:t>
            </a:r>
            <a:r>
              <a:rPr lang="en-US" sz="3200" b="0" i="1" dirty="0">
                <a:latin typeface="Calibri"/>
                <a:ea typeface="Calibri"/>
                <a:cs typeface="Times New Roman"/>
              </a:rPr>
              <a:t> and </a:t>
            </a:r>
            <a:r>
              <a:rPr lang="en-US" sz="3200" b="0" i="1" dirty="0" err="1">
                <a:latin typeface="Calibri"/>
                <a:ea typeface="Calibri"/>
                <a:cs typeface="Times New Roman"/>
              </a:rPr>
              <a:t>S.japonicamum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into the skin.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0634912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s.suihominis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ancylostoma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duodenale</a:t>
            </a:r>
            <a:endParaRPr lang="en-US" sz="1800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isospora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belli                                                                            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nectator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americanus</a:t>
            </a:r>
            <a:endParaRPr lang="en-US" sz="1800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cyclospora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cayetanensis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enterobius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vermicularis</a:t>
            </a:r>
            <a:endParaRPr lang="en-US" sz="1800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cryptosporium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parvum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capillaria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philippinensis</a:t>
            </a:r>
            <a:endParaRPr lang="en-US" sz="1800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encephalitozoon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intestinalis                                                    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trichostrongylus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  <a:tab pos="4311015" algn="l"/>
              </a:tabLst>
            </a:pP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enterocytozoon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800" b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b="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orientalis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88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621988"/>
              </p:ext>
            </p:extLst>
          </p:nvPr>
        </p:nvGraphicFramePr>
        <p:xfrm>
          <a:off x="990600" y="990600"/>
          <a:ext cx="7543800" cy="534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3800"/>
              </a:tblGrid>
              <a:tr h="3579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Eggs								Larvae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cestodes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			  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Strongyloides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stercoralis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</a:tabLs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diphyllobothrium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latum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Trichinella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spiralis(rarely)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</a:tabLs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taenia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solium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T.saginata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asiatica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				Adult  worms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T.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saginata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						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Cestodes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Hymenolepsis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nana				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Taenia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solium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H.diminuta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					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T.saginata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Dipylidium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caninum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			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T.saginata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asiatica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			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Diphyllobothrium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81855" marR="818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0544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83139" y="1100138"/>
          <a:ext cx="6999946" cy="3579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9946"/>
              </a:tblGrid>
              <a:tr h="3579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000" dirty="0">
                          <a:effectLst/>
                        </a:rPr>
                        <a:t>Trematodes						Nematodes	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000" dirty="0">
                          <a:effectLst/>
                        </a:rPr>
                        <a:t>Schistosoma </a:t>
                      </a:r>
                      <a:r>
                        <a:rPr lang="en-US" sz="2000" dirty="0" err="1">
                          <a:effectLst/>
                        </a:rPr>
                        <a:t>mansoni</a:t>
                      </a:r>
                      <a:r>
                        <a:rPr lang="en-US" sz="2000" dirty="0">
                          <a:effectLst/>
                        </a:rPr>
                        <a:t> 		</a:t>
                      </a:r>
                      <a:r>
                        <a:rPr lang="en-US" sz="2000" dirty="0" err="1">
                          <a:effectLst/>
                        </a:rPr>
                        <a:t>Ascaris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lumbricoides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S.japonicum</a:t>
                      </a:r>
                      <a:r>
                        <a:rPr lang="en-US" sz="2000" dirty="0">
                          <a:effectLst/>
                        </a:rPr>
                        <a:t>				</a:t>
                      </a:r>
                      <a:r>
                        <a:rPr lang="en-US" sz="2000" dirty="0" err="1">
                          <a:effectLst/>
                        </a:rPr>
                        <a:t>Ancylostoma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duodenale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34201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Fasciolopsis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buski</a:t>
                      </a:r>
                      <a:r>
                        <a:rPr lang="en-US" sz="2000" dirty="0">
                          <a:effectLst/>
                        </a:rPr>
                        <a:t>	</a:t>
                      </a:r>
                      <a:r>
                        <a:rPr lang="en-US" sz="2000" dirty="0" err="1">
                          <a:effectLst/>
                        </a:rPr>
                        <a:t>Necator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r>
                        <a:rPr lang="en-US" sz="2000" dirty="0" err="1">
                          <a:effectLst/>
                        </a:rPr>
                        <a:t>americanus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34201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Fasciola</a:t>
                      </a:r>
                      <a:r>
                        <a:rPr lang="en-US" sz="2000" dirty="0">
                          <a:effectLst/>
                        </a:rPr>
                        <a:t> hepatica	</a:t>
                      </a:r>
                      <a:r>
                        <a:rPr lang="en-US" sz="2000" dirty="0" err="1">
                          <a:effectLst/>
                        </a:rPr>
                        <a:t>Enterobius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vermicularis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342011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F.gigantica</a:t>
                      </a:r>
                      <a:r>
                        <a:rPr lang="en-US" sz="2000" dirty="0">
                          <a:effectLst/>
                        </a:rPr>
                        <a:t>	</a:t>
                      </a:r>
                      <a:r>
                        <a:rPr lang="en-US" sz="2000" dirty="0" err="1">
                          <a:effectLst/>
                        </a:rPr>
                        <a:t>Trichinella</a:t>
                      </a:r>
                      <a:r>
                        <a:rPr lang="en-US" sz="2000" dirty="0">
                          <a:effectLst/>
                        </a:rPr>
                        <a:t> spiralis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25132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Clonorchis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sinensis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73" marR="1063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943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32" y="1193414"/>
            <a:ext cx="7003360" cy="339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660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996" y="1100138"/>
            <a:ext cx="5268233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5192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76" y="1326035"/>
            <a:ext cx="5944872" cy="312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5052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76" y="1193414"/>
            <a:ext cx="5944872" cy="339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8062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944872" cy="32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1369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76" y="1845085"/>
            <a:ext cx="5944872" cy="208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9050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ct val="20000"/>
              </a:spcBef>
              <a:buClr>
                <a:srgbClr val="AD0101"/>
              </a:buClr>
            </a:pP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Culture</a:t>
            </a:r>
          </a:p>
          <a:p>
            <a:pPr marL="0" lvl="0" indent="0">
              <a:spcBef>
                <a:spcPct val="20000"/>
              </a:spcBef>
              <a:buClr>
                <a:srgbClr val="AD0101"/>
              </a:buClr>
            </a:pP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Some parasites like E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histolytica,Naegleria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fowleri,Acanthamoeba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spp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, Balamuthia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mandrillaris,leishmania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spp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, Trypanosoma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spp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, Trichomonas vaginalis, giardia lamblia and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balantidium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coli can be cultured in the laboratory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0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b="0" dirty="0" smtClean="0">
                <a:latin typeface="Calibri"/>
                <a:ea typeface="Calibri"/>
                <a:cs typeface="Times New Roman"/>
              </a:rPr>
              <a:t>Migration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of several helminthic larvae through the lung produces 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traumatic damage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of pulmonary capillaries leading to extravasation of blood into the lung</a:t>
            </a:r>
            <a:r>
              <a:rPr lang="en-US" sz="3200" b="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b="0" dirty="0">
                <a:latin typeface="Calibri"/>
                <a:ea typeface="Calibri"/>
                <a:cs typeface="Times New Roman"/>
              </a:rPr>
              <a:t>S</a:t>
            </a:r>
            <a:r>
              <a:rPr lang="en-US" sz="3200" b="0" dirty="0" smtClean="0">
                <a:latin typeface="Calibri"/>
                <a:ea typeface="Calibri"/>
                <a:cs typeface="Times New Roman"/>
              </a:rPr>
              <a:t>imilar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damage in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cerebral,retinal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or renal capillaries may lead to serious injury.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438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2800" dirty="0" err="1">
                <a:solidFill>
                  <a:srgbClr val="303030"/>
                </a:solidFill>
                <a:latin typeface="Times New Roman"/>
              </a:rPr>
              <a:t>Xenic</a:t>
            </a:r>
            <a:r>
              <a:rPr lang="en-US" sz="2800" dirty="0">
                <a:solidFill>
                  <a:srgbClr val="303030"/>
                </a:solidFill>
                <a:latin typeface="Times New Roman"/>
              </a:rPr>
              <a:t> culture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: Culture of parasites grown in association with   unknown microbiota are referred to as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xenic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culture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eg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E .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histolytica</a:t>
            </a:r>
            <a:endParaRPr lang="en-US" sz="2800" b="0" dirty="0">
              <a:solidFill>
                <a:srgbClr val="303030"/>
              </a:solidFill>
              <a:latin typeface="Times New Roman"/>
            </a:endParaRPr>
          </a:p>
          <a:p>
            <a:pPr marL="274320" lvl="0" indent="-27432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2800" dirty="0" err="1">
                <a:solidFill>
                  <a:srgbClr val="303030"/>
                </a:solidFill>
                <a:latin typeface="Times New Roman"/>
              </a:rPr>
              <a:t>Monoxenic</a:t>
            </a:r>
            <a:r>
              <a:rPr lang="en-US" sz="2800" dirty="0">
                <a:solidFill>
                  <a:srgbClr val="303030"/>
                </a:solidFill>
                <a:latin typeface="Times New Roman"/>
              </a:rPr>
              <a:t> culture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: Is when  parasites are grown with a single known bacterium. Example using specimen culture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wuth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E coli as a means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ofvrecovering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spp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of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Acanthamoeba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and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Neigleria</a:t>
            </a:r>
            <a:endParaRPr lang="en-US" sz="2800" b="0" dirty="0">
              <a:solidFill>
                <a:srgbClr val="303030"/>
              </a:solidFill>
              <a:latin typeface="Times New Roman"/>
            </a:endParaRPr>
          </a:p>
          <a:p>
            <a:pPr marL="274320" lvl="0" indent="-27432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303030"/>
                </a:solidFill>
                <a:latin typeface="Times New Roman"/>
              </a:rPr>
              <a:t>Axenic 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: is when parasites are grown as pure culture without bacterium. Example using of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mdia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for isolation of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Leishmania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spp</a:t>
            </a:r>
            <a:r>
              <a:rPr lang="en-US" sz="2800" b="0" dirty="0">
                <a:solidFill>
                  <a:srgbClr val="303030"/>
                </a:solidFill>
                <a:latin typeface="Times New Roman"/>
              </a:rPr>
              <a:t> or Trypanosoma </a:t>
            </a:r>
            <a:r>
              <a:rPr lang="en-US" sz="2800" b="0" dirty="0" err="1">
                <a:solidFill>
                  <a:srgbClr val="303030"/>
                </a:solidFill>
                <a:latin typeface="Times New Roman"/>
              </a:rPr>
              <a:t>cruzi</a:t>
            </a:r>
            <a:endParaRPr lang="en-US" sz="2800" b="0" dirty="0">
              <a:solidFill>
                <a:srgbClr val="303030"/>
              </a:solidFill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281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3200" b="0" dirty="0" smtClean="0">
                <a:solidFill>
                  <a:srgbClr val="303030"/>
                </a:solidFill>
                <a:latin typeface="Times New Roman"/>
              </a:rPr>
              <a:t>Animal </a:t>
            </a:r>
            <a:r>
              <a:rPr lang="en-US" sz="3200" b="0" dirty="0" err="1" smtClean="0">
                <a:solidFill>
                  <a:srgbClr val="303030"/>
                </a:solidFill>
                <a:latin typeface="Times New Roman"/>
              </a:rPr>
              <a:t>innoculation</a:t>
            </a:r>
            <a:endParaRPr lang="en-US" sz="3200" b="0" dirty="0" smtClean="0">
              <a:solidFill>
                <a:srgbClr val="303030"/>
              </a:solidFill>
              <a:latin typeface="Times New Roman"/>
            </a:endParaRPr>
          </a:p>
          <a:p>
            <a:pPr marL="274320" lvl="0" indent="-27432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3200" b="0" dirty="0" smtClean="0">
                <a:solidFill>
                  <a:srgbClr val="303030"/>
                </a:solidFill>
                <a:latin typeface="Times New Roman"/>
              </a:rPr>
              <a:t>Animal 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inoculation is the detection of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T.gondii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and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Babesia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</a:t>
            </a: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spp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in the clinical specimen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829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Imunodiagnosis</a:t>
            </a:r>
            <a:endParaRPr lang="en-US" sz="3200" b="0" dirty="0">
              <a:solidFill>
                <a:srgbClr val="303030"/>
              </a:solidFill>
              <a:latin typeface="Times New Roman"/>
            </a:endParaRPr>
          </a:p>
          <a:p>
            <a:pPr marL="274320" lvl="0" indent="-27432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3200" b="0" dirty="0" err="1">
                <a:solidFill>
                  <a:srgbClr val="303030"/>
                </a:solidFill>
                <a:latin typeface="Times New Roman"/>
              </a:rPr>
              <a:t>Immunodiagnosis</a:t>
            </a:r>
            <a:r>
              <a:rPr lang="en-US" sz="3200" b="0" dirty="0">
                <a:solidFill>
                  <a:srgbClr val="303030"/>
                </a:solidFill>
                <a:latin typeface="Times New Roman"/>
              </a:rPr>
              <a:t> test is of 2 types</a:t>
            </a:r>
          </a:p>
          <a:p>
            <a:pPr marL="1143000" lvl="3" indent="-22860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303030"/>
                </a:solidFill>
                <a:latin typeface="Times New Roman"/>
              </a:rPr>
              <a:t>Skin test</a:t>
            </a:r>
          </a:p>
          <a:p>
            <a:pPr marL="1143000" lvl="3" indent="-22860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303030"/>
                </a:solidFill>
                <a:latin typeface="Times New Roman"/>
              </a:rPr>
              <a:t>Serology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935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862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dirty="0">
                <a:latin typeface="Calibri"/>
                <a:ea typeface="Calibri"/>
                <a:cs typeface="Times New Roman"/>
              </a:rPr>
              <a:t>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Eggs of S.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haematobium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and S.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mansoni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cause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extensive damage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with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haemorrhage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 as they escape from vesical and mesenteric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venules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, </a:t>
            </a:r>
            <a:r>
              <a:rPr lang="en-US" sz="3200" b="0" dirty="0" err="1" smtClean="0">
                <a:latin typeface="Calibri"/>
                <a:ea typeface="Calibri"/>
                <a:cs typeface="Times New Roman"/>
              </a:rPr>
              <a:t>respectively,into</a:t>
            </a:r>
            <a:r>
              <a:rPr lang="en-US" sz="3200" b="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the lumen of the urinary  bladder  and  intestinal canal</a:t>
            </a:r>
            <a:r>
              <a:rPr lang="en-US" sz="3200" b="0" dirty="0" smtClean="0">
                <a:latin typeface="Calibri"/>
                <a:ea typeface="Calibri"/>
                <a:cs typeface="Times New Roman"/>
              </a:rPr>
              <a:t>.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1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dirty="0">
                <a:latin typeface="Calibri"/>
                <a:ea typeface="Calibri"/>
                <a:cs typeface="Times New Roman"/>
              </a:rPr>
              <a:t>Attachment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of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hoookworms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(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A.duodenale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and N.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americanus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) to the intestinal wall results in 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traumatic damage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of the villi and oozing of the blood at the site of attachment</a:t>
            </a:r>
            <a:r>
              <a:rPr lang="en-US" sz="3200" b="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b="0" dirty="0" smtClean="0">
                <a:latin typeface="Calibri"/>
                <a:ea typeface="Calibri"/>
                <a:cs typeface="Times New Roman"/>
              </a:rPr>
              <a:t>Large 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worms, such as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A.lumbricoides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and </a:t>
            </a:r>
            <a:r>
              <a:rPr lang="en-US" sz="3200" b="0" dirty="0" err="1">
                <a:latin typeface="Calibri"/>
                <a:ea typeface="Calibri"/>
                <a:cs typeface="Times New Roman"/>
              </a:rPr>
              <a:t>T.saginata</a:t>
            </a:r>
            <a:r>
              <a:rPr lang="en-US" sz="3200" b="0" dirty="0">
                <a:latin typeface="Calibri"/>
                <a:ea typeface="Calibri"/>
                <a:cs typeface="Times New Roman"/>
              </a:rPr>
              <a:t> may produce  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intestinal obstruction</a:t>
            </a:r>
            <a:r>
              <a:rPr lang="en-US" sz="32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22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852295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Ascaris,in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addition,may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occlude lumen of the appendix or common bile duct, may cause perforation of the intestinal </a:t>
            </a:r>
            <a:r>
              <a:rPr lang="en-US" sz="32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wall,or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may penetrate into the parenchyma of the liver and the lungs.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01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417</TotalTime>
  <Words>1567</Words>
  <Application>Microsoft Office PowerPoint</Application>
  <PresentationFormat>On-screen Show (4:3)</PresentationFormat>
  <Paragraphs>132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Angles</vt:lpstr>
      <vt:lpstr>PATHOGENISITY </vt:lpstr>
      <vt:lpstr>PowerPoint Presentation</vt:lpstr>
      <vt:lpstr>PowerPoint Presentation</vt:lpstr>
      <vt:lpstr>WAYS IN WHICH PARASITE CAN CAUSE HARM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IMMUNITY IN PARASITIC INFECTIONS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LABORATORY DIAGNOSIS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PARASITES FOUND IN STOOL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PATHOGENISITY</dc:title>
  <dc:creator>RePack by Diakov</dc:creator>
  <cp:lastModifiedBy>RePack by Diakov</cp:lastModifiedBy>
  <cp:revision>23</cp:revision>
  <dcterms:created xsi:type="dcterms:W3CDTF">2020-11-10T11:28:37Z</dcterms:created>
  <dcterms:modified xsi:type="dcterms:W3CDTF">2020-11-26T11:18:35Z</dcterms:modified>
</cp:coreProperties>
</file>