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</p:sldMasterIdLst>
  <p:notesMasterIdLst>
    <p:notesMasterId r:id="rId36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58" r:id="rId24"/>
    <p:sldId id="278" r:id="rId25"/>
    <p:sldId id="280" r:id="rId26"/>
    <p:sldId id="279" r:id="rId27"/>
    <p:sldId id="281" r:id="rId28"/>
    <p:sldId id="282" r:id="rId29"/>
    <p:sldId id="284" r:id="rId30"/>
    <p:sldId id="283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Pack by Diakov" initials="Rb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2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6T22:19:19.879" idx="1">
    <p:pos x="4988" y="624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51188-C849-4DBA-B46B-855E3AF9B5A1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2301A-604A-4C0D-9D96-DD8C399BD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301A-604A-4C0D-9D96-DD8C399BDC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9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2301A-604A-4C0D-9D96-DD8C399BDC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200-96BF-46D4-B723-63FFDE2CBE3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3298-6E43-4C8F-A4BC-6D4B347CD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6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200-96BF-46D4-B723-63FFDE2CBE3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3298-6E43-4C8F-A4BC-6D4B347CD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200-96BF-46D4-B723-63FFDE2CBE3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3298-6E43-4C8F-A4BC-6D4B347CD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03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838-01DC-4532-BFFF-95430C318895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170-5068-4FE4-BD46-04C7A6EA88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838-01DC-4532-BFFF-95430C318895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170-5068-4FE4-BD46-04C7A6EA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838-01DC-4532-BFFF-95430C318895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170-5068-4FE4-BD46-04C7A6EA88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838-01DC-4532-BFFF-95430C318895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170-5068-4FE4-BD46-04C7A6EA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838-01DC-4532-BFFF-95430C318895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170-5068-4FE4-BD46-04C7A6EA887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838-01DC-4532-BFFF-95430C318895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170-5068-4FE4-BD46-04C7A6EA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838-01DC-4532-BFFF-95430C318895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170-5068-4FE4-BD46-04C7A6EA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838-01DC-4532-BFFF-95430C318895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170-5068-4FE4-BD46-04C7A6EA8870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200-96BF-46D4-B723-63FFDE2CBE3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3298-6E43-4C8F-A4BC-6D4B347CD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1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838-01DC-4532-BFFF-95430C318895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170-5068-4FE4-BD46-04C7A6EA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838-01DC-4532-BFFF-95430C318895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170-5068-4FE4-BD46-04C7A6EA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4838-01DC-4532-BFFF-95430C318895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0170-5068-4FE4-BD46-04C7A6EA8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200-96BF-46D4-B723-63FFDE2CBE3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3298-6E43-4C8F-A4BC-6D4B347CD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5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200-96BF-46D4-B723-63FFDE2CBE3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3298-6E43-4C8F-A4BC-6D4B347CD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1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200-96BF-46D4-B723-63FFDE2CBE3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3298-6E43-4C8F-A4BC-6D4B347CD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0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200-96BF-46D4-B723-63FFDE2CBE3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3298-6E43-4C8F-A4BC-6D4B347CD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200-96BF-46D4-B723-63FFDE2CBE3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3298-6E43-4C8F-A4BC-6D4B347CD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2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200-96BF-46D4-B723-63FFDE2CBE3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3298-6E43-4C8F-A4BC-6D4B347CD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7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A200-96BF-46D4-B723-63FFDE2CBE3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3298-6E43-4C8F-A4BC-6D4B347CD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0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0A200-96BF-46D4-B723-63FFDE2CBE3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3298-6E43-4C8F-A4BC-6D4B347CD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3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D10A200-96BF-46D4-B723-63FFDE2CBE39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40A3298-6E43-4C8F-A4BC-6D4B347CDA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98833" cy="569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Perianal and perineal skin </a:t>
            </a:r>
            <a:r>
              <a:rPr lang="en-US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scrapings 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may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show the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eggs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adult worms of E .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vermicularis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5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PARASITES FOUND IN STOOL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600728"/>
              </p:ext>
            </p:extLst>
          </p:nvPr>
        </p:nvGraphicFramePr>
        <p:xfrm>
          <a:off x="914400" y="533400"/>
          <a:ext cx="7391400" cy="441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1400"/>
              </a:tblGrid>
              <a:tr h="4419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52295" algn="l"/>
                          <a:tab pos="4346575" algn="l"/>
                        </a:tabLs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CYSTS/ TROPHOZOITES       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gastrodiscoides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hominis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113405" algn="ctr"/>
                        </a:tabLs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Protozoa                               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wastonius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watsoni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52295" algn="l"/>
                          <a:tab pos="3574415" algn="l"/>
                        </a:tabLs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Entamoeba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histolytica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heterophyes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heterophyes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52295" algn="l"/>
                          <a:tab pos="3574415" algn="l"/>
                        </a:tabLs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Giarda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lamblia	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     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metagonimus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yokogawai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52295" algn="l"/>
                          <a:tab pos="3113405" algn="ctr"/>
                        </a:tabLs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Dientamoeba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fragilis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opisthrorchis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species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52295" algn="l"/>
                          <a:tab pos="3586480" algn="l"/>
                        </a:tabLs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Balantidium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coli		            Nematodes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52295" algn="l"/>
                          <a:tab pos="3930650" algn="l"/>
                        </a:tabLs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Sarcocystis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hominis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                  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trichuris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trichiura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852295" algn="l"/>
                        </a:tabLs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2599" marR="6259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0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852295" algn="l"/>
              </a:tabLst>
            </a:pP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s.suihominis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ancylostoma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duodenale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852295" algn="l"/>
              </a:tabLst>
            </a:pP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isospora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belli                                                                            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nectator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americanus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852295" algn="l"/>
              </a:tabLst>
            </a:pP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cyclospora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cayetanensis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enterobius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vermicularis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852295" algn="l"/>
              </a:tabLst>
            </a:pP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cryptosporium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parvum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capillaria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philippinensis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852295" algn="l"/>
              </a:tabLst>
            </a:pP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encephalitozoon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intestinalis                                                     </a:t>
            </a: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trichostrongylus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852295" algn="l"/>
                <a:tab pos="4311015" algn="l"/>
              </a:tabLst>
            </a:pPr>
            <a:r>
              <a:rPr lang="en-US" sz="18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enterocytozoon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8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</a:t>
            </a:r>
            <a:r>
              <a:rPr lang="en-US" sz="1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b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orientalis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4497195"/>
              </p:ext>
            </p:extLst>
          </p:nvPr>
        </p:nvGraphicFramePr>
        <p:xfrm>
          <a:off x="990600" y="990600"/>
          <a:ext cx="7543800" cy="534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3800"/>
              </a:tblGrid>
              <a:tr h="357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Eggs								Larvae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cestodes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			  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Strongyloides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stercoralis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diphyllobothrium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latum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Trichinella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spiralis(rarely)   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taenia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solium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251325" algn="l"/>
                        </a:tabLs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T.saginata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asiatica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				Adult  worms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251325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saginata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						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Cestodes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251325" algn="l"/>
                        </a:tabLs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Hymenolepsis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nana				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Taenia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solium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251325" algn="l"/>
                        </a:tabLs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H.diminuta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					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T.saginata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251325" algn="l"/>
                        </a:tabLs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Dipylidium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caninum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			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T.saginata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asiatica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251325" algn="l"/>
                        </a:tabLs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			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Diphyllobothrium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latum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81855" marR="818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83139" y="1100138"/>
          <a:ext cx="6999946" cy="3579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9946"/>
              </a:tblGrid>
              <a:tr h="357981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251325" algn="l"/>
                        </a:tabLst>
                      </a:pPr>
                      <a:r>
                        <a:rPr lang="en-US" sz="2000" dirty="0">
                          <a:effectLst/>
                        </a:rPr>
                        <a:t>Trematodes						Nematodes	 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251325" algn="l"/>
                        </a:tabLst>
                      </a:pPr>
                      <a:r>
                        <a:rPr lang="en-US" sz="2000" dirty="0">
                          <a:effectLst/>
                        </a:rPr>
                        <a:t>Schistosoma </a:t>
                      </a:r>
                      <a:r>
                        <a:rPr lang="en-US" sz="2000" dirty="0" err="1">
                          <a:effectLst/>
                        </a:rPr>
                        <a:t>mansoni</a:t>
                      </a:r>
                      <a:r>
                        <a:rPr lang="en-US" sz="2000" dirty="0">
                          <a:effectLst/>
                        </a:rPr>
                        <a:t> 		</a:t>
                      </a:r>
                      <a:r>
                        <a:rPr lang="en-US" sz="2000" dirty="0" err="1">
                          <a:effectLst/>
                        </a:rPr>
                        <a:t>Ascaris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lumbricoides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S.japonicum</a:t>
                      </a:r>
                      <a:r>
                        <a:rPr lang="en-US" sz="2000" dirty="0">
                          <a:effectLst/>
                        </a:rPr>
                        <a:t>				</a:t>
                      </a:r>
                      <a:r>
                        <a:rPr lang="en-US" sz="2000" dirty="0" err="1">
                          <a:effectLst/>
                        </a:rPr>
                        <a:t>Ancylostoma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duodenale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420110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Fasciolopsis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buski</a:t>
                      </a:r>
                      <a:r>
                        <a:rPr lang="en-US" sz="2000" dirty="0">
                          <a:effectLst/>
                        </a:rPr>
                        <a:t>	</a:t>
                      </a:r>
                      <a:r>
                        <a:rPr lang="en-US" sz="2000" dirty="0" err="1">
                          <a:effectLst/>
                        </a:rPr>
                        <a:t>Necator</a:t>
                      </a: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err="1">
                          <a:effectLst/>
                        </a:rPr>
                        <a:t>americanus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420110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Fasciola</a:t>
                      </a:r>
                      <a:r>
                        <a:rPr lang="en-US" sz="2000" dirty="0">
                          <a:effectLst/>
                        </a:rPr>
                        <a:t> hepatica	</a:t>
                      </a:r>
                      <a:r>
                        <a:rPr lang="en-US" sz="2000" dirty="0" err="1">
                          <a:effectLst/>
                        </a:rPr>
                        <a:t>Enterobius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vermicularis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420110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F.gigantica</a:t>
                      </a:r>
                      <a:r>
                        <a:rPr lang="en-US" sz="2000" dirty="0">
                          <a:effectLst/>
                        </a:rPr>
                        <a:t>	</a:t>
                      </a:r>
                      <a:r>
                        <a:rPr lang="en-US" sz="2000" dirty="0" err="1">
                          <a:effectLst/>
                        </a:rPr>
                        <a:t>Trichinella</a:t>
                      </a:r>
                      <a:r>
                        <a:rPr lang="en-US" sz="2000" dirty="0">
                          <a:effectLst/>
                        </a:rPr>
                        <a:t> spiralis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251325" algn="l"/>
                        </a:tabLst>
                      </a:pPr>
                      <a:r>
                        <a:rPr lang="en-US" sz="2000" dirty="0" err="1">
                          <a:effectLst/>
                        </a:rPr>
                        <a:t>Clonorchis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sinensis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6373" marR="1063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6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65" y="977721"/>
            <a:ext cx="7003360" cy="339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335" y="685800"/>
            <a:ext cx="5719129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1464" y="1064891"/>
            <a:ext cx="5944872" cy="312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1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1464" y="932270"/>
            <a:ext cx="5944872" cy="339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6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alibri"/>
                <a:ea typeface="Calibri"/>
                <a:cs typeface="Times New Roman"/>
              </a:rPr>
              <a:t>LABORATORY DIAGNOSIS</a:t>
            </a:r>
            <a:br>
              <a:rPr lang="en-US" sz="4000" b="1" dirty="0">
                <a:latin typeface="Calibri"/>
                <a:ea typeface="Calibri"/>
                <a:cs typeface="Times New Roman"/>
              </a:rPr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852295" algn="l"/>
              </a:tabLst>
            </a:pPr>
            <a:r>
              <a:rPr lang="en-US" sz="3200" dirty="0" smtClean="0">
                <a:latin typeface="Calibri"/>
                <a:ea typeface="Calibri"/>
                <a:cs typeface="Times New Roman"/>
              </a:rPr>
              <a:t>Laboratory 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diagnosis of parasitic infections can be carried out by: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  <a:tabLst>
                <a:tab pos="1852295" algn="l"/>
              </a:tabLst>
            </a:pPr>
            <a:r>
              <a:rPr lang="en-US" sz="3200" dirty="0">
                <a:latin typeface="Calibri"/>
                <a:ea typeface="Calibri"/>
                <a:cs typeface="Times New Roman"/>
              </a:rPr>
              <a:t>Demonstration of parasite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  <a:tabLst>
                <a:tab pos="1852295" algn="l"/>
              </a:tabLst>
            </a:pPr>
            <a:r>
              <a:rPr lang="en-US" sz="3200" dirty="0" err="1">
                <a:latin typeface="Calibri"/>
                <a:ea typeface="Calibri"/>
                <a:cs typeface="Times New Roman"/>
              </a:rPr>
              <a:t>Immunodiagnosis</a:t>
            </a:r>
            <a:endParaRPr lang="en-US" sz="32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  <a:tabLst>
                <a:tab pos="1852295" algn="l"/>
              </a:tabLst>
            </a:pPr>
            <a:r>
              <a:rPr lang="en-US" sz="3200" dirty="0">
                <a:latin typeface="Calibri"/>
                <a:ea typeface="Calibri"/>
                <a:cs typeface="Times New Roman"/>
              </a:rPr>
              <a:t>Molecular biological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1464" y="1583941"/>
            <a:ext cx="5944872" cy="208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9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1464" y="1388058"/>
            <a:ext cx="5944872" cy="248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3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Culture</a:t>
            </a:r>
          </a:p>
          <a:p>
            <a:pPr marL="0" indent="0">
              <a:buNone/>
            </a:pPr>
            <a:r>
              <a:rPr lang="en-US" dirty="0" smtClean="0"/>
              <a:t>Some parasites like E </a:t>
            </a:r>
            <a:r>
              <a:rPr lang="en-US" dirty="0" err="1" smtClean="0"/>
              <a:t>histolytica,Naegleria</a:t>
            </a:r>
            <a:r>
              <a:rPr lang="en-US" dirty="0" smtClean="0"/>
              <a:t> </a:t>
            </a:r>
            <a:r>
              <a:rPr lang="en-US" dirty="0" err="1" smtClean="0"/>
              <a:t>fowleri,Acanthamoeba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r>
              <a:rPr lang="en-US" dirty="0" smtClean="0"/>
              <a:t>, Balamuthia </a:t>
            </a:r>
            <a:r>
              <a:rPr lang="en-US" dirty="0" err="1" smtClean="0"/>
              <a:t>mandrillaris,leishmania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r>
              <a:rPr lang="en-US" dirty="0" smtClean="0"/>
              <a:t>, Trypanosoma </a:t>
            </a:r>
            <a:r>
              <a:rPr lang="en-US" dirty="0" err="1" smtClean="0"/>
              <a:t>spp</a:t>
            </a:r>
            <a:r>
              <a:rPr lang="en-US" dirty="0" smtClean="0"/>
              <a:t>, Trichomonas vaginalis, giardia lamblia and </a:t>
            </a:r>
            <a:r>
              <a:rPr lang="en-US" dirty="0" err="1" smtClean="0"/>
              <a:t>balantidium</a:t>
            </a:r>
            <a:r>
              <a:rPr lang="en-US" dirty="0" smtClean="0"/>
              <a:t> coli can be cultured in the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Xenic</a:t>
            </a:r>
            <a:r>
              <a:rPr lang="en-US" b="1" dirty="0" smtClean="0"/>
              <a:t> culture</a:t>
            </a:r>
            <a:r>
              <a:rPr lang="en-US" dirty="0" smtClean="0"/>
              <a:t>: Culture of parasites grown in association with   unknown microbiota are referred to as </a:t>
            </a:r>
            <a:r>
              <a:rPr lang="en-US" dirty="0" err="1" smtClean="0"/>
              <a:t>xenic</a:t>
            </a:r>
            <a:r>
              <a:rPr lang="en-US" dirty="0" smtClean="0"/>
              <a:t> culture </a:t>
            </a:r>
            <a:r>
              <a:rPr lang="en-US" dirty="0" err="1" smtClean="0"/>
              <a:t>eg</a:t>
            </a:r>
            <a:r>
              <a:rPr lang="en-US" dirty="0" smtClean="0"/>
              <a:t> E .</a:t>
            </a:r>
            <a:r>
              <a:rPr lang="en-US" dirty="0" err="1" smtClean="0"/>
              <a:t>histolytica</a:t>
            </a:r>
            <a:endParaRPr lang="en-US" dirty="0" smtClean="0"/>
          </a:p>
          <a:p>
            <a:r>
              <a:rPr lang="en-US" b="1" dirty="0" err="1"/>
              <a:t>M</a:t>
            </a:r>
            <a:r>
              <a:rPr lang="en-US" b="1" dirty="0" err="1" smtClean="0"/>
              <a:t>onoxenic</a:t>
            </a:r>
            <a:r>
              <a:rPr lang="en-US" b="1" dirty="0" smtClean="0"/>
              <a:t> culture</a:t>
            </a:r>
            <a:r>
              <a:rPr lang="en-US" dirty="0" smtClean="0"/>
              <a:t>: Is when  parasites are grown with a single known bacterium. Example using specimen culture </a:t>
            </a:r>
            <a:r>
              <a:rPr lang="en-US" dirty="0" err="1" smtClean="0"/>
              <a:t>wuth</a:t>
            </a:r>
            <a:r>
              <a:rPr lang="en-US" dirty="0" smtClean="0"/>
              <a:t> E coli as a means </a:t>
            </a:r>
            <a:r>
              <a:rPr lang="en-US" dirty="0" err="1" smtClean="0"/>
              <a:t>ofvrecovering</a:t>
            </a:r>
            <a:r>
              <a:rPr lang="en-US" dirty="0" smtClean="0"/>
              <a:t>  </a:t>
            </a:r>
            <a:r>
              <a:rPr lang="en-US" dirty="0" err="1" smtClean="0"/>
              <a:t>spp</a:t>
            </a:r>
            <a:r>
              <a:rPr lang="en-US" dirty="0" smtClean="0"/>
              <a:t> of </a:t>
            </a:r>
            <a:r>
              <a:rPr lang="en-US" dirty="0" err="1" smtClean="0"/>
              <a:t>Acanthamoeba</a:t>
            </a:r>
            <a:r>
              <a:rPr lang="en-US" dirty="0" smtClean="0"/>
              <a:t> and </a:t>
            </a:r>
            <a:r>
              <a:rPr lang="en-US" dirty="0" err="1" smtClean="0"/>
              <a:t>Neigleria</a:t>
            </a:r>
            <a:endParaRPr lang="en-US" dirty="0" smtClean="0"/>
          </a:p>
          <a:p>
            <a:r>
              <a:rPr lang="en-US" b="1" dirty="0" smtClean="0"/>
              <a:t>Axenic </a:t>
            </a:r>
            <a:r>
              <a:rPr lang="en-US" dirty="0" smtClean="0"/>
              <a:t>: is when parasites are grown as pure culture without bacterium. Example using of </a:t>
            </a:r>
            <a:r>
              <a:rPr lang="en-US" dirty="0" err="1" smtClean="0"/>
              <a:t>mdia</a:t>
            </a:r>
            <a:r>
              <a:rPr lang="en-US" dirty="0" smtClean="0"/>
              <a:t> for isolation of </a:t>
            </a:r>
            <a:r>
              <a:rPr lang="en-US" dirty="0" err="1" smtClean="0"/>
              <a:t>Leishmania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r>
              <a:rPr lang="en-US" dirty="0" smtClean="0"/>
              <a:t> or Trypanosoma </a:t>
            </a:r>
            <a:r>
              <a:rPr lang="en-US" dirty="0" err="1" smtClean="0"/>
              <a:t>cruzi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03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 inoculation is the detection of </a:t>
            </a:r>
            <a:r>
              <a:rPr lang="en-US" dirty="0" err="1" smtClean="0"/>
              <a:t>T.gondii</a:t>
            </a:r>
            <a:r>
              <a:rPr lang="en-US" dirty="0" smtClean="0"/>
              <a:t> and </a:t>
            </a:r>
            <a:r>
              <a:rPr lang="en-US" dirty="0" err="1" smtClean="0"/>
              <a:t>Babesia</a:t>
            </a:r>
            <a:r>
              <a:rPr lang="en-US" dirty="0" smtClean="0"/>
              <a:t> </a:t>
            </a:r>
            <a:r>
              <a:rPr lang="en-US" dirty="0" err="1" smtClean="0"/>
              <a:t>spp</a:t>
            </a:r>
            <a:r>
              <a:rPr lang="en-US" dirty="0" smtClean="0"/>
              <a:t> in the clinical specimen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1" y="1447800"/>
            <a:ext cx="4473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Animal </a:t>
            </a:r>
            <a:r>
              <a:rPr lang="en-US" sz="2400" dirty="0" err="1"/>
              <a:t>innoculation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2983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Imunodiagnosis</a:t>
            </a:r>
            <a:endParaRPr lang="en-US" dirty="0" smtClean="0"/>
          </a:p>
          <a:p>
            <a:r>
              <a:rPr lang="en-US" dirty="0" err="1" smtClean="0"/>
              <a:t>Immunodiagnosis</a:t>
            </a:r>
            <a:r>
              <a:rPr lang="en-US" dirty="0" smtClean="0"/>
              <a:t> test is of 2 types</a:t>
            </a:r>
          </a:p>
          <a:p>
            <a:pPr lvl="3"/>
            <a:r>
              <a:rPr lang="en-US" dirty="0" smtClean="0"/>
              <a:t>Skin test</a:t>
            </a:r>
          </a:p>
          <a:p>
            <a:pPr lvl="3"/>
            <a:r>
              <a:rPr lang="en-US" dirty="0" smtClean="0"/>
              <a:t>Serology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2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Skin test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These tests are performed by intradermal </a:t>
            </a:r>
            <a:r>
              <a:rPr lang="en-US" dirty="0" err="1" smtClean="0">
                <a:solidFill>
                  <a:schemeClr val="tx1"/>
                </a:solidFill>
              </a:rPr>
              <a:t>injction</a:t>
            </a:r>
            <a:r>
              <a:rPr lang="en-US" dirty="0" smtClean="0">
                <a:solidFill>
                  <a:schemeClr val="tx1"/>
                </a:solidFill>
              </a:rPr>
              <a:t> of the parasitic antigens and read as under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1] Immediate hypersensitivity reaction: it reveals a  wheal and flair response within 30 mins of injection—seen in schistosomiasis, hydatid </a:t>
            </a:r>
            <a:r>
              <a:rPr lang="en-US" dirty="0" err="1" smtClean="0">
                <a:solidFill>
                  <a:schemeClr val="tx1"/>
                </a:solidFill>
              </a:rPr>
              <a:t>dzs</a:t>
            </a:r>
            <a:r>
              <a:rPr lang="en-US" dirty="0" smtClean="0">
                <a:solidFill>
                  <a:schemeClr val="tx1"/>
                </a:solidFill>
              </a:rPr>
              <a:t>, ascariasis and </a:t>
            </a:r>
            <a:r>
              <a:rPr lang="en-US" dirty="0" err="1" smtClean="0">
                <a:solidFill>
                  <a:schemeClr val="tx1"/>
                </a:solidFill>
              </a:rPr>
              <a:t>strongyloidiasi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2] Delayed </a:t>
            </a:r>
            <a:r>
              <a:rPr lang="en-US" dirty="0" err="1" smtClean="0">
                <a:solidFill>
                  <a:schemeClr val="tx1"/>
                </a:solidFill>
              </a:rPr>
              <a:t>hypersansitivity</a:t>
            </a:r>
            <a:r>
              <a:rPr lang="en-US" dirty="0" smtClean="0">
                <a:solidFill>
                  <a:schemeClr val="tx1"/>
                </a:solidFill>
              </a:rPr>
              <a:t> reaction:--reveals an erythema and induration after 48 </a:t>
            </a:r>
            <a:r>
              <a:rPr lang="en-US" dirty="0" err="1" smtClean="0">
                <a:solidFill>
                  <a:schemeClr val="tx1"/>
                </a:solidFill>
              </a:rPr>
              <a:t>hrsof</a:t>
            </a:r>
            <a:r>
              <a:rPr lang="en-US" dirty="0" smtClean="0">
                <a:solidFill>
                  <a:schemeClr val="tx1"/>
                </a:solidFill>
              </a:rPr>
              <a:t> injection. This is seen as in trypanosomiasis, </a:t>
            </a:r>
            <a:r>
              <a:rPr lang="en-US" dirty="0" err="1" smtClean="0">
                <a:solidFill>
                  <a:schemeClr val="tx1"/>
                </a:solidFill>
              </a:rPr>
              <a:t>leishmaniasis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toxoplamosis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amoebiasis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Serology test</a:t>
            </a:r>
          </a:p>
          <a:p>
            <a:r>
              <a:rPr lang="en-US" dirty="0" smtClean="0"/>
              <a:t>This test detect the antibodies </a:t>
            </a:r>
            <a:r>
              <a:rPr lang="en-US" dirty="0" err="1" smtClean="0"/>
              <a:t>ou</a:t>
            </a:r>
            <a:r>
              <a:rPr lang="en-US" dirty="0" smtClean="0"/>
              <a:t> antigens in the serum and other clinical specimen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Molecular biological method</a:t>
            </a:r>
          </a:p>
          <a:p>
            <a:r>
              <a:rPr lang="en-US" dirty="0" smtClean="0"/>
              <a:t>These includes DNA  probes and Polymerase Chain Reaction [PCR]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486400"/>
            <a:ext cx="5105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6740995" cy="506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7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exam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543800" cy="40386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WRITE SHORT NOTES ON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A] Parasite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B] Host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C] Sources pf infection of parasites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D] Portal of entry of parasites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E] Pathogenicity of parasitic infection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F] Immunity in parasitic infection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G]  Laboratory diagnosis of parasitic infection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Demonstration of parasite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definitive diagnosis is made by demonstrating of parasites in appropriate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clinical specimens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643619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131395" cy="46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29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6283795" cy="471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0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en-US" sz="9600" i="1" dirty="0" smtClean="0"/>
          </a:p>
          <a:p>
            <a:pPr marL="0" indent="0" algn="r">
              <a:buNone/>
            </a:pPr>
            <a:r>
              <a:rPr lang="en-US" sz="9600" i="1" dirty="0" err="1" smtClean="0">
                <a:solidFill>
                  <a:srgbClr val="7030A0"/>
                </a:solidFill>
              </a:rPr>
              <a:t>mwisho</a:t>
            </a:r>
            <a:endParaRPr lang="en-US" sz="9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 </a:t>
            </a:r>
            <a:endParaRPr lang="en-US" sz="3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In those parasitic infections, where the parasite itself, or in any stage of its development , circulates in the blood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stream,the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examination of the blood film forms the demonstration of plasmodium spp. Inside the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erythrocytes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02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Stool</a:t>
            </a:r>
            <a:endParaRPr lang="en-US" sz="32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Examination of stool is important in the diagnosis of intestinal parasitic infections and 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helminthic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infections of biliary  tract in which eggs are discharged in the intestine. </a:t>
            </a:r>
          </a:p>
        </p:txBody>
      </p:sp>
    </p:spTree>
    <p:extLst>
      <p:ext uri="{BB962C8B-B14F-4D97-AF65-F5344CB8AC3E}">
        <p14:creationId xmlns:p14="http://schemas.microsoft.com/office/powerpoint/2010/main" val="8921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protozoal infections, the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trophozoites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(during active phase)  and cysts(during chronic phase) of E.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histolytica,G.lamblia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B.coli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demonstrated by wet mount of stool in normal saline and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lugol’s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iodine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helminthic infections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eggs,larvae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adult worms may be </a:t>
            </a:r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demonstrated.</a:t>
            </a:r>
          </a:p>
          <a:p>
            <a:pPr lvl="0"/>
            <a:r>
              <a:rPr lang="en-US" sz="3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 stool smears are repeatedly negative for ova and cysts then the concentrated methods such as salt floatation or formalin –ether concentrated may be used.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Calibri"/>
                <a:ea typeface="Calibri"/>
                <a:cs typeface="Times New Roman"/>
              </a:rPr>
              <a:t>Cryptosporidium </a:t>
            </a:r>
            <a:r>
              <a:rPr lang="en-US" sz="3200" dirty="0" err="1" smtClean="0">
                <a:latin typeface="Calibri"/>
                <a:ea typeface="Calibri"/>
                <a:cs typeface="Times New Roman"/>
              </a:rPr>
              <a:t>parvum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 , </a:t>
            </a:r>
            <a:r>
              <a:rPr lang="en-US" sz="3200" dirty="0" err="1">
                <a:latin typeface="Calibri"/>
                <a:ea typeface="Calibri"/>
                <a:cs typeface="Times New Roman"/>
              </a:rPr>
              <a:t>I</a:t>
            </a:r>
            <a:r>
              <a:rPr lang="en-US" sz="3200" dirty="0" err="1" smtClean="0">
                <a:latin typeface="Calibri"/>
                <a:ea typeface="Calibri"/>
                <a:cs typeface="Times New Roman"/>
              </a:rPr>
              <a:t>sospora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belli and other coccidian in stool specimens may be detected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by modified </a:t>
            </a:r>
            <a:r>
              <a:rPr lang="en-US" sz="3200" dirty="0" err="1">
                <a:latin typeface="Calibri"/>
                <a:ea typeface="Calibri"/>
                <a:cs typeface="Times New Roman"/>
              </a:rPr>
              <a:t>ziehl-neelsen</a:t>
            </a:r>
            <a:r>
              <a:rPr lang="en-US" sz="3200" dirty="0">
                <a:latin typeface="Calibri"/>
                <a:ea typeface="Calibri"/>
                <a:cs typeface="Times New Roman"/>
              </a:rPr>
              <a:t> staining of the </a:t>
            </a:r>
            <a:r>
              <a:rPr lang="en-US" sz="3200" dirty="0" smtClean="0">
                <a:latin typeface="Calibri"/>
                <a:ea typeface="Calibri"/>
                <a:cs typeface="Times New Roman"/>
              </a:rPr>
              <a:t>fixed smear.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91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Demonstration of parasites  in the stools confirms the diagnosis and is the gold standard  in the diagnosis of intestinal parasitic infections.</a:t>
            </a:r>
          </a:p>
        </p:txBody>
      </p:sp>
    </p:spTree>
    <p:extLst>
      <p:ext uri="{BB962C8B-B14F-4D97-AF65-F5344CB8AC3E}">
        <p14:creationId xmlns:p14="http://schemas.microsoft.com/office/powerpoint/2010/main" val="35307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566</Words>
  <Application>Microsoft Office PowerPoint</Application>
  <PresentationFormat>On-screen Show (4:3)</PresentationFormat>
  <Paragraphs>83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NewsPrint</vt:lpstr>
      <vt:lpstr>PowerPoint Presentation</vt:lpstr>
      <vt:lpstr>LABORATORY DIAGNOSIS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PARASITES FOUND IN STOOL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Common exam questions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RePack by Diakov</dc:creator>
  <cp:lastModifiedBy>RePack by Diakov</cp:lastModifiedBy>
  <cp:revision>17</cp:revision>
  <dcterms:created xsi:type="dcterms:W3CDTF">2020-11-19T20:59:27Z</dcterms:created>
  <dcterms:modified xsi:type="dcterms:W3CDTF">2020-11-26T19:59:12Z</dcterms:modified>
</cp:coreProperties>
</file>