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2A0B3F-B796-4582-9302-768189CD6CB4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52E4C-2DF2-4ADC-8F49-A4E36E165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48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12132-FAF8-4E8B-88F2-11A8B2BFD95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598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2C2F4E-3560-46FF-B7A9-604CA717AD1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019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39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DE82452-44E5-49BB-A25F-ECD97E69AF6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5838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69CBD51-3ADF-4DAC-B5AB-D425D4B2BF3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82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32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422C6E9-6BA8-4525-A0C4-C5D6AAEE319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011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19BAC87-2935-472C-8F2B-E42772D0277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785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FAFA293-3EB0-41E6-815C-8AF63294092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007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12132-FAF8-4E8B-88F2-11A8B2BFD9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623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A604027-6505-42B6-B759-8BC745DD97D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1054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12132-FAF8-4E8B-88F2-11A8B2BFD95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394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AF754CB-194D-41A2-81DA-7734218EDAB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1386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37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BEA0F5A-6DFB-4BD0-AF3B-AEB3B8EC06B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290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98B2-042D-4A49-ADD5-962536DE208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F131-BFCC-478F-A829-125CBDB69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66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98B2-042D-4A49-ADD5-962536DE208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F131-BFCC-478F-A829-125CBDB69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066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98B2-042D-4A49-ADD5-962536DE208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F131-BFCC-478F-A829-125CBDB69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35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98B2-042D-4A49-ADD5-962536DE208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F131-BFCC-478F-A829-125CBDB69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73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98B2-042D-4A49-ADD5-962536DE208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F131-BFCC-478F-A829-125CBDB69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199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98B2-042D-4A49-ADD5-962536DE208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F131-BFCC-478F-A829-125CBDB69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65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98B2-042D-4A49-ADD5-962536DE208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F131-BFCC-478F-A829-125CBDB69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521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98B2-042D-4A49-ADD5-962536DE208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F131-BFCC-478F-A829-125CBDB69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885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98B2-042D-4A49-ADD5-962536DE208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F131-BFCC-478F-A829-125CBDB69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318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98B2-042D-4A49-ADD5-962536DE208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F131-BFCC-478F-A829-125CBDB69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86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298B2-042D-4A49-ADD5-962536DE208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CF131-BFCC-478F-A829-125CBDB69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33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298B2-042D-4A49-ADD5-962536DE208C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CF131-BFCC-478F-A829-125CBDB69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000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PARATHYROID DISORDERS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ENDOCRINE MEDICINE</a:t>
            </a:r>
          </a:p>
          <a:p>
            <a:r>
              <a:rPr lang="en-US" dirty="0" smtClean="0"/>
              <a:t>MEDICINE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190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CLINICAL MANIFESTATIONS OF HYPOPARATHYROIDISM</a:t>
            </a:r>
            <a:endParaRPr lang="en-US" dirty="0"/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Irritability of neuromuscular system</a:t>
            </a:r>
          </a:p>
          <a:p>
            <a:r>
              <a:rPr lang="en-US" b="1" dirty="0" smtClean="0"/>
              <a:t>Tetany</a:t>
            </a:r>
            <a:r>
              <a:rPr lang="en-US" dirty="0" smtClean="0"/>
              <a:t>—hypertonic muscle contractions , </a:t>
            </a:r>
            <a:r>
              <a:rPr lang="en-US" dirty="0" err="1" smtClean="0"/>
              <a:t>numbnes</a:t>
            </a:r>
            <a:r>
              <a:rPr lang="en-US" dirty="0" smtClean="0"/>
              <a:t>, tingling, cramps in extremities, laryngeal spasm, bronchospasm, </a:t>
            </a:r>
            <a:r>
              <a:rPr lang="en-US" dirty="0" err="1" smtClean="0"/>
              <a:t>carpopedal</a:t>
            </a:r>
            <a:r>
              <a:rPr lang="en-US" dirty="0" smtClean="0"/>
              <a:t> spasm ( flexion of the elbows and wrists, dorsiflexion of the feet), seizures</a:t>
            </a:r>
          </a:p>
        </p:txBody>
      </p:sp>
    </p:spTree>
    <p:extLst>
      <p:ext uri="{BB962C8B-B14F-4D97-AF65-F5344CB8AC3E}">
        <p14:creationId xmlns:p14="http://schemas.microsoft.com/office/powerpoint/2010/main" val="1710434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ASSESSMENT AND DIAGNOSTIC FINDINGS</a:t>
            </a:r>
            <a:endParaRPr lang="en-US" dirty="0"/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Trousseau’s sign</a:t>
            </a:r>
            <a:r>
              <a:rPr lang="en-US" dirty="0" smtClean="0"/>
              <a:t>—can check with a BP cuff</a:t>
            </a:r>
          </a:p>
          <a:p>
            <a:pPr lvl="1"/>
            <a:r>
              <a:rPr lang="en-US" dirty="0" smtClean="0"/>
              <a:t>Inflate cuff to pressure greater than systolic </a:t>
            </a:r>
            <a:r>
              <a:rPr lang="en-US" dirty="0" err="1" smtClean="0"/>
              <a:t>bp</a:t>
            </a:r>
            <a:r>
              <a:rPr lang="en-US" dirty="0" smtClean="0"/>
              <a:t> and held in place for 3 minutes; occluding brachial artery. In absence of blood flow, the pts </a:t>
            </a:r>
            <a:r>
              <a:rPr lang="en-US" dirty="0" err="1" smtClean="0"/>
              <a:t>hypocalcemia</a:t>
            </a:r>
            <a:r>
              <a:rPr lang="en-US" dirty="0" smtClean="0"/>
              <a:t> &amp; subsequent neuromuscular irritability induce spasms of muscles of the hand and forearm; 94 % sensitive</a:t>
            </a:r>
          </a:p>
          <a:p>
            <a:r>
              <a:rPr lang="en-US" b="1" dirty="0" err="1" smtClean="0"/>
              <a:t>Chvostek’s</a:t>
            </a:r>
            <a:r>
              <a:rPr lang="en-US" b="1" dirty="0" smtClean="0"/>
              <a:t> sign</a:t>
            </a:r>
            <a:r>
              <a:rPr lang="en-US" dirty="0" smtClean="0"/>
              <a:t>—tapping over facial nerve causes spasm of the mouth, nose and eye; 29% sensitive</a:t>
            </a:r>
          </a:p>
          <a:p>
            <a:r>
              <a:rPr lang="en-US" dirty="0" smtClean="0"/>
              <a:t>Lab studies may reveal calcium levels of 5-6 mg/</a:t>
            </a:r>
            <a:r>
              <a:rPr lang="en-US" dirty="0" err="1" smtClean="0"/>
              <a:t>dL</a:t>
            </a:r>
            <a:r>
              <a:rPr lang="en-US" dirty="0" smtClean="0"/>
              <a:t> or lower</a:t>
            </a:r>
          </a:p>
          <a:p>
            <a:r>
              <a:rPr lang="en-US" dirty="0" smtClean="0"/>
              <a:t>Serum phosphate levels will be decreased</a:t>
            </a:r>
          </a:p>
          <a:p>
            <a:pPr>
              <a:buFont typeface="Wingdings 2" pitchFamily="18" charset="2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9046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MANAGEMENT OF HYPOPARATHYROIDISM</a:t>
            </a:r>
            <a:endParaRPr lang="en-US" dirty="0"/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Restore </a:t>
            </a:r>
            <a:r>
              <a:rPr lang="en-US" b="1" dirty="0" smtClean="0"/>
              <a:t>calcium level to 9-10 mg/</a:t>
            </a:r>
            <a:r>
              <a:rPr lang="en-US" b="1" dirty="0" err="1" smtClean="0"/>
              <a:t>dL</a:t>
            </a:r>
            <a:endParaRPr lang="en-US" b="1" dirty="0" smtClean="0"/>
          </a:p>
          <a:p>
            <a:r>
              <a:rPr lang="en-US" dirty="0" smtClean="0"/>
              <a:t>May need to give </a:t>
            </a:r>
            <a:r>
              <a:rPr lang="en-US" b="1" dirty="0" smtClean="0"/>
              <a:t>IV calcium gluconate </a:t>
            </a:r>
            <a:r>
              <a:rPr lang="en-US" dirty="0" smtClean="0"/>
              <a:t>for immediate treatment</a:t>
            </a:r>
          </a:p>
          <a:p>
            <a:r>
              <a:rPr lang="en-US" dirty="0" smtClean="0"/>
              <a:t>Use of parathormone IV reserved for extreme situations due to the probability of allergic reactions</a:t>
            </a:r>
          </a:p>
          <a:p>
            <a:r>
              <a:rPr lang="en-US" dirty="0" smtClean="0"/>
              <a:t>Monitor calcium levels</a:t>
            </a:r>
          </a:p>
          <a:p>
            <a:r>
              <a:rPr lang="en-US" dirty="0" smtClean="0"/>
              <a:t>May need bronchodilators and even ventilator assistance</a:t>
            </a:r>
          </a:p>
          <a:p>
            <a:r>
              <a:rPr lang="en-US" dirty="0" smtClean="0"/>
              <a:t>Diet high in calcium and low in phosphorus; thus, avoid milk products, egg yolk and spinach.</a:t>
            </a:r>
          </a:p>
        </p:txBody>
      </p:sp>
    </p:spTree>
    <p:extLst>
      <p:ext uri="{BB962C8B-B14F-4D97-AF65-F5344CB8AC3E}">
        <p14:creationId xmlns:p14="http://schemas.microsoft.com/office/powerpoint/2010/main" val="2081838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OF HYPOPARATHYROIDISM</a:t>
            </a:r>
            <a:endParaRPr lang="en-US" dirty="0"/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 calcium gluconate at bedside</a:t>
            </a:r>
          </a:p>
          <a:p>
            <a:r>
              <a:rPr lang="en-US" dirty="0" smtClean="0"/>
              <a:t>Ensure has IV access</a:t>
            </a:r>
          </a:p>
          <a:p>
            <a:r>
              <a:rPr lang="en-US" dirty="0" smtClean="0"/>
              <a:t>Cardiac monitoring</a:t>
            </a:r>
          </a:p>
          <a:p>
            <a:r>
              <a:rPr lang="en-US" dirty="0" smtClean="0"/>
              <a:t>Care of postoperative patients who have undergone thyroid surgery, </a:t>
            </a:r>
            <a:r>
              <a:rPr lang="en-US" dirty="0" err="1" smtClean="0"/>
              <a:t>parathyroidectomy</a:t>
            </a:r>
            <a:r>
              <a:rPr lang="en-US" dirty="0" smtClean="0"/>
              <a:t> or radical neck surgery. Be watchful for signs of tetany, seizures, and respiratory difficulties</a:t>
            </a:r>
          </a:p>
        </p:txBody>
      </p:sp>
    </p:spTree>
    <p:extLst>
      <p:ext uri="{BB962C8B-B14F-4D97-AF65-F5344CB8AC3E}">
        <p14:creationId xmlns:p14="http://schemas.microsoft.com/office/powerpoint/2010/main" val="2501094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 HYPERPARATHYROIDISM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It </a:t>
            </a:r>
            <a:r>
              <a:rPr lang="en-US" dirty="0" smtClean="0"/>
              <a:t>involves secretion of increased levels of parathyroid hormone involved in </a:t>
            </a:r>
            <a:r>
              <a:rPr lang="en-US" b="1" dirty="0" smtClean="0"/>
              <a:t>calcium metabolism.</a:t>
            </a:r>
          </a:p>
          <a:p>
            <a:r>
              <a:rPr lang="en-US" dirty="0" smtClean="0"/>
              <a:t>Objective of management is to relieve symptoms and prevent complications.</a:t>
            </a:r>
          </a:p>
          <a:p>
            <a:r>
              <a:rPr lang="en-US" dirty="0" smtClean="0"/>
              <a:t>The choice of therapy depends on: </a:t>
            </a:r>
          </a:p>
          <a:p>
            <a:pPr lvl="1"/>
            <a:r>
              <a:rPr lang="en-US" dirty="0" smtClean="0"/>
              <a:t>the urgency of the problem, </a:t>
            </a:r>
          </a:p>
          <a:p>
            <a:pPr lvl="1"/>
            <a:r>
              <a:rPr lang="en-US" dirty="0" smtClean="0"/>
              <a:t>the degree of hypercalcemia, </a:t>
            </a:r>
          </a:p>
          <a:p>
            <a:pPr lvl="1"/>
            <a:r>
              <a:rPr lang="en-US" dirty="0" smtClean="0"/>
              <a:t>the underlying disorder, </a:t>
            </a:r>
          </a:p>
          <a:p>
            <a:pPr lvl="1"/>
            <a:r>
              <a:rPr lang="en-US" dirty="0" smtClean="0"/>
              <a:t>the status of renal and hepatic function, </a:t>
            </a:r>
          </a:p>
          <a:p>
            <a:pPr lvl="1"/>
            <a:r>
              <a:rPr lang="en-US" dirty="0" smtClean="0"/>
              <a:t>the patient’s clinical presentation and </a:t>
            </a:r>
          </a:p>
          <a:p>
            <a:pPr lvl="1"/>
            <a:r>
              <a:rPr lang="en-US" dirty="0" smtClean="0"/>
              <a:t>merits of each mode of treatment.</a:t>
            </a:r>
          </a:p>
          <a:p>
            <a:r>
              <a:rPr lang="en-US" dirty="0" smtClean="0"/>
              <a:t>In severe cases surgery is  performed.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978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en-US" dirty="0" smtClean="0"/>
              <a:t>MANIFESTATIONS OF HYPERPARATHYROIDISM</a:t>
            </a:r>
            <a:endParaRPr lang="en-US" dirty="0"/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be </a:t>
            </a:r>
            <a:r>
              <a:rPr lang="en-US" b="1" dirty="0" smtClean="0"/>
              <a:t>asymptomatic</a:t>
            </a:r>
          </a:p>
          <a:p>
            <a:r>
              <a:rPr lang="en-US" b="1" dirty="0" smtClean="0"/>
              <a:t>Apathy, fatigue, muscle weakness, nausea, vomiting, constipation, hypertension and cardiac dysrhythmias</a:t>
            </a:r>
          </a:p>
          <a:p>
            <a:r>
              <a:rPr lang="en-US" dirty="0" smtClean="0"/>
              <a:t>Excess calcium in the brain can lead to </a:t>
            </a:r>
            <a:r>
              <a:rPr lang="en-US" b="1" dirty="0" smtClean="0"/>
              <a:t>psychoses</a:t>
            </a:r>
          </a:p>
          <a:p>
            <a:r>
              <a:rPr lang="en-US" dirty="0" smtClean="0"/>
              <a:t>Renal </a:t>
            </a:r>
            <a:r>
              <a:rPr lang="en-US" dirty="0" err="1" smtClean="0"/>
              <a:t>lithiasis</a:t>
            </a:r>
            <a:r>
              <a:rPr lang="en-US" dirty="0" smtClean="0"/>
              <a:t> can lead to </a:t>
            </a:r>
            <a:r>
              <a:rPr lang="en-US" b="1" dirty="0" smtClean="0"/>
              <a:t>renal damage and even failure</a:t>
            </a:r>
          </a:p>
          <a:p>
            <a:r>
              <a:rPr lang="en-US" dirty="0" smtClean="0"/>
              <a:t>Demineralization of bones with back and joint pain, pain on weight bearing, </a:t>
            </a:r>
            <a:r>
              <a:rPr lang="en-US" b="1" dirty="0" smtClean="0"/>
              <a:t>pathologic fractures</a:t>
            </a:r>
          </a:p>
          <a:p>
            <a:r>
              <a:rPr lang="en-US" dirty="0" smtClean="0"/>
              <a:t>Peptic ulcers and pancreatitis can also occur</a:t>
            </a:r>
          </a:p>
        </p:txBody>
      </p:sp>
    </p:spTree>
    <p:extLst>
      <p:ext uri="{BB962C8B-B14F-4D97-AF65-F5344CB8AC3E}">
        <p14:creationId xmlns:p14="http://schemas.microsoft.com/office/powerpoint/2010/main" val="3679078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en-US" dirty="0" smtClean="0"/>
              <a:t>ASSESSMENT AND DIAGNOSTIC FINDINGS</a:t>
            </a:r>
            <a:endParaRPr lang="en-US" dirty="0"/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Persistent elevated calcium levels</a:t>
            </a:r>
          </a:p>
          <a:p>
            <a:r>
              <a:rPr lang="en-US" dirty="0" smtClean="0"/>
              <a:t>Elevated serum parathormone level</a:t>
            </a:r>
          </a:p>
          <a:p>
            <a:r>
              <a:rPr lang="en-US" dirty="0" smtClean="0"/>
              <a:t>Bone studies will reveal </a:t>
            </a:r>
            <a:r>
              <a:rPr lang="en-US" b="1" dirty="0" smtClean="0"/>
              <a:t>decreased density</a:t>
            </a:r>
          </a:p>
          <a:p>
            <a:r>
              <a:rPr lang="en-US" dirty="0" smtClean="0"/>
              <a:t>Double antibody parathyroid hormone test is used to distinguish between primary hyperparathyroidism( unregulated production of PTH and </a:t>
            </a:r>
            <a:r>
              <a:rPr lang="en-US" dirty="0" smtClean="0"/>
              <a:t>malignancy)</a:t>
            </a:r>
            <a:endParaRPr lang="en-US" dirty="0" smtClean="0"/>
          </a:p>
          <a:p>
            <a:r>
              <a:rPr lang="en-US" dirty="0" smtClean="0"/>
              <a:t>Ultrasound, MRI, thallium scan, fine needle biopsy also can be used to localize cysts, adenomas, or hyperplasia</a:t>
            </a:r>
          </a:p>
        </p:txBody>
      </p:sp>
    </p:spTree>
    <p:extLst>
      <p:ext uri="{BB962C8B-B14F-4D97-AF65-F5344CB8AC3E}">
        <p14:creationId xmlns:p14="http://schemas.microsoft.com/office/powerpoint/2010/main" val="119433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dirty="0" smtClean="0"/>
              <a:t>Recommended treatment for hyperparathyroidism is </a:t>
            </a:r>
            <a:r>
              <a:rPr lang="en-US" b="1" dirty="0" smtClean="0"/>
              <a:t>surgical removal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b="1" dirty="0" smtClean="0"/>
              <a:t>Hydration</a:t>
            </a:r>
            <a:r>
              <a:rPr lang="en-US" dirty="0" smtClean="0"/>
              <a:t> </a:t>
            </a:r>
            <a:r>
              <a:rPr lang="en-US" b="1" dirty="0" smtClean="0"/>
              <a:t>therapy</a:t>
            </a:r>
            <a:r>
              <a:rPr lang="en-US" dirty="0" smtClean="0"/>
              <a:t> necessary to prevent renal calculi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b="1" dirty="0" smtClean="0"/>
              <a:t>Avoid </a:t>
            </a:r>
            <a:r>
              <a:rPr lang="en-US" b="1" dirty="0" err="1" smtClean="0"/>
              <a:t>thiazide</a:t>
            </a:r>
            <a:r>
              <a:rPr lang="en-US" b="1" dirty="0" smtClean="0"/>
              <a:t> diuretics as they decrease renal excretion of calcium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dirty="0" smtClean="0"/>
              <a:t>Increase mobility to promote bone retention of calcium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dirty="0" smtClean="0"/>
              <a:t>Avoid restricted or excess calcium in the diet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dirty="0" smtClean="0"/>
              <a:t>Fluids, prune juice and stool softeners to prevent constipation</a:t>
            </a:r>
          </a:p>
          <a:p>
            <a:pPr marL="274320" indent="-274320">
              <a:spcBef>
                <a:spcPts val="580"/>
              </a:spcBef>
              <a:buFont typeface="Wingdings 2"/>
              <a:buChar char=""/>
              <a:defRPr/>
            </a:pPr>
            <a:r>
              <a:rPr lang="en-US" dirty="0" smtClean="0"/>
              <a:t>Watch for s/s of </a:t>
            </a:r>
            <a:r>
              <a:rPr lang="en-US" b="1" dirty="0" err="1" smtClean="0"/>
              <a:t>tetany</a:t>
            </a:r>
            <a:r>
              <a:rPr lang="en-US" dirty="0" smtClean="0"/>
              <a:t> </a:t>
            </a:r>
            <a:r>
              <a:rPr lang="en-US" b="1" dirty="0" err="1" smtClean="0"/>
              <a:t>postsurgically</a:t>
            </a:r>
            <a:r>
              <a:rPr lang="en-US" b="1" i="1" dirty="0" smtClean="0"/>
              <a:t> </a:t>
            </a:r>
            <a:r>
              <a:rPr lang="en-US" dirty="0" smtClean="0"/>
              <a:t>(numbness, tingling, </a:t>
            </a:r>
            <a:r>
              <a:rPr lang="en-US" dirty="0" err="1" smtClean="0"/>
              <a:t>carpopedal</a:t>
            </a:r>
            <a:r>
              <a:rPr lang="en-US" dirty="0" smtClean="0"/>
              <a:t> spasms) as well as cardiac </a:t>
            </a:r>
            <a:r>
              <a:rPr lang="en-US" dirty="0" err="1" smtClean="0"/>
              <a:t>dysrhythmias</a:t>
            </a:r>
            <a:r>
              <a:rPr lang="en-US" dirty="0" smtClean="0"/>
              <a:t> and hypotension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013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less acute cases conservative management is done involving </a:t>
            </a:r>
          </a:p>
          <a:p>
            <a:pPr lvl="1"/>
            <a:r>
              <a:rPr lang="en-US" dirty="0" smtClean="0"/>
              <a:t>close monitoring, </a:t>
            </a:r>
          </a:p>
          <a:p>
            <a:pPr lvl="1"/>
            <a:r>
              <a:rPr lang="en-US" dirty="0" smtClean="0"/>
              <a:t>high fluid, and </a:t>
            </a:r>
          </a:p>
          <a:p>
            <a:pPr lvl="1"/>
            <a:r>
              <a:rPr lang="en-US" dirty="0" smtClean="0"/>
              <a:t>moderate calcium, sodium and phosphorous supplementation</a:t>
            </a:r>
          </a:p>
          <a:p>
            <a:r>
              <a:rPr lang="en-US" dirty="0" smtClean="0"/>
              <a:t>Diuretics e.g. furosemide, may also be administered. They act on the kidney to cause fluid loss and therefore </a:t>
            </a:r>
            <a:r>
              <a:rPr lang="en-US" b="1" dirty="0" smtClean="0"/>
              <a:t>lower the possibility of kidney stone formation.</a:t>
            </a:r>
          </a:p>
          <a:p>
            <a:r>
              <a:rPr lang="en-US" dirty="0" smtClean="0"/>
              <a:t>Some drugs e..g </a:t>
            </a:r>
            <a:r>
              <a:rPr lang="en-US" b="1" dirty="0" smtClean="0"/>
              <a:t>mithramycin</a:t>
            </a:r>
            <a:r>
              <a:rPr lang="en-US" dirty="0" smtClean="0"/>
              <a:t>, </a:t>
            </a:r>
            <a:r>
              <a:rPr lang="en-US" b="1" dirty="0" smtClean="0"/>
              <a:t>lower serum calcium</a:t>
            </a:r>
          </a:p>
          <a:p>
            <a:r>
              <a:rPr lang="en-US" dirty="0" smtClean="0"/>
              <a:t>Oestrogen therapy for post-menopausal women can also be helpful.</a:t>
            </a:r>
          </a:p>
          <a:p>
            <a:r>
              <a:rPr lang="en-US" dirty="0" smtClean="0"/>
              <a:t>Strict monitoring of intake and output and levels of calcium, potassium and phosphate are necessary.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727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HYPERCALCEMIC CRISIS</a:t>
            </a:r>
            <a:endParaRPr lang="en-US" dirty="0" smtClean="0"/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Seen with </a:t>
            </a:r>
            <a:r>
              <a:rPr lang="en-US" b="1" dirty="0" smtClean="0"/>
              <a:t>levels greater than 15mg/</a:t>
            </a:r>
            <a:r>
              <a:rPr lang="en-US" b="1" dirty="0" err="1" smtClean="0"/>
              <a:t>dL</a:t>
            </a:r>
            <a:endParaRPr lang="en-US" b="1" dirty="0" smtClean="0"/>
          </a:p>
          <a:p>
            <a:r>
              <a:rPr lang="en-US" dirty="0" smtClean="0"/>
              <a:t>Can result in </a:t>
            </a:r>
            <a:r>
              <a:rPr lang="en-US" b="1" dirty="0" smtClean="0"/>
              <a:t>life-threatening neurologic, cardiovascular and renal symptoms</a:t>
            </a:r>
          </a:p>
          <a:p>
            <a:r>
              <a:rPr lang="en-US" dirty="0" smtClean="0"/>
              <a:t>Treatments include: </a:t>
            </a:r>
            <a:r>
              <a:rPr lang="en-US" b="1" dirty="0" smtClean="0"/>
              <a:t>hydration, loop diuretics </a:t>
            </a:r>
            <a:r>
              <a:rPr lang="en-US" dirty="0" smtClean="0"/>
              <a:t>to promote excretion of calcium, </a:t>
            </a:r>
            <a:r>
              <a:rPr lang="en-US" b="1" dirty="0" smtClean="0"/>
              <a:t>phosphate therapy </a:t>
            </a:r>
            <a:r>
              <a:rPr lang="en-US" dirty="0" smtClean="0"/>
              <a:t>to promote calcium deposition in bone and reducing GI absorption of calcium </a:t>
            </a:r>
          </a:p>
          <a:p>
            <a:r>
              <a:rPr lang="en-US" dirty="0" smtClean="0"/>
              <a:t>Give </a:t>
            </a:r>
            <a:r>
              <a:rPr lang="en-US" b="1" dirty="0" smtClean="0"/>
              <a:t>calcitonin or </a:t>
            </a:r>
            <a:r>
              <a:rPr lang="en-US" b="1" dirty="0" err="1" smtClean="0"/>
              <a:t>mithramycin</a:t>
            </a:r>
            <a:r>
              <a:rPr lang="en-US" b="1" dirty="0" smtClean="0"/>
              <a:t> </a:t>
            </a:r>
            <a:r>
              <a:rPr lang="en-US" dirty="0" smtClean="0"/>
              <a:t>to decrease serum calcium levels quickly</a:t>
            </a:r>
          </a:p>
        </p:txBody>
      </p:sp>
    </p:spTree>
    <p:extLst>
      <p:ext uri="{BB962C8B-B14F-4D97-AF65-F5344CB8AC3E}">
        <p14:creationId xmlns:p14="http://schemas.microsoft.com/office/powerpoint/2010/main" val="4247295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HYPO-PARATHYROIDISM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main objective is to </a:t>
            </a:r>
            <a:r>
              <a:rPr lang="en-US" b="1" dirty="0" smtClean="0"/>
              <a:t>treat tetany when present and prevent long –term complications of low calcium levels in plasma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b="1" dirty="0" smtClean="0"/>
              <a:t>IV </a:t>
            </a:r>
            <a:r>
              <a:rPr lang="en-US" b="1" dirty="0" smtClean="0"/>
              <a:t>calcium gluconate and vitamin D </a:t>
            </a:r>
            <a:r>
              <a:rPr lang="en-US" dirty="0" smtClean="0"/>
              <a:t>are used.</a:t>
            </a:r>
          </a:p>
          <a:p>
            <a:r>
              <a:rPr lang="en-US" dirty="0" smtClean="0"/>
              <a:t>Digitalization and the use of side rails to prevent cardiac arrest and falls during tetany.</a:t>
            </a:r>
          </a:p>
          <a:p>
            <a:r>
              <a:rPr lang="en-US" dirty="0" smtClean="0"/>
              <a:t>Anti-seizure precautions should be instituted.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185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HYPOPARATHYROIDISM</a:t>
            </a:r>
            <a:endParaRPr lang="en-US" dirty="0" smtClean="0"/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Seen most often following </a:t>
            </a:r>
            <a:r>
              <a:rPr lang="en-US" b="1" dirty="0" smtClean="0"/>
              <a:t>removal of thyroid gland, parathyroid glands or following radical neck surgery</a:t>
            </a:r>
          </a:p>
          <a:p>
            <a:r>
              <a:rPr lang="en-US" dirty="0" smtClean="0"/>
              <a:t>Deficiency of </a:t>
            </a:r>
            <a:r>
              <a:rPr lang="en-US" dirty="0" err="1" smtClean="0"/>
              <a:t>parathormone</a:t>
            </a:r>
            <a:r>
              <a:rPr lang="en-US" dirty="0" smtClean="0"/>
              <a:t> results in </a:t>
            </a:r>
            <a:r>
              <a:rPr lang="en-US" b="1" dirty="0" smtClean="0"/>
              <a:t>increased bone phosphate and decreased blood calcium levels</a:t>
            </a:r>
          </a:p>
          <a:p>
            <a:r>
              <a:rPr lang="en-US" dirty="0" smtClean="0"/>
              <a:t>In absence of </a:t>
            </a:r>
            <a:r>
              <a:rPr lang="en-US" dirty="0" err="1" smtClean="0"/>
              <a:t>parathormone</a:t>
            </a:r>
            <a:r>
              <a:rPr lang="en-US" dirty="0" smtClean="0"/>
              <a:t>, there is </a:t>
            </a:r>
            <a:r>
              <a:rPr lang="en-US" b="1" dirty="0" smtClean="0"/>
              <a:t>decreased intestinal absorption of dietary calcium and decreased resorption of calcium from bone and through kidney tubules</a:t>
            </a:r>
          </a:p>
        </p:txBody>
      </p:sp>
    </p:spTree>
    <p:extLst>
      <p:ext uri="{BB962C8B-B14F-4D97-AF65-F5344CB8AC3E}">
        <p14:creationId xmlns:p14="http://schemas.microsoft.com/office/powerpoint/2010/main" val="2250131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783</Words>
  <Application>Microsoft Office PowerPoint</Application>
  <PresentationFormat>Widescreen</PresentationFormat>
  <Paragraphs>91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 2</vt:lpstr>
      <vt:lpstr>Office Theme</vt:lpstr>
      <vt:lpstr>PARATHYROID DISORDERS</vt:lpstr>
      <vt:lpstr> HYPERPARATHYROIDISM</vt:lpstr>
      <vt:lpstr>MANIFESTATIONS OF HYPERPARATHYROIDISM</vt:lpstr>
      <vt:lpstr>ASSESSMENT AND DIAGNOSTIC FINDINGS</vt:lpstr>
      <vt:lpstr>MANAGEMENT</vt:lpstr>
      <vt:lpstr>MANAGEMENT</vt:lpstr>
      <vt:lpstr>HYPERCALCEMIC CRISIS</vt:lpstr>
      <vt:lpstr>HYPO-PARATHYROIDISM </vt:lpstr>
      <vt:lpstr>HYPOPARATHYROIDISM</vt:lpstr>
      <vt:lpstr>CLINICAL MANIFESTATIONS OF HYPOPARATHYROIDISM</vt:lpstr>
      <vt:lpstr>ASSESSMENT AND DIAGNOSTIC FINDINGS</vt:lpstr>
      <vt:lpstr>MANAGEMENT OF HYPOPARATHYROIDISM</vt:lpstr>
      <vt:lpstr>MANAGEMENT OF HYPOPARATHYROIDISM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PARATHYROID DISORDERS</dc:title>
  <dc:creator>Jebet</dc:creator>
  <cp:lastModifiedBy>Jebet</cp:lastModifiedBy>
  <cp:revision>2</cp:revision>
  <dcterms:created xsi:type="dcterms:W3CDTF">2020-01-30T06:30:14Z</dcterms:created>
  <dcterms:modified xsi:type="dcterms:W3CDTF">2020-01-30T06:36:52Z</dcterms:modified>
</cp:coreProperties>
</file>