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48"/>
  </p:notesMasterIdLst>
  <p:sldIdLst>
    <p:sldId id="256" r:id="rId2"/>
    <p:sldId id="257" r:id="rId3"/>
    <p:sldId id="449" r:id="rId4"/>
    <p:sldId id="258" r:id="rId5"/>
    <p:sldId id="264" r:id="rId6"/>
    <p:sldId id="267" r:id="rId7"/>
    <p:sldId id="450" r:id="rId8"/>
    <p:sldId id="268" r:id="rId9"/>
    <p:sldId id="443" r:id="rId10"/>
    <p:sldId id="269" r:id="rId11"/>
    <p:sldId id="469" r:id="rId12"/>
    <p:sldId id="451" r:id="rId13"/>
    <p:sldId id="270" r:id="rId14"/>
    <p:sldId id="271" r:id="rId15"/>
    <p:sldId id="470" r:id="rId16"/>
    <p:sldId id="452" r:id="rId17"/>
    <p:sldId id="272" r:id="rId18"/>
    <p:sldId id="278" r:id="rId19"/>
    <p:sldId id="453" r:id="rId20"/>
    <p:sldId id="447" r:id="rId21"/>
    <p:sldId id="448" r:id="rId22"/>
    <p:sldId id="280" r:id="rId23"/>
    <p:sldId id="281" r:id="rId24"/>
    <p:sldId id="454" r:id="rId25"/>
    <p:sldId id="282" r:id="rId26"/>
    <p:sldId id="455" r:id="rId27"/>
    <p:sldId id="283" r:id="rId28"/>
    <p:sldId id="284" r:id="rId29"/>
    <p:sldId id="471" r:id="rId30"/>
    <p:sldId id="285" r:id="rId31"/>
    <p:sldId id="286" r:id="rId32"/>
    <p:sldId id="287" r:id="rId33"/>
    <p:sldId id="456" r:id="rId34"/>
    <p:sldId id="288" r:id="rId35"/>
    <p:sldId id="289" r:id="rId36"/>
    <p:sldId id="290" r:id="rId37"/>
    <p:sldId id="291" r:id="rId38"/>
    <p:sldId id="292" r:id="rId39"/>
    <p:sldId id="293" r:id="rId40"/>
    <p:sldId id="294" r:id="rId41"/>
    <p:sldId id="458" r:id="rId42"/>
    <p:sldId id="295" r:id="rId43"/>
    <p:sldId id="459" r:id="rId44"/>
    <p:sldId id="296" r:id="rId45"/>
    <p:sldId id="460" r:id="rId46"/>
    <p:sldId id="461" r:id="rId47"/>
    <p:sldId id="297" r:id="rId48"/>
    <p:sldId id="299" r:id="rId49"/>
    <p:sldId id="300" r:id="rId50"/>
    <p:sldId id="301" r:id="rId51"/>
    <p:sldId id="462" r:id="rId52"/>
    <p:sldId id="302" r:id="rId53"/>
    <p:sldId id="463" r:id="rId54"/>
    <p:sldId id="303" r:id="rId55"/>
    <p:sldId id="304" r:id="rId56"/>
    <p:sldId id="305" r:id="rId57"/>
    <p:sldId id="464" r:id="rId58"/>
    <p:sldId id="306" r:id="rId59"/>
    <p:sldId id="472" r:id="rId60"/>
    <p:sldId id="307" r:id="rId61"/>
    <p:sldId id="308" r:id="rId62"/>
    <p:sldId id="309" r:id="rId63"/>
    <p:sldId id="310" r:id="rId64"/>
    <p:sldId id="311" r:id="rId65"/>
    <p:sldId id="312" r:id="rId66"/>
    <p:sldId id="313" r:id="rId67"/>
    <p:sldId id="314" r:id="rId68"/>
    <p:sldId id="476" r:id="rId69"/>
    <p:sldId id="477" r:id="rId70"/>
    <p:sldId id="478" r:id="rId71"/>
    <p:sldId id="479" r:id="rId72"/>
    <p:sldId id="480" r:id="rId73"/>
    <p:sldId id="481" r:id="rId74"/>
    <p:sldId id="482" r:id="rId75"/>
    <p:sldId id="483" r:id="rId76"/>
    <p:sldId id="484" r:id="rId77"/>
    <p:sldId id="485" r:id="rId78"/>
    <p:sldId id="486" r:id="rId79"/>
    <p:sldId id="487" r:id="rId80"/>
    <p:sldId id="488" r:id="rId81"/>
    <p:sldId id="489" r:id="rId82"/>
    <p:sldId id="490" r:id="rId83"/>
    <p:sldId id="315" r:id="rId84"/>
    <p:sldId id="316" r:id="rId85"/>
    <p:sldId id="317" r:id="rId86"/>
    <p:sldId id="444" r:id="rId87"/>
    <p:sldId id="318" r:id="rId88"/>
    <p:sldId id="319" r:id="rId89"/>
    <p:sldId id="445" r:id="rId90"/>
    <p:sldId id="491" r:id="rId91"/>
    <p:sldId id="468" r:id="rId92"/>
    <p:sldId id="336" r:id="rId93"/>
    <p:sldId id="337" r:id="rId94"/>
    <p:sldId id="338" r:id="rId95"/>
    <p:sldId id="339" r:id="rId96"/>
    <p:sldId id="340" r:id="rId97"/>
    <p:sldId id="473" r:id="rId98"/>
    <p:sldId id="341" r:id="rId99"/>
    <p:sldId id="474" r:id="rId100"/>
    <p:sldId id="475" r:id="rId101"/>
    <p:sldId id="343" r:id="rId102"/>
    <p:sldId id="344" r:id="rId103"/>
    <p:sldId id="492" r:id="rId104"/>
    <p:sldId id="345" r:id="rId105"/>
    <p:sldId id="493" r:id="rId106"/>
    <p:sldId id="346" r:id="rId107"/>
    <p:sldId id="347" r:id="rId108"/>
    <p:sldId id="348" r:id="rId109"/>
    <p:sldId id="349" r:id="rId110"/>
    <p:sldId id="494" r:id="rId111"/>
    <p:sldId id="350" r:id="rId112"/>
    <p:sldId id="351" r:id="rId113"/>
    <p:sldId id="353" r:id="rId114"/>
    <p:sldId id="354" r:id="rId115"/>
    <p:sldId id="355" r:id="rId116"/>
    <p:sldId id="495" r:id="rId117"/>
    <p:sldId id="356" r:id="rId118"/>
    <p:sldId id="357" r:id="rId119"/>
    <p:sldId id="496" r:id="rId120"/>
    <p:sldId id="358" r:id="rId121"/>
    <p:sldId id="497" r:id="rId122"/>
    <p:sldId id="359" r:id="rId123"/>
    <p:sldId id="360" r:id="rId124"/>
    <p:sldId id="498" r:id="rId125"/>
    <p:sldId id="366" r:id="rId126"/>
    <p:sldId id="361" r:id="rId127"/>
    <p:sldId id="499" r:id="rId128"/>
    <p:sldId id="362" r:id="rId129"/>
    <p:sldId id="363" r:id="rId130"/>
    <p:sldId id="500" r:id="rId131"/>
    <p:sldId id="365" r:id="rId132"/>
    <p:sldId id="501" r:id="rId133"/>
    <p:sldId id="367" r:id="rId134"/>
    <p:sldId id="368" r:id="rId135"/>
    <p:sldId id="502" r:id="rId136"/>
    <p:sldId id="369" r:id="rId137"/>
    <p:sldId id="503" r:id="rId138"/>
    <p:sldId id="370" r:id="rId139"/>
    <p:sldId id="371" r:id="rId140"/>
    <p:sldId id="504" r:id="rId141"/>
    <p:sldId id="372" r:id="rId142"/>
    <p:sldId id="374" r:id="rId143"/>
    <p:sldId id="375" r:id="rId144"/>
    <p:sldId id="505" r:id="rId145"/>
    <p:sldId id="376" r:id="rId146"/>
    <p:sldId id="377" r:id="rId147"/>
    <p:sldId id="378" r:id="rId148"/>
    <p:sldId id="506" r:id="rId149"/>
    <p:sldId id="379" r:id="rId150"/>
    <p:sldId id="507" r:id="rId151"/>
    <p:sldId id="380" r:id="rId152"/>
    <p:sldId id="381" r:id="rId153"/>
    <p:sldId id="508" r:id="rId154"/>
    <p:sldId id="382" r:id="rId155"/>
    <p:sldId id="509" r:id="rId156"/>
    <p:sldId id="383" r:id="rId157"/>
    <p:sldId id="384" r:id="rId158"/>
    <p:sldId id="510" r:id="rId159"/>
    <p:sldId id="385" r:id="rId160"/>
    <p:sldId id="511" r:id="rId161"/>
    <p:sldId id="386" r:id="rId162"/>
    <p:sldId id="512" r:id="rId163"/>
    <p:sldId id="387" r:id="rId164"/>
    <p:sldId id="513" r:id="rId165"/>
    <p:sldId id="388" r:id="rId166"/>
    <p:sldId id="446" r:id="rId167"/>
    <p:sldId id="389" r:id="rId168"/>
    <p:sldId id="390" r:id="rId169"/>
    <p:sldId id="391" r:id="rId170"/>
    <p:sldId id="392" r:id="rId171"/>
    <p:sldId id="393" r:id="rId172"/>
    <p:sldId id="394" r:id="rId173"/>
    <p:sldId id="395" r:id="rId174"/>
    <p:sldId id="514" r:id="rId175"/>
    <p:sldId id="396" r:id="rId176"/>
    <p:sldId id="516" r:id="rId177"/>
    <p:sldId id="515" r:id="rId178"/>
    <p:sldId id="397" r:id="rId179"/>
    <p:sldId id="517" r:id="rId180"/>
    <p:sldId id="398" r:id="rId181"/>
    <p:sldId id="399" r:id="rId182"/>
    <p:sldId id="518" r:id="rId183"/>
    <p:sldId id="441" r:id="rId184"/>
    <p:sldId id="519" r:id="rId185"/>
    <p:sldId id="442" r:id="rId186"/>
    <p:sldId id="520" r:id="rId187"/>
    <p:sldId id="400" r:id="rId188"/>
    <p:sldId id="401" r:id="rId189"/>
    <p:sldId id="402" r:id="rId190"/>
    <p:sldId id="403" r:id="rId191"/>
    <p:sldId id="522" r:id="rId192"/>
    <p:sldId id="521" r:id="rId193"/>
    <p:sldId id="404" r:id="rId194"/>
    <p:sldId id="523" r:id="rId195"/>
    <p:sldId id="407" r:id="rId196"/>
    <p:sldId id="531" r:id="rId197"/>
    <p:sldId id="408" r:id="rId198"/>
    <p:sldId id="409" r:id="rId199"/>
    <p:sldId id="524" r:id="rId200"/>
    <p:sldId id="410" r:id="rId201"/>
    <p:sldId id="525" r:id="rId202"/>
    <p:sldId id="411" r:id="rId203"/>
    <p:sldId id="526" r:id="rId204"/>
    <p:sldId id="412" r:id="rId205"/>
    <p:sldId id="527" r:id="rId206"/>
    <p:sldId id="413" r:id="rId207"/>
    <p:sldId id="414" r:id="rId208"/>
    <p:sldId id="528" r:id="rId209"/>
    <p:sldId id="415" r:id="rId210"/>
    <p:sldId id="529" r:id="rId211"/>
    <p:sldId id="416" r:id="rId212"/>
    <p:sldId id="530" r:id="rId213"/>
    <p:sldId id="417" r:id="rId214"/>
    <p:sldId id="418" r:id="rId215"/>
    <p:sldId id="419" r:id="rId216"/>
    <p:sldId id="420" r:id="rId217"/>
    <p:sldId id="421" r:id="rId218"/>
    <p:sldId id="532" r:id="rId219"/>
    <p:sldId id="422" r:id="rId220"/>
    <p:sldId id="533" r:id="rId221"/>
    <p:sldId id="423" r:id="rId222"/>
    <p:sldId id="534" r:id="rId223"/>
    <p:sldId id="424" r:id="rId224"/>
    <p:sldId id="535" r:id="rId225"/>
    <p:sldId id="425" r:id="rId226"/>
    <p:sldId id="426" r:id="rId227"/>
    <p:sldId id="427" r:id="rId228"/>
    <p:sldId id="536" r:id="rId229"/>
    <p:sldId id="428" r:id="rId230"/>
    <p:sldId id="537" r:id="rId231"/>
    <p:sldId id="429" r:id="rId232"/>
    <p:sldId id="538" r:id="rId233"/>
    <p:sldId id="430" r:id="rId234"/>
    <p:sldId id="431" r:id="rId235"/>
    <p:sldId id="539" r:id="rId236"/>
    <p:sldId id="432" r:id="rId237"/>
    <p:sldId id="433" r:id="rId238"/>
    <p:sldId id="540" r:id="rId239"/>
    <p:sldId id="434" r:id="rId240"/>
    <p:sldId id="435" r:id="rId241"/>
    <p:sldId id="541" r:id="rId242"/>
    <p:sldId id="436" r:id="rId243"/>
    <p:sldId id="437" r:id="rId244"/>
    <p:sldId id="438" r:id="rId245"/>
    <p:sldId id="439" r:id="rId246"/>
    <p:sldId id="440" r:id="rId2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notesMaster" Target="notesMasters/notes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presProps" Target="pres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viewProps" Target="viewProp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tableStyles" Target="tableStyle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86EC4-EA21-40C9-9797-738991FE4B55}" type="datetimeFigureOut">
              <a:rPr lang="en-US" smtClean="0"/>
              <a:pPr/>
              <a:t>1/25/2021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200BA5-B3E6-4481-8FFA-85091AB3FFB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DF8C491-550E-4FC2-9B55-07A9A70C8C2A}" type="datetime1">
              <a:rPr lang="en-US" smtClean="0"/>
              <a:t>1/25/2021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9395E3-39B8-4F32-B3E6-AED47D312AE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90A13-3EC7-40E4-B97F-CCC1A2BDE3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3C81D0C-CC57-4146-9C40-E541445E2872}" type="datetime1">
              <a:rPr lang="en-US" smtClean="0"/>
              <a:t>1/25/2021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A390A13-3EC7-40E4-B97F-CCC1A2BDE3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2ED52FA-1325-481F-B7FA-BB1BB4576EEB}"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A68291E-37F0-473D-8436-F1EDA756A089}" type="datetime1">
              <a:rPr lang="en-US" smtClean="0"/>
              <a:t>1/25/2021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AA9A51E-0140-4A85-A1B7-9BCA5D44AA5F}" type="datetime1">
              <a:rPr lang="en-US" smtClean="0"/>
              <a:t>1/25/2021</a:t>
            </a:fld>
            <a:endParaRPr lang="en-US"/>
          </a:p>
        </p:txBody>
      </p:sp>
      <p:sp>
        <p:nvSpPr>
          <p:cNvPr id="10" name="Slide Number Placeholder 9"/>
          <p:cNvSpPr>
            <a:spLocks noGrp="1"/>
          </p:cNvSpPr>
          <p:nvPr>
            <p:ph type="sldNum" sz="quarter" idx="16"/>
          </p:nvPr>
        </p:nvSpPr>
        <p:spPr/>
        <p:txBody>
          <a:bodyPr rtlCol="0"/>
          <a:lstStyle/>
          <a:p>
            <a:fld id="{7A390A13-3EC7-40E4-B97F-CCC1A2BDE3C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256732E-CD96-459B-A1EA-45554C0CF4F7}" type="datetime1">
              <a:rPr lang="en-US" smtClean="0"/>
              <a:t>1/25/2021</a:t>
            </a:fld>
            <a:endParaRPr lang="en-US"/>
          </a:p>
        </p:txBody>
      </p:sp>
      <p:sp>
        <p:nvSpPr>
          <p:cNvPr id="12" name="Slide Number Placeholder 11"/>
          <p:cNvSpPr>
            <a:spLocks noGrp="1"/>
          </p:cNvSpPr>
          <p:nvPr>
            <p:ph type="sldNum" sz="quarter" idx="16"/>
          </p:nvPr>
        </p:nvSpPr>
        <p:spPr/>
        <p:txBody>
          <a:bodyPr rtlCol="0"/>
          <a:lstStyle/>
          <a:p>
            <a:fld id="{7A390A13-3EC7-40E4-B97F-CCC1A2BDE3C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CDB1BD3-4E4F-4A8B-A220-89E8279A4300}"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0A1547-8E70-4B3B-86CB-C4B63A87D478}" type="datetime1">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02D3117-25D5-4576-95B1-BC51F6EB6903}"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78D77B0-5B23-49A7-8A25-E44ADEB152B4}" type="datetime1">
              <a:rPr lang="en-US" smtClean="0"/>
              <a:t>1/25/2021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773B9A8-744C-4A75-B38F-4235D8F5A573}" type="datetime1">
              <a:rPr lang="en-US" smtClean="0"/>
              <a:t>1/25/2021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390A13-3EC7-40E4-B97F-CCC1A2BDE3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cats.med.uvm.edu/cats_teachingmod/pathology/path301/cellinjury/ciel/movie_shells/i159slid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Cell pathology</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B984DFAB-A780-4B10-A0FF-F1487B01708D}"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2.Physical agents</a:t>
            </a:r>
            <a:r>
              <a:rPr lang="en-GB" dirty="0"/>
              <a:t> </a:t>
            </a:r>
            <a:endParaRPr lang="en-US" dirty="0"/>
          </a:p>
          <a:p>
            <a:r>
              <a:rPr lang="en-GB" dirty="0"/>
              <a:t>Physical agents cause mechanical trauma (e.g. road accidents), thermal trauma, electricity, radiation (ultraviolet and ionising) and rapid changes in atmospheric pressure</a:t>
            </a:r>
            <a:r>
              <a:rPr lang="en-GB" dirty="0" smtClean="0"/>
              <a:t>.</a:t>
            </a:r>
            <a:r>
              <a:rPr lang="en-GB" dirty="0"/>
              <a:t> </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ACC5E03-8608-4BB5-8C08-EFA7FA141DC9}"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100</a:t>
            </a:fld>
            <a:endParaRPr lang="en-US"/>
          </a:p>
        </p:txBody>
      </p:sp>
      <p:sp>
        <p:nvSpPr>
          <p:cNvPr id="6" name="Content Placeholder 5"/>
          <p:cNvSpPr>
            <a:spLocks noGrp="1"/>
          </p:cNvSpPr>
          <p:nvPr>
            <p:ph sz="quarter" idx="1"/>
          </p:nvPr>
        </p:nvSpPr>
        <p:spPr/>
        <p:txBody>
          <a:bodyPr/>
          <a:lstStyle/>
          <a:p>
            <a:pPr lvl="0"/>
            <a:r>
              <a:rPr lang="en-GB" dirty="0" smtClean="0"/>
              <a:t>Fever – due to increased catabolism or severe trauma.</a:t>
            </a:r>
            <a:endParaRPr lang="en-US" dirty="0" smtClean="0"/>
          </a:p>
          <a:p>
            <a:pPr lvl="0"/>
            <a:r>
              <a:rPr lang="en-GB" dirty="0" smtClean="0"/>
              <a:t>Senility</a:t>
            </a:r>
            <a:endParaRPr lang="en-US" dirty="0" smtClean="0"/>
          </a:p>
          <a:p>
            <a:pPr lvl="0"/>
            <a:r>
              <a:rPr lang="en-GB" dirty="0" smtClean="0"/>
              <a:t>Hypopituitarism – lack of hormonal stimulation to all the tissues in the body</a:t>
            </a:r>
            <a:endParaRPr lang="en-US" dirty="0" smtClean="0"/>
          </a:p>
          <a:p>
            <a:pPr lvl="0"/>
            <a:r>
              <a:rPr lang="en-GB" dirty="0" smtClean="0"/>
              <a:t>Osteoporosis – atrophy of the bone.</a:t>
            </a:r>
            <a:endParaRPr lang="en-US" dirty="0" smtClean="0"/>
          </a:p>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0CD62410-54C8-47DB-9ADC-9981CB165599}"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101</a:t>
            </a:fld>
            <a:endParaRPr lang="en-US"/>
          </a:p>
        </p:txBody>
      </p:sp>
      <p:sp>
        <p:nvSpPr>
          <p:cNvPr id="3" name="Content Placeholder 2"/>
          <p:cNvSpPr>
            <a:spLocks noGrp="1"/>
          </p:cNvSpPr>
          <p:nvPr>
            <p:ph sz="quarter" idx="1"/>
          </p:nvPr>
        </p:nvSpPr>
        <p:spPr/>
        <p:txBody>
          <a:bodyPr/>
          <a:lstStyle/>
          <a:p>
            <a:pPr lvl="0">
              <a:buNone/>
            </a:pPr>
            <a:r>
              <a:rPr lang="en-GB" b="1" dirty="0" smtClean="0"/>
              <a:t>Pathological changes </a:t>
            </a:r>
          </a:p>
          <a:p>
            <a:pPr lvl="0">
              <a:buFont typeface="Wingdings" pitchFamily="2" charset="2"/>
              <a:buChar char="Ø"/>
            </a:pPr>
            <a:r>
              <a:rPr lang="en-GB" dirty="0" smtClean="0"/>
              <a:t>Small shrunken organ</a:t>
            </a:r>
            <a:endParaRPr lang="en-US" dirty="0" smtClean="0"/>
          </a:p>
          <a:p>
            <a:pPr lvl="0">
              <a:buFont typeface="Wingdings" pitchFamily="2" charset="2"/>
              <a:buChar char="Ø"/>
            </a:pPr>
            <a:r>
              <a:rPr lang="en-GB" dirty="0" smtClean="0"/>
              <a:t>Cells are small but not dead</a:t>
            </a:r>
            <a:endParaRPr lang="en-US" dirty="0" smtClean="0"/>
          </a:p>
          <a:p>
            <a:pPr lvl="0">
              <a:buFont typeface="Wingdings" pitchFamily="2" charset="2"/>
              <a:buChar char="Ø"/>
            </a:pPr>
            <a:r>
              <a:rPr lang="en-US" dirty="0" smtClean="0"/>
              <a:t>Cell size reduces due to- reduction in cell organelles -mainly mitochondria, myofilaments and endoplasmic reticulum</a:t>
            </a: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E2B510D7-5834-4906-87ED-7B144BFC6FF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102</a:t>
            </a:fld>
            <a:endParaRPr lang="en-US"/>
          </a:p>
        </p:txBody>
      </p:sp>
      <p:sp>
        <p:nvSpPr>
          <p:cNvPr id="3" name="Content Placeholder 2"/>
          <p:cNvSpPr>
            <a:spLocks noGrp="1"/>
          </p:cNvSpPr>
          <p:nvPr>
            <p:ph sz="quarter" idx="1"/>
          </p:nvPr>
        </p:nvSpPr>
        <p:spPr/>
        <p:txBody>
          <a:bodyPr>
            <a:normAutofit/>
          </a:bodyPr>
          <a:lstStyle/>
          <a:p>
            <a:pPr>
              <a:buNone/>
            </a:pPr>
            <a:r>
              <a:rPr lang="en-GB" b="1" dirty="0" smtClean="0"/>
              <a:t>4. Hypertrophy </a:t>
            </a:r>
          </a:p>
          <a:p>
            <a:r>
              <a:rPr lang="en-US" dirty="0" smtClean="0"/>
              <a:t>Hypertrophy is </a:t>
            </a:r>
            <a:r>
              <a:rPr lang="en-US" b="1" dirty="0" smtClean="0"/>
              <a:t>increase in</a:t>
            </a:r>
            <a:r>
              <a:rPr lang="en-US" dirty="0" smtClean="0"/>
              <a:t> </a:t>
            </a:r>
            <a:r>
              <a:rPr lang="en-US" b="1" dirty="0" smtClean="0"/>
              <a:t>size</a:t>
            </a:r>
            <a:r>
              <a:rPr lang="en-US" dirty="0" smtClean="0"/>
              <a:t> of an organ/tissue due to an </a:t>
            </a:r>
            <a:r>
              <a:rPr lang="en-US" b="1" dirty="0" smtClean="0"/>
              <a:t>increase in size</a:t>
            </a:r>
            <a:r>
              <a:rPr lang="en-US" dirty="0" smtClean="0"/>
              <a:t> of its specialized cells. </a:t>
            </a:r>
          </a:p>
          <a:p>
            <a:r>
              <a:rPr lang="en-US" dirty="0" smtClean="0"/>
              <a:t>It is usually seen in muscles in response to an increase in demand of work.</a:t>
            </a:r>
          </a:p>
          <a:p>
            <a:r>
              <a:rPr lang="en-US" dirty="0" smtClean="0"/>
              <a:t>Hypertrophy is meant to increase the functional capacity of cells of a tissue/organ. </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72C3596B-2574-4FAB-9BE8-8ABAD8B69F3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103</a:t>
            </a:fld>
            <a:endParaRPr lang="en-US"/>
          </a:p>
        </p:txBody>
      </p:sp>
      <p:sp>
        <p:nvSpPr>
          <p:cNvPr id="6" name="Content Placeholder 5"/>
          <p:cNvSpPr>
            <a:spLocks noGrp="1"/>
          </p:cNvSpPr>
          <p:nvPr>
            <p:ph sz="quarter" idx="1"/>
          </p:nvPr>
        </p:nvSpPr>
        <p:spPr/>
        <p:txBody>
          <a:bodyPr/>
          <a:lstStyle/>
          <a:p>
            <a:r>
              <a:rPr lang="en-US" dirty="0" smtClean="0"/>
              <a:t>Hypertrophy may be physiological entailing physiological proliferation or pathological that involves pathological proliferation especially following tissue damage. </a:t>
            </a:r>
          </a:p>
          <a:p>
            <a:r>
              <a:rPr lang="en-US" dirty="0" smtClean="0"/>
              <a:t>It results from increased functional demand or hormonal stimulation.</a:t>
            </a:r>
          </a:p>
          <a:p>
            <a:pPr>
              <a:buNone/>
            </a:pPr>
            <a:r>
              <a:rPr lang="en-GB" b="1" dirty="0" smtClean="0"/>
              <a:t> Physiologic hypertrophy</a:t>
            </a:r>
            <a:endParaRPr lang="en-US" dirty="0" smtClean="0"/>
          </a:p>
          <a:p>
            <a:pPr lvl="0"/>
            <a:r>
              <a:rPr lang="en-GB" dirty="0" smtClean="0"/>
              <a:t>Uterine and breast enlargement in pregnancy.</a:t>
            </a:r>
            <a:endParaRPr lang="en-US" dirty="0" smtClean="0"/>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F906C5C4-995E-4DC0-909C-3D999043A884}"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104</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Pathologic Hypertrophy</a:t>
            </a:r>
            <a:endParaRPr lang="en-US" dirty="0" smtClean="0"/>
          </a:p>
          <a:p>
            <a:pPr lvl="0"/>
            <a:r>
              <a:rPr lang="en-GB" dirty="0" smtClean="0"/>
              <a:t>Cardiac muscle</a:t>
            </a:r>
            <a:endParaRPr lang="en-US" dirty="0" smtClean="0"/>
          </a:p>
          <a:p>
            <a:pPr lvl="0">
              <a:buFont typeface="Wingdings" pitchFamily="2" charset="2"/>
              <a:buChar char="v"/>
            </a:pPr>
            <a:r>
              <a:rPr lang="en-GB" dirty="0" smtClean="0"/>
              <a:t>Hypertension (pulmonary and systemic)</a:t>
            </a:r>
            <a:endParaRPr lang="en-US" dirty="0" smtClean="0"/>
          </a:p>
          <a:p>
            <a:pPr lvl="0">
              <a:buFont typeface="Wingdings" pitchFamily="2" charset="2"/>
              <a:buChar char="v"/>
            </a:pPr>
            <a:r>
              <a:rPr lang="en-GB" dirty="0" smtClean="0"/>
              <a:t>Valvular disease - aortic valve, mitral valve</a:t>
            </a:r>
            <a:endParaRPr lang="en-US" dirty="0" smtClean="0"/>
          </a:p>
          <a:p>
            <a:pPr lvl="0">
              <a:buFont typeface="Wingdings" pitchFamily="2" charset="2"/>
              <a:buChar char="v"/>
            </a:pPr>
            <a:r>
              <a:rPr lang="en-GB" dirty="0" smtClean="0"/>
              <a:t>Severe anaemia</a:t>
            </a:r>
            <a:endParaRPr lang="en-US" dirty="0" smtClean="0"/>
          </a:p>
          <a:p>
            <a:pPr lvl="0"/>
            <a:r>
              <a:rPr lang="en-GB" dirty="0" smtClean="0"/>
              <a:t>G.I.T during obstruction e.g. oesophageal stricture and hypertrophic pyloric Stenosis.</a:t>
            </a:r>
            <a:endParaRPr lang="en-US" dirty="0" smtClean="0"/>
          </a:p>
          <a:p>
            <a:pPr lvl="0">
              <a:buNone/>
            </a:pPr>
            <a:endParaRPr lang="en-US" dirty="0" smtClean="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8B24882E-1FCA-4156-9997-DD9A0143EEAD}"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105</a:t>
            </a:fld>
            <a:endParaRPr lang="en-US"/>
          </a:p>
        </p:txBody>
      </p:sp>
      <p:sp>
        <p:nvSpPr>
          <p:cNvPr id="6" name="Content Placeholder 5"/>
          <p:cNvSpPr>
            <a:spLocks noGrp="1"/>
          </p:cNvSpPr>
          <p:nvPr>
            <p:ph sz="quarter" idx="1"/>
          </p:nvPr>
        </p:nvSpPr>
        <p:spPr/>
        <p:txBody>
          <a:bodyPr/>
          <a:lstStyle/>
          <a:p>
            <a:pPr lvl="0"/>
            <a:r>
              <a:rPr lang="en-GB" dirty="0" smtClean="0"/>
              <a:t>Skeletal muscle</a:t>
            </a:r>
            <a:endParaRPr lang="en-US" dirty="0" smtClean="0"/>
          </a:p>
          <a:p>
            <a:pPr lvl="0">
              <a:buFont typeface="Wingdings" pitchFamily="2" charset="2"/>
              <a:buChar char="v"/>
            </a:pPr>
            <a:r>
              <a:rPr lang="en-GB" dirty="0" smtClean="0"/>
              <a:t>Exercise, sportsmen</a:t>
            </a:r>
            <a:endParaRPr lang="en-US" dirty="0" smtClean="0"/>
          </a:p>
          <a:p>
            <a:pPr lvl="0">
              <a:buFont typeface="Wingdings" pitchFamily="2" charset="2"/>
              <a:buChar char="v"/>
            </a:pPr>
            <a:r>
              <a:rPr lang="en-GB" dirty="0" smtClean="0"/>
              <a:t>Body building</a:t>
            </a:r>
            <a:endParaRPr lang="en-US" dirty="0" smtClean="0"/>
          </a:p>
          <a:p>
            <a:pPr lvl="0">
              <a:buFont typeface="Wingdings" pitchFamily="2" charset="2"/>
              <a:buChar char="v"/>
            </a:pPr>
            <a:r>
              <a:rPr lang="en-GB" dirty="0" smtClean="0"/>
              <a:t>Manual labourers</a:t>
            </a:r>
            <a:endParaRPr lang="en-US" dirty="0" smtClean="0"/>
          </a:p>
          <a:p>
            <a:pPr lvl="0"/>
            <a:r>
              <a:rPr lang="en-GB" dirty="0" smtClean="0"/>
              <a:t>Smooth muscles</a:t>
            </a:r>
            <a:endParaRPr lang="en-US" dirty="0" smtClean="0"/>
          </a:p>
          <a:p>
            <a:pPr lvl="0">
              <a:buFont typeface="Wingdings" pitchFamily="2" charset="2"/>
              <a:buChar char="v"/>
            </a:pPr>
            <a:r>
              <a:rPr lang="en-GB" dirty="0" smtClean="0"/>
              <a:t>Smooth muscles of arteries in hypertension</a:t>
            </a:r>
            <a:endParaRPr lang="en-US" dirty="0" smtClean="0"/>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C5DEC32A-C28A-4520-BF13-D9F62A82B814}"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106</a:t>
            </a:fld>
            <a:endParaRPr lang="en-US"/>
          </a:p>
        </p:txBody>
      </p:sp>
      <p:sp>
        <p:nvSpPr>
          <p:cNvPr id="3" name="Content Placeholder 2"/>
          <p:cNvSpPr>
            <a:spLocks noGrp="1"/>
          </p:cNvSpPr>
          <p:nvPr>
            <p:ph sz="quarter" idx="1"/>
          </p:nvPr>
        </p:nvSpPr>
        <p:spPr/>
        <p:txBody>
          <a:bodyPr/>
          <a:lstStyle/>
          <a:p>
            <a:pPr>
              <a:buNone/>
            </a:pPr>
            <a:r>
              <a:rPr lang="en-GB" b="1" dirty="0" smtClean="0"/>
              <a:t>	Pathological changes</a:t>
            </a:r>
            <a:endParaRPr lang="en-US" dirty="0" smtClean="0"/>
          </a:p>
          <a:p>
            <a:pPr lvl="0"/>
            <a:r>
              <a:rPr lang="en-GB" dirty="0" smtClean="0"/>
              <a:t>Affected organ is enlarged and heavy</a:t>
            </a:r>
            <a:endParaRPr lang="en-US" dirty="0" smtClean="0"/>
          </a:p>
          <a:p>
            <a:pPr lvl="0"/>
            <a:r>
              <a:rPr lang="en-GB" dirty="0" smtClean="0"/>
              <a:t>Increased synthesis of DNA and RNA</a:t>
            </a:r>
            <a:endParaRPr lang="en-US" dirty="0" smtClean="0"/>
          </a:p>
          <a:p>
            <a:pPr lvl="0"/>
            <a:r>
              <a:rPr lang="en-GB" dirty="0" smtClean="0"/>
              <a:t>Increased protein synthesis</a:t>
            </a:r>
            <a:endParaRPr lang="en-US" dirty="0" smtClean="0"/>
          </a:p>
          <a:p>
            <a:pPr lvl="0"/>
            <a:r>
              <a:rPr lang="en-GB" dirty="0" smtClean="0"/>
              <a:t>Increased number of organelles e.g. mitochondria, endoplasmic reticulum.</a:t>
            </a:r>
            <a:endParaRPr lang="en-US" dirty="0" smtClean="0"/>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4" name="Date Placeholder 3"/>
          <p:cNvSpPr>
            <a:spLocks noGrp="1"/>
          </p:cNvSpPr>
          <p:nvPr>
            <p:ph type="dt" sz="half" idx="10"/>
          </p:nvPr>
        </p:nvSpPr>
        <p:spPr/>
        <p:txBody>
          <a:bodyPr/>
          <a:lstStyle/>
          <a:p>
            <a:fld id="{B0B20DF2-884D-40BA-A1E8-327ADD166B19}"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107</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sz="3200" b="1" dirty="0" smtClean="0"/>
              <a:t>5. Hyperplasia </a:t>
            </a:r>
          </a:p>
          <a:p>
            <a:r>
              <a:rPr lang="en-GB" dirty="0" smtClean="0"/>
              <a:t>Hyperplasia is </a:t>
            </a:r>
            <a:r>
              <a:rPr lang="en-GB" b="1" dirty="0" smtClean="0"/>
              <a:t>increase in size of an organ</a:t>
            </a:r>
            <a:r>
              <a:rPr lang="en-GB" dirty="0" smtClean="0"/>
              <a:t>/tissue due to an increase in the </a:t>
            </a:r>
            <a:r>
              <a:rPr lang="en-GB" b="1" dirty="0" smtClean="0"/>
              <a:t>number</a:t>
            </a:r>
            <a:r>
              <a:rPr lang="en-GB" dirty="0" smtClean="0"/>
              <a:t> of its specialized cells resulting in over development of the tissue/organ. </a:t>
            </a:r>
          </a:p>
          <a:p>
            <a:r>
              <a:rPr lang="en-GB" dirty="0" smtClean="0"/>
              <a:t>On many occasions hyperplasia and hypertrophy occur together. Hyperplasia occurs due to increased recruitment of cells in the resting stage to undergo mitosis when stimulated. </a:t>
            </a:r>
          </a:p>
          <a:p>
            <a:r>
              <a:rPr lang="en-GB" dirty="0" smtClean="0"/>
              <a:t>Hyperplasia results from mainly chronic irritation and the imbalance of hormonal activity</a:t>
            </a:r>
            <a:endParaRPr lang="en-US" dirty="0" smtClean="0"/>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9B0614A5-4C3F-49E6-B4ED-C7576DEFB8E1}"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108</a:t>
            </a:fld>
            <a:endParaRPr lang="en-US"/>
          </a:p>
        </p:txBody>
      </p:sp>
      <p:sp>
        <p:nvSpPr>
          <p:cNvPr id="3" name="Content Placeholder 2"/>
          <p:cNvSpPr>
            <a:spLocks noGrp="1"/>
          </p:cNvSpPr>
          <p:nvPr>
            <p:ph sz="quarter" idx="1"/>
          </p:nvPr>
        </p:nvSpPr>
        <p:spPr/>
        <p:txBody>
          <a:bodyPr>
            <a:normAutofit fontScale="92500" lnSpcReduction="20000"/>
          </a:bodyPr>
          <a:lstStyle/>
          <a:p>
            <a:r>
              <a:rPr lang="en-GB" dirty="0" smtClean="0"/>
              <a:t>Different cells possess different hyperplastic growth potentials. Labile cells (e.g. epithelial cells of the skin and mucous membranes, bone marrow, lymph nodes) and stable cells (liver, pancreas, kidney, adrenals) can undergo hyperplasia but permanent cells (neurons, cardiac and skeletal muscles) have little or no capacity for regenerative hyperplasia. Hyperplasia can be physiological or pathological</a:t>
            </a:r>
            <a:endParaRPr lang="en-US" dirty="0" smtClean="0"/>
          </a:p>
          <a:p>
            <a:pPr>
              <a:buNone/>
            </a:pPr>
            <a:r>
              <a:rPr lang="en-GB" b="1" dirty="0" smtClean="0"/>
              <a:t>Physiological hyperplasia</a:t>
            </a:r>
            <a:endParaRPr lang="en-US" dirty="0" smtClean="0"/>
          </a:p>
          <a:p>
            <a:r>
              <a:rPr lang="en-GB" dirty="0" smtClean="0"/>
              <a:t>Physiological hyperplasia can result from hormonal stimulation, compensatory activity and increased demand.</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36E94579-1B9D-4A26-85F2-961C8CE3012C}"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109</a:t>
            </a:fld>
            <a:endParaRPr lang="en-US"/>
          </a:p>
        </p:txBody>
      </p:sp>
      <p:sp>
        <p:nvSpPr>
          <p:cNvPr id="3" name="Content Placeholder 2"/>
          <p:cNvSpPr>
            <a:spLocks noGrp="1"/>
          </p:cNvSpPr>
          <p:nvPr>
            <p:ph sz="quarter" idx="1"/>
          </p:nvPr>
        </p:nvSpPr>
        <p:spPr/>
        <p:txBody>
          <a:bodyPr>
            <a:normAutofit fontScale="92500" lnSpcReduction="20000"/>
          </a:bodyPr>
          <a:lstStyle/>
          <a:p>
            <a:pPr lvl="0">
              <a:buNone/>
            </a:pPr>
            <a:r>
              <a:rPr lang="en-GB" u="sng" dirty="0" smtClean="0"/>
              <a:t>A. Hormonal hyperplasia</a:t>
            </a:r>
            <a:endParaRPr lang="en-US" u="sng" dirty="0" smtClean="0"/>
          </a:p>
          <a:p>
            <a:pPr lvl="0">
              <a:buFont typeface="Wingdings" pitchFamily="2" charset="2"/>
              <a:buChar char="v"/>
            </a:pPr>
            <a:r>
              <a:rPr lang="en-GB" dirty="0" smtClean="0"/>
              <a:t>Breast undergoes physiological hyperplasia at puberty, during pregnancy and lactation due to increased requirements.</a:t>
            </a:r>
            <a:endParaRPr lang="en-US" dirty="0" smtClean="0"/>
          </a:p>
          <a:p>
            <a:pPr lvl="0">
              <a:buFont typeface="Wingdings" pitchFamily="2" charset="2"/>
              <a:buChar char="v"/>
            </a:pPr>
            <a:r>
              <a:rPr lang="en-GB" dirty="0" smtClean="0"/>
              <a:t>Endometrium during the menstrual cycle – it increases in anticipation for implantation and support of the foetus.</a:t>
            </a:r>
          </a:p>
          <a:p>
            <a:pPr lvl="0">
              <a:buFont typeface="Wingdings" pitchFamily="2" charset="2"/>
              <a:buChar char="v"/>
            </a:pPr>
            <a:r>
              <a:rPr lang="en-GB" dirty="0" smtClean="0"/>
              <a:t>Uterus during pregnancy – for implantation and nourishment of the foetus</a:t>
            </a:r>
            <a:endParaRPr lang="en-US" dirty="0" smtClean="0"/>
          </a:p>
          <a:p>
            <a:pPr lvl="0">
              <a:buFont typeface="Wingdings" pitchFamily="2" charset="2"/>
              <a:buChar char="v"/>
            </a:pPr>
            <a:r>
              <a:rPr lang="en-GB" dirty="0" smtClean="0"/>
              <a:t>Prostate – B.P.H (benign prostatic hyperplasia) in old age</a:t>
            </a:r>
            <a:endParaRPr lang="en-US" dirty="0" smtClean="0"/>
          </a:p>
          <a:p>
            <a:pPr lvl="0">
              <a:buNone/>
            </a:pPr>
            <a:r>
              <a:rPr lang="en-GB"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872B6494-0ADE-4C18-9C3D-46A8F975561C}"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11</a:t>
            </a:fld>
            <a:endParaRPr lang="en-US"/>
          </a:p>
        </p:txBody>
      </p:sp>
      <p:sp>
        <p:nvSpPr>
          <p:cNvPr id="6" name="Content Placeholder 5"/>
          <p:cNvSpPr>
            <a:spLocks noGrp="1"/>
          </p:cNvSpPr>
          <p:nvPr>
            <p:ph sz="quarter" idx="1"/>
          </p:nvPr>
        </p:nvSpPr>
        <p:spPr/>
        <p:txBody>
          <a:bodyPr/>
          <a:lstStyle/>
          <a:p>
            <a:pPr lvl="0">
              <a:buNone/>
            </a:pPr>
            <a:r>
              <a:rPr lang="en-GB" b="1" dirty="0" smtClean="0"/>
              <a:t>3.Chemicals and Drugs</a:t>
            </a:r>
            <a:r>
              <a:rPr lang="en-GB" dirty="0" smtClean="0"/>
              <a:t> </a:t>
            </a:r>
            <a:endParaRPr lang="en-US" dirty="0" smtClean="0"/>
          </a:p>
          <a:p>
            <a:r>
              <a:rPr lang="en-GB" dirty="0" smtClean="0"/>
              <a:t>Chemical poisons (e.g. cyanide, arsenic, mercury), strong acids and alkalis, environmental pollutants, insecticides and pesticides, oxygen at high concentrations, hypertonic glucose, alcohol, therapeutic drugs and narcotic drugs. </a:t>
            </a:r>
            <a:endParaRPr lang="en-US" dirty="0" smtClean="0"/>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A3E61BFB-308E-498F-9304-7183813D720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110</a:t>
            </a:fld>
            <a:endParaRPr lang="en-US"/>
          </a:p>
        </p:txBody>
      </p:sp>
      <p:sp>
        <p:nvSpPr>
          <p:cNvPr id="6" name="Content Placeholder 5"/>
          <p:cNvSpPr>
            <a:spLocks noGrp="1"/>
          </p:cNvSpPr>
          <p:nvPr>
            <p:ph sz="quarter" idx="1"/>
          </p:nvPr>
        </p:nvSpPr>
        <p:spPr/>
        <p:txBody>
          <a:bodyPr>
            <a:normAutofit fontScale="85000" lnSpcReduction="20000"/>
          </a:bodyPr>
          <a:lstStyle/>
          <a:p>
            <a:pPr lvl="0">
              <a:buNone/>
            </a:pPr>
            <a:r>
              <a:rPr lang="en-GB" u="sng" dirty="0" smtClean="0"/>
              <a:t>B.Compensatory hyperplasia </a:t>
            </a:r>
            <a:r>
              <a:rPr lang="en-GB" dirty="0" smtClean="0"/>
              <a:t>– follows removal of a part of an organ or a contralateral organ in a paired organ</a:t>
            </a:r>
            <a:endParaRPr lang="en-US" dirty="0" smtClean="0"/>
          </a:p>
          <a:p>
            <a:pPr lvl="0">
              <a:buFont typeface="Wingdings" pitchFamily="2" charset="2"/>
              <a:buChar char="v"/>
            </a:pPr>
            <a:r>
              <a:rPr lang="en-GB" dirty="0" smtClean="0"/>
              <a:t>Regeneration of the liver cells following partial hepatectomy (removal of liver cells)</a:t>
            </a:r>
            <a:endParaRPr lang="en-US" dirty="0" smtClean="0"/>
          </a:p>
          <a:p>
            <a:pPr lvl="0">
              <a:buFont typeface="Wingdings" pitchFamily="2" charset="2"/>
              <a:buChar char="v"/>
            </a:pPr>
            <a:r>
              <a:rPr lang="en-GB" dirty="0" smtClean="0"/>
              <a:t>Regeneration of epidermis of the skin after skin abrasion.</a:t>
            </a:r>
            <a:endParaRPr lang="en-US" dirty="0" smtClean="0"/>
          </a:p>
          <a:p>
            <a:pPr lvl="0">
              <a:buFont typeface="Wingdings" pitchFamily="2" charset="2"/>
              <a:buChar char="v"/>
            </a:pPr>
            <a:r>
              <a:rPr lang="en-GB" dirty="0" smtClean="0"/>
              <a:t>Nephron after </a:t>
            </a:r>
            <a:r>
              <a:rPr lang="en-GB" dirty="0" err="1" smtClean="0"/>
              <a:t>nephrectomy</a:t>
            </a:r>
            <a:r>
              <a:rPr lang="en-GB" dirty="0" smtClean="0"/>
              <a:t> (this how an individual is able to survive with one kidney after donating the other. This means if only one of the kidneys is diseased it can be removed and the healthy one will function just well.</a:t>
            </a:r>
            <a:endParaRPr lang="en-US" dirty="0" smtClean="0"/>
          </a:p>
          <a:p>
            <a:pPr lvl="0">
              <a:buNone/>
            </a:pPr>
            <a:r>
              <a:rPr lang="en-GB" u="sng" dirty="0" smtClean="0"/>
              <a:t>C. Bone marrow undergoes hyperplasia due to increased </a:t>
            </a:r>
            <a:r>
              <a:rPr lang="en-GB" dirty="0" smtClean="0"/>
              <a:t>demand for red blood cells in haemolytic states and in hypoxic conditions.</a:t>
            </a:r>
            <a:endParaRPr lang="en-US" dirty="0" smtClean="0"/>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B4335D4-12A5-4286-ABF7-81AE55B43E8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111</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Pathologic Hyperplasia</a:t>
            </a:r>
            <a:endParaRPr lang="en-US" dirty="0" smtClean="0"/>
          </a:p>
          <a:p>
            <a:r>
              <a:rPr lang="en-GB" dirty="0" smtClean="0"/>
              <a:t>Occurs due to excessive hormonal stimulation or excessive growth factors</a:t>
            </a:r>
            <a:endParaRPr lang="en-US" dirty="0" smtClean="0"/>
          </a:p>
          <a:p>
            <a:pPr lvl="0"/>
            <a:r>
              <a:rPr lang="en-GB" dirty="0" smtClean="0"/>
              <a:t>Endometrial hyperplasia due to excessive oestrogen</a:t>
            </a:r>
            <a:endParaRPr lang="en-US" dirty="0" smtClean="0"/>
          </a:p>
          <a:p>
            <a:pPr lvl="0"/>
            <a:r>
              <a:rPr lang="en-GB" dirty="0" smtClean="0"/>
              <a:t>Granulation tissue formation during healing e.g. big scars, keloids</a:t>
            </a:r>
            <a:endParaRPr lang="en-US" dirty="0" smtClean="0"/>
          </a:p>
          <a:p>
            <a:pPr lvl="0"/>
            <a:r>
              <a:rPr lang="en-GB" dirty="0" smtClean="0"/>
              <a:t>Formation of skin warts e.g. genital warts.</a:t>
            </a:r>
            <a:endParaRPr lang="en-US" dirty="0" smtClean="0"/>
          </a:p>
          <a:p>
            <a:pPr lvl="0"/>
            <a:r>
              <a:rPr lang="en-GB" dirty="0" smtClean="0"/>
              <a:t>Pseudocarcinomatous hyperplasia of the skin</a:t>
            </a:r>
            <a:endParaRPr lang="en-US" dirty="0" smtClean="0"/>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4C44AC0F-D933-40AF-A8BA-358BE513A214}"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112</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Pathological changes</a:t>
            </a:r>
            <a:endParaRPr lang="en-US" dirty="0" smtClean="0"/>
          </a:p>
          <a:p>
            <a:pPr lvl="0"/>
            <a:r>
              <a:rPr lang="en-GB" dirty="0" smtClean="0"/>
              <a:t>Enlargement of tissue/organ</a:t>
            </a:r>
            <a:endParaRPr lang="en-US" dirty="0" smtClean="0"/>
          </a:p>
          <a:p>
            <a:pPr lvl="0"/>
            <a:r>
              <a:rPr lang="en-GB" dirty="0" smtClean="0"/>
              <a:t>Increased DNA synthesis</a:t>
            </a:r>
            <a:endParaRPr lang="en-US" dirty="0" smtClean="0"/>
          </a:p>
          <a:p>
            <a:pPr lvl="0"/>
            <a:r>
              <a:rPr lang="en-GB" dirty="0" smtClean="0"/>
              <a:t>Increased mitosis of the cells</a:t>
            </a:r>
            <a:endParaRPr lang="en-US" dirty="0" smtClean="0"/>
          </a:p>
          <a:p>
            <a:pPr lvl="0"/>
            <a:r>
              <a:rPr lang="en-GB" dirty="0" smtClean="0"/>
              <a:t>Increased number of cells</a:t>
            </a:r>
            <a:endParaRPr lang="en-US" dirty="0" smtClean="0"/>
          </a:p>
          <a:p>
            <a:pPr>
              <a:buNone/>
            </a:pPr>
            <a:r>
              <a:rPr lang="en-GB" b="1" dirty="0" smtClean="0"/>
              <a:t>	</a:t>
            </a:r>
            <a:endParaRPr lang="en-US"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4" name="Date Placeholder 3"/>
          <p:cNvSpPr>
            <a:spLocks noGrp="1"/>
          </p:cNvSpPr>
          <p:nvPr>
            <p:ph type="dt" sz="half" idx="10"/>
          </p:nvPr>
        </p:nvSpPr>
        <p:spPr/>
        <p:txBody>
          <a:bodyPr/>
          <a:lstStyle/>
          <a:p>
            <a:fld id="{23BF1974-C1D4-4504-A0FC-83B0004E49BA}"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113</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sz="3200" b="1" dirty="0" smtClean="0"/>
              <a:t>6. Metaplasia </a:t>
            </a:r>
          </a:p>
          <a:p>
            <a:r>
              <a:rPr lang="en-GB" dirty="0" smtClean="0"/>
              <a:t>Metaplasia is a reversible change of one type of differentiated epithelial or mesenchymal adult cells into another type usually of the same class but which is less specialized.</a:t>
            </a:r>
          </a:p>
          <a:p>
            <a:r>
              <a:rPr lang="en-GB" dirty="0" smtClean="0"/>
              <a:t>Also the transition of one type of differentiated tissue into another one usually in response to abnormal stimuli. Quite often the transition results into a less specialized tissue.</a:t>
            </a:r>
          </a:p>
          <a:p>
            <a:r>
              <a:rPr lang="en-GB" dirty="0" smtClean="0"/>
              <a:t>The cells revert to normal on removal of the stimuli but if the stimuli persist for a long period it may transform to cancer that cannot be reversed to the original tissue. </a:t>
            </a:r>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7752CF68-073A-4FDD-9D0C-DFEC09EA2F9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114</a:t>
            </a:fld>
            <a:endParaRPr lang="en-US"/>
          </a:p>
        </p:txBody>
      </p:sp>
      <p:sp>
        <p:nvSpPr>
          <p:cNvPr id="3" name="Content Placeholder 2"/>
          <p:cNvSpPr>
            <a:spLocks noGrp="1"/>
          </p:cNvSpPr>
          <p:nvPr>
            <p:ph sz="quarter" idx="1"/>
          </p:nvPr>
        </p:nvSpPr>
        <p:spPr/>
        <p:txBody>
          <a:bodyPr>
            <a:normAutofit fontScale="92500" lnSpcReduction="10000"/>
          </a:bodyPr>
          <a:lstStyle/>
          <a:p>
            <a:r>
              <a:rPr lang="en-GB" dirty="0" smtClean="0"/>
              <a:t>Metaplasia is usually a response to chronic irritation or inflammation and many of the stimuli that will lead to metaplasia are also known to lead to neoplasia e.g. in smokers.</a:t>
            </a:r>
            <a:endParaRPr lang="en-US" dirty="0" smtClean="0"/>
          </a:p>
          <a:p>
            <a:r>
              <a:rPr lang="en-GB" dirty="0" smtClean="0"/>
              <a:t>Most epithelia that undergo metaplasia return to normal once the stimulus has been removed with the exception where there is bony change.</a:t>
            </a:r>
            <a:endParaRPr lang="en-US" dirty="0" smtClean="0"/>
          </a:p>
          <a:p>
            <a:r>
              <a:rPr lang="en-GB" dirty="0" smtClean="0"/>
              <a:t>There are two main types of metaplasia</a:t>
            </a:r>
            <a:endParaRPr lang="en-US" dirty="0" smtClean="0"/>
          </a:p>
          <a:p>
            <a:pPr marL="514350" lvl="0" indent="-514350">
              <a:buFont typeface="+mj-lt"/>
              <a:buAutoNum type="arabicParenR"/>
            </a:pPr>
            <a:r>
              <a:rPr lang="en-GB" dirty="0" smtClean="0"/>
              <a:t>Epithelial tissue metaplasia</a:t>
            </a:r>
            <a:endParaRPr lang="en-US" dirty="0" smtClean="0"/>
          </a:p>
          <a:p>
            <a:pPr marL="514350" lvl="0" indent="-514350">
              <a:buFont typeface="+mj-lt"/>
              <a:buAutoNum type="arabicParenR"/>
            </a:pPr>
            <a:r>
              <a:rPr lang="en-GB" dirty="0" smtClean="0"/>
              <a:t>Connective tissue metaplasia</a:t>
            </a:r>
            <a:endParaRPr lang="en-US" dirty="0" smtClean="0"/>
          </a:p>
          <a:p>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B14E5691-762F-406E-9870-4BFD732B91DA}"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115</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Epithelial tissue metaplasia </a:t>
            </a:r>
          </a:p>
          <a:p>
            <a:pPr lvl="0">
              <a:buNone/>
            </a:pPr>
            <a:r>
              <a:rPr lang="en-GB" b="1" dirty="0" smtClean="0"/>
              <a:t>1.Squamous Metaplasia</a:t>
            </a:r>
            <a:endParaRPr lang="en-US" dirty="0" smtClean="0"/>
          </a:p>
          <a:p>
            <a:r>
              <a:rPr lang="en-GB" dirty="0" smtClean="0"/>
              <a:t>There is transformation of the affected epithelium into a </a:t>
            </a:r>
            <a:r>
              <a:rPr lang="en-GB" dirty="0" err="1" smtClean="0"/>
              <a:t>squamous</a:t>
            </a:r>
            <a:r>
              <a:rPr lang="en-GB" dirty="0" smtClean="0"/>
              <a:t> epithelium.</a:t>
            </a:r>
            <a:endParaRPr lang="en-US" dirty="0" smtClean="0"/>
          </a:p>
          <a:p>
            <a:pPr lvl="1">
              <a:buFont typeface="Wingdings" pitchFamily="2" charset="2"/>
              <a:buChar char="Ø"/>
            </a:pPr>
            <a:r>
              <a:rPr lang="en-GB" dirty="0" smtClean="0"/>
              <a:t>Squamous metaplasia can result from mucous secreting pseudostratified columnar ciliated epithelium in the trachea and bronchi due to cigarette smoking, chronic bronchitis and bronchiectasis and in the nasal sinuses  following vitamin A deficiency and chronic sinusitis</a:t>
            </a:r>
            <a:endParaRPr lang="en-US" dirty="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4DB933D-7FA1-45C4-87E5-63C00CD42CF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116</a:t>
            </a:fld>
            <a:endParaRPr lang="en-US"/>
          </a:p>
        </p:txBody>
      </p:sp>
      <p:sp>
        <p:nvSpPr>
          <p:cNvPr id="6" name="Content Placeholder 5"/>
          <p:cNvSpPr>
            <a:spLocks noGrp="1"/>
          </p:cNvSpPr>
          <p:nvPr>
            <p:ph sz="quarter" idx="1"/>
          </p:nvPr>
        </p:nvSpPr>
        <p:spPr/>
        <p:txBody>
          <a:bodyPr/>
          <a:lstStyle/>
          <a:p>
            <a:pPr lvl="1">
              <a:buFont typeface="Wingdings" pitchFamily="2" charset="2"/>
              <a:buChar char="Ø"/>
            </a:pPr>
            <a:r>
              <a:rPr lang="en-GB" dirty="0" smtClean="0"/>
              <a:t>From simple columnar epithelium in the uterine </a:t>
            </a:r>
            <a:r>
              <a:rPr lang="en-GB" dirty="0" err="1" smtClean="0"/>
              <a:t>endocervix</a:t>
            </a:r>
            <a:r>
              <a:rPr lang="en-GB" dirty="0" smtClean="0"/>
              <a:t> in uterine prolapse and old age, gall bladder in </a:t>
            </a:r>
            <a:r>
              <a:rPr lang="en-GB" dirty="0" err="1" smtClean="0"/>
              <a:t>cholelithiasis</a:t>
            </a:r>
            <a:r>
              <a:rPr lang="en-GB" dirty="0" smtClean="0"/>
              <a:t> and chronic </a:t>
            </a:r>
            <a:r>
              <a:rPr lang="en-GB" dirty="0" err="1" smtClean="0"/>
              <a:t>cholecystitis</a:t>
            </a:r>
            <a:r>
              <a:rPr lang="en-GB" dirty="0" smtClean="0"/>
              <a:t> and prostatic duct in aging and oestrogen therapy.</a:t>
            </a:r>
            <a:endParaRPr lang="en-US" dirty="0" smtClean="0"/>
          </a:p>
          <a:p>
            <a:pPr lvl="1">
              <a:buFont typeface="Wingdings" pitchFamily="2" charset="2"/>
              <a:buChar char="Ø"/>
            </a:pPr>
            <a:r>
              <a:rPr lang="en-GB" dirty="0" smtClean="0"/>
              <a:t>In vitamin A deficiency – xerophthalmia,squamous metaplasia in the nose, bronchi, urinary tract, lacrimal and salivary glands.</a:t>
            </a:r>
            <a:endParaRPr lang="en-US" dirty="0" smtClean="0"/>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3FF8A7AA-84C5-49CB-AD7B-6DD460CA7E86}"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117</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2.Columnar Metaplasia </a:t>
            </a:r>
            <a:endParaRPr lang="en-US" dirty="0" smtClean="0"/>
          </a:p>
          <a:p>
            <a:r>
              <a:rPr lang="en-GB" dirty="0" smtClean="0"/>
              <a:t>There is transformation of the affected tissue into columnar epithelium </a:t>
            </a:r>
            <a:endParaRPr lang="en-US" dirty="0" smtClean="0"/>
          </a:p>
          <a:p>
            <a:pPr lvl="1">
              <a:buFont typeface="Wingdings" pitchFamily="2" charset="2"/>
              <a:buChar char="Ø"/>
            </a:pPr>
            <a:r>
              <a:rPr lang="en-GB" dirty="0" smtClean="0"/>
              <a:t>Intestinal metaplasia in healed chronic gastric ulcer</a:t>
            </a:r>
            <a:endParaRPr lang="en-US" dirty="0" smtClean="0"/>
          </a:p>
          <a:p>
            <a:pPr lvl="1">
              <a:buFont typeface="Wingdings" pitchFamily="2" charset="2"/>
              <a:buChar char="Ø"/>
            </a:pPr>
            <a:r>
              <a:rPr lang="en-GB" dirty="0" smtClean="0"/>
              <a:t>From pseudostratified columnar epithelium in columnar epithelium in chronic bronchitis and bronchiectasis</a:t>
            </a:r>
            <a:endParaRPr lang="en-US" dirty="0" smtClean="0"/>
          </a:p>
          <a:p>
            <a:pPr lvl="1">
              <a:buFont typeface="Wingdings" pitchFamily="2" charset="2"/>
              <a:buChar char="Ø"/>
            </a:pPr>
            <a:r>
              <a:rPr lang="en-GB" dirty="0" smtClean="0"/>
              <a:t>In cervical erosion</a:t>
            </a:r>
            <a:endParaRPr lang="en-US" dirty="0" smtClean="0"/>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792CBF7A-D307-4B18-8949-C9ED5F02D2A6}"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118</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Connective tissue metaplasia </a:t>
            </a:r>
          </a:p>
          <a:p>
            <a:r>
              <a:rPr lang="en-GB" dirty="0" smtClean="0"/>
              <a:t>There is transformation of one type of connective (mesenchymal) tissue to another one.</a:t>
            </a:r>
            <a:endParaRPr lang="en-US" dirty="0" smtClean="0"/>
          </a:p>
          <a:p>
            <a:pPr lvl="0">
              <a:buNone/>
            </a:pPr>
            <a:r>
              <a:rPr lang="en-GB" dirty="0" smtClean="0"/>
              <a:t>	1.Osseous (Bony) metaplasia </a:t>
            </a:r>
            <a:endParaRPr lang="en-US" dirty="0" smtClean="0"/>
          </a:p>
          <a:p>
            <a:r>
              <a:rPr lang="en-GB" dirty="0" smtClean="0"/>
              <a:t>This is formation of bone in fibrous tissue and cartilage. This is seen in: -</a:t>
            </a:r>
            <a:endParaRPr lang="en-US" dirty="0" smtClean="0"/>
          </a:p>
          <a:p>
            <a:pPr lvl="1">
              <a:buFont typeface="Wingdings" pitchFamily="2" charset="2"/>
              <a:buChar char="Ø"/>
            </a:pPr>
            <a:r>
              <a:rPr lang="en-GB" dirty="0" smtClean="0"/>
              <a:t>Dystrophic calcification (where calcium has been deposited in damaged or altered tissues) e.g. scars, all </a:t>
            </a:r>
            <a:r>
              <a:rPr lang="en-GB" dirty="0" err="1" smtClean="0"/>
              <a:t>tuberculous</a:t>
            </a:r>
            <a:r>
              <a:rPr lang="en-GB" dirty="0" smtClean="0"/>
              <a:t> lesions, arteries, hydatid cysts</a:t>
            </a:r>
            <a:endParaRPr lang="en-US" dirty="0" smtClean="0"/>
          </a:p>
          <a:p>
            <a:pPr lvl="1">
              <a:buFont typeface="Wingdings" pitchFamily="2" charset="2"/>
              <a:buChar char="Ø"/>
            </a:pPr>
            <a:endParaRPr lang="en-US" dirty="0" smtClean="0"/>
          </a:p>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83A4A77B-D4C2-4E49-BA20-C2F3FC5371D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119</a:t>
            </a:fld>
            <a:endParaRPr lang="en-US"/>
          </a:p>
        </p:txBody>
      </p:sp>
      <p:sp>
        <p:nvSpPr>
          <p:cNvPr id="6" name="Content Placeholder 5"/>
          <p:cNvSpPr>
            <a:spLocks noGrp="1"/>
          </p:cNvSpPr>
          <p:nvPr>
            <p:ph sz="quarter" idx="1"/>
          </p:nvPr>
        </p:nvSpPr>
        <p:spPr/>
        <p:txBody>
          <a:bodyPr>
            <a:normAutofit/>
          </a:bodyPr>
          <a:lstStyle/>
          <a:p>
            <a:pPr lvl="1">
              <a:buFont typeface="Wingdings" pitchFamily="2" charset="2"/>
              <a:buChar char="Ø"/>
            </a:pPr>
            <a:r>
              <a:rPr lang="en-GB" sz="3200" dirty="0" smtClean="0"/>
              <a:t>In the muscle – post-traumatic, after tetanus, paraplegia</a:t>
            </a:r>
            <a:endParaRPr lang="en-US" sz="3200" dirty="0" smtClean="0"/>
          </a:p>
          <a:p>
            <a:pPr lvl="1">
              <a:buFont typeface="Wingdings" pitchFamily="2" charset="2"/>
              <a:buChar char="Ø"/>
            </a:pPr>
            <a:r>
              <a:rPr lang="en-GB" sz="3200" dirty="0" smtClean="0"/>
              <a:t>In soft tissues.</a:t>
            </a:r>
            <a:endParaRPr lang="en-US" sz="3200" dirty="0" smtClean="0"/>
          </a:p>
          <a:p>
            <a:pPr lvl="1">
              <a:buFont typeface="Wingdings" pitchFamily="2" charset="2"/>
              <a:buChar char="Ø"/>
            </a:pPr>
            <a:r>
              <a:rPr lang="en-GB" sz="3200" dirty="0" smtClean="0"/>
              <a:t>Arterial wall in old age</a:t>
            </a:r>
            <a:endParaRPr lang="en-US" sz="3200" dirty="0" smtClean="0"/>
          </a:p>
          <a:p>
            <a:pPr lvl="0">
              <a:buNone/>
            </a:pPr>
            <a:r>
              <a:rPr lang="en-GB" sz="3200" dirty="0" smtClean="0"/>
              <a:t>	2.Cartilaginous – occurs in healing of fractures due to undue mobility whereby a cartilage tissue is formed instead of the bone tissue.</a:t>
            </a:r>
            <a:endParaRPr lang="en-US" sz="32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82DA5157-C87F-4261-BEE4-ADACF7476267}"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12</a:t>
            </a:fld>
            <a:endParaRPr lang="en-US"/>
          </a:p>
        </p:txBody>
      </p:sp>
      <p:sp>
        <p:nvSpPr>
          <p:cNvPr id="6" name="Content Placeholder 5"/>
          <p:cNvSpPr>
            <a:spLocks noGrp="1"/>
          </p:cNvSpPr>
          <p:nvPr>
            <p:ph sz="quarter" idx="1"/>
          </p:nvPr>
        </p:nvSpPr>
        <p:spPr/>
        <p:txBody>
          <a:bodyPr/>
          <a:lstStyle/>
          <a:p>
            <a:pPr lvl="0">
              <a:buNone/>
            </a:pPr>
            <a:r>
              <a:rPr lang="en-GB" b="1" dirty="0" smtClean="0"/>
              <a:t>4.Microbial agents </a:t>
            </a:r>
            <a:endParaRPr lang="en-US" dirty="0" smtClean="0"/>
          </a:p>
          <a:p>
            <a:r>
              <a:rPr lang="en-US" dirty="0" smtClean="0"/>
              <a:t>Infections caused by bacteria, rickettsia, viruses, fungi and parasites</a:t>
            </a:r>
          </a:p>
          <a:p>
            <a:pPr lvl="0">
              <a:buNone/>
            </a:pPr>
            <a:r>
              <a:rPr lang="en-GB" b="1" dirty="0" smtClean="0"/>
              <a:t>5.Immunologic agents</a:t>
            </a:r>
            <a:r>
              <a:rPr lang="en-GB" dirty="0" smtClean="0"/>
              <a:t> </a:t>
            </a:r>
            <a:endParaRPr lang="en-US" dirty="0" smtClean="0"/>
          </a:p>
          <a:p>
            <a:r>
              <a:rPr lang="en-GB" dirty="0" smtClean="0"/>
              <a:t>The immune system protects the host but it can cause cell injury when it results in an abnormal response.</a:t>
            </a:r>
          </a:p>
          <a:p>
            <a:r>
              <a:rPr lang="en-GB" dirty="0" smtClean="0"/>
              <a:t>This can occur in situations such as hypersensitivity reactions, anaphylactic reactions and autoimmune diseases. </a:t>
            </a:r>
            <a:endParaRPr lang="en-US" dirty="0" smtClean="0"/>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t> Cont.</a:t>
            </a:r>
            <a:endParaRPr lang="en-US" sz="4800" dirty="0"/>
          </a:p>
        </p:txBody>
      </p:sp>
      <p:sp>
        <p:nvSpPr>
          <p:cNvPr id="4" name="Date Placeholder 3"/>
          <p:cNvSpPr>
            <a:spLocks noGrp="1"/>
          </p:cNvSpPr>
          <p:nvPr>
            <p:ph type="dt" sz="half" idx="10"/>
          </p:nvPr>
        </p:nvSpPr>
        <p:spPr/>
        <p:txBody>
          <a:bodyPr/>
          <a:lstStyle/>
          <a:p>
            <a:fld id="{67C5AEEF-EEB8-45A5-A016-DEB78F6D3229}"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120</a:t>
            </a:fld>
            <a:endParaRPr lang="en-US"/>
          </a:p>
        </p:txBody>
      </p:sp>
      <p:sp>
        <p:nvSpPr>
          <p:cNvPr id="3" name="Content Placeholder 2"/>
          <p:cNvSpPr>
            <a:spLocks noGrp="1"/>
          </p:cNvSpPr>
          <p:nvPr>
            <p:ph sz="quarter" idx="1"/>
          </p:nvPr>
        </p:nvSpPr>
        <p:spPr/>
        <p:txBody>
          <a:bodyPr>
            <a:normAutofit lnSpcReduction="10000"/>
          </a:bodyPr>
          <a:lstStyle/>
          <a:p>
            <a:pPr>
              <a:buNone/>
            </a:pPr>
            <a:r>
              <a:rPr lang="en-US" sz="3200" b="1" dirty="0" smtClean="0"/>
              <a:t>7. Dysplasia </a:t>
            </a:r>
          </a:p>
          <a:p>
            <a:r>
              <a:rPr lang="en-GB" dirty="0" smtClean="0"/>
              <a:t>Dysplasia  is a pre-malignant disturbance of cell </a:t>
            </a:r>
            <a:r>
              <a:rPr lang="en-GB" b="1" dirty="0" smtClean="0"/>
              <a:t>proliferation</a:t>
            </a:r>
            <a:r>
              <a:rPr lang="en-GB" dirty="0" smtClean="0"/>
              <a:t> and </a:t>
            </a:r>
            <a:r>
              <a:rPr lang="en-GB" b="1" dirty="0" smtClean="0"/>
              <a:t>maturation </a:t>
            </a:r>
            <a:r>
              <a:rPr lang="en-GB" dirty="0" smtClean="0"/>
              <a:t>within an epithelium such that there is loss of normal architectural pattern of the epithelium.</a:t>
            </a:r>
          </a:p>
          <a:p>
            <a:r>
              <a:rPr lang="en-GB" dirty="0" smtClean="0"/>
              <a:t>Dysplasia is a disordered cellular development often accompanied with </a:t>
            </a:r>
            <a:r>
              <a:rPr lang="en-GB" b="1" dirty="0" smtClean="0"/>
              <a:t>metaplasia</a:t>
            </a:r>
            <a:r>
              <a:rPr lang="en-GB" dirty="0" smtClean="0"/>
              <a:t> and </a:t>
            </a:r>
            <a:r>
              <a:rPr lang="en-GB" b="1" dirty="0" smtClean="0"/>
              <a:t>hyperplasia</a:t>
            </a:r>
            <a:r>
              <a:rPr lang="en-GB" dirty="0" smtClean="0"/>
              <a:t>. </a:t>
            </a:r>
          </a:p>
          <a:p>
            <a:r>
              <a:rPr lang="en-GB" dirty="0" smtClean="0"/>
              <a:t>It is characterized by cellular proliferation and cytologic changes.</a:t>
            </a:r>
            <a:endParaRPr lang="en-US" dirty="0" smtClean="0"/>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FF31AF1-231D-4A4A-9555-1CFAA47E66E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121</a:t>
            </a:fld>
            <a:endParaRPr lang="en-US"/>
          </a:p>
        </p:txBody>
      </p:sp>
      <p:sp>
        <p:nvSpPr>
          <p:cNvPr id="6" name="Content Placeholder 5"/>
          <p:cNvSpPr>
            <a:spLocks noGrp="1"/>
          </p:cNvSpPr>
          <p:nvPr>
            <p:ph sz="quarter" idx="1"/>
          </p:nvPr>
        </p:nvSpPr>
        <p:spPr/>
        <p:txBody>
          <a:bodyPr/>
          <a:lstStyle/>
          <a:p>
            <a:r>
              <a:rPr lang="en-GB" dirty="0" smtClean="0"/>
              <a:t>In most cases dysplasia is caused by chronic irritation. </a:t>
            </a:r>
          </a:p>
          <a:p>
            <a:r>
              <a:rPr lang="en-GB" dirty="0" smtClean="0"/>
              <a:t>The changes are thought to progress to invasive carcinoma (cancer – ca). The most severe degree of dysplasia synonymous with a condition called carcinoma in situ (intra-epithelial carcinoma). </a:t>
            </a:r>
          </a:p>
          <a:p>
            <a:r>
              <a:rPr lang="en-GB" dirty="0" smtClean="0"/>
              <a:t>Ca in situ is a condition where malignant cells are present but remain in the epithelium and do not invade the underlying tissue.</a:t>
            </a:r>
            <a:endParaRPr lang="en-US" dirty="0" smtClean="0"/>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B47E5626-9C67-41BE-B93F-EB7D3A2661F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122</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Features of Dysplasia </a:t>
            </a:r>
            <a:endParaRPr lang="en-US" dirty="0" smtClean="0"/>
          </a:p>
          <a:p>
            <a:pPr marL="514350" lvl="0" indent="-514350">
              <a:buFont typeface="+mj-lt"/>
              <a:buAutoNum type="arabicPeriod"/>
            </a:pPr>
            <a:r>
              <a:rPr lang="en-GB" dirty="0" smtClean="0"/>
              <a:t>Cellular and nuclear pleomorphism</a:t>
            </a:r>
            <a:endParaRPr lang="en-US" dirty="0" smtClean="0"/>
          </a:p>
          <a:p>
            <a:pPr marL="514350" lvl="0" indent="-514350">
              <a:buFont typeface="+mj-lt"/>
              <a:buAutoNum type="arabicPeriod"/>
            </a:pPr>
            <a:r>
              <a:rPr lang="en-GB" dirty="0" smtClean="0"/>
              <a:t>Hyperchromatic nucleus and can have an increase in mitotic activity</a:t>
            </a:r>
            <a:endParaRPr lang="en-US" dirty="0" smtClean="0"/>
          </a:p>
          <a:p>
            <a:pPr marL="514350" lvl="0" indent="-514350">
              <a:buFont typeface="+mj-lt"/>
              <a:buAutoNum type="arabicPeriod"/>
            </a:pPr>
            <a:r>
              <a:rPr lang="en-GB" dirty="0" smtClean="0"/>
              <a:t>Hyperplasia of epithelial layers</a:t>
            </a:r>
            <a:endParaRPr lang="en-US" dirty="0" smtClean="0"/>
          </a:p>
          <a:p>
            <a:pPr marL="514350" lvl="0" indent="-514350">
              <a:buFont typeface="+mj-lt"/>
              <a:buAutoNum type="arabicPeriod"/>
            </a:pPr>
            <a:r>
              <a:rPr lang="en-GB" dirty="0" smtClean="0"/>
              <a:t>Increased nucleo-cytoplasmic ratio</a:t>
            </a:r>
            <a:endParaRPr lang="en-US" dirty="0" smtClean="0"/>
          </a:p>
          <a:p>
            <a:pPr marL="514350" lvl="0" indent="-514350">
              <a:buFont typeface="+mj-lt"/>
              <a:buAutoNum type="arabicPeriod"/>
            </a:pPr>
            <a:r>
              <a:rPr lang="en-GB" dirty="0" smtClean="0"/>
              <a:t>Increased mitotic activity</a:t>
            </a:r>
            <a:endParaRPr lang="en-US" dirty="0" smtClean="0"/>
          </a:p>
          <a:p>
            <a:pPr marL="514350" lvl="0" indent="-514350">
              <a:buFont typeface="+mj-lt"/>
              <a:buAutoNum type="arabicPeriod"/>
            </a:pPr>
            <a:r>
              <a:rPr lang="en-GB" dirty="0" smtClean="0"/>
              <a:t>Loss of orientation of cells</a:t>
            </a:r>
            <a:endParaRPr lang="en-US" dirty="0" smtClean="0"/>
          </a:p>
          <a:p>
            <a:pPr marL="514350" lvl="0" indent="-514350">
              <a:buFont typeface="+mj-lt"/>
              <a:buAutoNum type="arabicPeriod"/>
            </a:pPr>
            <a:r>
              <a:rPr lang="en-GB" dirty="0" smtClean="0"/>
              <a:t>Disordered maturation</a:t>
            </a:r>
            <a:endParaRPr lang="en-US" dirty="0" smtClean="0"/>
          </a:p>
          <a:p>
            <a:pPr marL="514350" lvl="0" indent="-514350">
              <a:buFont typeface="+mj-lt"/>
              <a:buAutoNum type="arabicPeriod"/>
            </a:pPr>
            <a:r>
              <a:rPr lang="en-GB" dirty="0" smtClean="0"/>
              <a:t>Absence of invasion</a:t>
            </a:r>
            <a:endParaRPr lang="en-US" dirty="0" smtClean="0"/>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E1B1F16A-5077-4ACC-8FA4-56F91E4D6BD5}"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123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Examples </a:t>
            </a:r>
            <a:endParaRPr lang="en-US" dirty="0" smtClean="0"/>
          </a:p>
          <a:p>
            <a:r>
              <a:rPr lang="en-GB" dirty="0" smtClean="0"/>
              <a:t>Dysplasia and ca in situ are seen in the following tissues: -</a:t>
            </a:r>
            <a:endParaRPr lang="en-US" dirty="0" smtClean="0"/>
          </a:p>
          <a:p>
            <a:pPr lvl="0">
              <a:buFont typeface="Wingdings" pitchFamily="2" charset="2"/>
              <a:buChar char="Ø"/>
            </a:pPr>
            <a:r>
              <a:rPr lang="en-GB" dirty="0" smtClean="0"/>
              <a:t>Squamous epithelium of the cervix, vulva, vagina, oesophagus, oropharynx, larynx and skin (Paget’s disease of the skin).</a:t>
            </a:r>
            <a:endParaRPr lang="en-US" dirty="0" smtClean="0"/>
          </a:p>
          <a:p>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3304185C-5F5D-4A86-A00E-9BFAF50B1177}"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124</a:t>
            </a:fld>
            <a:endParaRPr lang="en-US"/>
          </a:p>
        </p:txBody>
      </p:sp>
      <p:sp>
        <p:nvSpPr>
          <p:cNvPr id="6" name="Content Placeholder 5"/>
          <p:cNvSpPr>
            <a:spLocks noGrp="1"/>
          </p:cNvSpPr>
          <p:nvPr>
            <p:ph sz="quarter" idx="1"/>
          </p:nvPr>
        </p:nvSpPr>
        <p:spPr/>
        <p:txBody>
          <a:bodyPr/>
          <a:lstStyle/>
          <a:p>
            <a:pPr lvl="0">
              <a:buFont typeface="Wingdings" pitchFamily="2" charset="2"/>
              <a:buChar char="Ø"/>
            </a:pPr>
            <a:r>
              <a:rPr lang="en-GB" dirty="0" smtClean="0"/>
              <a:t>Transitional epithelium of the urinary system especially the bladder.</a:t>
            </a:r>
            <a:endParaRPr lang="en-US" dirty="0" smtClean="0"/>
          </a:p>
          <a:p>
            <a:pPr lvl="0">
              <a:buFont typeface="Wingdings" pitchFamily="2" charset="2"/>
              <a:buChar char="Ø"/>
            </a:pPr>
            <a:r>
              <a:rPr lang="en-GB" dirty="0" smtClean="0"/>
              <a:t>Columnar secretory epithelium of the gastric mucosa in chronic atrophic gastritis, large intestinal mucosa in ulcerative colitis and Crohn’s disease and small intestinal mucosa in Crohn’s disease and coeliac disease</a:t>
            </a:r>
            <a:endParaRPr lang="en-US" dirty="0" smtClean="0"/>
          </a:p>
          <a:p>
            <a:pPr lvl="0">
              <a:buFont typeface="Wingdings" pitchFamily="2" charset="2"/>
              <a:buChar char="Ø"/>
            </a:pPr>
            <a:r>
              <a:rPr lang="en-GB" dirty="0" smtClean="0"/>
              <a:t>Ductal epithelium of the breast, bile duct and pancreatic duct.</a:t>
            </a:r>
            <a:endParaRPr lang="en-US" dirty="0" smtClean="0"/>
          </a:p>
          <a:p>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427D8FA3-08A1-4E6D-8ED4-C01CA2E95E0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125</a:t>
            </a:fld>
            <a:endParaRPr lang="en-US"/>
          </a:p>
        </p:txBody>
      </p:sp>
      <p:sp>
        <p:nvSpPr>
          <p:cNvPr id="3" name="Content Placeholder 2"/>
          <p:cNvSpPr>
            <a:spLocks noGrp="1"/>
          </p:cNvSpPr>
          <p:nvPr>
            <p:ph sz="quarter" idx="1"/>
          </p:nvPr>
        </p:nvSpPr>
        <p:spPr/>
        <p:txBody>
          <a:bodyPr>
            <a:normAutofit fontScale="92500" lnSpcReduction="10000"/>
          </a:bodyPr>
          <a:lstStyle/>
          <a:p>
            <a:pPr lvl="1">
              <a:buNone/>
            </a:pPr>
            <a:r>
              <a:rPr lang="en-US" b="1" dirty="0" smtClean="0"/>
              <a:t>8. Neoplasia –tumours</a:t>
            </a:r>
          </a:p>
          <a:p>
            <a:pPr lvl="1">
              <a:buNone/>
            </a:pPr>
            <a:r>
              <a:rPr lang="en-GB" dirty="0" smtClean="0"/>
              <a:t>OBJECTIVES</a:t>
            </a:r>
          </a:p>
          <a:p>
            <a:pPr lvl="1">
              <a:buFont typeface="Wingdings" pitchFamily="2" charset="2"/>
              <a:buChar char="Ø"/>
            </a:pPr>
            <a:r>
              <a:rPr lang="en-GB" dirty="0" smtClean="0"/>
              <a:t>Define neoplasms (tumours)</a:t>
            </a:r>
            <a:endParaRPr lang="en-US" dirty="0" smtClean="0"/>
          </a:p>
          <a:p>
            <a:pPr lvl="1">
              <a:buFont typeface="Wingdings" pitchFamily="2" charset="2"/>
              <a:buChar char="Ø"/>
            </a:pPr>
            <a:r>
              <a:rPr lang="en-GB" dirty="0" smtClean="0"/>
              <a:t>Describe the pathogenesis of tumours</a:t>
            </a:r>
            <a:endParaRPr lang="en-US" dirty="0" smtClean="0"/>
          </a:p>
          <a:p>
            <a:pPr lvl="1">
              <a:buFont typeface="Wingdings" pitchFamily="2" charset="2"/>
              <a:buChar char="Ø"/>
            </a:pPr>
            <a:r>
              <a:rPr lang="en-GB" dirty="0" smtClean="0"/>
              <a:t>Explain the process of oncogenesis </a:t>
            </a:r>
            <a:endParaRPr lang="en-US" dirty="0" smtClean="0"/>
          </a:p>
          <a:p>
            <a:pPr lvl="1">
              <a:buFont typeface="Wingdings" pitchFamily="2" charset="2"/>
              <a:buChar char="Ø"/>
            </a:pPr>
            <a:r>
              <a:rPr lang="en-GB" dirty="0" smtClean="0"/>
              <a:t>State the epidemiologic and environmental factors in tumour formation </a:t>
            </a:r>
            <a:endParaRPr lang="en-US" dirty="0" smtClean="0"/>
          </a:p>
          <a:p>
            <a:pPr lvl="1">
              <a:buFont typeface="Wingdings" pitchFamily="2" charset="2"/>
              <a:buChar char="Ø"/>
            </a:pPr>
            <a:r>
              <a:rPr lang="en-GB" dirty="0" smtClean="0"/>
              <a:t>Describe the characteristics and features of tumours</a:t>
            </a:r>
          </a:p>
          <a:p>
            <a:pPr lvl="1">
              <a:buFont typeface="Wingdings" pitchFamily="2" charset="2"/>
              <a:buChar char="Ø"/>
            </a:pPr>
            <a:r>
              <a:rPr lang="en-GB" dirty="0" smtClean="0"/>
              <a:t>Describe the process of spread of tumours </a:t>
            </a:r>
            <a:endParaRPr lang="en-US" dirty="0" smtClean="0"/>
          </a:p>
          <a:p>
            <a:pPr lvl="1">
              <a:buFont typeface="Wingdings" pitchFamily="2" charset="2"/>
              <a:buChar char="Ø"/>
            </a:pPr>
            <a:r>
              <a:rPr lang="en-GB" dirty="0" smtClean="0"/>
              <a:t>Describe the effects of tumours </a:t>
            </a:r>
            <a:endParaRPr lang="en-US" dirty="0" smtClean="0"/>
          </a:p>
          <a:p>
            <a:pPr lvl="1">
              <a:buFont typeface="Wingdings" pitchFamily="2" charset="2"/>
              <a:buChar char="Ø"/>
            </a:pPr>
            <a:r>
              <a:rPr lang="en-GB" dirty="0" smtClean="0"/>
              <a:t>Stage and grade tumours </a:t>
            </a:r>
            <a:endParaRPr lang="en-US" dirty="0" smtClean="0"/>
          </a:p>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dirty="0"/>
          </a:p>
        </p:txBody>
      </p:sp>
      <p:sp>
        <p:nvSpPr>
          <p:cNvPr id="4" name="Date Placeholder 3"/>
          <p:cNvSpPr>
            <a:spLocks noGrp="1"/>
          </p:cNvSpPr>
          <p:nvPr>
            <p:ph type="dt" sz="half" idx="10"/>
          </p:nvPr>
        </p:nvSpPr>
        <p:spPr/>
        <p:txBody>
          <a:bodyPr/>
          <a:lstStyle/>
          <a:p>
            <a:fld id="{21CA264C-8DAC-4C42-8E79-BA7154AEFB00}"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126</a:t>
            </a:fld>
            <a:endParaRPr lang="en-US"/>
          </a:p>
        </p:txBody>
      </p:sp>
      <p:sp>
        <p:nvSpPr>
          <p:cNvPr id="3" name="Content Placeholder 2"/>
          <p:cNvSpPr>
            <a:spLocks noGrp="1"/>
          </p:cNvSpPr>
          <p:nvPr>
            <p:ph sz="quarter" idx="1"/>
          </p:nvPr>
        </p:nvSpPr>
        <p:spPr/>
        <p:txBody>
          <a:bodyPr>
            <a:normAutofit fontScale="92500"/>
          </a:bodyPr>
          <a:lstStyle/>
          <a:p>
            <a:r>
              <a:rPr lang="en-GB" dirty="0" smtClean="0"/>
              <a:t>The term “neoplasm” mean new growth and the new growths produced are called “neoplasm” or “tumour”. </a:t>
            </a:r>
          </a:p>
          <a:p>
            <a:r>
              <a:rPr lang="en-GB" dirty="0" smtClean="0"/>
              <a:t>Not all new growths are neoplasms since new growth of tissues and cells exists in processes of embryogenesis, regeneration and repair, hyperplasia and hormonal stimulation is controlled as opposed to neoplastic cells which have lost control and regulation of replication forming an abnormal mass of tissue.  </a:t>
            </a:r>
          </a:p>
          <a:p>
            <a:r>
              <a:rPr lang="en-GB" dirty="0" smtClean="0"/>
              <a:t>Any new growth where the process is normal and regulated is not a neoplasm.</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6B33EBB-F668-489B-872C-3AB3A7D365E1}"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127</a:t>
            </a:fld>
            <a:endParaRPr lang="en-US"/>
          </a:p>
        </p:txBody>
      </p:sp>
      <p:sp>
        <p:nvSpPr>
          <p:cNvPr id="6" name="Content Placeholder 5"/>
          <p:cNvSpPr>
            <a:spLocks noGrp="1"/>
          </p:cNvSpPr>
          <p:nvPr>
            <p:ph sz="quarter" idx="1"/>
          </p:nvPr>
        </p:nvSpPr>
        <p:spPr/>
        <p:txBody>
          <a:bodyPr>
            <a:normAutofit lnSpcReduction="10000"/>
          </a:bodyPr>
          <a:lstStyle/>
          <a:p>
            <a:r>
              <a:rPr lang="en-GB" dirty="0" smtClean="0"/>
              <a:t>A tumour or neoplasm is a pathological proliferation of cells, which is both </a:t>
            </a:r>
            <a:r>
              <a:rPr lang="en-GB" b="1" dirty="0" smtClean="0"/>
              <a:t>excessive</a:t>
            </a:r>
            <a:r>
              <a:rPr lang="en-GB" dirty="0" smtClean="0"/>
              <a:t> and </a:t>
            </a:r>
            <a:r>
              <a:rPr lang="en-GB" b="1" dirty="0" smtClean="0"/>
              <a:t>purposeless</a:t>
            </a:r>
            <a:r>
              <a:rPr lang="en-GB" dirty="0" smtClean="0"/>
              <a:t>. </a:t>
            </a:r>
          </a:p>
          <a:p>
            <a:r>
              <a:rPr lang="en-GB" dirty="0" smtClean="0"/>
              <a:t>It is a mass of tissue formed as a result of abnormal, excessive, unconditioned, autonomous and purposeless proliferation of cells.</a:t>
            </a:r>
          </a:p>
          <a:p>
            <a:r>
              <a:rPr lang="en-GB" dirty="0" smtClean="0"/>
              <a:t>It continues indefinitely in the absence of physiological stimuli and without regard to its effects on the surrounding tissues or the requirements of the individual.</a:t>
            </a:r>
            <a:endParaRPr lang="en-US" dirty="0" smtClean="0"/>
          </a:p>
          <a:p>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E3FCC0B1-DD8A-41CE-A291-7CE108DFAC5A}"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128</a:t>
            </a:fld>
            <a:endParaRPr lang="en-US"/>
          </a:p>
        </p:txBody>
      </p:sp>
      <p:sp>
        <p:nvSpPr>
          <p:cNvPr id="3" name="Content Placeholder 2"/>
          <p:cNvSpPr>
            <a:spLocks noGrp="1"/>
          </p:cNvSpPr>
          <p:nvPr>
            <p:ph sz="quarter" idx="1"/>
          </p:nvPr>
        </p:nvSpPr>
        <p:spPr/>
        <p:txBody>
          <a:bodyPr>
            <a:normAutofit fontScale="92500" lnSpcReduction="10000"/>
          </a:bodyPr>
          <a:lstStyle/>
          <a:p>
            <a:r>
              <a:rPr lang="en-GB" dirty="0" smtClean="0"/>
              <a:t>Neoplasms may be </a:t>
            </a:r>
            <a:r>
              <a:rPr lang="en-GB" b="1" dirty="0" smtClean="0"/>
              <a:t>benign</a:t>
            </a:r>
            <a:r>
              <a:rPr lang="en-GB" dirty="0" smtClean="0"/>
              <a:t> (slow-growing, localized without causing much difficult to the host) or </a:t>
            </a:r>
            <a:r>
              <a:rPr lang="en-GB" b="1" dirty="0" smtClean="0"/>
              <a:t>malignant</a:t>
            </a:r>
            <a:r>
              <a:rPr lang="en-GB" dirty="0" smtClean="0"/>
              <a:t> (rapid growth, spreads). </a:t>
            </a:r>
          </a:p>
          <a:p>
            <a:r>
              <a:rPr lang="en-GB" dirty="0" smtClean="0"/>
              <a:t>The common word for malignant tumours is cancer</a:t>
            </a:r>
            <a:endParaRPr lang="en-US" dirty="0" smtClean="0"/>
          </a:p>
          <a:p>
            <a:r>
              <a:rPr lang="en-GB" dirty="0" smtClean="0"/>
              <a:t>All tumours have two basic components namely the parenchyma and stroma.</a:t>
            </a:r>
          </a:p>
          <a:p>
            <a:r>
              <a:rPr lang="en-GB" dirty="0" smtClean="0"/>
              <a:t>The parenchyma consists of proliferating tumour cells that determine the nature and evolution of the tumour and the supportive stroma is made up of fibrous tissue and blood vessels that provides framework for cell growth</a:t>
            </a:r>
            <a:endParaRPr lang="en-US" dirty="0" smtClean="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EEDA6F09-E281-4343-BD2B-B8A9744DC875}"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129</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b="1" dirty="0" smtClean="0"/>
              <a:t>Terminology</a:t>
            </a:r>
            <a:endParaRPr lang="en-US" dirty="0" smtClean="0"/>
          </a:p>
          <a:p>
            <a:pPr lvl="0"/>
            <a:r>
              <a:rPr lang="en-GB" dirty="0" smtClean="0"/>
              <a:t>Oncology		- 	study of tumours</a:t>
            </a:r>
            <a:endParaRPr lang="en-US" dirty="0" smtClean="0"/>
          </a:p>
          <a:p>
            <a:pPr lvl="0"/>
            <a:r>
              <a:rPr lang="en-GB" dirty="0" smtClean="0"/>
              <a:t>Oncogenesis	- 	changes involved in development of tumours</a:t>
            </a:r>
            <a:endParaRPr lang="en-US" dirty="0" smtClean="0"/>
          </a:p>
          <a:p>
            <a:pPr lvl="0"/>
            <a:r>
              <a:rPr lang="en-GB" dirty="0" smtClean="0"/>
              <a:t>Cancer 		- 	all types of malignant tumours</a:t>
            </a:r>
            <a:endParaRPr lang="en-US" dirty="0" smtClean="0"/>
          </a:p>
          <a:p>
            <a:pPr lvl="0"/>
            <a:r>
              <a:rPr lang="en-GB" dirty="0" smtClean="0"/>
              <a:t>Carcinoma		- 	malignant epithelial tissue tumours</a:t>
            </a:r>
            <a:endParaRPr lang="en-US" dirty="0" smtClean="0"/>
          </a:p>
          <a:p>
            <a:pPr lvl="0"/>
            <a:r>
              <a:rPr lang="en-GB" dirty="0" smtClean="0"/>
              <a:t>Sarcoma 		-	malignant connective tissue tumours</a:t>
            </a:r>
            <a:endParaRPr lang="en-US" dirty="0" smtClean="0"/>
          </a:p>
          <a:p>
            <a:pPr>
              <a:buNone/>
            </a:pPr>
            <a:r>
              <a:rPr lang="en-GB" b="1" dirty="0" smtClean="0"/>
              <a:t>	</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7D65F87D-6C75-4C61-8DED-1EA00A22A17C}"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13</a:t>
            </a:fld>
            <a:endParaRPr lang="en-US"/>
          </a:p>
        </p:txBody>
      </p:sp>
      <p:sp>
        <p:nvSpPr>
          <p:cNvPr id="3" name="Content Placeholder 2"/>
          <p:cNvSpPr>
            <a:spLocks noGrp="1"/>
          </p:cNvSpPr>
          <p:nvPr>
            <p:ph sz="quarter" idx="1"/>
          </p:nvPr>
        </p:nvSpPr>
        <p:spPr/>
        <p:txBody>
          <a:bodyPr>
            <a:normAutofit lnSpcReduction="10000"/>
          </a:bodyPr>
          <a:lstStyle/>
          <a:p>
            <a:pPr lvl="0">
              <a:buNone/>
            </a:pPr>
            <a:r>
              <a:rPr lang="en-GB" b="1" dirty="0" smtClean="0"/>
              <a:t>6.Nutritional </a:t>
            </a:r>
            <a:endParaRPr lang="en-US" dirty="0"/>
          </a:p>
          <a:p>
            <a:r>
              <a:rPr lang="en-GB" dirty="0"/>
              <a:t>This results from nutritional imbalances. </a:t>
            </a:r>
            <a:endParaRPr lang="en-GB" dirty="0" smtClean="0"/>
          </a:p>
          <a:p>
            <a:r>
              <a:rPr lang="en-GB" dirty="0" smtClean="0"/>
              <a:t>Nutritional </a:t>
            </a:r>
            <a:r>
              <a:rPr lang="en-GB" dirty="0"/>
              <a:t>deficiency diseases such as starvation (lack of all nutrients), </a:t>
            </a:r>
            <a:r>
              <a:rPr lang="en-GB" dirty="0" err="1"/>
              <a:t>marasmus</a:t>
            </a:r>
            <a:r>
              <a:rPr lang="en-GB" dirty="0"/>
              <a:t> (lack of energy and proteins), kwashiorkor (protein), anaemia (iron, minerals), and trace elements (zinc, magnesium, copper) all result in damage of cells. </a:t>
            </a:r>
            <a:endParaRPr lang="en-GB" dirty="0" smtClean="0"/>
          </a:p>
          <a:p>
            <a:r>
              <a:rPr lang="en-GB" dirty="0" smtClean="0"/>
              <a:t>Nutritional </a:t>
            </a:r>
            <a:r>
              <a:rPr lang="en-GB" dirty="0"/>
              <a:t>excess for example obesity and Atherosclerosis may result in heart disease and hypertension</a:t>
            </a:r>
            <a:endParaRPr lang="en-US" dirty="0"/>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EB5A814B-A58E-4458-90BF-3ED8EE7C63B8}"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130</a:t>
            </a:fld>
            <a:endParaRPr lang="en-US"/>
          </a:p>
        </p:txBody>
      </p:sp>
      <p:sp>
        <p:nvSpPr>
          <p:cNvPr id="6" name="Content Placeholder 5"/>
          <p:cNvSpPr>
            <a:spLocks noGrp="1"/>
          </p:cNvSpPr>
          <p:nvPr>
            <p:ph sz="quarter" idx="1"/>
          </p:nvPr>
        </p:nvSpPr>
        <p:spPr/>
        <p:txBody>
          <a:bodyPr>
            <a:normAutofit lnSpcReduction="10000"/>
          </a:bodyPr>
          <a:lstStyle/>
          <a:p>
            <a:pPr lvl="0"/>
            <a:r>
              <a:rPr lang="en-GB" dirty="0" smtClean="0"/>
              <a:t>“</a:t>
            </a:r>
            <a:r>
              <a:rPr lang="en-GB" dirty="0" err="1" smtClean="0"/>
              <a:t>Oma</a:t>
            </a:r>
            <a:r>
              <a:rPr lang="en-GB" dirty="0" smtClean="0"/>
              <a:t>” 		-	Greek word for tumour/swelling</a:t>
            </a:r>
            <a:endParaRPr lang="en-US" dirty="0" smtClean="0"/>
          </a:p>
          <a:p>
            <a:pPr lvl="0"/>
            <a:r>
              <a:rPr lang="en-GB" dirty="0" smtClean="0"/>
              <a:t>Carcinogenesis 	-	changes in development of malignant tumours.</a:t>
            </a:r>
            <a:endParaRPr lang="en-US" dirty="0" smtClean="0"/>
          </a:p>
          <a:p>
            <a:pPr>
              <a:buNone/>
            </a:pPr>
            <a:r>
              <a:rPr lang="en-GB" b="1" dirty="0" smtClean="0"/>
              <a:t>Nomenclature</a:t>
            </a:r>
            <a:endParaRPr lang="en-US" dirty="0" smtClean="0"/>
          </a:p>
          <a:p>
            <a:r>
              <a:rPr lang="en-GB" dirty="0" smtClean="0"/>
              <a:t>Tumours are named on the basis of the </a:t>
            </a:r>
            <a:r>
              <a:rPr lang="en-GB" dirty="0" err="1" smtClean="0"/>
              <a:t>parenchymal</a:t>
            </a:r>
            <a:r>
              <a:rPr lang="en-GB" dirty="0" smtClean="0"/>
              <a:t> component. The suffix “-</a:t>
            </a:r>
            <a:r>
              <a:rPr lang="en-GB" i="1" dirty="0" err="1" smtClean="0"/>
              <a:t>oma</a:t>
            </a:r>
            <a:r>
              <a:rPr lang="en-GB" dirty="0" smtClean="0"/>
              <a:t>” denotes benign tumours; carcinomas – malignant epithelial tumours; sarcomas (</a:t>
            </a:r>
            <a:r>
              <a:rPr lang="en-GB" i="1" dirty="0" err="1" smtClean="0"/>
              <a:t>sarcos</a:t>
            </a:r>
            <a:r>
              <a:rPr lang="en-GB" dirty="0" smtClean="0"/>
              <a:t> = fleshy) – malignant </a:t>
            </a:r>
            <a:r>
              <a:rPr lang="en-GB" dirty="0" err="1" smtClean="0"/>
              <a:t>messenchymal</a:t>
            </a:r>
            <a:r>
              <a:rPr lang="en-GB" dirty="0" smtClean="0"/>
              <a:t> tumours.</a:t>
            </a:r>
            <a:endParaRPr lang="en-US" dirty="0" smtClean="0"/>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31719238-F8D8-4098-B39E-0E1EFB2D4856}"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131</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Classification of tumours </a:t>
            </a:r>
          </a:p>
          <a:p>
            <a:r>
              <a:rPr lang="en-GB" dirty="0" smtClean="0"/>
              <a:t>Tumours can be classified clinically or by histological origin  </a:t>
            </a:r>
            <a:endParaRPr lang="en-US" dirty="0" smtClean="0"/>
          </a:p>
          <a:p>
            <a:pPr lvl="0">
              <a:buNone/>
            </a:pPr>
            <a:r>
              <a:rPr lang="en-GB" b="1" dirty="0" smtClean="0"/>
              <a:t>	1.Clinical classification</a:t>
            </a:r>
            <a:endParaRPr lang="en-US" dirty="0" smtClean="0"/>
          </a:p>
          <a:p>
            <a:r>
              <a:rPr lang="en-GB" dirty="0" smtClean="0"/>
              <a:t>Tumours are classified according to morbid anatomy and behaviours into benign (simple) and malignant.</a:t>
            </a:r>
            <a:endParaRPr lang="en-US" dirty="0" smtClean="0"/>
          </a:p>
          <a:p>
            <a:pPr lvl="0">
              <a:buNone/>
            </a:pPr>
            <a:r>
              <a:rPr lang="en-GB" b="1" dirty="0" smtClean="0"/>
              <a:t>	</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CCF017F9-A3FC-431D-9A60-9BB8DFF67E5C}"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132</a:t>
            </a:fld>
            <a:endParaRPr lang="en-US"/>
          </a:p>
        </p:txBody>
      </p:sp>
      <p:sp>
        <p:nvSpPr>
          <p:cNvPr id="6" name="Content Placeholder 5"/>
          <p:cNvSpPr>
            <a:spLocks noGrp="1"/>
          </p:cNvSpPr>
          <p:nvPr>
            <p:ph sz="quarter" idx="1"/>
          </p:nvPr>
        </p:nvSpPr>
        <p:spPr/>
        <p:txBody>
          <a:bodyPr/>
          <a:lstStyle/>
          <a:p>
            <a:pPr lvl="0">
              <a:buNone/>
            </a:pPr>
            <a:r>
              <a:rPr lang="en-GB" sz="3200" b="1" dirty="0" smtClean="0"/>
              <a:t>2.Histological Origin</a:t>
            </a:r>
            <a:endParaRPr lang="en-US" sz="3200" dirty="0" smtClean="0"/>
          </a:p>
          <a:p>
            <a:r>
              <a:rPr lang="en-GB" sz="3200" dirty="0" smtClean="0"/>
              <a:t>Tumours may arise from the: - </a:t>
            </a:r>
            <a:endParaRPr lang="en-US" sz="3200" dirty="0" smtClean="0"/>
          </a:p>
          <a:p>
            <a:pPr lvl="3">
              <a:buFont typeface="Wingdings" pitchFamily="2" charset="2"/>
              <a:buChar char="Ø"/>
            </a:pPr>
            <a:r>
              <a:rPr lang="en-GB" sz="3200" dirty="0" smtClean="0"/>
              <a:t>Epithelia</a:t>
            </a:r>
            <a:endParaRPr lang="en-US" sz="3200" dirty="0" smtClean="0"/>
          </a:p>
          <a:p>
            <a:pPr lvl="3">
              <a:buFont typeface="Wingdings" pitchFamily="2" charset="2"/>
              <a:buChar char="Ø"/>
            </a:pPr>
            <a:r>
              <a:rPr lang="en-GB" sz="3200" dirty="0" smtClean="0"/>
              <a:t>Mesenchymal tissues  - fibrous, bone, cartilage, vessels</a:t>
            </a:r>
            <a:endParaRPr lang="en-US" sz="3200" dirty="0" smtClean="0"/>
          </a:p>
          <a:p>
            <a:pPr lvl="3">
              <a:buFont typeface="Wingdings" pitchFamily="2" charset="2"/>
              <a:buChar char="Ø"/>
            </a:pPr>
            <a:r>
              <a:rPr lang="en-GB" sz="3200" dirty="0" smtClean="0"/>
              <a:t>Neuroectoderm</a:t>
            </a:r>
            <a:endParaRPr lang="en-US" sz="3200" dirty="0" smtClean="0"/>
          </a:p>
          <a:p>
            <a:pPr lvl="3">
              <a:buFont typeface="Wingdings" pitchFamily="2" charset="2"/>
              <a:buChar char="Ø"/>
            </a:pPr>
            <a:r>
              <a:rPr lang="en-GB" sz="3200" dirty="0" err="1" smtClean="0"/>
              <a:t>Haemopoietic</a:t>
            </a:r>
            <a:r>
              <a:rPr lang="en-GB" sz="3200" dirty="0" smtClean="0"/>
              <a:t> and lymphoid tissue</a:t>
            </a:r>
            <a:endParaRPr lang="en-US" sz="3200" dirty="0" smtClean="0"/>
          </a:p>
          <a:p>
            <a:pPr lvl="3">
              <a:buFont typeface="Wingdings" pitchFamily="2" charset="2"/>
              <a:buChar char="Ø"/>
            </a:pPr>
            <a:r>
              <a:rPr lang="en-GB" sz="3200" dirty="0" smtClean="0"/>
              <a:t>Germ cells </a:t>
            </a:r>
            <a:endParaRPr lang="en-US" sz="3200" dirty="0" smtClean="0"/>
          </a:p>
          <a:p>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BBCBEBA6-E648-45FB-8574-5687CF5FEDEA}"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133</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Pathogenesis </a:t>
            </a:r>
            <a:endParaRPr lang="en-US" dirty="0" smtClean="0"/>
          </a:p>
          <a:p>
            <a:r>
              <a:rPr lang="en-GB" dirty="0" smtClean="0"/>
              <a:t>The aetiology of </a:t>
            </a:r>
            <a:r>
              <a:rPr lang="en-GB" dirty="0" err="1" smtClean="0"/>
              <a:t>neoplasms</a:t>
            </a:r>
            <a:r>
              <a:rPr lang="en-GB" dirty="0" smtClean="0"/>
              <a:t> is widely idiopathic but a number of associated factors have been largely documented on numerous occasions in clinical trials.  </a:t>
            </a:r>
          </a:p>
          <a:p>
            <a:r>
              <a:rPr lang="en-GB" dirty="0" smtClean="0"/>
              <a:t>The causation of cancer pivots around predisposing factors and co-factors in Carcinogenesis and the carcinogens.</a:t>
            </a:r>
            <a:endParaRPr lang="en-US" dirty="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t/>
            </a:r>
            <a:br>
              <a:rPr lang="en-US" sz="4000" dirty="0" smtClean="0"/>
            </a:br>
            <a:r>
              <a:rPr lang="en-US" sz="4000" dirty="0" smtClean="0"/>
              <a:t>Cont.</a:t>
            </a:r>
            <a:r>
              <a:rPr lang="en-US" sz="4000" dirty="0"/>
              <a:t/>
            </a:r>
            <a:br>
              <a:rPr lang="en-US" sz="4000" dirty="0"/>
            </a:br>
            <a:endParaRPr lang="en-US" sz="4000" dirty="0"/>
          </a:p>
        </p:txBody>
      </p:sp>
      <p:sp>
        <p:nvSpPr>
          <p:cNvPr id="4" name="Date Placeholder 3"/>
          <p:cNvSpPr>
            <a:spLocks noGrp="1"/>
          </p:cNvSpPr>
          <p:nvPr>
            <p:ph type="dt" sz="half" idx="10"/>
          </p:nvPr>
        </p:nvSpPr>
        <p:spPr/>
        <p:txBody>
          <a:bodyPr/>
          <a:lstStyle/>
          <a:p>
            <a:fld id="{321E6F3D-B226-4516-AE90-00AA446FEFD6}"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134</a:t>
            </a:fld>
            <a:endParaRPr lang="en-US"/>
          </a:p>
        </p:txBody>
      </p:sp>
      <p:sp>
        <p:nvSpPr>
          <p:cNvPr id="3" name="Content Placeholder 2"/>
          <p:cNvSpPr>
            <a:spLocks noGrp="1"/>
          </p:cNvSpPr>
          <p:nvPr>
            <p:ph sz="quarter" idx="1"/>
          </p:nvPr>
        </p:nvSpPr>
        <p:spPr/>
        <p:txBody>
          <a:bodyPr>
            <a:normAutofit/>
          </a:bodyPr>
          <a:lstStyle/>
          <a:p>
            <a:pPr lvl="0">
              <a:buNone/>
            </a:pPr>
            <a:r>
              <a:rPr lang="en-GB" sz="3200" b="1" dirty="0" smtClean="0"/>
              <a:t>Theories of Carcinogenesis </a:t>
            </a:r>
          </a:p>
          <a:p>
            <a:pPr lvl="0">
              <a:buFont typeface="Wingdings" pitchFamily="2" charset="2"/>
              <a:buChar char="v"/>
            </a:pPr>
            <a:r>
              <a:rPr lang="en-GB" dirty="0" smtClean="0"/>
              <a:t>The genetic theory – cells become neoplastic because of alterations in the DNA (think of possible causes of mutation)</a:t>
            </a:r>
            <a:endParaRPr lang="en-US" dirty="0" smtClean="0"/>
          </a:p>
          <a:p>
            <a:pPr lvl="0">
              <a:buFont typeface="Wingdings" pitchFamily="2" charset="2"/>
              <a:buChar char="v"/>
            </a:pPr>
            <a:r>
              <a:rPr lang="en-GB" dirty="0" smtClean="0"/>
              <a:t>The epigenetic theory – carcinogenic agents act on activators or suppressors of genes resulting in abnormal expression of genes.</a:t>
            </a:r>
            <a:endParaRPr lang="en-US" dirty="0" smtClean="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14FA7CEE-8AC2-40C6-8C5D-439199C9083C}"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135</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dirty="0" smtClean="0"/>
              <a:t>The multi-step theory – carcinogenesis is a multi-step process (involves many stages).</a:t>
            </a:r>
            <a:endParaRPr lang="en-US" dirty="0" smtClean="0"/>
          </a:p>
          <a:p>
            <a:pPr lvl="0">
              <a:buFont typeface="Wingdings" pitchFamily="2" charset="2"/>
              <a:buChar char="v"/>
            </a:pPr>
            <a:r>
              <a:rPr lang="en-GB" dirty="0" smtClean="0"/>
              <a:t>Immune surveillance theory – immune-competent host destroys cancer cells and an immune-incompetent host does not. E.g. there is a high incidence of cancer in HIV/AIDS patients (Find out at least 5 examples) and old age.</a:t>
            </a:r>
            <a:endParaRPr lang="en-US" dirty="0" smtClean="0"/>
          </a:p>
          <a:p>
            <a:pPr lvl="0">
              <a:buFont typeface="Wingdings" pitchFamily="2" charset="2"/>
              <a:buChar char="v"/>
            </a:pPr>
            <a:r>
              <a:rPr lang="en-GB" dirty="0" smtClean="0"/>
              <a:t>Monoclonal theory - most cancers arise from a single clone of transformed cells.</a:t>
            </a:r>
            <a:endParaRPr lang="en-US" dirty="0" smtClean="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C35EBF68-EF4F-47A5-8A60-B74DCC8AB274}"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136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Carcinogens </a:t>
            </a:r>
          </a:p>
          <a:p>
            <a:r>
              <a:rPr lang="en-GB" dirty="0" smtClean="0"/>
              <a:t>Carcinogens are cancer-causing agents and co-carcinogens- agents that do not in themselves cause cancer but may initiate cellular changes, which via the carcinogens will cause cancer. </a:t>
            </a:r>
          </a:p>
          <a:p>
            <a:r>
              <a:rPr lang="en-GB" dirty="0" smtClean="0"/>
              <a:t>They are environmental and genetic factors that contribute to a cell undergoing malignant change. </a:t>
            </a:r>
          </a:p>
          <a:p>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587F588F-E02C-40DB-A099-5FF0C9E4573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137</a:t>
            </a:fld>
            <a:endParaRPr lang="en-US"/>
          </a:p>
        </p:txBody>
      </p:sp>
      <p:sp>
        <p:nvSpPr>
          <p:cNvPr id="6" name="Content Placeholder 5"/>
          <p:cNvSpPr>
            <a:spLocks noGrp="1"/>
          </p:cNvSpPr>
          <p:nvPr>
            <p:ph sz="quarter" idx="1"/>
          </p:nvPr>
        </p:nvSpPr>
        <p:spPr/>
        <p:txBody>
          <a:bodyPr/>
          <a:lstStyle/>
          <a:p>
            <a:r>
              <a:rPr lang="en-GB" dirty="0" smtClean="0"/>
              <a:t>WHO estimates that 80% of cancers are due to environmental (exogenous) factors while 20% are endogenous factors. </a:t>
            </a:r>
          </a:p>
          <a:p>
            <a:r>
              <a:rPr lang="en-GB" dirty="0" smtClean="0"/>
              <a:t>The process of formation of malignant cells has a multistage sequence with the environment having a notable influence at all the stages. </a:t>
            </a:r>
            <a:endParaRPr lang="en-US" dirty="0" smtClean="0"/>
          </a:p>
          <a:p>
            <a:r>
              <a:rPr lang="en-GB" dirty="0" smtClean="0"/>
              <a:t>Oncogenesis is a complex process that results in production of excess normal protein or functionally abnormal proteins.</a:t>
            </a:r>
            <a:endParaRPr lang="en-US" dirty="0" smtClean="0"/>
          </a:p>
          <a:p>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BCB347D1-70EA-4380-AC27-B007C875B15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138</a:t>
            </a:fld>
            <a:endParaRPr lang="en-US"/>
          </a:p>
        </p:txBody>
      </p:sp>
      <p:sp>
        <p:nvSpPr>
          <p:cNvPr id="3" name="Content Placeholder 2"/>
          <p:cNvSpPr>
            <a:spLocks noGrp="1"/>
          </p:cNvSpPr>
          <p:nvPr>
            <p:ph sz="quarter" idx="1"/>
          </p:nvPr>
        </p:nvSpPr>
        <p:spPr/>
        <p:txBody>
          <a:bodyPr/>
          <a:lstStyle/>
          <a:p>
            <a:pPr>
              <a:buNone/>
            </a:pPr>
            <a:r>
              <a:rPr lang="en-GB" b="1" dirty="0" smtClean="0"/>
              <a:t>Common Properties of Carcinogens</a:t>
            </a:r>
            <a:endParaRPr lang="en-US" dirty="0" smtClean="0"/>
          </a:p>
          <a:p>
            <a:pPr lvl="0"/>
            <a:r>
              <a:rPr lang="en-GB" dirty="0" smtClean="0"/>
              <a:t>They require a latent period of 15 – 20 years</a:t>
            </a:r>
            <a:endParaRPr lang="en-US" dirty="0" smtClean="0"/>
          </a:p>
          <a:p>
            <a:pPr lvl="0"/>
            <a:r>
              <a:rPr lang="en-GB" dirty="0" smtClean="0"/>
              <a:t>The cellular changes appear to be transmitted to daughter cells</a:t>
            </a:r>
            <a:endParaRPr lang="en-US" dirty="0" smtClean="0"/>
          </a:p>
          <a:p>
            <a:pPr lvl="0"/>
            <a:r>
              <a:rPr lang="en-GB" dirty="0" smtClean="0"/>
              <a:t>Some require co-carcinogens</a:t>
            </a:r>
            <a:endParaRPr lang="en-US" dirty="0" smtClean="0"/>
          </a:p>
          <a:p>
            <a:pPr lvl="0"/>
            <a:r>
              <a:rPr lang="en-GB" dirty="0" smtClean="0"/>
              <a:t>Require proliferating cells</a:t>
            </a:r>
            <a:endParaRPr lang="en-US" dirty="0" smtClean="0"/>
          </a:p>
          <a:p>
            <a:pPr lvl="0"/>
            <a:r>
              <a:rPr lang="en-GB" dirty="0" smtClean="0"/>
              <a:t>Dose-dependent except when in lethal doses</a:t>
            </a:r>
            <a:endParaRPr lang="en-US" dirty="0" smtClean="0"/>
          </a:p>
          <a:p>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8BB67395-FB5A-4463-83A5-B4D6D9344001}"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139</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Epidemiologic factors</a:t>
            </a:r>
            <a:endParaRPr lang="en-US" dirty="0" smtClean="0"/>
          </a:p>
          <a:p>
            <a:pPr>
              <a:buFont typeface="Wingdings" pitchFamily="2" charset="2"/>
              <a:buChar char="q"/>
            </a:pPr>
            <a:r>
              <a:rPr lang="en-GB" dirty="0" smtClean="0"/>
              <a:t>The incidence of cancer is influenced by a number of epidemiological factors outlined below in descending order of merit: </a:t>
            </a:r>
            <a:endParaRPr lang="en-US" dirty="0" smtClean="0"/>
          </a:p>
          <a:p>
            <a:pPr lvl="0">
              <a:buFont typeface="Wingdings" pitchFamily="2" charset="2"/>
              <a:buChar char="v"/>
            </a:pPr>
            <a:r>
              <a:rPr lang="en-GB" dirty="0" smtClean="0"/>
              <a:t>Familial and genetic factors e.g. retinoblastoma, familial </a:t>
            </a:r>
            <a:r>
              <a:rPr lang="en-GB" dirty="0" err="1" smtClean="0"/>
              <a:t>polyposis</a:t>
            </a:r>
            <a:r>
              <a:rPr lang="en-GB" dirty="0" smtClean="0"/>
              <a:t>, neurofibromatosis or von Recklinghausen’s disease (</a:t>
            </a:r>
            <a:r>
              <a:rPr lang="en-GB" dirty="0" err="1" smtClean="0"/>
              <a:t>autosommal</a:t>
            </a:r>
            <a:r>
              <a:rPr lang="en-GB" dirty="0" smtClean="0"/>
              <a:t> dominant inheritance) and cancer of the breast.</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1A845786-89E3-490E-960C-F4041E403FED}"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14</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7.Metabolic </a:t>
            </a:r>
            <a:r>
              <a:rPr lang="en-GB" dirty="0"/>
              <a:t> </a:t>
            </a:r>
            <a:endParaRPr lang="en-US" dirty="0"/>
          </a:p>
          <a:p>
            <a:r>
              <a:rPr lang="en-GB" dirty="0"/>
              <a:t>There are instances when the body fails to regulate certain chemicals in the body such as sugar, uric acid. </a:t>
            </a:r>
            <a:endParaRPr lang="en-GB" dirty="0" smtClean="0"/>
          </a:p>
          <a:p>
            <a:r>
              <a:rPr lang="en-GB" dirty="0" smtClean="0"/>
              <a:t>Take </a:t>
            </a:r>
            <a:r>
              <a:rPr lang="en-GB" dirty="0"/>
              <a:t>for example gout, diabetes, hypertension, and liver disease. </a:t>
            </a:r>
            <a:endParaRPr lang="en-US" dirty="0"/>
          </a:p>
          <a:p>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623270C9-0A54-4BEB-82FB-7AC0BEB7A9CF}"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140</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dirty="0" smtClean="0"/>
              <a:t>Racial and geographical factors e.g. Europeans and Americans (ca lung, breast, colon), Africans (ca skin, penis, cervix, liver), Japanese (ca stomach)</a:t>
            </a:r>
            <a:endParaRPr lang="en-US" dirty="0" smtClean="0"/>
          </a:p>
          <a:p>
            <a:pPr lvl="0">
              <a:buFont typeface="Wingdings" pitchFamily="2" charset="2"/>
              <a:buChar char="v"/>
            </a:pPr>
            <a:r>
              <a:rPr lang="en-GB" dirty="0" smtClean="0"/>
              <a:t>Environmental and cultural factors</a:t>
            </a:r>
            <a:endParaRPr lang="en-US" dirty="0" smtClean="0"/>
          </a:p>
          <a:p>
            <a:pPr lvl="0"/>
            <a:r>
              <a:rPr lang="en-GB" dirty="0" smtClean="0"/>
              <a:t>Cigarette smoking (cancer of the oral cavity, pharynx, larynx, lungs, oesophagus, pancreas and urinary bladder)</a:t>
            </a:r>
            <a:endParaRPr lang="en-US" dirty="0" smtClean="0"/>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7780EB0E-2E6F-4D30-9798-8858D7F5FC0A}"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141</a:t>
            </a:fld>
            <a:endParaRPr lang="en-US"/>
          </a:p>
        </p:txBody>
      </p:sp>
      <p:sp>
        <p:nvSpPr>
          <p:cNvPr id="3" name="Content Placeholder 2"/>
          <p:cNvSpPr>
            <a:spLocks noGrp="1"/>
          </p:cNvSpPr>
          <p:nvPr>
            <p:ph sz="quarter" idx="1"/>
          </p:nvPr>
        </p:nvSpPr>
        <p:spPr/>
        <p:txBody>
          <a:bodyPr>
            <a:normAutofit fontScale="92500" lnSpcReduction="10000"/>
          </a:bodyPr>
          <a:lstStyle/>
          <a:p>
            <a:pPr lvl="0"/>
            <a:r>
              <a:rPr lang="en-GB" dirty="0" smtClean="0"/>
              <a:t>Alcohol (oropharynx, oesophagus, liver)</a:t>
            </a:r>
            <a:endParaRPr lang="en-US" dirty="0" smtClean="0"/>
          </a:p>
          <a:p>
            <a:pPr lvl="0"/>
            <a:r>
              <a:rPr lang="en-GB" dirty="0" smtClean="0"/>
              <a:t>Cancer of the cervix (age at first coitus, frequency, multiple partners, parity)</a:t>
            </a:r>
            <a:endParaRPr lang="en-US" dirty="0" smtClean="0"/>
          </a:p>
          <a:p>
            <a:pPr lvl="0"/>
            <a:r>
              <a:rPr lang="en-GB" dirty="0" smtClean="0"/>
              <a:t>Cancer of the penis (rare in circumcised males especially Jews, </a:t>
            </a:r>
            <a:r>
              <a:rPr lang="en-GB" dirty="0" err="1" smtClean="0"/>
              <a:t>muslims</a:t>
            </a:r>
            <a:r>
              <a:rPr lang="en-GB" dirty="0" smtClean="0"/>
              <a:t>)</a:t>
            </a:r>
            <a:endParaRPr lang="en-US" dirty="0" smtClean="0"/>
          </a:p>
          <a:p>
            <a:pPr lvl="0"/>
            <a:r>
              <a:rPr lang="en-GB" dirty="0" smtClean="0"/>
              <a:t>Industrial/occupational</a:t>
            </a:r>
            <a:endParaRPr lang="en-US" dirty="0" smtClean="0"/>
          </a:p>
          <a:p>
            <a:pPr lvl="0">
              <a:buFont typeface="Wingdings" pitchFamily="2" charset="2"/>
              <a:buChar char="v"/>
            </a:pPr>
            <a:r>
              <a:rPr lang="en-GB" dirty="0" smtClean="0"/>
              <a:t>Age (majority from 5</a:t>
            </a:r>
            <a:r>
              <a:rPr lang="en-GB" baseline="30000" dirty="0" smtClean="0"/>
              <a:t>th</a:t>
            </a:r>
            <a:r>
              <a:rPr lang="en-GB" dirty="0" smtClean="0"/>
              <a:t> decade of life)</a:t>
            </a:r>
            <a:endParaRPr lang="en-US" dirty="0" smtClean="0"/>
          </a:p>
          <a:p>
            <a:pPr lvl="0">
              <a:buFont typeface="Wingdings" pitchFamily="2" charset="2"/>
              <a:buChar char="v"/>
            </a:pPr>
            <a:r>
              <a:rPr lang="en-GB" dirty="0" smtClean="0"/>
              <a:t>Sex (more in males than females, except for organs peculiar to each sex)</a:t>
            </a:r>
            <a:endParaRPr lang="en-US" dirty="0" smtClean="0"/>
          </a:p>
          <a:p>
            <a:pPr lvl="0">
              <a:buFont typeface="Wingdings" pitchFamily="2" charset="2"/>
              <a:buChar char="v"/>
            </a:pPr>
            <a:r>
              <a:rPr lang="en-GB" dirty="0" smtClean="0"/>
              <a:t>Premalignant lesions e.g. metaplasia, benign tumours.</a:t>
            </a:r>
            <a:endParaRPr lang="en-US" dirty="0" smtClean="0"/>
          </a:p>
          <a:p>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91F6AF96-BD6D-4529-9DCB-D0372716621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142</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Characteristics (behaviour) of tumours </a:t>
            </a:r>
          </a:p>
          <a:p>
            <a:r>
              <a:rPr lang="en-GB" dirty="0" smtClean="0"/>
              <a:t>Different types of tumours show varied morphological changes and rate or degree of differentiation (different stages of development from normal to abnormal cells).</a:t>
            </a:r>
            <a:endParaRPr lang="en-US" dirty="0" smtClean="0"/>
          </a:p>
          <a:p>
            <a:r>
              <a:rPr lang="en-GB" dirty="0" smtClean="0"/>
              <a:t>Consider the following characteristics of tumours</a:t>
            </a:r>
            <a:endParaRPr lang="en-US" dirty="0" smtClean="0"/>
          </a:p>
          <a:p>
            <a:pPr marL="514350" lvl="0" indent="-514350">
              <a:buFont typeface="+mj-lt"/>
              <a:buAutoNum type="arabicPeriod"/>
            </a:pPr>
            <a:r>
              <a:rPr lang="en-GB" b="1" dirty="0" smtClean="0"/>
              <a:t>Macroscopic features</a:t>
            </a:r>
            <a:endParaRPr lang="en-US" b="1" dirty="0" smtClean="0"/>
          </a:p>
          <a:p>
            <a:pPr marL="514350" lvl="0" indent="-514350">
              <a:buFont typeface="+mj-lt"/>
              <a:buAutoNum type="arabicPeriod"/>
            </a:pPr>
            <a:r>
              <a:rPr lang="en-GB" b="1" dirty="0" smtClean="0"/>
              <a:t>Microscopic features</a:t>
            </a:r>
            <a:endParaRPr lang="en-US" b="1" dirty="0" smtClean="0"/>
          </a:p>
          <a:p>
            <a:pPr marL="514350" lvl="0" indent="-514350">
              <a:buFont typeface="+mj-lt"/>
              <a:buAutoNum type="arabicPeriod"/>
            </a:pPr>
            <a:r>
              <a:rPr lang="en-GB" b="1" dirty="0" smtClean="0"/>
              <a:t>Growth rate</a:t>
            </a:r>
            <a:endParaRPr lang="en-US" b="1" dirty="0" smtClean="0"/>
          </a:p>
          <a:p>
            <a:pPr marL="514350" lvl="0" indent="-514350">
              <a:buFont typeface="+mj-lt"/>
              <a:buAutoNum type="arabicPeriod"/>
            </a:pPr>
            <a:r>
              <a:rPr lang="en-GB" b="1" dirty="0" smtClean="0"/>
              <a:t>Local invasion (direct spread)</a:t>
            </a:r>
            <a:endParaRPr lang="en-US" b="1" dirty="0" smtClean="0"/>
          </a:p>
          <a:p>
            <a:pPr marL="514350" lvl="0" indent="-514350">
              <a:buFont typeface="+mj-lt"/>
              <a:buAutoNum type="arabicPeriod"/>
            </a:pPr>
            <a:r>
              <a:rPr lang="en-GB" b="1" dirty="0" smtClean="0"/>
              <a:t>Metastasis (distant spread)</a:t>
            </a:r>
            <a:endParaRPr lang="en-US" dirty="0" smtClean="0"/>
          </a:p>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97A99575-E5AC-4176-80A4-EFA7D5614568}"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143</a:t>
            </a:fld>
            <a:endParaRPr lang="en-US"/>
          </a:p>
        </p:txBody>
      </p:sp>
      <p:sp>
        <p:nvSpPr>
          <p:cNvPr id="3" name="Content Placeholder 2"/>
          <p:cNvSpPr>
            <a:spLocks noGrp="1"/>
          </p:cNvSpPr>
          <p:nvPr>
            <p:ph sz="quarter" idx="1"/>
          </p:nvPr>
        </p:nvSpPr>
        <p:spPr/>
        <p:txBody>
          <a:bodyPr>
            <a:normAutofit/>
          </a:bodyPr>
          <a:lstStyle/>
          <a:p>
            <a:pPr>
              <a:buNone/>
            </a:pPr>
            <a:r>
              <a:rPr lang="en-US" b="1" dirty="0" smtClean="0"/>
              <a:t>1. Macroscopic Features</a:t>
            </a:r>
          </a:p>
          <a:p>
            <a:r>
              <a:rPr lang="en-GB" dirty="0" smtClean="0"/>
              <a:t>Tumours have a different colour texture and consistency compared to the surrounding normal tissues or tissues of origin. </a:t>
            </a:r>
          </a:p>
          <a:p>
            <a:r>
              <a:rPr lang="en-GB" dirty="0" smtClean="0"/>
              <a:t>The morphological classification puts tumours into two main groups: - benign and malignant. </a:t>
            </a:r>
          </a:p>
          <a:p>
            <a:r>
              <a:rPr lang="en-GB" dirty="0" smtClean="0"/>
              <a:t>The main macroscopic (gross) appearance of tumours can be: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5F2F375A-04CC-475F-BA31-AEF48A72A8B6}"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144</a:t>
            </a:fld>
            <a:endParaRPr lang="en-US"/>
          </a:p>
        </p:txBody>
      </p:sp>
      <p:sp>
        <p:nvSpPr>
          <p:cNvPr id="6" name="Content Placeholder 5"/>
          <p:cNvSpPr>
            <a:spLocks noGrp="1"/>
          </p:cNvSpPr>
          <p:nvPr>
            <p:ph sz="quarter" idx="1"/>
          </p:nvPr>
        </p:nvSpPr>
        <p:spPr/>
        <p:txBody>
          <a:bodyPr/>
          <a:lstStyle/>
          <a:p>
            <a:pPr lvl="0">
              <a:buFont typeface="Wingdings" pitchFamily="2" charset="2"/>
              <a:buChar char="Ø"/>
            </a:pPr>
            <a:r>
              <a:rPr lang="en-GB" dirty="0" smtClean="0"/>
              <a:t>Papillary</a:t>
            </a:r>
            <a:endParaRPr lang="en-US" dirty="0" smtClean="0"/>
          </a:p>
          <a:p>
            <a:pPr lvl="0">
              <a:buFont typeface="Wingdings" pitchFamily="2" charset="2"/>
              <a:buChar char="Ø"/>
            </a:pPr>
            <a:r>
              <a:rPr lang="en-GB" dirty="0" err="1" smtClean="0"/>
              <a:t>Fungating</a:t>
            </a:r>
            <a:r>
              <a:rPr lang="en-GB" dirty="0" smtClean="0"/>
              <a:t>/cauliflower</a:t>
            </a:r>
            <a:endParaRPr lang="en-US" dirty="0" smtClean="0"/>
          </a:p>
          <a:p>
            <a:pPr lvl="0">
              <a:buFont typeface="Wingdings" pitchFamily="2" charset="2"/>
              <a:buChar char="Ø"/>
            </a:pPr>
            <a:r>
              <a:rPr lang="en-GB" dirty="0" smtClean="0"/>
              <a:t>Nodule/mass</a:t>
            </a:r>
            <a:endParaRPr lang="en-US" dirty="0" smtClean="0"/>
          </a:p>
          <a:p>
            <a:pPr lvl="0">
              <a:buFont typeface="Wingdings" pitchFamily="2" charset="2"/>
              <a:buChar char="Ø"/>
            </a:pPr>
            <a:r>
              <a:rPr lang="en-GB" dirty="0" smtClean="0"/>
              <a:t>Infiltrating</a:t>
            </a:r>
            <a:endParaRPr lang="en-US" dirty="0" smtClean="0"/>
          </a:p>
          <a:p>
            <a:pPr lvl="0">
              <a:buFont typeface="Wingdings" pitchFamily="2" charset="2"/>
              <a:buChar char="Ø"/>
            </a:pPr>
            <a:r>
              <a:rPr lang="en-GB" dirty="0" smtClean="0"/>
              <a:t>Ulcer (ulcerative)</a:t>
            </a:r>
            <a:endParaRPr lang="en-US" dirty="0" smtClean="0"/>
          </a:p>
          <a:p>
            <a:pPr lvl="0">
              <a:buFont typeface="Wingdings" pitchFamily="2" charset="2"/>
              <a:buChar char="Ø"/>
            </a:pPr>
            <a:r>
              <a:rPr lang="en-GB" dirty="0" smtClean="0"/>
              <a:t>Haemorrhagic</a:t>
            </a:r>
            <a:endParaRPr lang="en-US" dirty="0" smtClean="0"/>
          </a:p>
          <a:p>
            <a:pPr lvl="0">
              <a:buFont typeface="Wingdings" pitchFamily="2" charset="2"/>
              <a:buChar char="Ø"/>
            </a:pPr>
            <a:r>
              <a:rPr lang="en-GB" dirty="0" smtClean="0"/>
              <a:t>Cysts </a:t>
            </a:r>
            <a:endParaRPr lang="en-US" dirty="0" smtClean="0"/>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7FF8A127-CF30-487D-B99B-D39267DD858D}"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145</a:t>
            </a:fld>
            <a:endParaRPr lang="en-US"/>
          </a:p>
        </p:txBody>
      </p:sp>
      <p:sp>
        <p:nvSpPr>
          <p:cNvPr id="3" name="Content Placeholder 2"/>
          <p:cNvSpPr>
            <a:spLocks noGrp="1"/>
          </p:cNvSpPr>
          <p:nvPr>
            <p:ph sz="quarter" idx="1"/>
          </p:nvPr>
        </p:nvSpPr>
        <p:spPr/>
        <p:txBody>
          <a:bodyPr>
            <a:normAutofit fontScale="92500"/>
          </a:bodyPr>
          <a:lstStyle/>
          <a:p>
            <a:pPr>
              <a:buNone/>
            </a:pPr>
            <a:r>
              <a:rPr lang="en-GB" b="1" dirty="0" smtClean="0"/>
              <a:t>Benign Tumours </a:t>
            </a:r>
          </a:p>
          <a:p>
            <a:r>
              <a:rPr lang="en-GB" dirty="0" smtClean="0"/>
              <a:t>The general characteristics of benign tumours are: -</a:t>
            </a:r>
            <a:endParaRPr lang="en-US" dirty="0" smtClean="0"/>
          </a:p>
          <a:p>
            <a:pPr marL="571500" lvl="0" indent="-571500">
              <a:buFont typeface="+mj-lt"/>
              <a:buAutoNum type="romanUcPeriod"/>
            </a:pPr>
            <a:r>
              <a:rPr lang="en-GB" dirty="0" smtClean="0"/>
              <a:t>Spherical or ovoid in shape</a:t>
            </a:r>
            <a:endParaRPr lang="en-US" dirty="0" smtClean="0"/>
          </a:p>
          <a:p>
            <a:pPr marL="571500" lvl="0" indent="-571500">
              <a:buFont typeface="+mj-lt"/>
              <a:buAutoNum type="romanUcPeriod"/>
            </a:pPr>
            <a:r>
              <a:rPr lang="en-GB" dirty="0" smtClean="0"/>
              <a:t>Resemble the structure of their parent organ</a:t>
            </a:r>
          </a:p>
          <a:p>
            <a:pPr marL="571500" lvl="0" indent="-571500">
              <a:buFont typeface="+mj-lt"/>
              <a:buAutoNum type="romanUcPeriod"/>
            </a:pPr>
            <a:r>
              <a:rPr lang="en-GB" dirty="0" smtClean="0"/>
              <a:t>Encapsulated or well-circumscribed</a:t>
            </a:r>
            <a:endParaRPr lang="en-US" dirty="0" smtClean="0"/>
          </a:p>
          <a:p>
            <a:pPr marL="571500" lvl="0" indent="-571500">
              <a:buFont typeface="+mj-lt"/>
              <a:buAutoNum type="romanUcPeriod"/>
            </a:pPr>
            <a:r>
              <a:rPr lang="en-GB" dirty="0" smtClean="0"/>
              <a:t>Freely movable (are not fixed to overlying skin or underlying structures/tissues)</a:t>
            </a:r>
            <a:endParaRPr lang="en-US" dirty="0" smtClean="0"/>
          </a:p>
          <a:p>
            <a:pPr marL="571500" lvl="0" indent="-571500">
              <a:buFont typeface="+mj-lt"/>
              <a:buAutoNum type="romanUcPeriod"/>
            </a:pPr>
            <a:r>
              <a:rPr lang="en-GB" dirty="0" smtClean="0"/>
              <a:t>Firm and uniform (may change with secondary changes e.g. haemorrhagic or infarction supervene)</a:t>
            </a:r>
            <a:endParaRPr lang="en-US" dirty="0" smtClean="0"/>
          </a:p>
          <a:p>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6B501229-A07C-476B-9BBE-4C4399833A04}"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146</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Malignant Tumours </a:t>
            </a:r>
          </a:p>
          <a:p>
            <a:r>
              <a:rPr lang="en-GB" dirty="0" smtClean="0"/>
              <a:t>Malignant tumours are usually: -</a:t>
            </a:r>
            <a:endParaRPr lang="en-US" dirty="0" smtClean="0"/>
          </a:p>
          <a:p>
            <a:pPr lvl="0">
              <a:buFont typeface="Wingdings" pitchFamily="2" charset="2"/>
              <a:buChar char="Ø"/>
            </a:pPr>
            <a:r>
              <a:rPr lang="en-GB" dirty="0" smtClean="0"/>
              <a:t>Irregular in shape</a:t>
            </a:r>
            <a:endParaRPr lang="en-US" dirty="0" smtClean="0"/>
          </a:p>
          <a:p>
            <a:pPr lvl="0">
              <a:buFont typeface="Wingdings" pitchFamily="2" charset="2"/>
              <a:buChar char="Ø"/>
            </a:pPr>
            <a:r>
              <a:rPr lang="en-GB" dirty="0" smtClean="0"/>
              <a:t>Poorly-circumscribed (poorly defined)</a:t>
            </a:r>
            <a:endParaRPr lang="en-US" dirty="0" smtClean="0"/>
          </a:p>
          <a:p>
            <a:pPr lvl="0">
              <a:buFont typeface="Wingdings" pitchFamily="2" charset="2"/>
              <a:buChar char="Ø"/>
            </a:pPr>
            <a:r>
              <a:rPr lang="en-GB" dirty="0" smtClean="0"/>
              <a:t>Extend into adjacent tissues</a:t>
            </a:r>
            <a:endParaRPr lang="en-US" dirty="0" smtClean="0"/>
          </a:p>
          <a:p>
            <a:pPr lvl="0">
              <a:buFont typeface="Wingdings" pitchFamily="2" charset="2"/>
              <a:buChar char="Ø"/>
            </a:pPr>
            <a:r>
              <a:rPr lang="en-GB" dirty="0" smtClean="0"/>
              <a:t>Often fixed (immobile) to are not fixed to overlying skin or underlying structures/tissues</a:t>
            </a:r>
            <a:endParaRPr lang="en-US" dirty="0" smtClean="0"/>
          </a:p>
          <a:p>
            <a:pPr lvl="0">
              <a:buFont typeface="Wingdings" pitchFamily="2" charset="2"/>
              <a:buChar char="Ø"/>
            </a:pPr>
            <a:r>
              <a:rPr lang="en-GB" dirty="0" smtClean="0"/>
              <a:t>Secondary changes occur (haemorrhage, infarction and ulceration) more often.</a:t>
            </a:r>
            <a:endParaRPr lang="en-US" dirty="0" smtClean="0"/>
          </a:p>
          <a:p>
            <a:pPr lvl="0">
              <a:buFont typeface="Wingdings" pitchFamily="2" charset="2"/>
              <a:buChar char="Ø"/>
            </a:pPr>
            <a:r>
              <a:rPr lang="en-GB" dirty="0" smtClean="0"/>
              <a:t>Consistency: - Sarcomas have a fish-flesh like consistency while carcinomas are generally firm</a:t>
            </a:r>
            <a:endParaRPr lang="en-US" dirty="0" smtClean="0"/>
          </a:p>
          <a:p>
            <a:endParaRPr lang="en-US"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t/>
            </a:r>
            <a:br>
              <a:rPr lang="en-US" sz="4000" dirty="0" smtClean="0"/>
            </a:br>
            <a:r>
              <a:rPr lang="en-US" sz="4000" dirty="0" smtClean="0"/>
              <a:t>Cont</a:t>
            </a:r>
            <a:r>
              <a:rPr lang="en-US" sz="4000" dirty="0"/>
              <a:t/>
            </a:r>
            <a:br>
              <a:rPr lang="en-US" sz="4000" dirty="0"/>
            </a:br>
            <a:endParaRPr lang="en-US" sz="4000" dirty="0"/>
          </a:p>
        </p:txBody>
      </p:sp>
      <p:sp>
        <p:nvSpPr>
          <p:cNvPr id="4" name="Date Placeholder 3"/>
          <p:cNvSpPr>
            <a:spLocks noGrp="1"/>
          </p:cNvSpPr>
          <p:nvPr>
            <p:ph type="dt" sz="half" idx="10"/>
          </p:nvPr>
        </p:nvSpPr>
        <p:spPr/>
        <p:txBody>
          <a:bodyPr/>
          <a:lstStyle/>
          <a:p>
            <a:fld id="{C0528ED9-B77E-4E9F-AE6D-1F113231FB56}"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147</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2. Microscopic Features </a:t>
            </a:r>
          </a:p>
          <a:p>
            <a:r>
              <a:rPr lang="en-GB" dirty="0" smtClean="0"/>
              <a:t>The microscopic features include: -</a:t>
            </a:r>
            <a:endParaRPr lang="en-US" dirty="0" smtClean="0"/>
          </a:p>
          <a:p>
            <a:pPr marL="514350" lvl="0" indent="-514350">
              <a:buFont typeface="+mj-lt"/>
              <a:buAutoNum type="alphaLcParenR"/>
            </a:pPr>
            <a:r>
              <a:rPr lang="en-GB" dirty="0" smtClean="0"/>
              <a:t>Cell pattern</a:t>
            </a:r>
            <a:endParaRPr lang="en-US" dirty="0" smtClean="0"/>
          </a:p>
          <a:p>
            <a:pPr marL="514350" lvl="0" indent="-514350">
              <a:buFont typeface="+mj-lt"/>
              <a:buAutoNum type="alphaLcParenR"/>
            </a:pPr>
            <a:r>
              <a:rPr lang="en-GB" dirty="0" smtClean="0"/>
              <a:t>Morphology of the neoplastic cells</a:t>
            </a:r>
            <a:endParaRPr lang="en-US" dirty="0" smtClean="0"/>
          </a:p>
          <a:p>
            <a:pPr marL="514350" lvl="0" indent="-514350">
              <a:buFont typeface="+mj-lt"/>
              <a:buAutoNum type="alphaLcParenR"/>
            </a:pPr>
            <a:r>
              <a:rPr lang="en-GB" dirty="0" smtClean="0"/>
              <a:t>Angiogenesis and tumour stroma</a:t>
            </a:r>
            <a:endParaRPr lang="en-US" dirty="0" smtClean="0"/>
          </a:p>
          <a:p>
            <a:pPr marL="514350" lvl="0" indent="-514350">
              <a:buFont typeface="+mj-lt"/>
              <a:buAutoNum type="alphaLcParenR"/>
            </a:pPr>
            <a:r>
              <a:rPr lang="en-GB" dirty="0" smtClean="0"/>
              <a:t>Inflammatory reaction</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49A06B3-8778-460A-AAA8-12C0925B05D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148</a:t>
            </a:fld>
            <a:endParaRPr lang="en-US"/>
          </a:p>
        </p:txBody>
      </p:sp>
      <p:sp>
        <p:nvSpPr>
          <p:cNvPr id="6" name="Content Placeholder 5"/>
          <p:cNvSpPr>
            <a:spLocks noGrp="1"/>
          </p:cNvSpPr>
          <p:nvPr>
            <p:ph sz="quarter" idx="1"/>
          </p:nvPr>
        </p:nvSpPr>
        <p:spPr/>
        <p:txBody>
          <a:bodyPr>
            <a:normAutofit lnSpcReduction="10000"/>
          </a:bodyPr>
          <a:lstStyle/>
          <a:p>
            <a:pPr>
              <a:buNone/>
            </a:pPr>
            <a:r>
              <a:rPr lang="en-GB" b="1" dirty="0" smtClean="0"/>
              <a:t>a) The cell patterns</a:t>
            </a:r>
            <a:endParaRPr lang="en-US" dirty="0" smtClean="0"/>
          </a:p>
          <a:p>
            <a:pPr lvl="0"/>
            <a:r>
              <a:rPr lang="en-GB" dirty="0" smtClean="0"/>
              <a:t>The disruption in the patterns occurs in neoplasm e.g. epithelial tumours will have cells arranged in solid or papillary (fungating) masses and not in the normal patterns such as </a:t>
            </a:r>
            <a:r>
              <a:rPr lang="en-GB" dirty="0" err="1" smtClean="0"/>
              <a:t>acini</a:t>
            </a:r>
            <a:r>
              <a:rPr lang="en-GB" dirty="0" smtClean="0"/>
              <a:t>, sheets, columns or cords.</a:t>
            </a:r>
            <a:endParaRPr lang="en-US" dirty="0" smtClean="0"/>
          </a:p>
          <a:p>
            <a:pPr lvl="0"/>
            <a:r>
              <a:rPr lang="en-GB" dirty="0" smtClean="0"/>
              <a:t>Poor reduplication of cells (benign tumours almost resemble tissues of origin)</a:t>
            </a:r>
            <a:endParaRPr lang="en-US" dirty="0" smtClean="0"/>
          </a:p>
          <a:p>
            <a:pPr lvl="0"/>
            <a:r>
              <a:rPr lang="en-GB" dirty="0" smtClean="0"/>
              <a:t>Loss of basal orientation (polarity)</a:t>
            </a:r>
            <a:endParaRPr lang="en-US" dirty="0" smtClean="0"/>
          </a:p>
          <a:p>
            <a:pPr lvl="0"/>
            <a:r>
              <a:rPr lang="en-GB" dirty="0" smtClean="0"/>
              <a:t>Alteration of cell alignment to each other</a:t>
            </a:r>
            <a:endParaRPr lang="en-US" dirty="0" smtClean="0"/>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25317507-0707-4C1B-9AB5-ABD7BF8AD552}"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149</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b) Morphology</a:t>
            </a:r>
            <a:endParaRPr lang="en-US" dirty="0" smtClean="0"/>
          </a:p>
          <a:p>
            <a:pPr lvl="0"/>
            <a:r>
              <a:rPr lang="en-GB" dirty="0" smtClean="0"/>
              <a:t>Poor differentiation (extent of morphological and functional resemblance of the tumour cell to the corresponding normal cell; poor differentiation is called </a:t>
            </a:r>
            <a:r>
              <a:rPr lang="en-GB" dirty="0" err="1" smtClean="0"/>
              <a:t>anaplasia</a:t>
            </a:r>
            <a:r>
              <a:rPr lang="en-GB" dirty="0" smtClean="0"/>
              <a:t>) – </a:t>
            </a:r>
            <a:r>
              <a:rPr lang="en-GB" dirty="0" err="1" smtClean="0"/>
              <a:t>aplastic</a:t>
            </a:r>
            <a:r>
              <a:rPr lang="en-GB" dirty="0" smtClean="0"/>
              <a:t> cells </a:t>
            </a:r>
            <a:endParaRPr lang="en-US" dirty="0" smtClean="0"/>
          </a:p>
          <a:p>
            <a:pPr lvl="0"/>
            <a:r>
              <a:rPr lang="en-GB" dirty="0" smtClean="0"/>
              <a:t>Pleomorphism (variation in size and shape of tumour cells)</a:t>
            </a:r>
            <a:endParaRPr lang="en-US" dirty="0" smtClean="0"/>
          </a:p>
          <a:p>
            <a:pPr lvl="0"/>
            <a:r>
              <a:rPr lang="en-GB" dirty="0" smtClean="0"/>
              <a:t>Abnormal genetic composition </a:t>
            </a:r>
            <a:endParaRPr lang="en-US" dirty="0" smtClean="0"/>
          </a:p>
          <a:p>
            <a:pPr lvl="0"/>
            <a:r>
              <a:rPr lang="en-GB" dirty="0" smtClean="0"/>
              <a:t>Functional changes – qualitative and quantitative or both (e.g. ectopic hormone production by tumours e.g. erythropoietin hormone (kidney, liver).</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C443C90-B8C6-4367-9E81-304395989627}"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15</a:t>
            </a:fld>
            <a:endParaRPr lang="en-US"/>
          </a:p>
        </p:txBody>
      </p:sp>
      <p:sp>
        <p:nvSpPr>
          <p:cNvPr id="6" name="Content Placeholder 5"/>
          <p:cNvSpPr>
            <a:spLocks noGrp="1"/>
          </p:cNvSpPr>
          <p:nvPr>
            <p:ph sz="quarter" idx="1"/>
          </p:nvPr>
        </p:nvSpPr>
        <p:spPr/>
        <p:txBody>
          <a:bodyPr/>
          <a:lstStyle/>
          <a:p>
            <a:pPr lvl="0">
              <a:buNone/>
            </a:pPr>
            <a:r>
              <a:rPr lang="en-GB" b="1" dirty="0" smtClean="0"/>
              <a:t>8.Psychological</a:t>
            </a:r>
            <a:r>
              <a:rPr lang="en-GB" dirty="0" smtClean="0"/>
              <a:t> </a:t>
            </a:r>
            <a:endParaRPr lang="en-US" dirty="0" smtClean="0"/>
          </a:p>
          <a:p>
            <a:r>
              <a:rPr lang="en-GB" dirty="0" smtClean="0"/>
              <a:t>Mental stress, anxiety, overwork, frustration, drug addiction problems, alcoholism, smoking are associated with diseases such as liver damage, lung cancer, peptic ulcer, hypertension, ischaemic heart disease.  </a:t>
            </a:r>
            <a:endParaRPr lang="en-US" dirty="0" smtClean="0"/>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76C39176-B9AA-489D-9B1B-B665773AD8C6}"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150</a:t>
            </a:fld>
            <a:endParaRPr lang="en-US"/>
          </a:p>
        </p:txBody>
      </p:sp>
      <p:sp>
        <p:nvSpPr>
          <p:cNvPr id="6" name="Content Placeholder 5"/>
          <p:cNvSpPr>
            <a:spLocks noGrp="1"/>
          </p:cNvSpPr>
          <p:nvPr>
            <p:ph sz="quarter" idx="1"/>
          </p:nvPr>
        </p:nvSpPr>
        <p:spPr/>
        <p:txBody>
          <a:bodyPr/>
          <a:lstStyle/>
          <a:p>
            <a:pPr lvl="0"/>
            <a:r>
              <a:rPr lang="en-GB" dirty="0" err="1" smtClean="0"/>
              <a:t>Nucleocytoplasmic</a:t>
            </a:r>
            <a:r>
              <a:rPr lang="en-GB" dirty="0" smtClean="0"/>
              <a:t> changes</a:t>
            </a:r>
            <a:endParaRPr lang="en-US" dirty="0" smtClean="0"/>
          </a:p>
          <a:p>
            <a:pPr lvl="1"/>
            <a:r>
              <a:rPr lang="en-GB" dirty="0" smtClean="0"/>
              <a:t>Large nucleus that is not proportional to the cytoplasm</a:t>
            </a:r>
            <a:endParaRPr lang="en-US" dirty="0" smtClean="0"/>
          </a:p>
          <a:p>
            <a:pPr lvl="1"/>
            <a:r>
              <a:rPr lang="en-GB" dirty="0" err="1" smtClean="0"/>
              <a:t>Anisonucleosis</a:t>
            </a:r>
            <a:r>
              <a:rPr lang="en-GB" dirty="0" smtClean="0"/>
              <a:t> (variation in size of nucleus)</a:t>
            </a:r>
            <a:endParaRPr lang="en-US" dirty="0" smtClean="0"/>
          </a:p>
          <a:p>
            <a:pPr lvl="1"/>
            <a:r>
              <a:rPr lang="en-GB" dirty="0" smtClean="0"/>
              <a:t>Variation in shape</a:t>
            </a:r>
            <a:endParaRPr lang="en-US" dirty="0" smtClean="0"/>
          </a:p>
          <a:p>
            <a:pPr lvl="1"/>
            <a:r>
              <a:rPr lang="en-GB" dirty="0" smtClean="0"/>
              <a:t>Increased amount of chromatin (</a:t>
            </a:r>
            <a:r>
              <a:rPr lang="en-GB" dirty="0" err="1" smtClean="0"/>
              <a:t>hyperchromatism</a:t>
            </a:r>
            <a:r>
              <a:rPr lang="en-GB" dirty="0" smtClean="0"/>
              <a:t>)</a:t>
            </a:r>
            <a:endParaRPr lang="en-US" dirty="0" smtClean="0"/>
          </a:p>
          <a:p>
            <a:pPr lvl="1"/>
            <a:r>
              <a:rPr lang="en-GB" dirty="0" smtClean="0"/>
              <a:t>Loss of normal constituents of the cytoplasm in malignant tumours</a:t>
            </a:r>
            <a:endParaRPr lang="en-US" dirty="0" smtClean="0"/>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74E7BB99-7A4B-48EA-9819-6045F398F226}"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151</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b="1" dirty="0" smtClean="0"/>
              <a:t>c) Angiogenesis and tumour stroma</a:t>
            </a:r>
            <a:endParaRPr lang="en-US" dirty="0" smtClean="0"/>
          </a:p>
          <a:p>
            <a:r>
              <a:rPr lang="en-GB" dirty="0" smtClean="0"/>
              <a:t>The connective tissue and its blood supply from the supportive framework for growth of tumour cells. </a:t>
            </a:r>
          </a:p>
          <a:p>
            <a:r>
              <a:rPr lang="en-GB" dirty="0" smtClean="0"/>
              <a:t>New blood vessels are formed from the existing ones (angiogenesis) following stimulation by tumour factors. </a:t>
            </a:r>
          </a:p>
          <a:p>
            <a:r>
              <a:rPr lang="en-GB" dirty="0" smtClean="0"/>
              <a:t>The cell stroma contains connective tissue, blood vessels, nerves, </a:t>
            </a:r>
            <a:r>
              <a:rPr lang="en-GB" dirty="0" err="1" smtClean="0"/>
              <a:t>metaplastic</a:t>
            </a:r>
            <a:r>
              <a:rPr lang="en-GB" dirty="0" smtClean="0"/>
              <a:t> bone or cartilage.</a:t>
            </a:r>
            <a:endParaRPr lang="en-US" dirty="0" smtClean="0"/>
          </a:p>
          <a:p>
            <a:pPr>
              <a:buNone/>
            </a:pPr>
            <a:r>
              <a:rPr lang="en-GB" b="1" dirty="0" smtClean="0"/>
              <a:t>d) Inflammation</a:t>
            </a:r>
            <a:endParaRPr lang="en-US" dirty="0" smtClean="0"/>
          </a:p>
          <a:p>
            <a:r>
              <a:rPr lang="en-GB" dirty="0" smtClean="0"/>
              <a:t>This is the body response to injury such as ulceration, ischaemia, and infections. It has its merits and demerits.</a:t>
            </a:r>
            <a:endParaRPr lang="en-US" dirty="0" smtClean="0"/>
          </a:p>
          <a:p>
            <a:endParaRPr lang="en-US"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4" name="Date Placeholder 3"/>
          <p:cNvSpPr>
            <a:spLocks noGrp="1"/>
          </p:cNvSpPr>
          <p:nvPr>
            <p:ph type="dt" sz="half" idx="10"/>
          </p:nvPr>
        </p:nvSpPr>
        <p:spPr/>
        <p:txBody>
          <a:bodyPr/>
          <a:lstStyle/>
          <a:p>
            <a:fld id="{F0EEE685-161C-462F-94D1-049CB90DE240}"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152</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3. Growth Rate and Spread </a:t>
            </a:r>
          </a:p>
          <a:p>
            <a:r>
              <a:rPr lang="en-GB" dirty="0" smtClean="0"/>
              <a:t>Tumours usually proliferate faster than the normal cells with the benign ones proliferating less rapidly compared to the malignant ones. </a:t>
            </a:r>
          </a:p>
          <a:p>
            <a:r>
              <a:rPr lang="en-GB" dirty="0" smtClean="0"/>
              <a:t>The growth is controlled by growth factors secreted by the tumour.</a:t>
            </a:r>
            <a:endParaRPr lang="en-US" dirty="0" smtClean="0"/>
          </a:p>
          <a:p>
            <a:r>
              <a:rPr lang="en-GB" dirty="0" smtClean="0"/>
              <a:t>The rate of tumour enlargement depends on: -</a:t>
            </a:r>
            <a:endParaRPr lang="en-US" dirty="0" smtClean="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9F3DA847-3EE4-496B-90CC-BEB2D4CEF62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153</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dirty="0" smtClean="0"/>
              <a:t>Rate of division and destruction of the tumour cells which is determined by the mitotic index (proportion of cells undergoing mitosis) and the time taken for the cells to complete the mitotic cycle.</a:t>
            </a:r>
            <a:endParaRPr lang="en-US" dirty="0" smtClean="0"/>
          </a:p>
          <a:p>
            <a:pPr lvl="0">
              <a:buFont typeface="Wingdings" pitchFamily="2" charset="2"/>
              <a:buChar char="v"/>
            </a:pPr>
            <a:r>
              <a:rPr lang="en-GB" dirty="0" smtClean="0"/>
              <a:t>Non-neoplastic elements in the tumours e.g. connective tissue </a:t>
            </a:r>
            <a:r>
              <a:rPr lang="en-GB" dirty="0" err="1" smtClean="0"/>
              <a:t>stroma</a:t>
            </a:r>
            <a:r>
              <a:rPr lang="en-GB" dirty="0" smtClean="0"/>
              <a:t>, cartilage, </a:t>
            </a:r>
            <a:r>
              <a:rPr lang="en-GB" dirty="0" err="1" smtClean="0"/>
              <a:t>mucoid</a:t>
            </a:r>
            <a:r>
              <a:rPr lang="en-GB" dirty="0" smtClean="0"/>
              <a:t> material</a:t>
            </a:r>
            <a:endParaRPr lang="en-US" dirty="0" smtClean="0"/>
          </a:p>
          <a:p>
            <a:pPr lvl="0">
              <a:buFont typeface="Wingdings" pitchFamily="2" charset="2"/>
              <a:buChar char="v"/>
            </a:pPr>
            <a:r>
              <a:rPr lang="en-GB" dirty="0" smtClean="0"/>
              <a:t>Degree of differentiation</a:t>
            </a:r>
            <a:endParaRPr lang="en-US" dirty="0" smtClean="0"/>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12FB7B91-171E-409B-B33E-AF7B2F81D3A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154</a:t>
            </a:fld>
            <a:endParaRPr lang="en-US"/>
          </a:p>
        </p:txBody>
      </p:sp>
      <p:sp>
        <p:nvSpPr>
          <p:cNvPr id="3" name="Content Placeholder 2"/>
          <p:cNvSpPr>
            <a:spLocks noGrp="1"/>
          </p:cNvSpPr>
          <p:nvPr>
            <p:ph sz="quarter" idx="1"/>
          </p:nvPr>
        </p:nvSpPr>
        <p:spPr/>
        <p:txBody>
          <a:bodyPr>
            <a:normAutofit/>
          </a:bodyPr>
          <a:lstStyle/>
          <a:p>
            <a:pPr>
              <a:buNone/>
            </a:pPr>
            <a:r>
              <a:rPr lang="en-GB" b="1" dirty="0" smtClean="0"/>
              <a:t>Tumours spread by several routes: -</a:t>
            </a:r>
            <a:endParaRPr lang="en-US" b="1" dirty="0" smtClean="0"/>
          </a:p>
          <a:p>
            <a:pPr lvl="0"/>
            <a:r>
              <a:rPr lang="en-GB" dirty="0" smtClean="0"/>
              <a:t>Local (direct) invasion</a:t>
            </a:r>
            <a:endParaRPr lang="en-US" dirty="0" smtClean="0"/>
          </a:p>
          <a:p>
            <a:pPr lvl="0"/>
            <a:r>
              <a:rPr lang="en-GB" dirty="0" smtClean="0"/>
              <a:t>Lymphatic spread </a:t>
            </a:r>
            <a:endParaRPr lang="en-US" dirty="0" smtClean="0"/>
          </a:p>
          <a:p>
            <a:pPr lvl="0">
              <a:buFont typeface="Wingdings" pitchFamily="2" charset="2"/>
              <a:buChar char="Ø"/>
            </a:pPr>
            <a:r>
              <a:rPr lang="en-GB" dirty="0" smtClean="0"/>
              <a:t>Common in carcinomas of the epithelia</a:t>
            </a:r>
            <a:endParaRPr lang="en-US" dirty="0" smtClean="0"/>
          </a:p>
          <a:p>
            <a:pPr lvl="0">
              <a:buFont typeface="Wingdings" pitchFamily="2" charset="2"/>
              <a:buChar char="Ø"/>
            </a:pPr>
            <a:r>
              <a:rPr lang="en-GB" dirty="0" smtClean="0"/>
              <a:t>Local nodes involved first </a:t>
            </a:r>
            <a:endParaRPr lang="en-US" dirty="0" smtClean="0"/>
          </a:p>
          <a:p>
            <a:pPr lvl="0">
              <a:buFont typeface="Wingdings" pitchFamily="2" charset="2"/>
              <a:buChar char="Ø"/>
            </a:pPr>
            <a:r>
              <a:rPr lang="en-GB" dirty="0" smtClean="0"/>
              <a:t>Lymph node enlargement in tumours </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AA937139-CAB9-4306-A93E-2787C334346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155</a:t>
            </a:fld>
            <a:endParaRPr lang="en-US"/>
          </a:p>
        </p:txBody>
      </p:sp>
      <p:sp>
        <p:nvSpPr>
          <p:cNvPr id="6" name="Content Placeholder 5"/>
          <p:cNvSpPr>
            <a:spLocks noGrp="1"/>
          </p:cNvSpPr>
          <p:nvPr>
            <p:ph sz="quarter" idx="1"/>
          </p:nvPr>
        </p:nvSpPr>
        <p:spPr/>
        <p:txBody>
          <a:bodyPr/>
          <a:lstStyle/>
          <a:p>
            <a:pPr lvl="0"/>
            <a:r>
              <a:rPr lang="en-GB" dirty="0" smtClean="0"/>
              <a:t>Blood (haematogenous) spread – veins and arteries </a:t>
            </a:r>
            <a:endParaRPr lang="en-US" dirty="0" smtClean="0"/>
          </a:p>
          <a:p>
            <a:pPr lvl="2"/>
            <a:r>
              <a:rPr lang="en-GB" dirty="0" smtClean="0"/>
              <a:t>Venous </a:t>
            </a:r>
            <a:endParaRPr lang="en-US" dirty="0" smtClean="0"/>
          </a:p>
          <a:p>
            <a:pPr lvl="1"/>
            <a:r>
              <a:rPr lang="en-GB" dirty="0" smtClean="0"/>
              <a:t>Carry tumours of GIT to liver</a:t>
            </a:r>
            <a:endParaRPr lang="en-US" dirty="0" smtClean="0"/>
          </a:p>
          <a:p>
            <a:pPr lvl="1"/>
            <a:r>
              <a:rPr lang="en-GB" dirty="0" smtClean="0"/>
              <a:t>Carry tumours from various organs to the lungs</a:t>
            </a:r>
            <a:endParaRPr lang="en-US" dirty="0" smtClean="0"/>
          </a:p>
          <a:p>
            <a:pPr lvl="1"/>
            <a:r>
              <a:rPr lang="en-GB" dirty="0" smtClean="0"/>
              <a:t>Main route for sarcomas spread  </a:t>
            </a:r>
            <a:endParaRPr lang="en-US" dirty="0" smtClean="0"/>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FD0D60A5-3B6E-436C-9FF9-4AE475EB8EB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156</a:t>
            </a:fld>
            <a:endParaRPr lang="en-US"/>
          </a:p>
        </p:txBody>
      </p:sp>
      <p:sp>
        <p:nvSpPr>
          <p:cNvPr id="3" name="Content Placeholder 2"/>
          <p:cNvSpPr>
            <a:spLocks noGrp="1"/>
          </p:cNvSpPr>
          <p:nvPr>
            <p:ph sz="quarter" idx="1"/>
          </p:nvPr>
        </p:nvSpPr>
        <p:spPr/>
        <p:txBody>
          <a:bodyPr>
            <a:normAutofit/>
          </a:bodyPr>
          <a:lstStyle/>
          <a:p>
            <a:pPr lvl="0"/>
            <a:r>
              <a:rPr lang="en-GB" dirty="0" smtClean="0"/>
              <a:t>Transcoelomic spread</a:t>
            </a:r>
            <a:endParaRPr lang="en-US" dirty="0" smtClean="0"/>
          </a:p>
          <a:p>
            <a:pPr lvl="0"/>
            <a:r>
              <a:rPr lang="en-GB" dirty="0" err="1" smtClean="0"/>
              <a:t>Perineural</a:t>
            </a:r>
            <a:r>
              <a:rPr lang="en-GB" dirty="0" smtClean="0"/>
              <a:t> spread</a:t>
            </a:r>
            <a:endParaRPr lang="en-US" dirty="0" smtClean="0"/>
          </a:p>
          <a:p>
            <a:pPr lvl="0"/>
            <a:r>
              <a:rPr lang="en-GB" dirty="0" smtClean="0"/>
              <a:t>Intraepithelial spread</a:t>
            </a:r>
            <a:endParaRPr lang="en-US" dirty="0" smtClean="0"/>
          </a:p>
          <a:p>
            <a:pPr lvl="0"/>
            <a:r>
              <a:rPr lang="en-GB" dirty="0" smtClean="0"/>
              <a:t>CSF</a:t>
            </a:r>
            <a:endParaRPr lang="en-US" dirty="0" smtClean="0"/>
          </a:p>
          <a:p>
            <a:pPr lvl="0"/>
            <a:r>
              <a:rPr lang="en-GB" dirty="0" smtClean="0"/>
              <a:t>Spread of cerebral tumours </a:t>
            </a:r>
            <a:endParaRPr lang="en-US" dirty="0" smtClean="0"/>
          </a:p>
          <a:p>
            <a:pPr lvl="0"/>
            <a:r>
              <a:rPr lang="en-GB" dirty="0" smtClean="0"/>
              <a:t>No metastasis out of the CNS </a:t>
            </a:r>
            <a:endParaRPr lang="en-US" dirty="0" smtClean="0"/>
          </a:p>
          <a:p>
            <a:endParaRPr lang="en-US"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BFBEFD32-411E-42B8-8AAC-3D5FF40ECD02}"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157</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4. Metastasis </a:t>
            </a:r>
          </a:p>
          <a:p>
            <a:r>
              <a:rPr lang="en-GB" dirty="0" smtClean="0"/>
              <a:t>Metastasis is the growth of a tumour away from the primary site and is caused by </a:t>
            </a:r>
            <a:r>
              <a:rPr lang="en-GB" dirty="0" err="1" smtClean="0"/>
              <a:t>embolization</a:t>
            </a:r>
            <a:r>
              <a:rPr lang="en-GB" dirty="0" smtClean="0"/>
              <a:t>.</a:t>
            </a:r>
            <a:endParaRPr lang="en-US" dirty="0" smtClean="0"/>
          </a:p>
          <a:p>
            <a:pPr lvl="0"/>
            <a:r>
              <a:rPr lang="en-GB" dirty="0" smtClean="0"/>
              <a:t>Tumour cells permeate a blood vessel or a lymphatic vessel by secreting toxins that destroy the wall, of the vessel forming cords of cells. These cords once formed undergoes </a:t>
            </a:r>
            <a:r>
              <a:rPr lang="en-GB" dirty="0" err="1" smtClean="0"/>
              <a:t>embolization</a:t>
            </a:r>
            <a:r>
              <a:rPr lang="en-GB" dirty="0" smtClean="0"/>
              <a:t>.</a:t>
            </a:r>
            <a:endParaRPr lang="en-US" dirty="0" smtClean="0"/>
          </a:p>
          <a:p>
            <a:pPr lvl="0"/>
            <a:r>
              <a:rPr lang="en-GB" dirty="0" smtClean="0"/>
              <a:t>Embolization is the break-off of tumour cells, which are then carried away as particulate matter in the blood stream.</a:t>
            </a:r>
            <a:endParaRPr lang="en-US" dirty="0" smtClean="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BCC7F61D-86B7-456A-AE6D-81C24BC87F8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158</a:t>
            </a:fld>
            <a:endParaRPr lang="en-US"/>
          </a:p>
        </p:txBody>
      </p:sp>
      <p:sp>
        <p:nvSpPr>
          <p:cNvPr id="6" name="Content Placeholder 5"/>
          <p:cNvSpPr>
            <a:spLocks noGrp="1"/>
          </p:cNvSpPr>
          <p:nvPr>
            <p:ph sz="quarter" idx="1"/>
          </p:nvPr>
        </p:nvSpPr>
        <p:spPr/>
        <p:txBody>
          <a:bodyPr>
            <a:normAutofit fontScale="92500" lnSpcReduction="10000"/>
          </a:bodyPr>
          <a:lstStyle/>
          <a:p>
            <a:pPr lvl="0"/>
            <a:r>
              <a:rPr lang="en-GB" dirty="0" smtClean="0"/>
              <a:t>The cells can occlude lymphatic vessels causing oedema e.g. ca breast –“</a:t>
            </a:r>
            <a:r>
              <a:rPr lang="en-GB" i="1" dirty="0" err="1" smtClean="0"/>
              <a:t>peu</a:t>
            </a:r>
            <a:r>
              <a:rPr lang="en-GB" i="1" dirty="0" smtClean="0"/>
              <a:t> de orange</a:t>
            </a:r>
            <a:endParaRPr lang="en-US" dirty="0" smtClean="0"/>
          </a:p>
          <a:p>
            <a:r>
              <a:rPr lang="en-GB" dirty="0" smtClean="0"/>
              <a:t>Metastasis is via: -</a:t>
            </a:r>
            <a:endParaRPr lang="en-US" dirty="0" smtClean="0"/>
          </a:p>
          <a:p>
            <a:pPr lvl="0">
              <a:buFont typeface="Wingdings" pitchFamily="2" charset="2"/>
              <a:buChar char="v"/>
            </a:pPr>
            <a:r>
              <a:rPr lang="en-GB" dirty="0" smtClean="0"/>
              <a:t>Blood vessels</a:t>
            </a:r>
            <a:endParaRPr lang="en-US" dirty="0" smtClean="0"/>
          </a:p>
          <a:p>
            <a:pPr lvl="0">
              <a:buFont typeface="Wingdings" pitchFamily="2" charset="2"/>
              <a:buChar char="v"/>
            </a:pPr>
            <a:r>
              <a:rPr lang="en-GB" dirty="0" smtClean="0"/>
              <a:t>Lymphatics</a:t>
            </a:r>
            <a:endParaRPr lang="en-US" dirty="0" smtClean="0"/>
          </a:p>
          <a:p>
            <a:pPr lvl="0">
              <a:buFont typeface="Wingdings" pitchFamily="2" charset="2"/>
              <a:buChar char="v"/>
            </a:pPr>
            <a:r>
              <a:rPr lang="en-GB" dirty="0" smtClean="0"/>
              <a:t>Epithelial cavities</a:t>
            </a:r>
            <a:endParaRPr lang="en-US" dirty="0" smtClean="0"/>
          </a:p>
          <a:p>
            <a:pPr lvl="0">
              <a:buFont typeface="Wingdings" pitchFamily="2" charset="2"/>
              <a:buChar char="v"/>
            </a:pPr>
            <a:r>
              <a:rPr lang="en-GB" dirty="0" smtClean="0"/>
              <a:t>Cerebrospinal space</a:t>
            </a:r>
            <a:endParaRPr lang="en-US" dirty="0" smtClean="0"/>
          </a:p>
          <a:p>
            <a:pPr lvl="0">
              <a:buFont typeface="Wingdings" pitchFamily="2" charset="2"/>
              <a:buChar char="v"/>
            </a:pPr>
            <a:r>
              <a:rPr lang="en-GB" dirty="0" err="1" smtClean="0"/>
              <a:t>Transcoelomic</a:t>
            </a:r>
            <a:r>
              <a:rPr lang="en-GB" dirty="0" smtClean="0"/>
              <a:t> spread – along the peritoneum e.g. </a:t>
            </a:r>
            <a:r>
              <a:rPr lang="en-GB" b="1" dirty="0" err="1" smtClean="0"/>
              <a:t>Krukenberg</a:t>
            </a:r>
            <a:r>
              <a:rPr lang="en-GB" b="1" dirty="0" smtClean="0"/>
              <a:t> tumour</a:t>
            </a:r>
            <a:r>
              <a:rPr lang="en-GB" dirty="0" smtClean="0"/>
              <a:t> of the ovary (a secondary tumour of the ovary from a G.I.T malignant e.g. ca stomach).</a:t>
            </a:r>
            <a:endParaRPr lang="en-US" dirty="0" smtClean="0"/>
          </a:p>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CFCFC886-F2FE-4563-9D73-B5CD25B6EC8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159</a:t>
            </a:fld>
            <a:endParaRPr lang="en-US"/>
          </a:p>
        </p:txBody>
      </p:sp>
      <p:sp>
        <p:nvSpPr>
          <p:cNvPr id="3" name="Content Placeholder 2"/>
          <p:cNvSpPr>
            <a:spLocks noGrp="1"/>
          </p:cNvSpPr>
          <p:nvPr>
            <p:ph sz="quarter" idx="1"/>
          </p:nvPr>
        </p:nvSpPr>
        <p:spPr/>
        <p:txBody>
          <a:bodyPr>
            <a:normAutofit fontScale="92500" lnSpcReduction="20000"/>
          </a:bodyPr>
          <a:lstStyle/>
          <a:p>
            <a:pPr lvl="0">
              <a:buNone/>
            </a:pPr>
            <a:r>
              <a:rPr lang="en-US" b="1" dirty="0" smtClean="0"/>
              <a:t>Sites of Metastasis</a:t>
            </a:r>
          </a:p>
          <a:p>
            <a:pPr lvl="0"/>
            <a:r>
              <a:rPr lang="en-GB" dirty="0" smtClean="0"/>
              <a:t>Bones</a:t>
            </a:r>
            <a:endParaRPr lang="en-US" dirty="0" smtClean="0"/>
          </a:p>
          <a:p>
            <a:pPr lvl="1"/>
            <a:r>
              <a:rPr lang="en-GB" dirty="0" smtClean="0"/>
              <a:t>Prostatic cancer is common origin because there are venous plexuses that lead to communication between veins of the prostate and spinal veins.</a:t>
            </a:r>
            <a:endParaRPr lang="en-US" dirty="0" smtClean="0"/>
          </a:p>
          <a:p>
            <a:pPr lvl="1"/>
            <a:r>
              <a:rPr lang="en-GB" dirty="0" smtClean="0"/>
              <a:t>The usual sites are: -</a:t>
            </a:r>
            <a:endParaRPr lang="en-US" dirty="0" smtClean="0"/>
          </a:p>
          <a:p>
            <a:pPr lvl="2"/>
            <a:r>
              <a:rPr lang="en-GB" dirty="0" smtClean="0"/>
              <a:t>Lumbar vertebrae</a:t>
            </a:r>
            <a:endParaRPr lang="en-US" dirty="0" smtClean="0"/>
          </a:p>
          <a:p>
            <a:pPr lvl="2"/>
            <a:r>
              <a:rPr lang="en-GB" dirty="0" smtClean="0"/>
              <a:t>Pelvis</a:t>
            </a:r>
            <a:endParaRPr lang="en-US" dirty="0" smtClean="0"/>
          </a:p>
          <a:p>
            <a:pPr lvl="2"/>
            <a:r>
              <a:rPr lang="en-GB" dirty="0" smtClean="0"/>
              <a:t>Skull</a:t>
            </a:r>
            <a:endParaRPr lang="en-US" dirty="0" smtClean="0"/>
          </a:p>
          <a:p>
            <a:pPr lvl="1"/>
            <a:r>
              <a:rPr lang="en-GB" dirty="0" err="1" smtClean="0"/>
              <a:t>Osteolytic</a:t>
            </a:r>
            <a:r>
              <a:rPr lang="en-GB" dirty="0" smtClean="0"/>
              <a:t> lesions tend to dissolve the bones with such areas showing decreased bone density on X-ray.</a:t>
            </a:r>
            <a:endParaRPr lang="en-US" dirty="0" smtClean="0"/>
          </a:p>
          <a:p>
            <a:pPr lvl="1"/>
            <a:r>
              <a:rPr lang="en-GB" dirty="0" err="1" smtClean="0"/>
              <a:t>Osteosclerotic</a:t>
            </a:r>
            <a:r>
              <a:rPr lang="en-GB" dirty="0" smtClean="0"/>
              <a:t> leads to increased bone density	              			      </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EF7E0C5-A186-47C7-AAD7-C0E99C549C1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a:t>
            </a:fld>
            <a:endParaRPr lang="en-US"/>
          </a:p>
        </p:txBody>
      </p:sp>
      <p:sp>
        <p:nvSpPr>
          <p:cNvPr id="6" name="Content Placeholder 5"/>
          <p:cNvSpPr>
            <a:spLocks noGrp="1"/>
          </p:cNvSpPr>
          <p:nvPr>
            <p:ph sz="quarter" idx="1"/>
          </p:nvPr>
        </p:nvSpPr>
        <p:spPr/>
        <p:txBody>
          <a:bodyPr/>
          <a:lstStyle/>
          <a:p>
            <a:pPr lvl="0">
              <a:buNone/>
            </a:pPr>
            <a:r>
              <a:rPr lang="en-GB" b="1" dirty="0" smtClean="0"/>
              <a:t>9.Genetic Defects </a:t>
            </a:r>
            <a:r>
              <a:rPr lang="en-GB" dirty="0" smtClean="0"/>
              <a:t> </a:t>
            </a:r>
            <a:endParaRPr lang="en-US" dirty="0" smtClean="0"/>
          </a:p>
          <a:p>
            <a:r>
              <a:rPr lang="en-GB" dirty="0" smtClean="0"/>
              <a:t>Inherited or acquired mutations in important genes can alter the synthesis of crucial cellular proteins leading to developmental defects or abnormal metabolic functions.</a:t>
            </a:r>
            <a:endParaRPr lang="en-US" dirty="0" smtClean="0"/>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190C5135-03C0-4508-A82E-99BC596DF9EF}"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160</a:t>
            </a:fld>
            <a:endParaRPr lang="en-US"/>
          </a:p>
        </p:txBody>
      </p:sp>
      <p:sp>
        <p:nvSpPr>
          <p:cNvPr id="6" name="Content Placeholder 5"/>
          <p:cNvSpPr>
            <a:spLocks noGrp="1"/>
          </p:cNvSpPr>
          <p:nvPr>
            <p:ph sz="quarter" idx="1"/>
          </p:nvPr>
        </p:nvSpPr>
        <p:spPr/>
        <p:txBody>
          <a:bodyPr/>
          <a:lstStyle/>
          <a:p>
            <a:pPr lvl="0"/>
            <a:r>
              <a:rPr lang="en-GB" dirty="0" smtClean="0"/>
              <a:t>Endocrine glands</a:t>
            </a:r>
            <a:endParaRPr lang="en-US" dirty="0" smtClean="0"/>
          </a:p>
          <a:p>
            <a:pPr lvl="1"/>
            <a:r>
              <a:rPr lang="en-GB" dirty="0" smtClean="0"/>
              <a:t>Adrenals</a:t>
            </a:r>
            <a:endParaRPr lang="en-US" dirty="0" smtClean="0"/>
          </a:p>
          <a:p>
            <a:pPr lvl="2"/>
            <a:r>
              <a:rPr lang="en-GB" dirty="0" smtClean="0"/>
              <a:t>Lung ca		</a:t>
            </a:r>
            <a:endParaRPr lang="en-US" dirty="0" smtClean="0"/>
          </a:p>
          <a:p>
            <a:pPr lvl="2"/>
            <a:r>
              <a:rPr lang="en-GB" dirty="0" smtClean="0"/>
              <a:t>Breast ca</a:t>
            </a:r>
            <a:endParaRPr lang="en-US" dirty="0" smtClean="0"/>
          </a:p>
          <a:p>
            <a:pPr lvl="0"/>
            <a:r>
              <a:rPr lang="en-GB" dirty="0" smtClean="0"/>
              <a:t>Lung – because it has a rich blood supply network e.g. </a:t>
            </a:r>
            <a:r>
              <a:rPr lang="en-GB" dirty="0" err="1" smtClean="0"/>
              <a:t>choriocarcinoma</a:t>
            </a:r>
            <a:endParaRPr lang="en-US" dirty="0" smtClean="0"/>
          </a:p>
          <a:p>
            <a:pPr lvl="0"/>
            <a:r>
              <a:rPr lang="en-GB" dirty="0" smtClean="0"/>
              <a:t>Liver – via the portal vein</a:t>
            </a:r>
            <a:endParaRPr lang="en-US" dirty="0" smtClean="0"/>
          </a:p>
          <a:p>
            <a:pPr lvl="0"/>
            <a:r>
              <a:rPr lang="en-GB" dirty="0" smtClean="0"/>
              <a:t>Brain – e.g. lung cancer, the patient presents with symptoms of S.O.L</a:t>
            </a:r>
            <a:endParaRPr lang="en-US" dirty="0" smtClean="0"/>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lvl="0"/>
            <a:r>
              <a:rPr lang="en-US" dirty="0" smtClean="0"/>
              <a:t/>
            </a:r>
            <a:br>
              <a:rPr lang="en-US" dirty="0" smtClean="0"/>
            </a:br>
            <a:r>
              <a:rPr lang="en-US" dirty="0" smtClean="0"/>
              <a:t>Cont.</a:t>
            </a:r>
            <a:br>
              <a:rPr lang="en-US" dirty="0" smtClean="0"/>
            </a:br>
            <a:r>
              <a:rPr lang="en-GB" dirty="0" smtClean="0"/>
              <a:t> </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5134B437-A2C0-49E8-B42E-C8B83D24F9DD}"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161</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Clinical effects of tumours </a:t>
            </a:r>
          </a:p>
          <a:p>
            <a:r>
              <a:rPr lang="en-GB" sz="3200" dirty="0" smtClean="0"/>
              <a:t>Clinical effects of tumours can be grouped as: </a:t>
            </a:r>
            <a:endParaRPr lang="en-US" sz="3200" dirty="0" smtClean="0"/>
          </a:p>
          <a:p>
            <a:pPr lvl="3"/>
            <a:r>
              <a:rPr lang="en-GB" sz="3200" b="1" dirty="0" smtClean="0"/>
              <a:t>General effects</a:t>
            </a:r>
            <a:endParaRPr lang="en-US" sz="3200" b="1" dirty="0" smtClean="0"/>
          </a:p>
          <a:p>
            <a:pPr lvl="3"/>
            <a:r>
              <a:rPr lang="en-GB" sz="3200" b="1" dirty="0" smtClean="0"/>
              <a:t>Local effects</a:t>
            </a:r>
            <a:endParaRPr lang="en-US" sz="3200" b="1" dirty="0" smtClean="0"/>
          </a:p>
          <a:p>
            <a:pPr lvl="3"/>
            <a:r>
              <a:rPr lang="en-GB" sz="3200" b="1" dirty="0" smtClean="0"/>
              <a:t>Systemic effects </a:t>
            </a:r>
            <a:endParaRPr lang="en-US" sz="3200" b="1" dirty="0" smtClean="0"/>
          </a:p>
          <a:p>
            <a:pPr lvl="3"/>
            <a:r>
              <a:rPr lang="en-GB" sz="3200" b="1" dirty="0" smtClean="0"/>
              <a:t>Paraneoplastic effects   </a:t>
            </a:r>
            <a:endParaRPr lang="en-US" sz="3200" b="1" dirty="0" smtClean="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F097FBCC-B09F-4AA5-8A28-86042F5F1F3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162</a:t>
            </a:fld>
            <a:endParaRPr lang="en-US"/>
          </a:p>
        </p:txBody>
      </p:sp>
      <p:sp>
        <p:nvSpPr>
          <p:cNvPr id="6" name="Content Placeholder 5"/>
          <p:cNvSpPr>
            <a:spLocks noGrp="1"/>
          </p:cNvSpPr>
          <p:nvPr>
            <p:ph sz="quarter" idx="1"/>
          </p:nvPr>
        </p:nvSpPr>
        <p:spPr/>
        <p:txBody>
          <a:bodyPr>
            <a:normAutofit/>
          </a:bodyPr>
          <a:lstStyle/>
          <a:p>
            <a:pPr>
              <a:buNone/>
            </a:pPr>
            <a:r>
              <a:rPr lang="en-GB" b="1" dirty="0" smtClean="0"/>
              <a:t>1.General Effects </a:t>
            </a:r>
            <a:endParaRPr lang="en-US" dirty="0" smtClean="0"/>
          </a:p>
          <a:p>
            <a:r>
              <a:rPr lang="en-GB" dirty="0" smtClean="0"/>
              <a:t>The general effects include </a:t>
            </a:r>
            <a:r>
              <a:rPr lang="en-GB" b="1" dirty="0" smtClean="0"/>
              <a:t>cachexia</a:t>
            </a:r>
            <a:r>
              <a:rPr lang="en-GB" dirty="0" smtClean="0"/>
              <a:t> and </a:t>
            </a:r>
            <a:r>
              <a:rPr lang="en-GB" b="1" dirty="0" smtClean="0"/>
              <a:t>anaemia</a:t>
            </a:r>
            <a:r>
              <a:rPr lang="en-GB" dirty="0" smtClean="0"/>
              <a:t>.</a:t>
            </a:r>
          </a:p>
          <a:p>
            <a:r>
              <a:rPr lang="en-GB" dirty="0" smtClean="0"/>
              <a:t>Anaemia is caused by tumour deposits in the bone marrow and/or suppression of haemopoiesis.</a:t>
            </a:r>
          </a:p>
          <a:p>
            <a:r>
              <a:rPr lang="en-GB" dirty="0" smtClean="0"/>
              <a:t>Tumour secretes enzymes that reduce appetite with increased basal metabolic rate (BMR) and reduced enzyme activity in the body.</a:t>
            </a:r>
            <a:endParaRPr lang="en-US" dirty="0" smtClean="0"/>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C4F152EA-20C7-4896-8AE6-9E057DE0B93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163</a:t>
            </a:fld>
            <a:endParaRPr lang="en-US"/>
          </a:p>
        </p:txBody>
      </p:sp>
      <p:sp>
        <p:nvSpPr>
          <p:cNvPr id="3" name="Content Placeholder 2"/>
          <p:cNvSpPr>
            <a:spLocks noGrp="1"/>
          </p:cNvSpPr>
          <p:nvPr>
            <p:ph sz="quarter" idx="1"/>
          </p:nvPr>
        </p:nvSpPr>
        <p:spPr/>
        <p:txBody>
          <a:bodyPr>
            <a:normAutofit fontScale="92500"/>
          </a:bodyPr>
          <a:lstStyle/>
          <a:p>
            <a:pPr>
              <a:buNone/>
            </a:pPr>
            <a:r>
              <a:rPr lang="en-GB" b="1" dirty="0" smtClean="0"/>
              <a:t>Cachexia</a:t>
            </a:r>
            <a:endParaRPr lang="en-US" dirty="0" smtClean="0"/>
          </a:p>
          <a:p>
            <a:r>
              <a:rPr lang="en-GB" dirty="0" smtClean="0"/>
              <a:t>Cachexia is a form of tumour-host interaction which involves pathological, endocrine, metabolic and immunological responses often associated with anorexia.</a:t>
            </a:r>
          </a:p>
          <a:p>
            <a:r>
              <a:rPr lang="en-GB" dirty="0" smtClean="0"/>
              <a:t>Cachexia involves weight loss, general malaise and lethargy which occur due to metabolic and hormonal disturbances influenced by malnutrition and infection.</a:t>
            </a:r>
          </a:p>
          <a:p>
            <a:r>
              <a:rPr lang="en-GB" dirty="0" smtClean="0"/>
              <a:t>It is a common feature of malignancy especially lung cancer and GIT malignancy.</a:t>
            </a:r>
          </a:p>
          <a:p>
            <a:endParaRPr lang="en-US"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28A7673-3D8C-4B12-B09E-42E0F6A7499D}"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164</a:t>
            </a:fld>
            <a:endParaRPr lang="en-US"/>
          </a:p>
        </p:txBody>
      </p:sp>
      <p:sp>
        <p:nvSpPr>
          <p:cNvPr id="6" name="Content Placeholder 5"/>
          <p:cNvSpPr>
            <a:spLocks noGrp="1"/>
          </p:cNvSpPr>
          <p:nvPr>
            <p:ph sz="quarter" idx="1"/>
          </p:nvPr>
        </p:nvSpPr>
        <p:spPr/>
        <p:txBody>
          <a:bodyPr/>
          <a:lstStyle/>
          <a:p>
            <a:r>
              <a:rPr lang="en-GB" dirty="0" smtClean="0"/>
              <a:t>Cachexia is exacerbated by pain, breathlessness and psychological response. </a:t>
            </a:r>
            <a:endParaRPr lang="en-US" dirty="0" smtClean="0"/>
          </a:p>
          <a:p>
            <a:r>
              <a:rPr lang="en-GB" dirty="0" smtClean="0"/>
              <a:t>Cachexia is characterised by: -</a:t>
            </a:r>
            <a:endParaRPr lang="en-US" dirty="0" smtClean="0"/>
          </a:p>
          <a:p>
            <a:pPr lvl="0">
              <a:buFont typeface="Wingdings" pitchFamily="2" charset="2"/>
              <a:buChar char="Ø"/>
            </a:pPr>
            <a:r>
              <a:rPr lang="en-GB" dirty="0" smtClean="0"/>
              <a:t>Features of anorexia and early satiety</a:t>
            </a:r>
            <a:endParaRPr lang="en-US" dirty="0" smtClean="0"/>
          </a:p>
          <a:p>
            <a:pPr lvl="0">
              <a:buFont typeface="Wingdings" pitchFamily="2" charset="2"/>
              <a:buChar char="Ø"/>
            </a:pPr>
            <a:r>
              <a:rPr lang="en-GB" dirty="0" smtClean="0"/>
              <a:t>Weight loss</a:t>
            </a:r>
            <a:endParaRPr lang="en-US" dirty="0" smtClean="0"/>
          </a:p>
          <a:p>
            <a:pPr lvl="0">
              <a:buFont typeface="Wingdings" pitchFamily="2" charset="2"/>
              <a:buChar char="Ø"/>
            </a:pPr>
            <a:r>
              <a:rPr lang="en-GB" dirty="0" smtClean="0"/>
              <a:t>Marked muscle weakness</a:t>
            </a:r>
            <a:endParaRPr lang="en-US" dirty="0" smtClean="0"/>
          </a:p>
          <a:p>
            <a:pPr lvl="0">
              <a:buFont typeface="Wingdings" pitchFamily="2" charset="2"/>
              <a:buChar char="Ø"/>
            </a:pPr>
            <a:r>
              <a:rPr lang="en-GB" dirty="0" smtClean="0"/>
              <a:t>Non-specific anaemia</a:t>
            </a:r>
            <a:endParaRPr lang="en-US" dirty="0" smtClean="0"/>
          </a:p>
          <a:p>
            <a:pPr lvl="0">
              <a:buFont typeface="Wingdings" pitchFamily="2" charset="2"/>
              <a:buChar char="Ø"/>
            </a:pPr>
            <a:r>
              <a:rPr lang="en-GB" dirty="0" smtClean="0"/>
              <a:t>Altered host metabolism </a:t>
            </a:r>
            <a:endParaRPr lang="en-US" dirty="0" smtClean="0"/>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3600" b="1" dirty="0" smtClean="0"/>
              <a:t/>
            </a:r>
            <a:br>
              <a:rPr lang="en-US" sz="3600" b="1" dirty="0" smtClean="0"/>
            </a:br>
            <a:r>
              <a:rPr lang="en-US" sz="3600" b="1"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2818EE3C-8336-443C-AD8C-67F88A47436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165</a:t>
            </a:fld>
            <a:endParaRPr lang="en-US"/>
          </a:p>
        </p:txBody>
      </p:sp>
      <p:sp>
        <p:nvSpPr>
          <p:cNvPr id="3" name="Content Placeholder 2"/>
          <p:cNvSpPr>
            <a:spLocks noGrp="1"/>
          </p:cNvSpPr>
          <p:nvPr>
            <p:ph sz="quarter" idx="1"/>
          </p:nvPr>
        </p:nvSpPr>
        <p:spPr/>
        <p:txBody>
          <a:bodyPr>
            <a:normAutofit lnSpcReduction="10000"/>
          </a:bodyPr>
          <a:lstStyle/>
          <a:p>
            <a:pPr>
              <a:buNone/>
            </a:pPr>
            <a:r>
              <a:rPr lang="en-GB" sz="3200" b="1" dirty="0" smtClean="0"/>
              <a:t>2.Local Effects </a:t>
            </a:r>
          </a:p>
          <a:p>
            <a:r>
              <a:rPr lang="en-GB" dirty="0" smtClean="0"/>
              <a:t>The local effects are: -</a:t>
            </a:r>
            <a:endParaRPr lang="en-US" dirty="0" smtClean="0"/>
          </a:p>
          <a:p>
            <a:pPr lvl="0">
              <a:buFont typeface="Wingdings" pitchFamily="2" charset="2"/>
              <a:buChar char="v"/>
            </a:pPr>
            <a:r>
              <a:rPr lang="en-GB" b="1" dirty="0" smtClean="0"/>
              <a:t>Mechanical effects </a:t>
            </a:r>
            <a:endParaRPr lang="en-US" dirty="0" smtClean="0"/>
          </a:p>
          <a:p>
            <a:pPr lvl="0">
              <a:buFont typeface="Wingdings" pitchFamily="2" charset="2"/>
              <a:buChar char="Ø"/>
            </a:pPr>
            <a:r>
              <a:rPr lang="en-GB" b="1" dirty="0" smtClean="0"/>
              <a:t>Compression</a:t>
            </a:r>
            <a:endParaRPr lang="en-US" b="1" dirty="0" smtClean="0"/>
          </a:p>
          <a:p>
            <a:pPr lvl="0">
              <a:buFont typeface="Wingdings" pitchFamily="2" charset="2"/>
              <a:buChar char="Ø"/>
            </a:pPr>
            <a:r>
              <a:rPr lang="en-GB" b="1" dirty="0" smtClean="0"/>
              <a:t>Obstruction</a:t>
            </a:r>
            <a:endParaRPr lang="en-US" b="1" dirty="0" smtClean="0"/>
          </a:p>
          <a:p>
            <a:pPr lvl="0">
              <a:buFont typeface="Wingdings" pitchFamily="2" charset="2"/>
              <a:buChar char="Ø"/>
            </a:pPr>
            <a:r>
              <a:rPr lang="en-GB" b="1" dirty="0" smtClean="0"/>
              <a:t>Pressure effects</a:t>
            </a:r>
            <a:endParaRPr lang="en-US" dirty="0" smtClean="0"/>
          </a:p>
          <a:p>
            <a:pPr lvl="0">
              <a:buFont typeface="Wingdings" pitchFamily="2" charset="2"/>
              <a:buChar char="v"/>
            </a:pPr>
            <a:r>
              <a:rPr lang="en-GB" b="1" dirty="0" smtClean="0"/>
              <a:t>Ulceration</a:t>
            </a:r>
            <a:endParaRPr lang="en-US" dirty="0" smtClean="0"/>
          </a:p>
          <a:p>
            <a:pPr lvl="0">
              <a:buFont typeface="Wingdings" pitchFamily="2" charset="2"/>
              <a:buChar char="v"/>
            </a:pPr>
            <a:r>
              <a:rPr lang="en-GB" b="1" dirty="0" smtClean="0"/>
              <a:t>Haemorrhage </a:t>
            </a:r>
            <a:endParaRPr lang="en-US" dirty="0" smtClean="0"/>
          </a:p>
          <a:p>
            <a:pPr lvl="0">
              <a:buFont typeface="Wingdings" pitchFamily="2" charset="2"/>
              <a:buChar char="v"/>
            </a:pPr>
            <a:r>
              <a:rPr lang="en-GB" b="1" dirty="0" smtClean="0"/>
              <a:t>Rupture</a:t>
            </a:r>
            <a:endParaRPr lang="en-US" dirty="0" smtClean="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0AB09992-15B0-4756-9E84-EDDA52EEFF8D}"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166</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b="1" dirty="0" smtClean="0"/>
              <a:t>Perforation</a:t>
            </a:r>
            <a:endParaRPr lang="en-US" b="1" dirty="0" smtClean="0"/>
          </a:p>
          <a:p>
            <a:pPr lvl="0">
              <a:buFont typeface="Wingdings" pitchFamily="2" charset="2"/>
              <a:buChar char="v"/>
            </a:pPr>
            <a:r>
              <a:rPr lang="en-GB" b="1" dirty="0" smtClean="0"/>
              <a:t>Infarction</a:t>
            </a:r>
            <a:endParaRPr lang="en-US" b="1" dirty="0" smtClean="0"/>
          </a:p>
          <a:p>
            <a:pPr lvl="0">
              <a:buFont typeface="Wingdings" pitchFamily="2" charset="2"/>
              <a:buChar char="v"/>
            </a:pPr>
            <a:r>
              <a:rPr lang="en-GB" b="1" dirty="0" smtClean="0"/>
              <a:t>Hormone production </a:t>
            </a:r>
            <a:endParaRPr lang="en-US" b="1" dirty="0" smtClean="0"/>
          </a:p>
          <a:p>
            <a:pPr lvl="0">
              <a:buFont typeface="Wingdings" pitchFamily="2" charset="2"/>
              <a:buChar char="v"/>
            </a:pPr>
            <a:r>
              <a:rPr lang="en-GB" b="1" dirty="0" smtClean="0"/>
              <a:t>Destruction of  tissues </a:t>
            </a:r>
            <a:endParaRPr lang="en-US" b="1" dirty="0" smtClean="0"/>
          </a:p>
          <a:p>
            <a:pPr lvl="0">
              <a:buFont typeface="Wingdings" pitchFamily="2" charset="2"/>
              <a:buChar char="v"/>
            </a:pPr>
            <a:r>
              <a:rPr lang="en-GB" b="1" dirty="0" smtClean="0"/>
              <a:t>Pain</a:t>
            </a:r>
            <a:endParaRPr lang="en-US" b="1" dirty="0" smtClean="0"/>
          </a:p>
          <a:p>
            <a:pPr lvl="0">
              <a:buFont typeface="Wingdings" pitchFamily="2" charset="2"/>
              <a:buChar char="v"/>
            </a:pPr>
            <a:r>
              <a:rPr lang="en-GB" b="1" dirty="0" smtClean="0"/>
              <a:t>Haematological effects</a:t>
            </a:r>
            <a:endParaRPr lang="en-US" b="1" dirty="0" smtClean="0"/>
          </a:p>
          <a:p>
            <a:pPr lvl="0">
              <a:buFont typeface="Wingdings" pitchFamily="2" charset="2"/>
              <a:buChar char="v"/>
            </a:pPr>
            <a:r>
              <a:rPr lang="en-GB" b="1" dirty="0" smtClean="0"/>
              <a:t>Immunological failure </a:t>
            </a:r>
            <a:endParaRPr lang="en-US" b="1" dirty="0" smtClean="0"/>
          </a:p>
          <a:p>
            <a:pPr lvl="0">
              <a:buFont typeface="Wingdings" pitchFamily="2" charset="2"/>
              <a:buChar char="v"/>
            </a:pPr>
            <a:r>
              <a:rPr lang="en-GB" b="1" dirty="0" smtClean="0"/>
              <a:t>Secondary infection </a:t>
            </a:r>
            <a:endParaRPr lang="en-US" dirty="0" smtClean="0"/>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856F919E-A488-4390-B021-0690729E2475}"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167</a:t>
            </a:fld>
            <a:endParaRPr lang="en-US"/>
          </a:p>
        </p:txBody>
      </p:sp>
      <p:sp>
        <p:nvSpPr>
          <p:cNvPr id="3" name="Content Placeholder 2"/>
          <p:cNvSpPr>
            <a:spLocks noGrp="1"/>
          </p:cNvSpPr>
          <p:nvPr>
            <p:ph sz="quarter" idx="1"/>
          </p:nvPr>
        </p:nvSpPr>
        <p:spPr/>
        <p:txBody>
          <a:bodyPr>
            <a:normAutofit fontScale="85000" lnSpcReduction="10000"/>
          </a:bodyPr>
          <a:lstStyle/>
          <a:p>
            <a:pPr lvl="0">
              <a:buNone/>
            </a:pPr>
            <a:r>
              <a:rPr lang="en-GB" b="1" dirty="0" smtClean="0"/>
              <a:t>Mechanical Effect</a:t>
            </a:r>
            <a:endParaRPr lang="en-US" dirty="0" smtClean="0"/>
          </a:p>
          <a:p>
            <a:pPr lvl="0"/>
            <a:r>
              <a:rPr lang="en-GB" dirty="0" smtClean="0"/>
              <a:t>Best seen in fixed cavities e.g. the skull where it causes increased intracranial pressure due to a tumour in the brain causing vomiting, headache and blurring of vision.</a:t>
            </a:r>
            <a:endParaRPr lang="en-US" dirty="0" smtClean="0"/>
          </a:p>
          <a:p>
            <a:pPr lvl="0">
              <a:buFont typeface="Wingdings" pitchFamily="2" charset="2"/>
              <a:buChar char="v"/>
            </a:pPr>
            <a:r>
              <a:rPr lang="en-GB" dirty="0" smtClean="0"/>
              <a:t>Compression </a:t>
            </a:r>
            <a:endParaRPr lang="en-US" dirty="0" smtClean="0"/>
          </a:p>
          <a:p>
            <a:pPr lvl="1"/>
            <a:r>
              <a:rPr lang="en-GB" dirty="0" smtClean="0"/>
              <a:t>Intracranial tumours – </a:t>
            </a:r>
            <a:r>
              <a:rPr lang="en-GB" dirty="0" err="1" smtClean="0"/>
              <a:t>meningioma</a:t>
            </a:r>
            <a:r>
              <a:rPr lang="en-GB" dirty="0" smtClean="0"/>
              <a:t>, </a:t>
            </a:r>
            <a:r>
              <a:rPr lang="en-GB" dirty="0" err="1" smtClean="0"/>
              <a:t>astrocytoma</a:t>
            </a:r>
            <a:r>
              <a:rPr lang="en-GB" dirty="0" smtClean="0"/>
              <a:t> cause increased intracranial pressure (ICP) </a:t>
            </a:r>
            <a:endParaRPr lang="en-US" dirty="0" smtClean="0"/>
          </a:p>
          <a:p>
            <a:pPr lvl="1"/>
            <a:r>
              <a:rPr lang="en-GB" dirty="0" smtClean="0"/>
              <a:t>Brain tumour can compress the brain stem structures leading to obstruction of CSF flow</a:t>
            </a:r>
            <a:endParaRPr lang="en-US" dirty="0" smtClean="0"/>
          </a:p>
          <a:p>
            <a:pPr lvl="1"/>
            <a:r>
              <a:rPr lang="en-GB" dirty="0" smtClean="0"/>
              <a:t>Compression of the optic </a:t>
            </a:r>
            <a:r>
              <a:rPr lang="en-GB" dirty="0" err="1" smtClean="0"/>
              <a:t>chiasma</a:t>
            </a:r>
            <a:r>
              <a:rPr lang="en-GB" dirty="0" smtClean="0"/>
              <a:t> by a tumour of the pituitary gland which has eroded the </a:t>
            </a:r>
            <a:r>
              <a:rPr lang="en-GB" dirty="0" err="1" smtClean="0"/>
              <a:t>sella</a:t>
            </a:r>
            <a:r>
              <a:rPr lang="en-GB" dirty="0" smtClean="0"/>
              <a:t> </a:t>
            </a:r>
            <a:r>
              <a:rPr lang="en-GB" dirty="0" err="1" smtClean="0"/>
              <a:t>turcica</a:t>
            </a:r>
            <a:r>
              <a:rPr lang="en-GB" dirty="0" smtClean="0"/>
              <a:t> causes blindness</a:t>
            </a:r>
            <a:endParaRPr lang="en-US" dirty="0" smtClean="0"/>
          </a:p>
          <a:p>
            <a:pPr lvl="1"/>
            <a:r>
              <a:rPr lang="en-GB" dirty="0" smtClean="0"/>
              <a:t>Compression of nerves e.g. by neurofibromatosis</a:t>
            </a:r>
            <a:endParaRPr lang="en-US" dirty="0" smtClean="0"/>
          </a:p>
          <a:p>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6C72FDEC-763B-4652-9A3F-618F03B06F8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168</a:t>
            </a:fld>
            <a:endParaRPr lang="en-US"/>
          </a:p>
        </p:txBody>
      </p:sp>
      <p:sp>
        <p:nvSpPr>
          <p:cNvPr id="3" name="Content Placeholder 2"/>
          <p:cNvSpPr>
            <a:spLocks noGrp="1"/>
          </p:cNvSpPr>
          <p:nvPr>
            <p:ph sz="quarter" idx="1"/>
          </p:nvPr>
        </p:nvSpPr>
        <p:spPr/>
        <p:txBody>
          <a:bodyPr>
            <a:normAutofit fontScale="92500" lnSpcReduction="10000"/>
          </a:bodyPr>
          <a:lstStyle/>
          <a:p>
            <a:pPr lvl="0">
              <a:buNone/>
            </a:pPr>
            <a:r>
              <a:rPr lang="en-GB" b="1" dirty="0" smtClean="0"/>
              <a:t>Ulceration</a:t>
            </a:r>
            <a:endParaRPr lang="en-US" dirty="0" smtClean="0"/>
          </a:p>
          <a:p>
            <a:pPr lvl="0"/>
            <a:r>
              <a:rPr lang="en-GB" dirty="0" smtClean="0"/>
              <a:t>An ulcer is a macroscopically apparent loss of surface epithelium.</a:t>
            </a:r>
            <a:endParaRPr lang="en-US" dirty="0" smtClean="0"/>
          </a:p>
          <a:p>
            <a:pPr lvl="0"/>
            <a:r>
              <a:rPr lang="en-GB" dirty="0" smtClean="0"/>
              <a:t>Can be benign or malignant</a:t>
            </a:r>
            <a:endParaRPr lang="en-US" dirty="0" smtClean="0"/>
          </a:p>
          <a:p>
            <a:pPr lvl="0"/>
            <a:r>
              <a:rPr lang="en-GB" dirty="0" smtClean="0"/>
              <a:t>Occurs due to destruction of the epithelium</a:t>
            </a:r>
            <a:endParaRPr lang="en-US" dirty="0" smtClean="0"/>
          </a:p>
          <a:p>
            <a:pPr lvl="0"/>
            <a:r>
              <a:rPr lang="en-GB" dirty="0" smtClean="0"/>
              <a:t>Results in: -</a:t>
            </a:r>
            <a:endParaRPr lang="en-US" dirty="0" smtClean="0"/>
          </a:p>
          <a:p>
            <a:pPr lvl="1"/>
            <a:r>
              <a:rPr lang="en-GB" dirty="0" smtClean="0"/>
              <a:t>Haemorrhage – destruction of blood vessel walls</a:t>
            </a:r>
            <a:endParaRPr lang="en-US" dirty="0" smtClean="0"/>
          </a:p>
          <a:p>
            <a:pPr lvl="1"/>
            <a:r>
              <a:rPr lang="en-GB" dirty="0" smtClean="0"/>
              <a:t>Perforation of organ e.g. gut</a:t>
            </a:r>
            <a:endParaRPr lang="en-US" dirty="0" smtClean="0"/>
          </a:p>
          <a:p>
            <a:pPr lvl="1"/>
            <a:r>
              <a:rPr lang="en-GB" dirty="0" smtClean="0"/>
              <a:t>Loss of protective properties of the epithelium reducing the defence against acids and enzymes in the GIT</a:t>
            </a:r>
            <a:endParaRPr lang="en-US" dirty="0" smtClean="0"/>
          </a:p>
          <a:p>
            <a:endParaRPr 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756F41E5-D34A-48E4-9AF8-1709F4D30479}"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169</a:t>
            </a:fld>
            <a:endParaRPr lang="en-US"/>
          </a:p>
        </p:txBody>
      </p:sp>
      <p:sp>
        <p:nvSpPr>
          <p:cNvPr id="3" name="Content Placeholder 2"/>
          <p:cNvSpPr>
            <a:spLocks noGrp="1"/>
          </p:cNvSpPr>
          <p:nvPr>
            <p:ph sz="quarter" idx="1"/>
          </p:nvPr>
        </p:nvSpPr>
        <p:spPr/>
        <p:txBody>
          <a:bodyPr>
            <a:normAutofit fontScale="85000" lnSpcReduction="20000"/>
          </a:bodyPr>
          <a:lstStyle/>
          <a:p>
            <a:pPr lvl="0">
              <a:buNone/>
            </a:pPr>
            <a:r>
              <a:rPr lang="en-GB" b="1" dirty="0" smtClean="0"/>
              <a:t>Haemorrhage</a:t>
            </a:r>
            <a:endParaRPr lang="en-US" dirty="0" smtClean="0"/>
          </a:p>
          <a:p>
            <a:pPr lvl="0"/>
            <a:r>
              <a:rPr lang="en-GB" dirty="0" smtClean="0"/>
              <a:t>Tumour is likely vascular</a:t>
            </a:r>
            <a:endParaRPr lang="en-US" dirty="0" smtClean="0"/>
          </a:p>
          <a:p>
            <a:pPr lvl="0"/>
            <a:r>
              <a:rPr lang="en-GB" dirty="0" smtClean="0"/>
              <a:t>Infiltrate a blood vessel </a:t>
            </a:r>
            <a:endParaRPr lang="en-US" dirty="0" smtClean="0"/>
          </a:p>
          <a:p>
            <a:pPr lvl="1"/>
            <a:r>
              <a:rPr lang="en-GB" dirty="0" smtClean="0"/>
              <a:t>Slow bleeding causes anaemia e.g. as a result of ca stomach and ca colon</a:t>
            </a:r>
            <a:endParaRPr lang="en-US" dirty="0" smtClean="0"/>
          </a:p>
          <a:p>
            <a:pPr lvl="1"/>
            <a:r>
              <a:rPr lang="en-GB" dirty="0" smtClean="0"/>
              <a:t>Fast/rapid bleeding leads to shock/death e.g. hepatocellular carcinoma</a:t>
            </a:r>
            <a:endParaRPr lang="en-US" dirty="0" smtClean="0"/>
          </a:p>
          <a:p>
            <a:pPr lvl="0">
              <a:buNone/>
            </a:pPr>
            <a:r>
              <a:rPr lang="en-GB" b="1" dirty="0" smtClean="0"/>
              <a:t>Rupture and Perforation</a:t>
            </a:r>
            <a:endParaRPr lang="en-US" dirty="0" smtClean="0"/>
          </a:p>
          <a:p>
            <a:pPr lvl="0"/>
            <a:r>
              <a:rPr lang="en-GB" dirty="0" smtClean="0"/>
              <a:t>Mainly occurs in GIT tumours when intraluminal pressure exceeds the strength of the wall when the wall is eroded or weakened </a:t>
            </a:r>
            <a:endParaRPr lang="en-US" dirty="0" smtClean="0"/>
          </a:p>
          <a:p>
            <a:pPr lvl="0"/>
            <a:r>
              <a:rPr lang="en-GB" dirty="0" smtClean="0"/>
              <a:t>Can occur in closed organs such as the ovary</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D719E7E3-FA20-4C55-B319-A85BFBA65C7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17</a:t>
            </a:fld>
            <a:endParaRPr lang="en-US"/>
          </a:p>
        </p:txBody>
      </p:sp>
      <p:sp>
        <p:nvSpPr>
          <p:cNvPr id="3" name="Content Placeholder 2"/>
          <p:cNvSpPr>
            <a:spLocks noGrp="1"/>
          </p:cNvSpPr>
          <p:nvPr>
            <p:ph sz="quarter" idx="1"/>
          </p:nvPr>
        </p:nvSpPr>
        <p:spPr/>
        <p:txBody>
          <a:bodyPr>
            <a:normAutofit/>
          </a:bodyPr>
          <a:lstStyle/>
          <a:p>
            <a:pPr>
              <a:buNone/>
            </a:pPr>
            <a:r>
              <a:rPr lang="en-US" b="1" dirty="0" smtClean="0"/>
              <a:t>Mechanisms of cell injury </a:t>
            </a:r>
          </a:p>
          <a:p>
            <a:r>
              <a:rPr lang="en-GB" dirty="0" smtClean="0"/>
              <a:t>Cell </a:t>
            </a:r>
            <a:r>
              <a:rPr lang="en-GB" dirty="0"/>
              <a:t>injury is associated with damage to the structural and functional molecules of the cell. </a:t>
            </a:r>
            <a:endParaRPr lang="en-GB" dirty="0" smtClean="0"/>
          </a:p>
          <a:p>
            <a:r>
              <a:rPr lang="en-GB" dirty="0" smtClean="0"/>
              <a:t>The </a:t>
            </a:r>
            <a:r>
              <a:rPr lang="en-GB" dirty="0"/>
              <a:t>four biochemical systems particularly vulnerable to injury are the cell membrane, mitochondria </a:t>
            </a:r>
            <a:r>
              <a:rPr lang="en-GB" dirty="0" smtClean="0"/>
              <a:t>, </a:t>
            </a:r>
            <a:r>
              <a:rPr lang="en-GB" dirty="0"/>
              <a:t>ribosomes </a:t>
            </a:r>
            <a:r>
              <a:rPr lang="en-GB" dirty="0" smtClean="0"/>
              <a:t>and nucleus. </a:t>
            </a:r>
          </a:p>
          <a:p>
            <a:r>
              <a:rPr lang="en-GB" dirty="0" smtClean="0"/>
              <a:t>ATP </a:t>
            </a:r>
            <a:r>
              <a:rPr lang="en-GB" dirty="0"/>
              <a:t>depletion and membrane damage are the central factors in the pathogenesis of irreversible cell injury. </a:t>
            </a: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1FB2582-D1E5-47FB-A3E1-34D043B5832A}"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170</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Secondary infection</a:t>
            </a:r>
            <a:endParaRPr lang="en-US" dirty="0" smtClean="0"/>
          </a:p>
          <a:p>
            <a:pPr lvl="0"/>
            <a:r>
              <a:rPr lang="en-GB" dirty="0" smtClean="0"/>
              <a:t>Ca bronchus leads to blockage of bronchus causing accumulation of secretions predisposing to pneumonia</a:t>
            </a:r>
            <a:endParaRPr lang="en-US" dirty="0" smtClean="0"/>
          </a:p>
          <a:p>
            <a:pPr lvl="0"/>
            <a:r>
              <a:rPr lang="en-GB" dirty="0" smtClean="0"/>
              <a:t>On the skin, ulcerations will be secondarily infected with spread of infection through the blood leading to septicaemia</a:t>
            </a:r>
            <a:endParaRPr lang="en-US" dirty="0" smtClean="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BDE00C1D-634C-42C9-9D2D-3FECAF6236B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171</a:t>
            </a:fld>
            <a:endParaRPr lang="en-US"/>
          </a:p>
        </p:txBody>
      </p:sp>
      <p:sp>
        <p:nvSpPr>
          <p:cNvPr id="3" name="Content Placeholder 2"/>
          <p:cNvSpPr>
            <a:spLocks noGrp="1"/>
          </p:cNvSpPr>
          <p:nvPr>
            <p:ph sz="quarter" idx="1"/>
          </p:nvPr>
        </p:nvSpPr>
        <p:spPr/>
        <p:txBody>
          <a:bodyPr>
            <a:normAutofit fontScale="92500" lnSpcReduction="10000"/>
          </a:bodyPr>
          <a:lstStyle/>
          <a:p>
            <a:pPr lvl="0">
              <a:buNone/>
            </a:pPr>
            <a:r>
              <a:rPr lang="en-GB" b="1" dirty="0" smtClean="0"/>
              <a:t>Haematological effects</a:t>
            </a:r>
            <a:endParaRPr lang="en-US" dirty="0" smtClean="0"/>
          </a:p>
          <a:p>
            <a:pPr lvl="0"/>
            <a:r>
              <a:rPr lang="en-GB" dirty="0" smtClean="0"/>
              <a:t>Infiltration of bone marrow leads to anaemia and bleeding disorders</a:t>
            </a:r>
            <a:endParaRPr lang="en-US" dirty="0" smtClean="0"/>
          </a:p>
          <a:p>
            <a:pPr lvl="0"/>
            <a:r>
              <a:rPr lang="en-GB" dirty="0" smtClean="0"/>
              <a:t>Malnutrition</a:t>
            </a:r>
            <a:endParaRPr lang="en-US" dirty="0" smtClean="0"/>
          </a:p>
          <a:p>
            <a:pPr lvl="0"/>
            <a:r>
              <a:rPr lang="en-GB" dirty="0" smtClean="0"/>
              <a:t>Blood loss</a:t>
            </a:r>
            <a:endParaRPr lang="en-US" dirty="0" smtClean="0"/>
          </a:p>
          <a:p>
            <a:pPr lvl="0">
              <a:buNone/>
            </a:pPr>
            <a:r>
              <a:rPr lang="en-GB" b="1" dirty="0" smtClean="0"/>
              <a:t>Hormone production   </a:t>
            </a:r>
            <a:endParaRPr lang="en-US" b="1" dirty="0" smtClean="0"/>
          </a:p>
          <a:p>
            <a:pPr lvl="0">
              <a:buFont typeface="Wingdings" pitchFamily="2" charset="2"/>
              <a:buChar char="q"/>
            </a:pPr>
            <a:r>
              <a:rPr lang="en-GB" dirty="0" smtClean="0"/>
              <a:t>Excess hormone production e.g. corticosteroids – Cushing’s syndrome</a:t>
            </a:r>
            <a:endParaRPr lang="en-US" dirty="0" smtClean="0"/>
          </a:p>
          <a:p>
            <a:pPr lvl="0">
              <a:buFont typeface="Wingdings" pitchFamily="2" charset="2"/>
              <a:buChar char="q"/>
            </a:pPr>
            <a:r>
              <a:rPr lang="en-GB" dirty="0" smtClean="0"/>
              <a:t>Ectopic hormones e.g. Ca lung – ACTH, ADH, Ca liver – erythropoetin leading to polycythaemia</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4" name="Date Placeholder 3"/>
          <p:cNvSpPr>
            <a:spLocks noGrp="1"/>
          </p:cNvSpPr>
          <p:nvPr>
            <p:ph type="dt" sz="half" idx="10"/>
          </p:nvPr>
        </p:nvSpPr>
        <p:spPr/>
        <p:txBody>
          <a:bodyPr/>
          <a:lstStyle/>
          <a:p>
            <a:fld id="{BE426D5D-4D1A-44DA-9A8C-884B518804C8}"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172</a:t>
            </a:fld>
            <a:endParaRPr lang="en-US"/>
          </a:p>
        </p:txBody>
      </p:sp>
      <p:sp>
        <p:nvSpPr>
          <p:cNvPr id="3" name="Content Placeholder 2"/>
          <p:cNvSpPr>
            <a:spLocks noGrp="1"/>
          </p:cNvSpPr>
          <p:nvPr>
            <p:ph sz="quarter" idx="1"/>
          </p:nvPr>
        </p:nvSpPr>
        <p:spPr/>
        <p:txBody>
          <a:bodyPr/>
          <a:lstStyle/>
          <a:p>
            <a:pPr>
              <a:buNone/>
            </a:pPr>
            <a:r>
              <a:rPr lang="en-GB" sz="3200" b="1" dirty="0" smtClean="0"/>
              <a:t>3.Systemic Effects </a:t>
            </a:r>
          </a:p>
          <a:p>
            <a:r>
              <a:rPr lang="en-GB" dirty="0" smtClean="0"/>
              <a:t>Systemic effects are usually due to metastasis and affect a number of organs. </a:t>
            </a:r>
          </a:p>
          <a:p>
            <a:r>
              <a:rPr lang="en-GB" dirty="0" smtClean="0"/>
              <a:t>They are mainly encountered with malignance that have metastatic capabilities. </a:t>
            </a:r>
          </a:p>
          <a:p>
            <a:r>
              <a:rPr lang="en-GB" dirty="0" smtClean="0"/>
              <a:t>Systemic effects result from invasion of neighbouring tissues and distant metastasis.</a:t>
            </a:r>
            <a:endParaRPr lang="en-US" dirty="0" smtClean="0"/>
          </a:p>
          <a:p>
            <a:endParaRPr 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000" dirty="0" smtClean="0"/>
              <a:t/>
            </a:r>
            <a:br>
              <a:rPr lang="en-US" sz="4000" dirty="0" smtClean="0"/>
            </a:br>
            <a:r>
              <a:rPr lang="en-US" sz="4000"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AE28D7A2-54A1-4631-B4D1-EF7AE71F466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173</a:t>
            </a:fld>
            <a:endParaRPr lang="en-US"/>
          </a:p>
        </p:txBody>
      </p:sp>
      <p:sp>
        <p:nvSpPr>
          <p:cNvPr id="3" name="Content Placeholder 2"/>
          <p:cNvSpPr>
            <a:spLocks noGrp="1"/>
          </p:cNvSpPr>
          <p:nvPr>
            <p:ph sz="quarter" idx="1"/>
          </p:nvPr>
        </p:nvSpPr>
        <p:spPr/>
        <p:txBody>
          <a:bodyPr>
            <a:normAutofit/>
          </a:bodyPr>
          <a:lstStyle/>
          <a:p>
            <a:pPr lvl="1">
              <a:buNone/>
            </a:pPr>
            <a:r>
              <a:rPr lang="en-GB" sz="2800" b="1" dirty="0" smtClean="0"/>
              <a:t>4.Paraneoplastic Effects</a:t>
            </a:r>
            <a:r>
              <a:rPr lang="en-GB" b="1" dirty="0" smtClean="0"/>
              <a:t> </a:t>
            </a:r>
          </a:p>
          <a:p>
            <a:pPr lvl="1">
              <a:buFont typeface="Wingdings" pitchFamily="2" charset="2"/>
              <a:buChar char="q"/>
            </a:pPr>
            <a:r>
              <a:rPr lang="en-GB" dirty="0" smtClean="0"/>
              <a:t>Syndromes associated with cancer</a:t>
            </a:r>
            <a:endParaRPr lang="en-US" dirty="0" smtClean="0"/>
          </a:p>
          <a:p>
            <a:pPr marL="971550" lvl="1" indent="-514350">
              <a:buFont typeface="Wingdings" pitchFamily="2" charset="2"/>
              <a:buChar char="v"/>
            </a:pPr>
            <a:r>
              <a:rPr lang="en-GB" dirty="0" smtClean="0"/>
              <a:t>Endocrine effects</a:t>
            </a:r>
            <a:endParaRPr lang="en-US" dirty="0" smtClean="0"/>
          </a:p>
          <a:p>
            <a:pPr lvl="2"/>
            <a:r>
              <a:rPr lang="en-GB" dirty="0" smtClean="0"/>
              <a:t>Hypercalcaemia</a:t>
            </a:r>
            <a:endParaRPr lang="en-US" dirty="0" smtClean="0"/>
          </a:p>
          <a:p>
            <a:pPr lvl="2"/>
            <a:r>
              <a:rPr lang="en-GB" dirty="0" smtClean="0"/>
              <a:t>Cushing’s syndrome</a:t>
            </a:r>
            <a:endParaRPr lang="en-US" dirty="0" smtClean="0"/>
          </a:p>
          <a:p>
            <a:pPr lvl="2"/>
            <a:r>
              <a:rPr lang="en-GB" dirty="0" smtClean="0"/>
              <a:t>Polycythaemia</a:t>
            </a:r>
            <a:endParaRPr lang="en-US" dirty="0" smtClean="0"/>
          </a:p>
          <a:p>
            <a:pPr lvl="2"/>
            <a:r>
              <a:rPr lang="en-GB" dirty="0" smtClean="0"/>
              <a:t>Hypoglycaemia.</a:t>
            </a:r>
            <a:endParaRPr lang="en-US" dirty="0" smtClean="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75D6947-27ED-4829-B452-7E60E8E937F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174</a:t>
            </a:fld>
            <a:endParaRPr lang="en-US"/>
          </a:p>
        </p:txBody>
      </p:sp>
      <p:sp>
        <p:nvSpPr>
          <p:cNvPr id="6" name="Content Placeholder 5"/>
          <p:cNvSpPr>
            <a:spLocks noGrp="1"/>
          </p:cNvSpPr>
          <p:nvPr>
            <p:ph sz="quarter" idx="1"/>
          </p:nvPr>
        </p:nvSpPr>
        <p:spPr/>
        <p:txBody>
          <a:bodyPr/>
          <a:lstStyle/>
          <a:p>
            <a:pPr marL="971550" lvl="1" indent="-514350">
              <a:buFont typeface="Wingdings" pitchFamily="2" charset="2"/>
              <a:buChar char="v"/>
            </a:pPr>
            <a:r>
              <a:rPr lang="en-GB" sz="3200" dirty="0" smtClean="0"/>
              <a:t>Cutaneous syndromes </a:t>
            </a:r>
            <a:endParaRPr lang="en-US" sz="3200" dirty="0" smtClean="0"/>
          </a:p>
          <a:p>
            <a:pPr lvl="2"/>
            <a:r>
              <a:rPr lang="en-GB" sz="3200" dirty="0" err="1" smtClean="0"/>
              <a:t>Acanthosis</a:t>
            </a:r>
            <a:r>
              <a:rPr lang="en-GB" sz="3200" dirty="0" smtClean="0"/>
              <a:t> </a:t>
            </a:r>
            <a:r>
              <a:rPr lang="en-GB" sz="3200" dirty="0" err="1" smtClean="0"/>
              <a:t>nigracans</a:t>
            </a:r>
            <a:r>
              <a:rPr lang="en-GB" sz="3200" dirty="0" smtClean="0"/>
              <a:t> (black warty lesions in the </a:t>
            </a:r>
            <a:r>
              <a:rPr lang="en-GB" sz="3200" dirty="0" err="1" smtClean="0"/>
              <a:t>axillae</a:t>
            </a:r>
            <a:r>
              <a:rPr lang="en-GB" sz="3200" dirty="0" smtClean="0"/>
              <a:t> and groins in </a:t>
            </a:r>
            <a:r>
              <a:rPr lang="en-GB" sz="3200" dirty="0" err="1" smtClean="0"/>
              <a:t>adenocarcinoma</a:t>
            </a:r>
            <a:r>
              <a:rPr lang="en-GB" sz="3200" dirty="0" smtClean="0"/>
              <a:t> of the gastrointestinal tract)</a:t>
            </a:r>
            <a:endParaRPr lang="en-US" sz="3200" dirty="0" smtClean="0"/>
          </a:p>
          <a:p>
            <a:pPr marL="971550" lvl="1" indent="-514350">
              <a:buFont typeface="Wingdings" pitchFamily="2" charset="2"/>
              <a:buChar char="v"/>
            </a:pPr>
            <a:r>
              <a:rPr lang="en-GB" sz="3200" dirty="0" smtClean="0"/>
              <a:t>Clubbing  especially in lung cancers</a:t>
            </a:r>
            <a:r>
              <a:rPr lang="en-US" sz="3200" b="1" dirty="0" smtClean="0"/>
              <a:t/>
            </a:r>
            <a:br>
              <a:rPr lang="en-US" sz="3200" b="1" dirty="0" smtClean="0"/>
            </a:br>
            <a:endParaRPr lang="en-US" sz="3200" dirty="0" smtClean="0"/>
          </a:p>
          <a:p>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F37DCAC4-612D-4D4A-B241-ED9843D4AF80}"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175</a:t>
            </a:fld>
            <a:endParaRPr lang="en-US"/>
          </a:p>
        </p:txBody>
      </p:sp>
      <p:sp>
        <p:nvSpPr>
          <p:cNvPr id="3" name="Content Placeholder 2"/>
          <p:cNvSpPr>
            <a:spLocks noGrp="1"/>
          </p:cNvSpPr>
          <p:nvPr>
            <p:ph sz="quarter" idx="1"/>
          </p:nvPr>
        </p:nvSpPr>
        <p:spPr/>
        <p:txBody>
          <a:bodyPr>
            <a:normAutofit/>
          </a:bodyPr>
          <a:lstStyle/>
          <a:p>
            <a:pPr marL="514350" lvl="0" indent="-514350">
              <a:buNone/>
            </a:pPr>
            <a:r>
              <a:rPr lang="en-US" b="1" dirty="0" smtClean="0"/>
              <a:t>Complications of tumours</a:t>
            </a:r>
          </a:p>
          <a:p>
            <a:pPr marL="514350" lvl="0" indent="-514350">
              <a:buNone/>
            </a:pPr>
            <a:r>
              <a:rPr lang="en-GB" dirty="0" smtClean="0"/>
              <a:t>1.Pressure effects</a:t>
            </a:r>
            <a:endParaRPr lang="en-US" dirty="0" smtClean="0"/>
          </a:p>
          <a:p>
            <a:pPr lvl="0"/>
            <a:r>
              <a:rPr lang="en-GB" dirty="0" err="1" smtClean="0"/>
              <a:t>Meningioma</a:t>
            </a:r>
            <a:r>
              <a:rPr lang="en-GB" dirty="0" smtClean="0"/>
              <a:t> (spinal cord/brain) </a:t>
            </a:r>
            <a:endParaRPr lang="en-US" dirty="0" smtClean="0"/>
          </a:p>
          <a:p>
            <a:pPr lvl="1"/>
            <a:r>
              <a:rPr lang="en-GB" dirty="0" smtClean="0"/>
              <a:t>Compresses the brain causing signs and symptoms of increased intracranial pressure</a:t>
            </a:r>
            <a:endParaRPr lang="en-US" dirty="0" smtClean="0"/>
          </a:p>
          <a:p>
            <a:pPr lvl="1"/>
            <a:r>
              <a:rPr lang="en-GB" dirty="0" smtClean="0"/>
              <a:t>Compress the spinal cord leading paraplegia and hemiplegia</a:t>
            </a:r>
            <a:endParaRPr lang="en-US" dirty="0" smtClean="0"/>
          </a:p>
          <a:p>
            <a:pPr lvl="0"/>
            <a:r>
              <a:rPr lang="en-GB" dirty="0" smtClean="0"/>
              <a:t>Uterine </a:t>
            </a:r>
            <a:r>
              <a:rPr lang="en-GB" dirty="0" err="1" smtClean="0"/>
              <a:t>leiomyoma</a:t>
            </a:r>
            <a:r>
              <a:rPr lang="en-GB" dirty="0" smtClean="0"/>
              <a:t> (fibroid) may put pressure on the bladder or rectum</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00438A5E-E9F0-46A3-8CDD-10F4EF53F0A9}"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176</a:t>
            </a:fld>
            <a:endParaRPr lang="en-US"/>
          </a:p>
        </p:txBody>
      </p:sp>
      <p:sp>
        <p:nvSpPr>
          <p:cNvPr id="6" name="Content Placeholder 5"/>
          <p:cNvSpPr>
            <a:spLocks noGrp="1"/>
          </p:cNvSpPr>
          <p:nvPr>
            <p:ph sz="quarter" idx="1"/>
          </p:nvPr>
        </p:nvSpPr>
        <p:spPr/>
        <p:txBody>
          <a:bodyPr/>
          <a:lstStyle/>
          <a:p>
            <a:pPr marL="514350" lvl="0" indent="-514350">
              <a:buNone/>
            </a:pPr>
            <a:r>
              <a:rPr lang="en-GB" dirty="0" smtClean="0"/>
              <a:t>2.Obstruction</a:t>
            </a:r>
            <a:endParaRPr lang="en-US" dirty="0" smtClean="0"/>
          </a:p>
          <a:p>
            <a:pPr lvl="0"/>
            <a:r>
              <a:rPr lang="en-GB" dirty="0" smtClean="0"/>
              <a:t>Bronchial obstruction due to adenoma</a:t>
            </a:r>
            <a:endParaRPr lang="en-US" dirty="0" smtClean="0"/>
          </a:p>
          <a:p>
            <a:pPr lvl="0"/>
            <a:r>
              <a:rPr lang="en-GB" dirty="0" smtClean="0"/>
              <a:t>Blockage of mitral valve by an atrial </a:t>
            </a:r>
            <a:r>
              <a:rPr lang="en-GB" dirty="0" err="1" smtClean="0"/>
              <a:t>myoma</a:t>
            </a:r>
            <a:endParaRPr lang="en-US" dirty="0" smtClean="0"/>
          </a:p>
          <a:p>
            <a:pPr lvl="0"/>
            <a:r>
              <a:rPr lang="en-GB" dirty="0" smtClean="0"/>
              <a:t>Cerebral-spinal fluid (CSF) obstruction by an </a:t>
            </a:r>
            <a:r>
              <a:rPr lang="en-GB" dirty="0" err="1" smtClean="0"/>
              <a:t>ependymoma</a:t>
            </a:r>
            <a:r>
              <a:rPr lang="en-GB" dirty="0" smtClean="0"/>
              <a:t> causing hydrocephalus.</a:t>
            </a:r>
            <a:endParaRPr lang="en-US" dirty="0" smtClean="0"/>
          </a:p>
          <a:p>
            <a:pPr marL="514350" lvl="0" indent="-514350">
              <a:buNone/>
            </a:pPr>
            <a:r>
              <a:rPr lang="en-GB" dirty="0" smtClean="0"/>
              <a:t>3.Ulceration and haemorrhage</a:t>
            </a:r>
            <a:endParaRPr lang="en-US" dirty="0" smtClean="0"/>
          </a:p>
          <a:p>
            <a:pPr lvl="0"/>
            <a:r>
              <a:rPr lang="en-GB" dirty="0" smtClean="0"/>
              <a:t>Leiomyoma</a:t>
            </a:r>
            <a:endParaRPr lang="en-US" dirty="0" smtClean="0"/>
          </a:p>
          <a:p>
            <a:pPr lvl="0"/>
            <a:r>
              <a:rPr lang="en-GB" dirty="0" smtClean="0"/>
              <a:t>Ovarian tumour</a:t>
            </a:r>
            <a:endParaRPr lang="en-US" dirty="0" smtClean="0"/>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FF08F530-F1A8-405E-8BC9-262CB3AF4DE5}"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177</a:t>
            </a:fld>
            <a:endParaRPr lang="en-US"/>
          </a:p>
        </p:txBody>
      </p:sp>
      <p:sp>
        <p:nvSpPr>
          <p:cNvPr id="6" name="Content Placeholder 5"/>
          <p:cNvSpPr>
            <a:spLocks noGrp="1"/>
          </p:cNvSpPr>
          <p:nvPr>
            <p:ph sz="quarter" idx="1"/>
          </p:nvPr>
        </p:nvSpPr>
        <p:spPr/>
        <p:txBody>
          <a:bodyPr>
            <a:normAutofit/>
          </a:bodyPr>
          <a:lstStyle/>
          <a:p>
            <a:pPr lvl="0">
              <a:buNone/>
            </a:pPr>
            <a:r>
              <a:rPr lang="en-GB" dirty="0" smtClean="0"/>
              <a:t>4.Infarction (explain how this occurs)</a:t>
            </a:r>
            <a:endParaRPr lang="en-US" dirty="0" smtClean="0"/>
          </a:p>
          <a:p>
            <a:pPr lvl="0"/>
            <a:r>
              <a:rPr lang="en-GB" dirty="0" smtClean="0"/>
              <a:t>Peduculated fibroid</a:t>
            </a:r>
            <a:endParaRPr lang="en-US" dirty="0" smtClean="0"/>
          </a:p>
          <a:p>
            <a:pPr lvl="0">
              <a:buNone/>
            </a:pPr>
            <a:r>
              <a:rPr lang="en-GB" dirty="0" smtClean="0"/>
              <a:t>5.Infection (explain how this occurs)</a:t>
            </a:r>
            <a:endParaRPr lang="en-US" dirty="0" smtClean="0"/>
          </a:p>
          <a:p>
            <a:pPr lvl="0">
              <a:buNone/>
            </a:pPr>
            <a:r>
              <a:rPr lang="en-GB" dirty="0" smtClean="0"/>
              <a:t>6.Hormone production</a:t>
            </a:r>
            <a:endParaRPr lang="en-US" dirty="0" smtClean="0"/>
          </a:p>
          <a:p>
            <a:pPr lvl="0"/>
            <a:r>
              <a:rPr lang="en-GB" dirty="0" smtClean="0"/>
              <a:t>Islet cell tumours secrete insulin and gastrin</a:t>
            </a:r>
            <a:endParaRPr lang="en-US" dirty="0" smtClean="0"/>
          </a:p>
          <a:p>
            <a:pPr lvl="0"/>
            <a:r>
              <a:rPr lang="en-GB" dirty="0" smtClean="0"/>
              <a:t>Phaeochromocytoma of adrenal medulla secrete catecholamines</a:t>
            </a:r>
            <a:endParaRPr lang="en-US" dirty="0" smtClean="0"/>
          </a:p>
          <a:p>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A5F8A800-C8A0-44D0-95B0-61F48593871B}"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178</a:t>
            </a:fld>
            <a:endParaRPr lang="en-US"/>
          </a:p>
        </p:txBody>
      </p:sp>
      <p:sp>
        <p:nvSpPr>
          <p:cNvPr id="3" name="Content Placeholder 2"/>
          <p:cNvSpPr>
            <a:spLocks noGrp="1"/>
          </p:cNvSpPr>
          <p:nvPr>
            <p:ph sz="quarter" idx="1"/>
          </p:nvPr>
        </p:nvSpPr>
        <p:spPr/>
        <p:txBody>
          <a:bodyPr>
            <a:normAutofit/>
          </a:bodyPr>
          <a:lstStyle/>
          <a:p>
            <a:pPr lvl="0"/>
            <a:r>
              <a:rPr lang="en-GB" dirty="0" smtClean="0"/>
              <a:t>Adrenal cortical adenoma - Cushing’s syndrome and Conn’s syndrome</a:t>
            </a:r>
            <a:endParaRPr lang="en-US" dirty="0" smtClean="0"/>
          </a:p>
          <a:p>
            <a:pPr lvl="0"/>
            <a:r>
              <a:rPr lang="en-GB" dirty="0" smtClean="0"/>
              <a:t>Pituitary adenoma – Acromegaly and Cushing’s syndrome</a:t>
            </a:r>
            <a:endParaRPr lang="en-US" dirty="0" smtClean="0"/>
          </a:p>
          <a:p>
            <a:pPr lvl="0"/>
            <a:r>
              <a:rPr lang="en-GB" dirty="0" smtClean="0"/>
              <a:t>Parathyroid adenoma</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CBAFC99F-4B99-4140-8399-8612F5F5DA5C}"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179</a:t>
            </a:fld>
            <a:endParaRPr lang="en-US"/>
          </a:p>
        </p:txBody>
      </p:sp>
      <p:sp>
        <p:nvSpPr>
          <p:cNvPr id="6" name="Content Placeholder 5"/>
          <p:cNvSpPr>
            <a:spLocks noGrp="1"/>
          </p:cNvSpPr>
          <p:nvPr>
            <p:ph sz="quarter" idx="1"/>
          </p:nvPr>
        </p:nvSpPr>
        <p:spPr/>
        <p:txBody>
          <a:bodyPr/>
          <a:lstStyle/>
          <a:p>
            <a:pPr lvl="0">
              <a:buNone/>
            </a:pPr>
            <a:r>
              <a:rPr lang="en-GB" dirty="0" smtClean="0"/>
              <a:t>7.Malignant change</a:t>
            </a:r>
            <a:endParaRPr lang="en-US" dirty="0" smtClean="0"/>
          </a:p>
          <a:p>
            <a:pPr lvl="0"/>
            <a:r>
              <a:rPr lang="en-GB" dirty="0" smtClean="0"/>
              <a:t>Very rare</a:t>
            </a:r>
            <a:endParaRPr lang="en-US" dirty="0" smtClean="0"/>
          </a:p>
          <a:p>
            <a:pPr lvl="0"/>
            <a:r>
              <a:rPr lang="en-GB" dirty="0" smtClean="0"/>
              <a:t>E.g. adenoma of large intestines changing to </a:t>
            </a:r>
            <a:r>
              <a:rPr lang="en-GB" dirty="0" err="1" smtClean="0"/>
              <a:t>adenocarcinoma</a:t>
            </a:r>
            <a:r>
              <a:rPr lang="en-GB" dirty="0" smtClean="0"/>
              <a:t> in a condition called </a:t>
            </a:r>
            <a:r>
              <a:rPr lang="en-GB" b="1" dirty="0" smtClean="0"/>
              <a:t>Familial </a:t>
            </a:r>
            <a:r>
              <a:rPr lang="en-GB" b="1" dirty="0" err="1" smtClean="0"/>
              <a:t>polyposis</a:t>
            </a:r>
            <a:r>
              <a:rPr lang="en-GB" b="1" dirty="0" smtClean="0"/>
              <a:t>.</a:t>
            </a:r>
            <a:endParaRPr lang="en-US" dirty="0" smtClean="0"/>
          </a:p>
          <a:p>
            <a:pPr lvl="0">
              <a:buNone/>
            </a:pPr>
            <a:r>
              <a:rPr lang="en-GB" dirty="0" smtClean="0"/>
              <a:t>8.Effects of metastasise  </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pPr lvl="0"/>
            <a:r>
              <a:rPr lang="en-US" dirty="0" smtClean="0"/>
              <a:t/>
            </a:r>
            <a:br>
              <a:rPr lang="en-US" dirty="0" smtClean="0"/>
            </a:br>
            <a:r>
              <a:rPr lang="en-US" dirty="0" smtClean="0"/>
              <a:t>Cont.</a:t>
            </a:r>
            <a:r>
              <a:rPr lang="en-US" dirty="0"/>
              <a:t/>
            </a:r>
            <a:br>
              <a:rPr lang="en-US" dirty="0"/>
            </a:br>
            <a:r>
              <a:rPr lang="en-GB" b="1" dirty="0"/>
              <a:t> </a:t>
            </a:r>
            <a:r>
              <a:rPr lang="en-US" dirty="0"/>
              <a:t/>
            </a:r>
            <a:br>
              <a:rPr lang="en-US" dirty="0"/>
            </a:br>
            <a:endParaRPr lang="en-US" dirty="0"/>
          </a:p>
        </p:txBody>
      </p:sp>
      <p:sp>
        <p:nvSpPr>
          <p:cNvPr id="4" name="Date Placeholder 3"/>
          <p:cNvSpPr>
            <a:spLocks noGrp="1"/>
          </p:cNvSpPr>
          <p:nvPr>
            <p:ph type="dt" sz="half" idx="10"/>
          </p:nvPr>
        </p:nvSpPr>
        <p:spPr/>
        <p:txBody>
          <a:bodyPr/>
          <a:lstStyle/>
          <a:p>
            <a:fld id="{8135DD59-4FFF-40CA-B01C-82378FE92403}"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18</a:t>
            </a:fld>
            <a:endParaRPr lang="en-US"/>
          </a:p>
        </p:txBody>
      </p:sp>
      <p:sp>
        <p:nvSpPr>
          <p:cNvPr id="3" name="Content Placeholder 2"/>
          <p:cNvSpPr>
            <a:spLocks noGrp="1"/>
          </p:cNvSpPr>
          <p:nvPr>
            <p:ph sz="quarter" idx="1"/>
          </p:nvPr>
        </p:nvSpPr>
        <p:spPr/>
        <p:txBody>
          <a:bodyPr>
            <a:normAutofit/>
          </a:bodyPr>
          <a:lstStyle/>
          <a:p>
            <a:pPr>
              <a:buNone/>
            </a:pPr>
            <a:r>
              <a:rPr lang="en-GB" b="1" dirty="0" smtClean="0"/>
              <a:t>Outcome of cellular injury </a:t>
            </a:r>
          </a:p>
          <a:p>
            <a:r>
              <a:rPr lang="en-GB" dirty="0" smtClean="0"/>
              <a:t>Outcome </a:t>
            </a:r>
            <a:r>
              <a:rPr lang="en-GB" dirty="0"/>
              <a:t>of cell injury depends on both the cell (cell vulnerability) and injurious agent (dose intensity). </a:t>
            </a:r>
            <a:endParaRPr lang="en-GB" dirty="0" smtClean="0"/>
          </a:p>
          <a:p>
            <a:r>
              <a:rPr lang="en-GB" dirty="0" smtClean="0"/>
              <a:t>Cell </a:t>
            </a:r>
            <a:r>
              <a:rPr lang="en-GB" dirty="0"/>
              <a:t>vulnerability is influenced by specialization of cells, cell state and regenerative ability of the cells. </a:t>
            </a:r>
            <a:endParaRPr lang="en-GB" dirty="0" smtClean="0"/>
          </a:p>
          <a:p>
            <a:r>
              <a:rPr lang="en-GB" dirty="0" smtClean="0"/>
              <a:t>The </a:t>
            </a:r>
            <a:r>
              <a:rPr lang="en-GB" dirty="0"/>
              <a:t>characteristics </a:t>
            </a:r>
            <a:r>
              <a:rPr lang="en-GB" dirty="0" smtClean="0"/>
              <a:t>of the </a:t>
            </a:r>
            <a:r>
              <a:rPr lang="en-GB" dirty="0"/>
              <a:t>injurious agent that determine outcome include type of injury and exposure </a:t>
            </a:r>
            <a:r>
              <a:rPr lang="en-GB" dirty="0" smtClean="0"/>
              <a:t>time.</a:t>
            </a:r>
            <a:endParaRPr 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AC77C80D-AC8A-416B-AD77-4742BC6D6871}"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180</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b="1" dirty="0" smtClean="0"/>
              <a:t>Diagnosis </a:t>
            </a:r>
          </a:p>
          <a:p>
            <a:r>
              <a:rPr lang="en-GB" dirty="0" smtClean="0"/>
              <a:t>The mainstay of diagnosis of cancer is high index of suspicion on history taking and clinical examination and other confirmatory investigations. </a:t>
            </a:r>
          </a:p>
          <a:p>
            <a:r>
              <a:rPr lang="en-GB" dirty="0" smtClean="0"/>
              <a:t>The history obtained from the patient gives a directional guidance on clinical examination. It aids in prediction of the effects, extent and prognosis of the cancer. </a:t>
            </a:r>
          </a:p>
          <a:p>
            <a:r>
              <a:rPr lang="en-GB" dirty="0" smtClean="0"/>
              <a:t>The history should enable the clinician unearth the predisposing or risk factors such as the carcinogens and tie-up relevant clues.</a:t>
            </a:r>
            <a:endParaRPr lang="en-US" dirty="0" smtClean="0"/>
          </a:p>
          <a:p>
            <a:endParaRPr lang="en-US"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0C0AA920-507B-4BE7-AA8D-B6C8F30A7FC2}"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181</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Investigations </a:t>
            </a:r>
          </a:p>
          <a:p>
            <a:pPr lvl="0">
              <a:buNone/>
            </a:pPr>
            <a:r>
              <a:rPr lang="en-GB" dirty="0" smtClean="0"/>
              <a:t>1.Histological techniques</a:t>
            </a:r>
            <a:endParaRPr lang="en-US" dirty="0" smtClean="0"/>
          </a:p>
          <a:p>
            <a:pPr lvl="0"/>
            <a:r>
              <a:rPr lang="en-GB" dirty="0" smtClean="0"/>
              <a:t>Microscopic examination of fixed tissues obtained from the excised tumour mass /needle biopsy</a:t>
            </a:r>
            <a:endParaRPr lang="en-US" dirty="0" smtClean="0"/>
          </a:p>
          <a:p>
            <a:pPr lvl="0"/>
            <a:r>
              <a:rPr lang="en-GB" dirty="0" smtClean="0"/>
              <a:t>Tissues are fixed in formalin for light microscopy and </a:t>
            </a:r>
            <a:r>
              <a:rPr lang="en-GB" dirty="0" err="1" smtClean="0"/>
              <a:t>glutaraldehyde</a:t>
            </a:r>
            <a:r>
              <a:rPr lang="en-GB" dirty="0" smtClean="0"/>
              <a:t> for electron microscopy</a:t>
            </a:r>
            <a:endParaRPr lang="en-US" dirty="0" smtClean="0"/>
          </a:p>
          <a:p>
            <a:pPr lvl="0"/>
            <a:r>
              <a:rPr lang="en-GB" dirty="0" smtClean="0"/>
              <a:t>Exposes features of the cells </a:t>
            </a:r>
            <a:endParaRPr lang="en-US" dirty="0" smtClean="0"/>
          </a:p>
          <a:p>
            <a:pPr lvl="0"/>
            <a:r>
              <a:rPr lang="en-GB" dirty="0" smtClean="0"/>
              <a:t>Examples: - lymph node biopsy, tumour biopsy</a:t>
            </a:r>
            <a:endParaRPr lang="en-US" dirty="0" smtClean="0"/>
          </a:p>
          <a:p>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51303713-B532-4002-ABE6-BF2985A75B0F}"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182</a:t>
            </a:fld>
            <a:endParaRPr lang="en-US"/>
          </a:p>
        </p:txBody>
      </p:sp>
      <p:sp>
        <p:nvSpPr>
          <p:cNvPr id="6" name="Content Placeholder 5"/>
          <p:cNvSpPr>
            <a:spLocks noGrp="1"/>
          </p:cNvSpPr>
          <p:nvPr>
            <p:ph sz="quarter" idx="1"/>
          </p:nvPr>
        </p:nvSpPr>
        <p:spPr/>
        <p:txBody>
          <a:bodyPr/>
          <a:lstStyle/>
          <a:p>
            <a:pPr lvl="0">
              <a:buNone/>
            </a:pPr>
            <a:r>
              <a:rPr lang="en-GB" dirty="0" smtClean="0"/>
              <a:t>2.Cytological techniques </a:t>
            </a:r>
            <a:endParaRPr lang="en-US" dirty="0" smtClean="0"/>
          </a:p>
          <a:p>
            <a:pPr lvl="1"/>
            <a:r>
              <a:rPr lang="en-GB" dirty="0" smtClean="0"/>
              <a:t>Studies cells that have been shade off into body cavities (</a:t>
            </a:r>
            <a:r>
              <a:rPr lang="en-GB" dirty="0" err="1" smtClean="0"/>
              <a:t>exfoliative</a:t>
            </a:r>
            <a:r>
              <a:rPr lang="en-GB" dirty="0" smtClean="0"/>
              <a:t> cytology)</a:t>
            </a:r>
            <a:r>
              <a:rPr lang="en-GB" b="1" dirty="0" smtClean="0"/>
              <a:t> OR</a:t>
            </a:r>
          </a:p>
          <a:p>
            <a:pPr lvl="1"/>
            <a:r>
              <a:rPr lang="en-GB" dirty="0" smtClean="0"/>
              <a:t> cells aspirated from the tumour mass (a fine needle is introduced under vacuum into the mass – Fine needle aspiration cytology, FNAC).</a:t>
            </a:r>
            <a:endParaRPr lang="en-US" dirty="0" smtClean="0"/>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A18C0ECA-5939-4089-8036-B44EA9BD6095}"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A. EXFOLIATIVE CYTOLOGY</a:t>
            </a:r>
          </a:p>
          <a:p>
            <a:r>
              <a:rPr lang="en-GB" dirty="0" smtClean="0"/>
              <a:t>Surface cells are constantly desquamating from the epithelial and mesothelial linings and so can be examined in smears of secretions or centrifuged deposits of effusions, urine and CSF.</a:t>
            </a:r>
          </a:p>
          <a:p>
            <a:r>
              <a:rPr lang="en-GB" dirty="0" smtClean="0"/>
              <a:t> Where the epithelium is directly accessible a scrapping of the surface cells provides good material for cytological examination.</a:t>
            </a:r>
            <a:endParaRPr lang="en-US" dirty="0" smtClean="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B8554871-47FF-4AAC-83EC-19E111107A3C}"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184</a:t>
            </a:fld>
            <a:endParaRPr lang="en-US"/>
          </a:p>
        </p:txBody>
      </p:sp>
      <p:sp>
        <p:nvSpPr>
          <p:cNvPr id="6" name="Content Placeholder 5"/>
          <p:cNvSpPr>
            <a:spLocks noGrp="1"/>
          </p:cNvSpPr>
          <p:nvPr>
            <p:ph sz="quarter" idx="1"/>
          </p:nvPr>
        </p:nvSpPr>
        <p:spPr/>
        <p:txBody>
          <a:bodyPr/>
          <a:lstStyle/>
          <a:p>
            <a:pPr>
              <a:buNone/>
            </a:pPr>
            <a:r>
              <a:rPr lang="en-GB" b="1" dirty="0" smtClean="0"/>
              <a:t>Uses of Exfoliative Cytology</a:t>
            </a:r>
            <a:endParaRPr lang="en-US" dirty="0" smtClean="0"/>
          </a:p>
          <a:p>
            <a:pPr lvl="0"/>
            <a:r>
              <a:rPr lang="en-GB" dirty="0" smtClean="0"/>
              <a:t>Cancer detection in suspected cases</a:t>
            </a:r>
            <a:endParaRPr lang="en-US" dirty="0" smtClean="0"/>
          </a:p>
          <a:p>
            <a:pPr lvl="0"/>
            <a:r>
              <a:rPr lang="en-GB" dirty="0" smtClean="0"/>
              <a:t>Screening of populations at special risk</a:t>
            </a:r>
            <a:endParaRPr lang="en-US" dirty="0" smtClean="0"/>
          </a:p>
          <a:p>
            <a:pPr lvl="0"/>
            <a:r>
              <a:rPr lang="en-GB" dirty="0" smtClean="0"/>
              <a:t>Follow up after treatment</a:t>
            </a:r>
            <a:endParaRPr lang="en-US" dirty="0" smtClean="0"/>
          </a:p>
          <a:p>
            <a:pPr lvl="0"/>
            <a:r>
              <a:rPr lang="en-GB" dirty="0" smtClean="0"/>
              <a:t>Nuclear sexing</a:t>
            </a:r>
            <a:endParaRPr lang="en-US" dirty="0" smtClean="0"/>
          </a:p>
          <a:p>
            <a:pPr lvl="0"/>
            <a:r>
              <a:rPr lang="en-GB" dirty="0" smtClean="0"/>
              <a:t>Viral disease detection</a:t>
            </a:r>
            <a:endParaRPr lang="en-US" dirty="0" smtClean="0"/>
          </a:p>
          <a:p>
            <a:pPr lvl="0"/>
            <a:r>
              <a:rPr lang="en-GB" dirty="0" smtClean="0"/>
              <a:t>Assessment of foetal maturity</a:t>
            </a:r>
            <a:endParaRPr lang="en-US" dirty="0" smtClean="0"/>
          </a:p>
          <a:p>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8DD6B306-7CBF-4598-A9E1-0D11A446CA9C}"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185</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Cancer Detection</a:t>
            </a:r>
            <a:endParaRPr lang="en-US" dirty="0" smtClean="0"/>
          </a:p>
          <a:p>
            <a:pPr lvl="0"/>
            <a:r>
              <a:rPr lang="en-GB" dirty="0" smtClean="0"/>
              <a:t>Cancer of the cervix by taking cervical smear (PAP smear)</a:t>
            </a:r>
            <a:endParaRPr lang="en-US" dirty="0" smtClean="0"/>
          </a:p>
          <a:p>
            <a:pPr lvl="0"/>
            <a:r>
              <a:rPr lang="en-GB" dirty="0" smtClean="0"/>
              <a:t>Cancer of the bladder – urine deposits</a:t>
            </a:r>
            <a:endParaRPr lang="en-US" dirty="0" smtClean="0"/>
          </a:p>
          <a:p>
            <a:pPr lvl="0"/>
            <a:r>
              <a:rPr lang="en-GB" dirty="0" smtClean="0"/>
              <a:t>Cancer of the bronchus – sputum, washings obtained on endoscopy</a:t>
            </a:r>
            <a:endParaRPr lang="en-US" dirty="0" smtClean="0"/>
          </a:p>
          <a:p>
            <a:pPr lvl="0"/>
            <a:r>
              <a:rPr lang="en-GB" dirty="0" smtClean="0"/>
              <a:t>Serous effusions – aspirates</a:t>
            </a:r>
            <a:endParaRPr lang="en-US" dirty="0" smtClean="0"/>
          </a:p>
          <a:p>
            <a:pPr lvl="0"/>
            <a:r>
              <a:rPr lang="en-GB" dirty="0" smtClean="0"/>
              <a:t>Alimentary tract – washings and brushings from the oesophagus, stomach and pancreatic duct.</a:t>
            </a:r>
            <a:endParaRPr lang="en-US" dirty="0" smtClean="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B737196-0AED-4346-82F0-E647B852E651}"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186</a:t>
            </a:fld>
            <a:endParaRPr lang="en-US"/>
          </a:p>
        </p:txBody>
      </p:sp>
      <p:sp>
        <p:nvSpPr>
          <p:cNvPr id="6" name="Content Placeholder 5"/>
          <p:cNvSpPr>
            <a:spLocks noGrp="1"/>
          </p:cNvSpPr>
          <p:nvPr>
            <p:ph sz="quarter" idx="1"/>
          </p:nvPr>
        </p:nvSpPr>
        <p:spPr/>
        <p:txBody>
          <a:bodyPr/>
          <a:lstStyle/>
          <a:p>
            <a:pPr lvl="0"/>
            <a:r>
              <a:rPr lang="en-GB" dirty="0" smtClean="0"/>
              <a:t>Breast – cystic fluid and nipple discharge</a:t>
            </a:r>
            <a:endParaRPr lang="en-US" dirty="0" smtClean="0"/>
          </a:p>
          <a:p>
            <a:pPr lvl="0"/>
            <a:r>
              <a:rPr lang="en-GB" dirty="0" smtClean="0"/>
              <a:t> C.S.F – stain with </a:t>
            </a:r>
            <a:r>
              <a:rPr lang="en-GB" dirty="0" err="1" smtClean="0"/>
              <a:t>Papanicolau</a:t>
            </a:r>
            <a:r>
              <a:rPr lang="en-GB" dirty="0" smtClean="0"/>
              <a:t> stain</a:t>
            </a:r>
            <a:endParaRPr lang="en-US" dirty="0" smtClean="0"/>
          </a:p>
          <a:p>
            <a:pPr lvl="0"/>
            <a:r>
              <a:rPr lang="en-GB" dirty="0" smtClean="0"/>
              <a:t>Skin scrapings – basal cell carcinoma</a:t>
            </a:r>
            <a:endParaRPr lang="en-US" dirty="0" smtClean="0"/>
          </a:p>
          <a:p>
            <a:pPr>
              <a:buNone/>
            </a:pPr>
            <a:r>
              <a:rPr lang="en-GB" b="1" dirty="0" smtClean="0"/>
              <a:t>Screening</a:t>
            </a:r>
            <a:endParaRPr lang="en-US" dirty="0" smtClean="0"/>
          </a:p>
          <a:p>
            <a:r>
              <a:rPr lang="en-GB" dirty="0" smtClean="0"/>
              <a:t>Screening workers in rubber and dye industries who have a high incidence of </a:t>
            </a:r>
            <a:r>
              <a:rPr lang="en-GB" dirty="0" err="1" smtClean="0"/>
              <a:t>urothelial</a:t>
            </a:r>
            <a:r>
              <a:rPr lang="en-GB" dirty="0" smtClean="0"/>
              <a:t> ca – urine taken for examination</a:t>
            </a:r>
            <a:endParaRPr lang="en-US" dirty="0" smtClean="0"/>
          </a:p>
          <a:p>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97500F68-9951-4967-A163-8B288E1D564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187</a:t>
            </a:fld>
            <a:endParaRPr lang="en-US"/>
          </a:p>
        </p:txBody>
      </p:sp>
      <p:sp>
        <p:nvSpPr>
          <p:cNvPr id="3" name="Content Placeholder 2"/>
          <p:cNvSpPr>
            <a:spLocks noGrp="1"/>
          </p:cNvSpPr>
          <p:nvPr>
            <p:ph sz="quarter" idx="1"/>
          </p:nvPr>
        </p:nvSpPr>
        <p:spPr/>
        <p:txBody>
          <a:bodyPr>
            <a:normAutofit lnSpcReduction="10000"/>
          </a:bodyPr>
          <a:lstStyle/>
          <a:p>
            <a:pPr lvl="0">
              <a:buNone/>
            </a:pPr>
            <a:r>
              <a:rPr lang="en-GB" dirty="0" smtClean="0"/>
              <a:t> </a:t>
            </a:r>
            <a:r>
              <a:rPr lang="en-GB" b="1" dirty="0" smtClean="0"/>
              <a:t>B. Fine needle aspiration cytology (FNAC)</a:t>
            </a:r>
            <a:endParaRPr lang="en-US" b="1" dirty="0" smtClean="0"/>
          </a:p>
          <a:p>
            <a:pPr lvl="2"/>
            <a:r>
              <a:rPr lang="en-GB" dirty="0" smtClean="0"/>
              <a:t>Examines exfoliated cells and materials obtained from superficial and deep-seated lesions</a:t>
            </a:r>
            <a:endParaRPr lang="en-US" dirty="0" smtClean="0"/>
          </a:p>
          <a:p>
            <a:pPr lvl="2"/>
            <a:r>
              <a:rPr lang="en-GB" dirty="0" smtClean="0"/>
              <a:t>Aspiration from superficial masses is under direct vision whereas deep-seated masses are aspirated with the guidance of the ultrasound (U/S) or Computerized </a:t>
            </a:r>
            <a:r>
              <a:rPr lang="en-GB" dirty="0" err="1" smtClean="0"/>
              <a:t>tomograpgy</a:t>
            </a:r>
            <a:r>
              <a:rPr lang="en-GB" dirty="0" smtClean="0"/>
              <a:t> (CT scan)</a:t>
            </a:r>
            <a:endParaRPr lang="en-US" dirty="0" smtClean="0"/>
          </a:p>
          <a:p>
            <a:pPr lvl="2"/>
            <a:r>
              <a:rPr lang="en-GB" dirty="0" smtClean="0"/>
              <a:t>Prepare and fix the smears before examination</a:t>
            </a:r>
            <a:endParaRPr lang="en-US" dirty="0" smtClean="0"/>
          </a:p>
          <a:p>
            <a:pPr lvl="2"/>
            <a:r>
              <a:rPr lang="en-GB" dirty="0" smtClean="0"/>
              <a:t>Examples – lymph node aspirate (Give examples!!!), liver aspirate (</a:t>
            </a:r>
            <a:r>
              <a:rPr lang="en-GB" dirty="0" err="1" smtClean="0"/>
              <a:t>cancinoma</a:t>
            </a:r>
            <a:r>
              <a:rPr lang="en-GB" dirty="0" smtClean="0"/>
              <a:t> of the liver), bone marrow aspirate (leukaemia, </a:t>
            </a:r>
            <a:r>
              <a:rPr lang="en-GB" dirty="0" err="1" smtClean="0"/>
              <a:t>aplastic</a:t>
            </a:r>
            <a:r>
              <a:rPr lang="en-GB" dirty="0" smtClean="0"/>
              <a:t> anaemia, bone marrow failure), spleenic aspirate (</a:t>
            </a:r>
            <a:r>
              <a:rPr lang="en-GB" dirty="0" err="1" smtClean="0"/>
              <a:t>leishmaniasis</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5C318EBE-3F78-447E-ACE3-9FE4B1F02A28}"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188</a:t>
            </a:fld>
            <a:endParaRPr lang="en-US"/>
          </a:p>
        </p:txBody>
      </p:sp>
      <p:sp>
        <p:nvSpPr>
          <p:cNvPr id="3" name="Content Placeholder 2"/>
          <p:cNvSpPr>
            <a:spLocks noGrp="1"/>
          </p:cNvSpPr>
          <p:nvPr>
            <p:ph sz="quarter" idx="1"/>
          </p:nvPr>
        </p:nvSpPr>
        <p:spPr/>
        <p:txBody>
          <a:bodyPr>
            <a:normAutofit fontScale="85000" lnSpcReduction="10000"/>
          </a:bodyPr>
          <a:lstStyle/>
          <a:p>
            <a:pPr lvl="0">
              <a:buNone/>
            </a:pPr>
            <a:r>
              <a:rPr lang="en-GB" dirty="0" smtClean="0"/>
              <a:t>3.Histochemistry and </a:t>
            </a:r>
            <a:r>
              <a:rPr lang="en-GB" dirty="0" err="1" smtClean="0"/>
              <a:t>cytochemistry</a:t>
            </a:r>
            <a:endParaRPr lang="en-US" dirty="0" smtClean="0"/>
          </a:p>
          <a:p>
            <a:pPr lvl="0"/>
            <a:r>
              <a:rPr lang="en-GB" dirty="0" smtClean="0"/>
              <a:t>Examination of specially stained preparations to Identify chemical composition of cells, their constituents and products.</a:t>
            </a:r>
            <a:endParaRPr lang="en-US" dirty="0" smtClean="0"/>
          </a:p>
          <a:p>
            <a:pPr lvl="0">
              <a:buNone/>
            </a:pPr>
            <a:r>
              <a:rPr lang="en-GB" dirty="0" smtClean="0"/>
              <a:t>4.Immunohistochemistry</a:t>
            </a:r>
            <a:endParaRPr lang="en-US" dirty="0" smtClean="0"/>
          </a:p>
          <a:p>
            <a:pPr lvl="0"/>
            <a:r>
              <a:rPr lang="en-GB" dirty="0" smtClean="0"/>
              <a:t>Recognition of cells from specific components in the cytoplasm, cell membrane or nucleus e.g., antigens. </a:t>
            </a:r>
          </a:p>
          <a:p>
            <a:pPr lvl="0"/>
            <a:r>
              <a:rPr lang="en-GB" dirty="0" smtClean="0"/>
              <a:t>This is achieved when specific antibodies on fixed sections of tissues react with antigens to form antigen-antibody complexes</a:t>
            </a:r>
            <a:endParaRPr lang="en-US" dirty="0" smtClean="0"/>
          </a:p>
          <a:p>
            <a:pPr lvl="0">
              <a:buNone/>
            </a:pPr>
            <a:r>
              <a:rPr lang="en-GB" dirty="0" smtClean="0"/>
              <a:t>5.Electron microscopy</a:t>
            </a:r>
            <a:endParaRPr lang="en-US" dirty="0" smtClean="0"/>
          </a:p>
          <a:p>
            <a:pPr lvl="0"/>
            <a:r>
              <a:rPr lang="en-GB" dirty="0" smtClean="0"/>
              <a:t>Examination of the ultra-structure of the tumour cells </a:t>
            </a:r>
            <a:endParaRPr lang="en-US" dirty="0" smtClean="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8812BA59-51BB-4504-88C0-114CE8352F8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189</a:t>
            </a:fld>
            <a:endParaRPr lang="en-US"/>
          </a:p>
        </p:txBody>
      </p:sp>
      <p:sp>
        <p:nvSpPr>
          <p:cNvPr id="3" name="Content Placeholder 2"/>
          <p:cNvSpPr>
            <a:spLocks noGrp="1"/>
          </p:cNvSpPr>
          <p:nvPr>
            <p:ph sz="quarter" idx="1"/>
          </p:nvPr>
        </p:nvSpPr>
        <p:spPr/>
        <p:txBody>
          <a:bodyPr>
            <a:normAutofit fontScale="85000" lnSpcReduction="20000"/>
          </a:bodyPr>
          <a:lstStyle/>
          <a:p>
            <a:pPr lvl="0">
              <a:buNone/>
            </a:pPr>
            <a:r>
              <a:rPr lang="en-GB" dirty="0" smtClean="0"/>
              <a:t>6.Tumour markers</a:t>
            </a:r>
            <a:endParaRPr lang="en-US" dirty="0" smtClean="0"/>
          </a:p>
          <a:p>
            <a:pPr lvl="0"/>
            <a:r>
              <a:rPr lang="en-GB" dirty="0" smtClean="0"/>
              <a:t>Tumour markers are substances released by tumour cells and can be demonstrated in blood and other body tissues. </a:t>
            </a:r>
            <a:endParaRPr lang="en-US" dirty="0" smtClean="0"/>
          </a:p>
          <a:p>
            <a:pPr lvl="0"/>
            <a:r>
              <a:rPr lang="en-GB" dirty="0" smtClean="0"/>
              <a:t>Normal cells also produce these products. These products could be: -</a:t>
            </a:r>
            <a:endParaRPr lang="en-US" dirty="0" smtClean="0"/>
          </a:p>
          <a:p>
            <a:pPr lvl="2"/>
            <a:r>
              <a:rPr lang="en-GB" dirty="0" smtClean="0"/>
              <a:t>Antigens (e.g. alpha </a:t>
            </a:r>
            <a:r>
              <a:rPr lang="en-GB" dirty="0" err="1" smtClean="0"/>
              <a:t>feto</a:t>
            </a:r>
            <a:r>
              <a:rPr lang="en-GB" dirty="0" smtClean="0"/>
              <a:t>-proteins in hepatocellular carcinoma, prostatic specific antigen in prostatic carcinoma).</a:t>
            </a:r>
            <a:endParaRPr lang="en-US" dirty="0" smtClean="0"/>
          </a:p>
          <a:p>
            <a:pPr lvl="2"/>
            <a:r>
              <a:rPr lang="en-GB" dirty="0" smtClean="0"/>
              <a:t>Enzymes (e.g. prostatic acid </a:t>
            </a:r>
            <a:r>
              <a:rPr lang="en-GB" dirty="0" err="1" smtClean="0"/>
              <a:t>phosphotase</a:t>
            </a:r>
            <a:r>
              <a:rPr lang="en-GB" dirty="0" smtClean="0"/>
              <a:t> in prostatic carcinoma</a:t>
            </a:r>
            <a:endParaRPr lang="en-US" dirty="0" smtClean="0"/>
          </a:p>
          <a:p>
            <a:pPr lvl="2"/>
            <a:r>
              <a:rPr lang="en-GB" dirty="0" smtClean="0"/>
              <a:t>Hormones (e.g. Human chorionic gonadotropin, </a:t>
            </a:r>
            <a:r>
              <a:rPr lang="en-GB" dirty="0" err="1" smtClean="0"/>
              <a:t>calcitonin</a:t>
            </a:r>
            <a:r>
              <a:rPr lang="en-GB" dirty="0" smtClean="0"/>
              <a:t> in cancer of the thyroid and </a:t>
            </a:r>
            <a:r>
              <a:rPr lang="en-GB" dirty="0" err="1" smtClean="0"/>
              <a:t>vanillyl</a:t>
            </a:r>
            <a:r>
              <a:rPr lang="en-GB" dirty="0" smtClean="0"/>
              <a:t> </a:t>
            </a:r>
            <a:r>
              <a:rPr lang="en-GB" dirty="0" err="1" smtClean="0"/>
              <a:t>mandelic</a:t>
            </a:r>
            <a:r>
              <a:rPr lang="en-GB" dirty="0" smtClean="0"/>
              <a:t> acid, VMA in </a:t>
            </a:r>
            <a:r>
              <a:rPr lang="en-GB" dirty="0" err="1" smtClean="0"/>
              <a:t>neuroblastoma</a:t>
            </a:r>
            <a:r>
              <a:rPr lang="en-GB" dirty="0" smtClean="0"/>
              <a:t> and </a:t>
            </a:r>
            <a:r>
              <a:rPr lang="en-GB" dirty="0" err="1" smtClean="0"/>
              <a:t>pheochromocytoma</a:t>
            </a:r>
            <a:r>
              <a:rPr lang="en-GB" dirty="0" smtClean="0"/>
              <a:t>). </a:t>
            </a:r>
            <a:endParaRPr lang="en-US" dirty="0" smtClean="0"/>
          </a:p>
          <a:p>
            <a:pPr lvl="0">
              <a:buNone/>
            </a:pPr>
            <a:r>
              <a:rPr lang="en-GB" dirty="0" smtClean="0"/>
              <a:t>7.Molecular diagnostic techniques – based on the DNA/RNA molecular techniques</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ADEEE3C0-AC0E-48AD-9A1E-6BD0C7C5009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19</a:t>
            </a:fld>
            <a:endParaRPr lang="en-US"/>
          </a:p>
        </p:txBody>
      </p:sp>
      <p:sp>
        <p:nvSpPr>
          <p:cNvPr id="6" name="Content Placeholder 5"/>
          <p:cNvSpPr>
            <a:spLocks noGrp="1"/>
          </p:cNvSpPr>
          <p:nvPr>
            <p:ph sz="quarter" idx="1"/>
          </p:nvPr>
        </p:nvSpPr>
        <p:spPr/>
        <p:txBody>
          <a:bodyPr/>
          <a:lstStyle/>
          <a:p>
            <a:r>
              <a:rPr lang="en-GB" dirty="0" smtClean="0"/>
              <a:t>The eventual outcome of cell injury could be </a:t>
            </a:r>
            <a:r>
              <a:rPr lang="en-GB" b="1" dirty="0" smtClean="0"/>
              <a:t>reversible cell injury</a:t>
            </a:r>
            <a:r>
              <a:rPr lang="en-GB" dirty="0" smtClean="0"/>
              <a:t> ,</a:t>
            </a:r>
            <a:r>
              <a:rPr lang="en-GB" b="1" dirty="0" smtClean="0"/>
              <a:t> irreversible cell injury or adaptation changes </a:t>
            </a:r>
            <a:r>
              <a:rPr lang="en-GB" dirty="0" smtClean="0"/>
              <a:t>as influenced by cell vulnerability and dose intensity.</a:t>
            </a:r>
          </a:p>
          <a:p>
            <a:r>
              <a:rPr lang="en-GB" b="1" dirty="0" smtClean="0"/>
              <a:t>Adaptation changes </a:t>
            </a:r>
            <a:r>
              <a:rPr lang="en-GB" dirty="0" smtClean="0"/>
              <a:t>occur due to increased or decreased functional demand. </a:t>
            </a:r>
          </a:p>
          <a:p>
            <a:r>
              <a:rPr lang="en-GB" dirty="0" smtClean="0"/>
              <a:t>Mild to moderate stress leads to reversible cell injury and severe persistent stress causes irreversible cell injury.   </a:t>
            </a:r>
            <a:endParaRPr lang="en-US" dirty="0" smtClean="0"/>
          </a:p>
          <a:p>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6D16EA53-3E93-48A2-BA79-5AFBB0B51C52}"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190</a:t>
            </a:fld>
            <a:endParaRPr lang="en-US"/>
          </a:p>
        </p:txBody>
      </p:sp>
      <p:sp>
        <p:nvSpPr>
          <p:cNvPr id="3" name="Content Placeholder 2"/>
          <p:cNvSpPr>
            <a:spLocks noGrp="1"/>
          </p:cNvSpPr>
          <p:nvPr>
            <p:ph sz="quarter" idx="1"/>
          </p:nvPr>
        </p:nvSpPr>
        <p:spPr/>
        <p:txBody>
          <a:bodyPr>
            <a:normAutofit/>
          </a:bodyPr>
          <a:lstStyle/>
          <a:p>
            <a:pPr>
              <a:buNone/>
            </a:pPr>
            <a:r>
              <a:rPr lang="en-GB" b="1" dirty="0" smtClean="0"/>
              <a:t>Staging and grading of cancer </a:t>
            </a:r>
          </a:p>
          <a:p>
            <a:r>
              <a:rPr lang="en-GB" dirty="0" smtClean="0"/>
              <a:t>Staging and grading determine the prognosis and choice of treatment of cancers. </a:t>
            </a:r>
          </a:p>
          <a:p>
            <a:r>
              <a:rPr lang="en-GB" dirty="0" smtClean="0"/>
              <a:t>Grading is the macroscopic and microscopic degree of differentiation of the tumour while staging is the extent of spread of the tumour within the patient.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97301C7-18D9-48E7-A6B6-7657F14760C1}"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191</a:t>
            </a:fld>
            <a:endParaRPr lang="en-US"/>
          </a:p>
        </p:txBody>
      </p:sp>
      <p:sp>
        <p:nvSpPr>
          <p:cNvPr id="6" name="Content Placeholder 5"/>
          <p:cNvSpPr>
            <a:spLocks noGrp="1"/>
          </p:cNvSpPr>
          <p:nvPr>
            <p:ph sz="quarter" idx="1"/>
          </p:nvPr>
        </p:nvSpPr>
        <p:spPr/>
        <p:txBody>
          <a:bodyPr/>
          <a:lstStyle/>
          <a:p>
            <a:pPr>
              <a:buNone/>
            </a:pPr>
            <a:r>
              <a:rPr lang="en-GB" b="1" dirty="0" smtClean="0"/>
              <a:t>Grading</a:t>
            </a:r>
            <a:endParaRPr lang="en-US" dirty="0" smtClean="0"/>
          </a:p>
          <a:p>
            <a:pPr lvl="0"/>
            <a:r>
              <a:rPr lang="en-GB" dirty="0" smtClean="0"/>
              <a:t>Cancers can graded grossly or microscopically</a:t>
            </a:r>
            <a:endParaRPr lang="en-US" dirty="0" smtClean="0"/>
          </a:p>
          <a:p>
            <a:pPr lvl="0"/>
            <a:r>
              <a:rPr lang="en-GB" dirty="0" smtClean="0"/>
              <a:t>Gross features include: - fungating mass, which indicates degree of tumour infiltration.</a:t>
            </a:r>
            <a:endParaRPr lang="en-US" dirty="0" smtClean="0"/>
          </a:p>
          <a:p>
            <a:r>
              <a:rPr lang="en-GB" dirty="0" smtClean="0"/>
              <a:t>Grading is greatly based on degree of </a:t>
            </a:r>
            <a:r>
              <a:rPr lang="en-GB" dirty="0" err="1" smtClean="0"/>
              <a:t>anaplasia</a:t>
            </a:r>
            <a:r>
              <a:rPr lang="en-GB" dirty="0" smtClean="0"/>
              <a:t> and rate of growth (histological features). </a:t>
            </a:r>
          </a:p>
          <a:p>
            <a:r>
              <a:rPr lang="en-GB" dirty="0" smtClean="0"/>
              <a:t>The shortcomings of grading are subjectivity and regional variations</a:t>
            </a:r>
          </a:p>
          <a:p>
            <a:endParaRPr lang="en-US"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E0A35256-B0DA-459E-91B1-575AF11E648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192</a:t>
            </a:fld>
            <a:endParaRPr lang="en-US"/>
          </a:p>
        </p:txBody>
      </p:sp>
      <p:sp>
        <p:nvSpPr>
          <p:cNvPr id="6" name="Content Placeholder 5"/>
          <p:cNvSpPr>
            <a:spLocks noGrp="1"/>
          </p:cNvSpPr>
          <p:nvPr>
            <p:ph sz="quarter" idx="1"/>
          </p:nvPr>
        </p:nvSpPr>
        <p:spPr/>
        <p:txBody>
          <a:bodyPr>
            <a:normAutofit/>
          </a:bodyPr>
          <a:lstStyle/>
          <a:p>
            <a:pPr lvl="0"/>
            <a:r>
              <a:rPr lang="en-GB" dirty="0" smtClean="0"/>
              <a:t>Example </a:t>
            </a:r>
            <a:r>
              <a:rPr lang="en-GB" dirty="0" err="1" smtClean="0"/>
              <a:t>Broder’s</a:t>
            </a:r>
            <a:r>
              <a:rPr lang="en-GB" dirty="0" smtClean="0"/>
              <a:t> Grading – </a:t>
            </a:r>
          </a:p>
          <a:p>
            <a:pPr lvl="0">
              <a:buFont typeface="Wingdings" pitchFamily="2" charset="2"/>
              <a:buChar char="v"/>
            </a:pPr>
            <a:r>
              <a:rPr lang="en-GB" dirty="0" smtClean="0"/>
              <a:t>Grade I – well differentiated cells (&lt; 25% </a:t>
            </a:r>
            <a:r>
              <a:rPr lang="en-GB" dirty="0" err="1" smtClean="0"/>
              <a:t>anaplastic</a:t>
            </a:r>
            <a:r>
              <a:rPr lang="en-GB" dirty="0" smtClean="0"/>
              <a:t> cells)</a:t>
            </a:r>
          </a:p>
          <a:p>
            <a:pPr lvl="0">
              <a:buFont typeface="Wingdings" pitchFamily="2" charset="2"/>
              <a:buChar char="v"/>
            </a:pPr>
            <a:r>
              <a:rPr lang="en-GB" dirty="0" smtClean="0"/>
              <a:t>Grade II – mildly differentiated cells (25 – 50% </a:t>
            </a:r>
            <a:r>
              <a:rPr lang="en-GB" dirty="0" err="1" smtClean="0"/>
              <a:t>anaplastic</a:t>
            </a:r>
            <a:r>
              <a:rPr lang="en-GB" dirty="0" smtClean="0"/>
              <a:t> cells)</a:t>
            </a:r>
          </a:p>
          <a:p>
            <a:pPr lvl="0">
              <a:buFont typeface="Wingdings" pitchFamily="2" charset="2"/>
              <a:buChar char="v"/>
            </a:pPr>
            <a:r>
              <a:rPr lang="en-GB" dirty="0" smtClean="0"/>
              <a:t>Grade III – moderately differentiated cells (50 - 75 % </a:t>
            </a:r>
            <a:r>
              <a:rPr lang="en-GB" dirty="0" err="1" smtClean="0"/>
              <a:t>anaplastic</a:t>
            </a:r>
            <a:r>
              <a:rPr lang="en-GB" dirty="0" smtClean="0"/>
              <a:t> cells) and </a:t>
            </a:r>
          </a:p>
          <a:p>
            <a:pPr lvl="0">
              <a:buFont typeface="Wingdings" pitchFamily="2" charset="2"/>
              <a:buChar char="v"/>
            </a:pPr>
            <a:r>
              <a:rPr lang="en-GB" dirty="0" smtClean="0"/>
              <a:t>Grade IV – poorly differentiated cells (&gt;75% </a:t>
            </a:r>
            <a:r>
              <a:rPr lang="en-GB" dirty="0" err="1" smtClean="0"/>
              <a:t>anaplastic</a:t>
            </a:r>
            <a:r>
              <a:rPr lang="en-GB" dirty="0" smtClean="0"/>
              <a:t> cells).</a:t>
            </a:r>
            <a:endParaRPr lang="en-US" dirty="0" smtClean="0"/>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E218CBB8-71EA-4154-9D33-50CAD995B905}"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193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Staging</a:t>
            </a:r>
            <a:endParaRPr lang="en-US" dirty="0" smtClean="0"/>
          </a:p>
          <a:p>
            <a:r>
              <a:rPr lang="en-GB" dirty="0" smtClean="0"/>
              <a:t>The extent of spread of cancers can be assessed by clinical examination, investigations and pathologic examination of the affected tissues. </a:t>
            </a:r>
          </a:p>
          <a:p>
            <a:r>
              <a:rPr lang="en-GB" dirty="0" smtClean="0"/>
              <a:t>There are two systems – the </a:t>
            </a:r>
            <a:r>
              <a:rPr lang="en-GB" b="1" dirty="0" smtClean="0"/>
              <a:t>TNM (T</a:t>
            </a:r>
            <a:r>
              <a:rPr lang="en-GB" dirty="0" smtClean="0"/>
              <a:t> – primary tumour, N – regional lymph node involvement, M- distant metastasis) staging and </a:t>
            </a:r>
            <a:r>
              <a:rPr lang="en-GB" b="1" dirty="0" smtClean="0"/>
              <a:t>AJC (</a:t>
            </a:r>
            <a:r>
              <a:rPr lang="en-GB" dirty="0" smtClean="0"/>
              <a:t>American Joint Committee) staging.</a:t>
            </a:r>
            <a:endParaRPr lang="en-US" dirty="0" smtClean="0"/>
          </a:p>
          <a:p>
            <a:pPr>
              <a:buNone/>
            </a:pPr>
            <a:r>
              <a:rPr lang="en-GB" b="1" dirty="0" smtClean="0"/>
              <a:t>	</a:t>
            </a:r>
            <a:endParaRPr lang="en-US" dirty="0" smtClean="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54F01099-43FF-4F84-A7F2-37235BD9520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194</a:t>
            </a:fld>
            <a:endParaRPr lang="en-US"/>
          </a:p>
        </p:txBody>
      </p:sp>
      <p:sp>
        <p:nvSpPr>
          <p:cNvPr id="6" name="Content Placeholder 5"/>
          <p:cNvSpPr>
            <a:spLocks noGrp="1"/>
          </p:cNvSpPr>
          <p:nvPr>
            <p:ph sz="quarter" idx="1"/>
          </p:nvPr>
        </p:nvSpPr>
        <p:spPr/>
        <p:txBody>
          <a:bodyPr>
            <a:normAutofit fontScale="92500" lnSpcReduction="10000"/>
          </a:bodyPr>
          <a:lstStyle/>
          <a:p>
            <a:pPr>
              <a:buNone/>
            </a:pPr>
            <a:r>
              <a:rPr lang="en-GB" b="1" dirty="0" smtClean="0"/>
              <a:t>A. TNM</a:t>
            </a:r>
            <a:endParaRPr lang="en-US" dirty="0" smtClean="0"/>
          </a:p>
          <a:p>
            <a:pPr lvl="0"/>
            <a:r>
              <a:rPr lang="en-GB" dirty="0" smtClean="0"/>
              <a:t>T</a:t>
            </a:r>
            <a:r>
              <a:rPr lang="en-GB" baseline="-25000" dirty="0" smtClean="0"/>
              <a:t>0</a:t>
            </a:r>
            <a:r>
              <a:rPr lang="en-GB" dirty="0" smtClean="0"/>
              <a:t> – T</a:t>
            </a:r>
            <a:r>
              <a:rPr lang="en-GB" baseline="-25000" dirty="0" smtClean="0"/>
              <a:t>4</a:t>
            </a:r>
            <a:r>
              <a:rPr lang="en-GB" dirty="0" smtClean="0"/>
              <a:t> – in situ lesion to largest and most extensive primary tumour.</a:t>
            </a:r>
            <a:endParaRPr lang="en-US" dirty="0" smtClean="0"/>
          </a:p>
          <a:p>
            <a:pPr lvl="0"/>
            <a:r>
              <a:rPr lang="en-GB" dirty="0" smtClean="0"/>
              <a:t>N</a:t>
            </a:r>
            <a:r>
              <a:rPr lang="en-GB" baseline="-25000" dirty="0" smtClean="0"/>
              <a:t>0</a:t>
            </a:r>
            <a:r>
              <a:rPr lang="en-GB" dirty="0" smtClean="0"/>
              <a:t>- N</a:t>
            </a:r>
            <a:r>
              <a:rPr lang="en-GB" baseline="-25000" dirty="0" smtClean="0"/>
              <a:t>3</a:t>
            </a:r>
            <a:r>
              <a:rPr lang="en-GB" dirty="0" smtClean="0"/>
              <a:t> – no nodal involvement to widespread lymph node involvement.</a:t>
            </a:r>
            <a:endParaRPr lang="en-US" dirty="0" smtClean="0"/>
          </a:p>
          <a:p>
            <a:pPr lvl="0"/>
            <a:r>
              <a:rPr lang="en-GB" dirty="0" smtClean="0"/>
              <a:t>M</a:t>
            </a:r>
            <a:r>
              <a:rPr lang="en-GB" baseline="-25000" dirty="0" smtClean="0"/>
              <a:t>0</a:t>
            </a:r>
            <a:r>
              <a:rPr lang="en-GB" dirty="0" smtClean="0"/>
              <a:t> – M</a:t>
            </a:r>
            <a:r>
              <a:rPr lang="en-GB" baseline="-25000" dirty="0" smtClean="0"/>
              <a:t>2</a:t>
            </a:r>
            <a:r>
              <a:rPr lang="en-GB" dirty="0" smtClean="0"/>
              <a:t> – no metastasis to disseminated haematogenous metastasis.</a:t>
            </a:r>
            <a:endParaRPr lang="en-US" dirty="0" smtClean="0"/>
          </a:p>
          <a:p>
            <a:pPr>
              <a:buNone/>
            </a:pPr>
            <a:r>
              <a:rPr lang="en-GB" b="1" dirty="0" smtClean="0"/>
              <a:t>B. AJC</a:t>
            </a:r>
            <a:endParaRPr lang="en-US" dirty="0" smtClean="0"/>
          </a:p>
          <a:p>
            <a:pPr lvl="0"/>
            <a:r>
              <a:rPr lang="en-GB" dirty="0" smtClean="0"/>
              <a:t>Stages cancers from stage 0 – IV taking into account the three components of the TNM system in each stage. </a:t>
            </a:r>
            <a:endParaRPr lang="en-US" dirty="0" smtClean="0"/>
          </a:p>
          <a:p>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Cont.</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E359B303-1530-4412-89D4-3D0B85098258}"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195</a:t>
            </a:fld>
            <a:endParaRPr lang="en-US"/>
          </a:p>
        </p:txBody>
      </p:sp>
      <p:sp>
        <p:nvSpPr>
          <p:cNvPr id="3" name="Content Placeholder 2"/>
          <p:cNvSpPr>
            <a:spLocks noGrp="1"/>
          </p:cNvSpPr>
          <p:nvPr>
            <p:ph sz="quarter" idx="1"/>
          </p:nvPr>
        </p:nvSpPr>
        <p:spPr/>
        <p:txBody>
          <a:bodyPr>
            <a:normAutofit/>
          </a:bodyPr>
          <a:lstStyle/>
          <a:p>
            <a:pPr>
              <a:buNone/>
            </a:pPr>
            <a:r>
              <a:rPr lang="en-GB" b="1" dirty="0" smtClean="0"/>
              <a:t>Epithelial tumours</a:t>
            </a:r>
            <a:endParaRPr lang="en-US" b="1" i="1" dirty="0" smtClean="0"/>
          </a:p>
          <a:p>
            <a:pPr lvl="0"/>
            <a:r>
              <a:rPr lang="en-GB" dirty="0" smtClean="0"/>
              <a:t>Classify epithelial tumours</a:t>
            </a:r>
            <a:endParaRPr lang="en-US" dirty="0" smtClean="0"/>
          </a:p>
          <a:p>
            <a:pPr lvl="0"/>
            <a:r>
              <a:rPr lang="en-GB" dirty="0" smtClean="0"/>
              <a:t>Describe the pathogenesis of epithelial tumours</a:t>
            </a:r>
            <a:endParaRPr lang="en-US" dirty="0" smtClean="0"/>
          </a:p>
          <a:p>
            <a:pPr lvl="0"/>
            <a:r>
              <a:rPr lang="en-GB" dirty="0" smtClean="0"/>
              <a:t>Identify risk factors in causation of epithelial tumours</a:t>
            </a:r>
            <a:endParaRPr lang="en-US" dirty="0" smtClean="0"/>
          </a:p>
          <a:p>
            <a:pPr lvl="0"/>
            <a:r>
              <a:rPr lang="en-GB" dirty="0" smtClean="0"/>
              <a:t>State the pathology of the epithelial tumours (macroscopic and microscopic)</a:t>
            </a:r>
            <a:endParaRPr lang="en-US" dirty="0" smtClean="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D4D841C5-FAB7-4B80-8FB1-4680A3680E3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196</a:t>
            </a:fld>
            <a:endParaRPr lang="en-US"/>
          </a:p>
        </p:txBody>
      </p:sp>
      <p:sp>
        <p:nvSpPr>
          <p:cNvPr id="6" name="Content Placeholder 5"/>
          <p:cNvSpPr>
            <a:spLocks noGrp="1"/>
          </p:cNvSpPr>
          <p:nvPr>
            <p:ph sz="quarter" idx="1"/>
          </p:nvPr>
        </p:nvSpPr>
        <p:spPr/>
        <p:txBody>
          <a:bodyPr/>
          <a:lstStyle/>
          <a:p>
            <a:pPr lvl="0"/>
            <a:r>
              <a:rPr lang="en-GB" dirty="0" smtClean="0"/>
              <a:t>Identify the different tissues and organs susceptible to development of epithelial tumours</a:t>
            </a:r>
            <a:endParaRPr lang="en-US" dirty="0" smtClean="0"/>
          </a:p>
          <a:p>
            <a:pPr lvl="0"/>
            <a:r>
              <a:rPr lang="en-GB" dirty="0" smtClean="0"/>
              <a:t>Describe the clinical features of epithelial tumours</a:t>
            </a:r>
            <a:endParaRPr lang="en-US" dirty="0" smtClean="0"/>
          </a:p>
          <a:p>
            <a:pPr lvl="0"/>
            <a:r>
              <a:rPr lang="en-GB" dirty="0" smtClean="0"/>
              <a:t>Outline the effects of various epithelial tumours</a:t>
            </a:r>
            <a:endParaRPr lang="en-US" dirty="0" smtClean="0"/>
          </a:p>
          <a:p>
            <a:pPr lvl="0"/>
            <a:r>
              <a:rPr lang="en-GB" dirty="0" smtClean="0"/>
              <a:t> Outline the complications of various epithelial tumours</a:t>
            </a:r>
            <a:endParaRPr lang="en-US" dirty="0" smtClean="0"/>
          </a:p>
          <a:p>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sp>
        <p:nvSpPr>
          <p:cNvPr id="4" name="Date Placeholder 3"/>
          <p:cNvSpPr>
            <a:spLocks noGrp="1"/>
          </p:cNvSpPr>
          <p:nvPr>
            <p:ph type="dt" sz="half" idx="10"/>
          </p:nvPr>
        </p:nvSpPr>
        <p:spPr/>
        <p:txBody>
          <a:bodyPr/>
          <a:lstStyle/>
          <a:p>
            <a:fld id="{6EA10019-F568-4A0D-98D3-DD75BB59A462}"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197</a:t>
            </a:fld>
            <a:endParaRPr lang="en-US"/>
          </a:p>
        </p:txBody>
      </p:sp>
      <p:sp>
        <p:nvSpPr>
          <p:cNvPr id="3" name="Content Placeholder 2"/>
          <p:cNvSpPr>
            <a:spLocks noGrp="1"/>
          </p:cNvSpPr>
          <p:nvPr>
            <p:ph sz="quarter" idx="1"/>
          </p:nvPr>
        </p:nvSpPr>
        <p:spPr/>
        <p:txBody>
          <a:bodyPr>
            <a:normAutofit/>
          </a:bodyPr>
          <a:lstStyle/>
          <a:p>
            <a:r>
              <a:rPr lang="en-GB" dirty="0" smtClean="0"/>
              <a:t>Epithelial tumours originate from the epithelial surface.</a:t>
            </a:r>
          </a:p>
          <a:p>
            <a:r>
              <a:rPr lang="en-GB" dirty="0" smtClean="0"/>
              <a:t>The clinical effects of epithelial tumours will be as a result of the effects in terms of the malfunction/dysfunction of the affected tissue/organ, local and systemic effects and complications of the abnormal growths with the degree and rate of disease causation depending on whether the tumour is benign or malignant.   </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153EE6AA-76C1-4A87-B516-9A714F705537}"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198</a:t>
            </a:fld>
            <a:endParaRPr lang="en-US"/>
          </a:p>
        </p:txBody>
      </p:sp>
      <p:sp>
        <p:nvSpPr>
          <p:cNvPr id="3" name="Content Placeholder 2"/>
          <p:cNvSpPr>
            <a:spLocks noGrp="1"/>
          </p:cNvSpPr>
          <p:nvPr>
            <p:ph sz="quarter" idx="1"/>
          </p:nvPr>
        </p:nvSpPr>
        <p:spPr/>
        <p:txBody>
          <a:bodyPr>
            <a:normAutofit/>
          </a:bodyPr>
          <a:lstStyle/>
          <a:p>
            <a:pPr marL="514350" lvl="0" indent="-514350">
              <a:buNone/>
            </a:pPr>
            <a:r>
              <a:rPr lang="en-GB" b="1" dirty="0" smtClean="0"/>
              <a:t>Classification of tumours </a:t>
            </a:r>
          </a:p>
          <a:p>
            <a:pPr marL="514350" lvl="0" indent="-514350">
              <a:buFont typeface="Wingdings" pitchFamily="2" charset="2"/>
              <a:buChar char="v"/>
            </a:pPr>
            <a:r>
              <a:rPr lang="en-GB" dirty="0" smtClean="0"/>
              <a:t>Benign epithelial tumours</a:t>
            </a:r>
            <a:endParaRPr lang="en-US" dirty="0" smtClean="0"/>
          </a:p>
          <a:p>
            <a:pPr marL="971550" lvl="1" indent="-514350">
              <a:buFont typeface="+mj-lt"/>
              <a:buAutoNum type="alphaLcParenR"/>
            </a:pPr>
            <a:r>
              <a:rPr lang="en-GB" dirty="0" smtClean="0"/>
              <a:t>Papillomas</a:t>
            </a:r>
            <a:endParaRPr lang="en-US" dirty="0" smtClean="0"/>
          </a:p>
          <a:p>
            <a:pPr lvl="3"/>
            <a:r>
              <a:rPr lang="en-GB" dirty="0" smtClean="0"/>
              <a:t>Squamous papillomas</a:t>
            </a:r>
            <a:endParaRPr lang="en-US" dirty="0" smtClean="0"/>
          </a:p>
          <a:p>
            <a:pPr lvl="3"/>
            <a:r>
              <a:rPr lang="en-GB" dirty="0" smtClean="0"/>
              <a:t>Mucous papillomas </a:t>
            </a:r>
            <a:endParaRPr lang="en-US" dirty="0" smtClean="0"/>
          </a:p>
          <a:p>
            <a:pPr lvl="3"/>
            <a:r>
              <a:rPr lang="en-GB" dirty="0" smtClean="0"/>
              <a:t>Villous papillomas</a:t>
            </a:r>
            <a:endParaRPr lang="en-US" dirty="0" smtClean="0"/>
          </a:p>
          <a:p>
            <a:pPr marL="971550" lvl="1" indent="-514350">
              <a:buFont typeface="+mj-lt"/>
              <a:buAutoNum type="alphaLcParenR"/>
            </a:pPr>
            <a:r>
              <a:rPr lang="en-GB" dirty="0" smtClean="0"/>
              <a:t>Adenomas</a:t>
            </a:r>
            <a:endParaRPr lang="en-US" dirty="0" smtClean="0"/>
          </a:p>
          <a:p>
            <a:pPr lvl="3"/>
            <a:r>
              <a:rPr lang="en-GB" dirty="0" smtClean="0"/>
              <a:t>Adenomas</a:t>
            </a:r>
            <a:endParaRPr lang="en-US" dirty="0" smtClean="0"/>
          </a:p>
          <a:p>
            <a:pPr lvl="3"/>
            <a:r>
              <a:rPr lang="en-GB" dirty="0" smtClean="0"/>
              <a:t>Cystadenomas </a:t>
            </a:r>
            <a:endParaRPr lang="en-US" dirty="0" smtClean="0"/>
          </a:p>
          <a:p>
            <a:pPr lvl="3"/>
            <a:r>
              <a:rPr lang="en-GB" dirty="0" err="1" smtClean="0"/>
              <a:t>Fibroadenomas</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DB622512-D213-4C28-8B9B-5212AC3924E5}"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199</a:t>
            </a:fld>
            <a:endParaRPr lang="en-US"/>
          </a:p>
        </p:txBody>
      </p:sp>
      <p:sp>
        <p:nvSpPr>
          <p:cNvPr id="6" name="Content Placeholder 5"/>
          <p:cNvSpPr>
            <a:spLocks noGrp="1"/>
          </p:cNvSpPr>
          <p:nvPr>
            <p:ph sz="quarter" idx="1"/>
          </p:nvPr>
        </p:nvSpPr>
        <p:spPr/>
        <p:txBody>
          <a:bodyPr/>
          <a:lstStyle/>
          <a:p>
            <a:pPr marL="514350" lvl="0" indent="-514350">
              <a:buFont typeface="Wingdings" pitchFamily="2" charset="2"/>
              <a:buChar char="v"/>
            </a:pPr>
            <a:r>
              <a:rPr lang="en-GB" dirty="0" smtClean="0"/>
              <a:t>Malignant epithelial tumours</a:t>
            </a:r>
            <a:endParaRPr lang="en-US" dirty="0" smtClean="0"/>
          </a:p>
          <a:p>
            <a:pPr lvl="1"/>
            <a:r>
              <a:rPr lang="en-GB" dirty="0" smtClean="0"/>
              <a:t>Squamous cell carcinoma</a:t>
            </a:r>
            <a:endParaRPr lang="en-US" dirty="0" smtClean="0"/>
          </a:p>
          <a:p>
            <a:pPr lvl="1"/>
            <a:r>
              <a:rPr lang="en-GB" dirty="0" smtClean="0"/>
              <a:t>Basal cell carcinoma</a:t>
            </a:r>
            <a:endParaRPr lang="en-US" dirty="0" smtClean="0"/>
          </a:p>
          <a:p>
            <a:pPr lvl="1"/>
            <a:r>
              <a:rPr lang="en-GB" dirty="0" smtClean="0"/>
              <a:t>Glandular carcinomas</a:t>
            </a:r>
            <a:endParaRPr lang="en-US" dirty="0" smtClean="0"/>
          </a:p>
          <a:p>
            <a:pPr lvl="1"/>
            <a:r>
              <a:rPr lang="en-GB" dirty="0" smtClean="0"/>
              <a:t>Malignant analogue of benign tumours</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350838"/>
          </a:xfrm>
        </p:spPr>
        <p:txBody>
          <a:bodyPr>
            <a:normAutofit fontScale="90000"/>
          </a:bodyPr>
          <a:lstStyle/>
          <a:p>
            <a:r>
              <a:rPr lang="en-GB" b="1" dirty="0" smtClean="0"/>
              <a:t/>
            </a:r>
            <a:br>
              <a:rPr lang="en-GB" b="1" dirty="0" smtClean="0"/>
            </a:br>
            <a:r>
              <a:rPr lang="en-GB" b="1" dirty="0" smtClean="0"/>
              <a:t>CELL INJURY</a:t>
            </a:r>
            <a:r>
              <a:rPr lang="en-US" dirty="0"/>
              <a:t/>
            </a:r>
            <a:br>
              <a:rPr lang="en-US" dirty="0"/>
            </a:br>
            <a:r>
              <a:rPr lang="en-GB" b="1" dirty="0"/>
              <a:t> </a:t>
            </a:r>
            <a:r>
              <a:rPr lang="en-US" dirty="0"/>
              <a:t/>
            </a:r>
            <a:br>
              <a:rPr lang="en-US" dirty="0"/>
            </a:br>
            <a:endParaRPr lang="en-US" dirty="0"/>
          </a:p>
        </p:txBody>
      </p:sp>
      <p:sp>
        <p:nvSpPr>
          <p:cNvPr id="4" name="Date Placeholder 3"/>
          <p:cNvSpPr>
            <a:spLocks noGrp="1"/>
          </p:cNvSpPr>
          <p:nvPr>
            <p:ph type="dt" sz="half" idx="10"/>
          </p:nvPr>
        </p:nvSpPr>
        <p:spPr/>
        <p:txBody>
          <a:bodyPr/>
          <a:lstStyle/>
          <a:p>
            <a:fld id="{3D098909-F1ED-460A-B4DB-826CBDFEA731}" type="datetime1">
              <a:rPr lang="en-US" smtClean="0"/>
              <a:t>1/25/2021</a:t>
            </a:fld>
            <a:endParaRPr lang="en-US"/>
          </a:p>
        </p:txBody>
      </p:sp>
      <p:sp>
        <p:nvSpPr>
          <p:cNvPr id="6" name="Footer Placeholder 5"/>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a:t>
            </a:fld>
            <a:endParaRPr lang="en-US"/>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GB" dirty="0"/>
              <a:t>At the end of the </a:t>
            </a:r>
            <a:r>
              <a:rPr lang="en-GB" dirty="0" smtClean="0"/>
              <a:t>lesson </a:t>
            </a:r>
            <a:r>
              <a:rPr lang="en-GB" dirty="0"/>
              <a:t>the learner should be competent to</a:t>
            </a:r>
            <a:r>
              <a:rPr lang="en-GB" dirty="0" smtClean="0"/>
              <a:t>:  </a:t>
            </a:r>
            <a:r>
              <a:rPr lang="en-GB" dirty="0"/>
              <a:t> </a:t>
            </a:r>
            <a:endParaRPr lang="en-US" dirty="0"/>
          </a:p>
          <a:p>
            <a:pPr lvl="0"/>
            <a:r>
              <a:rPr lang="en-GB" dirty="0"/>
              <a:t>Outline the structure and functions of the cell components </a:t>
            </a:r>
            <a:endParaRPr lang="en-US" dirty="0"/>
          </a:p>
          <a:p>
            <a:pPr lvl="0"/>
            <a:r>
              <a:rPr lang="en-GB" dirty="0"/>
              <a:t>Define cell injury and death </a:t>
            </a:r>
            <a:endParaRPr lang="en-US" dirty="0"/>
          </a:p>
          <a:p>
            <a:pPr lvl="0"/>
            <a:r>
              <a:rPr lang="en-GB" dirty="0"/>
              <a:t>Describe causes and effects of cell damage</a:t>
            </a:r>
            <a:endParaRPr lang="en-US" dirty="0"/>
          </a:p>
          <a:p>
            <a:pPr lvl="0"/>
            <a:r>
              <a:rPr lang="en-GB" dirty="0"/>
              <a:t>Describe the principal mechanisms of cell injury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829BE6-8AB5-4AE5-8D39-7B50F107F0E8}"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20</a:t>
            </a:fld>
            <a:endParaRPr lang="en-US"/>
          </a:p>
        </p:txBody>
      </p:sp>
      <p:pic>
        <p:nvPicPr>
          <p:cNvPr id="4" name="Content Placeholder 3" descr="injury"/>
          <p:cNvPicPr>
            <a:picLocks noGrp="1"/>
          </p:cNvPicPr>
          <p:nvPr>
            <p:ph sz="quarter" idx="1"/>
          </p:nvPr>
        </p:nvPicPr>
        <p:blipFill>
          <a:blip r:embed="rId2" cstate="print"/>
          <a:srcRect/>
          <a:stretch>
            <a:fillRect/>
          </a:stretch>
        </p:blipFill>
        <p:spPr bwMode="auto">
          <a:xfrm>
            <a:off x="685800" y="533400"/>
            <a:ext cx="7162800" cy="5642769"/>
          </a:xfrm>
          <a:prstGeom prst="rect">
            <a:avLst/>
          </a:prstGeom>
          <a:noFill/>
          <a:ln w="9525">
            <a:noFill/>
            <a:miter lim="800000"/>
            <a:headEnd/>
            <a:tailEnd/>
          </a:ln>
        </p:spPr>
      </p:pic>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E7538D88-8D1A-4158-8C00-81CEDE0427BC}"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200</a:t>
            </a:fld>
            <a:endParaRPr lang="en-US"/>
          </a:p>
        </p:txBody>
      </p:sp>
      <p:sp>
        <p:nvSpPr>
          <p:cNvPr id="3" name="Content Placeholder 2"/>
          <p:cNvSpPr>
            <a:spLocks noGrp="1"/>
          </p:cNvSpPr>
          <p:nvPr>
            <p:ph sz="quarter" idx="1"/>
          </p:nvPr>
        </p:nvSpPr>
        <p:spPr/>
        <p:txBody>
          <a:bodyPr>
            <a:normAutofit fontScale="92500" lnSpcReduction="20000"/>
          </a:bodyPr>
          <a:lstStyle/>
          <a:p>
            <a:pPr marL="514350" lvl="0" indent="-514350">
              <a:buNone/>
            </a:pPr>
            <a:r>
              <a:rPr lang="en-GB" b="1" dirty="0" smtClean="0"/>
              <a:t>1.Benign epithelial tumours </a:t>
            </a:r>
          </a:p>
          <a:p>
            <a:pPr marL="514350" lvl="0" indent="-514350">
              <a:buNone/>
            </a:pPr>
            <a:r>
              <a:rPr lang="en-GB" b="1" dirty="0" smtClean="0"/>
              <a:t>I. PAPILLOMAS</a:t>
            </a:r>
            <a:endParaRPr lang="en-US" dirty="0" smtClean="0"/>
          </a:p>
          <a:p>
            <a:r>
              <a:rPr lang="en-GB" dirty="0" smtClean="0"/>
              <a:t>Papillomas are tumours that originate from the epithelial surface of a tissue when there is disordered proliferation of the epithelium resulting in formation of many abnormal folds accompanied with subsequent growth of supporting connective tissues with vast development of blood vessels. </a:t>
            </a:r>
          </a:p>
          <a:p>
            <a:r>
              <a:rPr lang="en-GB" dirty="0" smtClean="0"/>
              <a:t>A good example of a </a:t>
            </a:r>
            <a:r>
              <a:rPr lang="en-GB" dirty="0" err="1" smtClean="0"/>
              <a:t>papilloma</a:t>
            </a:r>
            <a:r>
              <a:rPr lang="en-GB" dirty="0" smtClean="0"/>
              <a:t> is the common wart. </a:t>
            </a:r>
          </a:p>
          <a:p>
            <a:r>
              <a:rPr lang="en-GB" dirty="0" smtClean="0"/>
              <a:t>Papillomas may also form within ducts of organs like the breast. </a:t>
            </a:r>
            <a:endParaRPr lang="en-US" dirty="0" smtClean="0"/>
          </a:p>
          <a:p>
            <a:endParaRPr lang="en-US"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C85A838D-9145-4E13-B858-521C016DB4DD}"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201</a:t>
            </a:fld>
            <a:endParaRPr lang="en-US"/>
          </a:p>
        </p:txBody>
      </p:sp>
      <p:sp>
        <p:nvSpPr>
          <p:cNvPr id="6" name="Content Placeholder 5"/>
          <p:cNvSpPr>
            <a:spLocks noGrp="1"/>
          </p:cNvSpPr>
          <p:nvPr>
            <p:ph sz="quarter" idx="1"/>
          </p:nvPr>
        </p:nvSpPr>
        <p:spPr/>
        <p:txBody>
          <a:bodyPr>
            <a:normAutofit fontScale="92500"/>
          </a:bodyPr>
          <a:lstStyle/>
          <a:p>
            <a:r>
              <a:rPr lang="en-GB" dirty="0" smtClean="0"/>
              <a:t>These epithelial tumours are called </a:t>
            </a:r>
            <a:r>
              <a:rPr lang="en-GB" b="1" dirty="0" smtClean="0"/>
              <a:t>papillomas</a:t>
            </a:r>
            <a:r>
              <a:rPr lang="en-GB" dirty="0" smtClean="0"/>
              <a:t> because they exhibit papillary patterns, which are usually exaggerated growths of the surface epithelium. </a:t>
            </a:r>
          </a:p>
          <a:p>
            <a:r>
              <a:rPr lang="en-GB" dirty="0" smtClean="0"/>
              <a:t>They are usually elevated from the surface and attached by a broad or narrow base and do not invade or penetrate deeper tissues.</a:t>
            </a:r>
            <a:endParaRPr lang="en-US" dirty="0" smtClean="0"/>
          </a:p>
          <a:p>
            <a:pPr>
              <a:buNone/>
            </a:pPr>
            <a:r>
              <a:rPr lang="en-GB" b="1" dirty="0" smtClean="0"/>
              <a:t> Pathogenesis</a:t>
            </a:r>
            <a:endParaRPr lang="en-US" dirty="0" smtClean="0"/>
          </a:p>
          <a:p>
            <a:r>
              <a:rPr lang="en-GB" dirty="0" smtClean="0"/>
              <a:t>There is epithelial proliferation accompanied with growth of supporting connective tissues and blood vessels forming a complex mass.</a:t>
            </a:r>
            <a:endParaRPr lang="en-US" dirty="0" smtClean="0"/>
          </a:p>
          <a:p>
            <a:endParaRPr lang="en-US"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88F9A465-B20E-44A0-AFB5-C746DEB0AF4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202</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b="1" dirty="0" smtClean="0"/>
              <a:t>Pathology</a:t>
            </a:r>
            <a:endParaRPr lang="en-US" b="1" dirty="0" smtClean="0"/>
          </a:p>
          <a:p>
            <a:pPr>
              <a:buNone/>
            </a:pPr>
            <a:r>
              <a:rPr lang="en-GB" b="1" i="1" dirty="0" smtClean="0"/>
              <a:t>Macroscopy</a:t>
            </a:r>
            <a:endParaRPr lang="en-US" dirty="0" smtClean="0"/>
          </a:p>
          <a:p>
            <a:pPr lvl="0"/>
            <a:r>
              <a:rPr lang="en-GB" dirty="0" smtClean="0"/>
              <a:t>Papillary mass with a thickened overlying epithelium due to constant irritation</a:t>
            </a:r>
            <a:endParaRPr lang="en-US" dirty="0" smtClean="0"/>
          </a:p>
          <a:p>
            <a:pPr>
              <a:buNone/>
            </a:pPr>
            <a:r>
              <a:rPr lang="en-GB" b="1" i="1" dirty="0" smtClean="0"/>
              <a:t>Microscopy</a:t>
            </a:r>
            <a:endParaRPr lang="en-US" dirty="0" smtClean="0"/>
          </a:p>
          <a:p>
            <a:pPr lvl="0"/>
            <a:r>
              <a:rPr lang="en-GB" dirty="0" smtClean="0"/>
              <a:t>Central fibrous core</a:t>
            </a:r>
            <a:endParaRPr lang="en-US" dirty="0" smtClean="0"/>
          </a:p>
          <a:p>
            <a:pPr lvl="0"/>
            <a:r>
              <a:rPr lang="en-GB" dirty="0" smtClean="0"/>
              <a:t>Hyperplastic </a:t>
            </a:r>
            <a:r>
              <a:rPr lang="en-GB" dirty="0" err="1" smtClean="0"/>
              <a:t>squamous</a:t>
            </a:r>
            <a:r>
              <a:rPr lang="en-GB" dirty="0" smtClean="0"/>
              <a:t> epithelium</a:t>
            </a:r>
            <a:endParaRPr lang="en-US" dirty="0" smtClean="0"/>
          </a:p>
          <a:p>
            <a:pPr lvl="0"/>
            <a:r>
              <a:rPr lang="en-GB" dirty="0" smtClean="0"/>
              <a:t>Well formed blood vessels</a:t>
            </a:r>
            <a:endParaRPr lang="en-US" dirty="0" smtClean="0"/>
          </a:p>
          <a:p>
            <a:pPr lvl="0"/>
            <a:r>
              <a:rPr lang="en-GB" dirty="0" smtClean="0"/>
              <a:t>Relationship of epithelium and connective tissue is normal</a:t>
            </a:r>
            <a:endParaRPr lang="en-US" dirty="0" smtClean="0"/>
          </a:p>
          <a:p>
            <a:endParaRPr lang="en-US"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BF942A6-8509-4EA9-B69A-F46B8D139178}"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203</a:t>
            </a:fld>
            <a:endParaRPr lang="en-US"/>
          </a:p>
        </p:txBody>
      </p:sp>
      <p:sp>
        <p:nvSpPr>
          <p:cNvPr id="6" name="Content Placeholder 5"/>
          <p:cNvSpPr>
            <a:spLocks noGrp="1"/>
          </p:cNvSpPr>
          <p:nvPr>
            <p:ph sz="quarter" idx="1"/>
          </p:nvPr>
        </p:nvSpPr>
        <p:spPr/>
        <p:txBody>
          <a:bodyPr/>
          <a:lstStyle/>
          <a:p>
            <a:pPr>
              <a:buNone/>
            </a:pPr>
            <a:r>
              <a:rPr lang="en-GB" b="1" dirty="0" smtClean="0"/>
              <a:t>Types </a:t>
            </a:r>
            <a:endParaRPr lang="en-US" dirty="0" smtClean="0"/>
          </a:p>
          <a:p>
            <a:r>
              <a:rPr lang="en-GB" dirty="0" smtClean="0"/>
              <a:t>There are three main types of papillomas namely: -</a:t>
            </a:r>
            <a:endParaRPr lang="en-US" dirty="0" smtClean="0"/>
          </a:p>
          <a:p>
            <a:pPr lvl="0">
              <a:buFont typeface="Wingdings" pitchFamily="2" charset="2"/>
              <a:buChar char="v"/>
            </a:pPr>
            <a:r>
              <a:rPr lang="en-GB" b="1" i="1" dirty="0" smtClean="0"/>
              <a:t>Squamous </a:t>
            </a:r>
            <a:r>
              <a:rPr lang="en-GB" b="1" i="1" dirty="0" err="1" smtClean="0"/>
              <a:t>papilloma</a:t>
            </a:r>
            <a:endParaRPr lang="en-US" dirty="0" smtClean="0"/>
          </a:p>
          <a:p>
            <a:pPr lvl="0">
              <a:buFont typeface="Wingdings" pitchFamily="2" charset="2"/>
              <a:buChar char="v"/>
            </a:pPr>
            <a:r>
              <a:rPr lang="en-GB" b="1" i="1" dirty="0" smtClean="0"/>
              <a:t>Mucous </a:t>
            </a:r>
            <a:r>
              <a:rPr lang="en-GB" b="1" i="1" dirty="0" err="1" smtClean="0"/>
              <a:t>papilloma</a:t>
            </a:r>
            <a:r>
              <a:rPr lang="en-GB" b="1" i="1" dirty="0" smtClean="0"/>
              <a:t> (</a:t>
            </a:r>
            <a:r>
              <a:rPr lang="en-GB" b="1" i="1" dirty="0" err="1" smtClean="0"/>
              <a:t>polypi</a:t>
            </a:r>
            <a:r>
              <a:rPr lang="en-GB" b="1" i="1" dirty="0" smtClean="0"/>
              <a:t>)</a:t>
            </a:r>
            <a:endParaRPr lang="en-US" dirty="0" smtClean="0"/>
          </a:p>
          <a:p>
            <a:pPr lvl="0">
              <a:buFont typeface="Wingdings" pitchFamily="2" charset="2"/>
              <a:buChar char="v"/>
            </a:pPr>
            <a:r>
              <a:rPr lang="en-GB" b="1" i="1" dirty="0" smtClean="0"/>
              <a:t>Villous </a:t>
            </a:r>
            <a:r>
              <a:rPr lang="en-GB" b="1" i="1" dirty="0" err="1" smtClean="0"/>
              <a:t>papilloma</a:t>
            </a:r>
            <a:r>
              <a:rPr lang="en-GB" b="1" i="1" dirty="0" smtClean="0"/>
              <a:t> of the urinary bladder.</a:t>
            </a:r>
            <a:endParaRPr lang="en-US" dirty="0" smtClean="0"/>
          </a:p>
          <a:p>
            <a:endParaRPr lang="en-US"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889DBBC-1533-4225-BDA6-207E3806C835}"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204</a:t>
            </a:fld>
            <a:endParaRPr lang="en-US"/>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None/>
            </a:pPr>
            <a:r>
              <a:rPr lang="en-GB" b="1" dirty="0" smtClean="0"/>
              <a:t>Squamous </a:t>
            </a:r>
            <a:r>
              <a:rPr lang="en-GB" b="1" dirty="0" err="1" smtClean="0"/>
              <a:t>Papilloma</a:t>
            </a:r>
            <a:endParaRPr lang="en-US" dirty="0" smtClean="0"/>
          </a:p>
          <a:p>
            <a:r>
              <a:rPr lang="en-GB" dirty="0" smtClean="0"/>
              <a:t>The common wart (</a:t>
            </a:r>
            <a:r>
              <a:rPr lang="en-GB" dirty="0" err="1" smtClean="0"/>
              <a:t>verruca</a:t>
            </a:r>
            <a:r>
              <a:rPr lang="en-GB" dirty="0" smtClean="0"/>
              <a:t>) is a typical example of </a:t>
            </a:r>
            <a:r>
              <a:rPr lang="en-GB" dirty="0" err="1" smtClean="0"/>
              <a:t>squamous</a:t>
            </a:r>
            <a:r>
              <a:rPr lang="en-GB" dirty="0" smtClean="0"/>
              <a:t> </a:t>
            </a:r>
            <a:r>
              <a:rPr lang="en-GB" dirty="0" err="1" smtClean="0"/>
              <a:t>papilloma</a:t>
            </a:r>
            <a:r>
              <a:rPr lang="en-GB" dirty="0" smtClean="0"/>
              <a:t> of the skin.</a:t>
            </a:r>
          </a:p>
          <a:p>
            <a:r>
              <a:rPr lang="en-GB" dirty="0" smtClean="0"/>
              <a:t> Causes of warts include physical and chemical agents, venereal disease and x-rays. </a:t>
            </a:r>
          </a:p>
          <a:p>
            <a:r>
              <a:rPr lang="en-GB" dirty="0" smtClean="0"/>
              <a:t>Warts can be found on the scalp, face, soles of feet and genital parts (</a:t>
            </a:r>
            <a:r>
              <a:rPr lang="en-GB" i="1" dirty="0" err="1" smtClean="0"/>
              <a:t>Condylomata</a:t>
            </a:r>
            <a:r>
              <a:rPr lang="en-GB" i="1" dirty="0" smtClean="0"/>
              <a:t> </a:t>
            </a:r>
            <a:r>
              <a:rPr lang="en-GB" i="1" dirty="0" err="1" smtClean="0"/>
              <a:t>acuminata</a:t>
            </a:r>
            <a:r>
              <a:rPr lang="en-GB" dirty="0" smtClean="0"/>
              <a:t>). Another example is the cutaneous horns found on the scalp.</a:t>
            </a:r>
            <a:endParaRPr lang="en-US" dirty="0" smtClean="0"/>
          </a:p>
          <a:p>
            <a:endParaRPr lang="en-US"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37307FF2-4E8B-4BBD-957C-B1CE4C646902}"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205</a:t>
            </a:fld>
            <a:endParaRPr lang="en-US"/>
          </a:p>
        </p:txBody>
      </p:sp>
      <p:sp>
        <p:nvSpPr>
          <p:cNvPr id="6" name="Content Placeholder 5"/>
          <p:cNvSpPr>
            <a:spLocks noGrp="1"/>
          </p:cNvSpPr>
          <p:nvPr>
            <p:ph sz="quarter" idx="1"/>
          </p:nvPr>
        </p:nvSpPr>
        <p:spPr/>
        <p:txBody>
          <a:bodyPr/>
          <a:lstStyle/>
          <a:p>
            <a:pPr>
              <a:buNone/>
            </a:pPr>
            <a:r>
              <a:rPr lang="en-GB" b="1" dirty="0" smtClean="0"/>
              <a:t>Mucous </a:t>
            </a:r>
            <a:r>
              <a:rPr lang="en-GB" b="1" dirty="0" err="1" smtClean="0"/>
              <a:t>Papilloma</a:t>
            </a:r>
            <a:endParaRPr lang="en-US" dirty="0" smtClean="0"/>
          </a:p>
          <a:p>
            <a:r>
              <a:rPr lang="en-GB" dirty="0" smtClean="0"/>
              <a:t>These are </a:t>
            </a:r>
            <a:r>
              <a:rPr lang="en-GB" dirty="0" err="1" smtClean="0"/>
              <a:t>papilloma</a:t>
            </a:r>
            <a:r>
              <a:rPr lang="en-GB" dirty="0" smtClean="0"/>
              <a:t> that occur in mucous membranes and are usually called polyps (</a:t>
            </a:r>
            <a:r>
              <a:rPr lang="en-GB" dirty="0" err="1" smtClean="0"/>
              <a:t>polypi</a:t>
            </a:r>
            <a:r>
              <a:rPr lang="en-GB" dirty="0" smtClean="0"/>
              <a:t>). </a:t>
            </a:r>
          </a:p>
          <a:p>
            <a:r>
              <a:rPr lang="en-GB" dirty="0" smtClean="0"/>
              <a:t>They are similar to </a:t>
            </a:r>
            <a:r>
              <a:rPr lang="en-GB" dirty="0" err="1" smtClean="0"/>
              <a:t>squamous</a:t>
            </a:r>
            <a:r>
              <a:rPr lang="en-GB" dirty="0" smtClean="0"/>
              <a:t> </a:t>
            </a:r>
            <a:r>
              <a:rPr lang="en-GB" dirty="0" err="1" smtClean="0"/>
              <a:t>papilloma</a:t>
            </a:r>
            <a:r>
              <a:rPr lang="en-GB" dirty="0" smtClean="0"/>
              <a:t> only that they are formed from columnar epithelium hence the growths are larger. </a:t>
            </a:r>
          </a:p>
          <a:p>
            <a:r>
              <a:rPr lang="en-GB" dirty="0" smtClean="0"/>
              <a:t>Multiple </a:t>
            </a:r>
            <a:r>
              <a:rPr lang="en-GB" dirty="0" err="1" smtClean="0"/>
              <a:t>polyposis</a:t>
            </a:r>
            <a:r>
              <a:rPr lang="en-GB" dirty="0" smtClean="0"/>
              <a:t> is often hereditary and familial.</a:t>
            </a:r>
            <a:endParaRPr lang="en-US" dirty="0" smtClean="0"/>
          </a:p>
          <a:p>
            <a:endParaRPr lang="en-US"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2F006D6D-917B-4BED-8C04-36A184528060}" type="datetime1">
              <a:rPr lang="en-US" smtClean="0"/>
              <a:t>1/25/2021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206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Villous </a:t>
            </a:r>
            <a:r>
              <a:rPr lang="en-GB" b="1" dirty="0" err="1" smtClean="0"/>
              <a:t>Papilloma</a:t>
            </a:r>
            <a:r>
              <a:rPr lang="en-GB" b="1" dirty="0" smtClean="0"/>
              <a:t> of the urinary Bladder</a:t>
            </a:r>
            <a:endParaRPr lang="en-US" dirty="0" smtClean="0"/>
          </a:p>
          <a:p>
            <a:r>
              <a:rPr lang="en-GB" dirty="0" smtClean="0"/>
              <a:t>These are papillary tumours made up of connective tissues and covered with transitional epithelium arising from the </a:t>
            </a:r>
            <a:r>
              <a:rPr lang="en-GB" dirty="0" err="1" smtClean="0"/>
              <a:t>trigone</a:t>
            </a:r>
            <a:r>
              <a:rPr lang="en-GB" dirty="0" smtClean="0"/>
              <a:t> of the urinary bladder.</a:t>
            </a:r>
          </a:p>
          <a:p>
            <a:r>
              <a:rPr lang="en-GB" dirty="0" smtClean="0"/>
              <a:t> It is usually seen in dye workers and chemical irritants in industrial plants. </a:t>
            </a:r>
          </a:p>
          <a:p>
            <a:r>
              <a:rPr lang="en-GB" dirty="0" smtClean="0"/>
              <a:t>Their main effects include obstruction to urine flow, haematuria and superadded infection that causes recurrent urinary tract infections. </a:t>
            </a:r>
            <a:endParaRPr lang="en-US" dirty="0" smtClean="0"/>
          </a:p>
          <a:p>
            <a:endParaRPr lang="en-US"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F5007CD2-EC1A-49B5-9490-6896BCE50D12}"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207</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B).ADENOMAS</a:t>
            </a:r>
            <a:endParaRPr lang="en-US" dirty="0" smtClean="0"/>
          </a:p>
          <a:p>
            <a:r>
              <a:rPr lang="en-GB" dirty="0" smtClean="0"/>
              <a:t>Adenomas are benign epithelial tumours of glandular epithelium where they are derived from ducts and acini of glands. </a:t>
            </a:r>
          </a:p>
          <a:p>
            <a:r>
              <a:rPr lang="en-GB" dirty="0" smtClean="0"/>
              <a:t>They usually resemble the structures from which they originate.</a:t>
            </a:r>
          </a:p>
          <a:p>
            <a:r>
              <a:rPr lang="en-GB" dirty="0" smtClean="0"/>
              <a:t>Adenomas consist of gland-like structures, solid cords and cysts. </a:t>
            </a:r>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A8C057D1-A855-4652-BF9E-070B19D5663E}"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208</a:t>
            </a:fld>
            <a:endParaRPr lang="en-US"/>
          </a:p>
        </p:txBody>
      </p:sp>
      <p:sp>
        <p:nvSpPr>
          <p:cNvPr id="6" name="Content Placeholder 5"/>
          <p:cNvSpPr>
            <a:spLocks noGrp="1"/>
          </p:cNvSpPr>
          <p:nvPr>
            <p:ph sz="quarter" idx="1"/>
          </p:nvPr>
        </p:nvSpPr>
        <p:spPr/>
        <p:txBody>
          <a:bodyPr/>
          <a:lstStyle/>
          <a:p>
            <a:r>
              <a:rPr lang="en-GB" dirty="0" smtClean="0"/>
              <a:t>In hollow </a:t>
            </a:r>
            <a:r>
              <a:rPr lang="en-GB" dirty="0" err="1" smtClean="0"/>
              <a:t>viscus</a:t>
            </a:r>
            <a:r>
              <a:rPr lang="en-GB" dirty="0" smtClean="0"/>
              <a:t> organs such as the intestines and gall bladder the </a:t>
            </a:r>
            <a:r>
              <a:rPr lang="en-GB" dirty="0" err="1" smtClean="0"/>
              <a:t>adenomatous</a:t>
            </a:r>
            <a:r>
              <a:rPr lang="en-GB" dirty="0" smtClean="0"/>
              <a:t> proliferation also shows </a:t>
            </a:r>
            <a:r>
              <a:rPr lang="en-GB" dirty="0" err="1" smtClean="0"/>
              <a:t>papillomatous</a:t>
            </a:r>
            <a:r>
              <a:rPr lang="en-GB" dirty="0" smtClean="0"/>
              <a:t> proliferation, this is when the term </a:t>
            </a:r>
            <a:r>
              <a:rPr lang="en-GB" b="1" dirty="0" err="1" smtClean="0"/>
              <a:t>adenomatous</a:t>
            </a:r>
            <a:r>
              <a:rPr lang="en-GB" b="1" dirty="0" smtClean="0"/>
              <a:t> polyp</a:t>
            </a:r>
            <a:r>
              <a:rPr lang="en-GB" dirty="0" smtClean="0"/>
              <a:t> is entertained.</a:t>
            </a:r>
            <a:endParaRPr lang="en-US" b="1" dirty="0" smtClean="0"/>
          </a:p>
          <a:p>
            <a:pPr>
              <a:buNone/>
            </a:pPr>
            <a:r>
              <a:rPr lang="en-GB" b="1" dirty="0" smtClean="0"/>
              <a:t>Pathogenesis</a:t>
            </a:r>
            <a:endParaRPr lang="en-US" dirty="0" smtClean="0"/>
          </a:p>
          <a:p>
            <a:pPr lvl="0"/>
            <a:r>
              <a:rPr lang="en-GB" dirty="0" smtClean="0"/>
              <a:t>Proliferation of the epithelium of a gland results in formation of tubules which ramify and become compound with loss of the original communication with the parent gland duct.</a:t>
            </a:r>
            <a:endParaRPr lang="en-US" dirty="0" smtClean="0"/>
          </a:p>
          <a:p>
            <a:endParaRPr lang="en-US"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78853256-6C52-438A-A628-A7946F17C01C}"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209</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Pathology</a:t>
            </a:r>
            <a:endParaRPr lang="en-US" b="1" dirty="0" smtClean="0"/>
          </a:p>
          <a:p>
            <a:pPr>
              <a:buNone/>
            </a:pPr>
            <a:r>
              <a:rPr lang="en-GB" b="1" i="1" dirty="0" smtClean="0"/>
              <a:t>Macroscopy</a:t>
            </a:r>
            <a:endParaRPr lang="en-US" b="1" i="1" dirty="0" smtClean="0"/>
          </a:p>
          <a:p>
            <a:pPr lvl="0"/>
            <a:r>
              <a:rPr lang="en-GB" dirty="0" smtClean="0"/>
              <a:t>Nodule/lump </a:t>
            </a:r>
            <a:endParaRPr lang="en-US" dirty="0" smtClean="0"/>
          </a:p>
          <a:p>
            <a:pPr lvl="0"/>
            <a:r>
              <a:rPr lang="en-GB" dirty="0" smtClean="0"/>
              <a:t>Papillary mass</a:t>
            </a:r>
            <a:endParaRPr lang="en-US" dirty="0" smtClean="0"/>
          </a:p>
          <a:p>
            <a:pPr>
              <a:buNone/>
            </a:pPr>
            <a:r>
              <a:rPr lang="en-GB" b="1" i="1" dirty="0" smtClean="0"/>
              <a:t>Microscopy</a:t>
            </a:r>
            <a:endParaRPr lang="en-US" b="1" i="1" dirty="0" smtClean="0"/>
          </a:p>
          <a:p>
            <a:pPr lvl="0"/>
            <a:r>
              <a:rPr lang="en-GB" dirty="0" smtClean="0"/>
              <a:t>Abnormal cells</a:t>
            </a:r>
            <a:endParaRPr lang="en-US" dirty="0" smtClean="0"/>
          </a:p>
          <a:p>
            <a:pPr lvl="0"/>
            <a:r>
              <a:rPr lang="en-GB" dirty="0" smtClean="0"/>
              <a:t>Infiltration by inflammatory cells</a:t>
            </a:r>
            <a:endParaRPr lang="en-US" b="1" dirty="0" smtClean="0"/>
          </a:p>
          <a:p>
            <a:pPr>
              <a:buNone/>
            </a:pPr>
            <a:r>
              <a:rPr lang="en-GB" b="1"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3C2B55-E45E-4049-9729-EDF922DA6698}"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9435EE8D-CA36-4F17-B737-4A8D1CC79D97}" type="slidenum">
              <a:rPr lang="en-US" smtClean="0"/>
              <a:pPr/>
              <a:t>21</a:t>
            </a:fld>
            <a:endParaRPr lang="en-US"/>
          </a:p>
        </p:txBody>
      </p:sp>
      <p:pic>
        <p:nvPicPr>
          <p:cNvPr id="4" name="Content Placeholder 3" descr="http://1.bp.blogspot.com/-XJFej1jCIfg/TeDxRkrxk-I/AAAAAAAAASs/0ifxWx0yEfY/s1600/showimage.jpeg"/>
          <p:cNvPicPr>
            <a:picLocks noGrp="1"/>
          </p:cNvPicPr>
          <p:nvPr>
            <p:ph sz="quarter" idx="1"/>
          </p:nvPr>
        </p:nvPicPr>
        <p:blipFill>
          <a:blip r:embed="rId2" cstate="print"/>
          <a:srcRect/>
          <a:stretch>
            <a:fillRect/>
          </a:stretch>
        </p:blipFill>
        <p:spPr bwMode="auto">
          <a:xfrm>
            <a:off x="457200" y="609600"/>
            <a:ext cx="7010400" cy="5715000"/>
          </a:xfrm>
          <a:prstGeom prst="rect">
            <a:avLst/>
          </a:prstGeom>
          <a:noFill/>
          <a:ln w="9525">
            <a:noFill/>
            <a:miter lim="800000"/>
            <a:headEnd/>
            <a:tailEnd/>
          </a:ln>
        </p:spPr>
      </p:pic>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3FBD9969-59DB-4792-AB93-10EC3B3B66F9}"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210</a:t>
            </a:fld>
            <a:endParaRPr lang="en-US"/>
          </a:p>
        </p:txBody>
      </p:sp>
      <p:sp>
        <p:nvSpPr>
          <p:cNvPr id="6" name="Content Placeholder 5"/>
          <p:cNvSpPr>
            <a:spLocks noGrp="1"/>
          </p:cNvSpPr>
          <p:nvPr>
            <p:ph sz="quarter" idx="1"/>
          </p:nvPr>
        </p:nvSpPr>
        <p:spPr/>
        <p:txBody>
          <a:bodyPr/>
          <a:lstStyle/>
          <a:p>
            <a:pPr>
              <a:buNone/>
            </a:pPr>
            <a:r>
              <a:rPr lang="en-GB" b="1" dirty="0" smtClean="0"/>
              <a:t>Types</a:t>
            </a:r>
            <a:r>
              <a:rPr lang="en-GB" dirty="0" smtClean="0"/>
              <a:t> </a:t>
            </a:r>
            <a:endParaRPr lang="en-US" dirty="0" smtClean="0"/>
          </a:p>
          <a:p>
            <a:r>
              <a:rPr lang="en-GB" dirty="0" smtClean="0"/>
              <a:t>There are three main types of adenomas namely: - </a:t>
            </a:r>
            <a:endParaRPr lang="en-US" dirty="0" smtClean="0"/>
          </a:p>
          <a:p>
            <a:pPr lvl="0">
              <a:buFont typeface="Wingdings" pitchFamily="2" charset="2"/>
              <a:buChar char="v"/>
            </a:pPr>
            <a:r>
              <a:rPr lang="en-GB" b="1" i="1" dirty="0" smtClean="0"/>
              <a:t>Adenoma</a:t>
            </a:r>
            <a:endParaRPr lang="en-US" dirty="0" smtClean="0"/>
          </a:p>
          <a:p>
            <a:pPr lvl="0">
              <a:buFont typeface="Wingdings" pitchFamily="2" charset="2"/>
              <a:buChar char="v"/>
            </a:pPr>
            <a:r>
              <a:rPr lang="en-GB" b="1" i="1" dirty="0" err="1" smtClean="0"/>
              <a:t>Cystadeonma</a:t>
            </a:r>
            <a:endParaRPr lang="en-US" dirty="0" smtClean="0"/>
          </a:p>
          <a:p>
            <a:pPr lvl="0">
              <a:buFont typeface="Wingdings" pitchFamily="2" charset="2"/>
              <a:buChar char="v"/>
            </a:pPr>
            <a:r>
              <a:rPr lang="en-GB" b="1" i="1" dirty="0" err="1" smtClean="0"/>
              <a:t>Fibroadenoma</a:t>
            </a:r>
            <a:endParaRPr lang="en-US" dirty="0" smtClean="0"/>
          </a:p>
          <a:p>
            <a:endParaRPr 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AADAD687-4239-4837-928E-CE4EDA0C2E4B}"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211</a:t>
            </a:fld>
            <a:endParaRPr lang="en-US"/>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None/>
            </a:pPr>
            <a:r>
              <a:rPr lang="en-GB" b="1" dirty="0" smtClean="0"/>
              <a:t>Adenoma</a:t>
            </a:r>
            <a:endParaRPr lang="en-US" dirty="0" smtClean="0"/>
          </a:p>
          <a:p>
            <a:r>
              <a:rPr lang="en-GB" dirty="0" smtClean="0"/>
              <a:t>Adenomas are circumscribed encapsulated tumours with expansive growth that form lobulated solid swellings arising in solid epithelial organs. </a:t>
            </a:r>
          </a:p>
          <a:p>
            <a:r>
              <a:rPr lang="en-GB" dirty="0" smtClean="0"/>
              <a:t>Common sites include intestines, gall bladder, thyroid gland, pituitary gland and suprarenal glands</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75A71498-4E86-4B0C-B5D9-BDF64049833E}"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212</a:t>
            </a:fld>
            <a:endParaRPr lang="en-US"/>
          </a:p>
        </p:txBody>
      </p:sp>
      <p:sp>
        <p:nvSpPr>
          <p:cNvPr id="6" name="Content Placeholder 5"/>
          <p:cNvSpPr>
            <a:spLocks noGrp="1"/>
          </p:cNvSpPr>
          <p:nvPr>
            <p:ph sz="quarter" idx="1"/>
          </p:nvPr>
        </p:nvSpPr>
        <p:spPr/>
        <p:txBody>
          <a:bodyPr>
            <a:normAutofit lnSpcReduction="10000"/>
          </a:bodyPr>
          <a:lstStyle/>
          <a:p>
            <a:pPr>
              <a:buNone/>
            </a:pPr>
            <a:r>
              <a:rPr lang="en-GB" b="1" dirty="0" err="1" smtClean="0"/>
              <a:t>Cystadenoma</a:t>
            </a:r>
            <a:endParaRPr lang="en-US" dirty="0" smtClean="0"/>
          </a:p>
          <a:p>
            <a:r>
              <a:rPr lang="en-GB" dirty="0" smtClean="0"/>
              <a:t>A </a:t>
            </a:r>
            <a:r>
              <a:rPr lang="en-GB" dirty="0" err="1" smtClean="0"/>
              <a:t>cystadenoma</a:t>
            </a:r>
            <a:r>
              <a:rPr lang="en-GB" dirty="0" smtClean="0"/>
              <a:t> occurs when an adenoma grows into the adjacent connective tissue with progressive budding resulting in formation of new </a:t>
            </a:r>
            <a:r>
              <a:rPr lang="en-GB" dirty="0" err="1" smtClean="0"/>
              <a:t>acini</a:t>
            </a:r>
            <a:r>
              <a:rPr lang="en-GB" dirty="0" smtClean="0"/>
              <a:t> that become nipped off from the parent </a:t>
            </a:r>
            <a:r>
              <a:rPr lang="en-GB" dirty="0" err="1" smtClean="0"/>
              <a:t>acini</a:t>
            </a:r>
            <a:r>
              <a:rPr lang="en-GB" dirty="0" smtClean="0"/>
              <a:t>. </a:t>
            </a:r>
          </a:p>
          <a:p>
            <a:r>
              <a:rPr lang="en-GB" dirty="0" smtClean="0"/>
              <a:t>The new growths continue to secrete and retain fluid in the tumour forming a cyst hence the name </a:t>
            </a:r>
            <a:r>
              <a:rPr lang="en-GB" b="1" dirty="0" err="1" smtClean="0"/>
              <a:t>cystadenoma</a:t>
            </a:r>
            <a:r>
              <a:rPr lang="en-GB" dirty="0" smtClean="0"/>
              <a:t>. </a:t>
            </a:r>
            <a:endParaRPr lang="en-US" dirty="0" smtClean="0"/>
          </a:p>
          <a:p>
            <a:r>
              <a:rPr lang="en-GB" dirty="0" smtClean="0"/>
              <a:t>The commonest site is the ovary (ovarian cyst). It may be seen in the pancreas and the breast.</a:t>
            </a:r>
            <a:endParaRPr lang="en-US" dirty="0" smtClean="0"/>
          </a:p>
          <a:p>
            <a:endParaRPr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CFC4FC06-2A5A-48BF-8B54-A0A9F319FF6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213</a:t>
            </a:fld>
            <a:endParaRPr lang="en-US"/>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None/>
            </a:pPr>
            <a:r>
              <a:rPr lang="en-GB" b="1" dirty="0" smtClean="0"/>
              <a:t>Fibro-adenoma</a:t>
            </a:r>
            <a:endParaRPr lang="en-US" dirty="0" smtClean="0"/>
          </a:p>
          <a:p>
            <a:r>
              <a:rPr lang="en-GB" dirty="0" err="1" smtClean="0"/>
              <a:t>Fibroadenomas</a:t>
            </a:r>
            <a:r>
              <a:rPr lang="en-GB" dirty="0" smtClean="0"/>
              <a:t> are small nodular tumours containing a mixture of </a:t>
            </a:r>
            <a:r>
              <a:rPr lang="en-GB" dirty="0" err="1" smtClean="0"/>
              <a:t>acinar</a:t>
            </a:r>
            <a:r>
              <a:rPr lang="en-GB" dirty="0" smtClean="0"/>
              <a:t> elements and a lot of connective supporting fibrous tissues. </a:t>
            </a:r>
          </a:p>
          <a:p>
            <a:r>
              <a:rPr lang="en-GB" dirty="0" smtClean="0"/>
              <a:t> A good example is the breast </a:t>
            </a:r>
            <a:r>
              <a:rPr lang="en-GB" dirty="0" err="1" smtClean="0"/>
              <a:t>fibroadenoma</a:t>
            </a:r>
            <a:r>
              <a:rPr lang="en-GB" dirty="0" smtClean="0"/>
              <a:t>, which is a slow growing, firm, rounded, non-adherent encapsulated tumours.</a:t>
            </a:r>
            <a:br>
              <a:rPr lang="en-GB" dirty="0" smtClean="0"/>
            </a:br>
            <a:endParaRPr lang="en-US"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7A7C1CA8-2B71-4A20-93FF-FC9CCD4825F5}"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214</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Malignant epithelial tumours </a:t>
            </a:r>
          </a:p>
          <a:p>
            <a:r>
              <a:rPr lang="en-GB" dirty="0" smtClean="0"/>
              <a:t>Malignant epithelial tumours which arise from the covering or glandular epithelium are usually known as carcinomas because of their typical irregular jagged edges. </a:t>
            </a:r>
          </a:p>
          <a:p>
            <a:r>
              <a:rPr lang="en-GB" dirty="0" smtClean="0"/>
              <a:t>Carcinomas infiltrate and invade the normal adjacent tissues and spread by local infiltration, lymphatic spread involving regional lymph nodes and blood (haematogenous) spread in advances cases.  </a:t>
            </a:r>
            <a:endParaRPr lang="en-US" dirty="0" smtClean="0"/>
          </a:p>
          <a:p>
            <a:pPr>
              <a:buNone/>
            </a:pPr>
            <a:r>
              <a:rPr lang="en-GB" b="1" dirty="0" smtClean="0"/>
              <a:t>	Pathogenesis</a:t>
            </a:r>
            <a:endParaRPr lang="en-US" dirty="0" smtClean="0"/>
          </a:p>
          <a:p>
            <a:r>
              <a:rPr lang="en-GB" dirty="0" smtClean="0"/>
              <a:t>There is abnormal proliferation of the epithelial cells following exposure to carcinogens.</a:t>
            </a:r>
            <a:endParaRPr lang="en-US" dirty="0" smtClean="0"/>
          </a:p>
          <a:p>
            <a:endParaRPr lang="en-US"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7B2DD7D6-0E2E-4C2E-A863-22FC9FE80CC7}"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215</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	TYPES</a:t>
            </a:r>
            <a:endParaRPr lang="en-US" dirty="0" smtClean="0"/>
          </a:p>
          <a:p>
            <a:r>
              <a:rPr lang="en-GB" dirty="0" smtClean="0"/>
              <a:t>Carcinomas are classified according to the type of cells from which they originate.</a:t>
            </a:r>
            <a:endParaRPr lang="en-US" dirty="0" smtClean="0"/>
          </a:p>
          <a:p>
            <a:pPr marL="514350" lvl="0" indent="-514350">
              <a:buFont typeface="+mj-lt"/>
              <a:buAutoNum type="arabicPeriod"/>
            </a:pPr>
            <a:r>
              <a:rPr lang="en-GB" b="1" dirty="0" smtClean="0"/>
              <a:t>Squamous cell carcinomas.</a:t>
            </a:r>
            <a:endParaRPr lang="en-US" b="1" dirty="0" smtClean="0"/>
          </a:p>
          <a:p>
            <a:pPr marL="514350" lvl="0" indent="-514350">
              <a:buFont typeface="+mj-lt"/>
              <a:buAutoNum type="arabicPeriod"/>
            </a:pPr>
            <a:r>
              <a:rPr lang="en-GB" b="1" dirty="0" smtClean="0"/>
              <a:t>Basal cell carcinomas.</a:t>
            </a:r>
            <a:endParaRPr lang="en-US" b="1" dirty="0" smtClean="0"/>
          </a:p>
          <a:p>
            <a:pPr marL="514350" lvl="0" indent="-514350">
              <a:buFont typeface="+mj-lt"/>
              <a:buAutoNum type="arabicPeriod"/>
            </a:pPr>
            <a:r>
              <a:rPr lang="en-GB" b="1" dirty="0" smtClean="0"/>
              <a:t>Glandular carcinomas.</a:t>
            </a:r>
            <a:endParaRPr lang="en-US" b="1" dirty="0" smtClean="0"/>
          </a:p>
          <a:p>
            <a:pPr marL="514350" lvl="0" indent="-514350">
              <a:buFont typeface="+mj-lt"/>
              <a:buAutoNum type="arabicPeriod"/>
            </a:pPr>
            <a:r>
              <a:rPr lang="en-GB" b="1" dirty="0" smtClean="0"/>
              <a:t>Malignant analogue of benign epithelial tumours.</a:t>
            </a:r>
            <a:endParaRPr lang="en-US" dirty="0" smtClean="0"/>
          </a:p>
          <a:p>
            <a:endParaRPr lang="en-US"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3D302B87-5FC8-4B95-89D3-D0203EF7A2C9}"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216</a:t>
            </a:fld>
            <a:endParaRPr lang="en-US"/>
          </a:p>
        </p:txBody>
      </p:sp>
      <p:sp>
        <p:nvSpPr>
          <p:cNvPr id="3" name="Content Placeholder 2"/>
          <p:cNvSpPr>
            <a:spLocks noGrp="1"/>
          </p:cNvSpPr>
          <p:nvPr>
            <p:ph sz="quarter" idx="1"/>
          </p:nvPr>
        </p:nvSpPr>
        <p:spPr/>
        <p:txBody>
          <a:bodyPr>
            <a:normAutofit fontScale="85000" lnSpcReduction="20000"/>
          </a:bodyPr>
          <a:lstStyle/>
          <a:p>
            <a:pPr>
              <a:buNone/>
            </a:pPr>
            <a:r>
              <a:rPr lang="en-GB" b="1" dirty="0" smtClean="0"/>
              <a:t>A. SQUAMOUS CELL CARCINOMA </a:t>
            </a:r>
          </a:p>
          <a:p>
            <a:r>
              <a:rPr lang="en-GB" dirty="0" smtClean="0"/>
              <a:t>Squamous cell carcinoma (SCC) is commonly found on the skin especially on the exposed surface, mucosal surfaces containing stratified columnar epithelium – lips, tongue, pharynx, oesophagus ,vagina and surfaces covered by glandular type of epithelium after </a:t>
            </a:r>
            <a:r>
              <a:rPr lang="en-GB" dirty="0" err="1" smtClean="0"/>
              <a:t>metaplastic</a:t>
            </a:r>
            <a:r>
              <a:rPr lang="en-GB" dirty="0" smtClean="0"/>
              <a:t> transformation to form </a:t>
            </a:r>
            <a:r>
              <a:rPr lang="en-GB" dirty="0" err="1" smtClean="0"/>
              <a:t>squamous</a:t>
            </a:r>
            <a:r>
              <a:rPr lang="en-GB" dirty="0" smtClean="0"/>
              <a:t> epithelia e.g. in the bronchus, gall bladder, pancreas and uterine cervix. </a:t>
            </a:r>
            <a:endParaRPr lang="en-US" dirty="0" smtClean="0"/>
          </a:p>
          <a:p>
            <a:r>
              <a:rPr lang="en-GB" dirty="0" smtClean="0"/>
              <a:t>SCC usually arises from areas, which are at the intermediate stage of cancer development (carcinoma-in-situ, CIS) where cells exhibit characteristics of malignant cell only that they have not invaded the surrounding normal tissues. </a:t>
            </a:r>
            <a:endParaRPr lang="en-US" dirty="0" smtClean="0"/>
          </a:p>
          <a:p>
            <a:endParaRPr lang="en-US"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3B6B8897-C65F-4572-A2C3-077DA09CE1EC}"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217</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Pathogenesis</a:t>
            </a:r>
            <a:endParaRPr lang="en-US" dirty="0" smtClean="0"/>
          </a:p>
          <a:p>
            <a:r>
              <a:rPr lang="en-GB" dirty="0" smtClean="0"/>
              <a:t>The carcinoma starts with abnormal proliferation of epithelial tissues resulting in formation of a small nodular mass whose surface later breaks down producing a characteristic irregular ulcer.</a:t>
            </a:r>
            <a:endParaRPr lang="en-US" dirty="0" smtClean="0"/>
          </a:p>
          <a:p>
            <a:pPr>
              <a:buNone/>
            </a:pPr>
            <a:r>
              <a:rPr lang="en-GB" b="1" dirty="0" smtClean="0"/>
              <a:t>Pathology</a:t>
            </a:r>
            <a:endParaRPr lang="en-US" b="1" dirty="0" smtClean="0"/>
          </a:p>
          <a:p>
            <a:pPr>
              <a:buNone/>
            </a:pPr>
            <a:r>
              <a:rPr lang="en-GB" b="1" i="1" dirty="0" smtClean="0"/>
              <a:t>Macroscopy</a:t>
            </a:r>
            <a:endParaRPr lang="en-US" dirty="0" smtClean="0"/>
          </a:p>
          <a:p>
            <a:pPr lvl="0"/>
            <a:r>
              <a:rPr lang="en-GB" dirty="0" smtClean="0"/>
              <a:t>Nodule/papillary mass</a:t>
            </a:r>
            <a:endParaRPr lang="en-US" dirty="0" smtClean="0"/>
          </a:p>
          <a:p>
            <a:pPr lvl="0"/>
            <a:r>
              <a:rPr lang="en-GB" dirty="0" smtClean="0"/>
              <a:t>Ulcer – with everted edges, </a:t>
            </a:r>
            <a:r>
              <a:rPr lang="en-GB" dirty="0" err="1" smtClean="0"/>
              <a:t>indurated</a:t>
            </a:r>
            <a:r>
              <a:rPr lang="en-GB" dirty="0" smtClean="0"/>
              <a:t> base and inflamed swollen surrounding tissues</a:t>
            </a:r>
            <a:endParaRPr lang="en-US" dirty="0" smtClean="0"/>
          </a:p>
          <a:p>
            <a:pPr lvl="0"/>
            <a:r>
              <a:rPr lang="en-GB" dirty="0" smtClean="0"/>
              <a:t>Cauliflower appearance</a:t>
            </a:r>
            <a:endParaRPr lang="en-US" dirty="0" smtClean="0"/>
          </a:p>
          <a:p>
            <a:endParaRPr lang="en-US"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6BA4F952-68F9-4FB8-8A48-30EEB7BB8CE9}"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218</a:t>
            </a:fld>
            <a:endParaRPr lang="en-US"/>
          </a:p>
        </p:txBody>
      </p:sp>
      <p:sp>
        <p:nvSpPr>
          <p:cNvPr id="6" name="Content Placeholder 5"/>
          <p:cNvSpPr>
            <a:spLocks noGrp="1"/>
          </p:cNvSpPr>
          <p:nvPr>
            <p:ph sz="quarter" idx="1"/>
          </p:nvPr>
        </p:nvSpPr>
        <p:spPr/>
        <p:txBody>
          <a:bodyPr/>
          <a:lstStyle/>
          <a:p>
            <a:pPr>
              <a:buNone/>
            </a:pPr>
            <a:r>
              <a:rPr lang="en-GB" b="1" i="1" dirty="0" smtClean="0"/>
              <a:t>Microscopy</a:t>
            </a:r>
            <a:endParaRPr lang="en-US" dirty="0" smtClean="0"/>
          </a:p>
          <a:p>
            <a:pPr lvl="0"/>
            <a:r>
              <a:rPr lang="en-GB" dirty="0" smtClean="0"/>
              <a:t>Irregular strands and columns of invading epithelium infiltrating the connective tissue</a:t>
            </a:r>
            <a:endParaRPr lang="en-US" dirty="0" smtClean="0"/>
          </a:p>
          <a:p>
            <a:pPr lvl="0"/>
            <a:r>
              <a:rPr lang="en-GB" dirty="0" smtClean="0"/>
              <a:t>Abnormal cells with varying degree of differentiation  - SCC of the skin is well differentiated but cervical carcinoma is not and are easily spreads to invade the adjacent lymph nodes. </a:t>
            </a:r>
            <a:endParaRPr lang="en-US" dirty="0" smtClean="0"/>
          </a:p>
          <a:p>
            <a:pPr lvl="0"/>
            <a:r>
              <a:rPr lang="en-GB" dirty="0" smtClean="0"/>
              <a:t>Cellular infiltration of polymorphs and lymphocytes.</a:t>
            </a:r>
            <a:endParaRPr lang="en-US" dirty="0" smtClean="0"/>
          </a:p>
          <a:p>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FA347D37-9104-4FFB-9D4E-A0B641350817}"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219</a:t>
            </a:fld>
            <a:endParaRPr lang="en-US"/>
          </a:p>
        </p:txBody>
      </p:sp>
      <p:sp>
        <p:nvSpPr>
          <p:cNvPr id="3" name="Content Placeholder 2"/>
          <p:cNvSpPr>
            <a:spLocks noGrp="1"/>
          </p:cNvSpPr>
          <p:nvPr>
            <p:ph sz="quarter" idx="1"/>
          </p:nvPr>
        </p:nvSpPr>
        <p:spPr/>
        <p:txBody>
          <a:bodyPr>
            <a:normAutofit/>
          </a:bodyPr>
          <a:lstStyle/>
          <a:p>
            <a:pPr>
              <a:buNone/>
            </a:pPr>
            <a:r>
              <a:rPr lang="en-GB" b="1" dirty="0" smtClean="0"/>
              <a:t>B. BASAL CELL CARCINOMA (RODENT ULCER) </a:t>
            </a:r>
          </a:p>
          <a:p>
            <a:r>
              <a:rPr lang="en-GB" dirty="0" smtClean="0"/>
              <a:t>Rodent ulcers arise from the basal layer of the skin, hair follicles or sweat glands.</a:t>
            </a:r>
          </a:p>
          <a:p>
            <a:r>
              <a:rPr lang="en-GB" dirty="0" smtClean="0"/>
              <a:t>It commonly affects the face near the eyes and nose usually above a line drawn from the tragus of the ear and the angle of the mouth.</a:t>
            </a:r>
            <a:endParaRPr lang="en-US" dirty="0" smtClean="0"/>
          </a:p>
          <a:p>
            <a:pPr>
              <a:buNone/>
            </a:pPr>
            <a:r>
              <a:rPr lang="en-GB" b="1"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AF4864E3-59E8-45C3-9C09-94BD636BA387}"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22</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1. Reversible cell injury </a:t>
            </a:r>
          </a:p>
          <a:p>
            <a:pPr>
              <a:buNone/>
            </a:pPr>
            <a:r>
              <a:rPr lang="en-GB" b="1" dirty="0" smtClean="0"/>
              <a:t>Pathogenesis </a:t>
            </a:r>
            <a:r>
              <a:rPr lang="en-GB" dirty="0"/>
              <a:t> </a:t>
            </a:r>
            <a:endParaRPr lang="en-US" dirty="0"/>
          </a:p>
          <a:p>
            <a:r>
              <a:rPr lang="en-GB" dirty="0"/>
              <a:t>The reversible cell injury that ensues from ischaemia occurs thorough the </a:t>
            </a:r>
            <a:r>
              <a:rPr lang="en-GB" dirty="0" smtClean="0"/>
              <a:t>following </a:t>
            </a:r>
            <a:r>
              <a:rPr lang="en-GB" dirty="0"/>
              <a:t>stages:  </a:t>
            </a:r>
            <a:endParaRPr lang="en-US" dirty="0"/>
          </a:p>
          <a:p>
            <a:pPr marL="514350" lvl="0" indent="-514350">
              <a:buFont typeface="Wingdings" pitchFamily="2" charset="2"/>
              <a:buChar char="v"/>
            </a:pPr>
            <a:r>
              <a:rPr lang="en-GB" dirty="0"/>
              <a:t>There is decreased oxygen supply due to failure of aerobic respiration resulting in decreased </a:t>
            </a:r>
            <a:r>
              <a:rPr lang="en-GB" dirty="0" smtClean="0"/>
              <a:t>ATP, </a:t>
            </a:r>
            <a:r>
              <a:rPr lang="en-GB" dirty="0"/>
              <a:t>no cellular </a:t>
            </a:r>
            <a:r>
              <a:rPr lang="en-GB" dirty="0" smtClean="0"/>
              <a:t>energy</a:t>
            </a:r>
            <a:r>
              <a:rPr lang="en-GB" dirty="0"/>
              <a:t> </a:t>
            </a:r>
            <a:endParaRPr lang="en-US" dirty="0"/>
          </a:p>
          <a:p>
            <a:pPr marL="514350" lvl="0" indent="-514350">
              <a:buFont typeface="Wingdings" pitchFamily="2" charset="2"/>
              <a:buChar char="v"/>
            </a:pPr>
            <a:r>
              <a:rPr lang="en-GB" dirty="0"/>
              <a:t>Anaerobic glycolysis generates ATP from glycogen resulting in rapid depletion of glycogen, accumulation of lactic acid, reduced intracellular pH, damage to cell membrane </a:t>
            </a:r>
            <a:r>
              <a:rPr lang="en-GB" dirty="0" smtClean="0"/>
              <a:t>thereby increasing permeability</a:t>
            </a:r>
            <a:r>
              <a:rPr lang="en-GB" dirty="0"/>
              <a:t> </a:t>
            </a:r>
            <a:endParaRPr lang="en-US" dirty="0"/>
          </a:p>
          <a:p>
            <a:endParaRPr lang="en-US" dirty="0"/>
          </a:p>
          <a:p>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045EF49B-61E7-4CDA-8209-52462F6834B5}"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220</a:t>
            </a:fld>
            <a:endParaRPr lang="en-US"/>
          </a:p>
        </p:txBody>
      </p:sp>
      <p:sp>
        <p:nvSpPr>
          <p:cNvPr id="6" name="Content Placeholder 5"/>
          <p:cNvSpPr>
            <a:spLocks noGrp="1"/>
          </p:cNvSpPr>
          <p:nvPr>
            <p:ph sz="quarter" idx="1"/>
          </p:nvPr>
        </p:nvSpPr>
        <p:spPr/>
        <p:txBody>
          <a:bodyPr/>
          <a:lstStyle/>
          <a:p>
            <a:pPr>
              <a:buNone/>
            </a:pPr>
            <a:r>
              <a:rPr lang="en-GB" b="1" dirty="0" smtClean="0"/>
              <a:t>Pathogenesis</a:t>
            </a:r>
            <a:endParaRPr lang="en-US" dirty="0" smtClean="0"/>
          </a:p>
          <a:p>
            <a:r>
              <a:rPr lang="en-GB" dirty="0" smtClean="0"/>
              <a:t>It begins as a flattened </a:t>
            </a:r>
            <a:r>
              <a:rPr lang="en-GB" dirty="0" err="1" smtClean="0"/>
              <a:t>papilloma</a:t>
            </a:r>
            <a:r>
              <a:rPr lang="en-GB" dirty="0" smtClean="0"/>
              <a:t> that slowly increases in size and form over months or years and eventually the surface break down forming a shallow, ragged ulcer with pearly (rolled out edges). </a:t>
            </a:r>
          </a:p>
          <a:p>
            <a:r>
              <a:rPr lang="en-GB" dirty="0" smtClean="0"/>
              <a:t>The basal cell carcinoma is locally very destructive on invasion of tissues hence the name – rodent ulcer. </a:t>
            </a:r>
            <a:endParaRPr lang="en-US" dirty="0" smtClean="0"/>
          </a:p>
          <a:p>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FC5F119-13EA-4783-9425-0C00C0F59549}"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221</a:t>
            </a:fld>
            <a:endParaRPr lang="en-US"/>
          </a:p>
        </p:txBody>
      </p:sp>
      <p:sp>
        <p:nvSpPr>
          <p:cNvPr id="3" name="Content Placeholder 2"/>
          <p:cNvSpPr>
            <a:spLocks noGrp="1"/>
          </p:cNvSpPr>
          <p:nvPr>
            <p:ph sz="quarter" idx="1"/>
          </p:nvPr>
        </p:nvSpPr>
        <p:spPr/>
        <p:txBody>
          <a:bodyPr>
            <a:normAutofit/>
          </a:bodyPr>
          <a:lstStyle/>
          <a:p>
            <a:r>
              <a:rPr lang="en-GB" dirty="0" smtClean="0"/>
              <a:t>The rodent ulcer is usually single (and rarely multiple) with tendency to attack the eyes and the underlying bone without any lymphatic and distant metastasis hence is called a locally malignant ulcer. </a:t>
            </a:r>
          </a:p>
          <a:p>
            <a:r>
              <a:rPr lang="en-GB" dirty="0" smtClean="0"/>
              <a:t>It usually recurs after excision (surgical removal).</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A6EB11C1-E60C-4361-80FE-57581D4C4B4E}"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222</a:t>
            </a:fld>
            <a:endParaRPr lang="en-US"/>
          </a:p>
        </p:txBody>
      </p:sp>
      <p:sp>
        <p:nvSpPr>
          <p:cNvPr id="6" name="Content Placeholder 5"/>
          <p:cNvSpPr>
            <a:spLocks noGrp="1"/>
          </p:cNvSpPr>
          <p:nvPr>
            <p:ph sz="quarter" idx="1"/>
          </p:nvPr>
        </p:nvSpPr>
        <p:spPr/>
        <p:txBody>
          <a:bodyPr>
            <a:normAutofit lnSpcReduction="10000"/>
          </a:bodyPr>
          <a:lstStyle/>
          <a:p>
            <a:pPr>
              <a:buNone/>
            </a:pPr>
            <a:r>
              <a:rPr lang="en-GB" b="1" dirty="0" smtClean="0"/>
              <a:t>Pathology</a:t>
            </a:r>
            <a:endParaRPr lang="en-US" b="1" dirty="0" smtClean="0"/>
          </a:p>
          <a:p>
            <a:pPr>
              <a:buNone/>
            </a:pPr>
            <a:r>
              <a:rPr lang="en-GB" b="1" i="1" dirty="0" smtClean="0"/>
              <a:t>Macroscopy</a:t>
            </a:r>
            <a:endParaRPr lang="en-US" dirty="0" smtClean="0"/>
          </a:p>
          <a:p>
            <a:pPr lvl="0"/>
            <a:r>
              <a:rPr lang="en-GB" dirty="0" smtClean="0"/>
              <a:t>Nodule/papillary mass</a:t>
            </a:r>
            <a:endParaRPr lang="en-US" dirty="0" smtClean="0"/>
          </a:p>
          <a:p>
            <a:pPr lvl="0"/>
            <a:r>
              <a:rPr lang="en-GB" dirty="0" smtClean="0"/>
              <a:t>Ulcer</a:t>
            </a:r>
            <a:endParaRPr lang="en-US" dirty="0" smtClean="0"/>
          </a:p>
          <a:p>
            <a:pPr>
              <a:buNone/>
            </a:pPr>
            <a:r>
              <a:rPr lang="en-GB" b="1" i="1" dirty="0" smtClean="0"/>
              <a:t>Microscopy</a:t>
            </a:r>
            <a:endParaRPr lang="en-US" dirty="0" smtClean="0"/>
          </a:p>
          <a:p>
            <a:pPr lvl="0"/>
            <a:r>
              <a:rPr lang="en-GB" dirty="0" smtClean="0"/>
              <a:t>Abnormal basal cells which are poorly differentiated</a:t>
            </a:r>
            <a:endParaRPr lang="en-US" dirty="0" smtClean="0"/>
          </a:p>
          <a:p>
            <a:pPr lvl="0"/>
            <a:r>
              <a:rPr lang="en-GB" dirty="0" smtClean="0"/>
              <a:t>Infiltration by inflammatory cells (polymorphs and lymphocytes)</a:t>
            </a:r>
            <a:endParaRPr lang="en-US" dirty="0" smtClean="0"/>
          </a:p>
          <a:p>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5A7AD429-1580-40DD-B1F4-70C7007C9B01}"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223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 CARCINOMA OF GLANDULAR ORGANS </a:t>
            </a:r>
          </a:p>
          <a:p>
            <a:r>
              <a:rPr lang="en-GB" dirty="0" smtClean="0"/>
              <a:t>These are carcinomas that take origin from gland acini, ducts or the glandular epithelium of mucous surfaces.</a:t>
            </a:r>
            <a:endParaRPr lang="en-US" dirty="0" smtClean="0"/>
          </a:p>
          <a:p>
            <a:pPr>
              <a:buNone/>
            </a:pPr>
            <a:r>
              <a:rPr lang="en-GB" b="1" dirty="0" smtClean="0"/>
              <a:t>	Pathogenesis</a:t>
            </a:r>
            <a:endParaRPr lang="en-US" dirty="0" smtClean="0"/>
          </a:p>
          <a:p>
            <a:r>
              <a:rPr lang="en-GB" dirty="0" smtClean="0"/>
              <a:t>The pathogenesis varies due to the variation in the anatomical structures involved. </a:t>
            </a:r>
            <a:endParaRPr lang="en-US" dirty="0" smtClean="0"/>
          </a:p>
          <a:p>
            <a:endParaRPr lang="en-US"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43189E3-000B-4FF9-AE91-8990E1CD01C7}"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224</a:t>
            </a:fld>
            <a:endParaRPr lang="en-US"/>
          </a:p>
        </p:txBody>
      </p:sp>
      <p:sp>
        <p:nvSpPr>
          <p:cNvPr id="6" name="Content Placeholder 5"/>
          <p:cNvSpPr>
            <a:spLocks noGrp="1"/>
          </p:cNvSpPr>
          <p:nvPr>
            <p:ph sz="quarter" idx="1"/>
          </p:nvPr>
        </p:nvSpPr>
        <p:spPr/>
        <p:txBody>
          <a:bodyPr/>
          <a:lstStyle/>
          <a:p>
            <a:pPr lvl="0"/>
            <a:r>
              <a:rPr lang="en-GB" dirty="0" smtClean="0"/>
              <a:t>On the mucosal surfaces the carcinomas begin as polypoidal growths or thick plaques that later ulcerate forming irregular ulcers with everted edges. </a:t>
            </a:r>
            <a:endParaRPr lang="en-US" dirty="0" smtClean="0"/>
          </a:p>
          <a:p>
            <a:pPr lvl="0"/>
            <a:r>
              <a:rPr lang="en-GB" dirty="0" smtClean="0"/>
              <a:t>In compound glands such as the breasts, the tumour forms an irregular penetrating mass</a:t>
            </a:r>
            <a:endParaRPr lang="en-US" dirty="0" smtClean="0"/>
          </a:p>
          <a:p>
            <a:pPr lvl="0"/>
            <a:r>
              <a:rPr lang="en-GB" dirty="0" smtClean="0"/>
              <a:t>Is some organs the tumour may originate from pre-existing benign cyst e.g. carcinoma of the ovary</a:t>
            </a:r>
            <a:endParaRPr lang="en-US" dirty="0" smtClean="0"/>
          </a:p>
          <a:p>
            <a:endParaRPr lang="en-US"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FD10FCC3-7A4F-4D2D-96C0-06A106311DA8}"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225</a:t>
            </a:fld>
            <a:endParaRPr lang="en-US"/>
          </a:p>
        </p:txBody>
      </p:sp>
      <p:sp>
        <p:nvSpPr>
          <p:cNvPr id="3" name="Content Placeholder 2"/>
          <p:cNvSpPr>
            <a:spLocks noGrp="1"/>
          </p:cNvSpPr>
          <p:nvPr>
            <p:ph sz="quarter" idx="1"/>
          </p:nvPr>
        </p:nvSpPr>
        <p:spPr/>
        <p:txBody>
          <a:bodyPr>
            <a:normAutofit fontScale="92500"/>
          </a:bodyPr>
          <a:lstStyle/>
          <a:p>
            <a:pPr>
              <a:buNone/>
            </a:pPr>
            <a:r>
              <a:rPr lang="en-GB" b="1" dirty="0" smtClean="0"/>
              <a:t>C.I. Adeno-carcinoma</a:t>
            </a:r>
            <a:endParaRPr lang="en-US" dirty="0" smtClean="0"/>
          </a:p>
          <a:p>
            <a:r>
              <a:rPr lang="en-GB" dirty="0" smtClean="0"/>
              <a:t>Adenocarcinoma is a form of glandular carcinoma where the epithelial cells proliferate to reproduce glandular elements. </a:t>
            </a:r>
          </a:p>
          <a:p>
            <a:r>
              <a:rPr lang="en-GB" dirty="0" smtClean="0"/>
              <a:t>It occurs in areas where there is normally a columnar epithelium e.g. the stomach, large intestines, and body of cervix, ducts of pancreas, gall bladder, prostate, breast and other glandular organs.</a:t>
            </a:r>
            <a:endParaRPr lang="en-US" dirty="0" smtClean="0"/>
          </a:p>
          <a:p>
            <a:r>
              <a:rPr lang="en-GB" dirty="0" smtClean="0"/>
              <a:t>Appearance includes bulky masses, fungating masses and ulcers.</a:t>
            </a:r>
            <a:endParaRPr lang="en-US" dirty="0" smtClean="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D8166743-02D3-4497-978E-4E3C4C33890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226</a:t>
            </a:fld>
            <a:endParaRPr lang="en-US"/>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None/>
            </a:pPr>
            <a:r>
              <a:rPr lang="en-GB" b="1" dirty="0" smtClean="0"/>
              <a:t>C.II. Scirrhous Carcinoma</a:t>
            </a:r>
            <a:endParaRPr lang="en-US" dirty="0" smtClean="0"/>
          </a:p>
          <a:p>
            <a:r>
              <a:rPr lang="en-GB" dirty="0" smtClean="0"/>
              <a:t>This is a type of glandular carcinoma that affects the breast and presents as a hard nodule due to fibrotic changes that take place in the affected breast giving a characteristic retraction of the breast nipple.</a:t>
            </a:r>
            <a:endParaRPr lang="en-US" dirty="0" smtClean="0"/>
          </a:p>
          <a:p>
            <a:pPr lvl="0">
              <a:buNone/>
            </a:pPr>
            <a:r>
              <a:rPr lang="en-GB" b="1" dirty="0" smtClean="0"/>
              <a:t>	</a:t>
            </a:r>
            <a:endParaRPr lang="en-US"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4" name="Date Placeholder 3"/>
          <p:cNvSpPr>
            <a:spLocks noGrp="1"/>
          </p:cNvSpPr>
          <p:nvPr>
            <p:ph type="dt" sz="half" idx="10"/>
          </p:nvPr>
        </p:nvSpPr>
        <p:spPr/>
        <p:txBody>
          <a:bodyPr/>
          <a:lstStyle/>
          <a:p>
            <a:fld id="{9B478CB0-DFE1-43C2-B146-BC508196D8F0}"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227</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CONNECTIVE TISSUE TUMOURS </a:t>
            </a:r>
          </a:p>
          <a:p>
            <a:pPr>
              <a:buNone/>
            </a:pPr>
            <a:r>
              <a:rPr lang="en-GB" b="1" dirty="0" smtClean="0"/>
              <a:t>CLASSIFICATION OF TUMOURS</a:t>
            </a:r>
            <a:endParaRPr lang="en-US" dirty="0" smtClean="0"/>
          </a:p>
          <a:p>
            <a:pPr marL="514350" lvl="0" indent="-514350">
              <a:buFont typeface="Wingdings" pitchFamily="2" charset="2"/>
              <a:buChar char="v"/>
            </a:pPr>
            <a:r>
              <a:rPr lang="en-GB" dirty="0" smtClean="0"/>
              <a:t>Benign connective tissue tumours</a:t>
            </a:r>
            <a:endParaRPr lang="en-US" dirty="0" smtClean="0"/>
          </a:p>
          <a:p>
            <a:pPr lvl="1"/>
            <a:r>
              <a:rPr lang="en-GB" dirty="0" smtClean="0"/>
              <a:t>Lipoma</a:t>
            </a:r>
            <a:endParaRPr lang="en-US" dirty="0" smtClean="0"/>
          </a:p>
          <a:p>
            <a:pPr lvl="1"/>
            <a:r>
              <a:rPr lang="en-GB" dirty="0" smtClean="0"/>
              <a:t>Chondroma</a:t>
            </a:r>
            <a:endParaRPr lang="en-US" dirty="0" smtClean="0"/>
          </a:p>
          <a:p>
            <a:pPr lvl="1"/>
            <a:r>
              <a:rPr lang="en-GB" dirty="0" smtClean="0"/>
              <a:t>Osteoma</a:t>
            </a:r>
            <a:endParaRPr lang="en-US" dirty="0" smtClean="0"/>
          </a:p>
          <a:p>
            <a:pPr lvl="1"/>
            <a:r>
              <a:rPr lang="en-GB" dirty="0" smtClean="0"/>
              <a:t>Leiomyoma </a:t>
            </a:r>
            <a:endParaRPr lang="en-US" dirty="0" smtClean="0"/>
          </a:p>
          <a:p>
            <a:endParaRPr lang="en-US" dirty="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0573C713-10A2-4E82-8A91-890D800D97B9}"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228</a:t>
            </a:fld>
            <a:endParaRPr lang="en-US"/>
          </a:p>
        </p:txBody>
      </p:sp>
      <p:sp>
        <p:nvSpPr>
          <p:cNvPr id="6" name="Content Placeholder 5"/>
          <p:cNvSpPr>
            <a:spLocks noGrp="1"/>
          </p:cNvSpPr>
          <p:nvPr>
            <p:ph sz="quarter" idx="1"/>
          </p:nvPr>
        </p:nvSpPr>
        <p:spPr/>
        <p:txBody>
          <a:bodyPr/>
          <a:lstStyle/>
          <a:p>
            <a:pPr marL="514350" lvl="0" indent="-514350">
              <a:buFont typeface="Wingdings" pitchFamily="2" charset="2"/>
              <a:buChar char="v"/>
            </a:pPr>
            <a:r>
              <a:rPr lang="en-GB" dirty="0" smtClean="0"/>
              <a:t>Malignant</a:t>
            </a:r>
            <a:endParaRPr lang="en-US" dirty="0" smtClean="0"/>
          </a:p>
          <a:p>
            <a:pPr lvl="1"/>
            <a:r>
              <a:rPr lang="en-GB" dirty="0" smtClean="0"/>
              <a:t>Liposarcoma</a:t>
            </a:r>
            <a:endParaRPr lang="en-US" dirty="0" smtClean="0"/>
          </a:p>
          <a:p>
            <a:pPr lvl="1"/>
            <a:r>
              <a:rPr lang="en-GB" dirty="0" smtClean="0"/>
              <a:t>Myosarcoma</a:t>
            </a:r>
            <a:endParaRPr lang="en-US" dirty="0" smtClean="0"/>
          </a:p>
          <a:p>
            <a:pPr marL="514350" lvl="0" indent="-514350">
              <a:buFont typeface="Wingdings" pitchFamily="2" charset="2"/>
              <a:buChar char="v"/>
            </a:pPr>
            <a:r>
              <a:rPr lang="en-GB" dirty="0" smtClean="0"/>
              <a:t>Others</a:t>
            </a:r>
            <a:endParaRPr lang="en-US" dirty="0" smtClean="0"/>
          </a:p>
          <a:p>
            <a:pPr lvl="1"/>
            <a:r>
              <a:rPr lang="en-GB" dirty="0" smtClean="0"/>
              <a:t>Teratoma</a:t>
            </a:r>
            <a:endParaRPr lang="en-US" dirty="0" smtClean="0"/>
          </a:p>
          <a:p>
            <a:pPr lvl="1"/>
            <a:r>
              <a:rPr lang="en-GB" dirty="0" smtClean="0"/>
              <a:t>Angiomas </a:t>
            </a:r>
            <a:endParaRPr lang="en-US" dirty="0" smtClean="0"/>
          </a:p>
          <a:p>
            <a:pPr lvl="1"/>
            <a:r>
              <a:rPr lang="en-GB" dirty="0" smtClean="0"/>
              <a:t>Haemangioma</a:t>
            </a:r>
            <a:endParaRPr lang="en-US" dirty="0" smtClean="0"/>
          </a:p>
          <a:p>
            <a:pPr lvl="1"/>
            <a:r>
              <a:rPr lang="en-GB" dirty="0" smtClean="0"/>
              <a:t>Hamartoma</a:t>
            </a:r>
            <a:endParaRPr lang="en-US" dirty="0" smtClean="0"/>
          </a:p>
          <a:p>
            <a:endParaRPr lang="en-US"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2EC38795-9804-47FC-8AB5-1F0B0DD8971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229</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BENIGN CONNECTIVE TISSUE TUMOURS</a:t>
            </a:r>
            <a:endParaRPr lang="en-US" dirty="0" smtClean="0"/>
          </a:p>
          <a:p>
            <a:r>
              <a:rPr lang="en-GB" dirty="0" smtClean="0"/>
              <a:t>These are tumours that are composed of tissues such as fat, cartilage, bone, nerves and blood vessels. </a:t>
            </a:r>
          </a:p>
          <a:p>
            <a:r>
              <a:rPr lang="en-GB" dirty="0" smtClean="0"/>
              <a:t>These tissues usually form encapsulated or lobulated masses that may compress the surrounding tissues and structures especially blood vessels and nerves.</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5315F932-8C02-4C4C-98B1-3950B2752096}"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23</a:t>
            </a:fld>
            <a:endParaRPr lang="en-US"/>
          </a:p>
        </p:txBody>
      </p:sp>
      <p:sp>
        <p:nvSpPr>
          <p:cNvPr id="3" name="Content Placeholder 2"/>
          <p:cNvSpPr>
            <a:spLocks noGrp="1"/>
          </p:cNvSpPr>
          <p:nvPr>
            <p:ph sz="quarter" idx="1"/>
          </p:nvPr>
        </p:nvSpPr>
        <p:spPr/>
        <p:txBody>
          <a:bodyPr>
            <a:normAutofit/>
          </a:bodyPr>
          <a:lstStyle/>
          <a:p>
            <a:pPr marL="514350" lvl="0" indent="-514350">
              <a:buFont typeface="Wingdings" pitchFamily="2" charset="2"/>
              <a:buChar char="v"/>
            </a:pPr>
            <a:r>
              <a:rPr lang="en-GB" sz="3200" dirty="0" smtClean="0"/>
              <a:t>Reduced pH causes clumping of nuclear chromatin</a:t>
            </a:r>
          </a:p>
          <a:p>
            <a:pPr marL="514350" lvl="0" indent="-514350">
              <a:buFont typeface="Wingdings" pitchFamily="2" charset="2"/>
              <a:buChar char="v"/>
            </a:pPr>
            <a:r>
              <a:rPr lang="en-GB" sz="3200" dirty="0" smtClean="0"/>
              <a:t>Low ATP results in lack of energy hence failure of sodium-k pump leading to accumulation of sodium inside the cell favouring inflow of water into the cell hence swelling while potassium diffuses out of the cell </a:t>
            </a:r>
            <a:endParaRPr lang="en-US" sz="3200" dirty="0" smtClean="0"/>
          </a:p>
          <a:p>
            <a:pPr>
              <a:buNone/>
            </a:pPr>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53812FFE-E981-4A77-B69E-B59278095618}"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230</a:t>
            </a:fld>
            <a:endParaRPr lang="en-US"/>
          </a:p>
        </p:txBody>
      </p:sp>
      <p:sp>
        <p:nvSpPr>
          <p:cNvPr id="6" name="Content Placeholder 5"/>
          <p:cNvSpPr>
            <a:spLocks noGrp="1"/>
          </p:cNvSpPr>
          <p:nvPr>
            <p:ph sz="quarter" idx="1"/>
          </p:nvPr>
        </p:nvSpPr>
        <p:spPr/>
        <p:txBody>
          <a:bodyPr>
            <a:normAutofit lnSpcReduction="10000"/>
          </a:bodyPr>
          <a:lstStyle/>
          <a:p>
            <a:pPr>
              <a:buNone/>
            </a:pPr>
            <a:r>
              <a:rPr lang="en-US" b="1" dirty="0" smtClean="0"/>
              <a:t>I. </a:t>
            </a:r>
            <a:r>
              <a:rPr lang="en-GB" b="1" dirty="0" smtClean="0"/>
              <a:t>Lipoma</a:t>
            </a:r>
            <a:endParaRPr lang="en-US" dirty="0" smtClean="0"/>
          </a:p>
          <a:p>
            <a:r>
              <a:rPr lang="en-GB" dirty="0" smtClean="0"/>
              <a:t>Lipoma is the commonest soft tissue tumour that is made of circumscribed masses of fat commonly in the subcutaneous tissues of the arms, shoulders and buttocks.</a:t>
            </a:r>
          </a:p>
          <a:p>
            <a:r>
              <a:rPr lang="en-GB" dirty="0" smtClean="0"/>
              <a:t>Lipomas rarely occur in deep tissues of the limbs and retroperitonuem and very rarely in the viscera.</a:t>
            </a:r>
            <a:endParaRPr lang="en-US" dirty="0" smtClean="0"/>
          </a:p>
          <a:p>
            <a:r>
              <a:rPr lang="en-GB" dirty="0" smtClean="0"/>
              <a:t>It is common in the 4</a:t>
            </a:r>
            <a:r>
              <a:rPr lang="en-GB" baseline="30000" dirty="0" smtClean="0"/>
              <a:t>th</a:t>
            </a:r>
            <a:r>
              <a:rPr lang="en-GB" dirty="0" smtClean="0"/>
              <a:t>-5</a:t>
            </a:r>
            <a:r>
              <a:rPr lang="en-GB" baseline="30000" dirty="0" smtClean="0"/>
              <a:t>th</a:t>
            </a:r>
            <a:r>
              <a:rPr lang="en-GB" dirty="0" smtClean="0"/>
              <a:t> decade of life among more females than males at sites such as the neck, back and shoulder.</a:t>
            </a:r>
            <a:endParaRPr lang="en-US" dirty="0" smtClean="0"/>
          </a:p>
          <a:p>
            <a:endParaRPr lang="en-US"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9219AD36-54E3-48C8-AE80-2FAC76D2E31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231</a:t>
            </a:fld>
            <a:endParaRPr lang="en-US"/>
          </a:p>
        </p:txBody>
      </p:sp>
      <p:sp>
        <p:nvSpPr>
          <p:cNvPr id="3" name="Content Placeholder 2"/>
          <p:cNvSpPr>
            <a:spLocks noGrp="1"/>
          </p:cNvSpPr>
          <p:nvPr>
            <p:ph sz="quarter" idx="1"/>
          </p:nvPr>
        </p:nvSpPr>
        <p:spPr/>
        <p:txBody>
          <a:bodyPr>
            <a:normAutofit/>
          </a:bodyPr>
          <a:lstStyle/>
          <a:p>
            <a:r>
              <a:rPr lang="en-GB" dirty="0" smtClean="0"/>
              <a:t>When lipomas occur in deep tissues it is advisable to take keen interest to rule out liposarcomas even though lipomas rarely turn malignant. </a:t>
            </a:r>
            <a:endParaRPr lang="en-US" dirty="0" smtClean="0"/>
          </a:p>
          <a:p>
            <a:r>
              <a:rPr lang="en-GB" dirty="0" smtClean="0"/>
              <a:t>Lipoma cells can mix with other tissue components such as fibrous tissue (fibrolipoma), proliferating blood vessels (angiolipoma) and bone marrow element (myelolipoma).</a:t>
            </a:r>
            <a:endParaRPr lang="en-US" dirty="0" smtClean="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5DAB444-5124-4AE1-A844-DB7B79E242CC}"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232</a:t>
            </a:fld>
            <a:endParaRPr lang="en-US"/>
          </a:p>
        </p:txBody>
      </p:sp>
      <p:sp>
        <p:nvSpPr>
          <p:cNvPr id="6" name="Content Placeholder 5"/>
          <p:cNvSpPr>
            <a:spLocks noGrp="1"/>
          </p:cNvSpPr>
          <p:nvPr>
            <p:ph sz="quarter" idx="1"/>
          </p:nvPr>
        </p:nvSpPr>
        <p:spPr/>
        <p:txBody>
          <a:bodyPr/>
          <a:lstStyle/>
          <a:p>
            <a:pPr>
              <a:buNone/>
            </a:pPr>
            <a:r>
              <a:rPr lang="en-GB" b="1" dirty="0" smtClean="0"/>
              <a:t>Pathology</a:t>
            </a:r>
            <a:endParaRPr lang="en-US" b="1" dirty="0" smtClean="0"/>
          </a:p>
          <a:p>
            <a:pPr>
              <a:buNone/>
            </a:pPr>
            <a:r>
              <a:rPr lang="en-GB" b="1" i="1" dirty="0" smtClean="0"/>
              <a:t>Macroscopy</a:t>
            </a:r>
            <a:endParaRPr lang="en-US" dirty="0" smtClean="0"/>
          </a:p>
          <a:p>
            <a:r>
              <a:rPr lang="en-GB" dirty="0" smtClean="0"/>
              <a:t>Lipoma is seen as a solitary, soft, movable painless round-to-oval encapsulated mass that has lobules.</a:t>
            </a:r>
            <a:endParaRPr lang="en-US" dirty="0" smtClean="0"/>
          </a:p>
          <a:p>
            <a:pPr>
              <a:buNone/>
            </a:pPr>
            <a:r>
              <a:rPr lang="en-GB" b="1" i="1" dirty="0" smtClean="0"/>
              <a:t>Microscopy</a:t>
            </a:r>
            <a:endParaRPr lang="en-US" dirty="0" smtClean="0"/>
          </a:p>
          <a:p>
            <a:r>
              <a:rPr lang="en-GB" dirty="0" smtClean="0"/>
              <a:t>Lobules of mature adipose cells separated by fibrous septa are seen.</a:t>
            </a:r>
            <a:endParaRPr lang="en-US" dirty="0" smtClean="0"/>
          </a:p>
          <a:p>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6B0B1342-AE54-422B-8C93-A9359898308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233</a:t>
            </a:fld>
            <a:endParaRPr lang="en-US"/>
          </a:p>
        </p:txBody>
      </p:sp>
      <p:sp>
        <p:nvSpPr>
          <p:cNvPr id="3" name="Content Placeholder 2"/>
          <p:cNvSpPr>
            <a:spLocks noGrp="1"/>
          </p:cNvSpPr>
          <p:nvPr>
            <p:ph sz="quarter" idx="1"/>
          </p:nvPr>
        </p:nvSpPr>
        <p:spPr/>
        <p:txBody>
          <a:bodyPr>
            <a:normAutofit lnSpcReduction="10000"/>
          </a:bodyPr>
          <a:lstStyle/>
          <a:p>
            <a:pPr marL="320040" lvl="1" indent="-320040">
              <a:spcBef>
                <a:spcPts val="700"/>
              </a:spcBef>
              <a:buClr>
                <a:schemeClr val="accent2"/>
              </a:buClr>
              <a:buSzPct val="60000"/>
              <a:buNone/>
            </a:pPr>
            <a:r>
              <a:rPr lang="en-GB" b="1" dirty="0" smtClean="0"/>
              <a:t>II. Chondroma</a:t>
            </a:r>
            <a:endParaRPr lang="en-US" dirty="0" smtClean="0"/>
          </a:p>
          <a:p>
            <a:r>
              <a:rPr lang="en-GB" dirty="0" smtClean="0"/>
              <a:t>A chondroma is a benign tumour cartilage derived from chondroblasts arising in the medullary cavity of bone tubules of the hands and feet. It is rare in long bones. It is common in adults.</a:t>
            </a:r>
            <a:endParaRPr lang="en-US" dirty="0" smtClean="0"/>
          </a:p>
          <a:p>
            <a:r>
              <a:rPr lang="en-GB" dirty="0" smtClean="0"/>
              <a:t>It affects flat bones of the ribs, scapula, pelvic bones and sternum.</a:t>
            </a:r>
            <a:endParaRPr lang="en-US" dirty="0" smtClean="0"/>
          </a:p>
          <a:p>
            <a:pPr>
              <a:buNone/>
            </a:pPr>
            <a:r>
              <a:rPr lang="en-GB" b="1" dirty="0" smtClean="0"/>
              <a:t>Pathology</a:t>
            </a:r>
            <a:endParaRPr lang="en-US" dirty="0" smtClean="0"/>
          </a:p>
          <a:p>
            <a:pPr>
              <a:buNone/>
            </a:pPr>
            <a:r>
              <a:rPr lang="en-GB" b="1" dirty="0" smtClean="0"/>
              <a:t>Macroscopy – </a:t>
            </a:r>
            <a:r>
              <a:rPr lang="en-GB" dirty="0" smtClean="0"/>
              <a:t>lobulated encapsulated mass</a:t>
            </a:r>
            <a:endParaRPr lang="en-US" dirty="0" smtClean="0"/>
          </a:p>
          <a:p>
            <a:pPr>
              <a:buNone/>
            </a:pPr>
            <a:r>
              <a:rPr lang="en-GB" b="1" dirty="0" smtClean="0"/>
              <a:t>Microscopy – </a:t>
            </a:r>
            <a:r>
              <a:rPr lang="en-GB" dirty="0" smtClean="0"/>
              <a:t>irregular cartilage matrix</a:t>
            </a:r>
            <a:endParaRPr lang="en-US" dirty="0" smtClean="0"/>
          </a:p>
          <a:p>
            <a:pPr>
              <a:buNone/>
            </a:pPr>
            <a:endParaRPr lang="en-US" sz="3600" b="1" i="1" dirty="0" smtClean="0"/>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C42B7522-7D9A-47FE-B5E4-FF31B88F97D4}"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234</a:t>
            </a:fld>
            <a:endParaRPr lang="en-US"/>
          </a:p>
        </p:txBody>
      </p:sp>
      <p:sp>
        <p:nvSpPr>
          <p:cNvPr id="3" name="Content Placeholder 2"/>
          <p:cNvSpPr>
            <a:spLocks noGrp="1"/>
          </p:cNvSpPr>
          <p:nvPr>
            <p:ph sz="quarter" idx="1"/>
          </p:nvPr>
        </p:nvSpPr>
        <p:spPr/>
        <p:txBody>
          <a:bodyPr>
            <a:normAutofit lnSpcReduction="10000"/>
          </a:bodyPr>
          <a:lstStyle/>
          <a:p>
            <a:pPr marL="320040" lvl="1" indent="-320040">
              <a:spcBef>
                <a:spcPts val="700"/>
              </a:spcBef>
              <a:buClr>
                <a:schemeClr val="accent2"/>
              </a:buClr>
              <a:buSzPct val="60000"/>
              <a:buNone/>
            </a:pPr>
            <a:r>
              <a:rPr lang="en-GB" b="1" dirty="0" smtClean="0"/>
              <a:t>III. Osteoma</a:t>
            </a:r>
            <a:endParaRPr lang="en-US" dirty="0" smtClean="0"/>
          </a:p>
          <a:p>
            <a:r>
              <a:rPr lang="en-GB" dirty="0" smtClean="0"/>
              <a:t>Osteomas are benign slow growing tumours of bones derived from osteocytes and commonly occur in skull and facial bone but may occur in long bones too.  </a:t>
            </a:r>
          </a:p>
          <a:p>
            <a:r>
              <a:rPr lang="en-GB" dirty="0" smtClean="0"/>
              <a:t>Their development on many occasions follows trauma and local inflammation</a:t>
            </a:r>
            <a:endParaRPr lang="en-US" dirty="0" smtClean="0"/>
          </a:p>
          <a:p>
            <a:r>
              <a:rPr lang="en-GB" dirty="0" smtClean="0"/>
              <a:t>The tumour consists of differentiated mature lamellar bony tabernacle separated by fibrous tissue.</a:t>
            </a:r>
            <a:endParaRPr lang="en-US" dirty="0" smtClean="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D14DA30E-463F-4A68-9B1E-A0E2C524ED8E}"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235</a:t>
            </a:fld>
            <a:endParaRPr lang="en-US"/>
          </a:p>
        </p:txBody>
      </p:sp>
      <p:sp>
        <p:nvSpPr>
          <p:cNvPr id="6" name="Content Placeholder 5"/>
          <p:cNvSpPr>
            <a:spLocks noGrp="1"/>
          </p:cNvSpPr>
          <p:nvPr>
            <p:ph sz="quarter" idx="1"/>
          </p:nvPr>
        </p:nvSpPr>
        <p:spPr/>
        <p:txBody>
          <a:bodyPr>
            <a:normAutofit lnSpcReduction="10000"/>
          </a:bodyPr>
          <a:lstStyle/>
          <a:p>
            <a:pPr>
              <a:buNone/>
            </a:pPr>
            <a:r>
              <a:rPr lang="en-US" b="1" dirty="0" smtClean="0"/>
              <a:t>IV. </a:t>
            </a:r>
            <a:r>
              <a:rPr lang="en-GB" b="1" dirty="0" smtClean="0"/>
              <a:t>Leiomyoma (Uterine Fibroids)</a:t>
            </a:r>
            <a:endParaRPr lang="en-US" dirty="0" smtClean="0"/>
          </a:p>
          <a:p>
            <a:r>
              <a:rPr lang="en-GB" dirty="0" smtClean="0"/>
              <a:t>This is a common benign tumour derived from the smooth muscle layer of the uterus as a firm rounded mass. Has an increased incidence in the 4-6</a:t>
            </a:r>
            <a:r>
              <a:rPr lang="en-GB" baseline="30000" dirty="0" smtClean="0"/>
              <a:t>th</a:t>
            </a:r>
            <a:r>
              <a:rPr lang="en-GB" dirty="0" smtClean="0"/>
              <a:t> decades of life (above 30 years of age).</a:t>
            </a:r>
          </a:p>
          <a:p>
            <a:r>
              <a:rPr lang="en-GB" dirty="0" smtClean="0"/>
              <a:t>It is abnormal growth of smooth muscle cells of the myometrium together with the supporting connective tissues (fibrous tissue). There is abundant connective tissue hence the tumour is called fibromyoma or fibroids (fibrous tissue)</a:t>
            </a:r>
            <a:endParaRPr lang="en-US" dirty="0" smtClean="0"/>
          </a:p>
          <a:p>
            <a:endParaRPr lang="en-US"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EF01ADCE-F216-4800-8777-B6E5469C2CFE}"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236</a:t>
            </a:fld>
            <a:endParaRPr lang="en-US"/>
          </a:p>
        </p:txBody>
      </p:sp>
      <p:sp>
        <p:nvSpPr>
          <p:cNvPr id="3" name="Content Placeholder 2"/>
          <p:cNvSpPr>
            <a:spLocks noGrp="1"/>
          </p:cNvSpPr>
          <p:nvPr>
            <p:ph sz="quarter" idx="1"/>
          </p:nvPr>
        </p:nvSpPr>
        <p:spPr/>
        <p:txBody>
          <a:bodyPr>
            <a:normAutofit/>
          </a:bodyPr>
          <a:lstStyle/>
          <a:p>
            <a:r>
              <a:rPr lang="en-GB" dirty="0" smtClean="0"/>
              <a:t>Aetiology is unknown but associated factors do exist: -</a:t>
            </a:r>
            <a:endParaRPr lang="en-US" dirty="0" smtClean="0"/>
          </a:p>
          <a:p>
            <a:pPr marL="571500" lvl="0" indent="-571500">
              <a:buFont typeface="+mj-lt"/>
              <a:buAutoNum type="romanLcPeriod"/>
            </a:pPr>
            <a:r>
              <a:rPr lang="en-GB" dirty="0" smtClean="0"/>
              <a:t>Age – child bearing age 30-40 years</a:t>
            </a:r>
            <a:endParaRPr lang="en-US" dirty="0" smtClean="0"/>
          </a:p>
          <a:p>
            <a:pPr marL="571500" lvl="0" indent="-571500">
              <a:buFont typeface="+mj-lt"/>
              <a:buAutoNum type="romanLcPeriod"/>
            </a:pPr>
            <a:r>
              <a:rPr lang="en-GB" dirty="0" smtClean="0"/>
              <a:t>Nulliparity (common in nuns)</a:t>
            </a:r>
            <a:endParaRPr lang="en-US" dirty="0" smtClean="0"/>
          </a:p>
          <a:p>
            <a:pPr marL="571500" lvl="0" indent="-571500">
              <a:buFont typeface="+mj-lt"/>
              <a:buAutoNum type="romanLcPeriod"/>
            </a:pPr>
            <a:r>
              <a:rPr lang="en-GB" dirty="0" smtClean="0"/>
              <a:t>Long durations before conceiving/delivery</a:t>
            </a:r>
            <a:endParaRPr lang="en-US" dirty="0" smtClean="0"/>
          </a:p>
          <a:p>
            <a:pPr marL="571500" lvl="0" indent="-571500">
              <a:buFont typeface="+mj-lt"/>
              <a:buAutoNum type="romanLcPeriod"/>
            </a:pPr>
            <a:r>
              <a:rPr lang="en-GB" dirty="0" smtClean="0"/>
              <a:t>Long use of contraceptive pills</a:t>
            </a:r>
          </a:p>
          <a:p>
            <a:endParaRPr lang="en-US" dirty="0"/>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80D18BF5-E09B-4269-84BC-7C1CB8DD549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237</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Pathology</a:t>
            </a:r>
            <a:endParaRPr lang="en-US" b="1" dirty="0" smtClean="0"/>
          </a:p>
          <a:p>
            <a:pPr>
              <a:buNone/>
            </a:pPr>
            <a:r>
              <a:rPr lang="en-GB" b="1" i="1" dirty="0" smtClean="0"/>
              <a:t>Macroscopy</a:t>
            </a:r>
            <a:endParaRPr lang="en-US" dirty="0" smtClean="0"/>
          </a:p>
          <a:p>
            <a:r>
              <a:rPr lang="en-GB" dirty="0" smtClean="0"/>
              <a:t>Leiomyoma is a diffuse, bulky soft fleshy mass or a polypoidal mass projecting into the lumen. </a:t>
            </a:r>
          </a:p>
          <a:p>
            <a:r>
              <a:rPr lang="en-GB" dirty="0" smtClean="0"/>
              <a:t>Are encapsulated well defined with a regular outline and firm in consistency</a:t>
            </a:r>
            <a:endParaRPr lang="en-US" dirty="0" smtClean="0"/>
          </a:p>
          <a:p>
            <a:pPr>
              <a:buNone/>
            </a:pPr>
            <a:r>
              <a:rPr lang="en-GB" b="1" dirty="0" smtClean="0"/>
              <a:t>Microscopy</a:t>
            </a:r>
            <a:r>
              <a:rPr lang="en-GB" dirty="0" smtClean="0"/>
              <a:t> - contain smooth muscle fibres</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FF619CB-FCE3-497C-A780-E165D64EE926}"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238</a:t>
            </a:fld>
            <a:endParaRPr lang="en-US"/>
          </a:p>
        </p:txBody>
      </p:sp>
      <p:sp>
        <p:nvSpPr>
          <p:cNvPr id="6" name="Content Placeholder 5"/>
          <p:cNvSpPr>
            <a:spLocks noGrp="1"/>
          </p:cNvSpPr>
          <p:nvPr>
            <p:ph sz="quarter" idx="1"/>
          </p:nvPr>
        </p:nvSpPr>
        <p:spPr/>
        <p:txBody>
          <a:bodyPr>
            <a:normAutofit lnSpcReduction="10000"/>
          </a:bodyPr>
          <a:lstStyle/>
          <a:p>
            <a:pPr>
              <a:buNone/>
            </a:pPr>
            <a:r>
              <a:rPr lang="en-GB" b="1" dirty="0" smtClean="0"/>
              <a:t>Classification</a:t>
            </a:r>
            <a:endParaRPr lang="en-US" dirty="0" smtClean="0"/>
          </a:p>
          <a:p>
            <a:pPr marL="514350" lvl="0" indent="-514350">
              <a:buFont typeface="+mj-lt"/>
              <a:buAutoNum type="alphaLcPeriod"/>
            </a:pPr>
            <a:r>
              <a:rPr lang="en-GB" dirty="0" err="1" smtClean="0"/>
              <a:t>Submucous</a:t>
            </a:r>
            <a:endParaRPr lang="en-US" dirty="0" smtClean="0"/>
          </a:p>
          <a:p>
            <a:pPr marL="514350" lvl="0" indent="-514350">
              <a:buFont typeface="+mj-lt"/>
              <a:buAutoNum type="alphaLcPeriod"/>
            </a:pPr>
            <a:r>
              <a:rPr lang="en-GB" dirty="0" smtClean="0"/>
              <a:t>Interstitial (intramuscular)</a:t>
            </a:r>
            <a:endParaRPr lang="en-US" dirty="0" smtClean="0"/>
          </a:p>
          <a:p>
            <a:pPr marL="514350" lvl="0" indent="-514350">
              <a:buFont typeface="+mj-lt"/>
              <a:buAutoNum type="alphaLcPeriod"/>
            </a:pPr>
            <a:r>
              <a:rPr lang="en-GB" dirty="0" err="1" smtClean="0"/>
              <a:t>Subserous</a:t>
            </a:r>
            <a:endParaRPr lang="en-US" dirty="0" smtClean="0"/>
          </a:p>
          <a:p>
            <a:pPr marL="514350" lvl="0" indent="-514350">
              <a:buFont typeface="+mj-lt"/>
              <a:buAutoNum type="alphaLcPeriod"/>
            </a:pPr>
            <a:r>
              <a:rPr lang="en-GB" dirty="0" smtClean="0"/>
              <a:t>Fibroid polyp</a:t>
            </a:r>
            <a:endParaRPr lang="en-US" dirty="0" smtClean="0"/>
          </a:p>
          <a:p>
            <a:pPr marL="514350" lvl="0" indent="-514350">
              <a:buFont typeface="+mj-lt"/>
              <a:buAutoNum type="alphaLcPeriod"/>
            </a:pPr>
            <a:r>
              <a:rPr lang="en-GB" dirty="0" smtClean="0"/>
              <a:t>Parasitic</a:t>
            </a:r>
            <a:endParaRPr lang="en-US" dirty="0" smtClean="0"/>
          </a:p>
          <a:p>
            <a:pPr>
              <a:buNone/>
            </a:pPr>
            <a:r>
              <a:rPr lang="en-US" b="1" dirty="0" smtClean="0"/>
              <a:t>V. </a:t>
            </a:r>
            <a:r>
              <a:rPr lang="en-GB" b="1" dirty="0" smtClean="0"/>
              <a:t>Fibromas</a:t>
            </a:r>
            <a:endParaRPr lang="en-US" dirty="0" smtClean="0"/>
          </a:p>
          <a:p>
            <a:r>
              <a:rPr lang="en-GB" dirty="0" smtClean="0"/>
              <a:t>Fibromas are benign tumour-like growths e.g. fibromatosis and keloids.</a:t>
            </a:r>
            <a:endParaRPr lang="en-US" dirty="0" smtClean="0"/>
          </a:p>
          <a:p>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D6B2189-EED3-43A3-934C-EACE9DAE3A24}"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239</a:t>
            </a:fld>
            <a:endParaRPr lang="en-US"/>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None/>
            </a:pPr>
            <a:r>
              <a:rPr lang="en-GB" b="1" dirty="0" smtClean="0"/>
              <a:t>VI. Rhabdomyoma</a:t>
            </a:r>
            <a:endParaRPr lang="en-US" dirty="0" smtClean="0"/>
          </a:p>
          <a:p>
            <a:r>
              <a:rPr lang="en-GB" dirty="0" smtClean="0"/>
              <a:t>Rhabdomyoma is a rare benign tumour of the striated muscle.  </a:t>
            </a:r>
          </a:p>
          <a:p>
            <a:r>
              <a:rPr lang="en-GB" dirty="0" smtClean="0"/>
              <a:t>It is commonly found in the head and neck region.</a:t>
            </a:r>
          </a:p>
          <a:p>
            <a:r>
              <a:rPr lang="en-GB" dirty="0" smtClean="0"/>
              <a:t> It is usually not found in voluntary muscles where it is expected to be.  </a:t>
            </a:r>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4C09443D-EAA6-4DF1-A49C-F30E37A78BA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24</a:t>
            </a:fld>
            <a:endParaRPr lang="en-US"/>
          </a:p>
        </p:txBody>
      </p:sp>
      <p:sp>
        <p:nvSpPr>
          <p:cNvPr id="6" name="Content Placeholder 5"/>
          <p:cNvSpPr>
            <a:spLocks noGrp="1"/>
          </p:cNvSpPr>
          <p:nvPr>
            <p:ph sz="quarter" idx="1"/>
          </p:nvPr>
        </p:nvSpPr>
        <p:spPr/>
        <p:txBody>
          <a:bodyPr/>
          <a:lstStyle/>
          <a:p>
            <a:pPr marL="514350" lvl="0" indent="-514350">
              <a:buFont typeface="Wingdings" pitchFamily="2" charset="2"/>
              <a:buChar char="v"/>
            </a:pPr>
            <a:r>
              <a:rPr lang="en-GB" dirty="0" smtClean="0"/>
              <a:t>There is reduced protein synthesis due to damaged ribosomes and cytoskeleton damage that results in loss of microvilli </a:t>
            </a:r>
            <a:endParaRPr lang="en-US" dirty="0" smtClean="0"/>
          </a:p>
          <a:p>
            <a:pPr marL="514350" lvl="0" indent="-514350">
              <a:buFont typeface="Wingdings" pitchFamily="2" charset="2"/>
              <a:buChar char="v"/>
            </a:pPr>
            <a:r>
              <a:rPr lang="en-GB" dirty="0" smtClean="0"/>
              <a:t>Finally there is Total swelling of the cell organelles such as the mitochondria, endoplasmic reticulum </a:t>
            </a:r>
            <a:endParaRPr lang="en-US" dirty="0" smtClean="0"/>
          </a:p>
          <a:p>
            <a:r>
              <a:rPr lang="en-GB" dirty="0" smtClean="0"/>
              <a:t>If the hypoxia is halted at this stage the changes can be reversed but if hypoxia is sustained the injury becomes irreversible. </a:t>
            </a:r>
            <a:endParaRPr lang="en-US" dirty="0" smtClean="0"/>
          </a:p>
          <a:p>
            <a:endParaRPr lang="en-US"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pPr lvl="0"/>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AEFD8A5C-C7AC-4426-B41A-5F856280D779}"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240</a:t>
            </a:fld>
            <a:endParaRPr lang="en-US"/>
          </a:p>
        </p:txBody>
      </p:sp>
      <p:sp>
        <p:nvSpPr>
          <p:cNvPr id="3" name="Content Placeholder 2"/>
          <p:cNvSpPr>
            <a:spLocks noGrp="1"/>
          </p:cNvSpPr>
          <p:nvPr>
            <p:ph sz="quarter" idx="1"/>
          </p:nvPr>
        </p:nvSpPr>
        <p:spPr/>
        <p:txBody>
          <a:bodyPr>
            <a:normAutofit/>
          </a:bodyPr>
          <a:lstStyle/>
          <a:p>
            <a:pPr>
              <a:buNone/>
            </a:pPr>
            <a:r>
              <a:rPr lang="en-GB" b="1" dirty="0" smtClean="0"/>
              <a:t>MALIGNANT CONNECTIVE TISSUE TUMOURS </a:t>
            </a:r>
          </a:p>
          <a:p>
            <a:r>
              <a:rPr lang="en-GB" dirty="0" smtClean="0"/>
              <a:t>Malignant tumours of the connective tissues are called sarcomas (Greek “sarcoma” = flesh). </a:t>
            </a:r>
          </a:p>
          <a:p>
            <a:r>
              <a:rPr lang="en-GB" dirty="0" smtClean="0"/>
              <a:t>They commonly arise from soft tissues and bone but rare in the viscera.</a:t>
            </a:r>
            <a:endParaRPr lang="en-US" dirty="0" smtClean="0"/>
          </a:p>
          <a:p>
            <a:pPr>
              <a:buNone/>
            </a:pPr>
            <a:r>
              <a:rPr lang="en-US" b="1" dirty="0" smtClean="0"/>
              <a:t>I. </a:t>
            </a:r>
            <a:r>
              <a:rPr lang="en-GB" b="1" dirty="0" smtClean="0"/>
              <a:t>Myosarcoma</a:t>
            </a:r>
            <a:endParaRPr lang="en-US" dirty="0" smtClean="0"/>
          </a:p>
          <a:p>
            <a:r>
              <a:rPr lang="en-GB" dirty="0" smtClean="0"/>
              <a:t>These are malignant tumours of muscles with two varieties </a:t>
            </a:r>
            <a:r>
              <a:rPr lang="en-GB" dirty="0" err="1" smtClean="0"/>
              <a:t>leiomyosarcoma</a:t>
            </a:r>
            <a:r>
              <a:rPr lang="en-GB" dirty="0" smtClean="0"/>
              <a:t> (smooth muscles) and </a:t>
            </a:r>
            <a:r>
              <a:rPr lang="en-GB" dirty="0" err="1" smtClean="0"/>
              <a:t>rhabdomyosarcoma</a:t>
            </a:r>
            <a:r>
              <a:rPr lang="en-GB" dirty="0" smtClean="0"/>
              <a:t> (striated muscles).</a:t>
            </a:r>
            <a:endParaRPr lang="en-US" dirty="0" smtClean="0"/>
          </a:p>
          <a:p>
            <a:endParaRPr lang="en-US" dirty="0"/>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17501725-5480-4A35-AEF0-734A86C58C42}"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241</a:t>
            </a:fld>
            <a:endParaRPr lang="en-US"/>
          </a:p>
        </p:txBody>
      </p:sp>
      <p:sp>
        <p:nvSpPr>
          <p:cNvPr id="6" name="Content Placeholder 5"/>
          <p:cNvSpPr>
            <a:spLocks noGrp="1"/>
          </p:cNvSpPr>
          <p:nvPr>
            <p:ph sz="quarter" idx="1"/>
          </p:nvPr>
        </p:nvSpPr>
        <p:spPr/>
        <p:txBody>
          <a:bodyPr/>
          <a:lstStyle/>
          <a:p>
            <a:pPr>
              <a:buNone/>
            </a:pPr>
            <a:r>
              <a:rPr lang="en-US" b="1" dirty="0" smtClean="0"/>
              <a:t>II. </a:t>
            </a:r>
            <a:r>
              <a:rPr lang="en-GB" b="1" dirty="0" smtClean="0"/>
              <a:t>Liposarcoma</a:t>
            </a:r>
            <a:endParaRPr lang="en-US" dirty="0" smtClean="0"/>
          </a:p>
          <a:p>
            <a:r>
              <a:rPr lang="en-GB" dirty="0" smtClean="0"/>
              <a:t>Liposarcoma arise in soft tissues of limbs and retroperitoneum usually contains primitive fat containing cells (lipoblasts). </a:t>
            </a:r>
          </a:p>
          <a:p>
            <a:r>
              <a:rPr lang="en-GB" dirty="0" smtClean="0"/>
              <a:t>Well-differentiated liposarcomas rarely metastasise as opposed to poorly differentiated ones.</a:t>
            </a:r>
            <a:endParaRPr lang="en-US" dirty="0" smtClean="0"/>
          </a:p>
          <a:p>
            <a:endParaRPr lang="en-US"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EB3548D6-03FC-4DFF-A69F-C4F67AAA95FC}"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242</a:t>
            </a:fld>
            <a:endParaRPr lang="en-US"/>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None/>
            </a:pPr>
            <a:r>
              <a:rPr lang="en-GB" b="1" dirty="0" smtClean="0"/>
              <a:t>III. Leiomyosarcoma </a:t>
            </a:r>
            <a:endParaRPr lang="en-US" dirty="0" smtClean="0"/>
          </a:p>
          <a:p>
            <a:r>
              <a:rPr lang="en-GB" dirty="0" smtClean="0"/>
              <a:t>Are rare tumours in the skin, deep soft tissues, stomach and particularly the uterus. </a:t>
            </a:r>
          </a:p>
          <a:p>
            <a:r>
              <a:rPr lang="en-GB" dirty="0" smtClean="0"/>
              <a:t>They are peduculated and lobulated masses of variable sizes with high cellularity. Usually they are well-differentiated tumours.</a:t>
            </a:r>
            <a:endParaRPr lang="en-US" dirty="0" smtClean="0"/>
          </a:p>
          <a:p>
            <a:pPr>
              <a:buNone/>
            </a:pPr>
            <a:r>
              <a:rPr lang="en-US" b="1" dirty="0" smtClean="0"/>
              <a:t>IV. </a:t>
            </a:r>
            <a:r>
              <a:rPr lang="en-GB" b="1" dirty="0" smtClean="0"/>
              <a:t>Rhabdomyosarcoma </a:t>
            </a:r>
            <a:endParaRPr lang="en-US" dirty="0" smtClean="0"/>
          </a:p>
          <a:p>
            <a:r>
              <a:rPr lang="en-GB" dirty="0" smtClean="0"/>
              <a:t>Is a rare tumour that involves the bladder, uterus and vagina.</a:t>
            </a:r>
            <a:endParaRPr lang="en-US" dirty="0" smtClean="0"/>
          </a:p>
          <a:p>
            <a:endParaRPr lang="en-US" dirty="0"/>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Cont.</a:t>
            </a:r>
            <a:br>
              <a:rPr lang="en-US" b="1" dirty="0" smtClean="0"/>
            </a:br>
            <a:endParaRPr lang="en-US" dirty="0"/>
          </a:p>
        </p:txBody>
      </p:sp>
      <p:sp>
        <p:nvSpPr>
          <p:cNvPr id="4" name="Date Placeholder 3"/>
          <p:cNvSpPr>
            <a:spLocks noGrp="1"/>
          </p:cNvSpPr>
          <p:nvPr>
            <p:ph type="dt" sz="half" idx="10"/>
          </p:nvPr>
        </p:nvSpPr>
        <p:spPr/>
        <p:txBody>
          <a:bodyPr/>
          <a:lstStyle/>
          <a:p>
            <a:fld id="{1AD10356-FF3D-4C0F-8D86-BC0DD806FB8B}"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243</a:t>
            </a:fld>
            <a:endParaRPr lang="en-US"/>
          </a:p>
        </p:txBody>
      </p:sp>
      <p:sp>
        <p:nvSpPr>
          <p:cNvPr id="3" name="Content Placeholder 2"/>
          <p:cNvSpPr>
            <a:spLocks noGrp="1"/>
          </p:cNvSpPr>
          <p:nvPr>
            <p:ph sz="quarter" idx="1"/>
          </p:nvPr>
        </p:nvSpPr>
        <p:spPr/>
        <p:txBody>
          <a:bodyPr>
            <a:normAutofit lnSpcReduction="10000"/>
          </a:bodyPr>
          <a:lstStyle/>
          <a:p>
            <a:pPr marL="320040" lvl="1" indent="-320040">
              <a:spcBef>
                <a:spcPts val="700"/>
              </a:spcBef>
              <a:buClr>
                <a:schemeClr val="accent2"/>
              </a:buClr>
              <a:buSzPct val="60000"/>
              <a:buNone/>
            </a:pPr>
            <a:r>
              <a:rPr lang="en-GB" b="1" dirty="0" smtClean="0"/>
              <a:t>OTHER TUMOURS </a:t>
            </a:r>
          </a:p>
          <a:p>
            <a:pPr marL="320040" lvl="1" indent="-320040">
              <a:spcBef>
                <a:spcPts val="700"/>
              </a:spcBef>
              <a:buClr>
                <a:schemeClr val="accent2"/>
              </a:buClr>
              <a:buSzPct val="60000"/>
              <a:buNone/>
            </a:pPr>
            <a:r>
              <a:rPr lang="en-GB" b="1" dirty="0" smtClean="0"/>
              <a:t>I. Teratoma</a:t>
            </a:r>
            <a:endParaRPr lang="en-US" dirty="0" smtClean="0"/>
          </a:p>
          <a:p>
            <a:r>
              <a:rPr lang="en-GB" dirty="0" smtClean="0"/>
              <a:t>Tumours derived from totipotent germ cells in the ovary (usually benign) and testis.</a:t>
            </a:r>
            <a:endParaRPr lang="en-US" dirty="0" smtClean="0"/>
          </a:p>
          <a:p>
            <a:pPr>
              <a:buNone/>
            </a:pPr>
            <a:r>
              <a:rPr lang="en-US" b="1" dirty="0" smtClean="0"/>
              <a:t>II. </a:t>
            </a:r>
            <a:r>
              <a:rPr lang="en-GB" b="1" dirty="0" smtClean="0"/>
              <a:t>Hamartomas</a:t>
            </a:r>
            <a:endParaRPr lang="en-US" dirty="0" smtClean="0"/>
          </a:p>
          <a:p>
            <a:r>
              <a:rPr lang="en-GB" dirty="0" smtClean="0"/>
              <a:t>Hamartomas are non-neoplastic tumour like growths consisting of a mixture of tissues found at a particular site.</a:t>
            </a:r>
          </a:p>
          <a:p>
            <a:r>
              <a:rPr lang="en-GB" dirty="0" smtClean="0"/>
              <a:t>They commonly involve blood vessels and pigment cells in the skin.</a:t>
            </a:r>
            <a:endParaRPr lang="en-US" sz="3600" b="1" i="1" dirty="0" smtClean="0"/>
          </a:p>
          <a:p>
            <a:endParaRPr lang="en-US" dirty="0"/>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F8C96E5B-DA12-4695-944E-D6EB69E8238B}"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244</a:t>
            </a:fld>
            <a:endParaRPr lang="en-US"/>
          </a:p>
        </p:txBody>
      </p:sp>
      <p:sp>
        <p:nvSpPr>
          <p:cNvPr id="3" name="Content Placeholder 2"/>
          <p:cNvSpPr>
            <a:spLocks noGrp="1"/>
          </p:cNvSpPr>
          <p:nvPr>
            <p:ph sz="quarter" idx="1"/>
          </p:nvPr>
        </p:nvSpPr>
        <p:spPr/>
        <p:txBody>
          <a:bodyPr>
            <a:normAutofit fontScale="92500" lnSpcReduction="20000"/>
          </a:bodyPr>
          <a:lstStyle/>
          <a:p>
            <a:pPr marL="320040" lvl="1" indent="-320040">
              <a:spcBef>
                <a:spcPts val="700"/>
              </a:spcBef>
              <a:buClr>
                <a:schemeClr val="accent2"/>
              </a:buClr>
              <a:buSzPct val="60000"/>
              <a:buNone/>
            </a:pPr>
            <a:r>
              <a:rPr lang="en-GB" b="1" dirty="0" smtClean="0"/>
              <a:t>III. Angiomas</a:t>
            </a:r>
            <a:endParaRPr lang="en-US" dirty="0" smtClean="0"/>
          </a:p>
          <a:p>
            <a:r>
              <a:rPr lang="en-GB" dirty="0" smtClean="0"/>
              <a:t>Angiomas are tumours arising from the vascular tissues where there </a:t>
            </a:r>
            <a:r>
              <a:rPr lang="en-GB" b="1" dirty="0" smtClean="0"/>
              <a:t>haemangiomas</a:t>
            </a:r>
            <a:r>
              <a:rPr lang="en-GB" dirty="0" smtClean="0"/>
              <a:t> (blood vessels) and </a:t>
            </a:r>
            <a:r>
              <a:rPr lang="en-GB" b="1" dirty="0" smtClean="0"/>
              <a:t>lymphangiomas</a:t>
            </a:r>
            <a:r>
              <a:rPr lang="en-GB" dirty="0" smtClean="0"/>
              <a:t> (lymphatic vessels). </a:t>
            </a:r>
          </a:p>
          <a:p>
            <a:r>
              <a:rPr lang="en-GB" dirty="0" smtClean="0"/>
              <a:t>There are two types of haemangiomas – capillary haemangioma and cavernous haemangioma.</a:t>
            </a:r>
            <a:endParaRPr lang="en-US" dirty="0" smtClean="0"/>
          </a:p>
          <a:p>
            <a:r>
              <a:rPr lang="en-GB" dirty="0" smtClean="0"/>
              <a:t>Capillary haemangiomas are common in the skin of the face, trunk and hands but can occur in internal organs.</a:t>
            </a:r>
          </a:p>
          <a:p>
            <a:r>
              <a:rPr lang="en-GB" dirty="0" smtClean="0"/>
              <a:t>They are new growths of blood vessels, which are well defined with a deep red or purple colour.</a:t>
            </a:r>
            <a:endParaRPr lang="en-US" dirty="0" smtClean="0"/>
          </a:p>
          <a:p>
            <a:r>
              <a:rPr lang="en-GB" dirty="0" smtClean="0"/>
              <a:t>Cavernous angioma is confined to internal organs more commonly the liver.</a:t>
            </a:r>
            <a:endParaRPr lang="en-US" dirty="0" smtClean="0"/>
          </a:p>
          <a:p>
            <a:endParaRPr lang="en-US" dirty="0"/>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425C319E-87A0-4F4F-82F1-89D06F535234}"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245</a:t>
            </a:fld>
            <a:endParaRPr lang="en-US"/>
          </a:p>
        </p:txBody>
      </p:sp>
      <p:sp>
        <p:nvSpPr>
          <p:cNvPr id="3" name="Content Placeholder 2"/>
          <p:cNvSpPr>
            <a:spLocks noGrp="1"/>
          </p:cNvSpPr>
          <p:nvPr>
            <p:ph sz="quarter" idx="1"/>
          </p:nvPr>
        </p:nvSpPr>
        <p:spPr/>
        <p:txBody>
          <a:bodyPr>
            <a:normAutofit/>
          </a:bodyPr>
          <a:lstStyle/>
          <a:p>
            <a:pPr marL="320040" lvl="1" indent="-320040">
              <a:spcBef>
                <a:spcPts val="700"/>
              </a:spcBef>
              <a:buClr>
                <a:schemeClr val="accent2"/>
              </a:buClr>
              <a:buSzPct val="60000"/>
              <a:buNone/>
            </a:pPr>
            <a:r>
              <a:rPr lang="en-GB" b="1" dirty="0" smtClean="0"/>
              <a:t>III. Benign Pigmented Naevus or Lentigo (Mole)</a:t>
            </a:r>
            <a:endParaRPr lang="en-US" dirty="0" smtClean="0"/>
          </a:p>
          <a:p>
            <a:r>
              <a:rPr lang="en-GB" dirty="0" smtClean="0"/>
              <a:t>“Naevus” means birthmark. These involve the pigment cells of the skin. </a:t>
            </a:r>
          </a:p>
          <a:p>
            <a:r>
              <a:rPr lang="en-GB" dirty="0" smtClean="0"/>
              <a:t>During the foetal life melanin-pigment forming cells migrate into the skin hence abnormalities of migration, proliferation and maturation of these cells affects the skin resulting in a naevi of variable sizes and pigmentation. </a:t>
            </a:r>
            <a:endParaRPr lang="en-US" dirty="0" smtClean="0"/>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4" name="Date Placeholder 3"/>
          <p:cNvSpPr>
            <a:spLocks noGrp="1"/>
          </p:cNvSpPr>
          <p:nvPr>
            <p:ph type="dt" sz="half" idx="10"/>
          </p:nvPr>
        </p:nvSpPr>
        <p:spPr/>
        <p:txBody>
          <a:bodyPr/>
          <a:lstStyle/>
          <a:p>
            <a:fld id="{364A10E1-D02E-44BF-9CC6-98964ED2422F}"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246</a:t>
            </a:fld>
            <a:endParaRPr lang="en-US"/>
          </a:p>
        </p:txBody>
      </p:sp>
      <p:pic>
        <p:nvPicPr>
          <p:cNvPr id="7" name="Picture 2"/>
          <p:cNvPicPr>
            <a:picLocks noGrp="1" noChangeAspect="1" noChangeArrowheads="1"/>
          </p:cNvPicPr>
          <p:nvPr>
            <p:ph sz="quarter" idx="1"/>
          </p:nvPr>
        </p:nvPicPr>
        <p:blipFill>
          <a:blip r:embed="rId2" cstate="print"/>
          <a:stretch>
            <a:fillRect/>
          </a:stretch>
        </p:blipFill>
        <p:spPr bwMode="auto">
          <a:xfrm>
            <a:off x="1904186" y="1600200"/>
            <a:ext cx="5570577"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4" name="Date Placeholder 3"/>
          <p:cNvSpPr>
            <a:spLocks noGrp="1"/>
          </p:cNvSpPr>
          <p:nvPr>
            <p:ph type="dt" sz="half" idx="10"/>
          </p:nvPr>
        </p:nvSpPr>
        <p:spPr/>
        <p:txBody>
          <a:bodyPr/>
          <a:lstStyle/>
          <a:p>
            <a:fld id="{5AB03527-7651-4A7B-A399-6F9C29AFD521}"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25</a:t>
            </a:fld>
            <a:endParaRPr lang="en-US"/>
          </a:p>
        </p:txBody>
      </p:sp>
      <p:sp>
        <p:nvSpPr>
          <p:cNvPr id="3" name="Content Placeholder 2"/>
          <p:cNvSpPr>
            <a:spLocks noGrp="1"/>
          </p:cNvSpPr>
          <p:nvPr>
            <p:ph sz="quarter" idx="1"/>
          </p:nvPr>
        </p:nvSpPr>
        <p:spPr/>
        <p:txBody>
          <a:bodyPr>
            <a:normAutofit/>
          </a:bodyPr>
          <a:lstStyle/>
          <a:p>
            <a:pPr lvl="0">
              <a:buNone/>
            </a:pPr>
            <a:r>
              <a:rPr lang="en-GB" sz="3600" b="1" dirty="0" smtClean="0"/>
              <a:t>Features of Reversible Cell Injury </a:t>
            </a:r>
          </a:p>
          <a:p>
            <a:pPr lvl="0"/>
            <a:r>
              <a:rPr lang="en-GB" sz="3600" dirty="0" smtClean="0"/>
              <a:t>Cell </a:t>
            </a:r>
            <a:r>
              <a:rPr lang="en-GB" sz="3600" dirty="0"/>
              <a:t>swelling due to hydropic change and vacuole degeneration</a:t>
            </a:r>
            <a:endParaRPr lang="en-US" sz="3600" dirty="0"/>
          </a:p>
          <a:p>
            <a:pPr lvl="0"/>
            <a:r>
              <a:rPr lang="en-GB" sz="3600" dirty="0"/>
              <a:t>Mitochondrial swelling</a:t>
            </a:r>
            <a:endParaRPr lang="en-US" sz="3600" dirty="0"/>
          </a:p>
          <a:p>
            <a:pPr lvl="0"/>
            <a:r>
              <a:rPr lang="en-GB" sz="3600" dirty="0"/>
              <a:t>Endoplasmic reticulum swelling</a:t>
            </a:r>
            <a:endParaRPr lang="en-US" sz="3600" dirty="0"/>
          </a:p>
          <a:p>
            <a:pPr lvl="0"/>
            <a:r>
              <a:rPr lang="en-GB" sz="3600" dirty="0"/>
              <a:t>Detachment of </a:t>
            </a:r>
            <a:r>
              <a:rPr lang="en-GB" sz="3600" dirty="0" smtClean="0"/>
              <a:t>ribosomes</a:t>
            </a:r>
            <a:endParaRPr 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94BEC32C-B657-4C27-8D81-AE3D148F8DB8}"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26</a:t>
            </a:fld>
            <a:endParaRPr lang="en-US"/>
          </a:p>
        </p:txBody>
      </p:sp>
      <p:sp>
        <p:nvSpPr>
          <p:cNvPr id="6" name="Content Placeholder 5"/>
          <p:cNvSpPr>
            <a:spLocks noGrp="1"/>
          </p:cNvSpPr>
          <p:nvPr>
            <p:ph sz="quarter" idx="1"/>
          </p:nvPr>
        </p:nvSpPr>
        <p:spPr/>
        <p:txBody>
          <a:bodyPr/>
          <a:lstStyle/>
          <a:p>
            <a:pPr lvl="0"/>
            <a:r>
              <a:rPr lang="en-GB" sz="3600" dirty="0" smtClean="0"/>
              <a:t>Loss of microvilli</a:t>
            </a:r>
            <a:endParaRPr lang="en-US" sz="3600" dirty="0" smtClean="0"/>
          </a:p>
          <a:p>
            <a:pPr lvl="0"/>
            <a:r>
              <a:rPr lang="en-GB" sz="3600" dirty="0" smtClean="0"/>
              <a:t>Clumping of nuclear chromatin</a:t>
            </a:r>
            <a:endParaRPr lang="en-US" sz="3600" dirty="0" smtClean="0"/>
          </a:p>
          <a:p>
            <a:pPr lvl="0"/>
            <a:r>
              <a:rPr lang="en-GB" sz="3600" dirty="0" smtClean="0"/>
              <a:t>Lipid deposition</a:t>
            </a:r>
            <a:endParaRPr lang="en-US" sz="3600" dirty="0" smtClean="0"/>
          </a:p>
          <a:p>
            <a:pPr lvl="0"/>
            <a:r>
              <a:rPr lang="en-GB" sz="3600" dirty="0" smtClean="0"/>
              <a:t>Degenerative changes in lipid membranes giving myelin figures and lipid fragments.</a:t>
            </a:r>
            <a:endParaRPr lang="en-US" sz="3600" dirty="0" smtClean="0"/>
          </a:p>
          <a:p>
            <a:r>
              <a:rPr lang="en-US" sz="3600" dirty="0" smtClean="0"/>
              <a:t>Surface blebs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173A8E6A-C789-41E3-8C7C-CA6985382904}"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27</a:t>
            </a:fld>
            <a:endParaRPr lang="en-US"/>
          </a:p>
        </p:txBody>
      </p:sp>
      <p:sp>
        <p:nvSpPr>
          <p:cNvPr id="3" name="Content Placeholder 2"/>
          <p:cNvSpPr>
            <a:spLocks noGrp="1"/>
          </p:cNvSpPr>
          <p:nvPr>
            <p:ph sz="quarter" idx="1"/>
          </p:nvPr>
        </p:nvSpPr>
        <p:spPr/>
        <p:txBody>
          <a:bodyPr>
            <a:normAutofit/>
          </a:bodyPr>
          <a:lstStyle/>
          <a:p>
            <a:pPr>
              <a:buNone/>
            </a:pPr>
            <a:r>
              <a:rPr lang="en-GB" b="1" dirty="0" smtClean="0"/>
              <a:t>2. Irreversible cell injury </a:t>
            </a:r>
          </a:p>
          <a:p>
            <a:r>
              <a:rPr lang="en-GB" dirty="0" smtClean="0"/>
              <a:t>Irreversible </a:t>
            </a:r>
            <a:r>
              <a:rPr lang="en-GB" dirty="0"/>
              <a:t>cell injury occurs as result of sustained hypoxia or injurious agent. </a:t>
            </a:r>
            <a:endParaRPr lang="en-GB" dirty="0" smtClean="0"/>
          </a:p>
          <a:p>
            <a:r>
              <a:rPr lang="en-GB" dirty="0" smtClean="0"/>
              <a:t>It </a:t>
            </a:r>
            <a:r>
              <a:rPr lang="en-GB" dirty="0"/>
              <a:t>is determined by the inability to reverse mitochondrial dysfunction and disturbance of the functions of the cell membrane</a:t>
            </a:r>
            <a:r>
              <a:rPr lang="en-GB" dirty="0" smtClean="0"/>
              <a:t>.</a:t>
            </a:r>
          </a:p>
          <a:p>
            <a:r>
              <a:rPr lang="en-GB" dirty="0" smtClean="0"/>
              <a:t>There is </a:t>
            </a:r>
            <a:r>
              <a:rPr lang="en-GB" dirty="0"/>
              <a:t>a</a:t>
            </a:r>
            <a:r>
              <a:rPr lang="en-GB" dirty="0" smtClean="0"/>
              <a:t>n </a:t>
            </a:r>
            <a:r>
              <a:rPr lang="en-GB" dirty="0"/>
              <a:t>association with depletion of proteins, leakage of enzymes, low pH and reduced ATP</a:t>
            </a:r>
            <a:r>
              <a:rPr lang="en-GB" dirty="0" smtClean="0"/>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EFB76F32-A78C-4E25-B588-822CC75C76A2}"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28</a:t>
            </a:fld>
            <a:endParaRPr lang="en-US"/>
          </a:p>
        </p:txBody>
      </p:sp>
      <p:sp>
        <p:nvSpPr>
          <p:cNvPr id="3" name="Content Placeholder 2"/>
          <p:cNvSpPr>
            <a:spLocks noGrp="1"/>
          </p:cNvSpPr>
          <p:nvPr>
            <p:ph sz="quarter" idx="1"/>
          </p:nvPr>
        </p:nvSpPr>
        <p:spPr/>
        <p:txBody>
          <a:bodyPr>
            <a:normAutofit/>
          </a:bodyPr>
          <a:lstStyle/>
          <a:p>
            <a:pPr>
              <a:buNone/>
            </a:pPr>
            <a:r>
              <a:rPr lang="en-GB" sz="3500" b="1" dirty="0" smtClean="0"/>
              <a:t>Features of Irreversible Cell Injury</a:t>
            </a:r>
            <a:endParaRPr lang="en-US" sz="3500" dirty="0"/>
          </a:p>
          <a:p>
            <a:pPr lvl="0"/>
            <a:r>
              <a:rPr lang="en-GB" dirty="0"/>
              <a:t>Cell membrane disruption</a:t>
            </a:r>
            <a:endParaRPr lang="en-US" sz="2800" dirty="0"/>
          </a:p>
          <a:p>
            <a:pPr lvl="0"/>
            <a:r>
              <a:rPr lang="en-GB" dirty="0"/>
              <a:t>Nuclear changes </a:t>
            </a:r>
            <a:endParaRPr lang="en-US" sz="2800" dirty="0"/>
          </a:p>
          <a:p>
            <a:pPr lvl="1"/>
            <a:r>
              <a:rPr lang="en-GB" dirty="0"/>
              <a:t>Nuclear shrinkage ( pykonosis)</a:t>
            </a:r>
            <a:endParaRPr lang="en-US" sz="2400" dirty="0"/>
          </a:p>
          <a:p>
            <a:pPr lvl="1"/>
            <a:r>
              <a:rPr lang="en-GB" dirty="0"/>
              <a:t>Nuclear dissolution (karyolysis)</a:t>
            </a:r>
            <a:endParaRPr lang="en-US" sz="2400" dirty="0"/>
          </a:p>
          <a:p>
            <a:pPr lvl="1"/>
            <a:r>
              <a:rPr lang="en-GB" dirty="0"/>
              <a:t>Nuclear breakup (Karyorrhexis)</a:t>
            </a:r>
            <a:endParaRPr lang="en-US" sz="2400" dirty="0"/>
          </a:p>
          <a:p>
            <a:pPr>
              <a:buNone/>
            </a:pP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FF6DBCD8-2B30-4D8F-A5FA-35C4F4382D5F}"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29</a:t>
            </a:fld>
            <a:endParaRPr lang="en-US"/>
          </a:p>
        </p:txBody>
      </p:sp>
      <p:sp>
        <p:nvSpPr>
          <p:cNvPr id="6" name="Content Placeholder 5"/>
          <p:cNvSpPr>
            <a:spLocks noGrp="1"/>
          </p:cNvSpPr>
          <p:nvPr>
            <p:ph sz="quarter" idx="1"/>
          </p:nvPr>
        </p:nvSpPr>
        <p:spPr/>
        <p:txBody>
          <a:bodyPr/>
          <a:lstStyle/>
          <a:p>
            <a:pPr lvl="0"/>
            <a:r>
              <a:rPr lang="en-GB" sz="3200" dirty="0" smtClean="0"/>
              <a:t>Cytoskeletal changes - breakage of microfilaments and intermediate filaments</a:t>
            </a:r>
            <a:endParaRPr lang="en-US" sz="3200" dirty="0" smtClean="0"/>
          </a:p>
          <a:p>
            <a:pPr lvl="0"/>
            <a:r>
              <a:rPr lang="en-GB" sz="3200" dirty="0" smtClean="0"/>
              <a:t>Mitochondrial damage</a:t>
            </a:r>
            <a:endParaRPr lang="en-US" sz="3200" dirty="0" smtClean="0"/>
          </a:p>
          <a:p>
            <a:pPr lvl="0"/>
            <a:r>
              <a:rPr lang="en-GB" sz="3200" dirty="0" smtClean="0"/>
              <a:t>Lysosome rupture – release enzymes</a:t>
            </a:r>
            <a:endParaRPr lang="en-US" sz="32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FDDF213-9BB6-49D7-8B95-EFA89EF4CA96}"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a:t>
            </a:fld>
            <a:endParaRPr lang="en-US"/>
          </a:p>
        </p:txBody>
      </p:sp>
      <p:sp>
        <p:nvSpPr>
          <p:cNvPr id="6" name="Content Placeholder 5"/>
          <p:cNvSpPr>
            <a:spLocks noGrp="1"/>
          </p:cNvSpPr>
          <p:nvPr>
            <p:ph sz="quarter" idx="1"/>
          </p:nvPr>
        </p:nvSpPr>
        <p:spPr/>
        <p:txBody>
          <a:bodyPr/>
          <a:lstStyle/>
          <a:p>
            <a:pPr lvl="0"/>
            <a:r>
              <a:rPr lang="en-GB" dirty="0" smtClean="0"/>
              <a:t>Describe cell response to injury </a:t>
            </a:r>
            <a:endParaRPr lang="en-US" dirty="0" smtClean="0"/>
          </a:p>
          <a:p>
            <a:pPr lvl="0"/>
            <a:r>
              <a:rPr lang="en-GB" dirty="0" smtClean="0"/>
              <a:t>Explain the consequences of cell injury </a:t>
            </a:r>
            <a:endParaRPr lang="en-US" dirty="0" smtClean="0"/>
          </a:p>
          <a:p>
            <a:pPr lvl="0"/>
            <a:r>
              <a:rPr lang="en-GB" dirty="0" smtClean="0"/>
              <a:t>Explain  the cellular changes in cell damage</a:t>
            </a:r>
            <a:endParaRPr lang="en-US" dirty="0" smtClean="0"/>
          </a:p>
          <a:p>
            <a:pPr lvl="0"/>
            <a:r>
              <a:rPr lang="en-GB" dirty="0" smtClean="0"/>
              <a:t>Outline manifestations of disease at the cellular level  </a:t>
            </a:r>
            <a:endParaRPr lang="en-US" dirty="0" smtClean="0"/>
          </a:p>
          <a:p>
            <a:pPr lvl="0"/>
            <a:r>
              <a:rPr lang="en-GB" dirty="0" smtClean="0"/>
              <a:t>Describe the process and effects of cell death  </a:t>
            </a:r>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BD54369A-4748-411B-82DB-032F47F56B3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30</a:t>
            </a:fld>
            <a:endParaRPr lang="en-US"/>
          </a:p>
        </p:txBody>
      </p:sp>
      <p:sp>
        <p:nvSpPr>
          <p:cNvPr id="3" name="Content Placeholder 2"/>
          <p:cNvSpPr>
            <a:spLocks noGrp="1"/>
          </p:cNvSpPr>
          <p:nvPr>
            <p:ph sz="quarter" idx="1"/>
          </p:nvPr>
        </p:nvSpPr>
        <p:spPr/>
        <p:txBody>
          <a:bodyPr>
            <a:normAutofit/>
          </a:bodyPr>
          <a:lstStyle/>
          <a:p>
            <a:pPr lvl="0">
              <a:buNone/>
            </a:pPr>
            <a:r>
              <a:rPr lang="en-GB" sz="4000" b="1" dirty="0" smtClean="0"/>
              <a:t>Cell death </a:t>
            </a:r>
          </a:p>
          <a:p>
            <a:pPr lvl="0"/>
            <a:r>
              <a:rPr lang="en-GB" sz="4000" dirty="0" smtClean="0"/>
              <a:t>There </a:t>
            </a:r>
            <a:r>
              <a:rPr lang="en-GB" sz="4000" dirty="0"/>
              <a:t>are three main forms of cell death namely</a:t>
            </a:r>
            <a:r>
              <a:rPr lang="en-GB" sz="4000" b="1" dirty="0"/>
              <a:t> autolysis, apoptosis and </a:t>
            </a:r>
            <a:r>
              <a:rPr lang="en-GB" sz="4000" b="1" dirty="0" smtClean="0"/>
              <a:t>necrosis</a:t>
            </a:r>
          </a:p>
          <a:p>
            <a:endParaRPr lang="en-GB" b="1" dirty="0" smtClean="0"/>
          </a:p>
          <a:p>
            <a:pPr>
              <a:buNone/>
            </a:pPr>
            <a:r>
              <a:rPr lang="en-GB" b="1" dirty="0" smtClean="0"/>
              <a:t>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lvl="0"/>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EAA964B3-B8FD-4DE7-9162-21795E5F4E21}"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31</a:t>
            </a:fld>
            <a:endParaRPr lang="en-US"/>
          </a:p>
        </p:txBody>
      </p:sp>
      <p:sp>
        <p:nvSpPr>
          <p:cNvPr id="3" name="Content Placeholder 2"/>
          <p:cNvSpPr>
            <a:spLocks noGrp="1"/>
          </p:cNvSpPr>
          <p:nvPr>
            <p:ph sz="quarter" idx="1"/>
          </p:nvPr>
        </p:nvSpPr>
        <p:spPr/>
        <p:txBody>
          <a:bodyPr/>
          <a:lstStyle/>
          <a:p>
            <a:pPr>
              <a:buNone/>
            </a:pPr>
            <a:r>
              <a:rPr lang="en-GB" b="1" dirty="0" smtClean="0"/>
              <a:t>1.Autolysis </a:t>
            </a:r>
          </a:p>
          <a:p>
            <a:r>
              <a:rPr lang="en-GB" dirty="0" smtClean="0"/>
              <a:t>Autolysis is the death of cells and tissues after the death of the whole organism.</a:t>
            </a:r>
          </a:p>
          <a:p>
            <a:r>
              <a:rPr lang="en-GB" dirty="0" smtClean="0"/>
              <a:t>It can also be seen when tissues are removed surgically from the organism.  </a:t>
            </a:r>
          </a:p>
          <a:p>
            <a:r>
              <a:rPr lang="en-GB" dirty="0" smtClean="0"/>
              <a:t>This occurs due to post-mortem release of digestive enzymes from lysosomes. </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lvl="0"/>
            <a:r>
              <a:rPr lang="en-US" dirty="0" smtClean="0"/>
              <a:t/>
            </a:r>
            <a:br>
              <a:rPr lang="en-US" dirty="0" smtClean="0"/>
            </a:br>
            <a:r>
              <a:rPr lang="en-US" dirty="0" smtClean="0"/>
              <a:t>Cont.</a:t>
            </a:r>
            <a:br>
              <a:rPr lang="en-US" dirty="0" smtClean="0"/>
            </a:br>
            <a:r>
              <a:rPr lang="en-GB" b="1" dirty="0" smtClean="0"/>
              <a:t> </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21B2ADB5-49B2-4815-B425-804BC4E66784}"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32</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2.Apoptosis </a:t>
            </a:r>
          </a:p>
          <a:p>
            <a:r>
              <a:rPr lang="en-GB" dirty="0" smtClean="0"/>
              <a:t>Apoptosis is a coordinated and programmed death of tissues which is a significant active process in health and disease.</a:t>
            </a:r>
          </a:p>
          <a:p>
            <a:r>
              <a:rPr lang="en-GB" dirty="0" smtClean="0"/>
              <a:t>It is programmed cell death stimulated by diverse agents and occurs under physiological and genetic control. </a:t>
            </a:r>
          </a:p>
          <a:p>
            <a:r>
              <a:rPr lang="en-GB" dirty="0" smtClean="0"/>
              <a:t>The process of apoptosis helps to eliminate unwanted cells by an internally programmed series of events effected by dedicated gene products.</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C4C99D02-80EC-4101-B8EF-4188C02CA0BB}"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33</a:t>
            </a:fld>
            <a:endParaRPr lang="en-US"/>
          </a:p>
        </p:txBody>
      </p:sp>
      <p:sp>
        <p:nvSpPr>
          <p:cNvPr id="6" name="Content Placeholder 5"/>
          <p:cNvSpPr>
            <a:spLocks noGrp="1"/>
          </p:cNvSpPr>
          <p:nvPr>
            <p:ph sz="quarter" idx="1"/>
          </p:nvPr>
        </p:nvSpPr>
        <p:spPr/>
        <p:txBody>
          <a:bodyPr>
            <a:normAutofit lnSpcReduction="10000"/>
          </a:bodyPr>
          <a:lstStyle/>
          <a:p>
            <a:r>
              <a:rPr lang="en-GB" dirty="0" smtClean="0"/>
              <a:t>Apoptosis involves cell death of single cells or small groups of cells where the other cells are functioning well.</a:t>
            </a:r>
          </a:p>
          <a:p>
            <a:r>
              <a:rPr lang="en-GB" dirty="0" smtClean="0"/>
              <a:t>Apoptosis is an energy-dependent process needed to maintain membrane pumping systems and synthesis of cellular proteins. </a:t>
            </a:r>
          </a:p>
          <a:p>
            <a:r>
              <a:rPr lang="en-GB" dirty="0" smtClean="0"/>
              <a:t>It is not associated with inflammation and once initiated the process is irreversible.  </a:t>
            </a:r>
          </a:p>
          <a:p>
            <a:r>
              <a:rPr lang="en-GB" dirty="0" smtClean="0"/>
              <a:t>Apoptosis can be seen in physiological and pathological processes.</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44213F48-605A-4F11-8DEF-53F9A1361F50}"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34</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Examples of Physiological Apoptosis </a:t>
            </a:r>
          </a:p>
          <a:p>
            <a:pPr lvl="0">
              <a:buFont typeface="Wingdings" pitchFamily="2" charset="2"/>
              <a:buChar char="Ø"/>
            </a:pPr>
            <a:r>
              <a:rPr lang="en-GB" sz="3200" dirty="0" smtClean="0"/>
              <a:t>To maintain cell population in tissues with high cell turnover e.g. skin and bowels. </a:t>
            </a:r>
            <a:endParaRPr lang="en-US" sz="3200" dirty="0" smtClean="0"/>
          </a:p>
          <a:p>
            <a:pPr lvl="0">
              <a:buFont typeface="Wingdings" pitchFamily="2" charset="2"/>
              <a:buChar char="Ø"/>
            </a:pPr>
            <a:r>
              <a:rPr lang="en-GB" sz="3200" dirty="0" smtClean="0"/>
              <a:t>To eliminate immune cells after cytokine depletion </a:t>
            </a:r>
            <a:endParaRPr lang="en-US" sz="3200" dirty="0" smtClean="0"/>
          </a:p>
          <a:p>
            <a:pPr lvl="0">
              <a:buFont typeface="Wingdings" pitchFamily="2" charset="2"/>
              <a:buChar char="Ø"/>
            </a:pPr>
            <a:r>
              <a:rPr lang="en-GB" sz="3200" dirty="0" smtClean="0"/>
              <a:t>To remove damaged cells by viruses </a:t>
            </a:r>
            <a:endParaRPr lang="en-US" sz="3200" dirty="0" smtClean="0"/>
          </a:p>
          <a:p>
            <a:pPr lvl="0">
              <a:buFont typeface="Wingdings" pitchFamily="2" charset="2"/>
              <a:buChar char="Ø"/>
            </a:pPr>
            <a:r>
              <a:rPr lang="en-GB" sz="3200" dirty="0" smtClean="0"/>
              <a:t>To eliminate cells with DNA damage by radiation, cytotoxic agents etc</a:t>
            </a:r>
            <a:endParaRPr lang="en-US" sz="32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4" name="Date Placeholder 3"/>
          <p:cNvSpPr>
            <a:spLocks noGrp="1"/>
          </p:cNvSpPr>
          <p:nvPr>
            <p:ph type="dt" sz="half" idx="10"/>
          </p:nvPr>
        </p:nvSpPr>
        <p:spPr/>
        <p:txBody>
          <a:bodyPr/>
          <a:lstStyle/>
          <a:p>
            <a:fld id="{675A211A-FDC9-4C57-9008-B215538D7EF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35</a:t>
            </a:fld>
            <a:endParaRPr lang="en-US"/>
          </a:p>
        </p:txBody>
      </p:sp>
      <p:sp>
        <p:nvSpPr>
          <p:cNvPr id="3" name="Content Placeholder 2"/>
          <p:cNvSpPr>
            <a:spLocks noGrp="1"/>
          </p:cNvSpPr>
          <p:nvPr>
            <p:ph sz="quarter" idx="1"/>
          </p:nvPr>
        </p:nvSpPr>
        <p:spPr/>
        <p:txBody>
          <a:bodyPr/>
          <a:lstStyle/>
          <a:p>
            <a:pPr lvl="0">
              <a:buNone/>
            </a:pPr>
            <a:r>
              <a:rPr lang="en-GB" b="1" dirty="0" smtClean="0"/>
              <a:t>Examples of Pathological Apoptosis </a:t>
            </a:r>
          </a:p>
          <a:p>
            <a:pPr lvl="0">
              <a:buFont typeface="Wingdings" pitchFamily="2" charset="2"/>
              <a:buChar char="Ø"/>
            </a:pPr>
            <a:r>
              <a:rPr lang="en-GB" dirty="0" smtClean="0"/>
              <a:t>Tumours: Balance between apoptosis and cell proliferation is disturbed in neoplasia </a:t>
            </a:r>
            <a:endParaRPr lang="en-US" dirty="0" smtClean="0"/>
          </a:p>
          <a:p>
            <a:pPr lvl="0">
              <a:buFont typeface="Wingdings" pitchFamily="2" charset="2"/>
              <a:buChar char="Ø"/>
            </a:pPr>
            <a:r>
              <a:rPr lang="en-GB" dirty="0" smtClean="0"/>
              <a:t>Atrophy: Cell loss in atrophic tissues (e.g. hepatitis) </a:t>
            </a:r>
            <a:endParaRPr lang="en-US" dirty="0" smtClean="0"/>
          </a:p>
          <a:p>
            <a:pPr lvl="0">
              <a:buFont typeface="Wingdings" pitchFamily="2" charset="2"/>
              <a:buChar char="Ø"/>
            </a:pPr>
            <a:r>
              <a:rPr lang="en-GB" dirty="0" smtClean="0"/>
              <a:t>HIV/AIDS – loss of lymphocytes by apoptosis  </a:t>
            </a:r>
            <a:endParaRPr 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4" name="Date Placeholder 3"/>
          <p:cNvSpPr>
            <a:spLocks noGrp="1"/>
          </p:cNvSpPr>
          <p:nvPr>
            <p:ph type="dt" sz="half" idx="10"/>
          </p:nvPr>
        </p:nvSpPr>
        <p:spPr/>
        <p:txBody>
          <a:bodyPr/>
          <a:lstStyle/>
          <a:p>
            <a:fld id="{3D85F2E3-92A9-485E-AC53-5B01CF91B9A6}"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Process of apoptosis </a:t>
            </a:r>
          </a:p>
          <a:p>
            <a:r>
              <a:rPr lang="en-GB" dirty="0" smtClean="0"/>
              <a:t>Apoptosis involves two processes </a:t>
            </a:r>
            <a:r>
              <a:rPr lang="en-GB" b="1" dirty="0" smtClean="0"/>
              <a:t>– dying and elimination.</a:t>
            </a:r>
          </a:p>
          <a:p>
            <a:r>
              <a:rPr lang="en-GB" dirty="0" smtClean="0"/>
              <a:t>In the dying phase which has two stages of </a:t>
            </a:r>
            <a:r>
              <a:rPr lang="en-GB" b="1" dirty="0" smtClean="0"/>
              <a:t>initiation and execution </a:t>
            </a:r>
            <a:r>
              <a:rPr lang="en-GB" dirty="0" smtClean="0"/>
              <a:t>involves active metabolic changes that result in the cell disintegrating into apoptotic bodies.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GB" sz="4000" b="1" dirty="0" smtClean="0"/>
              <a:t/>
            </a:r>
            <a:br>
              <a:rPr lang="en-GB" sz="4000" b="1" dirty="0" smtClean="0"/>
            </a:br>
            <a:r>
              <a:rPr lang="en-GB" sz="4000" b="1" dirty="0"/>
              <a:t>C</a:t>
            </a:r>
            <a:r>
              <a:rPr lang="en-GB" sz="4000" b="1" dirty="0" smtClean="0"/>
              <a:t>ont.</a:t>
            </a:r>
            <a:r>
              <a:rPr lang="en-US" sz="4000" dirty="0"/>
              <a:t/>
            </a:r>
            <a:br>
              <a:rPr lang="en-US" sz="4000" dirty="0"/>
            </a:br>
            <a:endParaRPr lang="en-US" sz="4000" dirty="0"/>
          </a:p>
        </p:txBody>
      </p:sp>
      <p:sp>
        <p:nvSpPr>
          <p:cNvPr id="4" name="Date Placeholder 3"/>
          <p:cNvSpPr>
            <a:spLocks noGrp="1"/>
          </p:cNvSpPr>
          <p:nvPr>
            <p:ph type="dt" sz="half" idx="10"/>
          </p:nvPr>
        </p:nvSpPr>
        <p:spPr/>
        <p:txBody>
          <a:bodyPr/>
          <a:lstStyle/>
          <a:p>
            <a:fld id="{AB4D0900-6EAD-49EF-AE97-F0FDE453C76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37</a:t>
            </a:fld>
            <a:endParaRPr lang="en-US"/>
          </a:p>
        </p:txBody>
      </p:sp>
      <p:sp>
        <p:nvSpPr>
          <p:cNvPr id="3" name="Content Placeholder 2"/>
          <p:cNvSpPr>
            <a:spLocks noGrp="1"/>
          </p:cNvSpPr>
          <p:nvPr>
            <p:ph sz="quarter" idx="1"/>
          </p:nvPr>
        </p:nvSpPr>
        <p:spPr/>
        <p:txBody>
          <a:bodyPr>
            <a:normAutofit/>
          </a:bodyPr>
          <a:lstStyle/>
          <a:p>
            <a:pPr lvl="0">
              <a:buNone/>
            </a:pPr>
            <a:r>
              <a:rPr lang="en-GB" sz="3200" b="1" dirty="0" smtClean="0"/>
              <a:t>Stage 1 – Initiation </a:t>
            </a:r>
          </a:p>
          <a:p>
            <a:pPr lvl="0"/>
            <a:r>
              <a:rPr lang="en-GB" dirty="0" smtClean="0"/>
              <a:t>Apoptosis can be initiated by various agents such as: -</a:t>
            </a:r>
            <a:endParaRPr lang="en-US" dirty="0" smtClean="0"/>
          </a:p>
          <a:p>
            <a:pPr lvl="1"/>
            <a:r>
              <a:rPr lang="en-GB" dirty="0" smtClean="0"/>
              <a:t>Loss or withdrawal of growth factors</a:t>
            </a:r>
            <a:endParaRPr lang="en-US" dirty="0" smtClean="0"/>
          </a:p>
          <a:p>
            <a:pPr lvl="1"/>
            <a:r>
              <a:rPr lang="en-GB" dirty="0" smtClean="0"/>
              <a:t>Damage to DNA</a:t>
            </a:r>
            <a:endParaRPr lang="en-US" dirty="0" smtClean="0"/>
          </a:p>
          <a:p>
            <a:pPr lvl="1"/>
            <a:r>
              <a:rPr lang="en-GB" dirty="0" smtClean="0"/>
              <a:t>Activation of T cells and NKC</a:t>
            </a:r>
            <a:endParaRPr lang="en-US" dirty="0" smtClean="0"/>
          </a:p>
          <a:p>
            <a:pPr lvl="1"/>
            <a:r>
              <a:rPr lang="en-GB" dirty="0" smtClean="0"/>
              <a:t>Enzymes </a:t>
            </a:r>
            <a:endParaRPr lang="en-US" dirty="0" smtClean="0"/>
          </a:p>
          <a:p>
            <a:pPr lvl="0"/>
            <a:r>
              <a:rPr lang="en-GB" dirty="0" smtClean="0"/>
              <a:t>Leading to formation of pores in the mitochondria and collapse of electrochemical membrane gradient </a:t>
            </a:r>
            <a:endParaRPr lang="en-US" dirty="0" smtClean="0"/>
          </a:p>
          <a:p>
            <a:pPr>
              <a:buNone/>
            </a:pP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smtClean="0"/>
              <a:t/>
            </a:r>
            <a:br>
              <a:rPr lang="en-US" dirty="0" smtClean="0"/>
            </a:br>
            <a:r>
              <a:rPr lang="en-US" sz="6000" dirty="0"/>
              <a:t>C</a:t>
            </a:r>
            <a:r>
              <a:rPr lang="en-US" sz="6000" dirty="0" smtClean="0"/>
              <a:t>ont.</a:t>
            </a:r>
            <a:r>
              <a:rPr lang="en-US" dirty="0"/>
              <a:t/>
            </a:r>
            <a:br>
              <a:rPr lang="en-US" dirty="0"/>
            </a:br>
            <a:endParaRPr lang="en-US" dirty="0"/>
          </a:p>
        </p:txBody>
      </p:sp>
      <p:sp>
        <p:nvSpPr>
          <p:cNvPr id="4" name="Date Placeholder 3"/>
          <p:cNvSpPr>
            <a:spLocks noGrp="1"/>
          </p:cNvSpPr>
          <p:nvPr>
            <p:ph type="dt" sz="half" idx="10"/>
          </p:nvPr>
        </p:nvSpPr>
        <p:spPr/>
        <p:txBody>
          <a:bodyPr/>
          <a:lstStyle/>
          <a:p>
            <a:fld id="{70EC2E4C-8323-45A0-8408-39189C038AB1}"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38</a:t>
            </a:fld>
            <a:endParaRPr lang="en-US"/>
          </a:p>
        </p:txBody>
      </p:sp>
      <p:sp>
        <p:nvSpPr>
          <p:cNvPr id="3" name="Content Placeholder 2"/>
          <p:cNvSpPr>
            <a:spLocks noGrp="1"/>
          </p:cNvSpPr>
          <p:nvPr>
            <p:ph sz="quarter" idx="1"/>
          </p:nvPr>
        </p:nvSpPr>
        <p:spPr/>
        <p:txBody>
          <a:bodyPr>
            <a:normAutofit/>
          </a:bodyPr>
          <a:lstStyle/>
          <a:p>
            <a:pPr lvl="0">
              <a:buNone/>
            </a:pPr>
            <a:r>
              <a:rPr lang="en-GB" sz="3200" b="1" dirty="0" smtClean="0"/>
              <a:t>Stage 2 – Execution </a:t>
            </a:r>
          </a:p>
          <a:p>
            <a:pPr lvl="0"/>
            <a:r>
              <a:rPr lang="en-GB" dirty="0" smtClean="0"/>
              <a:t>Orderly catabolism and condensation of the cytoskeleton</a:t>
            </a:r>
            <a:endParaRPr lang="en-US" dirty="0" smtClean="0"/>
          </a:p>
          <a:p>
            <a:pPr lvl="0"/>
            <a:r>
              <a:rPr lang="en-GB" dirty="0" smtClean="0"/>
              <a:t>Endonuclease activation, DNA cleavage and condensation of the nuclear membrane and then fragmentation</a:t>
            </a:r>
            <a:endParaRPr lang="en-US" dirty="0" smtClean="0"/>
          </a:p>
          <a:p>
            <a:pPr lvl="0"/>
            <a:r>
              <a:rPr lang="en-GB" dirty="0" smtClean="0"/>
              <a:t>Fragments form apoptotic bodies which bud off from the cell membrane</a:t>
            </a:r>
            <a:endParaRPr 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t/>
            </a:r>
            <a:br>
              <a:rPr lang="en-US" sz="4000" dirty="0" smtClean="0"/>
            </a:br>
            <a:r>
              <a:rPr lang="en-US" sz="4000" dirty="0" smtClean="0"/>
              <a:t>Cont.</a:t>
            </a:r>
            <a:r>
              <a:rPr lang="en-US" sz="4000" dirty="0"/>
              <a:t/>
            </a:r>
            <a:br>
              <a:rPr lang="en-US" sz="4000" dirty="0"/>
            </a:br>
            <a:endParaRPr lang="en-US" sz="4000" dirty="0"/>
          </a:p>
        </p:txBody>
      </p:sp>
      <p:sp>
        <p:nvSpPr>
          <p:cNvPr id="4" name="Date Placeholder 3"/>
          <p:cNvSpPr>
            <a:spLocks noGrp="1"/>
          </p:cNvSpPr>
          <p:nvPr>
            <p:ph type="dt" sz="half" idx="10"/>
          </p:nvPr>
        </p:nvSpPr>
        <p:spPr/>
        <p:txBody>
          <a:bodyPr/>
          <a:lstStyle/>
          <a:p>
            <a:fld id="{73B66E3B-EB6A-43EC-ADB1-3A4EA3DA1FA6}"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39</a:t>
            </a:fld>
            <a:endParaRPr lang="en-US"/>
          </a:p>
        </p:txBody>
      </p:sp>
      <p:sp>
        <p:nvSpPr>
          <p:cNvPr id="3" name="Content Placeholder 2"/>
          <p:cNvSpPr>
            <a:spLocks noGrp="1"/>
          </p:cNvSpPr>
          <p:nvPr>
            <p:ph sz="quarter" idx="1"/>
          </p:nvPr>
        </p:nvSpPr>
        <p:spPr/>
        <p:txBody>
          <a:bodyPr/>
          <a:lstStyle/>
          <a:p>
            <a:r>
              <a:rPr lang="en-GB" dirty="0" smtClean="0"/>
              <a:t>The buds have a marker which moves from the inside to the outside of the membrane to indicate that the apoptotic body is to be phagocytosed</a:t>
            </a:r>
            <a:endParaRPr lang="en-US" dirty="0" smtClean="0"/>
          </a:p>
          <a:p>
            <a:pPr lvl="0">
              <a:buNone/>
            </a:pPr>
            <a:r>
              <a:rPr lang="en-GB" sz="3200" b="1" dirty="0" smtClean="0"/>
              <a:t>Stage 3 – Disposal (Elimination) </a:t>
            </a:r>
          </a:p>
          <a:p>
            <a:pPr lvl="0"/>
            <a:r>
              <a:rPr lang="en-GB" dirty="0" smtClean="0"/>
              <a:t>Apoptotic bodies are disposed through phagocytosis by macrophages and adjacent epithelial cells</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sp>
        <p:nvSpPr>
          <p:cNvPr id="4" name="Date Placeholder 3"/>
          <p:cNvSpPr>
            <a:spLocks noGrp="1"/>
          </p:cNvSpPr>
          <p:nvPr>
            <p:ph type="dt" sz="half" idx="10"/>
          </p:nvPr>
        </p:nvSpPr>
        <p:spPr/>
        <p:txBody>
          <a:bodyPr/>
          <a:lstStyle/>
          <a:p>
            <a:fld id="{41289A03-1D0E-4E5F-8E85-96A865828BA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a:t>
            </a:fld>
            <a:endParaRPr lang="en-US"/>
          </a:p>
        </p:txBody>
      </p:sp>
      <p:sp>
        <p:nvSpPr>
          <p:cNvPr id="3" name="Content Placeholder 2"/>
          <p:cNvSpPr>
            <a:spLocks noGrp="1"/>
          </p:cNvSpPr>
          <p:nvPr>
            <p:ph sz="quarter" idx="1"/>
          </p:nvPr>
        </p:nvSpPr>
        <p:spPr/>
        <p:txBody>
          <a:bodyPr>
            <a:normAutofit fontScale="92500" lnSpcReduction="10000"/>
          </a:bodyPr>
          <a:lstStyle/>
          <a:p>
            <a:r>
              <a:rPr lang="en-GB" dirty="0" smtClean="0"/>
              <a:t>The cell is the essential unit of all living things as it is the basic building unit of larger forms of life-the cell is the fundamental organizational unit of life”. </a:t>
            </a:r>
          </a:p>
          <a:p>
            <a:pPr>
              <a:buNone/>
            </a:pPr>
            <a:r>
              <a:rPr lang="en-GB" b="1" dirty="0" smtClean="0"/>
              <a:t>Types of Cells </a:t>
            </a:r>
            <a:r>
              <a:rPr lang="en-GB" dirty="0" smtClean="0"/>
              <a:t> </a:t>
            </a:r>
            <a:endParaRPr lang="en-US" dirty="0" smtClean="0"/>
          </a:p>
          <a:p>
            <a:pPr marL="514350" lvl="0" indent="-514350">
              <a:buFont typeface="+mj-lt"/>
              <a:buAutoNum type="arabicParenR"/>
            </a:pPr>
            <a:r>
              <a:rPr lang="en-GB" b="1" dirty="0" smtClean="0"/>
              <a:t>Labile cells </a:t>
            </a:r>
            <a:r>
              <a:rPr lang="en-GB" dirty="0" smtClean="0"/>
              <a:t>– have rapid proliferation and cell turnover e.g. cells lining the gut and epithelial cells </a:t>
            </a:r>
            <a:endParaRPr lang="en-US" dirty="0" smtClean="0"/>
          </a:p>
          <a:p>
            <a:pPr marL="514350" lvl="0" indent="-514350">
              <a:buFont typeface="+mj-lt"/>
              <a:buAutoNum type="arabicParenR"/>
            </a:pPr>
            <a:r>
              <a:rPr lang="en-GB" b="1" dirty="0" smtClean="0"/>
              <a:t>Stable cells </a:t>
            </a:r>
            <a:r>
              <a:rPr lang="en-GB" dirty="0" smtClean="0"/>
              <a:t>– have a slow proliferation and cell turnover e.g. the liver cells and heart </a:t>
            </a:r>
            <a:endParaRPr lang="en-US" dirty="0" smtClean="0"/>
          </a:p>
          <a:p>
            <a:pPr marL="514350" lvl="0" indent="-514350">
              <a:buFont typeface="+mj-lt"/>
              <a:buAutoNum type="arabicParenR"/>
            </a:pPr>
            <a:r>
              <a:rPr lang="en-GB" b="1" dirty="0" smtClean="0"/>
              <a:t>Permanent cells </a:t>
            </a:r>
            <a:r>
              <a:rPr lang="en-GB" dirty="0" smtClean="0"/>
              <a:t>– these are cells that are not able to proliferate e.g. brain cells</a:t>
            </a:r>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06EC0660-9AC7-4CFD-A8DF-FAA7DDA028BB}"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40</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Usefulness of apoptosis </a:t>
            </a:r>
          </a:p>
          <a:p>
            <a:pPr lvl="0"/>
            <a:r>
              <a:rPr lang="en-GB" dirty="0" smtClean="0"/>
              <a:t>Foetal development</a:t>
            </a:r>
            <a:endParaRPr lang="en-US" dirty="0" smtClean="0"/>
          </a:p>
          <a:p>
            <a:pPr lvl="1"/>
            <a:r>
              <a:rPr lang="en-GB" dirty="0" smtClean="0"/>
              <a:t>Development of the reproductive system</a:t>
            </a:r>
            <a:endParaRPr lang="en-US" dirty="0" smtClean="0"/>
          </a:p>
          <a:p>
            <a:pPr lvl="2"/>
            <a:r>
              <a:rPr lang="en-GB" dirty="0" smtClean="0"/>
              <a:t>The Wolfian duct differentiates into epidydimis and vas deferens</a:t>
            </a:r>
            <a:endParaRPr lang="en-US" dirty="0" smtClean="0"/>
          </a:p>
          <a:p>
            <a:pPr lvl="2"/>
            <a:r>
              <a:rPr lang="en-GB" dirty="0" smtClean="0"/>
              <a:t>Mullerian duct forms the uterus and fallopian tubes</a:t>
            </a:r>
            <a:endParaRPr lang="en-US" dirty="0" smtClean="0"/>
          </a:p>
          <a:p>
            <a:pPr lvl="0"/>
            <a:r>
              <a:rPr lang="en-GB" dirty="0" smtClean="0"/>
              <a:t>Infancy - Atrophy of the thymus</a:t>
            </a:r>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D5CF253C-09A9-40B4-9F75-01518ED8D1D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41</a:t>
            </a:fld>
            <a:endParaRPr lang="en-US"/>
          </a:p>
        </p:txBody>
      </p:sp>
      <p:sp>
        <p:nvSpPr>
          <p:cNvPr id="6" name="Content Placeholder 5"/>
          <p:cNvSpPr>
            <a:spLocks noGrp="1"/>
          </p:cNvSpPr>
          <p:nvPr>
            <p:ph sz="quarter" idx="1"/>
          </p:nvPr>
        </p:nvSpPr>
        <p:spPr/>
        <p:txBody>
          <a:bodyPr>
            <a:normAutofit lnSpcReduction="10000"/>
          </a:bodyPr>
          <a:lstStyle/>
          <a:p>
            <a:pPr lvl="0"/>
            <a:r>
              <a:rPr lang="en-GB" dirty="0" smtClean="0"/>
              <a:t>Adulthood</a:t>
            </a:r>
            <a:endParaRPr lang="en-US" dirty="0" smtClean="0"/>
          </a:p>
          <a:p>
            <a:pPr lvl="1"/>
            <a:r>
              <a:rPr lang="en-GB" dirty="0" smtClean="0"/>
              <a:t>Menstrual shedding – endometrial tissue</a:t>
            </a:r>
            <a:endParaRPr lang="en-US" dirty="0" smtClean="0"/>
          </a:p>
          <a:p>
            <a:pPr lvl="1"/>
            <a:r>
              <a:rPr lang="en-GB" dirty="0" smtClean="0"/>
              <a:t>Physiological atrophy of breasts – after weaning and old age</a:t>
            </a:r>
            <a:endParaRPr lang="en-US" dirty="0" smtClean="0"/>
          </a:p>
          <a:p>
            <a:pPr lvl="1"/>
            <a:r>
              <a:rPr lang="en-GB" dirty="0" smtClean="0"/>
              <a:t>Involution of the uterus and ovaries – after menopause</a:t>
            </a:r>
            <a:endParaRPr lang="en-US" dirty="0" smtClean="0"/>
          </a:p>
          <a:p>
            <a:pPr lvl="0"/>
            <a:r>
              <a:rPr lang="en-GB" dirty="0" smtClean="0"/>
              <a:t>Immune system – selection of specific subpopulations of both T and B lymphocytes. Destruction of target cells by T cells (cytotoxic T cells and NK cells can direct target cells to commence apoptosis (commit suicide) </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C8B5E47F-9B6E-40DA-9027-35400CA6C79D}"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42</a:t>
            </a:fld>
            <a:endParaRPr lang="en-US"/>
          </a:p>
        </p:txBody>
      </p:sp>
      <p:sp>
        <p:nvSpPr>
          <p:cNvPr id="3" name="Content Placeholder 2"/>
          <p:cNvSpPr>
            <a:spLocks noGrp="1"/>
          </p:cNvSpPr>
          <p:nvPr>
            <p:ph sz="quarter" idx="1"/>
          </p:nvPr>
        </p:nvSpPr>
        <p:spPr/>
        <p:txBody>
          <a:bodyPr>
            <a:noAutofit/>
          </a:bodyPr>
          <a:lstStyle/>
          <a:p>
            <a:pPr marL="514350" lvl="0" indent="-514350">
              <a:buNone/>
            </a:pPr>
            <a:r>
              <a:rPr lang="en-GB" sz="3600" b="1" dirty="0" smtClean="0"/>
              <a:t>Structural changes in apoptosis </a:t>
            </a:r>
          </a:p>
          <a:p>
            <a:pPr marL="514350" lvl="0" indent="-514350">
              <a:buFont typeface="Wingdings" pitchFamily="2" charset="2"/>
              <a:buChar char="v"/>
            </a:pPr>
            <a:r>
              <a:rPr lang="en-GB" sz="3600" dirty="0" smtClean="0"/>
              <a:t>Shrinkage of the cell with dilatation of the endoplasmic reticulum and destruction of the cytoskeleton</a:t>
            </a:r>
            <a:endParaRPr lang="en-US" sz="3600" dirty="0" smtClean="0"/>
          </a:p>
          <a:p>
            <a:pPr marL="514350" lvl="0" indent="-514350">
              <a:buFont typeface="Wingdings" pitchFamily="2" charset="2"/>
              <a:buChar char="v"/>
            </a:pPr>
            <a:r>
              <a:rPr lang="en-GB" sz="3600" dirty="0" smtClean="0"/>
              <a:t>Cell membranes form convolutions –apoptotic bodies containing compacted organelles</a:t>
            </a:r>
            <a:endParaRPr lang="en-US" sz="3600" dirty="0" smtClean="0"/>
          </a:p>
          <a:p>
            <a:pPr marL="514350" lvl="0" indent="-514350">
              <a:buFont typeface="Wingdings" pitchFamily="2" charset="2"/>
              <a:buChar char="v"/>
            </a:pPr>
            <a:r>
              <a:rPr lang="en-GB" sz="3600" dirty="0" smtClean="0"/>
              <a:t>Loss of contact with neighbouring cells </a:t>
            </a:r>
            <a:endParaRPr lang="en-US" sz="36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79468974-C918-495D-A1BD-3AE5A898555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43</a:t>
            </a:fld>
            <a:endParaRPr lang="en-US"/>
          </a:p>
        </p:txBody>
      </p:sp>
      <p:sp>
        <p:nvSpPr>
          <p:cNvPr id="6" name="Content Placeholder 5"/>
          <p:cNvSpPr>
            <a:spLocks noGrp="1"/>
          </p:cNvSpPr>
          <p:nvPr>
            <p:ph sz="quarter" idx="1"/>
          </p:nvPr>
        </p:nvSpPr>
        <p:spPr/>
        <p:txBody>
          <a:bodyPr/>
          <a:lstStyle/>
          <a:p>
            <a:pPr marL="514350" lvl="0" indent="-514350">
              <a:buFont typeface="Wingdings" pitchFamily="2" charset="2"/>
              <a:buChar char="v"/>
            </a:pPr>
            <a:r>
              <a:rPr lang="en-GB" dirty="0" smtClean="0"/>
              <a:t>Condensation of nuclear chromatin on the nuclear membrane forming nuclear fragments</a:t>
            </a:r>
            <a:endParaRPr lang="en-US" dirty="0" smtClean="0"/>
          </a:p>
          <a:p>
            <a:pPr marL="514350" lvl="0" indent="-514350">
              <a:buFont typeface="Wingdings" pitchFamily="2" charset="2"/>
              <a:buChar char="v"/>
            </a:pPr>
            <a:r>
              <a:rPr lang="en-GB" dirty="0" smtClean="0"/>
              <a:t>Shrinkage of cytoplasm</a:t>
            </a:r>
            <a:endParaRPr lang="en-US" dirty="0" smtClean="0"/>
          </a:p>
          <a:p>
            <a:pPr marL="514350" lvl="0" indent="-514350">
              <a:buFont typeface="Wingdings" pitchFamily="2" charset="2"/>
              <a:buChar char="v"/>
            </a:pPr>
            <a:r>
              <a:rPr lang="en-GB" dirty="0" smtClean="0"/>
              <a:t>Cell organelles packed into membrane bound vesicles (apoptotic bodies)</a:t>
            </a:r>
            <a:endParaRPr lang="en-US" dirty="0" smtClean="0"/>
          </a:p>
          <a:p>
            <a:pPr marL="514350" lvl="0" indent="-514350">
              <a:buFont typeface="Wingdings" pitchFamily="2" charset="2"/>
              <a:buChar char="v"/>
            </a:pPr>
            <a:r>
              <a:rPr lang="en-GB" dirty="0" smtClean="0"/>
              <a:t>Apoptotic bodies contain – morphologically intact mitochondria, lysosomes, ribosomes</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en-US" dirty="0" smtClean="0"/>
              <a:t/>
            </a:r>
            <a:br>
              <a:rPr lang="en-US" dirty="0" smtClean="0"/>
            </a:br>
            <a:r>
              <a:rPr lang="en-US" dirty="0" smtClean="0"/>
              <a:t>Cont.</a:t>
            </a:r>
            <a:br>
              <a:rPr lang="en-US" dirty="0" smtClean="0"/>
            </a:br>
            <a:r>
              <a:rPr lang="en-GB" dirty="0" smtClean="0"/>
              <a:t> </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9F327A77-FB71-40B7-806D-B060AB029B0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44</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3. Necrosis </a:t>
            </a:r>
          </a:p>
          <a:p>
            <a:r>
              <a:rPr lang="en-GB" dirty="0" smtClean="0"/>
              <a:t>Necrosis is the death of a cell or a group of cells in a viable tissue (living tissue) due to lethal injury.</a:t>
            </a:r>
          </a:p>
          <a:p>
            <a:r>
              <a:rPr lang="en-GB" dirty="0" smtClean="0"/>
              <a:t>Cell death in necrosis is not an energy dependent active process but a consequence of sudden changes in the cell microenvironment which abolishes cell function.</a:t>
            </a:r>
          </a:p>
          <a:p>
            <a:r>
              <a:rPr lang="en-GB" dirty="0" smtClean="0"/>
              <a:t>This results from denaturation of proteins and release of digestive enzymes that destroy the tissues.</a:t>
            </a:r>
            <a:endParaRPr 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C452DA43-969F-411F-ADFB-D883DB06788C}"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45</a:t>
            </a:fld>
            <a:endParaRPr lang="en-US"/>
          </a:p>
        </p:txBody>
      </p:sp>
      <p:sp>
        <p:nvSpPr>
          <p:cNvPr id="6" name="Content Placeholder 5"/>
          <p:cNvSpPr>
            <a:spLocks noGrp="1"/>
          </p:cNvSpPr>
          <p:nvPr>
            <p:ph sz="quarter" idx="1"/>
          </p:nvPr>
        </p:nvSpPr>
        <p:spPr/>
        <p:txBody>
          <a:bodyPr>
            <a:normAutofit fontScale="92500" lnSpcReduction="10000"/>
          </a:bodyPr>
          <a:lstStyle/>
          <a:p>
            <a:r>
              <a:rPr lang="en-GB" sz="3600" dirty="0" smtClean="0"/>
              <a:t>The endpoint of necrosis is cellular chaos resulting in rapid depletion of intracellular energy systems. </a:t>
            </a:r>
          </a:p>
          <a:p>
            <a:r>
              <a:rPr lang="en-GB" sz="3600" dirty="0" smtClean="0"/>
              <a:t>Initially morphological changes are not evident but within a few hours the cell membrane and intracellular organelles are disrupted.</a:t>
            </a:r>
          </a:p>
          <a:p>
            <a:r>
              <a:rPr lang="en-GB" sz="3600" dirty="0" smtClean="0"/>
              <a:t>There is degradation of tissues accompanied by inflammation.</a:t>
            </a:r>
            <a:endParaRPr lang="en-US" sz="3600"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2"/>
          </p:nvPr>
        </p:nvSpPr>
        <p:spPr/>
        <p:txBody>
          <a:bodyPr>
            <a:normAutofit fontScale="92500" lnSpcReduction="20000"/>
          </a:bodyPr>
          <a:lstStyle/>
          <a:p>
            <a:pPr lvl="0"/>
            <a:r>
              <a:rPr lang="en-GB" dirty="0" smtClean="0"/>
              <a:t>Ischaemia/hypoxia</a:t>
            </a:r>
            <a:endParaRPr lang="en-US" dirty="0" smtClean="0"/>
          </a:p>
          <a:p>
            <a:pPr lvl="0"/>
            <a:r>
              <a:rPr lang="en-GB" dirty="0" smtClean="0"/>
              <a:t>Defective nutrition (nutritional derangement)</a:t>
            </a:r>
            <a:endParaRPr lang="en-US" dirty="0" smtClean="0"/>
          </a:p>
          <a:p>
            <a:pPr lvl="0"/>
            <a:r>
              <a:rPr lang="en-GB" dirty="0" smtClean="0"/>
              <a:t>Physical damage/mechanical damage</a:t>
            </a:r>
            <a:endParaRPr lang="en-US" dirty="0" smtClean="0"/>
          </a:p>
          <a:p>
            <a:pPr lvl="0"/>
            <a:r>
              <a:rPr lang="en-GB" dirty="0" smtClean="0"/>
              <a:t>Chemicals and drugs</a:t>
            </a:r>
            <a:endParaRPr lang="en-US" dirty="0" smtClean="0"/>
          </a:p>
          <a:p>
            <a:pPr lvl="0"/>
            <a:r>
              <a:rPr lang="en-GB" dirty="0" smtClean="0"/>
              <a:t>Microbial agents </a:t>
            </a:r>
            <a:endParaRPr lang="en-US" dirty="0" smtClean="0"/>
          </a:p>
          <a:p>
            <a:endParaRPr lang="en-US" dirty="0"/>
          </a:p>
        </p:txBody>
      </p:sp>
      <p:sp>
        <p:nvSpPr>
          <p:cNvPr id="4" name="Content Placeholder 3"/>
          <p:cNvSpPr>
            <a:spLocks noGrp="1"/>
          </p:cNvSpPr>
          <p:nvPr>
            <p:ph sz="quarter" idx="4"/>
          </p:nvPr>
        </p:nvSpPr>
        <p:spPr/>
        <p:txBody>
          <a:bodyPr/>
          <a:lstStyle/>
          <a:p>
            <a:pPr lvl="0"/>
            <a:r>
              <a:rPr lang="en-GB" dirty="0" smtClean="0"/>
              <a:t>Immunological reactions</a:t>
            </a:r>
            <a:endParaRPr lang="en-US" dirty="0" smtClean="0"/>
          </a:p>
          <a:p>
            <a:pPr lvl="0"/>
            <a:r>
              <a:rPr lang="en-GB" dirty="0" smtClean="0"/>
              <a:t>Genetic defects </a:t>
            </a:r>
            <a:endParaRPr lang="en-US" dirty="0" smtClean="0"/>
          </a:p>
          <a:p>
            <a:pPr lvl="0"/>
            <a:r>
              <a:rPr lang="en-GB" dirty="0" smtClean="0"/>
              <a:t>Metabolic </a:t>
            </a:r>
            <a:endParaRPr lang="en-US" dirty="0" smtClean="0"/>
          </a:p>
          <a:p>
            <a:pPr lvl="0"/>
            <a:r>
              <a:rPr lang="en-GB" dirty="0" smtClean="0"/>
              <a:t>Psychological factors</a:t>
            </a:r>
            <a:endParaRPr lang="en-US" dirty="0" smtClean="0"/>
          </a:p>
          <a:p>
            <a:endParaRPr lang="en-US" dirty="0"/>
          </a:p>
        </p:txBody>
      </p:sp>
      <p:sp>
        <p:nvSpPr>
          <p:cNvPr id="5" name="Date Placeholder 4"/>
          <p:cNvSpPr>
            <a:spLocks noGrp="1"/>
          </p:cNvSpPr>
          <p:nvPr>
            <p:ph type="dt" sz="half" idx="15"/>
          </p:nvPr>
        </p:nvSpPr>
        <p:spPr/>
        <p:txBody>
          <a:bodyPr/>
          <a:lstStyle/>
          <a:p>
            <a:fld id="{C548A9CE-2417-4102-A7F8-F12A1823A4BA}" type="datetime1">
              <a:rPr lang="en-US" smtClean="0"/>
              <a:t>1/25/2021</a:t>
            </a:fld>
            <a:endParaRPr lang="en-US"/>
          </a:p>
        </p:txBody>
      </p:sp>
      <p:sp>
        <p:nvSpPr>
          <p:cNvPr id="6" name="Slide Number Placeholder 5"/>
          <p:cNvSpPr>
            <a:spLocks noGrp="1"/>
          </p:cNvSpPr>
          <p:nvPr>
            <p:ph type="sldNum" sz="quarter" idx="16"/>
          </p:nvPr>
        </p:nvSpPr>
        <p:spPr/>
        <p:txBody>
          <a:bodyPr>
            <a:normAutofit fontScale="85000" lnSpcReduction="20000"/>
          </a:bodyPr>
          <a:lstStyle/>
          <a:p>
            <a:fld id="{7A390A13-3EC7-40E4-B97F-CCC1A2BDE3C6}" type="slidenum">
              <a:rPr lang="en-US" smtClean="0"/>
              <a:pPr/>
              <a:t>46</a:t>
            </a:fld>
            <a:endParaRPr lang="en-US"/>
          </a:p>
        </p:txBody>
      </p:sp>
      <p:sp>
        <p:nvSpPr>
          <p:cNvPr id="7" name="Footer Placeholder 6"/>
          <p:cNvSpPr>
            <a:spLocks noGrp="1"/>
          </p:cNvSpPr>
          <p:nvPr>
            <p:ph type="ftr" sz="quarter" idx="17"/>
          </p:nvPr>
        </p:nvSpPr>
        <p:spPr/>
        <p:txBody>
          <a:bodyPr/>
          <a:lstStyle/>
          <a:p>
            <a:endParaRPr lang="en-US"/>
          </a:p>
        </p:txBody>
      </p:sp>
      <p:sp>
        <p:nvSpPr>
          <p:cNvPr id="8" name="Text Placeholder 7"/>
          <p:cNvSpPr>
            <a:spLocks noGrp="1"/>
          </p:cNvSpPr>
          <p:nvPr>
            <p:ph type="body" sz="quarter" idx="1"/>
          </p:nvPr>
        </p:nvSpPr>
        <p:spPr/>
        <p:txBody>
          <a:bodyPr>
            <a:normAutofit fontScale="85000" lnSpcReduction="20000"/>
          </a:bodyPr>
          <a:lstStyle/>
          <a:p>
            <a:pPr lvl="0"/>
            <a:endParaRPr lang="en-GB" dirty="0" smtClean="0"/>
          </a:p>
          <a:p>
            <a:pPr lvl="0"/>
            <a:r>
              <a:rPr lang="en-GB" dirty="0" smtClean="0"/>
              <a:t>Aetiology. </a:t>
            </a:r>
          </a:p>
          <a:p>
            <a:endParaRPr lang="en-US" dirty="0"/>
          </a:p>
        </p:txBody>
      </p:sp>
      <p:sp>
        <p:nvSpPr>
          <p:cNvPr id="9" name="Text Placeholder 8"/>
          <p:cNvSpPr>
            <a:spLocks noGrp="1"/>
          </p:cNvSpPr>
          <p:nvPr>
            <p:ph type="body" sz="quarter" idx="3"/>
          </p:nvPr>
        </p:nvSpPr>
        <p:spPr/>
        <p:txBody>
          <a:bodyPr>
            <a:normAutofit fontScale="85000" lnSpcReduction="20000"/>
          </a:bodyPr>
          <a:lstStyle/>
          <a:p>
            <a:pPr lvl="0"/>
            <a:endParaRPr lang="en-GB" dirty="0" smtClean="0"/>
          </a:p>
          <a:p>
            <a:pPr lvl="0"/>
            <a:r>
              <a:rPr lang="en-GB" dirty="0" smtClean="0"/>
              <a:t>Aetiology.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B0802768-6FB7-45CE-B7D6-D077F8C3FF5F}"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47</a:t>
            </a:fld>
            <a:endParaRPr lang="en-US"/>
          </a:p>
        </p:txBody>
      </p:sp>
      <p:sp>
        <p:nvSpPr>
          <p:cNvPr id="3" name="Content Placeholder 2"/>
          <p:cNvSpPr>
            <a:spLocks noGrp="1"/>
          </p:cNvSpPr>
          <p:nvPr>
            <p:ph sz="quarter" idx="1"/>
          </p:nvPr>
        </p:nvSpPr>
        <p:spPr/>
        <p:txBody>
          <a:bodyPr/>
          <a:lstStyle/>
          <a:p>
            <a:pPr>
              <a:buNone/>
            </a:pPr>
            <a:r>
              <a:rPr lang="en-GB" b="1" dirty="0" smtClean="0"/>
              <a:t>Pathology </a:t>
            </a:r>
          </a:p>
          <a:p>
            <a:r>
              <a:rPr lang="en-GB" dirty="0" smtClean="0"/>
              <a:t>The general microscopic changes that are seen in the cells include: - </a:t>
            </a:r>
            <a:endParaRPr lang="en-US" dirty="0" smtClean="0"/>
          </a:p>
          <a:p>
            <a:pPr lvl="0">
              <a:buFont typeface="Wingdings" pitchFamily="2" charset="2"/>
              <a:buChar char="v"/>
            </a:pPr>
            <a:r>
              <a:rPr lang="en-GB" dirty="0" smtClean="0"/>
              <a:t>Eosinophilia of the cytoplasm</a:t>
            </a:r>
            <a:endParaRPr lang="en-US" dirty="0" smtClean="0"/>
          </a:p>
          <a:p>
            <a:pPr lvl="0">
              <a:buFont typeface="Wingdings" pitchFamily="2" charset="2"/>
              <a:buChar char="v"/>
            </a:pPr>
            <a:r>
              <a:rPr lang="en-GB" dirty="0" smtClean="0"/>
              <a:t>Shrinkage of the nuclear  (Pyknosis)</a:t>
            </a:r>
          </a:p>
          <a:p>
            <a:pPr lvl="0">
              <a:buFont typeface="Wingdings" pitchFamily="2" charset="2"/>
              <a:buChar char="v"/>
            </a:pPr>
            <a:r>
              <a:rPr lang="en-GB" dirty="0" smtClean="0"/>
              <a:t>Disintegration of the nuclei (Karyorrhexis)</a:t>
            </a:r>
          </a:p>
          <a:p>
            <a:pPr lvl="0">
              <a:buFont typeface="Wingdings" pitchFamily="2" charset="2"/>
              <a:buChar char="v"/>
            </a:pPr>
            <a:r>
              <a:rPr lang="en-GB" dirty="0" smtClean="0"/>
              <a:t>Complete dissolution of the nuclei (Karyolysis) </a:t>
            </a:r>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AF9D6555-1A22-4E67-8E61-AC4EE3493D64}"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48</a:t>
            </a:fld>
            <a:endParaRPr lang="en-US"/>
          </a:p>
        </p:txBody>
      </p:sp>
      <p:sp>
        <p:nvSpPr>
          <p:cNvPr id="3" name="Content Placeholder 2"/>
          <p:cNvSpPr>
            <a:spLocks noGrp="1"/>
          </p:cNvSpPr>
          <p:nvPr>
            <p:ph sz="quarter" idx="1"/>
          </p:nvPr>
        </p:nvSpPr>
        <p:spPr/>
        <p:txBody>
          <a:bodyPr/>
          <a:lstStyle/>
          <a:p>
            <a:pPr>
              <a:buNone/>
            </a:pPr>
            <a:r>
              <a:rPr lang="en-GB" b="1" dirty="0" smtClean="0"/>
              <a:t>Classification of necrosis </a:t>
            </a:r>
          </a:p>
          <a:p>
            <a:r>
              <a:rPr lang="en-GB" dirty="0" smtClean="0"/>
              <a:t>Necrosis takes two principal types of: -</a:t>
            </a:r>
          </a:p>
          <a:p>
            <a:pPr marL="514350" lvl="0" indent="-514350">
              <a:buFont typeface="+mj-lt"/>
              <a:buAutoNum type="arabicParenR"/>
            </a:pPr>
            <a:r>
              <a:rPr lang="en-GB" b="1" dirty="0" smtClean="0"/>
              <a:t>General forms</a:t>
            </a:r>
            <a:endParaRPr lang="en-US" b="1" dirty="0" smtClean="0"/>
          </a:p>
          <a:p>
            <a:pPr marL="514350" lvl="0" indent="-514350">
              <a:buFont typeface="+mj-lt"/>
              <a:buAutoNum type="arabicParenR"/>
            </a:pPr>
            <a:r>
              <a:rPr lang="en-GB" b="1" dirty="0" smtClean="0"/>
              <a:t>Special forms</a:t>
            </a:r>
            <a:endParaRPr lang="en-US" b="1"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E46989FE-5AFD-4165-B2CD-68555833C73D}"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49</a:t>
            </a:fld>
            <a:endParaRPr lang="en-US"/>
          </a:p>
        </p:txBody>
      </p:sp>
      <p:sp>
        <p:nvSpPr>
          <p:cNvPr id="3" name="Content Placeholder 2"/>
          <p:cNvSpPr>
            <a:spLocks noGrp="1"/>
          </p:cNvSpPr>
          <p:nvPr>
            <p:ph sz="quarter" idx="1"/>
          </p:nvPr>
        </p:nvSpPr>
        <p:spPr/>
        <p:txBody>
          <a:bodyPr/>
          <a:lstStyle/>
          <a:p>
            <a:pPr>
              <a:buNone/>
            </a:pPr>
            <a:r>
              <a:rPr lang="en-GB" b="1" dirty="0" smtClean="0"/>
              <a:t>A. The General Forms </a:t>
            </a:r>
          </a:p>
          <a:p>
            <a:r>
              <a:rPr lang="en-GB" dirty="0" smtClean="0"/>
              <a:t>There are three types of the general forms of necrosis namely: -</a:t>
            </a:r>
            <a:endParaRPr lang="en-US" dirty="0" smtClean="0"/>
          </a:p>
          <a:p>
            <a:pPr marL="514350" lvl="0" indent="-514350">
              <a:buFont typeface="+mj-lt"/>
              <a:buAutoNum type="arabicPeriod"/>
            </a:pPr>
            <a:r>
              <a:rPr lang="en-GB" dirty="0" smtClean="0"/>
              <a:t>Coagulative necrosis</a:t>
            </a:r>
            <a:endParaRPr lang="en-US" dirty="0" smtClean="0"/>
          </a:p>
          <a:p>
            <a:pPr marL="514350" lvl="0" indent="-514350">
              <a:buFont typeface="+mj-lt"/>
              <a:buAutoNum type="arabicPeriod"/>
            </a:pPr>
            <a:r>
              <a:rPr lang="en-GB" dirty="0" smtClean="0"/>
              <a:t>liquefaction necrosis</a:t>
            </a:r>
          </a:p>
          <a:p>
            <a:pPr marL="514350" lvl="0" indent="-514350">
              <a:buFont typeface="+mj-lt"/>
              <a:buAutoNum type="arabicPeriod"/>
            </a:pPr>
            <a:r>
              <a:rPr lang="en-GB" dirty="0" smtClean="0"/>
              <a:t>Focal necrosis-other books</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AFE6E17D-0A35-4454-8E2D-0783714A9D88}"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a:t>
            </a:fld>
            <a:endParaRPr lang="en-US"/>
          </a:p>
        </p:txBody>
      </p:sp>
      <p:sp>
        <p:nvSpPr>
          <p:cNvPr id="3" name="Content Placeholder 2"/>
          <p:cNvSpPr>
            <a:spLocks noGrp="1"/>
          </p:cNvSpPr>
          <p:nvPr>
            <p:ph sz="quarter" idx="1"/>
          </p:nvPr>
        </p:nvSpPr>
        <p:spPr/>
        <p:txBody>
          <a:bodyPr>
            <a:normAutofit/>
          </a:bodyPr>
          <a:lstStyle/>
          <a:p>
            <a:pPr>
              <a:buNone/>
            </a:pPr>
            <a:r>
              <a:rPr lang="en-US" b="1" dirty="0" smtClean="0"/>
              <a:t>Cell injury</a:t>
            </a:r>
          </a:p>
          <a:p>
            <a:pPr>
              <a:buFont typeface="Wingdings" pitchFamily="2" charset="2"/>
              <a:buChar char="q"/>
            </a:pPr>
            <a:r>
              <a:rPr lang="en-GB" dirty="0" smtClean="0"/>
              <a:t>Cell </a:t>
            </a:r>
            <a:r>
              <a:rPr lang="en-GB" dirty="0"/>
              <a:t>death is a critical endpoint of injury inflicted on the cell</a:t>
            </a:r>
            <a:r>
              <a:rPr lang="en-GB" dirty="0" smtClean="0"/>
              <a:t>.</a:t>
            </a:r>
            <a:r>
              <a:rPr lang="en-GB" dirty="0"/>
              <a:t> </a:t>
            </a:r>
            <a:endParaRPr lang="en-US" dirty="0"/>
          </a:p>
          <a:p>
            <a:r>
              <a:rPr lang="en-GB" dirty="0"/>
              <a:t>Injury is defined as an alteration in cell structure and function resulting from some stress that exceeds the ability of the cell to compensate through normal physiological adaptive mechanisms.  </a:t>
            </a: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4" name="Date Placeholder 3"/>
          <p:cNvSpPr>
            <a:spLocks noGrp="1"/>
          </p:cNvSpPr>
          <p:nvPr>
            <p:ph type="dt" sz="half" idx="10"/>
          </p:nvPr>
        </p:nvSpPr>
        <p:spPr/>
        <p:txBody>
          <a:bodyPr/>
          <a:lstStyle/>
          <a:p>
            <a:fld id="{8B8B7D63-DBA4-43C8-920E-406816EB5ED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50</a:t>
            </a:fld>
            <a:endParaRPr lang="en-US"/>
          </a:p>
        </p:txBody>
      </p:sp>
      <p:sp>
        <p:nvSpPr>
          <p:cNvPr id="3" name="Content Placeholder 2"/>
          <p:cNvSpPr>
            <a:spLocks noGrp="1"/>
          </p:cNvSpPr>
          <p:nvPr>
            <p:ph sz="quarter" idx="1"/>
          </p:nvPr>
        </p:nvSpPr>
        <p:spPr/>
        <p:txBody>
          <a:bodyPr>
            <a:normAutofit/>
          </a:bodyPr>
          <a:lstStyle/>
          <a:p>
            <a:pPr>
              <a:buNone/>
            </a:pPr>
            <a:r>
              <a:rPr lang="en-GB" b="1" dirty="0" smtClean="0"/>
              <a:t>I. Coagulative necrosis</a:t>
            </a:r>
            <a:r>
              <a:rPr lang="en-GB" dirty="0" smtClean="0"/>
              <a:t> </a:t>
            </a:r>
          </a:p>
          <a:p>
            <a:r>
              <a:rPr lang="en-GB" dirty="0" smtClean="0"/>
              <a:t>Is commonly caused by irreversible focal injury usually ischaemia emanating from sudden cessation of blood flow and less frequently from bacterial and chemical agents. </a:t>
            </a:r>
          </a:p>
          <a:p>
            <a:r>
              <a:rPr lang="en-GB" dirty="0" smtClean="0"/>
              <a:t>It is the most common form of necrosis which occurs mainly in solid organs such as the heart, spleen and kidney.</a:t>
            </a:r>
            <a:endParaRPr 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853579A4-2165-4A61-B5D1-AE6397A0F720}"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51</a:t>
            </a:fld>
            <a:endParaRPr lang="en-US"/>
          </a:p>
        </p:txBody>
      </p:sp>
      <p:sp>
        <p:nvSpPr>
          <p:cNvPr id="6" name="Content Placeholder 5"/>
          <p:cNvSpPr>
            <a:spLocks noGrp="1"/>
          </p:cNvSpPr>
          <p:nvPr>
            <p:ph sz="quarter" idx="1"/>
          </p:nvPr>
        </p:nvSpPr>
        <p:spPr/>
        <p:txBody>
          <a:bodyPr/>
          <a:lstStyle/>
          <a:p>
            <a:r>
              <a:rPr lang="en-GB" sz="3200" dirty="0" smtClean="0"/>
              <a:t>Coagulative necrosis is characterized by coagulation of the proteins of the dead cells or dying cells by intracellular enzyme liberated by autolysis and formation of an exudate at the site  </a:t>
            </a:r>
          </a:p>
          <a:p>
            <a:r>
              <a:rPr lang="en-GB" sz="3200" dirty="0" smtClean="0"/>
              <a:t>Example kidney infarct, </a:t>
            </a:r>
            <a:r>
              <a:rPr lang="en-GB" sz="3200" dirty="0" err="1" smtClean="0"/>
              <a:t>spleenic</a:t>
            </a:r>
            <a:r>
              <a:rPr lang="en-GB" sz="3200" dirty="0" smtClean="0"/>
              <a:t> infarct or pulmonary tuberculosis (PTB)</a:t>
            </a:r>
            <a:endParaRPr lang="en-US" sz="3200"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a:t/>
            </a:r>
            <a:br>
              <a:rPr lang="en-US" dirty="0"/>
            </a:br>
            <a:r>
              <a:rPr lang="en-US" sz="4800" dirty="0" smtClean="0">
                <a:latin typeface="+mn-lt"/>
              </a:rPr>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0EEE2AEE-20EF-4AD0-8400-33C39247A71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52</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Pathogenesis </a:t>
            </a:r>
          </a:p>
          <a:p>
            <a:r>
              <a:rPr lang="en-GB" dirty="0" smtClean="0"/>
              <a:t>The basic architecture and cellular outline is preserved because the offending injury does not destroy structured proteins, cytoplasm and nucleus but only destroys enzymes within the lysosomes.</a:t>
            </a:r>
            <a:endParaRPr lang="en-US" dirty="0" smtClean="0"/>
          </a:p>
          <a:p>
            <a:r>
              <a:rPr lang="en-GB" dirty="0" smtClean="0"/>
              <a:t>Inflammatory cells releases enzymes that digest the cellular component and the resulting debris are removed by phagocytosis.   </a:t>
            </a:r>
            <a:endParaRPr lang="en-U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19A2681B-71E0-4CDD-B370-037E053B304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53</a:t>
            </a:fld>
            <a:endParaRPr lang="en-US"/>
          </a:p>
        </p:txBody>
      </p:sp>
      <p:sp>
        <p:nvSpPr>
          <p:cNvPr id="6" name="Content Placeholder 5"/>
          <p:cNvSpPr>
            <a:spLocks noGrp="1"/>
          </p:cNvSpPr>
          <p:nvPr>
            <p:ph sz="quarter" idx="1"/>
          </p:nvPr>
        </p:nvSpPr>
        <p:spPr/>
        <p:txBody>
          <a:bodyPr/>
          <a:lstStyle/>
          <a:p>
            <a:r>
              <a:rPr lang="en-US" sz="3200" dirty="0" smtClean="0"/>
              <a:t>Coagulative necrosis is mainly caused by ischemia which rapidly results in decreased ATP increased </a:t>
            </a:r>
            <a:r>
              <a:rPr lang="en-US" sz="3200" dirty="0" err="1" smtClean="0"/>
              <a:t>cytosolic</a:t>
            </a:r>
            <a:r>
              <a:rPr lang="en-US" sz="3200" dirty="0" smtClean="0"/>
              <a:t> Ca</a:t>
            </a:r>
            <a:r>
              <a:rPr lang="en-US" sz="3200" baseline="30000" dirty="0" smtClean="0"/>
              <a:t>++</a:t>
            </a:r>
            <a:r>
              <a:rPr lang="en-US" sz="3200" dirty="0" smtClean="0"/>
              <a:t> and free radical formation, each of which eventually cause membrane damage. </a:t>
            </a:r>
          </a:p>
          <a:p>
            <a:r>
              <a:rPr lang="en-US" sz="3200" dirty="0" smtClean="0"/>
              <a:t>Decreased ATP results in increased anaerobic </a:t>
            </a:r>
            <a:r>
              <a:rPr lang="en-US" sz="3200" dirty="0" err="1" smtClean="0"/>
              <a:t>glycolysis</a:t>
            </a:r>
            <a:r>
              <a:rPr lang="en-US" sz="3200" dirty="0" smtClean="0"/>
              <a:t>, accumulation of lactic acid, and therefore decreased intracellular ph.</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1F15615F-D76D-487A-B161-7C3C92AD11DC}"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54</a:t>
            </a:fld>
            <a:endParaRPr lang="en-US"/>
          </a:p>
        </p:txBody>
      </p:sp>
      <p:sp>
        <p:nvSpPr>
          <p:cNvPr id="3" name="Content Placeholder 2"/>
          <p:cNvSpPr>
            <a:spLocks noGrp="1"/>
          </p:cNvSpPr>
          <p:nvPr>
            <p:ph sz="quarter" idx="1"/>
          </p:nvPr>
        </p:nvSpPr>
        <p:spPr/>
        <p:txBody>
          <a:bodyPr>
            <a:normAutofit fontScale="92500" lnSpcReduction="10000"/>
          </a:bodyPr>
          <a:lstStyle/>
          <a:p>
            <a:r>
              <a:rPr lang="en-US" dirty="0" smtClean="0"/>
              <a:t>The above changes are reversible, if oxygenation is restored by reversing the ischemia. If blood flow stops, necrosis cause the cytoplasm to become eosinophilic, and the nuclei to lyse</a:t>
            </a:r>
          </a:p>
          <a:p>
            <a:pPr>
              <a:buNone/>
            </a:pPr>
            <a:r>
              <a:rPr lang="en-GB" b="1" dirty="0" smtClean="0"/>
              <a:t> Pathology</a:t>
            </a:r>
            <a:endParaRPr lang="en-US" dirty="0" smtClean="0"/>
          </a:p>
          <a:p>
            <a:pPr>
              <a:buNone/>
            </a:pPr>
            <a:r>
              <a:rPr lang="en-GB" b="1" dirty="0" smtClean="0"/>
              <a:t>Macroscopy</a:t>
            </a:r>
            <a:endParaRPr lang="en-US" dirty="0" smtClean="0"/>
          </a:p>
          <a:p>
            <a:pPr lvl="0"/>
            <a:r>
              <a:rPr lang="en-GB" dirty="0" smtClean="0"/>
              <a:t>The tissue appears as an opaque homogenous mass</a:t>
            </a:r>
            <a:endParaRPr lang="en-US" dirty="0" smtClean="0"/>
          </a:p>
          <a:p>
            <a:pPr lvl="0"/>
            <a:r>
              <a:rPr lang="en-GB" dirty="0" smtClean="0"/>
              <a:t>The necrotic area is swollen and firm </a:t>
            </a:r>
            <a:endParaRPr lang="en-US" dirty="0" smtClean="0"/>
          </a:p>
          <a:p>
            <a:pPr lvl="0"/>
            <a:r>
              <a:rPr lang="en-GB" dirty="0" smtClean="0"/>
              <a:t>Later necrotic tissue becomes yellow (when containing less blood), softer and shrunken.</a:t>
            </a:r>
            <a:endParaRPr lang="en-US" dirty="0" smtClean="0"/>
          </a:p>
          <a:p>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A9815B44-E019-4796-99D3-A93CBD3A3723}"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55</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Microscopy</a:t>
            </a:r>
            <a:endParaRPr lang="en-US" dirty="0" smtClean="0"/>
          </a:p>
          <a:p>
            <a:pPr lvl="0"/>
            <a:r>
              <a:rPr lang="en-GB" dirty="0" smtClean="0"/>
              <a:t>Cell outlines are preserved but the cytoplasmic and nuclear details are lost</a:t>
            </a:r>
            <a:endParaRPr lang="en-US" dirty="0" smtClean="0"/>
          </a:p>
          <a:p>
            <a:pPr lvl="0"/>
            <a:r>
              <a:rPr lang="en-GB" dirty="0" smtClean="0"/>
              <a:t>Nucleus shows either Karyolysis or Karyorrhexis</a:t>
            </a:r>
            <a:endParaRPr lang="en-US" dirty="0" smtClean="0"/>
          </a:p>
          <a:p>
            <a:pPr lvl="0"/>
            <a:r>
              <a:rPr lang="en-GB" dirty="0" smtClean="0"/>
              <a:t>Cytoplasm is opaque and eosinophilic (affinity for the red dye, eosin)</a:t>
            </a:r>
            <a:endParaRPr lang="en-US" dirty="0" smtClean="0"/>
          </a:p>
          <a:p>
            <a:pPr lvl="0"/>
            <a:r>
              <a:rPr lang="en-GB" dirty="0" smtClean="0"/>
              <a:t>Damage to the plasma membrane </a:t>
            </a:r>
            <a:endParaRPr lang="en-US" dirty="0" smtClean="0"/>
          </a:p>
          <a:p>
            <a:pPr lvl="0"/>
            <a:r>
              <a:rPr lang="en-GB" dirty="0" smtClean="0"/>
              <a:t>Swollen necrotic cells</a:t>
            </a:r>
            <a:endParaRPr lang="en-US" dirty="0" smtClean="0"/>
          </a:p>
          <a:p>
            <a:pPr lvl="0"/>
            <a:r>
              <a:rPr lang="en-GB" dirty="0" smtClean="0"/>
              <a:t>Infiltration by inflammatory cells</a:t>
            </a:r>
            <a:endParaRPr lang="en-US" dirty="0" smtClean="0"/>
          </a:p>
          <a:p>
            <a:pPr lvl="0"/>
            <a:r>
              <a:rPr lang="en-GB" dirty="0" smtClean="0"/>
              <a:t>Dead cells are phagocytosed leaving debris and fragments of the cells.</a:t>
            </a:r>
            <a:endParaRPr lang="en-US"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62702F37-2401-441E-BA03-3EF89A84A619}"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II. Liquefactive necrosis /Colliquative necrosis</a:t>
            </a:r>
            <a:r>
              <a:rPr lang="en-GB" dirty="0" smtClean="0"/>
              <a:t> </a:t>
            </a:r>
          </a:p>
          <a:p>
            <a:r>
              <a:rPr lang="en-GB" dirty="0" smtClean="0"/>
              <a:t>Commonly results from ischaemic injury and bacterial infections.</a:t>
            </a:r>
          </a:p>
          <a:p>
            <a:r>
              <a:rPr lang="en-GB" dirty="0" smtClean="0"/>
              <a:t>Tissues containing excess liquid usually exhibit colliquative necrosis. </a:t>
            </a:r>
          </a:p>
          <a:p>
            <a:r>
              <a:rPr lang="en-GB" dirty="0" smtClean="0"/>
              <a:t>Colliquative necrosis is characterized by release of powerful hydrolytic enzymes that degrade cellular components and extracellular material to produce a proteinaceous soup.  </a:t>
            </a:r>
            <a:endParaRPr lang="en-US"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71B90E00-3E07-4688-B3CF-54C25F757770}"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57</a:t>
            </a:fld>
            <a:endParaRPr lang="en-US"/>
          </a:p>
        </p:txBody>
      </p:sp>
      <p:sp>
        <p:nvSpPr>
          <p:cNvPr id="6" name="Content Placeholder 5"/>
          <p:cNvSpPr>
            <a:spLocks noGrp="1"/>
          </p:cNvSpPr>
          <p:nvPr>
            <p:ph sz="quarter" idx="1"/>
          </p:nvPr>
        </p:nvSpPr>
        <p:spPr/>
        <p:txBody>
          <a:bodyPr>
            <a:normAutofit/>
          </a:bodyPr>
          <a:lstStyle/>
          <a:p>
            <a:r>
              <a:rPr lang="en-GB" dirty="0" smtClean="0"/>
              <a:t>Colliquative necrosis involves two processes of </a:t>
            </a:r>
            <a:r>
              <a:rPr lang="en-GB" b="1" dirty="0" smtClean="0"/>
              <a:t>necrosis</a:t>
            </a:r>
            <a:r>
              <a:rPr lang="en-GB" dirty="0" smtClean="0"/>
              <a:t> and </a:t>
            </a:r>
            <a:r>
              <a:rPr lang="en-GB" b="1" dirty="0" smtClean="0"/>
              <a:t>liquefaction</a:t>
            </a:r>
            <a:r>
              <a:rPr lang="en-GB" dirty="0" smtClean="0"/>
              <a:t>. </a:t>
            </a:r>
          </a:p>
          <a:p>
            <a:r>
              <a:rPr lang="en-GB" dirty="0" smtClean="0"/>
              <a:t>It is commonly encountered in the brain and spinal cord. </a:t>
            </a:r>
          </a:p>
          <a:p>
            <a:r>
              <a:rPr lang="en-GB" dirty="0" smtClean="0"/>
              <a:t>There is release of powerful hydrolytic enzymes that degrade cellular components and extracellular material.</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78515DD0-F5BC-46D1-A592-1EF1A97BD55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58</a:t>
            </a:fld>
            <a:endParaRPr lang="en-US"/>
          </a:p>
        </p:txBody>
      </p:sp>
      <p:sp>
        <p:nvSpPr>
          <p:cNvPr id="3" name="Content Placeholder 2"/>
          <p:cNvSpPr>
            <a:spLocks noGrp="1"/>
          </p:cNvSpPr>
          <p:nvPr>
            <p:ph sz="quarter" idx="1"/>
          </p:nvPr>
        </p:nvSpPr>
        <p:spPr/>
        <p:txBody>
          <a:bodyPr>
            <a:normAutofit/>
          </a:bodyPr>
          <a:lstStyle/>
          <a:p>
            <a:r>
              <a:rPr lang="en-GB" dirty="0" smtClean="0"/>
              <a:t>The necrotic area undergoes softening and is filled with turbid fluid with complete loss of structure. An abscess is a good example of colliquative necrosis. </a:t>
            </a:r>
            <a:endParaRPr lang="en-US" dirty="0" smtClean="0"/>
          </a:p>
          <a:p>
            <a:r>
              <a:rPr lang="en-US" dirty="0" smtClean="0"/>
              <a:t>Due to the high lipid content of the nervous tissue there is accumulating large amounts of water. </a:t>
            </a:r>
          </a:p>
          <a:p>
            <a:r>
              <a:rPr lang="en-US" dirty="0" smtClean="0"/>
              <a:t>It is also seen in infections from pus forming bacteria due to bacterial toxins and proteolytic enzymes</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976E3FEB-A677-4EA7-A69D-0DE6F4723E75}"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59</a:t>
            </a:fld>
            <a:endParaRPr lang="en-US"/>
          </a:p>
        </p:txBody>
      </p:sp>
      <p:sp>
        <p:nvSpPr>
          <p:cNvPr id="6" name="Content Placeholder 5"/>
          <p:cNvSpPr>
            <a:spLocks noGrp="1"/>
          </p:cNvSpPr>
          <p:nvPr>
            <p:ph sz="quarter" idx="1"/>
          </p:nvPr>
        </p:nvSpPr>
        <p:spPr/>
        <p:txBody>
          <a:bodyPr>
            <a:normAutofit lnSpcReduction="10000"/>
          </a:bodyPr>
          <a:lstStyle/>
          <a:p>
            <a:pPr lvl="1">
              <a:buNone/>
            </a:pPr>
            <a:r>
              <a:rPr lang="en-GB" sz="4700" b="1" u="sng" dirty="0" smtClean="0"/>
              <a:t>Pathogenesis </a:t>
            </a:r>
            <a:endParaRPr lang="en-US" sz="4700" u="sng" dirty="0" smtClean="0"/>
          </a:p>
          <a:p>
            <a:r>
              <a:rPr lang="en-US" dirty="0" smtClean="0"/>
              <a:t>Liquefactive necrosis is usually caused by focal bacterial or fungal infections, because they can attract polymorphonuclear leukocytes. </a:t>
            </a:r>
          </a:p>
          <a:p>
            <a:r>
              <a:rPr lang="en-US" dirty="0" smtClean="0"/>
              <a:t>The enzymes in the </a:t>
            </a:r>
            <a:r>
              <a:rPr lang="en-US" dirty="0" err="1" smtClean="0"/>
              <a:t>polys</a:t>
            </a:r>
            <a:r>
              <a:rPr lang="en-US" dirty="0" smtClean="0"/>
              <a:t> are released to fight the bacteria, but also dissolve the tissues nearby, causing an accumulation of pus, effectively liquefying the tissue (hence, the term liquefactive). Example: </a:t>
            </a:r>
            <a:r>
              <a:rPr lang="en-US" dirty="0" smtClean="0">
                <a:hlinkClick r:id="rId2"/>
              </a:rPr>
              <a:t>abscess</a:t>
            </a:r>
            <a:r>
              <a:rPr lang="en-US"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336F3391-C9FC-402B-9D92-394EEC550A21}"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a:t>
            </a:fld>
            <a:endParaRPr lang="en-US"/>
          </a:p>
        </p:txBody>
      </p:sp>
      <p:sp>
        <p:nvSpPr>
          <p:cNvPr id="3" name="Content Placeholder 2"/>
          <p:cNvSpPr>
            <a:spLocks noGrp="1"/>
          </p:cNvSpPr>
          <p:nvPr>
            <p:ph sz="quarter" idx="1"/>
          </p:nvPr>
        </p:nvSpPr>
        <p:spPr/>
        <p:txBody>
          <a:bodyPr>
            <a:normAutofit lnSpcReduction="10000"/>
          </a:bodyPr>
          <a:lstStyle/>
          <a:p>
            <a:pPr lvl="0">
              <a:buNone/>
            </a:pPr>
            <a:r>
              <a:rPr lang="en-GB" sz="3600" b="1" dirty="0" smtClean="0"/>
              <a:t>Aetiology of cell injury </a:t>
            </a:r>
          </a:p>
          <a:p>
            <a:pPr lvl="0"/>
            <a:r>
              <a:rPr lang="en-GB" sz="3600" dirty="0" smtClean="0"/>
              <a:t>Ischaemia/hypoxia</a:t>
            </a:r>
            <a:endParaRPr lang="en-US" sz="3600" dirty="0"/>
          </a:p>
          <a:p>
            <a:pPr lvl="0"/>
            <a:r>
              <a:rPr lang="en-GB" sz="3600" dirty="0"/>
              <a:t>Defective nutrition (nutritional derangement)</a:t>
            </a:r>
            <a:endParaRPr lang="en-US" sz="3600" dirty="0"/>
          </a:p>
          <a:p>
            <a:pPr lvl="0"/>
            <a:r>
              <a:rPr lang="en-GB" sz="3600" dirty="0"/>
              <a:t>Physical damage/mechanical damage</a:t>
            </a:r>
            <a:endParaRPr lang="en-US" sz="3600" dirty="0"/>
          </a:p>
          <a:p>
            <a:pPr lvl="0"/>
            <a:r>
              <a:rPr lang="en-GB" sz="3600" dirty="0"/>
              <a:t>Chemicals and drugs</a:t>
            </a:r>
            <a:endParaRPr lang="en-US" sz="3600" dirty="0"/>
          </a:p>
          <a:p>
            <a:pPr>
              <a:buNone/>
            </a:pPr>
            <a:r>
              <a:rPr lang="en-US" b="1" dirty="0"/>
              <a:t/>
            </a:r>
            <a:br>
              <a:rPr lang="en-US" b="1" dirty="0"/>
            </a:b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latin typeface="+mn-lt"/>
              </a:rPr>
              <a:t>Cont.</a:t>
            </a:r>
            <a:endParaRPr lang="en-US" sz="4000" dirty="0">
              <a:latin typeface="+mn-lt"/>
            </a:endParaRPr>
          </a:p>
        </p:txBody>
      </p:sp>
      <p:sp>
        <p:nvSpPr>
          <p:cNvPr id="4" name="Date Placeholder 3"/>
          <p:cNvSpPr>
            <a:spLocks noGrp="1"/>
          </p:cNvSpPr>
          <p:nvPr>
            <p:ph type="dt" sz="half" idx="10"/>
          </p:nvPr>
        </p:nvSpPr>
        <p:spPr/>
        <p:txBody>
          <a:bodyPr/>
          <a:lstStyle/>
          <a:p>
            <a:fld id="{85F82488-42EC-48CD-B9F6-C9C735954C7A}"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60</a:t>
            </a:fld>
            <a:endParaRPr lang="en-US"/>
          </a:p>
        </p:txBody>
      </p:sp>
      <p:sp>
        <p:nvSpPr>
          <p:cNvPr id="3" name="Content Placeholder 2"/>
          <p:cNvSpPr>
            <a:spLocks noGrp="1"/>
          </p:cNvSpPr>
          <p:nvPr>
            <p:ph sz="quarter" idx="1"/>
          </p:nvPr>
        </p:nvSpPr>
        <p:spPr/>
        <p:txBody>
          <a:bodyPr>
            <a:normAutofit lnSpcReduction="10000"/>
          </a:bodyPr>
          <a:lstStyle/>
          <a:p>
            <a:pPr>
              <a:buNone/>
            </a:pPr>
            <a:r>
              <a:rPr lang="en-GB" sz="3200" b="1" dirty="0" smtClean="0"/>
              <a:t>Pathology </a:t>
            </a:r>
          </a:p>
          <a:p>
            <a:pPr>
              <a:buNone/>
            </a:pPr>
            <a:r>
              <a:rPr lang="en-GB" b="1" dirty="0" smtClean="0"/>
              <a:t>Macroscopy</a:t>
            </a:r>
            <a:endParaRPr lang="en-US" dirty="0" smtClean="0"/>
          </a:p>
          <a:p>
            <a:pPr lvl="0"/>
            <a:r>
              <a:rPr lang="en-GB" dirty="0" smtClean="0"/>
              <a:t>Softened cells with large amounts of fluid</a:t>
            </a:r>
            <a:endParaRPr lang="en-US" dirty="0" smtClean="0"/>
          </a:p>
          <a:p>
            <a:pPr lvl="0"/>
            <a:r>
              <a:rPr lang="en-GB" dirty="0" smtClean="0"/>
              <a:t>Centre of the dead tissue contains debris</a:t>
            </a:r>
            <a:endParaRPr lang="en-US" dirty="0" smtClean="0"/>
          </a:p>
          <a:p>
            <a:pPr lvl="0"/>
            <a:r>
              <a:rPr lang="en-GB" dirty="0" smtClean="0"/>
              <a:t>A cyst wall is formed</a:t>
            </a:r>
            <a:endParaRPr lang="en-US" dirty="0" smtClean="0"/>
          </a:p>
          <a:p>
            <a:pPr>
              <a:buNone/>
            </a:pPr>
            <a:r>
              <a:rPr lang="en-GB" b="1" dirty="0" smtClean="0"/>
              <a:t>Microscopy</a:t>
            </a:r>
            <a:endParaRPr lang="en-US" dirty="0" smtClean="0"/>
          </a:p>
          <a:p>
            <a:pPr lvl="0"/>
            <a:r>
              <a:rPr lang="en-GB" dirty="0" smtClean="0"/>
              <a:t>Necrotic debris and macrophages</a:t>
            </a:r>
            <a:endParaRPr lang="en-US" dirty="0" smtClean="0"/>
          </a:p>
          <a:p>
            <a:pPr lvl="0"/>
            <a:r>
              <a:rPr lang="en-GB" dirty="0" smtClean="0"/>
              <a:t>Cyst wall formed of proliferating capillaries and inflammatory cells </a:t>
            </a:r>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4C66314-63F3-439E-B98C-719D1A4675D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61</a:t>
            </a:fld>
            <a:endParaRPr lang="en-US"/>
          </a:p>
        </p:txBody>
      </p:sp>
      <p:sp>
        <p:nvSpPr>
          <p:cNvPr id="3" name="Content Placeholder 2"/>
          <p:cNvSpPr>
            <a:spLocks noGrp="1"/>
          </p:cNvSpPr>
          <p:nvPr>
            <p:ph sz="quarter" idx="1"/>
          </p:nvPr>
        </p:nvSpPr>
        <p:spPr/>
        <p:txBody>
          <a:bodyPr>
            <a:normAutofit/>
          </a:bodyPr>
          <a:lstStyle/>
          <a:p>
            <a:pPr>
              <a:buNone/>
            </a:pPr>
            <a:r>
              <a:rPr lang="en-US" b="1" dirty="0" smtClean="0"/>
              <a:t>III. Focal Necrosis</a:t>
            </a:r>
          </a:p>
          <a:p>
            <a:r>
              <a:rPr lang="en-GB" dirty="0" smtClean="0"/>
              <a:t>This is necrosis of small areas of cells in certain organs like the liver, spleen and lymph nodes in diseases such as typhoid, diphtheria, Eclampsia and Yellow fever </a:t>
            </a:r>
          </a:p>
          <a:p>
            <a:r>
              <a:rPr lang="en-GB" dirty="0" smtClean="0"/>
              <a:t>It results from effects of the toxins of the organisms and endogenous metabolic toxins or may result from obstruction of blood vessels e.g. in focal nephritis</a:t>
            </a:r>
            <a:endParaRPr lang="en-US" dirty="0" smtClean="0"/>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normAutofit fontScale="90000"/>
          </a:bodyPr>
          <a:lstStyle/>
          <a:p>
            <a:pPr lvl="0"/>
            <a:r>
              <a:rPr lang="en-US" dirty="0" smtClean="0"/>
              <a:t/>
            </a:r>
            <a:br>
              <a:rPr lang="en-US" dirty="0" smtClean="0"/>
            </a:br>
            <a:r>
              <a:rPr lang="en-US" dirty="0" smtClean="0"/>
              <a:t>Cont.</a:t>
            </a:r>
            <a:br>
              <a:rPr lang="en-US" dirty="0" smtClean="0"/>
            </a:br>
            <a:r>
              <a:rPr lang="en-GB" dirty="0" smtClean="0"/>
              <a:t> </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34EBE67B-3AC1-41D1-8FF6-007C359AD640}"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62</a:t>
            </a:fld>
            <a:endParaRPr lang="en-US"/>
          </a:p>
        </p:txBody>
      </p:sp>
      <p:sp>
        <p:nvSpPr>
          <p:cNvPr id="3" name="Content Placeholder 2"/>
          <p:cNvSpPr>
            <a:spLocks noGrp="1"/>
          </p:cNvSpPr>
          <p:nvPr>
            <p:ph sz="quarter" idx="1"/>
          </p:nvPr>
        </p:nvSpPr>
        <p:spPr/>
        <p:txBody>
          <a:bodyPr/>
          <a:lstStyle/>
          <a:p>
            <a:pPr marL="514350" lvl="0" indent="-514350">
              <a:buNone/>
            </a:pPr>
            <a:r>
              <a:rPr lang="en-GB" b="1" dirty="0" smtClean="0"/>
              <a:t>THE SPECIAL FORMS </a:t>
            </a:r>
          </a:p>
          <a:p>
            <a:pPr marL="514350" lvl="0" indent="-514350">
              <a:buFont typeface="+mj-lt"/>
              <a:buAutoNum type="arabicPeriod"/>
            </a:pPr>
            <a:r>
              <a:rPr lang="en-GB" dirty="0" smtClean="0"/>
              <a:t>Caseous necrosis</a:t>
            </a:r>
            <a:endParaRPr lang="en-US" dirty="0" smtClean="0"/>
          </a:p>
          <a:p>
            <a:pPr marL="514350" lvl="0" indent="-514350">
              <a:buFont typeface="+mj-lt"/>
              <a:buAutoNum type="arabicPeriod"/>
            </a:pPr>
            <a:r>
              <a:rPr lang="en-GB" dirty="0" smtClean="0"/>
              <a:t>Fat necrosis</a:t>
            </a:r>
            <a:endParaRPr lang="en-US" dirty="0" smtClean="0"/>
          </a:p>
          <a:p>
            <a:pPr marL="514350" lvl="0" indent="-514350">
              <a:buFont typeface="+mj-lt"/>
              <a:buAutoNum type="arabicPeriod"/>
            </a:pPr>
            <a:r>
              <a:rPr lang="en-GB" dirty="0" smtClean="0"/>
              <a:t>Fibrinoid necrosis</a:t>
            </a:r>
            <a:endParaRPr lang="en-US" dirty="0" smtClean="0"/>
          </a:p>
          <a:p>
            <a:pPr marL="514350" lvl="0" indent="-514350">
              <a:buFont typeface="+mj-lt"/>
              <a:buAutoNum type="arabicPeriod"/>
            </a:pPr>
            <a:r>
              <a:rPr lang="en-GB" dirty="0" smtClean="0"/>
              <a:t>Gangrenous necrosis</a:t>
            </a:r>
            <a:r>
              <a:rPr lang="en-GB"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400" dirty="0" smtClean="0">
                <a:latin typeface="+mn-lt"/>
              </a:rPr>
              <a:t/>
            </a:r>
            <a:br>
              <a:rPr lang="en-US" sz="4400" dirty="0" smtClean="0">
                <a:latin typeface="+mn-lt"/>
              </a:rPr>
            </a:br>
            <a:r>
              <a:rPr lang="en-US" sz="4400" dirty="0" smtClean="0">
                <a:latin typeface="+mn-lt"/>
              </a:rPr>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53F6E5BB-9173-42BA-97D1-E222AC31AE2D}"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63</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sz="3200" b="1" dirty="0" smtClean="0"/>
              <a:t>I. Caseous Necrosis </a:t>
            </a:r>
          </a:p>
          <a:p>
            <a:r>
              <a:rPr lang="en-GB" dirty="0" smtClean="0"/>
              <a:t>Caseous necrosis is a special type of coagulative necrosis where cellular structures are lost with the production of a cheesy mass. </a:t>
            </a:r>
          </a:p>
          <a:p>
            <a:r>
              <a:rPr lang="en-GB" dirty="0" smtClean="0"/>
              <a:t>The stroma is destroyed unlike in the usual coagulative necrosis where the stroma is preserved.</a:t>
            </a:r>
            <a:endParaRPr lang="en-US" dirty="0" smtClean="0"/>
          </a:p>
          <a:p>
            <a:r>
              <a:rPr lang="en-GB" dirty="0" smtClean="0"/>
              <a:t>For example, in tuberculosis (TB) cellular destruction occurs with production of dry, cheesy, granular material.</a:t>
            </a:r>
          </a:p>
          <a:p>
            <a:r>
              <a:rPr lang="en-GB" dirty="0" smtClean="0"/>
              <a:t>There is no chemotaxis hence no polymorphonuclear leucocytes attracted to the site so there is no liberation of proteolytic enzymes by the leucocytes.</a:t>
            </a:r>
            <a:endParaRPr lang="en-US" dirty="0" smtClean="0"/>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0849115-5805-4523-B17A-3D6884929948}"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64</a:t>
            </a:fld>
            <a:endParaRPr lang="en-US"/>
          </a:p>
        </p:txBody>
      </p:sp>
      <p:sp>
        <p:nvSpPr>
          <p:cNvPr id="3" name="Content Placeholder 2"/>
          <p:cNvSpPr>
            <a:spLocks noGrp="1"/>
          </p:cNvSpPr>
          <p:nvPr>
            <p:ph sz="quarter" idx="1"/>
          </p:nvPr>
        </p:nvSpPr>
        <p:spPr/>
        <p:txBody>
          <a:bodyPr>
            <a:normAutofit fontScale="92500" lnSpcReduction="10000"/>
          </a:bodyPr>
          <a:lstStyle/>
          <a:p>
            <a:r>
              <a:rPr lang="en-GB" dirty="0" smtClean="0"/>
              <a:t>With secondary infection setting in, polymorphs move in with liquefaction of the mass-taking place to form </a:t>
            </a:r>
            <a:r>
              <a:rPr lang="en-GB" b="1" dirty="0" smtClean="0"/>
              <a:t>a cold abscess</a:t>
            </a:r>
            <a:r>
              <a:rPr lang="en-GB" dirty="0" smtClean="0"/>
              <a:t>.</a:t>
            </a:r>
          </a:p>
          <a:p>
            <a:r>
              <a:rPr lang="en-GB" dirty="0" smtClean="0"/>
              <a:t>The caseous material has high fat content and therefore calcification is noticed. In syphilis, the gummatous lesion is a caseous necrosis.</a:t>
            </a:r>
            <a:endParaRPr lang="en-US" dirty="0" smtClean="0"/>
          </a:p>
          <a:p>
            <a:r>
              <a:rPr lang="en-GB" dirty="0" smtClean="0"/>
              <a:t>Caseation can be seen in TB and infarcts when the necrotic tissue has the following characteristics:- a firm cheese-like appearance, absence of granular eosinophilic material in cell outline with loss of cell details and presence of fat.</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400" dirty="0" smtClean="0">
                <a:latin typeface="+mn-lt"/>
              </a:rPr>
              <a:t/>
            </a:r>
            <a:br>
              <a:rPr lang="en-US" sz="4400" dirty="0" smtClean="0">
                <a:latin typeface="+mn-lt"/>
              </a:rPr>
            </a:br>
            <a:r>
              <a:rPr lang="en-US" sz="4400" dirty="0" smtClean="0">
                <a:latin typeface="+mn-lt"/>
              </a:rPr>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F5E5F81D-3522-419E-AB39-0BA3AB97AD52}"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65</a:t>
            </a:fld>
            <a:endParaRPr lang="en-US"/>
          </a:p>
        </p:txBody>
      </p:sp>
      <p:sp>
        <p:nvSpPr>
          <p:cNvPr id="3" name="Content Placeholder 2"/>
          <p:cNvSpPr>
            <a:spLocks noGrp="1"/>
          </p:cNvSpPr>
          <p:nvPr>
            <p:ph sz="quarter" idx="1"/>
          </p:nvPr>
        </p:nvSpPr>
        <p:spPr/>
        <p:txBody>
          <a:bodyPr>
            <a:normAutofit fontScale="77500" lnSpcReduction="20000"/>
          </a:bodyPr>
          <a:lstStyle/>
          <a:p>
            <a:pPr>
              <a:buNone/>
            </a:pPr>
            <a:r>
              <a:rPr lang="en-GB" sz="3200" b="1" dirty="0" smtClean="0"/>
              <a:t>II. Fat Necrosis </a:t>
            </a:r>
          </a:p>
          <a:p>
            <a:r>
              <a:rPr lang="en-GB" dirty="0" smtClean="0"/>
              <a:t>Fatty necrosis occurs when there is damage to adipose tissues. </a:t>
            </a:r>
          </a:p>
          <a:p>
            <a:r>
              <a:rPr lang="en-GB" dirty="0" smtClean="0"/>
              <a:t>There are two forms namely: - traumatic fat necrosis and enzymatic fat necrosis</a:t>
            </a:r>
            <a:endParaRPr lang="en-US" dirty="0" smtClean="0"/>
          </a:p>
          <a:p>
            <a:pPr>
              <a:buNone/>
            </a:pPr>
            <a:r>
              <a:rPr lang="en-GB" b="1" dirty="0" smtClean="0"/>
              <a:t>	II.A. Traumatic Fat Necrosis</a:t>
            </a:r>
            <a:endParaRPr lang="en-US" dirty="0" smtClean="0"/>
          </a:p>
          <a:p>
            <a:r>
              <a:rPr lang="en-GB" dirty="0" smtClean="0"/>
              <a:t>There is release of lipids from fat cells, which provokes a chronic inflammatory process and giant cell response with proliferation of the connective tissues. </a:t>
            </a:r>
          </a:p>
          <a:p>
            <a:r>
              <a:rPr lang="en-GB" dirty="0" smtClean="0"/>
              <a:t>The cells involved are the giant cells and macrophages. </a:t>
            </a:r>
          </a:p>
          <a:p>
            <a:r>
              <a:rPr lang="en-GB" dirty="0" smtClean="0"/>
              <a:t>This is common at injection sites and subcutaneous tissue of the breast where trauma may lead to rupture of the adipocytes and release of fatty acids which elicit an inflammatory reaction leading to scarring and formation of a palpable mass.</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D5431225-E53B-4B67-AFFB-02C46FA3A67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66</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b="1" dirty="0" smtClean="0"/>
              <a:t>II.B. Enzymatic Fat Necrosis</a:t>
            </a:r>
            <a:endParaRPr lang="en-US" dirty="0" smtClean="0"/>
          </a:p>
          <a:p>
            <a:r>
              <a:rPr lang="en-GB" dirty="0" smtClean="0"/>
              <a:t>This is associated with pancreatic diseases. </a:t>
            </a:r>
          </a:p>
          <a:p>
            <a:r>
              <a:rPr lang="en-GB" dirty="0" smtClean="0"/>
              <a:t>It allows lipase in the abdominal cavity, which splits neutral fats in the lipid cells leading to a small, opaque, soft white areas giving a chalky appearance due to calcium deposits (this is diagnostic of acute pancreatitis).</a:t>
            </a:r>
          </a:p>
          <a:p>
            <a:r>
              <a:rPr lang="en-GB" dirty="0" smtClean="0"/>
              <a:t>It can also be seen in the omentum. </a:t>
            </a:r>
            <a:endParaRPr lang="en-US" dirty="0" smtClean="0"/>
          </a:p>
          <a:p>
            <a:r>
              <a:rPr lang="en-GB" dirty="0" smtClean="0"/>
              <a:t>In pancreatitis there is damage to pancreatic acini which results in release of proteolytic and lipolytic enzymes which denature fat causing inflammation and  is accompanied by calcium deposition (dystrophic calcification).</a:t>
            </a:r>
            <a:endParaRPr lang="en-US"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smtClean="0"/>
              <a:t/>
            </a:r>
            <a:br>
              <a:rPr lang="en-US" dirty="0" smtClean="0"/>
            </a:br>
            <a:r>
              <a:rPr lang="en-US" sz="4400" dirty="0" smtClean="0">
                <a:latin typeface="+mn-lt"/>
              </a:rPr>
              <a:t>Cont.</a:t>
            </a:r>
            <a:endParaRPr lang="en-US" sz="4400" dirty="0">
              <a:latin typeface="+mn-lt"/>
            </a:endParaRPr>
          </a:p>
        </p:txBody>
      </p:sp>
      <p:sp>
        <p:nvSpPr>
          <p:cNvPr id="4" name="Date Placeholder 3"/>
          <p:cNvSpPr>
            <a:spLocks noGrp="1"/>
          </p:cNvSpPr>
          <p:nvPr>
            <p:ph type="dt" sz="half" idx="10"/>
          </p:nvPr>
        </p:nvSpPr>
        <p:spPr/>
        <p:txBody>
          <a:bodyPr/>
          <a:lstStyle/>
          <a:p>
            <a:fld id="{88FF1743-DDD8-4BE6-AE55-495340DD0257}"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67</a:t>
            </a:fld>
            <a:endParaRPr lang="en-US"/>
          </a:p>
        </p:txBody>
      </p:sp>
      <p:sp>
        <p:nvSpPr>
          <p:cNvPr id="3" name="Content Placeholder 2"/>
          <p:cNvSpPr>
            <a:spLocks noGrp="1"/>
          </p:cNvSpPr>
          <p:nvPr>
            <p:ph sz="quarter" idx="1"/>
          </p:nvPr>
        </p:nvSpPr>
        <p:spPr/>
        <p:txBody>
          <a:bodyPr/>
          <a:lstStyle/>
          <a:p>
            <a:pPr>
              <a:buNone/>
            </a:pPr>
            <a:r>
              <a:rPr lang="en-GB" sz="3200" b="1" dirty="0" smtClean="0"/>
              <a:t>III. Fibrinoid Necrosis.</a:t>
            </a:r>
            <a:endParaRPr lang="en-US" dirty="0" smtClean="0"/>
          </a:p>
          <a:p>
            <a:r>
              <a:rPr lang="en-GB" dirty="0" smtClean="0"/>
              <a:t>This is not a true necrosis that is seen in connective tissues mainly the arterial walls that becomes stained with eosinophilic hyaline material leading to degeneration of collagen as seen in rheumatoid arthritis and polyarteritis nodosa.</a:t>
            </a:r>
            <a:endParaRPr lang="en-US" dirty="0" smtClean="0"/>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dirty="0" smtClean="0"/>
              <a:t/>
            </a:r>
            <a:br>
              <a:rPr lang="en-US" dirty="0" smtClean="0"/>
            </a:br>
            <a:r>
              <a:rPr lang="en-GB" dirty="0" smtClean="0"/>
              <a:t>Cont.</a:t>
            </a: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fld id="{BC0A8C4C-A1EF-4F89-8274-6B4A560780C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68</a:t>
            </a:fld>
            <a:endParaRPr lang="en-US"/>
          </a:p>
        </p:txBody>
      </p:sp>
      <p:sp>
        <p:nvSpPr>
          <p:cNvPr id="3" name="Content Placeholder 2"/>
          <p:cNvSpPr>
            <a:spLocks noGrp="1"/>
          </p:cNvSpPr>
          <p:nvPr>
            <p:ph sz="quarter" idx="1"/>
          </p:nvPr>
        </p:nvSpPr>
        <p:spPr/>
        <p:txBody>
          <a:bodyPr>
            <a:normAutofit/>
          </a:bodyPr>
          <a:lstStyle/>
          <a:p>
            <a:pPr>
              <a:buNone/>
            </a:pPr>
            <a:r>
              <a:rPr lang="en-GB" b="1" dirty="0" smtClean="0"/>
              <a:t>IV. Gangrene </a:t>
            </a:r>
          </a:p>
          <a:p>
            <a:r>
              <a:rPr lang="en-GB" dirty="0" smtClean="0"/>
              <a:t>Gangrene is a complication of necrosis (usually coagulative necrosis) where a </a:t>
            </a:r>
            <a:r>
              <a:rPr lang="en-GB" dirty="0" err="1" smtClean="0"/>
              <a:t>necrosed</a:t>
            </a:r>
            <a:r>
              <a:rPr lang="en-GB" dirty="0" smtClean="0"/>
              <a:t> tissue is invaded by putrefactive organisms. </a:t>
            </a:r>
          </a:p>
          <a:p>
            <a:r>
              <a:rPr lang="en-GB" dirty="0" smtClean="0"/>
              <a:t>Gangrene can also be described as digestion of dead tissues by bacteria.</a:t>
            </a:r>
            <a:endParaRPr lang="en-US" dirty="0" smtClean="0"/>
          </a:p>
          <a:p>
            <a:r>
              <a:rPr lang="en-GB" dirty="0" smtClean="0"/>
              <a:t>The breakdown of the tissues leads to production of volatile bodies and gases that result in foul smell. </a:t>
            </a:r>
          </a:p>
          <a:p>
            <a:pPr>
              <a:buNone/>
            </a:pPr>
            <a:endParaRPr 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57C7857C-E380-459C-AC25-419BE2D7C061}"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69</a:t>
            </a:fld>
            <a:endParaRPr lang="en-US"/>
          </a:p>
        </p:txBody>
      </p:sp>
      <p:sp>
        <p:nvSpPr>
          <p:cNvPr id="6" name="Content Placeholder 5"/>
          <p:cNvSpPr>
            <a:spLocks noGrp="1"/>
          </p:cNvSpPr>
          <p:nvPr>
            <p:ph sz="quarter" idx="1"/>
          </p:nvPr>
        </p:nvSpPr>
        <p:spPr/>
        <p:txBody>
          <a:bodyPr>
            <a:normAutofit fontScale="92500"/>
          </a:bodyPr>
          <a:lstStyle/>
          <a:p>
            <a:r>
              <a:rPr lang="en-GB" dirty="0" smtClean="0"/>
              <a:t>The gas produced accumulates in tissues resulting in crackling on palpation (crepitations). </a:t>
            </a:r>
          </a:p>
          <a:p>
            <a:r>
              <a:rPr lang="en-GB" dirty="0" smtClean="0"/>
              <a:t>The colour change is due to changed/altered haemoglobin and is most prominent when the dead tissue contains a lot of blood. </a:t>
            </a:r>
          </a:p>
          <a:p>
            <a:r>
              <a:rPr lang="en-GB" dirty="0" smtClean="0"/>
              <a:t>The colour varies i.e. dark brown, greenish brown or black.</a:t>
            </a:r>
            <a:endParaRPr lang="en-US" dirty="0" smtClean="0"/>
          </a:p>
          <a:p>
            <a:r>
              <a:rPr lang="en-GB" dirty="0" smtClean="0"/>
              <a:t>Gangrene is commonly seen affecting the distal part of a limb, appendix, a loop of small intestine and organs such as the gall bladder, pancreas or testis.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130A9DC-16EF-44FB-8E03-9BF0D99D2757}"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a:t>
            </a:fld>
            <a:endParaRPr lang="en-US"/>
          </a:p>
        </p:txBody>
      </p:sp>
      <p:sp>
        <p:nvSpPr>
          <p:cNvPr id="6" name="Content Placeholder 5"/>
          <p:cNvSpPr>
            <a:spLocks noGrp="1"/>
          </p:cNvSpPr>
          <p:nvPr>
            <p:ph sz="quarter" idx="1"/>
          </p:nvPr>
        </p:nvSpPr>
        <p:spPr/>
        <p:txBody>
          <a:bodyPr>
            <a:normAutofit/>
          </a:bodyPr>
          <a:lstStyle/>
          <a:p>
            <a:pPr lvl="0"/>
            <a:r>
              <a:rPr lang="en-GB" sz="3200" dirty="0" smtClean="0"/>
              <a:t>Microbial agents – bacterial Infections, viruses, parasitic </a:t>
            </a:r>
            <a:endParaRPr lang="en-US" sz="3200" dirty="0" smtClean="0"/>
          </a:p>
          <a:p>
            <a:pPr lvl="0"/>
            <a:r>
              <a:rPr lang="en-GB" sz="3200" dirty="0" smtClean="0"/>
              <a:t>Immunological reactions</a:t>
            </a:r>
            <a:endParaRPr lang="en-US" sz="3200" dirty="0" smtClean="0"/>
          </a:p>
          <a:p>
            <a:pPr lvl="0"/>
            <a:r>
              <a:rPr lang="en-GB" sz="3200" dirty="0" smtClean="0"/>
              <a:t>Genetic defects </a:t>
            </a:r>
            <a:endParaRPr lang="en-US" sz="3200" dirty="0" smtClean="0"/>
          </a:p>
          <a:p>
            <a:pPr lvl="0"/>
            <a:r>
              <a:rPr lang="en-GB" sz="3200" dirty="0" smtClean="0"/>
              <a:t>Metabolic – e.g. thiamine deficiency leading to citric acid cycle inhibition</a:t>
            </a:r>
            <a:endParaRPr lang="en-US" sz="3200" dirty="0" smtClean="0"/>
          </a:p>
          <a:p>
            <a:pPr lvl="0"/>
            <a:r>
              <a:rPr lang="en-GB" sz="3200" dirty="0" smtClean="0"/>
              <a:t>Psychological factors</a:t>
            </a:r>
            <a:endParaRPr lang="en-US" sz="3200"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B02775CC-8C87-41E5-95EE-26159A04A6E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70</a:t>
            </a:fld>
            <a:endParaRPr lang="en-US"/>
          </a:p>
        </p:txBody>
      </p:sp>
      <p:sp>
        <p:nvSpPr>
          <p:cNvPr id="3" name="Content Placeholder 2"/>
          <p:cNvSpPr>
            <a:spLocks noGrp="1"/>
          </p:cNvSpPr>
          <p:nvPr>
            <p:ph sz="quarter" idx="1"/>
          </p:nvPr>
        </p:nvSpPr>
        <p:spPr/>
        <p:txBody>
          <a:bodyPr>
            <a:normAutofit fontScale="85000" lnSpcReduction="20000"/>
          </a:bodyPr>
          <a:lstStyle/>
          <a:p>
            <a:pPr lvl="0">
              <a:buNone/>
            </a:pPr>
            <a:r>
              <a:rPr lang="en-GB" b="1" dirty="0" smtClean="0"/>
              <a:t>Aetiology </a:t>
            </a:r>
          </a:p>
          <a:p>
            <a:pPr lvl="0"/>
            <a:r>
              <a:rPr lang="en-GB" dirty="0" smtClean="0"/>
              <a:t>Blood vessel obstruction </a:t>
            </a:r>
            <a:endParaRPr lang="en-US" dirty="0" smtClean="0"/>
          </a:p>
          <a:p>
            <a:pPr lvl="1"/>
            <a:r>
              <a:rPr lang="en-GB" dirty="0" smtClean="0"/>
              <a:t>Arterial obstruction</a:t>
            </a:r>
            <a:endParaRPr lang="en-US" dirty="0" smtClean="0"/>
          </a:p>
          <a:p>
            <a:pPr lvl="2"/>
            <a:r>
              <a:rPr lang="en-GB" dirty="0" smtClean="0"/>
              <a:t>Thrombosis</a:t>
            </a:r>
            <a:endParaRPr lang="en-US" dirty="0" smtClean="0"/>
          </a:p>
          <a:p>
            <a:pPr lvl="2"/>
            <a:r>
              <a:rPr lang="en-GB" dirty="0" smtClean="0"/>
              <a:t>Embolism</a:t>
            </a:r>
            <a:endParaRPr lang="en-US" dirty="0" smtClean="0"/>
          </a:p>
          <a:p>
            <a:pPr lvl="2"/>
            <a:r>
              <a:rPr lang="en-GB" dirty="0" smtClean="0"/>
              <a:t>Arteritis e.g. in Diabetes mellitus</a:t>
            </a:r>
            <a:endParaRPr lang="en-US" dirty="0" smtClean="0"/>
          </a:p>
          <a:p>
            <a:pPr lvl="1"/>
            <a:r>
              <a:rPr lang="en-GB" dirty="0" smtClean="0"/>
              <a:t>Venous obstruction </a:t>
            </a:r>
            <a:endParaRPr lang="en-US" dirty="0" smtClean="0"/>
          </a:p>
          <a:p>
            <a:pPr lvl="0"/>
            <a:r>
              <a:rPr lang="en-GB" dirty="0" smtClean="0"/>
              <a:t>Trauma (Traumatic gangrene)</a:t>
            </a:r>
            <a:endParaRPr lang="en-US" dirty="0" smtClean="0"/>
          </a:p>
          <a:p>
            <a:pPr lvl="1"/>
            <a:r>
              <a:rPr lang="en-GB" dirty="0" smtClean="0"/>
              <a:t>Direct injury </a:t>
            </a:r>
            <a:endParaRPr lang="en-US" dirty="0" smtClean="0"/>
          </a:p>
          <a:p>
            <a:pPr lvl="2"/>
            <a:r>
              <a:rPr lang="en-GB" dirty="0" smtClean="0"/>
              <a:t>Crushes</a:t>
            </a:r>
            <a:endParaRPr lang="en-US" dirty="0" smtClean="0"/>
          </a:p>
          <a:p>
            <a:pPr lvl="2"/>
            <a:r>
              <a:rPr lang="en-GB" dirty="0" smtClean="0"/>
              <a:t>Pressure sores e.g. bed sores</a:t>
            </a:r>
            <a:endParaRPr lang="en-US" dirty="0" smtClean="0"/>
          </a:p>
          <a:p>
            <a:pPr lvl="2"/>
            <a:r>
              <a:rPr lang="en-GB" dirty="0" smtClean="0"/>
              <a:t>Severely lacerated injury where the main artery is damaged</a:t>
            </a:r>
            <a:endParaRPr lang="en-US" dirty="0" smtClean="0"/>
          </a:p>
          <a:p>
            <a:pPr lvl="1"/>
            <a:r>
              <a:rPr lang="en-GB" dirty="0" smtClean="0"/>
              <a:t>Indirect injury – ligation of the main artery</a:t>
            </a: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55F9B00E-1744-42F8-9A1A-14B47EC70FFE}"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71</a:t>
            </a:fld>
            <a:endParaRPr lang="en-US"/>
          </a:p>
        </p:txBody>
      </p:sp>
      <p:sp>
        <p:nvSpPr>
          <p:cNvPr id="3" name="Content Placeholder 2"/>
          <p:cNvSpPr>
            <a:spLocks noGrp="1"/>
          </p:cNvSpPr>
          <p:nvPr>
            <p:ph sz="quarter" idx="1"/>
          </p:nvPr>
        </p:nvSpPr>
        <p:spPr/>
        <p:txBody>
          <a:bodyPr>
            <a:normAutofit fontScale="85000" lnSpcReduction="20000"/>
          </a:bodyPr>
          <a:lstStyle/>
          <a:p>
            <a:pPr lvl="0"/>
            <a:r>
              <a:rPr lang="en-GB" dirty="0" smtClean="0"/>
              <a:t>Infection (Infective gangrene)</a:t>
            </a:r>
            <a:endParaRPr lang="en-US" dirty="0" smtClean="0"/>
          </a:p>
          <a:p>
            <a:pPr marL="971550" lvl="1" indent="-514350">
              <a:buFont typeface="+mj-lt"/>
              <a:buAutoNum type="alphaLcPeriod"/>
            </a:pPr>
            <a:r>
              <a:rPr lang="en-GB" dirty="0" smtClean="0"/>
              <a:t>Specific – gas gangrene (clostridium bacteria)</a:t>
            </a:r>
            <a:endParaRPr lang="en-US" dirty="0" smtClean="0"/>
          </a:p>
          <a:p>
            <a:pPr marL="971550" lvl="1" indent="-514350">
              <a:buFont typeface="+mj-lt"/>
              <a:buAutoNum type="alphaLcPeriod"/>
            </a:pPr>
            <a:r>
              <a:rPr lang="en-GB" dirty="0" smtClean="0"/>
              <a:t>Non-specific </a:t>
            </a:r>
            <a:endParaRPr lang="en-US" dirty="0" smtClean="0"/>
          </a:p>
          <a:p>
            <a:pPr lvl="2"/>
            <a:r>
              <a:rPr lang="en-GB" dirty="0" smtClean="0"/>
              <a:t>Boils</a:t>
            </a:r>
            <a:endParaRPr lang="en-US" dirty="0" smtClean="0"/>
          </a:p>
          <a:p>
            <a:pPr lvl="2"/>
            <a:r>
              <a:rPr lang="en-GB" dirty="0" smtClean="0"/>
              <a:t>Carbuncles</a:t>
            </a:r>
            <a:endParaRPr lang="en-US" dirty="0" smtClean="0"/>
          </a:p>
          <a:p>
            <a:pPr lvl="2"/>
            <a:r>
              <a:rPr lang="en-GB" dirty="0" smtClean="0"/>
              <a:t>Gangrene of scrotum (Fournier’s gangrene)</a:t>
            </a:r>
            <a:endParaRPr lang="en-US" dirty="0" smtClean="0"/>
          </a:p>
          <a:p>
            <a:pPr lvl="0"/>
            <a:r>
              <a:rPr lang="en-GB" dirty="0" smtClean="0"/>
              <a:t>Physical agents</a:t>
            </a:r>
            <a:endParaRPr lang="en-US" dirty="0" smtClean="0"/>
          </a:p>
          <a:p>
            <a:pPr lvl="1"/>
            <a:r>
              <a:rPr lang="en-GB" dirty="0" smtClean="0"/>
              <a:t>Excessive heat – burns, scalds</a:t>
            </a:r>
            <a:endParaRPr lang="en-US" dirty="0" smtClean="0"/>
          </a:p>
          <a:p>
            <a:pPr lvl="1"/>
            <a:r>
              <a:rPr lang="en-GB" dirty="0" smtClean="0"/>
              <a:t>Excessive cold – frost bite</a:t>
            </a:r>
            <a:endParaRPr lang="en-US" dirty="0" smtClean="0"/>
          </a:p>
          <a:p>
            <a:pPr lvl="1"/>
            <a:r>
              <a:rPr lang="en-GB" dirty="0" smtClean="0"/>
              <a:t>Chemical injuries</a:t>
            </a:r>
            <a:endParaRPr lang="en-US" dirty="0" smtClean="0"/>
          </a:p>
          <a:p>
            <a:pPr lvl="1"/>
            <a:r>
              <a:rPr lang="en-GB" dirty="0" smtClean="0"/>
              <a:t>Irradiation </a:t>
            </a:r>
            <a:endParaRPr lang="en-US" dirty="0" smtClean="0"/>
          </a:p>
          <a:p>
            <a:pPr lvl="1"/>
            <a:r>
              <a:rPr lang="en-GB" dirty="0" smtClean="0"/>
              <a:t>Electricity </a:t>
            </a:r>
            <a:endParaRPr lang="en-US"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7163AEA8-DECE-4C30-B4EF-166FAEE4C2AA}"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72</a:t>
            </a:fld>
            <a:endParaRPr lang="en-US"/>
          </a:p>
        </p:txBody>
      </p:sp>
      <p:sp>
        <p:nvSpPr>
          <p:cNvPr id="3" name="Content Placeholder 2"/>
          <p:cNvSpPr>
            <a:spLocks noGrp="1"/>
          </p:cNvSpPr>
          <p:nvPr>
            <p:ph sz="quarter" idx="1"/>
          </p:nvPr>
        </p:nvSpPr>
        <p:spPr/>
        <p:txBody>
          <a:bodyPr>
            <a:normAutofit/>
          </a:bodyPr>
          <a:lstStyle/>
          <a:p>
            <a:pPr marL="514350" lvl="0" indent="-514350">
              <a:buNone/>
            </a:pPr>
            <a:r>
              <a:rPr lang="en-GB" b="1" dirty="0" smtClean="0"/>
              <a:t>Classification </a:t>
            </a:r>
          </a:p>
          <a:p>
            <a:pPr marL="514350" lvl="0" indent="-514350">
              <a:buFont typeface="+mj-lt"/>
              <a:buAutoNum type="arabicPeriod"/>
            </a:pPr>
            <a:r>
              <a:rPr lang="en-GB" dirty="0" smtClean="0"/>
              <a:t>Primary gangrene (gas gangrene)</a:t>
            </a:r>
            <a:endParaRPr lang="en-US" dirty="0" smtClean="0"/>
          </a:p>
          <a:p>
            <a:pPr marL="514350" lvl="0" indent="-514350">
              <a:buFont typeface="+mj-lt"/>
              <a:buAutoNum type="arabicPeriod"/>
            </a:pPr>
            <a:r>
              <a:rPr lang="en-GB" dirty="0" smtClean="0"/>
              <a:t>Secondary gangrene</a:t>
            </a:r>
            <a:endParaRPr lang="en-US" dirty="0" smtClean="0"/>
          </a:p>
          <a:p>
            <a:pPr lvl="1"/>
            <a:r>
              <a:rPr lang="en-GB" dirty="0" smtClean="0"/>
              <a:t>Wet gangrene</a:t>
            </a:r>
            <a:endParaRPr lang="en-US" dirty="0" smtClean="0"/>
          </a:p>
          <a:p>
            <a:pPr lvl="1"/>
            <a:r>
              <a:rPr lang="en-GB" dirty="0" smtClean="0"/>
              <a:t>Dry gangrene</a:t>
            </a:r>
            <a:endParaRPr lang="en-US" dirty="0" smtClean="0"/>
          </a:p>
          <a:p>
            <a:r>
              <a:rPr lang="en-GB" dirty="0" smtClean="0"/>
              <a:t>The classification of wet and dry gangrene depends on the blood supply to the part affected and the amount of fluid loss from the affected part through drainage and evaporation.</a:t>
            </a:r>
            <a:endParaRPr lang="en-US" dirty="0" smtClean="0"/>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ED4BB427-3B45-452C-8097-0C3EC28BC1A0}"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73</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IV.A. Primary (gas) gangrene</a:t>
            </a:r>
            <a:endParaRPr lang="en-US" dirty="0" smtClean="0"/>
          </a:p>
          <a:p>
            <a:r>
              <a:rPr lang="en-GB" dirty="0" smtClean="0"/>
              <a:t>Gas gangrene is tissue death caused by toxins of anaerobic bacteria, which then invade the dead tissues bringing about the digestive changes.</a:t>
            </a:r>
          </a:p>
          <a:p>
            <a:r>
              <a:rPr lang="en-GB" dirty="0" smtClean="0"/>
              <a:t>It called primary gangrene because tissue death and putrification is by the same agent – the anaerobic bacteria. </a:t>
            </a:r>
          </a:p>
          <a:p>
            <a:r>
              <a:rPr lang="en-GB" dirty="0" smtClean="0"/>
              <a:t>Gas gangrene is an inflammatory disease of muscular and fascial layers caused by clostridia bacteria, which secrete potent exotoxins. </a:t>
            </a:r>
            <a:endParaRPr lang="en-US" dirty="0" smtClean="0"/>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a:t/>
            </a:r>
            <a:br>
              <a:rPr lang="en-US" dirty="0"/>
            </a:br>
            <a:r>
              <a:rPr lang="en-US" sz="4800" dirty="0" smtClean="0">
                <a:latin typeface="+mn-lt"/>
              </a:rPr>
              <a:t>Cont.</a:t>
            </a:r>
            <a:endParaRPr lang="en-US" sz="4800" dirty="0">
              <a:latin typeface="+mn-lt"/>
            </a:endParaRPr>
          </a:p>
        </p:txBody>
      </p:sp>
      <p:sp>
        <p:nvSpPr>
          <p:cNvPr id="4" name="Date Placeholder 3"/>
          <p:cNvSpPr>
            <a:spLocks noGrp="1"/>
          </p:cNvSpPr>
          <p:nvPr>
            <p:ph type="dt" sz="half" idx="10"/>
          </p:nvPr>
        </p:nvSpPr>
        <p:spPr/>
        <p:txBody>
          <a:bodyPr/>
          <a:lstStyle/>
          <a:p>
            <a:fld id="{9B3DF42A-8698-43DF-A775-6C647131F6D3}"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74</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sz="3200" b="1" dirty="0" smtClean="0"/>
              <a:t>Pathology </a:t>
            </a:r>
          </a:p>
          <a:p>
            <a:pPr>
              <a:buNone/>
            </a:pPr>
            <a:r>
              <a:rPr lang="en-GB" b="1" dirty="0" smtClean="0"/>
              <a:t>Gross appearance</a:t>
            </a:r>
            <a:endParaRPr lang="en-US" dirty="0" smtClean="0"/>
          </a:p>
          <a:p>
            <a:pPr lvl="0"/>
            <a:r>
              <a:rPr lang="en-GB" dirty="0" smtClean="0"/>
              <a:t>Swollen, oedematous, painful affected part</a:t>
            </a:r>
            <a:endParaRPr lang="en-US" dirty="0" smtClean="0"/>
          </a:p>
          <a:p>
            <a:pPr lvl="0"/>
            <a:r>
              <a:rPr lang="en-GB" dirty="0" smtClean="0"/>
              <a:t>Crepitations on palpation</a:t>
            </a:r>
            <a:endParaRPr lang="en-US" dirty="0" smtClean="0"/>
          </a:p>
          <a:p>
            <a:pPr lvl="0"/>
            <a:r>
              <a:rPr lang="en-GB" dirty="0" smtClean="0"/>
              <a:t>Colour change to black or green</a:t>
            </a:r>
            <a:endParaRPr lang="en-US" dirty="0" smtClean="0"/>
          </a:p>
          <a:p>
            <a:pPr>
              <a:buNone/>
            </a:pPr>
            <a:r>
              <a:rPr lang="en-GB" b="1" dirty="0" smtClean="0"/>
              <a:t>Microscopic appearance</a:t>
            </a:r>
            <a:endParaRPr lang="en-US" dirty="0" smtClean="0"/>
          </a:p>
          <a:p>
            <a:pPr lvl="0"/>
            <a:r>
              <a:rPr lang="en-GB" dirty="0" smtClean="0"/>
              <a:t>Coagulative necrosis with liquefaction</a:t>
            </a:r>
            <a:endParaRPr lang="en-US" dirty="0" smtClean="0"/>
          </a:p>
          <a:p>
            <a:pPr lvl="0"/>
            <a:r>
              <a:rPr lang="en-GB" dirty="0" smtClean="0"/>
              <a:t>Identify the bacteria Leucocytic infiltration</a:t>
            </a:r>
            <a:endParaRPr lang="en-US" dirty="0" smtClean="0"/>
          </a:p>
          <a:p>
            <a:pPr lvl="0"/>
            <a:r>
              <a:rPr lang="en-GB" dirty="0" smtClean="0"/>
              <a:t>Oedema</a:t>
            </a:r>
            <a:endParaRPr lang="en-US" dirty="0" smtClean="0"/>
          </a:p>
          <a:p>
            <a:pPr lvl="0"/>
            <a:r>
              <a:rPr lang="en-GB" dirty="0" smtClean="0"/>
              <a:t>Congestion </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CE567748-34E8-455F-A8A1-53220A10C993}"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75</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IV.B. Secondary gangrene </a:t>
            </a:r>
          </a:p>
          <a:p>
            <a:r>
              <a:rPr lang="en-GB" dirty="0" smtClean="0"/>
              <a:t>In secondary gangrene, tissue death is due to some other causes e.g. lack of blood supply or chemical injury and then the bacteria invade the dead tissue causing putrification. </a:t>
            </a:r>
          </a:p>
          <a:p>
            <a:r>
              <a:rPr lang="en-GB" dirty="0" smtClean="0"/>
              <a:t>Gangrenous necrosis is a combination of coagulative necrosis and liquefactive necrosis.</a:t>
            </a:r>
          </a:p>
          <a:p>
            <a:r>
              <a:rPr lang="en-GB" dirty="0" smtClean="0"/>
              <a:t>When the coagulative pattern dominates the gangrene is described as dry gangrene and when liquefaction dominates it is wet gangrene.</a:t>
            </a:r>
            <a:endParaRPr lang="en-US" dirty="0" smtClean="0"/>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4" name="Date Placeholder 3"/>
          <p:cNvSpPr>
            <a:spLocks noGrp="1"/>
          </p:cNvSpPr>
          <p:nvPr>
            <p:ph type="dt" sz="half" idx="10"/>
          </p:nvPr>
        </p:nvSpPr>
        <p:spPr/>
        <p:txBody>
          <a:bodyPr/>
          <a:lstStyle/>
          <a:p>
            <a:fld id="{15EF3BB9-ABD8-4789-8927-3A9B70C99708}"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76</a:t>
            </a:fld>
            <a:endParaRPr lang="en-US"/>
          </a:p>
        </p:txBody>
      </p:sp>
      <p:sp>
        <p:nvSpPr>
          <p:cNvPr id="3" name="Content Placeholder 2"/>
          <p:cNvSpPr>
            <a:spLocks noGrp="1"/>
          </p:cNvSpPr>
          <p:nvPr>
            <p:ph sz="quarter" idx="1"/>
          </p:nvPr>
        </p:nvSpPr>
        <p:spPr/>
        <p:txBody>
          <a:bodyPr>
            <a:noAutofit/>
          </a:bodyPr>
          <a:lstStyle/>
          <a:p>
            <a:pPr>
              <a:buFont typeface="Wingdings" pitchFamily="2" charset="2"/>
              <a:buChar char="v"/>
            </a:pPr>
            <a:r>
              <a:rPr lang="en-GB" sz="3200" b="1" dirty="0" smtClean="0"/>
              <a:t>Dry gangrene </a:t>
            </a:r>
          </a:p>
          <a:p>
            <a:r>
              <a:rPr lang="en-GB" sz="3200" dirty="0" smtClean="0"/>
              <a:t>Results from ischaemic necrosis or infarction of a part of the body e.g. toes or feet. </a:t>
            </a:r>
          </a:p>
          <a:p>
            <a:r>
              <a:rPr lang="en-GB" sz="3200" dirty="0" smtClean="0"/>
              <a:t>Putrification is minimal and there is adequate evaporation of fluid leaving the area dry. </a:t>
            </a:r>
          </a:p>
          <a:p>
            <a:r>
              <a:rPr lang="en-GB" sz="3200" dirty="0" smtClean="0"/>
              <a:t>It is usually a sequel of coagulative necrosis.</a:t>
            </a:r>
            <a:endParaRPr lang="en-US" sz="3200"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920793AD-74C3-4590-813C-2B12FA5143EA}"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77</a:t>
            </a:fld>
            <a:endParaRPr lang="en-US"/>
          </a:p>
        </p:txBody>
      </p:sp>
      <p:sp>
        <p:nvSpPr>
          <p:cNvPr id="6" name="Content Placeholder 5"/>
          <p:cNvSpPr>
            <a:spLocks noGrp="1"/>
          </p:cNvSpPr>
          <p:nvPr>
            <p:ph sz="quarter" idx="1"/>
          </p:nvPr>
        </p:nvSpPr>
        <p:spPr/>
        <p:txBody>
          <a:bodyPr/>
          <a:lstStyle/>
          <a:p>
            <a:r>
              <a:rPr lang="en-US" dirty="0" smtClean="0"/>
              <a:t>The gangrene spreads proximally reaching a point where blood supply is adequate to keep the tissue viable where a distinct line forms between the gangrenous part and the viable part .</a:t>
            </a:r>
          </a:p>
          <a:p>
            <a:r>
              <a:rPr lang="en-US" dirty="0" smtClean="0"/>
              <a:t>The </a:t>
            </a:r>
            <a:r>
              <a:rPr lang="en-US" dirty="0" err="1" smtClean="0"/>
              <a:t>haemolysed</a:t>
            </a:r>
            <a:r>
              <a:rPr lang="en-US" dirty="0" smtClean="0"/>
              <a:t> red blood cells liberate </a:t>
            </a:r>
            <a:r>
              <a:rPr lang="en-US" dirty="0" err="1" smtClean="0"/>
              <a:t>Hb</a:t>
            </a:r>
            <a:r>
              <a:rPr lang="en-US" dirty="0" smtClean="0"/>
              <a:t>, which releases iron that combines with hydrogen disulphide (from the bacteria) to form a black substance iron </a:t>
            </a:r>
            <a:r>
              <a:rPr lang="en-US" dirty="0" err="1" smtClean="0"/>
              <a:t>sulphide</a:t>
            </a:r>
            <a:endParaRPr lang="en-US" dirty="0" smtClean="0"/>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400" dirty="0" smtClean="0"/>
              <a:t>Cont.</a:t>
            </a:r>
            <a:r>
              <a:rPr lang="en-US" dirty="0"/>
              <a:t/>
            </a:r>
            <a:br>
              <a:rPr lang="en-US" dirty="0"/>
            </a:br>
            <a:endParaRPr lang="en-US" dirty="0"/>
          </a:p>
        </p:txBody>
      </p:sp>
      <p:sp>
        <p:nvSpPr>
          <p:cNvPr id="4" name="Date Placeholder 3"/>
          <p:cNvSpPr>
            <a:spLocks noGrp="1"/>
          </p:cNvSpPr>
          <p:nvPr>
            <p:ph type="dt" sz="half" idx="10"/>
          </p:nvPr>
        </p:nvSpPr>
        <p:spPr/>
        <p:txBody>
          <a:bodyPr/>
          <a:lstStyle/>
          <a:p>
            <a:fld id="{4DB3FE39-F859-4111-9122-861C238C4B96}"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78</a:t>
            </a:fld>
            <a:endParaRPr lang="en-US"/>
          </a:p>
        </p:txBody>
      </p:sp>
      <p:sp>
        <p:nvSpPr>
          <p:cNvPr id="3" name="Content Placeholder 2"/>
          <p:cNvSpPr>
            <a:spLocks noGrp="1"/>
          </p:cNvSpPr>
          <p:nvPr>
            <p:ph sz="quarter" idx="1"/>
          </p:nvPr>
        </p:nvSpPr>
        <p:spPr/>
        <p:txBody>
          <a:bodyPr>
            <a:normAutofit fontScale="92500" lnSpcReduction="10000"/>
          </a:bodyPr>
          <a:lstStyle/>
          <a:p>
            <a:pPr lvl="0">
              <a:buNone/>
            </a:pPr>
            <a:r>
              <a:rPr lang="en-GB" sz="3200" b="1" dirty="0" smtClean="0"/>
              <a:t>Aetiology </a:t>
            </a:r>
          </a:p>
          <a:p>
            <a:pPr lvl="0"/>
            <a:r>
              <a:rPr lang="en-GB" dirty="0" smtClean="0"/>
              <a:t>Vascular occlusion</a:t>
            </a:r>
            <a:endParaRPr lang="en-US" dirty="0" smtClean="0"/>
          </a:p>
          <a:p>
            <a:pPr lvl="5"/>
            <a:r>
              <a:rPr lang="en-GB" dirty="0" smtClean="0"/>
              <a:t>Sudden occlusion</a:t>
            </a:r>
            <a:endParaRPr lang="en-US" dirty="0" smtClean="0"/>
          </a:p>
          <a:p>
            <a:pPr lvl="6"/>
            <a:r>
              <a:rPr lang="en-GB" dirty="0" smtClean="0"/>
              <a:t>Embolism</a:t>
            </a:r>
            <a:endParaRPr lang="en-US" dirty="0" smtClean="0"/>
          </a:p>
          <a:p>
            <a:pPr lvl="6"/>
            <a:r>
              <a:rPr lang="en-GB" dirty="0" smtClean="0"/>
              <a:t>Ligation</a:t>
            </a:r>
            <a:endParaRPr lang="en-US" dirty="0" smtClean="0"/>
          </a:p>
          <a:p>
            <a:pPr lvl="6"/>
            <a:r>
              <a:rPr lang="en-GB" dirty="0" smtClean="0"/>
              <a:t>Mechanical trauma</a:t>
            </a:r>
            <a:endParaRPr lang="en-US" dirty="0" smtClean="0"/>
          </a:p>
          <a:p>
            <a:pPr lvl="5"/>
            <a:r>
              <a:rPr lang="en-GB" dirty="0" smtClean="0"/>
              <a:t>Gradual occlusion</a:t>
            </a:r>
            <a:endParaRPr lang="en-US" dirty="0" smtClean="0"/>
          </a:p>
          <a:p>
            <a:pPr lvl="6"/>
            <a:r>
              <a:rPr lang="en-GB" dirty="0" smtClean="0"/>
              <a:t>Senile arteriosclerosis</a:t>
            </a:r>
            <a:endParaRPr lang="en-US" dirty="0" smtClean="0"/>
          </a:p>
          <a:p>
            <a:pPr lvl="6"/>
            <a:r>
              <a:rPr lang="en-GB" dirty="0" smtClean="0"/>
              <a:t>Arteriosclerosis</a:t>
            </a:r>
            <a:endParaRPr lang="en-US" dirty="0" smtClean="0"/>
          </a:p>
          <a:p>
            <a:pPr lvl="6"/>
            <a:r>
              <a:rPr lang="en-GB" dirty="0" smtClean="0"/>
              <a:t>Diabetes mellitus</a:t>
            </a:r>
            <a:endParaRPr lang="en-US" dirty="0" smtClean="0"/>
          </a:p>
          <a:p>
            <a:pPr lvl="0"/>
            <a:r>
              <a:rPr lang="en-GB" dirty="0" smtClean="0"/>
              <a:t>Ergot poisoning</a:t>
            </a:r>
            <a:endParaRPr lang="en-US" dirty="0" smtClean="0"/>
          </a:p>
          <a:p>
            <a:pPr lvl="0"/>
            <a:r>
              <a:rPr lang="en-GB" dirty="0" smtClean="0"/>
              <a:t>Extreme cold, frost bite (vasoconstriction, inflammation)</a:t>
            </a:r>
            <a:endParaRPr lang="en-US" dirty="0" smtClean="0"/>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dirty="0"/>
              <a:t/>
            </a:r>
            <a:br>
              <a:rPr lang="en-US" dirty="0"/>
            </a:br>
            <a:r>
              <a:rPr lang="en-US" sz="4400" dirty="0" smtClean="0"/>
              <a:t>Cont.</a:t>
            </a:r>
            <a:endParaRPr lang="en-US" sz="4400" dirty="0"/>
          </a:p>
        </p:txBody>
      </p:sp>
      <p:sp>
        <p:nvSpPr>
          <p:cNvPr id="4" name="Date Placeholder 3"/>
          <p:cNvSpPr>
            <a:spLocks noGrp="1"/>
          </p:cNvSpPr>
          <p:nvPr>
            <p:ph type="dt" sz="half" idx="10"/>
          </p:nvPr>
        </p:nvSpPr>
        <p:spPr/>
        <p:txBody>
          <a:bodyPr/>
          <a:lstStyle/>
          <a:p>
            <a:fld id="{067FE777-8E91-4416-BA0D-0E3BE29BFFE7}"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79</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Pathology</a:t>
            </a:r>
            <a:endParaRPr lang="en-US" dirty="0" smtClean="0"/>
          </a:p>
          <a:p>
            <a:pPr>
              <a:buNone/>
            </a:pPr>
            <a:r>
              <a:rPr lang="en-GB" b="1" dirty="0" smtClean="0"/>
              <a:t>Macroscopy </a:t>
            </a:r>
            <a:endParaRPr lang="en-US" dirty="0" smtClean="0"/>
          </a:p>
          <a:p>
            <a:pPr lvl="0"/>
            <a:r>
              <a:rPr lang="en-GB" dirty="0" smtClean="0"/>
              <a:t>Dry, shrunken, dark black part</a:t>
            </a:r>
            <a:endParaRPr lang="en-US" dirty="0" smtClean="0"/>
          </a:p>
          <a:p>
            <a:pPr>
              <a:buNone/>
            </a:pPr>
            <a:r>
              <a:rPr lang="en-GB" b="1" dirty="0" smtClean="0"/>
              <a:t>Microscopy </a:t>
            </a:r>
            <a:endParaRPr lang="en-US" dirty="0" smtClean="0"/>
          </a:p>
          <a:p>
            <a:pPr lvl="0"/>
            <a:r>
              <a:rPr lang="en-GB" dirty="0" smtClean="0"/>
              <a:t>Features of necrosis</a:t>
            </a:r>
            <a:endParaRPr lang="en-US" dirty="0" smtClean="0"/>
          </a:p>
          <a:p>
            <a:pPr lvl="0"/>
            <a:r>
              <a:rPr lang="en-GB" dirty="0" smtClean="0"/>
              <a:t>Inflammatory cells</a:t>
            </a:r>
            <a:endParaRPr lang="en-US" dirty="0" smtClean="0"/>
          </a:p>
          <a:p>
            <a:pPr lvl="0"/>
            <a:r>
              <a:rPr lang="en-GB" dirty="0" smtClean="0"/>
              <a:t>Granulation tissue</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599"/>
            <a:ext cx="8229600" cy="304799"/>
          </a:xfrm>
        </p:spPr>
        <p:txBody>
          <a:bodyPr>
            <a:normAutofit fontScale="90000"/>
          </a:bodyPr>
          <a:lstStyle/>
          <a:p>
            <a:pPr lvl="0"/>
            <a:r>
              <a:rPr lang="en-GB" b="1" dirty="0" smtClean="0"/>
              <a:t/>
            </a:r>
            <a:br>
              <a:rPr lang="en-GB" b="1" dirty="0" smtClean="0"/>
            </a:br>
            <a:r>
              <a:rPr lang="en-GB" b="1" dirty="0" smtClean="0"/>
              <a:t/>
            </a:r>
            <a:br>
              <a:rPr lang="en-GB" b="1" dirty="0" smtClean="0"/>
            </a:br>
            <a:r>
              <a:rPr lang="en-GB" b="1" dirty="0" smtClean="0"/>
              <a:t>Cont.</a:t>
            </a:r>
            <a:r>
              <a:rPr lang="en-US" dirty="0"/>
              <a:t/>
            </a:r>
            <a:br>
              <a:rPr lang="en-US" dirty="0"/>
            </a:br>
            <a:r>
              <a:rPr lang="en-GB" dirty="0"/>
              <a:t> </a:t>
            </a:r>
            <a:r>
              <a:rPr lang="en-US" dirty="0"/>
              <a:t/>
            </a:r>
            <a:br>
              <a:rPr lang="en-US" dirty="0"/>
            </a:br>
            <a:endParaRPr lang="en-US" dirty="0"/>
          </a:p>
        </p:txBody>
      </p:sp>
      <p:sp>
        <p:nvSpPr>
          <p:cNvPr id="4" name="Date Placeholder 3"/>
          <p:cNvSpPr>
            <a:spLocks noGrp="1"/>
          </p:cNvSpPr>
          <p:nvPr>
            <p:ph type="dt" sz="half" idx="10"/>
          </p:nvPr>
        </p:nvSpPr>
        <p:spPr/>
        <p:txBody>
          <a:bodyPr/>
          <a:lstStyle/>
          <a:p>
            <a:fld id="{8E6FC252-8AAF-4433-AF21-74F421950DC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1.Ischaemia (Hypoxia) </a:t>
            </a:r>
          </a:p>
          <a:p>
            <a:r>
              <a:rPr lang="en-GB" dirty="0" smtClean="0"/>
              <a:t>Hypoxia </a:t>
            </a:r>
            <a:r>
              <a:rPr lang="en-GB" dirty="0"/>
              <a:t>results in oxygen deficiency in the cells which causes reduction in ATP production by the mitochondria through oxidative phosphorylation. </a:t>
            </a:r>
            <a:endParaRPr lang="en-GB" dirty="0" smtClean="0"/>
          </a:p>
          <a:p>
            <a:r>
              <a:rPr lang="en-GB" dirty="0" smtClean="0"/>
              <a:t>This </a:t>
            </a:r>
            <a:r>
              <a:rPr lang="en-GB" dirty="0"/>
              <a:t>results in reduced energy available and the hence the cells cannot function</a:t>
            </a:r>
            <a:r>
              <a:rPr lang="en-GB" dirty="0" smtClean="0"/>
              <a:t>.</a:t>
            </a:r>
            <a:r>
              <a:rPr lang="en-GB" dirty="0"/>
              <a:t> </a:t>
            </a:r>
            <a:endParaRPr lang="en-GB" dirty="0" smtClean="0"/>
          </a:p>
          <a:p>
            <a:r>
              <a:rPr lang="en-GB" dirty="0" smtClean="0"/>
              <a:t>Ischaemia </a:t>
            </a:r>
            <a:r>
              <a:rPr lang="en-GB" dirty="0"/>
              <a:t>results from reduced blood </a:t>
            </a:r>
            <a:r>
              <a:rPr lang="en-GB" dirty="0" smtClean="0"/>
              <a:t>supply and </a:t>
            </a:r>
            <a:r>
              <a:rPr lang="en-GB" dirty="0"/>
              <a:t>oxygen deprivation of tissues (anaemia, carbon monoxide poisoning, cardio-respiratory insufficiency and increased demand of tissues</a:t>
            </a:r>
            <a:r>
              <a:rPr lang="en-GB" dirty="0" smtClean="0"/>
              <a:t>)</a:t>
            </a: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Cont.</a:t>
            </a:r>
            <a:endParaRPr lang="en-US" dirty="0"/>
          </a:p>
        </p:txBody>
      </p:sp>
      <p:sp>
        <p:nvSpPr>
          <p:cNvPr id="4" name="Date Placeholder 3"/>
          <p:cNvSpPr>
            <a:spLocks noGrp="1"/>
          </p:cNvSpPr>
          <p:nvPr>
            <p:ph type="dt" sz="half" idx="10"/>
          </p:nvPr>
        </p:nvSpPr>
        <p:spPr/>
        <p:txBody>
          <a:bodyPr/>
          <a:lstStyle/>
          <a:p>
            <a:fld id="{728D7998-8973-4BFC-8244-A4E90DE00DD1}"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80</a:t>
            </a:fld>
            <a:endParaRPr lang="en-US"/>
          </a:p>
        </p:txBody>
      </p:sp>
      <p:sp>
        <p:nvSpPr>
          <p:cNvPr id="3" name="Content Placeholder 2"/>
          <p:cNvSpPr>
            <a:spLocks noGrp="1"/>
          </p:cNvSpPr>
          <p:nvPr>
            <p:ph sz="quarter" idx="1"/>
          </p:nvPr>
        </p:nvSpPr>
        <p:spPr/>
        <p:txBody>
          <a:bodyPr>
            <a:normAutofit/>
          </a:bodyPr>
          <a:lstStyle/>
          <a:p>
            <a:pPr>
              <a:buNone/>
            </a:pPr>
            <a:r>
              <a:rPr lang="en-GB" b="1" dirty="0" smtClean="0"/>
              <a:t>Wet (moist) gangrene</a:t>
            </a:r>
            <a:endParaRPr lang="en-US" dirty="0" smtClean="0"/>
          </a:p>
          <a:p>
            <a:r>
              <a:rPr lang="en-GB" dirty="0" smtClean="0"/>
              <a:t>Occurs in naturally moist tissues and organs such as the mouth, bowel, lung, cervix, and vulva when both venous (major) and arterial blood flow is blocked and the part contains a lot of fluid sufficient for growth of putrefying bacteria.</a:t>
            </a:r>
          </a:p>
          <a:p>
            <a:r>
              <a:rPr lang="en-GB" dirty="0" smtClean="0"/>
              <a:t> It is usually associated with colliquative necrosis.</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323ED890-872A-493A-B1B4-EBAB8CD31031}"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81</a:t>
            </a:fld>
            <a:endParaRPr lang="en-US"/>
          </a:p>
        </p:txBody>
      </p:sp>
      <p:sp>
        <p:nvSpPr>
          <p:cNvPr id="6" name="Content Placeholder 5"/>
          <p:cNvSpPr>
            <a:spLocks noGrp="1"/>
          </p:cNvSpPr>
          <p:nvPr>
            <p:ph sz="quarter" idx="1"/>
          </p:nvPr>
        </p:nvSpPr>
        <p:spPr/>
        <p:txBody>
          <a:bodyPr/>
          <a:lstStyle/>
          <a:p>
            <a:pPr marL="320040" lvl="1" indent="-320040">
              <a:spcBef>
                <a:spcPts val="700"/>
              </a:spcBef>
              <a:buClr>
                <a:schemeClr val="accent2"/>
              </a:buClr>
              <a:buSzPct val="60000"/>
              <a:buNone/>
            </a:pPr>
            <a:r>
              <a:rPr lang="en-GB" sz="4000" b="1" dirty="0" smtClean="0"/>
              <a:t>Pathology</a:t>
            </a:r>
            <a:endParaRPr lang="en-US" sz="4000" dirty="0" smtClean="0"/>
          </a:p>
          <a:p>
            <a:pPr>
              <a:buNone/>
            </a:pPr>
            <a:r>
              <a:rPr lang="en-GB" b="1" dirty="0" smtClean="0"/>
              <a:t>Gross macroscopic appearance </a:t>
            </a:r>
            <a:endParaRPr lang="en-US" dirty="0" smtClean="0"/>
          </a:p>
          <a:p>
            <a:pPr lvl="0"/>
            <a:r>
              <a:rPr lang="en-GB" dirty="0" smtClean="0"/>
              <a:t>Soft, swollen, rotten dark part</a:t>
            </a:r>
            <a:endParaRPr lang="en-US" dirty="0" smtClean="0"/>
          </a:p>
          <a:p>
            <a:pPr>
              <a:buNone/>
            </a:pPr>
            <a:r>
              <a:rPr lang="en-GB" b="1" dirty="0" smtClean="0"/>
              <a:t>Microscopy </a:t>
            </a:r>
            <a:endParaRPr lang="en-US" dirty="0" smtClean="0"/>
          </a:p>
          <a:p>
            <a:pPr lvl="0"/>
            <a:r>
              <a:rPr lang="en-GB" dirty="0" err="1" smtClean="0"/>
              <a:t>Colliqulative</a:t>
            </a:r>
            <a:r>
              <a:rPr lang="en-GB" dirty="0" smtClean="0"/>
              <a:t> necrosis</a:t>
            </a:r>
            <a:endParaRPr lang="en-US" dirty="0" smtClean="0"/>
          </a:p>
          <a:p>
            <a:pPr lvl="0"/>
            <a:r>
              <a:rPr lang="en-GB" dirty="0" smtClean="0"/>
              <a:t>Leucocyte infiltration (white blood cells)</a:t>
            </a:r>
            <a:endParaRPr lang="en-US" dirty="0" smtClean="0"/>
          </a:p>
          <a:p>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668B6D1D-3B4B-4321-BCC9-BB354F4C09C1}"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82</a:t>
            </a:fld>
            <a:endParaRPr lang="en-US"/>
          </a:p>
        </p:txBody>
      </p:sp>
      <p:sp>
        <p:nvSpPr>
          <p:cNvPr id="3" name="Content Placeholder 2"/>
          <p:cNvSpPr>
            <a:spLocks noGrp="1"/>
          </p:cNvSpPr>
          <p:nvPr>
            <p:ph sz="quarter" idx="1"/>
          </p:nvPr>
        </p:nvSpPr>
        <p:spPr/>
        <p:txBody>
          <a:bodyPr>
            <a:normAutofit lnSpcReduction="10000"/>
          </a:bodyPr>
          <a:lstStyle/>
          <a:p>
            <a:pPr lvl="0">
              <a:buNone/>
            </a:pPr>
            <a:r>
              <a:rPr lang="en-GB" b="1" dirty="0" smtClean="0"/>
              <a:t>Wet gangrene can be seen in </a:t>
            </a:r>
          </a:p>
          <a:p>
            <a:pPr lvl="0"/>
            <a:r>
              <a:rPr lang="en-GB" dirty="0" smtClean="0"/>
              <a:t>Acute pancreatitis</a:t>
            </a:r>
            <a:endParaRPr lang="en-US" dirty="0" smtClean="0"/>
          </a:p>
          <a:p>
            <a:pPr lvl="0"/>
            <a:r>
              <a:rPr lang="en-GB" dirty="0" smtClean="0"/>
              <a:t>Volvulus</a:t>
            </a:r>
            <a:endParaRPr lang="en-US" dirty="0" smtClean="0"/>
          </a:p>
          <a:p>
            <a:pPr lvl="0"/>
            <a:r>
              <a:rPr lang="en-GB" dirty="0" smtClean="0"/>
              <a:t>Intususception</a:t>
            </a:r>
            <a:endParaRPr lang="en-US" dirty="0" smtClean="0"/>
          </a:p>
          <a:p>
            <a:pPr lvl="0"/>
            <a:r>
              <a:rPr lang="en-GB" dirty="0" smtClean="0"/>
              <a:t>Strangulated hernia</a:t>
            </a:r>
            <a:endParaRPr lang="en-US" dirty="0" smtClean="0"/>
          </a:p>
          <a:p>
            <a:pPr lvl="0"/>
            <a:r>
              <a:rPr lang="en-GB" dirty="0" smtClean="0"/>
              <a:t>Mesenteric thrombosis</a:t>
            </a:r>
            <a:endParaRPr lang="en-US" dirty="0" smtClean="0"/>
          </a:p>
          <a:p>
            <a:pPr lvl="0"/>
            <a:r>
              <a:rPr lang="en-GB" dirty="0" smtClean="0"/>
              <a:t>Burns</a:t>
            </a:r>
            <a:endParaRPr lang="en-US" dirty="0" smtClean="0"/>
          </a:p>
          <a:p>
            <a:pPr lvl="0"/>
            <a:r>
              <a:rPr lang="en-GB" dirty="0" smtClean="0"/>
              <a:t>Bed sores</a:t>
            </a:r>
            <a:endParaRPr lang="en-US" dirty="0" smtClean="0"/>
          </a:p>
          <a:p>
            <a:pPr lvl="0"/>
            <a:r>
              <a:rPr lang="en-GB" dirty="0" smtClean="0"/>
              <a:t>Malnutrition </a:t>
            </a:r>
            <a:endParaRPr lang="en-US" dirty="0" smtClean="0"/>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28569E73-49C8-4D5A-8805-26ABDD0E4EBA}"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83</a:t>
            </a:fld>
            <a:endParaRPr lang="en-US"/>
          </a:p>
        </p:txBody>
      </p:sp>
      <p:sp>
        <p:nvSpPr>
          <p:cNvPr id="3" name="Content Placeholder 2"/>
          <p:cNvSpPr>
            <a:spLocks noGrp="1"/>
          </p:cNvSpPr>
          <p:nvPr>
            <p:ph sz="quarter" idx="1"/>
          </p:nvPr>
        </p:nvSpPr>
        <p:spPr/>
        <p:txBody>
          <a:bodyPr>
            <a:normAutofit/>
          </a:bodyPr>
          <a:lstStyle/>
          <a:p>
            <a:pPr marL="514350" lvl="0" indent="-514350">
              <a:buNone/>
            </a:pPr>
            <a:r>
              <a:rPr lang="en-GB" b="1" dirty="0" smtClean="0"/>
              <a:t>Tissue response to necrosis </a:t>
            </a:r>
          </a:p>
          <a:p>
            <a:pPr marL="514350" lvl="0" indent="-514350">
              <a:buFont typeface="+mj-lt"/>
              <a:buAutoNum type="arabicParenR"/>
            </a:pPr>
            <a:r>
              <a:rPr lang="en-GB" dirty="0" smtClean="0"/>
              <a:t>Haemorrhage </a:t>
            </a:r>
            <a:endParaRPr lang="en-US" dirty="0" smtClean="0"/>
          </a:p>
          <a:p>
            <a:pPr marL="514350" lvl="0" indent="-514350">
              <a:buFont typeface="+mj-lt"/>
              <a:buAutoNum type="arabicParenR"/>
            </a:pPr>
            <a:r>
              <a:rPr lang="en-GB" dirty="0" smtClean="0"/>
              <a:t>Inflammation </a:t>
            </a:r>
            <a:endParaRPr lang="en-US" dirty="0" smtClean="0"/>
          </a:p>
          <a:p>
            <a:pPr marL="514350" lvl="0" indent="-514350">
              <a:buFont typeface="+mj-lt"/>
              <a:buAutoNum type="arabicParenR"/>
            </a:pPr>
            <a:r>
              <a:rPr lang="en-GB" dirty="0" smtClean="0"/>
              <a:t>Fever – some dead cells act as </a:t>
            </a:r>
            <a:r>
              <a:rPr lang="en-GB" dirty="0" err="1" smtClean="0"/>
              <a:t>pyogens</a:t>
            </a:r>
            <a:endParaRPr lang="en-US" dirty="0" smtClean="0"/>
          </a:p>
          <a:p>
            <a:pPr marL="514350" indent="-514350">
              <a:buFont typeface="+mj-lt"/>
              <a:buAutoNum type="arabicParenR"/>
            </a:pPr>
            <a:r>
              <a:rPr lang="en-GB" dirty="0" smtClean="0"/>
              <a:t>Healing and Repair – fibrosis e.g. liver cirrhosis and varices</a:t>
            </a:r>
          </a:p>
          <a:p>
            <a:pPr marL="514350" indent="-514350">
              <a:buFont typeface="+mj-lt"/>
              <a:buAutoNum type="arabicParenR"/>
            </a:pPr>
            <a:r>
              <a:rPr lang="en-GB" dirty="0" smtClean="0"/>
              <a:t> Calcification </a:t>
            </a:r>
            <a:r>
              <a:rPr lang="en-US" dirty="0" smtClean="0"/>
              <a:t>- These are the effects that will be responsible for causation of features of disease</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4" name="Date Placeholder 3"/>
          <p:cNvSpPr>
            <a:spLocks noGrp="1"/>
          </p:cNvSpPr>
          <p:nvPr>
            <p:ph type="dt" sz="half" idx="10"/>
          </p:nvPr>
        </p:nvSpPr>
        <p:spPr/>
        <p:txBody>
          <a:bodyPr/>
          <a:lstStyle/>
          <a:p>
            <a:fld id="{3CD1655B-79FD-4DF8-84EA-D680F0605184}"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84</a:t>
            </a:fld>
            <a:endParaRPr lang="en-US"/>
          </a:p>
        </p:txBody>
      </p:sp>
      <p:sp>
        <p:nvSpPr>
          <p:cNvPr id="3" name="Content Placeholder 2"/>
          <p:cNvSpPr>
            <a:spLocks noGrp="1"/>
          </p:cNvSpPr>
          <p:nvPr>
            <p:ph sz="quarter" idx="1"/>
          </p:nvPr>
        </p:nvSpPr>
        <p:spPr/>
        <p:txBody>
          <a:bodyPr/>
          <a:lstStyle/>
          <a:p>
            <a:pPr marL="514350" lvl="0" indent="-514350">
              <a:buNone/>
            </a:pPr>
            <a:r>
              <a:rPr lang="en-GB" b="1" dirty="0" smtClean="0"/>
              <a:t>Outcome of necrosis </a:t>
            </a:r>
          </a:p>
          <a:p>
            <a:pPr marL="514350" lvl="0" indent="-514350">
              <a:buFont typeface="+mj-lt"/>
              <a:buAutoNum type="arabicPeriod"/>
            </a:pPr>
            <a:r>
              <a:rPr lang="en-GB" dirty="0" smtClean="0"/>
              <a:t>Autolysis</a:t>
            </a:r>
            <a:endParaRPr lang="en-US" dirty="0" smtClean="0"/>
          </a:p>
          <a:p>
            <a:pPr marL="514350" lvl="0" indent="-514350">
              <a:buFont typeface="+mj-lt"/>
              <a:buAutoNum type="arabicPeriod"/>
            </a:pPr>
            <a:r>
              <a:rPr lang="en-GB" dirty="0" smtClean="0"/>
              <a:t>Phagocytosis</a:t>
            </a:r>
            <a:endParaRPr lang="en-US" dirty="0" smtClean="0"/>
          </a:p>
          <a:p>
            <a:pPr marL="514350" lvl="0" indent="-514350">
              <a:buFont typeface="+mj-lt"/>
              <a:buAutoNum type="arabicPeriod"/>
            </a:pPr>
            <a:r>
              <a:rPr lang="en-GB" dirty="0" smtClean="0"/>
              <a:t>Organization</a:t>
            </a:r>
            <a:endParaRPr lang="en-US" dirty="0" smtClean="0"/>
          </a:p>
          <a:p>
            <a:pPr marL="514350" lvl="0" indent="-514350">
              <a:buFont typeface="+mj-lt"/>
              <a:buAutoNum type="arabicPeriod"/>
            </a:pPr>
            <a:r>
              <a:rPr lang="en-GB" dirty="0" smtClean="0"/>
              <a:t>Fibrosis </a:t>
            </a:r>
            <a:endParaRPr lang="en-US" dirty="0" smtClean="0"/>
          </a:p>
          <a:p>
            <a:pPr marL="514350" lvl="0" indent="-514350">
              <a:buFont typeface="+mj-lt"/>
              <a:buAutoNum type="arabicPeriod"/>
            </a:pPr>
            <a:r>
              <a:rPr lang="en-GB" dirty="0" smtClean="0"/>
              <a:t>Calcification</a:t>
            </a:r>
            <a:endParaRPr lang="en-US" dirty="0" smtClean="0"/>
          </a:p>
          <a:p>
            <a:pPr marL="514350" lvl="0" indent="-514350">
              <a:buFont typeface="+mj-lt"/>
              <a:buAutoNum type="arabicPeriod"/>
            </a:pPr>
            <a:r>
              <a:rPr lang="en-GB" dirty="0" smtClean="0"/>
              <a:t>Gangrene</a:t>
            </a:r>
            <a:endParaRPr lang="en-US" dirty="0" smtClean="0"/>
          </a:p>
          <a:p>
            <a:pPr marL="514350" lvl="0" indent="-514350">
              <a:buFont typeface="+mj-lt"/>
              <a:buAutoNum type="arabicPeriod"/>
            </a:pPr>
            <a:r>
              <a:rPr lang="en-GB" dirty="0" smtClean="0"/>
              <a:t>Organ failure</a:t>
            </a:r>
            <a:endParaRPr lang="en-US" dirty="0" smtClean="0"/>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12FE18BF-9A76-4DA1-98DF-2A2FDD5828B3}"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85</a:t>
            </a:fld>
            <a:endParaRPr lang="en-US"/>
          </a:p>
        </p:txBody>
      </p:sp>
      <p:sp>
        <p:nvSpPr>
          <p:cNvPr id="3" name="Content Placeholder 2"/>
          <p:cNvSpPr>
            <a:spLocks noGrp="1"/>
          </p:cNvSpPr>
          <p:nvPr>
            <p:ph sz="quarter" idx="1"/>
          </p:nvPr>
        </p:nvSpPr>
        <p:spPr/>
        <p:txBody>
          <a:bodyPr>
            <a:normAutofit fontScale="92500"/>
          </a:bodyPr>
          <a:lstStyle/>
          <a:p>
            <a:pPr lvl="1">
              <a:buNone/>
            </a:pPr>
            <a:r>
              <a:rPr lang="en-GB" b="1" dirty="0" smtClean="0"/>
              <a:t>Autolysis</a:t>
            </a:r>
            <a:endParaRPr lang="en-US" dirty="0" smtClean="0"/>
          </a:p>
          <a:p>
            <a:r>
              <a:rPr lang="en-US" dirty="0" smtClean="0"/>
              <a:t>This is the process of “self-digestion” that is seen in all forms of necrosis as it begins after the death of the cell.</a:t>
            </a:r>
          </a:p>
          <a:p>
            <a:r>
              <a:rPr lang="en-US" dirty="0" smtClean="0"/>
              <a:t>Its rate of development is usually dependent on local enzyme content. In practice autolysis can be modified or inhibited by refrigeration and fixation.</a:t>
            </a:r>
          </a:p>
          <a:p>
            <a:pPr lvl="1">
              <a:buNone/>
            </a:pPr>
            <a:r>
              <a:rPr lang="en-GB" b="1" dirty="0" smtClean="0"/>
              <a:t>Phagocytosis</a:t>
            </a:r>
            <a:endParaRPr lang="en-US" dirty="0" smtClean="0"/>
          </a:p>
          <a:p>
            <a:r>
              <a:rPr lang="en-GB" dirty="0" smtClean="0"/>
              <a:t>When the number of dead cells is small, the process of phagocytosis involving phagocytic cells - macrophages and neutrophils, removes the dead cells.  </a:t>
            </a:r>
            <a:endParaRPr lang="en-US" dirty="0" smtClean="0"/>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2EAD824A-CAB8-4726-A22A-AA178DD62E06}"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86</a:t>
            </a:fld>
            <a:endParaRPr lang="en-US"/>
          </a:p>
        </p:txBody>
      </p:sp>
      <p:sp>
        <p:nvSpPr>
          <p:cNvPr id="6" name="Content Placeholder 5"/>
          <p:cNvSpPr>
            <a:spLocks noGrp="1"/>
          </p:cNvSpPr>
          <p:nvPr>
            <p:ph sz="quarter" idx="1"/>
          </p:nvPr>
        </p:nvSpPr>
        <p:spPr/>
        <p:txBody>
          <a:bodyPr>
            <a:normAutofit fontScale="92500" lnSpcReduction="20000"/>
          </a:bodyPr>
          <a:lstStyle/>
          <a:p>
            <a:pPr lvl="1">
              <a:buNone/>
            </a:pPr>
            <a:r>
              <a:rPr lang="en-GB" b="1" dirty="0" smtClean="0"/>
              <a:t>Organization</a:t>
            </a:r>
            <a:endParaRPr lang="en-US" dirty="0" smtClean="0"/>
          </a:p>
          <a:p>
            <a:r>
              <a:rPr lang="en-GB" dirty="0" smtClean="0"/>
              <a:t>In situations where a large number of cells are dead, organization and repair (with formation a fibrous scar) of the dead tissues takes place following the inflammatory response that occurs.</a:t>
            </a:r>
            <a:endParaRPr lang="en-US" dirty="0" smtClean="0"/>
          </a:p>
          <a:p>
            <a:pPr lvl="1">
              <a:buNone/>
            </a:pPr>
            <a:r>
              <a:rPr lang="en-GB" b="1" dirty="0" smtClean="0"/>
              <a:t>Fibrosis</a:t>
            </a:r>
            <a:endParaRPr lang="en-US" dirty="0" smtClean="0"/>
          </a:p>
          <a:p>
            <a:r>
              <a:rPr lang="en-GB" dirty="0" smtClean="0"/>
              <a:t>Fibrosis occurs due to formation of scar tissue to replace the dead tissue </a:t>
            </a:r>
            <a:endParaRPr lang="en-US" dirty="0" smtClean="0"/>
          </a:p>
          <a:p>
            <a:pPr lvl="1">
              <a:buNone/>
            </a:pPr>
            <a:r>
              <a:rPr lang="en-GB" b="1" dirty="0" smtClean="0"/>
              <a:t>Calcification</a:t>
            </a:r>
            <a:endParaRPr lang="en-US" dirty="0" smtClean="0"/>
          </a:p>
          <a:p>
            <a:r>
              <a:rPr lang="en-GB" dirty="0" smtClean="0"/>
              <a:t>The necrotic tissue fails to be completely removed and there occurs deposition of calcium e.g. in </a:t>
            </a:r>
            <a:r>
              <a:rPr lang="en-GB" dirty="0" err="1" smtClean="0"/>
              <a:t>tuberculous</a:t>
            </a:r>
            <a:r>
              <a:rPr lang="en-GB" dirty="0" smtClean="0"/>
              <a:t> </a:t>
            </a:r>
            <a:r>
              <a:rPr lang="en-GB" dirty="0" err="1" smtClean="0"/>
              <a:t>caseous</a:t>
            </a:r>
            <a:r>
              <a:rPr lang="en-GB" dirty="0" smtClean="0"/>
              <a:t> necrosis. This can be seen on an x-ray film. </a:t>
            </a:r>
            <a:endParaRPr lang="en-US" dirty="0" smtClean="0"/>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A1ECCA58-B15E-42F9-9154-0A1F259773A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87</a:t>
            </a:fld>
            <a:endParaRPr lang="en-US"/>
          </a:p>
        </p:txBody>
      </p:sp>
      <p:sp>
        <p:nvSpPr>
          <p:cNvPr id="3" name="Content Placeholder 2"/>
          <p:cNvSpPr>
            <a:spLocks noGrp="1"/>
          </p:cNvSpPr>
          <p:nvPr>
            <p:ph sz="quarter" idx="1"/>
          </p:nvPr>
        </p:nvSpPr>
        <p:spPr/>
        <p:txBody>
          <a:bodyPr>
            <a:normAutofit fontScale="92500"/>
          </a:bodyPr>
          <a:lstStyle/>
          <a:p>
            <a:pPr lvl="0"/>
            <a:r>
              <a:rPr lang="en-GB" dirty="0" smtClean="0"/>
              <a:t>Dead tissues may undergo calcification due to deposition of calcium in the dead tissue. </a:t>
            </a:r>
          </a:p>
          <a:p>
            <a:pPr lvl="0"/>
            <a:r>
              <a:rPr lang="en-GB" dirty="0" smtClean="0"/>
              <a:t>Calcification of </a:t>
            </a:r>
            <a:r>
              <a:rPr lang="en-GB" dirty="0" err="1" smtClean="0"/>
              <a:t>necrosed</a:t>
            </a:r>
            <a:r>
              <a:rPr lang="en-GB" dirty="0" smtClean="0"/>
              <a:t> tissue is called </a:t>
            </a:r>
            <a:r>
              <a:rPr lang="en-GB" b="1" dirty="0" smtClean="0"/>
              <a:t>dystrophic calcification</a:t>
            </a:r>
            <a:r>
              <a:rPr lang="en-GB" dirty="0" smtClean="0"/>
              <a:t>. The mechanism of dystrophic calcification involves the processes of </a:t>
            </a:r>
            <a:r>
              <a:rPr lang="en-GB" b="1" dirty="0" smtClean="0"/>
              <a:t>initiation</a:t>
            </a:r>
            <a:r>
              <a:rPr lang="en-GB" dirty="0" smtClean="0"/>
              <a:t> and </a:t>
            </a:r>
            <a:r>
              <a:rPr lang="en-GB" b="1" dirty="0" smtClean="0"/>
              <a:t>propagation</a:t>
            </a:r>
            <a:r>
              <a:rPr lang="en-GB" dirty="0" smtClean="0"/>
              <a:t>.</a:t>
            </a:r>
            <a:endParaRPr lang="en-US" dirty="0" smtClean="0"/>
          </a:p>
          <a:p>
            <a:pPr lvl="0"/>
            <a:r>
              <a:rPr lang="en-GB" b="1" dirty="0" smtClean="0"/>
              <a:t>Metastatic calcification</a:t>
            </a:r>
            <a:r>
              <a:rPr lang="en-GB" dirty="0" smtClean="0"/>
              <a:t> takes place in normal tissues with the favoured site being soft tissues, blood vessels, lungs and kidneys due to the fact that there is hypercalcaemia. It is due to an abnormality of calcium metabolism leading to high levels of serum calcium.</a:t>
            </a:r>
            <a:endParaRPr lang="en-US" dirty="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04EC09EC-6F1E-40F0-A776-D0EC763E91DB}"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88</a:t>
            </a:fld>
            <a:endParaRPr lang="en-US"/>
          </a:p>
        </p:txBody>
      </p:sp>
      <p:sp>
        <p:nvSpPr>
          <p:cNvPr id="3" name="Content Placeholder 2"/>
          <p:cNvSpPr>
            <a:spLocks noGrp="1"/>
          </p:cNvSpPr>
          <p:nvPr>
            <p:ph sz="quarter" idx="1"/>
          </p:nvPr>
        </p:nvSpPr>
        <p:spPr/>
        <p:txBody>
          <a:bodyPr>
            <a:normAutofit/>
          </a:bodyPr>
          <a:lstStyle/>
          <a:p>
            <a:pPr lvl="1">
              <a:buNone/>
            </a:pPr>
            <a:r>
              <a:rPr lang="en-GB" b="1" dirty="0" smtClean="0"/>
              <a:t>Organ Failure</a:t>
            </a:r>
            <a:endParaRPr lang="en-US" dirty="0" smtClean="0"/>
          </a:p>
          <a:p>
            <a:r>
              <a:rPr lang="en-GB" dirty="0" smtClean="0"/>
              <a:t>Other effects of necrosis depend on the organs or tissues affected:</a:t>
            </a:r>
            <a:endParaRPr lang="en-US" dirty="0" smtClean="0"/>
          </a:p>
          <a:p>
            <a:pPr marL="514350" lvl="0" indent="-514350">
              <a:buFont typeface="+mj-lt"/>
              <a:buAutoNum type="arabicPeriod"/>
            </a:pPr>
            <a:r>
              <a:rPr lang="en-GB" dirty="0" smtClean="0"/>
              <a:t>Heart – Heart failure</a:t>
            </a:r>
            <a:endParaRPr lang="en-US" dirty="0" smtClean="0"/>
          </a:p>
          <a:p>
            <a:pPr marL="514350" lvl="0" indent="-514350">
              <a:buFont typeface="+mj-lt"/>
              <a:buAutoNum type="arabicPeriod"/>
            </a:pPr>
            <a:r>
              <a:rPr lang="en-GB" dirty="0" smtClean="0"/>
              <a:t>Kidney – Renal failure</a:t>
            </a:r>
            <a:endParaRPr lang="en-US" dirty="0" smtClean="0"/>
          </a:p>
          <a:p>
            <a:pPr marL="514350" lvl="0" indent="-514350">
              <a:buFont typeface="+mj-lt"/>
              <a:buAutoNum type="arabicPeriod"/>
            </a:pPr>
            <a:r>
              <a:rPr lang="en-GB" dirty="0" smtClean="0"/>
              <a:t>Liver – Liver failure</a:t>
            </a:r>
            <a:endParaRPr lang="en-US" dirty="0" smtClean="0"/>
          </a:p>
          <a:p>
            <a:pPr marL="514350" lvl="0" indent="-514350">
              <a:buFont typeface="+mj-lt"/>
              <a:buAutoNum type="arabicPeriod"/>
            </a:pPr>
            <a:r>
              <a:rPr lang="en-GB" dirty="0" smtClean="0"/>
              <a:t>Pancreases – diabetes mellitus </a:t>
            </a:r>
            <a:endParaRPr lang="en-US" dirty="0" smtClean="0"/>
          </a:p>
          <a:p>
            <a:pPr marL="514350" lvl="0" indent="-514350">
              <a:buFont typeface="+mj-lt"/>
              <a:buAutoNum type="arabicPeriod"/>
            </a:pPr>
            <a:r>
              <a:rPr lang="en-GB" dirty="0" smtClean="0"/>
              <a:t>Brain –</a:t>
            </a:r>
            <a:r>
              <a:rPr lang="en-GB" b="1" dirty="0" smtClean="0"/>
              <a:t> </a:t>
            </a:r>
            <a:r>
              <a:rPr lang="en-GB" dirty="0" smtClean="0"/>
              <a:t>death, hemiplegia</a:t>
            </a:r>
            <a:endParaRPr lang="en-US" dirty="0" smtClean="0"/>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74BC57C5-48B0-49E7-8726-3D5707848E09}"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89</a:t>
            </a:fld>
            <a:endParaRPr lang="en-US"/>
          </a:p>
        </p:txBody>
      </p:sp>
      <p:sp>
        <p:nvSpPr>
          <p:cNvPr id="6" name="Content Placeholder 5"/>
          <p:cNvSpPr>
            <a:spLocks noGrp="1"/>
          </p:cNvSpPr>
          <p:nvPr>
            <p:ph sz="quarter" idx="1"/>
          </p:nvPr>
        </p:nvSpPr>
        <p:spPr/>
        <p:txBody>
          <a:bodyPr/>
          <a:lstStyle/>
          <a:p>
            <a:pPr lvl="1">
              <a:buNone/>
            </a:pPr>
            <a:r>
              <a:rPr lang="en-GB" b="1" dirty="0" smtClean="0"/>
              <a:t>Gangrene</a:t>
            </a:r>
            <a:endParaRPr lang="en-US" dirty="0" smtClean="0"/>
          </a:p>
          <a:p>
            <a:r>
              <a:rPr lang="en-GB" dirty="0" smtClean="0"/>
              <a:t>Necrosed tissue is infected by organisms, which cause putrification (production of foul smelling gas with a brown, green or black discolouration of tissue due to altered haemoglobin).</a:t>
            </a:r>
          </a:p>
          <a:p>
            <a:r>
              <a:rPr lang="en-GB" dirty="0" smtClean="0"/>
              <a:t>Gangrene is seen on the skin and mucous membranes.</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8DEC2AC4-A84A-4D73-9EC8-1B35E9AC60C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a:t>
            </a:fld>
            <a:endParaRPr lang="en-US"/>
          </a:p>
        </p:txBody>
      </p:sp>
      <p:sp>
        <p:nvSpPr>
          <p:cNvPr id="6" name="Content Placeholder 5"/>
          <p:cNvSpPr>
            <a:spLocks noGrp="1"/>
          </p:cNvSpPr>
          <p:nvPr>
            <p:ph sz="quarter" idx="1"/>
          </p:nvPr>
        </p:nvSpPr>
        <p:spPr/>
        <p:txBody>
          <a:bodyPr/>
          <a:lstStyle/>
          <a:p>
            <a:r>
              <a:rPr lang="en-GB" dirty="0" smtClean="0"/>
              <a:t>Hypoxic injury results from insufficient oxygen supply and it may be reversible or irreversible depending on type of cell involved, duration of ischaemia, its adaptability ,nutritional and hormonal state.</a:t>
            </a:r>
          </a:p>
          <a:p>
            <a:r>
              <a:rPr lang="en-GB" dirty="0" smtClean="0"/>
              <a:t>For example neurones suffer irreversible injury in 3-5 minutes, cardiac muscle, liver, and kidney – 30 minutes – 2 hours, skeletal muscles take a longer time.</a:t>
            </a:r>
            <a:endParaRPr lang="en-US" dirty="0" smtClean="0"/>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4" name="Date Placeholder 3"/>
          <p:cNvSpPr>
            <a:spLocks noGrp="1"/>
          </p:cNvSpPr>
          <p:nvPr>
            <p:ph type="dt" sz="half" idx="10"/>
          </p:nvPr>
        </p:nvSpPr>
        <p:spPr/>
        <p:txBody>
          <a:bodyPr/>
          <a:lstStyle/>
          <a:p>
            <a:fld id="{9E7FDF44-8D23-4B02-A727-2583860497CD}"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90</a:t>
            </a:fld>
            <a:endParaRPr lang="en-US"/>
          </a:p>
        </p:txBody>
      </p:sp>
      <p:sp>
        <p:nvSpPr>
          <p:cNvPr id="3" name="Content Placeholder 2"/>
          <p:cNvSpPr>
            <a:spLocks noGrp="1"/>
          </p:cNvSpPr>
          <p:nvPr>
            <p:ph sz="quarter" idx="1"/>
          </p:nvPr>
        </p:nvSpPr>
        <p:spPr/>
        <p:txBody>
          <a:bodyPr>
            <a:normAutofit lnSpcReduction="10000"/>
          </a:bodyPr>
          <a:lstStyle/>
          <a:p>
            <a:pPr marL="514350" lvl="0" indent="-514350">
              <a:buNone/>
            </a:pPr>
            <a:r>
              <a:rPr lang="en-US" b="1" dirty="0" smtClean="0"/>
              <a:t>Cell adaptations &amp; cell growth disorders</a:t>
            </a:r>
          </a:p>
          <a:p>
            <a:pPr marL="514350" lvl="0" indent="-514350">
              <a:buNone/>
            </a:pPr>
            <a:r>
              <a:rPr lang="en-GB" b="1" dirty="0" smtClean="0"/>
              <a:t>Objectives</a:t>
            </a:r>
          </a:p>
          <a:p>
            <a:pPr marL="514350" lvl="0" indent="-514350">
              <a:buFont typeface="+mj-lt"/>
              <a:buAutoNum type="arabicPeriod"/>
            </a:pPr>
            <a:r>
              <a:rPr lang="en-GB" dirty="0" smtClean="0"/>
              <a:t>Discuss different types of growth disorders</a:t>
            </a:r>
            <a:endParaRPr lang="en-US" dirty="0" smtClean="0"/>
          </a:p>
          <a:p>
            <a:pPr marL="514350" lvl="0" indent="-514350">
              <a:buFont typeface="+mj-lt"/>
              <a:buAutoNum type="arabicPeriod"/>
            </a:pPr>
            <a:r>
              <a:rPr lang="en-GB" dirty="0" smtClean="0"/>
              <a:t>Discuss causes of growth disorders</a:t>
            </a:r>
            <a:endParaRPr lang="en-US" dirty="0" smtClean="0"/>
          </a:p>
          <a:p>
            <a:pPr marL="514350" lvl="0" indent="-514350">
              <a:buFont typeface="+mj-lt"/>
              <a:buAutoNum type="arabicPeriod"/>
            </a:pPr>
            <a:r>
              <a:rPr lang="en-GB" dirty="0" smtClean="0"/>
              <a:t>Describe changes seen in cells that have undergone adaptation or abnormal growth</a:t>
            </a:r>
            <a:endParaRPr lang="en-US" dirty="0" smtClean="0"/>
          </a:p>
          <a:p>
            <a:pPr marL="514350" lvl="0" indent="-514350">
              <a:buFont typeface="+mj-lt"/>
              <a:buAutoNum type="arabicPeriod"/>
            </a:pPr>
            <a:r>
              <a:rPr lang="en-GB" dirty="0" smtClean="0"/>
              <a:t>Explain the clinical significance of growth disorders</a:t>
            </a:r>
            <a:endParaRPr lang="en-US" dirty="0" smtClean="0"/>
          </a:p>
          <a:p>
            <a:pPr marL="514350" lvl="0" indent="-514350">
              <a:buFont typeface="+mj-lt"/>
              <a:buAutoNum type="arabicPeriod"/>
            </a:pPr>
            <a:r>
              <a:rPr lang="en-GB" dirty="0" smtClean="0"/>
              <a:t>Evaluate the clinical impact of abnormal cell growth on the functioning of the body</a:t>
            </a:r>
            <a:endParaRPr lang="en-US" dirty="0" smtClean="0"/>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Cellular adaptations</a:t>
            </a:r>
            <a:endParaRPr lang="en-US" dirty="0"/>
          </a:p>
        </p:txBody>
      </p:sp>
      <p:sp>
        <p:nvSpPr>
          <p:cNvPr id="3" name="Content Placeholder 2"/>
          <p:cNvSpPr>
            <a:spLocks noGrp="1"/>
          </p:cNvSpPr>
          <p:nvPr>
            <p:ph sz="quarter" idx="1"/>
          </p:nvPr>
        </p:nvSpPr>
        <p:spPr/>
        <p:txBody>
          <a:bodyPr>
            <a:normAutofit/>
          </a:bodyPr>
          <a:lstStyle/>
          <a:p>
            <a:pPr marL="514350" lvl="0" indent="-514350">
              <a:buFont typeface="Wingdings" pitchFamily="2" charset="2"/>
              <a:buChar char="v"/>
            </a:pPr>
            <a:r>
              <a:rPr lang="en-GB" sz="4000" dirty="0" smtClean="0"/>
              <a:t>Agenesis</a:t>
            </a:r>
            <a:endParaRPr lang="en-US" sz="4000" dirty="0" smtClean="0"/>
          </a:p>
          <a:p>
            <a:pPr marL="514350" lvl="0" indent="-514350">
              <a:buFont typeface="Wingdings" pitchFamily="2" charset="2"/>
              <a:buChar char="v"/>
            </a:pPr>
            <a:r>
              <a:rPr lang="en-GB" sz="4000" dirty="0" smtClean="0"/>
              <a:t>Hypoplasia</a:t>
            </a:r>
            <a:endParaRPr lang="en-US" sz="4000" dirty="0" smtClean="0"/>
          </a:p>
          <a:p>
            <a:pPr marL="514350" lvl="0" indent="-514350">
              <a:buFont typeface="Wingdings" pitchFamily="2" charset="2"/>
              <a:buChar char="v"/>
            </a:pPr>
            <a:r>
              <a:rPr lang="en-GB" sz="4000" dirty="0" smtClean="0"/>
              <a:t>Atrophy</a:t>
            </a:r>
            <a:endParaRPr lang="en-US" sz="4000" dirty="0" smtClean="0"/>
          </a:p>
          <a:p>
            <a:pPr marL="514350" lvl="0" indent="-514350">
              <a:buFont typeface="Wingdings" pitchFamily="2" charset="2"/>
              <a:buChar char="v"/>
            </a:pPr>
            <a:r>
              <a:rPr lang="en-GB" sz="4000" dirty="0" smtClean="0"/>
              <a:t>Hypertrophy</a:t>
            </a:r>
            <a:endParaRPr lang="en-US" sz="4000" dirty="0" smtClean="0"/>
          </a:p>
        </p:txBody>
      </p:sp>
      <p:sp>
        <p:nvSpPr>
          <p:cNvPr id="4" name="Content Placeholder 3"/>
          <p:cNvSpPr>
            <a:spLocks noGrp="1"/>
          </p:cNvSpPr>
          <p:nvPr>
            <p:ph sz="quarter" idx="2"/>
          </p:nvPr>
        </p:nvSpPr>
        <p:spPr/>
        <p:txBody>
          <a:bodyPr/>
          <a:lstStyle/>
          <a:p>
            <a:pPr marL="514350" lvl="0" indent="-514350">
              <a:buFont typeface="Wingdings" pitchFamily="2" charset="2"/>
              <a:buChar char="v"/>
            </a:pPr>
            <a:r>
              <a:rPr lang="en-GB" sz="4000" dirty="0" smtClean="0"/>
              <a:t>Hyperplasia</a:t>
            </a:r>
            <a:endParaRPr lang="en-US" sz="4000" dirty="0" smtClean="0"/>
          </a:p>
          <a:p>
            <a:pPr marL="514350" lvl="0" indent="-514350">
              <a:buFont typeface="Wingdings" pitchFamily="2" charset="2"/>
              <a:buChar char="v"/>
            </a:pPr>
            <a:r>
              <a:rPr lang="en-GB" sz="4000" dirty="0" smtClean="0"/>
              <a:t>Metaplasia</a:t>
            </a:r>
            <a:endParaRPr lang="en-US" sz="4000" dirty="0" smtClean="0"/>
          </a:p>
          <a:p>
            <a:pPr marL="514350" lvl="0" indent="-514350">
              <a:buFont typeface="Wingdings" pitchFamily="2" charset="2"/>
              <a:buChar char="v"/>
            </a:pPr>
            <a:r>
              <a:rPr lang="en-GB" sz="4000" dirty="0" smtClean="0"/>
              <a:t>Dysplasia</a:t>
            </a:r>
            <a:endParaRPr lang="en-US" sz="4000" dirty="0" smtClean="0"/>
          </a:p>
          <a:p>
            <a:pPr marL="514350" lvl="0" indent="-514350">
              <a:buFont typeface="Wingdings" pitchFamily="2" charset="2"/>
              <a:buChar char="v"/>
            </a:pPr>
            <a:r>
              <a:rPr lang="en-GB" sz="4000" dirty="0" smtClean="0"/>
              <a:t>Neoplasia</a:t>
            </a:r>
            <a:endParaRPr lang="en-US" sz="4000" dirty="0" smtClean="0"/>
          </a:p>
          <a:p>
            <a:endParaRPr lang="en-US" dirty="0"/>
          </a:p>
        </p:txBody>
      </p:sp>
      <p:sp>
        <p:nvSpPr>
          <p:cNvPr id="5" name="Date Placeholder 4"/>
          <p:cNvSpPr>
            <a:spLocks noGrp="1"/>
          </p:cNvSpPr>
          <p:nvPr>
            <p:ph type="dt" sz="half" idx="15"/>
          </p:nvPr>
        </p:nvSpPr>
        <p:spPr/>
        <p:txBody>
          <a:bodyPr/>
          <a:lstStyle/>
          <a:p>
            <a:fld id="{A38A0C8D-46BD-42DD-A96D-3BB140148C93}" type="datetime1">
              <a:rPr lang="en-US" smtClean="0"/>
              <a:t>1/25/2021</a:t>
            </a:fld>
            <a:endParaRPr lang="en-US"/>
          </a:p>
        </p:txBody>
      </p:sp>
      <p:sp>
        <p:nvSpPr>
          <p:cNvPr id="6" name="Slide Number Placeholder 5"/>
          <p:cNvSpPr>
            <a:spLocks noGrp="1"/>
          </p:cNvSpPr>
          <p:nvPr>
            <p:ph type="sldNum" sz="quarter" idx="16"/>
          </p:nvPr>
        </p:nvSpPr>
        <p:spPr/>
        <p:txBody>
          <a:bodyPr>
            <a:normAutofit fontScale="85000" lnSpcReduction="20000"/>
          </a:bodyPr>
          <a:lstStyle/>
          <a:p>
            <a:fld id="{7A390A13-3EC7-40E4-B97F-CCC1A2BDE3C6}" type="slidenum">
              <a:rPr lang="en-US" smtClean="0"/>
              <a:pPr/>
              <a:t>91</a:t>
            </a:fld>
            <a:endParaRPr lang="en-US"/>
          </a:p>
        </p:txBody>
      </p:sp>
      <p:sp>
        <p:nvSpPr>
          <p:cNvPr id="7" name="Footer Placeholder 6"/>
          <p:cNvSpPr>
            <a:spLocks noGrp="1"/>
          </p:cNvSpPr>
          <p:nvPr>
            <p:ph type="ftr" sz="quarter" idx="17"/>
          </p:nvPr>
        </p:nvSpPr>
        <p:spPr/>
        <p:txBody>
          <a:bodyPr/>
          <a:lstStyle/>
          <a:p>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D9232727-5B3B-4BB6-A6F3-BE9438890999}"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92</a:t>
            </a:fld>
            <a:endParaRPr lang="en-US"/>
          </a:p>
        </p:txBody>
      </p:sp>
      <p:sp>
        <p:nvSpPr>
          <p:cNvPr id="3" name="Content Placeholder 2"/>
          <p:cNvSpPr>
            <a:spLocks noGrp="1"/>
          </p:cNvSpPr>
          <p:nvPr>
            <p:ph sz="quarter" idx="1"/>
          </p:nvPr>
        </p:nvSpPr>
        <p:spPr/>
        <p:txBody>
          <a:bodyPr>
            <a:normAutofit/>
          </a:bodyPr>
          <a:lstStyle/>
          <a:p>
            <a:pPr>
              <a:buNone/>
            </a:pPr>
            <a:r>
              <a:rPr lang="en-US" b="1" dirty="0" smtClean="0"/>
              <a:t>1. Agenesis</a:t>
            </a:r>
          </a:p>
          <a:p>
            <a:r>
              <a:rPr lang="en-GB" dirty="0" smtClean="0"/>
              <a:t>Agenesis is complete absence or failure of development of tissue or organ. </a:t>
            </a:r>
          </a:p>
          <a:p>
            <a:r>
              <a:rPr lang="en-GB" dirty="0" smtClean="0"/>
              <a:t>Agenesis may also be referred to as aplasia.</a:t>
            </a:r>
          </a:p>
          <a:p>
            <a:r>
              <a:rPr lang="en-GB" dirty="0" smtClean="0"/>
              <a:t>It results from teratogenic effects which cause developmental defects.</a:t>
            </a:r>
            <a:endParaRPr lang="en-US" dirty="0" smtClean="0"/>
          </a:p>
          <a:p>
            <a:pPr lvl="0"/>
            <a:r>
              <a:rPr lang="en-GB" dirty="0" smtClean="0"/>
              <a:t>E.g. Congenital agenesis of: Kidney</a:t>
            </a:r>
            <a:r>
              <a:rPr lang="en-US" dirty="0" smtClean="0"/>
              <a:t> ,</a:t>
            </a:r>
            <a:r>
              <a:rPr lang="en-GB" dirty="0" smtClean="0"/>
              <a:t>Uterus</a:t>
            </a:r>
            <a:r>
              <a:rPr lang="en-US" dirty="0" smtClean="0"/>
              <a:t> ,</a:t>
            </a:r>
            <a:r>
              <a:rPr lang="en-GB" dirty="0" smtClean="0"/>
              <a:t>Heart</a:t>
            </a:r>
            <a:endParaRPr lang="en-US" dirty="0" smtClean="0"/>
          </a:p>
          <a:p>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2" algn="l" rtl="0">
              <a:spcBef>
                <a:spcPct val="0"/>
              </a:spcBef>
            </a:pPr>
            <a:r>
              <a:rPr lang="en-US" sz="4000" dirty="0" smtClean="0"/>
              <a:t/>
            </a:r>
            <a:br>
              <a:rPr lang="en-US" sz="4000" dirty="0" smtClean="0"/>
            </a:br>
            <a:r>
              <a:rPr lang="en-US" sz="4000" dirty="0" smtClean="0"/>
              <a:t>Cont.</a:t>
            </a:r>
            <a:br>
              <a:rPr lang="en-US" sz="4000" dirty="0" smtClean="0"/>
            </a:br>
            <a:endParaRPr lang="en-US" sz="4000" dirty="0"/>
          </a:p>
        </p:txBody>
      </p:sp>
      <p:sp>
        <p:nvSpPr>
          <p:cNvPr id="4" name="Date Placeholder 3"/>
          <p:cNvSpPr>
            <a:spLocks noGrp="1"/>
          </p:cNvSpPr>
          <p:nvPr>
            <p:ph type="dt" sz="half" idx="10"/>
          </p:nvPr>
        </p:nvSpPr>
        <p:spPr/>
        <p:txBody>
          <a:bodyPr/>
          <a:lstStyle/>
          <a:p>
            <a:fld id="{3993F92D-E5CD-4CB3-8138-9ADA13B5957A}"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93</a:t>
            </a:fld>
            <a:endParaRPr lang="en-US"/>
          </a:p>
        </p:txBody>
      </p:sp>
      <p:sp>
        <p:nvSpPr>
          <p:cNvPr id="3" name="Content Placeholder 2"/>
          <p:cNvSpPr>
            <a:spLocks noGrp="1"/>
          </p:cNvSpPr>
          <p:nvPr>
            <p:ph sz="quarter" idx="1"/>
          </p:nvPr>
        </p:nvSpPr>
        <p:spPr/>
        <p:txBody>
          <a:bodyPr>
            <a:normAutofit fontScale="85000" lnSpcReduction="10000"/>
          </a:bodyPr>
          <a:lstStyle/>
          <a:p>
            <a:pPr>
              <a:buNone/>
            </a:pPr>
            <a:r>
              <a:rPr lang="en-GB" sz="3200" b="1" dirty="0" smtClean="0"/>
              <a:t>2. HYPOPLASIA</a:t>
            </a:r>
            <a:endParaRPr lang="en-US" dirty="0" smtClean="0"/>
          </a:p>
          <a:p>
            <a:r>
              <a:rPr lang="en-GB" dirty="0" smtClean="0"/>
              <a:t>Hypoplasia is incomplete development or underdevelopment of an organ such that the organ does not attain its normal size resulting in the presence of a rudimentary organ (partial failure of development). </a:t>
            </a:r>
          </a:p>
          <a:p>
            <a:r>
              <a:rPr lang="en-GB" dirty="0" smtClean="0"/>
              <a:t>This is because of decreased numbers of cells. It is a less severe form of agenesis. </a:t>
            </a:r>
          </a:p>
          <a:p>
            <a:r>
              <a:rPr lang="en-GB" dirty="0" smtClean="0"/>
              <a:t>Hypoplasia can occur as a result of: -</a:t>
            </a:r>
            <a:endParaRPr lang="en-US" dirty="0" smtClean="0"/>
          </a:p>
          <a:p>
            <a:pPr marL="514350" lvl="0" indent="-514350">
              <a:buFont typeface="+mj-lt"/>
              <a:buAutoNum type="arabicParenR"/>
            </a:pPr>
            <a:r>
              <a:rPr lang="en-GB" dirty="0" smtClean="0"/>
              <a:t>Genetics and mutations</a:t>
            </a:r>
            <a:endParaRPr lang="en-US" dirty="0" smtClean="0"/>
          </a:p>
          <a:p>
            <a:pPr marL="514350" lvl="0" indent="-514350">
              <a:buFont typeface="+mj-lt"/>
              <a:buAutoNum type="arabicParenR"/>
            </a:pPr>
            <a:r>
              <a:rPr lang="en-GB" dirty="0" smtClean="0"/>
              <a:t>Endocrine insufficiency</a:t>
            </a:r>
            <a:endParaRPr lang="en-US" dirty="0" smtClean="0"/>
          </a:p>
          <a:p>
            <a:pPr marL="514350" lvl="0" indent="-514350">
              <a:buFont typeface="+mj-lt"/>
              <a:buAutoNum type="arabicParenR"/>
            </a:pPr>
            <a:r>
              <a:rPr lang="en-GB" dirty="0" smtClean="0"/>
              <a:t>Cell loss due to infection or poisoning </a:t>
            </a:r>
            <a:endParaRPr lang="en-US" dirty="0" smtClean="0"/>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l"/>
            <a:r>
              <a:rPr lang="en-US" dirty="0" smtClean="0"/>
              <a:t/>
            </a:r>
            <a:br>
              <a:rPr lang="en-US" dirty="0" smtClean="0"/>
            </a:br>
            <a:r>
              <a:rPr lang="en-US" dirty="0"/>
              <a:t/>
            </a:r>
            <a:br>
              <a:rPr lang="en-US" dirty="0"/>
            </a:br>
            <a:r>
              <a:rPr lang="en-US" sz="4900" dirty="0" smtClean="0"/>
              <a:t>Cont.</a:t>
            </a:r>
            <a:r>
              <a:rPr lang="en-US" dirty="0"/>
              <a:t/>
            </a:r>
            <a:br>
              <a:rPr lang="en-US" dirty="0"/>
            </a:br>
            <a:r>
              <a:rPr lang="en-GB" dirty="0"/>
              <a:t> </a:t>
            </a:r>
            <a:r>
              <a:rPr lang="en-US" dirty="0"/>
              <a:t/>
            </a:r>
            <a:br>
              <a:rPr lang="en-US" dirty="0"/>
            </a:br>
            <a:endParaRPr lang="en-US" dirty="0"/>
          </a:p>
        </p:txBody>
      </p:sp>
      <p:sp>
        <p:nvSpPr>
          <p:cNvPr id="4" name="Date Placeholder 3"/>
          <p:cNvSpPr>
            <a:spLocks noGrp="1"/>
          </p:cNvSpPr>
          <p:nvPr>
            <p:ph type="dt" sz="half" idx="10"/>
          </p:nvPr>
        </p:nvSpPr>
        <p:spPr/>
        <p:txBody>
          <a:bodyPr/>
          <a:lstStyle/>
          <a:p>
            <a:fld id="{0876EEA4-A363-4F5C-94B1-D35E37AA6546}"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94</a:t>
            </a:fld>
            <a:endParaRPr lang="en-US"/>
          </a:p>
        </p:txBody>
      </p:sp>
      <p:sp>
        <p:nvSpPr>
          <p:cNvPr id="3" name="Content Placeholder 2"/>
          <p:cNvSpPr>
            <a:spLocks noGrp="1"/>
          </p:cNvSpPr>
          <p:nvPr>
            <p:ph sz="quarter" idx="1"/>
          </p:nvPr>
        </p:nvSpPr>
        <p:spPr/>
        <p:txBody>
          <a:bodyPr>
            <a:normAutofit fontScale="85000" lnSpcReduction="20000"/>
          </a:bodyPr>
          <a:lstStyle/>
          <a:p>
            <a:pPr>
              <a:buNone/>
            </a:pPr>
            <a:r>
              <a:rPr lang="en-GB" sz="3200" b="1" dirty="0" smtClean="0"/>
              <a:t>3. ATROPHY </a:t>
            </a:r>
          </a:p>
          <a:p>
            <a:r>
              <a:rPr lang="en-US" dirty="0" smtClean="0"/>
              <a:t>Atrophy is the decrease in </a:t>
            </a:r>
            <a:r>
              <a:rPr lang="en-US" b="1" dirty="0" smtClean="0"/>
              <a:t>size</a:t>
            </a:r>
            <a:r>
              <a:rPr lang="en-US" dirty="0" smtClean="0"/>
              <a:t> of a cell or tissue or organ due to the decrease of the </a:t>
            </a:r>
            <a:r>
              <a:rPr lang="en-US" b="1" dirty="0" smtClean="0"/>
              <a:t>size</a:t>
            </a:r>
            <a:r>
              <a:rPr lang="en-US" dirty="0" smtClean="0"/>
              <a:t> or </a:t>
            </a:r>
            <a:r>
              <a:rPr lang="en-US" b="1" dirty="0" smtClean="0"/>
              <a:t>number</a:t>
            </a:r>
            <a:r>
              <a:rPr lang="en-US" dirty="0" smtClean="0"/>
              <a:t> of its specialized cells. </a:t>
            </a:r>
          </a:p>
          <a:p>
            <a:r>
              <a:rPr lang="en-US" dirty="0" smtClean="0"/>
              <a:t>In some cases there may be accumulation of a golden yellowish pigment within the cells called </a:t>
            </a:r>
            <a:r>
              <a:rPr lang="en-US" b="1" dirty="0" smtClean="0"/>
              <a:t>lipofuscin. </a:t>
            </a:r>
          </a:p>
          <a:p>
            <a:pPr lvl="0">
              <a:buNone/>
            </a:pPr>
            <a:r>
              <a:rPr lang="en-GB" b="1" u="sng" dirty="0" smtClean="0"/>
              <a:t>Causes </a:t>
            </a:r>
            <a:endParaRPr lang="en-US" u="sng" dirty="0" smtClean="0"/>
          </a:p>
          <a:p>
            <a:pPr lvl="0">
              <a:buNone/>
            </a:pPr>
            <a:r>
              <a:rPr lang="en-GB" dirty="0" smtClean="0"/>
              <a:t>1.Loss of blood supply l.e Injury to blood vessels</a:t>
            </a:r>
          </a:p>
          <a:p>
            <a:pPr lvl="0">
              <a:buNone/>
            </a:pPr>
            <a:r>
              <a:rPr lang="en-GB" dirty="0" smtClean="0"/>
              <a:t>2.Decreased functional demand </a:t>
            </a:r>
            <a:endParaRPr lang="en-US" dirty="0" smtClean="0"/>
          </a:p>
          <a:p>
            <a:pPr lvl="0"/>
            <a:r>
              <a:rPr lang="en-GB" dirty="0" smtClean="0"/>
              <a:t>Decreased physical exercise</a:t>
            </a:r>
            <a:endParaRPr lang="en-US" dirty="0" smtClean="0"/>
          </a:p>
          <a:p>
            <a:pPr lvl="0"/>
            <a:r>
              <a:rPr lang="en-GB" dirty="0" smtClean="0"/>
              <a:t>Immobilization of limbs following fracture</a:t>
            </a:r>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28B11B3A-87A4-4F69-B5AC-0F1B769DDCDC}"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95</a:t>
            </a:fld>
            <a:endParaRPr lang="en-US"/>
          </a:p>
        </p:txBody>
      </p:sp>
      <p:sp>
        <p:nvSpPr>
          <p:cNvPr id="3" name="Content Placeholder 2"/>
          <p:cNvSpPr>
            <a:spLocks noGrp="1"/>
          </p:cNvSpPr>
          <p:nvPr>
            <p:ph sz="quarter" idx="1"/>
          </p:nvPr>
        </p:nvSpPr>
        <p:spPr/>
        <p:txBody>
          <a:bodyPr>
            <a:normAutofit/>
          </a:bodyPr>
          <a:lstStyle/>
          <a:p>
            <a:pPr lvl="0">
              <a:buNone/>
            </a:pPr>
            <a:r>
              <a:rPr lang="en-GB" dirty="0" smtClean="0"/>
              <a:t>3.Loss of innervation </a:t>
            </a:r>
            <a:endParaRPr lang="en-US" dirty="0" smtClean="0"/>
          </a:p>
          <a:p>
            <a:pPr lvl="0"/>
            <a:r>
              <a:rPr lang="en-GB" dirty="0" smtClean="0"/>
              <a:t>Infection and inflammatory disorders e.g. polio</a:t>
            </a:r>
            <a:endParaRPr lang="en-US" dirty="0" smtClean="0"/>
          </a:p>
          <a:p>
            <a:pPr lvl="0">
              <a:buNone/>
            </a:pPr>
            <a:r>
              <a:rPr lang="en-GB" dirty="0" smtClean="0"/>
              <a:t>4.Developmental </a:t>
            </a:r>
            <a:endParaRPr lang="en-US" dirty="0" smtClean="0"/>
          </a:p>
          <a:p>
            <a:pPr lvl="0"/>
            <a:r>
              <a:rPr lang="en-GB" dirty="0" smtClean="0"/>
              <a:t>Endocrine deficiency</a:t>
            </a:r>
            <a:endParaRPr lang="en-US" dirty="0" smtClean="0"/>
          </a:p>
          <a:p>
            <a:pPr lvl="0">
              <a:buNone/>
            </a:pPr>
            <a:r>
              <a:rPr lang="en-GB" b="1" u="sng" dirty="0" smtClean="0"/>
              <a:t>Types Of Atrophy (Classification)</a:t>
            </a:r>
            <a:endParaRPr lang="en-US" u="sng" dirty="0" smtClean="0"/>
          </a:p>
          <a:p>
            <a:r>
              <a:rPr lang="en-GB" dirty="0" smtClean="0"/>
              <a:t>There are two main types of atrophy - Physiological atrophy and Pathological atrophy</a:t>
            </a:r>
            <a:endParaRPr lang="en-US" dirty="0" smtClean="0"/>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4" name="Date Placeholder 3"/>
          <p:cNvSpPr>
            <a:spLocks noGrp="1"/>
          </p:cNvSpPr>
          <p:nvPr>
            <p:ph type="dt" sz="half" idx="10"/>
          </p:nvPr>
        </p:nvSpPr>
        <p:spPr/>
        <p:txBody>
          <a:bodyPr/>
          <a:lstStyle/>
          <a:p>
            <a:fld id="{C6A1AA81-12E9-4115-8108-6457D6C0EEC2}"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96</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Physiological Atrophy</a:t>
            </a:r>
          </a:p>
          <a:p>
            <a:pPr lvl="0">
              <a:buNone/>
            </a:pPr>
            <a:r>
              <a:rPr lang="en-GB" dirty="0" smtClean="0"/>
              <a:t>1.Foetus</a:t>
            </a:r>
            <a:endParaRPr lang="en-US" dirty="0" smtClean="0"/>
          </a:p>
          <a:p>
            <a:pPr lvl="0"/>
            <a:r>
              <a:rPr lang="en-GB" dirty="0" smtClean="0"/>
              <a:t>Physiological atrophy of notochord</a:t>
            </a:r>
            <a:endParaRPr lang="en-US" dirty="0" smtClean="0"/>
          </a:p>
          <a:p>
            <a:pPr lvl="0">
              <a:buNone/>
            </a:pPr>
            <a:r>
              <a:rPr lang="en-GB" dirty="0" smtClean="0"/>
              <a:t>2.Neonates</a:t>
            </a:r>
            <a:endParaRPr lang="en-US" dirty="0" smtClean="0"/>
          </a:p>
          <a:p>
            <a:pPr lvl="0">
              <a:buFont typeface="Wingdings" pitchFamily="2" charset="2"/>
              <a:buChar char="v"/>
            </a:pPr>
            <a:r>
              <a:rPr lang="en-GB" dirty="0" smtClean="0"/>
              <a:t>Ductus arteriosus</a:t>
            </a:r>
            <a:endParaRPr lang="en-US" dirty="0" smtClean="0"/>
          </a:p>
          <a:p>
            <a:pPr lvl="0">
              <a:buFont typeface="Wingdings" pitchFamily="2" charset="2"/>
              <a:buChar char="v"/>
            </a:pPr>
            <a:r>
              <a:rPr lang="en-GB" dirty="0" smtClean="0"/>
              <a:t>Umbilical vessels</a:t>
            </a:r>
            <a:endParaRPr lang="en-US" dirty="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1C0A2859-CAB0-48C7-BD58-9EFE25A72F07}"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97</a:t>
            </a:fld>
            <a:endParaRPr lang="en-US"/>
          </a:p>
        </p:txBody>
      </p:sp>
      <p:sp>
        <p:nvSpPr>
          <p:cNvPr id="6" name="Content Placeholder 5"/>
          <p:cNvSpPr>
            <a:spLocks noGrp="1"/>
          </p:cNvSpPr>
          <p:nvPr>
            <p:ph sz="quarter" idx="1"/>
          </p:nvPr>
        </p:nvSpPr>
        <p:spPr/>
        <p:txBody>
          <a:bodyPr>
            <a:normAutofit fontScale="92500" lnSpcReduction="10000"/>
          </a:bodyPr>
          <a:lstStyle/>
          <a:p>
            <a:pPr lvl="0">
              <a:buNone/>
            </a:pPr>
            <a:r>
              <a:rPr lang="en-GB" dirty="0" smtClean="0"/>
              <a:t>3.Post-adolescence</a:t>
            </a:r>
            <a:endParaRPr lang="en-US" dirty="0" smtClean="0"/>
          </a:p>
          <a:p>
            <a:pPr lvl="0"/>
            <a:r>
              <a:rPr lang="en-GB" dirty="0" smtClean="0"/>
              <a:t>Lymphoid tissue – tonsils, adenoids, appendix and mesenteric lymph nodes</a:t>
            </a:r>
            <a:endParaRPr lang="en-US" dirty="0" smtClean="0"/>
          </a:p>
          <a:p>
            <a:pPr lvl="0">
              <a:buNone/>
            </a:pPr>
            <a:r>
              <a:rPr lang="en-GB" dirty="0" smtClean="0"/>
              <a:t>4. Adults</a:t>
            </a:r>
            <a:endParaRPr lang="en-US" dirty="0" smtClean="0"/>
          </a:p>
          <a:p>
            <a:pPr lvl="0">
              <a:buFont typeface="Wingdings" pitchFamily="2" charset="2"/>
              <a:buChar char="v"/>
            </a:pPr>
            <a:r>
              <a:rPr lang="en-GB" dirty="0" smtClean="0"/>
              <a:t>Post-partum involution of the uterus</a:t>
            </a:r>
            <a:endParaRPr lang="en-US" dirty="0" smtClean="0"/>
          </a:p>
          <a:p>
            <a:pPr lvl="0">
              <a:buFont typeface="Wingdings" pitchFamily="2" charset="2"/>
              <a:buChar char="v"/>
            </a:pPr>
            <a:r>
              <a:rPr lang="en-GB" dirty="0" smtClean="0"/>
              <a:t>Post-</a:t>
            </a:r>
            <a:r>
              <a:rPr lang="en-GB" dirty="0" err="1" smtClean="0"/>
              <a:t>lactational</a:t>
            </a:r>
            <a:r>
              <a:rPr lang="en-GB" dirty="0" smtClean="0"/>
              <a:t> atrophy of the breast</a:t>
            </a:r>
            <a:endParaRPr lang="en-US" dirty="0" smtClean="0"/>
          </a:p>
          <a:p>
            <a:pPr lvl="0">
              <a:buFont typeface="Wingdings" pitchFamily="2" charset="2"/>
              <a:buChar char="v"/>
            </a:pPr>
            <a:r>
              <a:rPr lang="en-GB" dirty="0" smtClean="0"/>
              <a:t>Post-menopausal atrophy of the uterus, ovaries and breasts</a:t>
            </a:r>
            <a:endParaRPr lang="en-US" dirty="0" smtClean="0"/>
          </a:p>
          <a:p>
            <a:pPr lvl="0">
              <a:buFont typeface="Wingdings" pitchFamily="2" charset="2"/>
              <a:buChar char="v"/>
            </a:pPr>
            <a:r>
              <a:rPr lang="en-GB" dirty="0" smtClean="0"/>
              <a:t>Sexual glands</a:t>
            </a:r>
            <a:endParaRPr lang="en-US" dirty="0" smtClean="0"/>
          </a:p>
          <a:p>
            <a:pPr lvl="0">
              <a:buFont typeface="Wingdings" pitchFamily="2" charset="2"/>
              <a:buChar char="v"/>
            </a:pPr>
            <a:r>
              <a:rPr lang="en-GB" dirty="0" smtClean="0"/>
              <a:t>Brain</a:t>
            </a:r>
            <a:endParaRPr lang="en-US" dirty="0" smtClean="0"/>
          </a:p>
          <a:p>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endParaRPr lang="en-US" dirty="0"/>
          </a:p>
        </p:txBody>
      </p:sp>
      <p:sp>
        <p:nvSpPr>
          <p:cNvPr id="4" name="Date Placeholder 3"/>
          <p:cNvSpPr>
            <a:spLocks noGrp="1"/>
          </p:cNvSpPr>
          <p:nvPr>
            <p:ph type="dt" sz="half" idx="10"/>
          </p:nvPr>
        </p:nvSpPr>
        <p:spPr/>
        <p:txBody>
          <a:bodyPr/>
          <a:lstStyle/>
          <a:p>
            <a:fld id="{0A83A1AA-86AF-4CB2-A681-D7D6EFDE6165}"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98</a:t>
            </a:fld>
            <a:endParaRPr lang="en-US"/>
          </a:p>
        </p:txBody>
      </p:sp>
      <p:sp>
        <p:nvSpPr>
          <p:cNvPr id="3" name="Content Placeholder 2"/>
          <p:cNvSpPr>
            <a:spLocks noGrp="1"/>
          </p:cNvSpPr>
          <p:nvPr>
            <p:ph sz="quarter" idx="1"/>
          </p:nvPr>
        </p:nvSpPr>
        <p:spPr/>
        <p:txBody>
          <a:bodyPr>
            <a:normAutofit fontScale="92500"/>
          </a:bodyPr>
          <a:lstStyle/>
          <a:p>
            <a:r>
              <a:rPr lang="en-GB" dirty="0" smtClean="0"/>
              <a:t>Ageing involves very gradual loss of stem cell activity, atrophy of all cells and tissues leading to loss of functional activity eventually culminating in death. </a:t>
            </a:r>
          </a:p>
          <a:p>
            <a:r>
              <a:rPr lang="en-GB" dirty="0" smtClean="0"/>
              <a:t>Death; however in very rare due to pure aging as there are many extrinsic factors that accelerate and aggravate the ageing process.</a:t>
            </a:r>
          </a:p>
          <a:p>
            <a:r>
              <a:rPr lang="en-GB" dirty="0" smtClean="0"/>
              <a:t>The cardinal factor in the process of ageing is </a:t>
            </a:r>
            <a:r>
              <a:rPr lang="en-GB" b="1" dirty="0" smtClean="0"/>
              <a:t>stress</a:t>
            </a:r>
            <a:r>
              <a:rPr lang="en-GB" dirty="0" smtClean="0"/>
              <a:t> particularly from infections, degenerative disorders (heart, neoplasms, nutritional) and accidents.</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Date Placeholder 2"/>
          <p:cNvSpPr>
            <a:spLocks noGrp="1"/>
          </p:cNvSpPr>
          <p:nvPr>
            <p:ph type="dt" sz="half" idx="10"/>
          </p:nvPr>
        </p:nvSpPr>
        <p:spPr/>
        <p:txBody>
          <a:bodyPr/>
          <a:lstStyle/>
          <a:p>
            <a:fld id="{DB034DCB-C6D2-455B-9480-51083098C4F3}"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99</a:t>
            </a:fld>
            <a:endParaRPr lang="en-US"/>
          </a:p>
        </p:txBody>
      </p:sp>
      <p:sp>
        <p:nvSpPr>
          <p:cNvPr id="6" name="Content Placeholder 5"/>
          <p:cNvSpPr>
            <a:spLocks noGrp="1"/>
          </p:cNvSpPr>
          <p:nvPr>
            <p:ph sz="quarter" idx="1"/>
          </p:nvPr>
        </p:nvSpPr>
        <p:spPr/>
        <p:txBody>
          <a:bodyPr>
            <a:normAutofit lnSpcReduction="10000"/>
          </a:bodyPr>
          <a:lstStyle/>
          <a:p>
            <a:pPr>
              <a:buNone/>
            </a:pPr>
            <a:r>
              <a:rPr lang="en-GB" b="1" dirty="0" smtClean="0"/>
              <a:t>Pathological Atrophy</a:t>
            </a:r>
            <a:r>
              <a:rPr lang="en-GB" dirty="0" smtClean="0"/>
              <a:t>  </a:t>
            </a:r>
            <a:endParaRPr lang="en-US" dirty="0" smtClean="0"/>
          </a:p>
          <a:p>
            <a:pPr lvl="0"/>
            <a:r>
              <a:rPr lang="en-GB" dirty="0" smtClean="0"/>
              <a:t>Nutritional atrophy as in: -</a:t>
            </a:r>
            <a:endParaRPr lang="en-US" dirty="0" smtClean="0"/>
          </a:p>
          <a:p>
            <a:pPr lvl="0">
              <a:buFont typeface="Wingdings" pitchFamily="2" charset="2"/>
              <a:buChar char="Ø"/>
            </a:pPr>
            <a:r>
              <a:rPr lang="en-GB" dirty="0" smtClean="0"/>
              <a:t>Simple starvation</a:t>
            </a:r>
            <a:endParaRPr lang="en-US" dirty="0" smtClean="0"/>
          </a:p>
          <a:p>
            <a:pPr lvl="0">
              <a:buFont typeface="Wingdings" pitchFamily="2" charset="2"/>
              <a:buChar char="Ø"/>
            </a:pPr>
            <a:r>
              <a:rPr lang="en-GB" dirty="0" smtClean="0"/>
              <a:t>Severe malnutrition</a:t>
            </a:r>
            <a:endParaRPr lang="en-US" dirty="0" smtClean="0"/>
          </a:p>
          <a:p>
            <a:pPr lvl="0">
              <a:buFont typeface="Wingdings" pitchFamily="2" charset="2"/>
              <a:buChar char="Ø"/>
            </a:pPr>
            <a:r>
              <a:rPr lang="en-GB" dirty="0" smtClean="0"/>
              <a:t>Severe </a:t>
            </a:r>
            <a:r>
              <a:rPr lang="en-GB" dirty="0" err="1" smtClean="0"/>
              <a:t>malabsorption</a:t>
            </a:r>
            <a:endParaRPr lang="en-US" dirty="0" smtClean="0"/>
          </a:p>
          <a:p>
            <a:pPr lvl="0">
              <a:buFont typeface="Wingdings" pitchFamily="2" charset="2"/>
              <a:buChar char="Ø"/>
            </a:pPr>
            <a:r>
              <a:rPr lang="en-GB" dirty="0" smtClean="0"/>
              <a:t>Malignant cachexia resulting from local arterial disease and general atrophy in starvation. </a:t>
            </a:r>
          </a:p>
          <a:p>
            <a:pPr lvl="0">
              <a:buFont typeface="Wingdings" pitchFamily="2" charset="2"/>
              <a:buChar char="q"/>
            </a:pPr>
            <a:r>
              <a:rPr lang="en-GB" dirty="0" smtClean="0"/>
              <a:t>In this condition, there is muscle wasting, loss of adipose tissue and brown atrophy of the heart</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6340</TotalTime>
  <Words>11607</Words>
  <Application>Microsoft Office PowerPoint</Application>
  <PresentationFormat>On-screen Show (4:3)</PresentationFormat>
  <Paragraphs>1935</Paragraphs>
  <Slides>246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246</vt:i4>
      </vt:variant>
    </vt:vector>
  </HeadingPairs>
  <TitlesOfParts>
    <vt:vector size="251" baseType="lpstr">
      <vt:lpstr>Calibri</vt:lpstr>
      <vt:lpstr>Tw Cen MT</vt:lpstr>
      <vt:lpstr>Wingdings</vt:lpstr>
      <vt:lpstr>Wingdings 2</vt:lpstr>
      <vt:lpstr>Median</vt:lpstr>
      <vt:lpstr>Cell pathology</vt:lpstr>
      <vt:lpstr> CELL INJURY   </vt:lpstr>
      <vt:lpstr>Cont.</vt:lpstr>
      <vt:lpstr>Intro.</vt:lpstr>
      <vt:lpstr>Cont.</vt:lpstr>
      <vt:lpstr> Cont. </vt:lpstr>
      <vt:lpstr>Cont.</vt:lpstr>
      <vt:lpstr>  Cont.   </vt:lpstr>
      <vt:lpstr>Cont.</vt:lpstr>
      <vt:lpstr>Cont.</vt:lpstr>
      <vt:lpstr>Cont.</vt:lpstr>
      <vt:lpstr>Cont.</vt:lpstr>
      <vt:lpstr>Cont.</vt:lpstr>
      <vt:lpstr>Cont.</vt:lpstr>
      <vt:lpstr>Cont.</vt:lpstr>
      <vt:lpstr>Cont.</vt:lpstr>
      <vt:lpstr>Cont.</vt:lpstr>
      <vt:lpstr> Cont.   </vt:lpstr>
      <vt:lpstr>Cont.</vt:lpstr>
      <vt:lpstr>PowerPoint Presentation</vt:lpstr>
      <vt:lpstr>PowerPoint Presentation</vt:lpstr>
      <vt:lpstr> Cont. </vt:lpstr>
      <vt:lpstr>Cont.</vt:lpstr>
      <vt:lpstr>Cont.</vt:lpstr>
      <vt:lpstr>Cont.</vt:lpstr>
      <vt:lpstr>Cont.</vt:lpstr>
      <vt:lpstr> Cont. </vt:lpstr>
      <vt:lpstr> Cont. </vt:lpstr>
      <vt:lpstr>Cont.</vt:lpstr>
      <vt:lpstr> Cont. </vt:lpstr>
      <vt:lpstr>Cont. </vt:lpstr>
      <vt:lpstr> Cont.   </vt:lpstr>
      <vt:lpstr>Cont.</vt:lpstr>
      <vt:lpstr> Cont. </vt:lpstr>
      <vt:lpstr>Cont.</vt:lpstr>
      <vt:lpstr>Cont.</vt:lpstr>
      <vt:lpstr> Cont. </vt:lpstr>
      <vt:lpstr> Cont. </vt:lpstr>
      <vt:lpstr> Cont. </vt:lpstr>
      <vt:lpstr> Cont. </vt:lpstr>
      <vt:lpstr>Cont.</vt:lpstr>
      <vt:lpstr> Cont. </vt:lpstr>
      <vt:lpstr>Cont.</vt:lpstr>
      <vt:lpstr> Cont.   </vt:lpstr>
      <vt:lpstr>Cont.</vt:lpstr>
      <vt:lpstr>Cont.</vt:lpstr>
      <vt:lpstr> Cont. </vt:lpstr>
      <vt:lpstr> Cont. </vt:lpstr>
      <vt:lpstr> Cont. </vt:lpstr>
      <vt:lpstr>Cont.</vt:lpstr>
      <vt:lpstr>Cont.</vt:lpstr>
      <vt:lpstr> Cont </vt:lpstr>
      <vt:lpstr>Cont.</vt:lpstr>
      <vt:lpstr>Cont.</vt:lpstr>
      <vt:lpstr>Cont.</vt:lpstr>
      <vt:lpstr> Cont. </vt:lpstr>
      <vt:lpstr>Cont.</vt:lpstr>
      <vt:lpstr>Cont.</vt:lpstr>
      <vt:lpstr>Cont.</vt:lpstr>
      <vt:lpstr>Cont.</vt:lpstr>
      <vt:lpstr>Cont.</vt:lpstr>
      <vt:lpstr> Cont.   </vt:lpstr>
      <vt:lpstr> Cont. </vt:lpstr>
      <vt:lpstr>Cont.</vt:lpstr>
      <vt:lpstr> Cont. </vt:lpstr>
      <vt:lpstr>Cont.</vt:lpstr>
      <vt:lpstr> Cont.</vt:lpstr>
      <vt:lpstr> Cont. </vt:lpstr>
      <vt:lpstr>Cont.</vt:lpstr>
      <vt:lpstr> Cont. </vt:lpstr>
      <vt:lpstr>Cont.</vt:lpstr>
      <vt:lpstr> Cont. </vt:lpstr>
      <vt:lpstr> Cont. </vt:lpstr>
      <vt:lpstr> Cont.</vt:lpstr>
      <vt:lpstr> Cont. </vt:lpstr>
      <vt:lpstr>Cont.</vt:lpstr>
      <vt:lpstr>Cont.</vt:lpstr>
      <vt:lpstr>Cont. </vt:lpstr>
      <vt:lpstr> Cont.</vt:lpstr>
      <vt:lpstr>Cont.</vt:lpstr>
      <vt:lpstr>Cont.</vt:lpstr>
      <vt:lpstr> Cont. </vt:lpstr>
      <vt:lpstr> Cont. </vt:lpstr>
      <vt:lpstr> Cont. </vt:lpstr>
      <vt:lpstr>Cont.</vt:lpstr>
      <vt:lpstr>Cont.</vt:lpstr>
      <vt:lpstr>Cont.</vt:lpstr>
      <vt:lpstr>Cont.</vt:lpstr>
      <vt:lpstr>Cont.</vt:lpstr>
      <vt:lpstr>Cont.</vt:lpstr>
      <vt:lpstr>Cellular adaptations</vt:lpstr>
      <vt:lpstr>Cont.</vt:lpstr>
      <vt:lpstr> Cont. </vt:lpstr>
      <vt:lpstr>  Cont.   </vt:lpstr>
      <vt:lpstr>Cont.</vt:lpstr>
      <vt:lpstr>Cont.</vt:lpstr>
      <vt:lpstr>Cont.</vt:lpstr>
      <vt:lpstr> Cont.</vt:lpstr>
      <vt:lpstr>Cont.</vt:lpstr>
      <vt:lpstr>Cont.</vt:lpstr>
      <vt:lpstr> Cont. </vt:lpstr>
      <vt:lpstr> Cont. </vt:lpstr>
      <vt:lpstr>Cont.</vt:lpstr>
      <vt:lpstr>Cont.</vt:lpstr>
      <vt:lpstr>Cont.</vt:lpstr>
      <vt:lpstr>Cont.</vt:lpstr>
      <vt:lpstr> Cont. </vt:lpstr>
      <vt:lpstr>Cont.</vt:lpstr>
      <vt:lpstr>Cont.</vt:lpstr>
      <vt:lpstr>Cont.</vt:lpstr>
      <vt:lpstr>Cont.</vt:lpstr>
      <vt:lpstr>Cont.</vt:lpstr>
      <vt:lpstr> Cont </vt:lpstr>
      <vt:lpstr>Cont.</vt:lpstr>
      <vt:lpstr> Cont. </vt:lpstr>
      <vt:lpstr>Cont.</vt:lpstr>
      <vt:lpstr>Cont.</vt:lpstr>
      <vt:lpstr> Cont. </vt:lpstr>
      <vt:lpstr>Cont.</vt:lpstr>
      <vt:lpstr> Cont.</vt:lpstr>
      <vt:lpstr>Cont.</vt:lpstr>
      <vt:lpstr> Cont. </vt:lpstr>
      <vt:lpstr>Cont.</vt:lpstr>
      <vt:lpstr>Cont.</vt:lpstr>
      <vt:lpstr>Cont.</vt:lpstr>
      <vt:lpstr>Cont.</vt:lpstr>
      <vt:lpstr>Cont.</vt:lpstr>
      <vt:lpstr>Cont.</vt:lpstr>
      <vt:lpstr>Cont.</vt:lpstr>
      <vt:lpstr>Cont.</vt:lpstr>
      <vt:lpstr> Cont. </vt:lpstr>
      <vt:lpstr>Cont.</vt:lpstr>
      <vt:lpstr>Cont.</vt:lpstr>
      <vt:lpstr> Cont. </vt:lpstr>
      <vt:lpstr>Cont.</vt:lpstr>
      <vt:lpstr> Cont. </vt:lpstr>
      <vt:lpstr>Cont.</vt:lpstr>
      <vt:lpstr>Cont.</vt:lpstr>
      <vt:lpstr>Cont.</vt:lpstr>
      <vt:lpstr>Cont.</vt:lpstr>
      <vt:lpstr>Cont.</vt:lpstr>
      <vt:lpstr> Cont. </vt:lpstr>
      <vt:lpstr>Cont.</vt:lpstr>
      <vt:lpstr>Cont.</vt:lpstr>
      <vt:lpstr> Cont. </vt:lpstr>
      <vt:lpstr> Cont. </vt:lpstr>
      <vt:lpstr> Cont </vt:lpstr>
      <vt:lpstr>Cont.</vt:lpstr>
      <vt:lpstr>Cont.</vt:lpstr>
      <vt:lpstr>Cont.</vt:lpstr>
      <vt:lpstr>Cont.</vt:lpstr>
      <vt:lpstr> Cont. </vt:lpstr>
      <vt:lpstr>Cont.</vt:lpstr>
      <vt:lpstr>Cont.</vt:lpstr>
      <vt:lpstr>Cont.</vt:lpstr>
      <vt:lpstr>Cont.</vt:lpstr>
      <vt:lpstr> Cont. </vt:lpstr>
      <vt:lpstr>Cont.</vt:lpstr>
      <vt:lpstr>Cont.</vt:lpstr>
      <vt:lpstr>Cont.</vt:lpstr>
      <vt:lpstr> Cont.   </vt:lpstr>
      <vt:lpstr>Cont.</vt:lpstr>
      <vt:lpstr>Cont.</vt:lpstr>
      <vt:lpstr>Cont.</vt:lpstr>
      <vt:lpstr> Cont. </vt:lpstr>
      <vt:lpstr>Cont.</vt:lpstr>
      <vt:lpstr>Cont.</vt:lpstr>
      <vt:lpstr>Cont.</vt:lpstr>
      <vt:lpstr>Cont.</vt:lpstr>
      <vt:lpstr>Cont.</vt:lpstr>
      <vt:lpstr>Cont.</vt:lpstr>
      <vt:lpstr> Cont. </vt:lpstr>
      <vt:lpstr> Cont. </vt:lpstr>
      <vt:lpstr>Cont.</vt:lpstr>
      <vt:lpstr>Cont.</vt:lpstr>
      <vt:lpstr>Cont.</vt:lpstr>
      <vt:lpstr>Cont.</vt:lpstr>
      <vt:lpstr>Cont.</vt:lpstr>
      <vt:lpstr>Cont.</vt:lpstr>
      <vt:lpstr> Cont. </vt:lpstr>
      <vt:lpstr> Cont. </vt:lpstr>
      <vt:lpstr>Cont.</vt:lpstr>
      <vt:lpstr>Cont.</vt:lpstr>
      <vt:lpstr>Cont.</vt:lpstr>
      <vt:lpstr>Cont.</vt:lpstr>
      <vt:lpstr>Cont.</vt:lpstr>
      <vt:lpstr>Cont.</vt:lpstr>
      <vt:lpstr>Cont.</vt:lpstr>
      <vt:lpstr>Cont.</vt:lpstr>
      <vt:lpstr> Cont. </vt:lpstr>
      <vt:lpstr>Cont.</vt:lpstr>
      <vt:lpstr>Cont.</vt:lpstr>
      <vt:lpstr>Cont.</vt:lpstr>
      <vt:lpstr>Cont.</vt:lpstr>
      <vt:lpstr> Cont. </vt:lpstr>
      <vt:lpstr>Cont.</vt:lpstr>
      <vt:lpstr>Intro.</vt:lpstr>
      <vt:lpstr> Cont. </vt:lpstr>
      <vt:lpstr>Cont.</vt:lpstr>
      <vt:lpstr> Cont. </vt:lpstr>
      <vt:lpstr>Cont.</vt:lpstr>
      <vt:lpstr>Cont.</vt:lpstr>
      <vt:lpstr>Cont.</vt:lpstr>
      <vt:lpstr>Cont.</vt:lpstr>
      <vt:lpstr>Cont.</vt:lpstr>
      <vt:lpstr>Cont.</vt:lpstr>
      <vt:lpstr>Cont.</vt:lpstr>
      <vt:lpstr>Cont.</vt:lpstr>
      <vt:lpstr> Cont. </vt:lpstr>
      <vt:lpstr>Cont.</vt:lpstr>
      <vt:lpstr>Cont.</vt:lpstr>
      <vt:lpstr>Cont.</vt:lpstr>
      <vt:lpstr>Cont.</vt:lpstr>
      <vt:lpstr> Cont. </vt:lpstr>
      <vt:lpstr>Cont.</vt:lpstr>
      <vt:lpstr> Cont. </vt:lpstr>
      <vt:lpstr>Cont.</vt:lpstr>
      <vt:lpstr>Cont.</vt:lpstr>
      <vt:lpstr> Cont. </vt:lpstr>
      <vt:lpstr>Cont.</vt:lpstr>
      <vt:lpstr>Cont.</vt:lpstr>
      <vt:lpstr>Cont.</vt:lpstr>
      <vt:lpstr> Cont. </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 </vt:lpstr>
      <vt:lpstr>Cont.</vt:lpstr>
      <vt:lpstr>Cont.</vt:lpstr>
      <vt:lpstr> Cont. </vt:lpstr>
      <vt:lpstr>Cont.</vt:lpstr>
      <vt:lpstr>Cont.</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pathology</dc:title>
  <dc:creator>RUTH NDUNDA</dc:creator>
  <cp:lastModifiedBy>Windows User</cp:lastModifiedBy>
  <cp:revision>58</cp:revision>
  <dcterms:created xsi:type="dcterms:W3CDTF">2015-11-17T15:01:14Z</dcterms:created>
  <dcterms:modified xsi:type="dcterms:W3CDTF">2021-01-25T17:02:06Z</dcterms:modified>
</cp:coreProperties>
</file>