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69" r:id="rId2"/>
    <p:sldId id="270" r:id="rId3"/>
    <p:sldId id="271"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4" d="100"/>
          <a:sy n="54" d="100"/>
        </p:scale>
        <p:origin x="-970"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725"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726"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727"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728"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29"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730"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1048587"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1048588"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048589" name="Date Placeholder 27"/>
          <p:cNvSpPr>
            <a:spLocks noGrp="1"/>
          </p:cNvSpPr>
          <p:nvPr>
            <p:ph type="dt" sz="half" idx="10"/>
          </p:nvPr>
        </p:nvSpPr>
        <p:spPr bwMode="auto">
          <a:xfrm rot="5400000">
            <a:off x="7764621" y="1174097"/>
            <a:ext cx="2286000" cy="381000"/>
          </a:xfrm>
        </p:spPr>
        <p:txBody>
          <a:bodyPr/>
          <a:lstStyle/>
          <a:p>
            <a:fld id="{C26BD413-02A8-4371-AA6B-89012809091C}" type="datetimeFigureOut">
              <a:rPr lang="en-US" smtClean="0"/>
              <a:t>6/29/2022</a:t>
            </a:fld>
            <a:endParaRPr lang="en-US" dirty="0"/>
          </a:p>
        </p:txBody>
      </p:sp>
      <p:sp>
        <p:nvSpPr>
          <p:cNvPr id="1048590"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48591"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3"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4"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5"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96"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97"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98"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99"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00"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01"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02"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0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0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05"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06"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07" name="Slide Number Placeholder 28"/>
          <p:cNvSpPr>
            <a:spLocks noGrp="1"/>
          </p:cNvSpPr>
          <p:nvPr>
            <p:ph type="sldNum" sz="quarter" idx="12"/>
          </p:nvPr>
        </p:nvSpPr>
        <p:spPr bwMode="auto">
          <a:xfrm>
            <a:off x="1325544" y="4928702"/>
            <a:ext cx="609600" cy="517524"/>
          </a:xfrm>
        </p:spPr>
        <p:txBody>
          <a:bodyPr/>
          <a:lstStyle/>
          <a:p>
            <a:fld id="{E7642BA2-09E6-4F1C-A310-2F6436A0B041}"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69" name="Title 1"/>
          <p:cNvSpPr>
            <a:spLocks noGrp="1"/>
          </p:cNvSpPr>
          <p:nvPr>
            <p:ph type="title"/>
          </p:nvPr>
        </p:nvSpPr>
        <p:spPr/>
        <p:txBody>
          <a:bodyPr/>
          <a:lstStyle/>
          <a:p>
            <a:r>
              <a:rPr kumimoji="0" lang="en-US"/>
              <a:t>Click to edit Master title style</a:t>
            </a:r>
          </a:p>
        </p:txBody>
      </p:sp>
      <p:sp>
        <p:nvSpPr>
          <p:cNvPr id="1048670"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71" name="Date Placeholder 3"/>
          <p:cNvSpPr>
            <a:spLocks noGrp="1"/>
          </p:cNvSpPr>
          <p:nvPr>
            <p:ph type="dt" sz="half" idx="10"/>
          </p:nvPr>
        </p:nvSpPr>
        <p:spPr/>
        <p:txBody>
          <a:bodyPr/>
          <a:lstStyle/>
          <a:p>
            <a:fld id="{C26BD413-02A8-4371-AA6B-89012809091C}" type="datetimeFigureOut">
              <a:rPr lang="en-US" smtClean="0"/>
              <a:t>6/29/2022</a:t>
            </a:fld>
            <a:endParaRPr lang="en-US" dirty="0"/>
          </a:p>
        </p:txBody>
      </p:sp>
      <p:sp>
        <p:nvSpPr>
          <p:cNvPr id="1048672" name="Footer Placeholder 4"/>
          <p:cNvSpPr>
            <a:spLocks noGrp="1"/>
          </p:cNvSpPr>
          <p:nvPr>
            <p:ph type="ftr" sz="quarter" idx="11"/>
          </p:nvPr>
        </p:nvSpPr>
        <p:spPr/>
        <p:txBody>
          <a:bodyPr/>
          <a:lstStyle/>
          <a:p>
            <a:endParaRPr lang="en-US" dirty="0"/>
          </a:p>
        </p:txBody>
      </p:sp>
      <p:sp>
        <p:nvSpPr>
          <p:cNvPr id="1048673" name="Slide Number Placeholder 5"/>
          <p:cNvSpPr>
            <a:spLocks noGrp="1"/>
          </p:cNvSpPr>
          <p:nvPr>
            <p:ph type="sldNum" sz="quarter" idx="12"/>
          </p:nvPr>
        </p:nvSpPr>
        <p:spPr/>
        <p:txBody>
          <a:bodyPr/>
          <a:lstStyle/>
          <a:p>
            <a:fld id="{E7642BA2-09E6-4F1C-A310-2F6436A0B04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51"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1048652"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53" name="Date Placeholder 3"/>
          <p:cNvSpPr>
            <a:spLocks noGrp="1"/>
          </p:cNvSpPr>
          <p:nvPr>
            <p:ph type="dt" sz="half" idx="10"/>
          </p:nvPr>
        </p:nvSpPr>
        <p:spPr/>
        <p:txBody>
          <a:bodyPr/>
          <a:lstStyle/>
          <a:p>
            <a:fld id="{C26BD413-02A8-4371-AA6B-89012809091C}" type="datetimeFigureOut">
              <a:rPr lang="en-US" smtClean="0"/>
              <a:t>6/29/2022</a:t>
            </a:fld>
            <a:endParaRPr lang="en-US" dirty="0"/>
          </a:p>
        </p:txBody>
      </p:sp>
      <p:sp>
        <p:nvSpPr>
          <p:cNvPr id="1048654" name="Footer Placeholder 4"/>
          <p:cNvSpPr>
            <a:spLocks noGrp="1"/>
          </p:cNvSpPr>
          <p:nvPr>
            <p:ph type="ftr" sz="quarter" idx="11"/>
          </p:nvPr>
        </p:nvSpPr>
        <p:spPr/>
        <p:txBody>
          <a:bodyPr/>
          <a:lstStyle/>
          <a:p>
            <a:endParaRPr lang="en-US" dirty="0"/>
          </a:p>
        </p:txBody>
      </p:sp>
      <p:sp>
        <p:nvSpPr>
          <p:cNvPr id="1048655" name="Slide Number Placeholder 5"/>
          <p:cNvSpPr>
            <a:spLocks noGrp="1"/>
          </p:cNvSpPr>
          <p:nvPr>
            <p:ph type="sldNum" sz="quarter" idx="12"/>
          </p:nvPr>
        </p:nvSpPr>
        <p:spPr/>
        <p:txBody>
          <a:bodyPr/>
          <a:lstStyle/>
          <a:p>
            <a:fld id="{E7642BA2-09E6-4F1C-A310-2F6436A0B04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10" name="Title 1"/>
          <p:cNvSpPr>
            <a:spLocks noGrp="1"/>
          </p:cNvSpPr>
          <p:nvPr>
            <p:ph type="title"/>
          </p:nvPr>
        </p:nvSpPr>
        <p:spPr/>
        <p:txBody>
          <a:bodyPr/>
          <a:lstStyle/>
          <a:p>
            <a:r>
              <a:rPr kumimoji="0" lang="en-US"/>
              <a:t>Click to edit Master title style</a:t>
            </a:r>
          </a:p>
        </p:txBody>
      </p:sp>
      <p:sp>
        <p:nvSpPr>
          <p:cNvPr id="1048611"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12" name="Date Placeholder 6"/>
          <p:cNvSpPr>
            <a:spLocks noGrp="1"/>
          </p:cNvSpPr>
          <p:nvPr>
            <p:ph type="dt" sz="half" idx="14"/>
          </p:nvPr>
        </p:nvSpPr>
        <p:spPr/>
        <p:txBody>
          <a:bodyPr rtlCol="0"/>
          <a:lstStyle/>
          <a:p>
            <a:fld id="{C26BD413-02A8-4371-AA6B-89012809091C}" type="datetimeFigureOut">
              <a:rPr lang="en-US" smtClean="0"/>
              <a:t>6/29/2022</a:t>
            </a:fld>
            <a:endParaRPr lang="en-US" dirty="0"/>
          </a:p>
        </p:txBody>
      </p:sp>
      <p:sp>
        <p:nvSpPr>
          <p:cNvPr id="1048613" name="Slide Number Placeholder 8"/>
          <p:cNvSpPr>
            <a:spLocks noGrp="1"/>
          </p:cNvSpPr>
          <p:nvPr>
            <p:ph type="sldNum" sz="quarter" idx="15"/>
          </p:nvPr>
        </p:nvSpPr>
        <p:spPr/>
        <p:txBody>
          <a:bodyPr rtlCol="0"/>
          <a:lstStyle/>
          <a:p>
            <a:fld id="{E7642BA2-09E6-4F1C-A310-2F6436A0B041}" type="slidenum">
              <a:rPr lang="en-US" smtClean="0"/>
              <a:t>‹#›</a:t>
            </a:fld>
            <a:endParaRPr lang="en-US" dirty="0"/>
          </a:p>
        </p:txBody>
      </p:sp>
      <p:sp>
        <p:nvSpPr>
          <p:cNvPr id="1048614"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048674"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1048675"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048676" name="Date Placeholder 3"/>
          <p:cNvSpPr>
            <a:spLocks noGrp="1"/>
          </p:cNvSpPr>
          <p:nvPr>
            <p:ph type="dt" sz="half" idx="10"/>
          </p:nvPr>
        </p:nvSpPr>
        <p:spPr bwMode="auto">
          <a:xfrm rot="5400000">
            <a:off x="7763256" y="1170432"/>
            <a:ext cx="2286000" cy="381000"/>
          </a:xfrm>
        </p:spPr>
        <p:txBody>
          <a:bodyPr/>
          <a:lstStyle/>
          <a:p>
            <a:fld id="{C26BD413-02A8-4371-AA6B-89012809091C}" type="datetimeFigureOut">
              <a:rPr lang="en-US" smtClean="0"/>
              <a:t>6/29/2022</a:t>
            </a:fld>
            <a:endParaRPr lang="en-US" dirty="0"/>
          </a:p>
        </p:txBody>
      </p:sp>
      <p:sp>
        <p:nvSpPr>
          <p:cNvPr id="1048677"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1048678"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79"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80"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81"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82"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83"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84"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85"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86"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87"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88"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89"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90"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91"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92"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93"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94" name="Slide Number Placeholder 5"/>
          <p:cNvSpPr>
            <a:spLocks noGrp="1"/>
          </p:cNvSpPr>
          <p:nvPr>
            <p:ph type="sldNum" sz="quarter" idx="12"/>
          </p:nvPr>
        </p:nvSpPr>
        <p:spPr bwMode="auto">
          <a:xfrm>
            <a:off x="1340616" y="4928702"/>
            <a:ext cx="609600" cy="517524"/>
          </a:xfrm>
        </p:spPr>
        <p:txBody>
          <a:bodyPr/>
          <a:lstStyle/>
          <a:p>
            <a:fld id="{E7642BA2-09E6-4F1C-A310-2F6436A0B041}"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95" name="Title 1"/>
          <p:cNvSpPr>
            <a:spLocks noGrp="1"/>
          </p:cNvSpPr>
          <p:nvPr>
            <p:ph type="title"/>
          </p:nvPr>
        </p:nvSpPr>
        <p:spPr/>
        <p:txBody>
          <a:bodyPr/>
          <a:lstStyle/>
          <a:p>
            <a:r>
              <a:rPr kumimoji="0" lang="en-US"/>
              <a:t>Click to edit Master title style</a:t>
            </a:r>
          </a:p>
        </p:txBody>
      </p:sp>
      <p:sp>
        <p:nvSpPr>
          <p:cNvPr id="1048696" name="Date Placeholder 4"/>
          <p:cNvSpPr>
            <a:spLocks noGrp="1"/>
          </p:cNvSpPr>
          <p:nvPr>
            <p:ph type="dt" sz="half" idx="10"/>
          </p:nvPr>
        </p:nvSpPr>
        <p:spPr/>
        <p:txBody>
          <a:bodyPr/>
          <a:lstStyle/>
          <a:p>
            <a:fld id="{C26BD413-02A8-4371-AA6B-89012809091C}" type="datetimeFigureOut">
              <a:rPr lang="en-US" smtClean="0"/>
              <a:t>6/29/2022</a:t>
            </a:fld>
            <a:endParaRPr lang="en-US" dirty="0"/>
          </a:p>
        </p:txBody>
      </p:sp>
      <p:sp>
        <p:nvSpPr>
          <p:cNvPr id="1048697" name="Footer Placeholder 5"/>
          <p:cNvSpPr>
            <a:spLocks noGrp="1"/>
          </p:cNvSpPr>
          <p:nvPr>
            <p:ph type="ftr" sz="quarter" idx="11"/>
          </p:nvPr>
        </p:nvSpPr>
        <p:spPr/>
        <p:txBody>
          <a:bodyPr/>
          <a:lstStyle/>
          <a:p>
            <a:endParaRPr lang="en-US" dirty="0"/>
          </a:p>
        </p:txBody>
      </p:sp>
      <p:sp>
        <p:nvSpPr>
          <p:cNvPr id="1048698" name="Slide Number Placeholder 6"/>
          <p:cNvSpPr>
            <a:spLocks noGrp="1"/>
          </p:cNvSpPr>
          <p:nvPr>
            <p:ph type="sldNum" sz="quarter" idx="12"/>
          </p:nvPr>
        </p:nvSpPr>
        <p:spPr/>
        <p:txBody>
          <a:bodyPr/>
          <a:lstStyle/>
          <a:p>
            <a:fld id="{E7642BA2-09E6-4F1C-A310-2F6436A0B041}" type="slidenum">
              <a:rPr lang="en-US" smtClean="0"/>
              <a:t>‹#›</a:t>
            </a:fld>
            <a:endParaRPr lang="en-US" dirty="0"/>
          </a:p>
        </p:txBody>
      </p:sp>
      <p:sp>
        <p:nvSpPr>
          <p:cNvPr id="104869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700"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701" name="Title 1"/>
          <p:cNvSpPr>
            <a:spLocks noGrp="1"/>
          </p:cNvSpPr>
          <p:nvPr>
            <p:ph type="title"/>
          </p:nvPr>
        </p:nvSpPr>
        <p:spPr>
          <a:xfrm>
            <a:off x="457200" y="273050"/>
            <a:ext cx="7543800" cy="1143000"/>
          </a:xfrm>
        </p:spPr>
        <p:txBody>
          <a:bodyPr anchor="b"/>
          <a:lstStyle/>
          <a:p>
            <a:r>
              <a:rPr kumimoji="0" lang="en-US"/>
              <a:t>Click to edit Master title style</a:t>
            </a:r>
          </a:p>
        </p:txBody>
      </p:sp>
      <p:sp>
        <p:nvSpPr>
          <p:cNvPr id="1048702" name="Date Placeholder 6"/>
          <p:cNvSpPr>
            <a:spLocks noGrp="1"/>
          </p:cNvSpPr>
          <p:nvPr>
            <p:ph type="dt" sz="half" idx="10"/>
          </p:nvPr>
        </p:nvSpPr>
        <p:spPr/>
        <p:txBody>
          <a:bodyPr/>
          <a:lstStyle/>
          <a:p>
            <a:fld id="{C26BD413-02A8-4371-AA6B-89012809091C}" type="datetimeFigureOut">
              <a:rPr lang="en-US" smtClean="0"/>
              <a:t>6/29/2022</a:t>
            </a:fld>
            <a:endParaRPr lang="en-US" dirty="0"/>
          </a:p>
        </p:txBody>
      </p:sp>
      <p:sp>
        <p:nvSpPr>
          <p:cNvPr id="1048703" name="Footer Placeholder 7"/>
          <p:cNvSpPr>
            <a:spLocks noGrp="1"/>
          </p:cNvSpPr>
          <p:nvPr>
            <p:ph type="ftr" sz="quarter" idx="11"/>
          </p:nvPr>
        </p:nvSpPr>
        <p:spPr/>
        <p:txBody>
          <a:bodyPr/>
          <a:lstStyle/>
          <a:p>
            <a:endParaRPr lang="en-US" dirty="0"/>
          </a:p>
        </p:txBody>
      </p:sp>
      <p:sp>
        <p:nvSpPr>
          <p:cNvPr id="1048704" name="Slide Number Placeholder 8"/>
          <p:cNvSpPr>
            <a:spLocks noGrp="1"/>
          </p:cNvSpPr>
          <p:nvPr>
            <p:ph type="sldNum" sz="quarter" idx="12"/>
          </p:nvPr>
        </p:nvSpPr>
        <p:spPr/>
        <p:txBody>
          <a:bodyPr/>
          <a:lstStyle/>
          <a:p>
            <a:fld id="{E7642BA2-09E6-4F1C-A310-2F6436A0B041}" type="slidenum">
              <a:rPr lang="en-US" smtClean="0"/>
              <a:t>‹#›</a:t>
            </a:fld>
            <a:endParaRPr lang="en-US" dirty="0"/>
          </a:p>
        </p:txBody>
      </p:sp>
      <p:sp>
        <p:nvSpPr>
          <p:cNvPr id="1048705"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706"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707"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048708"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47" name="Title 1"/>
          <p:cNvSpPr>
            <a:spLocks noGrp="1"/>
          </p:cNvSpPr>
          <p:nvPr>
            <p:ph type="title"/>
          </p:nvPr>
        </p:nvSpPr>
        <p:spPr/>
        <p:txBody>
          <a:bodyPr/>
          <a:lstStyle/>
          <a:p>
            <a:r>
              <a:rPr kumimoji="0" lang="en-US"/>
              <a:t>Click to edit Master title style</a:t>
            </a:r>
          </a:p>
        </p:txBody>
      </p:sp>
      <p:sp>
        <p:nvSpPr>
          <p:cNvPr id="1048648" name="Date Placeholder 5"/>
          <p:cNvSpPr>
            <a:spLocks noGrp="1"/>
          </p:cNvSpPr>
          <p:nvPr>
            <p:ph type="dt" sz="half" idx="10"/>
          </p:nvPr>
        </p:nvSpPr>
        <p:spPr/>
        <p:txBody>
          <a:bodyPr rtlCol="0"/>
          <a:lstStyle/>
          <a:p>
            <a:fld id="{C26BD413-02A8-4371-AA6B-89012809091C}" type="datetimeFigureOut">
              <a:rPr lang="en-US" smtClean="0"/>
              <a:t>6/29/2022</a:t>
            </a:fld>
            <a:endParaRPr lang="en-US" dirty="0"/>
          </a:p>
        </p:txBody>
      </p:sp>
      <p:sp>
        <p:nvSpPr>
          <p:cNvPr id="1048649" name="Slide Number Placeholder 6"/>
          <p:cNvSpPr>
            <a:spLocks noGrp="1"/>
          </p:cNvSpPr>
          <p:nvPr>
            <p:ph type="sldNum" sz="quarter" idx="11"/>
          </p:nvPr>
        </p:nvSpPr>
        <p:spPr/>
        <p:txBody>
          <a:bodyPr rtlCol="0"/>
          <a:lstStyle/>
          <a:p>
            <a:fld id="{E7642BA2-09E6-4F1C-A310-2F6436A0B041}" type="slidenum">
              <a:rPr lang="en-US" smtClean="0"/>
              <a:t>‹#›</a:t>
            </a:fld>
            <a:endParaRPr lang="en-US" dirty="0"/>
          </a:p>
        </p:txBody>
      </p:sp>
      <p:sp>
        <p:nvSpPr>
          <p:cNvPr id="1048650"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709" name="Date Placeholder 1"/>
          <p:cNvSpPr>
            <a:spLocks noGrp="1"/>
          </p:cNvSpPr>
          <p:nvPr>
            <p:ph type="dt" sz="half" idx="10"/>
          </p:nvPr>
        </p:nvSpPr>
        <p:spPr/>
        <p:txBody>
          <a:bodyPr/>
          <a:lstStyle/>
          <a:p>
            <a:fld id="{C26BD413-02A8-4371-AA6B-89012809091C}" type="datetimeFigureOut">
              <a:rPr lang="en-US" smtClean="0"/>
              <a:t>6/29/2022</a:t>
            </a:fld>
            <a:endParaRPr lang="en-US" dirty="0"/>
          </a:p>
        </p:txBody>
      </p:sp>
      <p:sp>
        <p:nvSpPr>
          <p:cNvPr id="1048710" name="Footer Placeholder 2"/>
          <p:cNvSpPr>
            <a:spLocks noGrp="1"/>
          </p:cNvSpPr>
          <p:nvPr>
            <p:ph type="ftr" sz="quarter" idx="11"/>
          </p:nvPr>
        </p:nvSpPr>
        <p:spPr/>
        <p:txBody>
          <a:bodyPr/>
          <a:lstStyle/>
          <a:p>
            <a:endParaRPr lang="en-US" dirty="0"/>
          </a:p>
        </p:txBody>
      </p:sp>
      <p:sp>
        <p:nvSpPr>
          <p:cNvPr id="1048711" name="Slide Number Placeholder 3"/>
          <p:cNvSpPr>
            <a:spLocks noGrp="1"/>
          </p:cNvSpPr>
          <p:nvPr>
            <p:ph type="sldNum" sz="quarter" idx="12"/>
          </p:nvPr>
        </p:nvSpPr>
        <p:spPr/>
        <p:txBody>
          <a:bodyPr/>
          <a:lstStyle/>
          <a:p>
            <a:fld id="{E7642BA2-09E6-4F1C-A310-2F6436A0B04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48712"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713"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1048714"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048715"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716"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717"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718"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719"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720"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721"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722" name="Date Placeholder 20"/>
          <p:cNvSpPr>
            <a:spLocks noGrp="1"/>
          </p:cNvSpPr>
          <p:nvPr>
            <p:ph type="dt" sz="half" idx="14"/>
          </p:nvPr>
        </p:nvSpPr>
        <p:spPr/>
        <p:txBody>
          <a:bodyPr rtlCol="0"/>
          <a:lstStyle/>
          <a:p>
            <a:fld id="{C26BD413-02A8-4371-AA6B-89012809091C}" type="datetimeFigureOut">
              <a:rPr lang="en-US" smtClean="0"/>
              <a:t>6/29/2022</a:t>
            </a:fld>
            <a:endParaRPr lang="en-US" dirty="0"/>
          </a:p>
        </p:txBody>
      </p:sp>
      <p:sp>
        <p:nvSpPr>
          <p:cNvPr id="1048723" name="Slide Number Placeholder 21"/>
          <p:cNvSpPr>
            <a:spLocks noGrp="1"/>
          </p:cNvSpPr>
          <p:nvPr>
            <p:ph type="sldNum" sz="quarter" idx="15"/>
          </p:nvPr>
        </p:nvSpPr>
        <p:spPr/>
        <p:txBody>
          <a:bodyPr rtlCol="0"/>
          <a:lstStyle/>
          <a:p>
            <a:fld id="{E7642BA2-09E6-4F1C-A310-2F6436A0B041}" type="slidenum">
              <a:rPr lang="en-US" smtClean="0"/>
              <a:t>‹#›</a:t>
            </a:fld>
            <a:endParaRPr lang="en-US" dirty="0"/>
          </a:p>
        </p:txBody>
      </p:sp>
      <p:sp>
        <p:nvSpPr>
          <p:cNvPr id="1048724"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48656"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57"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58"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1048659"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1048660"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48661"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62"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63"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64"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665"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666" name="Date Placeholder 16"/>
          <p:cNvSpPr>
            <a:spLocks noGrp="1"/>
          </p:cNvSpPr>
          <p:nvPr>
            <p:ph type="dt" sz="half" idx="10"/>
          </p:nvPr>
        </p:nvSpPr>
        <p:spPr/>
        <p:txBody>
          <a:bodyPr rtlCol="0"/>
          <a:lstStyle/>
          <a:p>
            <a:fld id="{C26BD413-02A8-4371-AA6B-89012809091C}" type="datetimeFigureOut">
              <a:rPr lang="en-US" smtClean="0"/>
              <a:t>6/29/2022</a:t>
            </a:fld>
            <a:endParaRPr lang="en-US" dirty="0"/>
          </a:p>
        </p:txBody>
      </p:sp>
      <p:sp>
        <p:nvSpPr>
          <p:cNvPr id="1048667" name="Slide Number Placeholder 17"/>
          <p:cNvSpPr>
            <a:spLocks noGrp="1"/>
          </p:cNvSpPr>
          <p:nvPr>
            <p:ph type="sldNum" sz="quarter" idx="11"/>
          </p:nvPr>
        </p:nvSpPr>
        <p:spPr/>
        <p:txBody>
          <a:bodyPr rtlCol="0"/>
          <a:lstStyle/>
          <a:p>
            <a:fld id="{E7642BA2-09E6-4F1C-A310-2F6436A0B041}" type="slidenum">
              <a:rPr lang="en-US" smtClean="0"/>
              <a:t>‹#›</a:t>
            </a:fld>
            <a:endParaRPr lang="en-US" dirty="0"/>
          </a:p>
        </p:txBody>
      </p:sp>
      <p:sp>
        <p:nvSpPr>
          <p:cNvPr id="1048668"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577"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048578"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48579"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26BD413-02A8-4371-AA6B-89012809091C}" type="datetimeFigureOut">
              <a:rPr lang="en-US" smtClean="0"/>
              <a:t>6/29/2022</a:t>
            </a:fld>
            <a:endParaRPr lang="en-US" dirty="0"/>
          </a:p>
        </p:txBody>
      </p:sp>
      <p:sp>
        <p:nvSpPr>
          <p:cNvPr id="1048580"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1048581"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82"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83"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84"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85"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586"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7642BA2-09E6-4F1C-A310-2F6436A0B04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Title 1"/>
          <p:cNvSpPr>
            <a:spLocks noGrp="1"/>
          </p:cNvSpPr>
          <p:nvPr>
            <p:ph type="ctrTitle"/>
          </p:nvPr>
        </p:nvSpPr>
        <p:spPr>
          <a:xfrm>
            <a:off x="2286000" y="838200"/>
            <a:ext cx="6172200" cy="1752600"/>
          </a:xfrm>
        </p:spPr>
        <p:txBody>
          <a:bodyPr/>
          <a:lstStyle/>
          <a:p>
            <a:r>
              <a:rPr lang="en-US" b="1" dirty="0"/>
              <a:t>WOUND HEALING AND REPAIR</a:t>
            </a:r>
          </a:p>
        </p:txBody>
      </p:sp>
      <p:sp>
        <p:nvSpPr>
          <p:cNvPr id="1048609" name="Subtitle 2"/>
          <p:cNvSpPr>
            <a:spLocks noGrp="1"/>
          </p:cNvSpPr>
          <p:nvPr>
            <p:ph type="subTitle" idx="1"/>
          </p:nvPr>
        </p:nvSpPr>
        <p:spPr>
          <a:xfrm>
            <a:off x="2590800" y="3429000"/>
            <a:ext cx="5181600" cy="2209800"/>
          </a:xfrm>
        </p:spPr>
        <p:txBody>
          <a:bodyPr>
            <a:normAutofit/>
          </a:bodyPr>
          <a:lstStyle/>
          <a:p>
            <a:r>
              <a:rPr lang="en-US" b="1" dirty="0">
                <a:solidFill>
                  <a:schemeClr val="tx2">
                    <a:lumMod val="75000"/>
                  </a:schemeClr>
                </a:solidFill>
              </a:rPr>
              <a:t>THUO WA NJUGUNA</a:t>
            </a:r>
          </a:p>
          <a:p>
            <a:r>
              <a:rPr lang="en-US" b="1" dirty="0">
                <a:solidFill>
                  <a:schemeClr val="tx2">
                    <a:lumMod val="75000"/>
                  </a:schemeClr>
                </a:solidFill>
              </a:rPr>
              <a:t>MURANG’A KMTC </a:t>
            </a:r>
          </a:p>
          <a:p>
            <a:r>
              <a:rPr lang="en-US" b="1" dirty="0">
                <a:solidFill>
                  <a:schemeClr val="tx2">
                    <a:lumMod val="75000"/>
                  </a:schemeClr>
                </a:solidFill>
              </a:rPr>
              <a:t>LECTURE SERIES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Title 1"/>
          <p:cNvSpPr>
            <a:spLocks noGrp="1"/>
          </p:cNvSpPr>
          <p:nvPr>
            <p:ph type="title"/>
          </p:nvPr>
        </p:nvSpPr>
        <p:spPr>
          <a:xfrm>
            <a:off x="457200" y="274638"/>
            <a:ext cx="8229600" cy="944562"/>
          </a:xfrm>
        </p:spPr>
        <p:txBody>
          <a:bodyPr>
            <a:normAutofit/>
          </a:bodyPr>
          <a:lstStyle/>
          <a:p>
            <a:r>
              <a:rPr lang="en-US" sz="4000" b="1" dirty="0"/>
              <a:t>COLLAGEN</a:t>
            </a:r>
          </a:p>
        </p:txBody>
      </p:sp>
      <p:sp>
        <p:nvSpPr>
          <p:cNvPr id="1048632" name="Content Placeholder 2"/>
          <p:cNvSpPr>
            <a:spLocks noGrp="1"/>
          </p:cNvSpPr>
          <p:nvPr>
            <p:ph sz="quarter" idx="1"/>
          </p:nvPr>
        </p:nvSpPr>
        <p:spPr>
          <a:xfrm>
            <a:off x="457200" y="1219200"/>
            <a:ext cx="8229600" cy="4906963"/>
          </a:xfrm>
        </p:spPr>
        <p:txBody>
          <a:bodyPr>
            <a:normAutofit fontScale="95833" lnSpcReduction="20000"/>
          </a:bodyPr>
          <a:lstStyle/>
          <a:p>
            <a:pPr marL="0" indent="0">
              <a:buNone/>
            </a:pPr>
            <a:r>
              <a:rPr lang="en-US" dirty="0"/>
              <a:t>The collagens are a family of proteins which provide structural support to the multicellular organism. It is the main component of tissues such as fibrous tissue, bone,cartilage, valves of heart, cornea, basement membrane etc. </a:t>
            </a:r>
          </a:p>
          <a:p>
            <a:pPr marL="0" indent="0">
              <a:buNone/>
            </a:pPr>
            <a:r>
              <a:rPr lang="en-US" dirty="0"/>
              <a:t>Collagen is synthesized and secreted by a complex biochemical mechanism on ribosomes. </a:t>
            </a:r>
          </a:p>
          <a:p>
            <a:pPr marL="0" indent="0">
              <a:buNone/>
            </a:pPr>
            <a:r>
              <a:rPr lang="en-US" dirty="0"/>
              <a:t>The collagen synthesis is stimulated by various growth factors and is degraded by collagenase. </a:t>
            </a:r>
          </a:p>
          <a:p>
            <a:pPr marL="0" indent="0">
              <a:buNone/>
            </a:pPr>
            <a:r>
              <a:rPr lang="en-US" dirty="0"/>
              <a:t>Regulation of collagen synthesis and degradation take place by various local and systemic factors so that the collagen content of normal organs remains constant. </a:t>
            </a:r>
          </a:p>
          <a:p>
            <a:pPr marL="0" indent="0">
              <a:buNone/>
            </a:pPr>
            <a:r>
              <a:rPr lang="en-US" dirty="0"/>
              <a:t>On the other hand, defective regulation of collagen synthesis leads to hypertrophied scar, fibrosis, and organ dysfunction.</a:t>
            </a:r>
          </a:p>
          <a:p>
            <a:pPr marL="0" indent="0">
              <a:buNone/>
            </a:pPr>
            <a:r>
              <a:rPr lang="en-US" dirty="0"/>
              <a:t>Types of collagens:Type I,III,V etc</a:t>
            </a:r>
          </a:p>
          <a:p>
            <a:pPr marL="0" indent="0">
              <a:buNone/>
            </a:pPr>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3" name="Title 1"/>
          <p:cNvSpPr>
            <a:spLocks noGrp="1"/>
          </p:cNvSpPr>
          <p:nvPr>
            <p:ph type="title"/>
          </p:nvPr>
        </p:nvSpPr>
        <p:spPr>
          <a:xfrm>
            <a:off x="457200" y="274638"/>
            <a:ext cx="8229600" cy="868362"/>
          </a:xfrm>
        </p:spPr>
        <p:txBody>
          <a:bodyPr>
            <a:normAutofit/>
          </a:bodyPr>
          <a:lstStyle/>
          <a:p>
            <a:r>
              <a:rPr lang="en-US" sz="4000" b="1" dirty="0"/>
              <a:t>ADHESIVE GLYCOPROTEINS</a:t>
            </a:r>
          </a:p>
        </p:txBody>
      </p:sp>
      <p:sp>
        <p:nvSpPr>
          <p:cNvPr id="1048634" name="Content Placeholder 2"/>
          <p:cNvSpPr>
            <a:spLocks noGrp="1"/>
          </p:cNvSpPr>
          <p:nvPr>
            <p:ph sz="quarter" idx="1"/>
          </p:nvPr>
        </p:nvSpPr>
        <p:spPr>
          <a:xfrm>
            <a:off x="457200" y="1066800"/>
            <a:ext cx="8229600" cy="5059363"/>
          </a:xfrm>
        </p:spPr>
        <p:txBody>
          <a:bodyPr>
            <a:normAutofit fontScale="87500" lnSpcReduction="20000"/>
          </a:bodyPr>
          <a:lstStyle/>
          <a:p>
            <a:pPr marL="0" indent="0">
              <a:buNone/>
            </a:pPr>
            <a:r>
              <a:rPr lang="en-US" b="1" dirty="0"/>
              <a:t> </a:t>
            </a:r>
            <a:r>
              <a:rPr lang="en-US" dirty="0"/>
              <a:t>Various adhesive glycoproteins acts as glue for the ECM and the cells. These  includes:</a:t>
            </a:r>
          </a:p>
          <a:p>
            <a:pPr marL="0" indent="0">
              <a:buNone/>
            </a:pPr>
            <a:r>
              <a:rPr lang="en-US" b="1" dirty="0"/>
              <a:t>i) Fibronectin </a:t>
            </a:r>
            <a:r>
              <a:rPr lang="en-US" dirty="0"/>
              <a:t>(</a:t>
            </a:r>
            <a:r>
              <a:rPr lang="en-US" i="1" dirty="0"/>
              <a:t>nectere </a:t>
            </a:r>
            <a:r>
              <a:rPr lang="en-US" dirty="0"/>
              <a:t>= to bind) is the best characterised</a:t>
            </a:r>
          </a:p>
          <a:p>
            <a:pPr marL="0" indent="0">
              <a:buNone/>
            </a:pPr>
            <a:r>
              <a:rPr lang="en-US" dirty="0"/>
              <a:t>glycoprotein in ECM and has binding properties to other cells and ECM. It is of two types ie plasma and tissue fibronectin.</a:t>
            </a:r>
            <a:r>
              <a:rPr lang="en-US" i="1" dirty="0"/>
              <a:t> </a:t>
            </a:r>
          </a:p>
          <a:p>
            <a:pPr marL="0" indent="0">
              <a:buNone/>
            </a:pPr>
            <a:r>
              <a:rPr lang="en-US" i="1" dirty="0"/>
              <a:t>Plasma fibronectin </a:t>
            </a:r>
            <a:r>
              <a:rPr lang="en-US" dirty="0"/>
              <a:t>is synthesized by the liver cells and is trapped in basement membrane such as during filtration through the renal glomerulus. </a:t>
            </a:r>
          </a:p>
          <a:p>
            <a:pPr marL="0" indent="0">
              <a:buNone/>
            </a:pPr>
            <a:r>
              <a:rPr lang="en-US" i="1" dirty="0"/>
              <a:t>Tissue fibronectin </a:t>
            </a:r>
            <a:r>
              <a:rPr lang="en-US" dirty="0"/>
              <a:t>is formed by fibroblasts, endothelial cells and other mesenchymal cells. It is responsible for the primitive matrix such as in the foetus, and in wound healing.</a:t>
            </a:r>
          </a:p>
          <a:p>
            <a:pPr marL="0" indent="0">
              <a:buNone/>
            </a:pPr>
            <a:r>
              <a:rPr lang="en-US" b="1" dirty="0"/>
              <a:t>ii) Tenascin or cytotactin </a:t>
            </a:r>
            <a:r>
              <a:rPr lang="en-US" dirty="0"/>
              <a:t>is the glycoprotein associated with fibroblasts and appears in wound about 48 hours after injury. It disappears from mature scar tissue.</a:t>
            </a:r>
          </a:p>
          <a:p>
            <a:pPr marL="0" indent="0">
              <a:buNone/>
            </a:pPr>
            <a:r>
              <a:rPr lang="en-US" b="1" dirty="0"/>
              <a:t>iii) Thrombospondin </a:t>
            </a:r>
            <a:r>
              <a:rPr lang="en-US" dirty="0"/>
              <a:t>is mainly synthesised by granules of platelets. It functions as adhesive protein for keratinocytes and platelets but is inhibitory to attachment of fibroblasts and </a:t>
            </a:r>
          </a:p>
          <a:p>
            <a:pPr marL="0" indent="0">
              <a:buNone/>
            </a:pPr>
            <a:r>
              <a:rPr lang="en-US" dirty="0"/>
              <a:t>endothelial cells.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5" name="Title 1"/>
          <p:cNvSpPr>
            <a:spLocks noGrp="1"/>
          </p:cNvSpPr>
          <p:nvPr>
            <p:ph type="title"/>
          </p:nvPr>
        </p:nvSpPr>
        <p:spPr>
          <a:xfrm>
            <a:off x="457200" y="274638"/>
            <a:ext cx="8229600" cy="792162"/>
          </a:xfrm>
        </p:spPr>
        <p:txBody>
          <a:bodyPr>
            <a:normAutofit/>
          </a:bodyPr>
          <a:lstStyle/>
          <a:p>
            <a:r>
              <a:rPr lang="en-US" sz="4000" b="1" dirty="0"/>
              <a:t>BASEMENT MEMBRANE</a:t>
            </a:r>
          </a:p>
        </p:txBody>
      </p:sp>
      <p:sp>
        <p:nvSpPr>
          <p:cNvPr id="1048636" name="Content Placeholder 2"/>
          <p:cNvSpPr>
            <a:spLocks noGrp="1"/>
          </p:cNvSpPr>
          <p:nvPr>
            <p:ph sz="quarter" idx="1"/>
          </p:nvPr>
        </p:nvSpPr>
        <p:spPr>
          <a:xfrm>
            <a:off x="457200" y="990600"/>
            <a:ext cx="8229600" cy="5135563"/>
          </a:xfrm>
        </p:spPr>
        <p:txBody>
          <a:bodyPr>
            <a:normAutofit fontScale="95833" lnSpcReduction="10000"/>
          </a:bodyPr>
          <a:lstStyle/>
          <a:p>
            <a:pPr marL="0" indent="0">
              <a:buNone/>
            </a:pPr>
            <a:r>
              <a:rPr lang="fr-FR" dirty="0"/>
              <a:t>Basement membranes are periodic acid-Schiff positive amorphous structures </a:t>
            </a:r>
            <a:r>
              <a:rPr lang="en-US" dirty="0"/>
              <a:t>that lie underneath epithelia of different organs and endothelial cells. They consist of collagen type IV and laminin. </a:t>
            </a:r>
          </a:p>
          <a:p>
            <a:pPr marL="0" indent="0">
              <a:buNone/>
            </a:pPr>
            <a:endParaRPr lang="en-US" sz="5200" b="1" dirty="0"/>
          </a:p>
          <a:p>
            <a:pPr marL="0" indent="0">
              <a:buNone/>
            </a:pPr>
            <a:r>
              <a:rPr lang="en-US" sz="5200" b="1" dirty="0"/>
              <a:t> ELASTIC FIBRES </a:t>
            </a:r>
          </a:p>
          <a:p>
            <a:pPr marL="0" indent="0">
              <a:buNone/>
            </a:pPr>
            <a:r>
              <a:rPr lang="en-US" dirty="0"/>
              <a:t>While the tensile strength in tissue comes from collagen, the ability to recoil is provided by elastic fibres.</a:t>
            </a:r>
          </a:p>
          <a:p>
            <a:pPr marL="0" indent="0">
              <a:buNone/>
            </a:pPr>
            <a:r>
              <a:rPr lang="en-US" dirty="0"/>
              <a:t>Elastic fibres consist of 2 components—elastin  glycoprotein and elastic microfibril.</a:t>
            </a:r>
          </a:p>
          <a:p>
            <a:pPr marL="0" indent="0">
              <a:buNone/>
            </a:pPr>
            <a:r>
              <a:rPr lang="en-US" dirty="0"/>
              <a:t>Elastases degrade the elastic tissue e.g. in inflammation, emphysema etc.</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7" name="Title 1"/>
          <p:cNvSpPr>
            <a:spLocks noGrp="1"/>
          </p:cNvSpPr>
          <p:nvPr>
            <p:ph type="title"/>
          </p:nvPr>
        </p:nvSpPr>
        <p:spPr>
          <a:xfrm>
            <a:off x="457200" y="274638"/>
            <a:ext cx="8229600" cy="792162"/>
          </a:xfrm>
        </p:spPr>
        <p:txBody>
          <a:bodyPr/>
          <a:lstStyle/>
          <a:p>
            <a:r>
              <a:rPr lang="en-US" b="1" dirty="0"/>
              <a:t>PROTEOGLYCANS</a:t>
            </a:r>
          </a:p>
        </p:txBody>
      </p:sp>
      <p:sp>
        <p:nvSpPr>
          <p:cNvPr id="1048638" name="Content Placeholder 2"/>
          <p:cNvSpPr>
            <a:spLocks noGrp="1"/>
          </p:cNvSpPr>
          <p:nvPr>
            <p:ph sz="quarter" idx="1"/>
          </p:nvPr>
        </p:nvSpPr>
        <p:spPr>
          <a:xfrm>
            <a:off x="457200" y="1219200"/>
            <a:ext cx="8229600" cy="5334000"/>
          </a:xfrm>
        </p:spPr>
        <p:txBody>
          <a:bodyPr>
            <a:normAutofit/>
          </a:bodyPr>
          <a:lstStyle/>
          <a:p>
            <a:pPr marL="0" indent="0">
              <a:buNone/>
            </a:pPr>
            <a:r>
              <a:rPr lang="en-US" dirty="0"/>
              <a:t>These are a group of molecules having 2 components ie an essential carbohydrate polymer (called polysaccharide or glycosaminoglycan), and a protein bound to it, and hence the name proteoglycan. Various proteoglycans are distributed in different tissues as :</a:t>
            </a:r>
          </a:p>
          <a:p>
            <a:pPr marL="0" indent="0">
              <a:buNone/>
            </a:pPr>
            <a:r>
              <a:rPr lang="fr-FR" dirty="0"/>
              <a:t>i) </a:t>
            </a:r>
            <a:r>
              <a:rPr lang="fr-FR" i="1" dirty="0"/>
              <a:t>Chondroitin sulphate</a:t>
            </a:r>
            <a:r>
              <a:rPr lang="fr-FR" dirty="0"/>
              <a:t>—abundant in cartilage, dermis</a:t>
            </a:r>
          </a:p>
          <a:p>
            <a:pPr marL="0" indent="0">
              <a:buNone/>
            </a:pPr>
            <a:r>
              <a:rPr lang="it-IT" dirty="0"/>
              <a:t>ii) </a:t>
            </a:r>
            <a:r>
              <a:rPr lang="it-IT" i="1" dirty="0"/>
              <a:t>Heparan sulphate</a:t>
            </a:r>
            <a:r>
              <a:rPr lang="it-IT" dirty="0"/>
              <a:t>—in basement membranes</a:t>
            </a:r>
          </a:p>
          <a:p>
            <a:pPr marL="0" indent="0">
              <a:buNone/>
            </a:pPr>
            <a:r>
              <a:rPr lang="en-US" dirty="0"/>
              <a:t>iii) </a:t>
            </a:r>
            <a:r>
              <a:rPr lang="en-US" i="1" dirty="0"/>
              <a:t>Dermatan sulphate</a:t>
            </a:r>
            <a:r>
              <a:rPr lang="en-US" dirty="0"/>
              <a:t>—in dermis</a:t>
            </a:r>
          </a:p>
          <a:p>
            <a:pPr marL="0" indent="0">
              <a:buNone/>
            </a:pPr>
            <a:r>
              <a:rPr lang="en-US" dirty="0"/>
              <a:t>iv) </a:t>
            </a:r>
            <a:r>
              <a:rPr lang="en-US" i="1" dirty="0"/>
              <a:t>Keratan sulphate</a:t>
            </a:r>
            <a:r>
              <a:rPr lang="en-US" dirty="0"/>
              <a:t>—in cartilage</a:t>
            </a:r>
          </a:p>
          <a:p>
            <a:pPr marL="0" indent="0">
              <a:buNone/>
            </a:pPr>
            <a:r>
              <a:rPr lang="en-US" dirty="0"/>
              <a:t>v) </a:t>
            </a:r>
            <a:r>
              <a:rPr lang="en-US" i="1" dirty="0"/>
              <a:t>Hyaluronic acid</a:t>
            </a:r>
            <a:r>
              <a:rPr lang="en-US" dirty="0"/>
              <a:t>—in cartilage, dermis.In wound healing, the deposition of proteoglycans precedes collagen laying.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9" name="Title 1"/>
          <p:cNvSpPr>
            <a:spLocks noGrp="1"/>
          </p:cNvSpPr>
          <p:nvPr>
            <p:ph type="title"/>
          </p:nvPr>
        </p:nvSpPr>
        <p:spPr>
          <a:xfrm>
            <a:off x="457200" y="274638"/>
            <a:ext cx="8229600" cy="792162"/>
          </a:xfrm>
        </p:spPr>
        <p:txBody>
          <a:bodyPr>
            <a:normAutofit/>
          </a:bodyPr>
          <a:lstStyle/>
          <a:p>
            <a:r>
              <a:rPr lang="en-US" b="1" dirty="0"/>
              <a:t>COMPLICATIONS OF WOUND HEALING</a:t>
            </a:r>
          </a:p>
        </p:txBody>
      </p:sp>
      <p:sp>
        <p:nvSpPr>
          <p:cNvPr id="1048640" name="Content Placeholder 2"/>
          <p:cNvSpPr>
            <a:spLocks noGrp="1"/>
          </p:cNvSpPr>
          <p:nvPr>
            <p:ph sz="quarter" idx="1"/>
          </p:nvPr>
        </p:nvSpPr>
        <p:spPr>
          <a:xfrm>
            <a:off x="457200" y="1143000"/>
            <a:ext cx="8229600" cy="5715000"/>
          </a:xfrm>
        </p:spPr>
        <p:txBody>
          <a:bodyPr>
            <a:normAutofit fontScale="95833" lnSpcReduction="10000"/>
          </a:bodyPr>
          <a:lstStyle/>
          <a:p>
            <a:pPr marL="0" indent="0">
              <a:buNone/>
            </a:pPr>
            <a:r>
              <a:rPr lang="en-US" dirty="0"/>
              <a:t>During the course of healing, following complications may    occur:</a:t>
            </a:r>
          </a:p>
          <a:p>
            <a:pPr>
              <a:buFont typeface="Wingdings" pitchFamily="2" charset="2"/>
              <a:buChar char="Ø"/>
            </a:pPr>
            <a:r>
              <a:rPr lang="en-US" b="1" i="1" dirty="0"/>
              <a:t>Infection </a:t>
            </a:r>
            <a:r>
              <a:rPr lang="en-US" i="1" dirty="0"/>
              <a:t>:</a:t>
            </a:r>
            <a:r>
              <a:rPr lang="en-US" dirty="0"/>
              <a:t>The wound may get infected due to entry of bacteria delays the healing.</a:t>
            </a:r>
          </a:p>
          <a:p>
            <a:pPr>
              <a:buFont typeface="Wingdings" pitchFamily="2" charset="2"/>
              <a:buChar char="Ø"/>
            </a:pPr>
            <a:r>
              <a:rPr lang="en-US" b="1" i="1" dirty="0"/>
              <a:t>Implantation (epidermal) cyst</a:t>
            </a:r>
            <a:r>
              <a:rPr lang="en-US" i="1" dirty="0"/>
              <a:t>: </a:t>
            </a:r>
            <a:r>
              <a:rPr lang="en-US" dirty="0"/>
              <a:t>Formation of implantation epidermoid cyst may occur due to persistence of epithelial cells in the wound after healing.</a:t>
            </a:r>
          </a:p>
          <a:p>
            <a:pPr>
              <a:buFont typeface="Wingdings" pitchFamily="2" charset="2"/>
              <a:buChar char="Ø"/>
            </a:pPr>
            <a:r>
              <a:rPr lang="en-US" b="1" i="1" dirty="0"/>
              <a:t>Pigmentation</a:t>
            </a:r>
            <a:r>
              <a:rPr lang="en-US" i="1" dirty="0"/>
              <a:t> :</a:t>
            </a:r>
            <a:r>
              <a:rPr lang="en-US" dirty="0"/>
              <a:t>Healed wounds may at times have rust-like colour due to staining with haemosiderin. Some coloured particulate material left in the wound may persist and impart colour to the healed wound.</a:t>
            </a:r>
          </a:p>
          <a:p>
            <a:pPr>
              <a:buFont typeface="Wingdings" pitchFamily="2" charset="2"/>
              <a:buChar char="Ø"/>
            </a:pPr>
            <a:r>
              <a:rPr lang="en-US" b="1" i="1" dirty="0"/>
              <a:t>Deficient scar formation </a:t>
            </a:r>
            <a:r>
              <a:rPr lang="en-US" i="1" dirty="0"/>
              <a:t>:</a:t>
            </a:r>
            <a:r>
              <a:rPr lang="en-US" dirty="0"/>
              <a:t>This may occur due to inadequate formation of granulation tissue.</a:t>
            </a:r>
          </a:p>
          <a:p>
            <a:pPr>
              <a:buFont typeface="Wingdings" pitchFamily="2" charset="2"/>
              <a:buChar char="Ø"/>
            </a:pPr>
            <a:r>
              <a:rPr lang="en-US" b="1" i="1" dirty="0"/>
              <a:t>Incisional hernia </a:t>
            </a:r>
            <a:r>
              <a:rPr lang="en-US" i="1" dirty="0"/>
              <a:t>:</a:t>
            </a:r>
            <a:r>
              <a:rPr lang="en-US" dirty="0"/>
              <a:t>A weak scar, especially after a laparotomy,may be the site of bursting open of a wound (wound dehiscence)or an incisional hernia.</a:t>
            </a:r>
          </a:p>
          <a:p>
            <a:pPr marL="0" indent="0">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Title 1"/>
          <p:cNvSpPr>
            <a:spLocks noGrp="1"/>
          </p:cNvSpPr>
          <p:nvPr>
            <p:ph type="title"/>
          </p:nvPr>
        </p:nvSpPr>
        <p:spPr>
          <a:xfrm>
            <a:off x="457200" y="274638"/>
            <a:ext cx="8229600" cy="715962"/>
          </a:xfrm>
        </p:spPr>
        <p:txBody>
          <a:bodyPr>
            <a:normAutofit/>
          </a:bodyPr>
          <a:lstStyle/>
          <a:p>
            <a:r>
              <a:rPr lang="en-US" b="1" dirty="0"/>
              <a:t>CT,COMPLICATIONS</a:t>
            </a:r>
          </a:p>
        </p:txBody>
      </p:sp>
      <p:sp>
        <p:nvSpPr>
          <p:cNvPr id="1048642" name="Content Placeholder 2"/>
          <p:cNvSpPr>
            <a:spLocks noGrp="1"/>
          </p:cNvSpPr>
          <p:nvPr>
            <p:ph sz="quarter" idx="1"/>
          </p:nvPr>
        </p:nvSpPr>
        <p:spPr>
          <a:xfrm>
            <a:off x="457200" y="914400"/>
            <a:ext cx="8229600" cy="5791200"/>
          </a:xfrm>
        </p:spPr>
        <p:txBody>
          <a:bodyPr>
            <a:normAutofit fontScale="95833" lnSpcReduction="20000"/>
          </a:bodyPr>
          <a:lstStyle/>
          <a:p>
            <a:pPr>
              <a:buFont typeface="Wingdings" pitchFamily="2" charset="2"/>
              <a:buChar char="Ø"/>
            </a:pPr>
            <a:r>
              <a:rPr lang="en-US" b="1" i="1" dirty="0"/>
              <a:t>Hypertrophied scars and keloid formation</a:t>
            </a:r>
            <a:r>
              <a:rPr lang="en-US" i="1" dirty="0"/>
              <a:t>: </a:t>
            </a:r>
            <a:r>
              <a:rPr lang="en-US" dirty="0"/>
              <a:t>At times the scar formed is excessive, ugly and painful. Excessive formation of collagen in healing may result in keloid </a:t>
            </a:r>
            <a:r>
              <a:rPr lang="en-US" i="1" dirty="0"/>
              <a:t>(claw-like) </a:t>
            </a:r>
            <a:r>
              <a:rPr lang="en-US" dirty="0"/>
              <a:t>formation, seen more commonly in Blacks </a:t>
            </a:r>
          </a:p>
          <a:p>
            <a:pPr marL="0" indent="0">
              <a:buNone/>
            </a:pPr>
            <a:r>
              <a:rPr lang="en-US" dirty="0"/>
              <a:t>    Hypertrophied scars differ from keloid in that they are       </a:t>
            </a:r>
          </a:p>
          <a:p>
            <a:pPr marL="0" indent="0">
              <a:buNone/>
            </a:pPr>
            <a:r>
              <a:rPr lang="en-US" dirty="0"/>
              <a:t>    confined to the borders of the initial wound while keloids </a:t>
            </a:r>
          </a:p>
          <a:p>
            <a:pPr marL="0" indent="0">
              <a:buNone/>
            </a:pPr>
            <a:r>
              <a:rPr lang="en-US" dirty="0"/>
              <a:t>    have </a:t>
            </a:r>
            <a:r>
              <a:rPr lang="en-US" dirty="0" err="1"/>
              <a:t>tumour</a:t>
            </a:r>
            <a:r>
              <a:rPr lang="en-US" dirty="0"/>
              <a:t>-like projection of connective tissue.</a:t>
            </a:r>
          </a:p>
          <a:p>
            <a:pPr>
              <a:buFont typeface="Wingdings" pitchFamily="2" charset="2"/>
              <a:buChar char="Ø"/>
            </a:pPr>
            <a:r>
              <a:rPr lang="en-US" b="1" i="1" dirty="0"/>
              <a:t>Excessive contraction</a:t>
            </a:r>
            <a:r>
              <a:rPr lang="en-US" i="1" dirty="0"/>
              <a:t>: </a:t>
            </a:r>
            <a:r>
              <a:rPr lang="en-US" dirty="0"/>
              <a:t>An exaggeration of wound contraction may result in formation of contractures or cicatrisation e.g.Dupuytren’s (palmar) contracture, plantar contracture and Peyronie’s disease (contraction of the cavernous tissues of penis).</a:t>
            </a:r>
          </a:p>
          <a:p>
            <a:pPr>
              <a:buFont typeface="Wingdings" pitchFamily="2" charset="2"/>
              <a:buChar char="Ø"/>
            </a:pPr>
            <a:r>
              <a:rPr lang="en-US" b="1" i="1" dirty="0"/>
              <a:t>Neoplasia</a:t>
            </a:r>
            <a:r>
              <a:rPr lang="en-US" i="1" dirty="0"/>
              <a:t>: </a:t>
            </a:r>
            <a:r>
              <a:rPr lang="en-US" dirty="0"/>
              <a:t>Rarely, scar may be the site for development</a:t>
            </a:r>
          </a:p>
          <a:p>
            <a:pPr marL="0" indent="0">
              <a:buNone/>
            </a:pPr>
            <a:r>
              <a:rPr lang="en-US" dirty="0"/>
              <a:t>    of carcinoma later e.g. squamous cell carcinoma in </a:t>
            </a:r>
          </a:p>
          <a:p>
            <a:pPr marL="0" indent="0">
              <a:buNone/>
            </a:pPr>
            <a:r>
              <a:rPr lang="en-US" dirty="0"/>
              <a:t>    </a:t>
            </a:r>
            <a:r>
              <a:rPr lang="en-US" dirty="0" err="1"/>
              <a:t>Marjolin’s</a:t>
            </a:r>
            <a:r>
              <a:rPr lang="en-US" dirty="0"/>
              <a:t> ulcer i.e. a scar following burns on the skin.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3" name="Title 1"/>
          <p:cNvSpPr>
            <a:spLocks noGrp="1"/>
          </p:cNvSpPr>
          <p:nvPr>
            <p:ph type="title"/>
          </p:nvPr>
        </p:nvSpPr>
        <p:spPr>
          <a:xfrm>
            <a:off x="457200" y="274638"/>
            <a:ext cx="8229600" cy="944562"/>
          </a:xfrm>
        </p:spPr>
        <p:txBody>
          <a:bodyPr>
            <a:normAutofit/>
          </a:bodyPr>
          <a:lstStyle/>
          <a:p>
            <a:r>
              <a:rPr lang="en-US" b="1" dirty="0"/>
              <a:t>FACTORS INFLUENCING WOUND HEALING</a:t>
            </a:r>
          </a:p>
        </p:txBody>
      </p:sp>
      <p:sp>
        <p:nvSpPr>
          <p:cNvPr id="1048644" name="Content Placeholder 2"/>
          <p:cNvSpPr>
            <a:spLocks noGrp="1"/>
          </p:cNvSpPr>
          <p:nvPr>
            <p:ph sz="quarter" idx="1"/>
          </p:nvPr>
        </p:nvSpPr>
        <p:spPr>
          <a:xfrm>
            <a:off x="457200" y="1219200"/>
            <a:ext cx="8229600" cy="5638800"/>
          </a:xfrm>
        </p:spPr>
        <p:txBody>
          <a:bodyPr>
            <a:normAutofit fontScale="91667" lnSpcReduction="20000"/>
          </a:bodyPr>
          <a:lstStyle/>
          <a:p>
            <a:pPr marL="0" indent="0">
              <a:buNone/>
            </a:pPr>
            <a:r>
              <a:rPr lang="en-US" dirty="0"/>
              <a:t>Two types of factors influence the wound healing: those acting</a:t>
            </a:r>
          </a:p>
          <a:p>
            <a:pPr marL="0" indent="0">
              <a:buNone/>
            </a:pPr>
            <a:r>
              <a:rPr lang="en-US" dirty="0"/>
              <a:t>locally, and those acting in general.</a:t>
            </a:r>
          </a:p>
          <a:p>
            <a:pPr marL="0" indent="0">
              <a:buNone/>
            </a:pPr>
            <a:r>
              <a:rPr lang="en-US" b="1" dirty="0"/>
              <a:t> </a:t>
            </a:r>
            <a:r>
              <a:rPr lang="en-US" sz="4600" b="1" dirty="0"/>
              <a:t>LOCAL FACTORS:</a:t>
            </a:r>
          </a:p>
          <a:p>
            <a:pPr>
              <a:buFont typeface="Wingdings" pitchFamily="2" charset="2"/>
              <a:buChar char="v"/>
            </a:pPr>
            <a:r>
              <a:rPr lang="en-US" b="1" i="1" dirty="0"/>
              <a:t>Infection</a:t>
            </a:r>
            <a:r>
              <a:rPr lang="en-US" i="1" dirty="0"/>
              <a:t> </a:t>
            </a:r>
            <a:r>
              <a:rPr lang="en-US" dirty="0"/>
              <a:t>is the most important factor acting locally which delays the process of healing.</a:t>
            </a:r>
          </a:p>
          <a:p>
            <a:pPr>
              <a:buFont typeface="Wingdings" pitchFamily="2" charset="2"/>
              <a:buChar char="v"/>
            </a:pPr>
            <a:r>
              <a:rPr lang="en-US" b="1" i="1" dirty="0"/>
              <a:t>Poor blood supply </a:t>
            </a:r>
            <a:r>
              <a:rPr lang="en-US" b="1" dirty="0"/>
              <a:t>to wound: </a:t>
            </a:r>
            <a:r>
              <a:rPr lang="en-US" dirty="0"/>
              <a:t>slows healing e.g. injuries toface heal quickly due to rich blood supply while injury to leg with varicose ulcers having poor blood supply heals slowly.</a:t>
            </a:r>
          </a:p>
          <a:p>
            <a:pPr>
              <a:buFont typeface="Wingdings" pitchFamily="2" charset="2"/>
              <a:buChar char="v"/>
            </a:pPr>
            <a:r>
              <a:rPr lang="en-US" b="1" i="1" dirty="0"/>
              <a:t>Foreign bodies </a:t>
            </a:r>
            <a:r>
              <a:rPr lang="en-US" b="1" dirty="0"/>
              <a:t>including sutures: </a:t>
            </a:r>
            <a:r>
              <a:rPr lang="en-US" dirty="0"/>
              <a:t>interfere with healing and</a:t>
            </a:r>
          </a:p>
          <a:p>
            <a:pPr>
              <a:buFont typeface="Wingdings" pitchFamily="2" charset="2"/>
              <a:buChar char="v"/>
            </a:pPr>
            <a:r>
              <a:rPr lang="en-US" dirty="0"/>
              <a:t>cause intense inflammatory reaction and infection.</a:t>
            </a:r>
          </a:p>
          <a:p>
            <a:pPr>
              <a:buFont typeface="Wingdings" pitchFamily="2" charset="2"/>
              <a:buChar char="v"/>
            </a:pPr>
            <a:r>
              <a:rPr lang="en-US" b="1" i="1" dirty="0"/>
              <a:t>Movement </a:t>
            </a:r>
            <a:r>
              <a:rPr lang="en-US" b="1" dirty="0"/>
              <a:t>delays wound healing: </a:t>
            </a:r>
            <a:r>
              <a:rPr lang="en-US" dirty="0"/>
              <a:t>Movement streches of the site affected hence interferes with cells for repair</a:t>
            </a:r>
          </a:p>
          <a:p>
            <a:pPr>
              <a:buFont typeface="Wingdings" pitchFamily="2" charset="2"/>
              <a:buChar char="v"/>
            </a:pPr>
            <a:r>
              <a:rPr lang="en-US" b="1" dirty="0"/>
              <a:t>Exposure to </a:t>
            </a:r>
            <a:r>
              <a:rPr lang="en-US" b="1" i="1" dirty="0"/>
              <a:t>ionising radiation: </a:t>
            </a:r>
            <a:r>
              <a:rPr lang="en-US" dirty="0"/>
              <a:t>delays granulation tissue formation. </a:t>
            </a:r>
          </a:p>
          <a:p>
            <a:pPr>
              <a:buFont typeface="Wingdings" pitchFamily="2" charset="2"/>
              <a:buChar char="v"/>
            </a:pPr>
            <a:r>
              <a:rPr lang="en-US" dirty="0"/>
              <a:t>Exposure to </a:t>
            </a:r>
            <a:r>
              <a:rPr lang="en-US" i="1" dirty="0"/>
              <a:t>ultraviolet light </a:t>
            </a:r>
            <a:r>
              <a:rPr lang="en-US" dirty="0"/>
              <a:t>facilitates healing.</a:t>
            </a:r>
          </a:p>
          <a:p>
            <a:pPr>
              <a:buFont typeface="Wingdings" pitchFamily="2" charset="2"/>
              <a:buChar char="v"/>
            </a:pPr>
            <a:r>
              <a:rPr lang="en-US" b="1" i="1" dirty="0"/>
              <a:t>Type, size and location </a:t>
            </a:r>
            <a:r>
              <a:rPr lang="en-US" b="1" dirty="0"/>
              <a:t>of injury :</a:t>
            </a:r>
            <a:r>
              <a:rPr lang="en-US" dirty="0"/>
              <a:t>determines whether healing takes place by resolution or organisation.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5" name="Title 1"/>
          <p:cNvSpPr>
            <a:spLocks noGrp="1"/>
          </p:cNvSpPr>
          <p:nvPr>
            <p:ph type="title"/>
          </p:nvPr>
        </p:nvSpPr>
        <p:spPr>
          <a:xfrm>
            <a:off x="457200" y="274638"/>
            <a:ext cx="8229600" cy="715962"/>
          </a:xfrm>
        </p:spPr>
        <p:txBody>
          <a:bodyPr>
            <a:normAutofit/>
          </a:bodyPr>
          <a:lstStyle/>
          <a:p>
            <a:r>
              <a:rPr lang="en-US" b="1" dirty="0"/>
              <a:t>GENERAL /SYSTEMIC FACTORS</a:t>
            </a:r>
          </a:p>
        </p:txBody>
      </p:sp>
      <p:sp>
        <p:nvSpPr>
          <p:cNvPr id="1048646" name="Content Placeholder 2"/>
          <p:cNvSpPr>
            <a:spLocks noGrp="1"/>
          </p:cNvSpPr>
          <p:nvPr>
            <p:ph sz="quarter" idx="1"/>
          </p:nvPr>
        </p:nvSpPr>
        <p:spPr>
          <a:xfrm>
            <a:off x="457200" y="990600"/>
            <a:ext cx="8229600" cy="5135563"/>
          </a:xfrm>
        </p:spPr>
        <p:txBody>
          <a:bodyPr>
            <a:normAutofit fontScale="95833" lnSpcReduction="20000"/>
          </a:bodyPr>
          <a:lstStyle/>
          <a:p>
            <a:pPr>
              <a:buFont typeface="Wingdings" pitchFamily="2" charset="2"/>
              <a:buChar char="v"/>
            </a:pPr>
            <a:r>
              <a:rPr lang="en-US" b="1" i="1" dirty="0"/>
              <a:t>Age:</a:t>
            </a:r>
            <a:r>
              <a:rPr lang="en-US" dirty="0"/>
              <a:t>Wound healing is rapid in young and somewhat slow in aged and debilitated people due to poor blood supply to the injured area in the latter.</a:t>
            </a:r>
          </a:p>
          <a:p>
            <a:pPr>
              <a:buFont typeface="Wingdings" pitchFamily="2" charset="2"/>
              <a:buChar char="v"/>
            </a:pPr>
            <a:r>
              <a:rPr lang="en-US" b="1" i="1" dirty="0"/>
              <a:t>Nutrition:</a:t>
            </a:r>
            <a:r>
              <a:rPr lang="en-US" dirty="0"/>
              <a:t>Deficiency of constituents like protein, vitamin C(scurvy), vitamin A and zinc delays the wound healing.</a:t>
            </a:r>
          </a:p>
          <a:p>
            <a:pPr>
              <a:buFont typeface="Wingdings" pitchFamily="2" charset="2"/>
              <a:buChar char="v"/>
            </a:pPr>
            <a:r>
              <a:rPr lang="en-US" i="1" dirty="0"/>
              <a:t>Systemic infection </a:t>
            </a:r>
            <a:r>
              <a:rPr lang="en-US" dirty="0"/>
              <a:t>delays wound healing.</a:t>
            </a:r>
          </a:p>
          <a:p>
            <a:pPr>
              <a:buFont typeface="Wingdings" pitchFamily="2" charset="2"/>
              <a:buChar char="v"/>
            </a:pPr>
            <a:r>
              <a:rPr lang="en-US" b="1" i="1" dirty="0"/>
              <a:t>Administration of glucocorticoids: </a:t>
            </a:r>
            <a:r>
              <a:rPr lang="en-US" dirty="0"/>
              <a:t>has anti-inflammatory effect.</a:t>
            </a:r>
          </a:p>
          <a:p>
            <a:pPr>
              <a:buFont typeface="Wingdings" pitchFamily="2" charset="2"/>
              <a:buChar char="v"/>
            </a:pPr>
            <a:r>
              <a:rPr lang="en-US" b="1" i="1" dirty="0"/>
              <a:t>Uncontrolled diabetics  melitus:</a:t>
            </a:r>
            <a:r>
              <a:rPr lang="en-US" dirty="0"/>
              <a:t>are more prone to develop infections and hence delay in healing.</a:t>
            </a:r>
          </a:p>
          <a:p>
            <a:pPr>
              <a:buFont typeface="Wingdings" pitchFamily="2" charset="2"/>
              <a:buChar char="v"/>
            </a:pPr>
            <a:r>
              <a:rPr lang="en-US" b="1" i="1" dirty="0"/>
              <a:t>Haematologic abnormalities: </a:t>
            </a:r>
            <a:r>
              <a:rPr lang="en-US" dirty="0"/>
              <a:t>like defect of neutrophil functions (chemotaxis and phagocytosis), and neutropenia and bleeding disorders slow the process of wound healing.</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
          <p:cNvSpPr>
            <a:spLocks noGrp="1"/>
          </p:cNvSpPr>
          <p:nvPr>
            <p:ph type="title"/>
          </p:nvPr>
        </p:nvSpPr>
        <p:spPr>
          <a:xfrm>
            <a:off x="457200" y="274638"/>
            <a:ext cx="7467600" cy="792162"/>
          </a:xfrm>
        </p:spPr>
        <p:txBody>
          <a:bodyPr/>
          <a:lstStyle/>
          <a:p>
            <a:r>
              <a:rPr lang="en-US" b="1" dirty="0"/>
              <a:t>WOUND HEALING AND REPAIR</a:t>
            </a:r>
          </a:p>
        </p:txBody>
      </p:sp>
      <p:sp>
        <p:nvSpPr>
          <p:cNvPr id="1048616" name="Content Placeholder 2"/>
          <p:cNvSpPr>
            <a:spLocks noGrp="1"/>
          </p:cNvSpPr>
          <p:nvPr>
            <p:ph sz="quarter" idx="1"/>
          </p:nvPr>
        </p:nvSpPr>
        <p:spPr>
          <a:xfrm>
            <a:off x="457200" y="1066800"/>
            <a:ext cx="7467600" cy="5407152"/>
          </a:xfrm>
        </p:spPr>
        <p:txBody>
          <a:bodyPr>
            <a:normAutofit/>
          </a:bodyPr>
          <a:lstStyle/>
          <a:p>
            <a:pPr marL="0" indent="0">
              <a:buNone/>
            </a:pPr>
            <a:r>
              <a:rPr lang="en-US" b="1" dirty="0"/>
              <a:t>TISSUE REPAIR</a:t>
            </a:r>
          </a:p>
          <a:p>
            <a:pPr marL="0" indent="0">
              <a:buNone/>
            </a:pPr>
            <a:r>
              <a:rPr lang="en-US" dirty="0"/>
              <a:t>Tissue repair refers to restoration of tissue architecture and function after an injury </a:t>
            </a:r>
          </a:p>
          <a:p>
            <a:pPr marL="0" indent="0">
              <a:buNone/>
            </a:pPr>
            <a:r>
              <a:rPr lang="en-US" dirty="0"/>
              <a:t>The healing of skin wound involves a combination of 2 process ie:</a:t>
            </a:r>
          </a:p>
          <a:p>
            <a:pPr>
              <a:buFont typeface="Wingdings" pitchFamily="2" charset="2"/>
              <a:buChar char="Ø"/>
            </a:pPr>
            <a:r>
              <a:rPr lang="en-US" dirty="0"/>
              <a:t>Regeneration</a:t>
            </a:r>
          </a:p>
          <a:p>
            <a:pPr>
              <a:buFont typeface="Wingdings" pitchFamily="2" charset="2"/>
              <a:buChar char="Ø"/>
            </a:pPr>
            <a:r>
              <a:rPr lang="en-US" dirty="0"/>
              <a:t>Repair</a:t>
            </a:r>
          </a:p>
          <a:p>
            <a:pPr marL="0" indent="0">
              <a:buNone/>
            </a:pPr>
            <a:r>
              <a:rPr lang="en-US" dirty="0"/>
              <a:t>The above two processes are accomplished in two ways</a:t>
            </a:r>
          </a:p>
          <a:p>
            <a:pPr lvl="0">
              <a:buFont typeface="Wingdings" pitchFamily="2" charset="2"/>
              <a:buChar char="v"/>
            </a:pPr>
            <a:r>
              <a:rPr lang="en-US" dirty="0"/>
              <a:t>Healing by first intention(primary healing)</a:t>
            </a:r>
          </a:p>
          <a:p>
            <a:pPr lvl="0">
              <a:buFont typeface="Wingdings" pitchFamily="2" charset="2"/>
              <a:buChar char="v"/>
            </a:pPr>
            <a:r>
              <a:rPr lang="en-US" dirty="0"/>
              <a:t>Healing by second intention(secondary healing)</a:t>
            </a:r>
          </a:p>
          <a:p>
            <a:pPr marL="0" indent="0">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
          <p:cNvSpPr>
            <a:spLocks noGrp="1"/>
          </p:cNvSpPr>
          <p:nvPr>
            <p:ph type="title"/>
          </p:nvPr>
        </p:nvSpPr>
        <p:spPr>
          <a:xfrm>
            <a:off x="457200" y="274638"/>
            <a:ext cx="8229600" cy="792162"/>
          </a:xfrm>
        </p:spPr>
        <p:txBody>
          <a:bodyPr/>
          <a:lstStyle/>
          <a:p>
            <a:r>
              <a:rPr lang="en-US" b="1" dirty="0"/>
              <a:t>HEALING BY FIRST INTENTION</a:t>
            </a:r>
          </a:p>
        </p:txBody>
      </p:sp>
      <p:sp>
        <p:nvSpPr>
          <p:cNvPr id="1048618" name="Content Placeholder 2"/>
          <p:cNvSpPr>
            <a:spLocks noGrp="1"/>
          </p:cNvSpPr>
          <p:nvPr>
            <p:ph sz="quarter" idx="1"/>
          </p:nvPr>
        </p:nvSpPr>
        <p:spPr>
          <a:xfrm>
            <a:off x="457200" y="1143000"/>
            <a:ext cx="8229600" cy="4983163"/>
          </a:xfrm>
        </p:spPr>
        <p:txBody>
          <a:bodyPr/>
          <a:lstStyle/>
          <a:p>
            <a:pPr marL="0" indent="0">
              <a:buNone/>
            </a:pPr>
            <a:r>
              <a:rPr lang="en-US" dirty="0"/>
              <a:t>It’s defined as a healing of a wound which has the following characteristics:</a:t>
            </a:r>
          </a:p>
          <a:p>
            <a:pPr>
              <a:buFont typeface="Wingdings" pitchFamily="2" charset="2"/>
              <a:buChar char="Ø"/>
            </a:pPr>
            <a:r>
              <a:rPr lang="en-US" dirty="0"/>
              <a:t>Clean and non infected wound</a:t>
            </a:r>
          </a:p>
          <a:p>
            <a:pPr>
              <a:buFont typeface="Wingdings" pitchFamily="2" charset="2"/>
              <a:buChar char="Ø"/>
            </a:pPr>
            <a:r>
              <a:rPr lang="en-US" dirty="0"/>
              <a:t>Surgically incised wound</a:t>
            </a:r>
          </a:p>
          <a:p>
            <a:pPr>
              <a:buFont typeface="Wingdings" pitchFamily="2" charset="2"/>
              <a:buChar char="Ø"/>
            </a:pPr>
            <a:r>
              <a:rPr lang="en-US" dirty="0"/>
              <a:t>Wound without much loss of cells and tissues</a:t>
            </a:r>
          </a:p>
          <a:p>
            <a:pPr>
              <a:buFont typeface="Wingdings" pitchFamily="2" charset="2"/>
              <a:buChar char="Ø"/>
            </a:pPr>
            <a:r>
              <a:rPr lang="en-US" dirty="0"/>
              <a:t>Wound whose edges are approximated by surgical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a:xfrm>
            <a:off x="457200" y="274638"/>
            <a:ext cx="8229600" cy="1020762"/>
          </a:xfrm>
        </p:spPr>
        <p:txBody>
          <a:bodyPr>
            <a:normAutofit/>
          </a:bodyPr>
          <a:lstStyle/>
          <a:p>
            <a:r>
              <a:rPr lang="en-US" b="1" dirty="0"/>
              <a:t>SEQUENCE OF EVENTS THAT TAKES PLACE IN PRIMARY HEALING</a:t>
            </a:r>
          </a:p>
        </p:txBody>
      </p:sp>
      <p:sp>
        <p:nvSpPr>
          <p:cNvPr id="1048620" name="Content Placeholder 2"/>
          <p:cNvSpPr>
            <a:spLocks noGrp="1"/>
          </p:cNvSpPr>
          <p:nvPr>
            <p:ph sz="quarter" idx="1"/>
          </p:nvPr>
        </p:nvSpPr>
        <p:spPr>
          <a:xfrm>
            <a:off x="76200" y="1447800"/>
            <a:ext cx="8839200" cy="5257800"/>
          </a:xfrm>
        </p:spPr>
        <p:txBody>
          <a:bodyPr>
            <a:normAutofit fontScale="95833" lnSpcReduction="10000"/>
          </a:bodyPr>
          <a:lstStyle/>
          <a:p>
            <a:pPr>
              <a:buFont typeface="Wingdings" pitchFamily="2" charset="2"/>
              <a:buChar char="q"/>
            </a:pPr>
            <a:r>
              <a:rPr lang="en-US" sz="3000" b="1" dirty="0"/>
              <a:t>Initial haemorrhage</a:t>
            </a:r>
            <a:r>
              <a:rPr lang="en-US" b="1" dirty="0"/>
              <a:t>:</a:t>
            </a:r>
            <a:r>
              <a:rPr lang="en-US" dirty="0"/>
              <a:t>Immediately</a:t>
            </a:r>
            <a:r>
              <a:rPr lang="en-US" b="1" dirty="0"/>
              <a:t> </a:t>
            </a:r>
            <a:r>
              <a:rPr lang="en-US" dirty="0"/>
              <a:t>after an injury space between the approximated surfaces of incised wound is filled with blood which then  clots &amp; seals the wound against infection and dehydration.</a:t>
            </a:r>
          </a:p>
          <a:p>
            <a:pPr>
              <a:buFont typeface="Wingdings" pitchFamily="2" charset="2"/>
              <a:buChar char="q"/>
            </a:pPr>
            <a:r>
              <a:rPr lang="en-US" b="1" dirty="0"/>
              <a:t>Acute inflammatory response</a:t>
            </a:r>
            <a:r>
              <a:rPr lang="en-US" dirty="0"/>
              <a:t>:It occurs within 24 hours with appearance of polymorphs  from the margins of the incision .</a:t>
            </a:r>
          </a:p>
          <a:p>
            <a:pPr marL="0" indent="0">
              <a:buNone/>
            </a:pPr>
            <a:r>
              <a:rPr lang="en-US" dirty="0"/>
              <a:t>      By the 3</a:t>
            </a:r>
            <a:r>
              <a:rPr lang="en-US" baseline="30000" dirty="0"/>
              <a:t>rd</a:t>
            </a:r>
            <a:r>
              <a:rPr lang="en-US" dirty="0"/>
              <a:t>  day the polymorphs are replaced by macrophages</a:t>
            </a:r>
          </a:p>
          <a:p>
            <a:pPr>
              <a:buFont typeface="Wingdings" pitchFamily="2" charset="2"/>
              <a:buChar char="q"/>
            </a:pPr>
            <a:r>
              <a:rPr lang="en-US" b="1" dirty="0"/>
              <a:t>Epithelial changes</a:t>
            </a:r>
            <a:r>
              <a:rPr lang="en-US" dirty="0"/>
              <a:t>:The basal cells of the epidermis from the two cut margins starts to proliferate and migrate towards the incisional space inform of epithelial spurs.A well approximated wound is covered by a layer of epithelium in 48 hours,the migrated epidermal cells separate the underlying viable dermis from the overlying necrotic material and clot forming </a:t>
            </a:r>
            <a:r>
              <a:rPr lang="en-US" b="1" dirty="0"/>
              <a:t>a scab </a:t>
            </a:r>
            <a:r>
              <a:rPr lang="en-US" dirty="0"/>
              <a:t>which is cast off,the basal cells continue to divide,By the 5</a:t>
            </a:r>
            <a:r>
              <a:rPr lang="en-US" baseline="30000" dirty="0"/>
              <a:t>th</a:t>
            </a:r>
            <a:r>
              <a:rPr lang="en-US" dirty="0"/>
              <a:t> day  a multilayered new epidermis is formed which is differentiated into superficial and deeper layers.</a:t>
            </a:r>
          </a:p>
          <a:p>
            <a:pPr marL="0" indent="0">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1"/>
          <p:cNvSpPr>
            <a:spLocks noGrp="1"/>
          </p:cNvSpPr>
          <p:nvPr>
            <p:ph type="title"/>
          </p:nvPr>
        </p:nvSpPr>
        <p:spPr>
          <a:xfrm>
            <a:off x="457200" y="274638"/>
            <a:ext cx="8229600" cy="639762"/>
          </a:xfrm>
        </p:spPr>
        <p:txBody>
          <a:bodyPr>
            <a:normAutofit/>
          </a:bodyPr>
          <a:lstStyle/>
          <a:p>
            <a:r>
              <a:rPr lang="en-US" b="1" dirty="0"/>
              <a:t>CT;PRIMARY HEALING</a:t>
            </a:r>
          </a:p>
        </p:txBody>
      </p:sp>
      <p:sp>
        <p:nvSpPr>
          <p:cNvPr id="1048622" name="Content Placeholder 2"/>
          <p:cNvSpPr>
            <a:spLocks noGrp="1"/>
          </p:cNvSpPr>
          <p:nvPr>
            <p:ph sz="quarter" idx="1"/>
          </p:nvPr>
        </p:nvSpPr>
        <p:spPr>
          <a:xfrm>
            <a:off x="457200" y="1066800"/>
            <a:ext cx="8229600" cy="5715000"/>
          </a:xfrm>
        </p:spPr>
        <p:txBody>
          <a:bodyPr>
            <a:normAutofit fontScale="87500" lnSpcReduction="10000"/>
          </a:bodyPr>
          <a:lstStyle/>
          <a:p>
            <a:pPr>
              <a:buFont typeface="Wingdings" pitchFamily="2" charset="2"/>
              <a:buChar char="q"/>
            </a:pPr>
            <a:r>
              <a:rPr lang="en-US" sz="2800" b="1" dirty="0"/>
              <a:t>Organisation</a:t>
            </a:r>
            <a:r>
              <a:rPr lang="en-US" dirty="0"/>
              <a:t>:By the 3</a:t>
            </a:r>
            <a:r>
              <a:rPr lang="en-US" baseline="30000" dirty="0"/>
              <a:t>rd</a:t>
            </a:r>
            <a:r>
              <a:rPr lang="en-US" dirty="0"/>
              <a:t> day fibroblasts also invade the wound area . By the 5</a:t>
            </a:r>
            <a:r>
              <a:rPr lang="en-US" baseline="30000" dirty="0"/>
              <a:t>th</a:t>
            </a:r>
            <a:r>
              <a:rPr lang="en-US" dirty="0"/>
              <a:t> day, new collagen fibrils starts forming  which dominate till healing is completed.</a:t>
            </a:r>
          </a:p>
          <a:p>
            <a:pPr marL="0" indent="0">
              <a:buNone/>
            </a:pPr>
            <a:r>
              <a:rPr lang="en-US" dirty="0"/>
              <a:t>     In the 4</a:t>
            </a:r>
            <a:r>
              <a:rPr lang="en-US" baseline="30000" dirty="0"/>
              <a:t>th</a:t>
            </a:r>
            <a:r>
              <a:rPr lang="en-US" dirty="0"/>
              <a:t> week the scar tissue with scanty cellular and vascular    </a:t>
            </a:r>
          </a:p>
          <a:p>
            <a:pPr marL="0" indent="0">
              <a:buNone/>
            </a:pPr>
            <a:r>
              <a:rPr lang="en-US" dirty="0"/>
              <a:t>     elements ,a few inflammatory cells and epithelialised surface is  </a:t>
            </a:r>
          </a:p>
          <a:p>
            <a:pPr marL="0" indent="0">
              <a:buNone/>
            </a:pPr>
            <a:r>
              <a:rPr lang="en-US" dirty="0"/>
              <a:t>     formed.</a:t>
            </a:r>
          </a:p>
          <a:p>
            <a:pPr>
              <a:buFont typeface="Wingdings" pitchFamily="2" charset="2"/>
              <a:buChar char="q"/>
            </a:pPr>
            <a:r>
              <a:rPr lang="en-US" sz="2800" b="1" dirty="0"/>
              <a:t>Suture tracks</a:t>
            </a:r>
            <a:r>
              <a:rPr lang="en-US" b="1" dirty="0"/>
              <a:t>:</a:t>
            </a:r>
            <a:r>
              <a:rPr lang="en-US" dirty="0"/>
              <a:t>Each suture track is separate wound and incites the same phenomena as in healing of the primary wound ie filling the space with haemorrhage ,some inflammatory cell reaction,epithelial cell proliferation along the suture track from both margins,fibroblastic proliferation and formation of young collagen.By the 7</a:t>
            </a:r>
            <a:r>
              <a:rPr lang="en-US" baseline="30000" dirty="0"/>
              <a:t>th</a:t>
            </a:r>
            <a:r>
              <a:rPr lang="en-US" dirty="0"/>
              <a:t> day when the sutures are removed much of epithelialised track are absorbed,however sometimes suture track may get infected hence absorbed ,however sometimes suture track may got infected hence stich abscess or epithelial cells may persist  in the track forming implantation or epidermal cyst</a:t>
            </a:r>
          </a:p>
          <a:p>
            <a:pPr marL="0" indent="0">
              <a:buNone/>
            </a:pPr>
            <a:r>
              <a:rPr lang="en-US" dirty="0"/>
              <a:t>In conclusion the scar formed in sutured wound is neat due to cross opposition of margins of the wound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
          <p:cNvSpPr>
            <a:spLocks noGrp="1"/>
          </p:cNvSpPr>
          <p:nvPr>
            <p:ph type="title"/>
          </p:nvPr>
        </p:nvSpPr>
        <p:spPr/>
        <p:txBody>
          <a:bodyPr/>
          <a:lstStyle/>
          <a:p>
            <a:r>
              <a:rPr lang="en-US" b="1" dirty="0"/>
              <a:t>HEALING BY SECOND INTENTION</a:t>
            </a:r>
          </a:p>
        </p:txBody>
      </p:sp>
      <p:sp>
        <p:nvSpPr>
          <p:cNvPr id="1048624" name="Content Placeholder 2"/>
          <p:cNvSpPr>
            <a:spLocks noGrp="1"/>
          </p:cNvSpPr>
          <p:nvPr>
            <p:ph sz="quarter" idx="1"/>
          </p:nvPr>
        </p:nvSpPr>
        <p:spPr/>
        <p:txBody>
          <a:bodyPr/>
          <a:lstStyle/>
          <a:p>
            <a:pPr marL="0" indent="0">
              <a:buNone/>
            </a:pPr>
            <a:r>
              <a:rPr lang="en-US" dirty="0"/>
              <a:t>This is defined as healing of a wound having the following characteristics:</a:t>
            </a:r>
          </a:p>
          <a:p>
            <a:pPr>
              <a:buFont typeface="Wingdings" pitchFamily="2" charset="2"/>
              <a:buChar char="§"/>
            </a:pPr>
            <a:r>
              <a:rPr lang="en-US" dirty="0"/>
              <a:t>Open with a large tissue defect,at times infected.</a:t>
            </a:r>
          </a:p>
          <a:p>
            <a:pPr>
              <a:buFont typeface="Wingdings" pitchFamily="2" charset="2"/>
              <a:buChar char="§"/>
            </a:pPr>
            <a:r>
              <a:rPr lang="en-US" dirty="0"/>
              <a:t>Having extensive loss of cells and tissues.</a:t>
            </a:r>
          </a:p>
          <a:p>
            <a:pPr>
              <a:buFont typeface="Wingdings" pitchFamily="2" charset="2"/>
              <a:buChar char="§"/>
            </a:pPr>
            <a:r>
              <a:rPr lang="en-US" dirty="0"/>
              <a:t>The wound is not approximated by surgical sutures but is left open</a:t>
            </a:r>
          </a:p>
          <a:p>
            <a:pPr marL="0" indent="0">
              <a:buNone/>
            </a:pPr>
            <a:r>
              <a:rPr lang="en-US"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Title 1"/>
          <p:cNvSpPr>
            <a:spLocks noGrp="1"/>
          </p:cNvSpPr>
          <p:nvPr>
            <p:ph type="title"/>
          </p:nvPr>
        </p:nvSpPr>
        <p:spPr>
          <a:xfrm>
            <a:off x="457200" y="274638"/>
            <a:ext cx="8229600" cy="715962"/>
          </a:xfrm>
        </p:spPr>
        <p:txBody>
          <a:bodyPr>
            <a:normAutofit fontScale="90000"/>
          </a:bodyPr>
          <a:lstStyle/>
          <a:p>
            <a:r>
              <a:rPr lang="en-US" b="1" dirty="0"/>
              <a:t>SEQUENCE OF EVENTS THAT TAKES PLACE IN SECONDARY HEALING</a:t>
            </a:r>
          </a:p>
        </p:txBody>
      </p:sp>
      <p:sp>
        <p:nvSpPr>
          <p:cNvPr id="1048626" name="Content Placeholder 2"/>
          <p:cNvSpPr>
            <a:spLocks noGrp="1"/>
          </p:cNvSpPr>
          <p:nvPr>
            <p:ph sz="quarter" idx="1"/>
          </p:nvPr>
        </p:nvSpPr>
        <p:spPr>
          <a:xfrm>
            <a:off x="533400" y="1143001"/>
            <a:ext cx="8305800" cy="5334000"/>
          </a:xfrm>
        </p:spPr>
        <p:txBody>
          <a:bodyPr>
            <a:normAutofit fontScale="79167" lnSpcReduction="20000"/>
          </a:bodyPr>
          <a:lstStyle/>
          <a:p>
            <a:pPr>
              <a:buFont typeface="Wingdings" pitchFamily="2" charset="2"/>
              <a:buChar char="q"/>
            </a:pPr>
            <a:r>
              <a:rPr lang="en-US" sz="4400" b="1" dirty="0"/>
              <a:t>INITIAL </a:t>
            </a:r>
            <a:r>
              <a:rPr lang="en-US" sz="4000" b="1" dirty="0"/>
              <a:t>HAEMORRHAGE:</a:t>
            </a:r>
            <a:r>
              <a:rPr lang="en-US" sz="4000" dirty="0"/>
              <a:t>as</a:t>
            </a:r>
            <a:r>
              <a:rPr lang="en-US" dirty="0"/>
              <a:t> a result of injury,the wound space is filled with blood and fibrin clot which dries</a:t>
            </a:r>
          </a:p>
          <a:p>
            <a:pPr>
              <a:buFont typeface="Wingdings" pitchFamily="2" charset="2"/>
              <a:buChar char="q"/>
            </a:pPr>
            <a:r>
              <a:rPr lang="en-US" sz="4000" b="1" dirty="0"/>
              <a:t>INFLAMMATORY PHASE</a:t>
            </a:r>
            <a:r>
              <a:rPr lang="en-US" dirty="0"/>
              <a:t>:There is an initial acute inflammatory response followed by appearance of macrophages which clear off the debris as in primary union</a:t>
            </a:r>
          </a:p>
          <a:p>
            <a:pPr>
              <a:buFont typeface="Wingdings" pitchFamily="2" charset="2"/>
              <a:buChar char="q"/>
            </a:pPr>
            <a:r>
              <a:rPr lang="en-US" sz="4600" b="1" dirty="0"/>
              <a:t>Epithelial changes:</a:t>
            </a:r>
            <a:r>
              <a:rPr lang="en-US" sz="3100" dirty="0"/>
              <a:t>as</a:t>
            </a:r>
            <a:r>
              <a:rPr lang="en-US" sz="3100" b="1" dirty="0"/>
              <a:t> </a:t>
            </a:r>
            <a:r>
              <a:rPr lang="en-US" sz="3100" dirty="0"/>
              <a:t>in primary healing,the epidermal cells from both the margins of the wound proliferate and migrate into the wound in the form of epithelial spurs till they meet in the middle and re-epithelialise the gap completely. However,the ploriferating epithelial cells do not cover the surface fully until  granulation tissue from the base has started filling the wound space In this way ,pre-existing viable connective tissues separated from necrotic material and clot on the surface forming scab which is cast off,in time ,the regenerated epidermis becomes stratified and keratinised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itle 1"/>
          <p:cNvSpPr>
            <a:spLocks noGrp="1"/>
          </p:cNvSpPr>
          <p:nvPr>
            <p:ph type="title"/>
          </p:nvPr>
        </p:nvSpPr>
        <p:spPr>
          <a:xfrm>
            <a:off x="457200" y="274638"/>
            <a:ext cx="7467600" cy="715962"/>
          </a:xfrm>
        </p:spPr>
        <p:txBody>
          <a:bodyPr/>
          <a:lstStyle/>
          <a:p>
            <a:r>
              <a:rPr lang="en-US" b="1" dirty="0"/>
              <a:t>CT;SECONDARY HEALING</a:t>
            </a:r>
          </a:p>
        </p:txBody>
      </p:sp>
      <p:sp>
        <p:nvSpPr>
          <p:cNvPr id="1048628" name="Content Placeholder 2"/>
          <p:cNvSpPr>
            <a:spLocks noGrp="1"/>
          </p:cNvSpPr>
          <p:nvPr>
            <p:ph sz="quarter" idx="1"/>
          </p:nvPr>
        </p:nvSpPr>
        <p:spPr>
          <a:xfrm>
            <a:off x="457200" y="990600"/>
            <a:ext cx="7467600" cy="5483352"/>
          </a:xfrm>
        </p:spPr>
        <p:txBody>
          <a:bodyPr>
            <a:normAutofit fontScale="87500" lnSpcReduction="20000"/>
          </a:bodyPr>
          <a:lstStyle/>
          <a:p>
            <a:pPr>
              <a:buFont typeface="Wingdings" pitchFamily="2" charset="2"/>
              <a:buChar char="q"/>
            </a:pPr>
            <a:r>
              <a:rPr lang="en-US" sz="5100" b="1" dirty="0"/>
              <a:t>Granulation tissues</a:t>
            </a:r>
            <a:r>
              <a:rPr lang="en-US" dirty="0"/>
              <a:t>:Main bulk of secondary healing is by granulations.Granulation tissue is formed by proliferation of fibroblast and neovascularisation from the adjoining viable elements .The newly formed granulation tissue is deep red,granular and very fragile.With time,the scar on maturation becomes pale and white due to increase in collagen and decrease in vascularity</a:t>
            </a:r>
          </a:p>
          <a:p>
            <a:pPr>
              <a:buFont typeface="Wingdings" pitchFamily="2" charset="2"/>
              <a:buChar char="q"/>
            </a:pPr>
            <a:r>
              <a:rPr lang="en-US" sz="3800" b="1" dirty="0"/>
              <a:t>WOUND CONTRACTION</a:t>
            </a:r>
            <a:r>
              <a:rPr lang="en-US" dirty="0"/>
              <a:t>:Contraction of wound is an important feature of secondary healing ,not seen in primary healing.Due to the action of myofibroblasts present in granulation tissue,the wound contracts to 1/3 and ¼ of its original size .Wound contraction occurs when active granulation tissue is being formed</a:t>
            </a:r>
          </a:p>
          <a:p>
            <a:pPr>
              <a:buFont typeface="Wingdings" pitchFamily="2" charset="2"/>
              <a:buChar char="q"/>
            </a:pPr>
            <a:r>
              <a:rPr lang="en-US" sz="4500" b="1" dirty="0"/>
              <a:t>PRESENCE OF INFECTION</a:t>
            </a:r>
            <a:r>
              <a:rPr lang="en-US" dirty="0"/>
              <a:t>:Bacterial contamination of an open wound delays the process of healing due to release of bacteria toxins that provoke necrosis,suppuration and thrombosis,surgical removal of dead and necrosed tissue ,debridment,helps in preventing the bacteria infection of open wounds</a:t>
            </a:r>
          </a:p>
          <a:p>
            <a:pPr marL="0" indent="0">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itle 1"/>
          <p:cNvSpPr>
            <a:spLocks noGrp="1"/>
          </p:cNvSpPr>
          <p:nvPr>
            <p:ph type="title"/>
          </p:nvPr>
        </p:nvSpPr>
        <p:spPr/>
        <p:txBody>
          <a:bodyPr>
            <a:normAutofit/>
          </a:bodyPr>
          <a:lstStyle/>
          <a:p>
            <a:r>
              <a:rPr lang="en-US" b="1" dirty="0"/>
              <a:t>EXTRACELLULAR MTRIX-WOUND CONTRACTION AND STRENGTH</a:t>
            </a:r>
          </a:p>
        </p:txBody>
      </p:sp>
      <p:sp>
        <p:nvSpPr>
          <p:cNvPr id="1048630" name="Content Placeholder 2"/>
          <p:cNvSpPr>
            <a:spLocks noGrp="1"/>
          </p:cNvSpPr>
          <p:nvPr>
            <p:ph sz="quarter" idx="1"/>
          </p:nvPr>
        </p:nvSpPr>
        <p:spPr/>
        <p:txBody>
          <a:bodyPr>
            <a:normAutofit fontScale="95833" lnSpcReduction="20000"/>
          </a:bodyPr>
          <a:lstStyle/>
          <a:p>
            <a:pPr marL="0" indent="0">
              <a:buNone/>
            </a:pPr>
            <a:r>
              <a:rPr lang="en-US" dirty="0"/>
              <a:t>The wound starts contracting after 2-3 days and the process is completed by the 14th day. During this period, the wound is reduced by approximately 80% of its original  size. Contracted wound results in rapid healing since lesser surface area of the injured tissue has to be replaced. </a:t>
            </a:r>
          </a:p>
          <a:p>
            <a:pPr marL="0" indent="0">
              <a:buNone/>
            </a:pPr>
            <a:r>
              <a:rPr lang="en-US" dirty="0"/>
              <a:t>The wound is strengthened by proliferation of fibroblasts and myofibroblasts which get structural support from the extracellular matrix (ECM). </a:t>
            </a:r>
          </a:p>
          <a:p>
            <a:pPr marL="0" indent="0">
              <a:buNone/>
            </a:pPr>
            <a:r>
              <a:rPr lang="en-US" dirty="0"/>
              <a:t>In addition to providing structural support, ECM can direct cell migration, attachment, differentiation and organisation.</a:t>
            </a:r>
          </a:p>
          <a:p>
            <a:pPr marL="0" indent="0">
              <a:buNone/>
            </a:pPr>
            <a:r>
              <a:rPr lang="en-US" dirty="0"/>
              <a:t>ECM has five main components: collagen, adhesive</a:t>
            </a:r>
          </a:p>
          <a:p>
            <a:pPr marL="0" indent="0">
              <a:buNone/>
            </a:pPr>
            <a:r>
              <a:rPr lang="en-US" dirty="0"/>
              <a:t>glycoproteins, basement membrane, elastic fibres, and proteoglycans.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17</Slides>
  <Notes>0</Notes>
  <HiddenSlides>0</HiddenSlide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Oriel</vt:lpstr>
      <vt:lpstr>WOUND HEALING AND REPAIR</vt:lpstr>
      <vt:lpstr>WOUND HEALING AND REPAIR</vt:lpstr>
      <vt:lpstr>HEALING BY FIRST INTENTION</vt:lpstr>
      <vt:lpstr>SEQUENCE OF EVENTS THAT TAKES PLACE IN PRIMARY HEALING</vt:lpstr>
      <vt:lpstr>CT;PRIMARY HEALING</vt:lpstr>
      <vt:lpstr>HEALING BY SECOND INTENTION</vt:lpstr>
      <vt:lpstr>SEQUENCE OF EVENTS THAT TAKES PLACE IN SECONDARY HEALING</vt:lpstr>
      <vt:lpstr>CT;SECONDARY HEALING</vt:lpstr>
      <vt:lpstr>EXTRACELLULAR MTRIX-WOUND CONTRACTION AND STRENGTH</vt:lpstr>
      <vt:lpstr>COLLAGEN</vt:lpstr>
      <vt:lpstr>ADHESIVE GLYCOPROTEINS</vt:lpstr>
      <vt:lpstr>BASEMENT MEMBRANE</vt:lpstr>
      <vt:lpstr>PROTEOGLYCANS</vt:lpstr>
      <vt:lpstr>COMPLICATIONS OF WOUND HEALING</vt:lpstr>
      <vt:lpstr>CT,COMPLICATIONS</vt:lpstr>
      <vt:lpstr>FACTORS INFLUENCING WOUND HEALING</vt:lpstr>
      <vt:lpstr>GENERAL /SYSTEMIC FACTORS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VIHDA</dc:creator>
  <cp:lastModifiedBy>Zeinab Abdulkarim</cp:lastModifiedBy>
  <cp:revision>1</cp:revision>
  <dcterms:created xsi:type="dcterms:W3CDTF">2022-06-05T10:51:18Z</dcterms:created>
  <dcterms:modified xsi:type="dcterms:W3CDTF">2022-06-29T06:29:52Z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302eed27e2ec4def9328350afbbcbed6</vt:lpwstr>
  </property>
</Properties>
</file>