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3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E0A65D-93E0-4D75-ADEC-DB343F5DDA28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371507-2D63-4B62-9176-405A0FFC9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0A65D-93E0-4D75-ADEC-DB343F5DDA28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371507-2D63-4B62-9176-405A0FFC9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0A65D-93E0-4D75-ADEC-DB343F5DDA28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371507-2D63-4B62-9176-405A0FFC9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0A65D-93E0-4D75-ADEC-DB343F5DDA28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371507-2D63-4B62-9176-405A0FFC9B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0A65D-93E0-4D75-ADEC-DB343F5DDA28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371507-2D63-4B62-9176-405A0FFC9B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0A65D-93E0-4D75-ADEC-DB343F5DDA28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371507-2D63-4B62-9176-405A0FFC9B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0A65D-93E0-4D75-ADEC-DB343F5DDA28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371507-2D63-4B62-9176-405A0FFC9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0A65D-93E0-4D75-ADEC-DB343F5DDA28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371507-2D63-4B62-9176-405A0FFC9B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0A65D-93E0-4D75-ADEC-DB343F5DDA28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371507-2D63-4B62-9176-405A0FFC9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5E0A65D-93E0-4D75-ADEC-DB343F5DDA28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371507-2D63-4B62-9176-405A0FFC9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E0A65D-93E0-4D75-ADEC-DB343F5DDA28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371507-2D63-4B62-9176-405A0FFC9B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5E0A65D-93E0-4D75-ADEC-DB343F5DDA28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7371507-2D63-4B62-9176-405A0FFC9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PELVIC INFLAMMATORY DISEASE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ALI MUMBO</a:t>
            </a:r>
          </a:p>
          <a:p>
            <a:r>
              <a:rPr lang="en-US" dirty="0" smtClean="0"/>
              <a:t>REPRODUCTIVE HEALTH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For Outpatient treatment:</a:t>
            </a:r>
          </a:p>
          <a:p>
            <a:r>
              <a:rPr lang="en-US" dirty="0" smtClean="0"/>
              <a:t>Cefoxitin 2gm IM with Probenecid 1g or</a:t>
            </a:r>
          </a:p>
          <a:p>
            <a:r>
              <a:rPr lang="en-US" dirty="0" smtClean="0"/>
              <a:t>Amoxicillin 3gm + Probenecid 1gm or</a:t>
            </a:r>
          </a:p>
          <a:p>
            <a:r>
              <a:rPr lang="en-US" dirty="0" smtClean="0"/>
              <a:t>Ampicillin 3.5 gm + Probenecid 1 gm or</a:t>
            </a:r>
          </a:p>
          <a:p>
            <a:r>
              <a:rPr lang="en-US" dirty="0" smtClean="0"/>
              <a:t>Procaine pen G 4.8 MU IM + Probenecid 1 gm. followed by Doxycycline 100mg BD x 10-14/7 or Erythromycin 500mg QID 10-14/7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Drugs for PID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In-patient regimes:</a:t>
            </a:r>
          </a:p>
          <a:p>
            <a:pPr lvl="1"/>
            <a:r>
              <a:rPr lang="en-US" dirty="0" smtClean="0"/>
              <a:t>Cefoxitin 2gm QID + Doxycycline 100mg QID IV </a:t>
            </a:r>
          </a:p>
          <a:p>
            <a:pPr lvl="1"/>
            <a:r>
              <a:rPr lang="en-US" dirty="0" smtClean="0"/>
              <a:t>Clindamycin 600mg QID + Gentamycin 2mg/kg stat, then 1.5mg / kg TID IV or</a:t>
            </a:r>
          </a:p>
          <a:p>
            <a:pPr lvl="1"/>
            <a:r>
              <a:rPr lang="en-US" dirty="0" smtClean="0"/>
              <a:t>Doxycycline 100mg IV BD + Metronidazole 1gm IV BD</a:t>
            </a:r>
          </a:p>
          <a:p>
            <a:r>
              <a:rPr lang="en-US" dirty="0" smtClean="0"/>
              <a:t>Change to orals after 1</a:t>
            </a:r>
            <a:r>
              <a:rPr lang="en-US" baseline="30000" dirty="0" smtClean="0"/>
              <a:t>st</a:t>
            </a:r>
            <a:r>
              <a:rPr lang="en-US" dirty="0" smtClean="0"/>
              <a:t> 48 hours if sufficiently improved</a:t>
            </a:r>
          </a:p>
          <a:p>
            <a:r>
              <a:rPr lang="en-US" dirty="0" smtClean="0"/>
              <a:t>Adjustment may be made on basis of C/S results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treatment contd.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Variable presentation</a:t>
            </a:r>
          </a:p>
          <a:p>
            <a:r>
              <a:rPr lang="en-US" dirty="0" smtClean="0"/>
              <a:t>Presumed if a recurrent episode</a:t>
            </a:r>
          </a:p>
          <a:p>
            <a:r>
              <a:rPr lang="en-US" dirty="0" smtClean="0"/>
              <a:t>Symptoms less acute –  but persistent</a:t>
            </a:r>
          </a:p>
          <a:p>
            <a:r>
              <a:rPr lang="en-US" dirty="0" smtClean="0"/>
              <a:t>Approach to clinical evaluation and management similar to acute PID </a:t>
            </a:r>
          </a:p>
          <a:p>
            <a:r>
              <a:rPr lang="en-US" dirty="0" smtClean="0"/>
              <a:t>More associated with longer term complications</a:t>
            </a:r>
          </a:p>
          <a:p>
            <a:pPr lvl="1"/>
            <a:r>
              <a:rPr lang="en-US" dirty="0" smtClean="0"/>
              <a:t>Chronic pelvic pain</a:t>
            </a:r>
          </a:p>
          <a:p>
            <a:pPr lvl="1"/>
            <a:r>
              <a:rPr lang="en-US" dirty="0" smtClean="0"/>
              <a:t>Infertility, ectopic, menstrual anomalies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PID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Sequelae of PID or pelvic / abdominal surgery, post-</a:t>
            </a:r>
            <a:r>
              <a:rPr lang="en-US" dirty="0" err="1" smtClean="0"/>
              <a:t>abortal</a:t>
            </a:r>
            <a:r>
              <a:rPr lang="en-US" dirty="0" smtClean="0"/>
              <a:t> sepsis</a:t>
            </a:r>
          </a:p>
          <a:p>
            <a:r>
              <a:rPr lang="en-US" dirty="0" smtClean="0"/>
              <a:t>Emergency condition</a:t>
            </a:r>
          </a:p>
          <a:p>
            <a:r>
              <a:rPr lang="en-US" dirty="0" smtClean="0"/>
              <a:t>Confirm diagnosis – U/S, </a:t>
            </a:r>
            <a:r>
              <a:rPr lang="en-US" dirty="0" err="1" smtClean="0"/>
              <a:t>paracentesis</a:t>
            </a:r>
            <a:r>
              <a:rPr lang="en-US" dirty="0" smtClean="0"/>
              <a:t>, </a:t>
            </a:r>
            <a:r>
              <a:rPr lang="en-US" dirty="0" err="1" smtClean="0"/>
              <a:t>culdocentesis</a:t>
            </a:r>
            <a:endParaRPr lang="en-US" dirty="0" smtClean="0"/>
          </a:p>
          <a:p>
            <a:r>
              <a:rPr lang="en-US" dirty="0" smtClean="0"/>
              <a:t>Management – drainage and antibiotics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Pelvic Abscess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Definitions </a:t>
            </a:r>
          </a:p>
          <a:p>
            <a:r>
              <a:rPr lang="en-US" dirty="0" smtClean="0"/>
              <a:t>Causes of acute PID</a:t>
            </a:r>
          </a:p>
          <a:p>
            <a:r>
              <a:rPr lang="en-US" dirty="0" smtClean="0"/>
              <a:t>Pathogenesis </a:t>
            </a:r>
          </a:p>
          <a:p>
            <a:r>
              <a:rPr lang="en-US" dirty="0" smtClean="0"/>
              <a:t>Clinical presentation</a:t>
            </a:r>
          </a:p>
          <a:p>
            <a:r>
              <a:rPr lang="en-US" dirty="0" smtClean="0"/>
              <a:t>Investigations </a:t>
            </a:r>
          </a:p>
          <a:p>
            <a:r>
              <a:rPr lang="en-US" dirty="0" smtClean="0"/>
              <a:t>Management </a:t>
            </a:r>
          </a:p>
          <a:p>
            <a:r>
              <a:rPr lang="en-US" dirty="0" smtClean="0"/>
              <a:t>Chronic PID</a:t>
            </a:r>
          </a:p>
          <a:p>
            <a:r>
              <a:rPr lang="en-US" dirty="0" smtClean="0"/>
              <a:t>Pelvic abscess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Infectious process involving upper genital tract</a:t>
            </a:r>
          </a:p>
          <a:p>
            <a:r>
              <a:rPr lang="en-US" dirty="0" smtClean="0"/>
              <a:t>Structures involved – fallopian tubes, endometrium, ovaries, </a:t>
            </a:r>
            <a:r>
              <a:rPr lang="en-US" dirty="0" err="1" smtClean="0"/>
              <a:t>parametrium</a:t>
            </a:r>
            <a:r>
              <a:rPr lang="en-US" dirty="0" smtClean="0"/>
              <a:t>, pelvic peritoneum</a:t>
            </a:r>
          </a:p>
          <a:p>
            <a:r>
              <a:rPr lang="en-US" dirty="0" smtClean="0"/>
              <a:t>Acute or chronic dependent on speed of evolution of signs and symptoms, whether 1</a:t>
            </a:r>
            <a:r>
              <a:rPr lang="en-US" baseline="30000" dirty="0" smtClean="0"/>
              <a:t>st</a:t>
            </a:r>
            <a:r>
              <a:rPr lang="en-US" dirty="0" smtClean="0"/>
              <a:t> time or recurrent episode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N. gonorrhea and Chlamydia trachomatis = commonest pathogens – singly or as co-infection</a:t>
            </a:r>
          </a:p>
          <a:p>
            <a:r>
              <a:rPr lang="en-US" dirty="0" smtClean="0"/>
              <a:t>Others:</a:t>
            </a:r>
          </a:p>
          <a:p>
            <a:pPr lvl="1"/>
            <a:r>
              <a:rPr lang="en-US" dirty="0" smtClean="0"/>
              <a:t>Escherichia coli</a:t>
            </a:r>
          </a:p>
          <a:p>
            <a:pPr lvl="1"/>
            <a:r>
              <a:rPr lang="en-US" dirty="0" err="1" smtClean="0"/>
              <a:t>Peptococcus</a:t>
            </a:r>
            <a:r>
              <a:rPr lang="en-US" dirty="0" smtClean="0"/>
              <a:t>	- (facultative anaerobe)</a:t>
            </a:r>
          </a:p>
          <a:p>
            <a:pPr lvl="1"/>
            <a:r>
              <a:rPr lang="en-US" dirty="0" err="1" smtClean="0"/>
              <a:t>Peptostreptococcus</a:t>
            </a:r>
            <a:endParaRPr lang="en-US" dirty="0"/>
          </a:p>
          <a:p>
            <a:pPr lvl="1"/>
            <a:r>
              <a:rPr lang="en-US" dirty="0" err="1" smtClean="0"/>
              <a:t>Bacteroides</a:t>
            </a:r>
            <a:r>
              <a:rPr lang="en-US" dirty="0" smtClean="0"/>
              <a:t> spp. – anaerobe</a:t>
            </a:r>
          </a:p>
          <a:p>
            <a:pPr lvl="1"/>
            <a:r>
              <a:rPr lang="en-US" dirty="0" err="1" smtClean="0"/>
              <a:t>Actinomyces</a:t>
            </a:r>
            <a:r>
              <a:rPr lang="en-US" dirty="0" smtClean="0"/>
              <a:t> </a:t>
            </a:r>
            <a:r>
              <a:rPr lang="en-US" dirty="0" err="1" smtClean="0"/>
              <a:t>israeli</a:t>
            </a:r>
            <a:r>
              <a:rPr lang="en-US" dirty="0" smtClean="0"/>
              <a:t> – in association with IUCD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Starts with colonization of lower genital tract esp. </a:t>
            </a:r>
            <a:r>
              <a:rPr lang="en-US" dirty="0" err="1" smtClean="0"/>
              <a:t>endocervix</a:t>
            </a:r>
            <a:r>
              <a:rPr lang="en-US" dirty="0" smtClean="0"/>
              <a:t> - </a:t>
            </a:r>
            <a:r>
              <a:rPr lang="en-US" dirty="0" err="1" smtClean="0"/>
              <a:t>assymptomatic</a:t>
            </a:r>
            <a:endParaRPr lang="en-US" dirty="0" smtClean="0"/>
          </a:p>
          <a:p>
            <a:r>
              <a:rPr lang="en-US" dirty="0" smtClean="0"/>
              <a:t>Invasion of </a:t>
            </a:r>
            <a:r>
              <a:rPr lang="en-US" dirty="0" err="1" smtClean="0"/>
              <a:t>endometrium</a:t>
            </a:r>
            <a:r>
              <a:rPr lang="en-US" dirty="0" smtClean="0"/>
              <a:t> and fallopian tubes – acute phase</a:t>
            </a:r>
          </a:p>
          <a:p>
            <a:r>
              <a:rPr lang="en-US" dirty="0" smtClean="0"/>
              <a:t>Most often occurs during menses except for those with FB – any time</a:t>
            </a:r>
          </a:p>
          <a:p>
            <a:r>
              <a:rPr lang="en-US" dirty="0" smtClean="0"/>
              <a:t>Invasion of </a:t>
            </a:r>
            <a:r>
              <a:rPr lang="en-US" dirty="0" err="1" smtClean="0"/>
              <a:t>myometrium</a:t>
            </a:r>
            <a:r>
              <a:rPr lang="en-US" dirty="0" smtClean="0"/>
              <a:t>, </a:t>
            </a:r>
            <a:r>
              <a:rPr lang="en-US" dirty="0" err="1" smtClean="0"/>
              <a:t>lymphatics</a:t>
            </a:r>
            <a:r>
              <a:rPr lang="en-US" dirty="0" smtClean="0"/>
              <a:t>, tubal epithelium, then spill over into pelvic cavity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Symptoms:</a:t>
            </a:r>
          </a:p>
          <a:p>
            <a:r>
              <a:rPr lang="en-US" dirty="0" smtClean="0"/>
              <a:t>Usually at end of or shortly after menses</a:t>
            </a:r>
          </a:p>
          <a:p>
            <a:r>
              <a:rPr lang="en-US" dirty="0" smtClean="0"/>
              <a:t>Persistence of spotting beyond menses</a:t>
            </a:r>
          </a:p>
          <a:p>
            <a:r>
              <a:rPr lang="en-US" dirty="0" smtClean="0"/>
              <a:t>Diffuse lower abdominal pain</a:t>
            </a:r>
          </a:p>
          <a:p>
            <a:r>
              <a:rPr lang="en-US" dirty="0" smtClean="0"/>
              <a:t>Fever</a:t>
            </a:r>
          </a:p>
          <a:p>
            <a:r>
              <a:rPr lang="en-US" dirty="0" smtClean="0"/>
              <a:t>Chills </a:t>
            </a:r>
          </a:p>
          <a:p>
            <a:r>
              <a:rPr lang="en-US" dirty="0" smtClean="0"/>
              <a:t>+/- per vaginal discharge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Signs:</a:t>
            </a:r>
          </a:p>
          <a:p>
            <a:r>
              <a:rPr lang="en-US" dirty="0" smtClean="0"/>
              <a:t>Lower abdominal tenderness +/- guarding</a:t>
            </a:r>
          </a:p>
          <a:p>
            <a:r>
              <a:rPr lang="en-US" dirty="0" smtClean="0"/>
              <a:t>Rebound tenderness – pelvic peritonitis</a:t>
            </a:r>
          </a:p>
          <a:p>
            <a:r>
              <a:rPr lang="en-US" dirty="0" smtClean="0"/>
              <a:t>Purulent </a:t>
            </a:r>
            <a:r>
              <a:rPr lang="en-US" dirty="0" err="1" smtClean="0"/>
              <a:t>cervicitis</a:t>
            </a:r>
            <a:r>
              <a:rPr lang="en-US" dirty="0" smtClean="0"/>
              <a:t> – on speculum – </a:t>
            </a:r>
            <a:r>
              <a:rPr lang="en-US" dirty="0" err="1" smtClean="0"/>
              <a:t>chlamydia</a:t>
            </a:r>
            <a:endParaRPr lang="en-US" dirty="0" smtClean="0"/>
          </a:p>
          <a:p>
            <a:r>
              <a:rPr lang="en-US" dirty="0" smtClean="0"/>
              <a:t>On bimanual palpation</a:t>
            </a:r>
          </a:p>
          <a:p>
            <a:pPr lvl="1"/>
            <a:r>
              <a:rPr lang="en-US" dirty="0" err="1" smtClean="0"/>
              <a:t>Induration</a:t>
            </a:r>
            <a:r>
              <a:rPr lang="en-US" dirty="0" smtClean="0"/>
              <a:t> / tenderness in </a:t>
            </a:r>
            <a:r>
              <a:rPr lang="en-US" dirty="0" err="1" smtClean="0"/>
              <a:t>fornices</a:t>
            </a:r>
            <a:endParaRPr lang="en-US" dirty="0" smtClean="0"/>
          </a:p>
          <a:p>
            <a:pPr lvl="1"/>
            <a:r>
              <a:rPr lang="en-US" dirty="0" smtClean="0"/>
              <a:t>Pelvic masses, bogginess in POD – abscess</a:t>
            </a:r>
          </a:p>
          <a:p>
            <a:pPr lvl="1"/>
            <a:r>
              <a:rPr lang="en-US" dirty="0" smtClean="0"/>
              <a:t>Cervical motion tenderness</a:t>
            </a:r>
          </a:p>
          <a:p>
            <a:r>
              <a:rPr lang="en-US" dirty="0" smtClean="0"/>
              <a:t>Fever ˃/= 38°C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Full blood count – WBC total, differential, ESR</a:t>
            </a:r>
          </a:p>
          <a:p>
            <a:r>
              <a:rPr lang="en-US" dirty="0" smtClean="0"/>
              <a:t>Pelvic U/S – especially with </a:t>
            </a:r>
            <a:r>
              <a:rPr lang="en-US" dirty="0" err="1" smtClean="0"/>
              <a:t>induration</a:t>
            </a:r>
            <a:r>
              <a:rPr lang="en-US" dirty="0" smtClean="0"/>
              <a:t>, pelvic mass suspected</a:t>
            </a:r>
          </a:p>
          <a:p>
            <a:r>
              <a:rPr lang="en-US" dirty="0" err="1" smtClean="0"/>
              <a:t>Endocervical</a:t>
            </a:r>
            <a:r>
              <a:rPr lang="en-US" dirty="0" smtClean="0"/>
              <a:t> swabs – gram stain, culture/sensitivity</a:t>
            </a:r>
          </a:p>
          <a:p>
            <a:r>
              <a:rPr lang="en-US" dirty="0" smtClean="0"/>
              <a:t>Blood cultures – if patient very toxic</a:t>
            </a:r>
          </a:p>
          <a:p>
            <a:r>
              <a:rPr lang="en-US" dirty="0" smtClean="0"/>
              <a:t>Laparoscopy – usually diagnostic. Can aspirate specimen for microscopy</a:t>
            </a:r>
          </a:p>
          <a:p>
            <a:r>
              <a:rPr lang="en-US" dirty="0" smtClean="0"/>
              <a:t>VDRL – due to shared risk of acquisition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Severe – in patient, mild – outpatient</a:t>
            </a:r>
          </a:p>
          <a:p>
            <a:r>
              <a:rPr lang="en-US" dirty="0" smtClean="0"/>
              <a:t>For outpatient – review after 48-72 hours</a:t>
            </a:r>
          </a:p>
          <a:p>
            <a:r>
              <a:rPr lang="en-US" dirty="0" smtClean="0"/>
              <a:t>In-patient – IV therapy, re-evaluate within 48 hours</a:t>
            </a:r>
          </a:p>
          <a:p>
            <a:r>
              <a:rPr lang="en-US" dirty="0" smtClean="0"/>
              <a:t>If improved – change to oral medication</a:t>
            </a:r>
          </a:p>
          <a:p>
            <a:r>
              <a:rPr lang="en-US" dirty="0" smtClean="0"/>
              <a:t>If not improved sufficiently CT or change drugs</a:t>
            </a:r>
          </a:p>
          <a:p>
            <a:r>
              <a:rPr lang="en-US" dirty="0" smtClean="0"/>
              <a:t>If worsening – review to r/o abscess formation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182</TotalTime>
  <Words>367</Words>
  <Application>Microsoft Office PowerPoint</Application>
  <PresentationFormat>On-screen Show (4:3)</PresentationFormat>
  <Paragraphs>89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PELVIC INFLAMMATORY DISEASE</vt:lpstr>
      <vt:lpstr>Outline </vt:lpstr>
      <vt:lpstr>Definitions </vt:lpstr>
      <vt:lpstr>Etiology </vt:lpstr>
      <vt:lpstr>Pathogenesis </vt:lpstr>
      <vt:lpstr>Clinical presentation</vt:lpstr>
      <vt:lpstr>Clinical presentation 2</vt:lpstr>
      <vt:lpstr>Investigations </vt:lpstr>
      <vt:lpstr>Treatment </vt:lpstr>
      <vt:lpstr>Drugs for PID</vt:lpstr>
      <vt:lpstr>Drug treatment contd.</vt:lpstr>
      <vt:lpstr>Chronic PID</vt:lpstr>
      <vt:lpstr>Pelvic Abscess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PELVIC INFLAMMATORY DISEASE</dc:title>
  <dc:creator>compaq</dc:creator>
  <cp:lastModifiedBy>lenovo</cp:lastModifiedBy>
  <cp:revision>19</cp:revision>
  <dcterms:created xsi:type="dcterms:W3CDTF">2012-06-06T19:01:12Z</dcterms:created>
  <dcterms:modified xsi:type="dcterms:W3CDTF">2021-07-24T08:31:16Z</dcterms:modified>
</cp:coreProperties>
</file>