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57" r:id="rId4"/>
    <p:sldId id="308" r:id="rId5"/>
    <p:sldId id="312" r:id="rId6"/>
    <p:sldId id="258" r:id="rId7"/>
    <p:sldId id="259" r:id="rId8"/>
    <p:sldId id="307" r:id="rId9"/>
    <p:sldId id="260" r:id="rId10"/>
    <p:sldId id="309" r:id="rId11"/>
    <p:sldId id="310" r:id="rId12"/>
    <p:sldId id="261" r:id="rId13"/>
    <p:sldId id="311" r:id="rId14"/>
    <p:sldId id="262" r:id="rId15"/>
    <p:sldId id="263" r:id="rId16"/>
    <p:sldId id="313" r:id="rId17"/>
    <p:sldId id="314" r:id="rId18"/>
    <p:sldId id="264" r:id="rId19"/>
    <p:sldId id="265" r:id="rId20"/>
    <p:sldId id="316" r:id="rId21"/>
    <p:sldId id="317" r:id="rId22"/>
    <p:sldId id="266" r:id="rId23"/>
    <p:sldId id="267" r:id="rId24"/>
    <p:sldId id="268" r:id="rId25"/>
    <p:sldId id="269" r:id="rId26"/>
    <p:sldId id="270" r:id="rId27"/>
    <p:sldId id="271" r:id="rId28"/>
    <p:sldId id="272" r:id="rId29"/>
    <p:sldId id="273" r:id="rId30"/>
    <p:sldId id="302" r:id="rId31"/>
    <p:sldId id="303" r:id="rId32"/>
    <p:sldId id="304" r:id="rId33"/>
    <p:sldId id="305" r:id="rId34"/>
    <p:sldId id="306" r:id="rId35"/>
    <p:sldId id="274" r:id="rId36"/>
    <p:sldId id="315" r:id="rId37"/>
    <p:sldId id="275" r:id="rId38"/>
    <p:sldId id="276" r:id="rId39"/>
    <p:sldId id="277" r:id="rId40"/>
    <p:sldId id="278" r:id="rId41"/>
    <p:sldId id="279" r:id="rId42"/>
    <p:sldId id="280" r:id="rId43"/>
    <p:sldId id="281" r:id="rId44"/>
    <p:sldId id="282" r:id="rId45"/>
    <p:sldId id="283" r:id="rId46"/>
    <p:sldId id="284" r:id="rId47"/>
    <p:sldId id="297" r:id="rId48"/>
    <p:sldId id="298" r:id="rId49"/>
    <p:sldId id="299" r:id="rId50"/>
    <p:sldId id="300" r:id="rId51"/>
    <p:sldId id="301" r:id="rId52"/>
    <p:sldId id="285" r:id="rId53"/>
    <p:sldId id="286" r:id="rId54"/>
    <p:sldId id="287" r:id="rId55"/>
    <p:sldId id="288" r:id="rId56"/>
    <p:sldId id="289" r:id="rId57"/>
    <p:sldId id="290" r:id="rId58"/>
    <p:sldId id="291" r:id="rId59"/>
    <p:sldId id="292" r:id="rId60"/>
    <p:sldId id="293" r:id="rId61"/>
    <p:sldId id="294" r:id="rId62"/>
    <p:sldId id="295"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82E7E82-77CB-4CD5-B0E9-A56A7A2DD3AA}"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7A990-D13F-479B-8F53-6ECB1E4C233C}" type="slidenum">
              <a:rPr lang="en-US" smtClean="0"/>
              <a:t>‹#›</a:t>
            </a:fld>
            <a:endParaRPr lang="en-US"/>
          </a:p>
        </p:txBody>
      </p:sp>
    </p:spTree>
    <p:extLst>
      <p:ext uri="{BB962C8B-B14F-4D97-AF65-F5344CB8AC3E}">
        <p14:creationId xmlns:p14="http://schemas.microsoft.com/office/powerpoint/2010/main" val="2409827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E7E82-77CB-4CD5-B0E9-A56A7A2DD3AA}"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7A990-D13F-479B-8F53-6ECB1E4C233C}" type="slidenum">
              <a:rPr lang="en-US" smtClean="0"/>
              <a:t>‹#›</a:t>
            </a:fld>
            <a:endParaRPr lang="en-US"/>
          </a:p>
        </p:txBody>
      </p:sp>
    </p:spTree>
    <p:extLst>
      <p:ext uri="{BB962C8B-B14F-4D97-AF65-F5344CB8AC3E}">
        <p14:creationId xmlns:p14="http://schemas.microsoft.com/office/powerpoint/2010/main" val="357044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E7E82-77CB-4CD5-B0E9-A56A7A2DD3AA}"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7A990-D13F-479B-8F53-6ECB1E4C233C}" type="slidenum">
              <a:rPr lang="en-US" smtClean="0"/>
              <a:t>‹#›</a:t>
            </a:fld>
            <a:endParaRPr lang="en-US"/>
          </a:p>
        </p:txBody>
      </p:sp>
    </p:spTree>
    <p:extLst>
      <p:ext uri="{BB962C8B-B14F-4D97-AF65-F5344CB8AC3E}">
        <p14:creationId xmlns:p14="http://schemas.microsoft.com/office/powerpoint/2010/main" val="322928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E7E82-77CB-4CD5-B0E9-A56A7A2DD3AA}"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7A990-D13F-479B-8F53-6ECB1E4C233C}" type="slidenum">
              <a:rPr lang="en-US" smtClean="0"/>
              <a:t>‹#›</a:t>
            </a:fld>
            <a:endParaRPr lang="en-US"/>
          </a:p>
        </p:txBody>
      </p:sp>
    </p:spTree>
    <p:extLst>
      <p:ext uri="{BB962C8B-B14F-4D97-AF65-F5344CB8AC3E}">
        <p14:creationId xmlns:p14="http://schemas.microsoft.com/office/powerpoint/2010/main" val="166162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2E7E82-77CB-4CD5-B0E9-A56A7A2DD3AA}"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7A990-D13F-479B-8F53-6ECB1E4C233C}" type="slidenum">
              <a:rPr lang="en-US" smtClean="0"/>
              <a:t>‹#›</a:t>
            </a:fld>
            <a:endParaRPr lang="en-US"/>
          </a:p>
        </p:txBody>
      </p:sp>
    </p:spTree>
    <p:extLst>
      <p:ext uri="{BB962C8B-B14F-4D97-AF65-F5344CB8AC3E}">
        <p14:creationId xmlns:p14="http://schemas.microsoft.com/office/powerpoint/2010/main" val="50132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2E7E82-77CB-4CD5-B0E9-A56A7A2DD3AA}"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7A990-D13F-479B-8F53-6ECB1E4C233C}" type="slidenum">
              <a:rPr lang="en-US" smtClean="0"/>
              <a:t>‹#›</a:t>
            </a:fld>
            <a:endParaRPr lang="en-US"/>
          </a:p>
        </p:txBody>
      </p:sp>
    </p:spTree>
    <p:extLst>
      <p:ext uri="{BB962C8B-B14F-4D97-AF65-F5344CB8AC3E}">
        <p14:creationId xmlns:p14="http://schemas.microsoft.com/office/powerpoint/2010/main" val="1037964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2E7E82-77CB-4CD5-B0E9-A56A7A2DD3AA}" type="datetimeFigureOut">
              <a:rPr lang="en-US" smtClean="0"/>
              <a:t>4/28/2021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97A990-D13F-479B-8F53-6ECB1E4C233C}" type="slidenum">
              <a:rPr lang="en-US" smtClean="0"/>
              <a:t>‹#›</a:t>
            </a:fld>
            <a:endParaRPr lang="en-US"/>
          </a:p>
        </p:txBody>
      </p:sp>
    </p:spTree>
    <p:extLst>
      <p:ext uri="{BB962C8B-B14F-4D97-AF65-F5344CB8AC3E}">
        <p14:creationId xmlns:p14="http://schemas.microsoft.com/office/powerpoint/2010/main" val="143614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2E7E82-77CB-4CD5-B0E9-A56A7A2DD3AA}" type="datetimeFigureOut">
              <a:rPr lang="en-US" smtClean="0"/>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7A990-D13F-479B-8F53-6ECB1E4C233C}" type="slidenum">
              <a:rPr lang="en-US" smtClean="0"/>
              <a:t>‹#›</a:t>
            </a:fld>
            <a:endParaRPr lang="en-US"/>
          </a:p>
        </p:txBody>
      </p:sp>
    </p:spTree>
    <p:extLst>
      <p:ext uri="{BB962C8B-B14F-4D97-AF65-F5344CB8AC3E}">
        <p14:creationId xmlns:p14="http://schemas.microsoft.com/office/powerpoint/2010/main" val="584500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E7E82-77CB-4CD5-B0E9-A56A7A2DD3AA}" type="datetimeFigureOut">
              <a:rPr lang="en-US" smtClean="0"/>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97A990-D13F-479B-8F53-6ECB1E4C233C}" type="slidenum">
              <a:rPr lang="en-US" smtClean="0"/>
              <a:t>‹#›</a:t>
            </a:fld>
            <a:endParaRPr lang="en-US"/>
          </a:p>
        </p:txBody>
      </p:sp>
    </p:spTree>
    <p:extLst>
      <p:ext uri="{BB962C8B-B14F-4D97-AF65-F5344CB8AC3E}">
        <p14:creationId xmlns:p14="http://schemas.microsoft.com/office/powerpoint/2010/main" val="234177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2E7E82-77CB-4CD5-B0E9-A56A7A2DD3AA}"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7A990-D13F-479B-8F53-6ECB1E4C233C}" type="slidenum">
              <a:rPr lang="en-US" smtClean="0"/>
              <a:t>‹#›</a:t>
            </a:fld>
            <a:endParaRPr lang="en-US"/>
          </a:p>
        </p:txBody>
      </p:sp>
    </p:spTree>
    <p:extLst>
      <p:ext uri="{BB962C8B-B14F-4D97-AF65-F5344CB8AC3E}">
        <p14:creationId xmlns:p14="http://schemas.microsoft.com/office/powerpoint/2010/main" val="1714020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2E7E82-77CB-4CD5-B0E9-A56A7A2DD3AA}"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7A990-D13F-479B-8F53-6ECB1E4C233C}" type="slidenum">
              <a:rPr lang="en-US" smtClean="0"/>
              <a:t>‹#›</a:t>
            </a:fld>
            <a:endParaRPr lang="en-US"/>
          </a:p>
        </p:txBody>
      </p:sp>
    </p:spTree>
    <p:extLst>
      <p:ext uri="{BB962C8B-B14F-4D97-AF65-F5344CB8AC3E}">
        <p14:creationId xmlns:p14="http://schemas.microsoft.com/office/powerpoint/2010/main" val="3797899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E7E82-77CB-4CD5-B0E9-A56A7A2DD3AA}" type="datetimeFigureOut">
              <a:rPr lang="en-US" smtClean="0"/>
              <a:t>4/28/2021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7A990-D13F-479B-8F53-6ECB1E4C233C}" type="slidenum">
              <a:rPr lang="en-US" smtClean="0"/>
              <a:t>‹#›</a:t>
            </a:fld>
            <a:endParaRPr lang="en-US"/>
          </a:p>
        </p:txBody>
      </p:sp>
    </p:spTree>
    <p:extLst>
      <p:ext uri="{BB962C8B-B14F-4D97-AF65-F5344CB8AC3E}">
        <p14:creationId xmlns:p14="http://schemas.microsoft.com/office/powerpoint/2010/main" val="852633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PEPTIC ULCER DISEASE</a:t>
            </a:r>
          </a:p>
        </p:txBody>
      </p:sp>
      <p:sp>
        <p:nvSpPr>
          <p:cNvPr id="3" name="Subtitle 2"/>
          <p:cNvSpPr>
            <a:spLocks noGrp="1"/>
          </p:cNvSpPr>
          <p:nvPr>
            <p:ph type="subTitle" idx="1"/>
          </p:nvPr>
        </p:nvSpPr>
        <p:spPr/>
        <p:txBody>
          <a:bodyPr/>
          <a:lstStyle/>
          <a:p>
            <a:r>
              <a:rPr lang="en-US" dirty="0"/>
              <a:t>Samuel </a:t>
            </a:r>
            <a:r>
              <a:rPr lang="en-US" dirty="0" err="1"/>
              <a:t>Ngigi</a:t>
            </a:r>
            <a:r>
              <a:rPr lang="en-US" dirty="0"/>
              <a:t> K.</a:t>
            </a:r>
          </a:p>
          <a:p>
            <a:r>
              <a:rPr lang="en-US" dirty="0"/>
              <a:t>GIT DISORDERS</a:t>
            </a:r>
          </a:p>
        </p:txBody>
      </p:sp>
    </p:spTree>
    <p:extLst>
      <p:ext uri="{BB962C8B-B14F-4D97-AF65-F5344CB8AC3E}">
        <p14:creationId xmlns:p14="http://schemas.microsoft.com/office/powerpoint/2010/main" val="33006195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p>
        </p:txBody>
      </p:sp>
      <p:sp>
        <p:nvSpPr>
          <p:cNvPr id="3" name="Content Placeholder 2"/>
          <p:cNvSpPr>
            <a:spLocks noGrp="1"/>
          </p:cNvSpPr>
          <p:nvPr>
            <p:ph idx="1"/>
          </p:nvPr>
        </p:nvSpPr>
        <p:spPr/>
        <p:txBody>
          <a:bodyPr>
            <a:normAutofit/>
          </a:bodyPr>
          <a:lstStyle/>
          <a:p>
            <a:r>
              <a:rPr lang="en-US" dirty="0"/>
              <a:t>The prevalence of H. pylori infection varies throughout the world and depends to a great extent on the overall standard of living.</a:t>
            </a:r>
          </a:p>
          <a:p>
            <a:r>
              <a:rPr lang="en-US" dirty="0"/>
              <a:t>In developing countries 80% of the population may be infected by age 20.</a:t>
            </a:r>
          </a:p>
          <a:p>
            <a:r>
              <a:rPr lang="en-US" dirty="0"/>
              <a:t>Transmission of H. pylori occurs from person to person following an oral-oral or fecal-oral route</a:t>
            </a:r>
          </a:p>
          <a:p>
            <a:pPr lvl="0"/>
            <a:r>
              <a:rPr lang="en-US" altLang="en-US" sz="2600" b="1" dirty="0">
                <a:solidFill>
                  <a:prstClr val="black"/>
                </a:solidFill>
              </a:rPr>
              <a:t>NB: only 10-20% of pts who are infected with H. pylori will develop ulcers.</a:t>
            </a:r>
          </a:p>
          <a:p>
            <a:endParaRPr lang="en-US" dirty="0"/>
          </a:p>
        </p:txBody>
      </p:sp>
    </p:spTree>
    <p:extLst>
      <p:ext uri="{BB962C8B-B14F-4D97-AF65-F5344CB8AC3E}">
        <p14:creationId xmlns:p14="http://schemas.microsoft.com/office/powerpoint/2010/main" val="100633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Pathophysiology:</a:t>
            </a:r>
          </a:p>
          <a:p>
            <a:r>
              <a:rPr lang="en-US" dirty="0"/>
              <a:t>H. pylori infection is virtually associated with chronic active gastritis, but only 10 - 15% of the infected individuals develop frank peptic ulcerations. The basis for this difference is unknown. </a:t>
            </a:r>
          </a:p>
          <a:p>
            <a:r>
              <a:rPr lang="en-US" dirty="0"/>
              <a:t>The end results are dependent upon the interplay between bacterial and host factors.</a:t>
            </a:r>
          </a:p>
          <a:p>
            <a:r>
              <a:rPr lang="en-US" dirty="0"/>
              <a:t>The end results of H. pylori infection are:-</a:t>
            </a:r>
          </a:p>
          <a:p>
            <a:pPr lvl="1"/>
            <a:r>
              <a:rPr lang="en-US" dirty="0"/>
              <a:t>Gastritis</a:t>
            </a:r>
          </a:p>
          <a:p>
            <a:pPr lvl="1"/>
            <a:r>
              <a:rPr lang="en-US" dirty="0"/>
              <a:t>Mucosa associated lymphoid tissue Lymphoma (MALT lymphoma)</a:t>
            </a:r>
          </a:p>
          <a:p>
            <a:pPr lvl="1"/>
            <a:r>
              <a:rPr lang="en-US" dirty="0"/>
              <a:t>peptic ulcer diseases</a:t>
            </a:r>
          </a:p>
          <a:p>
            <a:pPr lvl="1"/>
            <a:r>
              <a:rPr lang="en-US" dirty="0"/>
              <a:t>Gastric cancer</a:t>
            </a:r>
          </a:p>
        </p:txBody>
      </p:sp>
    </p:spTree>
    <p:extLst>
      <p:ext uri="{BB962C8B-B14F-4D97-AF65-F5344CB8AC3E}">
        <p14:creationId xmlns:p14="http://schemas.microsoft.com/office/powerpoint/2010/main" val="119496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a:t>CAUSES</a:t>
            </a:r>
          </a:p>
        </p:txBody>
      </p:sp>
      <p:sp>
        <p:nvSpPr>
          <p:cNvPr id="7171" name="Rectangle 3"/>
          <p:cNvSpPr>
            <a:spLocks noGrp="1" noChangeArrowheads="1"/>
          </p:cNvSpPr>
          <p:nvPr>
            <p:ph idx="1"/>
          </p:nvPr>
        </p:nvSpPr>
        <p:spPr/>
        <p:txBody>
          <a:bodyPr/>
          <a:lstStyle/>
          <a:p>
            <a:pPr eaLnBrk="1" hangingPunct="1"/>
            <a:r>
              <a:rPr lang="en-US" altLang="en-US" b="1" dirty="0"/>
              <a:t>NSAID’s</a:t>
            </a:r>
            <a:r>
              <a:rPr lang="en-US" altLang="en-US" dirty="0"/>
              <a:t> - inhibit prostaglandins which in turn increases tissue exposure to acid and pepsin.</a:t>
            </a:r>
          </a:p>
          <a:p>
            <a:r>
              <a:rPr lang="en-US" altLang="en-US" dirty="0"/>
              <a:t>These drugs inhibit prostaglandin synthesis, which maintains gastro- duodenal mucosal integrity and repair.</a:t>
            </a:r>
          </a:p>
          <a:p>
            <a:r>
              <a:rPr lang="en-US" altLang="en-US" dirty="0"/>
              <a:t>Gastric ulcers occur at somewhat higher frequency than duodenal ulcers.</a:t>
            </a:r>
          </a:p>
        </p:txBody>
      </p:sp>
    </p:spTree>
    <p:extLst>
      <p:ext uri="{BB962C8B-B14F-4D97-AF65-F5344CB8AC3E}">
        <p14:creationId xmlns:p14="http://schemas.microsoft.com/office/powerpoint/2010/main" val="239963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p>
        </p:txBody>
      </p:sp>
      <p:sp>
        <p:nvSpPr>
          <p:cNvPr id="3" name="Content Placeholder 2"/>
          <p:cNvSpPr>
            <a:spLocks noGrp="1"/>
          </p:cNvSpPr>
          <p:nvPr>
            <p:ph idx="1"/>
          </p:nvPr>
        </p:nvSpPr>
        <p:spPr/>
        <p:txBody>
          <a:bodyPr/>
          <a:lstStyle/>
          <a:p>
            <a:r>
              <a:rPr lang="en-US" altLang="en-US" b="1" dirty="0"/>
              <a:t>Zollinger-Ellison syndrome </a:t>
            </a:r>
            <a:r>
              <a:rPr lang="en-US" altLang="en-US" dirty="0"/>
              <a:t>- is a gastrin secreting tumor which creates such a high acid level it over rides the protective gel.</a:t>
            </a:r>
          </a:p>
          <a:p>
            <a:endParaRPr lang="en-US" altLang="en-US" b="1" dirty="0"/>
          </a:p>
          <a:p>
            <a:r>
              <a:rPr lang="en-US" altLang="en-US" b="1" dirty="0"/>
              <a:t>Cigarette smoking -</a:t>
            </a:r>
            <a:r>
              <a:rPr lang="en-US" altLang="en-US" dirty="0"/>
              <a:t> inhibits bicarbonate ion production and increases gastric emptying.</a:t>
            </a:r>
          </a:p>
          <a:p>
            <a:endParaRPr lang="en-US" dirty="0"/>
          </a:p>
        </p:txBody>
      </p:sp>
    </p:spTree>
    <p:extLst>
      <p:ext uri="{BB962C8B-B14F-4D97-AF65-F5344CB8AC3E}">
        <p14:creationId xmlns:p14="http://schemas.microsoft.com/office/powerpoint/2010/main" val="110316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a:t>CAUSES</a:t>
            </a:r>
          </a:p>
        </p:txBody>
      </p:sp>
      <p:sp>
        <p:nvSpPr>
          <p:cNvPr id="8195" name="Rectangle 3"/>
          <p:cNvSpPr>
            <a:spLocks noGrp="1" noChangeArrowheads="1"/>
          </p:cNvSpPr>
          <p:nvPr>
            <p:ph idx="1"/>
          </p:nvPr>
        </p:nvSpPr>
        <p:spPr/>
        <p:txBody>
          <a:bodyPr/>
          <a:lstStyle/>
          <a:p>
            <a:pPr eaLnBrk="1" hangingPunct="1">
              <a:lnSpc>
                <a:spcPct val="90000"/>
              </a:lnSpc>
            </a:pPr>
            <a:r>
              <a:rPr lang="en-US" altLang="en-US" b="1" dirty="0"/>
              <a:t>Bile salts</a:t>
            </a:r>
          </a:p>
          <a:p>
            <a:pPr eaLnBrk="1" hangingPunct="1">
              <a:lnSpc>
                <a:spcPct val="90000"/>
              </a:lnSpc>
            </a:pPr>
            <a:r>
              <a:rPr lang="en-US" altLang="en-US" b="1" dirty="0"/>
              <a:t>Emotional stress</a:t>
            </a:r>
          </a:p>
          <a:p>
            <a:pPr eaLnBrk="1" hangingPunct="1">
              <a:lnSpc>
                <a:spcPct val="90000"/>
              </a:lnSpc>
            </a:pPr>
            <a:r>
              <a:rPr lang="en-US" altLang="en-US" b="1" dirty="0"/>
              <a:t>Type O blood</a:t>
            </a:r>
          </a:p>
          <a:p>
            <a:pPr eaLnBrk="1" hangingPunct="1">
              <a:lnSpc>
                <a:spcPct val="90000"/>
              </a:lnSpc>
            </a:pPr>
            <a:r>
              <a:rPr lang="en-US" altLang="en-US" b="1" dirty="0"/>
              <a:t>Prolonged use of </a:t>
            </a:r>
            <a:r>
              <a:rPr lang="en-US" altLang="en-US" b="1" dirty="0" err="1"/>
              <a:t>corticosteriods</a:t>
            </a:r>
            <a:endParaRPr lang="en-US" altLang="en-US" b="1" dirty="0"/>
          </a:p>
          <a:p>
            <a:pPr eaLnBrk="1" hangingPunct="1">
              <a:lnSpc>
                <a:spcPct val="90000"/>
              </a:lnSpc>
            </a:pPr>
            <a:r>
              <a:rPr lang="en-US" altLang="en-US" b="1" dirty="0"/>
              <a:t>Caffeinated beverages</a:t>
            </a:r>
          </a:p>
          <a:p>
            <a:pPr eaLnBrk="1" hangingPunct="1">
              <a:lnSpc>
                <a:spcPct val="90000"/>
              </a:lnSpc>
            </a:pPr>
            <a:r>
              <a:rPr lang="en-US" altLang="en-US" sz="3600" dirty="0"/>
              <a:t>NB: diet and alcohol alone are not predisposing factors to the development of peptic ulcers.</a:t>
            </a:r>
          </a:p>
          <a:p>
            <a:pPr eaLnBrk="1" hangingPunct="1">
              <a:lnSpc>
                <a:spcPct val="90000"/>
              </a:lnSpc>
            </a:pPr>
            <a:endParaRPr lang="en-US" altLang="en-US" dirty="0"/>
          </a:p>
        </p:txBody>
      </p:sp>
    </p:spTree>
    <p:extLst>
      <p:ext uri="{BB962C8B-B14F-4D97-AF65-F5344CB8AC3E}">
        <p14:creationId xmlns:p14="http://schemas.microsoft.com/office/powerpoint/2010/main" val="152141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t>CLINICAL FEATURES</a:t>
            </a:r>
          </a:p>
        </p:txBody>
      </p:sp>
      <p:sp>
        <p:nvSpPr>
          <p:cNvPr id="9219" name="Rectangle 3"/>
          <p:cNvSpPr>
            <a:spLocks noGrp="1" noChangeArrowheads="1"/>
          </p:cNvSpPr>
          <p:nvPr>
            <p:ph idx="1"/>
          </p:nvPr>
        </p:nvSpPr>
        <p:spPr/>
        <p:txBody>
          <a:bodyPr>
            <a:normAutofit fontScale="92500" lnSpcReduction="20000"/>
          </a:bodyPr>
          <a:lstStyle/>
          <a:p>
            <a:pPr eaLnBrk="1" hangingPunct="1"/>
            <a:r>
              <a:rPr lang="en-US" altLang="en-US" b="1" dirty="0"/>
              <a:t>Epigastric pain</a:t>
            </a:r>
            <a:r>
              <a:rPr lang="en-US" altLang="en-US" dirty="0"/>
              <a:t> - (gnawing, aching or burning) .</a:t>
            </a:r>
          </a:p>
          <a:p>
            <a:pPr marL="0" indent="0">
              <a:buNone/>
            </a:pPr>
            <a:r>
              <a:rPr lang="en-US" altLang="en-US" b="1" dirty="0"/>
              <a:t>Gastric ulcer</a:t>
            </a:r>
          </a:p>
          <a:p>
            <a:r>
              <a:rPr lang="en-US" altLang="en-US" dirty="0"/>
              <a:t>Symptoms often do not follow a consistent pattern, especially when ulcer is located in pyloric channel, where symptoms of obstruction may predominate (bloating, nausea, vomiting due to edema and scarring).</a:t>
            </a:r>
          </a:p>
          <a:p>
            <a:pPr marL="0" indent="0">
              <a:buNone/>
            </a:pPr>
            <a:r>
              <a:rPr lang="en-US" altLang="en-US" b="1" dirty="0"/>
              <a:t>Duodenal ulcer</a:t>
            </a:r>
          </a:p>
          <a:p>
            <a:r>
              <a:rPr lang="en-US" altLang="en-US" dirty="0"/>
              <a:t>Pain tends to be consistent, usually absent when patient wakes up but appears in midmorning, and relieved by food but recurs again 2 - 3 hours after a meal.</a:t>
            </a:r>
          </a:p>
          <a:p>
            <a:r>
              <a:rPr lang="en-US" altLang="en-US" dirty="0"/>
              <a:t>Pain may be severe enough to awaken patient at night.</a:t>
            </a:r>
          </a:p>
          <a:p>
            <a:pPr eaLnBrk="1" hangingPunct="1"/>
            <a:r>
              <a:rPr lang="en-US" altLang="en-US" dirty="0"/>
              <a:t>Physical exam of uncomplicated PUD, there may be a finding of </a:t>
            </a:r>
            <a:r>
              <a:rPr lang="en-US" altLang="en-US" b="1" dirty="0"/>
              <a:t>epigastric tenderness.</a:t>
            </a:r>
          </a:p>
        </p:txBody>
      </p:sp>
    </p:spTree>
    <p:extLst>
      <p:ext uri="{BB962C8B-B14F-4D97-AF65-F5344CB8AC3E}">
        <p14:creationId xmlns:p14="http://schemas.microsoft.com/office/powerpoint/2010/main" val="23968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p:txBody>
          <a:bodyPr>
            <a:normAutofit/>
          </a:bodyPr>
          <a:lstStyle/>
          <a:p>
            <a:pPr marL="0" indent="0">
              <a:buNone/>
            </a:pPr>
            <a:r>
              <a:rPr lang="en-US" b="1" dirty="0"/>
              <a:t>Change in the character of pain may herald development of complications:</a:t>
            </a:r>
          </a:p>
          <a:p>
            <a:r>
              <a:rPr lang="en-US" dirty="0"/>
              <a:t>Duodenal ulcer pain that becomes constant, is no longer relieved by food or antacids, or radiates to the back or to either upper quadrant, may signal penetration of the ulcer to the pancreas.</a:t>
            </a:r>
          </a:p>
          <a:p>
            <a:r>
              <a:rPr lang="en-US" dirty="0"/>
              <a:t>Duodenal ulcer pain accentuated rather than relieved by food, and/or accompanied by vomiting often indicates gastric outlet obstruction (G.O.O).</a:t>
            </a:r>
          </a:p>
          <a:p>
            <a:r>
              <a:rPr lang="en-US" dirty="0"/>
              <a:t>Abrupt, severe or generalized abdominal pain is characteristic of free ulcer perforation into the peritoneal cavity.</a:t>
            </a:r>
          </a:p>
        </p:txBody>
      </p:sp>
    </p:spTree>
    <p:extLst>
      <p:ext uri="{BB962C8B-B14F-4D97-AF65-F5344CB8AC3E}">
        <p14:creationId xmlns:p14="http://schemas.microsoft.com/office/powerpoint/2010/main" val="165593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p:txBody>
          <a:bodyPr/>
          <a:lstStyle/>
          <a:p>
            <a:pPr marL="0" indent="0">
              <a:buNone/>
            </a:pPr>
            <a:r>
              <a:rPr lang="en-US" b="1" dirty="0"/>
              <a:t>Physical finding</a:t>
            </a:r>
          </a:p>
          <a:p>
            <a:r>
              <a:rPr lang="en-US" dirty="0"/>
              <a:t>Epigastric tenderness is most frequent finding.</a:t>
            </a:r>
          </a:p>
          <a:p>
            <a:r>
              <a:rPr lang="en-US" dirty="0"/>
              <a:t>Signs of peritonitis may be found in ulcer perforation.</a:t>
            </a:r>
          </a:p>
          <a:p>
            <a:r>
              <a:rPr lang="en-US" dirty="0" err="1"/>
              <a:t>Succussion</a:t>
            </a:r>
            <a:r>
              <a:rPr lang="en-US" dirty="0"/>
              <a:t> splash is often detected in gastric outlet obstruction.</a:t>
            </a:r>
          </a:p>
        </p:txBody>
      </p:sp>
    </p:spTree>
    <p:extLst>
      <p:ext uri="{BB962C8B-B14F-4D97-AF65-F5344CB8AC3E}">
        <p14:creationId xmlns:p14="http://schemas.microsoft.com/office/powerpoint/2010/main" val="351120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a:t>DIAGNOSIS </a:t>
            </a:r>
          </a:p>
        </p:txBody>
      </p:sp>
      <p:sp>
        <p:nvSpPr>
          <p:cNvPr id="10243" name="Rectangle 3"/>
          <p:cNvSpPr>
            <a:spLocks noGrp="1" noChangeArrowheads="1"/>
          </p:cNvSpPr>
          <p:nvPr>
            <p:ph sz="half" idx="1"/>
          </p:nvPr>
        </p:nvSpPr>
        <p:spPr>
          <a:xfrm>
            <a:off x="132522" y="1799121"/>
            <a:ext cx="6039678" cy="4351338"/>
          </a:xfrm>
        </p:spPr>
        <p:txBody>
          <a:bodyPr/>
          <a:lstStyle/>
          <a:p>
            <a:pPr eaLnBrk="1" hangingPunct="1"/>
            <a:r>
              <a:rPr lang="en-US" altLang="en-US" dirty="0"/>
              <a:t>Definite diagnosis can only be made by visualization with an upper GI endoscopy.</a:t>
            </a:r>
          </a:p>
          <a:p>
            <a:pPr eaLnBrk="1" hangingPunct="1"/>
            <a:r>
              <a:rPr lang="en-US" altLang="en-US" dirty="0"/>
              <a:t>Endoscopy:</a:t>
            </a:r>
          </a:p>
          <a:p>
            <a:pPr lvl="1" eaLnBrk="1" hangingPunct="1"/>
            <a:r>
              <a:rPr lang="en-US" altLang="en-US" dirty="0"/>
              <a:t> a biopsy which is definitely   needed for gastric ulcers to rule out malignancy.</a:t>
            </a:r>
          </a:p>
          <a:p>
            <a:pPr lvl="1" eaLnBrk="1" hangingPunct="1"/>
            <a:r>
              <a:rPr lang="en-US" altLang="en-US" dirty="0" err="1"/>
              <a:t>H.Pylori</a:t>
            </a:r>
            <a:r>
              <a:rPr lang="en-US" altLang="en-US" dirty="0"/>
              <a:t> testing</a:t>
            </a:r>
          </a:p>
        </p:txBody>
      </p:sp>
      <p:pic>
        <p:nvPicPr>
          <p:cNvPr id="4" name="Content Placeholder 3">
            <a:extLst>
              <a:ext uri="{FF2B5EF4-FFF2-40B4-BE49-F238E27FC236}">
                <a16:creationId xmlns:a16="http://schemas.microsoft.com/office/drawing/2014/main" id="{2D347CB6-1A89-4FD8-9B12-7AD41A48F88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69426" y="1311965"/>
            <a:ext cx="4890052" cy="4214192"/>
          </a:xfrm>
        </p:spPr>
      </p:pic>
    </p:spTree>
    <p:extLst>
      <p:ext uri="{BB962C8B-B14F-4D97-AF65-F5344CB8AC3E}">
        <p14:creationId xmlns:p14="http://schemas.microsoft.com/office/powerpoint/2010/main" val="170489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a:t>DIAGNOSIS</a:t>
            </a:r>
          </a:p>
        </p:txBody>
      </p:sp>
      <p:sp>
        <p:nvSpPr>
          <p:cNvPr id="11267" name="Rectangle 3"/>
          <p:cNvSpPr>
            <a:spLocks noGrp="1" noChangeArrowheads="1"/>
          </p:cNvSpPr>
          <p:nvPr>
            <p:ph idx="1"/>
          </p:nvPr>
        </p:nvSpPr>
        <p:spPr/>
        <p:txBody>
          <a:bodyPr>
            <a:normAutofit fontScale="92500" lnSpcReduction="10000"/>
          </a:bodyPr>
          <a:lstStyle/>
          <a:p>
            <a:pPr eaLnBrk="1" hangingPunct="1">
              <a:lnSpc>
                <a:spcPct val="80000"/>
              </a:lnSpc>
            </a:pPr>
            <a:r>
              <a:rPr lang="en-US" altLang="en-US" sz="2400" b="1" dirty="0"/>
              <a:t>Several ways to determine H. pylori infection</a:t>
            </a:r>
          </a:p>
          <a:p>
            <a:pPr eaLnBrk="1" hangingPunct="1">
              <a:lnSpc>
                <a:spcPct val="80000"/>
              </a:lnSpc>
              <a:buFont typeface="Arial" panose="020B0604020202020204" pitchFamily="34" charset="0"/>
              <a:buNone/>
            </a:pPr>
            <a:r>
              <a:rPr lang="en-US" altLang="en-US" sz="2400" dirty="0"/>
              <a:t>  1) invasive</a:t>
            </a:r>
          </a:p>
          <a:p>
            <a:pPr eaLnBrk="1" hangingPunct="1">
              <a:lnSpc>
                <a:spcPct val="80000"/>
              </a:lnSpc>
              <a:buFont typeface="Wingdings" panose="05000000000000000000" pitchFamily="2" charset="2"/>
              <a:buNone/>
            </a:pPr>
            <a:r>
              <a:rPr lang="en-US" altLang="en-US" sz="2400" dirty="0"/>
              <a:t>           a) during endoscopy a rapid urease test, histologic</a:t>
            </a:r>
          </a:p>
          <a:p>
            <a:pPr eaLnBrk="1" hangingPunct="1">
              <a:lnSpc>
                <a:spcPct val="80000"/>
              </a:lnSpc>
              <a:buFont typeface="Wingdings" panose="05000000000000000000" pitchFamily="2" charset="2"/>
              <a:buNone/>
            </a:pPr>
            <a:r>
              <a:rPr lang="en-US" altLang="en-US" sz="2400" dirty="0"/>
              <a:t>               study, or culture can be done.</a:t>
            </a:r>
          </a:p>
          <a:p>
            <a:pPr eaLnBrk="1" hangingPunct="1">
              <a:lnSpc>
                <a:spcPct val="80000"/>
              </a:lnSpc>
              <a:buFont typeface="Arial" panose="020B0604020202020204" pitchFamily="34" charset="0"/>
              <a:buNone/>
            </a:pPr>
            <a:r>
              <a:rPr lang="en-US" altLang="en-US" sz="2400" dirty="0"/>
              <a:t>  2) noninvasive</a:t>
            </a:r>
          </a:p>
          <a:p>
            <a:pPr eaLnBrk="1" hangingPunct="1">
              <a:lnSpc>
                <a:spcPct val="80000"/>
              </a:lnSpc>
              <a:buFont typeface="Wingdings" panose="05000000000000000000" pitchFamily="2" charset="2"/>
              <a:buNone/>
            </a:pPr>
            <a:r>
              <a:rPr lang="en-US" altLang="en-US" sz="2400" dirty="0"/>
              <a:t>           a) serologic studies which can not be done as a</a:t>
            </a:r>
          </a:p>
          <a:p>
            <a:pPr eaLnBrk="1" hangingPunct="1">
              <a:lnSpc>
                <a:spcPct val="80000"/>
              </a:lnSpc>
              <a:buFont typeface="Wingdings" panose="05000000000000000000" pitchFamily="2" charset="2"/>
              <a:buNone/>
            </a:pPr>
            <a:r>
              <a:rPr lang="en-US" altLang="en-US" sz="2400" dirty="0"/>
              <a:t>               follow up for cure due to antibodies being</a:t>
            </a:r>
          </a:p>
          <a:p>
            <a:pPr eaLnBrk="1" hangingPunct="1">
              <a:lnSpc>
                <a:spcPct val="80000"/>
              </a:lnSpc>
              <a:buFont typeface="Wingdings" panose="05000000000000000000" pitchFamily="2" charset="2"/>
              <a:buNone/>
            </a:pPr>
            <a:r>
              <a:rPr lang="en-US" altLang="en-US" sz="2400" dirty="0"/>
              <a:t>               positive for several years after eradication of</a:t>
            </a:r>
          </a:p>
          <a:p>
            <a:pPr eaLnBrk="1" hangingPunct="1">
              <a:lnSpc>
                <a:spcPct val="80000"/>
              </a:lnSpc>
              <a:buFont typeface="Wingdings" panose="05000000000000000000" pitchFamily="2" charset="2"/>
              <a:buNone/>
            </a:pPr>
            <a:r>
              <a:rPr lang="en-US" altLang="en-US" sz="2400" dirty="0"/>
              <a:t>               infection.</a:t>
            </a:r>
          </a:p>
          <a:p>
            <a:pPr eaLnBrk="1" hangingPunct="1">
              <a:lnSpc>
                <a:spcPct val="80000"/>
              </a:lnSpc>
              <a:buFont typeface="Wingdings" panose="05000000000000000000" pitchFamily="2" charset="2"/>
              <a:buNone/>
            </a:pPr>
            <a:r>
              <a:rPr lang="en-US" altLang="en-US" sz="2400" dirty="0"/>
              <a:t>           b) urea breath test can be used to confirm cure.</a:t>
            </a:r>
          </a:p>
          <a:p>
            <a:pPr eaLnBrk="1" hangingPunct="1">
              <a:lnSpc>
                <a:spcPct val="80000"/>
              </a:lnSpc>
              <a:buFont typeface="Wingdings" panose="05000000000000000000" pitchFamily="2" charset="2"/>
              <a:buNone/>
            </a:pPr>
            <a:r>
              <a:rPr lang="en-US" altLang="en-US" sz="2400" dirty="0"/>
              <a:t>           c) stool antigens test can also be used to confirm</a:t>
            </a:r>
          </a:p>
          <a:p>
            <a:pPr eaLnBrk="1" hangingPunct="1">
              <a:lnSpc>
                <a:spcPct val="80000"/>
              </a:lnSpc>
              <a:buFont typeface="Wingdings" panose="05000000000000000000" pitchFamily="2" charset="2"/>
              <a:buNone/>
            </a:pPr>
            <a:r>
              <a:rPr lang="en-US" altLang="en-US" sz="2400" dirty="0"/>
              <a:t>               cure. </a:t>
            </a:r>
          </a:p>
        </p:txBody>
      </p:sp>
    </p:spTree>
    <p:extLst>
      <p:ext uri="{BB962C8B-B14F-4D97-AF65-F5344CB8AC3E}">
        <p14:creationId xmlns:p14="http://schemas.microsoft.com/office/powerpoint/2010/main" val="77485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 calcmode="lin" valueType="num">
                                      <p:cBhvr additive="base">
                                        <p:cTn id="43"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267">
                                            <p:txEl>
                                              <p:pRg st="7" end="7"/>
                                            </p:txEl>
                                          </p:spTgt>
                                        </p:tgtEl>
                                        <p:attrNameLst>
                                          <p:attrName>style.visibility</p:attrName>
                                        </p:attrNameLst>
                                      </p:cBhvr>
                                      <p:to>
                                        <p:strVal val="visible"/>
                                      </p:to>
                                    </p:set>
                                    <p:anim calcmode="lin" valueType="num">
                                      <p:cBhvr additive="base">
                                        <p:cTn id="49"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267">
                                            <p:txEl>
                                              <p:pRg st="8" end="8"/>
                                            </p:txEl>
                                          </p:spTgt>
                                        </p:tgtEl>
                                        <p:attrNameLst>
                                          <p:attrName>style.visibility</p:attrName>
                                        </p:attrNameLst>
                                      </p:cBhvr>
                                      <p:to>
                                        <p:strVal val="visible"/>
                                      </p:to>
                                    </p:set>
                                    <p:anim calcmode="lin" valueType="num">
                                      <p:cBhvr additive="base">
                                        <p:cTn id="55"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267">
                                            <p:txEl>
                                              <p:pRg st="9" end="9"/>
                                            </p:txEl>
                                          </p:spTgt>
                                        </p:tgtEl>
                                        <p:attrNameLst>
                                          <p:attrName>style.visibility</p:attrName>
                                        </p:attrNameLst>
                                      </p:cBhvr>
                                      <p:to>
                                        <p:strVal val="visible"/>
                                      </p:to>
                                    </p:set>
                                    <p:anim calcmode="lin" valueType="num">
                                      <p:cBhvr additive="base">
                                        <p:cTn id="61" dur="5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26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267">
                                            <p:txEl>
                                              <p:pRg st="10" end="10"/>
                                            </p:txEl>
                                          </p:spTgt>
                                        </p:tgtEl>
                                        <p:attrNameLst>
                                          <p:attrName>style.visibility</p:attrName>
                                        </p:attrNameLst>
                                      </p:cBhvr>
                                      <p:to>
                                        <p:strVal val="visible"/>
                                      </p:to>
                                    </p:set>
                                    <p:anim calcmode="lin" valueType="num">
                                      <p:cBhvr additive="base">
                                        <p:cTn id="67" dur="500" fill="hold"/>
                                        <p:tgtEl>
                                          <p:spTgt spid="1126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2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1267">
                                            <p:txEl>
                                              <p:pRg st="11" end="11"/>
                                            </p:txEl>
                                          </p:spTgt>
                                        </p:tgtEl>
                                        <p:attrNameLst>
                                          <p:attrName>style.visibility</p:attrName>
                                        </p:attrNameLst>
                                      </p:cBhvr>
                                      <p:to>
                                        <p:strVal val="visible"/>
                                      </p:to>
                                    </p:set>
                                    <p:anim calcmode="lin" valueType="num">
                                      <p:cBhvr additive="base">
                                        <p:cTn id="73" dur="500" fill="hold"/>
                                        <p:tgtEl>
                                          <p:spTgt spid="11267">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26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a:t>
            </a:r>
          </a:p>
        </p:txBody>
      </p:sp>
      <p:sp>
        <p:nvSpPr>
          <p:cNvPr id="3" name="Content Placeholder 2"/>
          <p:cNvSpPr>
            <a:spLocks noGrp="1"/>
          </p:cNvSpPr>
          <p:nvPr>
            <p:ph idx="1"/>
          </p:nvPr>
        </p:nvSpPr>
        <p:spPr/>
        <p:txBody>
          <a:bodyPr>
            <a:normAutofit/>
          </a:bodyPr>
          <a:lstStyle/>
          <a:p>
            <a:pPr marL="0" indent="0" algn="ctr">
              <a:buNone/>
            </a:pPr>
            <a:r>
              <a:rPr lang="en-US" sz="4400" dirty="0"/>
              <a:t>To repeat what others have said, requires education ………… to challenge it, requires brains!!!</a:t>
            </a:r>
          </a:p>
          <a:p>
            <a:pPr marL="457200" lvl="1" indent="0" algn="r">
              <a:buNone/>
            </a:pPr>
            <a:r>
              <a:rPr lang="en-US" sz="1800" dirty="0"/>
              <a:t>MARY PETTIBONE POOLE</a:t>
            </a:r>
          </a:p>
        </p:txBody>
      </p:sp>
    </p:spTree>
    <p:extLst>
      <p:ext uri="{BB962C8B-B14F-4D97-AF65-F5344CB8AC3E}">
        <p14:creationId xmlns:p14="http://schemas.microsoft.com/office/powerpoint/2010/main" val="205206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OF PUD</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1) Barium examination of the upper gastrointestinal tract: sensitivity of this investigation to detect ulcers ranges from 70 – 90%</a:t>
            </a:r>
          </a:p>
          <a:p>
            <a:pPr marL="0" indent="0">
              <a:buNone/>
            </a:pPr>
            <a:r>
              <a:rPr lang="en-US" dirty="0"/>
              <a:t>2) Endoscopy: is most sensitive and specific method for the diagnosis of PUD.</a:t>
            </a:r>
          </a:p>
          <a:p>
            <a:r>
              <a:rPr lang="en-US" b="1" dirty="0"/>
              <a:t>Advantages</a:t>
            </a:r>
          </a:p>
          <a:p>
            <a:pPr lvl="1"/>
            <a:r>
              <a:rPr lang="en-US" dirty="0"/>
              <a:t>Direct visualization and photographic documentation of the ulcer is possible.</a:t>
            </a:r>
          </a:p>
          <a:p>
            <a:pPr lvl="1"/>
            <a:r>
              <a:rPr lang="en-US" dirty="0"/>
              <a:t>Permits mucosal biopsy for detection of H. pylori infection.</a:t>
            </a:r>
          </a:p>
          <a:p>
            <a:pPr lvl="1"/>
            <a:r>
              <a:rPr lang="en-US" dirty="0"/>
              <a:t>Provides baseline reference for the assessment of ulcer healing.</a:t>
            </a:r>
          </a:p>
          <a:p>
            <a:pPr marL="0" indent="0">
              <a:buNone/>
            </a:pPr>
            <a:r>
              <a:rPr lang="en-US" dirty="0"/>
              <a:t>3) Tests for H. pylori There are two categories of tests for the diagnosis of this bacterium:</a:t>
            </a:r>
          </a:p>
          <a:p>
            <a:r>
              <a:rPr lang="en-US" dirty="0" err="1"/>
              <a:t>i</a:t>
            </a:r>
            <a:r>
              <a:rPr lang="en-US" dirty="0"/>
              <a:t>) Invasive tests (endoscopy required)</a:t>
            </a:r>
          </a:p>
          <a:p>
            <a:pPr lvl="1"/>
            <a:r>
              <a:rPr lang="en-US" dirty="0"/>
              <a:t>Rapid urease test</a:t>
            </a:r>
          </a:p>
          <a:p>
            <a:pPr lvl="1"/>
            <a:r>
              <a:rPr lang="en-US" dirty="0"/>
              <a:t>Histology</a:t>
            </a:r>
          </a:p>
          <a:p>
            <a:pPr lvl="1"/>
            <a:r>
              <a:rPr lang="en-US" dirty="0"/>
              <a:t>Culture</a:t>
            </a:r>
          </a:p>
          <a:p>
            <a:r>
              <a:rPr lang="en-US" dirty="0"/>
              <a:t>ii) Non invasive tests</a:t>
            </a:r>
          </a:p>
          <a:p>
            <a:pPr lvl="1"/>
            <a:r>
              <a:rPr lang="en-US" dirty="0"/>
              <a:t>Urea breath test - simple, rapid; useful for early follow up, false negative with recent therapy.</a:t>
            </a:r>
          </a:p>
          <a:p>
            <a:pPr lvl="1"/>
            <a:r>
              <a:rPr lang="en-US" dirty="0"/>
              <a:t>Serology – inexpensive, convenient, not useful for early follow-up</a:t>
            </a:r>
          </a:p>
          <a:p>
            <a:pPr lvl="1"/>
            <a:r>
              <a:rPr lang="en-US" dirty="0"/>
              <a:t>Stool antigen test</a:t>
            </a:r>
          </a:p>
        </p:txBody>
      </p:sp>
    </p:spTree>
    <p:extLst>
      <p:ext uri="{BB962C8B-B14F-4D97-AF65-F5344CB8AC3E}">
        <p14:creationId xmlns:p14="http://schemas.microsoft.com/office/powerpoint/2010/main" val="288735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pPr marL="0" indent="0">
              <a:buNone/>
            </a:pPr>
            <a:r>
              <a:rPr lang="en-US" b="1" dirty="0"/>
              <a:t>Objectives of treatment:</a:t>
            </a:r>
          </a:p>
          <a:p>
            <a:r>
              <a:rPr lang="en-US" dirty="0"/>
              <a:t>Relief of symptoms (pain, dyspepsia)</a:t>
            </a:r>
          </a:p>
          <a:p>
            <a:r>
              <a:rPr lang="en-US" dirty="0"/>
              <a:t>Eradication of H. pylori to prevent recurrence</a:t>
            </a:r>
          </a:p>
          <a:p>
            <a:r>
              <a:rPr lang="en-US" dirty="0"/>
              <a:t>Promote ulcer healing</a:t>
            </a:r>
          </a:p>
        </p:txBody>
      </p:sp>
    </p:spTree>
    <p:extLst>
      <p:ext uri="{BB962C8B-B14F-4D97-AF65-F5344CB8AC3E}">
        <p14:creationId xmlns:p14="http://schemas.microsoft.com/office/powerpoint/2010/main" val="269170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a:t>TREATMENT</a:t>
            </a:r>
          </a:p>
        </p:txBody>
      </p:sp>
      <p:sp>
        <p:nvSpPr>
          <p:cNvPr id="12291" name="Rectangle 3"/>
          <p:cNvSpPr>
            <a:spLocks noGrp="1" noChangeArrowheads="1"/>
          </p:cNvSpPr>
          <p:nvPr>
            <p:ph idx="1"/>
          </p:nvPr>
        </p:nvSpPr>
        <p:spPr/>
        <p:txBody>
          <a:bodyPr/>
          <a:lstStyle/>
          <a:p>
            <a:pPr eaLnBrk="1" hangingPunct="1"/>
            <a:r>
              <a:rPr lang="en-US" altLang="en-US" sz="3600" dirty="0"/>
              <a:t>Stop any offending agents such as NSAID’s.</a:t>
            </a:r>
          </a:p>
          <a:p>
            <a:pPr eaLnBrk="1" hangingPunct="1"/>
            <a:endParaRPr lang="en-US" altLang="en-US" sz="3600" dirty="0"/>
          </a:p>
          <a:p>
            <a:pPr eaLnBrk="1" hangingPunct="1"/>
            <a:r>
              <a:rPr lang="en-US" altLang="en-US" sz="3600" dirty="0"/>
              <a:t>Restriction of certain diets with frequent feedings has not been shown to be effective.</a:t>
            </a:r>
          </a:p>
          <a:p>
            <a:pPr eaLnBrk="1" hangingPunct="1"/>
            <a:endParaRPr lang="en-US" altLang="en-US" dirty="0"/>
          </a:p>
        </p:txBody>
      </p:sp>
    </p:spTree>
    <p:extLst>
      <p:ext uri="{BB962C8B-B14F-4D97-AF65-F5344CB8AC3E}">
        <p14:creationId xmlns:p14="http://schemas.microsoft.com/office/powerpoint/2010/main" val="426084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calcmode="lin" valueType="num">
                                      <p:cBhvr additive="base">
                                        <p:cTn id="13"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a:t>TREATMENT</a:t>
            </a:r>
          </a:p>
        </p:txBody>
      </p:sp>
      <p:sp>
        <p:nvSpPr>
          <p:cNvPr id="13315" name="Rectangle 3"/>
          <p:cNvSpPr>
            <a:spLocks noGrp="1" noChangeArrowheads="1"/>
          </p:cNvSpPr>
          <p:nvPr>
            <p:ph idx="1"/>
          </p:nvPr>
        </p:nvSpPr>
        <p:spPr/>
        <p:txBody>
          <a:bodyPr>
            <a:normAutofit lnSpcReduction="10000"/>
          </a:bodyPr>
          <a:lstStyle/>
          <a:p>
            <a:pPr eaLnBrk="1" hangingPunct="1">
              <a:lnSpc>
                <a:spcPct val="90000"/>
              </a:lnSpc>
            </a:pPr>
            <a:r>
              <a:rPr lang="en-US" altLang="en-US" sz="2400" b="1" dirty="0"/>
              <a:t>Antacids</a:t>
            </a:r>
            <a:r>
              <a:rPr lang="en-US" altLang="en-US" sz="2400" dirty="0"/>
              <a:t> – neutralize gastric acids.</a:t>
            </a:r>
          </a:p>
          <a:p>
            <a:pPr eaLnBrk="1" hangingPunct="1">
              <a:lnSpc>
                <a:spcPct val="90000"/>
              </a:lnSpc>
              <a:buFont typeface="Wingdings" panose="05000000000000000000" pitchFamily="2" charset="2"/>
              <a:buNone/>
            </a:pPr>
            <a:r>
              <a:rPr lang="en-US" altLang="en-US" sz="2400" dirty="0"/>
              <a:t>        a) good for acute pain relief and healing ulcers.</a:t>
            </a:r>
          </a:p>
          <a:p>
            <a:pPr eaLnBrk="1" hangingPunct="1">
              <a:lnSpc>
                <a:spcPct val="90000"/>
              </a:lnSpc>
              <a:buFont typeface="Wingdings" panose="05000000000000000000" pitchFamily="2" charset="2"/>
              <a:buNone/>
            </a:pPr>
            <a:r>
              <a:rPr lang="en-US" altLang="en-US" sz="2400" dirty="0"/>
              <a:t>        b) poor compliance due frequency of doses.</a:t>
            </a:r>
          </a:p>
          <a:p>
            <a:pPr eaLnBrk="1" hangingPunct="1">
              <a:lnSpc>
                <a:spcPct val="90000"/>
              </a:lnSpc>
              <a:buFont typeface="Wingdings" panose="05000000000000000000" pitchFamily="2" charset="2"/>
              <a:buNone/>
            </a:pPr>
            <a:r>
              <a:rPr lang="en-US" altLang="en-US" sz="2400" dirty="0"/>
              <a:t>        c) inhibit absorption of some drugs such as warfarin,</a:t>
            </a:r>
          </a:p>
          <a:p>
            <a:pPr eaLnBrk="1" hangingPunct="1">
              <a:lnSpc>
                <a:spcPct val="90000"/>
              </a:lnSpc>
              <a:buFont typeface="Wingdings" panose="05000000000000000000" pitchFamily="2" charset="2"/>
              <a:buNone/>
            </a:pPr>
            <a:r>
              <a:rPr lang="en-US" altLang="en-US" sz="2400" dirty="0"/>
              <a:t>           digoxin, some anticonvulsants and antibiotics.</a:t>
            </a:r>
          </a:p>
          <a:p>
            <a:pPr eaLnBrk="1" hangingPunct="1">
              <a:lnSpc>
                <a:spcPct val="90000"/>
              </a:lnSpc>
              <a:buFont typeface="Wingdings" panose="05000000000000000000" pitchFamily="2" charset="2"/>
              <a:buNone/>
            </a:pPr>
            <a:r>
              <a:rPr lang="en-US" altLang="en-US" sz="2400" dirty="0"/>
              <a:t>       d) aluminum causes constipation and should not be</a:t>
            </a:r>
          </a:p>
          <a:p>
            <a:pPr eaLnBrk="1" hangingPunct="1">
              <a:lnSpc>
                <a:spcPct val="90000"/>
              </a:lnSpc>
              <a:buFont typeface="Wingdings" panose="05000000000000000000" pitchFamily="2" charset="2"/>
              <a:buNone/>
            </a:pPr>
            <a:r>
              <a:rPr lang="en-US" altLang="en-US" sz="2400" dirty="0"/>
              <a:t>           given with renal failure pts due to</a:t>
            </a:r>
          </a:p>
          <a:p>
            <a:pPr eaLnBrk="1" hangingPunct="1">
              <a:lnSpc>
                <a:spcPct val="90000"/>
              </a:lnSpc>
              <a:buFont typeface="Wingdings" panose="05000000000000000000" pitchFamily="2" charset="2"/>
              <a:buNone/>
            </a:pPr>
            <a:r>
              <a:rPr lang="en-US" altLang="en-US" sz="2400" dirty="0"/>
              <a:t>           accumulation which can cause osteoporosis and</a:t>
            </a:r>
          </a:p>
          <a:p>
            <a:pPr eaLnBrk="1" hangingPunct="1">
              <a:lnSpc>
                <a:spcPct val="90000"/>
              </a:lnSpc>
              <a:buFont typeface="Wingdings" panose="05000000000000000000" pitchFamily="2" charset="2"/>
              <a:buNone/>
            </a:pPr>
            <a:r>
              <a:rPr lang="en-US" altLang="en-US" sz="2400" dirty="0"/>
              <a:t>           encephalopathy.</a:t>
            </a:r>
          </a:p>
          <a:p>
            <a:pPr eaLnBrk="1" hangingPunct="1">
              <a:lnSpc>
                <a:spcPct val="90000"/>
              </a:lnSpc>
              <a:buFont typeface="Wingdings" panose="05000000000000000000" pitchFamily="2" charset="2"/>
              <a:buNone/>
            </a:pPr>
            <a:r>
              <a:rPr lang="en-US" altLang="en-US" sz="2400" dirty="0"/>
              <a:t>       e) magnesium causes diarrhea.</a:t>
            </a:r>
          </a:p>
          <a:p>
            <a:pPr eaLnBrk="1" hangingPunct="1">
              <a:lnSpc>
                <a:spcPct val="90000"/>
              </a:lnSpc>
            </a:pPr>
            <a:endParaRPr lang="en-US" altLang="en-US" sz="2400" dirty="0"/>
          </a:p>
        </p:txBody>
      </p:sp>
    </p:spTree>
    <p:extLst>
      <p:ext uri="{BB962C8B-B14F-4D97-AF65-F5344CB8AC3E}">
        <p14:creationId xmlns:p14="http://schemas.microsoft.com/office/powerpoint/2010/main" val="350381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315">
                                            <p:txEl>
                                              <p:pRg st="7" end="7"/>
                                            </p:txEl>
                                          </p:spTgt>
                                        </p:tgtEl>
                                        <p:attrNameLst>
                                          <p:attrName>style.visibility</p:attrName>
                                        </p:attrNameLst>
                                      </p:cBhvr>
                                      <p:to>
                                        <p:strVal val="visible"/>
                                      </p:to>
                                    </p:set>
                                    <p:anim calcmode="lin" valueType="num">
                                      <p:cBhvr additive="base">
                                        <p:cTn id="49"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315">
                                            <p:txEl>
                                              <p:pRg st="8" end="8"/>
                                            </p:txEl>
                                          </p:spTgt>
                                        </p:tgtEl>
                                        <p:attrNameLst>
                                          <p:attrName>style.visibility</p:attrName>
                                        </p:attrNameLst>
                                      </p:cBhvr>
                                      <p:to>
                                        <p:strVal val="visible"/>
                                      </p:to>
                                    </p:set>
                                    <p:anim calcmode="lin" valueType="num">
                                      <p:cBhvr additive="base">
                                        <p:cTn id="55" dur="5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3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315">
                                            <p:txEl>
                                              <p:pRg st="9" end="9"/>
                                            </p:txEl>
                                          </p:spTgt>
                                        </p:tgtEl>
                                        <p:attrNameLst>
                                          <p:attrName>style.visibility</p:attrName>
                                        </p:attrNameLst>
                                      </p:cBhvr>
                                      <p:to>
                                        <p:strVal val="visible"/>
                                      </p:to>
                                    </p:set>
                                    <p:anim calcmode="lin" valueType="num">
                                      <p:cBhvr additive="base">
                                        <p:cTn id="61" dur="500" fill="hold"/>
                                        <p:tgtEl>
                                          <p:spTgt spid="1331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31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a:t>TREATMENT</a:t>
            </a:r>
          </a:p>
        </p:txBody>
      </p:sp>
      <p:sp>
        <p:nvSpPr>
          <p:cNvPr id="14339" name="Rectangle 3"/>
          <p:cNvSpPr>
            <a:spLocks noGrp="1" noChangeArrowheads="1"/>
          </p:cNvSpPr>
          <p:nvPr>
            <p:ph idx="1"/>
          </p:nvPr>
        </p:nvSpPr>
        <p:spPr/>
        <p:txBody>
          <a:bodyPr>
            <a:normAutofit fontScale="92500" lnSpcReduction="10000"/>
          </a:bodyPr>
          <a:lstStyle/>
          <a:p>
            <a:pPr eaLnBrk="1" hangingPunct="1">
              <a:lnSpc>
                <a:spcPct val="90000"/>
              </a:lnSpc>
            </a:pPr>
            <a:r>
              <a:rPr lang="en-US" altLang="en-US" sz="2400" b="1" dirty="0"/>
              <a:t>H2- Antagonists</a:t>
            </a:r>
            <a:r>
              <a:rPr lang="en-US" altLang="en-US" sz="2400" dirty="0"/>
              <a:t> – inhibit gastric acid secretion</a:t>
            </a:r>
          </a:p>
          <a:p>
            <a:pPr eaLnBrk="1" hangingPunct="1">
              <a:lnSpc>
                <a:spcPct val="90000"/>
              </a:lnSpc>
              <a:buFont typeface="Wingdings" panose="05000000000000000000" pitchFamily="2" charset="2"/>
              <a:buNone/>
            </a:pPr>
            <a:r>
              <a:rPr lang="en-US" altLang="en-US" sz="2400" dirty="0"/>
              <a:t>       a) equally as effective as antacids with better</a:t>
            </a:r>
          </a:p>
          <a:p>
            <a:pPr eaLnBrk="1" hangingPunct="1">
              <a:lnSpc>
                <a:spcPct val="90000"/>
              </a:lnSpc>
              <a:buFont typeface="Wingdings" panose="05000000000000000000" pitchFamily="2" charset="2"/>
              <a:buNone/>
            </a:pPr>
            <a:r>
              <a:rPr lang="en-US" altLang="en-US" sz="2400" dirty="0"/>
              <a:t>           compliance due to decreased frequency of</a:t>
            </a:r>
          </a:p>
          <a:p>
            <a:pPr eaLnBrk="1" hangingPunct="1">
              <a:lnSpc>
                <a:spcPct val="90000"/>
              </a:lnSpc>
              <a:buFont typeface="Wingdings" panose="05000000000000000000" pitchFamily="2" charset="2"/>
              <a:buNone/>
            </a:pPr>
            <a:r>
              <a:rPr lang="en-US" altLang="en-US" sz="2400" dirty="0"/>
              <a:t>           doses.</a:t>
            </a:r>
          </a:p>
          <a:p>
            <a:pPr eaLnBrk="1" hangingPunct="1">
              <a:lnSpc>
                <a:spcPct val="90000"/>
              </a:lnSpc>
              <a:buFont typeface="Wingdings" panose="05000000000000000000" pitchFamily="2" charset="2"/>
              <a:buNone/>
            </a:pPr>
            <a:r>
              <a:rPr lang="en-US" altLang="en-US" sz="2400" dirty="0"/>
              <a:t>       b) cimetidine inhibits cytochrome p450 system</a:t>
            </a:r>
          </a:p>
          <a:p>
            <a:pPr eaLnBrk="1" hangingPunct="1">
              <a:lnSpc>
                <a:spcPct val="90000"/>
              </a:lnSpc>
              <a:buFont typeface="Wingdings" panose="05000000000000000000" pitchFamily="2" charset="2"/>
              <a:buNone/>
            </a:pPr>
            <a:r>
              <a:rPr lang="en-US" altLang="en-US" sz="2400" dirty="0"/>
              <a:t>           greater than other H2-antagonists which</a:t>
            </a:r>
          </a:p>
          <a:p>
            <a:pPr eaLnBrk="1" hangingPunct="1">
              <a:lnSpc>
                <a:spcPct val="90000"/>
              </a:lnSpc>
              <a:buFont typeface="Wingdings" panose="05000000000000000000" pitchFamily="2" charset="2"/>
              <a:buNone/>
            </a:pPr>
            <a:r>
              <a:rPr lang="en-US" altLang="en-US" sz="2400" dirty="0"/>
              <a:t>           will cause an increase in drugs such as </a:t>
            </a:r>
          </a:p>
          <a:p>
            <a:pPr eaLnBrk="1" hangingPunct="1">
              <a:lnSpc>
                <a:spcPct val="90000"/>
              </a:lnSpc>
              <a:buFont typeface="Wingdings" panose="05000000000000000000" pitchFamily="2" charset="2"/>
              <a:buNone/>
            </a:pPr>
            <a:r>
              <a:rPr lang="en-US" altLang="en-US" sz="2400" dirty="0"/>
              <a:t>           warfarin, phenytoin, diazepam, propranolol,</a:t>
            </a:r>
          </a:p>
          <a:p>
            <a:pPr eaLnBrk="1" hangingPunct="1">
              <a:lnSpc>
                <a:spcPct val="90000"/>
              </a:lnSpc>
              <a:buFont typeface="Wingdings" panose="05000000000000000000" pitchFamily="2" charset="2"/>
              <a:buNone/>
            </a:pPr>
            <a:r>
              <a:rPr lang="en-US" altLang="en-US" sz="2400" dirty="0"/>
              <a:t>           etc.</a:t>
            </a:r>
          </a:p>
          <a:p>
            <a:pPr eaLnBrk="1" hangingPunct="1">
              <a:lnSpc>
                <a:spcPct val="90000"/>
              </a:lnSpc>
              <a:buFont typeface="Wingdings" panose="05000000000000000000" pitchFamily="2" charset="2"/>
              <a:buNone/>
            </a:pPr>
            <a:r>
              <a:rPr lang="en-US" altLang="en-US" sz="2400" dirty="0"/>
              <a:t>       c) renal excretion and therefore must adjust doses in</a:t>
            </a:r>
          </a:p>
          <a:p>
            <a:pPr eaLnBrk="1" hangingPunct="1">
              <a:lnSpc>
                <a:spcPct val="90000"/>
              </a:lnSpc>
              <a:buFont typeface="Wingdings" panose="05000000000000000000" pitchFamily="2" charset="2"/>
              <a:buNone/>
            </a:pPr>
            <a:r>
              <a:rPr lang="en-US" altLang="en-US" sz="2400" dirty="0"/>
              <a:t>          patients with renal disease.  </a:t>
            </a:r>
          </a:p>
        </p:txBody>
      </p:sp>
    </p:spTree>
    <p:extLst>
      <p:ext uri="{BB962C8B-B14F-4D97-AF65-F5344CB8AC3E}">
        <p14:creationId xmlns:p14="http://schemas.microsoft.com/office/powerpoint/2010/main" val="218581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339">
                                            <p:txEl>
                                              <p:pRg st="7" end="7"/>
                                            </p:txEl>
                                          </p:spTgt>
                                        </p:tgtEl>
                                        <p:attrNameLst>
                                          <p:attrName>style.visibility</p:attrName>
                                        </p:attrNameLst>
                                      </p:cBhvr>
                                      <p:to>
                                        <p:strVal val="visible"/>
                                      </p:to>
                                    </p:set>
                                    <p:anim calcmode="lin" valueType="num">
                                      <p:cBhvr additive="base">
                                        <p:cTn id="49"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339">
                                            <p:txEl>
                                              <p:pRg st="8" end="8"/>
                                            </p:txEl>
                                          </p:spTgt>
                                        </p:tgtEl>
                                        <p:attrNameLst>
                                          <p:attrName>style.visibility</p:attrName>
                                        </p:attrNameLst>
                                      </p:cBhvr>
                                      <p:to>
                                        <p:strVal val="visible"/>
                                      </p:to>
                                    </p:set>
                                    <p:anim calcmode="lin" valueType="num">
                                      <p:cBhvr additive="base">
                                        <p:cTn id="55" dur="5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3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339">
                                            <p:txEl>
                                              <p:pRg st="9" end="9"/>
                                            </p:txEl>
                                          </p:spTgt>
                                        </p:tgtEl>
                                        <p:attrNameLst>
                                          <p:attrName>style.visibility</p:attrName>
                                        </p:attrNameLst>
                                      </p:cBhvr>
                                      <p:to>
                                        <p:strVal val="visible"/>
                                      </p:to>
                                    </p:set>
                                    <p:anim calcmode="lin" valueType="num">
                                      <p:cBhvr additive="base">
                                        <p:cTn id="61" dur="500" fill="hold"/>
                                        <p:tgtEl>
                                          <p:spTgt spid="1433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33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339">
                                            <p:txEl>
                                              <p:pRg st="10" end="10"/>
                                            </p:txEl>
                                          </p:spTgt>
                                        </p:tgtEl>
                                        <p:attrNameLst>
                                          <p:attrName>style.visibility</p:attrName>
                                        </p:attrNameLst>
                                      </p:cBhvr>
                                      <p:to>
                                        <p:strVal val="visible"/>
                                      </p:to>
                                    </p:set>
                                    <p:anim calcmode="lin" valueType="num">
                                      <p:cBhvr additive="base">
                                        <p:cTn id="67" dur="500" fill="hold"/>
                                        <p:tgtEl>
                                          <p:spTgt spid="14339">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33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a:t>TREATMENT</a:t>
            </a:r>
          </a:p>
        </p:txBody>
      </p:sp>
      <p:sp>
        <p:nvSpPr>
          <p:cNvPr id="15363" name="Rectangle 3"/>
          <p:cNvSpPr>
            <a:spLocks noGrp="1" noChangeArrowheads="1"/>
          </p:cNvSpPr>
          <p:nvPr>
            <p:ph idx="1"/>
          </p:nvPr>
        </p:nvSpPr>
        <p:spPr/>
        <p:txBody>
          <a:bodyPr/>
          <a:lstStyle/>
          <a:p>
            <a:pPr eaLnBrk="1" hangingPunct="1">
              <a:lnSpc>
                <a:spcPct val="80000"/>
              </a:lnSpc>
            </a:pPr>
            <a:r>
              <a:rPr lang="en-US" altLang="en-US" b="1" dirty="0"/>
              <a:t>Proton Pump Inhibitors</a:t>
            </a:r>
            <a:r>
              <a:rPr lang="en-US" altLang="en-US" dirty="0"/>
              <a:t> - inhibit gastric acid secretion </a:t>
            </a:r>
          </a:p>
          <a:p>
            <a:pPr eaLnBrk="1" hangingPunct="1">
              <a:lnSpc>
                <a:spcPct val="80000"/>
              </a:lnSpc>
              <a:buFont typeface="Wingdings" panose="05000000000000000000" pitchFamily="2" charset="2"/>
              <a:buNone/>
            </a:pPr>
            <a:r>
              <a:rPr lang="en-US" altLang="en-US" dirty="0"/>
              <a:t>       a) heal ulcers faster then H2-antagonists and</a:t>
            </a:r>
          </a:p>
          <a:p>
            <a:pPr eaLnBrk="1" hangingPunct="1">
              <a:lnSpc>
                <a:spcPct val="80000"/>
              </a:lnSpc>
              <a:buFont typeface="Wingdings" panose="05000000000000000000" pitchFamily="2" charset="2"/>
              <a:buNone/>
            </a:pPr>
            <a:r>
              <a:rPr lang="en-US" altLang="en-US" dirty="0"/>
              <a:t>           antacids.</a:t>
            </a:r>
          </a:p>
          <a:p>
            <a:pPr eaLnBrk="1" hangingPunct="1">
              <a:lnSpc>
                <a:spcPct val="80000"/>
              </a:lnSpc>
              <a:buFont typeface="Wingdings" panose="05000000000000000000" pitchFamily="2" charset="2"/>
              <a:buNone/>
            </a:pPr>
            <a:r>
              <a:rPr lang="en-US" altLang="en-US" dirty="0"/>
              <a:t>       b) omeprazole has also been shown to affect</a:t>
            </a:r>
          </a:p>
          <a:p>
            <a:pPr eaLnBrk="1" hangingPunct="1">
              <a:lnSpc>
                <a:spcPct val="80000"/>
              </a:lnSpc>
              <a:buFont typeface="Wingdings" panose="05000000000000000000" pitchFamily="2" charset="2"/>
              <a:buNone/>
            </a:pPr>
            <a:r>
              <a:rPr lang="en-US" altLang="en-US" dirty="0"/>
              <a:t>           the cytochrome p450 system. </a:t>
            </a:r>
          </a:p>
          <a:p>
            <a:pPr eaLnBrk="1" hangingPunct="1">
              <a:lnSpc>
                <a:spcPct val="80000"/>
              </a:lnSpc>
              <a:buFont typeface="Wingdings" panose="05000000000000000000" pitchFamily="2" charset="2"/>
              <a:buNone/>
            </a:pPr>
            <a:r>
              <a:rPr lang="en-US" altLang="en-US" dirty="0"/>
              <a:t>       c) lansoprazole does not affect other drug</a:t>
            </a:r>
          </a:p>
          <a:p>
            <a:pPr eaLnBrk="1" hangingPunct="1">
              <a:lnSpc>
                <a:spcPct val="80000"/>
              </a:lnSpc>
              <a:buFont typeface="Wingdings" panose="05000000000000000000" pitchFamily="2" charset="2"/>
              <a:buNone/>
            </a:pPr>
            <a:r>
              <a:rPr lang="en-US" altLang="en-US" dirty="0"/>
              <a:t>           metabolism.</a:t>
            </a:r>
          </a:p>
          <a:p>
            <a:pPr eaLnBrk="1" hangingPunct="1">
              <a:lnSpc>
                <a:spcPct val="80000"/>
              </a:lnSpc>
              <a:buFont typeface="Wingdings" panose="05000000000000000000" pitchFamily="2" charset="2"/>
              <a:buNone/>
            </a:pPr>
            <a:r>
              <a:rPr lang="en-US" altLang="en-US" dirty="0"/>
              <a:t>      d) esomeprazole has been shown to decrease</a:t>
            </a:r>
          </a:p>
          <a:p>
            <a:pPr eaLnBrk="1" hangingPunct="1">
              <a:lnSpc>
                <a:spcPct val="80000"/>
              </a:lnSpc>
              <a:buFont typeface="Wingdings" panose="05000000000000000000" pitchFamily="2" charset="2"/>
              <a:buNone/>
            </a:pPr>
            <a:r>
              <a:rPr lang="en-US" altLang="en-US" dirty="0"/>
              <a:t>          bleeding from peptic ulcers.</a:t>
            </a:r>
          </a:p>
        </p:txBody>
      </p:sp>
    </p:spTree>
    <p:extLst>
      <p:ext uri="{BB962C8B-B14F-4D97-AF65-F5344CB8AC3E}">
        <p14:creationId xmlns:p14="http://schemas.microsoft.com/office/powerpoint/2010/main" val="336619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363">
                                            <p:txEl>
                                              <p:pRg st="7" end="7"/>
                                            </p:txEl>
                                          </p:spTgt>
                                        </p:tgtEl>
                                        <p:attrNameLst>
                                          <p:attrName>style.visibility</p:attrName>
                                        </p:attrNameLst>
                                      </p:cBhvr>
                                      <p:to>
                                        <p:strVal val="visible"/>
                                      </p:to>
                                    </p:set>
                                    <p:anim calcmode="lin" valueType="num">
                                      <p:cBhvr additive="base">
                                        <p:cTn id="49" dur="5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3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363">
                                            <p:txEl>
                                              <p:pRg st="8" end="8"/>
                                            </p:txEl>
                                          </p:spTgt>
                                        </p:tgtEl>
                                        <p:attrNameLst>
                                          <p:attrName>style.visibility</p:attrName>
                                        </p:attrNameLst>
                                      </p:cBhvr>
                                      <p:to>
                                        <p:strVal val="visible"/>
                                      </p:to>
                                    </p:set>
                                    <p:anim calcmode="lin" valueType="num">
                                      <p:cBhvr additive="base">
                                        <p:cTn id="55" dur="5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36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a:t>TREATMENT</a:t>
            </a:r>
          </a:p>
        </p:txBody>
      </p:sp>
      <p:sp>
        <p:nvSpPr>
          <p:cNvPr id="16387" name="Rectangle 3"/>
          <p:cNvSpPr>
            <a:spLocks noGrp="1" noChangeArrowheads="1"/>
          </p:cNvSpPr>
          <p:nvPr>
            <p:ph idx="1"/>
          </p:nvPr>
        </p:nvSpPr>
        <p:spPr/>
        <p:txBody>
          <a:bodyPr>
            <a:normAutofit lnSpcReduction="10000"/>
          </a:bodyPr>
          <a:lstStyle/>
          <a:p>
            <a:pPr eaLnBrk="1" hangingPunct="1">
              <a:lnSpc>
                <a:spcPct val="90000"/>
              </a:lnSpc>
            </a:pPr>
            <a:r>
              <a:rPr lang="en-US" altLang="en-US" b="1" dirty="0" err="1"/>
              <a:t>Sulcralfate</a:t>
            </a:r>
            <a:r>
              <a:rPr lang="en-US" altLang="en-US" dirty="0"/>
              <a:t> – locally binds to the base of the ulcer and therefore protects it from acid</a:t>
            </a:r>
          </a:p>
          <a:p>
            <a:pPr eaLnBrk="1" hangingPunct="1">
              <a:lnSpc>
                <a:spcPct val="90000"/>
              </a:lnSpc>
              <a:buFont typeface="Wingdings" panose="05000000000000000000" pitchFamily="2" charset="2"/>
              <a:buNone/>
            </a:pPr>
            <a:r>
              <a:rPr lang="en-US" altLang="en-US" dirty="0"/>
              <a:t>     a) Also has been shown to absorb bile acids,</a:t>
            </a:r>
          </a:p>
          <a:p>
            <a:pPr eaLnBrk="1" hangingPunct="1">
              <a:lnSpc>
                <a:spcPct val="90000"/>
              </a:lnSpc>
              <a:buFont typeface="Wingdings" panose="05000000000000000000" pitchFamily="2" charset="2"/>
              <a:buNone/>
            </a:pPr>
            <a:r>
              <a:rPr lang="en-US" altLang="en-US" dirty="0"/>
              <a:t>         inhibit pepsin activity, and increase</a:t>
            </a:r>
          </a:p>
          <a:p>
            <a:pPr eaLnBrk="1" hangingPunct="1">
              <a:lnSpc>
                <a:spcPct val="90000"/>
              </a:lnSpc>
              <a:buFont typeface="Wingdings" panose="05000000000000000000" pitchFamily="2" charset="2"/>
              <a:buNone/>
            </a:pPr>
            <a:r>
              <a:rPr lang="en-US" altLang="en-US" dirty="0"/>
              <a:t>         prostaglandin production.</a:t>
            </a:r>
          </a:p>
          <a:p>
            <a:pPr eaLnBrk="1" hangingPunct="1">
              <a:lnSpc>
                <a:spcPct val="90000"/>
              </a:lnSpc>
              <a:buFont typeface="Wingdings" panose="05000000000000000000" pitchFamily="2" charset="2"/>
              <a:buNone/>
            </a:pPr>
            <a:r>
              <a:rPr lang="en-US" altLang="en-US" dirty="0"/>
              <a:t>    b) Needs an acidic environment to work</a:t>
            </a:r>
          </a:p>
          <a:p>
            <a:pPr eaLnBrk="1" hangingPunct="1">
              <a:lnSpc>
                <a:spcPct val="90000"/>
              </a:lnSpc>
              <a:buFont typeface="Wingdings" panose="05000000000000000000" pitchFamily="2" charset="2"/>
              <a:buNone/>
            </a:pPr>
            <a:r>
              <a:rPr lang="en-US" altLang="en-US" dirty="0"/>
              <a:t>        therefore not beneficial to give antacids</a:t>
            </a:r>
          </a:p>
          <a:p>
            <a:pPr eaLnBrk="1" hangingPunct="1">
              <a:lnSpc>
                <a:spcPct val="90000"/>
              </a:lnSpc>
              <a:buFont typeface="Wingdings" panose="05000000000000000000" pitchFamily="2" charset="2"/>
              <a:buNone/>
            </a:pPr>
            <a:r>
              <a:rPr lang="en-US" altLang="en-US" dirty="0"/>
              <a:t>    c) Causes constipation, dry mouth and inhibits</a:t>
            </a:r>
          </a:p>
          <a:p>
            <a:pPr eaLnBrk="1" hangingPunct="1">
              <a:lnSpc>
                <a:spcPct val="90000"/>
              </a:lnSpc>
              <a:buFont typeface="Wingdings" panose="05000000000000000000" pitchFamily="2" charset="2"/>
              <a:buNone/>
            </a:pPr>
            <a:r>
              <a:rPr lang="en-US" altLang="en-US" dirty="0"/>
              <a:t>        the absorption of many medications.</a:t>
            </a:r>
          </a:p>
        </p:txBody>
      </p:sp>
    </p:spTree>
    <p:extLst>
      <p:ext uri="{BB962C8B-B14F-4D97-AF65-F5344CB8AC3E}">
        <p14:creationId xmlns:p14="http://schemas.microsoft.com/office/powerpoint/2010/main" val="170333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a:t>TREATMENT</a:t>
            </a:r>
          </a:p>
        </p:txBody>
      </p:sp>
      <p:sp>
        <p:nvSpPr>
          <p:cNvPr id="17411" name="Rectangle 3"/>
          <p:cNvSpPr>
            <a:spLocks noGrp="1" noChangeArrowheads="1"/>
          </p:cNvSpPr>
          <p:nvPr>
            <p:ph idx="1"/>
          </p:nvPr>
        </p:nvSpPr>
        <p:spPr/>
        <p:txBody>
          <a:bodyPr>
            <a:normAutofit lnSpcReduction="10000"/>
          </a:bodyPr>
          <a:lstStyle/>
          <a:p>
            <a:pPr eaLnBrk="1" hangingPunct="1">
              <a:lnSpc>
                <a:spcPct val="90000"/>
              </a:lnSpc>
            </a:pPr>
            <a:r>
              <a:rPr lang="en-US" altLang="en-US" b="1" dirty="0"/>
              <a:t>Misoprostol</a:t>
            </a:r>
            <a:r>
              <a:rPr lang="en-US" altLang="en-US" dirty="0"/>
              <a:t> – prostaglandin E1 analogue which acts as natural prostaglandin in the body</a:t>
            </a:r>
          </a:p>
          <a:p>
            <a:pPr eaLnBrk="1" hangingPunct="1">
              <a:lnSpc>
                <a:spcPct val="90000"/>
              </a:lnSpc>
              <a:buFont typeface="Wingdings" panose="05000000000000000000" pitchFamily="2" charset="2"/>
              <a:buNone/>
            </a:pPr>
            <a:r>
              <a:rPr lang="en-US" altLang="en-US" dirty="0"/>
              <a:t>      a) Only indicated for prevention of NSAID</a:t>
            </a:r>
          </a:p>
          <a:p>
            <a:pPr eaLnBrk="1" hangingPunct="1">
              <a:lnSpc>
                <a:spcPct val="90000"/>
              </a:lnSpc>
              <a:buFont typeface="Wingdings" panose="05000000000000000000" pitchFamily="2" charset="2"/>
              <a:buNone/>
            </a:pPr>
            <a:r>
              <a:rPr lang="en-US" altLang="en-US" dirty="0"/>
              <a:t>          -induced gastric ulcers in high risk patients.</a:t>
            </a:r>
          </a:p>
          <a:p>
            <a:pPr eaLnBrk="1" hangingPunct="1">
              <a:lnSpc>
                <a:spcPct val="90000"/>
              </a:lnSpc>
              <a:buFont typeface="Wingdings" panose="05000000000000000000" pitchFamily="2" charset="2"/>
              <a:buNone/>
            </a:pPr>
            <a:r>
              <a:rPr lang="en-US" altLang="en-US" dirty="0"/>
              <a:t>      b) contraindicated in pregnant women and</a:t>
            </a:r>
          </a:p>
          <a:p>
            <a:pPr eaLnBrk="1" hangingPunct="1">
              <a:lnSpc>
                <a:spcPct val="90000"/>
              </a:lnSpc>
              <a:buFont typeface="Wingdings" panose="05000000000000000000" pitchFamily="2" charset="2"/>
              <a:buNone/>
            </a:pPr>
            <a:r>
              <a:rPr lang="en-US" altLang="en-US" dirty="0"/>
              <a:t>          women in childbearing age because it</a:t>
            </a:r>
          </a:p>
          <a:p>
            <a:pPr eaLnBrk="1" hangingPunct="1">
              <a:lnSpc>
                <a:spcPct val="90000"/>
              </a:lnSpc>
              <a:buFont typeface="Wingdings" panose="05000000000000000000" pitchFamily="2" charset="2"/>
              <a:buNone/>
            </a:pPr>
            <a:r>
              <a:rPr lang="en-US" altLang="en-US" dirty="0"/>
              <a:t>          causes spontaneous abortion.</a:t>
            </a:r>
          </a:p>
          <a:p>
            <a:pPr eaLnBrk="1" hangingPunct="1">
              <a:lnSpc>
                <a:spcPct val="90000"/>
              </a:lnSpc>
              <a:buFont typeface="Wingdings" panose="05000000000000000000" pitchFamily="2" charset="2"/>
              <a:buNone/>
            </a:pPr>
            <a:r>
              <a:rPr lang="en-US" altLang="en-US" dirty="0"/>
              <a:t>      c) can cause diarrhea and crampy abdominal</a:t>
            </a:r>
          </a:p>
          <a:p>
            <a:pPr eaLnBrk="1" hangingPunct="1">
              <a:lnSpc>
                <a:spcPct val="90000"/>
              </a:lnSpc>
              <a:buFont typeface="Wingdings" panose="05000000000000000000" pitchFamily="2" charset="2"/>
              <a:buNone/>
            </a:pPr>
            <a:r>
              <a:rPr lang="en-US" altLang="en-US" dirty="0"/>
              <a:t>         pain.  </a:t>
            </a:r>
          </a:p>
        </p:txBody>
      </p:sp>
    </p:spTree>
    <p:extLst>
      <p:ext uri="{BB962C8B-B14F-4D97-AF65-F5344CB8AC3E}">
        <p14:creationId xmlns:p14="http://schemas.microsoft.com/office/powerpoint/2010/main" val="129649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 calcmode="lin" valueType="num">
                                      <p:cBhvr additive="base">
                                        <p:cTn id="3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411">
                                            <p:txEl>
                                              <p:pRg st="6" end="6"/>
                                            </p:txEl>
                                          </p:spTgt>
                                        </p:tgtEl>
                                        <p:attrNameLst>
                                          <p:attrName>style.visibility</p:attrName>
                                        </p:attrNameLst>
                                      </p:cBhvr>
                                      <p:to>
                                        <p:strVal val="visible"/>
                                      </p:to>
                                    </p:set>
                                    <p:anim calcmode="lin" valueType="num">
                                      <p:cBhvr additive="base">
                                        <p:cTn id="43"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411">
                                            <p:txEl>
                                              <p:pRg st="7" end="7"/>
                                            </p:txEl>
                                          </p:spTgt>
                                        </p:tgtEl>
                                        <p:attrNameLst>
                                          <p:attrName>style.visibility</p:attrName>
                                        </p:attrNameLst>
                                      </p:cBhvr>
                                      <p:to>
                                        <p:strVal val="visible"/>
                                      </p:to>
                                    </p:set>
                                    <p:anim calcmode="lin" valueType="num">
                                      <p:cBhvr additive="base">
                                        <p:cTn id="49" dur="5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a:t>TREATMENT</a:t>
            </a:r>
          </a:p>
        </p:txBody>
      </p:sp>
      <p:sp>
        <p:nvSpPr>
          <p:cNvPr id="18435" name="Rectangle 3"/>
          <p:cNvSpPr>
            <a:spLocks noGrp="1" noChangeArrowheads="1"/>
          </p:cNvSpPr>
          <p:nvPr>
            <p:ph idx="1"/>
          </p:nvPr>
        </p:nvSpPr>
        <p:spPr/>
        <p:txBody>
          <a:bodyPr/>
          <a:lstStyle/>
          <a:p>
            <a:pPr eaLnBrk="1" hangingPunct="1"/>
            <a:r>
              <a:rPr lang="en-US" altLang="en-US" b="1" dirty="0"/>
              <a:t>Bismuth compounds</a:t>
            </a:r>
            <a:r>
              <a:rPr lang="en-US" altLang="en-US" dirty="0"/>
              <a:t> – decrease pepsin activity, increase mucus secretion, form a barrier protection on ulcers, augment prostaglandin synthesis, slow hydrogen ion diffusion across mucosal barrier, and H. pylori bactericidal effect.</a:t>
            </a:r>
          </a:p>
          <a:p>
            <a:pPr eaLnBrk="1" hangingPunct="1">
              <a:buFont typeface="Wingdings" panose="05000000000000000000" pitchFamily="2" charset="2"/>
              <a:buNone/>
            </a:pPr>
            <a:r>
              <a:rPr lang="en-US" altLang="en-US" dirty="0"/>
              <a:t>      a) Used in triple drug combinations for</a:t>
            </a:r>
          </a:p>
          <a:p>
            <a:pPr eaLnBrk="1" hangingPunct="1">
              <a:buFont typeface="Wingdings" panose="05000000000000000000" pitchFamily="2" charset="2"/>
              <a:buNone/>
            </a:pPr>
            <a:r>
              <a:rPr lang="en-US" altLang="en-US" dirty="0"/>
              <a:t>          the treatment of H. pylori.</a:t>
            </a:r>
          </a:p>
        </p:txBody>
      </p:sp>
    </p:spTree>
    <p:extLst>
      <p:ext uri="{BB962C8B-B14F-4D97-AF65-F5344CB8AC3E}">
        <p14:creationId xmlns:p14="http://schemas.microsoft.com/office/powerpoint/2010/main" val="233602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a:t>TREATMENT</a:t>
            </a:r>
          </a:p>
        </p:txBody>
      </p:sp>
      <p:sp>
        <p:nvSpPr>
          <p:cNvPr id="19459" name="Rectangle 3"/>
          <p:cNvSpPr>
            <a:spLocks noGrp="1" noChangeArrowheads="1"/>
          </p:cNvSpPr>
          <p:nvPr>
            <p:ph idx="1"/>
          </p:nvPr>
        </p:nvSpPr>
        <p:spPr/>
        <p:txBody>
          <a:bodyPr/>
          <a:lstStyle/>
          <a:p>
            <a:pPr eaLnBrk="1" hangingPunct="1"/>
            <a:r>
              <a:rPr lang="en-US" altLang="en-US" dirty="0"/>
              <a:t>If H. pylori positive then must be given antibiotics to prevent recurrence of ulcer.</a:t>
            </a:r>
          </a:p>
          <a:p>
            <a:pPr eaLnBrk="1" hangingPunct="1"/>
            <a:r>
              <a:rPr lang="en-US" altLang="en-US" b="1" dirty="0"/>
              <a:t>Usually done with triple or quadruple treatment regimens</a:t>
            </a:r>
            <a:r>
              <a:rPr lang="en-US" altLang="en-US" dirty="0"/>
              <a:t>.</a:t>
            </a:r>
          </a:p>
          <a:p>
            <a:pPr eaLnBrk="1" hangingPunct="1"/>
            <a:r>
              <a:rPr lang="en-US" altLang="en-US" dirty="0"/>
              <a:t>Some antibiotics in regimens are </a:t>
            </a:r>
            <a:r>
              <a:rPr lang="en-US" altLang="en-US" b="1" dirty="0"/>
              <a:t>metronidazole, tetracycline, amoxicillin, clarithromycin plus a PPI</a:t>
            </a:r>
          </a:p>
          <a:p>
            <a:r>
              <a:rPr lang="en-US" altLang="en-US" dirty="0"/>
              <a:t>A Cochrane meta-analysis of 55 studies concluded that </a:t>
            </a:r>
            <a:r>
              <a:rPr lang="en-US" altLang="en-US" b="1" dirty="0"/>
              <a:t>14 days </a:t>
            </a:r>
            <a:r>
              <a:rPr lang="en-US" altLang="en-US" dirty="0"/>
              <a:t>is the optimal duration of triple therapy, achieving an H pylori eradication rate of 81.9%, whereas 7 days attains an eradication rate of only 72.9%.</a:t>
            </a:r>
          </a:p>
        </p:txBody>
      </p:sp>
    </p:spTree>
    <p:extLst>
      <p:ext uri="{BB962C8B-B14F-4D97-AF65-F5344CB8AC3E}">
        <p14:creationId xmlns:p14="http://schemas.microsoft.com/office/powerpoint/2010/main" val="18627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dirty="0"/>
              <a:t>EPIDEMIOLOGY</a:t>
            </a:r>
          </a:p>
        </p:txBody>
      </p:sp>
      <p:sp>
        <p:nvSpPr>
          <p:cNvPr id="3075" name="Rectangle 3"/>
          <p:cNvSpPr>
            <a:spLocks noGrp="1" noChangeArrowheads="1"/>
          </p:cNvSpPr>
          <p:nvPr>
            <p:ph idx="1"/>
          </p:nvPr>
        </p:nvSpPr>
        <p:spPr/>
        <p:txBody>
          <a:bodyPr>
            <a:normAutofit fontScale="92500" lnSpcReduction="10000"/>
          </a:bodyPr>
          <a:lstStyle/>
          <a:p>
            <a:r>
              <a:rPr lang="en-US" altLang="en-US" dirty="0"/>
              <a:t>Duodenal ulcers occur more frequently than gastric ulcers. This is probably due to the likelihood of gastric ulcers being silent and presenting only after complications.</a:t>
            </a:r>
          </a:p>
          <a:p>
            <a:r>
              <a:rPr lang="en-US" altLang="en-US" dirty="0"/>
              <a:t>Peptic ulcer disease occurs more commonly in males than females.</a:t>
            </a:r>
          </a:p>
          <a:p>
            <a:r>
              <a:rPr lang="en-US" altLang="en-US" dirty="0"/>
              <a:t>Gastric ulcers occur later in life than duodenal ulcers (peak is in the sixth decade).</a:t>
            </a:r>
          </a:p>
          <a:p>
            <a:r>
              <a:rPr lang="en-US" altLang="en-US" dirty="0"/>
              <a:t>About 90 -100% of duodenal ulcers and 75 - 85% of gastric ulcers are associated with H. pylori infection.</a:t>
            </a:r>
          </a:p>
          <a:p>
            <a:r>
              <a:rPr lang="en-US" altLang="en-US" dirty="0"/>
              <a:t>About 15 - 20% of patients have both gastric and duodenal ulcers.</a:t>
            </a:r>
          </a:p>
          <a:p>
            <a:r>
              <a:rPr lang="en-US" altLang="en-US" dirty="0"/>
              <a:t>Patients with gastric ulcers have a 33% chance of developing subsequent duodenal ulcers.</a:t>
            </a:r>
          </a:p>
        </p:txBody>
      </p:sp>
    </p:spTree>
    <p:extLst>
      <p:ext uri="{BB962C8B-B14F-4D97-AF65-F5344CB8AC3E}">
        <p14:creationId xmlns:p14="http://schemas.microsoft.com/office/powerpoint/2010/main" val="101378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First line therapy</a:t>
            </a:r>
          </a:p>
          <a:p>
            <a:pPr marL="0" indent="0">
              <a:buNone/>
            </a:pPr>
            <a:r>
              <a:rPr lang="en-US" b="1" dirty="0"/>
              <a:t>Proton pump inhibitor (PPI) </a:t>
            </a:r>
            <a:endParaRPr lang="en-US" dirty="0"/>
          </a:p>
          <a:p>
            <a:pPr marL="0" indent="0">
              <a:buNone/>
            </a:pPr>
            <a:r>
              <a:rPr lang="en-US" dirty="0"/>
              <a:t>EX: omeprazole 20 mg BID, lansoprazole 30 mg BID, esomeprazole 40 mg BD, pantoprazole 40 mg BD, </a:t>
            </a:r>
            <a:r>
              <a:rPr lang="en-US" dirty="0" err="1"/>
              <a:t>rabeprazole</a:t>
            </a:r>
            <a:r>
              <a:rPr lang="en-US" dirty="0"/>
              <a:t> 20 mg BID</a:t>
            </a:r>
          </a:p>
          <a:p>
            <a:pPr marL="0" indent="0">
              <a:buNone/>
            </a:pPr>
            <a:endParaRPr lang="en-US" b="1" dirty="0"/>
          </a:p>
          <a:p>
            <a:pPr marL="0" indent="0">
              <a:buNone/>
            </a:pPr>
            <a:r>
              <a:rPr lang="en-US" b="1" dirty="0"/>
              <a:t>plus</a:t>
            </a:r>
          </a:p>
          <a:p>
            <a:r>
              <a:rPr lang="en-US" b="1" dirty="0"/>
              <a:t>Clarithromycin 500 mg BID </a:t>
            </a:r>
            <a:r>
              <a:rPr lang="en-US" dirty="0"/>
              <a:t> (first-line and continues to be recommended in areas where H pylori clarithromycin resistance is less than 15% and in patients without previous macrolide exposure or  </a:t>
            </a:r>
            <a:r>
              <a:rPr lang="en-US" b="1" dirty="0"/>
              <a:t>metronidazole 500 mg BID</a:t>
            </a:r>
            <a:r>
              <a:rPr lang="en-US" dirty="0"/>
              <a:t> (when clarithromycin resistance is increasing)  </a:t>
            </a:r>
          </a:p>
          <a:p>
            <a:pPr marL="0" indent="0">
              <a:buNone/>
            </a:pPr>
            <a:r>
              <a:rPr lang="en-US" b="1" dirty="0"/>
              <a:t>plus</a:t>
            </a:r>
            <a:endParaRPr lang="en-US" dirty="0"/>
          </a:p>
          <a:p>
            <a:r>
              <a:rPr lang="en-US" b="1" dirty="0"/>
              <a:t>Amoxicillin 1000 mg BID </a:t>
            </a:r>
            <a:r>
              <a:rPr lang="en-US" dirty="0"/>
              <a:t>or  </a:t>
            </a:r>
            <a:r>
              <a:rPr lang="en-US" b="1" dirty="0"/>
              <a:t>metronidazole 500 mg BID </a:t>
            </a:r>
            <a:r>
              <a:rPr lang="en-US" dirty="0"/>
              <a:t>(if not already selected)</a:t>
            </a:r>
          </a:p>
        </p:txBody>
      </p:sp>
    </p:spTree>
    <p:extLst>
      <p:ext uri="{BB962C8B-B14F-4D97-AF65-F5344CB8AC3E}">
        <p14:creationId xmlns:p14="http://schemas.microsoft.com/office/powerpoint/2010/main" val="168251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pPr marL="0" indent="0">
              <a:buNone/>
            </a:pPr>
            <a:r>
              <a:rPr lang="en-US" b="1" dirty="0"/>
              <a:t>Second-line therapy</a:t>
            </a:r>
          </a:p>
          <a:p>
            <a:r>
              <a:rPr lang="en-US" dirty="0"/>
              <a:t>Second-line therapy should avoid repeating first-line regimens that were already used, and should incorporate at least one different antibiotic. </a:t>
            </a:r>
          </a:p>
          <a:p>
            <a:r>
              <a:rPr lang="en-US" dirty="0"/>
              <a:t>Bismuth-based therapy or levofloxacin-containing triple therapy can be used.</a:t>
            </a:r>
          </a:p>
        </p:txBody>
      </p:sp>
    </p:spTree>
    <p:extLst>
      <p:ext uri="{BB962C8B-B14F-4D97-AF65-F5344CB8AC3E}">
        <p14:creationId xmlns:p14="http://schemas.microsoft.com/office/powerpoint/2010/main" val="207140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TREATMENT</a:t>
            </a:r>
          </a:p>
        </p:txBody>
      </p:sp>
      <p:sp>
        <p:nvSpPr>
          <p:cNvPr id="5" name="Content Placeholder 4"/>
          <p:cNvSpPr>
            <a:spLocks noGrp="1"/>
          </p:cNvSpPr>
          <p:nvPr>
            <p:ph sz="half" idx="1"/>
          </p:nvPr>
        </p:nvSpPr>
        <p:spPr/>
        <p:txBody>
          <a:bodyPr>
            <a:normAutofit fontScale="92500" lnSpcReduction="20000"/>
          </a:bodyPr>
          <a:lstStyle/>
          <a:p>
            <a:r>
              <a:rPr lang="en-US" dirty="0"/>
              <a:t>Esomeprazole 20 mg BID </a:t>
            </a:r>
          </a:p>
          <a:p>
            <a:pPr marL="0" indent="0">
              <a:buNone/>
            </a:pPr>
            <a:r>
              <a:rPr lang="en-US" b="1" dirty="0"/>
              <a:t>plus</a:t>
            </a:r>
          </a:p>
          <a:p>
            <a:r>
              <a:rPr lang="en-US" dirty="0"/>
              <a:t>Levofloxacin 500 mg BID </a:t>
            </a:r>
          </a:p>
          <a:p>
            <a:pPr marL="0" indent="0">
              <a:buNone/>
            </a:pPr>
            <a:r>
              <a:rPr lang="en-US" b="1" dirty="0"/>
              <a:t>plus</a:t>
            </a:r>
          </a:p>
          <a:p>
            <a:r>
              <a:rPr lang="en-US" dirty="0"/>
              <a:t>Bismuth 220 mg BID </a:t>
            </a:r>
          </a:p>
          <a:p>
            <a:pPr marL="0" indent="0">
              <a:buNone/>
            </a:pPr>
            <a:r>
              <a:rPr lang="en-US" b="1" dirty="0"/>
              <a:t>plus</a:t>
            </a:r>
          </a:p>
          <a:p>
            <a:r>
              <a:rPr lang="en-US" dirty="0"/>
              <a:t>Amoxicillin 1000 mg BID OR cefuroxime 500 mg BID</a:t>
            </a:r>
          </a:p>
        </p:txBody>
      </p:sp>
      <p:sp>
        <p:nvSpPr>
          <p:cNvPr id="6" name="Content Placeholder 5"/>
          <p:cNvSpPr>
            <a:spLocks noGrp="1"/>
          </p:cNvSpPr>
          <p:nvPr>
            <p:ph sz="half" idx="2"/>
          </p:nvPr>
        </p:nvSpPr>
        <p:spPr/>
        <p:txBody>
          <a:bodyPr>
            <a:normAutofit fontScale="92500" lnSpcReduction="20000"/>
          </a:bodyPr>
          <a:lstStyle/>
          <a:p>
            <a:r>
              <a:rPr lang="en-US" dirty="0"/>
              <a:t>PPI or H2 receptor antagonist  lansoprazole 30 mg BID or ranitidine 150 mg BID </a:t>
            </a:r>
          </a:p>
          <a:p>
            <a:pPr marL="0" indent="0">
              <a:buNone/>
            </a:pPr>
            <a:r>
              <a:rPr lang="en-US" dirty="0"/>
              <a:t>plus</a:t>
            </a:r>
          </a:p>
          <a:p>
            <a:r>
              <a:rPr lang="en-US" dirty="0"/>
              <a:t>Bismuth subsalicylate 525 mg QID  or bismuth </a:t>
            </a:r>
            <a:r>
              <a:rPr lang="en-US" dirty="0" err="1"/>
              <a:t>tripotassium</a:t>
            </a:r>
            <a:r>
              <a:rPr lang="en-US" dirty="0"/>
              <a:t> </a:t>
            </a:r>
            <a:r>
              <a:rPr lang="en-US" dirty="0" err="1"/>
              <a:t>dicitrate</a:t>
            </a:r>
            <a:r>
              <a:rPr lang="en-US" dirty="0"/>
              <a:t> 300 mg QID</a:t>
            </a:r>
          </a:p>
          <a:p>
            <a:pPr marL="0" indent="0">
              <a:buNone/>
            </a:pPr>
            <a:r>
              <a:rPr lang="en-US" dirty="0"/>
              <a:t>plus</a:t>
            </a:r>
          </a:p>
          <a:p>
            <a:r>
              <a:rPr lang="en-US" dirty="0"/>
              <a:t>Metronidazole 250 mg QID or 500 mg TID (or levofloxacin)</a:t>
            </a:r>
          </a:p>
          <a:p>
            <a:pPr marL="0" indent="0">
              <a:buNone/>
            </a:pPr>
            <a:r>
              <a:rPr lang="en-US" dirty="0"/>
              <a:t>plus</a:t>
            </a:r>
          </a:p>
          <a:p>
            <a:r>
              <a:rPr lang="en-US" dirty="0"/>
              <a:t>Tetracycline 500 mg QID </a:t>
            </a:r>
          </a:p>
        </p:txBody>
      </p:sp>
    </p:spTree>
    <p:extLst>
      <p:ext uri="{BB962C8B-B14F-4D97-AF65-F5344CB8AC3E}">
        <p14:creationId xmlns:p14="http://schemas.microsoft.com/office/powerpoint/2010/main" val="125889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 calcmode="lin" valueType="num">
                                      <p:cBhvr additive="base">
                                        <p:cTn id="5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 calcmode="lin" valueType="num">
                                      <p:cBhvr additive="base">
                                        <p:cTn id="5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 calcmode="lin" valueType="num">
                                      <p:cBhvr additive="base">
                                        <p:cTn id="6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
                                            <p:txEl>
                                              <p:pRg st="4" end="4"/>
                                            </p:txEl>
                                          </p:spTgt>
                                        </p:tgtEl>
                                        <p:attrNameLst>
                                          <p:attrName>style.visibility</p:attrName>
                                        </p:attrNameLst>
                                      </p:cBhvr>
                                      <p:to>
                                        <p:strVal val="visible"/>
                                      </p:to>
                                    </p:set>
                                    <p:anim calcmode="lin" valueType="num">
                                      <p:cBhvr additive="base">
                                        <p:cTn id="6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
                                            <p:txEl>
                                              <p:pRg st="5" end="5"/>
                                            </p:txEl>
                                          </p:spTgt>
                                        </p:tgtEl>
                                        <p:attrNameLst>
                                          <p:attrName>style.visibility</p:attrName>
                                        </p:attrNameLst>
                                      </p:cBhvr>
                                      <p:to>
                                        <p:strVal val="visible"/>
                                      </p:to>
                                    </p:set>
                                    <p:anim calcmode="lin" valueType="num">
                                      <p:cBhvr additive="base">
                                        <p:cTn id="6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
                                            <p:txEl>
                                              <p:pRg st="6" end="6"/>
                                            </p:txEl>
                                          </p:spTgt>
                                        </p:tgtEl>
                                        <p:attrNameLst>
                                          <p:attrName>style.visibility</p:attrName>
                                        </p:attrNameLst>
                                      </p:cBhvr>
                                      <p:to>
                                        <p:strVal val="visible"/>
                                      </p:to>
                                    </p:set>
                                    <p:anim calcmode="lin" valueType="num">
                                      <p:cBhvr additive="base">
                                        <p:cTn id="7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TREATMENT</a:t>
            </a:r>
          </a:p>
        </p:txBody>
      </p:sp>
      <p:sp>
        <p:nvSpPr>
          <p:cNvPr id="6" name="Content Placeholder 5"/>
          <p:cNvSpPr>
            <a:spLocks noGrp="1"/>
          </p:cNvSpPr>
          <p:nvPr>
            <p:ph idx="1"/>
          </p:nvPr>
        </p:nvSpPr>
        <p:spPr/>
        <p:txBody>
          <a:bodyPr>
            <a:normAutofit lnSpcReduction="10000"/>
          </a:bodyPr>
          <a:lstStyle/>
          <a:p>
            <a:pPr marL="0" indent="0">
              <a:buNone/>
            </a:pPr>
            <a:r>
              <a:rPr lang="en-US" b="1" dirty="0"/>
              <a:t>Third-line therapy</a:t>
            </a:r>
          </a:p>
          <a:p>
            <a:r>
              <a:rPr lang="en-US" dirty="0"/>
              <a:t>PPI (lansoprazole 30 mg BID) </a:t>
            </a:r>
          </a:p>
          <a:p>
            <a:pPr marL="0" indent="0">
              <a:buNone/>
            </a:pPr>
            <a:r>
              <a:rPr lang="en-US" dirty="0"/>
              <a:t>plus</a:t>
            </a:r>
          </a:p>
          <a:p>
            <a:r>
              <a:rPr lang="en-US" dirty="0"/>
              <a:t>Bismuth potassium citrate 220 mg BID </a:t>
            </a:r>
          </a:p>
          <a:p>
            <a:pPr marL="0" indent="0">
              <a:buNone/>
            </a:pPr>
            <a:r>
              <a:rPr lang="en-US" dirty="0"/>
              <a:t>plus</a:t>
            </a:r>
          </a:p>
          <a:p>
            <a:r>
              <a:rPr lang="en-US" dirty="0"/>
              <a:t>Tetracycline 500 mg QID or amoxicillin 1 g TID </a:t>
            </a:r>
          </a:p>
          <a:p>
            <a:pPr marL="0" indent="0">
              <a:buNone/>
            </a:pPr>
            <a:r>
              <a:rPr lang="en-US" dirty="0"/>
              <a:t>plus</a:t>
            </a:r>
          </a:p>
          <a:p>
            <a:r>
              <a:rPr lang="en-US" dirty="0" err="1"/>
              <a:t>Furazolidone</a:t>
            </a:r>
            <a:r>
              <a:rPr lang="en-US" dirty="0"/>
              <a:t> 100 mg TID or tetracycline 500 mg QID (if not already selected) or metronidazole 400 mg QID</a:t>
            </a:r>
          </a:p>
        </p:txBody>
      </p:sp>
    </p:spTree>
    <p:extLst>
      <p:ext uri="{BB962C8B-B14F-4D97-AF65-F5344CB8AC3E}">
        <p14:creationId xmlns:p14="http://schemas.microsoft.com/office/powerpoint/2010/main" val="146435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5308" y="257578"/>
            <a:ext cx="10522038" cy="6284890"/>
          </a:xfrm>
          <a:prstGeom prst="rect">
            <a:avLst/>
          </a:prstGeom>
        </p:spPr>
      </p:pic>
    </p:spTree>
    <p:extLst>
      <p:ext uri="{BB962C8B-B14F-4D97-AF65-F5344CB8AC3E}">
        <p14:creationId xmlns:p14="http://schemas.microsoft.com/office/powerpoint/2010/main" val="87555576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dirty="0"/>
              <a:t>COMPLICATIONS OF PUD</a:t>
            </a:r>
          </a:p>
        </p:txBody>
      </p:sp>
      <p:sp>
        <p:nvSpPr>
          <p:cNvPr id="20483" name="Rectangle 3"/>
          <p:cNvSpPr>
            <a:spLocks noGrp="1" noChangeArrowheads="1"/>
          </p:cNvSpPr>
          <p:nvPr>
            <p:ph idx="1"/>
          </p:nvPr>
        </p:nvSpPr>
        <p:spPr/>
        <p:txBody>
          <a:bodyPr/>
          <a:lstStyle/>
          <a:p>
            <a:pPr eaLnBrk="1" hangingPunct="1"/>
            <a:r>
              <a:rPr lang="en-US" altLang="en-US" dirty="0"/>
              <a:t>GI bleeding is the most common complication of PUD</a:t>
            </a:r>
          </a:p>
          <a:p>
            <a:pPr eaLnBrk="1" hangingPunct="1"/>
            <a:r>
              <a:rPr lang="en-US" altLang="en-US" dirty="0"/>
              <a:t> </a:t>
            </a:r>
            <a:r>
              <a:rPr lang="en-US" altLang="en-US" b="1" dirty="0"/>
              <a:t>PUD most common cause of upper GI bleeding</a:t>
            </a:r>
            <a:r>
              <a:rPr lang="en-US" altLang="en-US" dirty="0"/>
              <a:t>.</a:t>
            </a:r>
          </a:p>
          <a:p>
            <a:pPr eaLnBrk="1" hangingPunct="1"/>
            <a:endParaRPr lang="en-US" altLang="en-US" dirty="0"/>
          </a:p>
          <a:p>
            <a:pPr eaLnBrk="1" hangingPunct="1">
              <a:buFont typeface="Arial" panose="020B0604020202020204" pitchFamily="34" charset="0"/>
              <a:buNone/>
            </a:pPr>
            <a:endParaRPr lang="en-US" altLang="en-US" sz="3600" b="1" dirty="0"/>
          </a:p>
        </p:txBody>
      </p:sp>
      <p:pic>
        <p:nvPicPr>
          <p:cNvPr id="2" name="Picture 1"/>
          <p:cNvPicPr>
            <a:picLocks noChangeAspect="1"/>
          </p:cNvPicPr>
          <p:nvPr/>
        </p:nvPicPr>
        <p:blipFill>
          <a:blip r:embed="rId2"/>
          <a:stretch>
            <a:fillRect/>
          </a:stretch>
        </p:blipFill>
        <p:spPr>
          <a:xfrm>
            <a:off x="1687132" y="2987899"/>
            <a:ext cx="6825803" cy="3683357"/>
          </a:xfrm>
          <a:prstGeom prst="rect">
            <a:avLst/>
          </a:prstGeom>
        </p:spPr>
      </p:pic>
    </p:spTree>
    <p:extLst>
      <p:ext uri="{BB962C8B-B14F-4D97-AF65-F5344CB8AC3E}">
        <p14:creationId xmlns:p14="http://schemas.microsoft.com/office/powerpoint/2010/main" val="22029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PUD</a:t>
            </a:r>
          </a:p>
        </p:txBody>
      </p:sp>
      <p:sp>
        <p:nvSpPr>
          <p:cNvPr id="3" name="Content Placeholder 2"/>
          <p:cNvSpPr>
            <a:spLocks noGrp="1"/>
          </p:cNvSpPr>
          <p:nvPr>
            <p:ph idx="1"/>
          </p:nvPr>
        </p:nvSpPr>
        <p:spPr/>
        <p:txBody>
          <a:bodyPr/>
          <a:lstStyle/>
          <a:p>
            <a:pPr marL="0" indent="0">
              <a:buNone/>
            </a:pPr>
            <a:r>
              <a:rPr lang="en-US" b="1" dirty="0"/>
              <a:t>GI Bleeding</a:t>
            </a:r>
          </a:p>
          <a:p>
            <a:r>
              <a:rPr lang="en-US" dirty="0"/>
              <a:t>Is the most common complication of PUD</a:t>
            </a:r>
          </a:p>
          <a:p>
            <a:r>
              <a:rPr lang="en-US" dirty="0"/>
              <a:t> patients present with hematemesis, passage of tarry stools, weakness, hypotension, syncope, thirst and sweating resulting from associated blood loss.</a:t>
            </a:r>
          </a:p>
        </p:txBody>
      </p:sp>
    </p:spTree>
    <p:extLst>
      <p:ext uri="{BB962C8B-B14F-4D97-AF65-F5344CB8AC3E}">
        <p14:creationId xmlns:p14="http://schemas.microsoft.com/office/powerpoint/2010/main" val="28406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a:t>COMPLICATIONS OF PUD</a:t>
            </a:r>
          </a:p>
        </p:txBody>
      </p:sp>
      <p:sp>
        <p:nvSpPr>
          <p:cNvPr id="21507" name="Rectangle 3"/>
          <p:cNvSpPr>
            <a:spLocks noGrp="1" noChangeArrowheads="1"/>
          </p:cNvSpPr>
          <p:nvPr>
            <p:ph idx="1"/>
          </p:nvPr>
        </p:nvSpPr>
        <p:spPr/>
        <p:txBody>
          <a:bodyPr>
            <a:normAutofit lnSpcReduction="10000"/>
          </a:bodyPr>
          <a:lstStyle/>
          <a:p>
            <a:pPr eaLnBrk="1" hangingPunct="1">
              <a:lnSpc>
                <a:spcPct val="90000"/>
              </a:lnSpc>
              <a:buFont typeface="Wingdings" panose="05000000000000000000" pitchFamily="2" charset="2"/>
              <a:buNone/>
            </a:pPr>
            <a:r>
              <a:rPr lang="en-US" altLang="en-US" sz="2400" b="1" dirty="0"/>
              <a:t>                                    Perforation</a:t>
            </a:r>
            <a:r>
              <a:rPr lang="en-US" altLang="en-US" sz="2400" dirty="0"/>
              <a:t> </a:t>
            </a:r>
          </a:p>
          <a:p>
            <a:pPr eaLnBrk="1" hangingPunct="1">
              <a:lnSpc>
                <a:spcPct val="90000"/>
              </a:lnSpc>
            </a:pPr>
            <a:r>
              <a:rPr lang="en-US" altLang="en-US" sz="2400" dirty="0"/>
              <a:t>Initially a chemical peritonitis develops which then progresses to a bacterial peritonitis. </a:t>
            </a:r>
          </a:p>
          <a:p>
            <a:pPr eaLnBrk="1" hangingPunct="1">
              <a:lnSpc>
                <a:spcPct val="90000"/>
              </a:lnSpc>
            </a:pPr>
            <a:r>
              <a:rPr lang="en-US" altLang="en-US" sz="2400" b="1" dirty="0"/>
              <a:t>Anterior perforation</a:t>
            </a:r>
            <a:r>
              <a:rPr lang="en-US" altLang="en-US" sz="2400" dirty="0"/>
              <a:t> - patients will have sudden abdominal pain with guarding and rebound. </a:t>
            </a:r>
          </a:p>
          <a:p>
            <a:pPr eaLnBrk="1" hangingPunct="1">
              <a:lnSpc>
                <a:spcPct val="90000"/>
              </a:lnSpc>
            </a:pPr>
            <a:r>
              <a:rPr lang="en-US" altLang="en-US" sz="2400" dirty="0"/>
              <a:t> 60-70% will demonstrate free air on x-rays.</a:t>
            </a:r>
          </a:p>
          <a:p>
            <a:pPr eaLnBrk="1" hangingPunct="1">
              <a:lnSpc>
                <a:spcPct val="90000"/>
              </a:lnSpc>
            </a:pPr>
            <a:r>
              <a:rPr lang="en-US" altLang="en-US" sz="2400" b="1" dirty="0"/>
              <a:t>Posterior perforation</a:t>
            </a:r>
            <a:r>
              <a:rPr lang="en-US" altLang="en-US" sz="2400" dirty="0"/>
              <a:t> - patients will develop back pain with no free air on x-ray</a:t>
            </a:r>
          </a:p>
          <a:p>
            <a:pPr eaLnBrk="1" hangingPunct="1">
              <a:lnSpc>
                <a:spcPct val="90000"/>
              </a:lnSpc>
            </a:pPr>
            <a:r>
              <a:rPr lang="en-US" altLang="en-US" sz="2400" dirty="0"/>
              <a:t>may mimic pancreatitis but lipase will be normal or only slightly elevated.</a:t>
            </a:r>
          </a:p>
          <a:p>
            <a:pPr eaLnBrk="1" hangingPunct="1">
              <a:lnSpc>
                <a:spcPct val="90000"/>
              </a:lnSpc>
            </a:pPr>
            <a:r>
              <a:rPr lang="en-US" altLang="en-US" sz="2400" b="1" dirty="0"/>
              <a:t>No free air on x-rays cannot rule our perforation.</a:t>
            </a:r>
          </a:p>
          <a:p>
            <a:pPr eaLnBrk="1" hangingPunct="1">
              <a:lnSpc>
                <a:spcPct val="90000"/>
              </a:lnSpc>
            </a:pPr>
            <a:r>
              <a:rPr lang="en-US" altLang="en-US" sz="2400" dirty="0"/>
              <a:t>IV fluids, electrolyte corrections, NG tube, broad spectrum antibiotics and surgery.</a:t>
            </a:r>
          </a:p>
          <a:p>
            <a:pPr eaLnBrk="1" hangingPunct="1">
              <a:lnSpc>
                <a:spcPct val="90000"/>
              </a:lnSpc>
            </a:pPr>
            <a:endParaRPr lang="en-US" altLang="en-US" sz="2400" dirty="0"/>
          </a:p>
        </p:txBody>
      </p:sp>
    </p:spTree>
    <p:extLst>
      <p:ext uri="{BB962C8B-B14F-4D97-AF65-F5344CB8AC3E}">
        <p14:creationId xmlns:p14="http://schemas.microsoft.com/office/powerpoint/2010/main" val="367759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507">
                                            <p:txEl>
                                              <p:pRg st="6" end="6"/>
                                            </p:txEl>
                                          </p:spTgt>
                                        </p:tgtEl>
                                        <p:attrNameLst>
                                          <p:attrName>style.visibility</p:attrName>
                                        </p:attrNameLst>
                                      </p:cBhvr>
                                      <p:to>
                                        <p:strVal val="visible"/>
                                      </p:to>
                                    </p:set>
                                    <p:anim calcmode="lin" valueType="num">
                                      <p:cBhvr additive="base">
                                        <p:cTn id="43"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507">
                                            <p:txEl>
                                              <p:pRg st="7" end="7"/>
                                            </p:txEl>
                                          </p:spTgt>
                                        </p:tgtEl>
                                        <p:attrNameLst>
                                          <p:attrName>style.visibility</p:attrName>
                                        </p:attrNameLst>
                                      </p:cBhvr>
                                      <p:to>
                                        <p:strVal val="visible"/>
                                      </p:to>
                                    </p:set>
                                    <p:anim calcmode="lin" valueType="num">
                                      <p:cBhvr additive="base">
                                        <p:cTn id="49"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50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dirty="0"/>
              <a:t>COMPLICATIONS OF PUD</a:t>
            </a:r>
          </a:p>
        </p:txBody>
      </p:sp>
      <p:sp>
        <p:nvSpPr>
          <p:cNvPr id="22531" name="Rectangle 3"/>
          <p:cNvSpPr>
            <a:spLocks noGrp="1" noChangeArrowheads="1"/>
          </p:cNvSpPr>
          <p:nvPr>
            <p:ph idx="1"/>
          </p:nvPr>
        </p:nvSpPr>
        <p:spPr/>
        <p:txBody>
          <a:bodyPr/>
          <a:lstStyle/>
          <a:p>
            <a:pPr eaLnBrk="1" hangingPunct="1">
              <a:lnSpc>
                <a:spcPct val="90000"/>
              </a:lnSpc>
              <a:buFont typeface="Wingdings" panose="05000000000000000000" pitchFamily="2" charset="2"/>
              <a:buNone/>
            </a:pPr>
            <a:r>
              <a:rPr lang="en-US" altLang="en-US" sz="2400" b="1" dirty="0"/>
              <a:t>                        Gastric outlet obstruction</a:t>
            </a:r>
          </a:p>
          <a:p>
            <a:pPr eaLnBrk="1" hangingPunct="1">
              <a:lnSpc>
                <a:spcPct val="90000"/>
              </a:lnSpc>
            </a:pPr>
            <a:r>
              <a:rPr lang="en-US" altLang="en-US" sz="2400" dirty="0"/>
              <a:t>Scaring from healed ulcers or edema from active ulcer with development of obstruction.</a:t>
            </a:r>
          </a:p>
          <a:p>
            <a:pPr eaLnBrk="1" hangingPunct="1">
              <a:lnSpc>
                <a:spcPct val="90000"/>
              </a:lnSpc>
            </a:pPr>
            <a:r>
              <a:rPr lang="en-US" altLang="en-US" sz="2400" dirty="0"/>
              <a:t>Obstruction will cause gastric dilation, vomiting, dehydration, metabolic alkalosis.</a:t>
            </a:r>
          </a:p>
          <a:p>
            <a:pPr eaLnBrk="1" hangingPunct="1">
              <a:lnSpc>
                <a:spcPct val="90000"/>
              </a:lnSpc>
            </a:pPr>
            <a:r>
              <a:rPr lang="en-US" altLang="en-US" sz="2400" dirty="0"/>
              <a:t>Pts will develop upper abdominal pain with vomiting, early satiety, weight loss, succussion splash.</a:t>
            </a:r>
          </a:p>
          <a:p>
            <a:pPr eaLnBrk="1" hangingPunct="1">
              <a:lnSpc>
                <a:spcPct val="90000"/>
              </a:lnSpc>
            </a:pPr>
            <a:r>
              <a:rPr lang="en-US" altLang="en-US" sz="2400" dirty="0"/>
              <a:t>Abdominal x-ray will show dilated stomach shadow with large air-fluid level. </a:t>
            </a:r>
          </a:p>
          <a:p>
            <a:pPr eaLnBrk="1" hangingPunct="1">
              <a:lnSpc>
                <a:spcPct val="90000"/>
              </a:lnSpc>
            </a:pPr>
            <a:r>
              <a:rPr lang="en-US" altLang="en-US" sz="2400" dirty="0"/>
              <a:t>IV fluids, electrolyte corrections, NG tube, and surgery.</a:t>
            </a:r>
          </a:p>
        </p:txBody>
      </p:sp>
    </p:spTree>
    <p:extLst>
      <p:ext uri="{BB962C8B-B14F-4D97-AF65-F5344CB8AC3E}">
        <p14:creationId xmlns:p14="http://schemas.microsoft.com/office/powerpoint/2010/main" val="410221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CA STOMACH</a:t>
            </a:r>
          </a:p>
        </p:txBody>
      </p:sp>
      <p:sp>
        <p:nvSpPr>
          <p:cNvPr id="5" name="Subtitle 4"/>
          <p:cNvSpPr>
            <a:spLocks noGrp="1"/>
          </p:cNvSpPr>
          <p:nvPr>
            <p:ph type="subTitle" idx="1"/>
          </p:nvPr>
        </p:nvSpPr>
        <p:spPr/>
        <p:txBody>
          <a:bodyPr/>
          <a:lstStyle/>
          <a:p>
            <a:r>
              <a:rPr lang="en-US" dirty="0"/>
              <a:t>MEDICINE 2</a:t>
            </a:r>
          </a:p>
          <a:p>
            <a:r>
              <a:rPr lang="en-US" dirty="0"/>
              <a:t>GIT DISORDERS</a:t>
            </a:r>
          </a:p>
        </p:txBody>
      </p:sp>
      <p:pic>
        <p:nvPicPr>
          <p:cNvPr id="6" name="Picture 5"/>
          <p:cNvPicPr>
            <a:picLocks noChangeAspect="1"/>
          </p:cNvPicPr>
          <p:nvPr/>
        </p:nvPicPr>
        <p:blipFill>
          <a:blip r:embed="rId2"/>
          <a:stretch>
            <a:fillRect/>
          </a:stretch>
        </p:blipFill>
        <p:spPr>
          <a:xfrm>
            <a:off x="0" y="3509962"/>
            <a:ext cx="5125791" cy="3348037"/>
          </a:xfrm>
          <a:prstGeom prst="rect">
            <a:avLst/>
          </a:prstGeom>
        </p:spPr>
      </p:pic>
    </p:spTree>
    <p:extLst>
      <p:ext uri="{BB962C8B-B14F-4D97-AF65-F5344CB8AC3E}">
        <p14:creationId xmlns:p14="http://schemas.microsoft.com/office/powerpoint/2010/main" val="1942372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PEPTIC ULCER</a:t>
            </a:r>
          </a:p>
        </p:txBody>
      </p:sp>
      <p:sp>
        <p:nvSpPr>
          <p:cNvPr id="3" name="Content Placeholder 2"/>
          <p:cNvSpPr>
            <a:spLocks noGrp="1"/>
          </p:cNvSpPr>
          <p:nvPr>
            <p:ph idx="1"/>
          </p:nvPr>
        </p:nvSpPr>
        <p:spPr/>
        <p:txBody>
          <a:bodyPr>
            <a:normAutofit/>
          </a:bodyPr>
          <a:lstStyle/>
          <a:p>
            <a:r>
              <a:rPr lang="en-US" b="1" dirty="0"/>
              <a:t>An ulcer is a break in the mucosal surface, bigger than 5mm in size with depth to sub- mucosa.</a:t>
            </a:r>
          </a:p>
          <a:p>
            <a:r>
              <a:rPr lang="en-US" dirty="0"/>
              <a:t>Peptic ulcer is caused by discrete tissue destruction caused by acid and pepsin.</a:t>
            </a:r>
          </a:p>
          <a:p>
            <a:r>
              <a:rPr lang="en-US" dirty="0"/>
              <a:t>Ulcers occur most commonly in the stomach (GU) and proximal duodenum (DU), and less commonly in the esophagus, and rarely on the other portions of small intestine</a:t>
            </a:r>
          </a:p>
        </p:txBody>
      </p:sp>
    </p:spTree>
    <p:extLst>
      <p:ext uri="{BB962C8B-B14F-4D97-AF65-F5344CB8AC3E}">
        <p14:creationId xmlns:p14="http://schemas.microsoft.com/office/powerpoint/2010/main" val="293235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a:t>
            </a:r>
          </a:p>
        </p:txBody>
      </p:sp>
      <p:sp>
        <p:nvSpPr>
          <p:cNvPr id="3" name="Content Placeholder 2"/>
          <p:cNvSpPr>
            <a:spLocks noGrp="1"/>
          </p:cNvSpPr>
          <p:nvPr>
            <p:ph sz="half" idx="1"/>
          </p:nvPr>
        </p:nvSpPr>
        <p:spPr/>
        <p:txBody>
          <a:bodyPr>
            <a:normAutofit lnSpcReduction="10000"/>
          </a:bodyPr>
          <a:lstStyle/>
          <a:p>
            <a:r>
              <a:rPr lang="en-US" b="1" dirty="0"/>
              <a:t>Ambition is never content, even on the summit of greatness .</a:t>
            </a:r>
          </a:p>
          <a:p>
            <a:endParaRPr lang="en-US" dirty="0"/>
          </a:p>
          <a:p>
            <a:endParaRPr lang="en-US" dirty="0"/>
          </a:p>
          <a:p>
            <a:endParaRPr lang="en-US" dirty="0"/>
          </a:p>
          <a:p>
            <a:endParaRPr lang="en-US" dirty="0"/>
          </a:p>
          <a:p>
            <a:endParaRPr lang="en-US" dirty="0"/>
          </a:p>
          <a:p>
            <a:r>
              <a:rPr lang="en-US" dirty="0"/>
              <a:t>He conquered the larger part of Europe, but he could not conquer gastric cancer</a:t>
            </a:r>
          </a:p>
        </p:txBody>
      </p:sp>
      <p:sp>
        <p:nvSpPr>
          <p:cNvPr id="5" name="Content Placeholder 4"/>
          <p:cNvSpPr>
            <a:spLocks noGrp="1"/>
          </p:cNvSpPr>
          <p:nvPr>
            <p:ph sz="half" idx="2"/>
          </p:nvPr>
        </p:nvSpPr>
        <p:spPr/>
        <p:txBody>
          <a:bodyPr>
            <a:normAutofit lnSpcReduction="10000"/>
          </a:bodyPr>
          <a:lstStyle/>
          <a:p>
            <a:r>
              <a:rPr lang="en-US" dirty="0"/>
              <a:t>Napoleon‘s gastric cancer tumor was found on the lesser curvature of the stomach</a:t>
            </a:r>
          </a:p>
        </p:txBody>
      </p:sp>
      <p:pic>
        <p:nvPicPr>
          <p:cNvPr id="6" name="Picture 5"/>
          <p:cNvPicPr>
            <a:picLocks noChangeAspect="1"/>
          </p:cNvPicPr>
          <p:nvPr/>
        </p:nvPicPr>
        <p:blipFill>
          <a:blip r:embed="rId2"/>
          <a:stretch>
            <a:fillRect/>
          </a:stretch>
        </p:blipFill>
        <p:spPr>
          <a:xfrm>
            <a:off x="1159100" y="2693096"/>
            <a:ext cx="3425780" cy="2239511"/>
          </a:xfrm>
          <a:prstGeom prst="rect">
            <a:avLst/>
          </a:prstGeom>
        </p:spPr>
      </p:pic>
      <p:pic>
        <p:nvPicPr>
          <p:cNvPr id="7" name="Picture 6"/>
          <p:cNvPicPr>
            <a:picLocks noChangeAspect="1"/>
          </p:cNvPicPr>
          <p:nvPr/>
        </p:nvPicPr>
        <p:blipFill>
          <a:blip r:embed="rId3"/>
          <a:stretch>
            <a:fillRect/>
          </a:stretch>
        </p:blipFill>
        <p:spPr>
          <a:xfrm>
            <a:off x="6697014" y="3114875"/>
            <a:ext cx="5318975" cy="3635463"/>
          </a:xfrm>
          <a:prstGeom prst="rect">
            <a:avLst/>
          </a:prstGeom>
        </p:spPr>
      </p:pic>
    </p:spTree>
    <p:extLst>
      <p:ext uri="{BB962C8B-B14F-4D97-AF65-F5344CB8AC3E}">
        <p14:creationId xmlns:p14="http://schemas.microsoft.com/office/powerpoint/2010/main" val="2395783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Napoleon died of GC?</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Diet</a:t>
            </a:r>
          </a:p>
          <a:p>
            <a:r>
              <a:rPr lang="en-US" dirty="0"/>
              <a:t>“full of salt-preserved foods but sparse in fruits and vegetables- common fare for long military”</a:t>
            </a:r>
          </a:p>
          <a:p>
            <a:pPr marL="0" indent="0">
              <a:buNone/>
            </a:pPr>
            <a:r>
              <a:rPr lang="en-US" b="1" dirty="0"/>
              <a:t>H. pylori</a:t>
            </a:r>
          </a:p>
          <a:p>
            <a:r>
              <a:rPr lang="en-US" dirty="0"/>
              <a:t>The new study suggest he was chronically infected with the bacteria Helicobacter pylori.”</a:t>
            </a:r>
          </a:p>
          <a:p>
            <a:pPr marL="0" indent="0">
              <a:buNone/>
            </a:pPr>
            <a:r>
              <a:rPr lang="en-US" b="1" dirty="0"/>
              <a:t>Genetic factors</a:t>
            </a:r>
          </a:p>
          <a:p>
            <a:r>
              <a:rPr lang="en-US" dirty="0"/>
              <a:t>“his father had also died of stomach cancer which led to the theory that he had inherited the disease.”</a:t>
            </a:r>
          </a:p>
          <a:p>
            <a:pPr marL="0" indent="0">
              <a:buNone/>
            </a:pPr>
            <a:r>
              <a:rPr lang="en-US" b="1" dirty="0"/>
              <a:t>Precancerous changes</a:t>
            </a:r>
          </a:p>
          <a:p>
            <a:r>
              <a:rPr lang="en-US" dirty="0"/>
              <a:t>chronic atrophic gastritis?</a:t>
            </a:r>
          </a:p>
        </p:txBody>
      </p:sp>
    </p:spTree>
    <p:extLst>
      <p:ext uri="{BB962C8B-B14F-4D97-AF65-F5344CB8AC3E}">
        <p14:creationId xmlns:p14="http://schemas.microsoft.com/office/powerpoint/2010/main" val="2943698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GASTRIC CANCER</a:t>
            </a:r>
          </a:p>
        </p:txBody>
      </p:sp>
      <p:sp>
        <p:nvSpPr>
          <p:cNvPr id="3" name="Content Placeholder 2"/>
          <p:cNvSpPr>
            <a:spLocks noGrp="1"/>
          </p:cNvSpPr>
          <p:nvPr>
            <p:ph idx="1"/>
          </p:nvPr>
        </p:nvSpPr>
        <p:spPr/>
        <p:txBody>
          <a:bodyPr/>
          <a:lstStyle/>
          <a:p>
            <a:pPr marL="0" indent="0">
              <a:buNone/>
            </a:pPr>
            <a:r>
              <a:rPr lang="en-US" b="1" dirty="0"/>
              <a:t>Early gastric cancer</a:t>
            </a:r>
          </a:p>
          <a:p>
            <a:r>
              <a:rPr lang="en-US" dirty="0"/>
              <a:t>Defined as a tumor confined to the mucosal or submucosal layer, with or without lymph node metastasis</a:t>
            </a:r>
          </a:p>
        </p:txBody>
      </p:sp>
      <p:pic>
        <p:nvPicPr>
          <p:cNvPr id="4" name="Picture 3"/>
          <p:cNvPicPr>
            <a:picLocks noChangeAspect="1"/>
          </p:cNvPicPr>
          <p:nvPr/>
        </p:nvPicPr>
        <p:blipFill>
          <a:blip r:embed="rId2"/>
          <a:stretch>
            <a:fillRect/>
          </a:stretch>
        </p:blipFill>
        <p:spPr>
          <a:xfrm>
            <a:off x="1660996" y="3322750"/>
            <a:ext cx="8123034" cy="3535250"/>
          </a:xfrm>
          <a:prstGeom prst="rect">
            <a:avLst/>
          </a:prstGeom>
        </p:spPr>
      </p:pic>
    </p:spTree>
    <p:extLst>
      <p:ext uri="{BB962C8B-B14F-4D97-AF65-F5344CB8AC3E}">
        <p14:creationId xmlns:p14="http://schemas.microsoft.com/office/powerpoint/2010/main" val="3401637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GASTRIC CANCER</a:t>
            </a:r>
          </a:p>
        </p:txBody>
      </p:sp>
      <p:sp>
        <p:nvSpPr>
          <p:cNvPr id="3" name="Content Placeholder 2"/>
          <p:cNvSpPr>
            <a:spLocks noGrp="1"/>
          </p:cNvSpPr>
          <p:nvPr>
            <p:ph idx="1"/>
          </p:nvPr>
        </p:nvSpPr>
        <p:spPr/>
        <p:txBody>
          <a:bodyPr/>
          <a:lstStyle/>
          <a:p>
            <a:pPr marL="0" indent="0">
              <a:buNone/>
            </a:pPr>
            <a:r>
              <a:rPr lang="en-US" b="1" dirty="0"/>
              <a:t>Advanced gastric cancer</a:t>
            </a:r>
          </a:p>
          <a:p>
            <a:r>
              <a:rPr lang="en-US" dirty="0"/>
              <a:t>invasion depth beyond submucosal layer</a:t>
            </a:r>
          </a:p>
        </p:txBody>
      </p:sp>
      <p:pic>
        <p:nvPicPr>
          <p:cNvPr id="4" name="Picture 3"/>
          <p:cNvPicPr>
            <a:picLocks noChangeAspect="1"/>
          </p:cNvPicPr>
          <p:nvPr/>
        </p:nvPicPr>
        <p:blipFill>
          <a:blip r:embed="rId2"/>
          <a:stretch>
            <a:fillRect/>
          </a:stretch>
        </p:blipFill>
        <p:spPr>
          <a:xfrm>
            <a:off x="1275008" y="2781836"/>
            <a:ext cx="9749307" cy="4217831"/>
          </a:xfrm>
          <a:prstGeom prst="rect">
            <a:avLst/>
          </a:prstGeom>
        </p:spPr>
      </p:pic>
    </p:spTree>
    <p:extLst>
      <p:ext uri="{BB962C8B-B14F-4D97-AF65-F5344CB8AC3E}">
        <p14:creationId xmlns:p14="http://schemas.microsoft.com/office/powerpoint/2010/main" val="799333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BORMANN CLASSIFICATIONS</a:t>
            </a:r>
          </a:p>
        </p:txBody>
      </p:sp>
      <p:sp>
        <p:nvSpPr>
          <p:cNvPr id="3" name="Content Placeholder 2"/>
          <p:cNvSpPr>
            <a:spLocks noGrp="1"/>
          </p:cNvSpPr>
          <p:nvPr>
            <p:ph idx="1"/>
          </p:nvPr>
        </p:nvSpPr>
        <p:spPr/>
        <p:txBody>
          <a:bodyPr/>
          <a:lstStyle/>
          <a:p>
            <a:pPr marL="0" indent="0">
              <a:buNone/>
            </a:pPr>
            <a:r>
              <a:rPr lang="en-US" b="1" dirty="0"/>
              <a:t>Gross classification</a:t>
            </a:r>
          </a:p>
          <a:p>
            <a:r>
              <a:rPr lang="en-US" dirty="0" err="1"/>
              <a:t>phymatoid</a:t>
            </a:r>
            <a:r>
              <a:rPr lang="en-US" dirty="0"/>
              <a:t> type</a:t>
            </a:r>
          </a:p>
          <a:p>
            <a:r>
              <a:rPr lang="en-US" dirty="0"/>
              <a:t>ulcerative type</a:t>
            </a:r>
          </a:p>
          <a:p>
            <a:r>
              <a:rPr lang="en-US" dirty="0"/>
              <a:t>infiltrative ulcerative</a:t>
            </a:r>
          </a:p>
          <a:p>
            <a:r>
              <a:rPr lang="en-US" dirty="0"/>
              <a:t>diffuse infiltrative type</a:t>
            </a:r>
          </a:p>
        </p:txBody>
      </p:sp>
      <p:pic>
        <p:nvPicPr>
          <p:cNvPr id="4" name="Picture 3"/>
          <p:cNvPicPr>
            <a:picLocks noChangeAspect="1"/>
          </p:cNvPicPr>
          <p:nvPr/>
        </p:nvPicPr>
        <p:blipFill>
          <a:blip r:embed="rId2"/>
          <a:stretch>
            <a:fillRect/>
          </a:stretch>
        </p:blipFill>
        <p:spPr>
          <a:xfrm>
            <a:off x="5015099" y="1628753"/>
            <a:ext cx="6338701" cy="4745082"/>
          </a:xfrm>
          <a:prstGeom prst="rect">
            <a:avLst/>
          </a:prstGeom>
        </p:spPr>
      </p:pic>
    </p:spTree>
    <p:extLst>
      <p:ext uri="{BB962C8B-B14F-4D97-AF65-F5344CB8AC3E}">
        <p14:creationId xmlns:p14="http://schemas.microsoft.com/office/powerpoint/2010/main" val="3124974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HISTOLOGY CLASSIFICATION</a:t>
            </a:r>
          </a:p>
        </p:txBody>
      </p:sp>
      <p:sp>
        <p:nvSpPr>
          <p:cNvPr id="3" name="Content Placeholder 2"/>
          <p:cNvSpPr>
            <a:spLocks noGrp="1"/>
          </p:cNvSpPr>
          <p:nvPr>
            <p:ph idx="1"/>
          </p:nvPr>
        </p:nvSpPr>
        <p:spPr/>
        <p:txBody>
          <a:bodyPr/>
          <a:lstStyle/>
          <a:p>
            <a:r>
              <a:rPr lang="en-US" dirty="0"/>
              <a:t>Adenocarcinoma occupy 95%</a:t>
            </a:r>
          </a:p>
          <a:p>
            <a:r>
              <a:rPr lang="en-US" dirty="0"/>
              <a:t>Lymphomas 2%</a:t>
            </a:r>
          </a:p>
          <a:p>
            <a:r>
              <a:rPr lang="en-US" dirty="0"/>
              <a:t>Carcinoids 1%</a:t>
            </a:r>
          </a:p>
          <a:p>
            <a:r>
              <a:rPr lang="en-US" dirty="0" err="1"/>
              <a:t>Adenocathomas</a:t>
            </a:r>
            <a:r>
              <a:rPr lang="en-US" dirty="0"/>
              <a:t> 1%</a:t>
            </a:r>
          </a:p>
          <a:p>
            <a:r>
              <a:rPr lang="en-US" dirty="0"/>
              <a:t>Squamous cell 1%</a:t>
            </a:r>
          </a:p>
        </p:txBody>
      </p:sp>
    </p:spTree>
    <p:extLst>
      <p:ext uri="{BB962C8B-B14F-4D97-AF65-F5344CB8AC3E}">
        <p14:creationId xmlns:p14="http://schemas.microsoft.com/office/powerpoint/2010/main" val="2610842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PATTERNS</a:t>
            </a:r>
          </a:p>
        </p:txBody>
      </p:sp>
      <p:sp>
        <p:nvSpPr>
          <p:cNvPr id="3" name="Content Placeholder 2"/>
          <p:cNvSpPr>
            <a:spLocks noGrp="1"/>
          </p:cNvSpPr>
          <p:nvPr>
            <p:ph idx="1"/>
          </p:nvPr>
        </p:nvSpPr>
        <p:spPr/>
        <p:txBody>
          <a:bodyPr/>
          <a:lstStyle/>
          <a:p>
            <a:r>
              <a:rPr lang="en-US" dirty="0"/>
              <a:t>Direct invasion</a:t>
            </a:r>
          </a:p>
          <a:p>
            <a:r>
              <a:rPr lang="en-US" dirty="0"/>
              <a:t>Lymph node dissemination</a:t>
            </a:r>
          </a:p>
          <a:p>
            <a:r>
              <a:rPr lang="en-US" dirty="0"/>
              <a:t>Blood spread</a:t>
            </a:r>
          </a:p>
          <a:p>
            <a:r>
              <a:rPr lang="en-US" dirty="0"/>
              <a:t>Intraperitoneal colonization</a:t>
            </a:r>
          </a:p>
        </p:txBody>
      </p:sp>
    </p:spTree>
    <p:extLst>
      <p:ext uri="{BB962C8B-B14F-4D97-AF65-F5344CB8AC3E}">
        <p14:creationId xmlns:p14="http://schemas.microsoft.com/office/powerpoint/2010/main" val="2755827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HISTORY TAKING</a:t>
            </a:r>
          </a:p>
        </p:txBody>
      </p:sp>
      <p:sp>
        <p:nvSpPr>
          <p:cNvPr id="3" name="Content Placeholder 2"/>
          <p:cNvSpPr>
            <a:spLocks noGrp="1"/>
          </p:cNvSpPr>
          <p:nvPr>
            <p:ph sz="half" idx="1"/>
          </p:nvPr>
        </p:nvSpPr>
        <p:spPr/>
        <p:txBody>
          <a:bodyPr>
            <a:normAutofit/>
          </a:bodyPr>
          <a:lstStyle/>
          <a:p>
            <a:r>
              <a:rPr lang="en-US" dirty="0"/>
              <a:t>Epigastric Discomfort, Dyspepsia</a:t>
            </a:r>
          </a:p>
          <a:p>
            <a:r>
              <a:rPr lang="en-US" dirty="0"/>
              <a:t>Dysphagia</a:t>
            </a:r>
          </a:p>
          <a:p>
            <a:r>
              <a:rPr lang="en-US" dirty="0" err="1"/>
              <a:t>Wt</a:t>
            </a:r>
            <a:r>
              <a:rPr lang="en-US" dirty="0"/>
              <a:t> loss</a:t>
            </a:r>
          </a:p>
          <a:p>
            <a:r>
              <a:rPr lang="en-US" dirty="0"/>
              <a:t>Anorexia and early satiety</a:t>
            </a:r>
          </a:p>
          <a:p>
            <a:r>
              <a:rPr lang="en-US" dirty="0" err="1"/>
              <a:t>Haemetemesis</a:t>
            </a:r>
            <a:endParaRPr lang="en-US" dirty="0"/>
          </a:p>
          <a:p>
            <a:r>
              <a:rPr lang="en-US" dirty="0"/>
              <a:t>Malena</a:t>
            </a:r>
          </a:p>
          <a:p>
            <a:r>
              <a:rPr lang="en-US" dirty="0"/>
              <a:t>Altered Bowel habits</a:t>
            </a:r>
          </a:p>
        </p:txBody>
      </p:sp>
      <p:sp>
        <p:nvSpPr>
          <p:cNvPr id="5" name="Content Placeholder 4"/>
          <p:cNvSpPr>
            <a:spLocks noGrp="1"/>
          </p:cNvSpPr>
          <p:nvPr>
            <p:ph sz="half" idx="2"/>
          </p:nvPr>
        </p:nvSpPr>
        <p:spPr/>
        <p:txBody>
          <a:bodyPr>
            <a:normAutofit/>
          </a:bodyPr>
          <a:lstStyle/>
          <a:p>
            <a:r>
              <a:rPr lang="en-US" dirty="0"/>
              <a:t>Bleeding P/R</a:t>
            </a:r>
          </a:p>
          <a:p>
            <a:r>
              <a:rPr lang="en-US" dirty="0"/>
              <a:t>Shortness of breath</a:t>
            </a:r>
          </a:p>
          <a:p>
            <a:r>
              <a:rPr lang="en-US" dirty="0"/>
              <a:t>Jaundice</a:t>
            </a:r>
          </a:p>
          <a:p>
            <a:r>
              <a:rPr lang="en-US" dirty="0"/>
              <a:t>Smoking</a:t>
            </a:r>
          </a:p>
          <a:p>
            <a:r>
              <a:rPr lang="en-US" dirty="0"/>
              <a:t>Past history</a:t>
            </a:r>
          </a:p>
          <a:p>
            <a:r>
              <a:rPr lang="en-US" dirty="0"/>
              <a:t>Family history</a:t>
            </a:r>
          </a:p>
          <a:p>
            <a:endParaRPr lang="en-US" dirty="0"/>
          </a:p>
        </p:txBody>
      </p:sp>
    </p:spTree>
    <p:extLst>
      <p:ext uri="{BB962C8B-B14F-4D97-AF65-F5344CB8AC3E}">
        <p14:creationId xmlns:p14="http://schemas.microsoft.com/office/powerpoint/2010/main" val="3125183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a:t>
            </a:r>
          </a:p>
        </p:txBody>
      </p:sp>
      <p:sp>
        <p:nvSpPr>
          <p:cNvPr id="3" name="Content Placeholder 2"/>
          <p:cNvSpPr>
            <a:spLocks noGrp="1"/>
          </p:cNvSpPr>
          <p:nvPr>
            <p:ph sz="half" idx="1"/>
          </p:nvPr>
        </p:nvSpPr>
        <p:spPr/>
        <p:txBody>
          <a:bodyPr/>
          <a:lstStyle/>
          <a:p>
            <a:r>
              <a:rPr lang="en-US" dirty="0"/>
              <a:t>Pallor</a:t>
            </a:r>
          </a:p>
          <a:p>
            <a:r>
              <a:rPr lang="en-US" dirty="0"/>
              <a:t>Lymph nodes</a:t>
            </a:r>
          </a:p>
          <a:p>
            <a:pPr lvl="1"/>
            <a:r>
              <a:rPr lang="en-US" sz="2800" b="1" dirty="0"/>
              <a:t>Lt Supraclavicular (</a:t>
            </a:r>
            <a:r>
              <a:rPr lang="en-US" sz="2800" b="1" dirty="0" err="1"/>
              <a:t>virchow</a:t>
            </a:r>
            <a:r>
              <a:rPr lang="en-US" sz="2800" b="1" dirty="0"/>
              <a:t>)</a:t>
            </a:r>
          </a:p>
          <a:p>
            <a:pPr lvl="1"/>
            <a:r>
              <a:rPr lang="en-US" sz="2800" b="1" dirty="0"/>
              <a:t>Ant Axillary (</a:t>
            </a:r>
            <a:r>
              <a:rPr lang="en-US" sz="2800" b="1" dirty="0" err="1"/>
              <a:t>irish</a:t>
            </a:r>
            <a:r>
              <a:rPr lang="en-US" sz="2800" b="1" dirty="0"/>
              <a:t> nodes)</a:t>
            </a:r>
          </a:p>
          <a:p>
            <a:pPr lvl="1"/>
            <a:r>
              <a:rPr lang="en-US" sz="2800" b="1" dirty="0"/>
              <a:t>Cervical lymph nodes</a:t>
            </a:r>
          </a:p>
        </p:txBody>
      </p:sp>
      <p:pic>
        <p:nvPicPr>
          <p:cNvPr id="5" name="Content Placeholder 4"/>
          <p:cNvPicPr>
            <a:picLocks noGrp="1" noChangeAspect="1"/>
          </p:cNvPicPr>
          <p:nvPr>
            <p:ph sz="half" idx="2"/>
          </p:nvPr>
        </p:nvPicPr>
        <p:blipFill>
          <a:blip r:embed="rId2"/>
          <a:stretch>
            <a:fillRect/>
          </a:stretch>
        </p:blipFill>
        <p:spPr>
          <a:xfrm>
            <a:off x="7273618" y="1825625"/>
            <a:ext cx="2978763" cy="4351338"/>
          </a:xfrm>
          <a:prstGeom prst="rect">
            <a:avLst/>
          </a:prstGeom>
        </p:spPr>
      </p:pic>
      <p:pic>
        <p:nvPicPr>
          <p:cNvPr id="4" name="Picture 3"/>
          <p:cNvPicPr>
            <a:picLocks noChangeAspect="1"/>
          </p:cNvPicPr>
          <p:nvPr/>
        </p:nvPicPr>
        <p:blipFill>
          <a:blip r:embed="rId3"/>
          <a:stretch>
            <a:fillRect/>
          </a:stretch>
        </p:blipFill>
        <p:spPr>
          <a:xfrm>
            <a:off x="4179734" y="4320997"/>
            <a:ext cx="2980920" cy="2537003"/>
          </a:xfrm>
          <a:prstGeom prst="rect">
            <a:avLst/>
          </a:prstGeom>
        </p:spPr>
      </p:pic>
    </p:spTree>
    <p:extLst>
      <p:ext uri="{BB962C8B-B14F-4D97-AF65-F5344CB8AC3E}">
        <p14:creationId xmlns:p14="http://schemas.microsoft.com/office/powerpoint/2010/main" val="1329755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a:t>
            </a:r>
          </a:p>
        </p:txBody>
      </p:sp>
      <p:sp>
        <p:nvSpPr>
          <p:cNvPr id="3" name="Content Placeholder 2"/>
          <p:cNvSpPr>
            <a:spLocks noGrp="1"/>
          </p:cNvSpPr>
          <p:nvPr>
            <p:ph sz="half" idx="1"/>
          </p:nvPr>
        </p:nvSpPr>
        <p:spPr/>
        <p:txBody>
          <a:bodyPr>
            <a:normAutofit/>
          </a:bodyPr>
          <a:lstStyle/>
          <a:p>
            <a:r>
              <a:rPr lang="en-US" dirty="0"/>
              <a:t>Trousseau,s sign</a:t>
            </a:r>
          </a:p>
          <a:p>
            <a:pPr lvl="1"/>
            <a:r>
              <a:rPr lang="en-US" sz="2800" dirty="0" err="1"/>
              <a:t>Thrombophelbitis</a:t>
            </a:r>
            <a:endParaRPr lang="en-US" sz="2800" dirty="0"/>
          </a:p>
          <a:p>
            <a:pPr lvl="1"/>
            <a:endParaRPr lang="en-US" sz="2800" dirty="0"/>
          </a:p>
          <a:p>
            <a:pPr lvl="1"/>
            <a:endParaRPr lang="en-US" sz="2800" dirty="0"/>
          </a:p>
          <a:p>
            <a:pPr lvl="1"/>
            <a:endParaRPr lang="en-US" sz="2800" dirty="0"/>
          </a:p>
          <a:p>
            <a:pPr lvl="1"/>
            <a:endParaRPr lang="en-US" sz="2800" dirty="0"/>
          </a:p>
          <a:p>
            <a:r>
              <a:rPr lang="en-US" dirty="0"/>
              <a:t>Acanthosis </a:t>
            </a:r>
            <a:r>
              <a:rPr lang="en-US" dirty="0" err="1"/>
              <a:t>Nigricanus</a:t>
            </a:r>
            <a:endParaRPr lang="en-US" dirty="0"/>
          </a:p>
          <a:p>
            <a:pPr lvl="1"/>
            <a:r>
              <a:rPr lang="en-US" sz="2800" dirty="0"/>
              <a:t>Hyperpigmentation</a:t>
            </a:r>
          </a:p>
        </p:txBody>
      </p:sp>
      <p:pic>
        <p:nvPicPr>
          <p:cNvPr id="5" name="Content Placeholder 4"/>
          <p:cNvPicPr>
            <a:picLocks noGrp="1" noChangeAspect="1"/>
          </p:cNvPicPr>
          <p:nvPr>
            <p:ph sz="half" idx="2"/>
          </p:nvPr>
        </p:nvPicPr>
        <p:blipFill>
          <a:blip r:embed="rId2"/>
          <a:stretch>
            <a:fillRect/>
          </a:stretch>
        </p:blipFill>
        <p:spPr>
          <a:xfrm>
            <a:off x="6568225" y="1287887"/>
            <a:ext cx="4185633" cy="2505233"/>
          </a:xfrm>
          <a:prstGeom prst="rect">
            <a:avLst/>
          </a:prstGeom>
        </p:spPr>
      </p:pic>
      <p:pic>
        <p:nvPicPr>
          <p:cNvPr id="6" name="Picture 5"/>
          <p:cNvPicPr>
            <a:picLocks noChangeAspect="1"/>
          </p:cNvPicPr>
          <p:nvPr/>
        </p:nvPicPr>
        <p:blipFill>
          <a:blip r:embed="rId3"/>
          <a:stretch>
            <a:fillRect/>
          </a:stretch>
        </p:blipFill>
        <p:spPr>
          <a:xfrm>
            <a:off x="6568225" y="4001294"/>
            <a:ext cx="4365938" cy="2910000"/>
          </a:xfrm>
          <a:prstGeom prst="rect">
            <a:avLst/>
          </a:prstGeom>
        </p:spPr>
      </p:pic>
    </p:spTree>
    <p:extLst>
      <p:ext uri="{BB962C8B-B14F-4D97-AF65-F5344CB8AC3E}">
        <p14:creationId xmlns:p14="http://schemas.microsoft.com/office/powerpoint/2010/main" val="236739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p>
        </p:txBody>
      </p:sp>
      <p:sp>
        <p:nvSpPr>
          <p:cNvPr id="3" name="Content Placeholder 2"/>
          <p:cNvSpPr>
            <a:spLocks noGrp="1"/>
          </p:cNvSpPr>
          <p:nvPr>
            <p:ph idx="1"/>
          </p:nvPr>
        </p:nvSpPr>
        <p:spPr/>
        <p:txBody>
          <a:bodyPr>
            <a:normAutofit/>
          </a:bodyPr>
          <a:lstStyle/>
          <a:p>
            <a:r>
              <a:rPr lang="en-US" dirty="0"/>
              <a:t>Peptic ulcers develop as a result of an imbalance between protective mucosal defensive factors and aggressive factors</a:t>
            </a:r>
          </a:p>
          <a:p>
            <a:pPr marL="0" indent="0">
              <a:buNone/>
            </a:pPr>
            <a:r>
              <a:rPr lang="en-US" b="1" dirty="0"/>
              <a:t>Defensive factors include</a:t>
            </a:r>
          </a:p>
          <a:p>
            <a:pPr lvl="1"/>
            <a:r>
              <a:rPr lang="en-US" dirty="0"/>
              <a:t>Prostaglandins</a:t>
            </a:r>
          </a:p>
          <a:p>
            <a:pPr lvl="1"/>
            <a:r>
              <a:rPr lang="en-US" dirty="0"/>
              <a:t>Mucus</a:t>
            </a:r>
          </a:p>
          <a:p>
            <a:pPr lvl="1"/>
            <a:r>
              <a:rPr lang="en-US" dirty="0"/>
              <a:t>Bicarbonates</a:t>
            </a:r>
          </a:p>
          <a:p>
            <a:pPr lvl="1"/>
            <a:r>
              <a:rPr lang="en-US" dirty="0"/>
              <a:t>Mucosal blood flow</a:t>
            </a:r>
          </a:p>
          <a:p>
            <a:pPr marL="0" indent="0">
              <a:buNone/>
            </a:pPr>
            <a:r>
              <a:rPr lang="en-US" b="1" dirty="0"/>
              <a:t>Aggressive factors</a:t>
            </a:r>
          </a:p>
          <a:p>
            <a:pPr lvl="1"/>
            <a:r>
              <a:rPr lang="en-US" dirty="0"/>
              <a:t>Pepsin</a:t>
            </a:r>
          </a:p>
          <a:p>
            <a:pPr lvl="1"/>
            <a:r>
              <a:rPr lang="en-US" dirty="0"/>
              <a:t>Hydrochloric acid.</a:t>
            </a:r>
          </a:p>
        </p:txBody>
      </p:sp>
    </p:spTree>
    <p:extLst>
      <p:ext uri="{BB962C8B-B14F-4D97-AF65-F5344CB8AC3E}">
        <p14:creationId xmlns:p14="http://schemas.microsoft.com/office/powerpoint/2010/main" val="154754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a:t>
            </a:r>
          </a:p>
        </p:txBody>
      </p:sp>
      <p:sp>
        <p:nvSpPr>
          <p:cNvPr id="3" name="Content Placeholder 2"/>
          <p:cNvSpPr>
            <a:spLocks noGrp="1"/>
          </p:cNvSpPr>
          <p:nvPr>
            <p:ph sz="half" idx="1"/>
          </p:nvPr>
        </p:nvSpPr>
        <p:spPr/>
        <p:txBody>
          <a:bodyPr/>
          <a:lstStyle/>
          <a:p>
            <a:pPr marL="0" indent="0">
              <a:buNone/>
            </a:pPr>
            <a:r>
              <a:rPr lang="en-US" b="1" dirty="0"/>
              <a:t>Abdomen</a:t>
            </a:r>
          </a:p>
          <a:p>
            <a:r>
              <a:rPr lang="en-US" dirty="0"/>
              <a:t>Mass epigastrium moves with respiration</a:t>
            </a:r>
          </a:p>
          <a:p>
            <a:pPr lvl="1"/>
            <a:r>
              <a:rPr lang="en-US" dirty="0"/>
              <a:t>hard</a:t>
            </a:r>
          </a:p>
          <a:p>
            <a:pPr lvl="1"/>
            <a:r>
              <a:rPr lang="en-US" dirty="0"/>
              <a:t>non tender</a:t>
            </a:r>
          </a:p>
          <a:p>
            <a:pPr lvl="1"/>
            <a:r>
              <a:rPr lang="en-US" dirty="0"/>
              <a:t>irregular</a:t>
            </a:r>
          </a:p>
          <a:p>
            <a:pPr lvl="1"/>
            <a:r>
              <a:rPr lang="en-US" dirty="0"/>
              <a:t>Separate from liver</a:t>
            </a:r>
          </a:p>
          <a:p>
            <a:r>
              <a:rPr lang="en-US" dirty="0" err="1"/>
              <a:t>Succussion</a:t>
            </a:r>
            <a:r>
              <a:rPr lang="en-US" dirty="0"/>
              <a:t> splash</a:t>
            </a:r>
          </a:p>
        </p:txBody>
      </p:sp>
      <p:sp>
        <p:nvSpPr>
          <p:cNvPr id="4" name="Content Placeholder 3"/>
          <p:cNvSpPr>
            <a:spLocks noGrp="1"/>
          </p:cNvSpPr>
          <p:nvPr>
            <p:ph sz="half" idx="2"/>
          </p:nvPr>
        </p:nvSpPr>
        <p:spPr/>
        <p:txBody>
          <a:bodyPr/>
          <a:lstStyle/>
          <a:p>
            <a:r>
              <a:rPr lang="en-US" dirty="0" err="1"/>
              <a:t>Periumblical</a:t>
            </a:r>
            <a:r>
              <a:rPr lang="en-US" dirty="0"/>
              <a:t> metastasis</a:t>
            </a:r>
          </a:p>
          <a:p>
            <a:pPr lvl="1"/>
            <a:r>
              <a:rPr lang="en-US" dirty="0"/>
              <a:t>Sister Mary Joseph nodule</a:t>
            </a:r>
          </a:p>
          <a:p>
            <a:r>
              <a:rPr lang="en-US" dirty="0"/>
              <a:t>Hepatomegaly</a:t>
            </a:r>
          </a:p>
          <a:p>
            <a:r>
              <a:rPr lang="en-US" dirty="0"/>
              <a:t>Pelvic Masses </a:t>
            </a:r>
          </a:p>
          <a:p>
            <a:pPr lvl="1"/>
            <a:r>
              <a:rPr lang="en-US" dirty="0" err="1"/>
              <a:t>Krukenberg</a:t>
            </a:r>
            <a:r>
              <a:rPr lang="en-US" dirty="0"/>
              <a:t> tumor</a:t>
            </a:r>
          </a:p>
          <a:p>
            <a:r>
              <a:rPr lang="en-US" dirty="0"/>
              <a:t>Ascites</a:t>
            </a:r>
          </a:p>
        </p:txBody>
      </p:sp>
    </p:spTree>
    <p:extLst>
      <p:ext uri="{BB962C8B-B14F-4D97-AF65-F5344CB8AC3E}">
        <p14:creationId xmlns:p14="http://schemas.microsoft.com/office/powerpoint/2010/main" val="2882339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PHYSICAL EXAMINATION</a:t>
            </a:r>
          </a:p>
        </p:txBody>
      </p:sp>
      <p:sp>
        <p:nvSpPr>
          <p:cNvPr id="3" name="Content Placeholder 2"/>
          <p:cNvSpPr>
            <a:spLocks noGrp="1"/>
          </p:cNvSpPr>
          <p:nvPr>
            <p:ph idx="1"/>
          </p:nvPr>
        </p:nvSpPr>
        <p:spPr/>
        <p:txBody>
          <a:bodyPr/>
          <a:lstStyle/>
          <a:p>
            <a:pPr marL="0" indent="0">
              <a:buNone/>
            </a:pPr>
            <a:r>
              <a:rPr lang="en-US" b="1" dirty="0"/>
              <a:t>DRE</a:t>
            </a:r>
          </a:p>
          <a:p>
            <a:r>
              <a:rPr lang="en-US" dirty="0"/>
              <a:t>Blumer shelf</a:t>
            </a:r>
          </a:p>
          <a:p>
            <a:r>
              <a:rPr lang="en-US" dirty="0"/>
              <a:t>Hard nodularity </a:t>
            </a:r>
            <a:r>
              <a:rPr lang="en-US" dirty="0" err="1"/>
              <a:t>extraluminaly</a:t>
            </a:r>
            <a:r>
              <a:rPr lang="en-US" dirty="0"/>
              <a:t> and anteriorly also called, </a:t>
            </a:r>
            <a:r>
              <a:rPr lang="en-US" b="1" dirty="0"/>
              <a:t>Drop metastasis</a:t>
            </a:r>
          </a:p>
        </p:txBody>
      </p:sp>
      <p:pic>
        <p:nvPicPr>
          <p:cNvPr id="2" name="Picture 1"/>
          <p:cNvPicPr>
            <a:picLocks noChangeAspect="1"/>
          </p:cNvPicPr>
          <p:nvPr/>
        </p:nvPicPr>
        <p:blipFill>
          <a:blip r:embed="rId2"/>
          <a:stretch>
            <a:fillRect/>
          </a:stretch>
        </p:blipFill>
        <p:spPr>
          <a:xfrm>
            <a:off x="2774726" y="3380973"/>
            <a:ext cx="4324350" cy="3238500"/>
          </a:xfrm>
          <a:prstGeom prst="rect">
            <a:avLst/>
          </a:prstGeom>
        </p:spPr>
      </p:pic>
      <p:pic>
        <p:nvPicPr>
          <p:cNvPr id="4" name="Picture 3"/>
          <p:cNvPicPr>
            <a:picLocks noChangeAspect="1"/>
          </p:cNvPicPr>
          <p:nvPr/>
        </p:nvPicPr>
        <p:blipFill>
          <a:blip r:embed="rId3"/>
          <a:stretch>
            <a:fillRect/>
          </a:stretch>
        </p:blipFill>
        <p:spPr>
          <a:xfrm>
            <a:off x="8113690" y="3760631"/>
            <a:ext cx="4078310" cy="3097369"/>
          </a:xfrm>
          <a:prstGeom prst="rect">
            <a:avLst/>
          </a:prstGeom>
        </p:spPr>
      </p:pic>
    </p:spTree>
    <p:extLst>
      <p:ext uri="{BB962C8B-B14F-4D97-AF65-F5344CB8AC3E}">
        <p14:creationId xmlns:p14="http://schemas.microsoft.com/office/powerpoint/2010/main" val="3172560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MANIFESTATIONS</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Early symptoms</a:t>
            </a:r>
          </a:p>
          <a:p>
            <a:r>
              <a:rPr lang="en-US" dirty="0"/>
              <a:t>Asymptomatic or silent 80%</a:t>
            </a:r>
          </a:p>
          <a:p>
            <a:r>
              <a:rPr lang="en-US" dirty="0"/>
              <a:t>Peptic ulcer symptoms 10%</a:t>
            </a:r>
          </a:p>
          <a:p>
            <a:r>
              <a:rPr lang="en-US" dirty="0"/>
              <a:t>Nausea or vomiting 8%</a:t>
            </a:r>
          </a:p>
          <a:p>
            <a:r>
              <a:rPr lang="en-US" dirty="0"/>
              <a:t>Anorexia 8%</a:t>
            </a:r>
          </a:p>
          <a:p>
            <a:r>
              <a:rPr lang="en-US" dirty="0"/>
              <a:t>Early satiety 5%</a:t>
            </a:r>
          </a:p>
          <a:p>
            <a:r>
              <a:rPr lang="en-US" dirty="0"/>
              <a:t>Abdominal pain 2%</a:t>
            </a:r>
          </a:p>
          <a:p>
            <a:r>
              <a:rPr lang="en-US" dirty="0"/>
              <a:t>Gastrointestinal blood loss &lt;2%</a:t>
            </a:r>
          </a:p>
          <a:p>
            <a:r>
              <a:rPr lang="en-US" dirty="0"/>
              <a:t>Weight loss &lt;2%</a:t>
            </a:r>
          </a:p>
          <a:p>
            <a:r>
              <a:rPr lang="en-US" dirty="0"/>
              <a:t>Dysphagia&lt;1%</a:t>
            </a:r>
          </a:p>
        </p:txBody>
      </p:sp>
    </p:spTree>
    <p:extLst>
      <p:ext uri="{BB962C8B-B14F-4D97-AF65-F5344CB8AC3E}">
        <p14:creationId xmlns:p14="http://schemas.microsoft.com/office/powerpoint/2010/main" val="39620121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MANIFESTATIONS</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Advanced Gastric Cancer</a:t>
            </a:r>
          </a:p>
          <a:p>
            <a:r>
              <a:rPr lang="en-US" dirty="0"/>
              <a:t>Weight loss 60%</a:t>
            </a:r>
          </a:p>
          <a:p>
            <a:r>
              <a:rPr lang="en-US" dirty="0"/>
              <a:t>Abdominal pain 50%</a:t>
            </a:r>
          </a:p>
          <a:p>
            <a:r>
              <a:rPr lang="en-US" dirty="0"/>
              <a:t>Nausea or vomiting 30%</a:t>
            </a:r>
          </a:p>
          <a:p>
            <a:r>
              <a:rPr lang="en-US" dirty="0"/>
              <a:t>Anorexia 30%</a:t>
            </a:r>
          </a:p>
          <a:p>
            <a:r>
              <a:rPr lang="en-US" dirty="0"/>
              <a:t>Dysphagia 25%</a:t>
            </a:r>
          </a:p>
          <a:p>
            <a:r>
              <a:rPr lang="en-US" dirty="0"/>
              <a:t>Gastrointestinal blood loss 20%</a:t>
            </a:r>
          </a:p>
          <a:p>
            <a:r>
              <a:rPr lang="en-US" dirty="0"/>
              <a:t>Early satiety 20%</a:t>
            </a:r>
          </a:p>
          <a:p>
            <a:r>
              <a:rPr lang="en-US" dirty="0"/>
              <a:t>Peptic ulcer symptoms 20%</a:t>
            </a:r>
          </a:p>
          <a:p>
            <a:r>
              <a:rPr lang="en-US" dirty="0"/>
              <a:t>Abdominal mass or fullness 5%</a:t>
            </a:r>
          </a:p>
          <a:p>
            <a:r>
              <a:rPr lang="en-US" dirty="0"/>
              <a:t>Asymptomatic or silent &lt;5%</a:t>
            </a:r>
          </a:p>
        </p:txBody>
      </p:sp>
    </p:spTree>
    <p:extLst>
      <p:ext uri="{BB962C8B-B14F-4D97-AF65-F5344CB8AC3E}">
        <p14:creationId xmlns:p14="http://schemas.microsoft.com/office/powerpoint/2010/main" val="2437963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a:t>
            </a:r>
          </a:p>
        </p:txBody>
      </p:sp>
      <p:sp>
        <p:nvSpPr>
          <p:cNvPr id="3" name="Content Placeholder 2"/>
          <p:cNvSpPr>
            <a:spLocks noGrp="1"/>
          </p:cNvSpPr>
          <p:nvPr>
            <p:ph idx="1"/>
          </p:nvPr>
        </p:nvSpPr>
        <p:spPr/>
        <p:txBody>
          <a:bodyPr/>
          <a:lstStyle/>
          <a:p>
            <a:r>
              <a:rPr lang="en-US" b="1" dirty="0" err="1"/>
              <a:t>Linitis</a:t>
            </a:r>
            <a:r>
              <a:rPr lang="en-US" b="1" dirty="0"/>
              <a:t> plastic</a:t>
            </a:r>
            <a:r>
              <a:rPr lang="en-US" dirty="0">
                <a:sym typeface="Wingdings" panose="05000000000000000000" pitchFamily="2" charset="2"/>
              </a:rPr>
              <a:t> </a:t>
            </a:r>
            <a:r>
              <a:rPr lang="en-US" dirty="0"/>
              <a:t>diffusely infiltrating with a rigid stomach</a:t>
            </a:r>
          </a:p>
          <a:p>
            <a:r>
              <a:rPr lang="en-US" b="1" dirty="0"/>
              <a:t>Virchow’s node</a:t>
            </a:r>
            <a:r>
              <a:rPr lang="en-US" dirty="0">
                <a:sym typeface="Wingdings" panose="05000000000000000000" pitchFamily="2" charset="2"/>
              </a:rPr>
              <a:t> </a:t>
            </a:r>
            <a:r>
              <a:rPr lang="en-US" dirty="0"/>
              <a:t>left supraclavicular lymph node</a:t>
            </a:r>
          </a:p>
          <a:p>
            <a:r>
              <a:rPr lang="en-US" b="1" dirty="0"/>
              <a:t>Sister Mary Joseph’s node</a:t>
            </a:r>
            <a:r>
              <a:rPr lang="en-US" dirty="0">
                <a:sym typeface="Wingdings" panose="05000000000000000000" pitchFamily="2" charset="2"/>
              </a:rPr>
              <a:t> </a:t>
            </a:r>
            <a:r>
              <a:rPr lang="en-US" dirty="0"/>
              <a:t>umbilical lymph node</a:t>
            </a:r>
          </a:p>
          <a:p>
            <a:r>
              <a:rPr lang="en-US" b="1" dirty="0" err="1"/>
              <a:t>Prerectal</a:t>
            </a:r>
            <a:r>
              <a:rPr lang="en-US" b="1" dirty="0"/>
              <a:t> pouch mass </a:t>
            </a:r>
            <a:r>
              <a:rPr lang="en-US" dirty="0"/>
              <a:t>(Blumer shelf)</a:t>
            </a:r>
            <a:r>
              <a:rPr lang="en-US" dirty="0">
                <a:sym typeface="Wingdings" panose="05000000000000000000" pitchFamily="2" charset="2"/>
              </a:rPr>
              <a:t> </a:t>
            </a:r>
            <a:r>
              <a:rPr lang="en-US" dirty="0"/>
              <a:t>seeding metastasis</a:t>
            </a:r>
          </a:p>
          <a:p>
            <a:endParaRPr lang="en-US" dirty="0"/>
          </a:p>
        </p:txBody>
      </p:sp>
      <p:pic>
        <p:nvPicPr>
          <p:cNvPr id="4" name="Picture 3"/>
          <p:cNvPicPr>
            <a:picLocks noChangeAspect="1"/>
          </p:cNvPicPr>
          <p:nvPr/>
        </p:nvPicPr>
        <p:blipFill>
          <a:blip r:embed="rId2"/>
          <a:stretch>
            <a:fillRect/>
          </a:stretch>
        </p:blipFill>
        <p:spPr>
          <a:xfrm>
            <a:off x="5768662" y="3933473"/>
            <a:ext cx="4425119" cy="2924527"/>
          </a:xfrm>
          <a:prstGeom prst="rect">
            <a:avLst/>
          </a:prstGeom>
        </p:spPr>
      </p:pic>
      <p:pic>
        <p:nvPicPr>
          <p:cNvPr id="5" name="Picture 4"/>
          <p:cNvPicPr>
            <a:picLocks noChangeAspect="1"/>
          </p:cNvPicPr>
          <p:nvPr/>
        </p:nvPicPr>
        <p:blipFill>
          <a:blip r:embed="rId3"/>
          <a:stretch>
            <a:fillRect/>
          </a:stretch>
        </p:blipFill>
        <p:spPr>
          <a:xfrm>
            <a:off x="1094704" y="3933473"/>
            <a:ext cx="4417454" cy="2924527"/>
          </a:xfrm>
          <a:prstGeom prst="rect">
            <a:avLst/>
          </a:prstGeom>
        </p:spPr>
      </p:pic>
    </p:spTree>
    <p:extLst>
      <p:ext uri="{BB962C8B-B14F-4D97-AF65-F5344CB8AC3E}">
        <p14:creationId xmlns:p14="http://schemas.microsoft.com/office/powerpoint/2010/main" val="36160574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WORKUP</a:t>
            </a:r>
          </a:p>
        </p:txBody>
      </p:sp>
      <p:sp>
        <p:nvSpPr>
          <p:cNvPr id="3" name="Content Placeholder 2"/>
          <p:cNvSpPr>
            <a:spLocks noGrp="1"/>
          </p:cNvSpPr>
          <p:nvPr>
            <p:ph idx="1"/>
          </p:nvPr>
        </p:nvSpPr>
        <p:spPr/>
        <p:txBody>
          <a:bodyPr>
            <a:normAutofit/>
          </a:bodyPr>
          <a:lstStyle/>
          <a:p>
            <a:pPr marL="0" indent="0">
              <a:buNone/>
            </a:pPr>
            <a:r>
              <a:rPr lang="en-US" b="1" dirty="0"/>
              <a:t>Laboratory tests</a:t>
            </a:r>
          </a:p>
          <a:p>
            <a:r>
              <a:rPr lang="en-US" dirty="0"/>
              <a:t>Assists in determining optimal therapy.</a:t>
            </a:r>
          </a:p>
          <a:p>
            <a:r>
              <a:rPr lang="en-US" dirty="0"/>
              <a:t>CBC identifies anemia, with may be caused by bleeding, liver dysfunction, or poor nutrition.</a:t>
            </a:r>
          </a:p>
          <a:p>
            <a:r>
              <a:rPr lang="en-US" dirty="0"/>
              <a:t>30% have anemia.</a:t>
            </a:r>
          </a:p>
          <a:p>
            <a:r>
              <a:rPr lang="en-US" dirty="0"/>
              <a:t>Tumor markers</a:t>
            </a:r>
          </a:p>
          <a:p>
            <a:pPr lvl="1"/>
            <a:r>
              <a:rPr lang="en-US" dirty="0" err="1"/>
              <a:t>CEA:carcino-embryonic</a:t>
            </a:r>
            <a:r>
              <a:rPr lang="en-US" dirty="0"/>
              <a:t> antigen</a:t>
            </a:r>
          </a:p>
          <a:p>
            <a:pPr lvl="1"/>
            <a:r>
              <a:rPr lang="en-US" dirty="0"/>
              <a:t>CA19-9:carbohydrate antigen</a:t>
            </a:r>
          </a:p>
          <a:p>
            <a:pPr lvl="1"/>
            <a:r>
              <a:rPr lang="en-US" dirty="0"/>
              <a:t>CA724:carbohydrate antigen</a:t>
            </a:r>
          </a:p>
        </p:txBody>
      </p:sp>
    </p:spTree>
    <p:extLst>
      <p:ext uri="{BB962C8B-B14F-4D97-AF65-F5344CB8AC3E}">
        <p14:creationId xmlns:p14="http://schemas.microsoft.com/office/powerpoint/2010/main" val="21808711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WORKUP</a:t>
            </a:r>
          </a:p>
        </p:txBody>
      </p:sp>
      <p:sp>
        <p:nvSpPr>
          <p:cNvPr id="3" name="Content Placeholder 2"/>
          <p:cNvSpPr>
            <a:spLocks noGrp="1"/>
          </p:cNvSpPr>
          <p:nvPr>
            <p:ph idx="1"/>
          </p:nvPr>
        </p:nvSpPr>
        <p:spPr/>
        <p:txBody>
          <a:bodyPr/>
          <a:lstStyle/>
          <a:p>
            <a:r>
              <a:rPr lang="en-US" b="1" dirty="0"/>
              <a:t>Upper GI endoscopy 95 % accuracy</a:t>
            </a:r>
          </a:p>
          <a:p>
            <a:r>
              <a:rPr lang="en-US" dirty="0"/>
              <a:t>Tissue diagnosis</a:t>
            </a:r>
          </a:p>
          <a:p>
            <a:r>
              <a:rPr lang="en-US" dirty="0"/>
              <a:t>Ulcerated lesion (take 6 biopsies around the lesion)</a:t>
            </a:r>
          </a:p>
        </p:txBody>
      </p:sp>
      <p:pic>
        <p:nvPicPr>
          <p:cNvPr id="4" name="Picture 3"/>
          <p:cNvPicPr>
            <a:picLocks noChangeAspect="1"/>
          </p:cNvPicPr>
          <p:nvPr/>
        </p:nvPicPr>
        <p:blipFill>
          <a:blip r:embed="rId2"/>
          <a:stretch>
            <a:fillRect/>
          </a:stretch>
        </p:blipFill>
        <p:spPr>
          <a:xfrm>
            <a:off x="6490952" y="3374265"/>
            <a:ext cx="4862848" cy="3316309"/>
          </a:xfrm>
          <a:prstGeom prst="rect">
            <a:avLst/>
          </a:prstGeom>
        </p:spPr>
      </p:pic>
    </p:spTree>
    <p:extLst>
      <p:ext uri="{BB962C8B-B14F-4D97-AF65-F5344CB8AC3E}">
        <p14:creationId xmlns:p14="http://schemas.microsoft.com/office/powerpoint/2010/main" val="33960115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WORKUP</a:t>
            </a:r>
          </a:p>
        </p:txBody>
      </p:sp>
      <p:sp>
        <p:nvSpPr>
          <p:cNvPr id="3" name="Content Placeholder 2"/>
          <p:cNvSpPr>
            <a:spLocks noGrp="1"/>
          </p:cNvSpPr>
          <p:nvPr>
            <p:ph idx="1"/>
          </p:nvPr>
        </p:nvSpPr>
        <p:spPr/>
        <p:txBody>
          <a:bodyPr/>
          <a:lstStyle/>
          <a:p>
            <a:r>
              <a:rPr lang="en-US" dirty="0"/>
              <a:t>Double contrast upper GI series and Barium swallow 75% accuracy for obstructive lesions only</a:t>
            </a:r>
          </a:p>
        </p:txBody>
      </p:sp>
      <p:pic>
        <p:nvPicPr>
          <p:cNvPr id="4" name="Picture 3"/>
          <p:cNvPicPr>
            <a:picLocks noChangeAspect="1"/>
          </p:cNvPicPr>
          <p:nvPr/>
        </p:nvPicPr>
        <p:blipFill>
          <a:blip r:embed="rId2"/>
          <a:stretch>
            <a:fillRect/>
          </a:stretch>
        </p:blipFill>
        <p:spPr>
          <a:xfrm>
            <a:off x="3181081" y="2894659"/>
            <a:ext cx="6800045" cy="3552760"/>
          </a:xfrm>
          <a:prstGeom prst="rect">
            <a:avLst/>
          </a:prstGeom>
        </p:spPr>
      </p:pic>
    </p:spTree>
    <p:extLst>
      <p:ext uri="{BB962C8B-B14F-4D97-AF65-F5344CB8AC3E}">
        <p14:creationId xmlns:p14="http://schemas.microsoft.com/office/powerpoint/2010/main" val="12670613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DIAGNOSTIC WORKUP</a:t>
            </a:r>
          </a:p>
        </p:txBody>
      </p:sp>
      <p:sp>
        <p:nvSpPr>
          <p:cNvPr id="3" name="Content Placeholder 2"/>
          <p:cNvSpPr>
            <a:spLocks noGrp="1"/>
          </p:cNvSpPr>
          <p:nvPr>
            <p:ph sz="half" idx="1"/>
          </p:nvPr>
        </p:nvSpPr>
        <p:spPr/>
        <p:txBody>
          <a:bodyPr/>
          <a:lstStyle/>
          <a:p>
            <a:r>
              <a:rPr lang="en-US" dirty="0"/>
              <a:t>Chest X ray</a:t>
            </a:r>
          </a:p>
          <a:p>
            <a:pPr lvl="1"/>
            <a:r>
              <a:rPr lang="en-US" dirty="0"/>
              <a:t>lung </a:t>
            </a:r>
            <a:r>
              <a:rPr lang="en-US" dirty="0" err="1"/>
              <a:t>mets</a:t>
            </a:r>
            <a:endParaRPr lang="en-US" dirty="0"/>
          </a:p>
          <a:p>
            <a:pPr lvl="1"/>
            <a:r>
              <a:rPr lang="en-US" dirty="0" err="1"/>
              <a:t>plurel</a:t>
            </a:r>
            <a:r>
              <a:rPr lang="en-US" dirty="0"/>
              <a:t> effusion</a:t>
            </a:r>
          </a:p>
          <a:p>
            <a:r>
              <a:rPr lang="en-US" dirty="0"/>
              <a:t>U/S abdomen</a:t>
            </a:r>
          </a:p>
          <a:p>
            <a:pPr lvl="1"/>
            <a:r>
              <a:rPr lang="en-US" dirty="0"/>
              <a:t>liver </a:t>
            </a:r>
            <a:r>
              <a:rPr lang="en-US" dirty="0" err="1"/>
              <a:t>mets</a:t>
            </a:r>
            <a:endParaRPr lang="en-US" dirty="0"/>
          </a:p>
          <a:p>
            <a:r>
              <a:rPr lang="en-US" dirty="0"/>
              <a:t>CT scan Abdomen and Pelvis</a:t>
            </a:r>
          </a:p>
          <a:p>
            <a:pPr lvl="1"/>
            <a:r>
              <a:rPr lang="en-US" dirty="0" err="1"/>
              <a:t>loccaly</a:t>
            </a:r>
            <a:r>
              <a:rPr lang="en-US" dirty="0"/>
              <a:t> advanced disease</a:t>
            </a:r>
          </a:p>
          <a:p>
            <a:pPr lvl="1"/>
            <a:r>
              <a:rPr lang="en-US" dirty="0"/>
              <a:t>Metastasis</a:t>
            </a:r>
          </a:p>
          <a:p>
            <a:pPr lvl="1"/>
            <a:r>
              <a:rPr lang="en-US" dirty="0"/>
              <a:t>Extra regional lymphadenopathy</a:t>
            </a:r>
          </a:p>
        </p:txBody>
      </p:sp>
      <p:pic>
        <p:nvPicPr>
          <p:cNvPr id="6" name="Content Placeholder 5"/>
          <p:cNvPicPr>
            <a:picLocks noGrp="1" noChangeAspect="1"/>
          </p:cNvPicPr>
          <p:nvPr>
            <p:ph sz="half" idx="2"/>
          </p:nvPr>
        </p:nvPicPr>
        <p:blipFill>
          <a:blip r:embed="rId2"/>
          <a:stretch>
            <a:fillRect/>
          </a:stretch>
        </p:blipFill>
        <p:spPr>
          <a:xfrm>
            <a:off x="6336406" y="1825625"/>
            <a:ext cx="5228822" cy="4803820"/>
          </a:xfrm>
          <a:prstGeom prst="rect">
            <a:avLst/>
          </a:prstGeom>
        </p:spPr>
      </p:pic>
    </p:spTree>
    <p:extLst>
      <p:ext uri="{BB962C8B-B14F-4D97-AF65-F5344CB8AC3E}">
        <p14:creationId xmlns:p14="http://schemas.microsoft.com/office/powerpoint/2010/main" val="8776893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US" dirty="0"/>
              <a:t>Surgery is the only curative treatment for gastric cancer.</a:t>
            </a:r>
          </a:p>
          <a:p>
            <a:r>
              <a:rPr lang="en-US" dirty="0"/>
              <a:t>It is the best palliation</a:t>
            </a:r>
          </a:p>
          <a:p>
            <a:r>
              <a:rPr lang="en-US" dirty="0"/>
              <a:t>provides the most accurate staging.</a:t>
            </a:r>
          </a:p>
          <a:p>
            <a:pPr marL="0" indent="0">
              <a:buNone/>
            </a:pPr>
            <a:r>
              <a:rPr lang="en-US" b="1" dirty="0"/>
              <a:t>Exceptions</a:t>
            </a:r>
          </a:p>
          <a:p>
            <a:r>
              <a:rPr lang="en-US" dirty="0"/>
              <a:t>patients who cannot tolerate an abdominal operation</a:t>
            </a:r>
          </a:p>
          <a:p>
            <a:r>
              <a:rPr lang="en-US" dirty="0"/>
              <a:t>patients with overwhelming metastatic disease.</a:t>
            </a:r>
          </a:p>
        </p:txBody>
      </p:sp>
    </p:spTree>
    <p:extLst>
      <p:ext uri="{BB962C8B-B14F-4D97-AF65-F5344CB8AC3E}">
        <p14:creationId xmlns:p14="http://schemas.microsoft.com/office/powerpoint/2010/main" val="1963016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t>PATHOPHYSIOLOGY</a:t>
            </a:r>
          </a:p>
        </p:txBody>
      </p:sp>
      <p:sp>
        <p:nvSpPr>
          <p:cNvPr id="4099" name="Rectangle 3"/>
          <p:cNvSpPr>
            <a:spLocks noGrp="1" noChangeArrowheads="1"/>
          </p:cNvSpPr>
          <p:nvPr>
            <p:ph idx="1"/>
          </p:nvPr>
        </p:nvSpPr>
        <p:spPr/>
        <p:txBody>
          <a:bodyPr/>
          <a:lstStyle/>
          <a:p>
            <a:pPr eaLnBrk="1" hangingPunct="1">
              <a:lnSpc>
                <a:spcPct val="90000"/>
              </a:lnSpc>
            </a:pPr>
            <a:r>
              <a:rPr lang="en-US" altLang="en-US" dirty="0"/>
              <a:t>Prostaglandins produce mucous and HCO3 ions which protect the tissue in the stomach by being destroyed with hydrochloric acid and pepsin.</a:t>
            </a:r>
          </a:p>
          <a:p>
            <a:pPr eaLnBrk="1" hangingPunct="1">
              <a:lnSpc>
                <a:spcPct val="90000"/>
              </a:lnSpc>
            </a:pPr>
            <a:r>
              <a:rPr lang="en-US" altLang="en-US" dirty="0"/>
              <a:t>Dyspepsia is the imbalance between the protective mucosa and acid/pepsin.</a:t>
            </a:r>
          </a:p>
          <a:p>
            <a:pPr eaLnBrk="1" hangingPunct="1">
              <a:lnSpc>
                <a:spcPct val="90000"/>
              </a:lnSpc>
            </a:pPr>
            <a:r>
              <a:rPr lang="en-US" altLang="en-US" dirty="0"/>
              <a:t>Peptic ulcer which is a defect beyond muscularis mucosa will develop if there is an imbalance. </a:t>
            </a:r>
          </a:p>
          <a:p>
            <a:pPr eaLnBrk="1" hangingPunct="1">
              <a:lnSpc>
                <a:spcPct val="90000"/>
              </a:lnSpc>
            </a:pPr>
            <a:r>
              <a:rPr lang="en-US" altLang="en-US" dirty="0"/>
              <a:t>NB -stress ulcers do not extent through the muscularis mucosa</a:t>
            </a:r>
            <a:r>
              <a:rPr lang="en-US" altLang="en-US" b="1" dirty="0"/>
              <a:t>.</a:t>
            </a:r>
            <a:r>
              <a:rPr lang="en-US" altLang="en-US" dirty="0"/>
              <a:t>  </a:t>
            </a:r>
          </a:p>
        </p:txBody>
      </p:sp>
    </p:spTree>
    <p:extLst>
      <p:ext uri="{BB962C8B-B14F-4D97-AF65-F5344CB8AC3E}">
        <p14:creationId xmlns:p14="http://schemas.microsoft.com/office/powerpoint/2010/main" val="412634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normAutofit/>
          </a:bodyPr>
          <a:lstStyle/>
          <a:p>
            <a:pPr marL="0" indent="0">
              <a:buNone/>
            </a:pPr>
            <a:r>
              <a:rPr lang="en-US" b="1" dirty="0"/>
              <a:t>1. Early staged carcinoma</a:t>
            </a:r>
          </a:p>
          <a:p>
            <a:r>
              <a:rPr lang="en-US" dirty="0"/>
              <a:t>reduced radical resection</a:t>
            </a:r>
          </a:p>
          <a:p>
            <a:r>
              <a:rPr lang="en-US" dirty="0"/>
              <a:t>laparoscopic surgery</a:t>
            </a:r>
          </a:p>
          <a:p>
            <a:r>
              <a:rPr lang="en-US" dirty="0"/>
              <a:t>endoscopic mucosal resection (EMR)</a:t>
            </a:r>
          </a:p>
          <a:p>
            <a:r>
              <a:rPr lang="en-US" dirty="0"/>
              <a:t>endoscopic submucosal dissection (ESD)</a:t>
            </a:r>
          </a:p>
          <a:p>
            <a:pPr marL="0" indent="0">
              <a:buNone/>
            </a:pPr>
            <a:r>
              <a:rPr lang="en-US" b="1" dirty="0"/>
              <a:t>2. Advanced carcinoma</a:t>
            </a:r>
          </a:p>
          <a:p>
            <a:r>
              <a:rPr lang="en-US" dirty="0"/>
              <a:t>Radical resection</a:t>
            </a:r>
          </a:p>
          <a:p>
            <a:r>
              <a:rPr lang="en-US" dirty="0"/>
              <a:t>Palliative surgery</a:t>
            </a:r>
          </a:p>
        </p:txBody>
      </p:sp>
    </p:spTree>
    <p:extLst>
      <p:ext uri="{BB962C8B-B14F-4D97-AF65-F5344CB8AC3E}">
        <p14:creationId xmlns:p14="http://schemas.microsoft.com/office/powerpoint/2010/main" val="4941827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pPr marL="0" indent="0">
              <a:buNone/>
            </a:pPr>
            <a:r>
              <a:rPr lang="en-US" b="1" dirty="0"/>
              <a:t>Chemotherapy</a:t>
            </a:r>
          </a:p>
          <a:p>
            <a:r>
              <a:rPr lang="en-US" dirty="0"/>
              <a:t>the most widely used regimen is 5-FU(S1/</a:t>
            </a:r>
            <a:r>
              <a:rPr lang="en-US" dirty="0" err="1"/>
              <a:t>Xeloda</a:t>
            </a:r>
            <a:r>
              <a:rPr lang="en-US" dirty="0"/>
              <a:t>), DDP, </a:t>
            </a:r>
            <a:r>
              <a:rPr lang="en-US" dirty="0" err="1"/>
              <a:t>Oxaliplatin</a:t>
            </a:r>
            <a:r>
              <a:rPr lang="en-US" dirty="0"/>
              <a:t> and Taxol</a:t>
            </a:r>
          </a:p>
          <a:p>
            <a:pPr marL="0" indent="0">
              <a:buNone/>
            </a:pPr>
            <a:r>
              <a:rPr lang="en-US" dirty="0"/>
              <a:t> </a:t>
            </a:r>
            <a:r>
              <a:rPr lang="en-US" b="1" dirty="0"/>
              <a:t>Radiotherapy</a:t>
            </a:r>
          </a:p>
          <a:p>
            <a:r>
              <a:rPr lang="en-US" dirty="0"/>
              <a:t>provides relief from bleeding, obstruction and pain in 50-75%. </a:t>
            </a:r>
          </a:p>
          <a:p>
            <a:r>
              <a:rPr lang="en-US" dirty="0"/>
              <a:t>Median duration of palliation is 4-18 months</a:t>
            </a:r>
          </a:p>
        </p:txBody>
      </p:sp>
    </p:spTree>
    <p:extLst>
      <p:ext uri="{BB962C8B-B14F-4D97-AF65-F5344CB8AC3E}">
        <p14:creationId xmlns:p14="http://schemas.microsoft.com/office/powerpoint/2010/main" val="2604187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0006" y="1081825"/>
            <a:ext cx="10393251" cy="4687910"/>
          </a:xfrm>
          <a:prstGeom prst="rect">
            <a:avLst/>
          </a:prstGeom>
        </p:spPr>
      </p:pic>
    </p:spTree>
    <p:extLst>
      <p:ext uri="{BB962C8B-B14F-4D97-AF65-F5344CB8AC3E}">
        <p14:creationId xmlns:p14="http://schemas.microsoft.com/office/powerpoint/2010/main" val="201516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a:t>PATHOPHYSIOLOGY</a:t>
            </a:r>
          </a:p>
        </p:txBody>
      </p:sp>
      <p:sp>
        <p:nvSpPr>
          <p:cNvPr id="5123" name="Rectangle 3"/>
          <p:cNvSpPr>
            <a:spLocks noGrp="1" noChangeArrowheads="1"/>
          </p:cNvSpPr>
          <p:nvPr>
            <p:ph idx="1"/>
          </p:nvPr>
        </p:nvSpPr>
        <p:spPr/>
        <p:txBody>
          <a:bodyPr/>
          <a:lstStyle/>
          <a:p>
            <a:pPr eaLnBrk="1" hangingPunct="1"/>
            <a:r>
              <a:rPr lang="en-US" altLang="en-US" sz="3600" dirty="0"/>
              <a:t>Two types of peptic ulcers</a:t>
            </a:r>
          </a:p>
          <a:p>
            <a:pPr eaLnBrk="1" hangingPunct="1">
              <a:buFont typeface="Wingdings" panose="05000000000000000000" pitchFamily="2" charset="2"/>
              <a:buNone/>
            </a:pPr>
            <a:r>
              <a:rPr lang="en-US" altLang="en-US" sz="3600" dirty="0"/>
              <a:t>       1) </a:t>
            </a:r>
            <a:r>
              <a:rPr lang="en-US" altLang="en-US" sz="3600" b="1" dirty="0"/>
              <a:t>Duodenal ulcers</a:t>
            </a:r>
            <a:r>
              <a:rPr lang="en-US" altLang="en-US" sz="3600" dirty="0"/>
              <a:t> which occur in the first portion of the duodenum.</a:t>
            </a:r>
          </a:p>
          <a:p>
            <a:pPr eaLnBrk="1" hangingPunct="1">
              <a:buFont typeface="Wingdings" panose="05000000000000000000" pitchFamily="2" charset="2"/>
              <a:buNone/>
            </a:pPr>
            <a:r>
              <a:rPr lang="en-US" altLang="en-US" sz="3600" dirty="0"/>
              <a:t>       2) </a:t>
            </a:r>
            <a:r>
              <a:rPr lang="en-US" altLang="en-US" sz="3600" b="1" dirty="0"/>
              <a:t>Gastric ulcers</a:t>
            </a:r>
            <a:r>
              <a:rPr lang="en-US" altLang="en-US" sz="3600" dirty="0"/>
              <a:t> which usually occur in the lesser curvature of the stomach.</a:t>
            </a:r>
          </a:p>
        </p:txBody>
      </p:sp>
    </p:spTree>
    <p:extLst>
      <p:ext uri="{BB962C8B-B14F-4D97-AF65-F5344CB8AC3E}">
        <p14:creationId xmlns:p14="http://schemas.microsoft.com/office/powerpoint/2010/main" val="286018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1674" y="141668"/>
            <a:ext cx="10200068" cy="6439436"/>
          </a:xfrm>
          <a:prstGeom prst="rect">
            <a:avLst/>
          </a:prstGeom>
        </p:spPr>
      </p:pic>
    </p:spTree>
    <p:extLst>
      <p:ext uri="{BB962C8B-B14F-4D97-AF65-F5344CB8AC3E}">
        <p14:creationId xmlns:p14="http://schemas.microsoft.com/office/powerpoint/2010/main" val="256507626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CAUSES</a:t>
            </a:r>
          </a:p>
        </p:txBody>
      </p:sp>
      <p:sp>
        <p:nvSpPr>
          <p:cNvPr id="6147" name="Rectangle 3"/>
          <p:cNvSpPr>
            <a:spLocks noGrp="1" noChangeArrowheads="1"/>
          </p:cNvSpPr>
          <p:nvPr>
            <p:ph idx="1"/>
          </p:nvPr>
        </p:nvSpPr>
        <p:spPr/>
        <p:txBody>
          <a:bodyPr>
            <a:normAutofit/>
          </a:bodyPr>
          <a:lstStyle/>
          <a:p>
            <a:pPr eaLnBrk="1" hangingPunct="1">
              <a:lnSpc>
                <a:spcPct val="90000"/>
              </a:lnSpc>
            </a:pPr>
            <a:r>
              <a:rPr lang="en-US" altLang="en-US" b="1" dirty="0"/>
              <a:t>H. pylori</a:t>
            </a:r>
            <a:r>
              <a:rPr lang="en-US" altLang="en-US" dirty="0"/>
              <a:t> - a spiral, urease producing flagellated bacterium which lives between the mucus gel and mucosa. </a:t>
            </a:r>
          </a:p>
          <a:p>
            <a:r>
              <a:rPr lang="en-US" altLang="en-US" dirty="0"/>
              <a:t>The bacterium produces lots of factors, which enable its existence in the acidic environment that include:</a:t>
            </a:r>
          </a:p>
          <a:p>
            <a:pPr lvl="1"/>
            <a:r>
              <a:rPr lang="en-US" altLang="en-US" dirty="0"/>
              <a:t>Urease: which splits urea to CO2 and ammonia, and alkalinize the acidic environment</a:t>
            </a:r>
          </a:p>
          <a:p>
            <a:r>
              <a:rPr lang="en-US" altLang="en-US" dirty="0"/>
              <a:t>disturb the gel and increase tissue exposure to acid and pepsin.</a:t>
            </a:r>
          </a:p>
          <a:p>
            <a:pPr eaLnBrk="1" hangingPunct="1">
              <a:lnSpc>
                <a:spcPct val="90000"/>
              </a:lnSpc>
            </a:pPr>
            <a:r>
              <a:rPr lang="en-US" altLang="en-US" dirty="0"/>
              <a:t>H. pylori is seen in 95% of pts with duodenal ulcers and 80% of gastric ulcers.</a:t>
            </a:r>
          </a:p>
        </p:txBody>
      </p:sp>
    </p:spTree>
    <p:extLst>
      <p:ext uri="{BB962C8B-B14F-4D97-AF65-F5344CB8AC3E}">
        <p14:creationId xmlns:p14="http://schemas.microsoft.com/office/powerpoint/2010/main" val="81991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TotalTime>
  <Words>2880</Words>
  <Application>Microsoft Office PowerPoint</Application>
  <PresentationFormat>Widescreen</PresentationFormat>
  <Paragraphs>418</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Calibri Light</vt:lpstr>
      <vt:lpstr>Wingdings</vt:lpstr>
      <vt:lpstr>Office Theme</vt:lpstr>
      <vt:lpstr>PEPTIC ULCER DISEASE</vt:lpstr>
      <vt:lpstr>REFLECTION!!!</vt:lpstr>
      <vt:lpstr>EPIDEMIOLOGY</vt:lpstr>
      <vt:lpstr>PEPTIC ULCER</vt:lpstr>
      <vt:lpstr>PATHOPHYSIOLOGY</vt:lpstr>
      <vt:lpstr>PATHOPHYSIOLOGY</vt:lpstr>
      <vt:lpstr>PATHOPHYSIOLOGY</vt:lpstr>
      <vt:lpstr>PowerPoint Presentation</vt:lpstr>
      <vt:lpstr>CAUSES</vt:lpstr>
      <vt:lpstr>CAUSES</vt:lpstr>
      <vt:lpstr>CAUSES</vt:lpstr>
      <vt:lpstr>CAUSES</vt:lpstr>
      <vt:lpstr>CAUSES</vt:lpstr>
      <vt:lpstr>CAUSES</vt:lpstr>
      <vt:lpstr>CLINICAL FEATURES</vt:lpstr>
      <vt:lpstr>CLINICAL FEATURES</vt:lpstr>
      <vt:lpstr>CLINICAL FEATURES</vt:lpstr>
      <vt:lpstr>DIAGNOSIS </vt:lpstr>
      <vt:lpstr>DIAGNOSIS</vt:lpstr>
      <vt:lpstr>DIAGNOSIS OF PUD</vt:lpstr>
      <vt:lpstr>TREATMENT</vt:lpstr>
      <vt:lpstr>TREATMENT</vt:lpstr>
      <vt:lpstr>TREATMENT</vt:lpstr>
      <vt:lpstr>TREATMENT</vt:lpstr>
      <vt:lpstr>TREATMENT</vt:lpstr>
      <vt:lpstr>TREATMENT</vt:lpstr>
      <vt:lpstr>TREATMENT</vt:lpstr>
      <vt:lpstr>TREATMENT</vt:lpstr>
      <vt:lpstr>TREATMENT</vt:lpstr>
      <vt:lpstr>TREATMENT</vt:lpstr>
      <vt:lpstr>TREATMENT</vt:lpstr>
      <vt:lpstr>TREATMENT</vt:lpstr>
      <vt:lpstr>TREATMENT</vt:lpstr>
      <vt:lpstr>PowerPoint Presentation</vt:lpstr>
      <vt:lpstr>COMPLICATIONS OF PUD</vt:lpstr>
      <vt:lpstr>COMPLICATIONS OF PUD</vt:lpstr>
      <vt:lpstr>COMPLICATIONS OF PUD</vt:lpstr>
      <vt:lpstr>COMPLICATIONS OF PUD</vt:lpstr>
      <vt:lpstr>CA STOMACH</vt:lpstr>
      <vt:lpstr>INTRODUCTION</vt:lpstr>
      <vt:lpstr>Why Napoleon died of GC?</vt:lpstr>
      <vt:lpstr>GASTRIC CANCER</vt:lpstr>
      <vt:lpstr>GASTRIC CANCER</vt:lpstr>
      <vt:lpstr>BORMANN CLASSIFICATIONS</vt:lpstr>
      <vt:lpstr>HISTOLOGY CLASSIFICATION</vt:lpstr>
      <vt:lpstr>SPREAD PATTERNS</vt:lpstr>
      <vt:lpstr>HISTORY TAKING</vt:lpstr>
      <vt:lpstr>PHYSICAL EXAMINATION</vt:lpstr>
      <vt:lpstr>PHYSICAL EXAMINATION</vt:lpstr>
      <vt:lpstr>PHYSICAL EXAMINATION</vt:lpstr>
      <vt:lpstr>PHYSICAL EXAMINATION</vt:lpstr>
      <vt:lpstr>CLINICAL MANIFESTATIONS</vt:lpstr>
      <vt:lpstr>CLINICAL MANIFESTATIONS</vt:lpstr>
      <vt:lpstr>CLINICAL MANIFESTATION</vt:lpstr>
      <vt:lpstr>DIAGNOSTIC WORKUP</vt:lpstr>
      <vt:lpstr>DIAGNOSTIC WORKUP</vt:lpstr>
      <vt:lpstr>DIAGNOSTIC WORKUP</vt:lpstr>
      <vt:lpstr>DIAGNOSTIC WORKUP</vt:lpstr>
      <vt:lpstr>TREATMENT</vt:lpstr>
      <vt:lpstr>TREATMENT</vt:lpstr>
      <vt:lpstr>TREATMENT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PEPTIC ULCER DISEASE</dc:title>
  <dc:creator>Jebet</dc:creator>
  <cp:lastModifiedBy>sammiehngigs kiurire</cp:lastModifiedBy>
  <cp:revision>66</cp:revision>
  <dcterms:created xsi:type="dcterms:W3CDTF">2019-04-26T00:54:59Z</dcterms:created>
  <dcterms:modified xsi:type="dcterms:W3CDTF">2021-04-28T07:50:04Z</dcterms:modified>
</cp:coreProperties>
</file>