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392" r:id="rId4"/>
    <p:sldId id="393" r:id="rId5"/>
    <p:sldId id="394" r:id="rId6"/>
    <p:sldId id="395" r:id="rId7"/>
    <p:sldId id="396" r:id="rId8"/>
    <p:sldId id="397" r:id="rId9"/>
    <p:sldId id="398" r:id="rId10"/>
    <p:sldId id="399" r:id="rId11"/>
    <p:sldId id="400" r:id="rId12"/>
    <p:sldId id="401" r:id="rId13"/>
    <p:sldId id="402" r:id="rId14"/>
    <p:sldId id="403" r:id="rId15"/>
    <p:sldId id="404" r:id="rId16"/>
    <p:sldId id="405" r:id="rId17"/>
    <p:sldId id="406" r:id="rId18"/>
    <p:sldId id="407" r:id="rId19"/>
    <p:sldId id="408" r:id="rId20"/>
    <p:sldId id="409" r:id="rId21"/>
    <p:sldId id="410" r:id="rId22"/>
    <p:sldId id="257" r:id="rId23"/>
    <p:sldId id="258" r:id="rId24"/>
    <p:sldId id="260" r:id="rId25"/>
    <p:sldId id="261" r:id="rId26"/>
    <p:sldId id="262" r:id="rId27"/>
    <p:sldId id="263" r:id="rId28"/>
    <p:sldId id="264" r:id="rId29"/>
    <p:sldId id="265" r:id="rId30"/>
    <p:sldId id="266" r:id="rId31"/>
    <p:sldId id="267" r:id="rId32"/>
    <p:sldId id="268" r:id="rId33"/>
    <p:sldId id="269" r:id="rId34"/>
    <p:sldId id="270" r:id="rId35"/>
    <p:sldId id="271" r:id="rId36"/>
    <p:sldId id="272" r:id="rId37"/>
    <p:sldId id="273" r:id="rId38"/>
    <p:sldId id="274" r:id="rId39"/>
    <p:sldId id="275" r:id="rId40"/>
    <p:sldId id="276" r:id="rId41"/>
    <p:sldId id="277" r:id="rId42"/>
    <p:sldId id="278" r:id="rId43"/>
    <p:sldId id="279" r:id="rId44"/>
    <p:sldId id="280" r:id="rId45"/>
    <p:sldId id="281" r:id="rId46"/>
    <p:sldId id="282" r:id="rId47"/>
    <p:sldId id="283" r:id="rId48"/>
    <p:sldId id="284" r:id="rId49"/>
    <p:sldId id="285" r:id="rId50"/>
    <p:sldId id="286" r:id="rId51"/>
    <p:sldId id="287" r:id="rId52"/>
    <p:sldId id="288" r:id="rId53"/>
    <p:sldId id="290" r:id="rId54"/>
    <p:sldId id="291" r:id="rId55"/>
    <p:sldId id="292" r:id="rId56"/>
    <p:sldId id="297" r:id="rId57"/>
    <p:sldId id="293" r:id="rId58"/>
    <p:sldId id="295" r:id="rId59"/>
    <p:sldId id="298" r:id="rId60"/>
    <p:sldId id="299" r:id="rId61"/>
    <p:sldId id="300" r:id="rId62"/>
    <p:sldId id="301" r:id="rId63"/>
    <p:sldId id="303" r:id="rId64"/>
    <p:sldId id="302" r:id="rId65"/>
    <p:sldId id="304" r:id="rId66"/>
    <p:sldId id="305" r:id="rId67"/>
    <p:sldId id="306" r:id="rId68"/>
    <p:sldId id="307" r:id="rId69"/>
    <p:sldId id="315" r:id="rId70"/>
    <p:sldId id="311" r:id="rId71"/>
    <p:sldId id="312" r:id="rId72"/>
    <p:sldId id="313" r:id="rId73"/>
    <p:sldId id="314" r:id="rId74"/>
    <p:sldId id="316" r:id="rId75"/>
    <p:sldId id="317" r:id="rId76"/>
    <p:sldId id="308" r:id="rId77"/>
    <p:sldId id="309" r:id="rId78"/>
    <p:sldId id="310" r:id="rId79"/>
    <p:sldId id="318" r:id="rId80"/>
    <p:sldId id="319" r:id="rId81"/>
    <p:sldId id="320" r:id="rId82"/>
    <p:sldId id="321" r:id="rId83"/>
    <p:sldId id="322" r:id="rId84"/>
    <p:sldId id="323" r:id="rId85"/>
    <p:sldId id="324" r:id="rId86"/>
    <p:sldId id="325" r:id="rId87"/>
    <p:sldId id="326" r:id="rId88"/>
    <p:sldId id="327" r:id="rId89"/>
    <p:sldId id="328" r:id="rId90"/>
    <p:sldId id="329" r:id="rId91"/>
    <p:sldId id="330" r:id="rId92"/>
    <p:sldId id="331" r:id="rId93"/>
    <p:sldId id="332" r:id="rId94"/>
    <p:sldId id="333" r:id="rId95"/>
    <p:sldId id="334" r:id="rId96"/>
    <p:sldId id="336" r:id="rId97"/>
    <p:sldId id="337" r:id="rId98"/>
    <p:sldId id="338" r:id="rId99"/>
    <p:sldId id="339" r:id="rId100"/>
    <p:sldId id="340" r:id="rId101"/>
    <p:sldId id="341" r:id="rId102"/>
    <p:sldId id="342" r:id="rId103"/>
    <p:sldId id="343" r:id="rId104"/>
    <p:sldId id="344" r:id="rId105"/>
    <p:sldId id="345" r:id="rId106"/>
    <p:sldId id="346" r:id="rId107"/>
    <p:sldId id="347" r:id="rId108"/>
    <p:sldId id="348" r:id="rId109"/>
    <p:sldId id="349" r:id="rId110"/>
    <p:sldId id="350" r:id="rId111"/>
    <p:sldId id="351" r:id="rId112"/>
    <p:sldId id="352" r:id="rId113"/>
    <p:sldId id="355" r:id="rId114"/>
    <p:sldId id="353" r:id="rId115"/>
    <p:sldId id="354" r:id="rId116"/>
    <p:sldId id="356" r:id="rId117"/>
    <p:sldId id="357" r:id="rId118"/>
    <p:sldId id="359" r:id="rId119"/>
    <p:sldId id="358" r:id="rId120"/>
    <p:sldId id="360" r:id="rId121"/>
    <p:sldId id="361" r:id="rId122"/>
    <p:sldId id="362" r:id="rId123"/>
    <p:sldId id="363" r:id="rId124"/>
    <p:sldId id="364" r:id="rId125"/>
    <p:sldId id="365" r:id="rId126"/>
    <p:sldId id="367" r:id="rId127"/>
    <p:sldId id="368" r:id="rId128"/>
    <p:sldId id="370" r:id="rId129"/>
    <p:sldId id="366" r:id="rId1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434" autoAdjust="0"/>
  </p:normalViewPr>
  <p:slideViewPr>
    <p:cSldViewPr snapToGrid="0">
      <p:cViewPr varScale="1">
        <p:scale>
          <a:sx n="70" d="100"/>
          <a:sy n="70" d="100"/>
        </p:scale>
        <p:origin x="73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theme" Target="theme/theme1.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slide" Target="slides/slide126.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13" Type="http://schemas.openxmlformats.org/officeDocument/2006/relationships/slide" Target="slides/slide111.xml"/><Relationship Id="rId118" Type="http://schemas.openxmlformats.org/officeDocument/2006/relationships/slide" Target="slides/slide116.xml"/><Relationship Id="rId126" Type="http://schemas.openxmlformats.org/officeDocument/2006/relationships/slide" Target="slides/slide124.xml"/><Relationship Id="rId134"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116" Type="http://schemas.openxmlformats.org/officeDocument/2006/relationships/slide" Target="slides/slide114.xml"/><Relationship Id="rId124" Type="http://schemas.openxmlformats.org/officeDocument/2006/relationships/slide" Target="slides/slide122.xml"/><Relationship Id="rId129" Type="http://schemas.openxmlformats.org/officeDocument/2006/relationships/slide" Target="slides/slide127.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slide" Target="slides/slide109.xml"/><Relationship Id="rId13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slide" Target="slides/slide112.xml"/><Relationship Id="rId119" Type="http://schemas.openxmlformats.org/officeDocument/2006/relationships/slide" Target="slides/slide117.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30" Type="http://schemas.openxmlformats.org/officeDocument/2006/relationships/slide" Target="slides/slide128.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presProps" Target="presProps.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C5B909C-D773-4424-B48E-9D44093C2763}" type="datetimeFigureOut">
              <a:rPr lang="en-US" smtClean="0"/>
              <a:t>18/08/06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B20E20-C5FE-4E5D-A482-0C72E1E4448D}" type="slidenum">
              <a:rPr lang="en-US" smtClean="0"/>
              <a:t>‹#›</a:t>
            </a:fld>
            <a:endParaRPr lang="en-US"/>
          </a:p>
        </p:txBody>
      </p:sp>
    </p:spTree>
    <p:extLst>
      <p:ext uri="{BB962C8B-B14F-4D97-AF65-F5344CB8AC3E}">
        <p14:creationId xmlns:p14="http://schemas.microsoft.com/office/powerpoint/2010/main" val="3801992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5B909C-D773-4424-B48E-9D44093C2763}" type="datetimeFigureOut">
              <a:rPr lang="en-US" smtClean="0"/>
              <a:t>18/08/06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B20E20-C5FE-4E5D-A482-0C72E1E4448D}" type="slidenum">
              <a:rPr lang="en-US" smtClean="0"/>
              <a:t>‹#›</a:t>
            </a:fld>
            <a:endParaRPr lang="en-US"/>
          </a:p>
        </p:txBody>
      </p:sp>
    </p:spTree>
    <p:extLst>
      <p:ext uri="{BB962C8B-B14F-4D97-AF65-F5344CB8AC3E}">
        <p14:creationId xmlns:p14="http://schemas.microsoft.com/office/powerpoint/2010/main" val="30471368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5B909C-D773-4424-B48E-9D44093C2763}" type="datetimeFigureOut">
              <a:rPr lang="en-US" smtClean="0"/>
              <a:t>18/08/06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B20E20-C5FE-4E5D-A482-0C72E1E4448D}" type="slidenum">
              <a:rPr lang="en-US" smtClean="0"/>
              <a:t>‹#›</a:t>
            </a:fld>
            <a:endParaRPr lang="en-US"/>
          </a:p>
        </p:txBody>
      </p:sp>
    </p:spTree>
    <p:extLst>
      <p:ext uri="{BB962C8B-B14F-4D97-AF65-F5344CB8AC3E}">
        <p14:creationId xmlns:p14="http://schemas.microsoft.com/office/powerpoint/2010/main" val="4035702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85F2F85-DEE4-4366-9CC7-D262CA7388B5}" type="datetimeFigureOut">
              <a:rPr lang="en-US" smtClean="0">
                <a:solidFill>
                  <a:prstClr val="black">
                    <a:tint val="75000"/>
                  </a:prstClr>
                </a:solidFill>
              </a:rPr>
              <a:pPr/>
              <a:t>18/08/06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92A7DC-2374-4CD0-8DE6-EC578FD5FEF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00431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5F2F85-DEE4-4366-9CC7-D262CA7388B5}" type="datetimeFigureOut">
              <a:rPr lang="en-US" smtClean="0">
                <a:solidFill>
                  <a:prstClr val="black">
                    <a:tint val="75000"/>
                  </a:prstClr>
                </a:solidFill>
              </a:rPr>
              <a:pPr/>
              <a:t>18/08/06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92A7DC-2374-4CD0-8DE6-EC578FD5FEF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26248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85F2F85-DEE4-4366-9CC7-D262CA7388B5}" type="datetimeFigureOut">
              <a:rPr lang="en-US" smtClean="0">
                <a:solidFill>
                  <a:prstClr val="black">
                    <a:tint val="75000"/>
                  </a:prstClr>
                </a:solidFill>
              </a:rPr>
              <a:pPr/>
              <a:t>18/08/06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92A7DC-2374-4CD0-8DE6-EC578FD5FEF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64567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85F2F85-DEE4-4366-9CC7-D262CA7388B5}" type="datetimeFigureOut">
              <a:rPr lang="en-US" smtClean="0">
                <a:solidFill>
                  <a:prstClr val="black">
                    <a:tint val="75000"/>
                  </a:prstClr>
                </a:solidFill>
              </a:rPr>
              <a:pPr/>
              <a:t>18/08/06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92A7DC-2374-4CD0-8DE6-EC578FD5FEF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99175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85F2F85-DEE4-4366-9CC7-D262CA7388B5}" type="datetimeFigureOut">
              <a:rPr lang="en-US" smtClean="0">
                <a:solidFill>
                  <a:prstClr val="black">
                    <a:tint val="75000"/>
                  </a:prstClr>
                </a:solidFill>
              </a:rPr>
              <a:pPr/>
              <a:t>18/08/06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D92A7DC-2374-4CD0-8DE6-EC578FD5FEF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5823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85F2F85-DEE4-4366-9CC7-D262CA7388B5}" type="datetimeFigureOut">
              <a:rPr lang="en-US" smtClean="0">
                <a:solidFill>
                  <a:prstClr val="black">
                    <a:tint val="75000"/>
                  </a:prstClr>
                </a:solidFill>
              </a:rPr>
              <a:pPr/>
              <a:t>18/08/06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D92A7DC-2374-4CD0-8DE6-EC578FD5FEF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84702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5F2F85-DEE4-4366-9CC7-D262CA7388B5}" type="datetimeFigureOut">
              <a:rPr lang="en-US" smtClean="0">
                <a:solidFill>
                  <a:prstClr val="black">
                    <a:tint val="75000"/>
                  </a:prstClr>
                </a:solidFill>
              </a:rPr>
              <a:pPr/>
              <a:t>18/08/06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D92A7DC-2374-4CD0-8DE6-EC578FD5FEF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79678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5F2F85-DEE4-4366-9CC7-D262CA7388B5}" type="datetimeFigureOut">
              <a:rPr lang="en-US" smtClean="0">
                <a:solidFill>
                  <a:prstClr val="black">
                    <a:tint val="75000"/>
                  </a:prstClr>
                </a:solidFill>
              </a:rPr>
              <a:pPr/>
              <a:t>18/08/06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92A7DC-2374-4CD0-8DE6-EC578FD5FEF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9691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5B909C-D773-4424-B48E-9D44093C2763}" type="datetimeFigureOut">
              <a:rPr lang="en-US" smtClean="0"/>
              <a:t>18/08/06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B20E20-C5FE-4E5D-A482-0C72E1E4448D}" type="slidenum">
              <a:rPr lang="en-US" smtClean="0"/>
              <a:t>‹#›</a:t>
            </a:fld>
            <a:endParaRPr lang="en-US"/>
          </a:p>
        </p:txBody>
      </p:sp>
    </p:spTree>
    <p:extLst>
      <p:ext uri="{BB962C8B-B14F-4D97-AF65-F5344CB8AC3E}">
        <p14:creationId xmlns:p14="http://schemas.microsoft.com/office/powerpoint/2010/main" val="11813123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5F2F85-DEE4-4366-9CC7-D262CA7388B5}" type="datetimeFigureOut">
              <a:rPr lang="en-US" smtClean="0">
                <a:solidFill>
                  <a:prstClr val="black">
                    <a:tint val="75000"/>
                  </a:prstClr>
                </a:solidFill>
              </a:rPr>
              <a:pPr/>
              <a:t>18/08/06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92A7DC-2374-4CD0-8DE6-EC578FD5FEF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33042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5F2F85-DEE4-4366-9CC7-D262CA7388B5}" type="datetimeFigureOut">
              <a:rPr lang="en-US" smtClean="0">
                <a:solidFill>
                  <a:prstClr val="black">
                    <a:tint val="75000"/>
                  </a:prstClr>
                </a:solidFill>
              </a:rPr>
              <a:pPr/>
              <a:t>18/08/06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92A7DC-2374-4CD0-8DE6-EC578FD5FEF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5855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5F2F85-DEE4-4366-9CC7-D262CA7388B5}" type="datetimeFigureOut">
              <a:rPr lang="en-US" smtClean="0">
                <a:solidFill>
                  <a:prstClr val="black">
                    <a:tint val="75000"/>
                  </a:prstClr>
                </a:solidFill>
              </a:rPr>
              <a:pPr/>
              <a:t>18/08/06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92A7DC-2374-4CD0-8DE6-EC578FD5FEF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4205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5B909C-D773-4424-B48E-9D44093C2763}" type="datetimeFigureOut">
              <a:rPr lang="en-US" smtClean="0"/>
              <a:t>18/08/06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B20E20-C5FE-4E5D-A482-0C72E1E4448D}" type="slidenum">
              <a:rPr lang="en-US" smtClean="0"/>
              <a:t>‹#›</a:t>
            </a:fld>
            <a:endParaRPr lang="en-US"/>
          </a:p>
        </p:txBody>
      </p:sp>
    </p:spTree>
    <p:extLst>
      <p:ext uri="{BB962C8B-B14F-4D97-AF65-F5344CB8AC3E}">
        <p14:creationId xmlns:p14="http://schemas.microsoft.com/office/powerpoint/2010/main" val="1350236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C5B909C-D773-4424-B48E-9D44093C2763}" type="datetimeFigureOut">
              <a:rPr lang="en-US" smtClean="0"/>
              <a:t>18/08/06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B20E20-C5FE-4E5D-A482-0C72E1E4448D}" type="slidenum">
              <a:rPr lang="en-US" smtClean="0"/>
              <a:t>‹#›</a:t>
            </a:fld>
            <a:endParaRPr lang="en-US"/>
          </a:p>
        </p:txBody>
      </p:sp>
    </p:spTree>
    <p:extLst>
      <p:ext uri="{BB962C8B-B14F-4D97-AF65-F5344CB8AC3E}">
        <p14:creationId xmlns:p14="http://schemas.microsoft.com/office/powerpoint/2010/main" val="5623677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C5B909C-D773-4424-B48E-9D44093C2763}" type="datetimeFigureOut">
              <a:rPr lang="en-US" smtClean="0"/>
              <a:t>18/08/06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B20E20-C5FE-4E5D-A482-0C72E1E4448D}" type="slidenum">
              <a:rPr lang="en-US" smtClean="0"/>
              <a:t>‹#›</a:t>
            </a:fld>
            <a:endParaRPr lang="en-US"/>
          </a:p>
        </p:txBody>
      </p:sp>
    </p:spTree>
    <p:extLst>
      <p:ext uri="{BB962C8B-B14F-4D97-AF65-F5344CB8AC3E}">
        <p14:creationId xmlns:p14="http://schemas.microsoft.com/office/powerpoint/2010/main" val="3953561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C5B909C-D773-4424-B48E-9D44093C2763}" type="datetimeFigureOut">
              <a:rPr lang="en-US" smtClean="0"/>
              <a:t>18/08/06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B20E20-C5FE-4E5D-A482-0C72E1E4448D}" type="slidenum">
              <a:rPr lang="en-US" smtClean="0"/>
              <a:t>‹#›</a:t>
            </a:fld>
            <a:endParaRPr lang="en-US"/>
          </a:p>
        </p:txBody>
      </p:sp>
    </p:spTree>
    <p:extLst>
      <p:ext uri="{BB962C8B-B14F-4D97-AF65-F5344CB8AC3E}">
        <p14:creationId xmlns:p14="http://schemas.microsoft.com/office/powerpoint/2010/main" val="9699078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5B909C-D773-4424-B48E-9D44093C2763}" type="datetimeFigureOut">
              <a:rPr lang="en-US" smtClean="0"/>
              <a:t>18/08/06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B20E20-C5FE-4E5D-A482-0C72E1E4448D}" type="slidenum">
              <a:rPr lang="en-US" smtClean="0"/>
              <a:t>‹#›</a:t>
            </a:fld>
            <a:endParaRPr lang="en-US"/>
          </a:p>
        </p:txBody>
      </p:sp>
    </p:spTree>
    <p:extLst>
      <p:ext uri="{BB962C8B-B14F-4D97-AF65-F5344CB8AC3E}">
        <p14:creationId xmlns:p14="http://schemas.microsoft.com/office/powerpoint/2010/main" val="42491879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5B909C-D773-4424-B48E-9D44093C2763}" type="datetimeFigureOut">
              <a:rPr lang="en-US" smtClean="0"/>
              <a:t>18/08/06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B20E20-C5FE-4E5D-A482-0C72E1E4448D}" type="slidenum">
              <a:rPr lang="en-US" smtClean="0"/>
              <a:t>‹#›</a:t>
            </a:fld>
            <a:endParaRPr lang="en-US"/>
          </a:p>
        </p:txBody>
      </p:sp>
    </p:spTree>
    <p:extLst>
      <p:ext uri="{BB962C8B-B14F-4D97-AF65-F5344CB8AC3E}">
        <p14:creationId xmlns:p14="http://schemas.microsoft.com/office/powerpoint/2010/main" val="2353125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5B909C-D773-4424-B48E-9D44093C2763}" type="datetimeFigureOut">
              <a:rPr lang="en-US" smtClean="0"/>
              <a:t>18/08/06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B20E20-C5FE-4E5D-A482-0C72E1E4448D}" type="slidenum">
              <a:rPr lang="en-US" smtClean="0"/>
              <a:t>‹#›</a:t>
            </a:fld>
            <a:endParaRPr lang="en-US"/>
          </a:p>
        </p:txBody>
      </p:sp>
    </p:spTree>
    <p:extLst>
      <p:ext uri="{BB962C8B-B14F-4D97-AF65-F5344CB8AC3E}">
        <p14:creationId xmlns:p14="http://schemas.microsoft.com/office/powerpoint/2010/main" val="16547260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5B909C-D773-4424-B48E-9D44093C2763}" type="datetimeFigureOut">
              <a:rPr lang="en-US" smtClean="0"/>
              <a:t>18/08/06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B20E20-C5FE-4E5D-A482-0C72E1E4448D}" type="slidenum">
              <a:rPr lang="en-US" smtClean="0"/>
              <a:t>‹#›</a:t>
            </a:fld>
            <a:endParaRPr lang="en-US"/>
          </a:p>
        </p:txBody>
      </p:sp>
    </p:spTree>
    <p:extLst>
      <p:ext uri="{BB962C8B-B14F-4D97-AF65-F5344CB8AC3E}">
        <p14:creationId xmlns:p14="http://schemas.microsoft.com/office/powerpoint/2010/main" val="25986515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5F2F85-DEE4-4366-9CC7-D262CA7388B5}" type="datetimeFigureOut">
              <a:rPr lang="en-US" smtClean="0">
                <a:solidFill>
                  <a:prstClr val="black">
                    <a:tint val="75000"/>
                  </a:prstClr>
                </a:solidFill>
              </a:rPr>
              <a:pPr/>
              <a:t>18/08/06</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92A7DC-2374-4CD0-8DE6-EC578FD5FEF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19808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latin typeface="+mn-lt"/>
              </a:rPr>
              <a:t>PERIOPERATIVE CARE AND ANAESTHETIC NURSING</a:t>
            </a:r>
            <a:endParaRPr lang="en-US" b="1" dirty="0">
              <a:latin typeface="+mn-lt"/>
            </a:endParaRPr>
          </a:p>
        </p:txBody>
      </p:sp>
      <p:sp>
        <p:nvSpPr>
          <p:cNvPr id="3" name="Subtitle 2"/>
          <p:cNvSpPr>
            <a:spLocks noGrp="1"/>
          </p:cNvSpPr>
          <p:nvPr>
            <p:ph type="subTitle" idx="1"/>
          </p:nvPr>
        </p:nvSpPr>
        <p:spPr/>
        <p:txBody>
          <a:bodyPr/>
          <a:lstStyle/>
          <a:p>
            <a:r>
              <a:rPr lang="en-US" dirty="0" smtClean="0"/>
              <a:t> NJIRU</a:t>
            </a:r>
            <a:endParaRPr lang="en-US" dirty="0"/>
          </a:p>
        </p:txBody>
      </p:sp>
    </p:spTree>
    <p:extLst>
      <p:ext uri="{BB962C8B-B14F-4D97-AF65-F5344CB8AC3E}">
        <p14:creationId xmlns:p14="http://schemas.microsoft.com/office/powerpoint/2010/main" val="32968116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755672"/>
          </a:xfrm>
        </p:spPr>
        <p:txBody>
          <a:bodyPr>
            <a:normAutofit fontScale="90000"/>
          </a:bodyPr>
          <a:lstStyle/>
          <a:p>
            <a:r>
              <a:rPr lang="en-US" b="1" dirty="0" smtClean="0">
                <a:latin typeface="+mn-lt"/>
              </a:rPr>
              <a:t>Pre-operative care </a:t>
            </a:r>
            <a:endParaRPr lang="en-US" b="1" dirty="0">
              <a:latin typeface="+mn-lt"/>
            </a:endParaRPr>
          </a:p>
        </p:txBody>
      </p:sp>
      <p:sp>
        <p:nvSpPr>
          <p:cNvPr id="3" name="Content Placeholder 2"/>
          <p:cNvSpPr>
            <a:spLocks noGrp="1"/>
          </p:cNvSpPr>
          <p:nvPr>
            <p:ph idx="1"/>
          </p:nvPr>
        </p:nvSpPr>
        <p:spPr>
          <a:xfrm>
            <a:off x="609600" y="1030310"/>
            <a:ext cx="10972800" cy="5525035"/>
          </a:xfrm>
        </p:spPr>
        <p:txBody>
          <a:bodyPr>
            <a:normAutofit fontScale="92500"/>
          </a:bodyPr>
          <a:lstStyle/>
          <a:p>
            <a:pPr marL="514350" lvl="0" indent="-514350">
              <a:buFont typeface="+mj-lt"/>
              <a:buAutoNum type="arabicPeriod" startAt="8"/>
            </a:pPr>
            <a:r>
              <a:rPr lang="en-GB" dirty="0"/>
              <a:t>The fasting should usually start six hours before the operation. </a:t>
            </a:r>
            <a:endParaRPr lang="en-US" dirty="0"/>
          </a:p>
          <a:p>
            <a:pPr marL="514350" lvl="0" indent="-514350">
              <a:buFont typeface="+mj-lt"/>
              <a:buAutoNum type="arabicPeriod" startAt="8"/>
            </a:pPr>
            <a:r>
              <a:rPr lang="en-GB" b="1" dirty="0"/>
              <a:t>Blood works</a:t>
            </a:r>
            <a:r>
              <a:rPr lang="en-GB" dirty="0"/>
              <a:t>: All should be within the acceptable ranges e.g. full </a:t>
            </a:r>
            <a:r>
              <a:rPr lang="en-GB" dirty="0" err="1"/>
              <a:t>Haemogram</a:t>
            </a:r>
            <a:r>
              <a:rPr lang="en-GB" dirty="0"/>
              <a:t> including HB, urea, electrolytes and creatinine.</a:t>
            </a:r>
            <a:endParaRPr lang="en-US" dirty="0"/>
          </a:p>
          <a:p>
            <a:pPr marL="514350" lvl="0" indent="-514350">
              <a:buFont typeface="+mj-lt"/>
              <a:buAutoNum type="arabicPeriod" startAt="8"/>
            </a:pPr>
            <a:r>
              <a:rPr lang="en-GB" dirty="0"/>
              <a:t> The patient should be counselled and </a:t>
            </a:r>
            <a:r>
              <a:rPr lang="en-GB" dirty="0" smtClean="0"/>
              <a:t>reassured </a:t>
            </a:r>
            <a:r>
              <a:rPr lang="en-GB" dirty="0"/>
              <a:t>especially those receiving </a:t>
            </a:r>
            <a:r>
              <a:rPr lang="en-GB" dirty="0" smtClean="0"/>
              <a:t>operations </a:t>
            </a:r>
            <a:r>
              <a:rPr lang="en-GB" dirty="0"/>
              <a:t>such as amputation, </a:t>
            </a:r>
            <a:r>
              <a:rPr lang="en-GB" dirty="0" smtClean="0"/>
              <a:t> or mastectomy</a:t>
            </a:r>
            <a:endParaRPr lang="en-GB" dirty="0"/>
          </a:p>
          <a:p>
            <a:pPr marL="514350" lvl="0" indent="-514350">
              <a:buFont typeface="+mj-lt"/>
              <a:buAutoNum type="arabicPeriod" startAt="8"/>
            </a:pPr>
            <a:r>
              <a:rPr lang="en-GB" dirty="0" smtClean="0"/>
              <a:t>The </a:t>
            </a:r>
            <a:r>
              <a:rPr lang="en-GB" dirty="0"/>
              <a:t>site to be operated on should be </a:t>
            </a:r>
            <a:r>
              <a:rPr lang="en-GB" dirty="0" smtClean="0"/>
              <a:t>shaved </a:t>
            </a:r>
            <a:r>
              <a:rPr lang="en-GB" dirty="0"/>
              <a:t>of hair and cleaned with warm soapy water, to reduce the bacteria </a:t>
            </a:r>
            <a:r>
              <a:rPr lang="en-GB" dirty="0" smtClean="0"/>
              <a:t>on   the  patients skin. The </a:t>
            </a:r>
            <a:r>
              <a:rPr lang="en-GB" dirty="0"/>
              <a:t>area shaved should be larger than the incision site.</a:t>
            </a:r>
            <a:endParaRPr lang="en-US" dirty="0"/>
          </a:p>
          <a:p>
            <a:pPr marL="0" indent="0">
              <a:buNone/>
            </a:pPr>
            <a:endParaRPr lang="en-US" dirty="0"/>
          </a:p>
          <a:p>
            <a:endParaRPr lang="en-US" dirty="0"/>
          </a:p>
        </p:txBody>
      </p:sp>
    </p:spTree>
    <p:extLst>
      <p:ext uri="{BB962C8B-B14F-4D97-AF65-F5344CB8AC3E}">
        <p14:creationId xmlns:p14="http://schemas.microsoft.com/office/powerpoint/2010/main" val="293502015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7545"/>
            <a:ext cx="10515600" cy="1446663"/>
          </a:xfrm>
        </p:spPr>
        <p:txBody>
          <a:bodyPr/>
          <a:lstStyle/>
          <a:p>
            <a:r>
              <a:rPr lang="en-US" b="1" dirty="0" smtClean="0">
                <a:latin typeface="+mn-lt"/>
              </a:rPr>
              <a:t>                    ANAESTHESIA</a:t>
            </a:r>
            <a:endParaRPr lang="en-US" b="1" dirty="0">
              <a:latin typeface="+mn-lt"/>
            </a:endParaRPr>
          </a:p>
        </p:txBody>
      </p:sp>
      <p:sp>
        <p:nvSpPr>
          <p:cNvPr id="3" name="Content Placeholder 2"/>
          <p:cNvSpPr>
            <a:spLocks noGrp="1"/>
          </p:cNvSpPr>
          <p:nvPr>
            <p:ph idx="1"/>
          </p:nvPr>
        </p:nvSpPr>
        <p:spPr>
          <a:xfrm>
            <a:off x="838200" y="2429301"/>
            <a:ext cx="10515600" cy="4162568"/>
          </a:xfrm>
        </p:spPr>
        <p:txBody>
          <a:bodyPr>
            <a:normAutofit/>
          </a:bodyPr>
          <a:lstStyle/>
          <a:p>
            <a:pPr>
              <a:lnSpc>
                <a:spcPct val="100000"/>
              </a:lnSpc>
            </a:pPr>
            <a:r>
              <a:rPr lang="en-US" dirty="0" err="1" smtClean="0"/>
              <a:t>Anaesthesia</a:t>
            </a:r>
            <a:r>
              <a:rPr lang="en-US" dirty="0" smtClean="0"/>
              <a:t> ( </a:t>
            </a:r>
            <a:r>
              <a:rPr lang="en-US" dirty="0"/>
              <a:t>G</a:t>
            </a:r>
            <a:r>
              <a:rPr lang="en-US" dirty="0" smtClean="0"/>
              <a:t>reek word meaning “ without sensation”)</a:t>
            </a:r>
          </a:p>
          <a:p>
            <a:pPr>
              <a:lnSpc>
                <a:spcPct val="100000"/>
              </a:lnSpc>
            </a:pPr>
            <a:r>
              <a:rPr lang="en-US" dirty="0" smtClean="0"/>
              <a:t>It is a state of temporary induced loss of sensation</a:t>
            </a:r>
          </a:p>
          <a:p>
            <a:pPr marL="0" lvl="0" indent="0">
              <a:lnSpc>
                <a:spcPct val="100000"/>
              </a:lnSpc>
              <a:buNone/>
            </a:pPr>
            <a:r>
              <a:rPr lang="en-US" dirty="0" smtClean="0"/>
              <a:t>It may include, analgesia, paralysis, amnesia or unconsciousness</a:t>
            </a:r>
          </a:p>
          <a:p>
            <a:pPr marL="0" lvl="0" indent="0">
              <a:lnSpc>
                <a:spcPct val="100000"/>
              </a:lnSpc>
              <a:buNone/>
            </a:pPr>
            <a:r>
              <a:rPr lang="en-US" dirty="0" smtClean="0"/>
              <a:t>A patient under the effects of </a:t>
            </a:r>
            <a:r>
              <a:rPr lang="en-US" dirty="0" err="1" smtClean="0"/>
              <a:t>anaesthetic</a:t>
            </a:r>
            <a:r>
              <a:rPr lang="en-US" dirty="0" smtClean="0"/>
              <a:t> drugs is  </a:t>
            </a:r>
            <a:r>
              <a:rPr lang="en-US" dirty="0" err="1" smtClean="0"/>
              <a:t>refered</a:t>
            </a:r>
            <a:r>
              <a:rPr lang="en-US" dirty="0" smtClean="0"/>
              <a:t> to as being anaesthetized</a:t>
            </a:r>
          </a:p>
          <a:p>
            <a:pPr marL="0" indent="0">
              <a:buNone/>
            </a:pPr>
            <a:endParaRPr lang="en-US" dirty="0" smtClean="0"/>
          </a:p>
          <a:p>
            <a:endParaRPr lang="en-US" dirty="0"/>
          </a:p>
        </p:txBody>
      </p:sp>
    </p:spTree>
    <p:extLst>
      <p:ext uri="{BB962C8B-B14F-4D97-AF65-F5344CB8AC3E}">
        <p14:creationId xmlns:p14="http://schemas.microsoft.com/office/powerpoint/2010/main" val="650229534"/>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1070"/>
            <a:ext cx="10515600" cy="668740"/>
          </a:xfrm>
        </p:spPr>
        <p:txBody>
          <a:bodyPr>
            <a:normAutofit fontScale="90000"/>
          </a:bodyPr>
          <a:lstStyle/>
          <a:p>
            <a:r>
              <a:rPr lang="en-US" b="1" dirty="0" smtClean="0"/>
              <a:t>                       </a:t>
            </a:r>
            <a:r>
              <a:rPr lang="en-US" b="1" dirty="0" smtClean="0">
                <a:latin typeface="+mn-lt"/>
              </a:rPr>
              <a:t>Types of </a:t>
            </a:r>
            <a:r>
              <a:rPr lang="en-US" b="1" dirty="0" err="1" smtClean="0">
                <a:latin typeface="+mn-lt"/>
              </a:rPr>
              <a:t>anaesthesia</a:t>
            </a:r>
            <a:endParaRPr lang="en-US" b="1" dirty="0">
              <a:latin typeface="+mn-lt"/>
            </a:endParaRPr>
          </a:p>
        </p:txBody>
      </p:sp>
      <p:sp>
        <p:nvSpPr>
          <p:cNvPr id="3" name="Content Placeholder 2"/>
          <p:cNvSpPr>
            <a:spLocks noGrp="1"/>
          </p:cNvSpPr>
          <p:nvPr>
            <p:ph idx="1"/>
          </p:nvPr>
        </p:nvSpPr>
        <p:spPr>
          <a:xfrm>
            <a:off x="477672" y="859810"/>
            <a:ext cx="11300346" cy="5609229"/>
          </a:xfrm>
        </p:spPr>
        <p:txBody>
          <a:bodyPr>
            <a:normAutofit/>
          </a:bodyPr>
          <a:lstStyle/>
          <a:p>
            <a:pPr marL="514350" lvl="0" indent="-514350">
              <a:buFont typeface="Arial" panose="020B0604020202020204" pitchFamily="34" charset="0"/>
              <a:buAutoNum type="arabicPeriod"/>
            </a:pPr>
            <a:r>
              <a:rPr lang="en-US" b="1" dirty="0" smtClean="0">
                <a:solidFill>
                  <a:prstClr val="black"/>
                </a:solidFill>
              </a:rPr>
              <a:t>Local </a:t>
            </a:r>
            <a:r>
              <a:rPr lang="en-US" b="1" dirty="0" err="1">
                <a:solidFill>
                  <a:prstClr val="black"/>
                </a:solidFill>
              </a:rPr>
              <a:t>anaesthesia</a:t>
            </a:r>
            <a:r>
              <a:rPr lang="en-US" b="1" dirty="0">
                <a:solidFill>
                  <a:prstClr val="black"/>
                </a:solidFill>
              </a:rPr>
              <a:t>: </a:t>
            </a:r>
            <a:r>
              <a:rPr lang="en-US" dirty="0">
                <a:solidFill>
                  <a:prstClr val="black"/>
                </a:solidFill>
              </a:rPr>
              <a:t>Used for minor procedures such as skin surgery and tooth extraction.</a:t>
            </a:r>
            <a:r>
              <a:rPr lang="en-US" b="1" dirty="0">
                <a:solidFill>
                  <a:prstClr val="black"/>
                </a:solidFill>
              </a:rPr>
              <a:t> </a:t>
            </a:r>
            <a:r>
              <a:rPr lang="en-US" dirty="0">
                <a:solidFill>
                  <a:prstClr val="black"/>
                </a:solidFill>
              </a:rPr>
              <a:t>The person remains conscious (awake) but should not feel pain in the area being worked on.</a:t>
            </a:r>
          </a:p>
          <a:p>
            <a:pPr marL="514350" lvl="0" indent="-514350">
              <a:buFont typeface="Arial" panose="020B0604020202020204" pitchFamily="34" charset="0"/>
              <a:buAutoNum type="arabicPeriod"/>
            </a:pPr>
            <a:r>
              <a:rPr lang="en-US" b="1" dirty="0">
                <a:solidFill>
                  <a:prstClr val="black"/>
                </a:solidFill>
              </a:rPr>
              <a:t>Regional </a:t>
            </a:r>
            <a:r>
              <a:rPr lang="en-US" b="1" dirty="0" err="1">
                <a:solidFill>
                  <a:prstClr val="black"/>
                </a:solidFill>
              </a:rPr>
              <a:t>anaesthesia</a:t>
            </a:r>
            <a:r>
              <a:rPr lang="en-US" b="1" dirty="0">
                <a:solidFill>
                  <a:prstClr val="black"/>
                </a:solidFill>
              </a:rPr>
              <a:t>: </a:t>
            </a:r>
            <a:r>
              <a:rPr lang="en-US" dirty="0">
                <a:solidFill>
                  <a:prstClr val="black"/>
                </a:solidFill>
              </a:rPr>
              <a:t>These are similar to local </a:t>
            </a:r>
            <a:r>
              <a:rPr lang="en-US" dirty="0" err="1">
                <a:solidFill>
                  <a:prstClr val="black"/>
                </a:solidFill>
              </a:rPr>
              <a:t>anaesthesia</a:t>
            </a:r>
            <a:r>
              <a:rPr lang="en-US" dirty="0">
                <a:solidFill>
                  <a:prstClr val="black"/>
                </a:solidFill>
              </a:rPr>
              <a:t> but cover a wider or deeper part of the body by targeting specific </a:t>
            </a:r>
            <a:r>
              <a:rPr lang="en-US" dirty="0" smtClean="0">
                <a:solidFill>
                  <a:prstClr val="black"/>
                </a:solidFill>
              </a:rPr>
              <a:t>nerves</a:t>
            </a:r>
          </a:p>
          <a:p>
            <a:pPr marL="1714500" lvl="3" indent="-342900">
              <a:buFont typeface="+mj-lt"/>
              <a:buAutoNum type="alphaLcPeriod"/>
            </a:pPr>
            <a:r>
              <a:rPr lang="en-US" sz="2400" b="1" dirty="0" smtClean="0">
                <a:solidFill>
                  <a:prstClr val="black"/>
                </a:solidFill>
              </a:rPr>
              <a:t>epidural </a:t>
            </a:r>
            <a:r>
              <a:rPr lang="en-US" sz="2400" b="1" dirty="0" err="1" smtClean="0">
                <a:solidFill>
                  <a:prstClr val="black"/>
                </a:solidFill>
              </a:rPr>
              <a:t>anaesthesia</a:t>
            </a:r>
            <a:r>
              <a:rPr lang="en-US" sz="2400" b="1" dirty="0" smtClean="0">
                <a:solidFill>
                  <a:prstClr val="black"/>
                </a:solidFill>
              </a:rPr>
              <a:t> </a:t>
            </a:r>
            <a:r>
              <a:rPr lang="en-US" sz="2400" dirty="0" smtClean="0">
                <a:solidFill>
                  <a:prstClr val="black"/>
                </a:solidFill>
              </a:rPr>
              <a:t>This A regional </a:t>
            </a:r>
            <a:r>
              <a:rPr lang="en-US" sz="2400" dirty="0" err="1" smtClean="0">
                <a:solidFill>
                  <a:prstClr val="black"/>
                </a:solidFill>
              </a:rPr>
              <a:t>anaesthetic</a:t>
            </a:r>
            <a:r>
              <a:rPr lang="en-US" sz="2400" dirty="0" smtClean="0">
                <a:solidFill>
                  <a:prstClr val="black"/>
                </a:solidFill>
              </a:rPr>
              <a:t> delivered to the lower spine to </a:t>
            </a:r>
            <a:r>
              <a:rPr lang="en-US" sz="2400" dirty="0" err="1" smtClean="0">
                <a:solidFill>
                  <a:prstClr val="black"/>
                </a:solidFill>
              </a:rPr>
              <a:t>nump</a:t>
            </a:r>
            <a:r>
              <a:rPr lang="en-US" sz="2400" dirty="0" smtClean="0">
                <a:solidFill>
                  <a:prstClr val="black"/>
                </a:solidFill>
              </a:rPr>
              <a:t> the lower half of the body. It is given through a tube that is left in place, so can be topped up over a period of time if necessary.</a:t>
            </a:r>
          </a:p>
          <a:p>
            <a:pPr marL="1714500" lvl="3" indent="-342900">
              <a:buFont typeface="+mj-lt"/>
              <a:buAutoNum type="alphaLcPeriod"/>
            </a:pPr>
            <a:r>
              <a:rPr lang="en-US" sz="2400" b="1" dirty="0" smtClean="0">
                <a:solidFill>
                  <a:prstClr val="black"/>
                </a:solidFill>
              </a:rPr>
              <a:t>Spinal </a:t>
            </a:r>
            <a:r>
              <a:rPr lang="en-US" sz="2400" b="1" dirty="0" err="1">
                <a:solidFill>
                  <a:prstClr val="black"/>
                </a:solidFill>
              </a:rPr>
              <a:t>anaesthesia</a:t>
            </a:r>
            <a:r>
              <a:rPr lang="en-US" sz="2400" b="1" dirty="0">
                <a:solidFill>
                  <a:prstClr val="black"/>
                </a:solidFill>
              </a:rPr>
              <a:t> </a:t>
            </a:r>
            <a:r>
              <a:rPr lang="en-US" sz="2400" dirty="0">
                <a:solidFill>
                  <a:prstClr val="black"/>
                </a:solidFill>
              </a:rPr>
              <a:t>like epidural it targets the nerves of the spine and is given as a single dose used to numb the lower part of the body.</a:t>
            </a:r>
          </a:p>
          <a:p>
            <a:pPr marL="0" lvl="0" indent="0">
              <a:buNone/>
            </a:pPr>
            <a:r>
              <a:rPr lang="en-US" b="1" dirty="0">
                <a:solidFill>
                  <a:prstClr val="black"/>
                </a:solidFill>
              </a:rPr>
              <a:t>3. General </a:t>
            </a:r>
            <a:r>
              <a:rPr lang="en-US" b="1" dirty="0" err="1">
                <a:solidFill>
                  <a:prstClr val="black"/>
                </a:solidFill>
              </a:rPr>
              <a:t>anaesthetic</a:t>
            </a:r>
            <a:r>
              <a:rPr lang="en-US" b="1" dirty="0">
                <a:solidFill>
                  <a:prstClr val="black"/>
                </a:solidFill>
              </a:rPr>
              <a:t>: </a:t>
            </a:r>
            <a:r>
              <a:rPr lang="en-US" dirty="0">
                <a:solidFill>
                  <a:prstClr val="black"/>
                </a:solidFill>
              </a:rPr>
              <a:t>used for major operations and when a patient needs to be unconscious, also known as being anaesthetized.</a:t>
            </a:r>
          </a:p>
          <a:p>
            <a:endParaRPr lang="en-US" dirty="0"/>
          </a:p>
        </p:txBody>
      </p:sp>
    </p:spTree>
    <p:extLst>
      <p:ext uri="{BB962C8B-B14F-4D97-AF65-F5344CB8AC3E}">
        <p14:creationId xmlns:p14="http://schemas.microsoft.com/office/powerpoint/2010/main" val="403624677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mn-lt"/>
              </a:rPr>
              <a:t>              Goals of </a:t>
            </a:r>
            <a:r>
              <a:rPr lang="en-US" b="1" dirty="0" err="1" smtClean="0">
                <a:latin typeface="+mn-lt"/>
              </a:rPr>
              <a:t>anaesthesia</a:t>
            </a:r>
            <a:endParaRPr lang="en-US" b="1" dirty="0">
              <a:latin typeface="+mn-lt"/>
            </a:endParaRPr>
          </a:p>
        </p:txBody>
      </p:sp>
      <p:sp>
        <p:nvSpPr>
          <p:cNvPr id="3" name="Content Placeholder 2"/>
          <p:cNvSpPr>
            <a:spLocks noGrp="1"/>
          </p:cNvSpPr>
          <p:nvPr>
            <p:ph idx="1"/>
          </p:nvPr>
        </p:nvSpPr>
        <p:spPr/>
        <p:txBody>
          <a:bodyPr/>
          <a:lstStyle/>
          <a:p>
            <a:pPr lvl="2">
              <a:lnSpc>
                <a:spcPct val="100000"/>
              </a:lnSpc>
              <a:spcBef>
                <a:spcPct val="20000"/>
              </a:spcBef>
              <a:buFont typeface="Wingdings" panose="05000000000000000000" pitchFamily="2" charset="2"/>
              <a:buChar char="Ø"/>
            </a:pPr>
            <a:r>
              <a:rPr lang="en-GB" sz="2800" dirty="0" smtClean="0">
                <a:solidFill>
                  <a:prstClr val="black"/>
                </a:solidFill>
              </a:rPr>
              <a:t>Provide analgesia</a:t>
            </a:r>
          </a:p>
          <a:p>
            <a:pPr lvl="2">
              <a:lnSpc>
                <a:spcPct val="100000"/>
              </a:lnSpc>
              <a:spcBef>
                <a:spcPct val="20000"/>
              </a:spcBef>
              <a:buFont typeface="Wingdings" panose="05000000000000000000" pitchFamily="2" charset="2"/>
              <a:buChar char="Ø"/>
            </a:pPr>
            <a:r>
              <a:rPr lang="en-GB" sz="2800" dirty="0" smtClean="0">
                <a:solidFill>
                  <a:prstClr val="black"/>
                </a:solidFill>
              </a:rPr>
              <a:t>Reduce </a:t>
            </a:r>
            <a:r>
              <a:rPr lang="en-GB" sz="2800" dirty="0">
                <a:solidFill>
                  <a:prstClr val="black"/>
                </a:solidFill>
              </a:rPr>
              <a:t>the level  of anxiety and discomfort</a:t>
            </a:r>
          </a:p>
          <a:p>
            <a:pPr lvl="2">
              <a:lnSpc>
                <a:spcPct val="100000"/>
              </a:lnSpc>
              <a:spcBef>
                <a:spcPct val="20000"/>
              </a:spcBef>
              <a:buFont typeface="Wingdings" panose="05000000000000000000" pitchFamily="2" charset="2"/>
              <a:buChar char="Ø"/>
            </a:pPr>
            <a:r>
              <a:rPr lang="en-GB" sz="2800" dirty="0">
                <a:solidFill>
                  <a:prstClr val="black"/>
                </a:solidFill>
              </a:rPr>
              <a:t>Control the autonomic nervous </a:t>
            </a:r>
            <a:r>
              <a:rPr lang="en-GB" sz="2800" dirty="0" smtClean="0">
                <a:solidFill>
                  <a:prstClr val="black"/>
                </a:solidFill>
              </a:rPr>
              <a:t>system</a:t>
            </a:r>
          </a:p>
          <a:p>
            <a:pPr lvl="2">
              <a:lnSpc>
                <a:spcPct val="100000"/>
              </a:lnSpc>
              <a:spcBef>
                <a:spcPct val="20000"/>
              </a:spcBef>
              <a:buFont typeface="Wingdings" panose="05000000000000000000" pitchFamily="2" charset="2"/>
              <a:buChar char="Ø"/>
            </a:pPr>
            <a:r>
              <a:rPr lang="en-GB" sz="2800" dirty="0" smtClean="0">
                <a:solidFill>
                  <a:prstClr val="black"/>
                </a:solidFill>
              </a:rPr>
              <a:t>Muscle relaxation appropriate for the type of operative procedure </a:t>
            </a:r>
            <a:endParaRPr lang="en-GB" sz="2800" dirty="0">
              <a:solidFill>
                <a:prstClr val="black"/>
              </a:solidFill>
            </a:endParaRPr>
          </a:p>
          <a:p>
            <a:endParaRPr lang="en-US" dirty="0"/>
          </a:p>
        </p:txBody>
      </p:sp>
    </p:spTree>
    <p:extLst>
      <p:ext uri="{BB962C8B-B14F-4D97-AF65-F5344CB8AC3E}">
        <p14:creationId xmlns:p14="http://schemas.microsoft.com/office/powerpoint/2010/main" val="182771084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7421"/>
            <a:ext cx="10515600" cy="982639"/>
          </a:xfrm>
        </p:spPr>
        <p:txBody>
          <a:bodyPr/>
          <a:lstStyle/>
          <a:p>
            <a:r>
              <a:rPr lang="en-US" b="1" dirty="0" smtClean="0">
                <a:latin typeface="+mn-lt"/>
              </a:rPr>
              <a:t>           Clinical manifestation of pain</a:t>
            </a:r>
            <a:endParaRPr lang="en-US" b="1" dirty="0">
              <a:latin typeface="+mn-lt"/>
            </a:endParaRPr>
          </a:p>
        </p:txBody>
      </p:sp>
      <p:sp>
        <p:nvSpPr>
          <p:cNvPr id="3" name="Content Placeholder 2"/>
          <p:cNvSpPr>
            <a:spLocks noGrp="1"/>
          </p:cNvSpPr>
          <p:nvPr>
            <p:ph idx="1"/>
          </p:nvPr>
        </p:nvSpPr>
        <p:spPr>
          <a:xfrm>
            <a:off x="838200" y="1269242"/>
            <a:ext cx="10515600" cy="4907721"/>
          </a:xfrm>
        </p:spPr>
        <p:txBody>
          <a:bodyPr>
            <a:normAutofit lnSpcReduction="10000"/>
          </a:bodyPr>
          <a:lstStyle/>
          <a:p>
            <a:pPr marL="0" lvl="0" indent="0">
              <a:lnSpc>
                <a:spcPct val="100000"/>
              </a:lnSpc>
              <a:spcBef>
                <a:spcPct val="20000"/>
              </a:spcBef>
              <a:buNone/>
            </a:pPr>
            <a:r>
              <a:rPr lang="en-US" b="1" dirty="0">
                <a:solidFill>
                  <a:prstClr val="black"/>
                </a:solidFill>
              </a:rPr>
              <a:t>AUTONOMIC</a:t>
            </a:r>
          </a:p>
          <a:p>
            <a:pPr lvl="2">
              <a:lnSpc>
                <a:spcPct val="100000"/>
              </a:lnSpc>
              <a:spcBef>
                <a:spcPct val="20000"/>
              </a:spcBef>
              <a:buFont typeface="Wingdings" panose="05000000000000000000" pitchFamily="2" charset="2"/>
              <a:buChar char="Ø"/>
            </a:pPr>
            <a:r>
              <a:rPr lang="en-US" sz="2800" dirty="0">
                <a:solidFill>
                  <a:prstClr val="black"/>
                </a:solidFill>
              </a:rPr>
              <a:t>Elevation of BP,</a:t>
            </a:r>
          </a:p>
          <a:p>
            <a:pPr lvl="2">
              <a:lnSpc>
                <a:spcPct val="100000"/>
              </a:lnSpc>
              <a:spcBef>
                <a:spcPct val="20000"/>
              </a:spcBef>
              <a:buFont typeface="Wingdings" panose="05000000000000000000" pitchFamily="2" charset="2"/>
              <a:buChar char="Ø"/>
            </a:pPr>
            <a:r>
              <a:rPr lang="en-US" sz="2800" dirty="0">
                <a:solidFill>
                  <a:prstClr val="black"/>
                </a:solidFill>
              </a:rPr>
              <a:t>Increase in heart and pulse rate</a:t>
            </a:r>
          </a:p>
          <a:p>
            <a:pPr lvl="2">
              <a:lnSpc>
                <a:spcPct val="100000"/>
              </a:lnSpc>
              <a:spcBef>
                <a:spcPct val="20000"/>
              </a:spcBef>
              <a:buFont typeface="Wingdings" panose="05000000000000000000" pitchFamily="2" charset="2"/>
              <a:buChar char="Ø"/>
            </a:pPr>
            <a:r>
              <a:rPr lang="en-US" sz="2800" dirty="0">
                <a:solidFill>
                  <a:prstClr val="black"/>
                </a:solidFill>
              </a:rPr>
              <a:t>Rapid  and  irregular respiration</a:t>
            </a:r>
          </a:p>
          <a:p>
            <a:pPr lvl="2">
              <a:lnSpc>
                <a:spcPct val="100000"/>
              </a:lnSpc>
              <a:spcBef>
                <a:spcPct val="20000"/>
              </a:spcBef>
              <a:buFont typeface="Wingdings" panose="05000000000000000000" pitchFamily="2" charset="2"/>
              <a:buChar char="Ø"/>
            </a:pPr>
            <a:r>
              <a:rPr lang="en-US" sz="2800" dirty="0">
                <a:solidFill>
                  <a:prstClr val="black"/>
                </a:solidFill>
              </a:rPr>
              <a:t>Increase in perspiration</a:t>
            </a:r>
          </a:p>
          <a:p>
            <a:pPr marL="0" lvl="0" indent="0">
              <a:lnSpc>
                <a:spcPct val="100000"/>
              </a:lnSpc>
              <a:spcBef>
                <a:spcPct val="20000"/>
              </a:spcBef>
              <a:buNone/>
            </a:pPr>
            <a:r>
              <a:rPr lang="en-US" b="1" dirty="0">
                <a:solidFill>
                  <a:prstClr val="black"/>
                </a:solidFill>
              </a:rPr>
              <a:t>Skeletal</a:t>
            </a:r>
            <a:r>
              <a:rPr lang="en-US" dirty="0">
                <a:solidFill>
                  <a:prstClr val="black"/>
                </a:solidFill>
              </a:rPr>
              <a:t> </a:t>
            </a:r>
            <a:r>
              <a:rPr lang="en-US" b="1" dirty="0">
                <a:solidFill>
                  <a:prstClr val="black"/>
                </a:solidFill>
              </a:rPr>
              <a:t>muscle</a:t>
            </a:r>
          </a:p>
          <a:p>
            <a:pPr lvl="2">
              <a:lnSpc>
                <a:spcPct val="100000"/>
              </a:lnSpc>
              <a:spcBef>
                <a:spcPct val="20000"/>
              </a:spcBef>
              <a:buFont typeface="Wingdings" panose="05000000000000000000" pitchFamily="2" charset="2"/>
              <a:buChar char="Ø"/>
            </a:pPr>
            <a:r>
              <a:rPr lang="en-US" sz="2800" dirty="0">
                <a:solidFill>
                  <a:prstClr val="black"/>
                </a:solidFill>
              </a:rPr>
              <a:t>Increase in muscle tension or activity</a:t>
            </a:r>
          </a:p>
          <a:p>
            <a:pPr marL="0" lvl="0" indent="0">
              <a:lnSpc>
                <a:spcPct val="100000"/>
              </a:lnSpc>
              <a:spcBef>
                <a:spcPct val="20000"/>
              </a:spcBef>
              <a:buNone/>
            </a:pPr>
            <a:r>
              <a:rPr lang="en-US" b="1" dirty="0">
                <a:solidFill>
                  <a:prstClr val="black"/>
                </a:solidFill>
              </a:rPr>
              <a:t>Psychological</a:t>
            </a:r>
          </a:p>
          <a:p>
            <a:pPr lvl="2">
              <a:lnSpc>
                <a:spcPct val="100000"/>
              </a:lnSpc>
              <a:spcBef>
                <a:spcPct val="20000"/>
              </a:spcBef>
              <a:buFont typeface="Wingdings" panose="05000000000000000000" pitchFamily="2" charset="2"/>
              <a:buChar char="Ø"/>
            </a:pPr>
            <a:r>
              <a:rPr lang="en-US" sz="2800" dirty="0">
                <a:solidFill>
                  <a:prstClr val="black"/>
                </a:solidFill>
              </a:rPr>
              <a:t>Irritability ,  apprehension</a:t>
            </a:r>
          </a:p>
          <a:p>
            <a:pPr lvl="2">
              <a:lnSpc>
                <a:spcPct val="100000"/>
              </a:lnSpc>
              <a:spcBef>
                <a:spcPct val="20000"/>
              </a:spcBef>
              <a:buFont typeface="Wingdings" panose="05000000000000000000" pitchFamily="2" charset="2"/>
              <a:buChar char="Ø"/>
            </a:pPr>
            <a:r>
              <a:rPr lang="en-US" sz="2800" dirty="0">
                <a:solidFill>
                  <a:prstClr val="black"/>
                </a:solidFill>
              </a:rPr>
              <a:t>Increased anxiety , attention focused on pain</a:t>
            </a:r>
          </a:p>
          <a:p>
            <a:endParaRPr lang="en-US" dirty="0"/>
          </a:p>
        </p:txBody>
      </p:sp>
    </p:spTree>
    <p:extLst>
      <p:ext uri="{BB962C8B-B14F-4D97-AF65-F5344CB8AC3E}">
        <p14:creationId xmlns:p14="http://schemas.microsoft.com/office/powerpoint/2010/main" val="156697572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3773"/>
            <a:ext cx="10515600" cy="764275"/>
          </a:xfrm>
        </p:spPr>
        <p:txBody>
          <a:bodyPr/>
          <a:lstStyle/>
          <a:p>
            <a:r>
              <a:rPr lang="en-US" b="1" dirty="0" smtClean="0">
                <a:latin typeface="+mn-lt"/>
              </a:rPr>
              <a:t>            Local / regional </a:t>
            </a:r>
            <a:r>
              <a:rPr lang="en-US" b="1" dirty="0" err="1" smtClean="0">
                <a:latin typeface="+mn-lt"/>
              </a:rPr>
              <a:t>anaesthesia</a:t>
            </a:r>
            <a:endParaRPr lang="en-US" b="1" dirty="0">
              <a:latin typeface="+mn-lt"/>
            </a:endParaRPr>
          </a:p>
        </p:txBody>
      </p:sp>
      <p:sp>
        <p:nvSpPr>
          <p:cNvPr id="3" name="Content Placeholder 2"/>
          <p:cNvSpPr>
            <a:spLocks noGrp="1"/>
          </p:cNvSpPr>
          <p:nvPr>
            <p:ph idx="1"/>
          </p:nvPr>
        </p:nvSpPr>
        <p:spPr>
          <a:xfrm>
            <a:off x="838200" y="928048"/>
            <a:ext cx="10515600" cy="5827594"/>
          </a:xfrm>
        </p:spPr>
        <p:txBody>
          <a:bodyPr>
            <a:normAutofit/>
          </a:bodyPr>
          <a:lstStyle/>
          <a:p>
            <a:pPr marL="342900" lvl="0" indent="-342900">
              <a:lnSpc>
                <a:spcPct val="100000"/>
              </a:lnSpc>
              <a:spcBef>
                <a:spcPct val="20000"/>
              </a:spcBef>
            </a:pPr>
            <a:r>
              <a:rPr lang="en-GB" sz="3200" dirty="0">
                <a:solidFill>
                  <a:prstClr val="black"/>
                </a:solidFill>
              </a:rPr>
              <a:t>Local anaesthesia induces analgesia in the region where it is administered, for example, lignocaine, procaine hydrochloride, </a:t>
            </a:r>
            <a:r>
              <a:rPr lang="en-GB" sz="3200" dirty="0" err="1">
                <a:solidFill>
                  <a:prstClr val="black"/>
                </a:solidFill>
              </a:rPr>
              <a:t>xylocaine</a:t>
            </a:r>
            <a:r>
              <a:rPr lang="en-GB" sz="3200" dirty="0">
                <a:solidFill>
                  <a:prstClr val="black"/>
                </a:solidFill>
              </a:rPr>
              <a:t> and </a:t>
            </a:r>
            <a:r>
              <a:rPr lang="en-GB" sz="3200" dirty="0" err="1" smtClean="0">
                <a:solidFill>
                  <a:prstClr val="black"/>
                </a:solidFill>
              </a:rPr>
              <a:t>lidocaine</a:t>
            </a:r>
            <a:r>
              <a:rPr lang="en-GB" sz="3200" dirty="0" smtClean="0">
                <a:solidFill>
                  <a:prstClr val="black"/>
                </a:solidFill>
              </a:rPr>
              <a:t>.</a:t>
            </a:r>
          </a:p>
          <a:p>
            <a:pPr marL="342900" lvl="0" indent="-342900">
              <a:lnSpc>
                <a:spcPct val="100000"/>
              </a:lnSpc>
              <a:spcBef>
                <a:spcPct val="20000"/>
              </a:spcBef>
            </a:pPr>
            <a:r>
              <a:rPr lang="en-GB" sz="3200" dirty="0" smtClean="0">
                <a:solidFill>
                  <a:prstClr val="black"/>
                </a:solidFill>
              </a:rPr>
              <a:t>The </a:t>
            </a:r>
            <a:r>
              <a:rPr lang="en-GB" sz="3200" dirty="0">
                <a:solidFill>
                  <a:prstClr val="black"/>
                </a:solidFill>
              </a:rPr>
              <a:t>local anaesthesia last for forty five minutes to three hours depending on the type of anaesthesia used</a:t>
            </a:r>
            <a:r>
              <a:rPr lang="en-GB" sz="3200" dirty="0" smtClean="0">
                <a:solidFill>
                  <a:prstClr val="black"/>
                </a:solidFill>
              </a:rPr>
              <a:t>.</a:t>
            </a:r>
          </a:p>
          <a:p>
            <a:pPr marL="342900" lvl="0" indent="-342900">
              <a:lnSpc>
                <a:spcPct val="100000"/>
              </a:lnSpc>
              <a:spcBef>
                <a:spcPct val="20000"/>
              </a:spcBef>
            </a:pPr>
            <a:r>
              <a:rPr lang="en-GB" sz="3200" dirty="0" smtClean="0">
                <a:solidFill>
                  <a:prstClr val="black"/>
                </a:solidFill>
              </a:rPr>
              <a:t> </a:t>
            </a:r>
            <a:r>
              <a:rPr lang="en-GB" sz="3200" dirty="0">
                <a:solidFill>
                  <a:prstClr val="black"/>
                </a:solidFill>
              </a:rPr>
              <a:t>It is given locally to the affected part of the body by one of the following </a:t>
            </a:r>
            <a:r>
              <a:rPr lang="en-GB" sz="3200" dirty="0" smtClean="0">
                <a:solidFill>
                  <a:prstClr val="black"/>
                </a:solidFill>
              </a:rPr>
              <a:t>methods:</a:t>
            </a:r>
          </a:p>
          <a:p>
            <a:pPr marL="342900" lvl="0" indent="-342900">
              <a:lnSpc>
                <a:spcPct val="100000"/>
              </a:lnSpc>
              <a:spcBef>
                <a:spcPct val="20000"/>
              </a:spcBef>
            </a:pPr>
            <a:r>
              <a:rPr lang="en-GB" sz="3200" dirty="0" smtClean="0">
                <a:solidFill>
                  <a:prstClr val="black"/>
                </a:solidFill>
              </a:rPr>
              <a:t>Infiltration</a:t>
            </a:r>
            <a:r>
              <a:rPr lang="en-GB" sz="3200" dirty="0">
                <a:solidFill>
                  <a:prstClr val="black"/>
                </a:solidFill>
              </a:rPr>
              <a:t>, nerve block, field block, refrigeration analgesia, spinal analgesia, epidural anaesthesia.</a:t>
            </a:r>
            <a:endParaRPr lang="en-US" sz="3200" dirty="0">
              <a:solidFill>
                <a:prstClr val="black"/>
              </a:solidFill>
            </a:endParaRPr>
          </a:p>
          <a:p>
            <a:endParaRPr lang="en-US" dirty="0"/>
          </a:p>
        </p:txBody>
      </p:sp>
    </p:spTree>
    <p:extLst>
      <p:ext uri="{BB962C8B-B14F-4D97-AF65-F5344CB8AC3E}">
        <p14:creationId xmlns:p14="http://schemas.microsoft.com/office/powerpoint/2010/main" val="368426150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1070"/>
            <a:ext cx="10515600" cy="887104"/>
          </a:xfrm>
        </p:spPr>
        <p:txBody>
          <a:bodyPr/>
          <a:lstStyle/>
          <a:p>
            <a:r>
              <a:rPr lang="en-US" b="1" dirty="0" smtClean="0">
                <a:latin typeface="+mn-lt"/>
              </a:rPr>
              <a:t>                  Local </a:t>
            </a:r>
            <a:r>
              <a:rPr lang="en-US" b="1" dirty="0" err="1" smtClean="0">
                <a:latin typeface="+mn-lt"/>
              </a:rPr>
              <a:t>anaesthetic</a:t>
            </a:r>
            <a:r>
              <a:rPr lang="en-US" b="1" dirty="0" smtClean="0">
                <a:latin typeface="+mn-lt"/>
              </a:rPr>
              <a:t> methods</a:t>
            </a:r>
            <a:endParaRPr lang="en-US" b="1" dirty="0">
              <a:latin typeface="+mn-lt"/>
            </a:endParaRPr>
          </a:p>
        </p:txBody>
      </p:sp>
      <p:sp>
        <p:nvSpPr>
          <p:cNvPr id="3" name="Content Placeholder 2"/>
          <p:cNvSpPr>
            <a:spLocks noGrp="1"/>
          </p:cNvSpPr>
          <p:nvPr>
            <p:ph idx="1"/>
          </p:nvPr>
        </p:nvSpPr>
        <p:spPr>
          <a:xfrm>
            <a:off x="838200" y="1078174"/>
            <a:ext cx="10515600" cy="5486399"/>
          </a:xfrm>
        </p:spPr>
        <p:txBody>
          <a:bodyPr/>
          <a:lstStyle/>
          <a:p>
            <a:pPr marL="0" lvl="0" indent="0">
              <a:lnSpc>
                <a:spcPct val="100000"/>
              </a:lnSpc>
              <a:spcBef>
                <a:spcPct val="20000"/>
              </a:spcBef>
              <a:buNone/>
            </a:pPr>
            <a:r>
              <a:rPr lang="en-GB" b="1" dirty="0">
                <a:solidFill>
                  <a:prstClr val="black"/>
                </a:solidFill>
              </a:rPr>
              <a:t>Local Anaesthesia Methods</a:t>
            </a:r>
            <a:endParaRPr lang="en-US" dirty="0">
              <a:solidFill>
                <a:prstClr val="black"/>
              </a:solidFill>
            </a:endParaRPr>
          </a:p>
          <a:p>
            <a:pPr marL="514350" lvl="0" indent="-514350">
              <a:lnSpc>
                <a:spcPct val="100000"/>
              </a:lnSpc>
              <a:spcBef>
                <a:spcPct val="20000"/>
              </a:spcBef>
              <a:buFont typeface="+mj-lt"/>
              <a:buAutoNum type="arabicPeriod"/>
            </a:pPr>
            <a:r>
              <a:rPr lang="en-GB" b="1" dirty="0" smtClean="0">
                <a:solidFill>
                  <a:prstClr val="black"/>
                </a:solidFill>
              </a:rPr>
              <a:t>Infiltration:</a:t>
            </a:r>
            <a:r>
              <a:rPr lang="en-GB" dirty="0">
                <a:solidFill>
                  <a:prstClr val="black"/>
                </a:solidFill>
              </a:rPr>
              <a:t/>
            </a:r>
            <a:br>
              <a:rPr lang="en-GB" dirty="0">
                <a:solidFill>
                  <a:prstClr val="black"/>
                </a:solidFill>
              </a:rPr>
            </a:br>
            <a:r>
              <a:rPr lang="en-GB" dirty="0" smtClean="0">
                <a:solidFill>
                  <a:prstClr val="black"/>
                </a:solidFill>
              </a:rPr>
              <a:t>	The </a:t>
            </a:r>
            <a:r>
              <a:rPr lang="en-GB" dirty="0">
                <a:solidFill>
                  <a:prstClr val="black"/>
                </a:solidFill>
              </a:rPr>
              <a:t>drug is injected on and around (in various points of) the affected area</a:t>
            </a:r>
            <a:r>
              <a:rPr lang="en-GB" dirty="0" smtClean="0">
                <a:solidFill>
                  <a:prstClr val="black"/>
                </a:solidFill>
              </a:rPr>
              <a:t>.</a:t>
            </a:r>
            <a:endParaRPr lang="en-US" dirty="0">
              <a:solidFill>
                <a:prstClr val="black"/>
              </a:solidFill>
            </a:endParaRPr>
          </a:p>
          <a:p>
            <a:pPr marL="514350" lvl="0" indent="-514350">
              <a:lnSpc>
                <a:spcPct val="100000"/>
              </a:lnSpc>
              <a:spcBef>
                <a:spcPct val="20000"/>
              </a:spcBef>
              <a:buAutoNum type="arabicPeriod"/>
            </a:pPr>
            <a:r>
              <a:rPr lang="en-GB" b="1" dirty="0" smtClean="0">
                <a:solidFill>
                  <a:prstClr val="black"/>
                </a:solidFill>
              </a:rPr>
              <a:t> Nerve Block:</a:t>
            </a:r>
            <a:endParaRPr lang="en-US" dirty="0" smtClean="0">
              <a:solidFill>
                <a:prstClr val="black"/>
              </a:solidFill>
            </a:endParaRPr>
          </a:p>
          <a:p>
            <a:pPr lvl="1">
              <a:lnSpc>
                <a:spcPct val="100000"/>
              </a:lnSpc>
              <a:spcBef>
                <a:spcPct val="20000"/>
              </a:spcBef>
              <a:buFont typeface="Wingdings" panose="05000000000000000000" pitchFamily="2" charset="2"/>
              <a:buChar char="Ø"/>
            </a:pPr>
            <a:r>
              <a:rPr lang="en-GB" sz="2800" dirty="0" smtClean="0">
                <a:solidFill>
                  <a:prstClr val="black"/>
                </a:solidFill>
              </a:rPr>
              <a:t>The </a:t>
            </a:r>
            <a:r>
              <a:rPr lang="en-GB" sz="2800" dirty="0">
                <a:solidFill>
                  <a:prstClr val="black"/>
                </a:solidFill>
              </a:rPr>
              <a:t>nerve supplying </a:t>
            </a:r>
            <a:r>
              <a:rPr lang="en-GB" sz="2800" dirty="0" smtClean="0">
                <a:solidFill>
                  <a:prstClr val="black"/>
                </a:solidFill>
              </a:rPr>
              <a:t> of the </a:t>
            </a:r>
            <a:r>
              <a:rPr lang="en-GB" sz="2800" dirty="0">
                <a:solidFill>
                  <a:prstClr val="black"/>
                </a:solidFill>
              </a:rPr>
              <a:t>affected area is infiltrated by the anaesthetic drugs, inducing loss of sensation on the affected area supplied by that specific </a:t>
            </a:r>
            <a:r>
              <a:rPr lang="en-GB" sz="2800" dirty="0" smtClean="0">
                <a:solidFill>
                  <a:prstClr val="black"/>
                </a:solidFill>
              </a:rPr>
              <a:t>nerve.</a:t>
            </a:r>
            <a:endParaRPr lang="en-US" sz="2800" dirty="0" smtClean="0">
              <a:solidFill>
                <a:prstClr val="black"/>
              </a:solidFill>
            </a:endParaRPr>
          </a:p>
          <a:p>
            <a:pPr marL="514350" lvl="0" indent="-514350">
              <a:lnSpc>
                <a:spcPct val="100000"/>
              </a:lnSpc>
              <a:spcBef>
                <a:spcPct val="20000"/>
              </a:spcBef>
              <a:buAutoNum type="arabicPeriod"/>
            </a:pPr>
            <a:r>
              <a:rPr lang="en-US" b="1" dirty="0" smtClean="0">
                <a:solidFill>
                  <a:prstClr val="black"/>
                </a:solidFill>
              </a:rPr>
              <a:t>   </a:t>
            </a:r>
            <a:r>
              <a:rPr lang="en-GB" b="1" dirty="0" smtClean="0">
                <a:solidFill>
                  <a:prstClr val="black"/>
                </a:solidFill>
              </a:rPr>
              <a:t>Field Block:</a:t>
            </a:r>
            <a:endParaRPr lang="en-US" dirty="0">
              <a:solidFill>
                <a:prstClr val="black"/>
              </a:solidFill>
            </a:endParaRPr>
          </a:p>
          <a:p>
            <a:pPr lvl="1">
              <a:lnSpc>
                <a:spcPct val="100000"/>
              </a:lnSpc>
              <a:spcBef>
                <a:spcPct val="20000"/>
              </a:spcBef>
              <a:buFont typeface="Wingdings" panose="05000000000000000000" pitchFamily="2" charset="2"/>
              <a:buChar char="Ø"/>
            </a:pPr>
            <a:r>
              <a:rPr lang="en-GB" sz="2800" dirty="0">
                <a:solidFill>
                  <a:prstClr val="black"/>
                </a:solidFill>
              </a:rPr>
              <a:t>Similar to nerve block but cover a larger area and may involve more than one nerve.</a:t>
            </a:r>
            <a:endParaRPr lang="en-US" sz="2800" dirty="0">
              <a:solidFill>
                <a:prstClr val="black"/>
              </a:solidFill>
            </a:endParaRPr>
          </a:p>
          <a:p>
            <a:endParaRPr lang="en-US" dirty="0"/>
          </a:p>
        </p:txBody>
      </p:sp>
    </p:spTree>
    <p:extLst>
      <p:ext uri="{BB962C8B-B14F-4D97-AF65-F5344CB8AC3E}">
        <p14:creationId xmlns:p14="http://schemas.microsoft.com/office/powerpoint/2010/main" val="58520061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54842"/>
            <a:ext cx="10515600" cy="6250674"/>
          </a:xfrm>
        </p:spPr>
        <p:txBody>
          <a:bodyPr>
            <a:normAutofit/>
          </a:bodyPr>
          <a:lstStyle/>
          <a:p>
            <a:pPr marL="514350" lvl="0" indent="-514350">
              <a:lnSpc>
                <a:spcPct val="100000"/>
              </a:lnSpc>
              <a:spcBef>
                <a:spcPct val="20000"/>
              </a:spcBef>
              <a:buFont typeface="+mj-lt"/>
              <a:buAutoNum type="arabicPeriod" startAt="3"/>
            </a:pPr>
            <a:r>
              <a:rPr lang="en-GB" sz="3200" b="1" dirty="0">
                <a:solidFill>
                  <a:prstClr val="black"/>
                </a:solidFill>
              </a:rPr>
              <a:t>Refrigeration Analgesia</a:t>
            </a:r>
            <a:endParaRPr lang="en-US" sz="3200" dirty="0">
              <a:solidFill>
                <a:prstClr val="black"/>
              </a:solidFill>
            </a:endParaRPr>
          </a:p>
          <a:p>
            <a:pPr marL="914400" lvl="2" indent="0">
              <a:lnSpc>
                <a:spcPct val="100000"/>
              </a:lnSpc>
              <a:spcBef>
                <a:spcPct val="20000"/>
              </a:spcBef>
              <a:buNone/>
            </a:pPr>
            <a:r>
              <a:rPr lang="en-GB" sz="3200" dirty="0">
                <a:solidFill>
                  <a:prstClr val="black"/>
                </a:solidFill>
              </a:rPr>
              <a:t>It is administered by use of a </a:t>
            </a:r>
            <a:r>
              <a:rPr lang="en-GB" sz="3200" dirty="0" err="1">
                <a:solidFill>
                  <a:prstClr val="black"/>
                </a:solidFill>
              </a:rPr>
              <a:t>vapouriser</a:t>
            </a:r>
            <a:r>
              <a:rPr lang="en-GB" sz="3200" dirty="0">
                <a:solidFill>
                  <a:prstClr val="black"/>
                </a:solidFill>
              </a:rPr>
              <a:t>. Drugs used include: Ethyl chloride or Diethyl ether.</a:t>
            </a:r>
            <a:endParaRPr lang="en-US" sz="3200" dirty="0">
              <a:solidFill>
                <a:prstClr val="black"/>
              </a:solidFill>
            </a:endParaRPr>
          </a:p>
          <a:p>
            <a:pPr marL="514350" lvl="0" indent="-514350">
              <a:lnSpc>
                <a:spcPct val="100000"/>
              </a:lnSpc>
              <a:spcBef>
                <a:spcPct val="20000"/>
              </a:spcBef>
              <a:buFont typeface="+mj-lt"/>
              <a:buAutoNum type="arabicPeriod" startAt="3"/>
            </a:pPr>
            <a:r>
              <a:rPr lang="en-GB" sz="3200" b="1" dirty="0">
                <a:solidFill>
                  <a:prstClr val="black"/>
                </a:solidFill>
              </a:rPr>
              <a:t>Spinal </a:t>
            </a:r>
            <a:r>
              <a:rPr lang="en-GB" sz="3200" b="1" dirty="0" err="1">
                <a:solidFill>
                  <a:prstClr val="black"/>
                </a:solidFill>
              </a:rPr>
              <a:t>Anesthesia</a:t>
            </a:r>
            <a:endParaRPr lang="en-US" sz="3200" dirty="0">
              <a:solidFill>
                <a:prstClr val="black"/>
              </a:solidFill>
            </a:endParaRPr>
          </a:p>
          <a:p>
            <a:pPr marL="914400" lvl="2" indent="0">
              <a:lnSpc>
                <a:spcPct val="100000"/>
              </a:lnSpc>
              <a:spcBef>
                <a:spcPct val="20000"/>
              </a:spcBef>
              <a:buNone/>
            </a:pPr>
            <a:r>
              <a:rPr lang="en-GB" sz="3200" dirty="0">
                <a:solidFill>
                  <a:prstClr val="black"/>
                </a:solidFill>
              </a:rPr>
              <a:t>Used for operations from the abdomen and below, e.g. caesarean section. A lumbar puncture is done and the local anaesthesia introduced through the spine. The drug paralyses the area below the puncture.</a:t>
            </a:r>
            <a:endParaRPr lang="en-US" sz="3200" dirty="0">
              <a:solidFill>
                <a:prstClr val="black"/>
              </a:solidFill>
            </a:endParaRPr>
          </a:p>
          <a:p>
            <a:pPr marL="514350" lvl="0" indent="-514350">
              <a:lnSpc>
                <a:spcPct val="100000"/>
              </a:lnSpc>
              <a:spcBef>
                <a:spcPct val="20000"/>
              </a:spcBef>
              <a:buFont typeface="+mj-lt"/>
              <a:buAutoNum type="arabicPeriod" startAt="3"/>
            </a:pPr>
            <a:r>
              <a:rPr lang="en-GB" sz="3200" b="1" dirty="0">
                <a:solidFill>
                  <a:prstClr val="black"/>
                </a:solidFill>
              </a:rPr>
              <a:t>Epidural Anaesthesia</a:t>
            </a:r>
            <a:endParaRPr lang="en-US" sz="3200" dirty="0">
              <a:solidFill>
                <a:prstClr val="black"/>
              </a:solidFill>
            </a:endParaRPr>
          </a:p>
          <a:p>
            <a:pPr marL="914400" lvl="2" indent="0">
              <a:lnSpc>
                <a:spcPct val="100000"/>
              </a:lnSpc>
              <a:spcBef>
                <a:spcPct val="20000"/>
              </a:spcBef>
              <a:buNone/>
            </a:pPr>
            <a:r>
              <a:rPr lang="en-GB" sz="3200" dirty="0">
                <a:solidFill>
                  <a:prstClr val="black"/>
                </a:solidFill>
              </a:rPr>
              <a:t>The drug is injected in the </a:t>
            </a:r>
            <a:r>
              <a:rPr lang="en-GB" sz="3200" dirty="0" err="1">
                <a:solidFill>
                  <a:prstClr val="black"/>
                </a:solidFill>
              </a:rPr>
              <a:t>dura</a:t>
            </a:r>
            <a:r>
              <a:rPr lang="en-GB" sz="3200" dirty="0">
                <a:solidFill>
                  <a:prstClr val="black"/>
                </a:solidFill>
              </a:rPr>
              <a:t> mater space of the spinal cord. Used for operations of the abdomen and below.</a:t>
            </a:r>
            <a:endParaRPr lang="en-US" sz="3200" dirty="0">
              <a:solidFill>
                <a:prstClr val="black"/>
              </a:solidFill>
            </a:endParaRPr>
          </a:p>
          <a:p>
            <a:endParaRPr lang="en-US" dirty="0"/>
          </a:p>
        </p:txBody>
      </p:sp>
    </p:spTree>
    <p:extLst>
      <p:ext uri="{BB962C8B-B14F-4D97-AF65-F5344CB8AC3E}">
        <p14:creationId xmlns:p14="http://schemas.microsoft.com/office/powerpoint/2010/main" val="86836927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4717"/>
            <a:ext cx="10515600" cy="709683"/>
          </a:xfrm>
        </p:spPr>
        <p:txBody>
          <a:bodyPr/>
          <a:lstStyle/>
          <a:p>
            <a:r>
              <a:rPr lang="en-US" dirty="0" smtClean="0">
                <a:latin typeface="+mn-lt"/>
              </a:rPr>
              <a:t>               </a:t>
            </a:r>
            <a:r>
              <a:rPr lang="en-US" b="1" dirty="0" smtClean="0">
                <a:latin typeface="+mn-lt"/>
              </a:rPr>
              <a:t>General </a:t>
            </a:r>
            <a:r>
              <a:rPr lang="en-US" b="1" dirty="0" err="1" smtClean="0">
                <a:latin typeface="+mn-lt"/>
              </a:rPr>
              <a:t>anaesthesia</a:t>
            </a:r>
            <a:endParaRPr lang="en-US" b="1" dirty="0">
              <a:latin typeface="+mn-lt"/>
            </a:endParaRPr>
          </a:p>
        </p:txBody>
      </p:sp>
      <p:sp>
        <p:nvSpPr>
          <p:cNvPr id="3" name="Content Placeholder 2"/>
          <p:cNvSpPr>
            <a:spLocks noGrp="1"/>
          </p:cNvSpPr>
          <p:nvPr>
            <p:ph idx="1"/>
          </p:nvPr>
        </p:nvSpPr>
        <p:spPr>
          <a:xfrm>
            <a:off x="838200" y="1078173"/>
            <a:ext cx="10515600" cy="5472752"/>
          </a:xfrm>
        </p:spPr>
        <p:txBody>
          <a:bodyPr>
            <a:normAutofit/>
          </a:bodyPr>
          <a:lstStyle/>
          <a:p>
            <a:pPr lvl="0">
              <a:lnSpc>
                <a:spcPct val="100000"/>
              </a:lnSpc>
              <a:spcBef>
                <a:spcPct val="20000"/>
              </a:spcBef>
              <a:buFont typeface="Wingdings" panose="05000000000000000000" pitchFamily="2" charset="2"/>
              <a:buChar char="Ø"/>
            </a:pPr>
            <a:r>
              <a:rPr lang="en-GB" dirty="0" smtClean="0">
                <a:solidFill>
                  <a:prstClr val="black"/>
                </a:solidFill>
              </a:rPr>
              <a:t>General </a:t>
            </a:r>
            <a:r>
              <a:rPr lang="en-GB" dirty="0">
                <a:solidFill>
                  <a:prstClr val="black"/>
                </a:solidFill>
              </a:rPr>
              <a:t>anaesthesia causes the patient to lose consciousness, for example, </a:t>
            </a:r>
            <a:r>
              <a:rPr lang="en-GB" dirty="0" err="1">
                <a:solidFill>
                  <a:prstClr val="black"/>
                </a:solidFill>
              </a:rPr>
              <a:t>thiopentone</a:t>
            </a:r>
            <a:r>
              <a:rPr lang="en-GB" dirty="0">
                <a:solidFill>
                  <a:prstClr val="black"/>
                </a:solidFill>
              </a:rPr>
              <a:t>, </a:t>
            </a:r>
            <a:r>
              <a:rPr lang="en-GB" dirty="0" err="1">
                <a:solidFill>
                  <a:prstClr val="black"/>
                </a:solidFill>
              </a:rPr>
              <a:t>ketalar</a:t>
            </a:r>
            <a:r>
              <a:rPr lang="en-GB" dirty="0">
                <a:solidFill>
                  <a:prstClr val="black"/>
                </a:solidFill>
              </a:rPr>
              <a:t> and halothane. </a:t>
            </a:r>
            <a:endParaRPr lang="en-US" dirty="0">
              <a:solidFill>
                <a:prstClr val="black"/>
              </a:solidFill>
            </a:endParaRPr>
          </a:p>
          <a:p>
            <a:pPr lvl="0">
              <a:lnSpc>
                <a:spcPct val="100000"/>
              </a:lnSpc>
              <a:spcBef>
                <a:spcPct val="20000"/>
              </a:spcBef>
              <a:buFont typeface="Wingdings" panose="05000000000000000000" pitchFamily="2" charset="2"/>
              <a:buChar char="Ø"/>
            </a:pPr>
            <a:r>
              <a:rPr lang="en-GB" dirty="0" smtClean="0">
                <a:solidFill>
                  <a:prstClr val="black"/>
                </a:solidFill>
              </a:rPr>
              <a:t>Anaesthesia </a:t>
            </a:r>
            <a:r>
              <a:rPr lang="en-GB" dirty="0">
                <a:solidFill>
                  <a:prstClr val="black"/>
                </a:solidFill>
              </a:rPr>
              <a:t>can be categorised into: pre-medication, preoperative and postoperative procedures</a:t>
            </a:r>
            <a:r>
              <a:rPr lang="en-GB" dirty="0" smtClean="0">
                <a:solidFill>
                  <a:prstClr val="black"/>
                </a:solidFill>
              </a:rPr>
              <a:t>.</a:t>
            </a:r>
          </a:p>
          <a:p>
            <a:pPr marL="0" lvl="0" indent="0">
              <a:lnSpc>
                <a:spcPct val="100000"/>
              </a:lnSpc>
              <a:spcBef>
                <a:spcPct val="20000"/>
              </a:spcBef>
              <a:buNone/>
            </a:pPr>
            <a:r>
              <a:rPr lang="en-GB" b="1" dirty="0" smtClean="0">
                <a:solidFill>
                  <a:prstClr val="black"/>
                </a:solidFill>
              </a:rPr>
              <a:t>General anaesthesia  Classification:</a:t>
            </a:r>
          </a:p>
          <a:p>
            <a:pPr marL="514350" lvl="0" indent="-514350">
              <a:lnSpc>
                <a:spcPct val="100000"/>
              </a:lnSpc>
              <a:spcBef>
                <a:spcPct val="20000"/>
              </a:spcBef>
              <a:buAutoNum type="arabicPeriod"/>
            </a:pPr>
            <a:r>
              <a:rPr lang="en-GB" b="1" dirty="0" smtClean="0">
                <a:solidFill>
                  <a:prstClr val="black"/>
                </a:solidFill>
              </a:rPr>
              <a:t>Parenteral e.g. </a:t>
            </a:r>
          </a:p>
          <a:p>
            <a:pPr marL="514350" lvl="0" indent="-514350">
              <a:lnSpc>
                <a:spcPct val="100000"/>
              </a:lnSpc>
              <a:spcBef>
                <a:spcPct val="20000"/>
              </a:spcBef>
              <a:buAutoNum type="arabicPeriod"/>
            </a:pPr>
            <a:r>
              <a:rPr lang="en-GB" b="1" dirty="0" smtClean="0">
                <a:solidFill>
                  <a:prstClr val="black"/>
                </a:solidFill>
              </a:rPr>
              <a:t>Inhalation e.g. </a:t>
            </a:r>
            <a:r>
              <a:rPr lang="en-GB" b="1" dirty="0" err="1" smtClean="0">
                <a:solidFill>
                  <a:prstClr val="black"/>
                </a:solidFill>
              </a:rPr>
              <a:t>sevoflurane</a:t>
            </a:r>
            <a:r>
              <a:rPr lang="en-GB" b="1" dirty="0" smtClean="0">
                <a:solidFill>
                  <a:prstClr val="black"/>
                </a:solidFill>
              </a:rPr>
              <a:t>, </a:t>
            </a:r>
            <a:r>
              <a:rPr lang="en-GB" b="1" dirty="0" err="1" smtClean="0">
                <a:solidFill>
                  <a:prstClr val="black"/>
                </a:solidFill>
              </a:rPr>
              <a:t>isoflurane</a:t>
            </a:r>
            <a:r>
              <a:rPr lang="en-GB" b="1" dirty="0" smtClean="0">
                <a:solidFill>
                  <a:prstClr val="black"/>
                </a:solidFill>
              </a:rPr>
              <a:t>, </a:t>
            </a:r>
            <a:r>
              <a:rPr lang="en-GB" b="1" dirty="0" err="1" smtClean="0">
                <a:solidFill>
                  <a:prstClr val="black"/>
                </a:solidFill>
              </a:rPr>
              <a:t>desflurane</a:t>
            </a:r>
            <a:r>
              <a:rPr lang="en-GB" b="1" dirty="0" smtClean="0">
                <a:solidFill>
                  <a:prstClr val="black"/>
                </a:solidFill>
              </a:rPr>
              <a:t>, halothane (among the first to be invented but it is still in use in 3</a:t>
            </a:r>
            <a:r>
              <a:rPr lang="en-GB" b="1" baseline="30000" dirty="0" smtClean="0">
                <a:solidFill>
                  <a:prstClr val="black"/>
                </a:solidFill>
              </a:rPr>
              <a:t>rd</a:t>
            </a:r>
            <a:r>
              <a:rPr lang="en-GB" b="1" dirty="0" smtClean="0">
                <a:solidFill>
                  <a:prstClr val="black"/>
                </a:solidFill>
              </a:rPr>
              <a:t> world countries)</a:t>
            </a:r>
          </a:p>
          <a:p>
            <a:pPr marL="0" indent="0">
              <a:buNone/>
            </a:pPr>
            <a:endParaRPr lang="en-US" dirty="0"/>
          </a:p>
        </p:txBody>
      </p:sp>
    </p:spTree>
    <p:extLst>
      <p:ext uri="{BB962C8B-B14F-4D97-AF65-F5344CB8AC3E}">
        <p14:creationId xmlns:p14="http://schemas.microsoft.com/office/powerpoint/2010/main" val="65481021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9183"/>
            <a:ext cx="10515600" cy="696036"/>
          </a:xfrm>
        </p:spPr>
        <p:txBody>
          <a:bodyPr>
            <a:normAutofit/>
          </a:bodyPr>
          <a:lstStyle/>
          <a:p>
            <a:r>
              <a:rPr lang="en-US" b="1" dirty="0" smtClean="0">
                <a:latin typeface="+mn-lt"/>
              </a:rPr>
              <a:t>                         Premedication </a:t>
            </a:r>
            <a:endParaRPr lang="en-US" b="1" dirty="0">
              <a:latin typeface="+mn-lt"/>
            </a:endParaRPr>
          </a:p>
        </p:txBody>
      </p:sp>
      <p:sp>
        <p:nvSpPr>
          <p:cNvPr id="3" name="Content Placeholder 2"/>
          <p:cNvSpPr>
            <a:spLocks noGrp="1"/>
          </p:cNvSpPr>
          <p:nvPr>
            <p:ph idx="1"/>
          </p:nvPr>
        </p:nvSpPr>
        <p:spPr>
          <a:xfrm>
            <a:off x="313899" y="805220"/>
            <a:ext cx="11423175" cy="5786650"/>
          </a:xfrm>
        </p:spPr>
        <p:txBody>
          <a:bodyPr>
            <a:normAutofit fontScale="85000" lnSpcReduction="20000"/>
          </a:bodyPr>
          <a:lstStyle/>
          <a:p>
            <a:pPr marL="0" lvl="0" indent="0">
              <a:lnSpc>
                <a:spcPct val="100000"/>
              </a:lnSpc>
              <a:spcBef>
                <a:spcPct val="20000"/>
              </a:spcBef>
              <a:buNone/>
            </a:pPr>
            <a:r>
              <a:rPr lang="en-GB" sz="3000" dirty="0" smtClean="0">
                <a:solidFill>
                  <a:prstClr val="black"/>
                </a:solidFill>
              </a:rPr>
              <a:t> The </a:t>
            </a:r>
            <a:r>
              <a:rPr lang="en-GB" sz="3000" dirty="0">
                <a:solidFill>
                  <a:prstClr val="black"/>
                </a:solidFill>
              </a:rPr>
              <a:t>following procedures should be adhered to prior to the operation:</a:t>
            </a:r>
            <a:endParaRPr lang="en-US" sz="3000" dirty="0">
              <a:solidFill>
                <a:prstClr val="black"/>
              </a:solidFill>
            </a:endParaRPr>
          </a:p>
          <a:p>
            <a:pPr marL="342900" lvl="0" indent="-342900">
              <a:lnSpc>
                <a:spcPct val="100000"/>
              </a:lnSpc>
              <a:spcBef>
                <a:spcPct val="20000"/>
              </a:spcBef>
            </a:pPr>
            <a:r>
              <a:rPr lang="en-GB" sz="3000" b="1" dirty="0">
                <a:solidFill>
                  <a:prstClr val="black"/>
                </a:solidFill>
              </a:rPr>
              <a:t>Atropine 0.6mg intramuscular </a:t>
            </a:r>
            <a:r>
              <a:rPr lang="en-GB" sz="3000" dirty="0">
                <a:solidFill>
                  <a:prstClr val="black"/>
                </a:solidFill>
              </a:rPr>
              <a:t>(for adults) administered one hour before the operation to reduce Respiratory Secretion (RS) and to prevent bradycardia; Children should be </a:t>
            </a:r>
            <a:r>
              <a:rPr lang="en-GB" sz="3000" dirty="0" smtClean="0">
                <a:solidFill>
                  <a:prstClr val="black"/>
                </a:solidFill>
              </a:rPr>
              <a:t>given </a:t>
            </a:r>
            <a:r>
              <a:rPr lang="en-GB" sz="3000" dirty="0">
                <a:solidFill>
                  <a:prstClr val="black"/>
                </a:solidFill>
              </a:rPr>
              <a:t>0.3mg. </a:t>
            </a:r>
            <a:endParaRPr lang="en-US" sz="3000" dirty="0">
              <a:solidFill>
                <a:prstClr val="black"/>
              </a:solidFill>
            </a:endParaRPr>
          </a:p>
          <a:p>
            <a:pPr marL="342900" lvl="0" indent="-342900">
              <a:lnSpc>
                <a:spcPct val="100000"/>
              </a:lnSpc>
              <a:spcBef>
                <a:spcPct val="20000"/>
              </a:spcBef>
            </a:pPr>
            <a:r>
              <a:rPr lang="en-GB" sz="3000" b="1" dirty="0" err="1">
                <a:solidFill>
                  <a:prstClr val="black"/>
                </a:solidFill>
              </a:rPr>
              <a:t>Pethidine</a:t>
            </a:r>
            <a:r>
              <a:rPr lang="en-GB" sz="3000" b="1" dirty="0">
                <a:solidFill>
                  <a:prstClr val="black"/>
                </a:solidFill>
              </a:rPr>
              <a:t> 50 - 100mg </a:t>
            </a:r>
            <a:r>
              <a:rPr lang="en-GB" sz="3000" dirty="0">
                <a:solidFill>
                  <a:prstClr val="black"/>
                </a:solidFill>
              </a:rPr>
              <a:t>intramuscular for adults, which has an analgesic effect on the patient; and 25 - 50mg for children depending on age and weight. </a:t>
            </a:r>
            <a:endParaRPr lang="en-US" sz="3000" dirty="0">
              <a:solidFill>
                <a:prstClr val="black"/>
              </a:solidFill>
            </a:endParaRPr>
          </a:p>
          <a:p>
            <a:pPr marL="342900" lvl="0" indent="-342900">
              <a:lnSpc>
                <a:spcPct val="100000"/>
              </a:lnSpc>
              <a:spcBef>
                <a:spcPct val="20000"/>
              </a:spcBef>
            </a:pPr>
            <a:r>
              <a:rPr lang="en-GB" sz="3000" b="1" dirty="0" err="1" smtClean="0">
                <a:solidFill>
                  <a:prstClr val="black"/>
                </a:solidFill>
              </a:rPr>
              <a:t>Diaepam</a:t>
            </a:r>
            <a:r>
              <a:rPr lang="en-GB" sz="3000" b="1" dirty="0" smtClean="0">
                <a:solidFill>
                  <a:prstClr val="black"/>
                </a:solidFill>
              </a:rPr>
              <a:t> </a:t>
            </a:r>
            <a:r>
              <a:rPr lang="en-GB" sz="3000" dirty="0" smtClean="0">
                <a:solidFill>
                  <a:prstClr val="black"/>
                </a:solidFill>
              </a:rPr>
              <a:t> </a:t>
            </a:r>
            <a:r>
              <a:rPr lang="en-GB" sz="3000" dirty="0">
                <a:solidFill>
                  <a:prstClr val="black"/>
                </a:solidFill>
              </a:rPr>
              <a:t>can be given one night before to a very </a:t>
            </a:r>
            <a:r>
              <a:rPr lang="en-GB" sz="3000" dirty="0" smtClean="0">
                <a:solidFill>
                  <a:prstClr val="black"/>
                </a:solidFill>
              </a:rPr>
              <a:t>nervous </a:t>
            </a:r>
            <a:r>
              <a:rPr lang="en-GB" sz="3000" dirty="0">
                <a:solidFill>
                  <a:prstClr val="black"/>
                </a:solidFill>
              </a:rPr>
              <a:t>patient</a:t>
            </a:r>
            <a:r>
              <a:rPr lang="en-GB" sz="3000" dirty="0" smtClean="0">
                <a:solidFill>
                  <a:prstClr val="black"/>
                </a:solidFill>
              </a:rPr>
              <a:t>. Effects of amnesia, adjuvant for anaesthesia.</a:t>
            </a:r>
            <a:endParaRPr lang="en-US" sz="3000" dirty="0">
              <a:solidFill>
                <a:prstClr val="black"/>
              </a:solidFill>
            </a:endParaRPr>
          </a:p>
          <a:p>
            <a:pPr marL="342900" lvl="0" indent="-342900">
              <a:lnSpc>
                <a:spcPct val="100000"/>
              </a:lnSpc>
              <a:spcBef>
                <a:spcPct val="20000"/>
              </a:spcBef>
            </a:pPr>
            <a:r>
              <a:rPr lang="en-GB" sz="3000" b="1" dirty="0" err="1" smtClean="0">
                <a:solidFill>
                  <a:prstClr val="black"/>
                </a:solidFill>
              </a:rPr>
              <a:t>Hyoscine</a:t>
            </a:r>
            <a:r>
              <a:rPr lang="en-GB" sz="3000" b="1" dirty="0" smtClean="0">
                <a:solidFill>
                  <a:prstClr val="black"/>
                </a:solidFill>
              </a:rPr>
              <a:t> </a:t>
            </a:r>
            <a:r>
              <a:rPr lang="en-GB" sz="3000" b="1" dirty="0">
                <a:solidFill>
                  <a:prstClr val="black"/>
                </a:solidFill>
              </a:rPr>
              <a:t>0.4mg </a:t>
            </a:r>
            <a:r>
              <a:rPr lang="en-GB" sz="3000" dirty="0">
                <a:solidFill>
                  <a:prstClr val="black"/>
                </a:solidFill>
              </a:rPr>
              <a:t>for adults, which can also be given for pre-medication although it has the potential side effect </a:t>
            </a:r>
            <a:r>
              <a:rPr lang="en-GB" sz="3000" dirty="0" smtClean="0">
                <a:solidFill>
                  <a:prstClr val="black"/>
                </a:solidFill>
              </a:rPr>
              <a:t>of </a:t>
            </a:r>
            <a:r>
              <a:rPr lang="en-GB" sz="3000" dirty="0">
                <a:solidFill>
                  <a:prstClr val="black"/>
                </a:solidFill>
              </a:rPr>
              <a:t>amnesia. </a:t>
            </a:r>
            <a:r>
              <a:rPr lang="en-GB" sz="3000" dirty="0" smtClean="0">
                <a:solidFill>
                  <a:prstClr val="black"/>
                </a:solidFill>
              </a:rPr>
              <a:t>It is antispasmodic.</a:t>
            </a:r>
            <a:endParaRPr lang="en-US" sz="3000" dirty="0">
              <a:solidFill>
                <a:prstClr val="black"/>
              </a:solidFill>
            </a:endParaRPr>
          </a:p>
          <a:p>
            <a:pPr marL="342900" lvl="0" indent="-342900">
              <a:lnSpc>
                <a:spcPct val="100000"/>
              </a:lnSpc>
              <a:spcBef>
                <a:spcPct val="20000"/>
              </a:spcBef>
            </a:pPr>
            <a:r>
              <a:rPr lang="en-GB" sz="3000" b="1" dirty="0">
                <a:solidFill>
                  <a:prstClr val="black"/>
                </a:solidFill>
              </a:rPr>
              <a:t>Morphine 10 - 15mg </a:t>
            </a:r>
            <a:r>
              <a:rPr lang="en-GB" sz="3000" dirty="0">
                <a:solidFill>
                  <a:prstClr val="black"/>
                </a:solidFill>
              </a:rPr>
              <a:t>intramuscular can also be used. </a:t>
            </a:r>
            <a:r>
              <a:rPr lang="en-GB" sz="3000" dirty="0" smtClean="0">
                <a:solidFill>
                  <a:prstClr val="black"/>
                </a:solidFill>
              </a:rPr>
              <a:t>Oral </a:t>
            </a:r>
            <a:r>
              <a:rPr lang="en-GB" sz="3000" dirty="0">
                <a:solidFill>
                  <a:prstClr val="black"/>
                </a:solidFill>
              </a:rPr>
              <a:t>pre-medication is the best for children and should be administered two hours before operation</a:t>
            </a:r>
            <a:r>
              <a:rPr lang="en-GB" sz="3000" dirty="0" smtClean="0">
                <a:solidFill>
                  <a:prstClr val="black"/>
                </a:solidFill>
              </a:rPr>
              <a:t>. Analgesic and adjuvant for anaesthesia.</a:t>
            </a:r>
            <a:endParaRPr lang="en-US" sz="3000" dirty="0">
              <a:solidFill>
                <a:prstClr val="black"/>
              </a:solidFill>
            </a:endParaRPr>
          </a:p>
          <a:p>
            <a:pPr marL="342900" lvl="0" indent="-342900">
              <a:lnSpc>
                <a:spcPct val="100000"/>
              </a:lnSpc>
              <a:spcBef>
                <a:spcPct val="20000"/>
              </a:spcBef>
            </a:pPr>
            <a:r>
              <a:rPr lang="en-GB" sz="3000" dirty="0">
                <a:solidFill>
                  <a:prstClr val="black"/>
                </a:solidFill>
              </a:rPr>
              <a:t>Remember to make the patient observe nil by mouth for six hours prior to operation.</a:t>
            </a:r>
            <a:endParaRPr lang="en-US" sz="3000" dirty="0">
              <a:solidFill>
                <a:prstClr val="black"/>
              </a:solidFill>
            </a:endParaRPr>
          </a:p>
          <a:p>
            <a:endParaRPr lang="en-US" dirty="0"/>
          </a:p>
        </p:txBody>
      </p:sp>
    </p:spTree>
    <p:extLst>
      <p:ext uri="{BB962C8B-B14F-4D97-AF65-F5344CB8AC3E}">
        <p14:creationId xmlns:p14="http://schemas.microsoft.com/office/powerpoint/2010/main" val="177892372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187356"/>
          </a:xfrm>
        </p:spPr>
        <p:txBody>
          <a:bodyPr/>
          <a:lstStyle/>
          <a:p>
            <a:r>
              <a:rPr lang="en-US" b="1" dirty="0" smtClean="0">
                <a:latin typeface="+mn-lt"/>
              </a:rPr>
              <a:t>               Induction agents</a:t>
            </a:r>
            <a:endParaRPr lang="en-US" b="1" dirty="0">
              <a:latin typeface="+mn-lt"/>
            </a:endParaRPr>
          </a:p>
        </p:txBody>
      </p:sp>
      <p:sp>
        <p:nvSpPr>
          <p:cNvPr id="3" name="Content Placeholder 2"/>
          <p:cNvSpPr>
            <a:spLocks noGrp="1"/>
          </p:cNvSpPr>
          <p:nvPr>
            <p:ph idx="1"/>
          </p:nvPr>
        </p:nvSpPr>
        <p:spPr>
          <a:xfrm>
            <a:off x="838200" y="1187356"/>
            <a:ext cx="10515600" cy="5377217"/>
          </a:xfrm>
        </p:spPr>
        <p:txBody>
          <a:bodyPr>
            <a:normAutofit lnSpcReduction="10000"/>
          </a:bodyPr>
          <a:lstStyle/>
          <a:p>
            <a:pPr marL="0" lvl="0" indent="0">
              <a:lnSpc>
                <a:spcPct val="100000"/>
              </a:lnSpc>
              <a:spcBef>
                <a:spcPct val="20000"/>
              </a:spcBef>
              <a:buNone/>
            </a:pPr>
            <a:r>
              <a:rPr lang="en-GB" sz="3000" b="1" dirty="0" smtClean="0"/>
              <a:t>1. Volatile inhalation agents include</a:t>
            </a:r>
            <a:r>
              <a:rPr lang="en-GB" sz="3000" dirty="0">
                <a:solidFill>
                  <a:prstClr val="black"/>
                </a:solidFill>
              </a:rPr>
              <a:t>:</a:t>
            </a:r>
            <a:endParaRPr lang="en-GB" sz="3000" dirty="0" smtClean="0">
              <a:solidFill>
                <a:prstClr val="black"/>
              </a:solidFill>
            </a:endParaRPr>
          </a:p>
          <a:p>
            <a:pPr marL="971550" lvl="1" indent="-514350">
              <a:lnSpc>
                <a:spcPct val="100000"/>
              </a:lnSpc>
              <a:spcBef>
                <a:spcPct val="20000"/>
              </a:spcBef>
              <a:buFont typeface="+mj-lt"/>
              <a:buAutoNum type="alphaLcPeriod"/>
            </a:pPr>
            <a:r>
              <a:rPr lang="en-GB" sz="2800" b="1" dirty="0" smtClean="0">
                <a:solidFill>
                  <a:prstClr val="black"/>
                </a:solidFill>
              </a:rPr>
              <a:t> Ether, </a:t>
            </a:r>
            <a:r>
              <a:rPr lang="en-GB" sz="2800" dirty="0" smtClean="0">
                <a:solidFill>
                  <a:prstClr val="black"/>
                </a:solidFill>
              </a:rPr>
              <a:t>which </a:t>
            </a:r>
            <a:r>
              <a:rPr lang="en-GB" sz="2800" dirty="0">
                <a:solidFill>
                  <a:prstClr val="black"/>
                </a:solidFill>
              </a:rPr>
              <a:t>is highly inflammable in the presence of diathermy and irritates the respiratory tract. </a:t>
            </a:r>
            <a:r>
              <a:rPr lang="en-GB" sz="2800" dirty="0" smtClean="0">
                <a:solidFill>
                  <a:prstClr val="black"/>
                </a:solidFill>
              </a:rPr>
              <a:t>On </a:t>
            </a:r>
            <a:r>
              <a:rPr lang="en-GB" sz="2800" dirty="0">
                <a:solidFill>
                  <a:prstClr val="black"/>
                </a:solidFill>
              </a:rPr>
              <a:t>the other hand, it has the advantage of being cheap to administer</a:t>
            </a:r>
            <a:r>
              <a:rPr lang="en-GB" sz="2800" dirty="0" smtClean="0">
                <a:solidFill>
                  <a:prstClr val="black"/>
                </a:solidFill>
              </a:rPr>
              <a:t>.</a:t>
            </a:r>
          </a:p>
          <a:p>
            <a:pPr marL="971550" lvl="1" indent="-514350">
              <a:lnSpc>
                <a:spcPct val="100000"/>
              </a:lnSpc>
              <a:spcBef>
                <a:spcPct val="20000"/>
              </a:spcBef>
              <a:buFont typeface="+mj-lt"/>
              <a:buAutoNum type="alphaLcPeriod"/>
            </a:pPr>
            <a:r>
              <a:rPr lang="en-GB" sz="2800" dirty="0" smtClean="0">
                <a:solidFill>
                  <a:prstClr val="black"/>
                </a:solidFill>
              </a:rPr>
              <a:t> </a:t>
            </a:r>
            <a:r>
              <a:rPr lang="en-GB" sz="2800" b="1" dirty="0">
                <a:solidFill>
                  <a:prstClr val="black"/>
                </a:solidFill>
              </a:rPr>
              <a:t>Halothane</a:t>
            </a:r>
            <a:r>
              <a:rPr lang="en-GB" sz="2800" dirty="0">
                <a:solidFill>
                  <a:prstClr val="black"/>
                </a:solidFill>
              </a:rPr>
              <a:t> is very good as an induction agent but can cause halothane hepatitis. </a:t>
            </a:r>
            <a:endParaRPr lang="en-GB" sz="2800" dirty="0" smtClean="0">
              <a:solidFill>
                <a:prstClr val="black"/>
              </a:solidFill>
            </a:endParaRPr>
          </a:p>
          <a:p>
            <a:pPr marL="971550" lvl="1" indent="-514350">
              <a:lnSpc>
                <a:spcPct val="100000"/>
              </a:lnSpc>
              <a:spcBef>
                <a:spcPct val="20000"/>
              </a:spcBef>
              <a:buFont typeface="+mj-lt"/>
              <a:buAutoNum type="alphaLcPeriod"/>
            </a:pPr>
            <a:r>
              <a:rPr lang="en-GB" sz="2800" b="1" dirty="0" err="1" smtClean="0">
                <a:solidFill>
                  <a:prstClr val="black"/>
                </a:solidFill>
              </a:rPr>
              <a:t>Trilene</a:t>
            </a:r>
            <a:r>
              <a:rPr lang="en-GB" sz="2800" b="1" dirty="0" smtClean="0">
                <a:solidFill>
                  <a:prstClr val="black"/>
                </a:solidFill>
              </a:rPr>
              <a:t> </a:t>
            </a:r>
            <a:r>
              <a:rPr lang="en-GB" sz="2800" dirty="0">
                <a:solidFill>
                  <a:prstClr val="black"/>
                </a:solidFill>
              </a:rPr>
              <a:t>is not a very good induction agent but is a good maintenance anaesthetic agent. Its side effects include </a:t>
            </a:r>
            <a:r>
              <a:rPr lang="en-GB" sz="2800" dirty="0" err="1">
                <a:solidFill>
                  <a:prstClr val="black"/>
                </a:solidFill>
              </a:rPr>
              <a:t>tachypnoea</a:t>
            </a:r>
            <a:r>
              <a:rPr lang="en-GB" sz="2800" dirty="0">
                <a:solidFill>
                  <a:prstClr val="black"/>
                </a:solidFill>
              </a:rPr>
              <a:t> and vomiting. However it has a good analgesic effect postoperatively and it is cheap</a:t>
            </a:r>
            <a:r>
              <a:rPr lang="en-GB" sz="2800" dirty="0" smtClean="0">
                <a:solidFill>
                  <a:prstClr val="black"/>
                </a:solidFill>
              </a:rPr>
              <a:t>.</a:t>
            </a:r>
          </a:p>
          <a:p>
            <a:pPr lvl="1">
              <a:lnSpc>
                <a:spcPct val="100000"/>
              </a:lnSpc>
              <a:spcBef>
                <a:spcPct val="20000"/>
              </a:spcBef>
              <a:buFont typeface="Wingdings" panose="05000000000000000000" pitchFamily="2" charset="2"/>
              <a:buChar char="Ø"/>
            </a:pPr>
            <a:r>
              <a:rPr lang="en-GB" sz="2800" dirty="0" smtClean="0">
                <a:solidFill>
                  <a:prstClr val="black"/>
                </a:solidFill>
              </a:rPr>
              <a:t>A </a:t>
            </a:r>
            <a:r>
              <a:rPr lang="en-GB" sz="2800" dirty="0">
                <a:solidFill>
                  <a:prstClr val="black"/>
                </a:solidFill>
              </a:rPr>
              <a:t>mixture </a:t>
            </a:r>
            <a:r>
              <a:rPr lang="en-GB" sz="2800" b="1" dirty="0">
                <a:solidFill>
                  <a:prstClr val="black"/>
                </a:solidFill>
              </a:rPr>
              <a:t>of </a:t>
            </a:r>
            <a:r>
              <a:rPr lang="en-GB" sz="2800" b="1" dirty="0" smtClean="0">
                <a:solidFill>
                  <a:prstClr val="black"/>
                </a:solidFill>
              </a:rPr>
              <a:t>Oxygen </a:t>
            </a:r>
            <a:r>
              <a:rPr lang="en-GB" sz="2800" dirty="0" smtClean="0">
                <a:solidFill>
                  <a:prstClr val="black"/>
                </a:solidFill>
              </a:rPr>
              <a:t>and </a:t>
            </a:r>
            <a:r>
              <a:rPr lang="en-GB" sz="2800" b="1" dirty="0" smtClean="0">
                <a:solidFill>
                  <a:prstClr val="black"/>
                </a:solidFill>
              </a:rPr>
              <a:t>Nitrous Oxide </a:t>
            </a:r>
            <a:r>
              <a:rPr lang="en-GB" sz="2800" dirty="0">
                <a:solidFill>
                  <a:prstClr val="black"/>
                </a:solidFill>
              </a:rPr>
              <a:t>and one of the volatile anaesthetic agents, is the best way of </a:t>
            </a:r>
            <a:r>
              <a:rPr lang="en-GB" sz="2800" dirty="0" smtClean="0">
                <a:solidFill>
                  <a:prstClr val="black"/>
                </a:solidFill>
              </a:rPr>
              <a:t>maintaining </a:t>
            </a:r>
            <a:r>
              <a:rPr lang="en-GB" sz="2800" dirty="0">
                <a:solidFill>
                  <a:prstClr val="black"/>
                </a:solidFill>
              </a:rPr>
              <a:t>anaesthesia.</a:t>
            </a:r>
            <a:endParaRPr lang="en-US" sz="2800" dirty="0">
              <a:solidFill>
                <a:prstClr val="black"/>
              </a:solidFill>
            </a:endParaRPr>
          </a:p>
          <a:p>
            <a:endParaRPr lang="en-US" dirty="0"/>
          </a:p>
        </p:txBody>
      </p:sp>
    </p:spTree>
    <p:extLst>
      <p:ext uri="{BB962C8B-B14F-4D97-AF65-F5344CB8AC3E}">
        <p14:creationId xmlns:p14="http://schemas.microsoft.com/office/powerpoint/2010/main" val="33321418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ct</a:t>
            </a:r>
            <a:endParaRPr lang="en-US" dirty="0"/>
          </a:p>
        </p:txBody>
      </p:sp>
      <p:sp>
        <p:nvSpPr>
          <p:cNvPr id="3" name="Content Placeholder 2"/>
          <p:cNvSpPr>
            <a:spLocks noGrp="1"/>
          </p:cNvSpPr>
          <p:nvPr>
            <p:ph idx="1"/>
          </p:nvPr>
        </p:nvSpPr>
        <p:spPr/>
        <p:txBody>
          <a:bodyPr>
            <a:normAutofit/>
          </a:bodyPr>
          <a:lstStyle/>
          <a:p>
            <a:pPr marL="514350" lvl="0" indent="-514350">
              <a:buFont typeface="+mj-lt"/>
              <a:buAutoNum type="arabicPeriod" startAt="12"/>
            </a:pPr>
            <a:r>
              <a:rPr lang="en-GB" dirty="0"/>
              <a:t> Catheterisation and IV </a:t>
            </a:r>
            <a:r>
              <a:rPr lang="en-GB" dirty="0" err="1"/>
              <a:t>branula</a:t>
            </a:r>
            <a:r>
              <a:rPr lang="en-GB" dirty="0"/>
              <a:t> insertion may be necessary depending on </a:t>
            </a:r>
            <a:r>
              <a:rPr lang="en-GB" dirty="0" smtClean="0"/>
              <a:t>the </a:t>
            </a:r>
            <a:r>
              <a:rPr lang="en-GB" dirty="0"/>
              <a:t>surgery.</a:t>
            </a:r>
            <a:endParaRPr lang="en-US" dirty="0"/>
          </a:p>
          <a:p>
            <a:pPr marL="514350" lvl="0" indent="-514350">
              <a:buFont typeface="+mj-lt"/>
              <a:buAutoNum type="arabicPeriod" startAt="12"/>
            </a:pPr>
            <a:r>
              <a:rPr lang="en-GB" dirty="0"/>
              <a:t>  Observations of vital signs, urine testing for sugars, proteins and </a:t>
            </a:r>
            <a:r>
              <a:rPr lang="en-GB" dirty="0" smtClean="0"/>
              <a:t>acetone should </a:t>
            </a:r>
            <a:r>
              <a:rPr lang="en-GB" dirty="0"/>
              <a:t>be </a:t>
            </a:r>
            <a:r>
              <a:rPr lang="en-GB" dirty="0" smtClean="0"/>
              <a:t>done, some of the  requirements  form some of the legal aspects before surgery.</a:t>
            </a:r>
            <a:endParaRPr lang="en-US" dirty="0"/>
          </a:p>
          <a:p>
            <a:endParaRPr lang="en-US" dirty="0"/>
          </a:p>
        </p:txBody>
      </p:sp>
    </p:spTree>
    <p:extLst>
      <p:ext uri="{BB962C8B-B14F-4D97-AF65-F5344CB8AC3E}">
        <p14:creationId xmlns:p14="http://schemas.microsoft.com/office/powerpoint/2010/main" val="58285999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750626"/>
          </a:xfrm>
        </p:spPr>
        <p:txBody>
          <a:bodyPr>
            <a:normAutofit/>
          </a:bodyPr>
          <a:lstStyle/>
          <a:p>
            <a:r>
              <a:rPr lang="en-US" b="1" dirty="0" smtClean="0"/>
              <a:t>             </a:t>
            </a:r>
            <a:r>
              <a:rPr lang="en-US" b="1" dirty="0" smtClean="0">
                <a:latin typeface="+mn-lt"/>
              </a:rPr>
              <a:t>Parenteral  anesthetic agents</a:t>
            </a:r>
            <a:endParaRPr lang="en-US" b="1" dirty="0">
              <a:latin typeface="+mn-lt"/>
            </a:endParaRPr>
          </a:p>
        </p:txBody>
      </p:sp>
      <p:sp>
        <p:nvSpPr>
          <p:cNvPr id="3" name="Content Placeholder 2"/>
          <p:cNvSpPr>
            <a:spLocks noGrp="1"/>
          </p:cNvSpPr>
          <p:nvPr>
            <p:ph idx="1"/>
          </p:nvPr>
        </p:nvSpPr>
        <p:spPr>
          <a:xfrm>
            <a:off x="838200" y="941696"/>
            <a:ext cx="10515600" cy="5235267"/>
          </a:xfrm>
        </p:spPr>
        <p:txBody>
          <a:bodyPr>
            <a:normAutofit fontScale="92500" lnSpcReduction="20000"/>
          </a:bodyPr>
          <a:lstStyle/>
          <a:p>
            <a:pPr marL="342900" lvl="0" indent="-342900">
              <a:lnSpc>
                <a:spcPct val="100000"/>
              </a:lnSpc>
              <a:spcBef>
                <a:spcPct val="20000"/>
              </a:spcBef>
            </a:pPr>
            <a:r>
              <a:rPr lang="en-GB" sz="3200" dirty="0">
                <a:solidFill>
                  <a:prstClr val="black"/>
                </a:solidFill>
              </a:rPr>
              <a:t>Intravenous agents include </a:t>
            </a:r>
            <a:r>
              <a:rPr lang="en-GB" sz="3200" b="1" dirty="0" smtClean="0">
                <a:solidFill>
                  <a:prstClr val="black"/>
                </a:solidFill>
              </a:rPr>
              <a:t>barbiturates</a:t>
            </a:r>
            <a:r>
              <a:rPr lang="en-GB" sz="3200" dirty="0">
                <a:solidFill>
                  <a:prstClr val="black"/>
                </a:solidFill>
              </a:rPr>
              <a:t> </a:t>
            </a:r>
            <a:r>
              <a:rPr lang="en-GB" sz="3200" b="1" dirty="0" smtClean="0">
                <a:solidFill>
                  <a:prstClr val="black"/>
                </a:solidFill>
              </a:rPr>
              <a:t>sodium thiopental (STP)</a:t>
            </a:r>
            <a:r>
              <a:rPr lang="en-GB" sz="3200" dirty="0" smtClean="0">
                <a:solidFill>
                  <a:prstClr val="black"/>
                </a:solidFill>
              </a:rPr>
              <a:t>, </a:t>
            </a:r>
            <a:r>
              <a:rPr lang="en-GB" sz="3200" dirty="0">
                <a:solidFill>
                  <a:prstClr val="black"/>
                </a:solidFill>
              </a:rPr>
              <a:t>which causes sleep very </a:t>
            </a:r>
            <a:r>
              <a:rPr lang="en-GB" sz="3200" dirty="0" smtClean="0">
                <a:solidFill>
                  <a:prstClr val="black"/>
                </a:solidFill>
              </a:rPr>
              <a:t>quickly. </a:t>
            </a:r>
          </a:p>
          <a:p>
            <a:pPr marL="342900" lvl="0" indent="-342900">
              <a:lnSpc>
                <a:spcPct val="100000"/>
              </a:lnSpc>
              <a:spcBef>
                <a:spcPct val="20000"/>
              </a:spcBef>
            </a:pPr>
            <a:r>
              <a:rPr lang="en-GB" sz="3200" b="1" dirty="0" err="1" smtClean="0">
                <a:solidFill>
                  <a:prstClr val="black"/>
                </a:solidFill>
              </a:rPr>
              <a:t>Methohexitone</a:t>
            </a:r>
            <a:r>
              <a:rPr lang="en-GB" sz="3200" dirty="0" smtClean="0">
                <a:solidFill>
                  <a:prstClr val="black"/>
                </a:solidFill>
              </a:rPr>
              <a:t> </a:t>
            </a:r>
            <a:r>
              <a:rPr lang="en-GB" sz="3200" dirty="0">
                <a:solidFill>
                  <a:prstClr val="black"/>
                </a:solidFill>
              </a:rPr>
              <a:t>can be used as an induction agent but cannot be used without equipment for resuscitation and is contraindicated in epilepsy. These are mainly sedative drugs thus they do not have any analgesic effect</a:t>
            </a:r>
            <a:r>
              <a:rPr lang="en-GB" sz="3200" dirty="0" smtClean="0">
                <a:solidFill>
                  <a:prstClr val="black"/>
                </a:solidFill>
              </a:rPr>
              <a:t>.</a:t>
            </a:r>
          </a:p>
          <a:p>
            <a:pPr marL="342900" lvl="0" indent="-342900">
              <a:lnSpc>
                <a:spcPct val="100000"/>
              </a:lnSpc>
              <a:spcBef>
                <a:spcPct val="20000"/>
              </a:spcBef>
            </a:pPr>
            <a:r>
              <a:rPr lang="en-GB" sz="3200" b="1" dirty="0" smtClean="0">
                <a:solidFill>
                  <a:prstClr val="black"/>
                </a:solidFill>
              </a:rPr>
              <a:t> </a:t>
            </a:r>
            <a:r>
              <a:rPr lang="en-GB" sz="3200" b="1" dirty="0">
                <a:solidFill>
                  <a:prstClr val="black"/>
                </a:solidFill>
              </a:rPr>
              <a:t>Ketamine </a:t>
            </a:r>
            <a:r>
              <a:rPr lang="en-GB" sz="3200" dirty="0">
                <a:solidFill>
                  <a:prstClr val="black"/>
                </a:solidFill>
              </a:rPr>
              <a:t>can be given IV or IM. It has an analgesic effect and can be used alone in minor surgeries. Side effects include bad dreams and elevated blood pressure. Ketamine is also used with </a:t>
            </a:r>
            <a:r>
              <a:rPr lang="en-GB" sz="3200" dirty="0" smtClean="0">
                <a:solidFill>
                  <a:prstClr val="black"/>
                </a:solidFill>
              </a:rPr>
              <a:t>diazepam. </a:t>
            </a:r>
            <a:r>
              <a:rPr lang="en-GB" sz="3200" dirty="0">
                <a:solidFill>
                  <a:prstClr val="black"/>
                </a:solidFill>
              </a:rPr>
              <a:t>It is contraindicated in hypertension</a:t>
            </a:r>
            <a:r>
              <a:rPr lang="en-GB" sz="3200" dirty="0" smtClean="0">
                <a:solidFill>
                  <a:prstClr val="black"/>
                </a:solidFill>
              </a:rPr>
              <a:t>.</a:t>
            </a:r>
          </a:p>
          <a:p>
            <a:pPr marL="342900" lvl="0" indent="-342900">
              <a:lnSpc>
                <a:spcPct val="100000"/>
              </a:lnSpc>
              <a:spcBef>
                <a:spcPct val="20000"/>
              </a:spcBef>
            </a:pPr>
            <a:r>
              <a:rPr lang="en-GB" sz="3200" b="1" dirty="0" err="1" smtClean="0">
                <a:solidFill>
                  <a:prstClr val="black"/>
                </a:solidFill>
              </a:rPr>
              <a:t>Diprivan</a:t>
            </a:r>
            <a:r>
              <a:rPr lang="en-GB" sz="3200" b="1" dirty="0" smtClean="0">
                <a:solidFill>
                  <a:prstClr val="black"/>
                </a:solidFill>
              </a:rPr>
              <a:t> (</a:t>
            </a:r>
            <a:r>
              <a:rPr lang="en-GB" sz="3200" b="1" dirty="0" err="1" smtClean="0">
                <a:solidFill>
                  <a:prstClr val="black"/>
                </a:solidFill>
              </a:rPr>
              <a:t>propofol</a:t>
            </a:r>
            <a:r>
              <a:rPr lang="en-GB" sz="3200" dirty="0" smtClean="0">
                <a:solidFill>
                  <a:prstClr val="black"/>
                </a:solidFill>
              </a:rPr>
              <a:t>, milk of anaesthesia) best for short procedures and hypertensive patient contraindicated in shock. </a:t>
            </a:r>
            <a:endParaRPr lang="en-US" sz="3200" dirty="0">
              <a:solidFill>
                <a:prstClr val="black"/>
              </a:solidFill>
            </a:endParaRPr>
          </a:p>
          <a:p>
            <a:endParaRPr lang="en-US" dirty="0"/>
          </a:p>
        </p:txBody>
      </p:sp>
    </p:spTree>
    <p:extLst>
      <p:ext uri="{BB962C8B-B14F-4D97-AF65-F5344CB8AC3E}">
        <p14:creationId xmlns:p14="http://schemas.microsoft.com/office/powerpoint/2010/main" val="422589502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3774"/>
            <a:ext cx="10515600" cy="1037230"/>
          </a:xfrm>
        </p:spPr>
        <p:txBody>
          <a:bodyPr/>
          <a:lstStyle/>
          <a:p>
            <a:r>
              <a:rPr lang="en-US" b="1" dirty="0" smtClean="0">
                <a:latin typeface="+mn-lt"/>
              </a:rPr>
              <a:t>                      Muscle relaxants</a:t>
            </a:r>
            <a:endParaRPr lang="en-US" b="1" dirty="0">
              <a:latin typeface="+mn-lt"/>
            </a:endParaRPr>
          </a:p>
        </p:txBody>
      </p:sp>
      <p:sp>
        <p:nvSpPr>
          <p:cNvPr id="3" name="Content Placeholder 2"/>
          <p:cNvSpPr>
            <a:spLocks noGrp="1"/>
          </p:cNvSpPr>
          <p:nvPr>
            <p:ph idx="1"/>
          </p:nvPr>
        </p:nvSpPr>
        <p:spPr>
          <a:xfrm>
            <a:off x="838200" y="1091820"/>
            <a:ext cx="10515600" cy="5418162"/>
          </a:xfrm>
        </p:spPr>
        <p:txBody>
          <a:bodyPr>
            <a:normAutofit fontScale="92500" lnSpcReduction="20000"/>
          </a:bodyPr>
          <a:lstStyle/>
          <a:p>
            <a:pPr marL="0" lvl="0" indent="0">
              <a:lnSpc>
                <a:spcPct val="100000"/>
              </a:lnSpc>
              <a:spcBef>
                <a:spcPct val="20000"/>
              </a:spcBef>
              <a:buNone/>
            </a:pPr>
            <a:r>
              <a:rPr lang="en-GB" sz="3000" b="1" dirty="0">
                <a:solidFill>
                  <a:prstClr val="black"/>
                </a:solidFill>
              </a:rPr>
              <a:t>Muscle relaxants </a:t>
            </a:r>
            <a:r>
              <a:rPr lang="en-GB" sz="3000" dirty="0">
                <a:solidFill>
                  <a:prstClr val="black"/>
                </a:solidFill>
              </a:rPr>
              <a:t>can be divided into two categories. </a:t>
            </a:r>
            <a:endParaRPr lang="en-GB" sz="3000" dirty="0" smtClean="0">
              <a:solidFill>
                <a:prstClr val="black"/>
              </a:solidFill>
            </a:endParaRPr>
          </a:p>
          <a:p>
            <a:pPr marL="514350" lvl="0" indent="-514350">
              <a:lnSpc>
                <a:spcPct val="100000"/>
              </a:lnSpc>
              <a:spcBef>
                <a:spcPct val="20000"/>
              </a:spcBef>
              <a:buFont typeface="+mj-lt"/>
              <a:buAutoNum type="arabicPeriod"/>
            </a:pPr>
            <a:r>
              <a:rPr lang="en-GB" sz="3000" b="1" dirty="0" smtClean="0">
                <a:solidFill>
                  <a:prstClr val="black"/>
                </a:solidFill>
              </a:rPr>
              <a:t>Short </a:t>
            </a:r>
            <a:r>
              <a:rPr lang="en-GB" sz="3000" b="1" dirty="0">
                <a:solidFill>
                  <a:prstClr val="black"/>
                </a:solidFill>
              </a:rPr>
              <a:t>acting (depolarising</a:t>
            </a:r>
            <a:r>
              <a:rPr lang="en-GB" sz="3000" dirty="0">
                <a:solidFill>
                  <a:prstClr val="black"/>
                </a:solidFill>
              </a:rPr>
              <a:t>) relaxants include </a:t>
            </a:r>
            <a:r>
              <a:rPr lang="en-GB" sz="3000" dirty="0" err="1">
                <a:solidFill>
                  <a:prstClr val="black"/>
                </a:solidFill>
              </a:rPr>
              <a:t>suxamethonium</a:t>
            </a:r>
            <a:r>
              <a:rPr lang="en-GB" sz="3000" dirty="0">
                <a:solidFill>
                  <a:prstClr val="black"/>
                </a:solidFill>
              </a:rPr>
              <a:t> (</a:t>
            </a:r>
            <a:r>
              <a:rPr lang="en-GB" sz="3000" dirty="0" err="1">
                <a:solidFill>
                  <a:prstClr val="black"/>
                </a:solidFill>
              </a:rPr>
              <a:t>scoline</a:t>
            </a:r>
            <a:r>
              <a:rPr lang="en-GB" sz="3000" dirty="0">
                <a:solidFill>
                  <a:prstClr val="black"/>
                </a:solidFill>
              </a:rPr>
              <a:t>), which is mainly used for intubation. Its main side effect is that it causes bradycardia</a:t>
            </a:r>
            <a:r>
              <a:rPr lang="en-GB" sz="3000" dirty="0" smtClean="0">
                <a:solidFill>
                  <a:prstClr val="black"/>
                </a:solidFill>
              </a:rPr>
              <a:t>.</a:t>
            </a:r>
          </a:p>
          <a:p>
            <a:pPr marL="514350" lvl="0" indent="-514350">
              <a:lnSpc>
                <a:spcPct val="100000"/>
              </a:lnSpc>
              <a:spcBef>
                <a:spcPct val="20000"/>
              </a:spcBef>
              <a:buFont typeface="+mj-lt"/>
              <a:buAutoNum type="arabicPeriod"/>
            </a:pPr>
            <a:r>
              <a:rPr lang="en-GB" sz="3000" b="1" dirty="0" smtClean="0">
                <a:solidFill>
                  <a:prstClr val="black"/>
                </a:solidFill>
              </a:rPr>
              <a:t>Intermediate</a:t>
            </a:r>
            <a:r>
              <a:rPr lang="en-GB" sz="3000" dirty="0" smtClean="0">
                <a:solidFill>
                  <a:prstClr val="black"/>
                </a:solidFill>
              </a:rPr>
              <a:t> </a:t>
            </a:r>
            <a:r>
              <a:rPr lang="en-GB" sz="3000" dirty="0" err="1" smtClean="0">
                <a:solidFill>
                  <a:prstClr val="black"/>
                </a:solidFill>
              </a:rPr>
              <a:t>vecuronium</a:t>
            </a:r>
            <a:r>
              <a:rPr lang="en-GB" sz="3000" dirty="0" smtClean="0">
                <a:solidFill>
                  <a:prstClr val="black"/>
                </a:solidFill>
              </a:rPr>
              <a:t> and </a:t>
            </a:r>
            <a:r>
              <a:rPr lang="en-GB" sz="3000" dirty="0" err="1" smtClean="0">
                <a:solidFill>
                  <a:prstClr val="black"/>
                </a:solidFill>
              </a:rPr>
              <a:t>rohocuronium</a:t>
            </a:r>
            <a:r>
              <a:rPr lang="en-GB" sz="3000" dirty="0" smtClean="0">
                <a:solidFill>
                  <a:prstClr val="black"/>
                </a:solidFill>
              </a:rPr>
              <a:t> </a:t>
            </a:r>
          </a:p>
          <a:p>
            <a:pPr marL="514350" lvl="0" indent="-514350">
              <a:lnSpc>
                <a:spcPct val="100000"/>
              </a:lnSpc>
              <a:spcBef>
                <a:spcPct val="20000"/>
              </a:spcBef>
              <a:buFont typeface="+mj-lt"/>
              <a:buAutoNum type="arabicPeriod"/>
            </a:pPr>
            <a:r>
              <a:rPr lang="en-GB" sz="3000" b="1" dirty="0" smtClean="0">
                <a:solidFill>
                  <a:prstClr val="black"/>
                </a:solidFill>
              </a:rPr>
              <a:t>Long </a:t>
            </a:r>
            <a:r>
              <a:rPr lang="en-GB" sz="3000" b="1" dirty="0">
                <a:solidFill>
                  <a:prstClr val="black"/>
                </a:solidFill>
              </a:rPr>
              <a:t>acting (non-depolarising) </a:t>
            </a:r>
            <a:r>
              <a:rPr lang="en-GB" sz="3000" dirty="0">
                <a:solidFill>
                  <a:prstClr val="black"/>
                </a:solidFill>
              </a:rPr>
              <a:t>relaxants include </a:t>
            </a:r>
            <a:r>
              <a:rPr lang="en-GB" sz="3000" b="1" dirty="0">
                <a:solidFill>
                  <a:prstClr val="black"/>
                </a:solidFill>
              </a:rPr>
              <a:t>curare, </a:t>
            </a:r>
            <a:r>
              <a:rPr lang="en-GB" sz="3000" b="1" dirty="0" err="1">
                <a:solidFill>
                  <a:prstClr val="black"/>
                </a:solidFill>
              </a:rPr>
              <a:t>flaxedil</a:t>
            </a:r>
            <a:r>
              <a:rPr lang="en-GB" sz="3000" b="1" dirty="0">
                <a:solidFill>
                  <a:prstClr val="black"/>
                </a:solidFill>
              </a:rPr>
              <a:t> </a:t>
            </a:r>
            <a:r>
              <a:rPr lang="en-GB" sz="3000" dirty="0">
                <a:solidFill>
                  <a:prstClr val="black"/>
                </a:solidFill>
              </a:rPr>
              <a:t>and </a:t>
            </a:r>
            <a:r>
              <a:rPr lang="en-GB" sz="3000" b="1" dirty="0" err="1" smtClean="0">
                <a:solidFill>
                  <a:prstClr val="black"/>
                </a:solidFill>
              </a:rPr>
              <a:t>pancuronium</a:t>
            </a:r>
            <a:r>
              <a:rPr lang="en-GB" sz="3000" b="1" dirty="0" smtClean="0">
                <a:solidFill>
                  <a:prstClr val="black"/>
                </a:solidFill>
              </a:rPr>
              <a:t>. </a:t>
            </a:r>
            <a:r>
              <a:rPr lang="en-GB" sz="3000" dirty="0" smtClean="0">
                <a:solidFill>
                  <a:prstClr val="black"/>
                </a:solidFill>
              </a:rPr>
              <a:t>The action of these agents has to be reversed to revive the patient by </a:t>
            </a:r>
            <a:r>
              <a:rPr lang="en-GB" sz="3000" b="1" dirty="0" smtClean="0">
                <a:solidFill>
                  <a:prstClr val="black"/>
                </a:solidFill>
              </a:rPr>
              <a:t>neostigmine atropine</a:t>
            </a:r>
            <a:r>
              <a:rPr lang="en-GB" sz="3000" dirty="0">
                <a:solidFill>
                  <a:prstClr val="black"/>
                </a:solidFill>
              </a:rPr>
              <a:t>.</a:t>
            </a:r>
            <a:endParaRPr lang="en-US" sz="3000" dirty="0">
              <a:solidFill>
                <a:prstClr val="black"/>
              </a:solidFill>
            </a:endParaRPr>
          </a:p>
          <a:p>
            <a:pPr marL="0" lvl="0" indent="0">
              <a:lnSpc>
                <a:spcPct val="100000"/>
              </a:lnSpc>
              <a:spcBef>
                <a:spcPct val="20000"/>
              </a:spcBef>
              <a:buNone/>
            </a:pPr>
            <a:r>
              <a:rPr lang="en-GB" sz="3000" b="1" u="sng" dirty="0" smtClean="0"/>
              <a:t>Analgesics</a:t>
            </a:r>
            <a:endParaRPr lang="en-US" sz="3000" dirty="0"/>
          </a:p>
          <a:p>
            <a:pPr marL="342900" lvl="0" indent="-342900">
              <a:lnSpc>
                <a:spcPct val="100000"/>
              </a:lnSpc>
              <a:spcBef>
                <a:spcPct val="20000"/>
              </a:spcBef>
            </a:pPr>
            <a:r>
              <a:rPr lang="en-GB" sz="3000" dirty="0">
                <a:solidFill>
                  <a:prstClr val="black"/>
                </a:solidFill>
              </a:rPr>
              <a:t>Analgesics are used to relieve pain and include </a:t>
            </a:r>
            <a:r>
              <a:rPr lang="en-GB" sz="3000" b="1" dirty="0" err="1">
                <a:solidFill>
                  <a:prstClr val="black"/>
                </a:solidFill>
              </a:rPr>
              <a:t>pethidine</a:t>
            </a:r>
            <a:r>
              <a:rPr lang="en-GB" sz="3000" b="1" dirty="0">
                <a:solidFill>
                  <a:prstClr val="black"/>
                </a:solidFill>
              </a:rPr>
              <a:t>, </a:t>
            </a:r>
            <a:r>
              <a:rPr lang="en-GB" sz="3000" b="1" dirty="0" err="1">
                <a:solidFill>
                  <a:prstClr val="black"/>
                </a:solidFill>
              </a:rPr>
              <a:t>sosagen</a:t>
            </a:r>
            <a:r>
              <a:rPr lang="en-GB" sz="3000" b="1" dirty="0">
                <a:solidFill>
                  <a:prstClr val="black"/>
                </a:solidFill>
              </a:rPr>
              <a:t>, morphine and fentanyl. </a:t>
            </a:r>
            <a:endParaRPr lang="en-GB" sz="3000" b="1" dirty="0" smtClean="0">
              <a:solidFill>
                <a:prstClr val="black"/>
              </a:solidFill>
            </a:endParaRPr>
          </a:p>
          <a:p>
            <a:pPr marL="342900" lvl="0" indent="-342900">
              <a:lnSpc>
                <a:spcPct val="100000"/>
              </a:lnSpc>
              <a:spcBef>
                <a:spcPct val="20000"/>
              </a:spcBef>
            </a:pPr>
            <a:r>
              <a:rPr lang="en-GB" sz="3000" dirty="0" smtClean="0">
                <a:solidFill>
                  <a:prstClr val="black"/>
                </a:solidFill>
              </a:rPr>
              <a:t>The </a:t>
            </a:r>
            <a:r>
              <a:rPr lang="en-GB" sz="3000" dirty="0">
                <a:solidFill>
                  <a:prstClr val="black"/>
                </a:solidFill>
              </a:rPr>
              <a:t>postoperative patient is given a drug for pain relief, for example, </a:t>
            </a:r>
            <a:r>
              <a:rPr lang="en-GB" sz="3000" b="1" dirty="0" err="1">
                <a:solidFill>
                  <a:prstClr val="black"/>
                </a:solidFill>
              </a:rPr>
              <a:t>pethidine</a:t>
            </a:r>
            <a:r>
              <a:rPr lang="en-GB" sz="3000" b="1" dirty="0">
                <a:solidFill>
                  <a:prstClr val="black"/>
                </a:solidFill>
              </a:rPr>
              <a:t> or valium, </a:t>
            </a:r>
            <a:r>
              <a:rPr lang="en-GB" sz="3000" dirty="0">
                <a:solidFill>
                  <a:prstClr val="black"/>
                </a:solidFill>
              </a:rPr>
              <a:t>and </a:t>
            </a:r>
            <a:r>
              <a:rPr lang="en-GB" sz="3000" b="1" dirty="0">
                <a:solidFill>
                  <a:prstClr val="black"/>
                </a:solidFill>
              </a:rPr>
              <a:t>an anti-emetic for instance, </a:t>
            </a:r>
            <a:r>
              <a:rPr lang="en-GB" sz="3000" b="1" dirty="0" err="1">
                <a:solidFill>
                  <a:prstClr val="black"/>
                </a:solidFill>
              </a:rPr>
              <a:t>plasil</a:t>
            </a:r>
            <a:r>
              <a:rPr lang="en-GB" sz="3000" b="1" dirty="0">
                <a:solidFill>
                  <a:prstClr val="black"/>
                </a:solidFill>
              </a:rPr>
              <a:t> (</a:t>
            </a:r>
            <a:r>
              <a:rPr lang="en-GB" sz="3000" b="1" dirty="0" err="1">
                <a:solidFill>
                  <a:prstClr val="black"/>
                </a:solidFill>
              </a:rPr>
              <a:t>metoclopropamide</a:t>
            </a:r>
            <a:r>
              <a:rPr lang="en-GB" sz="3000" b="1" dirty="0">
                <a:solidFill>
                  <a:prstClr val="black"/>
                </a:solidFill>
              </a:rPr>
              <a:t>), </a:t>
            </a:r>
            <a:r>
              <a:rPr lang="en-GB" sz="3000" b="1" dirty="0" err="1">
                <a:solidFill>
                  <a:prstClr val="black"/>
                </a:solidFill>
              </a:rPr>
              <a:t>stemetil</a:t>
            </a:r>
            <a:r>
              <a:rPr lang="en-GB" sz="3000" b="1" dirty="0">
                <a:solidFill>
                  <a:prstClr val="black"/>
                </a:solidFill>
              </a:rPr>
              <a:t> or </a:t>
            </a:r>
            <a:r>
              <a:rPr lang="en-GB" sz="3000" b="1" dirty="0" err="1">
                <a:solidFill>
                  <a:prstClr val="black"/>
                </a:solidFill>
              </a:rPr>
              <a:t>phenergan</a:t>
            </a:r>
            <a:r>
              <a:rPr lang="en-GB" sz="3000" b="1" dirty="0">
                <a:solidFill>
                  <a:prstClr val="black"/>
                </a:solidFill>
              </a:rPr>
              <a:t>.</a:t>
            </a:r>
            <a:endParaRPr lang="en-US" sz="3000" b="1" dirty="0">
              <a:solidFill>
                <a:prstClr val="black"/>
              </a:solidFill>
            </a:endParaRPr>
          </a:p>
          <a:p>
            <a:endParaRPr lang="en-US" dirty="0"/>
          </a:p>
        </p:txBody>
      </p:sp>
    </p:spTree>
    <p:extLst>
      <p:ext uri="{BB962C8B-B14F-4D97-AF65-F5344CB8AC3E}">
        <p14:creationId xmlns:p14="http://schemas.microsoft.com/office/powerpoint/2010/main" val="311427097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mn-lt"/>
              </a:rPr>
              <a:t> </a:t>
            </a:r>
            <a:r>
              <a:rPr lang="en-US" b="1" dirty="0" smtClean="0">
                <a:latin typeface="+mn-lt"/>
              </a:rPr>
              <a:t> nursing care of the anaesthetized patient</a:t>
            </a:r>
            <a:endParaRPr lang="en-US" b="1" dirty="0">
              <a:latin typeface="+mn-lt"/>
            </a:endParaRPr>
          </a:p>
        </p:txBody>
      </p:sp>
      <p:sp>
        <p:nvSpPr>
          <p:cNvPr id="3" name="Content Placeholder 2"/>
          <p:cNvSpPr>
            <a:spLocks noGrp="1"/>
          </p:cNvSpPr>
          <p:nvPr>
            <p:ph idx="1"/>
          </p:nvPr>
        </p:nvSpPr>
        <p:spPr/>
        <p:txBody>
          <a:bodyPr>
            <a:normAutofit/>
          </a:bodyPr>
          <a:lstStyle/>
          <a:p>
            <a:pPr marL="342900" lvl="0" indent="-342900">
              <a:lnSpc>
                <a:spcPct val="100000"/>
              </a:lnSpc>
              <a:spcBef>
                <a:spcPct val="20000"/>
              </a:spcBef>
            </a:pPr>
            <a:r>
              <a:rPr lang="en-US" sz="3000" dirty="0">
                <a:solidFill>
                  <a:prstClr val="black"/>
                </a:solidFill>
              </a:rPr>
              <a:t>GA –a reversible state consisting of complete loss of consciousness that provides analgesia ,muscle relaxation  and sedation</a:t>
            </a:r>
          </a:p>
          <a:p>
            <a:pPr marL="342900" lvl="0" indent="-342900">
              <a:lnSpc>
                <a:spcPct val="100000"/>
              </a:lnSpc>
              <a:spcBef>
                <a:spcPct val="20000"/>
              </a:spcBef>
            </a:pPr>
            <a:r>
              <a:rPr lang="en-US" sz="3000" dirty="0">
                <a:solidFill>
                  <a:prstClr val="black"/>
                </a:solidFill>
              </a:rPr>
              <a:t>Protective reflexes are lost</a:t>
            </a:r>
          </a:p>
          <a:p>
            <a:pPr marL="342900" lvl="0" indent="-342900">
              <a:lnSpc>
                <a:spcPct val="100000"/>
              </a:lnSpc>
              <a:spcBef>
                <a:spcPct val="20000"/>
              </a:spcBef>
            </a:pPr>
            <a:r>
              <a:rPr lang="en-US" sz="3000" dirty="0">
                <a:solidFill>
                  <a:prstClr val="black"/>
                </a:solidFill>
              </a:rPr>
              <a:t>Consists of 3 major phases </a:t>
            </a:r>
            <a:r>
              <a:rPr lang="en-US" sz="3000" dirty="0" err="1">
                <a:solidFill>
                  <a:prstClr val="black"/>
                </a:solidFill>
              </a:rPr>
              <a:t>ie</a:t>
            </a:r>
            <a:r>
              <a:rPr lang="en-US" sz="3000" dirty="0">
                <a:solidFill>
                  <a:prstClr val="black"/>
                </a:solidFill>
              </a:rPr>
              <a:t> </a:t>
            </a:r>
            <a:r>
              <a:rPr lang="en-US" sz="3000" b="1" dirty="0">
                <a:solidFill>
                  <a:prstClr val="black"/>
                </a:solidFill>
              </a:rPr>
              <a:t>induction, maintenance and </a:t>
            </a:r>
            <a:r>
              <a:rPr lang="en-US" sz="3000" b="1" dirty="0" smtClean="0">
                <a:solidFill>
                  <a:prstClr val="black"/>
                </a:solidFill>
              </a:rPr>
              <a:t>emergence  </a:t>
            </a:r>
            <a:r>
              <a:rPr lang="en-US" sz="3000" dirty="0" smtClean="0">
                <a:solidFill>
                  <a:prstClr val="black"/>
                </a:solidFill>
              </a:rPr>
              <a:t>others are </a:t>
            </a:r>
            <a:r>
              <a:rPr lang="en-US" sz="3000" b="1" dirty="0" smtClean="0">
                <a:solidFill>
                  <a:prstClr val="black"/>
                </a:solidFill>
              </a:rPr>
              <a:t>pre </a:t>
            </a:r>
            <a:r>
              <a:rPr lang="en-US" sz="3000" b="1" dirty="0" err="1" smtClean="0">
                <a:solidFill>
                  <a:prstClr val="black"/>
                </a:solidFill>
              </a:rPr>
              <a:t>anaesthetic</a:t>
            </a:r>
            <a:r>
              <a:rPr lang="en-US" sz="3000" b="1" dirty="0" smtClean="0">
                <a:solidFill>
                  <a:prstClr val="black"/>
                </a:solidFill>
              </a:rPr>
              <a:t> and recovery</a:t>
            </a:r>
            <a:endParaRPr lang="en-US" sz="3000" b="1" dirty="0">
              <a:solidFill>
                <a:prstClr val="black"/>
              </a:solidFill>
            </a:endParaRPr>
          </a:p>
          <a:p>
            <a:pPr marL="0" indent="0">
              <a:buNone/>
            </a:pPr>
            <a:endParaRPr lang="en-US" dirty="0"/>
          </a:p>
        </p:txBody>
      </p:sp>
    </p:spTree>
    <p:extLst>
      <p:ext uri="{BB962C8B-B14F-4D97-AF65-F5344CB8AC3E}">
        <p14:creationId xmlns:p14="http://schemas.microsoft.com/office/powerpoint/2010/main" val="77868233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8365"/>
            <a:ext cx="10515600" cy="668740"/>
          </a:xfrm>
        </p:spPr>
        <p:txBody>
          <a:bodyPr>
            <a:normAutofit fontScale="90000"/>
          </a:bodyPr>
          <a:lstStyle/>
          <a:p>
            <a:r>
              <a:rPr lang="en-US" b="1" dirty="0" smtClean="0">
                <a:latin typeface="+mn-lt"/>
              </a:rPr>
              <a:t>                  Phases Of </a:t>
            </a:r>
            <a:r>
              <a:rPr lang="en-US" b="1" dirty="0" err="1" smtClean="0">
                <a:latin typeface="+mn-lt"/>
              </a:rPr>
              <a:t>Anaesthesia</a:t>
            </a:r>
            <a:endParaRPr lang="en-US" b="1" dirty="0">
              <a:latin typeface="+mn-lt"/>
            </a:endParaRPr>
          </a:p>
        </p:txBody>
      </p:sp>
      <p:sp>
        <p:nvSpPr>
          <p:cNvPr id="3" name="Content Placeholder 2"/>
          <p:cNvSpPr>
            <a:spLocks noGrp="1"/>
          </p:cNvSpPr>
          <p:nvPr>
            <p:ph idx="1"/>
          </p:nvPr>
        </p:nvSpPr>
        <p:spPr>
          <a:xfrm>
            <a:off x="272955" y="1050878"/>
            <a:ext cx="11723427" cy="5513695"/>
          </a:xfrm>
        </p:spPr>
        <p:txBody>
          <a:bodyPr>
            <a:normAutofit/>
          </a:bodyPr>
          <a:lstStyle/>
          <a:p>
            <a:pPr marL="514350" lvl="0" indent="-514350">
              <a:lnSpc>
                <a:spcPct val="100000"/>
              </a:lnSpc>
              <a:spcBef>
                <a:spcPct val="20000"/>
              </a:spcBef>
              <a:buFont typeface="+mj-lt"/>
              <a:buAutoNum type="arabicPeriod"/>
            </a:pPr>
            <a:r>
              <a:rPr lang="en-US" sz="3200" b="1" dirty="0">
                <a:solidFill>
                  <a:prstClr val="black"/>
                </a:solidFill>
              </a:rPr>
              <a:t>Pre </a:t>
            </a:r>
            <a:r>
              <a:rPr lang="en-US" sz="3200" b="1" dirty="0" err="1" smtClean="0">
                <a:solidFill>
                  <a:prstClr val="black"/>
                </a:solidFill>
              </a:rPr>
              <a:t>anaesthetic</a:t>
            </a:r>
            <a:r>
              <a:rPr lang="en-US" sz="3200" b="1" dirty="0" smtClean="0">
                <a:solidFill>
                  <a:prstClr val="black"/>
                </a:solidFill>
              </a:rPr>
              <a:t> </a:t>
            </a:r>
            <a:r>
              <a:rPr lang="en-US" sz="3200" b="1" dirty="0">
                <a:solidFill>
                  <a:prstClr val="black"/>
                </a:solidFill>
              </a:rPr>
              <a:t>phase</a:t>
            </a:r>
            <a:r>
              <a:rPr lang="en-US" sz="3200" dirty="0">
                <a:solidFill>
                  <a:prstClr val="black"/>
                </a:solidFill>
              </a:rPr>
              <a:t>: </a:t>
            </a:r>
            <a:r>
              <a:rPr lang="en-US" sz="2600" dirty="0">
                <a:solidFill>
                  <a:prstClr val="black"/>
                </a:solidFill>
              </a:rPr>
              <a:t>This period start from the  time decision of operation is made </a:t>
            </a:r>
            <a:r>
              <a:rPr lang="en-US" sz="2600" dirty="0" smtClean="0">
                <a:solidFill>
                  <a:prstClr val="black"/>
                </a:solidFill>
              </a:rPr>
              <a:t>up to </a:t>
            </a:r>
            <a:r>
              <a:rPr lang="en-US" sz="2600" dirty="0">
                <a:solidFill>
                  <a:prstClr val="black"/>
                </a:solidFill>
              </a:rPr>
              <a:t>the time of induction, history taking, physical examination, investigations are done FBC, GXM, premedication counselling, observation of vital signs, the patient is prepared for a safe operation</a:t>
            </a:r>
          </a:p>
          <a:p>
            <a:pPr marL="514350" lvl="0" indent="-514350">
              <a:lnSpc>
                <a:spcPct val="100000"/>
              </a:lnSpc>
              <a:spcBef>
                <a:spcPct val="20000"/>
              </a:spcBef>
              <a:buFont typeface="+mj-lt"/>
              <a:buAutoNum type="arabicPeriod"/>
            </a:pPr>
            <a:r>
              <a:rPr lang="en-US" sz="3200" b="1" dirty="0">
                <a:solidFill>
                  <a:prstClr val="black"/>
                </a:solidFill>
              </a:rPr>
              <a:t>Induction phase</a:t>
            </a:r>
            <a:r>
              <a:rPr lang="en-US" sz="3200" b="1" dirty="0" smtClean="0">
                <a:solidFill>
                  <a:prstClr val="black"/>
                </a:solidFill>
              </a:rPr>
              <a:t>: </a:t>
            </a:r>
            <a:r>
              <a:rPr lang="en-US" sz="2600" dirty="0" smtClean="0">
                <a:solidFill>
                  <a:prstClr val="black"/>
                </a:solidFill>
              </a:rPr>
              <a:t>This</a:t>
            </a:r>
            <a:r>
              <a:rPr lang="en-US" sz="2600" b="1" dirty="0" smtClean="0">
                <a:solidFill>
                  <a:prstClr val="black"/>
                </a:solidFill>
              </a:rPr>
              <a:t> </a:t>
            </a:r>
            <a:r>
              <a:rPr lang="en-US" sz="2600" dirty="0">
                <a:solidFill>
                  <a:prstClr val="black"/>
                </a:solidFill>
              </a:rPr>
              <a:t>is done in theatre it involves giving patient </a:t>
            </a:r>
            <a:r>
              <a:rPr lang="en-US" sz="2600" dirty="0" err="1">
                <a:solidFill>
                  <a:prstClr val="black"/>
                </a:solidFill>
              </a:rPr>
              <a:t>anaesthetic</a:t>
            </a:r>
            <a:r>
              <a:rPr lang="en-US" sz="2600" dirty="0">
                <a:solidFill>
                  <a:prstClr val="black"/>
                </a:solidFill>
              </a:rPr>
              <a:t> medication as per the operation . Patient is give oxygen, parenteral or inhalation </a:t>
            </a:r>
            <a:r>
              <a:rPr lang="en-US" sz="2600" dirty="0" err="1" smtClean="0">
                <a:solidFill>
                  <a:prstClr val="black"/>
                </a:solidFill>
              </a:rPr>
              <a:t>anaesthetics</a:t>
            </a:r>
            <a:r>
              <a:rPr lang="en-US" sz="2600" dirty="0">
                <a:solidFill>
                  <a:prstClr val="black"/>
                </a:solidFill>
              </a:rPr>
              <a:t>, muscle relaxants and adjuvant </a:t>
            </a:r>
            <a:r>
              <a:rPr lang="en-US" sz="2600" dirty="0" err="1">
                <a:solidFill>
                  <a:prstClr val="black"/>
                </a:solidFill>
              </a:rPr>
              <a:t>anaesthetics</a:t>
            </a:r>
            <a:r>
              <a:rPr lang="en-US" sz="2600" dirty="0">
                <a:solidFill>
                  <a:prstClr val="black"/>
                </a:solidFill>
              </a:rPr>
              <a:t>.</a:t>
            </a:r>
          </a:p>
          <a:p>
            <a:pPr marL="514350" lvl="0" indent="-514350">
              <a:lnSpc>
                <a:spcPct val="100000"/>
              </a:lnSpc>
              <a:spcBef>
                <a:spcPct val="20000"/>
              </a:spcBef>
              <a:buFont typeface="+mj-lt"/>
              <a:buAutoNum type="arabicPeriod"/>
            </a:pPr>
            <a:r>
              <a:rPr lang="en-US" sz="3200" b="1" dirty="0">
                <a:solidFill>
                  <a:prstClr val="black"/>
                </a:solidFill>
              </a:rPr>
              <a:t>Maintenance phase:  </a:t>
            </a:r>
            <a:r>
              <a:rPr lang="en-US" sz="3200" dirty="0">
                <a:solidFill>
                  <a:prstClr val="black"/>
                </a:solidFill>
              </a:rPr>
              <a:t> </a:t>
            </a:r>
            <a:r>
              <a:rPr lang="en-US" sz="2600" dirty="0">
                <a:solidFill>
                  <a:prstClr val="black"/>
                </a:solidFill>
              </a:rPr>
              <a:t>This is done to prolong unconsciousness for the duration required. this is the phase during the operation where by the patient remains anaesthetized till the operation is over  drug used e.g. oxygen , nitrous oxide, halothane, </a:t>
            </a:r>
            <a:r>
              <a:rPr lang="en-US" sz="2600" dirty="0" err="1">
                <a:solidFill>
                  <a:prstClr val="black"/>
                </a:solidFill>
              </a:rPr>
              <a:t>anaesthetics</a:t>
            </a:r>
            <a:r>
              <a:rPr lang="en-US" sz="2600" dirty="0">
                <a:solidFill>
                  <a:prstClr val="black"/>
                </a:solidFill>
              </a:rPr>
              <a:t>  drugs like </a:t>
            </a:r>
            <a:r>
              <a:rPr lang="en-US" sz="2600" dirty="0" err="1" smtClean="0">
                <a:solidFill>
                  <a:prstClr val="black"/>
                </a:solidFill>
              </a:rPr>
              <a:t>propofol</a:t>
            </a:r>
            <a:r>
              <a:rPr lang="en-US" sz="2600" dirty="0" smtClean="0">
                <a:solidFill>
                  <a:prstClr val="black"/>
                </a:solidFill>
              </a:rPr>
              <a:t>, </a:t>
            </a:r>
            <a:r>
              <a:rPr lang="en-US" sz="2600" dirty="0">
                <a:solidFill>
                  <a:prstClr val="black"/>
                </a:solidFill>
              </a:rPr>
              <a:t>opioid such as morphine and sedative</a:t>
            </a:r>
          </a:p>
          <a:p>
            <a:endParaRPr lang="en-US" dirty="0"/>
          </a:p>
        </p:txBody>
      </p:sp>
    </p:spTree>
    <p:extLst>
      <p:ext uri="{BB962C8B-B14F-4D97-AF65-F5344CB8AC3E}">
        <p14:creationId xmlns:p14="http://schemas.microsoft.com/office/powerpoint/2010/main" val="51112522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996288"/>
            <a:ext cx="10515600" cy="5180676"/>
          </a:xfrm>
        </p:spPr>
        <p:txBody>
          <a:bodyPr/>
          <a:lstStyle/>
          <a:p>
            <a:pPr marL="514350" lvl="0" indent="-514350">
              <a:lnSpc>
                <a:spcPct val="100000"/>
              </a:lnSpc>
              <a:spcBef>
                <a:spcPct val="20000"/>
              </a:spcBef>
              <a:buAutoNum type="arabicPeriod" startAt="4"/>
            </a:pPr>
            <a:r>
              <a:rPr lang="en-US" sz="3200" b="1" dirty="0" smtClean="0">
                <a:solidFill>
                  <a:prstClr val="black"/>
                </a:solidFill>
              </a:rPr>
              <a:t>Emergence </a:t>
            </a:r>
            <a:r>
              <a:rPr lang="en-US" sz="3200" b="1" dirty="0">
                <a:solidFill>
                  <a:prstClr val="black"/>
                </a:solidFill>
              </a:rPr>
              <a:t>/ reversal: </a:t>
            </a:r>
            <a:r>
              <a:rPr lang="en-US" sz="2600" dirty="0">
                <a:solidFill>
                  <a:prstClr val="black"/>
                </a:solidFill>
              </a:rPr>
              <a:t>T</a:t>
            </a:r>
            <a:r>
              <a:rPr lang="en-US" sz="2600" dirty="0" smtClean="0">
                <a:solidFill>
                  <a:prstClr val="black"/>
                </a:solidFill>
              </a:rPr>
              <a:t>his </a:t>
            </a:r>
            <a:r>
              <a:rPr lang="en-US" sz="2600" dirty="0">
                <a:solidFill>
                  <a:prstClr val="black"/>
                </a:solidFill>
              </a:rPr>
              <a:t>is the period  following completion of surgery and </a:t>
            </a:r>
            <a:r>
              <a:rPr lang="en-US" sz="2600" dirty="0" err="1">
                <a:solidFill>
                  <a:prstClr val="black"/>
                </a:solidFill>
              </a:rPr>
              <a:t>anaesthesia</a:t>
            </a:r>
            <a:r>
              <a:rPr lang="en-US" sz="2600" dirty="0">
                <a:solidFill>
                  <a:prstClr val="black"/>
                </a:solidFill>
              </a:rPr>
              <a:t> is no longer needed and return to basic physiological functions of all organ and systems, drug commonly used </a:t>
            </a:r>
            <a:r>
              <a:rPr lang="en-US" sz="2600" dirty="0" smtClean="0">
                <a:solidFill>
                  <a:prstClr val="black"/>
                </a:solidFill>
              </a:rPr>
              <a:t>are 1.2mgs atropine mixed with </a:t>
            </a:r>
            <a:r>
              <a:rPr lang="en-US" sz="2600" b="1" dirty="0" smtClean="0">
                <a:solidFill>
                  <a:prstClr val="black"/>
                </a:solidFill>
              </a:rPr>
              <a:t>neostigmine in 1 syringe</a:t>
            </a:r>
            <a:r>
              <a:rPr lang="en-US" sz="2600" dirty="0" smtClean="0">
                <a:solidFill>
                  <a:prstClr val="black"/>
                </a:solidFill>
              </a:rPr>
              <a:t> </a:t>
            </a:r>
            <a:r>
              <a:rPr lang="en-US" sz="2600" dirty="0">
                <a:solidFill>
                  <a:prstClr val="black"/>
                </a:solidFill>
              </a:rPr>
              <a:t>counteracts the effects of neuromuscular blocking agents and </a:t>
            </a:r>
            <a:r>
              <a:rPr lang="en-US" sz="2600" dirty="0" err="1" smtClean="0">
                <a:solidFill>
                  <a:prstClr val="black"/>
                </a:solidFill>
              </a:rPr>
              <a:t>oxygen.Atropine</a:t>
            </a:r>
            <a:r>
              <a:rPr lang="en-US" sz="2600" dirty="0" smtClean="0">
                <a:solidFill>
                  <a:prstClr val="black"/>
                </a:solidFill>
              </a:rPr>
              <a:t> counteracts Muscarinic effects of neostigmine i.e. </a:t>
            </a:r>
            <a:r>
              <a:rPr lang="en-US" sz="2600" dirty="0" err="1" smtClean="0">
                <a:solidFill>
                  <a:prstClr val="black"/>
                </a:solidFill>
              </a:rPr>
              <a:t>brandycardia</a:t>
            </a:r>
            <a:r>
              <a:rPr lang="en-US" sz="2600" dirty="0" smtClean="0">
                <a:solidFill>
                  <a:prstClr val="black"/>
                </a:solidFill>
              </a:rPr>
              <a:t> and </a:t>
            </a:r>
            <a:r>
              <a:rPr lang="en-US" sz="2600" dirty="0" err="1" smtClean="0">
                <a:solidFill>
                  <a:prstClr val="black"/>
                </a:solidFill>
              </a:rPr>
              <a:t>hypersecretions</a:t>
            </a:r>
            <a:r>
              <a:rPr lang="en-US" sz="2600" dirty="0" smtClean="0">
                <a:solidFill>
                  <a:prstClr val="black"/>
                </a:solidFill>
              </a:rPr>
              <a:t> (</a:t>
            </a:r>
            <a:r>
              <a:rPr lang="en-US" sz="2600" dirty="0" err="1" smtClean="0">
                <a:solidFill>
                  <a:prstClr val="black"/>
                </a:solidFill>
              </a:rPr>
              <a:t>parasymphathetic</a:t>
            </a:r>
            <a:r>
              <a:rPr lang="en-US" sz="2600" dirty="0" smtClean="0">
                <a:solidFill>
                  <a:prstClr val="black"/>
                </a:solidFill>
              </a:rPr>
              <a:t> effect)</a:t>
            </a:r>
          </a:p>
          <a:p>
            <a:pPr marL="514350" lvl="0" indent="-514350">
              <a:lnSpc>
                <a:spcPct val="100000"/>
              </a:lnSpc>
              <a:spcBef>
                <a:spcPct val="20000"/>
              </a:spcBef>
              <a:buAutoNum type="arabicPeriod" startAt="4"/>
            </a:pPr>
            <a:r>
              <a:rPr lang="en-US" sz="3200" b="1" dirty="0" smtClean="0">
                <a:solidFill>
                  <a:prstClr val="black"/>
                </a:solidFill>
              </a:rPr>
              <a:t>Recovery phase</a:t>
            </a:r>
            <a:r>
              <a:rPr lang="en-US" sz="3200" dirty="0" smtClean="0">
                <a:solidFill>
                  <a:prstClr val="black"/>
                </a:solidFill>
              </a:rPr>
              <a:t>:</a:t>
            </a:r>
            <a:r>
              <a:rPr lang="en-US" dirty="0" smtClean="0">
                <a:solidFill>
                  <a:prstClr val="black"/>
                </a:solidFill>
              </a:rPr>
              <a:t> This is the period after reversal when the patients regains wakefulness,  spontaneous respiration and mobility. Patients is  on post operative treatment  other post operative management as per the patients condition.  </a:t>
            </a:r>
            <a:endParaRPr lang="en-US" dirty="0">
              <a:solidFill>
                <a:prstClr val="black"/>
              </a:solidFill>
            </a:endParaRPr>
          </a:p>
          <a:p>
            <a:endParaRPr lang="en-US" dirty="0"/>
          </a:p>
        </p:txBody>
      </p:sp>
    </p:spTree>
    <p:extLst>
      <p:ext uri="{BB962C8B-B14F-4D97-AF65-F5344CB8AC3E}">
        <p14:creationId xmlns:p14="http://schemas.microsoft.com/office/powerpoint/2010/main" val="197154673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7421"/>
            <a:ext cx="10515600" cy="1009935"/>
          </a:xfrm>
        </p:spPr>
        <p:txBody>
          <a:bodyPr>
            <a:normAutofit fontScale="90000"/>
          </a:bodyPr>
          <a:lstStyle/>
          <a:p>
            <a:r>
              <a:rPr lang="en-US" b="1" dirty="0" smtClean="0">
                <a:latin typeface="+mn-lt"/>
              </a:rPr>
              <a:t>             Nursing responsibilities - pre operatively (before surgery)</a:t>
            </a:r>
            <a:endParaRPr lang="en-US" b="1" dirty="0">
              <a:latin typeface="+mn-lt"/>
            </a:endParaRPr>
          </a:p>
        </p:txBody>
      </p:sp>
      <p:sp>
        <p:nvSpPr>
          <p:cNvPr id="3" name="Content Placeholder 2"/>
          <p:cNvSpPr>
            <a:spLocks noGrp="1"/>
          </p:cNvSpPr>
          <p:nvPr>
            <p:ph idx="1"/>
          </p:nvPr>
        </p:nvSpPr>
        <p:spPr>
          <a:xfrm>
            <a:off x="464025" y="1187356"/>
            <a:ext cx="11368584" cy="5295331"/>
          </a:xfrm>
        </p:spPr>
        <p:txBody>
          <a:bodyPr>
            <a:normAutofit fontScale="40000" lnSpcReduction="20000"/>
          </a:bodyPr>
          <a:lstStyle/>
          <a:p>
            <a:pPr marL="342900" lvl="0" indent="-342900">
              <a:lnSpc>
                <a:spcPct val="120000"/>
              </a:lnSpc>
              <a:spcBef>
                <a:spcPct val="20000"/>
              </a:spcBef>
            </a:pPr>
            <a:r>
              <a:rPr lang="en-US" sz="7000" dirty="0" smtClean="0">
                <a:solidFill>
                  <a:prstClr val="black"/>
                </a:solidFill>
              </a:rPr>
              <a:t>Monitor </a:t>
            </a:r>
            <a:r>
              <a:rPr lang="en-US" sz="7000" dirty="0">
                <a:solidFill>
                  <a:prstClr val="black"/>
                </a:solidFill>
              </a:rPr>
              <a:t>blood loss ,urine output</a:t>
            </a:r>
          </a:p>
          <a:p>
            <a:pPr marL="342900" lvl="0" indent="-342900">
              <a:lnSpc>
                <a:spcPct val="120000"/>
              </a:lnSpc>
              <a:spcBef>
                <a:spcPct val="20000"/>
              </a:spcBef>
            </a:pPr>
            <a:r>
              <a:rPr lang="en-US" sz="7000" dirty="0">
                <a:solidFill>
                  <a:prstClr val="black"/>
                </a:solidFill>
              </a:rPr>
              <a:t>Obtaining fluids drugs and blood products as requested </a:t>
            </a:r>
          </a:p>
          <a:p>
            <a:pPr marL="342900" lvl="0" indent="-342900">
              <a:lnSpc>
                <a:spcPct val="120000"/>
              </a:lnSpc>
              <a:spcBef>
                <a:spcPct val="20000"/>
              </a:spcBef>
            </a:pPr>
            <a:r>
              <a:rPr lang="en-US" sz="7000" dirty="0">
                <a:solidFill>
                  <a:prstClr val="black"/>
                </a:solidFill>
              </a:rPr>
              <a:t>Sending blood specimen to the </a:t>
            </a:r>
            <a:r>
              <a:rPr lang="en-US" sz="7000" dirty="0" smtClean="0">
                <a:solidFill>
                  <a:prstClr val="black"/>
                </a:solidFill>
              </a:rPr>
              <a:t>lab</a:t>
            </a:r>
          </a:p>
          <a:p>
            <a:pPr marL="342900" lvl="0" indent="-342900">
              <a:lnSpc>
                <a:spcPct val="120000"/>
              </a:lnSpc>
              <a:spcBef>
                <a:spcPct val="20000"/>
              </a:spcBef>
            </a:pPr>
            <a:r>
              <a:rPr lang="en-US" sz="7000" dirty="0" smtClean="0">
                <a:solidFill>
                  <a:prstClr val="black"/>
                </a:solidFill>
              </a:rPr>
              <a:t>Identity </a:t>
            </a:r>
            <a:r>
              <a:rPr lang="en-US" sz="7000" dirty="0">
                <a:solidFill>
                  <a:prstClr val="black"/>
                </a:solidFill>
              </a:rPr>
              <a:t>and the relevant documents and charts and notes are validated</a:t>
            </a:r>
          </a:p>
          <a:p>
            <a:pPr marL="342900" lvl="0" indent="-342900">
              <a:lnSpc>
                <a:spcPct val="120000"/>
              </a:lnSpc>
              <a:spcBef>
                <a:spcPct val="20000"/>
              </a:spcBef>
            </a:pPr>
            <a:r>
              <a:rPr lang="en-US" sz="7000" dirty="0">
                <a:solidFill>
                  <a:prstClr val="black"/>
                </a:solidFill>
              </a:rPr>
              <a:t>Check bedside </a:t>
            </a:r>
            <a:r>
              <a:rPr lang="en-US" sz="7000" dirty="0" smtClean="0">
                <a:solidFill>
                  <a:prstClr val="black"/>
                </a:solidFill>
              </a:rPr>
              <a:t>rails, catheters, intravenous lines, check </a:t>
            </a:r>
            <a:r>
              <a:rPr lang="en-US" sz="7000" dirty="0">
                <a:solidFill>
                  <a:prstClr val="black"/>
                </a:solidFill>
              </a:rPr>
              <a:t>for drug allergies </a:t>
            </a:r>
          </a:p>
          <a:p>
            <a:pPr marL="342900" lvl="0" indent="-342900">
              <a:lnSpc>
                <a:spcPct val="120000"/>
              </a:lnSpc>
              <a:spcBef>
                <a:spcPct val="20000"/>
              </a:spcBef>
            </a:pPr>
            <a:r>
              <a:rPr lang="en-US" sz="7000" dirty="0">
                <a:solidFill>
                  <a:prstClr val="black"/>
                </a:solidFill>
              </a:rPr>
              <a:t>Position patient </a:t>
            </a:r>
            <a:r>
              <a:rPr lang="en-US" sz="7000" dirty="0" smtClean="0">
                <a:solidFill>
                  <a:prstClr val="black"/>
                </a:solidFill>
              </a:rPr>
              <a:t>well,</a:t>
            </a:r>
          </a:p>
          <a:p>
            <a:pPr marL="342900" lvl="0" indent="-342900">
              <a:lnSpc>
                <a:spcPct val="120000"/>
              </a:lnSpc>
              <a:spcBef>
                <a:spcPct val="20000"/>
              </a:spcBef>
            </a:pPr>
            <a:r>
              <a:rPr lang="en-US" sz="7000" dirty="0" smtClean="0">
                <a:solidFill>
                  <a:prstClr val="black"/>
                </a:solidFill>
              </a:rPr>
              <a:t>Apply </a:t>
            </a:r>
            <a:r>
              <a:rPr lang="en-US" sz="7000" dirty="0">
                <a:solidFill>
                  <a:prstClr val="black"/>
                </a:solidFill>
              </a:rPr>
              <a:t>padding to all pressure areas in </a:t>
            </a:r>
            <a:r>
              <a:rPr lang="en-US" sz="7000" dirty="0" smtClean="0">
                <a:solidFill>
                  <a:prstClr val="black"/>
                </a:solidFill>
              </a:rPr>
              <a:t>cases </a:t>
            </a:r>
            <a:r>
              <a:rPr lang="en-US" sz="7000" dirty="0">
                <a:solidFill>
                  <a:prstClr val="black"/>
                </a:solidFill>
              </a:rPr>
              <a:t>of a long operation</a:t>
            </a:r>
          </a:p>
          <a:p>
            <a:pPr marL="342900" lvl="0" indent="-342900">
              <a:lnSpc>
                <a:spcPct val="120000"/>
              </a:lnSpc>
              <a:spcBef>
                <a:spcPct val="20000"/>
              </a:spcBef>
            </a:pPr>
            <a:r>
              <a:rPr lang="en-US" sz="7000" dirty="0">
                <a:solidFill>
                  <a:prstClr val="black"/>
                </a:solidFill>
              </a:rPr>
              <a:t>Maintain patent and clear airway-ensure adequate ventilation</a:t>
            </a:r>
          </a:p>
          <a:p>
            <a:pPr marL="342900" lvl="0" indent="-342900">
              <a:lnSpc>
                <a:spcPct val="120000"/>
              </a:lnSpc>
              <a:spcBef>
                <a:spcPct val="20000"/>
              </a:spcBef>
            </a:pPr>
            <a:r>
              <a:rPr lang="en-US" sz="7000" dirty="0">
                <a:solidFill>
                  <a:prstClr val="black"/>
                </a:solidFill>
              </a:rPr>
              <a:t>Continue physiological monitoring</a:t>
            </a:r>
          </a:p>
          <a:p>
            <a:pPr marL="0" lvl="0" indent="0">
              <a:lnSpc>
                <a:spcPct val="100000"/>
              </a:lnSpc>
              <a:spcBef>
                <a:spcPct val="20000"/>
              </a:spcBef>
              <a:buNone/>
            </a:pPr>
            <a:endParaRPr lang="en-US" sz="3000" dirty="0" smtClean="0">
              <a:solidFill>
                <a:prstClr val="black"/>
              </a:solidFill>
            </a:endParaRPr>
          </a:p>
          <a:p>
            <a:pPr marL="342900" lvl="0" indent="-342900">
              <a:lnSpc>
                <a:spcPct val="100000"/>
              </a:lnSpc>
              <a:spcBef>
                <a:spcPct val="20000"/>
              </a:spcBef>
            </a:pPr>
            <a:endParaRPr lang="en-US" sz="3000" dirty="0">
              <a:solidFill>
                <a:prstClr val="black"/>
              </a:solidFill>
            </a:endParaRPr>
          </a:p>
          <a:p>
            <a:pPr marL="0" lvl="0" indent="0">
              <a:lnSpc>
                <a:spcPct val="100000"/>
              </a:lnSpc>
              <a:spcBef>
                <a:spcPct val="20000"/>
              </a:spcBef>
              <a:buNone/>
            </a:pPr>
            <a:r>
              <a:rPr lang="en-US" sz="3000" dirty="0" smtClean="0">
                <a:solidFill>
                  <a:prstClr val="black"/>
                </a:solidFill>
              </a:rPr>
              <a:t>  </a:t>
            </a:r>
            <a:endParaRPr lang="en-US" sz="3000" dirty="0">
              <a:solidFill>
                <a:prstClr val="black"/>
              </a:solidFill>
            </a:endParaRPr>
          </a:p>
          <a:p>
            <a:endParaRPr lang="en-US" dirty="0"/>
          </a:p>
        </p:txBody>
      </p:sp>
    </p:spTree>
    <p:extLst>
      <p:ext uri="{BB962C8B-B14F-4D97-AF65-F5344CB8AC3E}">
        <p14:creationId xmlns:p14="http://schemas.microsoft.com/office/powerpoint/2010/main" val="148921956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545909"/>
          </a:xfrm>
        </p:spPr>
        <p:txBody>
          <a:bodyPr>
            <a:normAutofit fontScale="90000"/>
          </a:bodyPr>
          <a:lstStyle/>
          <a:p>
            <a:r>
              <a:rPr lang="en-US" b="1" dirty="0" smtClean="0">
                <a:latin typeface="+mn-lt"/>
              </a:rPr>
              <a:t>                 </a:t>
            </a:r>
            <a:r>
              <a:rPr lang="en-US" b="1" dirty="0" err="1" smtClean="0">
                <a:latin typeface="+mn-lt"/>
              </a:rPr>
              <a:t>Intraoperatively</a:t>
            </a:r>
            <a:r>
              <a:rPr lang="en-US" b="1" dirty="0" smtClean="0">
                <a:latin typeface="+mn-lt"/>
              </a:rPr>
              <a:t> (during the operation)</a:t>
            </a:r>
            <a:endParaRPr lang="en-US" b="1" dirty="0">
              <a:latin typeface="+mn-lt"/>
            </a:endParaRPr>
          </a:p>
        </p:txBody>
      </p:sp>
      <p:sp>
        <p:nvSpPr>
          <p:cNvPr id="3" name="Content Placeholder 2"/>
          <p:cNvSpPr>
            <a:spLocks noGrp="1"/>
          </p:cNvSpPr>
          <p:nvPr>
            <p:ph idx="1"/>
          </p:nvPr>
        </p:nvSpPr>
        <p:spPr>
          <a:xfrm>
            <a:off x="838199" y="709684"/>
            <a:ext cx="10789693" cy="5909480"/>
          </a:xfrm>
        </p:spPr>
        <p:txBody>
          <a:bodyPr>
            <a:normAutofit lnSpcReduction="10000"/>
          </a:bodyPr>
          <a:lstStyle/>
          <a:p>
            <a:pPr marL="342900" lvl="0" indent="-342900">
              <a:lnSpc>
                <a:spcPct val="100000"/>
              </a:lnSpc>
              <a:spcBef>
                <a:spcPct val="20000"/>
              </a:spcBef>
            </a:pPr>
            <a:r>
              <a:rPr lang="en-US" dirty="0">
                <a:solidFill>
                  <a:prstClr val="black"/>
                </a:solidFill>
              </a:rPr>
              <a:t>Depends on type of surgery ,type and amount of anesthesia </a:t>
            </a:r>
          </a:p>
          <a:p>
            <a:pPr marL="0" lvl="0" indent="0">
              <a:lnSpc>
                <a:spcPct val="100000"/>
              </a:lnSpc>
              <a:spcBef>
                <a:spcPct val="20000"/>
              </a:spcBef>
              <a:buNone/>
            </a:pPr>
            <a:r>
              <a:rPr lang="en-US" b="1" dirty="0">
                <a:solidFill>
                  <a:prstClr val="black"/>
                </a:solidFill>
              </a:rPr>
              <a:t>The circulating </a:t>
            </a:r>
            <a:r>
              <a:rPr lang="en-US" b="1" dirty="0" smtClean="0">
                <a:solidFill>
                  <a:prstClr val="black"/>
                </a:solidFill>
              </a:rPr>
              <a:t>nurse:</a:t>
            </a:r>
            <a:endParaRPr lang="en-US" b="1" dirty="0">
              <a:solidFill>
                <a:prstClr val="black"/>
              </a:solidFill>
            </a:endParaRPr>
          </a:p>
          <a:p>
            <a:pPr marL="1428750" lvl="2" indent="-514350">
              <a:lnSpc>
                <a:spcPct val="100000"/>
              </a:lnSpc>
              <a:spcBef>
                <a:spcPct val="20000"/>
              </a:spcBef>
              <a:buFont typeface="+mj-lt"/>
              <a:buAutoNum type="arabicPeriod"/>
            </a:pPr>
            <a:r>
              <a:rPr lang="en-US" sz="2800" dirty="0">
                <a:solidFill>
                  <a:prstClr val="black"/>
                </a:solidFill>
              </a:rPr>
              <a:t>Transfer of patient to operating room table </a:t>
            </a:r>
          </a:p>
          <a:p>
            <a:pPr marL="1428750" lvl="2" indent="-514350">
              <a:lnSpc>
                <a:spcPct val="100000"/>
              </a:lnSpc>
              <a:spcBef>
                <a:spcPct val="20000"/>
              </a:spcBef>
              <a:buFont typeface="+mj-lt"/>
              <a:buAutoNum type="arabicPeriod"/>
            </a:pPr>
            <a:r>
              <a:rPr lang="en-US" sz="2800" dirty="0">
                <a:solidFill>
                  <a:prstClr val="black"/>
                </a:solidFill>
              </a:rPr>
              <a:t>Positions the patient in the operating table</a:t>
            </a:r>
          </a:p>
          <a:p>
            <a:pPr marL="1428750" lvl="2" indent="-514350">
              <a:lnSpc>
                <a:spcPct val="100000"/>
              </a:lnSpc>
              <a:spcBef>
                <a:spcPct val="20000"/>
              </a:spcBef>
              <a:buFont typeface="+mj-lt"/>
              <a:buAutoNum type="arabicPeriod"/>
            </a:pPr>
            <a:r>
              <a:rPr lang="en-US" sz="2800" dirty="0">
                <a:solidFill>
                  <a:prstClr val="black"/>
                </a:solidFill>
              </a:rPr>
              <a:t>Maintains functional alignment</a:t>
            </a:r>
          </a:p>
          <a:p>
            <a:pPr marL="1428750" lvl="2" indent="-514350">
              <a:lnSpc>
                <a:spcPct val="100000"/>
              </a:lnSpc>
              <a:spcBef>
                <a:spcPct val="20000"/>
              </a:spcBef>
              <a:buFont typeface="+mj-lt"/>
              <a:buAutoNum type="arabicPeriod"/>
            </a:pPr>
            <a:r>
              <a:rPr lang="en-US" sz="2800" dirty="0">
                <a:solidFill>
                  <a:prstClr val="black"/>
                </a:solidFill>
              </a:rPr>
              <a:t>Exposure of surgical site</a:t>
            </a:r>
          </a:p>
          <a:p>
            <a:pPr marL="1428750" lvl="2" indent="-514350">
              <a:lnSpc>
                <a:spcPct val="100000"/>
              </a:lnSpc>
              <a:spcBef>
                <a:spcPct val="20000"/>
              </a:spcBef>
              <a:buFont typeface="+mj-lt"/>
              <a:buAutoNum type="arabicPeriod"/>
            </a:pPr>
            <a:r>
              <a:rPr lang="en-US" sz="2800" dirty="0">
                <a:solidFill>
                  <a:prstClr val="black"/>
                </a:solidFill>
              </a:rPr>
              <a:t>Observe patient critically  for effects of;</a:t>
            </a:r>
          </a:p>
          <a:p>
            <a:pPr marL="1428750" lvl="2" indent="-514350">
              <a:lnSpc>
                <a:spcPct val="100000"/>
              </a:lnSpc>
              <a:spcBef>
                <a:spcPct val="20000"/>
              </a:spcBef>
              <a:buFont typeface="+mj-lt"/>
              <a:buAutoNum type="arabicPeriod"/>
            </a:pPr>
            <a:r>
              <a:rPr lang="en-US" sz="2800" dirty="0">
                <a:solidFill>
                  <a:prstClr val="black"/>
                </a:solidFill>
              </a:rPr>
              <a:t>Excessive fluid loss or gain ,watch for inflicted injuries </a:t>
            </a:r>
          </a:p>
          <a:p>
            <a:pPr marL="1428750" lvl="2" indent="-514350">
              <a:lnSpc>
                <a:spcPct val="100000"/>
              </a:lnSpc>
              <a:spcBef>
                <a:spcPct val="20000"/>
              </a:spcBef>
              <a:buFont typeface="+mj-lt"/>
              <a:buAutoNum type="arabicPeriod"/>
            </a:pPr>
            <a:r>
              <a:rPr lang="en-US" sz="2800" dirty="0">
                <a:solidFill>
                  <a:prstClr val="black"/>
                </a:solidFill>
              </a:rPr>
              <a:t>Distinguishes normal from abnormal  cardiopulmonary data</a:t>
            </a:r>
          </a:p>
          <a:p>
            <a:pPr marL="1428750" lvl="2" indent="-514350">
              <a:lnSpc>
                <a:spcPct val="100000"/>
              </a:lnSpc>
              <a:spcBef>
                <a:spcPct val="20000"/>
              </a:spcBef>
              <a:buFont typeface="+mj-lt"/>
              <a:buAutoNum type="arabicPeriod"/>
            </a:pPr>
            <a:r>
              <a:rPr lang="en-US" sz="2800" dirty="0">
                <a:solidFill>
                  <a:prstClr val="black"/>
                </a:solidFill>
              </a:rPr>
              <a:t>Reports changes in patients vital signs </a:t>
            </a:r>
          </a:p>
          <a:p>
            <a:pPr marL="1428750" lvl="2" indent="-514350">
              <a:lnSpc>
                <a:spcPct val="100000"/>
              </a:lnSpc>
              <a:spcBef>
                <a:spcPct val="20000"/>
              </a:spcBef>
              <a:buFont typeface="+mj-lt"/>
              <a:buAutoNum type="arabicPeriod"/>
            </a:pPr>
            <a:r>
              <a:rPr lang="en-US" sz="2800" dirty="0">
                <a:solidFill>
                  <a:prstClr val="black"/>
                </a:solidFill>
              </a:rPr>
              <a:t>Institutes measures </a:t>
            </a:r>
            <a:r>
              <a:rPr lang="en-US" sz="2800" dirty="0" smtClean="0">
                <a:solidFill>
                  <a:prstClr val="black"/>
                </a:solidFill>
              </a:rPr>
              <a:t>to </a:t>
            </a:r>
            <a:r>
              <a:rPr lang="en-US" sz="2800" dirty="0">
                <a:solidFill>
                  <a:prstClr val="black"/>
                </a:solidFill>
              </a:rPr>
              <a:t>promote </a:t>
            </a:r>
            <a:r>
              <a:rPr lang="en-US" sz="2800" dirty="0" err="1">
                <a:solidFill>
                  <a:prstClr val="black"/>
                </a:solidFill>
              </a:rPr>
              <a:t>normothermia</a:t>
            </a:r>
            <a:endParaRPr lang="en-US" sz="2800" dirty="0">
              <a:solidFill>
                <a:prstClr val="black"/>
              </a:solidFill>
            </a:endParaRPr>
          </a:p>
          <a:p>
            <a:pPr marL="1428750" lvl="2" indent="-514350">
              <a:lnSpc>
                <a:spcPct val="100000"/>
              </a:lnSpc>
              <a:spcBef>
                <a:spcPct val="20000"/>
              </a:spcBef>
              <a:buFont typeface="+mj-lt"/>
              <a:buAutoNum type="arabicPeriod"/>
            </a:pPr>
            <a:r>
              <a:rPr lang="en-US" sz="2800" dirty="0" err="1">
                <a:solidFill>
                  <a:prstClr val="black"/>
                </a:solidFill>
              </a:rPr>
              <a:t>Mnx</a:t>
            </a:r>
            <a:r>
              <a:rPr lang="en-US" sz="2800" dirty="0">
                <a:solidFill>
                  <a:prstClr val="black"/>
                </a:solidFill>
              </a:rPr>
              <a:t> of bleeding ,reaction to anesthesia </a:t>
            </a:r>
          </a:p>
          <a:p>
            <a:endParaRPr lang="en-US" dirty="0"/>
          </a:p>
        </p:txBody>
      </p:sp>
    </p:spTree>
    <p:extLst>
      <p:ext uri="{BB962C8B-B14F-4D97-AF65-F5344CB8AC3E}">
        <p14:creationId xmlns:p14="http://schemas.microsoft.com/office/powerpoint/2010/main" val="175166422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0125"/>
            <a:ext cx="10515600" cy="1132765"/>
          </a:xfrm>
        </p:spPr>
        <p:txBody>
          <a:bodyPr>
            <a:normAutofit fontScale="90000"/>
          </a:bodyPr>
          <a:lstStyle/>
          <a:p>
            <a:r>
              <a:rPr lang="en-US" b="1" dirty="0" smtClean="0">
                <a:latin typeface="+mn-lt"/>
              </a:rPr>
              <a:t>     Discharge Of Patient From Post </a:t>
            </a:r>
            <a:r>
              <a:rPr lang="en-US" b="1" dirty="0" err="1" smtClean="0">
                <a:latin typeface="+mn-lt"/>
              </a:rPr>
              <a:t>Anaesthesia</a:t>
            </a:r>
            <a:r>
              <a:rPr lang="en-US" b="1" dirty="0" smtClean="0">
                <a:latin typeface="+mn-lt"/>
              </a:rPr>
              <a:t> Care Unit  (PACU)</a:t>
            </a:r>
            <a:endParaRPr lang="en-US" b="1" dirty="0">
              <a:latin typeface="+mn-lt"/>
            </a:endParaRPr>
          </a:p>
        </p:txBody>
      </p:sp>
      <p:sp>
        <p:nvSpPr>
          <p:cNvPr id="3" name="Content Placeholder 2"/>
          <p:cNvSpPr>
            <a:spLocks noGrp="1"/>
          </p:cNvSpPr>
          <p:nvPr>
            <p:ph idx="1"/>
          </p:nvPr>
        </p:nvSpPr>
        <p:spPr>
          <a:xfrm>
            <a:off x="838200" y="1282890"/>
            <a:ext cx="10515600" cy="5131558"/>
          </a:xfrm>
        </p:spPr>
        <p:txBody>
          <a:bodyPr/>
          <a:lstStyle/>
          <a:p>
            <a:pPr marL="0" lvl="0" indent="0">
              <a:lnSpc>
                <a:spcPct val="100000"/>
              </a:lnSpc>
              <a:spcBef>
                <a:spcPct val="20000"/>
              </a:spcBef>
              <a:buNone/>
            </a:pPr>
            <a:r>
              <a:rPr lang="en-US" sz="3000" dirty="0">
                <a:solidFill>
                  <a:prstClr val="black"/>
                </a:solidFill>
              </a:rPr>
              <a:t>Each facility may have an individual checklist or scoring guide to </a:t>
            </a:r>
            <a:r>
              <a:rPr lang="en-US" sz="3000" dirty="0" smtClean="0">
                <a:solidFill>
                  <a:prstClr val="black"/>
                </a:solidFill>
              </a:rPr>
              <a:t>include:</a:t>
            </a:r>
            <a:endParaRPr lang="en-US" sz="3000" dirty="0">
              <a:solidFill>
                <a:prstClr val="black"/>
              </a:solidFill>
            </a:endParaRPr>
          </a:p>
          <a:p>
            <a:pPr marL="1428750" lvl="2" indent="-514350">
              <a:lnSpc>
                <a:spcPct val="100000"/>
              </a:lnSpc>
              <a:spcBef>
                <a:spcPct val="20000"/>
              </a:spcBef>
              <a:buFont typeface="+mj-lt"/>
              <a:buAutoNum type="arabicPeriod"/>
            </a:pPr>
            <a:r>
              <a:rPr lang="en-US" sz="2800" dirty="0" smtClean="0">
                <a:solidFill>
                  <a:prstClr val="black"/>
                </a:solidFill>
              </a:rPr>
              <a:t>Stable </a:t>
            </a:r>
            <a:r>
              <a:rPr lang="en-US" sz="2800" dirty="0">
                <a:solidFill>
                  <a:prstClr val="black"/>
                </a:solidFill>
              </a:rPr>
              <a:t>vital signs </a:t>
            </a:r>
          </a:p>
          <a:p>
            <a:pPr marL="1428750" lvl="2" indent="-514350">
              <a:lnSpc>
                <a:spcPct val="100000"/>
              </a:lnSpc>
              <a:spcBef>
                <a:spcPct val="20000"/>
              </a:spcBef>
              <a:buFont typeface="+mj-lt"/>
              <a:buAutoNum type="arabicPeriod"/>
            </a:pPr>
            <a:r>
              <a:rPr lang="en-US" sz="2800" dirty="0">
                <a:solidFill>
                  <a:prstClr val="black"/>
                </a:solidFill>
              </a:rPr>
              <a:t>Adequate urine output (at least 30mls/hour)</a:t>
            </a:r>
          </a:p>
          <a:p>
            <a:pPr marL="1428750" lvl="2" indent="-514350">
              <a:lnSpc>
                <a:spcPct val="100000"/>
              </a:lnSpc>
              <a:spcBef>
                <a:spcPct val="20000"/>
              </a:spcBef>
              <a:buFont typeface="+mj-lt"/>
              <a:buAutoNum type="arabicPeriod"/>
            </a:pPr>
            <a:r>
              <a:rPr lang="en-US" sz="2800" dirty="0">
                <a:solidFill>
                  <a:prstClr val="black"/>
                </a:solidFill>
              </a:rPr>
              <a:t>Orientation to person </a:t>
            </a:r>
            <a:r>
              <a:rPr lang="en-US" sz="2800" dirty="0" smtClean="0">
                <a:solidFill>
                  <a:prstClr val="black"/>
                </a:solidFill>
              </a:rPr>
              <a:t>, </a:t>
            </a:r>
            <a:r>
              <a:rPr lang="en-US" sz="2800" dirty="0">
                <a:solidFill>
                  <a:prstClr val="black"/>
                </a:solidFill>
              </a:rPr>
              <a:t>place and time </a:t>
            </a:r>
          </a:p>
          <a:p>
            <a:pPr marL="1428750" lvl="2" indent="-514350">
              <a:lnSpc>
                <a:spcPct val="100000"/>
              </a:lnSpc>
              <a:spcBef>
                <a:spcPct val="20000"/>
              </a:spcBef>
              <a:buFont typeface="+mj-lt"/>
              <a:buAutoNum type="arabicPeriod"/>
            </a:pPr>
            <a:r>
              <a:rPr lang="en-US" sz="2800" dirty="0">
                <a:solidFill>
                  <a:prstClr val="black"/>
                </a:solidFill>
              </a:rPr>
              <a:t>Satisfactory response to commands </a:t>
            </a:r>
          </a:p>
          <a:p>
            <a:pPr marL="1428750" lvl="2" indent="-514350">
              <a:lnSpc>
                <a:spcPct val="100000"/>
              </a:lnSpc>
              <a:spcBef>
                <a:spcPct val="20000"/>
              </a:spcBef>
              <a:buFont typeface="+mj-lt"/>
              <a:buAutoNum type="arabicPeriod"/>
            </a:pPr>
            <a:r>
              <a:rPr lang="en-US" sz="2800" dirty="0">
                <a:solidFill>
                  <a:prstClr val="black"/>
                </a:solidFill>
              </a:rPr>
              <a:t>Movement of extremities after regional anesthesia </a:t>
            </a:r>
          </a:p>
          <a:p>
            <a:pPr marL="1428750" lvl="2" indent="-514350">
              <a:lnSpc>
                <a:spcPct val="100000"/>
              </a:lnSpc>
              <a:spcBef>
                <a:spcPct val="20000"/>
              </a:spcBef>
              <a:buFont typeface="+mj-lt"/>
              <a:buAutoNum type="arabicPeriod"/>
            </a:pPr>
            <a:r>
              <a:rPr lang="en-US" sz="2800" dirty="0">
                <a:solidFill>
                  <a:prstClr val="black"/>
                </a:solidFill>
              </a:rPr>
              <a:t>Control of pain –minimal/tolerable</a:t>
            </a:r>
          </a:p>
          <a:p>
            <a:pPr marL="1428750" lvl="2" indent="-514350">
              <a:lnSpc>
                <a:spcPct val="100000"/>
              </a:lnSpc>
              <a:spcBef>
                <a:spcPct val="20000"/>
              </a:spcBef>
              <a:buFont typeface="+mj-lt"/>
              <a:buAutoNum type="arabicPeriod"/>
            </a:pPr>
            <a:r>
              <a:rPr lang="en-US" sz="2800" dirty="0">
                <a:solidFill>
                  <a:prstClr val="black"/>
                </a:solidFill>
              </a:rPr>
              <a:t>Control or absence of vomiting</a:t>
            </a:r>
          </a:p>
          <a:p>
            <a:endParaRPr lang="en-US" dirty="0"/>
          </a:p>
        </p:txBody>
      </p:sp>
    </p:spTree>
    <p:extLst>
      <p:ext uri="{BB962C8B-B14F-4D97-AF65-F5344CB8AC3E}">
        <p14:creationId xmlns:p14="http://schemas.microsoft.com/office/powerpoint/2010/main" val="312620903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9182"/>
            <a:ext cx="10515600" cy="1023581"/>
          </a:xfrm>
        </p:spPr>
        <p:txBody>
          <a:bodyPr>
            <a:normAutofit fontScale="90000"/>
          </a:bodyPr>
          <a:lstStyle/>
          <a:p>
            <a:r>
              <a:rPr lang="en-US" b="1" dirty="0" smtClean="0">
                <a:latin typeface="+mn-lt"/>
              </a:rPr>
              <a:t>General principle in post operative care</a:t>
            </a:r>
            <a:br>
              <a:rPr lang="en-US" b="1" dirty="0" smtClean="0">
                <a:latin typeface="+mn-lt"/>
              </a:rPr>
            </a:br>
            <a:r>
              <a:rPr lang="en-US" b="1" dirty="0" smtClean="0">
                <a:latin typeface="+mn-lt"/>
              </a:rPr>
              <a:t> (after operation)</a:t>
            </a:r>
            <a:endParaRPr lang="en-US" b="1" dirty="0">
              <a:latin typeface="+mn-lt"/>
            </a:endParaRPr>
          </a:p>
        </p:txBody>
      </p:sp>
      <p:sp>
        <p:nvSpPr>
          <p:cNvPr id="3" name="Content Placeholder 2"/>
          <p:cNvSpPr>
            <a:spLocks noGrp="1"/>
          </p:cNvSpPr>
          <p:nvPr>
            <p:ph idx="1"/>
          </p:nvPr>
        </p:nvSpPr>
        <p:spPr>
          <a:xfrm>
            <a:off x="838200" y="1255594"/>
            <a:ext cx="10515600" cy="5322627"/>
          </a:xfrm>
        </p:spPr>
        <p:txBody>
          <a:bodyPr>
            <a:normAutofit/>
          </a:bodyPr>
          <a:lstStyle/>
          <a:p>
            <a:pPr marL="342900" lvl="0" indent="-342900">
              <a:lnSpc>
                <a:spcPct val="100000"/>
              </a:lnSpc>
              <a:spcBef>
                <a:spcPct val="20000"/>
              </a:spcBef>
            </a:pPr>
            <a:r>
              <a:rPr lang="en-GB" sz="2700" dirty="0">
                <a:solidFill>
                  <a:prstClr val="black"/>
                </a:solidFill>
              </a:rPr>
              <a:t>The general principles in postoperative care include: </a:t>
            </a:r>
            <a:endParaRPr lang="en-US" sz="2700" dirty="0">
              <a:solidFill>
                <a:prstClr val="black"/>
              </a:solidFill>
            </a:endParaRPr>
          </a:p>
          <a:p>
            <a:pPr marL="1428750" lvl="2" indent="-514350">
              <a:lnSpc>
                <a:spcPct val="100000"/>
              </a:lnSpc>
              <a:spcBef>
                <a:spcPct val="20000"/>
              </a:spcBef>
              <a:buFont typeface="+mj-lt"/>
              <a:buAutoNum type="arabicPeriod"/>
            </a:pPr>
            <a:r>
              <a:rPr lang="en-GB" sz="2800" dirty="0">
                <a:solidFill>
                  <a:prstClr val="black"/>
                </a:solidFill>
              </a:rPr>
              <a:t>Ensuring clear airway </a:t>
            </a:r>
            <a:endParaRPr lang="en-US" sz="2800" dirty="0">
              <a:solidFill>
                <a:prstClr val="black"/>
              </a:solidFill>
            </a:endParaRPr>
          </a:p>
          <a:p>
            <a:pPr marL="1428750" lvl="2" indent="-514350">
              <a:lnSpc>
                <a:spcPct val="100000"/>
              </a:lnSpc>
              <a:spcBef>
                <a:spcPct val="20000"/>
              </a:spcBef>
              <a:buFont typeface="+mj-lt"/>
              <a:buAutoNum type="arabicPeriod"/>
            </a:pPr>
            <a:r>
              <a:rPr lang="en-GB" sz="2800" dirty="0">
                <a:solidFill>
                  <a:prstClr val="black"/>
                </a:solidFill>
              </a:rPr>
              <a:t>Supporting circulation </a:t>
            </a:r>
            <a:endParaRPr lang="en-US" sz="2800" dirty="0">
              <a:solidFill>
                <a:prstClr val="black"/>
              </a:solidFill>
            </a:endParaRPr>
          </a:p>
          <a:p>
            <a:pPr marL="1428750" lvl="2" indent="-514350">
              <a:lnSpc>
                <a:spcPct val="100000"/>
              </a:lnSpc>
              <a:spcBef>
                <a:spcPct val="20000"/>
              </a:spcBef>
              <a:buFont typeface="+mj-lt"/>
              <a:buAutoNum type="arabicPeriod"/>
            </a:pPr>
            <a:r>
              <a:rPr lang="en-GB" sz="2800" dirty="0">
                <a:solidFill>
                  <a:prstClr val="black"/>
                </a:solidFill>
              </a:rPr>
              <a:t>Controlling bleeding </a:t>
            </a:r>
            <a:endParaRPr lang="en-US" sz="2800" dirty="0">
              <a:solidFill>
                <a:prstClr val="black"/>
              </a:solidFill>
            </a:endParaRPr>
          </a:p>
          <a:p>
            <a:pPr marL="1428750" lvl="2" indent="-514350">
              <a:lnSpc>
                <a:spcPct val="100000"/>
              </a:lnSpc>
              <a:spcBef>
                <a:spcPct val="20000"/>
              </a:spcBef>
              <a:buFont typeface="+mj-lt"/>
              <a:buAutoNum type="arabicPeriod"/>
            </a:pPr>
            <a:r>
              <a:rPr lang="en-GB" sz="2800" dirty="0">
                <a:solidFill>
                  <a:prstClr val="black"/>
                </a:solidFill>
              </a:rPr>
              <a:t>Preventing infection </a:t>
            </a:r>
            <a:endParaRPr lang="en-US" sz="2800" dirty="0">
              <a:solidFill>
                <a:prstClr val="black"/>
              </a:solidFill>
            </a:endParaRPr>
          </a:p>
          <a:p>
            <a:pPr marL="1428750" lvl="2" indent="-514350">
              <a:lnSpc>
                <a:spcPct val="100000"/>
              </a:lnSpc>
              <a:spcBef>
                <a:spcPct val="20000"/>
              </a:spcBef>
              <a:buFont typeface="+mj-lt"/>
              <a:buAutoNum type="arabicPeriod"/>
            </a:pPr>
            <a:r>
              <a:rPr lang="en-GB" sz="2800" dirty="0">
                <a:solidFill>
                  <a:prstClr val="black"/>
                </a:solidFill>
              </a:rPr>
              <a:t>Monitoring any complications </a:t>
            </a:r>
            <a:endParaRPr lang="en-US" sz="2800" dirty="0">
              <a:solidFill>
                <a:prstClr val="black"/>
              </a:solidFill>
            </a:endParaRPr>
          </a:p>
          <a:p>
            <a:pPr marL="1428750" lvl="2" indent="-514350">
              <a:lnSpc>
                <a:spcPct val="100000"/>
              </a:lnSpc>
              <a:spcBef>
                <a:spcPct val="20000"/>
              </a:spcBef>
              <a:buFont typeface="+mj-lt"/>
              <a:buAutoNum type="arabicPeriod"/>
            </a:pPr>
            <a:r>
              <a:rPr lang="en-GB" sz="2800" dirty="0">
                <a:solidFill>
                  <a:prstClr val="black"/>
                </a:solidFill>
              </a:rPr>
              <a:t>Controlling pain </a:t>
            </a:r>
            <a:endParaRPr lang="en-US" sz="2800" dirty="0">
              <a:solidFill>
                <a:prstClr val="black"/>
              </a:solidFill>
            </a:endParaRPr>
          </a:p>
          <a:p>
            <a:pPr marL="1428750" lvl="2" indent="-514350">
              <a:lnSpc>
                <a:spcPct val="100000"/>
              </a:lnSpc>
              <a:spcBef>
                <a:spcPct val="20000"/>
              </a:spcBef>
              <a:buFont typeface="+mj-lt"/>
              <a:buAutoNum type="arabicPeriod"/>
            </a:pPr>
            <a:r>
              <a:rPr lang="en-GB" sz="2800" dirty="0">
                <a:solidFill>
                  <a:prstClr val="black"/>
                </a:solidFill>
              </a:rPr>
              <a:t>Ensuring return of gastro intestinal motility </a:t>
            </a:r>
            <a:endParaRPr lang="en-US" sz="2800" dirty="0">
              <a:solidFill>
                <a:prstClr val="black"/>
              </a:solidFill>
            </a:endParaRPr>
          </a:p>
          <a:p>
            <a:pPr marL="1428750" lvl="2" indent="-514350">
              <a:lnSpc>
                <a:spcPct val="100000"/>
              </a:lnSpc>
              <a:spcBef>
                <a:spcPct val="20000"/>
              </a:spcBef>
              <a:buFont typeface="+mj-lt"/>
              <a:buAutoNum type="arabicPeriod"/>
            </a:pPr>
            <a:r>
              <a:rPr lang="en-GB" sz="2800" dirty="0">
                <a:solidFill>
                  <a:prstClr val="black"/>
                </a:solidFill>
              </a:rPr>
              <a:t>Ensuring early  ambulation </a:t>
            </a:r>
            <a:endParaRPr lang="en-US" sz="2800" dirty="0">
              <a:solidFill>
                <a:prstClr val="black"/>
              </a:solidFill>
            </a:endParaRPr>
          </a:p>
          <a:p>
            <a:pPr marL="1428750" lvl="2" indent="-514350">
              <a:lnSpc>
                <a:spcPct val="100000"/>
              </a:lnSpc>
              <a:spcBef>
                <a:spcPct val="20000"/>
              </a:spcBef>
              <a:buFont typeface="+mj-lt"/>
              <a:buAutoNum type="arabicPeriod"/>
            </a:pPr>
            <a:r>
              <a:rPr lang="en-GB" sz="2800" dirty="0">
                <a:solidFill>
                  <a:prstClr val="black"/>
                </a:solidFill>
              </a:rPr>
              <a:t>Preparing the patient for discharge and home-based care</a:t>
            </a:r>
            <a:endParaRPr lang="en-US" sz="2800" dirty="0">
              <a:solidFill>
                <a:prstClr val="black"/>
              </a:solidFill>
            </a:endParaRPr>
          </a:p>
          <a:p>
            <a:endParaRPr lang="en-US" dirty="0"/>
          </a:p>
        </p:txBody>
      </p:sp>
    </p:spTree>
    <p:extLst>
      <p:ext uri="{BB962C8B-B14F-4D97-AF65-F5344CB8AC3E}">
        <p14:creationId xmlns:p14="http://schemas.microsoft.com/office/powerpoint/2010/main" val="304143637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72955"/>
            <a:ext cx="10515600" cy="6209732"/>
          </a:xfrm>
        </p:spPr>
        <p:txBody>
          <a:bodyPr>
            <a:normAutofit lnSpcReduction="10000"/>
          </a:bodyPr>
          <a:lstStyle/>
          <a:p>
            <a:pPr marL="514350" lvl="0" indent="-514350">
              <a:lnSpc>
                <a:spcPct val="100000"/>
              </a:lnSpc>
              <a:spcBef>
                <a:spcPct val="20000"/>
              </a:spcBef>
              <a:buFont typeface="+mj-lt"/>
              <a:buAutoNum type="arabicPeriod"/>
            </a:pPr>
            <a:r>
              <a:rPr lang="en-GB" sz="3000" b="1" dirty="0" smtClean="0">
                <a:solidFill>
                  <a:prstClr val="black"/>
                </a:solidFill>
              </a:rPr>
              <a:t>Ensuring a clear air way: </a:t>
            </a:r>
          </a:p>
          <a:p>
            <a:pPr lvl="2">
              <a:lnSpc>
                <a:spcPct val="100000"/>
              </a:lnSpc>
              <a:spcBef>
                <a:spcPct val="20000"/>
              </a:spcBef>
              <a:buFont typeface="Wingdings" panose="05000000000000000000" pitchFamily="2" charset="2"/>
              <a:buChar char="Ø"/>
            </a:pPr>
            <a:r>
              <a:rPr lang="en-GB" sz="2800" dirty="0" smtClean="0">
                <a:solidFill>
                  <a:prstClr val="black"/>
                </a:solidFill>
              </a:rPr>
              <a:t>You </a:t>
            </a:r>
            <a:r>
              <a:rPr lang="en-GB" sz="2800" dirty="0">
                <a:solidFill>
                  <a:prstClr val="black"/>
                </a:solidFill>
              </a:rPr>
              <a:t>should place the patient in recovery position (three-quarters prone, or left-lateral). </a:t>
            </a:r>
            <a:endParaRPr lang="en-GB" sz="2800" dirty="0" smtClean="0">
              <a:solidFill>
                <a:prstClr val="black"/>
              </a:solidFill>
            </a:endParaRPr>
          </a:p>
          <a:p>
            <a:pPr lvl="2">
              <a:lnSpc>
                <a:spcPct val="100000"/>
              </a:lnSpc>
              <a:spcBef>
                <a:spcPct val="20000"/>
              </a:spcBef>
              <a:buFont typeface="Wingdings" panose="05000000000000000000" pitchFamily="2" charset="2"/>
              <a:buChar char="Ø"/>
            </a:pPr>
            <a:r>
              <a:rPr lang="en-GB" sz="2800" dirty="0" smtClean="0">
                <a:solidFill>
                  <a:prstClr val="black"/>
                </a:solidFill>
              </a:rPr>
              <a:t>This </a:t>
            </a:r>
            <a:r>
              <a:rPr lang="en-GB" sz="2800" dirty="0">
                <a:solidFill>
                  <a:prstClr val="black"/>
                </a:solidFill>
              </a:rPr>
              <a:t>allows secretions from the lungs and mouth to drain out. </a:t>
            </a:r>
            <a:endParaRPr lang="en-GB" sz="2800" dirty="0" smtClean="0">
              <a:solidFill>
                <a:prstClr val="black"/>
              </a:solidFill>
            </a:endParaRPr>
          </a:p>
          <a:p>
            <a:pPr lvl="2">
              <a:lnSpc>
                <a:spcPct val="100000"/>
              </a:lnSpc>
              <a:spcBef>
                <a:spcPct val="20000"/>
              </a:spcBef>
              <a:buFont typeface="Wingdings" panose="05000000000000000000" pitchFamily="2" charset="2"/>
              <a:buChar char="Ø"/>
            </a:pPr>
            <a:r>
              <a:rPr lang="en-GB" sz="2800" dirty="0" smtClean="0">
                <a:solidFill>
                  <a:prstClr val="black"/>
                </a:solidFill>
              </a:rPr>
              <a:t>Suck </a:t>
            </a:r>
            <a:r>
              <a:rPr lang="en-GB" sz="2800" dirty="0">
                <a:solidFill>
                  <a:prstClr val="black"/>
                </a:solidFill>
              </a:rPr>
              <a:t>the secretions using a suction machine if they are excessive.</a:t>
            </a:r>
            <a:endParaRPr lang="en-US" sz="2800" dirty="0">
              <a:solidFill>
                <a:prstClr val="black"/>
              </a:solidFill>
            </a:endParaRPr>
          </a:p>
          <a:p>
            <a:pPr marL="0" lvl="0" indent="0">
              <a:lnSpc>
                <a:spcPct val="100000"/>
              </a:lnSpc>
              <a:spcBef>
                <a:spcPct val="20000"/>
              </a:spcBef>
              <a:buNone/>
            </a:pPr>
            <a:r>
              <a:rPr lang="en-GB" sz="3000" b="1" dirty="0">
                <a:solidFill>
                  <a:prstClr val="black"/>
                </a:solidFill>
              </a:rPr>
              <a:t> </a:t>
            </a:r>
            <a:r>
              <a:rPr lang="en-GB" sz="3000" b="1" dirty="0" smtClean="0">
                <a:solidFill>
                  <a:prstClr val="black"/>
                </a:solidFill>
              </a:rPr>
              <a:t>2.  Supporting </a:t>
            </a:r>
            <a:r>
              <a:rPr lang="en-GB" sz="3000" b="1" dirty="0">
                <a:solidFill>
                  <a:prstClr val="black"/>
                </a:solidFill>
              </a:rPr>
              <a:t>Circulation</a:t>
            </a:r>
            <a:r>
              <a:rPr lang="en-GB" sz="3000" dirty="0">
                <a:solidFill>
                  <a:prstClr val="black"/>
                </a:solidFill>
              </a:rPr>
              <a:t> </a:t>
            </a:r>
            <a:endParaRPr lang="en-US" sz="3000" dirty="0">
              <a:solidFill>
                <a:prstClr val="black"/>
              </a:solidFill>
            </a:endParaRPr>
          </a:p>
          <a:p>
            <a:pPr lvl="2">
              <a:lnSpc>
                <a:spcPct val="100000"/>
              </a:lnSpc>
              <a:spcBef>
                <a:spcPct val="20000"/>
              </a:spcBef>
              <a:buFont typeface="Wingdings" panose="05000000000000000000" pitchFamily="2" charset="2"/>
              <a:buChar char="Ø"/>
            </a:pPr>
            <a:r>
              <a:rPr lang="en-GB" sz="2800" dirty="0">
                <a:solidFill>
                  <a:prstClr val="black"/>
                </a:solidFill>
              </a:rPr>
              <a:t>This is done in order to maintain the functions of the lungs, the heart and the kidney. </a:t>
            </a:r>
            <a:endParaRPr lang="en-GB" sz="2800" dirty="0" smtClean="0">
              <a:solidFill>
                <a:prstClr val="black"/>
              </a:solidFill>
            </a:endParaRPr>
          </a:p>
          <a:p>
            <a:pPr lvl="2">
              <a:lnSpc>
                <a:spcPct val="100000"/>
              </a:lnSpc>
              <a:spcBef>
                <a:spcPct val="20000"/>
              </a:spcBef>
              <a:buFont typeface="Wingdings" panose="05000000000000000000" pitchFamily="2" charset="2"/>
              <a:buChar char="Ø"/>
            </a:pPr>
            <a:r>
              <a:rPr lang="en-GB" sz="2800" dirty="0" smtClean="0">
                <a:solidFill>
                  <a:prstClr val="black"/>
                </a:solidFill>
              </a:rPr>
              <a:t>This </a:t>
            </a:r>
            <a:r>
              <a:rPr lang="en-GB" sz="2800" dirty="0">
                <a:solidFill>
                  <a:prstClr val="black"/>
                </a:solidFill>
              </a:rPr>
              <a:t>is achieved through adequate blood volume</a:t>
            </a:r>
            <a:r>
              <a:rPr lang="en-GB" sz="2800" dirty="0" smtClean="0">
                <a:solidFill>
                  <a:prstClr val="black"/>
                </a:solidFill>
              </a:rPr>
              <a:t>.</a:t>
            </a:r>
          </a:p>
          <a:p>
            <a:pPr lvl="2">
              <a:lnSpc>
                <a:spcPct val="100000"/>
              </a:lnSpc>
              <a:spcBef>
                <a:spcPct val="20000"/>
              </a:spcBef>
              <a:buFont typeface="Wingdings" panose="05000000000000000000" pitchFamily="2" charset="2"/>
              <a:buChar char="Ø"/>
            </a:pPr>
            <a:r>
              <a:rPr lang="en-GB" sz="2800" dirty="0" smtClean="0">
                <a:solidFill>
                  <a:prstClr val="black"/>
                </a:solidFill>
              </a:rPr>
              <a:t> </a:t>
            </a:r>
            <a:r>
              <a:rPr lang="en-GB" sz="2800" dirty="0">
                <a:solidFill>
                  <a:prstClr val="black"/>
                </a:solidFill>
              </a:rPr>
              <a:t>You should maintain the infusion running at the required rates</a:t>
            </a:r>
            <a:r>
              <a:rPr lang="en-GB" sz="2800" dirty="0" smtClean="0">
                <a:solidFill>
                  <a:prstClr val="black"/>
                </a:solidFill>
              </a:rPr>
              <a:t>.</a:t>
            </a:r>
          </a:p>
          <a:p>
            <a:pPr lvl="2">
              <a:lnSpc>
                <a:spcPct val="100000"/>
              </a:lnSpc>
              <a:spcBef>
                <a:spcPct val="20000"/>
              </a:spcBef>
              <a:buFont typeface="Wingdings" panose="05000000000000000000" pitchFamily="2" charset="2"/>
              <a:buChar char="Ø"/>
            </a:pPr>
            <a:r>
              <a:rPr lang="en-GB" sz="2800" dirty="0" smtClean="0">
                <a:solidFill>
                  <a:prstClr val="black"/>
                </a:solidFill>
              </a:rPr>
              <a:t>Monitor input and output</a:t>
            </a:r>
            <a:endParaRPr lang="en-US" sz="2800" dirty="0">
              <a:solidFill>
                <a:prstClr val="black"/>
              </a:solidFill>
            </a:endParaRPr>
          </a:p>
          <a:p>
            <a:endParaRPr lang="en-US" dirty="0"/>
          </a:p>
        </p:txBody>
      </p:sp>
    </p:spTree>
    <p:extLst>
      <p:ext uri="{BB962C8B-B14F-4D97-AF65-F5344CB8AC3E}">
        <p14:creationId xmlns:p14="http://schemas.microsoft.com/office/powerpoint/2010/main" val="9096589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atin typeface="+mn-lt"/>
              </a:rPr>
              <a:t>PREOPERATIVE PREPARATION OF PTS</a:t>
            </a:r>
            <a:endParaRPr lang="en-US" b="1" dirty="0">
              <a:latin typeface="+mn-lt"/>
            </a:endParaRPr>
          </a:p>
        </p:txBody>
      </p:sp>
      <p:sp>
        <p:nvSpPr>
          <p:cNvPr id="3" name="Content Placeholder 2"/>
          <p:cNvSpPr>
            <a:spLocks noGrp="1"/>
          </p:cNvSpPr>
          <p:nvPr>
            <p:ph idx="1"/>
          </p:nvPr>
        </p:nvSpPr>
        <p:spPr>
          <a:xfrm>
            <a:off x="609600" y="1600201"/>
            <a:ext cx="10972800" cy="5083934"/>
          </a:xfrm>
        </p:spPr>
        <p:txBody>
          <a:bodyPr>
            <a:normAutofit/>
          </a:bodyPr>
          <a:lstStyle/>
          <a:p>
            <a:r>
              <a:rPr lang="en-US" dirty="0" smtClean="0"/>
              <a:t>Manage and treat/stabilize any pre existing medical condition</a:t>
            </a:r>
          </a:p>
          <a:p>
            <a:r>
              <a:rPr lang="en-US" dirty="0" smtClean="0"/>
              <a:t>Give up smoking 6/52 or at least over 48 hours to reduce carboxyl </a:t>
            </a:r>
            <a:r>
              <a:rPr lang="en-US" dirty="0" err="1" smtClean="0"/>
              <a:t>haemoglobin</a:t>
            </a:r>
            <a:endParaRPr lang="en-US" dirty="0" smtClean="0"/>
          </a:p>
          <a:p>
            <a:r>
              <a:rPr lang="en-US" dirty="0" smtClean="0"/>
              <a:t>Pre </a:t>
            </a:r>
            <a:r>
              <a:rPr lang="en-US" dirty="0" err="1" smtClean="0"/>
              <a:t>anaesthetic</a:t>
            </a:r>
            <a:r>
              <a:rPr lang="en-US" dirty="0" smtClean="0"/>
              <a:t> review</a:t>
            </a:r>
          </a:p>
          <a:p>
            <a:r>
              <a:rPr lang="en-US" dirty="0" smtClean="0"/>
              <a:t>Drug history</a:t>
            </a:r>
          </a:p>
          <a:p>
            <a:pPr marL="0" indent="0">
              <a:buNone/>
            </a:pPr>
            <a:r>
              <a:rPr lang="en-US" b="1" dirty="0" smtClean="0"/>
              <a:t>Preoperative</a:t>
            </a:r>
            <a:r>
              <a:rPr lang="en-US" dirty="0" smtClean="0"/>
              <a:t> </a:t>
            </a:r>
            <a:r>
              <a:rPr lang="en-US" b="1" dirty="0" smtClean="0"/>
              <a:t>counseling</a:t>
            </a:r>
          </a:p>
          <a:p>
            <a:r>
              <a:rPr lang="en-US" dirty="0" smtClean="0"/>
              <a:t>Patient has a right to know the extend and risks of any intended surgery,</a:t>
            </a:r>
          </a:p>
          <a:p>
            <a:r>
              <a:rPr lang="en-US" dirty="0" smtClean="0"/>
              <a:t>An outline of the immediate postoperative recovery</a:t>
            </a:r>
            <a:endParaRPr lang="en-US" dirty="0"/>
          </a:p>
        </p:txBody>
      </p:sp>
    </p:spTree>
    <p:extLst>
      <p:ext uri="{BB962C8B-B14F-4D97-AF65-F5344CB8AC3E}">
        <p14:creationId xmlns:p14="http://schemas.microsoft.com/office/powerpoint/2010/main" val="315939042"/>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6728" y="150126"/>
            <a:ext cx="11341290" cy="6673755"/>
          </a:xfrm>
        </p:spPr>
        <p:txBody>
          <a:bodyPr>
            <a:noAutofit/>
          </a:bodyPr>
          <a:lstStyle/>
          <a:p>
            <a:pPr marL="0" lvl="0" indent="0">
              <a:lnSpc>
                <a:spcPct val="100000"/>
              </a:lnSpc>
              <a:spcBef>
                <a:spcPct val="20000"/>
              </a:spcBef>
              <a:buNone/>
            </a:pPr>
            <a:r>
              <a:rPr lang="en-GB" b="1" dirty="0" smtClean="0">
                <a:solidFill>
                  <a:prstClr val="black"/>
                </a:solidFill>
              </a:rPr>
              <a:t>3.  Controlling </a:t>
            </a:r>
            <a:r>
              <a:rPr lang="en-GB" b="1" dirty="0">
                <a:solidFill>
                  <a:prstClr val="black"/>
                </a:solidFill>
              </a:rPr>
              <a:t>Bleeding and Wound Care</a:t>
            </a:r>
            <a:r>
              <a:rPr lang="en-GB" dirty="0">
                <a:solidFill>
                  <a:prstClr val="black"/>
                </a:solidFill>
              </a:rPr>
              <a:t> </a:t>
            </a:r>
            <a:endParaRPr lang="en-US" dirty="0">
              <a:solidFill>
                <a:prstClr val="black"/>
              </a:solidFill>
            </a:endParaRPr>
          </a:p>
          <a:p>
            <a:pPr lvl="2">
              <a:lnSpc>
                <a:spcPct val="100000"/>
              </a:lnSpc>
              <a:spcBef>
                <a:spcPct val="20000"/>
              </a:spcBef>
              <a:buFont typeface="Wingdings" panose="05000000000000000000" pitchFamily="2" charset="2"/>
              <a:buChar char="Ø"/>
            </a:pPr>
            <a:r>
              <a:rPr lang="en-GB" sz="2800" dirty="0">
                <a:solidFill>
                  <a:prstClr val="black"/>
                </a:solidFill>
              </a:rPr>
              <a:t>Monitor the wound for any signs of bleeding. </a:t>
            </a:r>
            <a:endParaRPr lang="en-GB" sz="2800" dirty="0" smtClean="0">
              <a:solidFill>
                <a:prstClr val="black"/>
              </a:solidFill>
            </a:endParaRPr>
          </a:p>
          <a:p>
            <a:pPr lvl="2">
              <a:lnSpc>
                <a:spcPct val="100000"/>
              </a:lnSpc>
              <a:spcBef>
                <a:spcPct val="20000"/>
              </a:spcBef>
              <a:buFont typeface="Wingdings" panose="05000000000000000000" pitchFamily="2" charset="2"/>
              <a:buChar char="Ø"/>
            </a:pPr>
            <a:r>
              <a:rPr lang="en-GB" sz="2800" dirty="0" smtClean="0">
                <a:solidFill>
                  <a:prstClr val="black"/>
                </a:solidFill>
              </a:rPr>
              <a:t>Should </a:t>
            </a:r>
            <a:r>
              <a:rPr lang="en-GB" sz="2800" dirty="0">
                <a:solidFill>
                  <a:prstClr val="black"/>
                </a:solidFill>
              </a:rPr>
              <a:t>this occur, apply a firm dressing and inform the surgeon. </a:t>
            </a:r>
            <a:endParaRPr lang="en-GB" sz="2800" dirty="0" smtClean="0">
              <a:solidFill>
                <a:prstClr val="black"/>
              </a:solidFill>
            </a:endParaRPr>
          </a:p>
          <a:p>
            <a:pPr lvl="2">
              <a:lnSpc>
                <a:spcPct val="100000"/>
              </a:lnSpc>
              <a:spcBef>
                <a:spcPct val="20000"/>
              </a:spcBef>
              <a:buFont typeface="Wingdings" panose="05000000000000000000" pitchFamily="2" charset="2"/>
              <a:buChar char="Ø"/>
            </a:pPr>
            <a:r>
              <a:rPr lang="en-GB" sz="2800" dirty="0" smtClean="0">
                <a:solidFill>
                  <a:prstClr val="black"/>
                </a:solidFill>
              </a:rPr>
              <a:t>After </a:t>
            </a:r>
            <a:r>
              <a:rPr lang="en-GB" sz="2800" dirty="0">
                <a:solidFill>
                  <a:prstClr val="black"/>
                </a:solidFill>
              </a:rPr>
              <a:t>24 hours, check for signs of infection, </a:t>
            </a:r>
            <a:r>
              <a:rPr lang="en-GB" sz="2800" dirty="0" smtClean="0">
                <a:solidFill>
                  <a:prstClr val="black"/>
                </a:solidFill>
              </a:rPr>
              <a:t>these </a:t>
            </a:r>
            <a:r>
              <a:rPr lang="en-GB" sz="2800" dirty="0">
                <a:solidFill>
                  <a:prstClr val="black"/>
                </a:solidFill>
              </a:rPr>
              <a:t>include redness, tenderness, oedema and low grade fever. </a:t>
            </a:r>
            <a:endParaRPr lang="en-GB" sz="2800" dirty="0" smtClean="0">
              <a:solidFill>
                <a:prstClr val="black"/>
              </a:solidFill>
            </a:endParaRPr>
          </a:p>
          <a:p>
            <a:pPr lvl="2">
              <a:lnSpc>
                <a:spcPct val="100000"/>
              </a:lnSpc>
              <a:spcBef>
                <a:spcPct val="20000"/>
              </a:spcBef>
              <a:buFont typeface="Wingdings" panose="05000000000000000000" pitchFamily="2" charset="2"/>
              <a:buChar char="Ø"/>
            </a:pPr>
            <a:r>
              <a:rPr lang="en-GB" sz="2800" dirty="0" smtClean="0">
                <a:solidFill>
                  <a:prstClr val="black"/>
                </a:solidFill>
              </a:rPr>
              <a:t>If </a:t>
            </a:r>
            <a:r>
              <a:rPr lang="en-GB" sz="2800" dirty="0">
                <a:solidFill>
                  <a:prstClr val="black"/>
                </a:solidFill>
              </a:rPr>
              <a:t>this occurs the sutures are removed to allow the pus to drain and the wound cleaned three times a day with antiseptic lotion.</a:t>
            </a:r>
            <a:endParaRPr lang="en-US" sz="2800" dirty="0">
              <a:solidFill>
                <a:prstClr val="black"/>
              </a:solidFill>
            </a:endParaRPr>
          </a:p>
          <a:p>
            <a:pPr marL="0" lvl="0" indent="0">
              <a:lnSpc>
                <a:spcPct val="100000"/>
              </a:lnSpc>
              <a:spcBef>
                <a:spcPct val="20000"/>
              </a:spcBef>
              <a:buNone/>
            </a:pPr>
            <a:r>
              <a:rPr lang="en-GB" b="1" dirty="0" smtClean="0">
                <a:solidFill>
                  <a:prstClr val="black"/>
                </a:solidFill>
              </a:rPr>
              <a:t>4.  Preventing </a:t>
            </a:r>
            <a:r>
              <a:rPr lang="en-GB" b="1" dirty="0">
                <a:solidFill>
                  <a:prstClr val="black"/>
                </a:solidFill>
              </a:rPr>
              <a:t>Infection</a:t>
            </a:r>
            <a:r>
              <a:rPr lang="en-GB" dirty="0">
                <a:solidFill>
                  <a:prstClr val="black"/>
                </a:solidFill>
              </a:rPr>
              <a:t> </a:t>
            </a:r>
            <a:endParaRPr lang="en-US" dirty="0">
              <a:solidFill>
                <a:prstClr val="black"/>
              </a:solidFill>
            </a:endParaRPr>
          </a:p>
          <a:p>
            <a:pPr lvl="2">
              <a:lnSpc>
                <a:spcPct val="100000"/>
              </a:lnSpc>
              <a:spcBef>
                <a:spcPct val="20000"/>
              </a:spcBef>
              <a:buFont typeface="Wingdings" panose="05000000000000000000" pitchFamily="2" charset="2"/>
              <a:buChar char="Ø"/>
            </a:pPr>
            <a:r>
              <a:rPr lang="en-GB" sz="2800" dirty="0">
                <a:solidFill>
                  <a:prstClr val="black"/>
                </a:solidFill>
              </a:rPr>
              <a:t>Septicaemia is likely following an operation, due to peritonitis</a:t>
            </a:r>
            <a:r>
              <a:rPr lang="en-GB" sz="2800" dirty="0" smtClean="0">
                <a:solidFill>
                  <a:prstClr val="black"/>
                </a:solidFill>
              </a:rPr>
              <a:t>.</a:t>
            </a:r>
          </a:p>
          <a:p>
            <a:pPr lvl="2">
              <a:lnSpc>
                <a:spcPct val="100000"/>
              </a:lnSpc>
              <a:spcBef>
                <a:spcPct val="20000"/>
              </a:spcBef>
              <a:buFont typeface="Wingdings" panose="05000000000000000000" pitchFamily="2" charset="2"/>
              <a:buChar char="Ø"/>
            </a:pPr>
            <a:r>
              <a:rPr lang="en-GB" sz="2800" dirty="0" smtClean="0">
                <a:solidFill>
                  <a:prstClr val="black"/>
                </a:solidFill>
              </a:rPr>
              <a:t> </a:t>
            </a:r>
            <a:r>
              <a:rPr lang="en-GB" sz="2800" dirty="0">
                <a:solidFill>
                  <a:prstClr val="black"/>
                </a:solidFill>
              </a:rPr>
              <a:t>Pneumonia may follow bed confinement. </a:t>
            </a:r>
            <a:endParaRPr lang="en-GB" sz="2800" dirty="0" smtClean="0">
              <a:solidFill>
                <a:prstClr val="black"/>
              </a:solidFill>
            </a:endParaRPr>
          </a:p>
          <a:p>
            <a:pPr lvl="2">
              <a:lnSpc>
                <a:spcPct val="100000"/>
              </a:lnSpc>
              <a:spcBef>
                <a:spcPct val="20000"/>
              </a:spcBef>
              <a:buFont typeface="Wingdings" panose="05000000000000000000" pitchFamily="2" charset="2"/>
              <a:buChar char="Ø"/>
            </a:pPr>
            <a:r>
              <a:rPr lang="en-GB" sz="2800" dirty="0" smtClean="0">
                <a:solidFill>
                  <a:prstClr val="black"/>
                </a:solidFill>
              </a:rPr>
              <a:t>This </a:t>
            </a:r>
            <a:r>
              <a:rPr lang="en-GB" sz="2800" dirty="0">
                <a:solidFill>
                  <a:prstClr val="black"/>
                </a:solidFill>
              </a:rPr>
              <a:t>is indicated by a rise in body temperature and should this occur, you will need to administer antibiotic without delay</a:t>
            </a:r>
            <a:r>
              <a:rPr lang="en-GB" sz="2800" dirty="0" smtClean="0">
                <a:solidFill>
                  <a:prstClr val="black"/>
                </a:solidFill>
              </a:rPr>
              <a:t>.</a:t>
            </a:r>
          </a:p>
          <a:p>
            <a:pPr lvl="2">
              <a:lnSpc>
                <a:spcPct val="100000"/>
              </a:lnSpc>
              <a:spcBef>
                <a:spcPct val="20000"/>
              </a:spcBef>
              <a:buFont typeface="Wingdings" panose="05000000000000000000" pitchFamily="2" charset="2"/>
              <a:buChar char="Ø"/>
            </a:pPr>
            <a:r>
              <a:rPr lang="en-GB" sz="2800" dirty="0" smtClean="0">
                <a:solidFill>
                  <a:prstClr val="black"/>
                </a:solidFill>
              </a:rPr>
              <a:t> </a:t>
            </a:r>
            <a:r>
              <a:rPr lang="en-GB" sz="2800" dirty="0">
                <a:solidFill>
                  <a:prstClr val="black"/>
                </a:solidFill>
              </a:rPr>
              <a:t>In some hospitals it is a common practice to cover the patient with antibiotics following surgery, where septicaemia is likely. </a:t>
            </a:r>
            <a:endParaRPr lang="en-US" sz="2800" dirty="0">
              <a:solidFill>
                <a:prstClr val="black"/>
              </a:solidFill>
            </a:endParaRPr>
          </a:p>
        </p:txBody>
      </p:sp>
    </p:spTree>
    <p:extLst>
      <p:ext uri="{BB962C8B-B14F-4D97-AF65-F5344CB8AC3E}">
        <p14:creationId xmlns:p14="http://schemas.microsoft.com/office/powerpoint/2010/main" val="16132428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1069" y="122830"/>
            <a:ext cx="11682483" cy="6550925"/>
          </a:xfrm>
        </p:spPr>
        <p:txBody>
          <a:bodyPr>
            <a:noAutofit/>
          </a:bodyPr>
          <a:lstStyle/>
          <a:p>
            <a:pPr marL="0" lvl="0" indent="0">
              <a:lnSpc>
                <a:spcPct val="100000"/>
              </a:lnSpc>
              <a:spcBef>
                <a:spcPct val="20000"/>
              </a:spcBef>
              <a:buNone/>
            </a:pPr>
            <a:r>
              <a:rPr lang="en-GB" dirty="0" smtClean="0">
                <a:solidFill>
                  <a:prstClr val="black"/>
                </a:solidFill>
              </a:rPr>
              <a:t>5.  </a:t>
            </a:r>
            <a:r>
              <a:rPr lang="en-GB" b="1" dirty="0" smtClean="0">
                <a:solidFill>
                  <a:prstClr val="black"/>
                </a:solidFill>
              </a:rPr>
              <a:t>Monitoring for complication:</a:t>
            </a:r>
          </a:p>
          <a:p>
            <a:pPr lvl="2">
              <a:lnSpc>
                <a:spcPct val="100000"/>
              </a:lnSpc>
              <a:spcBef>
                <a:spcPct val="20000"/>
              </a:spcBef>
              <a:buFont typeface="Wingdings" panose="05000000000000000000" pitchFamily="2" charset="2"/>
              <a:buChar char="Ø"/>
            </a:pPr>
            <a:r>
              <a:rPr lang="en-GB" sz="2400" dirty="0" smtClean="0">
                <a:solidFill>
                  <a:prstClr val="black"/>
                </a:solidFill>
              </a:rPr>
              <a:t>You </a:t>
            </a:r>
            <a:r>
              <a:rPr lang="en-GB" sz="2400" dirty="0">
                <a:solidFill>
                  <a:prstClr val="black"/>
                </a:solidFill>
              </a:rPr>
              <a:t>should monitor pulse, blood pressure, and respiration rate and body temperature until they are stable and within the normal ranges for the age and sex of the patient. </a:t>
            </a:r>
            <a:endParaRPr lang="en-GB" sz="2400" dirty="0" smtClean="0">
              <a:solidFill>
                <a:prstClr val="black"/>
              </a:solidFill>
            </a:endParaRPr>
          </a:p>
          <a:p>
            <a:pPr lvl="2">
              <a:lnSpc>
                <a:spcPct val="100000"/>
              </a:lnSpc>
              <a:spcBef>
                <a:spcPct val="20000"/>
              </a:spcBef>
              <a:buFont typeface="Wingdings" panose="05000000000000000000" pitchFamily="2" charset="2"/>
              <a:buChar char="Ø"/>
            </a:pPr>
            <a:r>
              <a:rPr lang="en-GB" sz="2400" dirty="0" smtClean="0">
                <a:solidFill>
                  <a:prstClr val="black"/>
                </a:solidFill>
              </a:rPr>
              <a:t>The </a:t>
            </a:r>
            <a:r>
              <a:rPr lang="en-GB" sz="2400" dirty="0">
                <a:solidFill>
                  <a:prstClr val="black"/>
                </a:solidFill>
              </a:rPr>
              <a:t>recommended frequency is to observe the patient every 15 minutes for the first two hours, followed by every 30 minutes for the next two hours, then four hourly if they appear to be stable. </a:t>
            </a:r>
            <a:endParaRPr lang="en-GB" sz="2400" dirty="0" smtClean="0">
              <a:solidFill>
                <a:prstClr val="black"/>
              </a:solidFill>
            </a:endParaRPr>
          </a:p>
          <a:p>
            <a:pPr lvl="2">
              <a:lnSpc>
                <a:spcPct val="100000"/>
              </a:lnSpc>
              <a:spcBef>
                <a:spcPct val="20000"/>
              </a:spcBef>
              <a:buFont typeface="Wingdings" panose="05000000000000000000" pitchFamily="2" charset="2"/>
              <a:buChar char="Ø"/>
            </a:pPr>
            <a:r>
              <a:rPr lang="en-GB" sz="2400" dirty="0" smtClean="0">
                <a:solidFill>
                  <a:prstClr val="black"/>
                </a:solidFill>
              </a:rPr>
              <a:t>Other </a:t>
            </a:r>
            <a:r>
              <a:rPr lang="en-GB" sz="2400" dirty="0">
                <a:solidFill>
                  <a:prstClr val="black"/>
                </a:solidFill>
              </a:rPr>
              <a:t>important observations to make at the same time are level of consciousness, and urine output.</a:t>
            </a:r>
            <a:endParaRPr lang="en-US" sz="2400" dirty="0">
              <a:solidFill>
                <a:prstClr val="black"/>
              </a:solidFill>
            </a:endParaRPr>
          </a:p>
          <a:p>
            <a:pPr marL="0" lvl="0" indent="0">
              <a:lnSpc>
                <a:spcPct val="100000"/>
              </a:lnSpc>
              <a:spcBef>
                <a:spcPct val="20000"/>
              </a:spcBef>
              <a:buNone/>
            </a:pPr>
            <a:r>
              <a:rPr lang="en-GB" sz="3200" b="1" dirty="0">
                <a:solidFill>
                  <a:prstClr val="black"/>
                </a:solidFill>
              </a:rPr>
              <a:t> </a:t>
            </a:r>
            <a:r>
              <a:rPr lang="en-US" sz="3200" dirty="0" smtClean="0">
                <a:solidFill>
                  <a:prstClr val="black"/>
                </a:solidFill>
              </a:rPr>
              <a:t>6.  </a:t>
            </a:r>
            <a:r>
              <a:rPr lang="en-GB" b="1" dirty="0" smtClean="0">
                <a:solidFill>
                  <a:prstClr val="black"/>
                </a:solidFill>
              </a:rPr>
              <a:t>Controlling </a:t>
            </a:r>
            <a:r>
              <a:rPr lang="en-GB" b="1" dirty="0">
                <a:solidFill>
                  <a:prstClr val="black"/>
                </a:solidFill>
              </a:rPr>
              <a:t>Pain</a:t>
            </a:r>
            <a:r>
              <a:rPr lang="en-GB" dirty="0">
                <a:solidFill>
                  <a:prstClr val="black"/>
                </a:solidFill>
              </a:rPr>
              <a:t> </a:t>
            </a:r>
            <a:endParaRPr lang="en-US" dirty="0">
              <a:solidFill>
                <a:prstClr val="black"/>
              </a:solidFill>
            </a:endParaRPr>
          </a:p>
          <a:p>
            <a:pPr lvl="2">
              <a:lnSpc>
                <a:spcPct val="100000"/>
              </a:lnSpc>
              <a:spcBef>
                <a:spcPct val="20000"/>
              </a:spcBef>
              <a:buFont typeface="Wingdings" panose="05000000000000000000" pitchFamily="2" charset="2"/>
              <a:buChar char="Ø"/>
            </a:pPr>
            <a:r>
              <a:rPr lang="en-GB" sz="2400" dirty="0">
                <a:solidFill>
                  <a:prstClr val="black"/>
                </a:solidFill>
              </a:rPr>
              <a:t>This is achieved by the administration of pain relief drugs once the patient is conscious. </a:t>
            </a:r>
            <a:endParaRPr lang="en-GB" sz="2400" dirty="0" smtClean="0">
              <a:solidFill>
                <a:prstClr val="black"/>
              </a:solidFill>
            </a:endParaRPr>
          </a:p>
          <a:p>
            <a:pPr lvl="2">
              <a:lnSpc>
                <a:spcPct val="100000"/>
              </a:lnSpc>
              <a:spcBef>
                <a:spcPct val="20000"/>
              </a:spcBef>
              <a:buFont typeface="Wingdings" panose="05000000000000000000" pitchFamily="2" charset="2"/>
              <a:buChar char="Ø"/>
            </a:pPr>
            <a:r>
              <a:rPr lang="en-GB" sz="2400" dirty="0" smtClean="0">
                <a:solidFill>
                  <a:prstClr val="black"/>
                </a:solidFill>
              </a:rPr>
              <a:t>You </a:t>
            </a:r>
            <a:r>
              <a:rPr lang="en-GB" sz="2400" dirty="0">
                <a:solidFill>
                  <a:prstClr val="black"/>
                </a:solidFill>
              </a:rPr>
              <a:t>should administer an intermittent bolus of </a:t>
            </a:r>
            <a:r>
              <a:rPr lang="en-GB" sz="2400" dirty="0" err="1">
                <a:solidFill>
                  <a:prstClr val="black"/>
                </a:solidFill>
              </a:rPr>
              <a:t>pethidine</a:t>
            </a:r>
            <a:r>
              <a:rPr lang="en-GB" sz="2400" dirty="0">
                <a:solidFill>
                  <a:prstClr val="black"/>
                </a:solidFill>
              </a:rPr>
              <a:t> 50-100mg intramuscularly or morphine 10-15mg for adult. </a:t>
            </a:r>
            <a:endParaRPr lang="en-GB" sz="2400" dirty="0" smtClean="0">
              <a:solidFill>
                <a:prstClr val="black"/>
              </a:solidFill>
            </a:endParaRPr>
          </a:p>
          <a:p>
            <a:pPr lvl="2">
              <a:lnSpc>
                <a:spcPct val="100000"/>
              </a:lnSpc>
              <a:spcBef>
                <a:spcPct val="20000"/>
              </a:spcBef>
              <a:buFont typeface="Wingdings" panose="05000000000000000000" pitchFamily="2" charset="2"/>
              <a:buChar char="Ø"/>
            </a:pPr>
            <a:r>
              <a:rPr lang="en-GB" sz="2400" dirty="0" smtClean="0">
                <a:solidFill>
                  <a:prstClr val="black"/>
                </a:solidFill>
              </a:rPr>
              <a:t>Other </a:t>
            </a:r>
            <a:r>
              <a:rPr lang="en-GB" sz="2400" dirty="0">
                <a:solidFill>
                  <a:prstClr val="black"/>
                </a:solidFill>
              </a:rPr>
              <a:t>measures include correct positioning of the </a:t>
            </a:r>
            <a:r>
              <a:rPr lang="en-GB" sz="2400" dirty="0" smtClean="0">
                <a:solidFill>
                  <a:prstClr val="black"/>
                </a:solidFill>
              </a:rPr>
              <a:t>patient</a:t>
            </a:r>
            <a:r>
              <a:rPr lang="en-GB" sz="2800" dirty="0" smtClean="0">
                <a:solidFill>
                  <a:prstClr val="black"/>
                </a:solidFill>
              </a:rPr>
              <a:t>. </a:t>
            </a:r>
            <a:endParaRPr lang="en-US" sz="2800" dirty="0">
              <a:solidFill>
                <a:prstClr val="black"/>
              </a:solidFill>
            </a:endParaRPr>
          </a:p>
        </p:txBody>
      </p:sp>
    </p:spTree>
    <p:extLst>
      <p:ext uri="{BB962C8B-B14F-4D97-AF65-F5344CB8AC3E}">
        <p14:creationId xmlns:p14="http://schemas.microsoft.com/office/powerpoint/2010/main" val="355897349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2831"/>
            <a:ext cx="10515600" cy="518614"/>
          </a:xfrm>
        </p:spPr>
        <p:txBody>
          <a:bodyPr>
            <a:normAutofit/>
          </a:bodyPr>
          <a:lstStyle/>
          <a:p>
            <a:r>
              <a:rPr lang="en-US" sz="2800" b="1" dirty="0" smtClean="0">
                <a:latin typeface="+mn-lt"/>
              </a:rPr>
              <a:t>7. Ensuring return to normal gastrointestinal motility</a:t>
            </a:r>
            <a:endParaRPr lang="en-US" sz="2800" b="1" dirty="0">
              <a:latin typeface="+mn-lt"/>
            </a:endParaRPr>
          </a:p>
        </p:txBody>
      </p:sp>
      <p:sp>
        <p:nvSpPr>
          <p:cNvPr id="3" name="Content Placeholder 2"/>
          <p:cNvSpPr>
            <a:spLocks noGrp="1"/>
          </p:cNvSpPr>
          <p:nvPr>
            <p:ph idx="1"/>
          </p:nvPr>
        </p:nvSpPr>
        <p:spPr>
          <a:xfrm>
            <a:off x="838200" y="641445"/>
            <a:ext cx="10515600" cy="5936776"/>
          </a:xfrm>
        </p:spPr>
        <p:txBody>
          <a:bodyPr>
            <a:normAutofit lnSpcReduction="10000"/>
          </a:bodyPr>
          <a:lstStyle/>
          <a:p>
            <a:pPr lvl="2">
              <a:lnSpc>
                <a:spcPct val="100000"/>
              </a:lnSpc>
              <a:spcBef>
                <a:spcPct val="20000"/>
              </a:spcBef>
              <a:buFont typeface="Wingdings" panose="05000000000000000000" pitchFamily="2" charset="2"/>
              <a:buChar char="Ø"/>
            </a:pPr>
            <a:r>
              <a:rPr lang="en-GB" sz="2800" dirty="0">
                <a:solidFill>
                  <a:prstClr val="black"/>
                </a:solidFill>
              </a:rPr>
              <a:t>This is indicated by the return of bowel sounds and passing of flatus</a:t>
            </a:r>
            <a:r>
              <a:rPr lang="en-GB" sz="2800" dirty="0" smtClean="0">
                <a:solidFill>
                  <a:prstClr val="black"/>
                </a:solidFill>
              </a:rPr>
              <a:t>.</a:t>
            </a:r>
          </a:p>
          <a:p>
            <a:pPr lvl="2">
              <a:lnSpc>
                <a:spcPct val="100000"/>
              </a:lnSpc>
              <a:spcBef>
                <a:spcPct val="20000"/>
              </a:spcBef>
              <a:buFont typeface="Wingdings" panose="05000000000000000000" pitchFamily="2" charset="2"/>
              <a:buChar char="Ø"/>
            </a:pPr>
            <a:r>
              <a:rPr lang="en-GB" sz="2800" dirty="0" smtClean="0">
                <a:solidFill>
                  <a:prstClr val="black"/>
                </a:solidFill>
              </a:rPr>
              <a:t> </a:t>
            </a:r>
            <a:r>
              <a:rPr lang="en-GB" sz="2800" dirty="0">
                <a:solidFill>
                  <a:prstClr val="black"/>
                </a:solidFill>
              </a:rPr>
              <a:t>Following abdominal surgery </a:t>
            </a:r>
            <a:r>
              <a:rPr lang="en-GB" sz="2800" dirty="0" smtClean="0">
                <a:solidFill>
                  <a:prstClr val="black"/>
                </a:solidFill>
              </a:rPr>
              <a:t>(laparotomy), </a:t>
            </a:r>
            <a:r>
              <a:rPr lang="en-GB" sz="2800" dirty="0">
                <a:solidFill>
                  <a:prstClr val="black"/>
                </a:solidFill>
              </a:rPr>
              <a:t>gastro intestinal motility returns to normal in three to four days</a:t>
            </a:r>
            <a:r>
              <a:rPr lang="en-GB" sz="2800" dirty="0" smtClean="0">
                <a:solidFill>
                  <a:prstClr val="black"/>
                </a:solidFill>
              </a:rPr>
              <a:t>.</a:t>
            </a:r>
          </a:p>
          <a:p>
            <a:pPr lvl="2">
              <a:lnSpc>
                <a:spcPct val="100000"/>
              </a:lnSpc>
              <a:spcBef>
                <a:spcPct val="20000"/>
              </a:spcBef>
              <a:buFont typeface="Wingdings" panose="05000000000000000000" pitchFamily="2" charset="2"/>
              <a:buChar char="Ø"/>
            </a:pPr>
            <a:r>
              <a:rPr lang="en-GB" sz="2800" dirty="0" smtClean="0">
                <a:solidFill>
                  <a:prstClr val="black"/>
                </a:solidFill>
              </a:rPr>
              <a:t> </a:t>
            </a:r>
            <a:r>
              <a:rPr lang="en-GB" sz="2800" dirty="0">
                <a:solidFill>
                  <a:prstClr val="black"/>
                </a:solidFill>
              </a:rPr>
              <a:t>The patient should not take food orally before this period is over. </a:t>
            </a:r>
            <a:endParaRPr lang="en-GB" sz="2800" dirty="0" smtClean="0">
              <a:solidFill>
                <a:prstClr val="black"/>
              </a:solidFill>
            </a:endParaRPr>
          </a:p>
          <a:p>
            <a:pPr lvl="2">
              <a:lnSpc>
                <a:spcPct val="100000"/>
              </a:lnSpc>
              <a:spcBef>
                <a:spcPct val="20000"/>
              </a:spcBef>
              <a:buFont typeface="Wingdings" panose="05000000000000000000" pitchFamily="2" charset="2"/>
              <a:buChar char="Ø"/>
            </a:pPr>
            <a:r>
              <a:rPr lang="en-GB" sz="2800" dirty="0" smtClean="0">
                <a:solidFill>
                  <a:prstClr val="black"/>
                </a:solidFill>
              </a:rPr>
              <a:t>The </a:t>
            </a:r>
            <a:r>
              <a:rPr lang="en-GB" sz="2800" dirty="0">
                <a:solidFill>
                  <a:prstClr val="black"/>
                </a:solidFill>
              </a:rPr>
              <a:t>stomach is decompressed through nasal gastric tube suction. This should be removed when the aspirate falls bellow 400mls per day</a:t>
            </a:r>
            <a:r>
              <a:rPr lang="en-GB" sz="2800" dirty="0" smtClean="0">
                <a:solidFill>
                  <a:prstClr val="black"/>
                </a:solidFill>
              </a:rPr>
              <a:t>.</a:t>
            </a:r>
          </a:p>
          <a:p>
            <a:pPr lvl="2">
              <a:lnSpc>
                <a:spcPct val="100000"/>
              </a:lnSpc>
              <a:spcBef>
                <a:spcPct val="20000"/>
              </a:spcBef>
              <a:buFont typeface="Wingdings" panose="05000000000000000000" pitchFamily="2" charset="2"/>
              <a:buChar char="Ø"/>
            </a:pPr>
            <a:r>
              <a:rPr lang="en-GB" sz="2800" dirty="0" smtClean="0">
                <a:solidFill>
                  <a:prstClr val="black"/>
                </a:solidFill>
              </a:rPr>
              <a:t> </a:t>
            </a:r>
            <a:r>
              <a:rPr lang="en-GB" sz="2800" dirty="0">
                <a:solidFill>
                  <a:prstClr val="black"/>
                </a:solidFill>
              </a:rPr>
              <a:t>Should postoperative diarrhoea occur, reassure the patient, as this clears in two to three days, but ensure adequate hydration</a:t>
            </a:r>
            <a:r>
              <a:rPr lang="en-GB" sz="2800" dirty="0" smtClean="0">
                <a:solidFill>
                  <a:prstClr val="black"/>
                </a:solidFill>
              </a:rPr>
              <a:t>.</a:t>
            </a:r>
          </a:p>
          <a:p>
            <a:pPr lvl="2">
              <a:lnSpc>
                <a:spcPct val="100000"/>
              </a:lnSpc>
              <a:spcBef>
                <a:spcPct val="20000"/>
              </a:spcBef>
              <a:buFont typeface="Wingdings" panose="05000000000000000000" pitchFamily="2" charset="2"/>
              <a:buChar char="Ø"/>
            </a:pPr>
            <a:r>
              <a:rPr lang="en-GB" sz="2800" dirty="0" smtClean="0">
                <a:solidFill>
                  <a:prstClr val="black"/>
                </a:solidFill>
              </a:rPr>
              <a:t> </a:t>
            </a:r>
            <a:r>
              <a:rPr lang="en-GB" sz="2800" dirty="0">
                <a:solidFill>
                  <a:prstClr val="black"/>
                </a:solidFill>
              </a:rPr>
              <a:t>When bowel sounds are back give oral sips, fluid diet, light diet, then resume normal diet.</a:t>
            </a:r>
            <a:endParaRPr lang="en-US" sz="2800" dirty="0">
              <a:solidFill>
                <a:prstClr val="black"/>
              </a:solidFill>
            </a:endParaRPr>
          </a:p>
          <a:p>
            <a:endParaRPr lang="en-US" dirty="0"/>
          </a:p>
        </p:txBody>
      </p:sp>
    </p:spTree>
    <p:extLst>
      <p:ext uri="{BB962C8B-B14F-4D97-AF65-F5344CB8AC3E}">
        <p14:creationId xmlns:p14="http://schemas.microsoft.com/office/powerpoint/2010/main" val="40498344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2830"/>
            <a:ext cx="10515600" cy="682388"/>
          </a:xfrm>
        </p:spPr>
        <p:txBody>
          <a:bodyPr>
            <a:normAutofit/>
          </a:bodyPr>
          <a:lstStyle/>
          <a:p>
            <a:r>
              <a:rPr lang="en-US" sz="3600" b="1" dirty="0" smtClean="0">
                <a:latin typeface="+mn-lt"/>
              </a:rPr>
              <a:t>     Ensure return to normal gastro intestinal motility</a:t>
            </a:r>
            <a:endParaRPr lang="en-US" sz="3600" b="1" dirty="0">
              <a:latin typeface="+mn-lt"/>
            </a:endParaRPr>
          </a:p>
        </p:txBody>
      </p:sp>
      <p:sp>
        <p:nvSpPr>
          <p:cNvPr id="3" name="Content Placeholder 2"/>
          <p:cNvSpPr>
            <a:spLocks noGrp="1"/>
          </p:cNvSpPr>
          <p:nvPr>
            <p:ph idx="1"/>
          </p:nvPr>
        </p:nvSpPr>
        <p:spPr>
          <a:xfrm>
            <a:off x="491319" y="914400"/>
            <a:ext cx="11313994" cy="5636525"/>
          </a:xfrm>
        </p:spPr>
        <p:txBody>
          <a:bodyPr>
            <a:normAutofit/>
          </a:bodyPr>
          <a:lstStyle/>
          <a:p>
            <a:pPr lvl="2">
              <a:lnSpc>
                <a:spcPct val="100000"/>
              </a:lnSpc>
              <a:spcBef>
                <a:spcPct val="20000"/>
              </a:spcBef>
              <a:buFont typeface="Wingdings" panose="05000000000000000000" pitchFamily="2" charset="2"/>
              <a:buChar char="Ø"/>
            </a:pPr>
            <a:r>
              <a:rPr lang="en-GB" sz="2400" dirty="0">
                <a:solidFill>
                  <a:prstClr val="black"/>
                </a:solidFill>
              </a:rPr>
              <a:t>This is  done </a:t>
            </a:r>
            <a:r>
              <a:rPr lang="en-GB" sz="2400" b="1" dirty="0">
                <a:solidFill>
                  <a:prstClr val="black"/>
                </a:solidFill>
              </a:rPr>
              <a:t>by </a:t>
            </a:r>
            <a:r>
              <a:rPr lang="en-GB" sz="2400" b="1" dirty="0" smtClean="0">
                <a:solidFill>
                  <a:prstClr val="black"/>
                </a:solidFill>
              </a:rPr>
              <a:t>ensuring </a:t>
            </a:r>
            <a:r>
              <a:rPr lang="en-GB" sz="2400" b="1" dirty="0">
                <a:solidFill>
                  <a:prstClr val="black"/>
                </a:solidFill>
              </a:rPr>
              <a:t>Early Ambulation </a:t>
            </a:r>
            <a:endParaRPr lang="en-US" sz="2400" b="1" dirty="0">
              <a:solidFill>
                <a:prstClr val="black"/>
              </a:solidFill>
            </a:endParaRPr>
          </a:p>
          <a:p>
            <a:pPr lvl="2">
              <a:lnSpc>
                <a:spcPct val="100000"/>
              </a:lnSpc>
              <a:spcBef>
                <a:spcPct val="20000"/>
              </a:spcBef>
              <a:buFont typeface="Wingdings" panose="05000000000000000000" pitchFamily="2" charset="2"/>
              <a:buChar char="Ø"/>
            </a:pPr>
            <a:r>
              <a:rPr lang="en-GB" sz="2400" dirty="0">
                <a:solidFill>
                  <a:prstClr val="black"/>
                </a:solidFill>
              </a:rPr>
              <a:t>Encourage the patient to move out of bed as soon as their condition allows. </a:t>
            </a:r>
            <a:endParaRPr lang="en-GB" sz="2400" dirty="0" smtClean="0">
              <a:solidFill>
                <a:prstClr val="black"/>
              </a:solidFill>
            </a:endParaRPr>
          </a:p>
          <a:p>
            <a:pPr lvl="2">
              <a:lnSpc>
                <a:spcPct val="100000"/>
              </a:lnSpc>
              <a:spcBef>
                <a:spcPct val="20000"/>
              </a:spcBef>
              <a:buFont typeface="Wingdings" panose="05000000000000000000" pitchFamily="2" charset="2"/>
              <a:buChar char="Ø"/>
            </a:pPr>
            <a:r>
              <a:rPr lang="en-GB" sz="2400" dirty="0" smtClean="0">
                <a:solidFill>
                  <a:prstClr val="black"/>
                </a:solidFill>
              </a:rPr>
              <a:t>This </a:t>
            </a:r>
            <a:r>
              <a:rPr lang="en-GB" sz="2400" dirty="0">
                <a:solidFill>
                  <a:prstClr val="black"/>
                </a:solidFill>
              </a:rPr>
              <a:t>will prevent deep venous thrombosis (the development of a blood clot in a vein), which can complicate to pulmonary embolism (a circulating blood clot in the veins of the lungs).</a:t>
            </a:r>
            <a:endParaRPr lang="en-US" sz="2400" dirty="0">
              <a:solidFill>
                <a:prstClr val="black"/>
              </a:solidFill>
            </a:endParaRPr>
          </a:p>
          <a:p>
            <a:pPr lvl="2">
              <a:lnSpc>
                <a:spcPct val="100000"/>
              </a:lnSpc>
              <a:spcBef>
                <a:spcPct val="20000"/>
              </a:spcBef>
              <a:buFont typeface="Wingdings" panose="05000000000000000000" pitchFamily="2" charset="2"/>
              <a:buChar char="Ø"/>
            </a:pPr>
            <a:r>
              <a:rPr lang="en-GB" sz="2400" dirty="0">
                <a:solidFill>
                  <a:prstClr val="black"/>
                </a:solidFill>
              </a:rPr>
              <a:t>The signs of thrombosis include</a:t>
            </a:r>
            <a:r>
              <a:rPr lang="en-GB" sz="2400" b="1" dirty="0">
                <a:solidFill>
                  <a:prstClr val="black"/>
                </a:solidFill>
              </a:rPr>
              <a:t>, warm swollen painful limbs </a:t>
            </a:r>
            <a:r>
              <a:rPr lang="en-GB" sz="2400" dirty="0">
                <a:solidFill>
                  <a:prstClr val="black"/>
                </a:solidFill>
              </a:rPr>
              <a:t>and </a:t>
            </a:r>
            <a:r>
              <a:rPr lang="en-GB" sz="2400" b="1" dirty="0">
                <a:solidFill>
                  <a:prstClr val="black"/>
                </a:solidFill>
              </a:rPr>
              <a:t>low-grade fever.</a:t>
            </a:r>
            <a:r>
              <a:rPr lang="en-GB" sz="2400" dirty="0">
                <a:solidFill>
                  <a:prstClr val="black"/>
                </a:solidFill>
              </a:rPr>
              <a:t> </a:t>
            </a:r>
            <a:endParaRPr lang="en-GB" sz="2400" dirty="0" smtClean="0">
              <a:solidFill>
                <a:prstClr val="black"/>
              </a:solidFill>
            </a:endParaRPr>
          </a:p>
          <a:p>
            <a:pPr lvl="2">
              <a:lnSpc>
                <a:spcPct val="100000"/>
              </a:lnSpc>
              <a:spcBef>
                <a:spcPct val="20000"/>
              </a:spcBef>
              <a:buFont typeface="Wingdings" panose="05000000000000000000" pitchFamily="2" charset="2"/>
              <a:buChar char="Ø"/>
            </a:pPr>
            <a:r>
              <a:rPr lang="en-GB" sz="2400" dirty="0" smtClean="0">
                <a:solidFill>
                  <a:prstClr val="black"/>
                </a:solidFill>
              </a:rPr>
              <a:t>If noticed</a:t>
            </a:r>
            <a:r>
              <a:rPr lang="en-GB" sz="2400" dirty="0">
                <a:solidFill>
                  <a:prstClr val="black"/>
                </a:solidFill>
              </a:rPr>
              <a:t>, the affected limb should be elevated until the swelling subsides. Heparin in a dose of 5000units, eight hourly, is administered subcutaneously when the diagnosis is confirmed.</a:t>
            </a:r>
            <a:endParaRPr lang="en-US" sz="2400" dirty="0">
              <a:solidFill>
                <a:prstClr val="black"/>
              </a:solidFill>
            </a:endParaRPr>
          </a:p>
          <a:p>
            <a:pPr lvl="2">
              <a:lnSpc>
                <a:spcPct val="100000"/>
              </a:lnSpc>
              <a:spcBef>
                <a:spcPct val="20000"/>
              </a:spcBef>
              <a:buFont typeface="Wingdings" panose="05000000000000000000" pitchFamily="2" charset="2"/>
              <a:buChar char="Ø"/>
            </a:pPr>
            <a:r>
              <a:rPr lang="en-GB" sz="2400" dirty="0">
                <a:solidFill>
                  <a:prstClr val="black"/>
                </a:solidFill>
              </a:rPr>
              <a:t>The postoperative care should start from the recovery area of a theatre, and continue in the postoperative ward where the patient is rehabilitated then discharged</a:t>
            </a:r>
            <a:r>
              <a:rPr lang="en-GB" sz="1700" dirty="0">
                <a:solidFill>
                  <a:prstClr val="black"/>
                </a:solidFill>
              </a:rPr>
              <a:t>.</a:t>
            </a:r>
            <a:endParaRPr lang="en-US" sz="1700" dirty="0">
              <a:solidFill>
                <a:prstClr val="black"/>
              </a:solidFill>
            </a:endParaRPr>
          </a:p>
          <a:p>
            <a:endParaRPr lang="en-US" dirty="0"/>
          </a:p>
        </p:txBody>
      </p:sp>
    </p:spTree>
    <p:extLst>
      <p:ext uri="{BB962C8B-B14F-4D97-AF65-F5344CB8AC3E}">
        <p14:creationId xmlns:p14="http://schemas.microsoft.com/office/powerpoint/2010/main" val="4019072802"/>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0125"/>
            <a:ext cx="10515600" cy="982639"/>
          </a:xfrm>
        </p:spPr>
        <p:txBody>
          <a:bodyPr>
            <a:normAutofit/>
          </a:bodyPr>
          <a:lstStyle/>
          <a:p>
            <a:r>
              <a:rPr lang="en-US" sz="3600" b="1" dirty="0" smtClean="0">
                <a:latin typeface="+mn-lt"/>
              </a:rPr>
              <a:t>Preparing patient for discharge and home based care</a:t>
            </a:r>
            <a:endParaRPr lang="en-US" sz="3600" b="1" dirty="0">
              <a:latin typeface="+mn-lt"/>
            </a:endParaRPr>
          </a:p>
        </p:txBody>
      </p:sp>
      <p:sp>
        <p:nvSpPr>
          <p:cNvPr id="3" name="Content Placeholder 2"/>
          <p:cNvSpPr>
            <a:spLocks noGrp="1"/>
          </p:cNvSpPr>
          <p:nvPr>
            <p:ph idx="1"/>
          </p:nvPr>
        </p:nvSpPr>
        <p:spPr>
          <a:xfrm>
            <a:off x="838200" y="982639"/>
            <a:ext cx="10515600" cy="5691116"/>
          </a:xfrm>
        </p:spPr>
        <p:txBody>
          <a:bodyPr/>
          <a:lstStyle/>
          <a:p>
            <a:pPr lvl="2">
              <a:lnSpc>
                <a:spcPct val="100000"/>
              </a:lnSpc>
              <a:spcBef>
                <a:spcPct val="20000"/>
              </a:spcBef>
              <a:buFont typeface="Wingdings" panose="05000000000000000000" pitchFamily="2" charset="2"/>
              <a:buChar char="Ø"/>
            </a:pPr>
            <a:r>
              <a:rPr lang="en-GB" sz="2800" dirty="0" smtClean="0">
                <a:solidFill>
                  <a:prstClr val="black"/>
                </a:solidFill>
              </a:rPr>
              <a:t>The </a:t>
            </a:r>
            <a:r>
              <a:rPr lang="en-GB" sz="2800" dirty="0">
                <a:solidFill>
                  <a:prstClr val="black"/>
                </a:solidFill>
              </a:rPr>
              <a:t>postoperative patient needs to be made aware of the expected outcome of the surgery as well as the medical and nursing care that they will require at home. </a:t>
            </a:r>
            <a:endParaRPr lang="en-GB" sz="2800" dirty="0" smtClean="0">
              <a:solidFill>
                <a:prstClr val="black"/>
              </a:solidFill>
            </a:endParaRPr>
          </a:p>
          <a:p>
            <a:pPr lvl="2">
              <a:lnSpc>
                <a:spcPct val="100000"/>
              </a:lnSpc>
              <a:spcBef>
                <a:spcPct val="20000"/>
              </a:spcBef>
              <a:buFont typeface="Wingdings" panose="05000000000000000000" pitchFamily="2" charset="2"/>
              <a:buChar char="Ø"/>
            </a:pPr>
            <a:r>
              <a:rPr lang="en-GB" sz="2800" dirty="0" smtClean="0">
                <a:solidFill>
                  <a:prstClr val="black"/>
                </a:solidFill>
              </a:rPr>
              <a:t>This </a:t>
            </a:r>
            <a:r>
              <a:rPr lang="en-GB" sz="2800" dirty="0">
                <a:solidFill>
                  <a:prstClr val="black"/>
                </a:solidFill>
              </a:rPr>
              <a:t>will reduce the possibility of last minute crises on the day of </a:t>
            </a:r>
            <a:r>
              <a:rPr lang="en-GB" sz="2800" dirty="0" smtClean="0">
                <a:solidFill>
                  <a:prstClr val="black"/>
                </a:solidFill>
              </a:rPr>
              <a:t>discharge.</a:t>
            </a:r>
            <a:endParaRPr lang="en-US" sz="2800" dirty="0" smtClean="0">
              <a:solidFill>
                <a:prstClr val="black"/>
              </a:solidFill>
            </a:endParaRPr>
          </a:p>
          <a:p>
            <a:pPr lvl="2">
              <a:lnSpc>
                <a:spcPct val="100000"/>
              </a:lnSpc>
              <a:spcBef>
                <a:spcPct val="20000"/>
              </a:spcBef>
              <a:buFont typeface="Wingdings" panose="05000000000000000000" pitchFamily="2" charset="2"/>
              <a:buChar char="Ø"/>
            </a:pPr>
            <a:r>
              <a:rPr lang="en-GB" sz="2800" dirty="0" smtClean="0">
                <a:solidFill>
                  <a:prstClr val="black"/>
                </a:solidFill>
              </a:rPr>
              <a:t>The </a:t>
            </a:r>
            <a:r>
              <a:rPr lang="en-GB" sz="2800" dirty="0">
                <a:solidFill>
                  <a:prstClr val="black"/>
                </a:solidFill>
              </a:rPr>
              <a:t>patient should be given an opportunity to get ready to cope at home and in the community as they ask you how to deal with a changed body image</a:t>
            </a:r>
            <a:r>
              <a:rPr lang="en-GB" sz="2800" dirty="0" smtClean="0">
                <a:solidFill>
                  <a:prstClr val="black"/>
                </a:solidFill>
              </a:rPr>
              <a:t>.</a:t>
            </a:r>
          </a:p>
          <a:p>
            <a:pPr lvl="2">
              <a:lnSpc>
                <a:spcPct val="100000"/>
              </a:lnSpc>
              <a:spcBef>
                <a:spcPct val="20000"/>
              </a:spcBef>
              <a:buFont typeface="Wingdings" panose="05000000000000000000" pitchFamily="2" charset="2"/>
              <a:buChar char="Ø"/>
            </a:pPr>
            <a:r>
              <a:rPr lang="en-GB" sz="2800" dirty="0" smtClean="0">
                <a:solidFill>
                  <a:prstClr val="black"/>
                </a:solidFill>
              </a:rPr>
              <a:t> </a:t>
            </a:r>
            <a:r>
              <a:rPr lang="en-GB" sz="2800" dirty="0">
                <a:solidFill>
                  <a:prstClr val="black"/>
                </a:solidFill>
              </a:rPr>
              <a:t>Home based care concepts will be covered in  another unit</a:t>
            </a:r>
            <a:endParaRPr lang="en-US" sz="2800" dirty="0">
              <a:solidFill>
                <a:prstClr val="black"/>
              </a:solidFill>
            </a:endParaRPr>
          </a:p>
          <a:p>
            <a:endParaRPr lang="en-US" dirty="0"/>
          </a:p>
        </p:txBody>
      </p:sp>
    </p:spTree>
    <p:extLst>
      <p:ext uri="{BB962C8B-B14F-4D97-AF65-F5344CB8AC3E}">
        <p14:creationId xmlns:p14="http://schemas.microsoft.com/office/powerpoint/2010/main" val="3927984701"/>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187356"/>
          </a:xfrm>
        </p:spPr>
        <p:txBody>
          <a:bodyPr/>
          <a:lstStyle/>
          <a:p>
            <a:r>
              <a:rPr lang="en-US" b="1" dirty="0" smtClean="0">
                <a:latin typeface="+mn-lt"/>
              </a:rPr>
              <a:t>              Record keeping in theatre</a:t>
            </a:r>
            <a:endParaRPr lang="en-US" b="1" dirty="0">
              <a:latin typeface="+mn-lt"/>
            </a:endParaRPr>
          </a:p>
        </p:txBody>
      </p:sp>
      <p:sp>
        <p:nvSpPr>
          <p:cNvPr id="3" name="Content Placeholder 2"/>
          <p:cNvSpPr>
            <a:spLocks noGrp="1"/>
          </p:cNvSpPr>
          <p:nvPr>
            <p:ph idx="1"/>
          </p:nvPr>
        </p:nvSpPr>
        <p:spPr>
          <a:xfrm>
            <a:off x="382137" y="1009935"/>
            <a:ext cx="11423176" cy="5718412"/>
          </a:xfrm>
        </p:spPr>
        <p:txBody>
          <a:bodyPr>
            <a:normAutofit fontScale="77500" lnSpcReduction="20000"/>
          </a:bodyPr>
          <a:lstStyle/>
          <a:p>
            <a:pPr marL="0" indent="0">
              <a:buNone/>
            </a:pPr>
            <a:r>
              <a:rPr lang="en-US" sz="3200" b="1" dirty="0" smtClean="0"/>
              <a:t> </a:t>
            </a:r>
            <a:r>
              <a:rPr lang="en-US" sz="3200" b="1" dirty="0"/>
              <a:t>Record your work clearly, accurately and legibly</a:t>
            </a:r>
          </a:p>
          <a:p>
            <a:pPr>
              <a:buFont typeface="Wingdings" panose="05000000000000000000" pitchFamily="2" charset="2"/>
              <a:buChar char="Ø"/>
            </a:pPr>
            <a:r>
              <a:rPr lang="en-US" sz="3300" b="1" dirty="0"/>
              <a:t>Surgeons must ensure that accurate, comprehensive, legible </a:t>
            </a:r>
            <a:r>
              <a:rPr lang="en-US" sz="3300" b="1" dirty="0" smtClean="0"/>
              <a:t>and contemporaneous </a:t>
            </a:r>
            <a:r>
              <a:rPr lang="en-US" sz="3300" b="1" dirty="0"/>
              <a:t>records are maintained of all their interactions </a:t>
            </a:r>
            <a:r>
              <a:rPr lang="en-US" sz="3300" b="1" dirty="0" smtClean="0"/>
              <a:t>with patients.</a:t>
            </a:r>
          </a:p>
          <a:p>
            <a:pPr marL="0" indent="0">
              <a:buNone/>
            </a:pPr>
            <a:r>
              <a:rPr lang="en-US" sz="3300" b="1" dirty="0" smtClean="0"/>
              <a:t> </a:t>
            </a:r>
            <a:r>
              <a:rPr lang="en-US" sz="3300" b="1" dirty="0"/>
              <a:t>In meeting the standards of </a:t>
            </a:r>
            <a:r>
              <a:rPr lang="en-US" sz="3300" i="1" dirty="0"/>
              <a:t>Good Medical Practice </a:t>
            </a:r>
            <a:r>
              <a:rPr lang="en-US" sz="3300" b="1" dirty="0"/>
              <a:t>you should:</a:t>
            </a:r>
          </a:p>
          <a:p>
            <a:pPr>
              <a:buFont typeface="Wingdings" panose="05000000000000000000" pitchFamily="2" charset="2"/>
              <a:buChar char="Ø"/>
            </a:pPr>
            <a:r>
              <a:rPr lang="en-US" sz="3300" dirty="0" smtClean="0"/>
              <a:t> </a:t>
            </a:r>
            <a:r>
              <a:rPr lang="en-US" sz="3300" dirty="0"/>
              <a:t>Be fully versed in the use of the electronic health record system used in </a:t>
            </a:r>
            <a:r>
              <a:rPr lang="en-US" sz="3300" dirty="0" smtClean="0"/>
              <a:t>your organization </a:t>
            </a:r>
            <a:r>
              <a:rPr lang="en-US" sz="3300" dirty="0"/>
              <a:t>and record clinical information in a way that can be shared </a:t>
            </a:r>
            <a:r>
              <a:rPr lang="en-US" sz="3300" dirty="0" smtClean="0"/>
              <a:t>with colleagues </a:t>
            </a:r>
            <a:r>
              <a:rPr lang="en-US" sz="3300" dirty="0"/>
              <a:t>and patients and reused safely in an electronic environment.</a:t>
            </a:r>
          </a:p>
          <a:p>
            <a:pPr>
              <a:buFont typeface="Wingdings" panose="05000000000000000000" pitchFamily="2" charset="2"/>
              <a:buChar char="Ø"/>
            </a:pPr>
            <a:r>
              <a:rPr lang="en-US" sz="3300" dirty="0" smtClean="0"/>
              <a:t> </a:t>
            </a:r>
            <a:r>
              <a:rPr lang="en-US" sz="3300" dirty="0"/>
              <a:t>Take part in the mandatory training on information governance offered by </a:t>
            </a:r>
            <a:r>
              <a:rPr lang="en-US" sz="3300" dirty="0" smtClean="0"/>
              <a:t>your organization, </a:t>
            </a:r>
            <a:r>
              <a:rPr lang="en-US" sz="3300" dirty="0"/>
              <a:t>including training on data protection and access to health records.</a:t>
            </a:r>
          </a:p>
          <a:p>
            <a:pPr>
              <a:buFont typeface="Wingdings" panose="05000000000000000000" pitchFamily="2" charset="2"/>
              <a:buChar char="Ø"/>
            </a:pPr>
            <a:r>
              <a:rPr lang="en-US" sz="3300" dirty="0" smtClean="0"/>
              <a:t> </a:t>
            </a:r>
            <a:r>
              <a:rPr lang="en-US" sz="3300" dirty="0"/>
              <a:t>Ensure that all medical records are accurate, clear, legible, comprehensive </a:t>
            </a:r>
            <a:r>
              <a:rPr lang="en-US" sz="3300" dirty="0" smtClean="0"/>
              <a:t>and contemporaneous </a:t>
            </a:r>
            <a:r>
              <a:rPr lang="en-US" sz="3300" dirty="0"/>
              <a:t>and have the patient’s identification details on them.</a:t>
            </a:r>
          </a:p>
          <a:p>
            <a:pPr>
              <a:buFont typeface="Wingdings" panose="05000000000000000000" pitchFamily="2" charset="2"/>
              <a:buChar char="Ø"/>
            </a:pPr>
            <a:r>
              <a:rPr lang="en-US" sz="3300" dirty="0" smtClean="0"/>
              <a:t>Ensure </a:t>
            </a:r>
            <a:r>
              <a:rPr lang="en-US" sz="3300" dirty="0"/>
              <a:t>that when members of the surgical team make case note entries these </a:t>
            </a:r>
            <a:r>
              <a:rPr lang="en-US" sz="3300" dirty="0" smtClean="0"/>
              <a:t>are legibly </a:t>
            </a:r>
            <a:r>
              <a:rPr lang="en-US" sz="3300" dirty="0"/>
              <a:t>signed and show the date, and, in cases where the clinical condition </a:t>
            </a:r>
            <a:r>
              <a:rPr lang="en-US" sz="3300" dirty="0" smtClean="0"/>
              <a:t>is changing</a:t>
            </a:r>
            <a:r>
              <a:rPr lang="en-US" sz="3300" dirty="0"/>
              <a:t>, the correct time</a:t>
            </a:r>
            <a:r>
              <a:rPr lang="en-US" sz="3300" dirty="0" smtClean="0"/>
              <a:t>.</a:t>
            </a:r>
            <a:endParaRPr lang="en-US" sz="3300" dirty="0"/>
          </a:p>
        </p:txBody>
      </p:sp>
    </p:spTree>
    <p:extLst>
      <p:ext uri="{BB962C8B-B14F-4D97-AF65-F5344CB8AC3E}">
        <p14:creationId xmlns:p14="http://schemas.microsoft.com/office/powerpoint/2010/main" val="3878930050"/>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4276" y="436728"/>
            <a:ext cx="10467832" cy="6209732"/>
          </a:xfrm>
        </p:spPr>
        <p:txBody>
          <a:bodyPr>
            <a:normAutofit/>
          </a:bodyPr>
          <a:lstStyle/>
          <a:p>
            <a:pPr lvl="0">
              <a:buFont typeface="Wingdings" panose="05000000000000000000" pitchFamily="2" charset="2"/>
              <a:buChar char="Ø"/>
            </a:pPr>
            <a:r>
              <a:rPr lang="en-US" dirty="0">
                <a:solidFill>
                  <a:prstClr val="black"/>
                </a:solidFill>
              </a:rPr>
              <a:t>Ensure that a record is made of the name of the most </a:t>
            </a:r>
            <a:r>
              <a:rPr lang="en-US" b="1" dirty="0">
                <a:solidFill>
                  <a:prstClr val="black"/>
                </a:solidFill>
              </a:rPr>
              <a:t>senior surgeon </a:t>
            </a:r>
            <a:r>
              <a:rPr lang="en-US" dirty="0">
                <a:solidFill>
                  <a:prstClr val="black"/>
                </a:solidFill>
              </a:rPr>
              <a:t>seeing the patient at each postoperative visit.</a:t>
            </a:r>
          </a:p>
          <a:p>
            <a:pPr lvl="0">
              <a:buFont typeface="Wingdings" panose="05000000000000000000" pitchFamily="2" charset="2"/>
              <a:buChar char="Ø"/>
            </a:pPr>
            <a:r>
              <a:rPr lang="en-US" dirty="0">
                <a:solidFill>
                  <a:prstClr val="black"/>
                </a:solidFill>
              </a:rPr>
              <a:t>Ensure that a record is made by a member of the surgical team of important events and communications with the patient or supporter (for example, prognosis or potential complication). Any change in the treatment plan should be recorded.</a:t>
            </a:r>
          </a:p>
          <a:p>
            <a:pPr lvl="0">
              <a:buFont typeface="Wingdings" panose="05000000000000000000" pitchFamily="2" charset="2"/>
              <a:buChar char="Ø"/>
            </a:pPr>
            <a:r>
              <a:rPr lang="en-US" dirty="0">
                <a:solidFill>
                  <a:prstClr val="black"/>
                </a:solidFill>
              </a:rPr>
              <a:t> Ensure that there are clear (preferably typed) operative notes for every procedure.</a:t>
            </a:r>
          </a:p>
          <a:p>
            <a:pPr>
              <a:buFont typeface="Wingdings" panose="05000000000000000000" pitchFamily="2" charset="2"/>
              <a:buChar char="Ø"/>
            </a:pPr>
            <a:r>
              <a:rPr lang="en-US" dirty="0">
                <a:solidFill>
                  <a:prstClr val="black"/>
                </a:solidFill>
              </a:rPr>
              <a:t>The notes should accompany the patient into recovery and to the ward and should give sufficient detail to enable continuity of care by another doctor. </a:t>
            </a:r>
            <a:endParaRPr lang="en-US" dirty="0" smtClean="0">
              <a:solidFill>
                <a:prstClr val="black"/>
              </a:solidFill>
            </a:endParaRPr>
          </a:p>
          <a:p>
            <a:pPr>
              <a:buFont typeface="Wingdings" panose="05000000000000000000" pitchFamily="2" charset="2"/>
              <a:buChar char="Ø"/>
            </a:pPr>
            <a:r>
              <a:rPr lang="en-US" dirty="0" smtClean="0"/>
              <a:t>Ensure </a:t>
            </a:r>
            <a:r>
              <a:rPr lang="en-US" dirty="0"/>
              <a:t>that sufficiently detailed follow-up notes and discharge summaries </a:t>
            </a:r>
            <a:r>
              <a:rPr lang="en-US" dirty="0" smtClean="0"/>
              <a:t>are completed </a:t>
            </a:r>
            <a:r>
              <a:rPr lang="en-US" dirty="0"/>
              <a:t>to allow another doctor to assess the care of the patient at any time.</a:t>
            </a:r>
            <a:endParaRPr lang="en-US" dirty="0">
              <a:solidFill>
                <a:prstClr val="black"/>
              </a:solidFill>
            </a:endParaRPr>
          </a:p>
          <a:p>
            <a:endParaRPr lang="en-US" dirty="0"/>
          </a:p>
        </p:txBody>
      </p:sp>
    </p:spTree>
    <p:extLst>
      <p:ext uri="{BB962C8B-B14F-4D97-AF65-F5344CB8AC3E}">
        <p14:creationId xmlns:p14="http://schemas.microsoft.com/office/powerpoint/2010/main" val="3150461468"/>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750626"/>
          </a:xfrm>
        </p:spPr>
        <p:txBody>
          <a:bodyPr>
            <a:normAutofit/>
          </a:bodyPr>
          <a:lstStyle/>
          <a:p>
            <a:r>
              <a:rPr lang="en-US" b="1" dirty="0" smtClean="0"/>
              <a:t>            Patients records should include</a:t>
            </a:r>
            <a:endParaRPr lang="en-US" b="1" dirty="0"/>
          </a:p>
        </p:txBody>
      </p:sp>
      <p:sp>
        <p:nvSpPr>
          <p:cNvPr id="3" name="Content Placeholder 2"/>
          <p:cNvSpPr>
            <a:spLocks noGrp="1"/>
          </p:cNvSpPr>
          <p:nvPr>
            <p:ph sz="half" idx="1"/>
          </p:nvPr>
        </p:nvSpPr>
        <p:spPr>
          <a:xfrm>
            <a:off x="341194" y="968990"/>
            <a:ext cx="5678606" cy="5650173"/>
          </a:xfrm>
        </p:spPr>
        <p:txBody>
          <a:bodyPr>
            <a:normAutofit lnSpcReduction="10000"/>
          </a:bodyPr>
          <a:lstStyle/>
          <a:p>
            <a:pPr lvl="0">
              <a:buFont typeface="Wingdings" panose="05000000000000000000" pitchFamily="2" charset="2"/>
              <a:buChar char="Ø"/>
            </a:pPr>
            <a:r>
              <a:rPr lang="en-US" sz="2400" dirty="0" smtClean="0">
                <a:solidFill>
                  <a:prstClr val="black"/>
                </a:solidFill>
              </a:rPr>
              <a:t> </a:t>
            </a:r>
            <a:r>
              <a:rPr lang="en-US" sz="2400" dirty="0">
                <a:solidFill>
                  <a:prstClr val="black"/>
                </a:solidFill>
              </a:rPr>
              <a:t>Date and time</a:t>
            </a:r>
          </a:p>
          <a:p>
            <a:pPr lvl="0">
              <a:buFont typeface="Wingdings" panose="05000000000000000000" pitchFamily="2" charset="2"/>
              <a:buChar char="Ø"/>
            </a:pPr>
            <a:r>
              <a:rPr lang="en-US" sz="2400" dirty="0" smtClean="0">
                <a:solidFill>
                  <a:prstClr val="black"/>
                </a:solidFill>
              </a:rPr>
              <a:t> </a:t>
            </a:r>
            <a:r>
              <a:rPr lang="en-US" sz="2400" dirty="0">
                <a:solidFill>
                  <a:prstClr val="black"/>
                </a:solidFill>
              </a:rPr>
              <a:t>Elective/emergency procedure</a:t>
            </a:r>
          </a:p>
          <a:p>
            <a:pPr lvl="0">
              <a:buFont typeface="Wingdings" panose="05000000000000000000" pitchFamily="2" charset="2"/>
              <a:buChar char="Ø"/>
            </a:pPr>
            <a:r>
              <a:rPr lang="en-US" sz="2400" dirty="0" smtClean="0">
                <a:solidFill>
                  <a:prstClr val="black"/>
                </a:solidFill>
              </a:rPr>
              <a:t>Names </a:t>
            </a:r>
            <a:r>
              <a:rPr lang="en-US" sz="2400" dirty="0">
                <a:solidFill>
                  <a:prstClr val="black"/>
                </a:solidFill>
              </a:rPr>
              <a:t>of the operating surgeon and assistant</a:t>
            </a:r>
          </a:p>
          <a:p>
            <a:pPr lvl="0">
              <a:buFont typeface="Wingdings" panose="05000000000000000000" pitchFamily="2" charset="2"/>
              <a:buChar char="Ø"/>
            </a:pPr>
            <a:r>
              <a:rPr lang="en-US" sz="2400" dirty="0" smtClean="0">
                <a:solidFill>
                  <a:prstClr val="black"/>
                </a:solidFill>
              </a:rPr>
              <a:t>Name </a:t>
            </a:r>
            <a:r>
              <a:rPr lang="en-US" sz="2400" dirty="0">
                <a:solidFill>
                  <a:prstClr val="black"/>
                </a:solidFill>
              </a:rPr>
              <a:t>of the theatre </a:t>
            </a:r>
            <a:r>
              <a:rPr lang="en-US" sz="2400" dirty="0" err="1" smtClean="0">
                <a:solidFill>
                  <a:prstClr val="black"/>
                </a:solidFill>
              </a:rPr>
              <a:t>anaesthetists</a:t>
            </a:r>
            <a:endParaRPr lang="en-US" sz="2400" dirty="0" smtClean="0">
              <a:solidFill>
                <a:prstClr val="black"/>
              </a:solidFill>
            </a:endParaRPr>
          </a:p>
          <a:p>
            <a:pPr lvl="0">
              <a:buFont typeface="Wingdings" panose="05000000000000000000" pitchFamily="2" charset="2"/>
              <a:buChar char="Ø"/>
            </a:pPr>
            <a:r>
              <a:rPr lang="en-US" sz="2400" dirty="0" smtClean="0">
                <a:solidFill>
                  <a:prstClr val="black"/>
                </a:solidFill>
              </a:rPr>
              <a:t>Name of the scrub nurse and circulating nurse</a:t>
            </a:r>
            <a:endParaRPr lang="en-US" sz="2400" dirty="0">
              <a:solidFill>
                <a:prstClr val="black"/>
              </a:solidFill>
            </a:endParaRPr>
          </a:p>
          <a:p>
            <a:pPr lvl="0">
              <a:buFont typeface="Wingdings" panose="05000000000000000000" pitchFamily="2" charset="2"/>
              <a:buChar char="Ø"/>
            </a:pPr>
            <a:r>
              <a:rPr lang="en-US" sz="2400" dirty="0" smtClean="0">
                <a:solidFill>
                  <a:prstClr val="black"/>
                </a:solidFill>
              </a:rPr>
              <a:t> </a:t>
            </a:r>
            <a:r>
              <a:rPr lang="en-US" sz="2400" dirty="0">
                <a:solidFill>
                  <a:prstClr val="black"/>
                </a:solidFill>
              </a:rPr>
              <a:t>Operative procedure carried out</a:t>
            </a:r>
          </a:p>
          <a:p>
            <a:pPr lvl="0">
              <a:buFont typeface="Wingdings" panose="05000000000000000000" pitchFamily="2" charset="2"/>
              <a:buChar char="Ø"/>
            </a:pPr>
            <a:r>
              <a:rPr lang="en-US" sz="2400" dirty="0" smtClean="0">
                <a:solidFill>
                  <a:prstClr val="black"/>
                </a:solidFill>
              </a:rPr>
              <a:t>Incision type</a:t>
            </a:r>
            <a:endParaRPr lang="en-US" sz="2400" dirty="0">
              <a:solidFill>
                <a:prstClr val="black"/>
              </a:solidFill>
            </a:endParaRPr>
          </a:p>
          <a:p>
            <a:pPr lvl="0">
              <a:buFont typeface="Wingdings" panose="05000000000000000000" pitchFamily="2" charset="2"/>
              <a:buChar char="Ø"/>
            </a:pPr>
            <a:r>
              <a:rPr lang="en-US" sz="2400" dirty="0" smtClean="0">
                <a:solidFill>
                  <a:prstClr val="black"/>
                </a:solidFill>
              </a:rPr>
              <a:t>Operative </a:t>
            </a:r>
            <a:r>
              <a:rPr lang="en-US" sz="2400" dirty="0">
                <a:solidFill>
                  <a:prstClr val="black"/>
                </a:solidFill>
              </a:rPr>
              <a:t>diagnosis</a:t>
            </a:r>
          </a:p>
          <a:p>
            <a:pPr lvl="0">
              <a:buFont typeface="Wingdings" panose="05000000000000000000" pitchFamily="2" charset="2"/>
              <a:buChar char="Ø"/>
            </a:pPr>
            <a:r>
              <a:rPr lang="en-US" sz="2400" dirty="0" smtClean="0">
                <a:solidFill>
                  <a:prstClr val="black"/>
                </a:solidFill>
              </a:rPr>
              <a:t>Operative </a:t>
            </a:r>
            <a:r>
              <a:rPr lang="en-US" sz="2400" dirty="0">
                <a:solidFill>
                  <a:prstClr val="black"/>
                </a:solidFill>
              </a:rPr>
              <a:t>findings</a:t>
            </a:r>
          </a:p>
          <a:p>
            <a:pPr lvl="0">
              <a:buFont typeface="Wingdings" panose="05000000000000000000" pitchFamily="2" charset="2"/>
              <a:buChar char="Ø"/>
            </a:pPr>
            <a:r>
              <a:rPr lang="en-US" sz="2400" dirty="0" smtClean="0">
                <a:solidFill>
                  <a:prstClr val="black"/>
                </a:solidFill>
              </a:rPr>
              <a:t> </a:t>
            </a:r>
            <a:r>
              <a:rPr lang="en-US" sz="2400" dirty="0">
                <a:solidFill>
                  <a:prstClr val="black"/>
                </a:solidFill>
              </a:rPr>
              <a:t>Any problems/complications</a:t>
            </a:r>
          </a:p>
          <a:p>
            <a:pPr lvl="0">
              <a:buFont typeface="Wingdings" panose="05000000000000000000" pitchFamily="2" charset="2"/>
              <a:buChar char="Ø"/>
            </a:pPr>
            <a:r>
              <a:rPr lang="en-US" sz="2400" dirty="0" smtClean="0">
                <a:solidFill>
                  <a:prstClr val="black"/>
                </a:solidFill>
              </a:rPr>
              <a:t> </a:t>
            </a:r>
            <a:r>
              <a:rPr lang="en-US" sz="2400" dirty="0">
                <a:solidFill>
                  <a:prstClr val="black"/>
                </a:solidFill>
              </a:rPr>
              <a:t>Any extra procedure performed and the reason why it was performed</a:t>
            </a:r>
          </a:p>
          <a:p>
            <a:endParaRPr lang="en-US" dirty="0"/>
          </a:p>
        </p:txBody>
      </p:sp>
      <p:sp>
        <p:nvSpPr>
          <p:cNvPr id="4" name="Content Placeholder 3"/>
          <p:cNvSpPr>
            <a:spLocks noGrp="1"/>
          </p:cNvSpPr>
          <p:nvPr>
            <p:ph sz="half" idx="2"/>
          </p:nvPr>
        </p:nvSpPr>
        <p:spPr>
          <a:xfrm>
            <a:off x="6172199" y="968990"/>
            <a:ext cx="5646761" cy="5650173"/>
          </a:xfrm>
        </p:spPr>
        <p:txBody>
          <a:bodyPr>
            <a:normAutofit lnSpcReduction="10000"/>
          </a:bodyPr>
          <a:lstStyle/>
          <a:p>
            <a:pPr lvl="0">
              <a:buFont typeface="Wingdings" panose="05000000000000000000" pitchFamily="2" charset="2"/>
              <a:buChar char="Ø"/>
            </a:pPr>
            <a:r>
              <a:rPr lang="en-US" sz="2400" dirty="0" smtClean="0">
                <a:solidFill>
                  <a:prstClr val="black"/>
                </a:solidFill>
              </a:rPr>
              <a:t> </a:t>
            </a:r>
            <a:r>
              <a:rPr lang="en-US" sz="2400" dirty="0">
                <a:solidFill>
                  <a:prstClr val="black"/>
                </a:solidFill>
              </a:rPr>
              <a:t>Any extra procedure performed and the reason why it was </a:t>
            </a:r>
            <a:r>
              <a:rPr lang="en-US" sz="2400" dirty="0" smtClean="0">
                <a:solidFill>
                  <a:prstClr val="black"/>
                </a:solidFill>
              </a:rPr>
              <a:t>performed.</a:t>
            </a:r>
            <a:endParaRPr lang="en-US" sz="2400" dirty="0">
              <a:solidFill>
                <a:prstClr val="black"/>
              </a:solidFill>
            </a:endParaRPr>
          </a:p>
          <a:p>
            <a:pPr lvl="0">
              <a:buFont typeface="Wingdings" panose="05000000000000000000" pitchFamily="2" charset="2"/>
              <a:buChar char="Ø"/>
            </a:pPr>
            <a:r>
              <a:rPr lang="en-US" sz="2400" dirty="0" smtClean="0">
                <a:solidFill>
                  <a:prstClr val="black"/>
                </a:solidFill>
              </a:rPr>
              <a:t>Details </a:t>
            </a:r>
            <a:r>
              <a:rPr lang="en-US" sz="2400" dirty="0">
                <a:solidFill>
                  <a:prstClr val="black"/>
                </a:solidFill>
              </a:rPr>
              <a:t>of tissue removed, added or </a:t>
            </a:r>
            <a:r>
              <a:rPr lang="en-US" sz="2400" dirty="0" smtClean="0">
                <a:solidFill>
                  <a:prstClr val="black"/>
                </a:solidFill>
              </a:rPr>
              <a:t>altered.</a:t>
            </a:r>
            <a:endParaRPr lang="en-US" sz="2400" dirty="0">
              <a:solidFill>
                <a:prstClr val="black"/>
              </a:solidFill>
            </a:endParaRPr>
          </a:p>
          <a:p>
            <a:pPr lvl="0">
              <a:buFont typeface="Wingdings" panose="05000000000000000000" pitchFamily="2" charset="2"/>
              <a:buChar char="Ø"/>
            </a:pPr>
            <a:r>
              <a:rPr lang="en-US" sz="2400" dirty="0" smtClean="0">
                <a:solidFill>
                  <a:prstClr val="black"/>
                </a:solidFill>
              </a:rPr>
              <a:t> </a:t>
            </a:r>
            <a:r>
              <a:rPr lang="en-US" sz="2400" dirty="0">
                <a:solidFill>
                  <a:prstClr val="black"/>
                </a:solidFill>
              </a:rPr>
              <a:t>Identification of any prosthesis used, including the serial numbers </a:t>
            </a:r>
            <a:r>
              <a:rPr lang="en-US" sz="2400" dirty="0" smtClean="0">
                <a:solidFill>
                  <a:prstClr val="black"/>
                </a:solidFill>
              </a:rPr>
              <a:t>of prostheses and </a:t>
            </a:r>
            <a:r>
              <a:rPr lang="en-US" sz="2400" dirty="0">
                <a:solidFill>
                  <a:prstClr val="black"/>
                </a:solidFill>
              </a:rPr>
              <a:t>other implanted materials</a:t>
            </a:r>
          </a:p>
          <a:p>
            <a:pPr lvl="0">
              <a:buFont typeface="Wingdings" panose="05000000000000000000" pitchFamily="2" charset="2"/>
              <a:buChar char="Ø"/>
            </a:pPr>
            <a:r>
              <a:rPr lang="en-US" sz="2400" dirty="0" smtClean="0">
                <a:solidFill>
                  <a:prstClr val="black"/>
                </a:solidFill>
              </a:rPr>
              <a:t> </a:t>
            </a:r>
            <a:r>
              <a:rPr lang="en-US" sz="2400" dirty="0">
                <a:solidFill>
                  <a:prstClr val="black"/>
                </a:solidFill>
              </a:rPr>
              <a:t>Details of closure technique</a:t>
            </a:r>
          </a:p>
          <a:p>
            <a:pPr lvl="0">
              <a:buFont typeface="Wingdings" panose="05000000000000000000" pitchFamily="2" charset="2"/>
              <a:buChar char="Ø"/>
            </a:pPr>
            <a:r>
              <a:rPr lang="en-US" sz="2400" dirty="0" smtClean="0">
                <a:solidFill>
                  <a:prstClr val="black"/>
                </a:solidFill>
              </a:rPr>
              <a:t>Anticipated </a:t>
            </a:r>
            <a:r>
              <a:rPr lang="en-US" sz="2400" dirty="0">
                <a:solidFill>
                  <a:prstClr val="black"/>
                </a:solidFill>
              </a:rPr>
              <a:t>blood loss</a:t>
            </a:r>
          </a:p>
          <a:p>
            <a:pPr lvl="0">
              <a:buFont typeface="Wingdings" panose="05000000000000000000" pitchFamily="2" charset="2"/>
              <a:buChar char="Ø"/>
            </a:pPr>
            <a:r>
              <a:rPr lang="en-US" sz="2400" dirty="0" smtClean="0">
                <a:solidFill>
                  <a:prstClr val="black"/>
                </a:solidFill>
              </a:rPr>
              <a:t> </a:t>
            </a:r>
            <a:r>
              <a:rPr lang="en-US" sz="2400" dirty="0">
                <a:solidFill>
                  <a:prstClr val="black"/>
                </a:solidFill>
              </a:rPr>
              <a:t>Antibiotic prophylaxis (where applicable)</a:t>
            </a:r>
          </a:p>
          <a:p>
            <a:pPr lvl="0">
              <a:buFont typeface="Wingdings" panose="05000000000000000000" pitchFamily="2" charset="2"/>
              <a:buChar char="Ø"/>
            </a:pPr>
            <a:r>
              <a:rPr lang="en-US" sz="2400" dirty="0" smtClean="0">
                <a:solidFill>
                  <a:prstClr val="black"/>
                </a:solidFill>
              </a:rPr>
              <a:t>DVT </a:t>
            </a:r>
            <a:r>
              <a:rPr lang="en-US" sz="2400" dirty="0">
                <a:solidFill>
                  <a:prstClr val="black"/>
                </a:solidFill>
              </a:rPr>
              <a:t>prophylaxis (where applicable)</a:t>
            </a:r>
          </a:p>
          <a:p>
            <a:pPr lvl="0">
              <a:buFont typeface="Wingdings" panose="05000000000000000000" pitchFamily="2" charset="2"/>
              <a:buChar char="Ø"/>
            </a:pPr>
            <a:r>
              <a:rPr lang="en-US" sz="2400" dirty="0" smtClean="0">
                <a:solidFill>
                  <a:prstClr val="black"/>
                </a:solidFill>
              </a:rPr>
              <a:t> </a:t>
            </a:r>
            <a:r>
              <a:rPr lang="en-US" sz="2400" dirty="0">
                <a:solidFill>
                  <a:prstClr val="black"/>
                </a:solidFill>
              </a:rPr>
              <a:t>Detailed postoperative care instructions</a:t>
            </a:r>
          </a:p>
          <a:p>
            <a:pPr marL="0" lvl="0" indent="0">
              <a:buNone/>
            </a:pPr>
            <a:r>
              <a:rPr lang="en-US" sz="2400" dirty="0" smtClean="0">
                <a:solidFill>
                  <a:prstClr val="black"/>
                </a:solidFill>
              </a:rPr>
              <a:t>NAME AND SIGNATURE</a:t>
            </a:r>
            <a:endParaRPr lang="en-US" sz="2400" dirty="0">
              <a:solidFill>
                <a:prstClr val="black"/>
              </a:solidFill>
            </a:endParaRPr>
          </a:p>
          <a:p>
            <a:endParaRPr lang="en-US" dirty="0"/>
          </a:p>
        </p:txBody>
      </p:sp>
    </p:spTree>
    <p:extLst>
      <p:ext uri="{BB962C8B-B14F-4D97-AF65-F5344CB8AC3E}">
        <p14:creationId xmlns:p14="http://schemas.microsoft.com/office/powerpoint/2010/main" val="1480458196"/>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mn-lt"/>
              </a:rPr>
              <a:t>      Record keeping/supplies</a:t>
            </a:r>
            <a:endParaRPr lang="en-US" b="1" dirty="0">
              <a:latin typeface="+mn-lt"/>
            </a:endParaRPr>
          </a:p>
        </p:txBody>
      </p:sp>
      <p:sp>
        <p:nvSpPr>
          <p:cNvPr id="3" name="Content Placeholder 2"/>
          <p:cNvSpPr>
            <a:spLocks noGrp="1"/>
          </p:cNvSpPr>
          <p:nvPr>
            <p:ph idx="1"/>
          </p:nvPr>
        </p:nvSpPr>
        <p:spPr/>
        <p:txBody>
          <a:bodyPr/>
          <a:lstStyle/>
          <a:p>
            <a:pPr lvl="1">
              <a:lnSpc>
                <a:spcPct val="100000"/>
              </a:lnSpc>
              <a:spcBef>
                <a:spcPct val="20000"/>
              </a:spcBef>
              <a:buFont typeface="Wingdings" panose="05000000000000000000" pitchFamily="2" charset="2"/>
              <a:buChar char="Ø"/>
            </a:pPr>
            <a:r>
              <a:rPr lang="en-US" sz="2800" dirty="0" smtClean="0">
                <a:solidFill>
                  <a:prstClr val="black"/>
                </a:solidFill>
              </a:rPr>
              <a:t>Sort </a:t>
            </a:r>
            <a:r>
              <a:rPr lang="en-US" sz="2800" dirty="0">
                <a:solidFill>
                  <a:prstClr val="black"/>
                </a:solidFill>
              </a:rPr>
              <a:t>to make best use of available space</a:t>
            </a:r>
          </a:p>
          <a:p>
            <a:pPr lvl="1">
              <a:lnSpc>
                <a:spcPct val="100000"/>
              </a:lnSpc>
              <a:spcBef>
                <a:spcPct val="20000"/>
              </a:spcBef>
              <a:buFont typeface="Wingdings" panose="05000000000000000000" pitchFamily="2" charset="2"/>
              <a:buChar char="Ø"/>
            </a:pPr>
            <a:r>
              <a:rPr lang="en-US" sz="2800" dirty="0">
                <a:solidFill>
                  <a:prstClr val="black"/>
                </a:solidFill>
              </a:rPr>
              <a:t>Set out on clearly labeled shelves</a:t>
            </a:r>
          </a:p>
          <a:p>
            <a:pPr lvl="1">
              <a:lnSpc>
                <a:spcPct val="100000"/>
              </a:lnSpc>
              <a:spcBef>
                <a:spcPct val="20000"/>
              </a:spcBef>
              <a:buFont typeface="Wingdings" panose="05000000000000000000" pitchFamily="2" charset="2"/>
              <a:buChar char="Ø"/>
            </a:pPr>
            <a:r>
              <a:rPr lang="en-US" sz="2800" dirty="0">
                <a:solidFill>
                  <a:prstClr val="black"/>
                </a:solidFill>
              </a:rPr>
              <a:t>Should be standardized  for all store rooms</a:t>
            </a:r>
          </a:p>
          <a:p>
            <a:pPr lvl="1">
              <a:lnSpc>
                <a:spcPct val="100000"/>
              </a:lnSpc>
              <a:spcBef>
                <a:spcPct val="20000"/>
              </a:spcBef>
              <a:buFont typeface="Wingdings" panose="05000000000000000000" pitchFamily="2" charset="2"/>
              <a:buChar char="Ø"/>
            </a:pPr>
            <a:r>
              <a:rPr lang="en-US" sz="2800" dirty="0">
                <a:solidFill>
                  <a:prstClr val="black"/>
                </a:solidFill>
              </a:rPr>
              <a:t>Stocks should be regularly audited</a:t>
            </a:r>
          </a:p>
          <a:p>
            <a:pPr lvl="1">
              <a:lnSpc>
                <a:spcPct val="100000"/>
              </a:lnSpc>
              <a:spcBef>
                <a:spcPct val="20000"/>
              </a:spcBef>
              <a:buFont typeface="Wingdings" panose="05000000000000000000" pitchFamily="2" charset="2"/>
              <a:buChar char="Ø"/>
            </a:pPr>
            <a:r>
              <a:rPr lang="en-US" sz="2800" dirty="0">
                <a:solidFill>
                  <a:prstClr val="black"/>
                </a:solidFill>
              </a:rPr>
              <a:t>Should be matched to demand</a:t>
            </a:r>
          </a:p>
          <a:p>
            <a:pPr lvl="1">
              <a:lnSpc>
                <a:spcPct val="100000"/>
              </a:lnSpc>
              <a:spcBef>
                <a:spcPct val="20000"/>
              </a:spcBef>
              <a:buFont typeface="Wingdings" panose="05000000000000000000" pitchFamily="2" charset="2"/>
              <a:buChar char="Ø"/>
            </a:pPr>
            <a:r>
              <a:rPr lang="en-US" sz="2800" dirty="0">
                <a:solidFill>
                  <a:prstClr val="black"/>
                </a:solidFill>
              </a:rPr>
              <a:t>Avoid unnecessary building up of large stocks</a:t>
            </a:r>
          </a:p>
          <a:p>
            <a:endParaRPr lang="en-US" dirty="0"/>
          </a:p>
        </p:txBody>
      </p:sp>
    </p:spTree>
    <p:extLst>
      <p:ext uri="{BB962C8B-B14F-4D97-AF65-F5344CB8AC3E}">
        <p14:creationId xmlns:p14="http://schemas.microsoft.com/office/powerpoint/2010/main" val="40720567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Legal Aspects in Theatre Nursing</a:t>
            </a:r>
            <a:endParaRPr lang="en-US" dirty="0"/>
          </a:p>
        </p:txBody>
      </p:sp>
      <p:sp>
        <p:nvSpPr>
          <p:cNvPr id="3" name="Content Placeholder 2"/>
          <p:cNvSpPr>
            <a:spLocks noGrp="1"/>
          </p:cNvSpPr>
          <p:nvPr>
            <p:ph idx="1"/>
          </p:nvPr>
        </p:nvSpPr>
        <p:spPr/>
        <p:txBody>
          <a:bodyPr/>
          <a:lstStyle/>
          <a:p>
            <a:pPr marL="0" indent="0">
              <a:buNone/>
            </a:pPr>
            <a:r>
              <a:rPr lang="en-US" dirty="0" smtClean="0">
                <a:solidFill>
                  <a:prstClr val="black"/>
                </a:solidFill>
              </a:rPr>
              <a:t>      </a:t>
            </a:r>
            <a:endParaRPr lang="en-US" dirty="0"/>
          </a:p>
          <a:p>
            <a:r>
              <a:rPr lang="en-GB" dirty="0"/>
              <a:t> ‘legal’. The dictionary defines the word legal as </a:t>
            </a:r>
            <a:r>
              <a:rPr lang="en-GB" b="1" dirty="0"/>
              <a:t>'required’ </a:t>
            </a:r>
            <a:r>
              <a:rPr lang="en-GB" dirty="0"/>
              <a:t>or </a:t>
            </a:r>
            <a:r>
              <a:rPr lang="en-GB" b="1" dirty="0"/>
              <a:t>'permitted by law'. </a:t>
            </a:r>
            <a:endParaRPr lang="en-GB" b="1" dirty="0" smtClean="0"/>
          </a:p>
          <a:p>
            <a:r>
              <a:rPr lang="en-GB" dirty="0" smtClean="0"/>
              <a:t>Therefore</a:t>
            </a:r>
            <a:r>
              <a:rPr lang="en-GB" dirty="0"/>
              <a:t>, when we talk of legal aspects in theatre nursing, we are referring to what the law requires us to do in the theatre before, during and after the operation.</a:t>
            </a:r>
            <a:endParaRPr lang="en-US" dirty="0"/>
          </a:p>
          <a:p>
            <a:pPr lvl="0"/>
            <a:endParaRPr lang="en-US" dirty="0">
              <a:solidFill>
                <a:prstClr val="black"/>
              </a:solidFill>
            </a:endParaRPr>
          </a:p>
        </p:txBody>
      </p:sp>
    </p:spTree>
    <p:extLst>
      <p:ext uri="{BB962C8B-B14F-4D97-AF65-F5344CB8AC3E}">
        <p14:creationId xmlns:p14="http://schemas.microsoft.com/office/powerpoint/2010/main" val="41367323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41668"/>
            <a:ext cx="10972800" cy="759853"/>
          </a:xfrm>
        </p:spPr>
        <p:txBody>
          <a:bodyPr>
            <a:normAutofit fontScale="90000"/>
          </a:bodyPr>
          <a:lstStyle/>
          <a:p>
            <a:r>
              <a:rPr lang="en-US" b="1" dirty="0" smtClean="0">
                <a:latin typeface="+mn-lt"/>
              </a:rPr>
              <a:t>Important</a:t>
            </a:r>
            <a:r>
              <a:rPr lang="en-US" dirty="0" smtClean="0">
                <a:latin typeface="+mn-lt"/>
              </a:rPr>
              <a:t> </a:t>
            </a:r>
            <a:r>
              <a:rPr lang="en-US" b="1" dirty="0" smtClean="0">
                <a:latin typeface="+mn-lt"/>
              </a:rPr>
              <a:t>considerations</a:t>
            </a:r>
            <a:endParaRPr lang="en-US" b="1" dirty="0">
              <a:latin typeface="+mn-lt"/>
            </a:endParaRPr>
          </a:p>
        </p:txBody>
      </p:sp>
      <p:sp>
        <p:nvSpPr>
          <p:cNvPr id="3" name="Content Placeholder 2"/>
          <p:cNvSpPr>
            <a:spLocks noGrp="1"/>
          </p:cNvSpPr>
          <p:nvPr>
            <p:ph idx="1"/>
          </p:nvPr>
        </p:nvSpPr>
        <p:spPr>
          <a:xfrm>
            <a:off x="609600" y="901521"/>
            <a:ext cx="10972800" cy="5692462"/>
          </a:xfrm>
        </p:spPr>
        <p:txBody>
          <a:bodyPr>
            <a:normAutofit fontScale="92500" lnSpcReduction="10000"/>
          </a:bodyPr>
          <a:lstStyle/>
          <a:p>
            <a:pPr marL="1314450" lvl="2" indent="-514350">
              <a:buFont typeface="+mj-lt"/>
              <a:buAutoNum type="arabicPeriod"/>
            </a:pPr>
            <a:r>
              <a:rPr lang="en-US" sz="2800" dirty="0" smtClean="0"/>
              <a:t>Right to life/principle of justice</a:t>
            </a:r>
          </a:p>
          <a:p>
            <a:pPr marL="1314450" lvl="2" indent="-514350">
              <a:buFont typeface="+mj-lt"/>
              <a:buAutoNum type="arabicPeriod"/>
            </a:pPr>
            <a:r>
              <a:rPr lang="en-US" sz="2800" dirty="0" smtClean="0"/>
              <a:t>Respect of autonomy-respect to ones opinion</a:t>
            </a:r>
          </a:p>
          <a:p>
            <a:pPr marL="1314450" lvl="2" indent="-514350">
              <a:buFont typeface="+mj-lt"/>
              <a:buAutoNum type="arabicPeriod"/>
            </a:pPr>
            <a:r>
              <a:rPr lang="en-US" sz="2800" dirty="0" smtClean="0"/>
              <a:t>Principle  of non maleficence –do no harm (beneficence)</a:t>
            </a:r>
          </a:p>
          <a:p>
            <a:pPr marL="0" indent="0">
              <a:buNone/>
            </a:pPr>
            <a:r>
              <a:rPr lang="en-US" b="1" u="sng" dirty="0" smtClean="0"/>
              <a:t>COMMON </a:t>
            </a:r>
            <a:r>
              <a:rPr lang="en-US" u="sng" dirty="0" smtClean="0"/>
              <a:t> </a:t>
            </a:r>
            <a:r>
              <a:rPr lang="en-US" b="1" u="sng" dirty="0" smtClean="0"/>
              <a:t>ENCOUNTERED  LEGAL </a:t>
            </a:r>
            <a:r>
              <a:rPr lang="en-US" u="sng" dirty="0" smtClean="0"/>
              <a:t> </a:t>
            </a:r>
            <a:r>
              <a:rPr lang="en-US" b="1" u="sng" dirty="0" smtClean="0"/>
              <a:t>ISSUE</a:t>
            </a:r>
            <a:r>
              <a:rPr lang="en-US" b="1" dirty="0" smtClean="0"/>
              <a:t>S</a:t>
            </a:r>
          </a:p>
          <a:p>
            <a:pPr>
              <a:buFont typeface="Wingdings" panose="05000000000000000000" pitchFamily="2" charset="2"/>
              <a:buChar char="v"/>
            </a:pPr>
            <a:r>
              <a:rPr lang="en-US" b="1" i="1" dirty="0" smtClean="0"/>
              <a:t>Consent, Negligence, inadequate documentation, inexperience, clinical errors, confidentiality, patients security.</a:t>
            </a:r>
          </a:p>
          <a:p>
            <a:pPr marL="514350" indent="-514350">
              <a:buFont typeface="+mj-lt"/>
              <a:buAutoNum type="arabicPeriod"/>
            </a:pPr>
            <a:r>
              <a:rPr lang="en-US" b="1" dirty="0" smtClean="0"/>
              <a:t>Consent</a:t>
            </a:r>
            <a:r>
              <a:rPr lang="en-US" dirty="0" smtClean="0"/>
              <a:t>:</a:t>
            </a:r>
          </a:p>
          <a:p>
            <a:r>
              <a:rPr lang="en-US" dirty="0" smtClean="0"/>
              <a:t>Consent must be: </a:t>
            </a:r>
          </a:p>
          <a:p>
            <a:pPr lvl="2">
              <a:buFont typeface="Wingdings" panose="05000000000000000000" pitchFamily="2" charset="2"/>
              <a:buChar char="Ø"/>
            </a:pPr>
            <a:r>
              <a:rPr lang="en-US" sz="2800" dirty="0" smtClean="0"/>
              <a:t>Legally valid e.g. given by a person above 18 years, of sound mind and voluntary not coerced </a:t>
            </a:r>
          </a:p>
          <a:p>
            <a:pPr lvl="2">
              <a:buFont typeface="Wingdings" panose="05000000000000000000" pitchFamily="2" charset="2"/>
              <a:buChar char="Ø"/>
            </a:pPr>
            <a:r>
              <a:rPr lang="en-US" sz="2800" dirty="0" smtClean="0"/>
              <a:t>Administered by a competent doctor</a:t>
            </a:r>
          </a:p>
          <a:p>
            <a:pPr lvl="2">
              <a:buFont typeface="Wingdings" panose="05000000000000000000" pitchFamily="2" charset="2"/>
              <a:buChar char="Ø"/>
            </a:pPr>
            <a:r>
              <a:rPr lang="en-US" sz="2800" dirty="0" smtClean="0"/>
              <a:t>Must  be informed </a:t>
            </a:r>
            <a:endParaRPr lang="en-US" sz="2800" dirty="0"/>
          </a:p>
        </p:txBody>
      </p:sp>
    </p:spTree>
    <p:extLst>
      <p:ext uri="{BB962C8B-B14F-4D97-AF65-F5344CB8AC3E}">
        <p14:creationId xmlns:p14="http://schemas.microsoft.com/office/powerpoint/2010/main" val="29792244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0659" y="170646"/>
            <a:ext cx="10972800" cy="6474853"/>
          </a:xfrm>
        </p:spPr>
        <p:txBody>
          <a:bodyPr>
            <a:normAutofit/>
          </a:bodyPr>
          <a:lstStyle/>
          <a:p>
            <a:pPr marL="514350" indent="-514350">
              <a:buAutoNum type="arabicPeriod" startAt="2"/>
            </a:pPr>
            <a:r>
              <a:rPr lang="en-US" b="1" dirty="0" smtClean="0"/>
              <a:t>Negligence</a:t>
            </a:r>
            <a:r>
              <a:rPr lang="en-US" dirty="0" smtClean="0"/>
              <a:t>: clinician not providing adequate /reasonable information about  risks of proposed  treatment.</a:t>
            </a:r>
          </a:p>
          <a:p>
            <a:pPr marL="514350" indent="-514350">
              <a:buAutoNum type="arabicPeriod" startAt="2"/>
            </a:pPr>
            <a:r>
              <a:rPr lang="en-US" b="1" dirty="0" smtClean="0"/>
              <a:t>Inadequate documentation: </a:t>
            </a:r>
            <a:r>
              <a:rPr lang="en-US" dirty="0" smtClean="0"/>
              <a:t>improper and incomplete notes, lack of documentation.</a:t>
            </a:r>
          </a:p>
          <a:p>
            <a:pPr marL="514350" indent="-514350">
              <a:buAutoNum type="arabicPeriod" startAt="2"/>
            </a:pPr>
            <a:r>
              <a:rPr lang="en-US" b="1" dirty="0" smtClean="0"/>
              <a:t>Inexperience /inadequate experience/lack of experience: </a:t>
            </a:r>
            <a:r>
              <a:rPr lang="en-US" dirty="0"/>
              <a:t>N</a:t>
            </a:r>
            <a:r>
              <a:rPr lang="en-US" dirty="0" smtClean="0"/>
              <a:t>o clinician is an expert of everything, clinician should seek appropriate guide,/supervision and refuse to proceed. </a:t>
            </a:r>
          </a:p>
          <a:p>
            <a:pPr marL="514350" indent="-514350">
              <a:buAutoNum type="arabicPeriod" startAt="2"/>
            </a:pPr>
            <a:r>
              <a:rPr lang="en-US" b="1" dirty="0" smtClean="0">
                <a:solidFill>
                  <a:prstClr val="black"/>
                </a:solidFill>
              </a:rPr>
              <a:t>Clinical </a:t>
            </a:r>
            <a:r>
              <a:rPr lang="en-US" dirty="0" smtClean="0">
                <a:solidFill>
                  <a:prstClr val="black"/>
                </a:solidFill>
              </a:rPr>
              <a:t> </a:t>
            </a:r>
            <a:r>
              <a:rPr lang="en-US" b="1" dirty="0">
                <a:solidFill>
                  <a:prstClr val="black"/>
                </a:solidFill>
              </a:rPr>
              <a:t>errors</a:t>
            </a:r>
            <a:r>
              <a:rPr lang="en-US" dirty="0">
                <a:solidFill>
                  <a:prstClr val="black"/>
                </a:solidFill>
              </a:rPr>
              <a:t> (not negligence) clinician need to be honest and apologetic for their mistakes ,this is not admitting </a:t>
            </a:r>
            <a:r>
              <a:rPr lang="en-US" dirty="0" smtClean="0">
                <a:solidFill>
                  <a:prstClr val="black"/>
                </a:solidFill>
              </a:rPr>
              <a:t>negligence. Patients </a:t>
            </a:r>
            <a:r>
              <a:rPr lang="en-US" dirty="0">
                <a:solidFill>
                  <a:prstClr val="black"/>
                </a:solidFill>
              </a:rPr>
              <a:t>accept apologies but not explanations.</a:t>
            </a:r>
          </a:p>
          <a:p>
            <a:pPr marL="514350" indent="-514350">
              <a:buAutoNum type="arabicPlain" startAt="2"/>
            </a:pPr>
            <a:endParaRPr lang="en-US" dirty="0" smtClean="0"/>
          </a:p>
          <a:p>
            <a:pPr marL="514350" indent="-514350">
              <a:buAutoNum type="arabicPlain" startAt="2"/>
            </a:pPr>
            <a:endParaRPr lang="en-US" dirty="0"/>
          </a:p>
          <a:p>
            <a:pPr marL="514350" indent="-514350">
              <a:buAutoNum type="arabicPlain" startAt="2"/>
            </a:pPr>
            <a:endParaRPr lang="en-US" dirty="0" smtClean="0"/>
          </a:p>
          <a:p>
            <a:pPr marL="514350" indent="-514350">
              <a:buAutoNum type="arabicPlain" startAt="2"/>
            </a:pPr>
            <a:endParaRPr lang="en-US" dirty="0" smtClean="0"/>
          </a:p>
          <a:p>
            <a:endParaRPr lang="en-US" dirty="0"/>
          </a:p>
        </p:txBody>
      </p:sp>
    </p:spTree>
    <p:extLst>
      <p:ext uri="{BB962C8B-B14F-4D97-AF65-F5344CB8AC3E}">
        <p14:creationId xmlns:p14="http://schemas.microsoft.com/office/powerpoint/2010/main" val="2660776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502277"/>
            <a:ext cx="10972800" cy="5623888"/>
          </a:xfrm>
        </p:spPr>
        <p:txBody>
          <a:bodyPr>
            <a:normAutofit/>
          </a:bodyPr>
          <a:lstStyle/>
          <a:p>
            <a:pPr marL="514350" indent="-514350">
              <a:buAutoNum type="arabicPeriod" startAt="6"/>
            </a:pPr>
            <a:r>
              <a:rPr lang="en-GB" dirty="0" smtClean="0"/>
              <a:t>The </a:t>
            </a:r>
            <a:r>
              <a:rPr lang="en-GB" dirty="0"/>
              <a:t>importance of </a:t>
            </a:r>
            <a:r>
              <a:rPr lang="en-GB" b="1" dirty="0"/>
              <a:t>confidentiality </a:t>
            </a:r>
            <a:r>
              <a:rPr lang="en-GB" dirty="0"/>
              <a:t>in nursing practice was stressed. This is another legal requirement</a:t>
            </a:r>
            <a:r>
              <a:rPr lang="en-GB" dirty="0" smtClean="0"/>
              <a:t>.</a:t>
            </a:r>
          </a:p>
          <a:p>
            <a:pPr>
              <a:buFont typeface="Wingdings" panose="05000000000000000000" pitchFamily="2" charset="2"/>
              <a:buChar char="Ø"/>
            </a:pPr>
            <a:r>
              <a:rPr lang="en-GB" dirty="0" smtClean="0"/>
              <a:t> </a:t>
            </a:r>
            <a:r>
              <a:rPr lang="en-GB" dirty="0"/>
              <a:t>In the definition of legal, the term </a:t>
            </a:r>
            <a:r>
              <a:rPr lang="en-GB" b="1" dirty="0"/>
              <a:t>‘permitted by law</a:t>
            </a:r>
            <a:r>
              <a:rPr lang="en-GB" dirty="0"/>
              <a:t>’ implies that you </a:t>
            </a:r>
            <a:r>
              <a:rPr lang="en-GB" b="1" dirty="0"/>
              <a:t>can only carry out patient care within what the law permits you to do. </a:t>
            </a:r>
          </a:p>
          <a:p>
            <a:pPr>
              <a:buFont typeface="Wingdings" panose="05000000000000000000" pitchFamily="2" charset="2"/>
              <a:buChar char="Ø"/>
            </a:pPr>
            <a:r>
              <a:rPr lang="en-GB" dirty="0" smtClean="0"/>
              <a:t>Therefore</a:t>
            </a:r>
            <a:r>
              <a:rPr lang="en-GB" dirty="0"/>
              <a:t>, the law gives the patient seeking medical, surgical and nursing care, rights under which they are to be managed.</a:t>
            </a:r>
            <a:endParaRPr lang="en-US" dirty="0"/>
          </a:p>
          <a:p>
            <a:endParaRPr lang="en-US" dirty="0"/>
          </a:p>
        </p:txBody>
      </p:sp>
    </p:spTree>
    <p:extLst>
      <p:ext uri="{BB962C8B-B14F-4D97-AF65-F5344CB8AC3E}">
        <p14:creationId xmlns:p14="http://schemas.microsoft.com/office/powerpoint/2010/main" val="2602608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80304"/>
            <a:ext cx="10972800" cy="6516709"/>
          </a:xfrm>
        </p:spPr>
        <p:txBody>
          <a:bodyPr/>
          <a:lstStyle/>
          <a:p>
            <a:pPr marL="0" indent="0">
              <a:buNone/>
            </a:pPr>
            <a:r>
              <a:rPr lang="en-GB" b="1" dirty="0" smtClean="0"/>
              <a:t>7.  Security/Safety </a:t>
            </a:r>
            <a:r>
              <a:rPr lang="en-GB" b="1" dirty="0"/>
              <a:t>of the patient </a:t>
            </a:r>
            <a:r>
              <a:rPr lang="en-GB" dirty="0"/>
              <a:t>before, during and after operation is vested in the theatre team</a:t>
            </a:r>
            <a:r>
              <a:rPr lang="en-GB" dirty="0" smtClean="0"/>
              <a:t>.</a:t>
            </a:r>
          </a:p>
          <a:p>
            <a:pPr lvl="2">
              <a:buFont typeface="Wingdings" panose="05000000000000000000" pitchFamily="2" charset="2"/>
              <a:buChar char="Ø"/>
            </a:pPr>
            <a:r>
              <a:rPr lang="en-GB" sz="3200" dirty="0" smtClean="0"/>
              <a:t> </a:t>
            </a:r>
            <a:r>
              <a:rPr lang="en-GB" sz="3200" dirty="0"/>
              <a:t>It has already been implied earlier that by signing the consent form, the patient takes some responsibility for the whole loss of life or part of their body. </a:t>
            </a:r>
            <a:endParaRPr lang="en-GB" sz="3200" dirty="0" smtClean="0"/>
          </a:p>
          <a:p>
            <a:pPr lvl="2">
              <a:buFont typeface="Wingdings" panose="05000000000000000000" pitchFamily="2" charset="2"/>
              <a:buChar char="Ø"/>
            </a:pPr>
            <a:r>
              <a:rPr lang="en-GB" sz="3200" dirty="0" smtClean="0"/>
              <a:t>However</a:t>
            </a:r>
            <a:r>
              <a:rPr lang="en-GB" sz="3200" dirty="0"/>
              <a:t>, this does not take away the responsibility of the theatre team to ensure the security of the patient's life during the operation</a:t>
            </a:r>
            <a:r>
              <a:rPr lang="en-GB" dirty="0"/>
              <a:t>.</a:t>
            </a:r>
            <a:endParaRPr lang="en-US" dirty="0"/>
          </a:p>
          <a:p>
            <a:endParaRPr lang="en-US" dirty="0"/>
          </a:p>
        </p:txBody>
      </p:sp>
    </p:spTree>
    <p:extLst>
      <p:ext uri="{BB962C8B-B14F-4D97-AF65-F5344CB8AC3E}">
        <p14:creationId xmlns:p14="http://schemas.microsoft.com/office/powerpoint/2010/main" val="34472986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334851"/>
            <a:ext cx="10972800" cy="6413679"/>
          </a:xfrm>
        </p:spPr>
        <p:txBody>
          <a:bodyPr>
            <a:normAutofit/>
          </a:bodyPr>
          <a:lstStyle/>
          <a:p>
            <a:r>
              <a:rPr lang="en-GB" dirty="0" smtClean="0"/>
              <a:t>It </a:t>
            </a:r>
            <a:r>
              <a:rPr lang="en-GB" dirty="0"/>
              <a:t>is on this basis that those below the legal age of adulthood (18 years in Kenya) are not legally bound to sign the consent form. </a:t>
            </a:r>
            <a:endParaRPr lang="en-GB" dirty="0" smtClean="0"/>
          </a:p>
          <a:p>
            <a:r>
              <a:rPr lang="en-GB" dirty="0" smtClean="0"/>
              <a:t>It </a:t>
            </a:r>
            <a:r>
              <a:rPr lang="en-GB" dirty="0"/>
              <a:t>is signed by the parents/guardians on their behalf. In the same way, consent for the mentally ill is sought from their parents/guardians/relatives. </a:t>
            </a:r>
            <a:endParaRPr lang="en-GB" dirty="0" smtClean="0"/>
          </a:p>
          <a:p>
            <a:r>
              <a:rPr lang="en-GB" dirty="0" smtClean="0"/>
              <a:t>It </a:t>
            </a:r>
            <a:r>
              <a:rPr lang="en-GB" dirty="0"/>
              <a:t>is also important to note that consent for an operation should be obtained from the patient before they are </a:t>
            </a:r>
            <a:r>
              <a:rPr lang="en-GB" b="1" dirty="0"/>
              <a:t>pre-medicated, as pre-medication </a:t>
            </a:r>
            <a:r>
              <a:rPr lang="en-GB" dirty="0"/>
              <a:t>drugs have the potential of affecting their reasoning capacity, hence making consent signed not legally binding.</a:t>
            </a:r>
            <a:endParaRPr lang="en-US" dirty="0"/>
          </a:p>
          <a:p>
            <a:endParaRPr lang="en-US" dirty="0"/>
          </a:p>
        </p:txBody>
      </p:sp>
    </p:spTree>
    <p:extLst>
      <p:ext uri="{BB962C8B-B14F-4D97-AF65-F5344CB8AC3E}">
        <p14:creationId xmlns:p14="http://schemas.microsoft.com/office/powerpoint/2010/main" val="19218603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450761"/>
            <a:ext cx="10972800" cy="6091707"/>
          </a:xfrm>
        </p:spPr>
        <p:txBody>
          <a:bodyPr>
            <a:normAutofit lnSpcReduction="10000"/>
          </a:bodyPr>
          <a:lstStyle/>
          <a:p>
            <a:r>
              <a:rPr lang="en-GB" dirty="0"/>
              <a:t>The legal aspect in theatre nursing involves the care of the patient from the time the patient is accepted in theatre, until they are handed over back to the ward.</a:t>
            </a:r>
            <a:endParaRPr lang="en-US" dirty="0"/>
          </a:p>
          <a:p>
            <a:r>
              <a:rPr lang="en-GB" b="1" dirty="0"/>
              <a:t>For these reasons, the following procedure should be adhered to:</a:t>
            </a:r>
            <a:endParaRPr lang="en-US" b="1" dirty="0"/>
          </a:p>
          <a:p>
            <a:pPr marL="1428750" lvl="2" indent="-514350">
              <a:buFont typeface="+mj-lt"/>
              <a:buAutoNum type="arabicPeriod"/>
            </a:pPr>
            <a:r>
              <a:rPr lang="en-GB" sz="2800" dirty="0"/>
              <a:t>Any patient going to</a:t>
            </a:r>
            <a:r>
              <a:rPr lang="en-GB" sz="2800" b="1" dirty="0"/>
              <a:t> </a:t>
            </a:r>
            <a:r>
              <a:rPr lang="en-GB" sz="2800" dirty="0"/>
              <a:t>theatre</a:t>
            </a:r>
            <a:r>
              <a:rPr lang="en-GB" sz="2800" b="1" dirty="0"/>
              <a:t> must be properly prepared preoperatively. </a:t>
            </a:r>
            <a:endParaRPr lang="en-GB" sz="2800" b="1" dirty="0" smtClean="0"/>
          </a:p>
          <a:p>
            <a:pPr marL="1428750" lvl="2" indent="-514350">
              <a:buFont typeface="+mj-lt"/>
              <a:buAutoNum type="arabicPeriod"/>
            </a:pPr>
            <a:r>
              <a:rPr lang="en-GB" sz="2800" dirty="0" smtClean="0"/>
              <a:t>The patient </a:t>
            </a:r>
            <a:r>
              <a:rPr lang="en-GB" sz="2800" b="1" dirty="0" smtClean="0"/>
              <a:t>must be well labelled</a:t>
            </a:r>
            <a:r>
              <a:rPr lang="en-GB" sz="2800" dirty="0" smtClean="0"/>
              <a:t>.</a:t>
            </a:r>
            <a:endParaRPr lang="en-US" sz="2800" dirty="0"/>
          </a:p>
          <a:p>
            <a:pPr marL="1428750" lvl="2" indent="-514350">
              <a:buFont typeface="+mj-lt"/>
              <a:buAutoNum type="arabicPeriod"/>
            </a:pPr>
            <a:r>
              <a:rPr lang="en-GB" sz="2800" dirty="0"/>
              <a:t>The patient </a:t>
            </a:r>
            <a:r>
              <a:rPr lang="en-GB" sz="2800" b="1" dirty="0"/>
              <a:t>must sign an informed consent</a:t>
            </a:r>
            <a:r>
              <a:rPr lang="en-GB" sz="2800" dirty="0"/>
              <a:t>, obtained by the surgeon. </a:t>
            </a:r>
            <a:endParaRPr lang="en-US" sz="2800" dirty="0"/>
          </a:p>
          <a:p>
            <a:pPr marL="1428750" lvl="2" indent="-514350">
              <a:buFont typeface="+mj-lt"/>
              <a:buAutoNum type="arabicPeriod"/>
            </a:pPr>
            <a:r>
              <a:rPr lang="en-GB" sz="2800" dirty="0"/>
              <a:t>The patient </a:t>
            </a:r>
            <a:r>
              <a:rPr lang="en-GB" sz="2800" b="1" dirty="0"/>
              <a:t>must be protected from any harm, falls or eventuality, </a:t>
            </a:r>
            <a:r>
              <a:rPr lang="en-GB" sz="2800" b="1" dirty="0" smtClean="0"/>
              <a:t> during </a:t>
            </a:r>
            <a:r>
              <a:rPr lang="en-GB" sz="2800" b="1" dirty="0"/>
              <a:t>the stay in theatre. </a:t>
            </a:r>
            <a:endParaRPr lang="en-US" sz="2800" b="1" dirty="0"/>
          </a:p>
          <a:p>
            <a:pPr marL="1428750" lvl="2" indent="-514350">
              <a:buFont typeface="+mj-lt"/>
              <a:buAutoNum type="arabicPeriod"/>
            </a:pPr>
            <a:r>
              <a:rPr lang="en-GB" sz="2800" b="1" dirty="0"/>
              <a:t>Confidentiality</a:t>
            </a:r>
            <a:r>
              <a:rPr lang="en-GB" sz="2800" dirty="0"/>
              <a:t> must be observed regarding the patient. </a:t>
            </a:r>
            <a:endParaRPr lang="en-US" sz="2800" dirty="0"/>
          </a:p>
          <a:p>
            <a:endParaRPr lang="en-US" dirty="0"/>
          </a:p>
        </p:txBody>
      </p:sp>
    </p:spTree>
    <p:extLst>
      <p:ext uri="{BB962C8B-B14F-4D97-AF65-F5344CB8AC3E}">
        <p14:creationId xmlns:p14="http://schemas.microsoft.com/office/powerpoint/2010/main" val="469927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1669"/>
            <a:ext cx="10515600" cy="862883"/>
          </a:xfrm>
        </p:spPr>
        <p:txBody>
          <a:bodyPr/>
          <a:lstStyle/>
          <a:p>
            <a:r>
              <a:rPr lang="en-US" dirty="0" smtClean="0">
                <a:latin typeface="+mn-lt"/>
              </a:rPr>
              <a:t>              Module Objectives</a:t>
            </a:r>
            <a:endParaRPr lang="en-US" dirty="0">
              <a:latin typeface="+mn-lt"/>
            </a:endParaRPr>
          </a:p>
        </p:txBody>
      </p:sp>
      <p:sp>
        <p:nvSpPr>
          <p:cNvPr id="3" name="Content Placeholder 2"/>
          <p:cNvSpPr>
            <a:spLocks noGrp="1"/>
          </p:cNvSpPr>
          <p:nvPr>
            <p:ph idx="1"/>
          </p:nvPr>
        </p:nvSpPr>
        <p:spPr>
          <a:xfrm>
            <a:off x="838200" y="1004552"/>
            <a:ext cx="10515600" cy="5172411"/>
          </a:xfrm>
        </p:spPr>
        <p:txBody>
          <a:bodyPr/>
          <a:lstStyle/>
          <a:p>
            <a:pPr marL="0" lvl="0" indent="0">
              <a:lnSpc>
                <a:spcPct val="100000"/>
              </a:lnSpc>
              <a:spcBef>
                <a:spcPct val="20000"/>
              </a:spcBef>
              <a:buNone/>
            </a:pPr>
            <a:r>
              <a:rPr lang="en-GB" dirty="0"/>
              <a:t>By the end of this unit you will be able </a:t>
            </a:r>
            <a:r>
              <a:rPr lang="en-GB" dirty="0" smtClean="0"/>
              <a:t>to; </a:t>
            </a:r>
            <a:endParaRPr lang="en-US" dirty="0"/>
          </a:p>
          <a:p>
            <a:pPr lvl="0">
              <a:lnSpc>
                <a:spcPct val="100000"/>
              </a:lnSpc>
              <a:spcBef>
                <a:spcPct val="20000"/>
              </a:spcBef>
              <a:buFont typeface="Wingdings" panose="05000000000000000000" pitchFamily="2" charset="2"/>
              <a:buChar char="Ø"/>
            </a:pPr>
            <a:r>
              <a:rPr lang="en-GB" dirty="0"/>
              <a:t>Describe the </a:t>
            </a:r>
            <a:r>
              <a:rPr lang="en-GB" dirty="0" smtClean="0"/>
              <a:t>historical </a:t>
            </a:r>
            <a:r>
              <a:rPr lang="en-GB" dirty="0"/>
              <a:t>background of theatre </a:t>
            </a:r>
            <a:r>
              <a:rPr lang="en-GB" dirty="0" smtClean="0"/>
              <a:t>nursing; </a:t>
            </a:r>
            <a:endParaRPr lang="en-US" dirty="0"/>
          </a:p>
          <a:p>
            <a:pPr lvl="0">
              <a:lnSpc>
                <a:spcPct val="100000"/>
              </a:lnSpc>
              <a:spcBef>
                <a:spcPct val="20000"/>
              </a:spcBef>
              <a:buFont typeface="Wingdings" panose="05000000000000000000" pitchFamily="2" charset="2"/>
              <a:buChar char="Ø"/>
            </a:pPr>
            <a:r>
              <a:rPr lang="en-GB" dirty="0"/>
              <a:t>Explain the legal requirements to be met by an </a:t>
            </a:r>
            <a:br>
              <a:rPr lang="en-GB" dirty="0"/>
            </a:br>
            <a:r>
              <a:rPr lang="en-GB" dirty="0"/>
              <a:t>operating </a:t>
            </a:r>
            <a:r>
              <a:rPr lang="en-GB" dirty="0" smtClean="0"/>
              <a:t>theatre; </a:t>
            </a:r>
            <a:endParaRPr lang="en-US" dirty="0"/>
          </a:p>
          <a:p>
            <a:pPr lvl="0">
              <a:lnSpc>
                <a:spcPct val="100000"/>
              </a:lnSpc>
              <a:spcBef>
                <a:spcPct val="20000"/>
              </a:spcBef>
              <a:buFont typeface="Wingdings" panose="05000000000000000000" pitchFamily="2" charset="2"/>
              <a:buChar char="Ø"/>
            </a:pPr>
            <a:r>
              <a:rPr lang="en-GB" dirty="0"/>
              <a:t>Describe the general layout of the operating </a:t>
            </a:r>
            <a:r>
              <a:rPr lang="en-GB" dirty="0" smtClean="0"/>
              <a:t>theatre; </a:t>
            </a:r>
            <a:endParaRPr lang="en-US" dirty="0"/>
          </a:p>
          <a:p>
            <a:pPr lvl="0">
              <a:lnSpc>
                <a:spcPct val="100000"/>
              </a:lnSpc>
              <a:spcBef>
                <a:spcPct val="20000"/>
              </a:spcBef>
              <a:buFont typeface="Wingdings" panose="05000000000000000000" pitchFamily="2" charset="2"/>
              <a:buChar char="Ø"/>
            </a:pPr>
            <a:r>
              <a:rPr lang="en-GB" dirty="0"/>
              <a:t>Describe the instruments used in a </a:t>
            </a:r>
            <a:r>
              <a:rPr lang="en-GB" dirty="0" smtClean="0"/>
              <a:t>theatre; </a:t>
            </a:r>
            <a:endParaRPr lang="en-US" dirty="0"/>
          </a:p>
          <a:p>
            <a:pPr lvl="0">
              <a:lnSpc>
                <a:spcPct val="100000"/>
              </a:lnSpc>
              <a:spcBef>
                <a:spcPct val="20000"/>
              </a:spcBef>
              <a:buFont typeface="Wingdings" panose="05000000000000000000" pitchFamily="2" charset="2"/>
              <a:buChar char="Ø"/>
            </a:pPr>
            <a:r>
              <a:rPr lang="en-GB" dirty="0"/>
              <a:t>Describe the methods of ensuring safety and infection prevention in the </a:t>
            </a:r>
            <a:r>
              <a:rPr lang="en-GB" dirty="0" smtClean="0"/>
              <a:t>theatre; </a:t>
            </a:r>
            <a:endParaRPr lang="en-US" dirty="0"/>
          </a:p>
          <a:p>
            <a:pPr lvl="0">
              <a:lnSpc>
                <a:spcPct val="100000"/>
              </a:lnSpc>
              <a:spcBef>
                <a:spcPct val="20000"/>
              </a:spcBef>
              <a:buFont typeface="Wingdings" panose="05000000000000000000" pitchFamily="2" charset="2"/>
              <a:buChar char="Ø"/>
            </a:pPr>
            <a:r>
              <a:rPr lang="en-GB" dirty="0"/>
              <a:t>Explain the </a:t>
            </a:r>
            <a:r>
              <a:rPr lang="en-GB" dirty="0" smtClean="0"/>
              <a:t>Roles </a:t>
            </a:r>
            <a:r>
              <a:rPr lang="en-GB" dirty="0"/>
              <a:t>and functions of the theatre </a:t>
            </a:r>
            <a:r>
              <a:rPr lang="en-GB" dirty="0" smtClean="0"/>
              <a:t>Nurse </a:t>
            </a:r>
            <a:r>
              <a:rPr lang="en-GB" dirty="0"/>
              <a:t>in the care of a patient while in </a:t>
            </a:r>
            <a:r>
              <a:rPr lang="en-GB" dirty="0" smtClean="0"/>
              <a:t>theatre;</a:t>
            </a:r>
            <a:endParaRPr lang="en-US" dirty="0"/>
          </a:p>
          <a:p>
            <a:endParaRPr lang="en-US" dirty="0"/>
          </a:p>
        </p:txBody>
      </p:sp>
    </p:spTree>
    <p:extLst>
      <p:ext uri="{BB962C8B-B14F-4D97-AF65-F5344CB8AC3E}">
        <p14:creationId xmlns:p14="http://schemas.microsoft.com/office/powerpoint/2010/main" val="2902762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95459"/>
            <a:ext cx="10972800" cy="5910057"/>
          </a:xfrm>
        </p:spPr>
        <p:txBody>
          <a:bodyPr>
            <a:normAutofit lnSpcReduction="10000"/>
          </a:bodyPr>
          <a:lstStyle/>
          <a:p>
            <a:pPr marL="1314450" lvl="2" indent="-514350">
              <a:buAutoNum type="arabicPeriod" startAt="5"/>
            </a:pPr>
            <a:r>
              <a:rPr lang="en-GB" sz="2800" dirty="0" smtClean="0"/>
              <a:t>Measures </a:t>
            </a:r>
            <a:r>
              <a:rPr lang="en-GB" sz="2800" b="1" dirty="0"/>
              <a:t>must</a:t>
            </a:r>
            <a:r>
              <a:rPr lang="en-GB" sz="2800" dirty="0"/>
              <a:t> be taken to ensure that the patient taken to theatre </a:t>
            </a:r>
            <a:r>
              <a:rPr lang="en-GB" sz="2800" b="1" dirty="0"/>
              <a:t>is </a:t>
            </a:r>
            <a:r>
              <a:rPr lang="en-GB" sz="2800" b="1" dirty="0" smtClean="0"/>
              <a:t>the </a:t>
            </a:r>
            <a:r>
              <a:rPr lang="en-GB" sz="2800" b="1" dirty="0"/>
              <a:t>right one for the intended operation</a:t>
            </a:r>
            <a:r>
              <a:rPr lang="en-GB" sz="2800" dirty="0"/>
              <a:t>. </a:t>
            </a:r>
            <a:endParaRPr lang="en-US" sz="2800" dirty="0"/>
          </a:p>
          <a:p>
            <a:pPr marL="1314450" lvl="2" indent="-514350">
              <a:buAutoNum type="arabicPeriod" startAt="5"/>
            </a:pPr>
            <a:r>
              <a:rPr lang="en-GB" sz="2800" dirty="0" smtClean="0"/>
              <a:t>The </a:t>
            </a:r>
            <a:r>
              <a:rPr lang="en-GB" sz="2800" dirty="0"/>
              <a:t>items to be used for the operation </a:t>
            </a:r>
            <a:r>
              <a:rPr lang="en-GB" sz="2800" b="1" dirty="0"/>
              <a:t>must be counted and recorded </a:t>
            </a:r>
            <a:r>
              <a:rPr lang="en-GB" sz="2800" b="1" dirty="0" smtClean="0"/>
              <a:t>before </a:t>
            </a:r>
            <a:r>
              <a:rPr lang="en-GB" sz="2800" b="1" dirty="0"/>
              <a:t>and after operation to prevent loss of swabs, tubes, blades, forceps, abdominal pacts and any instrument used</a:t>
            </a:r>
            <a:r>
              <a:rPr lang="en-GB" sz="2800" dirty="0"/>
              <a:t>. </a:t>
            </a:r>
            <a:endParaRPr lang="en-US" sz="2800" dirty="0"/>
          </a:p>
          <a:p>
            <a:pPr marL="1314450" lvl="2" indent="-514350">
              <a:buFont typeface="Arial" pitchFamily="34" charset="0"/>
              <a:buAutoNum type="arabicPeriod" startAt="5"/>
            </a:pPr>
            <a:r>
              <a:rPr lang="en-GB" sz="2800" dirty="0" smtClean="0"/>
              <a:t>Theatre </a:t>
            </a:r>
            <a:r>
              <a:rPr lang="en-GB" sz="2800" dirty="0"/>
              <a:t>nurses </a:t>
            </a:r>
            <a:r>
              <a:rPr lang="en-GB" sz="2800" b="1" dirty="0"/>
              <a:t>must know where the exits are</a:t>
            </a:r>
            <a:r>
              <a:rPr lang="en-GB" sz="2800" dirty="0"/>
              <a:t>, for use in case of </a:t>
            </a:r>
            <a:r>
              <a:rPr lang="en-GB" sz="2800" dirty="0" smtClean="0"/>
              <a:t> an </a:t>
            </a:r>
            <a:r>
              <a:rPr lang="en-GB" sz="2800" dirty="0"/>
              <a:t>emergency. </a:t>
            </a:r>
            <a:endParaRPr lang="en-GB" sz="2800" dirty="0" smtClean="0"/>
          </a:p>
          <a:p>
            <a:pPr marL="1314450" lvl="2" indent="-514350">
              <a:buFont typeface="Arial" pitchFamily="34" charset="0"/>
              <a:buAutoNum type="arabicPeriod" startAt="5"/>
            </a:pPr>
            <a:r>
              <a:rPr lang="en-GB" sz="2800" b="1" dirty="0" smtClean="0">
                <a:solidFill>
                  <a:prstClr val="black"/>
                </a:solidFill>
              </a:rPr>
              <a:t>Sockets </a:t>
            </a:r>
            <a:r>
              <a:rPr lang="en-GB" sz="2800" b="1" dirty="0">
                <a:solidFill>
                  <a:prstClr val="black"/>
                </a:solidFill>
              </a:rPr>
              <a:t>in theatre should be covered during scrubbing to prevent risk of conducting currents. </a:t>
            </a:r>
            <a:r>
              <a:rPr lang="en-GB" sz="2800" dirty="0">
                <a:solidFill>
                  <a:prstClr val="black"/>
                </a:solidFill>
              </a:rPr>
              <a:t>They should also be one meter or more above the floor level. </a:t>
            </a:r>
            <a:endParaRPr lang="en-US" sz="2800" dirty="0">
              <a:solidFill>
                <a:prstClr val="black"/>
              </a:solidFill>
            </a:endParaRPr>
          </a:p>
          <a:p>
            <a:pPr marL="1314450" lvl="2" indent="-514350">
              <a:buFont typeface="Arial" pitchFamily="34" charset="0"/>
              <a:buAutoNum type="arabicPeriod" startAt="5"/>
            </a:pPr>
            <a:r>
              <a:rPr lang="en-GB" sz="2800" dirty="0">
                <a:solidFill>
                  <a:prstClr val="black"/>
                </a:solidFill>
              </a:rPr>
              <a:t>All electrical machines </a:t>
            </a:r>
            <a:r>
              <a:rPr lang="en-GB" sz="2800" b="1" dirty="0">
                <a:solidFill>
                  <a:prstClr val="black"/>
                </a:solidFill>
              </a:rPr>
              <a:t>must be checked to ascertain optimum function before use on the patient.</a:t>
            </a:r>
            <a:endParaRPr lang="en-US" sz="2800" b="1" dirty="0">
              <a:solidFill>
                <a:prstClr val="black"/>
              </a:solidFill>
            </a:endParaRPr>
          </a:p>
          <a:p>
            <a:pPr marL="1314450" lvl="2" indent="-514350">
              <a:buAutoNum type="arabicPeriod" startAt="5"/>
            </a:pPr>
            <a:endParaRPr lang="en-US" sz="2800" dirty="0"/>
          </a:p>
          <a:p>
            <a:endParaRPr lang="en-US" dirty="0"/>
          </a:p>
        </p:txBody>
      </p:sp>
    </p:spTree>
    <p:extLst>
      <p:ext uri="{BB962C8B-B14F-4D97-AF65-F5344CB8AC3E}">
        <p14:creationId xmlns:p14="http://schemas.microsoft.com/office/powerpoint/2010/main" val="25679281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94704"/>
          </a:xfrm>
        </p:spPr>
        <p:txBody>
          <a:bodyPr/>
          <a:lstStyle/>
          <a:p>
            <a:r>
              <a:rPr lang="en-US" b="1" dirty="0" smtClean="0">
                <a:latin typeface="+mn-lt"/>
              </a:rPr>
              <a:t>       Theatre design considerations</a:t>
            </a:r>
            <a:endParaRPr lang="en-US" b="1" dirty="0">
              <a:latin typeface="+mn-lt"/>
            </a:endParaRPr>
          </a:p>
        </p:txBody>
      </p:sp>
      <p:sp>
        <p:nvSpPr>
          <p:cNvPr id="3" name="Content Placeholder 2"/>
          <p:cNvSpPr>
            <a:spLocks noGrp="1"/>
          </p:cNvSpPr>
          <p:nvPr>
            <p:ph idx="1"/>
          </p:nvPr>
        </p:nvSpPr>
        <p:spPr>
          <a:xfrm>
            <a:off x="838200" y="1094705"/>
            <a:ext cx="10515600" cy="5293216"/>
          </a:xfrm>
        </p:spPr>
        <p:txBody>
          <a:bodyPr>
            <a:normAutofit/>
          </a:bodyPr>
          <a:lstStyle/>
          <a:p>
            <a:r>
              <a:rPr lang="en-US" dirty="0" smtClean="0"/>
              <a:t>The design depends on the :</a:t>
            </a:r>
          </a:p>
          <a:p>
            <a:pPr marL="971550" lvl="1" indent="-514350">
              <a:buFont typeface="+mj-lt"/>
              <a:buAutoNum type="arabicPeriod"/>
            </a:pPr>
            <a:r>
              <a:rPr lang="en-US" sz="2800" dirty="0" smtClean="0"/>
              <a:t>Number, type and length of the surgical procedure to be carried out.</a:t>
            </a:r>
          </a:p>
          <a:p>
            <a:pPr marL="971550" lvl="1" indent="-514350">
              <a:buFont typeface="+mj-lt"/>
              <a:buAutoNum type="arabicPeriod"/>
            </a:pPr>
            <a:r>
              <a:rPr lang="en-US" sz="2800" dirty="0" smtClean="0"/>
              <a:t>Type and distribution of specialties of the surgical team and the equipment required by each.</a:t>
            </a:r>
          </a:p>
          <a:p>
            <a:pPr marL="971550" lvl="1" indent="-514350">
              <a:buFont typeface="+mj-lt"/>
              <a:buAutoNum type="arabicPeriod"/>
            </a:pPr>
            <a:r>
              <a:rPr lang="en-US" sz="2800" dirty="0" smtClean="0"/>
              <a:t>Staff, patients and other personnel safety during  construction and renovation.</a:t>
            </a:r>
          </a:p>
          <a:p>
            <a:pPr marL="971550" lvl="1" indent="-514350">
              <a:buFont typeface="+mj-lt"/>
              <a:buAutoNum type="arabicPeriod"/>
            </a:pPr>
            <a:r>
              <a:rPr lang="en-US" sz="2800" dirty="0" smtClean="0"/>
              <a:t>Equipment’s and surgical specialty</a:t>
            </a:r>
          </a:p>
          <a:p>
            <a:pPr marL="971550" lvl="1" indent="-514350">
              <a:buFont typeface="+mj-lt"/>
              <a:buAutoNum type="arabicPeriod"/>
            </a:pPr>
            <a:r>
              <a:rPr lang="en-US" sz="2800" dirty="0" smtClean="0"/>
              <a:t>Scheduling policy</a:t>
            </a:r>
          </a:p>
          <a:p>
            <a:pPr marL="971550" lvl="1" indent="-514350">
              <a:buFont typeface="+mj-lt"/>
              <a:buAutoNum type="arabicPeriod"/>
            </a:pPr>
            <a:r>
              <a:rPr lang="en-US" sz="2800" dirty="0" smtClean="0"/>
              <a:t>Volumes- patients and size of the hospital.</a:t>
            </a:r>
          </a:p>
          <a:p>
            <a:pPr marL="971550" lvl="1" indent="-514350">
              <a:buFont typeface="+mj-lt"/>
              <a:buAutoNum type="arabicPeriod"/>
            </a:pPr>
            <a:r>
              <a:rPr lang="en-US" sz="2800" dirty="0" smtClean="0"/>
              <a:t>Planned technology.</a:t>
            </a:r>
          </a:p>
          <a:p>
            <a:pPr marL="971550" lvl="1" indent="-514350">
              <a:buFont typeface="+mj-lt"/>
              <a:buAutoNum type="arabicPeriod"/>
            </a:pPr>
            <a:r>
              <a:rPr lang="en-US" sz="2800" dirty="0" smtClean="0"/>
              <a:t>Future plans expansion.</a:t>
            </a:r>
          </a:p>
          <a:p>
            <a:pPr lvl="1">
              <a:buFont typeface="Wingdings" panose="05000000000000000000" pitchFamily="2" charset="2"/>
              <a:buChar char="Ø"/>
            </a:pPr>
            <a:endParaRPr lang="en-US" sz="2800" dirty="0"/>
          </a:p>
        </p:txBody>
      </p:sp>
    </p:spTree>
    <p:extLst>
      <p:ext uri="{BB962C8B-B14F-4D97-AF65-F5344CB8AC3E}">
        <p14:creationId xmlns:p14="http://schemas.microsoft.com/office/powerpoint/2010/main" val="23936236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8941"/>
            <a:ext cx="10515600" cy="721217"/>
          </a:xfrm>
        </p:spPr>
        <p:txBody>
          <a:bodyPr>
            <a:normAutofit/>
          </a:bodyPr>
          <a:lstStyle/>
          <a:p>
            <a:r>
              <a:rPr lang="en-US" b="1" dirty="0" smtClean="0">
                <a:latin typeface="+mn-lt"/>
              </a:rPr>
              <a:t>              Design consideration</a:t>
            </a:r>
            <a:endParaRPr lang="en-US" b="1" dirty="0">
              <a:latin typeface="+mn-lt"/>
            </a:endParaRPr>
          </a:p>
        </p:txBody>
      </p:sp>
      <p:sp>
        <p:nvSpPr>
          <p:cNvPr id="3" name="Content Placeholder 2"/>
          <p:cNvSpPr>
            <a:spLocks noGrp="1"/>
          </p:cNvSpPr>
          <p:nvPr>
            <p:ph idx="1"/>
          </p:nvPr>
        </p:nvSpPr>
        <p:spPr>
          <a:xfrm>
            <a:off x="998649" y="1168802"/>
            <a:ext cx="10194701" cy="5347908"/>
          </a:xfrm>
        </p:spPr>
        <p:txBody>
          <a:bodyPr>
            <a:normAutofit/>
          </a:bodyPr>
          <a:lstStyle/>
          <a:p>
            <a:pPr marL="514350" indent="-514350">
              <a:buFont typeface="+mj-lt"/>
              <a:buAutoNum type="arabicPeriod" startAt="9"/>
            </a:pPr>
            <a:r>
              <a:rPr lang="en-US" dirty="0" smtClean="0"/>
              <a:t>Systems and procedures for efficient patient, staff and supplies flow</a:t>
            </a:r>
          </a:p>
          <a:p>
            <a:pPr marL="514350" indent="-514350">
              <a:buFont typeface="+mj-lt"/>
              <a:buAutoNum type="arabicPeriod" startAt="9"/>
            </a:pPr>
            <a:r>
              <a:rPr lang="en-US" dirty="0" smtClean="0"/>
              <a:t>Scheduling policies related to the number of hours per day and days per week the suit will be in use.</a:t>
            </a:r>
          </a:p>
          <a:p>
            <a:pPr marL="514350" indent="-514350">
              <a:buFont typeface="+mj-lt"/>
              <a:buAutoNum type="arabicPeriod" startAt="9"/>
            </a:pPr>
            <a:r>
              <a:rPr lang="en-US" dirty="0" smtClean="0">
                <a:solidFill>
                  <a:prstClr val="black"/>
                </a:solidFill>
              </a:rPr>
              <a:t>Design </a:t>
            </a:r>
            <a:r>
              <a:rPr lang="en-US" dirty="0">
                <a:solidFill>
                  <a:prstClr val="black"/>
                </a:solidFill>
              </a:rPr>
              <a:t>, ventilation and control of pollution and traffic all need to be considered in the design of the operating room</a:t>
            </a:r>
            <a:r>
              <a:rPr lang="en-US" dirty="0" smtClean="0">
                <a:solidFill>
                  <a:prstClr val="black"/>
                </a:solidFill>
              </a:rPr>
              <a:t>.</a:t>
            </a:r>
          </a:p>
          <a:p>
            <a:pPr marL="514350" indent="-514350">
              <a:buFont typeface="+mj-lt"/>
              <a:buAutoNum type="arabicPeriod" startAt="9"/>
            </a:pPr>
            <a:r>
              <a:rPr lang="en-US" dirty="0" smtClean="0">
                <a:solidFill>
                  <a:prstClr val="black"/>
                </a:solidFill>
              </a:rPr>
              <a:t>A proper design of the operating theatre allows a one way flow of traffic and prevents the return flow of contaminants in to the clean area.</a:t>
            </a:r>
          </a:p>
          <a:p>
            <a:pPr marL="514350" indent="-514350">
              <a:buFont typeface="+mj-lt"/>
              <a:buAutoNum type="arabicPeriod" startAt="9"/>
            </a:pPr>
            <a:r>
              <a:rPr lang="en-US" dirty="0" smtClean="0">
                <a:solidFill>
                  <a:prstClr val="black"/>
                </a:solidFill>
              </a:rPr>
              <a:t>Operated  patient should not meet with the unoperated patient</a:t>
            </a:r>
          </a:p>
          <a:p>
            <a:pPr marL="0" indent="0">
              <a:buNone/>
            </a:pPr>
            <a:endParaRPr lang="en-US" dirty="0" smtClean="0">
              <a:solidFill>
                <a:prstClr val="black"/>
              </a:solidFill>
            </a:endParaRPr>
          </a:p>
          <a:p>
            <a:pPr marL="514350" indent="-514350">
              <a:buFont typeface="+mj-lt"/>
              <a:buAutoNum type="arabicPeriod" startAt="9"/>
            </a:pPr>
            <a:endParaRPr lang="en-US" dirty="0">
              <a:solidFill>
                <a:prstClr val="black"/>
              </a:solidFill>
            </a:endParaRPr>
          </a:p>
          <a:p>
            <a:pPr marL="514350" indent="-514350">
              <a:buFont typeface="+mj-lt"/>
              <a:buAutoNum type="arabicPeriod" startAt="9"/>
            </a:pPr>
            <a:endParaRPr lang="en-US" dirty="0" smtClean="0"/>
          </a:p>
          <a:p>
            <a:pPr marL="0" indent="0">
              <a:buNone/>
            </a:pPr>
            <a:endParaRPr lang="en-US" dirty="0"/>
          </a:p>
          <a:p>
            <a:pPr marL="0" indent="0">
              <a:buNone/>
            </a:pPr>
            <a:endParaRPr lang="en-US" sz="4000" dirty="0"/>
          </a:p>
        </p:txBody>
      </p:sp>
    </p:spTree>
    <p:extLst>
      <p:ext uri="{BB962C8B-B14F-4D97-AF65-F5344CB8AC3E}">
        <p14:creationId xmlns:p14="http://schemas.microsoft.com/office/powerpoint/2010/main" val="16412244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mn-lt"/>
              </a:rPr>
              <a:t>12. separate areas should be allocated for use</a:t>
            </a:r>
            <a:endParaRPr lang="en-US" b="1" dirty="0">
              <a:latin typeface="+mn-lt"/>
            </a:endParaRPr>
          </a:p>
        </p:txBody>
      </p:sp>
      <p:sp>
        <p:nvSpPr>
          <p:cNvPr id="3" name="Content Placeholder 2"/>
          <p:cNvSpPr>
            <a:spLocks noGrp="1"/>
          </p:cNvSpPr>
          <p:nvPr>
            <p:ph sz="half" idx="1"/>
          </p:nvPr>
        </p:nvSpPr>
        <p:spPr/>
        <p:txBody>
          <a:bodyPr>
            <a:normAutofit lnSpcReduction="10000"/>
          </a:bodyPr>
          <a:lstStyle/>
          <a:p>
            <a:pPr lvl="2">
              <a:buFont typeface="Wingdings" panose="05000000000000000000" pitchFamily="2" charset="2"/>
              <a:buChar char="Ø"/>
            </a:pPr>
            <a:r>
              <a:rPr lang="en-US" sz="2800" dirty="0">
                <a:solidFill>
                  <a:prstClr val="black"/>
                </a:solidFill>
              </a:rPr>
              <a:t>Anesthetic room</a:t>
            </a:r>
          </a:p>
          <a:p>
            <a:pPr lvl="2">
              <a:buFont typeface="Wingdings" panose="05000000000000000000" pitchFamily="2" charset="2"/>
              <a:buChar char="Ø"/>
            </a:pPr>
            <a:r>
              <a:rPr lang="en-US" sz="2800" dirty="0">
                <a:solidFill>
                  <a:prstClr val="black"/>
                </a:solidFill>
              </a:rPr>
              <a:t>Scrub area                                                                                </a:t>
            </a:r>
          </a:p>
          <a:p>
            <a:pPr lvl="2">
              <a:buFont typeface="Wingdings" panose="05000000000000000000" pitchFamily="2" charset="2"/>
              <a:buChar char="Ø"/>
            </a:pPr>
            <a:r>
              <a:rPr lang="en-US" sz="2800" dirty="0">
                <a:solidFill>
                  <a:prstClr val="black"/>
                </a:solidFill>
              </a:rPr>
              <a:t>Sterile supply area</a:t>
            </a:r>
          </a:p>
          <a:p>
            <a:pPr lvl="2">
              <a:buFont typeface="Wingdings" panose="05000000000000000000" pitchFamily="2" charset="2"/>
              <a:buChar char="Ø"/>
            </a:pPr>
            <a:r>
              <a:rPr lang="en-US" sz="2800" dirty="0">
                <a:solidFill>
                  <a:prstClr val="black"/>
                </a:solidFill>
              </a:rPr>
              <a:t>Dirty utility area</a:t>
            </a:r>
          </a:p>
          <a:p>
            <a:pPr lvl="2">
              <a:buFont typeface="Wingdings" panose="05000000000000000000" pitchFamily="2" charset="2"/>
              <a:buChar char="Ø"/>
            </a:pPr>
            <a:r>
              <a:rPr lang="en-US" sz="2800" dirty="0">
                <a:solidFill>
                  <a:prstClr val="black"/>
                </a:solidFill>
              </a:rPr>
              <a:t>Sterilizing room</a:t>
            </a:r>
          </a:p>
          <a:p>
            <a:pPr lvl="2">
              <a:buFont typeface="Wingdings" panose="05000000000000000000" pitchFamily="2" charset="2"/>
              <a:buChar char="Ø"/>
            </a:pPr>
            <a:r>
              <a:rPr lang="en-US" sz="2800" dirty="0">
                <a:solidFill>
                  <a:prstClr val="black"/>
                </a:solidFill>
              </a:rPr>
              <a:t>Unsterile stock and heavy equipment area</a:t>
            </a:r>
          </a:p>
          <a:p>
            <a:pPr lvl="2">
              <a:buFont typeface="Wingdings" panose="05000000000000000000" pitchFamily="2" charset="2"/>
              <a:buChar char="Ø"/>
            </a:pPr>
            <a:r>
              <a:rPr lang="en-US" sz="2800" dirty="0">
                <a:solidFill>
                  <a:prstClr val="black"/>
                </a:solidFill>
              </a:rPr>
              <a:t>Plaster room</a:t>
            </a:r>
          </a:p>
          <a:p>
            <a:pPr lvl="2">
              <a:buFont typeface="Wingdings" panose="05000000000000000000" pitchFamily="2" charset="2"/>
              <a:buChar char="Ø"/>
            </a:pPr>
            <a:r>
              <a:rPr lang="en-US" sz="2800" dirty="0">
                <a:solidFill>
                  <a:prstClr val="black"/>
                </a:solidFill>
              </a:rPr>
              <a:t>Receiving </a:t>
            </a:r>
            <a:r>
              <a:rPr lang="en-US" sz="2800" dirty="0" smtClean="0">
                <a:solidFill>
                  <a:prstClr val="black"/>
                </a:solidFill>
              </a:rPr>
              <a:t>area</a:t>
            </a:r>
          </a:p>
          <a:p>
            <a:pPr lvl="2">
              <a:buFont typeface="Wingdings" panose="05000000000000000000" pitchFamily="2" charset="2"/>
              <a:buChar char="Ø"/>
            </a:pPr>
            <a:r>
              <a:rPr lang="en-US" sz="2800" dirty="0" smtClean="0">
                <a:solidFill>
                  <a:prstClr val="black"/>
                </a:solidFill>
              </a:rPr>
              <a:t>Recovery area</a:t>
            </a:r>
            <a:endParaRPr lang="en-US" sz="2800" dirty="0">
              <a:solidFill>
                <a:prstClr val="black"/>
              </a:solidFill>
            </a:endParaRPr>
          </a:p>
          <a:p>
            <a:endParaRPr lang="en-US" dirty="0"/>
          </a:p>
        </p:txBody>
      </p:sp>
      <p:sp>
        <p:nvSpPr>
          <p:cNvPr id="4" name="Content Placeholder 3"/>
          <p:cNvSpPr>
            <a:spLocks noGrp="1"/>
          </p:cNvSpPr>
          <p:nvPr>
            <p:ph sz="half" idx="2"/>
          </p:nvPr>
        </p:nvSpPr>
        <p:spPr/>
        <p:txBody>
          <a:bodyPr>
            <a:normAutofit lnSpcReduction="10000"/>
          </a:bodyPr>
          <a:lstStyle/>
          <a:p>
            <a:pPr lvl="2">
              <a:buFont typeface="Wingdings" panose="05000000000000000000" pitchFamily="2" charset="2"/>
              <a:buChar char="Ø"/>
            </a:pPr>
            <a:r>
              <a:rPr lang="en-US" sz="2800" dirty="0" smtClean="0">
                <a:solidFill>
                  <a:prstClr val="black"/>
                </a:solidFill>
              </a:rPr>
              <a:t>Staff </a:t>
            </a:r>
            <a:r>
              <a:rPr lang="en-US" sz="2800" dirty="0">
                <a:solidFill>
                  <a:prstClr val="black"/>
                </a:solidFill>
              </a:rPr>
              <a:t>lounge</a:t>
            </a:r>
          </a:p>
          <a:p>
            <a:pPr lvl="2">
              <a:buFont typeface="Wingdings" panose="05000000000000000000" pitchFamily="2" charset="2"/>
              <a:buChar char="Ø"/>
            </a:pPr>
            <a:r>
              <a:rPr lang="en-US" sz="2800" dirty="0">
                <a:solidFill>
                  <a:prstClr val="black"/>
                </a:solidFill>
              </a:rPr>
              <a:t>Dark rooms for x-ray</a:t>
            </a:r>
          </a:p>
          <a:p>
            <a:pPr lvl="2">
              <a:buFont typeface="Wingdings" panose="05000000000000000000" pitchFamily="2" charset="2"/>
              <a:buChar char="Ø"/>
            </a:pPr>
            <a:r>
              <a:rPr lang="en-US" sz="2800" dirty="0">
                <a:solidFill>
                  <a:prstClr val="black"/>
                </a:solidFill>
              </a:rPr>
              <a:t>Changing room and cleaners room</a:t>
            </a:r>
          </a:p>
          <a:p>
            <a:pPr lvl="2">
              <a:buFont typeface="Wingdings" panose="05000000000000000000" pitchFamily="2" charset="2"/>
              <a:buChar char="Ø"/>
            </a:pPr>
            <a:r>
              <a:rPr lang="en-US" sz="2800" dirty="0" smtClean="0">
                <a:solidFill>
                  <a:prstClr val="black"/>
                </a:solidFill>
              </a:rPr>
              <a:t>Laboratory</a:t>
            </a:r>
          </a:p>
          <a:p>
            <a:pPr lvl="2">
              <a:buFont typeface="Wingdings" panose="05000000000000000000" pitchFamily="2" charset="2"/>
              <a:buChar char="Ø"/>
            </a:pPr>
            <a:r>
              <a:rPr lang="en-US" sz="2800" dirty="0" smtClean="0">
                <a:solidFill>
                  <a:prstClr val="black"/>
                </a:solidFill>
              </a:rPr>
              <a:t>Operating suite</a:t>
            </a:r>
          </a:p>
          <a:p>
            <a:pPr lvl="2">
              <a:buFont typeface="Wingdings" panose="05000000000000000000" pitchFamily="2" charset="2"/>
              <a:buChar char="Ø"/>
            </a:pPr>
            <a:r>
              <a:rPr lang="en-US" sz="2800" dirty="0" smtClean="0">
                <a:solidFill>
                  <a:prstClr val="black"/>
                </a:solidFill>
              </a:rPr>
              <a:t>Clean corridors</a:t>
            </a:r>
          </a:p>
          <a:p>
            <a:pPr lvl="2">
              <a:buFont typeface="Wingdings" panose="05000000000000000000" pitchFamily="2" charset="2"/>
              <a:buChar char="Ø"/>
            </a:pPr>
            <a:r>
              <a:rPr lang="en-US" sz="2800" dirty="0" smtClean="0">
                <a:solidFill>
                  <a:prstClr val="black"/>
                </a:solidFill>
              </a:rPr>
              <a:t>Separation between restricted and semi restricted  areas</a:t>
            </a:r>
            <a:endParaRPr lang="en-US" sz="2800" dirty="0">
              <a:solidFill>
                <a:prstClr val="black"/>
              </a:solidFill>
            </a:endParaRPr>
          </a:p>
          <a:p>
            <a:endParaRPr lang="en-US" dirty="0"/>
          </a:p>
        </p:txBody>
      </p:sp>
    </p:spTree>
    <p:extLst>
      <p:ext uri="{BB962C8B-B14F-4D97-AF65-F5344CB8AC3E}">
        <p14:creationId xmlns:p14="http://schemas.microsoft.com/office/powerpoint/2010/main" val="42182599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3031"/>
            <a:ext cx="10515600" cy="1017431"/>
          </a:xfrm>
        </p:spPr>
        <p:txBody>
          <a:bodyPr/>
          <a:lstStyle/>
          <a:p>
            <a:r>
              <a:rPr lang="en-US" b="1" dirty="0" smtClean="0">
                <a:latin typeface="+mn-lt"/>
              </a:rPr>
              <a:t>                Design - Theatre light </a:t>
            </a:r>
            <a:endParaRPr lang="en-US" b="1" dirty="0">
              <a:latin typeface="+mn-lt"/>
            </a:endParaRPr>
          </a:p>
        </p:txBody>
      </p:sp>
      <p:sp>
        <p:nvSpPr>
          <p:cNvPr id="3" name="Content Placeholder 2"/>
          <p:cNvSpPr>
            <a:spLocks noGrp="1"/>
          </p:cNvSpPr>
          <p:nvPr>
            <p:ph idx="1"/>
          </p:nvPr>
        </p:nvSpPr>
        <p:spPr>
          <a:xfrm>
            <a:off x="838200" y="1262129"/>
            <a:ext cx="10515600" cy="5331853"/>
          </a:xfrm>
        </p:spPr>
        <p:txBody>
          <a:bodyPr/>
          <a:lstStyle/>
          <a:p>
            <a:pPr marL="514350" indent="-514350">
              <a:buAutoNum type="arabicPeriod" startAt="13"/>
            </a:pPr>
            <a:r>
              <a:rPr lang="en-US" b="1" dirty="0" smtClean="0"/>
              <a:t>Fluorescent lighting </a:t>
            </a:r>
            <a:r>
              <a:rPr lang="en-US" dirty="0" smtClean="0"/>
              <a:t>is best for general illumination, with provision for emergency back up (portable light)</a:t>
            </a:r>
          </a:p>
          <a:p>
            <a:pPr marL="514350" indent="-514350">
              <a:buAutoNum type="arabicPeriod" startAt="13"/>
            </a:pPr>
            <a:r>
              <a:rPr lang="en-US" dirty="0" smtClean="0"/>
              <a:t>In patients areas , white light is preferred as blue light will make the patient look cyanosed</a:t>
            </a:r>
          </a:p>
          <a:p>
            <a:pPr marL="514350" indent="-514350">
              <a:buAutoNum type="arabicPeriod" startAt="13"/>
            </a:pPr>
            <a:r>
              <a:rPr lang="en-US" b="1" dirty="0" smtClean="0"/>
              <a:t>Over head lights </a:t>
            </a:r>
            <a:r>
              <a:rPr lang="en-US" dirty="0" smtClean="0"/>
              <a:t>should be shadow less and made of tungsten lamps and incandescent bulbs with heat filters that act as reflectors to prevent over heating of patients and theatre staff.</a:t>
            </a:r>
          </a:p>
          <a:p>
            <a:pPr marL="514350" indent="-514350">
              <a:buAutoNum type="arabicPeriod" startAt="13"/>
            </a:pPr>
            <a:r>
              <a:rPr lang="en-US" dirty="0" smtClean="0"/>
              <a:t>The lights should be dimmed and increased by turning a knob</a:t>
            </a:r>
          </a:p>
          <a:p>
            <a:pPr marL="514350" indent="-514350">
              <a:buAutoNum type="arabicPeriod" startAt="13"/>
            </a:pPr>
            <a:r>
              <a:rPr lang="en-US" dirty="0" smtClean="0"/>
              <a:t>The lights should have an </a:t>
            </a:r>
            <a:r>
              <a:rPr lang="en-US" b="1" dirty="0" err="1" smtClean="0"/>
              <a:t>autoclavable</a:t>
            </a:r>
            <a:r>
              <a:rPr lang="en-US" b="1" dirty="0" smtClean="0"/>
              <a:t> handle covers </a:t>
            </a:r>
            <a:r>
              <a:rPr lang="en-US" dirty="0" smtClean="0"/>
              <a:t>so that the surgeon can adjust the position of the   light on the operating site.</a:t>
            </a:r>
          </a:p>
          <a:p>
            <a:pPr marL="0" indent="0">
              <a:buNone/>
            </a:pPr>
            <a:endParaRPr lang="en-US" dirty="0"/>
          </a:p>
        </p:txBody>
      </p:sp>
    </p:spTree>
    <p:extLst>
      <p:ext uri="{BB962C8B-B14F-4D97-AF65-F5344CB8AC3E}">
        <p14:creationId xmlns:p14="http://schemas.microsoft.com/office/powerpoint/2010/main" val="34447948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4547"/>
            <a:ext cx="10515600" cy="528033"/>
          </a:xfrm>
        </p:spPr>
        <p:txBody>
          <a:bodyPr>
            <a:normAutofit fontScale="90000"/>
          </a:bodyPr>
          <a:lstStyle/>
          <a:p>
            <a:r>
              <a:rPr lang="en-US" b="1" dirty="0" smtClean="0">
                <a:latin typeface="+mn-lt"/>
              </a:rPr>
              <a:t>                                      size</a:t>
            </a:r>
            <a:endParaRPr lang="en-US" b="1" dirty="0">
              <a:latin typeface="+mn-lt"/>
            </a:endParaRPr>
          </a:p>
        </p:txBody>
      </p:sp>
      <p:sp>
        <p:nvSpPr>
          <p:cNvPr id="3" name="Content Placeholder 2"/>
          <p:cNvSpPr>
            <a:spLocks noGrp="1"/>
          </p:cNvSpPr>
          <p:nvPr>
            <p:ph idx="1"/>
          </p:nvPr>
        </p:nvSpPr>
        <p:spPr>
          <a:xfrm>
            <a:off x="838200" y="1056068"/>
            <a:ext cx="10327783" cy="4752304"/>
          </a:xfrm>
        </p:spPr>
        <p:txBody>
          <a:bodyPr>
            <a:noAutofit/>
          </a:bodyPr>
          <a:lstStyle/>
          <a:p>
            <a:pPr>
              <a:lnSpc>
                <a:spcPct val="120000"/>
              </a:lnSpc>
            </a:pPr>
            <a:r>
              <a:rPr lang="en-US" dirty="0" smtClean="0"/>
              <a:t>Theatres should be of equal sizes if possible.</a:t>
            </a:r>
          </a:p>
          <a:p>
            <a:pPr>
              <a:lnSpc>
                <a:spcPct val="120000"/>
              </a:lnSpc>
            </a:pPr>
            <a:r>
              <a:rPr lang="en-US" dirty="0" smtClean="0"/>
              <a:t>They should measure 20 by 20 by 10 ft. (L W H, or 400 </a:t>
            </a:r>
            <a:r>
              <a:rPr lang="en-US" dirty="0" err="1" smtClean="0"/>
              <a:t>sq.ft</a:t>
            </a:r>
            <a:endParaRPr lang="en-US" dirty="0" smtClean="0"/>
          </a:p>
          <a:p>
            <a:pPr>
              <a:lnSpc>
                <a:spcPct val="120000"/>
              </a:lnSpc>
            </a:pPr>
            <a:r>
              <a:rPr lang="en-US" dirty="0" smtClean="0"/>
              <a:t>Larger rooms for complicated procedures like cardiac surgery</a:t>
            </a:r>
          </a:p>
        </p:txBody>
      </p:sp>
    </p:spTree>
    <p:extLst>
      <p:ext uri="{BB962C8B-B14F-4D97-AF65-F5344CB8AC3E}">
        <p14:creationId xmlns:p14="http://schemas.microsoft.com/office/powerpoint/2010/main" val="19899409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3032"/>
            <a:ext cx="10515600" cy="850006"/>
          </a:xfrm>
        </p:spPr>
        <p:txBody>
          <a:bodyPr/>
          <a:lstStyle/>
          <a:p>
            <a:r>
              <a:rPr lang="en-US" b="1" dirty="0" smtClean="0">
                <a:latin typeface="+mn-lt"/>
              </a:rPr>
              <a:t>                    Wall and ceiling </a:t>
            </a:r>
            <a:endParaRPr lang="en-US" b="1" dirty="0">
              <a:latin typeface="+mn-lt"/>
            </a:endParaRPr>
          </a:p>
        </p:txBody>
      </p:sp>
      <p:sp>
        <p:nvSpPr>
          <p:cNvPr id="3" name="Content Placeholder 2"/>
          <p:cNvSpPr>
            <a:spLocks noGrp="1"/>
          </p:cNvSpPr>
          <p:nvPr>
            <p:ph idx="1"/>
          </p:nvPr>
        </p:nvSpPr>
        <p:spPr>
          <a:xfrm>
            <a:off x="360609" y="953038"/>
            <a:ext cx="11539470" cy="5589430"/>
          </a:xfrm>
        </p:spPr>
        <p:txBody>
          <a:bodyPr>
            <a:normAutofit fontScale="92500"/>
          </a:bodyPr>
          <a:lstStyle/>
          <a:p>
            <a:pPr marL="742950" lvl="0" indent="-742950">
              <a:lnSpc>
                <a:spcPct val="120000"/>
              </a:lnSpc>
              <a:buFont typeface="+mj-lt"/>
              <a:buAutoNum type="arabicPeriod"/>
            </a:pPr>
            <a:r>
              <a:rPr lang="en-US" dirty="0" smtClean="0">
                <a:solidFill>
                  <a:prstClr val="black"/>
                </a:solidFill>
              </a:rPr>
              <a:t>Walls </a:t>
            </a:r>
            <a:r>
              <a:rPr lang="en-US" dirty="0">
                <a:solidFill>
                  <a:prstClr val="black"/>
                </a:solidFill>
              </a:rPr>
              <a:t>and ceilings should be solid without windows,</a:t>
            </a:r>
          </a:p>
          <a:p>
            <a:pPr marL="742950" lvl="0" indent="-742950">
              <a:lnSpc>
                <a:spcPct val="120000"/>
              </a:lnSpc>
              <a:buFont typeface="+mj-lt"/>
              <a:buAutoNum type="arabicPeriod"/>
            </a:pPr>
            <a:r>
              <a:rPr lang="en-US" dirty="0">
                <a:solidFill>
                  <a:prstClr val="black"/>
                </a:solidFill>
              </a:rPr>
              <a:t> Finishes  of all surface material should be hard, non porous, fire resistant, waterproof, stain proof, seamless, non reflective  and easy to clean .</a:t>
            </a:r>
          </a:p>
          <a:p>
            <a:pPr marL="742950" lvl="0" indent="-742950">
              <a:lnSpc>
                <a:spcPct val="120000"/>
              </a:lnSpc>
              <a:buFont typeface="+mj-lt"/>
              <a:buAutoNum type="arabicPeriod"/>
            </a:pPr>
            <a:r>
              <a:rPr lang="en-US" dirty="0">
                <a:solidFill>
                  <a:prstClr val="black"/>
                </a:solidFill>
              </a:rPr>
              <a:t>The  ceiling should be a minimum of 10 feet high and have seamless </a:t>
            </a:r>
            <a:r>
              <a:rPr lang="en-US" dirty="0" smtClean="0">
                <a:solidFill>
                  <a:prstClr val="black"/>
                </a:solidFill>
              </a:rPr>
              <a:t>construction</a:t>
            </a:r>
          </a:p>
          <a:p>
            <a:pPr marL="742950" lvl="0" indent="-742950">
              <a:lnSpc>
                <a:spcPct val="120000"/>
              </a:lnSpc>
              <a:buFont typeface="+mj-lt"/>
              <a:buAutoNum type="arabicPeriod"/>
            </a:pPr>
            <a:r>
              <a:rPr lang="en-US" dirty="0" smtClean="0">
                <a:solidFill>
                  <a:prstClr val="black"/>
                </a:solidFill>
              </a:rPr>
              <a:t>The ceiling </a:t>
            </a:r>
            <a:r>
              <a:rPr lang="en-US" dirty="0" err="1" smtClean="0">
                <a:solidFill>
                  <a:prstClr val="black"/>
                </a:solidFill>
              </a:rPr>
              <a:t>colour</a:t>
            </a:r>
            <a:r>
              <a:rPr lang="en-US" dirty="0" smtClean="0">
                <a:solidFill>
                  <a:prstClr val="black"/>
                </a:solidFill>
              </a:rPr>
              <a:t> should be white to reflect at least 90% of the light in even dispersion.</a:t>
            </a:r>
          </a:p>
          <a:p>
            <a:pPr marL="742950" lvl="0" indent="-742950">
              <a:lnSpc>
                <a:spcPct val="120000"/>
              </a:lnSpc>
              <a:buFont typeface="+mj-lt"/>
              <a:buAutoNum type="arabicPeriod"/>
            </a:pPr>
            <a:r>
              <a:rPr lang="en-US" dirty="0" smtClean="0">
                <a:solidFill>
                  <a:prstClr val="black"/>
                </a:solidFill>
              </a:rPr>
              <a:t>Walls should be pastel </a:t>
            </a:r>
            <a:r>
              <a:rPr lang="en-US" dirty="0" err="1" smtClean="0">
                <a:solidFill>
                  <a:prstClr val="black"/>
                </a:solidFill>
              </a:rPr>
              <a:t>colour</a:t>
            </a:r>
            <a:r>
              <a:rPr lang="en-US" dirty="0">
                <a:solidFill>
                  <a:prstClr val="black"/>
                </a:solidFill>
              </a:rPr>
              <a:t> </a:t>
            </a:r>
            <a:r>
              <a:rPr lang="en-US" dirty="0" smtClean="0">
                <a:solidFill>
                  <a:prstClr val="black"/>
                </a:solidFill>
              </a:rPr>
              <a:t>(soft, neutral e.g. baby blue)  with paneling made of hard vinyl materials that is easy to clean and maintain.</a:t>
            </a:r>
          </a:p>
          <a:p>
            <a:pPr marL="742950" lvl="0" indent="-742950">
              <a:lnSpc>
                <a:spcPct val="120000"/>
              </a:lnSpc>
              <a:buFont typeface="+mj-lt"/>
              <a:buAutoNum type="arabicPeriod"/>
            </a:pPr>
            <a:r>
              <a:rPr lang="en-US" dirty="0" smtClean="0">
                <a:solidFill>
                  <a:prstClr val="black"/>
                </a:solidFill>
              </a:rPr>
              <a:t>The walls should have stainless cuffs at collision corner to prevent damage.</a:t>
            </a:r>
            <a:endParaRPr lang="en-US" dirty="0"/>
          </a:p>
        </p:txBody>
      </p:sp>
    </p:spTree>
    <p:extLst>
      <p:ext uri="{BB962C8B-B14F-4D97-AF65-F5344CB8AC3E}">
        <p14:creationId xmlns:p14="http://schemas.microsoft.com/office/powerpoint/2010/main" val="11271015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3031"/>
            <a:ext cx="10515600" cy="888641"/>
          </a:xfrm>
        </p:spPr>
        <p:txBody>
          <a:bodyPr>
            <a:normAutofit/>
          </a:bodyPr>
          <a:lstStyle/>
          <a:p>
            <a:r>
              <a:rPr lang="en-US" b="1" dirty="0" smtClean="0">
                <a:latin typeface="+mn-lt"/>
              </a:rPr>
              <a:t>                                   Floors </a:t>
            </a:r>
            <a:endParaRPr lang="en-US" b="1" dirty="0">
              <a:latin typeface="+mn-lt"/>
            </a:endParaRPr>
          </a:p>
        </p:txBody>
      </p:sp>
      <p:sp>
        <p:nvSpPr>
          <p:cNvPr id="3" name="Content Placeholder 2"/>
          <p:cNvSpPr>
            <a:spLocks noGrp="1"/>
          </p:cNvSpPr>
          <p:nvPr>
            <p:ph idx="1"/>
          </p:nvPr>
        </p:nvSpPr>
        <p:spPr>
          <a:xfrm>
            <a:off x="838200" y="1249251"/>
            <a:ext cx="10515600" cy="5280338"/>
          </a:xfrm>
        </p:spPr>
        <p:txBody>
          <a:bodyPr/>
          <a:lstStyle/>
          <a:p>
            <a:pPr marL="514350" indent="-514350">
              <a:buFont typeface="+mj-lt"/>
              <a:buAutoNum type="arabicPeriod"/>
            </a:pPr>
            <a:r>
              <a:rPr lang="en-US" dirty="0" smtClean="0"/>
              <a:t>The floor should be made </a:t>
            </a:r>
            <a:r>
              <a:rPr lang="en-US" b="1" dirty="0" smtClean="0"/>
              <a:t>of antistatic materials.</a:t>
            </a:r>
          </a:p>
          <a:p>
            <a:pPr marL="514350" indent="-514350">
              <a:buFont typeface="+mj-lt"/>
              <a:buAutoNum type="arabicPeriod"/>
            </a:pPr>
            <a:r>
              <a:rPr lang="en-US" dirty="0" smtClean="0"/>
              <a:t>It should be probably made of terrazzo or seamless polyvinyl chloride that is continued up the sides of the wall for about six inches.</a:t>
            </a:r>
          </a:p>
          <a:p>
            <a:pPr marL="514350" indent="-514350">
              <a:buFont typeface="+mj-lt"/>
              <a:buAutoNum type="arabicPeriod"/>
            </a:pPr>
            <a:r>
              <a:rPr lang="en-US" dirty="0" smtClean="0"/>
              <a:t>The material should not degrade or wear out with aging and cleaning.</a:t>
            </a:r>
          </a:p>
          <a:p>
            <a:pPr marL="514350" indent="-514350">
              <a:buFont typeface="+mj-lt"/>
              <a:buAutoNum type="arabicPeriod"/>
            </a:pPr>
            <a:r>
              <a:rPr lang="en-US" dirty="0" smtClean="0"/>
              <a:t>They should be slip-proof when wet</a:t>
            </a:r>
          </a:p>
          <a:p>
            <a:pPr marL="514350" indent="-514350">
              <a:buFont typeface="+mj-lt"/>
              <a:buAutoNum type="arabicPeriod"/>
            </a:pPr>
            <a:r>
              <a:rPr lang="en-US" dirty="0" smtClean="0"/>
              <a:t>It should be easy to clean by flooding or wet vacuum cleaning.</a:t>
            </a:r>
          </a:p>
          <a:p>
            <a:endParaRPr lang="en-US" dirty="0"/>
          </a:p>
        </p:txBody>
      </p:sp>
    </p:spTree>
    <p:extLst>
      <p:ext uri="{BB962C8B-B14F-4D97-AF65-F5344CB8AC3E}">
        <p14:creationId xmlns:p14="http://schemas.microsoft.com/office/powerpoint/2010/main" val="10312588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7425"/>
            <a:ext cx="10515600" cy="901521"/>
          </a:xfrm>
        </p:spPr>
        <p:txBody>
          <a:bodyPr/>
          <a:lstStyle/>
          <a:p>
            <a:r>
              <a:rPr lang="en-US" b="1" dirty="0" smtClean="0">
                <a:latin typeface="+mn-lt"/>
              </a:rPr>
              <a:t>                       Doors and ventilation</a:t>
            </a:r>
            <a:endParaRPr lang="en-US" b="1" dirty="0">
              <a:latin typeface="+mn-lt"/>
            </a:endParaRPr>
          </a:p>
        </p:txBody>
      </p:sp>
      <p:sp>
        <p:nvSpPr>
          <p:cNvPr id="3" name="Content Placeholder 2"/>
          <p:cNvSpPr>
            <a:spLocks noGrp="1"/>
          </p:cNvSpPr>
          <p:nvPr>
            <p:ph idx="1"/>
          </p:nvPr>
        </p:nvSpPr>
        <p:spPr>
          <a:xfrm>
            <a:off x="327547" y="1068946"/>
            <a:ext cx="11368584" cy="5604809"/>
          </a:xfrm>
        </p:spPr>
        <p:txBody>
          <a:bodyPr>
            <a:noAutofit/>
          </a:bodyPr>
          <a:lstStyle/>
          <a:p>
            <a:pPr marL="0" indent="0">
              <a:buNone/>
            </a:pPr>
            <a:r>
              <a:rPr lang="en-US" b="1" dirty="0" smtClean="0"/>
              <a:t>Doors:</a:t>
            </a:r>
            <a:r>
              <a:rPr lang="en-US" dirty="0" smtClean="0"/>
              <a:t> </a:t>
            </a:r>
          </a:p>
          <a:p>
            <a:pPr marL="1428750" lvl="2" indent="-514350">
              <a:buFont typeface="+mj-lt"/>
              <a:buAutoNum type="arabicPeriod"/>
            </a:pPr>
            <a:r>
              <a:rPr lang="en-US" sz="2800" dirty="0" smtClean="0"/>
              <a:t>Should about 4ft wide</a:t>
            </a:r>
          </a:p>
          <a:p>
            <a:pPr marL="1428750" lvl="2" indent="-514350">
              <a:buFont typeface="+mj-lt"/>
              <a:buAutoNum type="arabicPeriod"/>
            </a:pPr>
            <a:r>
              <a:rPr lang="en-US" sz="2800" dirty="0" smtClean="0"/>
              <a:t>Sliding doors, that can be swung open when necessary</a:t>
            </a:r>
          </a:p>
          <a:p>
            <a:pPr marL="1428750" lvl="2" indent="-514350">
              <a:buFont typeface="+mj-lt"/>
              <a:buAutoNum type="arabicPeriod"/>
            </a:pPr>
            <a:r>
              <a:rPr lang="en-US" sz="2800" dirty="0" smtClean="0"/>
              <a:t>They should not remain open during surgical procedures</a:t>
            </a:r>
          </a:p>
          <a:p>
            <a:pPr marL="0" indent="0">
              <a:buNone/>
            </a:pPr>
            <a:r>
              <a:rPr lang="en-US" b="1" dirty="0" smtClean="0"/>
              <a:t>Ventilation:</a:t>
            </a:r>
          </a:p>
          <a:p>
            <a:pPr marL="1428750" lvl="2" indent="-514350">
              <a:buFont typeface="+mj-lt"/>
              <a:buAutoNum type="arabicPeriod"/>
            </a:pPr>
            <a:r>
              <a:rPr lang="en-US" sz="2800" dirty="0" smtClean="0"/>
              <a:t>Air movement and air conditioning in the operating theatre are regulated so that the patient and theatre staff are comfortable.</a:t>
            </a:r>
          </a:p>
          <a:p>
            <a:pPr marL="1428750" lvl="2" indent="-514350">
              <a:buFont typeface="+mj-lt"/>
              <a:buAutoNum type="arabicPeriod"/>
            </a:pPr>
            <a:r>
              <a:rPr lang="en-US" sz="2800" dirty="0" smtClean="0"/>
              <a:t>Air flow in the operating room is directed clean to less clean areas.</a:t>
            </a:r>
          </a:p>
          <a:p>
            <a:pPr marL="1428750" lvl="2" indent="-514350">
              <a:buFont typeface="+mj-lt"/>
              <a:buAutoNum type="arabicPeriod"/>
            </a:pPr>
            <a:r>
              <a:rPr lang="en-US" sz="2800" dirty="0" smtClean="0"/>
              <a:t>Relative humidity is maintained at between 50-55%</a:t>
            </a:r>
          </a:p>
          <a:p>
            <a:pPr marL="1428750" lvl="2" indent="-514350">
              <a:buFont typeface="+mj-lt"/>
              <a:buAutoNum type="arabicPeriod"/>
            </a:pPr>
            <a:r>
              <a:rPr lang="en-US" sz="2800" dirty="0" smtClean="0"/>
              <a:t>Heat and water loss can occur in small babies during prolonged operations in cool air conditioning, hence humidity needs to be adjusted</a:t>
            </a:r>
            <a:endParaRPr lang="en-US" sz="2800" dirty="0"/>
          </a:p>
        </p:txBody>
      </p:sp>
    </p:spTree>
    <p:extLst>
      <p:ext uri="{BB962C8B-B14F-4D97-AF65-F5344CB8AC3E}">
        <p14:creationId xmlns:p14="http://schemas.microsoft.com/office/powerpoint/2010/main" val="22803627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7292" y="141669"/>
            <a:ext cx="10515600" cy="566670"/>
          </a:xfrm>
        </p:spPr>
        <p:txBody>
          <a:bodyPr>
            <a:normAutofit fontScale="90000"/>
          </a:bodyPr>
          <a:lstStyle/>
          <a:p>
            <a:r>
              <a:rPr lang="en-US" b="1" dirty="0" smtClean="0">
                <a:latin typeface="+mn-lt"/>
              </a:rPr>
              <a:t>                  Recirculating air</a:t>
            </a:r>
            <a:endParaRPr lang="en-US" b="1" dirty="0">
              <a:latin typeface="+mn-lt"/>
            </a:endParaRPr>
          </a:p>
        </p:txBody>
      </p:sp>
      <p:sp>
        <p:nvSpPr>
          <p:cNvPr id="3" name="Content Placeholder 2"/>
          <p:cNvSpPr>
            <a:spLocks noGrp="1"/>
          </p:cNvSpPr>
          <p:nvPr>
            <p:ph idx="1"/>
          </p:nvPr>
        </p:nvSpPr>
        <p:spPr>
          <a:xfrm>
            <a:off x="838200" y="708339"/>
            <a:ext cx="10515600" cy="5468624"/>
          </a:xfrm>
        </p:spPr>
        <p:txBody>
          <a:bodyPr/>
          <a:lstStyle/>
          <a:p>
            <a:r>
              <a:rPr lang="en-US" dirty="0" smtClean="0"/>
              <a:t>A certain </a:t>
            </a:r>
            <a:r>
              <a:rPr lang="en-US" dirty="0"/>
              <a:t>amount of the exhaust air is filtered to remove bacteria and is then re introduced to the operating room</a:t>
            </a:r>
            <a:r>
              <a:rPr lang="en-US" dirty="0" smtClean="0"/>
              <a:t>.</a:t>
            </a:r>
          </a:p>
          <a:p>
            <a:pPr marL="0" indent="0">
              <a:buNone/>
            </a:pPr>
            <a:r>
              <a:rPr lang="en-US" sz="4000" b="1" dirty="0" smtClean="0"/>
              <a:t>               </a:t>
            </a:r>
          </a:p>
          <a:p>
            <a:pPr marL="0" indent="0">
              <a:buNone/>
            </a:pPr>
            <a:r>
              <a:rPr lang="en-US" sz="4000" b="1" dirty="0"/>
              <a:t> </a:t>
            </a:r>
            <a:r>
              <a:rPr lang="en-US" sz="4000" b="1" dirty="0" smtClean="0"/>
              <a:t>           Control of pollution and traffic</a:t>
            </a:r>
          </a:p>
          <a:p>
            <a:pPr marL="514350" indent="-514350">
              <a:buFont typeface="+mj-lt"/>
              <a:buAutoNum type="arabicPeriod"/>
            </a:pPr>
            <a:r>
              <a:rPr lang="en-US" dirty="0" smtClean="0"/>
              <a:t>Anesthetic gases are scavenged from the expiratory valve of the anesthetic machine to the atmosphere via tubing</a:t>
            </a:r>
          </a:p>
          <a:p>
            <a:pPr marL="514350" indent="-514350">
              <a:buFont typeface="+mj-lt"/>
              <a:buAutoNum type="arabicPeriod"/>
            </a:pPr>
            <a:r>
              <a:rPr lang="en-US" dirty="0" smtClean="0"/>
              <a:t>Traffic of personnel is restricted in the operating room</a:t>
            </a:r>
          </a:p>
          <a:p>
            <a:pPr marL="514350" indent="-514350">
              <a:buFont typeface="+mj-lt"/>
              <a:buAutoNum type="arabicPeriod"/>
            </a:pPr>
            <a:r>
              <a:rPr lang="en-US" dirty="0" smtClean="0"/>
              <a:t>A limited number of staffs should be present </a:t>
            </a:r>
          </a:p>
          <a:p>
            <a:pPr marL="0" indent="0">
              <a:buNone/>
            </a:pPr>
            <a:endParaRPr lang="en-US" dirty="0"/>
          </a:p>
          <a:p>
            <a:endParaRPr lang="en-US" dirty="0"/>
          </a:p>
        </p:txBody>
      </p:sp>
    </p:spTree>
    <p:extLst>
      <p:ext uri="{BB962C8B-B14F-4D97-AF65-F5344CB8AC3E}">
        <p14:creationId xmlns:p14="http://schemas.microsoft.com/office/powerpoint/2010/main" val="29342133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3184"/>
            <a:ext cx="10515600" cy="888642"/>
          </a:xfrm>
        </p:spPr>
        <p:txBody>
          <a:bodyPr/>
          <a:lstStyle/>
          <a:p>
            <a:r>
              <a:rPr lang="en-US" dirty="0" smtClean="0">
                <a:latin typeface="+mn-lt"/>
              </a:rPr>
              <a:t>             </a:t>
            </a:r>
            <a:r>
              <a:rPr lang="en-US" b="1" dirty="0" smtClean="0">
                <a:latin typeface="+mn-lt"/>
              </a:rPr>
              <a:t>HISTORY OF THEATRE NURSING</a:t>
            </a:r>
            <a:endParaRPr lang="en-US" b="1" dirty="0">
              <a:latin typeface="+mn-lt"/>
            </a:endParaRPr>
          </a:p>
        </p:txBody>
      </p:sp>
      <p:sp>
        <p:nvSpPr>
          <p:cNvPr id="3" name="Content Placeholder 2"/>
          <p:cNvSpPr>
            <a:spLocks noGrp="1"/>
          </p:cNvSpPr>
          <p:nvPr>
            <p:ph idx="1"/>
          </p:nvPr>
        </p:nvSpPr>
        <p:spPr>
          <a:xfrm>
            <a:off x="838200" y="1081826"/>
            <a:ext cx="10515600" cy="5653825"/>
          </a:xfrm>
        </p:spPr>
        <p:txBody>
          <a:bodyPr>
            <a:normAutofit/>
          </a:bodyPr>
          <a:lstStyle/>
          <a:p>
            <a:r>
              <a:rPr lang="en-GB" dirty="0">
                <a:solidFill>
                  <a:srgbClr val="000000"/>
                </a:solidFill>
                <a:ea typeface="Times New Roman" panose="02020603050405020304" pitchFamily="18" charset="0"/>
              </a:rPr>
              <a:t>Theatre nursing has developed alongside the history of </a:t>
            </a:r>
            <a:r>
              <a:rPr lang="en-GB" dirty="0" smtClean="0">
                <a:solidFill>
                  <a:srgbClr val="000000"/>
                </a:solidFill>
                <a:ea typeface="Times New Roman" panose="02020603050405020304" pitchFamily="18" charset="0"/>
              </a:rPr>
              <a:t>surgery</a:t>
            </a:r>
          </a:p>
          <a:p>
            <a:r>
              <a:rPr lang="en-GB" dirty="0" smtClean="0">
                <a:solidFill>
                  <a:srgbClr val="000000"/>
                </a:solidFill>
                <a:ea typeface="Times New Roman" panose="02020603050405020304" pitchFamily="18" charset="0"/>
              </a:rPr>
              <a:t>Surgery </a:t>
            </a:r>
            <a:r>
              <a:rPr lang="en-GB" dirty="0">
                <a:solidFill>
                  <a:srgbClr val="000000"/>
                </a:solidFill>
                <a:ea typeface="Times New Roman" panose="02020603050405020304" pitchFamily="18" charset="0"/>
              </a:rPr>
              <a:t>is an old form of treatment that can be traced back </a:t>
            </a:r>
            <a:r>
              <a:rPr lang="en-GB" dirty="0" smtClean="0">
                <a:solidFill>
                  <a:srgbClr val="000000"/>
                </a:solidFill>
                <a:ea typeface="Times New Roman" panose="02020603050405020304" pitchFamily="18" charset="0"/>
              </a:rPr>
              <a:t>through the  history of man.</a:t>
            </a:r>
          </a:p>
          <a:p>
            <a:r>
              <a:rPr lang="en-GB" dirty="0" smtClean="0">
                <a:solidFill>
                  <a:srgbClr val="000000"/>
                </a:solidFill>
                <a:ea typeface="Times New Roman" panose="02020603050405020304" pitchFamily="18" charset="0"/>
              </a:rPr>
              <a:t>In </a:t>
            </a:r>
            <a:r>
              <a:rPr lang="en-GB" dirty="0">
                <a:solidFill>
                  <a:srgbClr val="000000"/>
                </a:solidFill>
                <a:ea typeface="Times New Roman" panose="02020603050405020304" pitchFamily="18" charset="0"/>
              </a:rPr>
              <a:t>the past, there were no theatres, no trained personnel, no anaesthesia and no equipment</a:t>
            </a:r>
            <a:r>
              <a:rPr lang="en-GB" dirty="0" smtClean="0">
                <a:solidFill>
                  <a:srgbClr val="000000"/>
                </a:solidFill>
                <a:ea typeface="Times New Roman" panose="02020603050405020304" pitchFamily="18" charset="0"/>
              </a:rPr>
              <a:t>.</a:t>
            </a:r>
          </a:p>
          <a:p>
            <a:r>
              <a:rPr lang="en-GB" dirty="0" smtClean="0">
                <a:solidFill>
                  <a:srgbClr val="000000"/>
                </a:solidFill>
                <a:ea typeface="Times New Roman" panose="02020603050405020304" pitchFamily="18" charset="0"/>
              </a:rPr>
              <a:t> </a:t>
            </a:r>
            <a:r>
              <a:rPr lang="en-GB" dirty="0">
                <a:solidFill>
                  <a:srgbClr val="000000"/>
                </a:solidFill>
                <a:ea typeface="Times New Roman" panose="02020603050405020304" pitchFamily="18" charset="0"/>
              </a:rPr>
              <a:t>Operations were performed at home</a:t>
            </a:r>
            <a:r>
              <a:rPr lang="en-GB" dirty="0" smtClean="0">
                <a:solidFill>
                  <a:srgbClr val="000000"/>
                </a:solidFill>
                <a:ea typeface="Times New Roman" panose="02020603050405020304" pitchFamily="18" charset="0"/>
              </a:rPr>
              <a:t>.</a:t>
            </a:r>
          </a:p>
          <a:p>
            <a:r>
              <a:rPr lang="en-GB" dirty="0" smtClean="0">
                <a:solidFill>
                  <a:srgbClr val="000000"/>
                </a:solidFill>
                <a:ea typeface="Times New Roman" panose="02020603050405020304" pitchFamily="18" charset="0"/>
              </a:rPr>
              <a:t> </a:t>
            </a:r>
            <a:r>
              <a:rPr lang="en-GB" dirty="0">
                <a:solidFill>
                  <a:srgbClr val="000000"/>
                </a:solidFill>
                <a:ea typeface="Times New Roman" panose="02020603050405020304" pitchFamily="18" charset="0"/>
              </a:rPr>
              <a:t>Problems during this time included </a:t>
            </a:r>
            <a:r>
              <a:rPr lang="en-GB" b="1" dirty="0">
                <a:solidFill>
                  <a:srgbClr val="000000"/>
                </a:solidFill>
                <a:ea typeface="Times New Roman" panose="02020603050405020304" pitchFamily="18" charset="0"/>
              </a:rPr>
              <a:t>infection, </a:t>
            </a:r>
            <a:r>
              <a:rPr lang="en-GB" b="1" dirty="0" smtClean="0">
                <a:solidFill>
                  <a:srgbClr val="000000"/>
                </a:solidFill>
                <a:ea typeface="Times New Roman" panose="02020603050405020304" pitchFamily="18" charset="0"/>
              </a:rPr>
              <a:t>bleeding </a:t>
            </a:r>
            <a:r>
              <a:rPr lang="en-GB" dirty="0" smtClean="0">
                <a:solidFill>
                  <a:srgbClr val="000000"/>
                </a:solidFill>
                <a:ea typeface="Times New Roman" panose="02020603050405020304" pitchFamily="18" charset="0"/>
              </a:rPr>
              <a:t>and </a:t>
            </a:r>
            <a:r>
              <a:rPr lang="en-GB" b="1" dirty="0" smtClean="0">
                <a:solidFill>
                  <a:srgbClr val="000000"/>
                </a:solidFill>
                <a:ea typeface="Times New Roman" panose="02020603050405020304" pitchFamily="18" charset="0"/>
              </a:rPr>
              <a:t>pain. </a:t>
            </a:r>
            <a:r>
              <a:rPr lang="en-GB" dirty="0" smtClean="0">
                <a:solidFill>
                  <a:srgbClr val="000000"/>
                </a:solidFill>
                <a:ea typeface="Times New Roman" panose="02020603050405020304" pitchFamily="18" charset="0"/>
              </a:rPr>
              <a:t>However</a:t>
            </a:r>
            <a:r>
              <a:rPr lang="en-GB" dirty="0">
                <a:solidFill>
                  <a:srgbClr val="000000"/>
                </a:solidFill>
                <a:ea typeface="Times New Roman" panose="02020603050405020304" pitchFamily="18" charset="0"/>
              </a:rPr>
              <a:t>, with time, efforts were made to solve these problems. </a:t>
            </a:r>
            <a:endParaRPr lang="en-GB" dirty="0" smtClean="0">
              <a:solidFill>
                <a:srgbClr val="000000"/>
              </a:solidFill>
              <a:ea typeface="Times New Roman" panose="02020603050405020304" pitchFamily="18" charset="0"/>
            </a:endParaRPr>
          </a:p>
          <a:p>
            <a:r>
              <a:rPr lang="en-GB" dirty="0" smtClean="0">
                <a:solidFill>
                  <a:srgbClr val="000000"/>
                </a:solidFill>
                <a:ea typeface="Times New Roman" panose="02020603050405020304" pitchFamily="18" charset="0"/>
              </a:rPr>
              <a:t>For </a:t>
            </a:r>
            <a:r>
              <a:rPr lang="en-GB" dirty="0">
                <a:solidFill>
                  <a:srgbClr val="000000"/>
                </a:solidFill>
                <a:ea typeface="Times New Roman" panose="02020603050405020304" pitchFamily="18" charset="0"/>
              </a:rPr>
              <a:t>example, in 17 BC, </a:t>
            </a:r>
            <a:r>
              <a:rPr lang="en-GB" b="1" dirty="0">
                <a:solidFill>
                  <a:srgbClr val="000000"/>
                </a:solidFill>
                <a:ea typeface="Times New Roman" panose="02020603050405020304" pitchFamily="18" charset="0"/>
              </a:rPr>
              <a:t>alcohol</a:t>
            </a:r>
            <a:r>
              <a:rPr lang="en-GB" dirty="0">
                <a:solidFill>
                  <a:srgbClr val="000000"/>
                </a:solidFill>
                <a:ea typeface="Times New Roman" panose="02020603050405020304" pitchFamily="18" charset="0"/>
              </a:rPr>
              <a:t> and </a:t>
            </a:r>
            <a:r>
              <a:rPr lang="en-GB" b="1" dirty="0">
                <a:solidFill>
                  <a:srgbClr val="000000"/>
                </a:solidFill>
                <a:ea typeface="Times New Roman" panose="02020603050405020304" pitchFamily="18" charset="0"/>
              </a:rPr>
              <a:t>opium</a:t>
            </a:r>
            <a:r>
              <a:rPr lang="en-GB" dirty="0">
                <a:solidFill>
                  <a:srgbClr val="000000"/>
                </a:solidFill>
                <a:ea typeface="Times New Roman" panose="02020603050405020304" pitchFamily="18" charset="0"/>
              </a:rPr>
              <a:t> were used to relieve pain by Napoleon who performed an amputation while the patient slept for 24 hours. </a:t>
            </a:r>
            <a:endParaRPr lang="en-US" dirty="0"/>
          </a:p>
        </p:txBody>
      </p:sp>
    </p:spTree>
    <p:extLst>
      <p:ext uri="{BB962C8B-B14F-4D97-AF65-F5344CB8AC3E}">
        <p14:creationId xmlns:p14="http://schemas.microsoft.com/office/powerpoint/2010/main" val="23147831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1668"/>
            <a:ext cx="10515600" cy="798490"/>
          </a:xfrm>
        </p:spPr>
        <p:txBody>
          <a:bodyPr/>
          <a:lstStyle/>
          <a:p>
            <a:r>
              <a:rPr lang="en-US" b="1" dirty="0" smtClean="0">
                <a:latin typeface="+mn-lt"/>
              </a:rPr>
              <a:t>                          Traffic flow</a:t>
            </a:r>
            <a:endParaRPr lang="en-US" b="1" dirty="0">
              <a:latin typeface="+mn-lt"/>
            </a:endParaRPr>
          </a:p>
        </p:txBody>
      </p:sp>
      <p:sp>
        <p:nvSpPr>
          <p:cNvPr id="3" name="Content Placeholder 2"/>
          <p:cNvSpPr>
            <a:spLocks noGrp="1"/>
          </p:cNvSpPr>
          <p:nvPr>
            <p:ph idx="1"/>
          </p:nvPr>
        </p:nvSpPr>
        <p:spPr>
          <a:xfrm>
            <a:off x="838200" y="940158"/>
            <a:ext cx="10515600" cy="5537915"/>
          </a:xfrm>
        </p:spPr>
        <p:txBody>
          <a:bodyPr>
            <a:noAutofit/>
          </a:bodyPr>
          <a:lstStyle/>
          <a:p>
            <a:pPr marL="514350" indent="-514350">
              <a:buAutoNum type="arabicPeriod"/>
            </a:pPr>
            <a:r>
              <a:rPr lang="en-US" b="1" dirty="0" smtClean="0"/>
              <a:t>Unrestricted area:</a:t>
            </a:r>
          </a:p>
          <a:p>
            <a:pPr lvl="2"/>
            <a:r>
              <a:rPr lang="en-US" sz="2800" b="1" dirty="0" smtClean="0"/>
              <a:t> </a:t>
            </a:r>
            <a:r>
              <a:rPr lang="en-US" sz="2800" dirty="0" smtClean="0"/>
              <a:t>personnel may wear street cloths, and traffic is not limited.</a:t>
            </a:r>
          </a:p>
          <a:p>
            <a:pPr marL="514350" indent="-514350">
              <a:buAutoNum type="arabicPeriod"/>
            </a:pPr>
            <a:r>
              <a:rPr lang="en-US" b="1" dirty="0" smtClean="0"/>
              <a:t>In semi-restricted area:</a:t>
            </a:r>
          </a:p>
          <a:p>
            <a:pPr lvl="2"/>
            <a:r>
              <a:rPr lang="en-US" sz="2800" b="1" dirty="0" smtClean="0"/>
              <a:t> </a:t>
            </a:r>
            <a:r>
              <a:rPr lang="en-US" sz="2800" dirty="0" smtClean="0"/>
              <a:t>such as processing and storage areas for instruments and supplies, as well as corridors leading to the restricted areas of the surgical suite, personnel must wear surgical attire and patients must wear gowns and hair coverings</a:t>
            </a:r>
          </a:p>
          <a:p>
            <a:pPr marL="514350" indent="-514350">
              <a:buAutoNum type="arabicPeriod"/>
            </a:pPr>
            <a:r>
              <a:rPr lang="en-US" b="1" dirty="0" smtClean="0"/>
              <a:t>Restricted area:</a:t>
            </a:r>
          </a:p>
          <a:p>
            <a:pPr lvl="2"/>
            <a:r>
              <a:rPr lang="en-US" sz="2800" dirty="0" smtClean="0"/>
              <a:t>This</a:t>
            </a:r>
            <a:r>
              <a:rPr lang="en-US" sz="2800" b="1" dirty="0" smtClean="0"/>
              <a:t> </a:t>
            </a:r>
            <a:r>
              <a:rPr lang="en-US" sz="2800" dirty="0" smtClean="0"/>
              <a:t> includes operating room and clean core and scrub sink areas.</a:t>
            </a:r>
          </a:p>
          <a:p>
            <a:pPr lvl="2"/>
            <a:r>
              <a:rPr lang="en-US" sz="2800" dirty="0" smtClean="0"/>
              <a:t>Surgical attire and mask are required in these areas when there are open sterile supplies or scrubbed persons  in the area.</a:t>
            </a:r>
          </a:p>
          <a:p>
            <a:pPr lvl="2"/>
            <a:endParaRPr lang="en-US" sz="2800" dirty="0"/>
          </a:p>
        </p:txBody>
      </p:sp>
    </p:spTree>
    <p:extLst>
      <p:ext uri="{BB962C8B-B14F-4D97-AF65-F5344CB8AC3E}">
        <p14:creationId xmlns:p14="http://schemas.microsoft.com/office/powerpoint/2010/main" val="9053887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71976" y="1803042"/>
            <a:ext cx="9401579" cy="4373921"/>
          </a:xfrm>
        </p:spPr>
        <p:txBody>
          <a:bodyPr/>
          <a:lstStyle/>
          <a:p>
            <a:pPr marL="514350" indent="-514350">
              <a:buAutoNum type="arabicPeriod" startAt="4"/>
            </a:pPr>
            <a:r>
              <a:rPr lang="en-US" dirty="0" smtClean="0"/>
              <a:t>The flow of supplies should from clean core area through the operating rooms to the peripheral corridor.</a:t>
            </a:r>
          </a:p>
          <a:p>
            <a:pPr marL="514350" indent="-514350">
              <a:buAutoNum type="arabicPeriod" startAt="4"/>
            </a:pPr>
            <a:r>
              <a:rPr lang="en-US" dirty="0" smtClean="0"/>
              <a:t>Soiled materials should not re-enter the clean core area</a:t>
            </a:r>
          </a:p>
        </p:txBody>
      </p:sp>
    </p:spTree>
    <p:extLst>
      <p:ext uri="{BB962C8B-B14F-4D97-AF65-F5344CB8AC3E}">
        <p14:creationId xmlns:p14="http://schemas.microsoft.com/office/powerpoint/2010/main" val="21621210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746974"/>
          </a:xfrm>
        </p:spPr>
        <p:txBody>
          <a:bodyPr/>
          <a:lstStyle/>
          <a:p>
            <a:r>
              <a:rPr lang="en-US" b="1" dirty="0" smtClean="0">
                <a:latin typeface="+mn-lt"/>
              </a:rPr>
              <a:t>                                 Location</a:t>
            </a:r>
            <a:r>
              <a:rPr lang="en-US" dirty="0" smtClean="0"/>
              <a:t> </a:t>
            </a:r>
            <a:endParaRPr lang="en-US" dirty="0"/>
          </a:p>
        </p:txBody>
      </p:sp>
      <p:sp>
        <p:nvSpPr>
          <p:cNvPr id="3" name="Content Placeholder 2"/>
          <p:cNvSpPr>
            <a:spLocks noGrp="1"/>
          </p:cNvSpPr>
          <p:nvPr>
            <p:ph idx="1"/>
          </p:nvPr>
        </p:nvSpPr>
        <p:spPr>
          <a:xfrm>
            <a:off x="838200" y="837127"/>
            <a:ext cx="10515600" cy="5339836"/>
          </a:xfrm>
        </p:spPr>
        <p:txBody>
          <a:bodyPr/>
          <a:lstStyle/>
          <a:p>
            <a:pPr marL="0" indent="0">
              <a:buNone/>
            </a:pPr>
            <a:r>
              <a:rPr lang="en-US" dirty="0" smtClean="0"/>
              <a:t>1.  Theater should be located in an area accessible to the;</a:t>
            </a:r>
          </a:p>
          <a:p>
            <a:pPr lvl="3">
              <a:buFont typeface="Wingdings" panose="05000000000000000000" pitchFamily="2" charset="2"/>
              <a:buChar char="Ø"/>
            </a:pPr>
            <a:r>
              <a:rPr lang="en-US" sz="2800" b="1" dirty="0" smtClean="0"/>
              <a:t>Critical Care Unit,</a:t>
            </a:r>
          </a:p>
          <a:p>
            <a:pPr lvl="3">
              <a:buFont typeface="Wingdings" panose="05000000000000000000" pitchFamily="2" charset="2"/>
              <a:buChar char="Ø"/>
            </a:pPr>
            <a:r>
              <a:rPr lang="en-US" sz="2800" b="1" dirty="0" smtClean="0"/>
              <a:t>Sterile Supplies Area</a:t>
            </a:r>
          </a:p>
          <a:p>
            <a:pPr lvl="3">
              <a:buFont typeface="Wingdings" panose="05000000000000000000" pitchFamily="2" charset="2"/>
              <a:buChar char="Ø"/>
            </a:pPr>
            <a:r>
              <a:rPr lang="en-US" sz="2800" b="1" dirty="0" smtClean="0"/>
              <a:t>Laboratory Department</a:t>
            </a:r>
          </a:p>
          <a:p>
            <a:pPr lvl="3">
              <a:buFont typeface="Wingdings" panose="05000000000000000000" pitchFamily="2" charset="2"/>
              <a:buChar char="Ø"/>
            </a:pPr>
            <a:r>
              <a:rPr lang="en-US" sz="2800" b="1" dirty="0" smtClean="0"/>
              <a:t>The  Radiology Department </a:t>
            </a:r>
          </a:p>
          <a:p>
            <a:pPr marL="0" indent="0">
              <a:buNone/>
            </a:pPr>
            <a:r>
              <a:rPr lang="en-US" dirty="0" smtClean="0"/>
              <a:t>2.  A terminal  location is necessary to prevent un related traffic from passing through the suite.</a:t>
            </a:r>
          </a:p>
          <a:p>
            <a:pPr marL="0" indent="0">
              <a:buNone/>
            </a:pPr>
            <a:endParaRPr lang="en-US" dirty="0" smtClean="0"/>
          </a:p>
        </p:txBody>
      </p:sp>
    </p:spTree>
    <p:extLst>
      <p:ext uri="{BB962C8B-B14F-4D97-AF65-F5344CB8AC3E}">
        <p14:creationId xmlns:p14="http://schemas.microsoft.com/office/powerpoint/2010/main" val="26511092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mn-lt"/>
              </a:rPr>
              <a:t>                    Traffic patterns</a:t>
            </a:r>
            <a:endParaRPr lang="en-US" b="1" dirty="0">
              <a:latin typeface="+mn-lt"/>
            </a:endParaRPr>
          </a:p>
        </p:txBody>
      </p:sp>
      <p:sp>
        <p:nvSpPr>
          <p:cNvPr id="3" name="Content Placeholder 2"/>
          <p:cNvSpPr>
            <a:spLocks noGrp="1"/>
          </p:cNvSpPr>
          <p:nvPr>
            <p:ph idx="1"/>
          </p:nvPr>
        </p:nvSpPr>
        <p:spPr/>
        <p:txBody>
          <a:bodyPr/>
          <a:lstStyle/>
          <a:p>
            <a:r>
              <a:rPr lang="en-US" b="1" dirty="0" smtClean="0"/>
              <a:t>In the restricted areas there are:</a:t>
            </a:r>
          </a:p>
          <a:p>
            <a:pPr lvl="2">
              <a:buFont typeface="Wingdings" panose="05000000000000000000" pitchFamily="2" charset="2"/>
              <a:buChar char="ü"/>
            </a:pPr>
            <a:r>
              <a:rPr lang="en-US" sz="2800" dirty="0" smtClean="0"/>
              <a:t>Open sterile supplies</a:t>
            </a:r>
          </a:p>
          <a:p>
            <a:pPr lvl="2">
              <a:buFont typeface="Wingdings" panose="05000000000000000000" pitchFamily="2" charset="2"/>
              <a:buChar char="ü"/>
            </a:pPr>
            <a:r>
              <a:rPr lang="en-US" sz="2800" dirty="0" smtClean="0"/>
              <a:t>Scrubbed personnel</a:t>
            </a:r>
          </a:p>
          <a:p>
            <a:pPr lvl="2">
              <a:buFont typeface="Wingdings" panose="05000000000000000000" pitchFamily="2" charset="2"/>
              <a:buChar char="ü"/>
            </a:pPr>
            <a:r>
              <a:rPr lang="en-US" sz="2800" dirty="0" smtClean="0"/>
              <a:t>All personnel should wear masks and caps</a:t>
            </a:r>
          </a:p>
          <a:p>
            <a:pPr lvl="2">
              <a:buFont typeface="Wingdings" panose="05000000000000000000" pitchFamily="2" charset="2"/>
              <a:buChar char="ü"/>
            </a:pPr>
            <a:r>
              <a:rPr lang="en-US" sz="2800" dirty="0" smtClean="0"/>
              <a:t>Sterile procedures</a:t>
            </a:r>
          </a:p>
          <a:p>
            <a:r>
              <a:rPr lang="en-US" b="1" dirty="0" smtClean="0"/>
              <a:t>Semi restricted area:</a:t>
            </a:r>
          </a:p>
          <a:p>
            <a:pPr lvl="2">
              <a:buFont typeface="Wingdings" panose="05000000000000000000" pitchFamily="2" charset="2"/>
              <a:buChar char="ü"/>
            </a:pPr>
            <a:r>
              <a:rPr lang="en-US" sz="2800" dirty="0" smtClean="0"/>
              <a:t>Personnel to wear scrubs/theatre attire, and caps</a:t>
            </a:r>
          </a:p>
          <a:p>
            <a:pPr lvl="2">
              <a:buFont typeface="Wingdings" panose="05000000000000000000" pitchFamily="2" charset="2"/>
              <a:buChar char="ü"/>
            </a:pPr>
            <a:r>
              <a:rPr lang="en-US" sz="2800" dirty="0" smtClean="0"/>
              <a:t>Patients hair should be covered</a:t>
            </a:r>
          </a:p>
          <a:p>
            <a:pPr lvl="2">
              <a:buFont typeface="Wingdings" panose="05000000000000000000" pitchFamily="2" charset="2"/>
              <a:buChar char="ü"/>
            </a:pPr>
            <a:r>
              <a:rPr lang="en-US" sz="2800" dirty="0" smtClean="0"/>
              <a:t>Only authorized personnel</a:t>
            </a:r>
            <a:endParaRPr lang="en-US" sz="2800" dirty="0"/>
          </a:p>
        </p:txBody>
      </p:sp>
    </p:spTree>
    <p:extLst>
      <p:ext uri="{BB962C8B-B14F-4D97-AF65-F5344CB8AC3E}">
        <p14:creationId xmlns:p14="http://schemas.microsoft.com/office/powerpoint/2010/main" val="56154198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mn-lt"/>
              </a:rPr>
              <a:t>          Members Of The Surgical Team </a:t>
            </a:r>
            <a:endParaRPr lang="en-US" b="1" dirty="0">
              <a:latin typeface="+mn-lt"/>
            </a:endParaRPr>
          </a:p>
        </p:txBody>
      </p:sp>
      <p:sp>
        <p:nvSpPr>
          <p:cNvPr id="3" name="Content Placeholder 2"/>
          <p:cNvSpPr>
            <a:spLocks noGrp="1"/>
          </p:cNvSpPr>
          <p:nvPr>
            <p:ph idx="1"/>
          </p:nvPr>
        </p:nvSpPr>
        <p:spPr/>
        <p:txBody>
          <a:bodyPr/>
          <a:lstStyle/>
          <a:p>
            <a:r>
              <a:rPr lang="en-US" dirty="0" smtClean="0"/>
              <a:t> The surgeon</a:t>
            </a:r>
          </a:p>
          <a:p>
            <a:r>
              <a:rPr lang="en-US" dirty="0" err="1" smtClean="0"/>
              <a:t>Anaesthesiologist</a:t>
            </a:r>
            <a:endParaRPr lang="en-US" dirty="0" smtClean="0"/>
          </a:p>
          <a:p>
            <a:r>
              <a:rPr lang="en-US" dirty="0" smtClean="0"/>
              <a:t>Nurse manager</a:t>
            </a:r>
          </a:p>
          <a:p>
            <a:r>
              <a:rPr lang="en-US" dirty="0" smtClean="0"/>
              <a:t>Receiving area nurse</a:t>
            </a:r>
          </a:p>
          <a:p>
            <a:r>
              <a:rPr lang="en-US" dirty="0" smtClean="0"/>
              <a:t>Circulating nurse</a:t>
            </a:r>
          </a:p>
          <a:p>
            <a:r>
              <a:rPr lang="en-US" dirty="0" smtClean="0"/>
              <a:t>Scrub nurse</a:t>
            </a:r>
            <a:endParaRPr lang="en-US" dirty="0"/>
          </a:p>
        </p:txBody>
      </p:sp>
    </p:spTree>
    <p:extLst>
      <p:ext uri="{BB962C8B-B14F-4D97-AF65-F5344CB8AC3E}">
        <p14:creationId xmlns:p14="http://schemas.microsoft.com/office/powerpoint/2010/main" val="387866806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48520"/>
          </a:xfrm>
        </p:spPr>
        <p:txBody>
          <a:bodyPr/>
          <a:lstStyle/>
          <a:p>
            <a:r>
              <a:rPr lang="en-US" b="1" dirty="0" smtClean="0">
                <a:latin typeface="+mn-lt"/>
              </a:rPr>
              <a:t>                   Theatre equipment’s</a:t>
            </a:r>
            <a:endParaRPr lang="en-US" b="1" dirty="0">
              <a:latin typeface="+mn-lt"/>
            </a:endParaRPr>
          </a:p>
        </p:txBody>
      </p:sp>
      <p:sp>
        <p:nvSpPr>
          <p:cNvPr id="3" name="Content Placeholder 2"/>
          <p:cNvSpPr>
            <a:spLocks noGrp="1"/>
          </p:cNvSpPr>
          <p:nvPr>
            <p:ph sz="half" idx="1"/>
          </p:nvPr>
        </p:nvSpPr>
        <p:spPr>
          <a:xfrm>
            <a:off x="838200" y="1416676"/>
            <a:ext cx="5181600" cy="5138670"/>
          </a:xfrm>
        </p:spPr>
        <p:txBody>
          <a:bodyPr>
            <a:normAutofit lnSpcReduction="10000"/>
          </a:bodyPr>
          <a:lstStyle/>
          <a:p>
            <a:pPr marL="514350" indent="-514350">
              <a:buFont typeface="+mj-lt"/>
              <a:buAutoNum type="arabicPeriod"/>
            </a:pPr>
            <a:r>
              <a:rPr lang="en-US" dirty="0" smtClean="0"/>
              <a:t>The operating table</a:t>
            </a:r>
          </a:p>
          <a:p>
            <a:pPr marL="514350" indent="-514350">
              <a:buFont typeface="+mj-lt"/>
              <a:buAutoNum type="arabicPeriod"/>
            </a:pPr>
            <a:r>
              <a:rPr lang="en-US" dirty="0" smtClean="0"/>
              <a:t>The operating lights</a:t>
            </a:r>
          </a:p>
          <a:p>
            <a:pPr marL="514350" indent="-514350">
              <a:buFont typeface="+mj-lt"/>
              <a:buAutoNum type="arabicPeriod"/>
            </a:pPr>
            <a:r>
              <a:rPr lang="en-US" dirty="0" smtClean="0"/>
              <a:t>The </a:t>
            </a:r>
            <a:r>
              <a:rPr lang="en-US" dirty="0" err="1" smtClean="0"/>
              <a:t>anaesthetic</a:t>
            </a:r>
            <a:r>
              <a:rPr lang="en-US" dirty="0" smtClean="0"/>
              <a:t> machines</a:t>
            </a:r>
          </a:p>
          <a:p>
            <a:pPr marL="514350" indent="-514350">
              <a:buFont typeface="+mj-lt"/>
              <a:buAutoNum type="arabicPeriod"/>
            </a:pPr>
            <a:r>
              <a:rPr lang="en-US" dirty="0" smtClean="0"/>
              <a:t>The </a:t>
            </a:r>
            <a:r>
              <a:rPr lang="en-US" dirty="0" err="1" smtClean="0"/>
              <a:t>anaesthetic</a:t>
            </a:r>
            <a:r>
              <a:rPr lang="en-US" dirty="0" smtClean="0"/>
              <a:t> cart</a:t>
            </a:r>
          </a:p>
          <a:p>
            <a:pPr marL="514350" indent="-514350">
              <a:buFont typeface="+mj-lt"/>
              <a:buAutoNum type="arabicPeriod"/>
            </a:pPr>
            <a:r>
              <a:rPr lang="en-US" dirty="0" smtClean="0"/>
              <a:t>Sterile instruments</a:t>
            </a:r>
          </a:p>
          <a:p>
            <a:pPr marL="514350" indent="-514350">
              <a:buFont typeface="+mj-lt"/>
              <a:buAutoNum type="arabicPeriod"/>
            </a:pPr>
            <a:r>
              <a:rPr lang="en-US" dirty="0" smtClean="0"/>
              <a:t>Electronic monitor</a:t>
            </a:r>
          </a:p>
          <a:p>
            <a:pPr marL="514350" indent="-514350">
              <a:buFont typeface="+mj-lt"/>
              <a:buAutoNum type="arabicPeriod"/>
            </a:pPr>
            <a:r>
              <a:rPr lang="en-US" dirty="0" smtClean="0"/>
              <a:t>The pulse </a:t>
            </a:r>
            <a:r>
              <a:rPr lang="en-US" dirty="0" err="1" smtClean="0"/>
              <a:t>oximeter</a:t>
            </a:r>
            <a:r>
              <a:rPr lang="en-US" dirty="0" smtClean="0"/>
              <a:t> machine</a:t>
            </a:r>
          </a:p>
          <a:p>
            <a:pPr marL="514350" indent="-514350">
              <a:buFont typeface="+mj-lt"/>
              <a:buAutoNum type="arabicPeriod"/>
            </a:pPr>
            <a:r>
              <a:rPr lang="en-US" dirty="0" smtClean="0"/>
              <a:t>Automated blood pressure machine</a:t>
            </a:r>
          </a:p>
          <a:p>
            <a:pPr marL="514350" indent="-514350">
              <a:buFont typeface="+mj-lt"/>
              <a:buAutoNum type="arabicPeriod"/>
            </a:pPr>
            <a:r>
              <a:rPr lang="en-US" dirty="0" smtClean="0"/>
              <a:t>An </a:t>
            </a:r>
            <a:r>
              <a:rPr lang="en-US" dirty="0" err="1" smtClean="0"/>
              <a:t>electrocautery</a:t>
            </a:r>
            <a:r>
              <a:rPr lang="en-US" dirty="0" smtClean="0"/>
              <a:t>  machine (Diathermy machine)</a:t>
            </a:r>
            <a:endParaRPr lang="en-US" dirty="0"/>
          </a:p>
        </p:txBody>
      </p:sp>
      <p:sp>
        <p:nvSpPr>
          <p:cNvPr id="4" name="Content Placeholder 3"/>
          <p:cNvSpPr>
            <a:spLocks noGrp="1"/>
          </p:cNvSpPr>
          <p:nvPr>
            <p:ph sz="half" idx="2"/>
          </p:nvPr>
        </p:nvSpPr>
        <p:spPr>
          <a:xfrm>
            <a:off x="6172200" y="1416676"/>
            <a:ext cx="5181600" cy="5138670"/>
          </a:xfrm>
        </p:spPr>
        <p:txBody>
          <a:bodyPr>
            <a:normAutofit lnSpcReduction="10000"/>
          </a:bodyPr>
          <a:lstStyle/>
          <a:p>
            <a:pPr marL="514350" indent="-514350">
              <a:buAutoNum type="arabicPeriod" startAt="10"/>
            </a:pPr>
            <a:r>
              <a:rPr lang="en-US" dirty="0" smtClean="0"/>
              <a:t>heart-lung machine</a:t>
            </a:r>
          </a:p>
          <a:p>
            <a:pPr marL="514350" indent="-514350">
              <a:buAutoNum type="arabicPeriod" startAt="10"/>
            </a:pPr>
            <a:r>
              <a:rPr lang="en-US" dirty="0" smtClean="0"/>
              <a:t>Diagnostic imaging systems such as MRI and cardiac catheterization</a:t>
            </a:r>
          </a:p>
          <a:p>
            <a:pPr marL="514350" indent="-514350">
              <a:buAutoNum type="arabicPeriod" startAt="10"/>
            </a:pPr>
            <a:r>
              <a:rPr lang="en-US" dirty="0" smtClean="0"/>
              <a:t>Instruments and patients trolleys</a:t>
            </a:r>
          </a:p>
          <a:p>
            <a:pPr marL="514350" indent="-514350">
              <a:buAutoNum type="arabicPeriod" startAt="10"/>
            </a:pPr>
            <a:r>
              <a:rPr lang="en-US" dirty="0" smtClean="0"/>
              <a:t>Drip stands</a:t>
            </a:r>
          </a:p>
          <a:p>
            <a:pPr marL="514350" indent="-514350">
              <a:buAutoNum type="arabicPeriod" startAt="10"/>
            </a:pPr>
            <a:r>
              <a:rPr lang="en-US" dirty="0" smtClean="0"/>
              <a:t>Laryngoscopes</a:t>
            </a:r>
          </a:p>
          <a:p>
            <a:pPr marL="514350" indent="-514350">
              <a:buAutoNum type="arabicPeriod" startAt="10"/>
            </a:pPr>
            <a:r>
              <a:rPr lang="en-US" dirty="0" smtClean="0"/>
              <a:t>Suction machines</a:t>
            </a:r>
          </a:p>
          <a:p>
            <a:pPr marL="514350" indent="-514350">
              <a:buAutoNum type="arabicPeriod" startAt="10"/>
            </a:pPr>
            <a:r>
              <a:rPr lang="en-US" dirty="0" smtClean="0"/>
              <a:t>autoclave</a:t>
            </a:r>
            <a:endParaRPr lang="en-US" dirty="0"/>
          </a:p>
        </p:txBody>
      </p:sp>
    </p:spTree>
    <p:extLst>
      <p:ext uri="{BB962C8B-B14F-4D97-AF65-F5344CB8AC3E}">
        <p14:creationId xmlns:p14="http://schemas.microsoft.com/office/powerpoint/2010/main" val="167001904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mn-lt"/>
              </a:rPr>
              <a:t>             Basic general instruments</a:t>
            </a:r>
            <a:endParaRPr lang="en-US" b="1" dirty="0">
              <a:latin typeface="+mn-lt"/>
            </a:endParaRPr>
          </a:p>
        </p:txBody>
      </p:sp>
      <p:sp>
        <p:nvSpPr>
          <p:cNvPr id="3" name="Content Placeholder 2"/>
          <p:cNvSpPr>
            <a:spLocks noGrp="1"/>
          </p:cNvSpPr>
          <p:nvPr>
            <p:ph idx="1"/>
          </p:nvPr>
        </p:nvSpPr>
        <p:spPr>
          <a:xfrm>
            <a:off x="838200" y="1364776"/>
            <a:ext cx="10515600" cy="4812187"/>
          </a:xfrm>
        </p:spPr>
        <p:txBody>
          <a:bodyPr/>
          <a:lstStyle/>
          <a:p>
            <a:pPr marL="514350" indent="-514350">
              <a:buFont typeface="+mj-lt"/>
              <a:buAutoNum type="arabicPeriod"/>
            </a:pPr>
            <a:r>
              <a:rPr lang="en-US" dirty="0" smtClean="0"/>
              <a:t>Cutting instrument’s-  scalpel, scissors</a:t>
            </a:r>
          </a:p>
          <a:p>
            <a:pPr marL="514350" indent="-514350">
              <a:buFont typeface="+mj-lt"/>
              <a:buAutoNum type="arabicPeriod"/>
            </a:pPr>
            <a:r>
              <a:rPr lang="en-US" dirty="0" smtClean="0"/>
              <a:t>Holding instrument’s- dissecting forceps, sponge holding forceps, towel clips, </a:t>
            </a:r>
            <a:r>
              <a:rPr lang="en-US" dirty="0" err="1" smtClean="0"/>
              <a:t>babcock’s</a:t>
            </a:r>
            <a:r>
              <a:rPr lang="en-US" dirty="0" smtClean="0"/>
              <a:t> tissue holding forceps, tissue forceps, </a:t>
            </a:r>
            <a:r>
              <a:rPr lang="en-US" dirty="0" err="1" smtClean="0"/>
              <a:t>kockers</a:t>
            </a:r>
            <a:r>
              <a:rPr lang="en-US" dirty="0" smtClean="0"/>
              <a:t>.</a:t>
            </a:r>
          </a:p>
          <a:p>
            <a:pPr marL="514350" indent="-514350">
              <a:buFont typeface="+mj-lt"/>
              <a:buAutoNum type="arabicPeriod"/>
            </a:pPr>
            <a:r>
              <a:rPr lang="en-US" dirty="0" smtClean="0"/>
              <a:t>Clamping instruments- artery forceps.</a:t>
            </a:r>
          </a:p>
          <a:p>
            <a:pPr marL="514350" indent="-514350">
              <a:buFont typeface="+mj-lt"/>
              <a:buAutoNum type="arabicPeriod"/>
            </a:pPr>
            <a:r>
              <a:rPr lang="en-US" dirty="0" smtClean="0"/>
              <a:t>Exposing instruments- Retractors. </a:t>
            </a:r>
          </a:p>
          <a:p>
            <a:pPr marL="514350" indent="-514350">
              <a:buFont typeface="+mj-lt"/>
              <a:buAutoNum type="arabicPeriod"/>
            </a:pPr>
            <a:r>
              <a:rPr lang="en-US" dirty="0" smtClean="0"/>
              <a:t>Suturing instruments- needle holders, suturing  forceps toothed and non toothed and ligature scissors.</a:t>
            </a:r>
            <a:endParaRPr lang="en-US" dirty="0"/>
          </a:p>
        </p:txBody>
      </p:sp>
    </p:spTree>
    <p:extLst>
      <p:ext uri="{BB962C8B-B14F-4D97-AF65-F5344CB8AC3E}">
        <p14:creationId xmlns:p14="http://schemas.microsoft.com/office/powerpoint/2010/main" val="21729767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1668"/>
            <a:ext cx="10515600" cy="1596979"/>
          </a:xfrm>
        </p:spPr>
        <p:txBody>
          <a:bodyPr>
            <a:normAutofit/>
          </a:bodyPr>
          <a:lstStyle/>
          <a:p>
            <a:r>
              <a:rPr lang="en-US" b="1" dirty="0" smtClean="0">
                <a:latin typeface="+mn-lt"/>
              </a:rPr>
              <a:t>Maintaining  a sterile field/Principles of aseptic technique</a:t>
            </a:r>
            <a:endParaRPr lang="en-US" b="1" dirty="0">
              <a:latin typeface="+mn-lt"/>
            </a:endParaRPr>
          </a:p>
        </p:txBody>
      </p:sp>
      <p:sp>
        <p:nvSpPr>
          <p:cNvPr id="3" name="Content Placeholder 2"/>
          <p:cNvSpPr>
            <a:spLocks noGrp="1"/>
          </p:cNvSpPr>
          <p:nvPr>
            <p:ph idx="1"/>
          </p:nvPr>
        </p:nvSpPr>
        <p:spPr>
          <a:xfrm>
            <a:off x="373487" y="1970468"/>
            <a:ext cx="11475076" cy="4636394"/>
          </a:xfrm>
        </p:spPr>
        <p:txBody>
          <a:bodyPr>
            <a:normAutofit/>
          </a:bodyPr>
          <a:lstStyle/>
          <a:p>
            <a:pPr marL="514350" lvl="0" indent="-514350">
              <a:lnSpc>
                <a:spcPct val="100000"/>
              </a:lnSpc>
              <a:spcBef>
                <a:spcPct val="20000"/>
              </a:spcBef>
              <a:buFont typeface="+mj-lt"/>
              <a:buAutoNum type="arabicPeriod"/>
            </a:pPr>
            <a:r>
              <a:rPr lang="en-GB" dirty="0" smtClean="0">
                <a:solidFill>
                  <a:prstClr val="black"/>
                </a:solidFill>
              </a:rPr>
              <a:t>Placing </a:t>
            </a:r>
            <a:r>
              <a:rPr lang="en-GB" dirty="0">
                <a:solidFill>
                  <a:prstClr val="black"/>
                </a:solidFill>
              </a:rPr>
              <a:t>sterile items within  sterile field and </a:t>
            </a:r>
            <a:r>
              <a:rPr lang="en-US" dirty="0">
                <a:solidFill>
                  <a:prstClr val="black"/>
                </a:solidFill>
              </a:rPr>
              <a:t>only sterile items are used within sterile field</a:t>
            </a:r>
            <a:endParaRPr lang="en-GB" dirty="0">
              <a:solidFill>
                <a:prstClr val="black"/>
              </a:solidFill>
            </a:endParaRPr>
          </a:p>
          <a:p>
            <a:pPr marL="514350" lvl="0" indent="-514350">
              <a:lnSpc>
                <a:spcPct val="100000"/>
              </a:lnSpc>
              <a:spcBef>
                <a:spcPct val="20000"/>
              </a:spcBef>
              <a:buFont typeface="+mj-lt"/>
              <a:buAutoNum type="arabicPeriod"/>
            </a:pPr>
            <a:r>
              <a:rPr lang="en-GB" dirty="0">
                <a:solidFill>
                  <a:prstClr val="black"/>
                </a:solidFill>
              </a:rPr>
              <a:t>Opening, dispensing or transferring sterile items without contaminating them.</a:t>
            </a:r>
          </a:p>
          <a:p>
            <a:pPr marL="514350" lvl="0" indent="-514350">
              <a:lnSpc>
                <a:spcPct val="100000"/>
              </a:lnSpc>
              <a:spcBef>
                <a:spcPct val="20000"/>
              </a:spcBef>
              <a:buFont typeface="+mj-lt"/>
              <a:buAutoNum type="arabicPeriod"/>
            </a:pPr>
            <a:r>
              <a:rPr lang="en-GB" dirty="0">
                <a:solidFill>
                  <a:prstClr val="black"/>
                </a:solidFill>
              </a:rPr>
              <a:t>Not allowing sterile personnel to reach across unsterile areas and touch unsterile </a:t>
            </a:r>
            <a:r>
              <a:rPr lang="en-GB" dirty="0" smtClean="0">
                <a:solidFill>
                  <a:prstClr val="black"/>
                </a:solidFill>
              </a:rPr>
              <a:t>items</a:t>
            </a:r>
          </a:p>
          <a:p>
            <a:pPr marL="514350" lvl="0" indent="-514350">
              <a:lnSpc>
                <a:spcPct val="100000"/>
              </a:lnSpc>
              <a:spcBef>
                <a:spcPct val="20000"/>
              </a:spcBef>
              <a:buFont typeface="+mj-lt"/>
              <a:buAutoNum type="arabicPeriod"/>
            </a:pPr>
            <a:r>
              <a:rPr lang="en-GB" dirty="0" smtClean="0">
                <a:solidFill>
                  <a:prstClr val="black"/>
                </a:solidFill>
              </a:rPr>
              <a:t> </a:t>
            </a:r>
            <a:r>
              <a:rPr lang="en-GB" dirty="0">
                <a:solidFill>
                  <a:prstClr val="black"/>
                </a:solidFill>
              </a:rPr>
              <a:t>N</a:t>
            </a:r>
            <a:r>
              <a:rPr lang="en-GB" dirty="0" smtClean="0">
                <a:solidFill>
                  <a:prstClr val="black"/>
                </a:solidFill>
              </a:rPr>
              <a:t>ot  allowing </a:t>
            </a:r>
            <a:r>
              <a:rPr lang="en-GB" dirty="0">
                <a:solidFill>
                  <a:prstClr val="black"/>
                </a:solidFill>
              </a:rPr>
              <a:t>unsterile personnel to reach across the sterile field or to touch sterile items.</a:t>
            </a:r>
          </a:p>
          <a:p>
            <a:endParaRPr lang="en-US" dirty="0"/>
          </a:p>
        </p:txBody>
      </p:sp>
    </p:spTree>
    <p:extLst>
      <p:ext uri="{BB962C8B-B14F-4D97-AF65-F5344CB8AC3E}">
        <p14:creationId xmlns:p14="http://schemas.microsoft.com/office/powerpoint/2010/main" val="130550231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0913" y="231820"/>
            <a:ext cx="11294772" cy="6426557"/>
          </a:xfrm>
        </p:spPr>
        <p:txBody>
          <a:bodyPr>
            <a:normAutofit fontScale="92500"/>
          </a:bodyPr>
          <a:lstStyle/>
          <a:p>
            <a:pPr marL="514350" lvl="0" indent="-514350">
              <a:lnSpc>
                <a:spcPct val="100000"/>
              </a:lnSpc>
              <a:spcBef>
                <a:spcPct val="20000"/>
              </a:spcBef>
              <a:buAutoNum type="arabicPeriod" startAt="4"/>
            </a:pPr>
            <a:r>
              <a:rPr lang="en-GB" sz="3200" dirty="0" smtClean="0">
                <a:solidFill>
                  <a:prstClr val="black"/>
                </a:solidFill>
              </a:rPr>
              <a:t>Whatever </a:t>
            </a:r>
            <a:r>
              <a:rPr lang="en-GB" sz="3200" dirty="0">
                <a:solidFill>
                  <a:prstClr val="black"/>
                </a:solidFill>
              </a:rPr>
              <a:t>is sterile for one patient can only be used for that patient. </a:t>
            </a:r>
            <a:endParaRPr lang="en-GB" sz="3200" dirty="0" smtClean="0">
              <a:solidFill>
                <a:prstClr val="black"/>
              </a:solidFill>
            </a:endParaRPr>
          </a:p>
          <a:p>
            <a:pPr marL="514350" lvl="0" indent="-514350">
              <a:lnSpc>
                <a:spcPct val="100000"/>
              </a:lnSpc>
              <a:spcBef>
                <a:spcPct val="20000"/>
              </a:spcBef>
              <a:buAutoNum type="arabicPeriod" startAt="4"/>
            </a:pPr>
            <a:r>
              <a:rPr lang="en-GB" sz="3200" dirty="0" smtClean="0">
                <a:solidFill>
                  <a:prstClr val="black"/>
                </a:solidFill>
              </a:rPr>
              <a:t>You </a:t>
            </a:r>
            <a:r>
              <a:rPr lang="en-GB" sz="3200" dirty="0">
                <a:solidFill>
                  <a:prstClr val="black"/>
                </a:solidFill>
              </a:rPr>
              <a:t>must pour sterile fluids from a point high enough to prevent accidental touching of the receptacle, but this should not  produce splashing. </a:t>
            </a:r>
            <a:endParaRPr lang="en-GB" sz="3200" dirty="0" smtClean="0">
              <a:solidFill>
                <a:prstClr val="black"/>
              </a:solidFill>
            </a:endParaRPr>
          </a:p>
          <a:p>
            <a:pPr marL="514350" lvl="0" indent="-514350">
              <a:lnSpc>
                <a:spcPct val="100000"/>
              </a:lnSpc>
              <a:spcBef>
                <a:spcPct val="20000"/>
              </a:spcBef>
              <a:buAutoNum type="arabicPeriod" startAt="4"/>
            </a:pPr>
            <a:r>
              <a:rPr lang="en-GB" sz="3200" dirty="0" smtClean="0">
                <a:solidFill>
                  <a:prstClr val="black"/>
                </a:solidFill>
              </a:rPr>
              <a:t>If </a:t>
            </a:r>
            <a:r>
              <a:rPr lang="en-GB" sz="3200" dirty="0">
                <a:solidFill>
                  <a:prstClr val="black"/>
                </a:solidFill>
              </a:rPr>
              <a:t>there is any doubt about the sterility of an article or area, it is considered </a:t>
            </a:r>
            <a:r>
              <a:rPr lang="en-GB" sz="3200" dirty="0" smtClean="0">
                <a:solidFill>
                  <a:prstClr val="black"/>
                </a:solidFill>
              </a:rPr>
              <a:t>unsterile</a:t>
            </a:r>
          </a:p>
          <a:p>
            <a:pPr marL="514350" lvl="0" indent="-514350">
              <a:lnSpc>
                <a:spcPct val="100000"/>
              </a:lnSpc>
              <a:spcBef>
                <a:spcPct val="20000"/>
              </a:spcBef>
              <a:buAutoNum type="arabicPeriod" startAt="4"/>
            </a:pPr>
            <a:r>
              <a:rPr lang="en-US" sz="3200" dirty="0" smtClean="0">
                <a:solidFill>
                  <a:prstClr val="black"/>
                </a:solidFill>
              </a:rPr>
              <a:t>Sterile </a:t>
            </a:r>
            <a:r>
              <a:rPr lang="en-US" sz="3200" dirty="0">
                <a:solidFill>
                  <a:prstClr val="black"/>
                </a:solidFill>
              </a:rPr>
              <a:t>objects become unsterile when touched by unsterile objects. </a:t>
            </a:r>
            <a:endParaRPr lang="en-US" sz="3200" dirty="0" smtClean="0">
              <a:solidFill>
                <a:prstClr val="black"/>
              </a:solidFill>
            </a:endParaRPr>
          </a:p>
          <a:p>
            <a:pPr marL="514350" lvl="0" indent="-514350">
              <a:lnSpc>
                <a:spcPct val="100000"/>
              </a:lnSpc>
              <a:spcBef>
                <a:spcPct val="20000"/>
              </a:spcBef>
              <a:buAutoNum type="arabicPeriod" startAt="4"/>
            </a:pPr>
            <a:r>
              <a:rPr lang="en-US" sz="3200" dirty="0" smtClean="0">
                <a:solidFill>
                  <a:prstClr val="black"/>
                </a:solidFill>
              </a:rPr>
              <a:t>Sterile </a:t>
            </a:r>
            <a:r>
              <a:rPr lang="en-US" sz="3200" dirty="0">
                <a:solidFill>
                  <a:prstClr val="black"/>
                </a:solidFill>
              </a:rPr>
              <a:t>items that are out of vision or below the waist level of the nurse are considered unsterile. </a:t>
            </a:r>
            <a:endParaRPr lang="en-US" sz="3200" dirty="0" smtClean="0">
              <a:solidFill>
                <a:prstClr val="black"/>
              </a:solidFill>
            </a:endParaRPr>
          </a:p>
          <a:p>
            <a:pPr marL="514350" lvl="0" indent="-514350">
              <a:lnSpc>
                <a:spcPct val="100000"/>
              </a:lnSpc>
              <a:spcBef>
                <a:spcPct val="20000"/>
              </a:spcBef>
              <a:buAutoNum type="arabicPeriod" startAt="4"/>
            </a:pPr>
            <a:r>
              <a:rPr lang="en-US" sz="3200" dirty="0" smtClean="0">
                <a:solidFill>
                  <a:prstClr val="black"/>
                </a:solidFill>
              </a:rPr>
              <a:t>Sterile </a:t>
            </a:r>
            <a:r>
              <a:rPr lang="en-US" sz="3200" dirty="0">
                <a:solidFill>
                  <a:prstClr val="black"/>
                </a:solidFill>
              </a:rPr>
              <a:t>objects can become unsterile by prolong exposure to airborne microorganisms. </a:t>
            </a:r>
            <a:endParaRPr lang="en-US" sz="3200" dirty="0" smtClean="0">
              <a:solidFill>
                <a:prstClr val="black"/>
              </a:solidFill>
            </a:endParaRPr>
          </a:p>
          <a:p>
            <a:pPr marL="514350" lvl="0" indent="-514350">
              <a:lnSpc>
                <a:spcPct val="100000"/>
              </a:lnSpc>
              <a:spcBef>
                <a:spcPct val="20000"/>
              </a:spcBef>
              <a:buAutoNum type="arabicPeriod" startAt="4"/>
            </a:pPr>
            <a:r>
              <a:rPr lang="en-US" sz="3200" dirty="0" smtClean="0">
                <a:solidFill>
                  <a:prstClr val="black"/>
                </a:solidFill>
              </a:rPr>
              <a:t>The </a:t>
            </a:r>
            <a:r>
              <a:rPr lang="en-US" sz="3200" dirty="0">
                <a:solidFill>
                  <a:prstClr val="black"/>
                </a:solidFill>
              </a:rPr>
              <a:t>edges of a sterile field are considered unsterile.  </a:t>
            </a:r>
          </a:p>
          <a:p>
            <a:endParaRPr lang="en-US" dirty="0"/>
          </a:p>
        </p:txBody>
      </p:sp>
    </p:spTree>
    <p:extLst>
      <p:ext uri="{BB962C8B-B14F-4D97-AF65-F5344CB8AC3E}">
        <p14:creationId xmlns:p14="http://schemas.microsoft.com/office/powerpoint/2010/main" val="218242002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06062"/>
            <a:ext cx="10515600" cy="6426558"/>
          </a:xfrm>
        </p:spPr>
        <p:txBody>
          <a:bodyPr>
            <a:normAutofit/>
          </a:bodyPr>
          <a:lstStyle/>
          <a:p>
            <a:pPr marL="514350" lvl="0" indent="-514350">
              <a:lnSpc>
                <a:spcPct val="100000"/>
              </a:lnSpc>
              <a:spcBef>
                <a:spcPct val="20000"/>
              </a:spcBef>
              <a:buFont typeface="+mj-lt"/>
              <a:buAutoNum type="arabicPeriod" startAt="11"/>
            </a:pPr>
            <a:r>
              <a:rPr lang="en-US" dirty="0" smtClean="0">
                <a:solidFill>
                  <a:prstClr val="black"/>
                </a:solidFill>
              </a:rPr>
              <a:t>Gowns </a:t>
            </a:r>
            <a:r>
              <a:rPr lang="en-US" dirty="0">
                <a:solidFill>
                  <a:prstClr val="black"/>
                </a:solidFill>
              </a:rPr>
              <a:t>of the surgical team are considered sterile in </a:t>
            </a:r>
            <a:r>
              <a:rPr lang="en-US" dirty="0" smtClean="0">
                <a:solidFill>
                  <a:prstClr val="black"/>
                </a:solidFill>
              </a:rPr>
              <a:t>front from </a:t>
            </a:r>
            <a:r>
              <a:rPr lang="en-US" dirty="0">
                <a:solidFill>
                  <a:prstClr val="black"/>
                </a:solidFill>
              </a:rPr>
              <a:t>the chest to the level of the sterile field. The sleeves </a:t>
            </a:r>
            <a:r>
              <a:rPr lang="en-US" dirty="0" smtClean="0">
                <a:solidFill>
                  <a:prstClr val="black"/>
                </a:solidFill>
              </a:rPr>
              <a:t>are also </a:t>
            </a:r>
            <a:r>
              <a:rPr lang="en-US" dirty="0">
                <a:solidFill>
                  <a:prstClr val="black"/>
                </a:solidFill>
              </a:rPr>
              <a:t>considered sterile from 2 inches above the elbow to </a:t>
            </a:r>
            <a:r>
              <a:rPr lang="en-US" dirty="0" smtClean="0">
                <a:solidFill>
                  <a:prstClr val="black"/>
                </a:solidFill>
              </a:rPr>
              <a:t>the </a:t>
            </a:r>
            <a:r>
              <a:rPr lang="en-US" dirty="0" err="1" smtClean="0">
                <a:solidFill>
                  <a:prstClr val="black"/>
                </a:solidFill>
              </a:rPr>
              <a:t>stockinette</a:t>
            </a:r>
            <a:r>
              <a:rPr lang="en-US" dirty="0" smtClean="0">
                <a:solidFill>
                  <a:prstClr val="black"/>
                </a:solidFill>
              </a:rPr>
              <a:t> cup.</a:t>
            </a:r>
          </a:p>
          <a:p>
            <a:pPr marL="514350" lvl="0" indent="-514350">
              <a:lnSpc>
                <a:spcPct val="100000"/>
              </a:lnSpc>
              <a:spcBef>
                <a:spcPct val="20000"/>
              </a:spcBef>
              <a:buFont typeface="+mj-lt"/>
              <a:buAutoNum type="arabicPeriod" startAt="11"/>
            </a:pPr>
            <a:r>
              <a:rPr lang="en-US" dirty="0" smtClean="0">
                <a:solidFill>
                  <a:prstClr val="black"/>
                </a:solidFill>
              </a:rPr>
              <a:t>Sterile </a:t>
            </a:r>
            <a:r>
              <a:rPr lang="en-US" dirty="0">
                <a:solidFill>
                  <a:prstClr val="black"/>
                </a:solidFill>
              </a:rPr>
              <a:t>drapes are used to create a sterile field. Only the </a:t>
            </a:r>
            <a:r>
              <a:rPr lang="en-US" dirty="0" smtClean="0">
                <a:solidFill>
                  <a:prstClr val="black"/>
                </a:solidFill>
              </a:rPr>
              <a:t>top surface </a:t>
            </a:r>
            <a:r>
              <a:rPr lang="en-US" dirty="0">
                <a:solidFill>
                  <a:prstClr val="black"/>
                </a:solidFill>
              </a:rPr>
              <a:t>of a draped table is considered sterile. During draping of a table or patient, the sterile drape is held well above the surface to be covered and is positioned from front to back</a:t>
            </a:r>
            <a:r>
              <a:rPr lang="en-US" dirty="0" smtClean="0">
                <a:solidFill>
                  <a:prstClr val="black"/>
                </a:solidFill>
              </a:rPr>
              <a:t>.</a:t>
            </a:r>
            <a:r>
              <a:rPr lang="en-US" dirty="0">
                <a:solidFill>
                  <a:prstClr val="black"/>
                </a:solidFill>
              </a:rPr>
              <a:t> </a:t>
            </a:r>
          </a:p>
          <a:p>
            <a:pPr marL="514350" lvl="0" indent="-514350">
              <a:lnSpc>
                <a:spcPct val="100000"/>
              </a:lnSpc>
              <a:spcBef>
                <a:spcPct val="20000"/>
              </a:spcBef>
              <a:buFont typeface="+mj-lt"/>
              <a:buAutoNum type="arabicPeriod" startAt="11"/>
            </a:pPr>
            <a:r>
              <a:rPr lang="en-US" dirty="0" smtClean="0">
                <a:solidFill>
                  <a:prstClr val="black"/>
                </a:solidFill>
              </a:rPr>
              <a:t>A </a:t>
            </a:r>
            <a:r>
              <a:rPr lang="en-US" dirty="0">
                <a:solidFill>
                  <a:prstClr val="black"/>
                </a:solidFill>
              </a:rPr>
              <a:t>tear or puncture of the drape permitting access to an unsterile surface underneath renders the area unsterile. Such a drape must be </a:t>
            </a:r>
            <a:r>
              <a:rPr lang="en-US" dirty="0" smtClean="0">
                <a:solidFill>
                  <a:prstClr val="black"/>
                </a:solidFill>
              </a:rPr>
              <a:t>replaced.</a:t>
            </a:r>
          </a:p>
          <a:p>
            <a:pPr marL="514350" lvl="0" indent="-514350">
              <a:lnSpc>
                <a:spcPct val="100000"/>
              </a:lnSpc>
              <a:spcBef>
                <a:spcPct val="20000"/>
              </a:spcBef>
              <a:buFont typeface="+mj-lt"/>
              <a:buAutoNum type="arabicPeriod" startAt="11"/>
            </a:pPr>
            <a:r>
              <a:rPr lang="en-US" dirty="0" smtClean="0">
                <a:solidFill>
                  <a:prstClr val="black"/>
                </a:solidFill>
              </a:rPr>
              <a:t>Sterile </a:t>
            </a:r>
            <a:r>
              <a:rPr lang="en-US" dirty="0">
                <a:solidFill>
                  <a:prstClr val="black"/>
                </a:solidFill>
              </a:rPr>
              <a:t>fields should be prepared as close as possible to the time of use.</a:t>
            </a:r>
          </a:p>
          <a:p>
            <a:pPr marL="457200" lvl="0" indent="-457200">
              <a:lnSpc>
                <a:spcPct val="100000"/>
              </a:lnSpc>
              <a:spcBef>
                <a:spcPct val="20000"/>
              </a:spcBef>
              <a:buAutoNum type="arabicPeriod" startAt="11"/>
            </a:pPr>
            <a:endParaRPr lang="en-US" dirty="0"/>
          </a:p>
        </p:txBody>
      </p:sp>
    </p:spTree>
    <p:extLst>
      <p:ext uri="{BB962C8B-B14F-4D97-AF65-F5344CB8AC3E}">
        <p14:creationId xmlns:p14="http://schemas.microsoft.com/office/powerpoint/2010/main" val="17002772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15910"/>
            <a:ext cx="10515600" cy="6452315"/>
          </a:xfrm>
        </p:spPr>
        <p:txBody>
          <a:bodyPr>
            <a:normAutofit lnSpcReduction="10000"/>
          </a:bodyPr>
          <a:lstStyle/>
          <a:p>
            <a:pPr marL="0" marR="0" algn="just">
              <a:lnSpc>
                <a:spcPct val="115000"/>
              </a:lnSpc>
              <a:spcBef>
                <a:spcPts val="0"/>
              </a:spcBef>
              <a:spcAft>
                <a:spcPts val="0"/>
              </a:spcAft>
            </a:pPr>
            <a:r>
              <a:rPr lang="en-GB" dirty="0" smtClean="0">
                <a:solidFill>
                  <a:srgbClr val="000000"/>
                </a:solidFill>
                <a:ea typeface="Times New Roman" panose="02020603050405020304" pitchFamily="18" charset="0"/>
                <a:cs typeface="Times New Roman" panose="02020603050405020304" pitchFamily="18" charset="0"/>
              </a:rPr>
              <a:t> </a:t>
            </a:r>
            <a:r>
              <a:rPr lang="en-GB" dirty="0">
                <a:solidFill>
                  <a:srgbClr val="000000"/>
                </a:solidFill>
                <a:ea typeface="Times New Roman" panose="02020603050405020304" pitchFamily="18" charset="0"/>
                <a:cs typeface="Times New Roman" panose="02020603050405020304" pitchFamily="18" charset="0"/>
              </a:rPr>
              <a:t>By 1772, Joseph Priestly discovered the use of </a:t>
            </a:r>
            <a:r>
              <a:rPr lang="en-GB" b="1" dirty="0">
                <a:solidFill>
                  <a:srgbClr val="000000"/>
                </a:solidFill>
                <a:ea typeface="Times New Roman" panose="02020603050405020304" pitchFamily="18" charset="0"/>
                <a:cs typeface="Times New Roman" panose="02020603050405020304" pitchFamily="18" charset="0"/>
              </a:rPr>
              <a:t>nitrous oxide </a:t>
            </a:r>
            <a:r>
              <a:rPr lang="en-GB" dirty="0">
                <a:solidFill>
                  <a:srgbClr val="000000"/>
                </a:solidFill>
                <a:ea typeface="Times New Roman" panose="02020603050405020304" pitchFamily="18" charset="0"/>
                <a:cs typeface="Times New Roman" panose="02020603050405020304" pitchFamily="18" charset="0"/>
              </a:rPr>
              <a:t>as </a:t>
            </a:r>
            <a:r>
              <a:rPr lang="en-GB" b="1" dirty="0">
                <a:solidFill>
                  <a:srgbClr val="000000"/>
                </a:solidFill>
                <a:ea typeface="Times New Roman" panose="02020603050405020304" pitchFamily="18" charset="0"/>
                <a:cs typeface="Times New Roman" panose="02020603050405020304" pitchFamily="18" charset="0"/>
              </a:rPr>
              <a:t>anaesthesia</a:t>
            </a:r>
            <a:r>
              <a:rPr lang="en-GB" b="1" dirty="0" smtClean="0">
                <a:solidFill>
                  <a:srgbClr val="000000"/>
                </a:solidFill>
                <a:ea typeface="Times New Roman" panose="02020603050405020304" pitchFamily="18" charset="0"/>
                <a:cs typeface="Times New Roman" panose="02020603050405020304" pitchFamily="18" charset="0"/>
              </a:rPr>
              <a:t>,</a:t>
            </a:r>
          </a:p>
          <a:p>
            <a:pPr marL="0" marR="0" algn="just">
              <a:lnSpc>
                <a:spcPct val="115000"/>
              </a:lnSpc>
              <a:spcBef>
                <a:spcPts val="0"/>
              </a:spcBef>
              <a:spcAft>
                <a:spcPts val="0"/>
              </a:spcAft>
            </a:pPr>
            <a:r>
              <a:rPr lang="en-GB" dirty="0" smtClean="0">
                <a:solidFill>
                  <a:srgbClr val="000000"/>
                </a:solidFill>
                <a:ea typeface="Times New Roman" panose="02020603050405020304" pitchFamily="18" charset="0"/>
                <a:cs typeface="Times New Roman" panose="02020603050405020304" pitchFamily="18" charset="0"/>
              </a:rPr>
              <a:t> In </a:t>
            </a:r>
            <a:r>
              <a:rPr lang="en-GB" dirty="0">
                <a:solidFill>
                  <a:srgbClr val="000000"/>
                </a:solidFill>
                <a:ea typeface="Times New Roman" panose="02020603050405020304" pitchFamily="18" charset="0"/>
                <a:cs typeface="Times New Roman" panose="02020603050405020304" pitchFamily="18" charset="0"/>
              </a:rPr>
              <a:t>1842, Dr Crawford discovered the use of </a:t>
            </a:r>
            <a:r>
              <a:rPr lang="en-GB" b="1" dirty="0">
                <a:solidFill>
                  <a:srgbClr val="000000"/>
                </a:solidFill>
                <a:ea typeface="Times New Roman" panose="02020603050405020304" pitchFamily="18" charset="0"/>
                <a:cs typeface="Times New Roman" panose="02020603050405020304" pitchFamily="18" charset="0"/>
              </a:rPr>
              <a:t>ether</a:t>
            </a:r>
            <a:r>
              <a:rPr lang="en-GB" dirty="0">
                <a:solidFill>
                  <a:srgbClr val="000000"/>
                </a:solidFill>
                <a:ea typeface="Times New Roman" panose="02020603050405020304" pitchFamily="18" charset="0"/>
                <a:cs typeface="Times New Roman" panose="02020603050405020304" pitchFamily="18" charset="0"/>
              </a:rPr>
              <a:t>. </a:t>
            </a:r>
            <a:endParaRPr lang="en-GB" dirty="0" smtClean="0">
              <a:solidFill>
                <a:srgbClr val="000000"/>
              </a:solidFill>
              <a:ea typeface="Times New Roman" panose="02020603050405020304" pitchFamily="18" charset="0"/>
              <a:cs typeface="Times New Roman" panose="02020603050405020304" pitchFamily="18" charset="0"/>
            </a:endParaRPr>
          </a:p>
          <a:p>
            <a:pPr marL="0" marR="0" algn="just">
              <a:lnSpc>
                <a:spcPct val="115000"/>
              </a:lnSpc>
              <a:spcBef>
                <a:spcPts val="0"/>
              </a:spcBef>
              <a:spcAft>
                <a:spcPts val="0"/>
              </a:spcAft>
            </a:pPr>
            <a:r>
              <a:rPr lang="en-GB" dirty="0" smtClean="0">
                <a:solidFill>
                  <a:srgbClr val="000000"/>
                </a:solidFill>
                <a:ea typeface="Times New Roman" panose="02020603050405020304" pitchFamily="18" charset="0"/>
                <a:cs typeface="Times New Roman" panose="02020603050405020304" pitchFamily="18" charset="0"/>
              </a:rPr>
              <a:t>In </a:t>
            </a:r>
            <a:r>
              <a:rPr lang="en-GB" dirty="0">
                <a:solidFill>
                  <a:srgbClr val="000000"/>
                </a:solidFill>
                <a:ea typeface="Times New Roman" panose="02020603050405020304" pitchFamily="18" charset="0"/>
                <a:cs typeface="Times New Roman" panose="02020603050405020304" pitchFamily="18" charset="0"/>
              </a:rPr>
              <a:t>1847 James Young began to use </a:t>
            </a:r>
            <a:r>
              <a:rPr lang="en-GB" b="1" dirty="0">
                <a:solidFill>
                  <a:srgbClr val="000000"/>
                </a:solidFill>
                <a:ea typeface="Times New Roman" panose="02020603050405020304" pitchFamily="18" charset="0"/>
                <a:cs typeface="Times New Roman" panose="02020603050405020304" pitchFamily="18" charset="0"/>
              </a:rPr>
              <a:t>chloroform</a:t>
            </a:r>
            <a:r>
              <a:rPr lang="en-GB" b="1" dirty="0" smtClean="0">
                <a:solidFill>
                  <a:srgbClr val="000000"/>
                </a:solidFill>
                <a:ea typeface="Times New Roman" panose="02020603050405020304" pitchFamily="18" charset="0"/>
                <a:cs typeface="Times New Roman" panose="02020603050405020304" pitchFamily="18" charset="0"/>
              </a:rPr>
              <a:t>.</a:t>
            </a:r>
          </a:p>
          <a:p>
            <a:pPr marL="0" marR="0" algn="just">
              <a:lnSpc>
                <a:spcPct val="115000"/>
              </a:lnSpc>
              <a:spcBef>
                <a:spcPts val="0"/>
              </a:spcBef>
              <a:spcAft>
                <a:spcPts val="0"/>
              </a:spcAft>
            </a:pPr>
            <a:r>
              <a:rPr lang="en-GB" dirty="0" smtClean="0">
                <a:solidFill>
                  <a:srgbClr val="000000"/>
                </a:solidFill>
                <a:ea typeface="Times New Roman" panose="02020603050405020304" pitchFamily="18" charset="0"/>
                <a:cs typeface="Times New Roman" panose="02020603050405020304" pitchFamily="18" charset="0"/>
              </a:rPr>
              <a:t> </a:t>
            </a:r>
            <a:r>
              <a:rPr lang="en-GB" dirty="0">
                <a:solidFill>
                  <a:srgbClr val="000000"/>
                </a:solidFill>
                <a:ea typeface="Times New Roman" panose="02020603050405020304" pitchFamily="18" charset="0"/>
                <a:cs typeface="Times New Roman" panose="02020603050405020304" pitchFamily="18" charset="0"/>
              </a:rPr>
              <a:t>In the 18th century a great breakthrough was made with the use of </a:t>
            </a:r>
            <a:r>
              <a:rPr lang="en-GB" b="1" dirty="0" err="1" smtClean="0">
                <a:solidFill>
                  <a:srgbClr val="000000"/>
                </a:solidFill>
                <a:ea typeface="Times New Roman" panose="02020603050405020304" pitchFamily="18" charset="0"/>
                <a:cs typeface="Times New Roman" panose="02020603050405020304" pitchFamily="18" charset="0"/>
              </a:rPr>
              <a:t>trilene</a:t>
            </a:r>
            <a:r>
              <a:rPr lang="en-GB" b="1" dirty="0" smtClean="0">
                <a:solidFill>
                  <a:srgbClr val="000000"/>
                </a:solidFill>
                <a:ea typeface="Times New Roman" panose="02020603050405020304" pitchFamily="18" charset="0"/>
                <a:cs typeface="Times New Roman" panose="02020603050405020304" pitchFamily="18" charset="0"/>
              </a:rPr>
              <a:t>, </a:t>
            </a:r>
            <a:r>
              <a:rPr lang="en-GB" b="1" dirty="0" err="1" smtClean="0">
                <a:solidFill>
                  <a:srgbClr val="000000"/>
                </a:solidFill>
                <a:ea typeface="Times New Roman" panose="02020603050405020304" pitchFamily="18" charset="0"/>
                <a:cs typeface="Times New Roman" panose="02020603050405020304" pitchFamily="18" charset="0"/>
              </a:rPr>
              <a:t>thiopentone</a:t>
            </a:r>
            <a:r>
              <a:rPr lang="en-GB" b="1" dirty="0">
                <a:solidFill>
                  <a:srgbClr val="000000"/>
                </a:solidFill>
                <a:ea typeface="Times New Roman" panose="02020603050405020304" pitchFamily="18" charset="0"/>
                <a:cs typeface="Times New Roman" panose="02020603050405020304" pitchFamily="18" charset="0"/>
              </a:rPr>
              <a:t>, </a:t>
            </a:r>
            <a:r>
              <a:rPr lang="en-GB" b="1" dirty="0" err="1">
                <a:solidFill>
                  <a:srgbClr val="000000"/>
                </a:solidFill>
                <a:ea typeface="Times New Roman" panose="02020603050405020304" pitchFamily="18" charset="0"/>
                <a:cs typeface="Times New Roman" panose="02020603050405020304" pitchFamily="18" charset="0"/>
              </a:rPr>
              <a:t>clytopopaine</a:t>
            </a:r>
            <a:r>
              <a:rPr lang="en-GB" b="1" dirty="0">
                <a:solidFill>
                  <a:srgbClr val="000000"/>
                </a:solidFill>
                <a:ea typeface="Times New Roman" panose="02020603050405020304" pitchFamily="18" charset="0"/>
                <a:cs typeface="Times New Roman" panose="02020603050405020304" pitchFamily="18" charset="0"/>
              </a:rPr>
              <a:t> </a:t>
            </a:r>
            <a:r>
              <a:rPr lang="en-GB" dirty="0">
                <a:solidFill>
                  <a:srgbClr val="000000"/>
                </a:solidFill>
                <a:ea typeface="Times New Roman" panose="02020603050405020304" pitchFamily="18" charset="0"/>
                <a:cs typeface="Times New Roman" panose="02020603050405020304" pitchFamily="18" charset="0"/>
              </a:rPr>
              <a:t>and</a:t>
            </a:r>
            <a:r>
              <a:rPr lang="en-GB" b="1" dirty="0">
                <a:solidFill>
                  <a:srgbClr val="000000"/>
                </a:solidFill>
                <a:ea typeface="Times New Roman" panose="02020603050405020304" pitchFamily="18" charset="0"/>
                <a:cs typeface="Times New Roman" panose="02020603050405020304" pitchFamily="18" charset="0"/>
              </a:rPr>
              <a:t> curare, </a:t>
            </a:r>
            <a:r>
              <a:rPr lang="en-GB" dirty="0">
                <a:solidFill>
                  <a:srgbClr val="000000"/>
                </a:solidFill>
                <a:ea typeface="Times New Roman" panose="02020603050405020304" pitchFamily="18" charset="0"/>
                <a:cs typeface="Times New Roman" panose="02020603050405020304" pitchFamily="18" charset="0"/>
              </a:rPr>
              <a:t>which are muscle relaxants</a:t>
            </a:r>
            <a:r>
              <a:rPr lang="en-GB" dirty="0" smtClean="0">
                <a:solidFill>
                  <a:srgbClr val="000000"/>
                </a:solidFill>
                <a:ea typeface="Times New Roman" panose="02020603050405020304" pitchFamily="18" charset="0"/>
                <a:cs typeface="Times New Roman" panose="02020603050405020304" pitchFamily="18" charset="0"/>
              </a:rPr>
              <a:t>.</a:t>
            </a:r>
          </a:p>
          <a:p>
            <a:pPr marL="0" marR="0" algn="just">
              <a:lnSpc>
                <a:spcPct val="115000"/>
              </a:lnSpc>
              <a:spcBef>
                <a:spcPts val="0"/>
              </a:spcBef>
              <a:spcAft>
                <a:spcPts val="0"/>
              </a:spcAft>
            </a:pPr>
            <a:r>
              <a:rPr lang="en-GB" dirty="0" smtClean="0">
                <a:solidFill>
                  <a:srgbClr val="000000"/>
                </a:solidFill>
                <a:ea typeface="Times New Roman" panose="02020603050405020304" pitchFamily="18" charset="0"/>
                <a:cs typeface="Times New Roman" panose="02020603050405020304" pitchFamily="18" charset="0"/>
              </a:rPr>
              <a:t> </a:t>
            </a:r>
            <a:r>
              <a:rPr lang="en-GB" dirty="0">
                <a:solidFill>
                  <a:srgbClr val="000000"/>
                </a:solidFill>
                <a:ea typeface="Times New Roman" panose="02020603050405020304" pitchFamily="18" charset="0"/>
                <a:cs typeface="Times New Roman" panose="02020603050405020304" pitchFamily="18" charset="0"/>
              </a:rPr>
              <a:t>By the end of 19th century, pain relief was an integral part </a:t>
            </a:r>
            <a:br>
              <a:rPr lang="en-GB" dirty="0">
                <a:solidFill>
                  <a:srgbClr val="000000"/>
                </a:solidFill>
                <a:ea typeface="Times New Roman" panose="02020603050405020304" pitchFamily="18" charset="0"/>
                <a:cs typeface="Times New Roman" panose="02020603050405020304" pitchFamily="18" charset="0"/>
              </a:rPr>
            </a:br>
            <a:r>
              <a:rPr lang="en-GB" dirty="0">
                <a:solidFill>
                  <a:srgbClr val="000000"/>
                </a:solidFill>
                <a:ea typeface="Times New Roman" panose="02020603050405020304" pitchFamily="18" charset="0"/>
                <a:cs typeface="Times New Roman" panose="02020603050405020304" pitchFamily="18" charset="0"/>
              </a:rPr>
              <a:t>of surgery.</a:t>
            </a:r>
            <a:endParaRPr lang="en-US" sz="3600" dirty="0">
              <a:ea typeface="Calibri" panose="020F0502020204030204" pitchFamily="34" charset="0"/>
              <a:cs typeface="Times New Roman" panose="02020603050405020304" pitchFamily="18" charset="0"/>
            </a:endParaRPr>
          </a:p>
          <a:p>
            <a:r>
              <a:rPr lang="en-GB" dirty="0">
                <a:solidFill>
                  <a:srgbClr val="000000"/>
                </a:solidFill>
                <a:ea typeface="Times New Roman" panose="02020603050405020304" pitchFamily="18" charset="0"/>
              </a:rPr>
              <a:t>In order to control </a:t>
            </a:r>
            <a:r>
              <a:rPr lang="en-GB" b="1" dirty="0">
                <a:solidFill>
                  <a:srgbClr val="000000"/>
                </a:solidFill>
                <a:ea typeface="Times New Roman" panose="02020603050405020304" pitchFamily="18" charset="0"/>
              </a:rPr>
              <a:t>haemorrhaging,</a:t>
            </a:r>
            <a:r>
              <a:rPr lang="en-GB" dirty="0">
                <a:solidFill>
                  <a:srgbClr val="000000"/>
                </a:solidFill>
                <a:ea typeface="Times New Roman" panose="02020603050405020304" pitchFamily="18" charset="0"/>
              </a:rPr>
              <a:t> the ancient Greeks and Romans as far back as the 16th century BC, used </a:t>
            </a:r>
            <a:r>
              <a:rPr lang="en-GB" b="1" dirty="0">
                <a:solidFill>
                  <a:srgbClr val="000000"/>
                </a:solidFill>
                <a:ea typeface="Times New Roman" panose="02020603050405020304" pitchFamily="18" charset="0"/>
              </a:rPr>
              <a:t>strings as ligatures</a:t>
            </a:r>
            <a:r>
              <a:rPr lang="en-GB" dirty="0">
                <a:solidFill>
                  <a:srgbClr val="000000"/>
                </a:solidFill>
                <a:ea typeface="Times New Roman" panose="02020603050405020304" pitchFamily="18" charset="0"/>
              </a:rPr>
              <a:t>. Later on, during the Middle Ages, they came up with the use of </a:t>
            </a:r>
            <a:r>
              <a:rPr lang="en-GB" b="1" dirty="0" smtClean="0">
                <a:solidFill>
                  <a:srgbClr val="000000"/>
                </a:solidFill>
                <a:ea typeface="Times New Roman" panose="02020603050405020304" pitchFamily="18" charset="0"/>
              </a:rPr>
              <a:t>hot iron</a:t>
            </a:r>
          </a:p>
          <a:p>
            <a:r>
              <a:rPr lang="en-GB" dirty="0" smtClean="0">
                <a:solidFill>
                  <a:srgbClr val="000000"/>
                </a:solidFill>
                <a:ea typeface="Times New Roman" panose="02020603050405020304" pitchFamily="18" charset="0"/>
              </a:rPr>
              <a:t>This </a:t>
            </a:r>
            <a:r>
              <a:rPr lang="en-GB" dirty="0">
                <a:solidFill>
                  <a:srgbClr val="000000"/>
                </a:solidFill>
                <a:ea typeface="Times New Roman" panose="02020603050405020304" pitchFamily="18" charset="0"/>
              </a:rPr>
              <a:t>idea has been developed into the use of cautery to control </a:t>
            </a:r>
            <a:r>
              <a:rPr lang="en-GB" dirty="0" smtClean="0">
                <a:solidFill>
                  <a:srgbClr val="000000"/>
                </a:solidFill>
                <a:ea typeface="Times New Roman" panose="02020603050405020304" pitchFamily="18" charset="0"/>
              </a:rPr>
              <a:t>bleeding</a:t>
            </a:r>
            <a:r>
              <a:rPr lang="en-GB" b="1" dirty="0" smtClean="0">
                <a:solidFill>
                  <a:srgbClr val="000000"/>
                </a:solidFill>
                <a:ea typeface="Times New Roman" panose="02020603050405020304" pitchFamily="18" charset="0"/>
              </a:rPr>
              <a:t>. </a:t>
            </a:r>
            <a:r>
              <a:rPr lang="en-GB" dirty="0" smtClean="0">
                <a:solidFill>
                  <a:srgbClr val="000000"/>
                </a:solidFill>
                <a:ea typeface="Times New Roman" panose="02020603050405020304" pitchFamily="18" charset="0"/>
              </a:rPr>
              <a:t> </a:t>
            </a:r>
            <a:endParaRPr lang="en-US" dirty="0"/>
          </a:p>
        </p:txBody>
      </p:sp>
    </p:spTree>
    <p:extLst>
      <p:ext uri="{BB962C8B-B14F-4D97-AF65-F5344CB8AC3E}">
        <p14:creationId xmlns:p14="http://schemas.microsoft.com/office/powerpoint/2010/main" val="34938996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93182"/>
            <a:ext cx="10515600" cy="6362163"/>
          </a:xfrm>
        </p:spPr>
        <p:txBody>
          <a:bodyPr/>
          <a:lstStyle/>
          <a:p>
            <a:pPr marL="514350" lvl="0" indent="-514350">
              <a:lnSpc>
                <a:spcPct val="100000"/>
              </a:lnSpc>
              <a:spcBef>
                <a:spcPct val="20000"/>
              </a:spcBef>
              <a:buFont typeface="+mj-lt"/>
              <a:buAutoNum type="arabicPeriod" startAt="15"/>
            </a:pPr>
            <a:r>
              <a:rPr lang="en-US" sz="2700" dirty="0">
                <a:solidFill>
                  <a:prstClr val="black"/>
                </a:solidFill>
              </a:rPr>
              <a:t>The movements of the surgical team are from sterile to sterile areas and from unsterile to unsterile areas.</a:t>
            </a:r>
          </a:p>
          <a:p>
            <a:pPr marL="514350" lvl="0" indent="-514350">
              <a:lnSpc>
                <a:spcPct val="100000"/>
              </a:lnSpc>
              <a:spcBef>
                <a:spcPct val="20000"/>
              </a:spcBef>
              <a:buFont typeface="+mj-lt"/>
              <a:buAutoNum type="arabicPeriod" startAt="15"/>
            </a:pPr>
            <a:r>
              <a:rPr lang="en-US" sz="2700" dirty="0">
                <a:solidFill>
                  <a:prstClr val="black"/>
                </a:solidFill>
              </a:rPr>
              <a:t> Scrubbed persons and sterile items contact only sterile areas; </a:t>
            </a:r>
          </a:p>
          <a:p>
            <a:pPr marL="514350" lvl="0" indent="-514350">
              <a:lnSpc>
                <a:spcPct val="100000"/>
              </a:lnSpc>
              <a:spcBef>
                <a:spcPct val="20000"/>
              </a:spcBef>
              <a:buFont typeface="+mj-lt"/>
              <a:buAutoNum type="arabicPeriod" startAt="15"/>
            </a:pPr>
            <a:r>
              <a:rPr lang="en-US" sz="2700" dirty="0">
                <a:solidFill>
                  <a:prstClr val="black"/>
                </a:solidFill>
              </a:rPr>
              <a:t>Circulating nurses and unsterile items contact only unsterile areas.</a:t>
            </a:r>
          </a:p>
          <a:p>
            <a:pPr marL="514350" lvl="0" indent="-514350">
              <a:lnSpc>
                <a:spcPct val="100000"/>
              </a:lnSpc>
              <a:spcBef>
                <a:spcPct val="20000"/>
              </a:spcBef>
              <a:buFont typeface="+mj-lt"/>
              <a:buAutoNum type="arabicPeriod" startAt="15"/>
            </a:pPr>
            <a:r>
              <a:rPr lang="en-US" sz="2700" dirty="0">
                <a:solidFill>
                  <a:prstClr val="black"/>
                </a:solidFill>
              </a:rPr>
              <a:t>Movement around a sterile field must not cause </a:t>
            </a:r>
            <a:r>
              <a:rPr lang="en-US" sz="2700" dirty="0" smtClean="0">
                <a:solidFill>
                  <a:prstClr val="black"/>
                </a:solidFill>
              </a:rPr>
              <a:t>contamination of </a:t>
            </a:r>
            <a:r>
              <a:rPr lang="en-US" sz="2700" dirty="0">
                <a:solidFill>
                  <a:prstClr val="black"/>
                </a:solidFill>
              </a:rPr>
              <a:t>the field. </a:t>
            </a:r>
          </a:p>
          <a:p>
            <a:pPr marL="514350" lvl="0" indent="-514350">
              <a:lnSpc>
                <a:spcPct val="100000"/>
              </a:lnSpc>
              <a:spcBef>
                <a:spcPct val="20000"/>
              </a:spcBef>
              <a:buFont typeface="+mj-lt"/>
              <a:buAutoNum type="arabicPeriod" startAt="15"/>
            </a:pPr>
            <a:r>
              <a:rPr lang="en-US" sz="2700" dirty="0">
                <a:solidFill>
                  <a:prstClr val="black"/>
                </a:solidFill>
              </a:rPr>
              <a:t>Sterile areas must be kept in view during movement around the area. At least a 1-foot distance from the sterile field must be maintained to prevent inadvertent contamination.</a:t>
            </a:r>
          </a:p>
          <a:p>
            <a:pPr marL="514350" lvl="0" indent="-514350">
              <a:lnSpc>
                <a:spcPct val="100000"/>
              </a:lnSpc>
              <a:spcBef>
                <a:spcPct val="20000"/>
              </a:spcBef>
              <a:buFont typeface="+mj-lt"/>
              <a:buAutoNum type="arabicPeriod" startAt="15"/>
            </a:pPr>
            <a:r>
              <a:rPr lang="en-US" sz="2700" dirty="0">
                <a:solidFill>
                  <a:prstClr val="black"/>
                </a:solidFill>
              </a:rPr>
              <a:t>Whenever a sterile barrier is breached, the area must be considered contaminated.</a:t>
            </a:r>
          </a:p>
          <a:p>
            <a:endParaRPr lang="en-US" dirty="0"/>
          </a:p>
        </p:txBody>
      </p:sp>
    </p:spTree>
    <p:extLst>
      <p:ext uri="{BB962C8B-B14F-4D97-AF65-F5344CB8AC3E}">
        <p14:creationId xmlns:p14="http://schemas.microsoft.com/office/powerpoint/2010/main" val="346433928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mn-lt"/>
              </a:rPr>
              <a:t>SAFETY AND INFECTION PREVENTION IN THEATRE</a:t>
            </a:r>
            <a:endParaRPr lang="en-US" b="1" dirty="0">
              <a:latin typeface="+mn-lt"/>
            </a:endParaRPr>
          </a:p>
        </p:txBody>
      </p:sp>
      <p:sp>
        <p:nvSpPr>
          <p:cNvPr id="3" name="Content Placeholder 2"/>
          <p:cNvSpPr>
            <a:spLocks noGrp="1"/>
          </p:cNvSpPr>
          <p:nvPr>
            <p:ph idx="1"/>
          </p:nvPr>
        </p:nvSpPr>
        <p:spPr/>
        <p:txBody>
          <a:bodyPr>
            <a:normAutofit lnSpcReduction="10000"/>
          </a:bodyPr>
          <a:lstStyle/>
          <a:p>
            <a:pPr marL="0" lvl="0" indent="0">
              <a:lnSpc>
                <a:spcPct val="100000"/>
              </a:lnSpc>
              <a:spcBef>
                <a:spcPct val="20000"/>
              </a:spcBef>
              <a:buNone/>
            </a:pPr>
            <a:r>
              <a:rPr lang="en-GB" sz="3200" dirty="0">
                <a:solidFill>
                  <a:prstClr val="black"/>
                </a:solidFill>
              </a:rPr>
              <a:t>Safety and infection prevention are of utmost importance in the operating theatre. To ensure this, in this section you will consider the:</a:t>
            </a:r>
          </a:p>
          <a:p>
            <a:pPr marL="1428750" lvl="2" indent="-514350">
              <a:lnSpc>
                <a:spcPct val="100000"/>
              </a:lnSpc>
              <a:spcBef>
                <a:spcPct val="20000"/>
              </a:spcBef>
              <a:buFont typeface="+mj-lt"/>
              <a:buAutoNum type="arabicPeriod"/>
            </a:pPr>
            <a:r>
              <a:rPr lang="en-GB" sz="3200" dirty="0" smtClean="0">
                <a:solidFill>
                  <a:prstClr val="black"/>
                </a:solidFill>
              </a:rPr>
              <a:t>preparation </a:t>
            </a:r>
            <a:r>
              <a:rPr lang="en-GB" sz="3200" dirty="0">
                <a:solidFill>
                  <a:prstClr val="black"/>
                </a:solidFill>
              </a:rPr>
              <a:t>of the operating theatre, </a:t>
            </a:r>
          </a:p>
          <a:p>
            <a:pPr marL="1428750" lvl="2" indent="-514350">
              <a:lnSpc>
                <a:spcPct val="100000"/>
              </a:lnSpc>
              <a:spcBef>
                <a:spcPct val="20000"/>
              </a:spcBef>
              <a:buFont typeface="+mj-lt"/>
              <a:buAutoNum type="arabicPeriod"/>
            </a:pPr>
            <a:r>
              <a:rPr lang="en-GB" sz="3200" dirty="0">
                <a:solidFill>
                  <a:prstClr val="black"/>
                </a:solidFill>
              </a:rPr>
              <a:t>theatre nurse, </a:t>
            </a:r>
          </a:p>
          <a:p>
            <a:pPr marL="1428750" lvl="2" indent="-514350">
              <a:lnSpc>
                <a:spcPct val="100000"/>
              </a:lnSpc>
              <a:spcBef>
                <a:spcPct val="20000"/>
              </a:spcBef>
              <a:buFont typeface="+mj-lt"/>
              <a:buAutoNum type="arabicPeriod"/>
            </a:pPr>
            <a:r>
              <a:rPr lang="en-GB" sz="3200" dirty="0">
                <a:solidFill>
                  <a:prstClr val="black"/>
                </a:solidFill>
              </a:rPr>
              <a:t>patient and equipment.</a:t>
            </a:r>
          </a:p>
          <a:p>
            <a:pPr marL="1428750" lvl="2" indent="-514350">
              <a:lnSpc>
                <a:spcPct val="100000"/>
              </a:lnSpc>
              <a:spcBef>
                <a:spcPct val="20000"/>
              </a:spcBef>
              <a:buFont typeface="+mj-lt"/>
              <a:buAutoNum type="arabicPeriod"/>
            </a:pPr>
            <a:r>
              <a:rPr lang="en-GB" sz="3200" dirty="0">
                <a:solidFill>
                  <a:prstClr val="black"/>
                </a:solidFill>
              </a:rPr>
              <a:t>The  equipment used in theatre and types of anaesthesia.</a:t>
            </a:r>
            <a:endParaRPr lang="en-US" sz="3200" dirty="0">
              <a:solidFill>
                <a:prstClr val="black"/>
              </a:solidFill>
            </a:endParaRPr>
          </a:p>
          <a:p>
            <a:endParaRPr lang="en-US" dirty="0"/>
          </a:p>
        </p:txBody>
      </p:sp>
    </p:spTree>
    <p:extLst>
      <p:ext uri="{BB962C8B-B14F-4D97-AF65-F5344CB8AC3E}">
        <p14:creationId xmlns:p14="http://schemas.microsoft.com/office/powerpoint/2010/main" val="368579276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87157"/>
          </a:xfrm>
        </p:spPr>
        <p:txBody>
          <a:bodyPr/>
          <a:lstStyle/>
          <a:p>
            <a:r>
              <a:rPr lang="en-US" b="1" dirty="0" smtClean="0">
                <a:latin typeface="+mn-lt"/>
              </a:rPr>
              <a:t>      1. Preparation of the  operating room</a:t>
            </a:r>
            <a:endParaRPr lang="en-US" b="1" dirty="0">
              <a:latin typeface="+mn-lt"/>
            </a:endParaRPr>
          </a:p>
        </p:txBody>
      </p:sp>
      <p:sp>
        <p:nvSpPr>
          <p:cNvPr id="3" name="Content Placeholder 2"/>
          <p:cNvSpPr>
            <a:spLocks noGrp="1"/>
          </p:cNvSpPr>
          <p:nvPr>
            <p:ph idx="1"/>
          </p:nvPr>
        </p:nvSpPr>
        <p:spPr>
          <a:xfrm>
            <a:off x="838200" y="1352282"/>
            <a:ext cx="10515600" cy="5125791"/>
          </a:xfrm>
        </p:spPr>
        <p:txBody>
          <a:bodyPr>
            <a:normAutofit lnSpcReduction="10000"/>
          </a:bodyPr>
          <a:lstStyle/>
          <a:p>
            <a:pPr marL="514350" lvl="0" indent="-514350">
              <a:lnSpc>
                <a:spcPct val="100000"/>
              </a:lnSpc>
              <a:spcBef>
                <a:spcPct val="20000"/>
              </a:spcBef>
              <a:buFont typeface="+mj-lt"/>
              <a:buAutoNum type="arabicPeriod"/>
            </a:pPr>
            <a:r>
              <a:rPr lang="en-GB" dirty="0">
                <a:solidFill>
                  <a:prstClr val="black"/>
                </a:solidFill>
              </a:rPr>
              <a:t>The theatre and equipment </a:t>
            </a:r>
            <a:r>
              <a:rPr lang="en-GB" b="1" dirty="0">
                <a:solidFill>
                  <a:prstClr val="black"/>
                </a:solidFill>
              </a:rPr>
              <a:t>must be cleaned thoroughly </a:t>
            </a:r>
            <a:r>
              <a:rPr lang="en-GB" dirty="0">
                <a:solidFill>
                  <a:prstClr val="black"/>
                </a:solidFill>
              </a:rPr>
              <a:t>every morning to minimise the number of micro-organisms. </a:t>
            </a:r>
            <a:endParaRPr lang="en-GB" dirty="0" smtClean="0">
              <a:solidFill>
                <a:prstClr val="black"/>
              </a:solidFill>
            </a:endParaRPr>
          </a:p>
          <a:p>
            <a:pPr marL="514350" lvl="0" indent="-514350">
              <a:lnSpc>
                <a:spcPct val="100000"/>
              </a:lnSpc>
              <a:spcBef>
                <a:spcPct val="20000"/>
              </a:spcBef>
              <a:buFont typeface="+mj-lt"/>
              <a:buAutoNum type="arabicPeriod"/>
            </a:pPr>
            <a:r>
              <a:rPr lang="en-GB" dirty="0" smtClean="0">
                <a:solidFill>
                  <a:prstClr val="black"/>
                </a:solidFill>
              </a:rPr>
              <a:t>Ensure </a:t>
            </a:r>
            <a:r>
              <a:rPr lang="en-GB" dirty="0">
                <a:solidFill>
                  <a:prstClr val="black"/>
                </a:solidFill>
              </a:rPr>
              <a:t>high dusting of </a:t>
            </a:r>
            <a:r>
              <a:rPr lang="en-GB" b="1" dirty="0">
                <a:solidFill>
                  <a:prstClr val="black"/>
                </a:solidFill>
              </a:rPr>
              <a:t>walls</a:t>
            </a:r>
            <a:r>
              <a:rPr lang="en-GB" dirty="0">
                <a:solidFill>
                  <a:prstClr val="black"/>
                </a:solidFill>
              </a:rPr>
              <a:t> and </a:t>
            </a:r>
            <a:r>
              <a:rPr lang="en-GB" b="1" dirty="0">
                <a:solidFill>
                  <a:prstClr val="black"/>
                </a:solidFill>
              </a:rPr>
              <a:t>clean trolleys, drip stand, operating tables </a:t>
            </a:r>
            <a:r>
              <a:rPr lang="en-GB" dirty="0">
                <a:solidFill>
                  <a:prstClr val="black"/>
                </a:solidFill>
              </a:rPr>
              <a:t>and </a:t>
            </a:r>
            <a:r>
              <a:rPr lang="en-GB" b="1" dirty="0">
                <a:solidFill>
                  <a:prstClr val="black"/>
                </a:solidFill>
              </a:rPr>
              <a:t>all equipment there in</a:t>
            </a:r>
            <a:r>
              <a:rPr lang="en-GB" dirty="0">
                <a:solidFill>
                  <a:prstClr val="black"/>
                </a:solidFill>
              </a:rPr>
              <a:t>. </a:t>
            </a:r>
          </a:p>
          <a:p>
            <a:pPr marL="514350" lvl="0" indent="-514350">
              <a:lnSpc>
                <a:spcPct val="100000"/>
              </a:lnSpc>
              <a:spcBef>
                <a:spcPct val="20000"/>
              </a:spcBef>
              <a:buFont typeface="+mj-lt"/>
              <a:buAutoNum type="arabicPeriod"/>
            </a:pPr>
            <a:r>
              <a:rPr lang="en-GB" dirty="0">
                <a:solidFill>
                  <a:prstClr val="black"/>
                </a:solidFill>
              </a:rPr>
              <a:t>You should also ensure that the floor is scrubbed </a:t>
            </a:r>
            <a:r>
              <a:rPr lang="en-GB" b="1" dirty="0">
                <a:solidFill>
                  <a:prstClr val="black"/>
                </a:solidFill>
              </a:rPr>
              <a:t>with soapy </a:t>
            </a:r>
            <a:r>
              <a:rPr lang="en-GB" b="1" dirty="0" smtClean="0">
                <a:solidFill>
                  <a:prstClr val="black"/>
                </a:solidFill>
              </a:rPr>
              <a:t>wate</a:t>
            </a:r>
            <a:r>
              <a:rPr lang="en-GB" dirty="0" smtClean="0">
                <a:solidFill>
                  <a:prstClr val="black"/>
                </a:solidFill>
              </a:rPr>
              <a:t>r to remove dirt </a:t>
            </a:r>
            <a:r>
              <a:rPr lang="en-GB" dirty="0">
                <a:solidFill>
                  <a:prstClr val="black"/>
                </a:solidFill>
              </a:rPr>
              <a:t>and then mopped with </a:t>
            </a:r>
            <a:r>
              <a:rPr lang="en-GB" b="1" dirty="0">
                <a:solidFill>
                  <a:prstClr val="black"/>
                </a:solidFill>
              </a:rPr>
              <a:t>a disinfectant recommended</a:t>
            </a:r>
            <a:r>
              <a:rPr lang="en-GB" dirty="0">
                <a:solidFill>
                  <a:prstClr val="black"/>
                </a:solidFill>
              </a:rPr>
              <a:t> by the hospital. </a:t>
            </a:r>
          </a:p>
          <a:p>
            <a:pPr marL="514350" lvl="0" indent="-514350">
              <a:lnSpc>
                <a:spcPct val="100000"/>
              </a:lnSpc>
              <a:spcBef>
                <a:spcPct val="20000"/>
              </a:spcBef>
              <a:buFont typeface="+mj-lt"/>
              <a:buAutoNum type="arabicPeriod"/>
            </a:pPr>
            <a:r>
              <a:rPr lang="en-GB" dirty="0">
                <a:solidFill>
                  <a:prstClr val="black"/>
                </a:solidFill>
              </a:rPr>
              <a:t>After cleaning and drying the theatre floor, all the </a:t>
            </a:r>
            <a:r>
              <a:rPr lang="en-GB" b="1" dirty="0">
                <a:solidFill>
                  <a:prstClr val="black"/>
                </a:solidFill>
              </a:rPr>
              <a:t>equipment must be returned to its proper </a:t>
            </a:r>
            <a:r>
              <a:rPr lang="en-GB" b="1" dirty="0" smtClean="0">
                <a:solidFill>
                  <a:prstClr val="black"/>
                </a:solidFill>
              </a:rPr>
              <a:t>place and ensure they are working.</a:t>
            </a:r>
            <a:endParaRPr lang="en-US" b="1" dirty="0">
              <a:solidFill>
                <a:prstClr val="black"/>
              </a:solidFill>
            </a:endParaRPr>
          </a:p>
          <a:p>
            <a:pPr marL="514350" lvl="0" indent="-514350">
              <a:lnSpc>
                <a:spcPct val="100000"/>
              </a:lnSpc>
              <a:spcBef>
                <a:spcPct val="20000"/>
              </a:spcBef>
              <a:buFont typeface="+mj-lt"/>
              <a:buAutoNum type="arabicPeriod"/>
            </a:pPr>
            <a:r>
              <a:rPr lang="en-GB" dirty="0">
                <a:solidFill>
                  <a:prstClr val="black"/>
                </a:solidFill>
              </a:rPr>
              <a:t>Prepare the </a:t>
            </a:r>
            <a:r>
              <a:rPr lang="en-GB" b="1" dirty="0">
                <a:solidFill>
                  <a:prstClr val="black"/>
                </a:solidFill>
              </a:rPr>
              <a:t>operating table by drying it after cleaning </a:t>
            </a:r>
            <a:r>
              <a:rPr lang="en-GB" dirty="0">
                <a:solidFill>
                  <a:prstClr val="black"/>
                </a:solidFill>
              </a:rPr>
              <a:t>and </a:t>
            </a:r>
            <a:r>
              <a:rPr lang="en-GB" b="1" dirty="0">
                <a:solidFill>
                  <a:prstClr val="black"/>
                </a:solidFill>
              </a:rPr>
              <a:t>placing it in the right position directly below the overhead operating lights.  </a:t>
            </a:r>
            <a:endParaRPr lang="en-US" b="1" dirty="0">
              <a:solidFill>
                <a:prstClr val="black"/>
              </a:solidFill>
            </a:endParaRPr>
          </a:p>
          <a:p>
            <a:endParaRPr lang="en-US" b="1" dirty="0"/>
          </a:p>
        </p:txBody>
      </p:sp>
    </p:spTree>
    <p:extLst>
      <p:ext uri="{BB962C8B-B14F-4D97-AF65-F5344CB8AC3E}">
        <p14:creationId xmlns:p14="http://schemas.microsoft.com/office/powerpoint/2010/main" val="84619465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03030"/>
            <a:ext cx="10515600" cy="6439437"/>
          </a:xfrm>
        </p:spPr>
        <p:txBody>
          <a:bodyPr/>
          <a:lstStyle/>
          <a:p>
            <a:pPr marL="1428750" lvl="2" indent="-514350">
              <a:lnSpc>
                <a:spcPct val="100000"/>
              </a:lnSpc>
              <a:spcBef>
                <a:spcPct val="20000"/>
              </a:spcBef>
              <a:buFont typeface="+mj-lt"/>
              <a:buAutoNum type="arabicPeriod" startAt="5"/>
            </a:pPr>
            <a:r>
              <a:rPr lang="en-GB" sz="3200" dirty="0" smtClean="0">
                <a:solidFill>
                  <a:prstClr val="black"/>
                </a:solidFill>
              </a:rPr>
              <a:t>Theatre table  </a:t>
            </a:r>
            <a:r>
              <a:rPr lang="en-GB" sz="3200" dirty="0">
                <a:solidFill>
                  <a:prstClr val="black"/>
                </a:solidFill>
              </a:rPr>
              <a:t>should then be draped with a clean sheet ready to receive the patient. </a:t>
            </a:r>
          </a:p>
          <a:p>
            <a:pPr marL="1428750" lvl="2" indent="-514350">
              <a:lnSpc>
                <a:spcPct val="100000"/>
              </a:lnSpc>
              <a:spcBef>
                <a:spcPct val="20000"/>
              </a:spcBef>
              <a:buFont typeface="+mj-lt"/>
              <a:buAutoNum type="arabicPeriod" startAt="5"/>
            </a:pPr>
            <a:r>
              <a:rPr lang="en-GB" sz="3200" dirty="0">
                <a:solidFill>
                  <a:prstClr val="black"/>
                </a:solidFill>
              </a:rPr>
              <a:t>You should then set the anaesthetic tray ready </a:t>
            </a:r>
            <a:endParaRPr lang="en-GB" sz="3200" dirty="0" smtClean="0">
              <a:solidFill>
                <a:prstClr val="black"/>
              </a:solidFill>
            </a:endParaRPr>
          </a:p>
          <a:p>
            <a:pPr marL="1428750" lvl="2" indent="-514350">
              <a:lnSpc>
                <a:spcPct val="100000"/>
              </a:lnSpc>
              <a:spcBef>
                <a:spcPct val="20000"/>
              </a:spcBef>
              <a:buFont typeface="+mj-lt"/>
              <a:buAutoNum type="arabicPeriod" startAt="5"/>
            </a:pPr>
            <a:r>
              <a:rPr lang="en-GB" sz="3200" dirty="0" smtClean="0">
                <a:solidFill>
                  <a:prstClr val="black"/>
                </a:solidFill>
              </a:rPr>
              <a:t>Check </a:t>
            </a:r>
            <a:r>
              <a:rPr lang="en-GB" sz="3200" dirty="0">
                <a:solidFill>
                  <a:prstClr val="black"/>
                </a:solidFill>
              </a:rPr>
              <a:t>the diathermy machine to ensure it is in working order for use to cauterise any bleeding vessel during operation.</a:t>
            </a:r>
            <a:endParaRPr lang="en-US" sz="3200" dirty="0">
              <a:solidFill>
                <a:prstClr val="black"/>
              </a:solidFill>
            </a:endParaRPr>
          </a:p>
          <a:p>
            <a:pPr marL="1428750" lvl="2" indent="-514350">
              <a:lnSpc>
                <a:spcPct val="100000"/>
              </a:lnSpc>
              <a:spcBef>
                <a:spcPct val="20000"/>
              </a:spcBef>
              <a:buFont typeface="+mj-lt"/>
              <a:buAutoNum type="arabicPeriod" startAt="5"/>
            </a:pPr>
            <a:r>
              <a:rPr lang="en-GB" sz="3200" dirty="0">
                <a:solidFill>
                  <a:prstClr val="black"/>
                </a:solidFill>
              </a:rPr>
              <a:t>The operating lights should be checked to ensure they are in good working order.</a:t>
            </a:r>
          </a:p>
          <a:p>
            <a:pPr marL="1428750" lvl="2" indent="-514350">
              <a:lnSpc>
                <a:spcPct val="100000"/>
              </a:lnSpc>
              <a:spcBef>
                <a:spcPct val="20000"/>
              </a:spcBef>
              <a:buFont typeface="+mj-lt"/>
              <a:buAutoNum type="arabicPeriod" startAt="5"/>
            </a:pPr>
            <a:r>
              <a:rPr lang="en-GB" sz="3200" dirty="0">
                <a:solidFill>
                  <a:prstClr val="black"/>
                </a:solidFill>
              </a:rPr>
              <a:t> The required operating set of equipment should be ordered from the theatre sterilising room/unit.</a:t>
            </a:r>
            <a:endParaRPr lang="en-US" sz="3200" dirty="0">
              <a:solidFill>
                <a:prstClr val="black"/>
              </a:solidFill>
            </a:endParaRPr>
          </a:p>
          <a:p>
            <a:pPr marL="1428750" lvl="2" indent="-514350">
              <a:lnSpc>
                <a:spcPct val="100000"/>
              </a:lnSpc>
              <a:spcBef>
                <a:spcPct val="20000"/>
              </a:spcBef>
              <a:buFont typeface="+mj-lt"/>
              <a:buAutoNum type="arabicPeriod" startAt="5"/>
            </a:pPr>
            <a:r>
              <a:rPr lang="en-GB" sz="3200" dirty="0" smtClean="0">
                <a:solidFill>
                  <a:prstClr val="black"/>
                </a:solidFill>
              </a:rPr>
              <a:t>  After </a:t>
            </a:r>
            <a:r>
              <a:rPr lang="en-GB" sz="3200" dirty="0">
                <a:solidFill>
                  <a:prstClr val="black"/>
                </a:solidFill>
              </a:rPr>
              <a:t>the operation has been completed you should:</a:t>
            </a:r>
            <a:endParaRPr lang="en-US" sz="3200" dirty="0">
              <a:solidFill>
                <a:prstClr val="black"/>
              </a:solidFill>
            </a:endParaRPr>
          </a:p>
          <a:p>
            <a:endParaRPr lang="en-US" dirty="0"/>
          </a:p>
        </p:txBody>
      </p:sp>
    </p:spTree>
    <p:extLst>
      <p:ext uri="{BB962C8B-B14F-4D97-AF65-F5344CB8AC3E}">
        <p14:creationId xmlns:p14="http://schemas.microsoft.com/office/powerpoint/2010/main" val="315810603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89397"/>
            <a:ext cx="10515600" cy="5950040"/>
          </a:xfrm>
        </p:spPr>
        <p:txBody>
          <a:bodyPr/>
          <a:lstStyle/>
          <a:p>
            <a:pPr marL="514350" indent="-514350">
              <a:buAutoNum type="arabicPeriod" startAt="10"/>
            </a:pPr>
            <a:r>
              <a:rPr lang="en-US" sz="3200" dirty="0" smtClean="0"/>
              <a:t>After the operation you should ensure:</a:t>
            </a:r>
          </a:p>
          <a:p>
            <a:pPr lvl="2">
              <a:lnSpc>
                <a:spcPct val="150000"/>
              </a:lnSpc>
              <a:spcBef>
                <a:spcPct val="20000"/>
              </a:spcBef>
              <a:buFont typeface="Wingdings" panose="05000000000000000000" pitchFamily="2" charset="2"/>
              <a:buChar char="Ø"/>
            </a:pPr>
            <a:r>
              <a:rPr lang="en-GB" sz="3200" b="1" dirty="0">
                <a:solidFill>
                  <a:prstClr val="black"/>
                </a:solidFill>
              </a:rPr>
              <a:t>Clean all fitments and equipment thoroughly </a:t>
            </a:r>
            <a:endParaRPr lang="en-US" sz="3200" b="1" dirty="0">
              <a:solidFill>
                <a:prstClr val="black"/>
              </a:solidFill>
            </a:endParaRPr>
          </a:p>
          <a:p>
            <a:pPr lvl="2">
              <a:lnSpc>
                <a:spcPct val="150000"/>
              </a:lnSpc>
              <a:spcBef>
                <a:spcPct val="20000"/>
              </a:spcBef>
              <a:buFont typeface="Wingdings" panose="05000000000000000000" pitchFamily="2" charset="2"/>
              <a:buChar char="Ø"/>
            </a:pPr>
            <a:r>
              <a:rPr lang="en-GB" sz="3200" b="1" dirty="0">
                <a:solidFill>
                  <a:prstClr val="black"/>
                </a:solidFill>
              </a:rPr>
              <a:t>Do high and low level dusting using the disinfectant </a:t>
            </a:r>
            <a:endParaRPr lang="en-US" sz="3200" b="1" dirty="0">
              <a:solidFill>
                <a:prstClr val="black"/>
              </a:solidFill>
            </a:endParaRPr>
          </a:p>
          <a:p>
            <a:pPr lvl="2">
              <a:lnSpc>
                <a:spcPct val="150000"/>
              </a:lnSpc>
              <a:spcBef>
                <a:spcPct val="20000"/>
              </a:spcBef>
              <a:buFont typeface="Wingdings" panose="05000000000000000000" pitchFamily="2" charset="2"/>
              <a:buChar char="Ø"/>
            </a:pPr>
            <a:r>
              <a:rPr lang="en-GB" sz="3200" b="1" dirty="0">
                <a:solidFill>
                  <a:prstClr val="black"/>
                </a:solidFill>
              </a:rPr>
              <a:t>Clean the floor and drains with the disinfectant </a:t>
            </a:r>
            <a:endParaRPr lang="en-US" sz="3200" b="1" dirty="0">
              <a:solidFill>
                <a:prstClr val="black"/>
              </a:solidFill>
            </a:endParaRPr>
          </a:p>
          <a:p>
            <a:pPr lvl="2">
              <a:lnSpc>
                <a:spcPct val="150000"/>
              </a:lnSpc>
              <a:spcBef>
                <a:spcPct val="20000"/>
              </a:spcBef>
              <a:buFont typeface="Wingdings" panose="05000000000000000000" pitchFamily="2" charset="2"/>
              <a:buChar char="Ø"/>
            </a:pPr>
            <a:r>
              <a:rPr lang="en-GB" sz="3200" b="1" dirty="0">
                <a:solidFill>
                  <a:prstClr val="black"/>
                </a:solidFill>
              </a:rPr>
              <a:t>Wipe the operating lights with a clean damp towel</a:t>
            </a:r>
            <a:endParaRPr lang="en-US" sz="3200" b="1" dirty="0">
              <a:solidFill>
                <a:prstClr val="black"/>
              </a:solidFill>
            </a:endParaRPr>
          </a:p>
          <a:p>
            <a:pPr marL="514350" indent="-514350">
              <a:buAutoNum type="arabicPeriod" startAt="10"/>
            </a:pPr>
            <a:endParaRPr lang="en-US" dirty="0"/>
          </a:p>
          <a:p>
            <a:pPr marL="514350" indent="-514350">
              <a:buAutoNum type="arabicPeriod" startAt="10"/>
            </a:pPr>
            <a:endParaRPr lang="en-US" dirty="0"/>
          </a:p>
        </p:txBody>
      </p:sp>
    </p:spTree>
    <p:extLst>
      <p:ext uri="{BB962C8B-B14F-4D97-AF65-F5344CB8AC3E}">
        <p14:creationId xmlns:p14="http://schemas.microsoft.com/office/powerpoint/2010/main" val="913555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3183"/>
            <a:ext cx="10515600" cy="1056069"/>
          </a:xfrm>
        </p:spPr>
        <p:txBody>
          <a:bodyPr/>
          <a:lstStyle/>
          <a:p>
            <a:r>
              <a:rPr lang="en-US" b="1" dirty="0" smtClean="0">
                <a:latin typeface="+mn-lt"/>
              </a:rPr>
              <a:t>              2. Preparation Of The Nurse</a:t>
            </a:r>
            <a:endParaRPr lang="en-US" b="1" dirty="0">
              <a:latin typeface="+mn-lt"/>
            </a:endParaRPr>
          </a:p>
        </p:txBody>
      </p:sp>
      <p:sp>
        <p:nvSpPr>
          <p:cNvPr id="3" name="Content Placeholder 2"/>
          <p:cNvSpPr>
            <a:spLocks noGrp="1"/>
          </p:cNvSpPr>
          <p:nvPr>
            <p:ph idx="1"/>
          </p:nvPr>
        </p:nvSpPr>
        <p:spPr>
          <a:xfrm>
            <a:off x="838200" y="1133341"/>
            <a:ext cx="10515600" cy="5344732"/>
          </a:xfrm>
        </p:spPr>
        <p:txBody>
          <a:bodyPr>
            <a:normAutofit fontScale="92500" lnSpcReduction="10000"/>
          </a:bodyPr>
          <a:lstStyle/>
          <a:p>
            <a:pPr marL="514350" lvl="0" indent="-514350">
              <a:lnSpc>
                <a:spcPct val="100000"/>
              </a:lnSpc>
              <a:spcBef>
                <a:spcPct val="20000"/>
              </a:spcBef>
              <a:buFont typeface="+mj-lt"/>
              <a:buAutoNum type="arabicPeriod"/>
            </a:pPr>
            <a:r>
              <a:rPr lang="en-GB" sz="3000" dirty="0">
                <a:solidFill>
                  <a:prstClr val="black"/>
                </a:solidFill>
              </a:rPr>
              <a:t>After entering the theatre unit, you should go straight to the changing rooms. </a:t>
            </a:r>
          </a:p>
          <a:p>
            <a:pPr marL="514350" lvl="0" indent="-514350">
              <a:lnSpc>
                <a:spcPct val="100000"/>
              </a:lnSpc>
              <a:spcBef>
                <a:spcPct val="20000"/>
              </a:spcBef>
              <a:buFont typeface="+mj-lt"/>
              <a:buAutoNum type="arabicPeriod"/>
            </a:pPr>
            <a:r>
              <a:rPr lang="en-GB" sz="3000" dirty="0">
                <a:solidFill>
                  <a:prstClr val="black"/>
                </a:solidFill>
              </a:rPr>
              <a:t>Take a shower and change into your theatre suit and boots. Personal clothes should be locked in a locker within the changing room. </a:t>
            </a:r>
          </a:p>
          <a:p>
            <a:pPr marL="514350" lvl="0" indent="-514350">
              <a:lnSpc>
                <a:spcPct val="100000"/>
              </a:lnSpc>
              <a:spcBef>
                <a:spcPct val="20000"/>
              </a:spcBef>
              <a:buFont typeface="+mj-lt"/>
              <a:buAutoNum type="arabicPeriod"/>
            </a:pPr>
            <a:r>
              <a:rPr lang="en-GB" sz="3000" dirty="0">
                <a:solidFill>
                  <a:prstClr val="black"/>
                </a:solidFill>
              </a:rPr>
              <a:t>Your head should be covered with a clean, sterile theatre cap.</a:t>
            </a:r>
          </a:p>
          <a:p>
            <a:pPr marL="514350" lvl="0" indent="-514350">
              <a:lnSpc>
                <a:spcPct val="100000"/>
              </a:lnSpc>
              <a:spcBef>
                <a:spcPct val="20000"/>
              </a:spcBef>
              <a:buFont typeface="+mj-lt"/>
              <a:buAutoNum type="arabicPeriod"/>
            </a:pPr>
            <a:r>
              <a:rPr lang="en-GB" sz="3000" dirty="0">
                <a:solidFill>
                  <a:prstClr val="black"/>
                </a:solidFill>
              </a:rPr>
              <a:t> If you have any respiratory infection you are advised not to enter the operating room. </a:t>
            </a:r>
          </a:p>
          <a:p>
            <a:pPr marL="514350" lvl="0" indent="-514350">
              <a:lnSpc>
                <a:spcPct val="100000"/>
              </a:lnSpc>
              <a:spcBef>
                <a:spcPct val="20000"/>
              </a:spcBef>
              <a:buFont typeface="+mj-lt"/>
              <a:buAutoNum type="arabicPeriod"/>
            </a:pPr>
            <a:r>
              <a:rPr lang="en-GB" sz="3000" dirty="0">
                <a:solidFill>
                  <a:prstClr val="black"/>
                </a:solidFill>
              </a:rPr>
              <a:t>A very high standard of personal hygiene should be maintained.</a:t>
            </a:r>
          </a:p>
          <a:p>
            <a:pPr marL="514350" lvl="0" indent="-514350">
              <a:lnSpc>
                <a:spcPct val="100000"/>
              </a:lnSpc>
              <a:spcBef>
                <a:spcPct val="20000"/>
              </a:spcBef>
              <a:buFont typeface="+mj-lt"/>
              <a:buAutoNum type="arabicPeriod"/>
            </a:pPr>
            <a:r>
              <a:rPr lang="en-GB" sz="3000" dirty="0">
                <a:solidFill>
                  <a:prstClr val="black"/>
                </a:solidFill>
              </a:rPr>
              <a:t> You should avoid movement in and out of the theatre and any time that happens you should change into another clean theatre suit before re-entering the operating room.</a:t>
            </a:r>
            <a:endParaRPr lang="en-US" sz="3000" dirty="0">
              <a:solidFill>
                <a:prstClr val="black"/>
              </a:solidFill>
            </a:endParaRPr>
          </a:p>
          <a:p>
            <a:endParaRPr lang="en-US" dirty="0"/>
          </a:p>
        </p:txBody>
      </p:sp>
    </p:spTree>
    <p:extLst>
      <p:ext uri="{BB962C8B-B14F-4D97-AF65-F5344CB8AC3E}">
        <p14:creationId xmlns:p14="http://schemas.microsoft.com/office/powerpoint/2010/main" val="92278259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28034"/>
            <a:ext cx="10515600" cy="5648929"/>
          </a:xfrm>
        </p:spPr>
        <p:txBody>
          <a:bodyPr>
            <a:normAutofit/>
          </a:bodyPr>
          <a:lstStyle/>
          <a:p>
            <a:pPr marL="514350" lvl="0" indent="-514350">
              <a:lnSpc>
                <a:spcPct val="150000"/>
              </a:lnSpc>
              <a:spcBef>
                <a:spcPct val="20000"/>
              </a:spcBef>
              <a:buFont typeface="+mj-lt"/>
              <a:buAutoNum type="arabicPeriod" startAt="7"/>
            </a:pPr>
            <a:r>
              <a:rPr lang="en-GB" dirty="0">
                <a:solidFill>
                  <a:prstClr val="black"/>
                </a:solidFill>
              </a:rPr>
              <a:t>It is advisable for you to visit the toilet to empty your bowels and bladder before taking a shower and putting on the sterile theatre suit to minimise the need of using this facility later during the theatre activities. </a:t>
            </a:r>
          </a:p>
          <a:p>
            <a:pPr marL="514350" lvl="0" indent="-514350">
              <a:lnSpc>
                <a:spcPct val="150000"/>
              </a:lnSpc>
              <a:spcBef>
                <a:spcPct val="20000"/>
              </a:spcBef>
              <a:buFont typeface="+mj-lt"/>
              <a:buAutoNum type="arabicPeriod" startAt="7"/>
            </a:pPr>
            <a:r>
              <a:rPr lang="en-GB" dirty="0">
                <a:solidFill>
                  <a:prstClr val="black"/>
                </a:solidFill>
              </a:rPr>
              <a:t>However, this is just a precautionary measure and you should change your theatre suit any time the toilet facilities are used if you are to go back to the operating room.</a:t>
            </a:r>
            <a:endParaRPr lang="en-US" dirty="0">
              <a:solidFill>
                <a:prstClr val="black"/>
              </a:solidFill>
            </a:endParaRPr>
          </a:p>
          <a:p>
            <a:endParaRPr lang="en-US" dirty="0"/>
          </a:p>
        </p:txBody>
      </p:sp>
    </p:spTree>
    <p:extLst>
      <p:ext uri="{BB962C8B-B14F-4D97-AF65-F5344CB8AC3E}">
        <p14:creationId xmlns:p14="http://schemas.microsoft.com/office/powerpoint/2010/main" val="127284977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3031"/>
            <a:ext cx="10515600" cy="1133341"/>
          </a:xfrm>
        </p:spPr>
        <p:txBody>
          <a:bodyPr/>
          <a:lstStyle/>
          <a:p>
            <a:r>
              <a:rPr lang="en-US" b="1" dirty="0" smtClean="0">
                <a:latin typeface="+mn-lt"/>
              </a:rPr>
              <a:t>                              3.  scrubbing</a:t>
            </a:r>
            <a:endParaRPr lang="en-US" b="1" dirty="0">
              <a:latin typeface="+mn-lt"/>
            </a:endParaRPr>
          </a:p>
        </p:txBody>
      </p:sp>
      <p:sp>
        <p:nvSpPr>
          <p:cNvPr id="3" name="Content Placeholder 2"/>
          <p:cNvSpPr>
            <a:spLocks noGrp="1"/>
          </p:cNvSpPr>
          <p:nvPr>
            <p:ph idx="1"/>
          </p:nvPr>
        </p:nvSpPr>
        <p:spPr>
          <a:xfrm>
            <a:off x="838200" y="1236372"/>
            <a:ext cx="10515600" cy="5486400"/>
          </a:xfrm>
        </p:spPr>
        <p:txBody>
          <a:bodyPr>
            <a:normAutofit/>
          </a:bodyPr>
          <a:lstStyle/>
          <a:p>
            <a:pPr marL="342900" lvl="0" indent="-342900">
              <a:lnSpc>
                <a:spcPct val="100000"/>
              </a:lnSpc>
              <a:spcBef>
                <a:spcPct val="20000"/>
              </a:spcBef>
            </a:pPr>
            <a:r>
              <a:rPr lang="en-GB" sz="3200" dirty="0">
                <a:solidFill>
                  <a:prstClr val="black"/>
                </a:solidFill>
              </a:rPr>
              <a:t>This is done to remove micro-organisms from the forearm and arms by mechanical washing and chemical disinfections before taking part in surgical procedure. </a:t>
            </a:r>
          </a:p>
          <a:p>
            <a:pPr marL="342900" lvl="0" indent="-342900">
              <a:lnSpc>
                <a:spcPct val="100000"/>
              </a:lnSpc>
              <a:spcBef>
                <a:spcPct val="20000"/>
              </a:spcBef>
            </a:pPr>
            <a:r>
              <a:rPr lang="en-GB" sz="3200" dirty="0">
                <a:solidFill>
                  <a:prstClr val="black"/>
                </a:solidFill>
              </a:rPr>
              <a:t>This helps prevent the possibility of the patient being contaminated by bacteria from the hands and arms.</a:t>
            </a:r>
            <a:endParaRPr lang="en-US" sz="3200" dirty="0">
              <a:solidFill>
                <a:prstClr val="black"/>
              </a:solidFill>
            </a:endParaRPr>
          </a:p>
          <a:p>
            <a:pPr marL="0" lvl="0" indent="0">
              <a:lnSpc>
                <a:spcPct val="100000"/>
              </a:lnSpc>
              <a:spcBef>
                <a:spcPct val="20000"/>
              </a:spcBef>
              <a:buNone/>
            </a:pPr>
            <a:r>
              <a:rPr lang="en-GB" sz="3200" b="1" dirty="0">
                <a:solidFill>
                  <a:prstClr val="black"/>
                </a:solidFill>
              </a:rPr>
              <a:t>Preparation for this procedure involves the </a:t>
            </a:r>
            <a:r>
              <a:rPr lang="en-GB" sz="3200" b="1" dirty="0" smtClean="0">
                <a:solidFill>
                  <a:prstClr val="black"/>
                </a:solidFill>
              </a:rPr>
              <a:t>following:</a:t>
            </a:r>
          </a:p>
          <a:p>
            <a:pPr marL="1428750" lvl="2" indent="-514350">
              <a:lnSpc>
                <a:spcPct val="100000"/>
              </a:lnSpc>
              <a:spcBef>
                <a:spcPct val="20000"/>
              </a:spcBef>
              <a:buFont typeface="+mj-lt"/>
              <a:buAutoNum type="arabicPeriod"/>
            </a:pPr>
            <a:r>
              <a:rPr lang="en-GB" sz="2800" dirty="0" smtClean="0">
                <a:solidFill>
                  <a:prstClr val="black"/>
                </a:solidFill>
              </a:rPr>
              <a:t>The </a:t>
            </a:r>
            <a:r>
              <a:rPr lang="en-GB" sz="2800" dirty="0">
                <a:solidFill>
                  <a:prstClr val="black"/>
                </a:solidFill>
              </a:rPr>
              <a:t>theatre suit should have the top/shirt tidily tucked in. Roll the sleeves up to at least three inches above the elbow. </a:t>
            </a:r>
            <a:endParaRPr lang="en-US" sz="2800" dirty="0">
              <a:solidFill>
                <a:prstClr val="black"/>
              </a:solidFill>
            </a:endParaRPr>
          </a:p>
          <a:p>
            <a:pPr marL="1428750" lvl="2" indent="-514350">
              <a:lnSpc>
                <a:spcPct val="100000"/>
              </a:lnSpc>
              <a:spcBef>
                <a:spcPct val="20000"/>
              </a:spcBef>
              <a:buFont typeface="+mj-lt"/>
              <a:buAutoNum type="arabicPeriod"/>
            </a:pPr>
            <a:r>
              <a:rPr lang="en-GB" sz="2800" dirty="0">
                <a:solidFill>
                  <a:prstClr val="black"/>
                </a:solidFill>
              </a:rPr>
              <a:t>A cap should be worn to cover all the hair, tie the tape at </a:t>
            </a:r>
            <a:br>
              <a:rPr lang="en-GB" sz="2800" dirty="0">
                <a:solidFill>
                  <a:prstClr val="black"/>
                </a:solidFill>
              </a:rPr>
            </a:br>
            <a:r>
              <a:rPr lang="en-GB" sz="2800" dirty="0">
                <a:solidFill>
                  <a:prstClr val="black"/>
                </a:solidFill>
              </a:rPr>
              <a:t>the back. </a:t>
            </a:r>
            <a:endParaRPr lang="en-US" sz="2800" dirty="0">
              <a:solidFill>
                <a:prstClr val="black"/>
              </a:solidFill>
            </a:endParaRPr>
          </a:p>
          <a:p>
            <a:pPr marL="342900" lvl="0" indent="-342900">
              <a:lnSpc>
                <a:spcPct val="100000"/>
              </a:lnSpc>
              <a:spcBef>
                <a:spcPct val="20000"/>
              </a:spcBef>
            </a:pPr>
            <a:endParaRPr lang="en-GB" sz="3200" dirty="0" smtClean="0">
              <a:solidFill>
                <a:prstClr val="black"/>
              </a:solidFill>
            </a:endParaRPr>
          </a:p>
          <a:p>
            <a:pPr marL="800100" lvl="1" indent="-342900">
              <a:lnSpc>
                <a:spcPct val="100000"/>
              </a:lnSpc>
              <a:spcBef>
                <a:spcPct val="20000"/>
              </a:spcBef>
            </a:pPr>
            <a:endParaRPr lang="en-US" dirty="0">
              <a:solidFill>
                <a:prstClr val="black"/>
              </a:solidFill>
            </a:endParaRPr>
          </a:p>
          <a:p>
            <a:endParaRPr lang="en-US" dirty="0"/>
          </a:p>
        </p:txBody>
      </p:sp>
    </p:spTree>
    <p:extLst>
      <p:ext uri="{BB962C8B-B14F-4D97-AF65-F5344CB8AC3E}">
        <p14:creationId xmlns:p14="http://schemas.microsoft.com/office/powerpoint/2010/main" val="111711225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3487" y="167425"/>
            <a:ext cx="11487955" cy="6542468"/>
          </a:xfrm>
        </p:spPr>
        <p:txBody>
          <a:bodyPr>
            <a:normAutofit fontScale="92500" lnSpcReduction="10000"/>
          </a:bodyPr>
          <a:lstStyle/>
          <a:p>
            <a:pPr marL="1428750" lvl="2" indent="-514350">
              <a:lnSpc>
                <a:spcPct val="100000"/>
              </a:lnSpc>
              <a:spcBef>
                <a:spcPct val="20000"/>
              </a:spcBef>
              <a:buFont typeface="+mj-lt"/>
              <a:buAutoNum type="arabicPeriod" startAt="3"/>
            </a:pPr>
            <a:r>
              <a:rPr lang="en-GB" sz="2800" dirty="0">
                <a:solidFill>
                  <a:prstClr val="black"/>
                </a:solidFill>
              </a:rPr>
              <a:t>A mask should be worn with the short side above the nose and the long side under the chin. </a:t>
            </a:r>
            <a:endParaRPr lang="en-US" sz="2800" dirty="0">
              <a:solidFill>
                <a:prstClr val="black"/>
              </a:solidFill>
            </a:endParaRPr>
          </a:p>
          <a:p>
            <a:pPr marL="1428750" lvl="2" indent="-514350">
              <a:lnSpc>
                <a:spcPct val="100000"/>
              </a:lnSpc>
              <a:spcBef>
                <a:spcPct val="20000"/>
              </a:spcBef>
              <a:buFont typeface="+mj-lt"/>
              <a:buAutoNum type="arabicPeriod" startAt="3"/>
            </a:pPr>
            <a:r>
              <a:rPr lang="en-GB" sz="2800" dirty="0">
                <a:solidFill>
                  <a:prstClr val="black"/>
                </a:solidFill>
              </a:rPr>
              <a:t>Remove all </a:t>
            </a:r>
            <a:r>
              <a:rPr lang="en-GB" sz="2800" dirty="0" smtClean="0">
                <a:solidFill>
                  <a:prstClr val="black"/>
                </a:solidFill>
              </a:rPr>
              <a:t>jewellery, wedding </a:t>
            </a:r>
            <a:r>
              <a:rPr lang="en-GB" sz="2800" dirty="0">
                <a:solidFill>
                  <a:prstClr val="black"/>
                </a:solidFill>
              </a:rPr>
              <a:t>rings, dress rings, watches, earrings and necklaces. </a:t>
            </a:r>
            <a:endParaRPr lang="en-US" sz="2800" dirty="0">
              <a:solidFill>
                <a:prstClr val="black"/>
              </a:solidFill>
            </a:endParaRPr>
          </a:p>
          <a:p>
            <a:pPr marL="1428750" lvl="2" indent="-514350">
              <a:lnSpc>
                <a:spcPct val="100000"/>
              </a:lnSpc>
              <a:spcBef>
                <a:spcPct val="20000"/>
              </a:spcBef>
              <a:buFont typeface="+mj-lt"/>
              <a:buAutoNum type="arabicPeriod" startAt="3"/>
            </a:pPr>
            <a:r>
              <a:rPr lang="en-GB" sz="2800" dirty="0">
                <a:solidFill>
                  <a:prstClr val="black"/>
                </a:solidFill>
              </a:rPr>
              <a:t>Finger nails must be short and clean without nail varnish. </a:t>
            </a:r>
            <a:endParaRPr lang="en-US" sz="2800" dirty="0">
              <a:solidFill>
                <a:prstClr val="black"/>
              </a:solidFill>
            </a:endParaRPr>
          </a:p>
          <a:p>
            <a:pPr marL="1428750" lvl="2" indent="-514350">
              <a:lnSpc>
                <a:spcPct val="100000"/>
              </a:lnSpc>
              <a:spcBef>
                <a:spcPct val="20000"/>
              </a:spcBef>
              <a:buFont typeface="Arial" pitchFamily="34" charset="0"/>
              <a:buAutoNum type="arabicPeriod" startAt="3"/>
            </a:pPr>
            <a:r>
              <a:rPr lang="en-GB" sz="2800" dirty="0">
                <a:solidFill>
                  <a:prstClr val="black"/>
                </a:solidFill>
              </a:rPr>
              <a:t>No cut wounds or septic wound on fingers. No upper respiratory tract infection. </a:t>
            </a:r>
            <a:endParaRPr lang="en-US" sz="2800" dirty="0">
              <a:solidFill>
                <a:prstClr val="black"/>
              </a:solidFill>
            </a:endParaRPr>
          </a:p>
          <a:p>
            <a:pPr marL="1428750" lvl="2" indent="-514350">
              <a:lnSpc>
                <a:spcPct val="100000"/>
              </a:lnSpc>
              <a:spcBef>
                <a:spcPct val="20000"/>
              </a:spcBef>
              <a:buFont typeface="Arial" pitchFamily="34" charset="0"/>
              <a:buAutoNum type="arabicPeriod" startAt="3"/>
            </a:pPr>
            <a:r>
              <a:rPr lang="en-GB" sz="2800" dirty="0">
                <a:solidFill>
                  <a:prstClr val="black"/>
                </a:solidFill>
              </a:rPr>
              <a:t>No gastroenteritis. </a:t>
            </a:r>
            <a:endParaRPr lang="en-US" sz="2800" dirty="0">
              <a:solidFill>
                <a:prstClr val="black"/>
              </a:solidFill>
            </a:endParaRPr>
          </a:p>
          <a:p>
            <a:pPr marL="1428750" lvl="2" indent="-514350">
              <a:lnSpc>
                <a:spcPct val="100000"/>
              </a:lnSpc>
              <a:spcBef>
                <a:spcPct val="20000"/>
              </a:spcBef>
              <a:buFont typeface="Arial" pitchFamily="34" charset="0"/>
              <a:buAutoNum type="arabicPeriod" startAt="3"/>
            </a:pPr>
            <a:r>
              <a:rPr lang="en-GB" sz="2800" dirty="0">
                <a:solidFill>
                  <a:prstClr val="black"/>
                </a:solidFill>
              </a:rPr>
              <a:t>Wear a mackintosh apron to protect your scrub suit. Regulate temperature and flow of water to suit you.</a:t>
            </a:r>
          </a:p>
          <a:p>
            <a:pPr marL="1428750" lvl="2" indent="-514350">
              <a:lnSpc>
                <a:spcPct val="100000"/>
              </a:lnSpc>
              <a:spcBef>
                <a:spcPct val="20000"/>
              </a:spcBef>
              <a:buFont typeface="Arial" pitchFamily="34" charset="0"/>
              <a:buAutoNum type="arabicPeriod" startAt="3"/>
            </a:pPr>
            <a:r>
              <a:rPr lang="en-GB" sz="2800" dirty="0">
                <a:solidFill>
                  <a:prstClr val="black"/>
                </a:solidFill>
              </a:rPr>
              <a:t>Scrubbing time varies according to the type of soap or chemical used. </a:t>
            </a:r>
          </a:p>
          <a:p>
            <a:pPr marL="1428750" lvl="2" indent="-514350">
              <a:lnSpc>
                <a:spcPct val="100000"/>
              </a:lnSpc>
              <a:spcBef>
                <a:spcPct val="20000"/>
              </a:spcBef>
              <a:buFont typeface="Arial" pitchFamily="34" charset="0"/>
              <a:buAutoNum type="arabicPeriod" startAt="3"/>
            </a:pPr>
            <a:r>
              <a:rPr lang="en-GB" sz="2800" dirty="0">
                <a:solidFill>
                  <a:prstClr val="black"/>
                </a:solidFill>
              </a:rPr>
              <a:t>For example, if using </a:t>
            </a:r>
            <a:r>
              <a:rPr lang="en-GB" sz="2800" dirty="0" err="1">
                <a:solidFill>
                  <a:prstClr val="black"/>
                </a:solidFill>
              </a:rPr>
              <a:t>gamophen</a:t>
            </a:r>
            <a:r>
              <a:rPr lang="en-GB" sz="2800" dirty="0">
                <a:solidFill>
                  <a:prstClr val="black"/>
                </a:solidFill>
              </a:rPr>
              <a:t> soap, which contains hexachlorophene disinfectants, you should scrub for five minutes; if using </a:t>
            </a:r>
            <a:r>
              <a:rPr lang="en-GB" sz="2800" dirty="0" err="1">
                <a:solidFill>
                  <a:prstClr val="black"/>
                </a:solidFill>
              </a:rPr>
              <a:t>hibiscrub</a:t>
            </a:r>
            <a:r>
              <a:rPr lang="en-GB" sz="2800" dirty="0">
                <a:solidFill>
                  <a:prstClr val="black"/>
                </a:solidFill>
              </a:rPr>
              <a:t>, two minutes; ordinary soap, ten to fifteen minutes</a:t>
            </a:r>
            <a:r>
              <a:rPr lang="en-GB" sz="2800" dirty="0" smtClean="0">
                <a:solidFill>
                  <a:prstClr val="black"/>
                </a:solidFill>
              </a:rPr>
              <a:t>.</a:t>
            </a:r>
          </a:p>
          <a:p>
            <a:pPr marL="914400" lvl="2" indent="0">
              <a:lnSpc>
                <a:spcPct val="100000"/>
              </a:lnSpc>
              <a:spcBef>
                <a:spcPct val="20000"/>
              </a:spcBef>
              <a:buNone/>
            </a:pPr>
            <a:r>
              <a:rPr lang="en-GB" sz="2800" b="1" dirty="0" smtClean="0">
                <a:solidFill>
                  <a:prstClr val="black"/>
                </a:solidFill>
              </a:rPr>
              <a:t> for the procedure refer to the nursing council procedure manual which you covered in the introductory block.</a:t>
            </a:r>
          </a:p>
          <a:p>
            <a:pPr marL="914400" lvl="2" indent="0">
              <a:lnSpc>
                <a:spcPct val="100000"/>
              </a:lnSpc>
              <a:spcBef>
                <a:spcPct val="20000"/>
              </a:spcBef>
              <a:buNone/>
            </a:pPr>
            <a:endParaRPr lang="en-US" sz="2800" b="1" dirty="0">
              <a:solidFill>
                <a:prstClr val="black"/>
              </a:solidFill>
            </a:endParaRPr>
          </a:p>
          <a:p>
            <a:pPr marL="1428750" lvl="2" indent="-514350">
              <a:lnSpc>
                <a:spcPct val="100000"/>
              </a:lnSpc>
              <a:spcBef>
                <a:spcPct val="20000"/>
              </a:spcBef>
              <a:buFont typeface="+mj-lt"/>
              <a:buAutoNum type="arabicPeriod" startAt="3"/>
            </a:pPr>
            <a:endParaRPr lang="en-GB" dirty="0" smtClean="0">
              <a:solidFill>
                <a:prstClr val="black"/>
              </a:solidFill>
            </a:endParaRPr>
          </a:p>
          <a:p>
            <a:pPr marL="1428750" lvl="2" indent="-514350">
              <a:lnSpc>
                <a:spcPct val="100000"/>
              </a:lnSpc>
              <a:spcBef>
                <a:spcPct val="20000"/>
              </a:spcBef>
              <a:buFont typeface="+mj-lt"/>
              <a:buAutoNum type="arabicPeriod" startAt="3"/>
            </a:pPr>
            <a:endParaRPr lang="en-GB" dirty="0">
              <a:solidFill>
                <a:prstClr val="black"/>
              </a:solidFill>
            </a:endParaRPr>
          </a:p>
          <a:p>
            <a:pPr marL="1428750" lvl="2" indent="-514350">
              <a:lnSpc>
                <a:spcPct val="100000"/>
              </a:lnSpc>
              <a:spcBef>
                <a:spcPct val="20000"/>
              </a:spcBef>
              <a:buFont typeface="+mj-lt"/>
              <a:buAutoNum type="arabicPeriod" startAt="3"/>
            </a:pPr>
            <a:endParaRPr lang="en-US" dirty="0">
              <a:solidFill>
                <a:prstClr val="black"/>
              </a:solidFill>
            </a:endParaRPr>
          </a:p>
          <a:p>
            <a:endParaRPr lang="en-US" dirty="0"/>
          </a:p>
        </p:txBody>
      </p:sp>
    </p:spTree>
    <p:extLst>
      <p:ext uri="{BB962C8B-B14F-4D97-AF65-F5344CB8AC3E}">
        <p14:creationId xmlns:p14="http://schemas.microsoft.com/office/powerpoint/2010/main" val="307543569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5169" y="218365"/>
            <a:ext cx="10515600" cy="682388"/>
          </a:xfrm>
        </p:spPr>
        <p:txBody>
          <a:bodyPr>
            <a:normAutofit fontScale="90000"/>
          </a:bodyPr>
          <a:lstStyle/>
          <a:p>
            <a:r>
              <a:rPr lang="en-US" b="1" dirty="0" smtClean="0">
                <a:latin typeface="+mn-lt"/>
              </a:rPr>
              <a:t>            Drying / gowning and gloving</a:t>
            </a:r>
            <a:endParaRPr lang="en-US" b="1" dirty="0">
              <a:latin typeface="+mn-lt"/>
            </a:endParaRPr>
          </a:p>
        </p:txBody>
      </p:sp>
      <p:sp>
        <p:nvSpPr>
          <p:cNvPr id="3" name="Content Placeholder 2"/>
          <p:cNvSpPr>
            <a:spLocks noGrp="1"/>
          </p:cNvSpPr>
          <p:nvPr>
            <p:ph idx="1"/>
          </p:nvPr>
        </p:nvSpPr>
        <p:spPr>
          <a:xfrm>
            <a:off x="838200" y="1146220"/>
            <a:ext cx="10515600" cy="5331853"/>
          </a:xfrm>
        </p:spPr>
        <p:txBody>
          <a:bodyPr>
            <a:normAutofit/>
          </a:bodyPr>
          <a:lstStyle/>
          <a:p>
            <a:pPr marL="514350" indent="-514350">
              <a:buAutoNum type="arabicPeriod"/>
            </a:pPr>
            <a:r>
              <a:rPr lang="en-US" sz="3200" b="1" dirty="0" smtClean="0"/>
              <a:t>Drying : </a:t>
            </a:r>
          </a:p>
          <a:p>
            <a:pPr lvl="2">
              <a:lnSpc>
                <a:spcPct val="100000"/>
              </a:lnSpc>
              <a:spcBef>
                <a:spcPct val="20000"/>
              </a:spcBef>
              <a:buFont typeface="Wingdings" panose="05000000000000000000" pitchFamily="2" charset="2"/>
              <a:buChar char="Ø"/>
            </a:pPr>
            <a:r>
              <a:rPr lang="en-GB" sz="2800" dirty="0">
                <a:solidFill>
                  <a:prstClr val="black"/>
                </a:solidFill>
              </a:rPr>
              <a:t>Pick up the towel and step back. </a:t>
            </a:r>
            <a:endParaRPr lang="en-GB" sz="2800" dirty="0" smtClean="0">
              <a:solidFill>
                <a:prstClr val="black"/>
              </a:solidFill>
            </a:endParaRPr>
          </a:p>
          <a:p>
            <a:pPr lvl="2">
              <a:lnSpc>
                <a:spcPct val="100000"/>
              </a:lnSpc>
              <a:spcBef>
                <a:spcPct val="20000"/>
              </a:spcBef>
              <a:buFont typeface="Wingdings" panose="05000000000000000000" pitchFamily="2" charset="2"/>
              <a:buChar char="Ø"/>
            </a:pPr>
            <a:r>
              <a:rPr lang="en-GB" sz="2800" dirty="0" smtClean="0">
                <a:solidFill>
                  <a:prstClr val="black"/>
                </a:solidFill>
              </a:rPr>
              <a:t>Start </a:t>
            </a:r>
            <a:r>
              <a:rPr lang="en-GB" sz="2800" dirty="0">
                <a:solidFill>
                  <a:prstClr val="black"/>
                </a:solidFill>
              </a:rPr>
              <a:t>with the left hand and blot dry the fingers, the webs of the hand and the palm </a:t>
            </a:r>
            <a:r>
              <a:rPr lang="en-GB" sz="2800" dirty="0" smtClean="0">
                <a:solidFill>
                  <a:prstClr val="black"/>
                </a:solidFill>
              </a:rPr>
              <a:t>well,  </a:t>
            </a:r>
            <a:r>
              <a:rPr lang="en-GB" sz="2800" dirty="0">
                <a:solidFill>
                  <a:prstClr val="black"/>
                </a:solidFill>
              </a:rPr>
              <a:t>then move to the back of the hand, and the forearm, using a circular movement to the elbows. </a:t>
            </a:r>
            <a:endParaRPr lang="en-GB" sz="2800" dirty="0" smtClean="0">
              <a:solidFill>
                <a:prstClr val="black"/>
              </a:solidFill>
            </a:endParaRPr>
          </a:p>
          <a:p>
            <a:pPr lvl="2">
              <a:lnSpc>
                <a:spcPct val="100000"/>
              </a:lnSpc>
              <a:spcBef>
                <a:spcPct val="20000"/>
              </a:spcBef>
              <a:buFont typeface="Wingdings" panose="05000000000000000000" pitchFamily="2" charset="2"/>
              <a:buChar char="Ø"/>
            </a:pPr>
            <a:r>
              <a:rPr lang="en-GB" sz="2800" dirty="0" smtClean="0">
                <a:solidFill>
                  <a:prstClr val="black"/>
                </a:solidFill>
              </a:rPr>
              <a:t>Change </a:t>
            </a:r>
            <a:r>
              <a:rPr lang="en-GB" sz="2800" dirty="0">
                <a:solidFill>
                  <a:prstClr val="black"/>
                </a:solidFill>
              </a:rPr>
              <a:t>the towel to the left hand with the wet part against the left palm. Using the dry part of the towel, repeat the same procedure on the other arm</a:t>
            </a:r>
            <a:r>
              <a:rPr lang="en-GB" sz="2800" dirty="0" smtClean="0">
                <a:solidFill>
                  <a:prstClr val="black"/>
                </a:solidFill>
              </a:rPr>
              <a:t>.</a:t>
            </a:r>
          </a:p>
          <a:p>
            <a:pPr lvl="2">
              <a:lnSpc>
                <a:spcPct val="100000"/>
              </a:lnSpc>
              <a:spcBef>
                <a:spcPct val="20000"/>
              </a:spcBef>
              <a:buFont typeface="Wingdings" panose="05000000000000000000" pitchFamily="2" charset="2"/>
              <a:buChar char="Ø"/>
            </a:pPr>
            <a:r>
              <a:rPr lang="en-GB" sz="2800" dirty="0" smtClean="0">
                <a:solidFill>
                  <a:prstClr val="black"/>
                </a:solidFill>
              </a:rPr>
              <a:t> </a:t>
            </a:r>
            <a:r>
              <a:rPr lang="en-GB" sz="2800" dirty="0">
                <a:solidFill>
                  <a:prstClr val="black"/>
                </a:solidFill>
              </a:rPr>
              <a:t>When you get to the elbow, discard the used towel in the dispenser provided</a:t>
            </a:r>
            <a:r>
              <a:rPr lang="en-GB" dirty="0">
                <a:solidFill>
                  <a:prstClr val="black"/>
                </a:solidFill>
              </a:rPr>
              <a:t>.</a:t>
            </a:r>
            <a:endParaRPr lang="en-US" dirty="0">
              <a:solidFill>
                <a:prstClr val="black"/>
              </a:solidFill>
            </a:endParaRPr>
          </a:p>
          <a:p>
            <a:pPr marL="514350" indent="-514350">
              <a:buAutoNum type="arabicPeriod"/>
            </a:pPr>
            <a:endParaRPr lang="en-US" b="1" dirty="0"/>
          </a:p>
        </p:txBody>
      </p:sp>
    </p:spTree>
    <p:extLst>
      <p:ext uri="{BB962C8B-B14F-4D97-AF65-F5344CB8AC3E}">
        <p14:creationId xmlns:p14="http://schemas.microsoft.com/office/powerpoint/2010/main" val="4760841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60608"/>
            <a:ext cx="10515600" cy="5816355"/>
          </a:xfrm>
        </p:spPr>
        <p:txBody>
          <a:bodyPr>
            <a:normAutofit/>
          </a:bodyPr>
          <a:lstStyle/>
          <a:p>
            <a:pPr marL="0" marR="0" algn="just">
              <a:lnSpc>
                <a:spcPct val="115000"/>
              </a:lnSpc>
              <a:spcBef>
                <a:spcPts val="0"/>
              </a:spcBef>
              <a:spcAft>
                <a:spcPts val="0"/>
              </a:spcAft>
            </a:pPr>
            <a:r>
              <a:rPr lang="en-GB" dirty="0">
                <a:solidFill>
                  <a:srgbClr val="000000"/>
                </a:solidFill>
                <a:ea typeface="Times New Roman" panose="02020603050405020304" pitchFamily="18" charset="0"/>
                <a:cs typeface="Times New Roman" panose="02020603050405020304" pitchFamily="18" charset="0"/>
              </a:rPr>
              <a:t>By the beginning of the 20th century, many types of ligatures were available, prepared from </a:t>
            </a:r>
            <a:r>
              <a:rPr lang="en-GB" b="1" dirty="0">
                <a:solidFill>
                  <a:srgbClr val="000000"/>
                </a:solidFill>
                <a:ea typeface="Times New Roman" panose="02020603050405020304" pitchFamily="18" charset="0"/>
                <a:cs typeface="Times New Roman" panose="02020603050405020304" pitchFamily="18" charset="0"/>
              </a:rPr>
              <a:t>metal, nylon and cotton</a:t>
            </a:r>
            <a:r>
              <a:rPr lang="en-GB" dirty="0">
                <a:solidFill>
                  <a:srgbClr val="000000"/>
                </a:solidFill>
                <a:ea typeface="Times New Roman" panose="02020603050405020304" pitchFamily="18" charset="0"/>
                <a:cs typeface="Times New Roman" panose="02020603050405020304" pitchFamily="18" charset="0"/>
              </a:rPr>
              <a:t>. </a:t>
            </a:r>
            <a:endParaRPr lang="en-US" sz="3600" dirty="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r>
              <a:rPr lang="en-GB" dirty="0">
                <a:solidFill>
                  <a:srgbClr val="000000"/>
                </a:solidFill>
                <a:ea typeface="Times New Roman" panose="02020603050405020304" pitchFamily="18" charset="0"/>
                <a:cs typeface="Times New Roman" panose="02020603050405020304" pitchFamily="18" charset="0"/>
              </a:rPr>
              <a:t>The control of infection dates back to the efforts of Louis Pasteur, who proved that bacteria </a:t>
            </a:r>
            <a:r>
              <a:rPr lang="en-GB" b="1" dirty="0">
                <a:solidFill>
                  <a:srgbClr val="000000"/>
                </a:solidFill>
                <a:ea typeface="Times New Roman" panose="02020603050405020304" pitchFamily="18" charset="0"/>
                <a:cs typeface="Times New Roman" panose="02020603050405020304" pitchFamily="18" charset="0"/>
              </a:rPr>
              <a:t>caused infections</a:t>
            </a:r>
            <a:r>
              <a:rPr lang="en-GB" dirty="0" smtClean="0">
                <a:solidFill>
                  <a:srgbClr val="000000"/>
                </a:solidFill>
                <a:ea typeface="Times New Roman" panose="02020603050405020304" pitchFamily="18" charset="0"/>
                <a:cs typeface="Times New Roman" panose="02020603050405020304" pitchFamily="18" charset="0"/>
              </a:rPr>
              <a:t>.</a:t>
            </a:r>
          </a:p>
          <a:p>
            <a:pPr marL="0" marR="0" algn="just">
              <a:lnSpc>
                <a:spcPct val="115000"/>
              </a:lnSpc>
              <a:spcBef>
                <a:spcPts val="0"/>
              </a:spcBef>
              <a:spcAft>
                <a:spcPts val="0"/>
              </a:spcAft>
            </a:pPr>
            <a:r>
              <a:rPr lang="en-GB" dirty="0" smtClean="0">
                <a:solidFill>
                  <a:srgbClr val="000000"/>
                </a:solidFill>
                <a:ea typeface="Times New Roman" panose="02020603050405020304" pitchFamily="18" charset="0"/>
                <a:cs typeface="Times New Roman" panose="02020603050405020304" pitchFamily="18" charset="0"/>
              </a:rPr>
              <a:t> </a:t>
            </a:r>
            <a:r>
              <a:rPr lang="en-GB" dirty="0">
                <a:solidFill>
                  <a:srgbClr val="000000"/>
                </a:solidFill>
                <a:ea typeface="Times New Roman" panose="02020603050405020304" pitchFamily="18" charset="0"/>
                <a:cs typeface="Times New Roman" panose="02020603050405020304" pitchFamily="18" charset="0"/>
              </a:rPr>
              <a:t>In 1865, Joseph Lister </a:t>
            </a:r>
            <a:r>
              <a:rPr lang="en-GB" b="1" dirty="0">
                <a:solidFill>
                  <a:srgbClr val="000000"/>
                </a:solidFill>
                <a:ea typeface="Times New Roman" panose="02020603050405020304" pitchFamily="18" charset="0"/>
                <a:cs typeface="Times New Roman" panose="02020603050405020304" pitchFamily="18" charset="0"/>
              </a:rPr>
              <a:t>used carbonic acid </a:t>
            </a:r>
            <a:r>
              <a:rPr lang="en-GB" dirty="0">
                <a:solidFill>
                  <a:srgbClr val="000000"/>
                </a:solidFill>
                <a:ea typeface="Times New Roman" panose="02020603050405020304" pitchFamily="18" charset="0"/>
                <a:cs typeface="Times New Roman" panose="02020603050405020304" pitchFamily="18" charset="0"/>
              </a:rPr>
              <a:t>to reduce the growth of bacteria in wounds. </a:t>
            </a:r>
            <a:endParaRPr lang="en-GB" dirty="0" smtClean="0">
              <a:solidFill>
                <a:srgbClr val="000000"/>
              </a:solidFill>
              <a:ea typeface="Times New Roman" panose="02020603050405020304" pitchFamily="18" charset="0"/>
              <a:cs typeface="Times New Roman" panose="02020603050405020304" pitchFamily="18" charset="0"/>
            </a:endParaRPr>
          </a:p>
          <a:p>
            <a:pPr marL="0" marR="0" algn="just">
              <a:lnSpc>
                <a:spcPct val="115000"/>
              </a:lnSpc>
              <a:spcBef>
                <a:spcPts val="0"/>
              </a:spcBef>
              <a:spcAft>
                <a:spcPts val="0"/>
              </a:spcAft>
            </a:pPr>
            <a:r>
              <a:rPr lang="en-GB" dirty="0" smtClean="0">
                <a:solidFill>
                  <a:srgbClr val="000000"/>
                </a:solidFill>
                <a:ea typeface="Times New Roman" panose="02020603050405020304" pitchFamily="18" charset="0"/>
                <a:cs typeface="Times New Roman" panose="02020603050405020304" pitchFamily="18" charset="0"/>
              </a:rPr>
              <a:t>In </a:t>
            </a:r>
            <a:r>
              <a:rPr lang="en-GB" dirty="0">
                <a:solidFill>
                  <a:srgbClr val="000000"/>
                </a:solidFill>
                <a:ea typeface="Times New Roman" panose="02020603050405020304" pitchFamily="18" charset="0"/>
                <a:cs typeface="Times New Roman" panose="02020603050405020304" pitchFamily="18" charset="0"/>
              </a:rPr>
              <a:t>1886 Von </a:t>
            </a:r>
            <a:r>
              <a:rPr lang="en-GB" dirty="0" err="1">
                <a:solidFill>
                  <a:srgbClr val="000000"/>
                </a:solidFill>
                <a:ea typeface="Times New Roman" panose="02020603050405020304" pitchFamily="18" charset="0"/>
                <a:cs typeface="Times New Roman" panose="02020603050405020304" pitchFamily="18" charset="0"/>
              </a:rPr>
              <a:t>Bergemen</a:t>
            </a:r>
            <a:r>
              <a:rPr lang="en-GB" dirty="0">
                <a:solidFill>
                  <a:srgbClr val="000000"/>
                </a:solidFill>
                <a:ea typeface="Times New Roman" panose="02020603050405020304" pitchFamily="18" charset="0"/>
                <a:cs typeface="Times New Roman" panose="02020603050405020304" pitchFamily="18" charset="0"/>
              </a:rPr>
              <a:t> introduced sterilisation of dressings.</a:t>
            </a:r>
            <a:endParaRPr lang="en-US" sz="3600" dirty="0">
              <a:ea typeface="Calibri" panose="020F0502020204030204" pitchFamily="34" charset="0"/>
              <a:cs typeface="Times New Roman" panose="02020603050405020304" pitchFamily="18" charset="0"/>
            </a:endParaRPr>
          </a:p>
          <a:p>
            <a:r>
              <a:rPr lang="en-GB" dirty="0" smtClean="0">
                <a:solidFill>
                  <a:srgbClr val="000000"/>
                </a:solidFill>
                <a:ea typeface="Times New Roman" panose="02020603050405020304" pitchFamily="18" charset="0"/>
              </a:rPr>
              <a:t>Gloves were </a:t>
            </a:r>
            <a:r>
              <a:rPr lang="en-GB" dirty="0">
                <a:solidFill>
                  <a:srgbClr val="000000"/>
                </a:solidFill>
                <a:ea typeface="Times New Roman" panose="02020603050405020304" pitchFamily="18" charset="0"/>
              </a:rPr>
              <a:t>introduced in surgery in 1890</a:t>
            </a:r>
            <a:r>
              <a:rPr lang="en-GB" dirty="0">
                <a:solidFill>
                  <a:srgbClr val="000000"/>
                </a:solidFill>
                <a:latin typeface="Arial" panose="020B0604020202020204" pitchFamily="34" charset="0"/>
                <a:ea typeface="Times New Roman" panose="02020603050405020304" pitchFamily="18" charset="0"/>
              </a:rPr>
              <a:t>.</a:t>
            </a:r>
            <a:endParaRPr lang="en-US" dirty="0"/>
          </a:p>
        </p:txBody>
      </p:sp>
    </p:spTree>
    <p:extLst>
      <p:ext uri="{BB962C8B-B14F-4D97-AF65-F5344CB8AC3E}">
        <p14:creationId xmlns:p14="http://schemas.microsoft.com/office/powerpoint/2010/main" val="331578093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48520"/>
          </a:xfrm>
        </p:spPr>
        <p:txBody>
          <a:bodyPr/>
          <a:lstStyle/>
          <a:p>
            <a:r>
              <a:rPr lang="en-US" b="1" dirty="0" smtClean="0">
                <a:latin typeface="+mn-lt"/>
              </a:rPr>
              <a:t>                             2. Gowning </a:t>
            </a:r>
            <a:endParaRPr lang="en-US" b="1" dirty="0">
              <a:latin typeface="+mn-lt"/>
            </a:endParaRPr>
          </a:p>
        </p:txBody>
      </p:sp>
      <p:sp>
        <p:nvSpPr>
          <p:cNvPr id="3" name="Content Placeholder 2"/>
          <p:cNvSpPr>
            <a:spLocks noGrp="1"/>
          </p:cNvSpPr>
          <p:nvPr>
            <p:ph idx="1"/>
          </p:nvPr>
        </p:nvSpPr>
        <p:spPr>
          <a:xfrm>
            <a:off x="838200" y="1596980"/>
            <a:ext cx="10515600" cy="4850439"/>
          </a:xfrm>
        </p:spPr>
        <p:txBody>
          <a:bodyPr>
            <a:normAutofit/>
          </a:bodyPr>
          <a:lstStyle/>
          <a:p>
            <a:pPr marL="0" marR="0" indent="0">
              <a:lnSpc>
                <a:spcPct val="115000"/>
              </a:lnSpc>
              <a:spcBef>
                <a:spcPts val="0"/>
              </a:spcBef>
              <a:spcAft>
                <a:spcPts val="0"/>
              </a:spcAft>
              <a:buNone/>
            </a:pPr>
            <a:r>
              <a:rPr lang="en-GB" dirty="0" smtClean="0">
                <a:solidFill>
                  <a:srgbClr val="000000"/>
                </a:solidFill>
                <a:ea typeface="Times New Roman" panose="02020603050405020304" pitchFamily="18" charset="0"/>
                <a:cs typeface="Times New Roman" panose="02020603050405020304" pitchFamily="18" charset="0"/>
              </a:rPr>
              <a:t>The </a:t>
            </a:r>
            <a:r>
              <a:rPr lang="en-GB" dirty="0">
                <a:solidFill>
                  <a:srgbClr val="000000"/>
                </a:solidFill>
                <a:ea typeface="Times New Roman" panose="02020603050405020304" pitchFamily="18" charset="0"/>
                <a:cs typeface="Times New Roman" panose="02020603050405020304" pitchFamily="18" charset="0"/>
              </a:rPr>
              <a:t>following procedure should be followed when gowning: </a:t>
            </a:r>
            <a:endParaRPr lang="en-US" dirty="0">
              <a:ea typeface="Calibri" panose="020F0502020204030204" pitchFamily="34" charset="0"/>
              <a:cs typeface="Times New Roman" panose="02020603050405020304" pitchFamily="18" charset="0"/>
            </a:endParaRPr>
          </a:p>
          <a:p>
            <a:pPr marL="1257300" lvl="2" indent="-342900">
              <a:lnSpc>
                <a:spcPct val="115000"/>
              </a:lnSpc>
              <a:spcBef>
                <a:spcPts val="0"/>
              </a:spcBef>
              <a:buFont typeface="+mj-lt"/>
              <a:buAutoNum type="arabicPeriod"/>
              <a:tabLst>
                <a:tab pos="457200" algn="l"/>
              </a:tabLst>
            </a:pPr>
            <a:r>
              <a:rPr lang="en-GB" sz="2800" dirty="0">
                <a:solidFill>
                  <a:srgbClr val="000000"/>
                </a:solidFill>
                <a:ea typeface="Times New Roman" panose="02020603050405020304" pitchFamily="18" charset="0"/>
                <a:cs typeface="Times New Roman" panose="02020603050405020304" pitchFamily="18" charset="0"/>
              </a:rPr>
              <a:t>Pick a gown and step back. </a:t>
            </a:r>
            <a:endParaRPr lang="en-US" sz="2800" dirty="0">
              <a:solidFill>
                <a:srgbClr val="000000"/>
              </a:solidFill>
              <a:ea typeface="Calibri" panose="020F0502020204030204" pitchFamily="34" charset="0"/>
              <a:cs typeface="Times New Roman" panose="02020603050405020304" pitchFamily="18" charset="0"/>
            </a:endParaRPr>
          </a:p>
          <a:p>
            <a:pPr marL="1257300" lvl="2" indent="-342900">
              <a:lnSpc>
                <a:spcPct val="115000"/>
              </a:lnSpc>
              <a:spcBef>
                <a:spcPts val="0"/>
              </a:spcBef>
              <a:buFont typeface="+mj-lt"/>
              <a:buAutoNum type="arabicPeriod"/>
              <a:tabLst>
                <a:tab pos="457200" algn="l"/>
              </a:tabLst>
            </a:pPr>
            <a:r>
              <a:rPr lang="en-GB" sz="2800" dirty="0">
                <a:solidFill>
                  <a:srgbClr val="000000"/>
                </a:solidFill>
                <a:ea typeface="Times New Roman" panose="02020603050405020304" pitchFamily="18" charset="0"/>
                <a:cs typeface="Times New Roman" panose="02020603050405020304" pitchFamily="18" charset="0"/>
              </a:rPr>
              <a:t>Hold the neck-band and let the bottom hem drop. </a:t>
            </a:r>
            <a:endParaRPr lang="en-US" sz="2800" dirty="0">
              <a:solidFill>
                <a:srgbClr val="000000"/>
              </a:solidFill>
              <a:ea typeface="Calibri" panose="020F0502020204030204" pitchFamily="34" charset="0"/>
              <a:cs typeface="Times New Roman" panose="02020603050405020304" pitchFamily="18" charset="0"/>
            </a:endParaRPr>
          </a:p>
          <a:p>
            <a:pPr marL="1257300" lvl="2" indent="-342900">
              <a:lnSpc>
                <a:spcPct val="115000"/>
              </a:lnSpc>
              <a:spcBef>
                <a:spcPts val="0"/>
              </a:spcBef>
              <a:buFont typeface="+mj-lt"/>
              <a:buAutoNum type="arabicPeriod"/>
              <a:tabLst>
                <a:tab pos="457200" algn="l"/>
              </a:tabLst>
            </a:pPr>
            <a:r>
              <a:rPr lang="en-GB" sz="2800" dirty="0">
                <a:solidFill>
                  <a:srgbClr val="000000"/>
                </a:solidFill>
                <a:ea typeface="Times New Roman" panose="02020603050405020304" pitchFamily="18" charset="0"/>
                <a:cs typeface="Times New Roman" panose="02020603050405020304" pitchFamily="18" charset="0"/>
              </a:rPr>
              <a:t>Open the gown and slide both hands in through the </a:t>
            </a:r>
            <a:br>
              <a:rPr lang="en-GB" sz="2800" dirty="0">
                <a:solidFill>
                  <a:srgbClr val="000000"/>
                </a:solidFill>
                <a:ea typeface="Times New Roman" panose="02020603050405020304" pitchFamily="18" charset="0"/>
                <a:cs typeface="Times New Roman" panose="02020603050405020304" pitchFamily="18" charset="0"/>
              </a:rPr>
            </a:br>
            <a:r>
              <a:rPr lang="en-GB" sz="2800" dirty="0">
                <a:solidFill>
                  <a:srgbClr val="000000"/>
                </a:solidFill>
                <a:ea typeface="Times New Roman" panose="02020603050405020304" pitchFamily="18" charset="0"/>
                <a:cs typeface="Times New Roman" panose="02020603050405020304" pitchFamily="18" charset="0"/>
              </a:rPr>
              <a:t>arm holes. </a:t>
            </a:r>
            <a:endParaRPr lang="en-US" sz="2800" dirty="0">
              <a:solidFill>
                <a:srgbClr val="000000"/>
              </a:solidFill>
              <a:ea typeface="Calibri" panose="020F0502020204030204" pitchFamily="34" charset="0"/>
              <a:cs typeface="Times New Roman" panose="02020603050405020304" pitchFamily="18" charset="0"/>
            </a:endParaRPr>
          </a:p>
          <a:p>
            <a:pPr marL="1257300" lvl="2" indent="-342900">
              <a:lnSpc>
                <a:spcPct val="115000"/>
              </a:lnSpc>
              <a:spcBef>
                <a:spcPts val="0"/>
              </a:spcBef>
              <a:buFont typeface="+mj-lt"/>
              <a:buAutoNum type="arabicPeriod"/>
              <a:tabLst>
                <a:tab pos="457200" algn="l"/>
              </a:tabLst>
            </a:pPr>
            <a:r>
              <a:rPr lang="en-GB" sz="2800" dirty="0">
                <a:solidFill>
                  <a:srgbClr val="000000"/>
                </a:solidFill>
                <a:ea typeface="Times New Roman" panose="02020603050405020304" pitchFamily="18" charset="0"/>
                <a:cs typeface="Times New Roman" panose="02020603050405020304" pitchFamily="18" charset="0"/>
              </a:rPr>
              <a:t>Do not touch the outside of the gown with your bare hands. </a:t>
            </a:r>
            <a:endParaRPr lang="en-US" sz="2800" dirty="0">
              <a:solidFill>
                <a:srgbClr val="000000"/>
              </a:solidFill>
              <a:ea typeface="Calibri" panose="020F0502020204030204" pitchFamily="34" charset="0"/>
              <a:cs typeface="Times New Roman" panose="02020603050405020304" pitchFamily="18" charset="0"/>
            </a:endParaRPr>
          </a:p>
          <a:p>
            <a:pPr marL="1257300" lvl="2" indent="-342900">
              <a:lnSpc>
                <a:spcPct val="115000"/>
              </a:lnSpc>
              <a:spcBef>
                <a:spcPts val="0"/>
              </a:spcBef>
              <a:buFont typeface="+mj-lt"/>
              <a:buAutoNum type="arabicPeriod"/>
              <a:tabLst>
                <a:tab pos="457200" algn="l"/>
              </a:tabLst>
            </a:pPr>
            <a:r>
              <a:rPr lang="en-GB" sz="2800" dirty="0">
                <a:solidFill>
                  <a:srgbClr val="000000"/>
                </a:solidFill>
                <a:ea typeface="Times New Roman" panose="02020603050405020304" pitchFamily="18" charset="0"/>
                <a:cs typeface="Times New Roman" panose="02020603050405020304" pitchFamily="18" charset="0"/>
              </a:rPr>
              <a:t>The Runner Nurse will first tie the neck and shoulder bands then wristbands without touching the gown.</a:t>
            </a:r>
            <a:endParaRPr lang="en-US" sz="2800" dirty="0">
              <a:solidFill>
                <a:srgbClr val="000000"/>
              </a:solidFill>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05123652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290" y="-317456"/>
            <a:ext cx="10515600" cy="1502312"/>
          </a:xfrm>
        </p:spPr>
        <p:txBody>
          <a:bodyPr/>
          <a:lstStyle/>
          <a:p>
            <a:r>
              <a:rPr lang="en-US" b="1" dirty="0" smtClean="0">
                <a:latin typeface="+mn-lt"/>
              </a:rPr>
              <a:t>                                3. </a:t>
            </a:r>
            <a:r>
              <a:rPr lang="en-US" b="1" dirty="0">
                <a:latin typeface="+mn-lt"/>
              </a:rPr>
              <a:t>G</a:t>
            </a:r>
            <a:r>
              <a:rPr lang="en-US" b="1" dirty="0" smtClean="0">
                <a:latin typeface="+mn-lt"/>
              </a:rPr>
              <a:t>loving</a:t>
            </a:r>
            <a:endParaRPr lang="en-US" b="1" dirty="0">
              <a:latin typeface="+mn-lt"/>
            </a:endParaRPr>
          </a:p>
        </p:txBody>
      </p:sp>
      <p:sp>
        <p:nvSpPr>
          <p:cNvPr id="3" name="Content Placeholder 2"/>
          <p:cNvSpPr>
            <a:spLocks noGrp="1"/>
          </p:cNvSpPr>
          <p:nvPr>
            <p:ph idx="1"/>
          </p:nvPr>
        </p:nvSpPr>
        <p:spPr>
          <a:xfrm>
            <a:off x="592427" y="1197735"/>
            <a:ext cx="11243257" cy="5460642"/>
          </a:xfrm>
        </p:spPr>
        <p:txBody>
          <a:bodyPr>
            <a:normAutofit fontScale="85000" lnSpcReduction="20000"/>
          </a:bodyPr>
          <a:lstStyle/>
          <a:p>
            <a:pPr marL="0" marR="0" indent="0" algn="just">
              <a:lnSpc>
                <a:spcPct val="115000"/>
              </a:lnSpc>
              <a:spcBef>
                <a:spcPts val="0"/>
              </a:spcBef>
              <a:spcAft>
                <a:spcPts val="0"/>
              </a:spcAft>
              <a:buNone/>
            </a:pPr>
            <a:r>
              <a:rPr lang="en-GB"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r>
            <a:br>
              <a:rPr lang="en-GB"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br>
            <a:r>
              <a:rPr lang="en-GB" sz="3300" dirty="0">
                <a:solidFill>
                  <a:srgbClr val="000000"/>
                </a:solidFill>
                <a:ea typeface="Times New Roman" panose="02020603050405020304" pitchFamily="18" charset="0"/>
                <a:cs typeface="Times New Roman" panose="02020603050405020304" pitchFamily="18" charset="0"/>
              </a:rPr>
              <a:t>The following procedure should be adhered to: </a:t>
            </a:r>
            <a:endParaRPr lang="en-US" sz="3300" dirty="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mj-lt"/>
              <a:buAutoNum type="arabicPeriod"/>
              <a:tabLst>
                <a:tab pos="457200" algn="l"/>
              </a:tabLst>
            </a:pPr>
            <a:r>
              <a:rPr lang="en-GB" sz="3300" dirty="0">
                <a:solidFill>
                  <a:srgbClr val="000000"/>
                </a:solidFill>
                <a:ea typeface="Times New Roman" panose="02020603050405020304" pitchFamily="18" charset="0"/>
                <a:cs typeface="Times New Roman" panose="02020603050405020304" pitchFamily="18" charset="0"/>
              </a:rPr>
              <a:t>Arrange gloves on the trolley with glove finger portion away from you. </a:t>
            </a:r>
            <a:endParaRPr lang="en-US" sz="3300" dirty="0">
              <a:solidFill>
                <a:srgbClr val="000000"/>
              </a:solidFill>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mj-lt"/>
              <a:buAutoNum type="arabicPeriod"/>
              <a:tabLst>
                <a:tab pos="457200" algn="l"/>
              </a:tabLst>
            </a:pPr>
            <a:r>
              <a:rPr lang="en-GB" sz="3300" dirty="0">
                <a:solidFill>
                  <a:srgbClr val="000000"/>
                </a:solidFill>
                <a:ea typeface="Times New Roman" panose="02020603050405020304" pitchFamily="18" charset="0"/>
                <a:cs typeface="Times New Roman" panose="02020603050405020304" pitchFamily="18" charset="0"/>
              </a:rPr>
              <a:t>Pick the glove with left hand holding at the folded part and slip in your right hand. Fold the tip of the sleeve on right hand and pass the glove over. </a:t>
            </a:r>
            <a:endParaRPr lang="en-US" sz="3300" dirty="0">
              <a:solidFill>
                <a:srgbClr val="000000"/>
              </a:solidFill>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mj-lt"/>
              <a:buAutoNum type="arabicPeriod"/>
              <a:tabLst>
                <a:tab pos="457200" algn="l"/>
              </a:tabLst>
            </a:pPr>
            <a:r>
              <a:rPr lang="en-GB" sz="3300" dirty="0">
                <a:solidFill>
                  <a:srgbClr val="000000"/>
                </a:solidFill>
                <a:ea typeface="Times New Roman" panose="02020603050405020304" pitchFamily="18" charset="0"/>
                <a:cs typeface="Times New Roman" panose="02020603050405020304" pitchFamily="18" charset="0"/>
              </a:rPr>
              <a:t>Using the gloved hand slip your fingers beneath the folded area of the remaining glove and slip in the left hand into </a:t>
            </a:r>
            <a:br>
              <a:rPr lang="en-GB" sz="3300" dirty="0">
                <a:solidFill>
                  <a:srgbClr val="000000"/>
                </a:solidFill>
                <a:ea typeface="Times New Roman" panose="02020603050405020304" pitchFamily="18" charset="0"/>
                <a:cs typeface="Times New Roman" panose="02020603050405020304" pitchFamily="18" charset="0"/>
              </a:rPr>
            </a:br>
            <a:r>
              <a:rPr lang="en-GB" sz="3300" dirty="0">
                <a:solidFill>
                  <a:srgbClr val="000000"/>
                </a:solidFill>
                <a:ea typeface="Times New Roman" panose="02020603050405020304" pitchFamily="18" charset="0"/>
                <a:cs typeface="Times New Roman" panose="02020603050405020304" pitchFamily="18" charset="0"/>
              </a:rPr>
              <a:t>the glove. </a:t>
            </a:r>
            <a:endParaRPr lang="en-US" sz="3300" dirty="0">
              <a:solidFill>
                <a:srgbClr val="000000"/>
              </a:solidFill>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mj-lt"/>
              <a:buAutoNum type="arabicPeriod"/>
              <a:tabLst>
                <a:tab pos="457200" algn="l"/>
              </a:tabLst>
            </a:pPr>
            <a:r>
              <a:rPr lang="en-GB" sz="3300" dirty="0">
                <a:solidFill>
                  <a:srgbClr val="000000"/>
                </a:solidFill>
                <a:ea typeface="Times New Roman" panose="02020603050405020304" pitchFamily="18" charset="0"/>
                <a:cs typeface="Times New Roman" panose="02020603050405020304" pitchFamily="18" charset="0"/>
              </a:rPr>
              <a:t>Unroll the cuff of the glove covering the cuff of the sleeve. </a:t>
            </a:r>
            <a:endParaRPr lang="en-US" sz="3300" dirty="0">
              <a:solidFill>
                <a:srgbClr val="000000"/>
              </a:solidFill>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mj-lt"/>
              <a:buAutoNum type="arabicPeriod"/>
              <a:tabLst>
                <a:tab pos="457200" algn="l"/>
              </a:tabLst>
            </a:pPr>
            <a:r>
              <a:rPr lang="en-GB" sz="3300" dirty="0">
                <a:solidFill>
                  <a:srgbClr val="000000"/>
                </a:solidFill>
                <a:ea typeface="Times New Roman" panose="02020603050405020304" pitchFamily="18" charset="0"/>
                <a:cs typeface="Times New Roman" panose="02020603050405020304" pitchFamily="18" charset="0"/>
              </a:rPr>
              <a:t>Do the same for the opposite hand using the same technique. </a:t>
            </a:r>
            <a:endParaRPr lang="en-US" sz="3300" dirty="0">
              <a:solidFill>
                <a:srgbClr val="000000"/>
              </a:solidFill>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mj-lt"/>
              <a:buAutoNum type="arabicPeriod"/>
              <a:tabLst>
                <a:tab pos="457200" algn="l"/>
              </a:tabLst>
            </a:pPr>
            <a:r>
              <a:rPr lang="en-GB" sz="3300" dirty="0">
                <a:solidFill>
                  <a:srgbClr val="000000"/>
                </a:solidFill>
                <a:ea typeface="Times New Roman" panose="02020603050405020304" pitchFamily="18" charset="0"/>
                <a:cs typeface="Times New Roman" panose="02020603050405020304" pitchFamily="18" charset="0"/>
              </a:rPr>
              <a:t>Ensure you do not contaminate any area that will come in contact with the sterile field.</a:t>
            </a:r>
            <a:endParaRPr lang="en-US" sz="3300" dirty="0">
              <a:solidFill>
                <a:srgbClr val="000000"/>
              </a:solidFill>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00433412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4547"/>
            <a:ext cx="10515600" cy="901521"/>
          </a:xfrm>
        </p:spPr>
        <p:txBody>
          <a:bodyPr/>
          <a:lstStyle/>
          <a:p>
            <a:r>
              <a:rPr lang="en-US" b="1" dirty="0" smtClean="0">
                <a:latin typeface="+mn-lt"/>
              </a:rPr>
              <a:t>                        Patients preparation</a:t>
            </a:r>
            <a:endParaRPr lang="en-US" b="1" dirty="0">
              <a:latin typeface="+mn-lt"/>
            </a:endParaRPr>
          </a:p>
        </p:txBody>
      </p:sp>
      <p:sp>
        <p:nvSpPr>
          <p:cNvPr id="3" name="Content Placeholder 2"/>
          <p:cNvSpPr>
            <a:spLocks noGrp="1"/>
          </p:cNvSpPr>
          <p:nvPr>
            <p:ph idx="1"/>
          </p:nvPr>
        </p:nvSpPr>
        <p:spPr>
          <a:xfrm>
            <a:off x="373487" y="1056068"/>
            <a:ext cx="11449319" cy="5692462"/>
          </a:xfrm>
        </p:spPr>
        <p:txBody>
          <a:bodyPr>
            <a:normAutofit fontScale="92500" lnSpcReduction="10000"/>
          </a:bodyPr>
          <a:lstStyle/>
          <a:p>
            <a:pPr lvl="1">
              <a:lnSpc>
                <a:spcPct val="100000"/>
              </a:lnSpc>
              <a:spcBef>
                <a:spcPct val="20000"/>
              </a:spcBef>
              <a:buFont typeface="Wingdings" panose="05000000000000000000" pitchFamily="2" charset="2"/>
              <a:buChar char="Ø"/>
            </a:pPr>
            <a:r>
              <a:rPr lang="en-GB" sz="2800" dirty="0">
                <a:solidFill>
                  <a:prstClr val="black"/>
                </a:solidFill>
              </a:rPr>
              <a:t>Skin preparation depends on the area being operated. </a:t>
            </a:r>
            <a:endParaRPr lang="en-US" sz="2800" dirty="0">
              <a:solidFill>
                <a:prstClr val="black"/>
              </a:solidFill>
            </a:endParaRPr>
          </a:p>
          <a:p>
            <a:pPr lvl="1">
              <a:lnSpc>
                <a:spcPct val="100000"/>
              </a:lnSpc>
              <a:spcBef>
                <a:spcPct val="20000"/>
              </a:spcBef>
              <a:buFont typeface="Wingdings" panose="05000000000000000000" pitchFamily="2" charset="2"/>
              <a:buChar char="Ø"/>
            </a:pPr>
            <a:r>
              <a:rPr lang="en-GB" sz="2800" dirty="0">
                <a:solidFill>
                  <a:prstClr val="black"/>
                </a:solidFill>
              </a:rPr>
              <a:t>Preparation of the skin includes vigorous sponging of the skin with a sponge soaked in strong disinfectant held in a sponge </a:t>
            </a:r>
            <a:br>
              <a:rPr lang="en-GB" sz="2800" dirty="0">
                <a:solidFill>
                  <a:prstClr val="black"/>
                </a:solidFill>
              </a:rPr>
            </a:br>
            <a:r>
              <a:rPr lang="en-GB" sz="2800" dirty="0">
                <a:solidFill>
                  <a:prstClr val="black"/>
                </a:solidFill>
              </a:rPr>
              <a:t>holding forceps. </a:t>
            </a:r>
            <a:endParaRPr lang="en-US" sz="2800" dirty="0">
              <a:solidFill>
                <a:prstClr val="black"/>
              </a:solidFill>
            </a:endParaRPr>
          </a:p>
          <a:p>
            <a:pPr lvl="1">
              <a:lnSpc>
                <a:spcPct val="100000"/>
              </a:lnSpc>
              <a:spcBef>
                <a:spcPct val="20000"/>
              </a:spcBef>
              <a:buFont typeface="Wingdings" panose="05000000000000000000" pitchFamily="2" charset="2"/>
              <a:buChar char="Ø"/>
            </a:pPr>
            <a:r>
              <a:rPr lang="en-GB" sz="2800" dirty="0">
                <a:solidFill>
                  <a:prstClr val="black"/>
                </a:solidFill>
              </a:rPr>
              <a:t>Disinfectants used include </a:t>
            </a:r>
            <a:r>
              <a:rPr lang="en-GB" sz="2800" dirty="0" err="1">
                <a:solidFill>
                  <a:prstClr val="black"/>
                </a:solidFill>
              </a:rPr>
              <a:t>centrimide</a:t>
            </a:r>
            <a:r>
              <a:rPr lang="en-GB" sz="2800" dirty="0">
                <a:solidFill>
                  <a:prstClr val="black"/>
                </a:solidFill>
              </a:rPr>
              <a:t> and </a:t>
            </a:r>
            <a:r>
              <a:rPr lang="en-GB" sz="2800" dirty="0" err="1">
                <a:solidFill>
                  <a:prstClr val="black"/>
                </a:solidFill>
              </a:rPr>
              <a:t>hibitine</a:t>
            </a:r>
            <a:r>
              <a:rPr lang="en-GB" sz="2800" dirty="0">
                <a:solidFill>
                  <a:prstClr val="black"/>
                </a:solidFill>
              </a:rPr>
              <a:t> in spirit,  After sponging, the area is swabbed once with iodine in spirit or </a:t>
            </a:r>
            <a:r>
              <a:rPr lang="en-GB" sz="2800" dirty="0" err="1">
                <a:solidFill>
                  <a:prstClr val="black"/>
                </a:solidFill>
              </a:rPr>
              <a:t>hibitine</a:t>
            </a:r>
            <a:r>
              <a:rPr lang="en-GB" sz="2800" dirty="0">
                <a:solidFill>
                  <a:prstClr val="black"/>
                </a:solidFill>
              </a:rPr>
              <a:t> 5% in 70% alcohol</a:t>
            </a:r>
            <a:r>
              <a:rPr lang="en-GB" sz="2800" dirty="0" smtClean="0">
                <a:solidFill>
                  <a:prstClr val="black"/>
                </a:solidFill>
              </a:rPr>
              <a:t>.</a:t>
            </a:r>
            <a:r>
              <a:rPr lang="en-GB" sz="2800" dirty="0">
                <a:solidFill>
                  <a:prstClr val="black"/>
                </a:solidFill>
              </a:rPr>
              <a:t> </a:t>
            </a:r>
            <a:endParaRPr lang="en-GB" sz="2800" dirty="0" smtClean="0">
              <a:solidFill>
                <a:prstClr val="black"/>
              </a:solidFill>
            </a:endParaRPr>
          </a:p>
          <a:p>
            <a:pPr marL="0" lvl="0" indent="0">
              <a:lnSpc>
                <a:spcPct val="100000"/>
              </a:lnSpc>
              <a:spcBef>
                <a:spcPct val="20000"/>
              </a:spcBef>
              <a:buNone/>
            </a:pPr>
            <a:r>
              <a:rPr lang="en-GB" b="1" dirty="0" smtClean="0">
                <a:solidFill>
                  <a:prstClr val="black"/>
                </a:solidFill>
              </a:rPr>
              <a:t>After skin preparation the patient is draped:</a:t>
            </a:r>
          </a:p>
          <a:p>
            <a:pPr lvl="1">
              <a:lnSpc>
                <a:spcPct val="100000"/>
              </a:lnSpc>
              <a:spcBef>
                <a:spcPct val="20000"/>
              </a:spcBef>
              <a:buFont typeface="Wingdings" panose="05000000000000000000" pitchFamily="2" charset="2"/>
              <a:buChar char="Ø"/>
            </a:pPr>
            <a:r>
              <a:rPr lang="en-GB" sz="2800" b="1" dirty="0" smtClean="0">
                <a:solidFill>
                  <a:prstClr val="black"/>
                </a:solidFill>
              </a:rPr>
              <a:t>The </a:t>
            </a:r>
            <a:r>
              <a:rPr lang="en-GB" sz="2800" b="1" dirty="0">
                <a:solidFill>
                  <a:prstClr val="black"/>
                </a:solidFill>
              </a:rPr>
              <a:t>purpose of draping </a:t>
            </a:r>
            <a:r>
              <a:rPr lang="en-GB" sz="2800" dirty="0">
                <a:solidFill>
                  <a:prstClr val="black"/>
                </a:solidFill>
              </a:rPr>
              <a:t>is to maintain an adequate sterile field for the surgical procedure. </a:t>
            </a:r>
            <a:endParaRPr lang="en-US" sz="2800" dirty="0">
              <a:solidFill>
                <a:prstClr val="black"/>
              </a:solidFill>
            </a:endParaRPr>
          </a:p>
          <a:p>
            <a:pPr lvl="1">
              <a:lnSpc>
                <a:spcPct val="100000"/>
              </a:lnSpc>
              <a:spcBef>
                <a:spcPct val="20000"/>
              </a:spcBef>
              <a:buFont typeface="Wingdings" panose="05000000000000000000" pitchFamily="2" charset="2"/>
              <a:buChar char="Ø"/>
            </a:pPr>
            <a:r>
              <a:rPr lang="en-GB" sz="2800" dirty="0">
                <a:solidFill>
                  <a:prstClr val="black"/>
                </a:solidFill>
              </a:rPr>
              <a:t>The scrub nurse gives the surgeon the sterile towel to cover the area above the operation site and below and the sides</a:t>
            </a:r>
            <a:r>
              <a:rPr lang="en-GB" sz="2800" dirty="0" smtClean="0">
                <a:solidFill>
                  <a:prstClr val="black"/>
                </a:solidFill>
              </a:rPr>
              <a:t>.</a:t>
            </a:r>
          </a:p>
          <a:p>
            <a:pPr lvl="1">
              <a:lnSpc>
                <a:spcPct val="100000"/>
              </a:lnSpc>
              <a:spcBef>
                <a:spcPct val="20000"/>
              </a:spcBef>
              <a:buFont typeface="Wingdings" panose="05000000000000000000" pitchFamily="2" charset="2"/>
              <a:buChar char="Ø"/>
            </a:pPr>
            <a:r>
              <a:rPr lang="en-GB" sz="2800" dirty="0" smtClean="0">
                <a:solidFill>
                  <a:prstClr val="black"/>
                </a:solidFill>
              </a:rPr>
              <a:t> </a:t>
            </a:r>
            <a:r>
              <a:rPr lang="en-GB" sz="2800" dirty="0">
                <a:solidFill>
                  <a:prstClr val="black"/>
                </a:solidFill>
              </a:rPr>
              <a:t>After draping, the scrub nurse brings the operation trolley and instrument trolley next to the table.</a:t>
            </a:r>
            <a:endParaRPr lang="en-US" sz="2800" dirty="0">
              <a:solidFill>
                <a:prstClr val="black"/>
              </a:solidFill>
            </a:endParaRPr>
          </a:p>
          <a:p>
            <a:pPr marL="342900" lvl="0" indent="-342900">
              <a:lnSpc>
                <a:spcPct val="100000"/>
              </a:lnSpc>
              <a:spcBef>
                <a:spcPct val="20000"/>
              </a:spcBef>
            </a:pPr>
            <a:endParaRPr lang="en-GB" sz="3200" dirty="0" smtClean="0">
              <a:solidFill>
                <a:prstClr val="black"/>
              </a:solidFill>
            </a:endParaRPr>
          </a:p>
          <a:p>
            <a:pPr marL="342900" lvl="0" indent="-342900">
              <a:lnSpc>
                <a:spcPct val="100000"/>
              </a:lnSpc>
              <a:spcBef>
                <a:spcPct val="20000"/>
              </a:spcBef>
            </a:pPr>
            <a:endParaRPr lang="en-US" sz="3200" dirty="0">
              <a:solidFill>
                <a:prstClr val="black"/>
              </a:solidFill>
            </a:endParaRPr>
          </a:p>
          <a:p>
            <a:pPr marL="342900" lvl="0" indent="-342900">
              <a:lnSpc>
                <a:spcPct val="100000"/>
              </a:lnSpc>
              <a:spcBef>
                <a:spcPct val="20000"/>
              </a:spcBef>
            </a:pPr>
            <a:endParaRPr lang="en-GB" sz="3200" dirty="0" smtClean="0">
              <a:solidFill>
                <a:prstClr val="black"/>
              </a:solidFill>
            </a:endParaRPr>
          </a:p>
          <a:p>
            <a:pPr marL="342900" lvl="0" indent="-342900">
              <a:lnSpc>
                <a:spcPct val="100000"/>
              </a:lnSpc>
              <a:spcBef>
                <a:spcPct val="20000"/>
              </a:spcBef>
            </a:pPr>
            <a:endParaRPr lang="en-US" sz="3200" dirty="0">
              <a:solidFill>
                <a:prstClr val="black"/>
              </a:solidFill>
            </a:endParaRPr>
          </a:p>
          <a:p>
            <a:endParaRPr lang="en-US" dirty="0"/>
          </a:p>
        </p:txBody>
      </p:sp>
    </p:spTree>
    <p:extLst>
      <p:ext uri="{BB962C8B-B14F-4D97-AF65-F5344CB8AC3E}">
        <p14:creationId xmlns:p14="http://schemas.microsoft.com/office/powerpoint/2010/main" val="389085909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8790"/>
            <a:ext cx="10515600" cy="746974"/>
          </a:xfrm>
        </p:spPr>
        <p:txBody>
          <a:bodyPr/>
          <a:lstStyle/>
          <a:p>
            <a:r>
              <a:rPr lang="en-US" dirty="0" smtClean="0">
                <a:latin typeface="+mn-lt"/>
              </a:rPr>
              <a:t>  </a:t>
            </a:r>
            <a:r>
              <a:rPr lang="en-US" b="1" dirty="0" smtClean="0">
                <a:latin typeface="+mn-lt"/>
              </a:rPr>
              <a:t>               Setting Up A Sterile Trolleys</a:t>
            </a:r>
            <a:endParaRPr lang="en-US" b="1" dirty="0">
              <a:latin typeface="+mn-lt"/>
            </a:endParaRPr>
          </a:p>
        </p:txBody>
      </p:sp>
      <p:sp>
        <p:nvSpPr>
          <p:cNvPr id="3" name="Content Placeholder 2"/>
          <p:cNvSpPr>
            <a:spLocks noGrp="1"/>
          </p:cNvSpPr>
          <p:nvPr>
            <p:ph idx="1"/>
          </p:nvPr>
        </p:nvSpPr>
        <p:spPr>
          <a:xfrm>
            <a:off x="838200" y="875764"/>
            <a:ext cx="10515600" cy="5756856"/>
          </a:xfrm>
        </p:spPr>
        <p:txBody>
          <a:bodyPr>
            <a:normAutofit lnSpcReduction="10000"/>
          </a:bodyPr>
          <a:lstStyle/>
          <a:p>
            <a:pPr marL="342900" lvl="0" indent="-342900">
              <a:lnSpc>
                <a:spcPct val="100000"/>
              </a:lnSpc>
              <a:spcBef>
                <a:spcPct val="20000"/>
              </a:spcBef>
            </a:pPr>
            <a:r>
              <a:rPr lang="en-US" sz="2700" dirty="0">
                <a:solidFill>
                  <a:prstClr val="black"/>
                </a:solidFill>
              </a:rPr>
              <a:t>Done by a theatre nurse after </a:t>
            </a:r>
            <a:r>
              <a:rPr lang="en-US" sz="2700" dirty="0" smtClean="0">
                <a:solidFill>
                  <a:prstClr val="black"/>
                </a:solidFill>
              </a:rPr>
              <a:t>scrubbing, putting </a:t>
            </a:r>
            <a:r>
              <a:rPr lang="en-US" sz="2700" dirty="0">
                <a:solidFill>
                  <a:prstClr val="black"/>
                </a:solidFill>
              </a:rPr>
              <a:t>on the required operating room attire </a:t>
            </a:r>
          </a:p>
          <a:p>
            <a:pPr marL="342900" lvl="0" indent="-342900">
              <a:lnSpc>
                <a:spcPct val="100000"/>
              </a:lnSpc>
              <a:spcBef>
                <a:spcPct val="20000"/>
              </a:spcBef>
            </a:pPr>
            <a:r>
              <a:rPr lang="en-US" sz="2700" dirty="0">
                <a:solidFill>
                  <a:prstClr val="black"/>
                </a:solidFill>
              </a:rPr>
              <a:t>The runner nurse/circulating nurse assists the scrub nurse in setting up the trolley </a:t>
            </a:r>
            <a:r>
              <a:rPr lang="en-US" sz="2700" dirty="0" smtClean="0">
                <a:solidFill>
                  <a:prstClr val="black"/>
                </a:solidFill>
              </a:rPr>
              <a:t>e.g. </a:t>
            </a:r>
            <a:r>
              <a:rPr lang="en-US" sz="2700" dirty="0">
                <a:solidFill>
                  <a:prstClr val="black"/>
                </a:solidFill>
              </a:rPr>
              <a:t>opening the green towels </a:t>
            </a:r>
            <a:r>
              <a:rPr lang="en-US" sz="2700" dirty="0" smtClean="0">
                <a:solidFill>
                  <a:prstClr val="black"/>
                </a:solidFill>
              </a:rPr>
              <a:t>drum, sterile gloves</a:t>
            </a:r>
            <a:endParaRPr lang="en-US" sz="2700" dirty="0">
              <a:solidFill>
                <a:prstClr val="black"/>
              </a:solidFill>
            </a:endParaRPr>
          </a:p>
          <a:p>
            <a:pPr marL="342900" lvl="0" indent="-342900">
              <a:lnSpc>
                <a:spcPct val="100000"/>
              </a:lnSpc>
              <a:spcBef>
                <a:spcPct val="20000"/>
              </a:spcBef>
            </a:pPr>
            <a:r>
              <a:rPr lang="en-US" sz="2700" dirty="0">
                <a:solidFill>
                  <a:prstClr val="black"/>
                </a:solidFill>
              </a:rPr>
              <a:t>Several trolleys and packs are required while setting the trolleys for specific operations</a:t>
            </a:r>
          </a:p>
          <a:p>
            <a:pPr marL="342900" lvl="0" indent="-342900">
              <a:lnSpc>
                <a:spcPct val="100000"/>
              </a:lnSpc>
              <a:spcBef>
                <a:spcPct val="20000"/>
              </a:spcBef>
            </a:pPr>
            <a:r>
              <a:rPr lang="en-US" sz="2700" dirty="0">
                <a:solidFill>
                  <a:prstClr val="black"/>
                </a:solidFill>
              </a:rPr>
              <a:t>Instruments, , drapes  ,extra instruments are arranged according to the order of use </a:t>
            </a:r>
          </a:p>
          <a:p>
            <a:pPr marL="342900" lvl="0" indent="-342900">
              <a:lnSpc>
                <a:spcPct val="100000"/>
              </a:lnSpc>
              <a:spcBef>
                <a:spcPct val="20000"/>
              </a:spcBef>
            </a:pPr>
            <a:r>
              <a:rPr lang="en-US" sz="2700" dirty="0">
                <a:solidFill>
                  <a:prstClr val="black"/>
                </a:solidFill>
              </a:rPr>
              <a:t>Counts must  be maintained </a:t>
            </a:r>
          </a:p>
          <a:p>
            <a:pPr marL="342900" lvl="0" indent="-342900">
              <a:lnSpc>
                <a:spcPct val="100000"/>
              </a:lnSpc>
              <a:spcBef>
                <a:spcPct val="20000"/>
              </a:spcBef>
            </a:pPr>
            <a:r>
              <a:rPr lang="en-US" sz="2700" dirty="0">
                <a:solidFill>
                  <a:prstClr val="black"/>
                </a:solidFill>
              </a:rPr>
              <a:t>When the trolley is  fully set it should be covered with sterile towel till the operation starts</a:t>
            </a:r>
          </a:p>
          <a:p>
            <a:pPr marL="342900" lvl="0" indent="-342900">
              <a:lnSpc>
                <a:spcPct val="100000"/>
              </a:lnSpc>
              <a:spcBef>
                <a:spcPct val="20000"/>
              </a:spcBef>
            </a:pPr>
            <a:r>
              <a:rPr lang="en-US" sz="2700" dirty="0">
                <a:solidFill>
                  <a:prstClr val="black"/>
                </a:solidFill>
              </a:rPr>
              <a:t>Extra materials e.g. consumables may be added  according to  the need by the circulating nurse </a:t>
            </a:r>
          </a:p>
          <a:p>
            <a:endParaRPr lang="en-US" dirty="0"/>
          </a:p>
        </p:txBody>
      </p:sp>
    </p:spTree>
    <p:extLst>
      <p:ext uri="{BB962C8B-B14F-4D97-AF65-F5344CB8AC3E}">
        <p14:creationId xmlns:p14="http://schemas.microsoft.com/office/powerpoint/2010/main" val="349737397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0153"/>
            <a:ext cx="10515600" cy="708337"/>
          </a:xfrm>
        </p:spPr>
        <p:txBody>
          <a:bodyPr/>
          <a:lstStyle/>
          <a:p>
            <a:r>
              <a:rPr lang="en-US" b="1" dirty="0" smtClean="0">
                <a:latin typeface="+mn-lt"/>
              </a:rPr>
              <a:t>             Positioning Patient In Theatre</a:t>
            </a:r>
            <a:endParaRPr lang="en-US" b="1" dirty="0">
              <a:latin typeface="+mn-lt"/>
            </a:endParaRPr>
          </a:p>
        </p:txBody>
      </p:sp>
      <p:sp>
        <p:nvSpPr>
          <p:cNvPr id="3" name="Content Placeholder 2"/>
          <p:cNvSpPr>
            <a:spLocks noGrp="1"/>
          </p:cNvSpPr>
          <p:nvPr>
            <p:ph idx="1"/>
          </p:nvPr>
        </p:nvSpPr>
        <p:spPr>
          <a:xfrm>
            <a:off x="838200" y="798490"/>
            <a:ext cx="10515600" cy="5731099"/>
          </a:xfrm>
        </p:spPr>
        <p:txBody>
          <a:bodyPr>
            <a:normAutofit/>
          </a:bodyPr>
          <a:lstStyle/>
          <a:p>
            <a:pPr marL="342900" lvl="0" indent="-342900">
              <a:lnSpc>
                <a:spcPct val="100000"/>
              </a:lnSpc>
              <a:spcBef>
                <a:spcPct val="20000"/>
              </a:spcBef>
            </a:pPr>
            <a:r>
              <a:rPr lang="en-GB" sz="3000" dirty="0">
                <a:solidFill>
                  <a:prstClr val="black"/>
                </a:solidFill>
              </a:rPr>
              <a:t>Positioning is done by the other team members who have not scrubbed up and worn sterile gowns and gloves. </a:t>
            </a:r>
            <a:endParaRPr lang="en-GB" sz="3000" dirty="0" smtClean="0">
              <a:solidFill>
                <a:prstClr val="black"/>
              </a:solidFill>
            </a:endParaRPr>
          </a:p>
          <a:p>
            <a:pPr marL="342900" lvl="0" indent="-342900">
              <a:lnSpc>
                <a:spcPct val="100000"/>
              </a:lnSpc>
              <a:spcBef>
                <a:spcPct val="20000"/>
              </a:spcBef>
            </a:pPr>
            <a:r>
              <a:rPr lang="en-GB" sz="3000" dirty="0" smtClean="0">
                <a:solidFill>
                  <a:prstClr val="black"/>
                </a:solidFill>
              </a:rPr>
              <a:t>Patients </a:t>
            </a:r>
            <a:r>
              <a:rPr lang="en-GB" sz="3000" dirty="0">
                <a:solidFill>
                  <a:prstClr val="black"/>
                </a:solidFill>
              </a:rPr>
              <a:t>are positioned before the skin preparation and draping described </a:t>
            </a:r>
            <a:r>
              <a:rPr lang="en-GB" sz="3000" dirty="0" smtClean="0">
                <a:solidFill>
                  <a:prstClr val="black"/>
                </a:solidFill>
              </a:rPr>
              <a:t>previously.</a:t>
            </a:r>
            <a:endParaRPr lang="en-US" sz="3000" dirty="0" smtClean="0">
              <a:solidFill>
                <a:prstClr val="black"/>
              </a:solidFill>
            </a:endParaRPr>
          </a:p>
          <a:p>
            <a:pPr marL="0" indent="0">
              <a:buNone/>
            </a:pPr>
            <a:endParaRPr lang="en-US" dirty="0"/>
          </a:p>
        </p:txBody>
      </p:sp>
    </p:spTree>
    <p:extLst>
      <p:ext uri="{BB962C8B-B14F-4D97-AF65-F5344CB8AC3E}">
        <p14:creationId xmlns:p14="http://schemas.microsoft.com/office/powerpoint/2010/main" val="205429629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77309"/>
          </a:xfrm>
        </p:spPr>
        <p:txBody>
          <a:bodyPr/>
          <a:lstStyle/>
          <a:p>
            <a:r>
              <a:rPr lang="en-US" b="1" dirty="0" smtClean="0">
                <a:latin typeface="+mn-lt"/>
              </a:rPr>
              <a:t>          Goals of proper positioning</a:t>
            </a:r>
            <a:endParaRPr lang="en-US" b="1" dirty="0">
              <a:latin typeface="+mn-lt"/>
            </a:endParaRPr>
          </a:p>
        </p:txBody>
      </p:sp>
      <p:sp>
        <p:nvSpPr>
          <p:cNvPr id="3" name="Content Placeholder 2"/>
          <p:cNvSpPr>
            <a:spLocks noGrp="1"/>
          </p:cNvSpPr>
          <p:nvPr>
            <p:ph idx="1"/>
          </p:nvPr>
        </p:nvSpPr>
        <p:spPr>
          <a:xfrm>
            <a:off x="838200" y="1558344"/>
            <a:ext cx="10515600" cy="4906850"/>
          </a:xfrm>
        </p:spPr>
        <p:txBody>
          <a:bodyPr>
            <a:normAutofit/>
          </a:bodyPr>
          <a:lstStyle/>
          <a:p>
            <a:pPr marL="971550" lvl="1" indent="-514350">
              <a:buAutoNum type="arabicPeriod"/>
            </a:pPr>
            <a:r>
              <a:rPr lang="en-US" sz="2800" dirty="0" smtClean="0"/>
              <a:t>To maintain patients airway and </a:t>
            </a:r>
            <a:r>
              <a:rPr lang="en-US" sz="2800" smtClean="0"/>
              <a:t>avoid constriction </a:t>
            </a:r>
            <a:r>
              <a:rPr lang="en-US" sz="2800" dirty="0" smtClean="0"/>
              <a:t>or pressure on the chest cavity</a:t>
            </a:r>
          </a:p>
          <a:p>
            <a:pPr marL="971550" lvl="1" indent="-514350">
              <a:buAutoNum type="arabicPeriod"/>
            </a:pPr>
            <a:r>
              <a:rPr lang="en-US" sz="2800" dirty="0" smtClean="0"/>
              <a:t>To maintain circulation</a:t>
            </a:r>
          </a:p>
          <a:p>
            <a:pPr marL="971550" lvl="1" indent="-514350">
              <a:buAutoNum type="arabicPeriod"/>
            </a:pPr>
            <a:r>
              <a:rPr lang="en-US" sz="2800" dirty="0" smtClean="0"/>
              <a:t>To prevent nerve damage</a:t>
            </a:r>
          </a:p>
          <a:p>
            <a:pPr marL="971550" lvl="1" indent="-514350">
              <a:buAutoNum type="arabicPeriod"/>
            </a:pPr>
            <a:r>
              <a:rPr lang="en-US" sz="2800" dirty="0" smtClean="0"/>
              <a:t>To prevent bed sores</a:t>
            </a:r>
          </a:p>
          <a:p>
            <a:pPr marL="971550" lvl="1" indent="-514350">
              <a:buAutoNum type="arabicPeriod"/>
            </a:pPr>
            <a:r>
              <a:rPr lang="en-US" sz="2800" dirty="0" smtClean="0"/>
              <a:t>To provide comfort and safety to the patient  during the operation.</a:t>
            </a:r>
          </a:p>
          <a:p>
            <a:pPr marL="971550" lvl="1" indent="-514350">
              <a:buAutoNum type="arabicPeriod"/>
            </a:pPr>
            <a:r>
              <a:rPr lang="en-US" sz="2800" dirty="0" smtClean="0"/>
              <a:t>To allow the procedure to be done on the patient</a:t>
            </a:r>
          </a:p>
          <a:p>
            <a:pPr marL="457200" lvl="1" indent="0">
              <a:buNone/>
            </a:pPr>
            <a:endParaRPr lang="en-US" sz="2800" dirty="0" smtClean="0"/>
          </a:p>
          <a:p>
            <a:pPr marL="457200" lvl="1" indent="0">
              <a:buNone/>
            </a:pPr>
            <a:r>
              <a:rPr lang="en-US" sz="2800" dirty="0" smtClean="0"/>
              <a:t>The nurse must be aware of the anatomic and physiological changes associated with  patient positioning, and any procedure being done.</a:t>
            </a:r>
            <a:endParaRPr lang="en-US" sz="2800" dirty="0"/>
          </a:p>
        </p:txBody>
      </p:sp>
    </p:spTree>
    <p:extLst>
      <p:ext uri="{BB962C8B-B14F-4D97-AF65-F5344CB8AC3E}">
        <p14:creationId xmlns:p14="http://schemas.microsoft.com/office/powerpoint/2010/main" val="196243038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965916"/>
          </a:xfrm>
        </p:spPr>
        <p:txBody>
          <a:bodyPr>
            <a:normAutofit fontScale="90000"/>
          </a:bodyPr>
          <a:lstStyle/>
          <a:p>
            <a:r>
              <a:rPr lang="en-US" b="1" dirty="0" smtClean="0">
                <a:latin typeface="+mn-lt"/>
              </a:rPr>
              <a:t>                    </a:t>
            </a:r>
            <a:r>
              <a:rPr lang="en-US" sz="4000" b="1" dirty="0" smtClean="0">
                <a:latin typeface="+mn-lt"/>
              </a:rPr>
              <a:t>POSITION USED IN SURGERY </a:t>
            </a:r>
            <a:r>
              <a:rPr lang="en-US" b="1" dirty="0" smtClean="0">
                <a:latin typeface="+mn-lt"/>
              </a:rPr>
              <a:t/>
            </a:r>
            <a:br>
              <a:rPr lang="en-US" b="1" dirty="0" smtClean="0">
                <a:latin typeface="+mn-lt"/>
              </a:rPr>
            </a:br>
            <a:r>
              <a:rPr lang="en-US" sz="4000" b="1" dirty="0" smtClean="0">
                <a:latin typeface="+mn-lt"/>
              </a:rPr>
              <a:t>1. </a:t>
            </a:r>
            <a:r>
              <a:rPr lang="en-US" sz="4000" b="1" dirty="0" err="1" smtClean="0">
                <a:latin typeface="+mn-lt"/>
              </a:rPr>
              <a:t>Trendelenburg</a:t>
            </a:r>
            <a:r>
              <a:rPr lang="en-US" sz="4000" b="1" dirty="0" smtClean="0">
                <a:latin typeface="+mn-lt"/>
              </a:rPr>
              <a:t>  Position</a:t>
            </a:r>
            <a:endParaRPr lang="en-US" sz="4000" b="1" dirty="0">
              <a:latin typeface="+mn-lt"/>
            </a:endParaRPr>
          </a:p>
        </p:txBody>
      </p:sp>
      <p:sp>
        <p:nvSpPr>
          <p:cNvPr id="3" name="Content Placeholder 2"/>
          <p:cNvSpPr>
            <a:spLocks noGrp="1"/>
          </p:cNvSpPr>
          <p:nvPr>
            <p:ph idx="1"/>
          </p:nvPr>
        </p:nvSpPr>
        <p:spPr>
          <a:xfrm>
            <a:off x="373487" y="1081826"/>
            <a:ext cx="11423561" cy="5550794"/>
          </a:xfrm>
        </p:spPr>
        <p:txBody>
          <a:bodyPr/>
          <a:lstStyle/>
          <a:p>
            <a:pPr marL="0" marR="0" indent="0">
              <a:lnSpc>
                <a:spcPct val="115000"/>
              </a:lnSpc>
              <a:spcBef>
                <a:spcPts val="0"/>
              </a:spcBef>
              <a:spcAft>
                <a:spcPts val="0"/>
              </a:spcAft>
              <a:buNone/>
            </a:pPr>
            <a:r>
              <a:rPr lang="en-GB" sz="2400" b="1" dirty="0" err="1" smtClean="0">
                <a:solidFill>
                  <a:srgbClr val="000000"/>
                </a:solidFill>
                <a:ea typeface="Calibri" panose="020F0502020204030204" pitchFamily="34" charset="0"/>
                <a:cs typeface="Times New Roman" panose="02020603050405020304" pitchFamily="18" charset="0"/>
              </a:rPr>
              <a:t>Trendelenburg</a:t>
            </a:r>
            <a:r>
              <a:rPr lang="en-GB" sz="2400" dirty="0">
                <a:solidFill>
                  <a:srgbClr val="000000"/>
                </a:solidFill>
                <a:ea typeface="Calibri" panose="020F0502020204030204" pitchFamily="34" charset="0"/>
                <a:cs typeface="Times New Roman" panose="02020603050405020304" pitchFamily="18" charset="0"/>
              </a:rPr>
              <a:t>, which is most commonly </a:t>
            </a:r>
            <a:r>
              <a:rPr lang="en-GB" sz="2400" b="1" dirty="0">
                <a:solidFill>
                  <a:srgbClr val="000000"/>
                </a:solidFill>
                <a:ea typeface="Calibri" panose="020F0502020204030204" pitchFamily="34" charset="0"/>
                <a:cs typeface="Times New Roman" panose="02020603050405020304" pitchFamily="18" charset="0"/>
              </a:rPr>
              <a:t>used in pelvic operations, </a:t>
            </a:r>
            <a:r>
              <a:rPr lang="en-GB" sz="2400" dirty="0">
                <a:solidFill>
                  <a:srgbClr val="000000"/>
                </a:solidFill>
                <a:ea typeface="Calibri" panose="020F0502020204030204" pitchFamily="34" charset="0"/>
                <a:cs typeface="Times New Roman" panose="02020603050405020304" pitchFamily="18" charset="0"/>
              </a:rPr>
              <a:t>where the patient is placed supine </a:t>
            </a:r>
            <a:r>
              <a:rPr lang="en-GB" sz="2400" dirty="0" smtClean="0">
                <a:solidFill>
                  <a:srgbClr val="000000"/>
                </a:solidFill>
                <a:ea typeface="Calibri" panose="020F0502020204030204" pitchFamily="34" charset="0"/>
                <a:cs typeface="Times New Roman" panose="02020603050405020304" pitchFamily="18" charset="0"/>
              </a:rPr>
              <a:t> while the table is modified to a head tilt of 30-45 degrees and </a:t>
            </a:r>
            <a:r>
              <a:rPr lang="en-GB" sz="2400" dirty="0">
                <a:solidFill>
                  <a:srgbClr val="000000"/>
                </a:solidFill>
                <a:ea typeface="Calibri" panose="020F0502020204030204" pitchFamily="34" charset="0"/>
                <a:cs typeface="Times New Roman" panose="02020603050405020304" pitchFamily="18" charset="0"/>
              </a:rPr>
              <a:t>the table is broken at the knee joint to lower the lower section slightly to flex the </a:t>
            </a:r>
            <a:r>
              <a:rPr lang="en-GB" sz="2400" dirty="0" smtClean="0">
                <a:solidFill>
                  <a:srgbClr val="000000"/>
                </a:solidFill>
                <a:ea typeface="Calibri" panose="020F0502020204030204" pitchFamily="34" charset="0"/>
                <a:cs typeface="Times New Roman" panose="02020603050405020304" pitchFamily="18" charset="0"/>
              </a:rPr>
              <a:t>patient’s </a:t>
            </a:r>
            <a:r>
              <a:rPr lang="en-GB" sz="2400" dirty="0">
                <a:solidFill>
                  <a:srgbClr val="000000"/>
                </a:solidFill>
                <a:ea typeface="Calibri" panose="020F0502020204030204" pitchFamily="34" charset="0"/>
                <a:cs typeface="Times New Roman" panose="02020603050405020304" pitchFamily="18" charset="0"/>
              </a:rPr>
              <a:t>knees.</a:t>
            </a:r>
            <a:endParaRPr lang="en-US" sz="2400" dirty="0">
              <a:ea typeface="Calibri" panose="020F0502020204030204" pitchFamily="34" charset="0"/>
              <a:cs typeface="Times New Roman" panose="02020603050405020304" pitchFamily="18" charset="0"/>
            </a:endParaRPr>
          </a:p>
          <a:p>
            <a:endParaRPr lang="en-US" dirty="0"/>
          </a:p>
        </p:txBody>
      </p:sp>
      <p:pic>
        <p:nvPicPr>
          <p:cNvPr id="4" name="ia_el_11_innerEl" descr="Patient in Trendelenburg posi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859109"/>
            <a:ext cx="7429500" cy="3554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844723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8790"/>
            <a:ext cx="10515600" cy="862884"/>
          </a:xfrm>
        </p:spPr>
        <p:txBody>
          <a:bodyPr/>
          <a:lstStyle/>
          <a:p>
            <a:r>
              <a:rPr lang="en-US" b="1" dirty="0" smtClean="0">
                <a:latin typeface="+mn-lt"/>
              </a:rPr>
              <a:t>                 2. Reverse </a:t>
            </a:r>
            <a:r>
              <a:rPr lang="en-US" b="1" dirty="0" err="1" smtClean="0">
                <a:latin typeface="+mn-lt"/>
              </a:rPr>
              <a:t>trendelenburg</a:t>
            </a:r>
            <a:r>
              <a:rPr lang="en-US" b="1" dirty="0" smtClean="0">
                <a:latin typeface="+mn-lt"/>
              </a:rPr>
              <a:t>                 </a:t>
            </a:r>
            <a:endParaRPr lang="en-US" b="1" dirty="0">
              <a:latin typeface="+mn-lt"/>
            </a:endParaRPr>
          </a:p>
        </p:txBody>
      </p:sp>
      <p:sp>
        <p:nvSpPr>
          <p:cNvPr id="3" name="Content Placeholder 2"/>
          <p:cNvSpPr>
            <a:spLocks noGrp="1"/>
          </p:cNvSpPr>
          <p:nvPr>
            <p:ph idx="1"/>
          </p:nvPr>
        </p:nvSpPr>
        <p:spPr>
          <a:xfrm>
            <a:off x="399245" y="1390919"/>
            <a:ext cx="11397803" cy="5185289"/>
          </a:xfrm>
        </p:spPr>
        <p:txBody>
          <a:bodyPr/>
          <a:lstStyle/>
          <a:p>
            <a:r>
              <a:rPr lang="en-US" dirty="0" smtClean="0"/>
              <a:t> the entire  bed is tilted so the head is higher than the feet.</a:t>
            </a:r>
          </a:p>
          <a:p>
            <a:r>
              <a:rPr lang="en-US" dirty="0" smtClean="0"/>
              <a:t>Used for head and neck procedures. Facilitates exposure, aids in breathing and decrease blood supply to the area.</a:t>
            </a:r>
          </a:p>
          <a:p>
            <a:endParaRPr lang="en-US" dirty="0"/>
          </a:p>
        </p:txBody>
      </p:sp>
    </p:spTree>
    <p:extLst>
      <p:ext uri="{BB962C8B-B14F-4D97-AF65-F5344CB8AC3E}">
        <p14:creationId xmlns:p14="http://schemas.microsoft.com/office/powerpoint/2010/main" val="109508021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5911"/>
            <a:ext cx="10515600" cy="643944"/>
          </a:xfrm>
        </p:spPr>
        <p:txBody>
          <a:bodyPr>
            <a:normAutofit fontScale="90000"/>
          </a:bodyPr>
          <a:lstStyle/>
          <a:p>
            <a:r>
              <a:rPr lang="en-US" b="1" dirty="0" smtClean="0">
                <a:latin typeface="+mn-lt"/>
              </a:rPr>
              <a:t>                       Kidney position </a:t>
            </a:r>
            <a:endParaRPr lang="en-US" b="1" dirty="0">
              <a:latin typeface="+mn-lt"/>
            </a:endParaRPr>
          </a:p>
        </p:txBody>
      </p:sp>
      <p:sp>
        <p:nvSpPr>
          <p:cNvPr id="3" name="Content Placeholder 2"/>
          <p:cNvSpPr>
            <a:spLocks noGrp="1"/>
          </p:cNvSpPr>
          <p:nvPr>
            <p:ph idx="1"/>
          </p:nvPr>
        </p:nvSpPr>
        <p:spPr>
          <a:xfrm>
            <a:off x="838200" y="817810"/>
            <a:ext cx="10515600" cy="5982238"/>
          </a:xfrm>
        </p:spPr>
        <p:txBody>
          <a:bodyPr/>
          <a:lstStyle/>
          <a:p>
            <a:pPr marL="0" lvl="0" indent="0" algn="just">
              <a:lnSpc>
                <a:spcPct val="115000"/>
              </a:lnSpc>
              <a:spcBef>
                <a:spcPts val="0"/>
              </a:spcBef>
              <a:buNone/>
            </a:pPr>
            <a:r>
              <a:rPr lang="en-GB" dirty="0">
                <a:solidFill>
                  <a:srgbClr val="000000"/>
                </a:solidFill>
                <a:ea typeface="Calibri"/>
                <a:cs typeface="Times New Roman"/>
              </a:rPr>
              <a:t>Kidney position, where the bridge of the table is raised to elevate the loins between the lower limbs and the iliac crest.</a:t>
            </a:r>
            <a:endParaRPr lang="en-US" dirty="0">
              <a:solidFill>
                <a:prstClr val="black"/>
              </a:solidFill>
              <a:ea typeface="Calibri"/>
              <a:cs typeface="Times New Roman"/>
            </a:endParaRPr>
          </a:p>
          <a:p>
            <a:endParaRPr lang="en-US" dirty="0"/>
          </a:p>
        </p:txBody>
      </p:sp>
      <p:pic>
        <p:nvPicPr>
          <p:cNvPr id="4" name="Picture 3"/>
          <p:cNvPicPr>
            <a:picLocks noChangeAspect="1"/>
          </p:cNvPicPr>
          <p:nvPr/>
        </p:nvPicPr>
        <p:blipFill>
          <a:blip r:embed="rId2"/>
          <a:stretch>
            <a:fillRect/>
          </a:stretch>
        </p:blipFill>
        <p:spPr>
          <a:xfrm>
            <a:off x="2267380" y="2047741"/>
            <a:ext cx="7657240" cy="4610636"/>
          </a:xfrm>
          <a:prstGeom prst="rect">
            <a:avLst/>
          </a:prstGeom>
        </p:spPr>
      </p:pic>
    </p:spTree>
    <p:extLst>
      <p:ext uri="{BB962C8B-B14F-4D97-AF65-F5344CB8AC3E}">
        <p14:creationId xmlns:p14="http://schemas.microsoft.com/office/powerpoint/2010/main" val="114668349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3031"/>
            <a:ext cx="10515600" cy="669701"/>
          </a:xfrm>
        </p:spPr>
        <p:txBody>
          <a:bodyPr>
            <a:normAutofit fontScale="90000"/>
          </a:bodyPr>
          <a:lstStyle/>
          <a:p>
            <a:r>
              <a:rPr lang="en-US" b="1" dirty="0" smtClean="0">
                <a:latin typeface="+mn-lt"/>
              </a:rPr>
              <a:t>                                Lithotomy</a:t>
            </a:r>
            <a:endParaRPr lang="en-US" b="1" dirty="0">
              <a:latin typeface="+mn-lt"/>
            </a:endParaRPr>
          </a:p>
        </p:txBody>
      </p:sp>
      <p:sp>
        <p:nvSpPr>
          <p:cNvPr id="3" name="Content Placeholder 2"/>
          <p:cNvSpPr>
            <a:spLocks noGrp="1"/>
          </p:cNvSpPr>
          <p:nvPr>
            <p:ph idx="1"/>
          </p:nvPr>
        </p:nvSpPr>
        <p:spPr>
          <a:xfrm>
            <a:off x="669701" y="772732"/>
            <a:ext cx="10908406" cy="6085268"/>
          </a:xfrm>
        </p:spPr>
        <p:txBody>
          <a:bodyPr/>
          <a:lstStyle/>
          <a:p>
            <a:pPr marL="0" lvl="0" indent="0" algn="just">
              <a:lnSpc>
                <a:spcPct val="115000"/>
              </a:lnSpc>
              <a:spcBef>
                <a:spcPts val="0"/>
              </a:spcBef>
              <a:buNone/>
            </a:pPr>
            <a:r>
              <a:rPr lang="en-GB" dirty="0">
                <a:solidFill>
                  <a:srgbClr val="000000"/>
                </a:solidFill>
                <a:ea typeface="Calibri"/>
                <a:cs typeface="Times New Roman"/>
              </a:rPr>
              <a:t>Lithotomy, which is used in perineum operation. The patient lies </a:t>
            </a:r>
            <a:r>
              <a:rPr lang="en-GB" dirty="0" smtClean="0">
                <a:solidFill>
                  <a:srgbClr val="000000"/>
                </a:solidFill>
                <a:ea typeface="Calibri"/>
                <a:cs typeface="Times New Roman"/>
              </a:rPr>
              <a:t>supine position </a:t>
            </a:r>
            <a:r>
              <a:rPr lang="en-GB" dirty="0">
                <a:solidFill>
                  <a:srgbClr val="000000"/>
                </a:solidFill>
                <a:ea typeface="Calibri"/>
                <a:cs typeface="Times New Roman"/>
              </a:rPr>
              <a:t>and the lower limbs are raised </a:t>
            </a:r>
            <a:r>
              <a:rPr lang="en-GB" dirty="0" smtClean="0">
                <a:solidFill>
                  <a:srgbClr val="000000"/>
                </a:solidFill>
                <a:ea typeface="Calibri"/>
                <a:cs typeface="Times New Roman"/>
              </a:rPr>
              <a:t> and abducted to expose perineum, the legs and feet are  on </a:t>
            </a:r>
            <a:r>
              <a:rPr lang="en-GB" dirty="0">
                <a:solidFill>
                  <a:srgbClr val="000000"/>
                </a:solidFill>
                <a:ea typeface="Calibri"/>
                <a:cs typeface="Times New Roman"/>
              </a:rPr>
              <a:t>stirrups </a:t>
            </a:r>
            <a:r>
              <a:rPr lang="en-GB" dirty="0" smtClean="0">
                <a:solidFill>
                  <a:srgbClr val="000000"/>
                </a:solidFill>
                <a:ea typeface="Calibri"/>
                <a:cs typeface="Times New Roman"/>
              </a:rPr>
              <a:t>that support the lower extremities, they should at even height. </a:t>
            </a:r>
            <a:r>
              <a:rPr lang="en-GB" dirty="0">
                <a:solidFill>
                  <a:srgbClr val="000000"/>
                </a:solidFill>
                <a:ea typeface="Calibri"/>
                <a:cs typeface="Times New Roman"/>
              </a:rPr>
              <a:t>Both legs must be raised simultaneously to avoid injury. The knees are flexed</a:t>
            </a:r>
            <a:r>
              <a:rPr lang="en-GB" sz="3200" dirty="0">
                <a:solidFill>
                  <a:srgbClr val="000000"/>
                </a:solidFill>
                <a:latin typeface="Arial"/>
                <a:ea typeface="Calibri"/>
                <a:cs typeface="Times New Roman"/>
              </a:rPr>
              <a:t>.</a:t>
            </a:r>
            <a:endParaRPr lang="en-US" sz="4000" dirty="0">
              <a:solidFill>
                <a:prstClr val="black"/>
              </a:solidFill>
              <a:ea typeface="Calibri"/>
              <a:cs typeface="Times New Roman"/>
            </a:endParaRPr>
          </a:p>
          <a:p>
            <a:endParaRPr lang="en-US" dirty="0"/>
          </a:p>
        </p:txBody>
      </p:sp>
      <p:pic>
        <p:nvPicPr>
          <p:cNvPr id="4" name="Picture 3"/>
          <p:cNvPicPr>
            <a:picLocks noChangeAspect="1"/>
          </p:cNvPicPr>
          <p:nvPr/>
        </p:nvPicPr>
        <p:blipFill>
          <a:blip r:embed="rId2"/>
          <a:stretch>
            <a:fillRect/>
          </a:stretch>
        </p:blipFill>
        <p:spPr>
          <a:xfrm>
            <a:off x="1571223" y="3412901"/>
            <a:ext cx="8036416" cy="3348507"/>
          </a:xfrm>
          <a:prstGeom prst="rect">
            <a:avLst/>
          </a:prstGeom>
        </p:spPr>
      </p:pic>
    </p:spTree>
    <p:extLst>
      <p:ext uri="{BB962C8B-B14F-4D97-AF65-F5344CB8AC3E}">
        <p14:creationId xmlns:p14="http://schemas.microsoft.com/office/powerpoint/2010/main" val="20408950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35878"/>
          </a:xfrm>
        </p:spPr>
        <p:txBody>
          <a:bodyPr/>
          <a:lstStyle/>
          <a:p>
            <a:r>
              <a:rPr lang="en-US" b="1" dirty="0" smtClean="0">
                <a:latin typeface="+mn-lt"/>
              </a:rPr>
              <a:t>                          Theatre nursing</a:t>
            </a:r>
            <a:endParaRPr lang="en-US" b="1" dirty="0">
              <a:latin typeface="+mn-lt"/>
            </a:endParaRPr>
          </a:p>
        </p:txBody>
      </p:sp>
      <p:sp>
        <p:nvSpPr>
          <p:cNvPr id="3" name="Content Placeholder 2"/>
          <p:cNvSpPr>
            <a:spLocks noGrp="1"/>
          </p:cNvSpPr>
          <p:nvPr>
            <p:ph idx="1"/>
          </p:nvPr>
        </p:nvSpPr>
        <p:spPr>
          <a:xfrm>
            <a:off x="838200" y="1201004"/>
            <a:ext cx="10515600" cy="5459103"/>
          </a:xfrm>
        </p:spPr>
        <p:txBody>
          <a:bodyPr>
            <a:normAutofit/>
          </a:bodyPr>
          <a:lstStyle/>
          <a:p>
            <a:r>
              <a:rPr lang="en-US" dirty="0" smtClean="0"/>
              <a:t>Theatre nursing is as old as nursing </a:t>
            </a:r>
          </a:p>
          <a:p>
            <a:r>
              <a:rPr lang="en-GB" dirty="0" smtClean="0">
                <a:solidFill>
                  <a:srgbClr val="000000"/>
                </a:solidFill>
                <a:ea typeface="Times New Roman" panose="02020603050405020304" pitchFamily="18" charset="0"/>
              </a:rPr>
              <a:t>A theatre nurse is  </a:t>
            </a:r>
            <a:r>
              <a:rPr lang="en-GB" dirty="0">
                <a:solidFill>
                  <a:srgbClr val="000000"/>
                </a:solidFill>
                <a:ea typeface="Times New Roman" panose="02020603050405020304" pitchFamily="18" charset="0"/>
              </a:rPr>
              <a:t>a member of a bigger team, all of whom work together to provide a safe passage through the operating theatre for every patient. </a:t>
            </a:r>
            <a:endParaRPr lang="en-GB" dirty="0" smtClean="0">
              <a:solidFill>
                <a:srgbClr val="000000"/>
              </a:solidFill>
              <a:ea typeface="Times New Roman" panose="02020603050405020304" pitchFamily="18" charset="0"/>
            </a:endParaRPr>
          </a:p>
          <a:p>
            <a:r>
              <a:rPr lang="en-GB" dirty="0" smtClean="0">
                <a:solidFill>
                  <a:srgbClr val="000000"/>
                </a:solidFill>
                <a:ea typeface="Times New Roman" panose="02020603050405020304" pitchFamily="18" charset="0"/>
              </a:rPr>
              <a:t>Theatre team includes </a:t>
            </a:r>
            <a:r>
              <a:rPr lang="en-GB" b="1" dirty="0" smtClean="0">
                <a:solidFill>
                  <a:srgbClr val="000000"/>
                </a:solidFill>
                <a:ea typeface="Times New Roman" panose="02020603050405020304" pitchFamily="18" charset="0"/>
              </a:rPr>
              <a:t>( the nurse,  anaesthetist, surgeon, theatre assistant)</a:t>
            </a:r>
          </a:p>
          <a:p>
            <a:r>
              <a:rPr lang="en-GB" dirty="0" smtClean="0">
                <a:solidFill>
                  <a:srgbClr val="000000"/>
                </a:solidFill>
                <a:ea typeface="Times New Roman" panose="02020603050405020304" pitchFamily="18" charset="0"/>
              </a:rPr>
              <a:t>However </a:t>
            </a:r>
            <a:r>
              <a:rPr lang="en-GB" dirty="0">
                <a:solidFill>
                  <a:srgbClr val="000000"/>
                </a:solidFill>
                <a:ea typeface="Times New Roman" panose="02020603050405020304" pitchFamily="18" charset="0"/>
              </a:rPr>
              <a:t>small or insignificant the task to be performed, the theatre </a:t>
            </a:r>
            <a:r>
              <a:rPr lang="en-GB" b="1" dirty="0">
                <a:solidFill>
                  <a:srgbClr val="000000"/>
                </a:solidFill>
                <a:ea typeface="Times New Roman" panose="02020603050405020304" pitchFamily="18" charset="0"/>
              </a:rPr>
              <a:t>nurse is responsible for the success of the procedure</a:t>
            </a:r>
            <a:r>
              <a:rPr lang="en-GB" dirty="0">
                <a:solidFill>
                  <a:srgbClr val="000000"/>
                </a:solidFill>
                <a:ea typeface="Times New Roman" panose="02020603050405020304" pitchFamily="18" charset="0"/>
              </a:rPr>
              <a:t>. </a:t>
            </a:r>
            <a:endParaRPr lang="en-GB" dirty="0" smtClean="0">
              <a:solidFill>
                <a:srgbClr val="000000"/>
              </a:solidFill>
              <a:ea typeface="Times New Roman" panose="02020603050405020304" pitchFamily="18" charset="0"/>
            </a:endParaRPr>
          </a:p>
          <a:p>
            <a:r>
              <a:rPr lang="en-GB" dirty="0" smtClean="0">
                <a:solidFill>
                  <a:srgbClr val="000000"/>
                </a:solidFill>
                <a:ea typeface="Times New Roman" panose="02020603050405020304" pitchFamily="18" charset="0"/>
              </a:rPr>
              <a:t>They </a:t>
            </a:r>
            <a:r>
              <a:rPr lang="en-GB" dirty="0">
                <a:solidFill>
                  <a:srgbClr val="000000"/>
                </a:solidFill>
                <a:ea typeface="Times New Roman" panose="02020603050405020304" pitchFamily="18" charset="0"/>
              </a:rPr>
              <a:t>must, therefore, be </a:t>
            </a:r>
            <a:r>
              <a:rPr lang="en-GB" b="1" dirty="0">
                <a:solidFill>
                  <a:srgbClr val="000000"/>
                </a:solidFill>
                <a:ea typeface="Times New Roman" panose="02020603050405020304" pitchFamily="18" charset="0"/>
              </a:rPr>
              <a:t>highly skilled </a:t>
            </a:r>
            <a:r>
              <a:rPr lang="en-GB" dirty="0">
                <a:solidFill>
                  <a:srgbClr val="000000"/>
                </a:solidFill>
                <a:ea typeface="Times New Roman" panose="02020603050405020304" pitchFamily="18" charset="0"/>
              </a:rPr>
              <a:t>and </a:t>
            </a:r>
            <a:r>
              <a:rPr lang="en-GB" b="1" dirty="0">
                <a:solidFill>
                  <a:srgbClr val="000000"/>
                </a:solidFill>
                <a:ea typeface="Times New Roman" panose="02020603050405020304" pitchFamily="18" charset="0"/>
              </a:rPr>
              <a:t>trained</a:t>
            </a:r>
            <a:r>
              <a:rPr lang="en-GB" dirty="0">
                <a:solidFill>
                  <a:srgbClr val="000000"/>
                </a:solidFill>
                <a:ea typeface="Times New Roman" panose="02020603050405020304" pitchFamily="18" charset="0"/>
              </a:rPr>
              <a:t>, in order to be able to ensure a successful outcome for the patient.</a:t>
            </a:r>
            <a:endParaRPr lang="en-US" dirty="0"/>
          </a:p>
        </p:txBody>
      </p:sp>
    </p:spTree>
    <p:extLst>
      <p:ext uri="{BB962C8B-B14F-4D97-AF65-F5344CB8AC3E}">
        <p14:creationId xmlns:p14="http://schemas.microsoft.com/office/powerpoint/2010/main" val="297705344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0153"/>
            <a:ext cx="10515600" cy="643943"/>
          </a:xfrm>
        </p:spPr>
        <p:txBody>
          <a:bodyPr>
            <a:normAutofit fontScale="90000"/>
          </a:bodyPr>
          <a:lstStyle/>
          <a:p>
            <a:r>
              <a:rPr lang="en-US" b="1" dirty="0" smtClean="0">
                <a:latin typeface="+mn-lt"/>
              </a:rPr>
              <a:t>             Supine or laparotomy position</a:t>
            </a:r>
            <a:endParaRPr lang="en-US" b="1" dirty="0">
              <a:latin typeface="+mn-lt"/>
            </a:endParaRPr>
          </a:p>
        </p:txBody>
      </p:sp>
      <p:sp>
        <p:nvSpPr>
          <p:cNvPr id="3" name="Content Placeholder 2"/>
          <p:cNvSpPr>
            <a:spLocks noGrp="1"/>
          </p:cNvSpPr>
          <p:nvPr>
            <p:ph idx="1"/>
          </p:nvPr>
        </p:nvSpPr>
        <p:spPr>
          <a:xfrm>
            <a:off x="838200" y="734096"/>
            <a:ext cx="10515600" cy="5950039"/>
          </a:xfrm>
        </p:spPr>
        <p:txBody>
          <a:bodyPr/>
          <a:lstStyle/>
          <a:p>
            <a:pPr marL="342900" lvl="0" indent="-342900">
              <a:lnSpc>
                <a:spcPct val="100000"/>
              </a:lnSpc>
              <a:spcBef>
                <a:spcPct val="20000"/>
              </a:spcBef>
            </a:pPr>
            <a:r>
              <a:rPr lang="en-GB" dirty="0">
                <a:solidFill>
                  <a:prstClr val="black"/>
                </a:solidFill>
              </a:rPr>
              <a:t>Supine </a:t>
            </a:r>
            <a:r>
              <a:rPr lang="en-GB" dirty="0" smtClean="0">
                <a:solidFill>
                  <a:prstClr val="black"/>
                </a:solidFill>
              </a:rPr>
              <a:t>(laparotomy </a:t>
            </a:r>
            <a:r>
              <a:rPr lang="en-GB" dirty="0">
                <a:solidFill>
                  <a:prstClr val="black"/>
                </a:solidFill>
              </a:rPr>
              <a:t>position), where the patient lies on the </a:t>
            </a:r>
            <a:r>
              <a:rPr lang="en-GB" dirty="0" smtClean="0">
                <a:solidFill>
                  <a:prstClr val="black"/>
                </a:solidFill>
              </a:rPr>
              <a:t>back spinal column should be in a alignment with the legs parallel to the bed, head in line with spin  and face is upward,  </a:t>
            </a:r>
            <a:r>
              <a:rPr lang="en-GB" dirty="0">
                <a:solidFill>
                  <a:prstClr val="black"/>
                </a:solidFill>
              </a:rPr>
              <a:t>with arms on the sides on arm boards.</a:t>
            </a:r>
            <a:endParaRPr lang="en-US" dirty="0">
              <a:solidFill>
                <a:prstClr val="black"/>
              </a:solidFill>
            </a:endParaRPr>
          </a:p>
          <a:p>
            <a:endParaRPr lang="en-US" dirty="0"/>
          </a:p>
        </p:txBody>
      </p:sp>
      <p:pic>
        <p:nvPicPr>
          <p:cNvPr id="4" name="Picture 3"/>
          <p:cNvPicPr>
            <a:picLocks noChangeAspect="1"/>
          </p:cNvPicPr>
          <p:nvPr/>
        </p:nvPicPr>
        <p:blipFill>
          <a:blip r:embed="rId2"/>
          <a:stretch>
            <a:fillRect/>
          </a:stretch>
        </p:blipFill>
        <p:spPr>
          <a:xfrm>
            <a:off x="1931831" y="2498501"/>
            <a:ext cx="8615966" cy="4185633"/>
          </a:xfrm>
          <a:prstGeom prst="rect">
            <a:avLst/>
          </a:prstGeom>
        </p:spPr>
      </p:pic>
    </p:spTree>
    <p:extLst>
      <p:ext uri="{BB962C8B-B14F-4D97-AF65-F5344CB8AC3E}">
        <p14:creationId xmlns:p14="http://schemas.microsoft.com/office/powerpoint/2010/main" val="22621862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3031"/>
            <a:ext cx="10515600" cy="875763"/>
          </a:xfrm>
        </p:spPr>
        <p:txBody>
          <a:bodyPr/>
          <a:lstStyle/>
          <a:p>
            <a:r>
              <a:rPr lang="en-US" b="1" dirty="0" smtClean="0">
                <a:latin typeface="+mn-lt"/>
              </a:rPr>
              <a:t>                       Prone position</a:t>
            </a:r>
            <a:endParaRPr lang="en-US" b="1" dirty="0">
              <a:latin typeface="+mn-lt"/>
            </a:endParaRPr>
          </a:p>
        </p:txBody>
      </p:sp>
      <p:sp>
        <p:nvSpPr>
          <p:cNvPr id="3" name="Content Placeholder 2"/>
          <p:cNvSpPr>
            <a:spLocks noGrp="1"/>
          </p:cNvSpPr>
          <p:nvPr>
            <p:ph idx="1"/>
          </p:nvPr>
        </p:nvSpPr>
        <p:spPr>
          <a:xfrm>
            <a:off x="412124" y="978794"/>
            <a:ext cx="11410682" cy="5769736"/>
          </a:xfrm>
        </p:spPr>
        <p:txBody>
          <a:bodyPr/>
          <a:lstStyle/>
          <a:p>
            <a:r>
              <a:rPr lang="en-US" dirty="0" smtClean="0"/>
              <a:t>Anesthetized supine, usually on the stretcher prior to turning, Face down, resting on the abdomen and chest, Head is turned to one side with accessible airway, Forehead, eyes and chin are protected Access </a:t>
            </a:r>
            <a:r>
              <a:rPr lang="en-US" dirty="0"/>
              <a:t>to the </a:t>
            </a:r>
            <a:r>
              <a:rPr lang="en-US" b="1" dirty="0"/>
              <a:t>posterior fossa of the skull</a:t>
            </a:r>
            <a:r>
              <a:rPr lang="en-US" dirty="0"/>
              <a:t>, the </a:t>
            </a:r>
            <a:r>
              <a:rPr lang="en-US" b="1" dirty="0"/>
              <a:t>posterior spine</a:t>
            </a:r>
            <a:r>
              <a:rPr lang="en-US" dirty="0"/>
              <a:t>, the </a:t>
            </a:r>
            <a:r>
              <a:rPr lang="en-US" b="1" dirty="0" smtClean="0"/>
              <a:t>buttocks</a:t>
            </a:r>
            <a:r>
              <a:rPr lang="en-US" dirty="0" smtClean="0"/>
              <a:t> and </a:t>
            </a:r>
            <a:r>
              <a:rPr lang="en-US" dirty="0"/>
              <a:t>perirectal area, and the lower extremities</a:t>
            </a:r>
            <a:r>
              <a:rPr lang="en-US" dirty="0" smtClean="0"/>
              <a:t>	</a:t>
            </a:r>
            <a:endParaRPr lang="en-US" dirty="0"/>
          </a:p>
        </p:txBody>
      </p:sp>
      <p:pic>
        <p:nvPicPr>
          <p:cNvPr id="4" name="Picture 3"/>
          <p:cNvPicPr>
            <a:picLocks noChangeAspect="1"/>
          </p:cNvPicPr>
          <p:nvPr/>
        </p:nvPicPr>
        <p:blipFill>
          <a:blip r:embed="rId2"/>
          <a:stretch>
            <a:fillRect/>
          </a:stretch>
        </p:blipFill>
        <p:spPr>
          <a:xfrm>
            <a:off x="1648497" y="3142444"/>
            <a:ext cx="8796270" cy="3606085"/>
          </a:xfrm>
          <a:prstGeom prst="rect">
            <a:avLst/>
          </a:prstGeom>
        </p:spPr>
      </p:pic>
    </p:spTree>
    <p:extLst>
      <p:ext uri="{BB962C8B-B14F-4D97-AF65-F5344CB8AC3E}">
        <p14:creationId xmlns:p14="http://schemas.microsoft.com/office/powerpoint/2010/main" val="82155902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0153"/>
            <a:ext cx="10515600" cy="528033"/>
          </a:xfrm>
        </p:spPr>
        <p:txBody>
          <a:bodyPr>
            <a:normAutofit fontScale="90000"/>
          </a:bodyPr>
          <a:lstStyle/>
          <a:p>
            <a:r>
              <a:rPr lang="en-US" b="1" dirty="0" smtClean="0">
                <a:latin typeface="+mn-lt"/>
              </a:rPr>
              <a:t>                      Laminectomy Position</a:t>
            </a:r>
            <a:endParaRPr lang="en-US" b="1" dirty="0">
              <a:latin typeface="+mn-lt"/>
            </a:endParaRPr>
          </a:p>
        </p:txBody>
      </p:sp>
      <p:sp>
        <p:nvSpPr>
          <p:cNvPr id="3" name="Content Placeholder 2"/>
          <p:cNvSpPr>
            <a:spLocks noGrp="1"/>
          </p:cNvSpPr>
          <p:nvPr>
            <p:ph idx="1"/>
          </p:nvPr>
        </p:nvSpPr>
        <p:spPr>
          <a:xfrm>
            <a:off x="838200" y="721216"/>
            <a:ext cx="10515600" cy="6040191"/>
          </a:xfrm>
        </p:spPr>
        <p:txBody>
          <a:bodyPr/>
          <a:lstStyle/>
          <a:p>
            <a:pPr marL="342900" lvl="0" indent="-342900">
              <a:lnSpc>
                <a:spcPct val="100000"/>
              </a:lnSpc>
              <a:spcBef>
                <a:spcPct val="20000"/>
              </a:spcBef>
            </a:pPr>
            <a:r>
              <a:rPr lang="en-GB" sz="3200" dirty="0">
                <a:solidFill>
                  <a:prstClr val="black"/>
                </a:solidFill>
              </a:rPr>
              <a:t>Laminectomy position, where the patient is put in the prone position with the head beyond the end of the table with the forehead resting and supported on a horseshoe fixed six inches below the level of the table.</a:t>
            </a:r>
            <a:endParaRPr lang="en-US" sz="3200" dirty="0">
              <a:solidFill>
                <a:prstClr val="black"/>
              </a:solidFill>
            </a:endParaRPr>
          </a:p>
          <a:p>
            <a:endParaRPr lang="en-US" dirty="0"/>
          </a:p>
        </p:txBody>
      </p:sp>
      <p:pic>
        <p:nvPicPr>
          <p:cNvPr id="4" name="ia_el_14_innerEl" descr="Patient in Laminectomy posi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7588" y="2846231"/>
            <a:ext cx="7675809" cy="37735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425478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87852"/>
            <a:ext cx="10515600" cy="1325563"/>
          </a:xfrm>
        </p:spPr>
        <p:txBody>
          <a:bodyPr/>
          <a:lstStyle/>
          <a:p>
            <a:r>
              <a:rPr lang="en-US" b="1" dirty="0" smtClean="0">
                <a:latin typeface="+mn-lt"/>
              </a:rPr>
              <a:t>              Sutures And Ligatures</a:t>
            </a:r>
            <a:endParaRPr lang="en-US" b="1" dirty="0">
              <a:latin typeface="+mn-lt"/>
            </a:endParaRPr>
          </a:p>
        </p:txBody>
      </p:sp>
      <p:sp>
        <p:nvSpPr>
          <p:cNvPr id="3" name="Content Placeholder 2"/>
          <p:cNvSpPr>
            <a:spLocks noGrp="1"/>
          </p:cNvSpPr>
          <p:nvPr>
            <p:ph idx="1"/>
          </p:nvPr>
        </p:nvSpPr>
        <p:spPr/>
        <p:txBody>
          <a:bodyPr>
            <a:normAutofit fontScale="92500" lnSpcReduction="20000"/>
          </a:bodyPr>
          <a:lstStyle/>
          <a:p>
            <a:pPr lvl="0"/>
            <a:r>
              <a:rPr lang="en-US" sz="2600" b="1" dirty="0">
                <a:solidFill>
                  <a:prstClr val="black"/>
                </a:solidFill>
              </a:rPr>
              <a:t>A suture </a:t>
            </a:r>
            <a:r>
              <a:rPr lang="en-US" sz="2600" dirty="0">
                <a:solidFill>
                  <a:prstClr val="black"/>
                </a:solidFill>
              </a:rPr>
              <a:t>is a medical device used to hold skin, internal organs, blood vessels or other tissues of a human body together after they have been severed by injury or surgery until healing takes place.</a:t>
            </a:r>
          </a:p>
          <a:p>
            <a:pPr lvl="0"/>
            <a:r>
              <a:rPr lang="en-US" sz="2600" dirty="0">
                <a:solidFill>
                  <a:prstClr val="black"/>
                </a:solidFill>
              </a:rPr>
              <a:t>A ligature is a suture used for tying blood vessels to a or another hollow organ to shut it off.</a:t>
            </a:r>
          </a:p>
          <a:p>
            <a:pPr marL="0" lvl="0" indent="0">
              <a:buNone/>
            </a:pPr>
            <a:r>
              <a:rPr lang="en-US" sz="2600" b="1" dirty="0">
                <a:solidFill>
                  <a:prstClr val="black"/>
                </a:solidFill>
              </a:rPr>
              <a:t>Classification of sutures:</a:t>
            </a:r>
          </a:p>
          <a:p>
            <a:pPr marL="514350" lvl="0" indent="-514350">
              <a:buFont typeface="Arial" panose="020B0604020202020204" pitchFamily="34" charset="0"/>
              <a:buAutoNum type="arabicPeriod"/>
            </a:pPr>
            <a:r>
              <a:rPr lang="en-US" sz="2600" b="1" dirty="0">
                <a:solidFill>
                  <a:prstClr val="black"/>
                </a:solidFill>
              </a:rPr>
              <a:t>Absorbable </a:t>
            </a:r>
            <a:r>
              <a:rPr lang="en-US" sz="2600" dirty="0">
                <a:solidFill>
                  <a:prstClr val="black"/>
                </a:solidFill>
              </a:rPr>
              <a:t>they are  broken down in the tissue after some time  </a:t>
            </a:r>
          </a:p>
          <a:p>
            <a:pPr marL="514350" lvl="0" indent="-514350">
              <a:buFont typeface="Arial" panose="020B0604020202020204" pitchFamily="34" charset="0"/>
              <a:buAutoNum type="arabicPeriod"/>
            </a:pPr>
            <a:r>
              <a:rPr lang="en-US" sz="2600" b="1" dirty="0">
                <a:solidFill>
                  <a:prstClr val="black"/>
                </a:solidFill>
              </a:rPr>
              <a:t>Non Absorbable </a:t>
            </a:r>
            <a:r>
              <a:rPr lang="en-US" sz="2600" dirty="0">
                <a:solidFill>
                  <a:prstClr val="black"/>
                </a:solidFill>
              </a:rPr>
              <a:t>the body tissues cannot digest the material used thus they are </a:t>
            </a:r>
            <a:r>
              <a:rPr lang="en-US" sz="2600" b="1" dirty="0">
                <a:solidFill>
                  <a:prstClr val="black"/>
                </a:solidFill>
              </a:rPr>
              <a:t>removable.</a:t>
            </a:r>
          </a:p>
          <a:p>
            <a:pPr marL="0" lvl="0" indent="0">
              <a:buNone/>
            </a:pPr>
            <a:r>
              <a:rPr lang="en-US" sz="2600" dirty="0">
                <a:solidFill>
                  <a:prstClr val="black"/>
                </a:solidFill>
              </a:rPr>
              <a:t>The above suture  can further  be classified as :</a:t>
            </a:r>
          </a:p>
          <a:p>
            <a:pPr lvl="3">
              <a:buFont typeface="Wingdings" panose="05000000000000000000" pitchFamily="2" charset="2"/>
              <a:buChar char="Ø"/>
            </a:pPr>
            <a:r>
              <a:rPr lang="en-US" sz="2600" dirty="0">
                <a:solidFill>
                  <a:prstClr val="black"/>
                </a:solidFill>
              </a:rPr>
              <a:t>Natural or synthetic</a:t>
            </a:r>
          </a:p>
          <a:p>
            <a:pPr lvl="3">
              <a:buFont typeface="Wingdings" panose="05000000000000000000" pitchFamily="2" charset="2"/>
              <a:buChar char="Ø"/>
            </a:pPr>
            <a:r>
              <a:rPr lang="en-US" sz="2600" dirty="0">
                <a:solidFill>
                  <a:prstClr val="black"/>
                </a:solidFill>
              </a:rPr>
              <a:t>Monofilament or multifilament</a:t>
            </a:r>
          </a:p>
          <a:p>
            <a:pPr lvl="3">
              <a:buFont typeface="Wingdings" panose="05000000000000000000" pitchFamily="2" charset="2"/>
              <a:buChar char="Ø"/>
            </a:pPr>
            <a:r>
              <a:rPr lang="en-US" sz="2600" dirty="0" err="1">
                <a:solidFill>
                  <a:prstClr val="black"/>
                </a:solidFill>
              </a:rPr>
              <a:t>multistranded</a:t>
            </a:r>
            <a:endParaRPr lang="en-US" sz="2600" dirty="0">
              <a:solidFill>
                <a:prstClr val="black"/>
              </a:solidFill>
            </a:endParaRPr>
          </a:p>
          <a:p>
            <a:endParaRPr lang="en-US" dirty="0"/>
          </a:p>
        </p:txBody>
      </p:sp>
    </p:spTree>
    <p:extLst>
      <p:ext uri="{BB962C8B-B14F-4D97-AF65-F5344CB8AC3E}">
        <p14:creationId xmlns:p14="http://schemas.microsoft.com/office/powerpoint/2010/main" val="75850733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875763"/>
          </a:xfrm>
        </p:spPr>
        <p:txBody>
          <a:bodyPr/>
          <a:lstStyle/>
          <a:p>
            <a:r>
              <a:rPr lang="en-US" b="1" dirty="0" smtClean="0">
                <a:latin typeface="+mn-lt"/>
              </a:rPr>
              <a:t>    1.   Natural absorbable suture e.g. catgut</a:t>
            </a:r>
            <a:endParaRPr lang="en-US" b="1" dirty="0">
              <a:latin typeface="+mn-lt"/>
            </a:endParaRPr>
          </a:p>
        </p:txBody>
      </p:sp>
      <p:sp>
        <p:nvSpPr>
          <p:cNvPr id="3" name="Content Placeholder 2"/>
          <p:cNvSpPr>
            <a:spLocks noGrp="1"/>
          </p:cNvSpPr>
          <p:nvPr>
            <p:ph idx="1"/>
          </p:nvPr>
        </p:nvSpPr>
        <p:spPr>
          <a:xfrm>
            <a:off x="838200" y="875764"/>
            <a:ext cx="10515600" cy="5705340"/>
          </a:xfrm>
        </p:spPr>
        <p:txBody>
          <a:bodyPr>
            <a:normAutofit lnSpcReduction="10000"/>
          </a:bodyPr>
          <a:lstStyle/>
          <a:p>
            <a:r>
              <a:rPr lang="en-US" dirty="0" smtClean="0"/>
              <a:t>Natural absorbable suture are defined by the loss of most of their tensile strength within 6o days  after placement</a:t>
            </a:r>
          </a:p>
          <a:p>
            <a:r>
              <a:rPr lang="en-US" dirty="0" smtClean="0"/>
              <a:t>They are of materials that are degraded by the body tissues</a:t>
            </a:r>
          </a:p>
          <a:p>
            <a:r>
              <a:rPr lang="en-US" dirty="0" smtClean="0"/>
              <a:t>Originally they were made from sheep’s intestines </a:t>
            </a:r>
          </a:p>
          <a:p>
            <a:r>
              <a:rPr lang="en-US" dirty="0" smtClean="0"/>
              <a:t>Gut sutures are made of specially prepared beef and gut  intestines and packaged in alcohol to prevent it from dying and breaking</a:t>
            </a:r>
          </a:p>
          <a:p>
            <a:r>
              <a:rPr lang="en-US" dirty="0" smtClean="0"/>
              <a:t>It is multifilament</a:t>
            </a:r>
          </a:p>
          <a:p>
            <a:pPr marL="0" indent="0">
              <a:buNone/>
            </a:pPr>
            <a:r>
              <a:rPr lang="en-US" b="1" dirty="0" smtClean="0"/>
              <a:t>Examples</a:t>
            </a:r>
            <a:r>
              <a:rPr lang="en-US" dirty="0" smtClean="0"/>
              <a:t>:</a:t>
            </a:r>
          </a:p>
          <a:p>
            <a:pPr lvl="2">
              <a:buFont typeface="Wingdings" panose="05000000000000000000" pitchFamily="2" charset="2"/>
              <a:buChar char="Ø"/>
            </a:pPr>
            <a:r>
              <a:rPr lang="en-US" sz="2800" b="1" dirty="0" smtClean="0"/>
              <a:t>Plain  catgut </a:t>
            </a:r>
            <a:r>
              <a:rPr lang="en-US" sz="2800" dirty="0" smtClean="0"/>
              <a:t>– untreated</a:t>
            </a:r>
          </a:p>
          <a:p>
            <a:pPr lvl="2">
              <a:buFont typeface="Wingdings" panose="05000000000000000000" pitchFamily="2" charset="2"/>
              <a:buChar char="Ø"/>
            </a:pPr>
            <a:r>
              <a:rPr lang="en-US" sz="2800" b="1" dirty="0" smtClean="0"/>
              <a:t>Chromic catgut </a:t>
            </a:r>
            <a:r>
              <a:rPr lang="en-US" sz="2800" dirty="0" smtClean="0"/>
              <a:t>turned with chromium salts to increase their persistent in the body</a:t>
            </a:r>
          </a:p>
          <a:p>
            <a:pPr lvl="2">
              <a:buFont typeface="Wingdings" panose="05000000000000000000" pitchFamily="2" charset="2"/>
              <a:buChar char="Ø"/>
            </a:pPr>
            <a:r>
              <a:rPr lang="en-US" sz="2800" dirty="0" smtClean="0"/>
              <a:t>Chromic catgut tensile strength  10-21 days</a:t>
            </a:r>
          </a:p>
          <a:p>
            <a:pPr marL="0" indent="0">
              <a:buNone/>
            </a:pPr>
            <a:r>
              <a:rPr lang="en-US" dirty="0"/>
              <a:t>	</a:t>
            </a:r>
            <a:endParaRPr lang="en-US" dirty="0" smtClean="0"/>
          </a:p>
          <a:p>
            <a:pPr marL="0" indent="0">
              <a:buNone/>
            </a:pPr>
            <a:endParaRPr lang="en-US" dirty="0"/>
          </a:p>
        </p:txBody>
      </p:sp>
    </p:spTree>
    <p:extLst>
      <p:ext uri="{BB962C8B-B14F-4D97-AF65-F5344CB8AC3E}">
        <p14:creationId xmlns:p14="http://schemas.microsoft.com/office/powerpoint/2010/main" val="289117591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06852"/>
          </a:xfrm>
        </p:spPr>
        <p:txBody>
          <a:bodyPr/>
          <a:lstStyle/>
          <a:p>
            <a:r>
              <a:rPr lang="en-US" b="1" dirty="0" smtClean="0">
                <a:latin typeface="+mn-lt"/>
              </a:rPr>
              <a:t>            2. Synthetic absorbable suture</a:t>
            </a:r>
            <a:endParaRPr lang="en-US" b="1" dirty="0">
              <a:latin typeface="+mn-lt"/>
            </a:endParaRPr>
          </a:p>
        </p:txBody>
      </p:sp>
      <p:sp>
        <p:nvSpPr>
          <p:cNvPr id="3" name="Content Placeholder 2"/>
          <p:cNvSpPr>
            <a:spLocks noGrp="1"/>
          </p:cNvSpPr>
          <p:nvPr>
            <p:ph idx="1"/>
          </p:nvPr>
        </p:nvSpPr>
        <p:spPr>
          <a:xfrm>
            <a:off x="838200" y="1171978"/>
            <a:ext cx="10515600" cy="5004985"/>
          </a:xfrm>
        </p:spPr>
        <p:txBody>
          <a:bodyPr/>
          <a:lstStyle/>
          <a:p>
            <a:pPr marL="0" indent="0">
              <a:buNone/>
            </a:pPr>
            <a:r>
              <a:rPr lang="en-US" dirty="0" smtClean="0"/>
              <a:t>Examples are:</a:t>
            </a:r>
          </a:p>
          <a:p>
            <a:pPr marL="514350" indent="-514350">
              <a:buFont typeface="+mj-lt"/>
              <a:buAutoNum type="arabicPeriod"/>
            </a:pPr>
            <a:r>
              <a:rPr lang="en-US" dirty="0" err="1" smtClean="0"/>
              <a:t>Polyglycolic</a:t>
            </a:r>
            <a:r>
              <a:rPr lang="en-US" dirty="0" smtClean="0"/>
              <a:t> acid  (DEXON) synthetic  multifilament</a:t>
            </a:r>
          </a:p>
          <a:p>
            <a:pPr marL="514350" indent="-514350">
              <a:buFont typeface="+mj-lt"/>
              <a:buAutoNum type="arabicPeriod"/>
            </a:pPr>
            <a:r>
              <a:rPr lang="en-US" dirty="0" smtClean="0"/>
              <a:t> </a:t>
            </a:r>
            <a:r>
              <a:rPr lang="en-US" dirty="0" err="1" smtClean="0"/>
              <a:t>Polyglatin</a:t>
            </a:r>
            <a:r>
              <a:rPr lang="en-US" dirty="0" smtClean="0"/>
              <a:t>  (VICRYL) synthetic multifilament </a:t>
            </a:r>
          </a:p>
          <a:p>
            <a:pPr marL="514350" indent="-514350">
              <a:buFont typeface="+mj-lt"/>
              <a:buAutoNum type="arabicPeriod"/>
            </a:pPr>
            <a:r>
              <a:rPr lang="en-US" dirty="0" smtClean="0"/>
              <a:t> </a:t>
            </a:r>
            <a:r>
              <a:rPr lang="en-US" dirty="0" err="1" smtClean="0"/>
              <a:t>Polydioxanone</a:t>
            </a:r>
            <a:endParaRPr lang="en-US" dirty="0" smtClean="0"/>
          </a:p>
          <a:p>
            <a:pPr marL="514350" indent="-514350">
              <a:buFont typeface="+mj-lt"/>
              <a:buAutoNum type="arabicPeriod"/>
            </a:pPr>
            <a:r>
              <a:rPr lang="en-US" dirty="0" err="1" smtClean="0"/>
              <a:t>Poliglecaprone</a:t>
            </a:r>
            <a:r>
              <a:rPr lang="en-US" dirty="0" smtClean="0"/>
              <a:t> </a:t>
            </a:r>
            <a:r>
              <a:rPr lang="en-US" dirty="0" err="1" smtClean="0"/>
              <a:t>Monocryl</a:t>
            </a:r>
            <a:endParaRPr lang="en-US" dirty="0" smtClean="0"/>
          </a:p>
          <a:p>
            <a:pPr marL="514350" indent="-514350">
              <a:buFont typeface="+mj-lt"/>
              <a:buAutoNum type="arabicPeriod"/>
            </a:pPr>
            <a:r>
              <a:rPr lang="en-US" dirty="0" err="1" smtClean="0"/>
              <a:t>Polyconate</a:t>
            </a:r>
            <a:r>
              <a:rPr lang="en-US" dirty="0" smtClean="0"/>
              <a:t> (MAXOM )</a:t>
            </a:r>
          </a:p>
          <a:p>
            <a:pPr marL="514350" indent="-514350">
              <a:buFont typeface="+mj-lt"/>
              <a:buAutoNum type="arabicPeriod"/>
            </a:pPr>
            <a:r>
              <a:rPr lang="en-US" dirty="0" smtClean="0"/>
              <a:t>Poly </a:t>
            </a:r>
            <a:r>
              <a:rPr lang="en-US" dirty="0" err="1" smtClean="0"/>
              <a:t>trimethylene</a:t>
            </a:r>
            <a:r>
              <a:rPr lang="en-US" dirty="0" smtClean="0"/>
              <a:t> carbonate suture synthetic monofilament</a:t>
            </a:r>
          </a:p>
          <a:p>
            <a:pPr marL="0" indent="0">
              <a:buNone/>
            </a:pPr>
            <a:r>
              <a:rPr lang="en-US" b="1" dirty="0" smtClean="0"/>
              <a:t>Advantage to catgut is that it takes longer time in tissues than chromic catgut</a:t>
            </a:r>
            <a:endParaRPr lang="en-US" b="1" dirty="0"/>
          </a:p>
        </p:txBody>
      </p:sp>
    </p:spTree>
    <p:extLst>
      <p:ext uri="{BB962C8B-B14F-4D97-AF65-F5344CB8AC3E}">
        <p14:creationId xmlns:p14="http://schemas.microsoft.com/office/powerpoint/2010/main" val="267038776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b="1" dirty="0" smtClean="0">
                <a:latin typeface="+mn-lt"/>
              </a:rPr>
              <a:t>         Non absorbable sutures</a:t>
            </a:r>
            <a:endParaRPr lang="en-US" b="1" dirty="0">
              <a:latin typeface="+mn-lt"/>
            </a:endParaRPr>
          </a:p>
        </p:txBody>
      </p:sp>
      <p:sp>
        <p:nvSpPr>
          <p:cNvPr id="3" name="Content Placeholder 2"/>
          <p:cNvSpPr>
            <a:spLocks noGrp="1"/>
          </p:cNvSpPr>
          <p:nvPr>
            <p:ph idx="1"/>
          </p:nvPr>
        </p:nvSpPr>
        <p:spPr>
          <a:xfrm>
            <a:off x="838200" y="1825624"/>
            <a:ext cx="10515600" cy="4871389"/>
          </a:xfrm>
        </p:spPr>
        <p:txBody>
          <a:bodyPr/>
          <a:lstStyle/>
          <a:p>
            <a:r>
              <a:rPr lang="en-US" dirty="0" smtClean="0"/>
              <a:t>They are resistant to degradation by living tissue</a:t>
            </a:r>
          </a:p>
          <a:p>
            <a:pPr marL="0" indent="0">
              <a:buNone/>
            </a:pPr>
            <a:r>
              <a:rPr lang="en-US" b="1" dirty="0" smtClean="0"/>
              <a:t>Uses:</a:t>
            </a:r>
          </a:p>
          <a:p>
            <a:pPr marL="514350" indent="-514350">
              <a:buFont typeface="+mj-lt"/>
              <a:buAutoNum type="arabicPeriod"/>
            </a:pPr>
            <a:r>
              <a:rPr lang="en-US" dirty="0" smtClean="0"/>
              <a:t>Skin or wound closure where the sutures </a:t>
            </a:r>
            <a:r>
              <a:rPr lang="en-US" b="1" dirty="0" smtClean="0"/>
              <a:t>can be removed </a:t>
            </a:r>
            <a:r>
              <a:rPr lang="en-US" dirty="0" smtClean="0"/>
              <a:t>after a period</a:t>
            </a:r>
          </a:p>
          <a:p>
            <a:pPr marL="514350" indent="-514350">
              <a:buFont typeface="+mj-lt"/>
              <a:buAutoNum type="arabicPeriod"/>
            </a:pPr>
            <a:r>
              <a:rPr lang="en-US" dirty="0" smtClean="0"/>
              <a:t>Can be used In inner tissues in which absorbable sutures are not adequate e.g. heart and blood vessels who rhythmic movements requires a suture which stays longer than three weeks to give wound enough time to heal</a:t>
            </a:r>
          </a:p>
          <a:p>
            <a:pPr marL="0" indent="0">
              <a:buNone/>
            </a:pPr>
            <a:r>
              <a:rPr lang="en-US" b="1" dirty="0" smtClean="0"/>
              <a:t>Non absorbable sutures </a:t>
            </a:r>
            <a:r>
              <a:rPr lang="en-US" dirty="0" smtClean="0"/>
              <a:t>can be permanently implanted in the body or can be removed after few days  of surgery depending on the kind of surgery</a:t>
            </a:r>
          </a:p>
        </p:txBody>
      </p:sp>
    </p:spTree>
    <p:extLst>
      <p:ext uri="{BB962C8B-B14F-4D97-AF65-F5344CB8AC3E}">
        <p14:creationId xmlns:p14="http://schemas.microsoft.com/office/powerpoint/2010/main" val="252265109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276" y="193183"/>
            <a:ext cx="11294772" cy="5983780"/>
          </a:xfrm>
        </p:spPr>
        <p:txBody>
          <a:bodyPr>
            <a:normAutofit/>
          </a:bodyPr>
          <a:lstStyle/>
          <a:p>
            <a:pPr marL="514350" indent="-514350">
              <a:buFont typeface="+mj-lt"/>
              <a:buAutoNum type="arabicPeriod"/>
            </a:pPr>
            <a:r>
              <a:rPr lang="en-US" dirty="0" smtClean="0"/>
              <a:t>Natural non absorbable sutures</a:t>
            </a:r>
          </a:p>
          <a:p>
            <a:pPr marL="1885950" lvl="3" indent="-514350">
              <a:buFont typeface="+mj-lt"/>
              <a:buAutoNum type="alphaLcParenR"/>
            </a:pPr>
            <a:r>
              <a:rPr lang="en-US" sz="2600" dirty="0" smtClean="0"/>
              <a:t>Stainless steel</a:t>
            </a:r>
          </a:p>
          <a:p>
            <a:pPr marL="1885950" lvl="3" indent="-514350">
              <a:buFont typeface="+mj-lt"/>
              <a:buAutoNum type="alphaLcParenR"/>
            </a:pPr>
            <a:r>
              <a:rPr lang="en-US" sz="2600" dirty="0" smtClean="0"/>
              <a:t>Silk</a:t>
            </a:r>
          </a:p>
          <a:p>
            <a:pPr marL="1885950" lvl="3" indent="-514350">
              <a:buFont typeface="+mj-lt"/>
              <a:buAutoNum type="alphaLcParenR"/>
            </a:pPr>
            <a:r>
              <a:rPr lang="en-US" sz="2600" dirty="0" smtClean="0"/>
              <a:t>Cotton</a:t>
            </a:r>
          </a:p>
          <a:p>
            <a:pPr marL="1885950" lvl="3" indent="-514350">
              <a:buFont typeface="+mj-lt"/>
              <a:buAutoNum type="alphaLcParenR"/>
            </a:pPr>
            <a:r>
              <a:rPr lang="en-US" sz="2600" dirty="0" smtClean="0"/>
              <a:t>Linen</a:t>
            </a:r>
          </a:p>
          <a:p>
            <a:pPr marL="514350" indent="-514350">
              <a:buFont typeface="+mj-lt"/>
              <a:buAutoNum type="arabicPeriod"/>
            </a:pPr>
            <a:r>
              <a:rPr lang="en-US" dirty="0" smtClean="0"/>
              <a:t>Synthetic non absorbable sutures</a:t>
            </a:r>
          </a:p>
          <a:p>
            <a:pPr>
              <a:buFont typeface="Wingdings" panose="05000000000000000000" pitchFamily="2" charset="2"/>
              <a:buChar char="Ø"/>
            </a:pPr>
            <a:r>
              <a:rPr lang="en-US" dirty="0" smtClean="0"/>
              <a:t>Synthetic monofilament sutures are commonly used in cutaneous procedures and include</a:t>
            </a:r>
          </a:p>
          <a:p>
            <a:pPr marL="1885950" lvl="3" indent="-514350">
              <a:buFont typeface="+mj-lt"/>
              <a:buAutoNum type="arabicPeriod"/>
            </a:pPr>
            <a:r>
              <a:rPr lang="en-US" sz="2600" dirty="0" smtClean="0"/>
              <a:t>Nylon</a:t>
            </a:r>
          </a:p>
          <a:p>
            <a:pPr marL="1885950" lvl="3" indent="-514350">
              <a:buFont typeface="+mj-lt"/>
              <a:buAutoNum type="arabicPeriod"/>
            </a:pPr>
            <a:r>
              <a:rPr lang="en-US" sz="2600" dirty="0" smtClean="0"/>
              <a:t>Polypropylene</a:t>
            </a:r>
          </a:p>
          <a:p>
            <a:pPr marL="1885950" lvl="3" indent="-514350">
              <a:buFont typeface="+mj-lt"/>
              <a:buAutoNum type="arabicPeriod"/>
            </a:pPr>
            <a:r>
              <a:rPr lang="en-US" sz="2600" dirty="0" smtClean="0"/>
              <a:t>Polyester</a:t>
            </a:r>
          </a:p>
          <a:p>
            <a:pPr marL="0" indent="0">
              <a:buNone/>
            </a:pPr>
            <a:endParaRPr lang="en-US" b="1" dirty="0"/>
          </a:p>
        </p:txBody>
      </p:sp>
    </p:spTree>
    <p:extLst>
      <p:ext uri="{BB962C8B-B14F-4D97-AF65-F5344CB8AC3E}">
        <p14:creationId xmlns:p14="http://schemas.microsoft.com/office/powerpoint/2010/main" val="195138862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1069"/>
            <a:ext cx="10515600" cy="968991"/>
          </a:xfrm>
        </p:spPr>
        <p:txBody>
          <a:bodyPr/>
          <a:lstStyle/>
          <a:p>
            <a:r>
              <a:rPr lang="en-US" b="1" dirty="0" smtClean="0">
                <a:latin typeface="+mn-lt"/>
              </a:rPr>
              <a:t>             Characteristics of sutures</a:t>
            </a:r>
            <a:endParaRPr lang="en-US" b="1" dirty="0">
              <a:latin typeface="+mn-lt"/>
            </a:endParaRPr>
          </a:p>
        </p:txBody>
      </p:sp>
      <p:sp>
        <p:nvSpPr>
          <p:cNvPr id="3" name="Content Placeholder 2"/>
          <p:cNvSpPr>
            <a:spLocks noGrp="1"/>
          </p:cNvSpPr>
          <p:nvPr>
            <p:ph idx="1"/>
          </p:nvPr>
        </p:nvSpPr>
        <p:spPr>
          <a:xfrm>
            <a:off x="838200" y="1160060"/>
            <a:ext cx="10515600" cy="5404513"/>
          </a:xfrm>
        </p:spPr>
        <p:txBody>
          <a:bodyPr>
            <a:normAutofit lnSpcReduction="10000"/>
          </a:bodyPr>
          <a:lstStyle/>
          <a:p>
            <a:pPr marL="0" indent="0">
              <a:buNone/>
            </a:pPr>
            <a:r>
              <a:rPr lang="en-US" dirty="0" smtClean="0">
                <a:latin typeface="Calibri" panose="020F0502020204030204" pitchFamily="34" charset="0"/>
              </a:rPr>
              <a:t>Main characteristics to be considered in the selection of suture </a:t>
            </a:r>
            <a:r>
              <a:rPr lang="en-US" b="1" dirty="0" smtClean="0">
                <a:latin typeface="Calibri" panose="020F0502020204030204" pitchFamily="34" charset="0"/>
              </a:rPr>
              <a:t>material :</a:t>
            </a:r>
          </a:p>
          <a:p>
            <a:pPr marL="1428750" lvl="2" indent="-514350">
              <a:buFont typeface="+mj-lt"/>
              <a:buAutoNum type="arabicPeriod"/>
            </a:pPr>
            <a:r>
              <a:rPr lang="en-US" sz="2800" dirty="0" smtClean="0"/>
              <a:t>Tensile strength</a:t>
            </a:r>
          </a:p>
          <a:p>
            <a:pPr marL="1428750" lvl="2" indent="-514350">
              <a:buFont typeface="+mj-lt"/>
              <a:buAutoNum type="arabicPeriod"/>
            </a:pPr>
            <a:r>
              <a:rPr lang="en-US" sz="2800" dirty="0" smtClean="0"/>
              <a:t>Elasticity </a:t>
            </a:r>
          </a:p>
          <a:p>
            <a:pPr marL="1428750" lvl="2" indent="-514350">
              <a:buFont typeface="+mj-lt"/>
              <a:buAutoNum type="arabicPeriod"/>
            </a:pPr>
            <a:r>
              <a:rPr lang="en-US" sz="2800" dirty="0" smtClean="0"/>
              <a:t>Plasticity  </a:t>
            </a:r>
          </a:p>
          <a:p>
            <a:pPr marL="1428750" lvl="2" indent="-514350">
              <a:buFont typeface="+mj-lt"/>
              <a:buAutoNum type="arabicPeriod"/>
            </a:pPr>
            <a:r>
              <a:rPr lang="en-US" sz="2800" dirty="0" smtClean="0"/>
              <a:t>memory</a:t>
            </a:r>
            <a:endParaRPr lang="en-US" sz="2800" dirty="0"/>
          </a:p>
          <a:p>
            <a:pPr marL="1428750" lvl="2" indent="-514350">
              <a:buFont typeface="+mj-lt"/>
              <a:buAutoNum type="arabicPeriod"/>
            </a:pPr>
            <a:r>
              <a:rPr lang="en-US" sz="2800" dirty="0" smtClean="0"/>
              <a:t>Ease </a:t>
            </a:r>
            <a:r>
              <a:rPr lang="en-US" sz="2800" dirty="0"/>
              <a:t>of passage through tissue</a:t>
            </a:r>
          </a:p>
          <a:p>
            <a:pPr marL="1428750" lvl="2" indent="-514350">
              <a:buFont typeface="+mj-lt"/>
              <a:buAutoNum type="arabicPeriod"/>
            </a:pPr>
            <a:r>
              <a:rPr lang="en-US" sz="2800" dirty="0" smtClean="0"/>
              <a:t>Knot </a:t>
            </a:r>
            <a:r>
              <a:rPr lang="en-US" sz="2800" dirty="0"/>
              <a:t>security</a:t>
            </a:r>
          </a:p>
          <a:p>
            <a:pPr marL="1428750" lvl="2" indent="-514350">
              <a:buFont typeface="+mj-lt"/>
              <a:buAutoNum type="arabicPeriod"/>
            </a:pPr>
            <a:r>
              <a:rPr lang="en-US" sz="2800" dirty="0" smtClean="0"/>
              <a:t>Pull </a:t>
            </a:r>
            <a:r>
              <a:rPr lang="en-US" sz="2800" dirty="0"/>
              <a:t>of tissue by suture</a:t>
            </a:r>
          </a:p>
          <a:p>
            <a:pPr marL="1428750" lvl="2" indent="-514350">
              <a:buFont typeface="+mj-lt"/>
              <a:buAutoNum type="arabicPeriod"/>
            </a:pPr>
            <a:r>
              <a:rPr lang="en-US" sz="2800" dirty="0" smtClean="0"/>
              <a:t>Short </a:t>
            </a:r>
            <a:r>
              <a:rPr lang="en-US" sz="2800" dirty="0"/>
              <a:t>and long term reactions of tissue</a:t>
            </a:r>
          </a:p>
          <a:p>
            <a:pPr marL="1428750" lvl="2" indent="-514350">
              <a:buFont typeface="+mj-lt"/>
              <a:buAutoNum type="arabicPeriod"/>
            </a:pPr>
            <a:r>
              <a:rPr lang="en-US" sz="2800" dirty="0" smtClean="0"/>
              <a:t>Handling</a:t>
            </a:r>
            <a:r>
              <a:rPr lang="en-US" sz="2800" dirty="0"/>
              <a:t>, ease of use of suture and </a:t>
            </a:r>
            <a:r>
              <a:rPr lang="en-US" sz="2800" dirty="0" smtClean="0"/>
              <a:t>Packing  </a:t>
            </a:r>
            <a:r>
              <a:rPr lang="en-US" sz="2800" dirty="0"/>
              <a:t>property ensuring suture getting out of package with </a:t>
            </a:r>
            <a:r>
              <a:rPr lang="en-US" sz="2800" dirty="0" smtClean="0"/>
              <a:t>minimum memory</a:t>
            </a:r>
            <a:r>
              <a:rPr lang="en-US" sz="2800" dirty="0"/>
              <a:t>.</a:t>
            </a:r>
          </a:p>
        </p:txBody>
      </p:sp>
    </p:spTree>
    <p:extLst>
      <p:ext uri="{BB962C8B-B14F-4D97-AF65-F5344CB8AC3E}">
        <p14:creationId xmlns:p14="http://schemas.microsoft.com/office/powerpoint/2010/main" val="63547176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5535"/>
            <a:ext cx="10515600" cy="682387"/>
          </a:xfrm>
        </p:spPr>
        <p:txBody>
          <a:bodyPr>
            <a:normAutofit fontScale="90000"/>
          </a:bodyPr>
          <a:lstStyle/>
          <a:p>
            <a:r>
              <a:rPr lang="en-US" b="1" dirty="0" smtClean="0">
                <a:latin typeface="+mn-lt"/>
              </a:rPr>
              <a:t>                Characteristic of sutures </a:t>
            </a:r>
            <a:endParaRPr lang="en-US" b="1" dirty="0">
              <a:latin typeface="+mn-lt"/>
            </a:endParaRPr>
          </a:p>
        </p:txBody>
      </p:sp>
      <p:sp>
        <p:nvSpPr>
          <p:cNvPr id="3" name="Content Placeholder 2"/>
          <p:cNvSpPr>
            <a:spLocks noGrp="1"/>
          </p:cNvSpPr>
          <p:nvPr>
            <p:ph idx="1"/>
          </p:nvPr>
        </p:nvSpPr>
        <p:spPr>
          <a:xfrm>
            <a:off x="647130" y="777922"/>
            <a:ext cx="11158183" cy="5854889"/>
          </a:xfrm>
        </p:spPr>
        <p:txBody>
          <a:bodyPr>
            <a:normAutofit fontScale="85000" lnSpcReduction="20000"/>
          </a:bodyPr>
          <a:lstStyle/>
          <a:p>
            <a:pPr marL="0" indent="0">
              <a:lnSpc>
                <a:spcPct val="110000"/>
              </a:lnSpc>
              <a:buNone/>
            </a:pPr>
            <a:r>
              <a:rPr lang="en-US" sz="3200" b="1" dirty="0" smtClean="0"/>
              <a:t>1.  Elasticity</a:t>
            </a:r>
            <a:r>
              <a:rPr lang="en-US" sz="3200" b="1" dirty="0"/>
              <a:t>:</a:t>
            </a:r>
          </a:p>
          <a:p>
            <a:pPr>
              <a:lnSpc>
                <a:spcPct val="110000"/>
              </a:lnSpc>
            </a:pPr>
            <a:r>
              <a:rPr lang="en-US" dirty="0">
                <a:solidFill>
                  <a:srgbClr val="000000"/>
                </a:solidFill>
              </a:rPr>
              <a:t>It is a term describing elongation of suture material by means of pulling method then returning to its </a:t>
            </a:r>
            <a:r>
              <a:rPr lang="en-US" dirty="0" smtClean="0">
                <a:solidFill>
                  <a:srgbClr val="000000"/>
                </a:solidFill>
              </a:rPr>
              <a:t>original length </a:t>
            </a:r>
            <a:r>
              <a:rPr lang="en-US" dirty="0">
                <a:solidFill>
                  <a:srgbClr val="000000"/>
                </a:solidFill>
              </a:rPr>
              <a:t>when left free, in short its </a:t>
            </a:r>
            <a:r>
              <a:rPr lang="en-US" b="1" dirty="0">
                <a:solidFill>
                  <a:srgbClr val="000000"/>
                </a:solidFill>
              </a:rPr>
              <a:t>flexibility. </a:t>
            </a:r>
            <a:endParaRPr lang="en-US" b="1" dirty="0" smtClean="0">
              <a:solidFill>
                <a:srgbClr val="000000"/>
              </a:solidFill>
            </a:endParaRPr>
          </a:p>
          <a:p>
            <a:pPr>
              <a:lnSpc>
                <a:spcPct val="110000"/>
              </a:lnSpc>
            </a:pPr>
            <a:r>
              <a:rPr lang="en-US" b="1" dirty="0" smtClean="0">
                <a:solidFill>
                  <a:srgbClr val="000000"/>
                </a:solidFill>
              </a:rPr>
              <a:t>Elasticity</a:t>
            </a:r>
            <a:r>
              <a:rPr lang="en-US" dirty="0" smtClean="0">
                <a:solidFill>
                  <a:srgbClr val="000000"/>
                </a:solidFill>
              </a:rPr>
              <a:t> </a:t>
            </a:r>
            <a:r>
              <a:rPr lang="en-US" dirty="0">
                <a:solidFill>
                  <a:srgbClr val="000000"/>
                </a:solidFill>
              </a:rPr>
              <a:t>is a preferred </a:t>
            </a:r>
            <a:r>
              <a:rPr lang="en-US" dirty="0" smtClean="0">
                <a:solidFill>
                  <a:srgbClr val="000000"/>
                </a:solidFill>
              </a:rPr>
              <a:t>characteristic sutures</a:t>
            </a:r>
            <a:r>
              <a:rPr lang="en-US" dirty="0">
                <a:solidFill>
                  <a:srgbClr val="000000"/>
                </a:solidFill>
              </a:rPr>
              <a:t>. Because </a:t>
            </a:r>
            <a:r>
              <a:rPr lang="en-US" dirty="0" smtClean="0">
                <a:solidFill>
                  <a:srgbClr val="000000"/>
                </a:solidFill>
              </a:rPr>
              <a:t>after implanting </a:t>
            </a:r>
            <a:r>
              <a:rPr lang="en-US" dirty="0">
                <a:solidFill>
                  <a:srgbClr val="000000"/>
                </a:solidFill>
              </a:rPr>
              <a:t>the suture to the wound, suture is expected to keep two parts of scar together in suitable position </a:t>
            </a:r>
            <a:r>
              <a:rPr lang="en-US" b="1" dirty="0" smtClean="0">
                <a:solidFill>
                  <a:srgbClr val="000000"/>
                </a:solidFill>
              </a:rPr>
              <a:t>by elongating </a:t>
            </a:r>
            <a:r>
              <a:rPr lang="en-US" b="1" dirty="0">
                <a:solidFill>
                  <a:srgbClr val="000000"/>
                </a:solidFill>
              </a:rPr>
              <a:t>without stressing, cutting tissues due to edema</a:t>
            </a:r>
            <a:r>
              <a:rPr lang="en-US" dirty="0">
                <a:solidFill>
                  <a:srgbClr val="000000"/>
                </a:solidFill>
              </a:rPr>
              <a:t> developed in the scar and then, upon retraction </a:t>
            </a:r>
            <a:r>
              <a:rPr lang="en-US" dirty="0" smtClean="0">
                <a:solidFill>
                  <a:srgbClr val="000000"/>
                </a:solidFill>
              </a:rPr>
              <a:t>of wound </a:t>
            </a:r>
            <a:r>
              <a:rPr lang="en-US" dirty="0">
                <a:solidFill>
                  <a:srgbClr val="000000"/>
                </a:solidFill>
              </a:rPr>
              <a:t>after re-absorption of edema to return to original length.</a:t>
            </a:r>
          </a:p>
          <a:p>
            <a:pPr marL="0" indent="0">
              <a:lnSpc>
                <a:spcPct val="110000"/>
              </a:lnSpc>
              <a:buNone/>
            </a:pPr>
            <a:r>
              <a:rPr lang="en-US" sz="3200" b="1" dirty="0" smtClean="0"/>
              <a:t>2.  Plasticity</a:t>
            </a:r>
            <a:r>
              <a:rPr lang="en-US" sz="3200" b="1" dirty="0"/>
              <a:t>:</a:t>
            </a:r>
          </a:p>
          <a:p>
            <a:pPr>
              <a:lnSpc>
                <a:spcPct val="110000"/>
              </a:lnSpc>
            </a:pPr>
            <a:r>
              <a:rPr lang="en-US" dirty="0">
                <a:solidFill>
                  <a:srgbClr val="000000"/>
                </a:solidFill>
              </a:rPr>
              <a:t>Plasticity is a term defined as the </a:t>
            </a:r>
            <a:r>
              <a:rPr lang="en-US" b="1" dirty="0">
                <a:solidFill>
                  <a:srgbClr val="000000"/>
                </a:solidFill>
              </a:rPr>
              <a:t>capacity of a suture to retain its length </a:t>
            </a:r>
            <a:r>
              <a:rPr lang="en-US" dirty="0">
                <a:solidFill>
                  <a:srgbClr val="000000"/>
                </a:solidFill>
              </a:rPr>
              <a:t>and strength after stretching. </a:t>
            </a:r>
            <a:endParaRPr lang="en-US" dirty="0" smtClean="0">
              <a:solidFill>
                <a:srgbClr val="000000"/>
              </a:solidFill>
            </a:endParaRPr>
          </a:p>
          <a:p>
            <a:pPr>
              <a:lnSpc>
                <a:spcPct val="110000"/>
              </a:lnSpc>
            </a:pPr>
            <a:r>
              <a:rPr lang="en-US" dirty="0" smtClean="0">
                <a:solidFill>
                  <a:srgbClr val="000000"/>
                </a:solidFill>
              </a:rPr>
              <a:t>Sutures with </a:t>
            </a:r>
            <a:r>
              <a:rPr lang="en-US" dirty="0">
                <a:solidFill>
                  <a:srgbClr val="000000"/>
                </a:solidFill>
              </a:rPr>
              <a:t>high plasticity do not hinder circulation on the tissue by elongating without stressing or cutting tissues due </a:t>
            </a:r>
            <a:r>
              <a:rPr lang="en-US" dirty="0" smtClean="0">
                <a:solidFill>
                  <a:srgbClr val="000000"/>
                </a:solidFill>
              </a:rPr>
              <a:t>to developing </a:t>
            </a:r>
            <a:r>
              <a:rPr lang="en-US" dirty="0">
                <a:solidFill>
                  <a:srgbClr val="000000"/>
                </a:solidFill>
              </a:rPr>
              <a:t>edema on the wound. However, elongated suture upon retraction of wound after re-absorption </a:t>
            </a:r>
            <a:r>
              <a:rPr lang="en-US" dirty="0" smtClean="0">
                <a:solidFill>
                  <a:srgbClr val="000000"/>
                </a:solidFill>
              </a:rPr>
              <a:t>of edema </a:t>
            </a:r>
            <a:r>
              <a:rPr lang="en-US" dirty="0">
                <a:solidFill>
                  <a:srgbClr val="000000"/>
                </a:solidFill>
              </a:rPr>
              <a:t>cannot ensure correct approximation of wound edges.</a:t>
            </a:r>
            <a:endParaRPr lang="en-US" dirty="0"/>
          </a:p>
        </p:txBody>
      </p:sp>
    </p:spTree>
    <p:extLst>
      <p:ext uri="{BB962C8B-B14F-4D97-AF65-F5344CB8AC3E}">
        <p14:creationId xmlns:p14="http://schemas.microsoft.com/office/powerpoint/2010/main" val="32811977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mn-lt"/>
              </a:rPr>
              <a:t>               Aims of theatre nursing</a:t>
            </a:r>
            <a:endParaRPr lang="en-US" b="1" dirty="0">
              <a:latin typeface="+mn-lt"/>
            </a:endParaRPr>
          </a:p>
        </p:txBody>
      </p:sp>
      <p:sp>
        <p:nvSpPr>
          <p:cNvPr id="3" name="Content Placeholder 2"/>
          <p:cNvSpPr>
            <a:spLocks noGrp="1"/>
          </p:cNvSpPr>
          <p:nvPr>
            <p:ph idx="1"/>
          </p:nvPr>
        </p:nvSpPr>
        <p:spPr/>
        <p:txBody>
          <a:bodyPr/>
          <a:lstStyle/>
          <a:p>
            <a:pPr marL="342900" lvl="0" indent="-342900">
              <a:lnSpc>
                <a:spcPct val="100000"/>
              </a:lnSpc>
              <a:spcBef>
                <a:spcPct val="20000"/>
              </a:spcBef>
            </a:pPr>
            <a:r>
              <a:rPr lang="en-GB" sz="3200" dirty="0">
                <a:solidFill>
                  <a:prstClr val="black"/>
                </a:solidFill>
              </a:rPr>
              <a:t>To prepare conscientiously by study to adapt to the changing world of </a:t>
            </a:r>
            <a:r>
              <a:rPr lang="en-GB" sz="3200" dirty="0" smtClean="0">
                <a:solidFill>
                  <a:prstClr val="black"/>
                </a:solidFill>
              </a:rPr>
              <a:t>medicine, </a:t>
            </a:r>
            <a:endParaRPr lang="en-US" sz="3200" dirty="0">
              <a:solidFill>
                <a:prstClr val="black"/>
              </a:solidFill>
            </a:endParaRPr>
          </a:p>
          <a:p>
            <a:pPr marL="342900" lvl="0" indent="-342900">
              <a:lnSpc>
                <a:spcPct val="100000"/>
              </a:lnSpc>
              <a:spcBef>
                <a:spcPct val="20000"/>
              </a:spcBef>
            </a:pPr>
            <a:r>
              <a:rPr lang="en-GB" sz="3200" dirty="0">
                <a:solidFill>
                  <a:prstClr val="black"/>
                </a:solidFill>
              </a:rPr>
              <a:t>To allay the fears of the </a:t>
            </a:r>
            <a:r>
              <a:rPr lang="en-GB" sz="3200" dirty="0" smtClean="0">
                <a:solidFill>
                  <a:prstClr val="black"/>
                </a:solidFill>
              </a:rPr>
              <a:t>patient, </a:t>
            </a:r>
            <a:endParaRPr lang="en-US" sz="3200" dirty="0">
              <a:solidFill>
                <a:prstClr val="black"/>
              </a:solidFill>
            </a:endParaRPr>
          </a:p>
          <a:p>
            <a:pPr marL="342900" lvl="0" indent="-342900">
              <a:lnSpc>
                <a:spcPct val="100000"/>
              </a:lnSpc>
              <a:spcBef>
                <a:spcPct val="20000"/>
              </a:spcBef>
            </a:pPr>
            <a:r>
              <a:rPr lang="en-GB" sz="3200" dirty="0">
                <a:solidFill>
                  <a:prstClr val="black"/>
                </a:solidFill>
              </a:rPr>
              <a:t>To integrate the patient care during their period in </a:t>
            </a:r>
            <a:r>
              <a:rPr lang="en-GB" sz="3200" dirty="0" smtClean="0">
                <a:solidFill>
                  <a:prstClr val="black"/>
                </a:solidFill>
              </a:rPr>
              <a:t>theatre, </a:t>
            </a:r>
            <a:endParaRPr lang="en-US" sz="3200" dirty="0">
              <a:solidFill>
                <a:prstClr val="black"/>
              </a:solidFill>
            </a:endParaRPr>
          </a:p>
          <a:p>
            <a:pPr marL="342900" lvl="0" indent="-342900">
              <a:lnSpc>
                <a:spcPct val="100000"/>
              </a:lnSpc>
              <a:spcBef>
                <a:spcPct val="20000"/>
              </a:spcBef>
            </a:pPr>
            <a:r>
              <a:rPr lang="en-GB" sz="3200" dirty="0">
                <a:solidFill>
                  <a:prstClr val="black"/>
                </a:solidFill>
              </a:rPr>
              <a:t>To become highly skilled in theatre </a:t>
            </a:r>
            <a:r>
              <a:rPr lang="en-GB" sz="3200" dirty="0" smtClean="0">
                <a:solidFill>
                  <a:prstClr val="black"/>
                </a:solidFill>
              </a:rPr>
              <a:t>techniques, </a:t>
            </a:r>
            <a:endParaRPr lang="en-US" sz="3200" dirty="0">
              <a:solidFill>
                <a:prstClr val="black"/>
              </a:solidFill>
            </a:endParaRPr>
          </a:p>
          <a:p>
            <a:pPr marL="342900" lvl="0" indent="-342900">
              <a:lnSpc>
                <a:spcPct val="100000"/>
              </a:lnSpc>
              <a:spcBef>
                <a:spcPct val="20000"/>
              </a:spcBef>
            </a:pPr>
            <a:r>
              <a:rPr lang="en-GB" sz="3200" dirty="0">
                <a:solidFill>
                  <a:prstClr val="black"/>
                </a:solidFill>
              </a:rPr>
              <a:t>To be able to impart knowledge to </a:t>
            </a:r>
            <a:r>
              <a:rPr lang="en-GB" sz="3200" dirty="0" smtClean="0">
                <a:solidFill>
                  <a:prstClr val="black"/>
                </a:solidFill>
              </a:rPr>
              <a:t>others,</a:t>
            </a:r>
            <a:endParaRPr lang="en-US" sz="3200" dirty="0">
              <a:solidFill>
                <a:prstClr val="black"/>
              </a:solidFill>
            </a:endParaRPr>
          </a:p>
        </p:txBody>
      </p:sp>
    </p:spTree>
    <p:extLst>
      <p:ext uri="{BB962C8B-B14F-4D97-AF65-F5344CB8AC3E}">
        <p14:creationId xmlns:p14="http://schemas.microsoft.com/office/powerpoint/2010/main" val="18086861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70456"/>
            <a:ext cx="10515600" cy="6323527"/>
          </a:xfrm>
        </p:spPr>
        <p:txBody>
          <a:bodyPr>
            <a:normAutofit fontScale="92500" lnSpcReduction="10000"/>
          </a:bodyPr>
          <a:lstStyle/>
          <a:p>
            <a:pPr marL="0" indent="0">
              <a:buNone/>
            </a:pPr>
            <a:r>
              <a:rPr lang="en-US" sz="3200" b="1" dirty="0" smtClean="0">
                <a:latin typeface="Calibri" panose="020F0502020204030204" pitchFamily="34" charset="0"/>
              </a:rPr>
              <a:t>3.  Memory</a:t>
            </a:r>
            <a:r>
              <a:rPr lang="en-US" sz="3200" b="1" dirty="0">
                <a:latin typeface="Calibri" panose="020F0502020204030204" pitchFamily="34" charset="0"/>
              </a:rPr>
              <a:t>:</a:t>
            </a:r>
          </a:p>
          <a:p>
            <a:r>
              <a:rPr lang="en-US" dirty="0">
                <a:solidFill>
                  <a:srgbClr val="000000"/>
                </a:solidFill>
                <a:latin typeface="Calibri" panose="020F0502020204030204" pitchFamily="34" charset="0"/>
              </a:rPr>
              <a:t>It is a term defining </a:t>
            </a:r>
            <a:r>
              <a:rPr lang="en-US" b="1" dirty="0">
                <a:solidFill>
                  <a:srgbClr val="000000"/>
                </a:solidFill>
                <a:latin typeface="Calibri" panose="020F0502020204030204" pitchFamily="34" charset="0"/>
              </a:rPr>
              <a:t>incapability of suture to change shape easily</a:t>
            </a:r>
            <a:r>
              <a:rPr lang="en-US" dirty="0">
                <a:solidFill>
                  <a:srgbClr val="000000"/>
                </a:solidFill>
                <a:latin typeface="Calibri" panose="020F0502020204030204" pitchFamily="34" charset="0"/>
              </a:rPr>
              <a:t>. Sutures with strong memory tend to return </a:t>
            </a:r>
            <a:r>
              <a:rPr lang="en-US" dirty="0" smtClean="0">
                <a:solidFill>
                  <a:srgbClr val="000000"/>
                </a:solidFill>
                <a:latin typeface="Calibri" panose="020F0502020204030204" pitchFamily="34" charset="0"/>
              </a:rPr>
              <a:t>their former</a:t>
            </a:r>
            <a:r>
              <a:rPr lang="en-US" dirty="0">
                <a:solidFill>
                  <a:srgbClr val="000000"/>
                </a:solidFill>
                <a:latin typeface="Calibri" panose="020F0502020204030204" pitchFamily="34" charset="0"/>
              </a:rPr>
              <a:t>, packing form when they are removed from their packing, during and after manipulation. This is because </a:t>
            </a:r>
            <a:r>
              <a:rPr lang="en-US" dirty="0" smtClean="0">
                <a:solidFill>
                  <a:srgbClr val="000000"/>
                </a:solidFill>
                <a:latin typeface="Calibri" panose="020F0502020204030204" pitchFamily="34" charset="0"/>
              </a:rPr>
              <a:t>of their </a:t>
            </a:r>
            <a:r>
              <a:rPr lang="en-US" dirty="0">
                <a:solidFill>
                  <a:srgbClr val="000000"/>
                </a:solidFill>
                <a:latin typeface="Calibri" panose="020F0502020204030204" pitchFamily="34" charset="0"/>
              </a:rPr>
              <a:t>rigidity. Sutures with strong memory is hard to manipulate and </a:t>
            </a:r>
            <a:r>
              <a:rPr lang="en-US" dirty="0" smtClean="0">
                <a:solidFill>
                  <a:srgbClr val="000000"/>
                </a:solidFill>
                <a:latin typeface="Calibri" panose="020F0502020204030204" pitchFamily="34" charset="0"/>
              </a:rPr>
              <a:t>thread</a:t>
            </a:r>
            <a:r>
              <a:rPr lang="en-US" dirty="0">
                <a:solidFill>
                  <a:srgbClr val="000000"/>
                </a:solidFill>
                <a:latin typeface="Calibri" panose="020F0502020204030204" pitchFamily="34" charset="0"/>
              </a:rPr>
              <a:t>, at the same time they have </a:t>
            </a:r>
            <a:r>
              <a:rPr lang="en-US" dirty="0" smtClean="0">
                <a:solidFill>
                  <a:srgbClr val="000000"/>
                </a:solidFill>
                <a:latin typeface="Calibri" panose="020F0502020204030204" pitchFamily="34" charset="0"/>
              </a:rPr>
              <a:t>poor thread </a:t>
            </a:r>
            <a:r>
              <a:rPr lang="en-US" dirty="0">
                <a:solidFill>
                  <a:srgbClr val="000000"/>
                </a:solidFill>
                <a:latin typeface="Calibri" panose="020F0502020204030204" pitchFamily="34" charset="0"/>
              </a:rPr>
              <a:t>safety.</a:t>
            </a:r>
          </a:p>
          <a:p>
            <a:pPr marL="0" indent="0">
              <a:buNone/>
            </a:pPr>
            <a:r>
              <a:rPr lang="en-US" sz="3200" b="1" dirty="0" smtClean="0">
                <a:latin typeface="Calibri" panose="020F0502020204030204" pitchFamily="34" charset="0"/>
              </a:rPr>
              <a:t>4.  Friction </a:t>
            </a:r>
            <a:r>
              <a:rPr lang="en-US" sz="3200" b="1" dirty="0">
                <a:latin typeface="Calibri" panose="020F0502020204030204" pitchFamily="34" charset="0"/>
              </a:rPr>
              <a:t>Surface:</a:t>
            </a:r>
          </a:p>
          <a:p>
            <a:r>
              <a:rPr lang="en-US" dirty="0">
                <a:solidFill>
                  <a:srgbClr val="000000"/>
                </a:solidFill>
                <a:latin typeface="Calibri" panose="020F0502020204030204" pitchFamily="34" charset="0"/>
              </a:rPr>
              <a:t>It defines </a:t>
            </a:r>
            <a:r>
              <a:rPr lang="en-US" b="1" dirty="0">
                <a:solidFill>
                  <a:srgbClr val="000000"/>
                </a:solidFill>
                <a:latin typeface="Calibri" panose="020F0502020204030204" pitchFamily="34" charset="0"/>
              </a:rPr>
              <a:t>slipperiness of suture</a:t>
            </a:r>
            <a:r>
              <a:rPr lang="en-US" dirty="0">
                <a:solidFill>
                  <a:srgbClr val="000000"/>
                </a:solidFill>
                <a:latin typeface="Calibri" panose="020F0502020204030204" pitchFamily="34" charset="0"/>
              </a:rPr>
              <a:t>. Suture surface should be smooth and uniform. However, very slippery </a:t>
            </a:r>
            <a:r>
              <a:rPr lang="en-US" dirty="0" smtClean="0">
                <a:solidFill>
                  <a:srgbClr val="000000"/>
                </a:solidFill>
                <a:latin typeface="Calibri" panose="020F0502020204030204" pitchFamily="34" charset="0"/>
              </a:rPr>
              <a:t>and smooth </a:t>
            </a:r>
            <a:r>
              <a:rPr lang="en-US" dirty="0">
                <a:solidFill>
                  <a:srgbClr val="000000"/>
                </a:solidFill>
                <a:latin typeface="Calibri" panose="020F0502020204030204" pitchFamily="34" charset="0"/>
              </a:rPr>
              <a:t>sutures are not preferred due to their unsecure knotting. </a:t>
            </a:r>
            <a:endParaRPr lang="en-US" dirty="0" smtClean="0">
              <a:solidFill>
                <a:srgbClr val="000000"/>
              </a:solidFill>
              <a:latin typeface="Calibri" panose="020F0502020204030204" pitchFamily="34" charset="0"/>
            </a:endParaRPr>
          </a:p>
          <a:p>
            <a:r>
              <a:rPr lang="en-US" dirty="0" smtClean="0">
                <a:solidFill>
                  <a:srgbClr val="000000"/>
                </a:solidFill>
                <a:latin typeface="Calibri" panose="020F0502020204030204" pitchFamily="34" charset="0"/>
              </a:rPr>
              <a:t>Uneven </a:t>
            </a:r>
            <a:r>
              <a:rPr lang="en-US" dirty="0">
                <a:solidFill>
                  <a:srgbClr val="000000"/>
                </a:solidFill>
                <a:latin typeface="Calibri" panose="020F0502020204030204" pitchFamily="34" charset="0"/>
              </a:rPr>
              <a:t>surface of sutures is a </a:t>
            </a:r>
            <a:r>
              <a:rPr lang="en-US" dirty="0" smtClean="0">
                <a:solidFill>
                  <a:srgbClr val="000000"/>
                </a:solidFill>
                <a:latin typeface="Calibri" panose="020F0502020204030204" pitchFamily="34" charset="0"/>
              </a:rPr>
              <a:t>desired characteristic </a:t>
            </a:r>
            <a:r>
              <a:rPr lang="en-US" dirty="0">
                <a:solidFill>
                  <a:srgbClr val="000000"/>
                </a:solidFill>
                <a:latin typeface="Calibri" panose="020F0502020204030204" pitchFamily="34" charset="0"/>
              </a:rPr>
              <a:t>for knot security</a:t>
            </a:r>
            <a:r>
              <a:rPr lang="en-US" dirty="0" smtClean="0">
                <a:solidFill>
                  <a:srgbClr val="000000"/>
                </a:solidFill>
                <a:latin typeface="Calibri" panose="020F0502020204030204" pitchFamily="34" charset="0"/>
              </a:rPr>
              <a:t>.</a:t>
            </a:r>
          </a:p>
          <a:p>
            <a:r>
              <a:rPr lang="en-US" b="1" dirty="0" smtClean="0">
                <a:solidFill>
                  <a:srgbClr val="000000"/>
                </a:solidFill>
                <a:latin typeface="Calibri" panose="020F0502020204030204" pitchFamily="34" charset="0"/>
              </a:rPr>
              <a:t> </a:t>
            </a:r>
            <a:r>
              <a:rPr lang="en-US" b="1" dirty="0">
                <a:solidFill>
                  <a:srgbClr val="000000"/>
                </a:solidFill>
                <a:latin typeface="Calibri" panose="020F0502020204030204" pitchFamily="34" charset="0"/>
              </a:rPr>
              <a:t>Disadvantages </a:t>
            </a:r>
            <a:r>
              <a:rPr lang="en-US" dirty="0">
                <a:solidFill>
                  <a:srgbClr val="000000"/>
                </a:solidFill>
                <a:latin typeface="Calibri" panose="020F0502020204030204" pitchFamily="34" charset="0"/>
              </a:rPr>
              <a:t>of these types of </a:t>
            </a:r>
            <a:r>
              <a:rPr lang="en-US" dirty="0" smtClean="0">
                <a:solidFill>
                  <a:srgbClr val="000000"/>
                </a:solidFill>
                <a:latin typeface="Calibri" panose="020F0502020204030204" pitchFamily="34" charset="0"/>
              </a:rPr>
              <a:t>sutures (uneven sutures) </a:t>
            </a:r>
            <a:r>
              <a:rPr lang="en-US" dirty="0">
                <a:solidFill>
                  <a:srgbClr val="000000"/>
                </a:solidFill>
                <a:latin typeface="Calibri" panose="020F0502020204030204" pitchFamily="34" charset="0"/>
              </a:rPr>
              <a:t>are their leading trauma while </a:t>
            </a:r>
            <a:r>
              <a:rPr lang="en-US" dirty="0" smtClean="0">
                <a:solidFill>
                  <a:srgbClr val="000000"/>
                </a:solidFill>
                <a:latin typeface="Calibri" panose="020F0502020204030204" pitchFamily="34" charset="0"/>
              </a:rPr>
              <a:t>passing through </a:t>
            </a:r>
            <a:r>
              <a:rPr lang="en-US" dirty="0">
                <a:solidFill>
                  <a:srgbClr val="000000"/>
                </a:solidFill>
                <a:latin typeface="Calibri" panose="020F0502020204030204" pitchFamily="34" charset="0"/>
              </a:rPr>
              <a:t>tissue and to thrombosis by scratching vein surface. Such disadvantages are tried to be eliminated </a:t>
            </a:r>
            <a:r>
              <a:rPr lang="en-US" dirty="0" smtClean="0">
                <a:solidFill>
                  <a:srgbClr val="000000"/>
                </a:solidFill>
                <a:latin typeface="Calibri" panose="020F0502020204030204" pitchFamily="34" charset="0"/>
              </a:rPr>
              <a:t>by coating </a:t>
            </a:r>
            <a:r>
              <a:rPr lang="en-US" dirty="0">
                <a:solidFill>
                  <a:srgbClr val="000000"/>
                </a:solidFill>
                <a:latin typeface="Calibri" panose="020F0502020204030204" pitchFamily="34" charset="0"/>
              </a:rPr>
              <a:t>such sutures with materials such </a:t>
            </a:r>
            <a:r>
              <a:rPr lang="en-US" b="1" dirty="0">
                <a:solidFill>
                  <a:srgbClr val="000000"/>
                </a:solidFill>
                <a:latin typeface="Calibri" panose="020F0502020204030204" pitchFamily="34" charset="0"/>
              </a:rPr>
              <a:t>as silicone</a:t>
            </a:r>
            <a:r>
              <a:rPr lang="en-US" dirty="0">
                <a:solidFill>
                  <a:srgbClr val="000000"/>
                </a:solidFill>
                <a:latin typeface="Calibri" panose="020F0502020204030204" pitchFamily="34" charset="0"/>
              </a:rPr>
              <a:t>. Multifilament sutures have larger friction surfaces </a:t>
            </a:r>
            <a:r>
              <a:rPr lang="en-US" dirty="0" smtClean="0">
                <a:solidFill>
                  <a:srgbClr val="000000"/>
                </a:solidFill>
                <a:latin typeface="Calibri" panose="020F0502020204030204" pitchFamily="34" charset="0"/>
              </a:rPr>
              <a:t>compared to </a:t>
            </a:r>
            <a:r>
              <a:rPr lang="en-US" dirty="0">
                <a:solidFill>
                  <a:srgbClr val="000000"/>
                </a:solidFill>
                <a:latin typeface="Calibri" panose="020F0502020204030204" pitchFamily="34" charset="0"/>
              </a:rPr>
              <a:t>monofilament sutures and they cause more trauma while passing through tissues</a:t>
            </a:r>
            <a:r>
              <a:rPr lang="en-US" b="1" dirty="0">
                <a:solidFill>
                  <a:srgbClr val="000000"/>
                </a:solidFill>
                <a:latin typeface="Calibri" panose="020F0502020204030204" pitchFamily="34" charset="0"/>
              </a:rPr>
              <a:t>.</a:t>
            </a:r>
            <a:endParaRPr lang="en-US" dirty="0"/>
          </a:p>
        </p:txBody>
      </p:sp>
    </p:spTree>
    <p:extLst>
      <p:ext uri="{BB962C8B-B14F-4D97-AF65-F5344CB8AC3E}">
        <p14:creationId xmlns:p14="http://schemas.microsoft.com/office/powerpoint/2010/main" val="367398353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70456"/>
            <a:ext cx="10515600" cy="6246254"/>
          </a:xfrm>
        </p:spPr>
        <p:txBody>
          <a:bodyPr>
            <a:normAutofit/>
          </a:bodyPr>
          <a:lstStyle/>
          <a:p>
            <a:pPr marL="0" indent="0">
              <a:buNone/>
            </a:pPr>
            <a:r>
              <a:rPr lang="en-US" sz="3200" b="1" dirty="0" smtClean="0">
                <a:latin typeface="Calibri" panose="020F0502020204030204" pitchFamily="34" charset="0"/>
              </a:rPr>
              <a:t>5. Tensile </a:t>
            </a:r>
            <a:r>
              <a:rPr lang="en-US" sz="3200" b="1" dirty="0">
                <a:latin typeface="Calibri" panose="020F0502020204030204" pitchFamily="34" charset="0"/>
              </a:rPr>
              <a:t>Strength :</a:t>
            </a:r>
          </a:p>
          <a:p>
            <a:r>
              <a:rPr lang="en-US" dirty="0">
                <a:solidFill>
                  <a:srgbClr val="000000"/>
                </a:solidFill>
                <a:latin typeface="Calibri" panose="020F0502020204030204" pitchFamily="34" charset="0"/>
              </a:rPr>
              <a:t>It defines the </a:t>
            </a:r>
            <a:r>
              <a:rPr lang="en-US" b="1" dirty="0">
                <a:solidFill>
                  <a:srgbClr val="000000"/>
                </a:solidFill>
                <a:latin typeface="Calibri" panose="020F0502020204030204" pitchFamily="34" charset="0"/>
              </a:rPr>
              <a:t>force needed to break the suture</a:t>
            </a:r>
            <a:r>
              <a:rPr lang="en-US" dirty="0">
                <a:solidFill>
                  <a:srgbClr val="000000"/>
                </a:solidFill>
                <a:latin typeface="Calibri" panose="020F0502020204030204" pitchFamily="34" charset="0"/>
              </a:rPr>
              <a:t>. Tensile strength of suture reduces after implantation</a:t>
            </a:r>
            <a:r>
              <a:rPr lang="en-US" dirty="0" smtClean="0">
                <a:solidFill>
                  <a:srgbClr val="000000"/>
                </a:solidFill>
                <a:latin typeface="Calibri" panose="020F0502020204030204" pitchFamily="34" charset="0"/>
              </a:rPr>
              <a:t>.</a:t>
            </a:r>
          </a:p>
          <a:p>
            <a:r>
              <a:rPr lang="en-US" dirty="0" smtClean="0">
                <a:solidFill>
                  <a:srgbClr val="000000"/>
                </a:solidFill>
                <a:latin typeface="Calibri" panose="020F0502020204030204" pitchFamily="34" charset="0"/>
              </a:rPr>
              <a:t> Tensile strength </a:t>
            </a:r>
            <a:r>
              <a:rPr lang="en-US" dirty="0">
                <a:solidFill>
                  <a:srgbClr val="000000"/>
                </a:solidFill>
                <a:latin typeface="Calibri" panose="020F0502020204030204" pitchFamily="34" charset="0"/>
              </a:rPr>
              <a:t>is related with the diameter of suture and tensile strength increases as the diameter of suture increases.</a:t>
            </a:r>
          </a:p>
          <a:p>
            <a:r>
              <a:rPr lang="en-US" dirty="0">
                <a:solidFill>
                  <a:srgbClr val="000000"/>
                </a:solidFill>
                <a:latin typeface="Calibri" panose="020F0502020204030204" pitchFamily="34" charset="0"/>
              </a:rPr>
              <a:t>Weakest point of suture is knot. Therefore tensile strength of sutures are measured in knotted condition. </a:t>
            </a:r>
            <a:r>
              <a:rPr lang="en-US" dirty="0" smtClean="0">
                <a:solidFill>
                  <a:srgbClr val="000000"/>
                </a:solidFill>
                <a:latin typeface="Calibri" panose="020F0502020204030204" pitchFamily="34" charset="0"/>
              </a:rPr>
              <a:t>Knotted suture </a:t>
            </a:r>
            <a:r>
              <a:rPr lang="en-US" dirty="0">
                <a:solidFill>
                  <a:srgbClr val="000000"/>
                </a:solidFill>
                <a:latin typeface="Calibri" panose="020F0502020204030204" pitchFamily="34" charset="0"/>
              </a:rPr>
              <a:t>has 2/3 strength of unknotted suture. Each applied knot reduces tensile strength of suture by 30-40% </a:t>
            </a:r>
            <a:r>
              <a:rPr lang="en-US" dirty="0" smtClean="0">
                <a:solidFill>
                  <a:srgbClr val="000000"/>
                </a:solidFill>
                <a:latin typeface="Calibri" panose="020F0502020204030204" pitchFamily="34" charset="0"/>
              </a:rPr>
              <a:t>and causes </a:t>
            </a:r>
            <a:r>
              <a:rPr lang="en-US" dirty="0">
                <a:solidFill>
                  <a:srgbClr val="000000"/>
                </a:solidFill>
                <a:latin typeface="Calibri" panose="020F0502020204030204" pitchFamily="34" charset="0"/>
              </a:rPr>
              <a:t>to leave more foreign substance on the tissue</a:t>
            </a:r>
            <a:r>
              <a:rPr lang="en-US" dirty="0" smtClean="0">
                <a:solidFill>
                  <a:srgbClr val="000000"/>
                </a:solidFill>
                <a:latin typeface="Calibri" panose="020F0502020204030204" pitchFamily="34" charset="0"/>
              </a:rPr>
              <a:t>.</a:t>
            </a:r>
            <a:endParaRPr lang="en-US" dirty="0">
              <a:solidFill>
                <a:srgbClr val="000000"/>
              </a:solidFill>
              <a:latin typeface="Calibri" panose="020F0502020204030204" pitchFamily="34" charset="0"/>
            </a:endParaRPr>
          </a:p>
        </p:txBody>
      </p:sp>
    </p:spTree>
    <p:extLst>
      <p:ext uri="{BB962C8B-B14F-4D97-AF65-F5344CB8AC3E}">
        <p14:creationId xmlns:p14="http://schemas.microsoft.com/office/powerpoint/2010/main" val="248135158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3484" y="300251"/>
            <a:ext cx="10515600" cy="6277970"/>
          </a:xfrm>
        </p:spPr>
        <p:txBody>
          <a:bodyPr>
            <a:normAutofit/>
          </a:bodyPr>
          <a:lstStyle/>
          <a:p>
            <a:pPr marL="0" indent="0">
              <a:buNone/>
            </a:pPr>
            <a:r>
              <a:rPr lang="en-US" sz="3200" b="1" dirty="0" smtClean="0">
                <a:latin typeface="Calibri" panose="020F0502020204030204" pitchFamily="34" charset="0"/>
              </a:rPr>
              <a:t>6.  Capillarity</a:t>
            </a:r>
            <a:r>
              <a:rPr lang="en-US" sz="3200" b="1" dirty="0">
                <a:latin typeface="Calibri" panose="020F0502020204030204" pitchFamily="34" charset="0"/>
              </a:rPr>
              <a:t>:</a:t>
            </a:r>
          </a:p>
          <a:p>
            <a:r>
              <a:rPr lang="en-US" dirty="0">
                <a:solidFill>
                  <a:srgbClr val="000000"/>
                </a:solidFill>
                <a:latin typeface="Calibri" panose="020F0502020204030204" pitchFamily="34" charset="0"/>
              </a:rPr>
              <a:t>It defines wicking of fluids by the suture and transmission of fluid wicked throughout the suture. </a:t>
            </a:r>
            <a:endParaRPr lang="en-US" dirty="0" smtClean="0">
              <a:solidFill>
                <a:srgbClr val="000000"/>
              </a:solidFill>
              <a:latin typeface="Calibri" panose="020F0502020204030204" pitchFamily="34" charset="0"/>
            </a:endParaRPr>
          </a:p>
          <a:p>
            <a:r>
              <a:rPr lang="en-US" dirty="0" smtClean="0">
                <a:solidFill>
                  <a:srgbClr val="000000"/>
                </a:solidFill>
                <a:latin typeface="Calibri" panose="020F0502020204030204" pitchFamily="34" charset="0"/>
              </a:rPr>
              <a:t>Sutures with capillarity </a:t>
            </a:r>
            <a:r>
              <a:rPr lang="en-US" dirty="0">
                <a:solidFill>
                  <a:srgbClr val="000000"/>
                </a:solidFill>
                <a:latin typeface="Calibri" panose="020F0502020204030204" pitchFamily="34" charset="0"/>
              </a:rPr>
              <a:t>property carry the serum and bacteria in the region of implantation they have absorbed throughout </a:t>
            </a:r>
            <a:r>
              <a:rPr lang="en-US" dirty="0" smtClean="0">
                <a:solidFill>
                  <a:srgbClr val="000000"/>
                </a:solidFill>
                <a:latin typeface="Calibri" panose="020F0502020204030204" pitchFamily="34" charset="0"/>
              </a:rPr>
              <a:t>the suture</a:t>
            </a:r>
            <a:r>
              <a:rPr lang="en-US" dirty="0">
                <a:solidFill>
                  <a:srgbClr val="000000"/>
                </a:solidFill>
                <a:latin typeface="Calibri" panose="020F0502020204030204" pitchFamily="34" charset="0"/>
              </a:rPr>
              <a:t>. Generally, capillarity of multifilament sutures are higher than monofilament ones. </a:t>
            </a:r>
            <a:endParaRPr lang="en-US" dirty="0" smtClean="0">
              <a:solidFill>
                <a:srgbClr val="000000"/>
              </a:solidFill>
              <a:latin typeface="Calibri" panose="020F0502020204030204" pitchFamily="34" charset="0"/>
            </a:endParaRPr>
          </a:p>
          <a:p>
            <a:r>
              <a:rPr lang="en-US" dirty="0" smtClean="0">
                <a:solidFill>
                  <a:srgbClr val="000000"/>
                </a:solidFill>
                <a:latin typeface="Calibri" panose="020F0502020204030204" pitchFamily="34" charset="0"/>
              </a:rPr>
              <a:t>Sutures </a:t>
            </a:r>
            <a:r>
              <a:rPr lang="en-US" dirty="0">
                <a:solidFill>
                  <a:srgbClr val="000000"/>
                </a:solidFill>
                <a:latin typeface="Calibri" panose="020F0502020204030204" pitchFamily="34" charset="0"/>
              </a:rPr>
              <a:t>with </a:t>
            </a:r>
            <a:r>
              <a:rPr lang="en-US" dirty="0" smtClean="0">
                <a:solidFill>
                  <a:srgbClr val="000000"/>
                </a:solidFill>
                <a:latin typeface="Calibri" panose="020F0502020204030204" pitchFamily="34" charset="0"/>
              </a:rPr>
              <a:t>capillary characteristic </a:t>
            </a:r>
            <a:r>
              <a:rPr lang="en-US" dirty="0">
                <a:solidFill>
                  <a:srgbClr val="000000"/>
                </a:solidFill>
                <a:latin typeface="Calibri" panose="020F0502020204030204" pitchFamily="34" charset="0"/>
              </a:rPr>
              <a:t>used on skin allow passage of microorganisms between external medium and internal medium </a:t>
            </a:r>
            <a:r>
              <a:rPr lang="en-US" dirty="0" smtClean="0">
                <a:solidFill>
                  <a:srgbClr val="000000"/>
                </a:solidFill>
                <a:latin typeface="Calibri" panose="020F0502020204030204" pitchFamily="34" charset="0"/>
              </a:rPr>
              <a:t>and lead </a:t>
            </a:r>
            <a:r>
              <a:rPr lang="en-US" dirty="0">
                <a:solidFill>
                  <a:srgbClr val="000000"/>
                </a:solidFill>
                <a:latin typeface="Calibri" panose="020F0502020204030204" pitchFamily="34" charset="0"/>
              </a:rPr>
              <a:t>contamination. </a:t>
            </a:r>
            <a:endParaRPr lang="en-US" dirty="0" smtClean="0">
              <a:solidFill>
                <a:srgbClr val="000000"/>
              </a:solidFill>
              <a:latin typeface="Calibri" panose="020F0502020204030204" pitchFamily="34" charset="0"/>
            </a:endParaRPr>
          </a:p>
          <a:p>
            <a:r>
              <a:rPr lang="en-US" dirty="0" smtClean="0">
                <a:solidFill>
                  <a:srgbClr val="000000"/>
                </a:solidFill>
                <a:latin typeface="Calibri" panose="020F0502020204030204" pitchFamily="34" charset="0"/>
              </a:rPr>
              <a:t>Capillarity </a:t>
            </a:r>
            <a:r>
              <a:rPr lang="en-US" dirty="0">
                <a:solidFill>
                  <a:srgbClr val="000000"/>
                </a:solidFill>
                <a:latin typeface="Calibri" panose="020F0502020204030204" pitchFamily="34" charset="0"/>
              </a:rPr>
              <a:t>characteristics of sutures are minimized by coating with materials such as </a:t>
            </a:r>
            <a:r>
              <a:rPr lang="en-US" b="1" dirty="0" smtClean="0">
                <a:solidFill>
                  <a:srgbClr val="000000"/>
                </a:solidFill>
                <a:latin typeface="Calibri" panose="020F0502020204030204" pitchFamily="34" charset="0"/>
              </a:rPr>
              <a:t>silicone, Teflon </a:t>
            </a:r>
            <a:r>
              <a:rPr lang="en-US" b="1" dirty="0">
                <a:solidFill>
                  <a:srgbClr val="000000"/>
                </a:solidFill>
                <a:latin typeface="Calibri" panose="020F0502020204030204" pitchFamily="34" charset="0"/>
              </a:rPr>
              <a:t>or resin</a:t>
            </a:r>
            <a:r>
              <a:rPr lang="en-US" dirty="0">
                <a:solidFill>
                  <a:srgbClr val="000000"/>
                </a:solidFill>
                <a:latin typeface="Calibri" panose="020F0502020204030204" pitchFamily="34" charset="0"/>
              </a:rPr>
              <a:t>.</a:t>
            </a:r>
            <a:endParaRPr lang="en-US" dirty="0"/>
          </a:p>
        </p:txBody>
      </p:sp>
    </p:spTree>
    <p:extLst>
      <p:ext uri="{BB962C8B-B14F-4D97-AF65-F5344CB8AC3E}">
        <p14:creationId xmlns:p14="http://schemas.microsoft.com/office/powerpoint/2010/main" val="391632900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47"/>
            <a:ext cx="10515600" cy="808583"/>
          </a:xfrm>
        </p:spPr>
        <p:txBody>
          <a:bodyPr/>
          <a:lstStyle/>
          <a:p>
            <a:r>
              <a:rPr lang="en-US" b="1" dirty="0" smtClean="0">
                <a:latin typeface="+mn-lt"/>
              </a:rPr>
              <a:t>Factors impacting suture selection</a:t>
            </a:r>
            <a:endParaRPr lang="en-US" b="1" dirty="0">
              <a:latin typeface="+mn-lt"/>
            </a:endParaRPr>
          </a:p>
        </p:txBody>
      </p:sp>
      <p:sp>
        <p:nvSpPr>
          <p:cNvPr id="3" name="Content Placeholder 2"/>
          <p:cNvSpPr>
            <a:spLocks noGrp="1"/>
          </p:cNvSpPr>
          <p:nvPr>
            <p:ph idx="1"/>
          </p:nvPr>
        </p:nvSpPr>
        <p:spPr>
          <a:xfrm>
            <a:off x="838200" y="1282890"/>
            <a:ext cx="10515600" cy="5186149"/>
          </a:xfrm>
        </p:spPr>
        <p:txBody>
          <a:bodyPr>
            <a:normAutofit fontScale="92500" lnSpcReduction="20000"/>
          </a:bodyPr>
          <a:lstStyle/>
          <a:p>
            <a:pPr marL="1371600" lvl="2" indent="-457200">
              <a:buFont typeface="+mj-lt"/>
              <a:buAutoNum type="arabicPeriod"/>
            </a:pPr>
            <a:r>
              <a:rPr lang="en-US" sz="2800" dirty="0" smtClean="0">
                <a:latin typeface="Calibri" panose="020F0502020204030204" pitchFamily="34" charset="0"/>
              </a:rPr>
              <a:t>Field </a:t>
            </a:r>
            <a:r>
              <a:rPr lang="en-US" sz="2800" dirty="0">
                <a:latin typeface="Calibri" panose="020F0502020204030204" pitchFamily="34" charset="0"/>
              </a:rPr>
              <a:t>of specialism,</a:t>
            </a:r>
          </a:p>
          <a:p>
            <a:pPr marL="1371600" lvl="2" indent="-457200">
              <a:buFont typeface="+mj-lt"/>
              <a:buAutoNum type="arabicPeriod"/>
            </a:pPr>
            <a:r>
              <a:rPr lang="en-US" sz="2800" dirty="0" smtClean="0">
                <a:latin typeface="Calibri" panose="020F0502020204030204" pitchFamily="34" charset="0"/>
              </a:rPr>
              <a:t>Clinical </a:t>
            </a:r>
            <a:r>
              <a:rPr lang="en-US" sz="2800" dirty="0">
                <a:latin typeface="Calibri" panose="020F0502020204030204" pitchFamily="34" charset="0"/>
              </a:rPr>
              <a:t>tissue regeneration </a:t>
            </a:r>
            <a:r>
              <a:rPr lang="en-US" sz="2800" dirty="0" smtClean="0">
                <a:latin typeface="Calibri" panose="020F0502020204030204" pitchFamily="34" charset="0"/>
              </a:rPr>
              <a:t>experiences,</a:t>
            </a:r>
            <a:endParaRPr lang="en-US" sz="2800" dirty="0">
              <a:latin typeface="Calibri" panose="020F0502020204030204" pitchFamily="34" charset="0"/>
            </a:endParaRPr>
          </a:p>
          <a:p>
            <a:pPr marL="1371600" lvl="2" indent="-457200">
              <a:buFont typeface="+mj-lt"/>
              <a:buAutoNum type="arabicPeriod"/>
            </a:pPr>
            <a:r>
              <a:rPr lang="en-US" sz="2800" dirty="0" smtClean="0">
                <a:latin typeface="Calibri" panose="020F0502020204030204" pitchFamily="34" charset="0"/>
              </a:rPr>
              <a:t>Surgery experience,</a:t>
            </a:r>
          </a:p>
          <a:p>
            <a:pPr marL="1371600" lvl="2" indent="-457200">
              <a:buFont typeface="+mj-lt"/>
              <a:buAutoNum type="arabicPeriod"/>
            </a:pPr>
            <a:r>
              <a:rPr lang="en-US" sz="2800" dirty="0" smtClean="0">
                <a:latin typeface="Calibri" panose="020F0502020204030204" pitchFamily="34" charset="0"/>
              </a:rPr>
              <a:t>Knowledge </a:t>
            </a:r>
            <a:r>
              <a:rPr lang="en-US" sz="2800" dirty="0">
                <a:latin typeface="Calibri" panose="020F0502020204030204" pitchFamily="34" charset="0"/>
              </a:rPr>
              <a:t>gained on healing process of </a:t>
            </a:r>
            <a:r>
              <a:rPr lang="en-US" sz="2800" dirty="0" smtClean="0">
                <a:latin typeface="Calibri" panose="020F0502020204030204" pitchFamily="34" charset="0"/>
              </a:rPr>
              <a:t>tissue,</a:t>
            </a:r>
            <a:endParaRPr lang="en-US" sz="2800" dirty="0">
              <a:latin typeface="Calibri" panose="020F0502020204030204" pitchFamily="34" charset="0"/>
            </a:endParaRPr>
          </a:p>
          <a:p>
            <a:pPr marL="1371600" lvl="2" indent="-457200">
              <a:buFont typeface="+mj-lt"/>
              <a:buAutoNum type="arabicPeriod"/>
            </a:pPr>
            <a:r>
              <a:rPr lang="en-US" sz="2800" dirty="0" smtClean="0">
                <a:latin typeface="Calibri" panose="020F0502020204030204" pitchFamily="34" charset="0"/>
              </a:rPr>
              <a:t>Knowledge </a:t>
            </a:r>
            <a:r>
              <a:rPr lang="en-US" sz="2800" dirty="0">
                <a:latin typeface="Calibri" panose="020F0502020204030204" pitchFamily="34" charset="0"/>
              </a:rPr>
              <a:t>on biological and physical characteristics of various suture </a:t>
            </a:r>
            <a:r>
              <a:rPr lang="en-US" sz="2800" dirty="0" smtClean="0">
                <a:latin typeface="Calibri" panose="020F0502020204030204" pitchFamily="34" charset="0"/>
              </a:rPr>
              <a:t>materials,</a:t>
            </a:r>
          </a:p>
          <a:p>
            <a:pPr marL="1371600" lvl="2" indent="-457200">
              <a:buFont typeface="+mj-lt"/>
              <a:buAutoNum type="arabicPeriod"/>
            </a:pPr>
            <a:r>
              <a:rPr lang="en-US" sz="2800" dirty="0" smtClean="0">
                <a:latin typeface="Calibri" panose="020F0502020204030204" pitchFamily="34" charset="0"/>
              </a:rPr>
              <a:t>Patient </a:t>
            </a:r>
            <a:r>
              <a:rPr lang="en-US" sz="2800" dirty="0">
                <a:latin typeface="Calibri" panose="020F0502020204030204" pitchFamily="34" charset="0"/>
              </a:rPr>
              <a:t>factors (age, weight, general health status, existence of infection</a:t>
            </a:r>
            <a:r>
              <a:rPr lang="en-US" sz="2800" dirty="0" smtClean="0">
                <a:latin typeface="Calibri" panose="020F0502020204030204" pitchFamily="34" charset="0"/>
              </a:rPr>
              <a:t>) </a:t>
            </a:r>
          </a:p>
          <a:p>
            <a:pPr marL="914400" lvl="2" indent="0">
              <a:buNone/>
            </a:pPr>
            <a:endParaRPr lang="en-US" sz="2800" dirty="0" smtClean="0">
              <a:latin typeface="Calibri" panose="020F0502020204030204" pitchFamily="34" charset="0"/>
            </a:endParaRPr>
          </a:p>
          <a:p>
            <a:pPr marL="914400" lvl="2" indent="0">
              <a:buNone/>
            </a:pPr>
            <a:r>
              <a:rPr lang="en-US" sz="3200" b="1" dirty="0" smtClean="0">
                <a:solidFill>
                  <a:prstClr val="black"/>
                </a:solidFill>
                <a:latin typeface="Calibri" panose="020F0502020204030204" pitchFamily="34" charset="0"/>
              </a:rPr>
              <a:t>Usage </a:t>
            </a:r>
            <a:r>
              <a:rPr lang="en-US" sz="3200" b="1" dirty="0">
                <a:solidFill>
                  <a:prstClr val="black"/>
                </a:solidFill>
                <a:latin typeface="Calibri" panose="020F0502020204030204" pitchFamily="34" charset="0"/>
              </a:rPr>
              <a:t>Characteristics:</a:t>
            </a:r>
          </a:p>
          <a:p>
            <a:pPr lvl="0"/>
            <a:r>
              <a:rPr lang="en-US" dirty="0">
                <a:solidFill>
                  <a:srgbClr val="000000"/>
                </a:solidFill>
                <a:latin typeface="Calibri" panose="020F0502020204030204" pitchFamily="34" charset="0"/>
              </a:rPr>
              <a:t>It defines usage quality comprehensively. It includes all physical characteristics of suture such </a:t>
            </a:r>
            <a:r>
              <a:rPr lang="en-US" b="1" dirty="0">
                <a:solidFill>
                  <a:srgbClr val="000000"/>
                </a:solidFill>
                <a:latin typeface="Calibri" panose="020F0502020204030204" pitchFamily="34" charset="0"/>
              </a:rPr>
              <a:t>as handling, knot security, friction coefficient </a:t>
            </a:r>
            <a:r>
              <a:rPr lang="en-US" dirty="0">
                <a:solidFill>
                  <a:srgbClr val="000000"/>
                </a:solidFill>
                <a:latin typeface="Calibri" panose="020F0502020204030204" pitchFamily="34" charset="0"/>
              </a:rPr>
              <a:t>and </a:t>
            </a:r>
            <a:r>
              <a:rPr lang="en-US" b="1" dirty="0">
                <a:solidFill>
                  <a:srgbClr val="000000"/>
                </a:solidFill>
                <a:latin typeface="Calibri" panose="020F0502020204030204" pitchFamily="34" charset="0"/>
              </a:rPr>
              <a:t>memory.</a:t>
            </a:r>
            <a:endParaRPr lang="en-US" b="1" dirty="0">
              <a:solidFill>
                <a:prstClr val="black"/>
              </a:solidFill>
            </a:endParaRPr>
          </a:p>
          <a:p>
            <a:pPr marL="914400" lvl="2" indent="0">
              <a:buNone/>
            </a:pPr>
            <a:r>
              <a:rPr lang="en-US" sz="2800" dirty="0" smtClean="0">
                <a:latin typeface="Calibri" panose="020F0502020204030204" pitchFamily="34" charset="0"/>
              </a:rPr>
              <a:t> </a:t>
            </a:r>
            <a:endParaRPr lang="en-US" sz="2800" dirty="0"/>
          </a:p>
        </p:txBody>
      </p:sp>
    </p:spTree>
    <p:extLst>
      <p:ext uri="{BB962C8B-B14F-4D97-AF65-F5344CB8AC3E}">
        <p14:creationId xmlns:p14="http://schemas.microsoft.com/office/powerpoint/2010/main" val="183690424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8789"/>
            <a:ext cx="10515600" cy="1043188"/>
          </a:xfrm>
        </p:spPr>
        <p:txBody>
          <a:bodyPr/>
          <a:lstStyle/>
          <a:p>
            <a:r>
              <a:rPr lang="en-US" b="1" dirty="0" smtClean="0">
                <a:latin typeface="+mn-lt"/>
              </a:rPr>
              <a:t>                      Size of sutures</a:t>
            </a:r>
            <a:endParaRPr lang="en-US" b="1" dirty="0">
              <a:latin typeface="+mn-lt"/>
            </a:endParaRPr>
          </a:p>
        </p:txBody>
      </p:sp>
      <p:sp>
        <p:nvSpPr>
          <p:cNvPr id="3" name="Content Placeholder 2"/>
          <p:cNvSpPr>
            <a:spLocks noGrp="1"/>
          </p:cNvSpPr>
          <p:nvPr>
            <p:ph idx="1"/>
          </p:nvPr>
        </p:nvSpPr>
        <p:spPr>
          <a:xfrm>
            <a:off x="838200" y="1171977"/>
            <a:ext cx="10515600" cy="5314079"/>
          </a:xfrm>
        </p:spPr>
        <p:txBody>
          <a:bodyPr>
            <a:normAutofit lnSpcReduction="10000"/>
          </a:bodyPr>
          <a:lstStyle/>
          <a:p>
            <a:r>
              <a:rPr lang="en-US" dirty="0" smtClean="0">
                <a:solidFill>
                  <a:srgbClr val="000000"/>
                </a:solidFill>
                <a:latin typeface="Calibri" panose="020F0502020204030204" pitchFamily="34" charset="0"/>
              </a:rPr>
              <a:t>Suture </a:t>
            </a:r>
            <a:r>
              <a:rPr lang="en-US" dirty="0">
                <a:solidFill>
                  <a:srgbClr val="000000"/>
                </a:solidFill>
                <a:latin typeface="Calibri" panose="020F0502020204030204" pitchFamily="34" charset="0"/>
              </a:rPr>
              <a:t>sizes are classified according to USA Pharmacopoeia (USP) and European Pharmacopoeia (EP) which is </a:t>
            </a:r>
            <a:r>
              <a:rPr lang="en-US" dirty="0" smtClean="0">
                <a:solidFill>
                  <a:srgbClr val="000000"/>
                </a:solidFill>
                <a:latin typeface="Calibri" panose="020F0502020204030204" pitchFamily="34" charset="0"/>
              </a:rPr>
              <a:t>also called </a:t>
            </a:r>
            <a:r>
              <a:rPr lang="en-US" dirty="0">
                <a:solidFill>
                  <a:srgbClr val="000000"/>
                </a:solidFill>
                <a:latin typeface="Calibri" panose="020F0502020204030204" pitchFamily="34" charset="0"/>
              </a:rPr>
              <a:t>as metric system. </a:t>
            </a:r>
            <a:endParaRPr lang="en-US" dirty="0" smtClean="0">
              <a:solidFill>
                <a:srgbClr val="000000"/>
              </a:solidFill>
              <a:latin typeface="Calibri" panose="020F0502020204030204" pitchFamily="34" charset="0"/>
            </a:endParaRPr>
          </a:p>
          <a:p>
            <a:r>
              <a:rPr lang="en-US" dirty="0" smtClean="0">
                <a:solidFill>
                  <a:srgbClr val="000000"/>
                </a:solidFill>
                <a:latin typeface="Calibri" panose="020F0502020204030204" pitchFamily="34" charset="0"/>
              </a:rPr>
              <a:t>Suture </a:t>
            </a:r>
            <a:r>
              <a:rPr lang="en-US" dirty="0">
                <a:solidFill>
                  <a:srgbClr val="000000"/>
                </a:solidFill>
                <a:latin typeface="Calibri" panose="020F0502020204030204" pitchFamily="34" charset="0"/>
              </a:rPr>
              <a:t>sizes commonly classified according to USP. USP classification is made according </a:t>
            </a:r>
            <a:r>
              <a:rPr lang="en-US" dirty="0" smtClean="0">
                <a:solidFill>
                  <a:srgbClr val="000000"/>
                </a:solidFill>
                <a:latin typeface="Calibri" panose="020F0502020204030204" pitchFamily="34" charset="0"/>
              </a:rPr>
              <a:t>to diameter</a:t>
            </a:r>
            <a:r>
              <a:rPr lang="en-US" dirty="0">
                <a:solidFill>
                  <a:srgbClr val="000000"/>
                </a:solidFill>
                <a:latin typeface="Calibri" panose="020F0502020204030204" pitchFamily="34" charset="0"/>
              </a:rPr>
              <a:t>, tensile strength and knot security of the suture.</a:t>
            </a:r>
          </a:p>
          <a:p>
            <a:pPr lvl="2">
              <a:buFont typeface="Wingdings" panose="05000000000000000000" pitchFamily="2" charset="2"/>
              <a:buChar char="Ø"/>
            </a:pPr>
            <a:r>
              <a:rPr lang="en-US" sz="2800" dirty="0">
                <a:solidFill>
                  <a:srgbClr val="000000"/>
                </a:solidFill>
                <a:latin typeface="Calibri" panose="020F0502020204030204" pitchFamily="34" charset="0"/>
              </a:rPr>
              <a:t>12/0 – 7/0 = </a:t>
            </a:r>
            <a:r>
              <a:rPr lang="en-US" sz="2800" dirty="0" smtClean="0">
                <a:solidFill>
                  <a:srgbClr val="000000"/>
                </a:solidFill>
                <a:latin typeface="Calibri" panose="020F0502020204030204" pitchFamily="34" charset="0"/>
              </a:rPr>
              <a:t>Microsurgery (smallest in diameter, weaker)</a:t>
            </a:r>
            <a:endParaRPr lang="en-US" sz="2800" dirty="0">
              <a:solidFill>
                <a:srgbClr val="000000"/>
              </a:solidFill>
              <a:latin typeface="Calibri" panose="020F0502020204030204" pitchFamily="34" charset="0"/>
            </a:endParaRPr>
          </a:p>
          <a:p>
            <a:pPr lvl="2">
              <a:buFont typeface="Wingdings" panose="05000000000000000000" pitchFamily="2" charset="2"/>
              <a:buChar char="Ø"/>
            </a:pPr>
            <a:r>
              <a:rPr lang="en-US" sz="2800" dirty="0">
                <a:solidFill>
                  <a:srgbClr val="000000"/>
                </a:solidFill>
                <a:latin typeface="Calibri" panose="020F0502020204030204" pitchFamily="34" charset="0"/>
              </a:rPr>
              <a:t>6/0 = Face and Blood Vessels</a:t>
            </a:r>
          </a:p>
          <a:p>
            <a:pPr lvl="2">
              <a:buFont typeface="Wingdings" panose="05000000000000000000" pitchFamily="2" charset="2"/>
              <a:buChar char="Ø"/>
            </a:pPr>
            <a:r>
              <a:rPr lang="en-US" sz="2800" dirty="0">
                <a:solidFill>
                  <a:srgbClr val="000000"/>
                </a:solidFill>
                <a:latin typeface="Calibri" panose="020F0502020204030204" pitchFamily="34" charset="0"/>
              </a:rPr>
              <a:t>5/0= Face, neck and blood vessels</a:t>
            </a:r>
          </a:p>
          <a:p>
            <a:pPr lvl="2">
              <a:buFont typeface="Wingdings" panose="05000000000000000000" pitchFamily="2" charset="2"/>
              <a:buChar char="Ø"/>
            </a:pPr>
            <a:r>
              <a:rPr lang="en-US" sz="2800" dirty="0">
                <a:solidFill>
                  <a:srgbClr val="000000"/>
                </a:solidFill>
                <a:latin typeface="Calibri" panose="020F0502020204030204" pitchFamily="34" charset="0"/>
              </a:rPr>
              <a:t>4/0 = Mucosa, neck, hands, arms, legs, tendon, blood vessels,</a:t>
            </a:r>
          </a:p>
          <a:p>
            <a:pPr lvl="2">
              <a:buFont typeface="Wingdings" panose="05000000000000000000" pitchFamily="2" charset="2"/>
              <a:buChar char="Ø"/>
            </a:pPr>
            <a:r>
              <a:rPr lang="en-US" sz="2800" dirty="0">
                <a:solidFill>
                  <a:srgbClr val="000000"/>
                </a:solidFill>
                <a:latin typeface="Calibri" panose="020F0502020204030204" pitchFamily="34" charset="0"/>
              </a:rPr>
              <a:t>3/0 = arm, legs, body, intestine, blood vessel,</a:t>
            </a:r>
          </a:p>
          <a:p>
            <a:pPr lvl="2">
              <a:buFont typeface="Wingdings" panose="05000000000000000000" pitchFamily="2" charset="2"/>
              <a:buChar char="Ø"/>
            </a:pPr>
            <a:r>
              <a:rPr lang="en-US" sz="2800" dirty="0">
                <a:solidFill>
                  <a:srgbClr val="000000"/>
                </a:solidFill>
                <a:latin typeface="Calibri" panose="020F0502020204030204" pitchFamily="34" charset="0"/>
              </a:rPr>
              <a:t>2/0 = Body, fascia, stomach, internal organs, blood vessel</a:t>
            </a:r>
          </a:p>
          <a:p>
            <a:pPr lvl="2">
              <a:buFont typeface="Wingdings" panose="05000000000000000000" pitchFamily="2" charset="2"/>
              <a:buChar char="Ø"/>
            </a:pPr>
            <a:r>
              <a:rPr lang="en-US" sz="2800" dirty="0">
                <a:solidFill>
                  <a:srgbClr val="000000"/>
                </a:solidFill>
                <a:latin typeface="Calibri" panose="020F0502020204030204" pitchFamily="34" charset="0"/>
              </a:rPr>
              <a:t>0-1 = Abdominal wall, strong fascia surfaces</a:t>
            </a:r>
            <a:r>
              <a:rPr lang="en-US" sz="2800" dirty="0" smtClean="0">
                <a:solidFill>
                  <a:srgbClr val="000000"/>
                </a:solidFill>
                <a:latin typeface="Calibri" panose="020F0502020204030204" pitchFamily="34" charset="0"/>
              </a:rPr>
              <a:t>. ( largest in diameter, Strongest)</a:t>
            </a:r>
            <a:endParaRPr lang="en-US" sz="2800" dirty="0"/>
          </a:p>
        </p:txBody>
      </p:sp>
    </p:spTree>
    <p:extLst>
      <p:ext uri="{BB962C8B-B14F-4D97-AF65-F5344CB8AC3E}">
        <p14:creationId xmlns:p14="http://schemas.microsoft.com/office/powerpoint/2010/main" val="123527779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8789"/>
            <a:ext cx="10515600" cy="862885"/>
          </a:xfrm>
        </p:spPr>
        <p:txBody>
          <a:bodyPr>
            <a:normAutofit/>
          </a:bodyPr>
          <a:lstStyle/>
          <a:p>
            <a:r>
              <a:rPr lang="en-US" dirty="0" smtClean="0"/>
              <a:t>                    </a:t>
            </a:r>
            <a:r>
              <a:rPr lang="en-US" b="1" dirty="0" smtClean="0">
                <a:latin typeface="+mn-lt"/>
              </a:rPr>
              <a:t>SURGICAL NEEDLE</a:t>
            </a:r>
            <a:endParaRPr lang="en-US" b="1" dirty="0">
              <a:latin typeface="+mn-lt"/>
            </a:endParaRPr>
          </a:p>
        </p:txBody>
      </p:sp>
      <p:sp>
        <p:nvSpPr>
          <p:cNvPr id="3" name="Content Placeholder 2"/>
          <p:cNvSpPr>
            <a:spLocks noGrp="1"/>
          </p:cNvSpPr>
          <p:nvPr>
            <p:ph idx="1"/>
          </p:nvPr>
        </p:nvSpPr>
        <p:spPr>
          <a:xfrm>
            <a:off x="838200" y="1159098"/>
            <a:ext cx="10515600" cy="5422005"/>
          </a:xfrm>
        </p:spPr>
        <p:txBody>
          <a:bodyPr/>
          <a:lstStyle/>
          <a:p>
            <a:r>
              <a:rPr lang="en-US" dirty="0" smtClean="0"/>
              <a:t>Needles are necessary for placement of  suture  material in the wound.</a:t>
            </a:r>
          </a:p>
          <a:p>
            <a:pPr marL="0" indent="0">
              <a:buNone/>
            </a:pPr>
            <a:r>
              <a:rPr lang="en-US" dirty="0" smtClean="0"/>
              <a:t>They should be:</a:t>
            </a:r>
          </a:p>
          <a:p>
            <a:pPr marL="1428750" lvl="2" indent="-514350">
              <a:buFont typeface="+mj-lt"/>
              <a:buAutoNum type="arabicPeriod"/>
            </a:pPr>
            <a:r>
              <a:rPr lang="en-US" sz="2800" dirty="0" smtClean="0"/>
              <a:t>Made  of high quality stainless steel</a:t>
            </a:r>
          </a:p>
          <a:p>
            <a:pPr marL="1428750" lvl="2" indent="-514350">
              <a:buFont typeface="+mj-lt"/>
              <a:buAutoNum type="arabicPeriod"/>
            </a:pPr>
            <a:r>
              <a:rPr lang="en-US" sz="2800" dirty="0" smtClean="0"/>
              <a:t>As slim as possible without compromising strength</a:t>
            </a:r>
          </a:p>
          <a:p>
            <a:pPr marL="1428750" lvl="2" indent="-514350">
              <a:buFont typeface="+mj-lt"/>
              <a:buAutoNum type="arabicPeriod"/>
            </a:pPr>
            <a:r>
              <a:rPr lang="en-US" sz="2800" dirty="0" smtClean="0"/>
              <a:t>Sharp enough to penetrate tissue with no trauma</a:t>
            </a:r>
          </a:p>
          <a:p>
            <a:pPr marL="1428750" lvl="2" indent="-514350">
              <a:buFont typeface="+mj-lt"/>
              <a:buAutoNum type="arabicPeriod"/>
            </a:pPr>
            <a:r>
              <a:rPr lang="en-US" sz="2800" dirty="0" smtClean="0"/>
              <a:t>Be  rigid enough to resist bending</a:t>
            </a:r>
          </a:p>
          <a:p>
            <a:pPr marL="1428750" lvl="2" indent="-514350">
              <a:buFont typeface="+mj-lt"/>
              <a:buAutoNum type="arabicPeriod"/>
            </a:pPr>
            <a:r>
              <a:rPr lang="en-US" sz="2800" dirty="0" smtClean="0"/>
              <a:t>Malleable (flexible) enough to bend before breaking.</a:t>
            </a:r>
          </a:p>
          <a:p>
            <a:pPr marL="1428750" lvl="2" indent="-514350">
              <a:buFont typeface="+mj-lt"/>
              <a:buAutoNum type="arabicPeriod"/>
            </a:pPr>
            <a:r>
              <a:rPr lang="en-US" sz="2800" dirty="0" smtClean="0"/>
              <a:t>Sterile and corrosion resistant to prevent introduction of microorganism or foreign bodies into the wound.</a:t>
            </a:r>
            <a:endParaRPr lang="en-US" sz="2800" dirty="0"/>
          </a:p>
        </p:txBody>
      </p:sp>
    </p:spTree>
    <p:extLst>
      <p:ext uri="{BB962C8B-B14F-4D97-AF65-F5344CB8AC3E}">
        <p14:creationId xmlns:p14="http://schemas.microsoft.com/office/powerpoint/2010/main" val="98718692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184857"/>
          </a:xfrm>
        </p:spPr>
        <p:txBody>
          <a:bodyPr/>
          <a:lstStyle/>
          <a:p>
            <a:r>
              <a:rPr lang="en-US" b="1" dirty="0" smtClean="0">
                <a:latin typeface="+mn-lt"/>
              </a:rPr>
              <a:t>                     Needle construction</a:t>
            </a:r>
            <a:endParaRPr lang="en-US" b="1" dirty="0">
              <a:latin typeface="+mn-lt"/>
            </a:endParaRPr>
          </a:p>
        </p:txBody>
      </p:sp>
      <p:sp>
        <p:nvSpPr>
          <p:cNvPr id="3" name="Content Placeholder 2"/>
          <p:cNvSpPr>
            <a:spLocks noGrp="1"/>
          </p:cNvSpPr>
          <p:nvPr>
            <p:ph idx="1"/>
          </p:nvPr>
        </p:nvSpPr>
        <p:spPr>
          <a:xfrm>
            <a:off x="838200" y="2240923"/>
            <a:ext cx="10515600" cy="4327301"/>
          </a:xfrm>
        </p:spPr>
        <p:txBody>
          <a:bodyPr>
            <a:normAutofit/>
          </a:bodyPr>
          <a:lstStyle/>
          <a:p>
            <a:r>
              <a:rPr lang="en-US" dirty="0" smtClean="0"/>
              <a:t>The needle has 3 sections:</a:t>
            </a:r>
          </a:p>
          <a:p>
            <a:r>
              <a:rPr lang="en-US" b="1" dirty="0" smtClean="0"/>
              <a:t>The point: </a:t>
            </a:r>
            <a:r>
              <a:rPr lang="en-US" dirty="0" smtClean="0"/>
              <a:t>this is the sharpest portion and used to penetrate the tissue.</a:t>
            </a:r>
          </a:p>
          <a:p>
            <a:r>
              <a:rPr lang="en-US" b="1" dirty="0" smtClean="0"/>
              <a:t>The body: </a:t>
            </a:r>
            <a:r>
              <a:rPr lang="en-US" dirty="0" smtClean="0"/>
              <a:t>this represents the mid portion of the needle.</a:t>
            </a:r>
          </a:p>
          <a:p>
            <a:r>
              <a:rPr lang="en-US" b="1" dirty="0" smtClean="0"/>
              <a:t>The swage: </a:t>
            </a:r>
            <a:r>
              <a:rPr lang="en-US" dirty="0" smtClean="0"/>
              <a:t>this is the thickest portion of the needle and the portion to which the suture material is attached</a:t>
            </a:r>
          </a:p>
          <a:p>
            <a:pPr marL="0" indent="0">
              <a:buNone/>
            </a:pPr>
            <a:endParaRPr lang="en-US" sz="4000" b="1" dirty="0" smtClean="0"/>
          </a:p>
        </p:txBody>
      </p:sp>
    </p:spTree>
    <p:extLst>
      <p:ext uri="{BB962C8B-B14F-4D97-AF65-F5344CB8AC3E}">
        <p14:creationId xmlns:p14="http://schemas.microsoft.com/office/powerpoint/2010/main" val="176945573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4548"/>
            <a:ext cx="10515600" cy="888642"/>
          </a:xfrm>
        </p:spPr>
        <p:txBody>
          <a:bodyPr/>
          <a:lstStyle/>
          <a:p>
            <a:r>
              <a:rPr lang="en-US" b="1" dirty="0" smtClean="0">
                <a:latin typeface="+mn-lt"/>
              </a:rPr>
              <a:t>               Types of needles</a:t>
            </a:r>
            <a:endParaRPr lang="en-US" b="1" dirty="0">
              <a:latin typeface="+mn-lt"/>
            </a:endParaRPr>
          </a:p>
        </p:txBody>
      </p:sp>
      <p:sp>
        <p:nvSpPr>
          <p:cNvPr id="3" name="Content Placeholder 2"/>
          <p:cNvSpPr>
            <a:spLocks noGrp="1"/>
          </p:cNvSpPr>
          <p:nvPr>
            <p:ph idx="1"/>
          </p:nvPr>
        </p:nvSpPr>
        <p:spPr>
          <a:xfrm>
            <a:off x="838200" y="1146220"/>
            <a:ext cx="10515600" cy="5030743"/>
          </a:xfrm>
        </p:spPr>
        <p:txBody>
          <a:bodyPr/>
          <a:lstStyle/>
          <a:p>
            <a:pPr marL="342900" lvl="0" indent="-342900">
              <a:lnSpc>
                <a:spcPct val="100000"/>
              </a:lnSpc>
              <a:spcBef>
                <a:spcPct val="20000"/>
              </a:spcBef>
            </a:pPr>
            <a:r>
              <a:rPr lang="en-GB" b="1" dirty="0" smtClean="0">
                <a:solidFill>
                  <a:prstClr val="black"/>
                </a:solidFill>
              </a:rPr>
              <a:t>Round </a:t>
            </a:r>
            <a:r>
              <a:rPr lang="en-GB" b="1" dirty="0">
                <a:solidFill>
                  <a:prstClr val="black"/>
                </a:solidFill>
              </a:rPr>
              <a:t>bodied needles, </a:t>
            </a:r>
            <a:r>
              <a:rPr lang="en-GB" dirty="0">
                <a:solidFill>
                  <a:prstClr val="black"/>
                </a:solidFill>
              </a:rPr>
              <a:t>which are round and smooth, cause less damage and make a puncture. They are used in delicate tissues and </a:t>
            </a:r>
            <a:r>
              <a:rPr lang="en-GB" dirty="0" smtClean="0">
                <a:solidFill>
                  <a:prstClr val="black"/>
                </a:solidFill>
              </a:rPr>
              <a:t>organs e.g. uterus , intestines, ( all the internal organs)</a:t>
            </a:r>
            <a:endParaRPr lang="en-US" dirty="0">
              <a:solidFill>
                <a:prstClr val="black"/>
              </a:solidFill>
            </a:endParaRPr>
          </a:p>
          <a:p>
            <a:pPr marL="342900" lvl="0" indent="-342900">
              <a:lnSpc>
                <a:spcPct val="100000"/>
              </a:lnSpc>
              <a:spcBef>
                <a:spcPct val="20000"/>
              </a:spcBef>
            </a:pPr>
            <a:r>
              <a:rPr lang="en-GB" b="1" dirty="0" err="1">
                <a:solidFill>
                  <a:prstClr val="black"/>
                </a:solidFill>
              </a:rPr>
              <a:t>Atraumatic</a:t>
            </a:r>
            <a:r>
              <a:rPr lang="en-GB" b="1" dirty="0">
                <a:solidFill>
                  <a:prstClr val="black"/>
                </a:solidFill>
              </a:rPr>
              <a:t> needles</a:t>
            </a:r>
            <a:r>
              <a:rPr lang="en-GB" dirty="0">
                <a:solidFill>
                  <a:prstClr val="black"/>
                </a:solidFill>
              </a:rPr>
              <a:t>, which are either cutting or round bodied whose traumatising chance is minimal. These needles have no eye. Suture and needles are made joined-together.</a:t>
            </a:r>
            <a:endParaRPr lang="en-US" dirty="0">
              <a:solidFill>
                <a:prstClr val="black"/>
              </a:solidFill>
            </a:endParaRPr>
          </a:p>
          <a:p>
            <a:pPr marL="342900" lvl="0" indent="-342900">
              <a:lnSpc>
                <a:spcPct val="100000"/>
              </a:lnSpc>
              <a:spcBef>
                <a:spcPct val="20000"/>
              </a:spcBef>
            </a:pPr>
            <a:r>
              <a:rPr lang="en-GB" b="1" dirty="0">
                <a:solidFill>
                  <a:prstClr val="black"/>
                </a:solidFill>
              </a:rPr>
              <a:t>Cutting needles, </a:t>
            </a:r>
            <a:r>
              <a:rPr lang="en-GB" dirty="0">
                <a:solidFill>
                  <a:prstClr val="black"/>
                </a:solidFill>
              </a:rPr>
              <a:t>which have a sharp edge, cut a crack as they pass, and are used on strong tissues, for example, skin, </a:t>
            </a:r>
            <a:r>
              <a:rPr lang="en-GB" dirty="0" smtClean="0">
                <a:solidFill>
                  <a:prstClr val="black"/>
                </a:solidFill>
              </a:rPr>
              <a:t>tendon</a:t>
            </a:r>
            <a:r>
              <a:rPr lang="en-GB" dirty="0">
                <a:solidFill>
                  <a:prstClr val="black"/>
                </a:solidFill>
              </a:rPr>
              <a:t>, muscles.</a:t>
            </a:r>
            <a:endParaRPr lang="en-US" dirty="0">
              <a:solidFill>
                <a:prstClr val="black"/>
              </a:solidFill>
            </a:endParaRPr>
          </a:p>
          <a:p>
            <a:endParaRPr lang="en-US" dirty="0"/>
          </a:p>
        </p:txBody>
      </p:sp>
    </p:spTree>
    <p:extLst>
      <p:ext uri="{BB962C8B-B14F-4D97-AF65-F5344CB8AC3E}">
        <p14:creationId xmlns:p14="http://schemas.microsoft.com/office/powerpoint/2010/main" val="427706108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9183"/>
            <a:ext cx="10515600" cy="914399"/>
          </a:xfrm>
        </p:spPr>
        <p:txBody>
          <a:bodyPr/>
          <a:lstStyle/>
          <a:p>
            <a:r>
              <a:rPr lang="en-US" b="1" dirty="0" smtClean="0">
                <a:latin typeface="+mn-lt"/>
              </a:rPr>
              <a:t>                                  swabs</a:t>
            </a:r>
            <a:endParaRPr lang="en-US" b="1" dirty="0">
              <a:latin typeface="+mn-lt"/>
            </a:endParaRPr>
          </a:p>
        </p:txBody>
      </p:sp>
      <p:sp>
        <p:nvSpPr>
          <p:cNvPr id="3" name="Content Placeholder 2"/>
          <p:cNvSpPr>
            <a:spLocks noGrp="1"/>
          </p:cNvSpPr>
          <p:nvPr>
            <p:ph idx="1"/>
          </p:nvPr>
        </p:nvSpPr>
        <p:spPr>
          <a:xfrm>
            <a:off x="838200" y="1187355"/>
            <a:ext cx="10515600" cy="4989608"/>
          </a:xfrm>
        </p:spPr>
        <p:txBody>
          <a:bodyPr>
            <a:normAutofit/>
          </a:bodyPr>
          <a:lstStyle/>
          <a:p>
            <a:pPr>
              <a:buFont typeface="Wingdings" panose="05000000000000000000" pitchFamily="2" charset="2"/>
              <a:buChar char="Ø"/>
            </a:pPr>
            <a:r>
              <a:rPr lang="en-US" dirty="0" smtClean="0"/>
              <a:t>Swabs </a:t>
            </a:r>
            <a:r>
              <a:rPr lang="en-US" dirty="0"/>
              <a:t>are resources used for absorbing </a:t>
            </a:r>
            <a:r>
              <a:rPr lang="en-US" dirty="0" smtClean="0"/>
              <a:t>blood and </a:t>
            </a:r>
            <a:r>
              <a:rPr lang="en-US" dirty="0"/>
              <a:t>fluids, protecting tissues, </a:t>
            </a:r>
            <a:r>
              <a:rPr lang="en-US" dirty="0" smtClean="0"/>
              <a:t>applying pressure </a:t>
            </a:r>
            <a:r>
              <a:rPr lang="en-US" dirty="0"/>
              <a:t>or traction and dissecting </a:t>
            </a:r>
            <a:r>
              <a:rPr lang="en-US" dirty="0" smtClean="0"/>
              <a:t>tissue during </a:t>
            </a:r>
            <a:r>
              <a:rPr lang="en-US" dirty="0"/>
              <a:t>a surgical intervention. </a:t>
            </a:r>
            <a:endParaRPr lang="en-US" dirty="0" smtClean="0"/>
          </a:p>
          <a:p>
            <a:pPr>
              <a:buFont typeface="Wingdings" panose="05000000000000000000" pitchFamily="2" charset="2"/>
              <a:buChar char="Ø"/>
            </a:pPr>
            <a:r>
              <a:rPr lang="en-US" dirty="0" smtClean="0"/>
              <a:t>A radio-opaque thread </a:t>
            </a:r>
            <a:r>
              <a:rPr lang="en-US" dirty="0"/>
              <a:t>or marker is incorporated </a:t>
            </a:r>
            <a:r>
              <a:rPr lang="en-US" dirty="0" smtClean="0"/>
              <a:t>into commercially </a:t>
            </a:r>
            <a:r>
              <a:rPr lang="en-US" dirty="0"/>
              <a:t>manufactured swabs.</a:t>
            </a:r>
          </a:p>
          <a:p>
            <a:pPr>
              <a:buFont typeface="Wingdings" panose="05000000000000000000" pitchFamily="2" charset="2"/>
              <a:buChar char="Ø"/>
            </a:pPr>
            <a:r>
              <a:rPr lang="en-US" dirty="0"/>
              <a:t>There are different types of swabs: </a:t>
            </a:r>
            <a:endParaRPr lang="en-US" dirty="0" smtClean="0"/>
          </a:p>
          <a:p>
            <a:pPr marL="1428750" lvl="2" indent="-514350">
              <a:buFont typeface="+mj-lt"/>
              <a:buAutoNum type="arabicPeriod"/>
            </a:pPr>
            <a:r>
              <a:rPr lang="en-US" sz="2800" dirty="0" smtClean="0"/>
              <a:t>Gauze swabs </a:t>
            </a:r>
            <a:r>
              <a:rPr lang="en-US" sz="2800" dirty="0"/>
              <a:t>3" X 3" (7.6 x 7.6) cm which are </a:t>
            </a:r>
            <a:r>
              <a:rPr lang="en-US" sz="2800" dirty="0" smtClean="0"/>
              <a:t>used for small. </a:t>
            </a:r>
            <a:r>
              <a:rPr lang="en-US" sz="2800" dirty="0"/>
              <a:t>incisions</a:t>
            </a:r>
            <a:r>
              <a:rPr lang="en-US" sz="2800" dirty="0" smtClean="0"/>
              <a:t>;</a:t>
            </a:r>
          </a:p>
          <a:p>
            <a:pPr marL="1428750" lvl="2" indent="-514350">
              <a:buFont typeface="+mj-lt"/>
              <a:buAutoNum type="arabicPeriod"/>
            </a:pPr>
            <a:r>
              <a:rPr lang="en-US" sz="2800" dirty="0" smtClean="0"/>
              <a:t> </a:t>
            </a:r>
            <a:r>
              <a:rPr lang="en-US" sz="2800" dirty="0"/>
              <a:t>4" x 4" (10 x 10) cm; </a:t>
            </a:r>
            <a:r>
              <a:rPr lang="en-US" sz="2800" dirty="0" smtClean="0"/>
              <a:t>raytec swabs </a:t>
            </a:r>
            <a:r>
              <a:rPr lang="en-US" sz="2800" dirty="0"/>
              <a:t>or dissecting </a:t>
            </a:r>
            <a:r>
              <a:rPr lang="en-US" sz="2800" dirty="0" smtClean="0"/>
              <a:t>swabs.</a:t>
            </a:r>
            <a:endParaRPr lang="en-US" sz="2800" dirty="0"/>
          </a:p>
        </p:txBody>
      </p:sp>
    </p:spTree>
    <p:extLst>
      <p:ext uri="{BB962C8B-B14F-4D97-AF65-F5344CB8AC3E}">
        <p14:creationId xmlns:p14="http://schemas.microsoft.com/office/powerpoint/2010/main" val="362169498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914400"/>
            <a:ext cx="10515600" cy="5262563"/>
          </a:xfrm>
        </p:spPr>
        <p:txBody>
          <a:bodyPr>
            <a:normAutofit/>
          </a:bodyPr>
          <a:lstStyle/>
          <a:p>
            <a:pPr>
              <a:buFont typeface="Wingdings" panose="05000000000000000000" pitchFamily="2" charset="2"/>
              <a:buChar char="Ø"/>
            </a:pPr>
            <a:r>
              <a:rPr lang="en-US" dirty="0" smtClean="0"/>
              <a:t>Other type of swabs are:</a:t>
            </a:r>
          </a:p>
          <a:p>
            <a:pPr marL="514350" indent="-514350">
              <a:buFont typeface="+mj-lt"/>
              <a:buAutoNum type="arabicPeriod" startAt="3"/>
            </a:pPr>
            <a:r>
              <a:rPr lang="en-US" dirty="0" smtClean="0"/>
              <a:t>large </a:t>
            </a:r>
            <a:r>
              <a:rPr lang="en-US" dirty="0"/>
              <a:t>abdominal swabs; with attached </a:t>
            </a:r>
            <a:r>
              <a:rPr lang="en-US" dirty="0" smtClean="0"/>
              <a:t>tapes</a:t>
            </a:r>
          </a:p>
          <a:p>
            <a:pPr marL="514350" indent="-514350">
              <a:buFont typeface="+mj-lt"/>
              <a:buAutoNum type="arabicPeriod" startAt="3"/>
            </a:pPr>
            <a:r>
              <a:rPr lang="en-US" dirty="0" smtClean="0"/>
              <a:t>small </a:t>
            </a:r>
            <a:r>
              <a:rPr lang="en-US" dirty="0"/>
              <a:t>abdominal swabs; usually used in </a:t>
            </a:r>
            <a:r>
              <a:rPr lang="en-US" dirty="0" smtClean="0"/>
              <a:t>the bladder</a:t>
            </a:r>
          </a:p>
          <a:p>
            <a:pPr marL="514350" indent="-514350">
              <a:buFont typeface="+mj-lt"/>
              <a:buAutoNum type="arabicPeriod" startAt="3"/>
            </a:pPr>
            <a:r>
              <a:rPr lang="en-US" b="1" dirty="0" smtClean="0"/>
              <a:t>Peanut swabs or </a:t>
            </a:r>
            <a:r>
              <a:rPr lang="en-US" b="1" dirty="0" err="1" smtClean="0"/>
              <a:t>lahey</a:t>
            </a:r>
            <a:r>
              <a:rPr lang="en-US" b="1" dirty="0" smtClean="0"/>
              <a:t> swabs;  </a:t>
            </a:r>
            <a:r>
              <a:rPr lang="en-US" dirty="0" smtClean="0"/>
              <a:t>small round gauze sponges used for blunt dissections or to absorb fluid in delicate procedures e.g. thyroidectomy</a:t>
            </a:r>
          </a:p>
          <a:p>
            <a:pPr marL="514350" indent="-514350">
              <a:buFont typeface="+mj-lt"/>
              <a:buAutoNum type="arabicPeriod" startAt="3"/>
            </a:pPr>
            <a:r>
              <a:rPr lang="en-US" dirty="0" smtClean="0"/>
              <a:t>Large and small tonsil swabs which are cotton filled gauze with cotton thread attached.</a:t>
            </a:r>
          </a:p>
          <a:p>
            <a:pPr marL="514350" indent="-514350">
              <a:buFont typeface="+mj-lt"/>
              <a:buAutoNum type="arabicPeriod" startAt="3"/>
            </a:pPr>
            <a:r>
              <a:rPr lang="en-US" dirty="0" err="1" smtClean="0"/>
              <a:t>Neuro</a:t>
            </a:r>
            <a:r>
              <a:rPr lang="en-US" dirty="0" smtClean="0"/>
              <a:t> - patties made of compressed rayon of cotton, used moist on delicate structures such as the brain or spinal cord</a:t>
            </a:r>
            <a:endParaRPr lang="en-US" dirty="0"/>
          </a:p>
          <a:p>
            <a:pPr marL="0" indent="0">
              <a:buNone/>
            </a:pPr>
            <a:endParaRPr lang="en-US" dirty="0">
              <a:latin typeface="Times New Roman" panose="02020603050405020304" pitchFamily="18" charset="0"/>
            </a:endParaRPr>
          </a:p>
        </p:txBody>
      </p:sp>
    </p:spTree>
    <p:extLst>
      <p:ext uri="{BB962C8B-B14F-4D97-AF65-F5344CB8AC3E}">
        <p14:creationId xmlns:p14="http://schemas.microsoft.com/office/powerpoint/2010/main" val="27409686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Preoperative Care</a:t>
            </a:r>
            <a:r>
              <a:rPr lang="en-US" dirty="0"/>
              <a:t/>
            </a:r>
            <a:br>
              <a:rPr lang="en-US" dirty="0"/>
            </a:br>
            <a:endParaRPr lang="en-US" dirty="0"/>
          </a:p>
        </p:txBody>
      </p:sp>
      <p:sp>
        <p:nvSpPr>
          <p:cNvPr id="3" name="Content Placeholder 2"/>
          <p:cNvSpPr>
            <a:spLocks noGrp="1"/>
          </p:cNvSpPr>
          <p:nvPr>
            <p:ph idx="1"/>
          </p:nvPr>
        </p:nvSpPr>
        <p:spPr/>
        <p:txBody>
          <a:bodyPr>
            <a:normAutofit/>
          </a:bodyPr>
          <a:lstStyle/>
          <a:p>
            <a:pPr marL="0" indent="0">
              <a:buNone/>
            </a:pPr>
            <a:r>
              <a:rPr lang="en-GB" b="1" dirty="0" smtClean="0"/>
              <a:t>Preoperative evaluation</a:t>
            </a:r>
          </a:p>
          <a:p>
            <a:pPr marL="514350" indent="-514350">
              <a:buFont typeface="+mj-lt"/>
              <a:buAutoNum type="arabicPeriod"/>
            </a:pPr>
            <a:r>
              <a:rPr lang="en-GB" dirty="0" smtClean="0"/>
              <a:t>Complete  history and  Proper documentation; </a:t>
            </a:r>
            <a:r>
              <a:rPr lang="en-GB" dirty="0" err="1" smtClean="0"/>
              <a:t>ie</a:t>
            </a:r>
            <a:r>
              <a:rPr lang="en-GB" dirty="0" smtClean="0"/>
              <a:t> menstrual , reproductive , sexual  ,allergies ,chronic conditions </a:t>
            </a:r>
            <a:r>
              <a:rPr lang="en-GB" dirty="0" err="1" smtClean="0"/>
              <a:t>etc</a:t>
            </a:r>
            <a:endParaRPr lang="en-GB" dirty="0" smtClean="0"/>
          </a:p>
          <a:p>
            <a:pPr marL="514350" indent="-514350">
              <a:buFont typeface="+mj-lt"/>
              <a:buAutoNum type="arabicPeriod"/>
            </a:pPr>
            <a:r>
              <a:rPr lang="en-GB" dirty="0" smtClean="0"/>
              <a:t>Clinical examination-general head to toe, vital signs, weight, height  ,and  systems review. </a:t>
            </a:r>
          </a:p>
          <a:p>
            <a:pPr marL="514350" indent="-514350">
              <a:buFont typeface="+mj-lt"/>
              <a:buAutoNum type="arabicPeriod"/>
            </a:pPr>
            <a:r>
              <a:rPr lang="en-GB" dirty="0" smtClean="0"/>
              <a:t>Investigations  Full </a:t>
            </a:r>
            <a:r>
              <a:rPr lang="en-GB" dirty="0" err="1" smtClean="0"/>
              <a:t>Haemogram</a:t>
            </a:r>
            <a:r>
              <a:rPr lang="en-GB" dirty="0" smtClean="0"/>
              <a:t>, Urea and electrolyte ,LFT’S GXM,RBS, ETC.</a:t>
            </a:r>
            <a:r>
              <a:rPr lang="en-GB" dirty="0"/>
              <a:t/>
            </a:r>
            <a:br>
              <a:rPr lang="en-GB" dirty="0"/>
            </a:br>
            <a:endParaRPr lang="en-US" dirty="0"/>
          </a:p>
        </p:txBody>
      </p:sp>
    </p:spTree>
    <p:extLst>
      <p:ext uri="{BB962C8B-B14F-4D97-AF65-F5344CB8AC3E}">
        <p14:creationId xmlns:p14="http://schemas.microsoft.com/office/powerpoint/2010/main" val="71905434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53991"/>
          </a:xfrm>
        </p:spPr>
        <p:txBody>
          <a:bodyPr/>
          <a:lstStyle/>
          <a:p>
            <a:r>
              <a:rPr lang="en-US" b="1" dirty="0" smtClean="0">
                <a:latin typeface="+mn-lt"/>
              </a:rPr>
              <a:t>Care of swabs,  instruments and needles</a:t>
            </a:r>
            <a:endParaRPr lang="en-US" b="1" dirty="0">
              <a:latin typeface="+mn-lt"/>
            </a:endParaRPr>
          </a:p>
        </p:txBody>
      </p:sp>
      <p:sp>
        <p:nvSpPr>
          <p:cNvPr id="3" name="Content Placeholder 2"/>
          <p:cNvSpPr>
            <a:spLocks noGrp="1"/>
          </p:cNvSpPr>
          <p:nvPr>
            <p:ph idx="1"/>
          </p:nvPr>
        </p:nvSpPr>
        <p:spPr>
          <a:xfrm>
            <a:off x="838200" y="1269242"/>
            <a:ext cx="10515600" cy="5213445"/>
          </a:xfrm>
        </p:spPr>
        <p:txBody>
          <a:bodyPr>
            <a:normAutofit/>
          </a:bodyPr>
          <a:lstStyle/>
          <a:p>
            <a:pPr marL="0" indent="0">
              <a:buNone/>
            </a:pPr>
            <a:r>
              <a:rPr lang="en-US" b="1" dirty="0"/>
              <a:t>a) </a:t>
            </a:r>
            <a:r>
              <a:rPr lang="en-US" b="1" dirty="0" smtClean="0"/>
              <a:t>Prior To Sterilization</a:t>
            </a:r>
            <a:endParaRPr lang="en-US" b="1" dirty="0"/>
          </a:p>
          <a:p>
            <a:r>
              <a:rPr lang="en-US" dirty="0"/>
              <a:t>Use clean, uncontaminated, new swabs. </a:t>
            </a:r>
            <a:endParaRPr lang="en-US" dirty="0" smtClean="0"/>
          </a:p>
          <a:p>
            <a:r>
              <a:rPr lang="en-US" dirty="0" smtClean="0"/>
              <a:t>Check all </a:t>
            </a:r>
            <a:r>
              <a:rPr lang="en-US" dirty="0"/>
              <a:t>swabs and shake well before folding </a:t>
            </a:r>
            <a:r>
              <a:rPr lang="en-US" dirty="0" smtClean="0"/>
              <a:t>and packing</a:t>
            </a:r>
            <a:r>
              <a:rPr lang="en-US" dirty="0"/>
              <a:t>; no wool, threads or pieces of </a:t>
            </a:r>
            <a:r>
              <a:rPr lang="en-US" dirty="0" smtClean="0"/>
              <a:t>lint should </a:t>
            </a:r>
            <a:r>
              <a:rPr lang="en-US" dirty="0"/>
              <a:t>adhere to the swab. </a:t>
            </a:r>
            <a:endParaRPr lang="en-US" dirty="0" smtClean="0"/>
          </a:p>
          <a:p>
            <a:r>
              <a:rPr lang="en-US" dirty="0" smtClean="0"/>
              <a:t>Swabs </a:t>
            </a:r>
            <a:r>
              <a:rPr lang="en-US" dirty="0"/>
              <a:t>must </a:t>
            </a:r>
            <a:r>
              <a:rPr lang="en-US" dirty="0" smtClean="0"/>
              <a:t>be X-Ray </a:t>
            </a:r>
            <a:r>
              <a:rPr lang="en-US" dirty="0"/>
              <a:t>opaque and abdominal swabs must </a:t>
            </a:r>
            <a:r>
              <a:rPr lang="en-US" dirty="0" smtClean="0"/>
              <a:t>have 25cm </a:t>
            </a:r>
            <a:r>
              <a:rPr lang="en-US" dirty="0"/>
              <a:t>tapes. </a:t>
            </a:r>
            <a:endParaRPr lang="en-US" dirty="0" smtClean="0"/>
          </a:p>
          <a:p>
            <a:r>
              <a:rPr lang="en-US" dirty="0" smtClean="0"/>
              <a:t>The </a:t>
            </a:r>
            <a:r>
              <a:rPr lang="en-US" dirty="0"/>
              <a:t>first and second checker </a:t>
            </a:r>
            <a:r>
              <a:rPr lang="en-US" dirty="0" smtClean="0"/>
              <a:t>must do </a:t>
            </a:r>
            <a:r>
              <a:rPr lang="en-US" dirty="0"/>
              <a:t>a simultaneous check. </a:t>
            </a:r>
            <a:endParaRPr lang="en-US" dirty="0" smtClean="0"/>
          </a:p>
          <a:p>
            <a:r>
              <a:rPr lang="en-US" dirty="0" smtClean="0"/>
              <a:t>Each </a:t>
            </a:r>
            <a:r>
              <a:rPr lang="en-US" dirty="0"/>
              <a:t>bundle </a:t>
            </a:r>
            <a:r>
              <a:rPr lang="en-US" dirty="0" smtClean="0"/>
              <a:t>must contain </a:t>
            </a:r>
            <a:r>
              <a:rPr lang="en-US" dirty="0"/>
              <a:t>five swabs, abdominal, raytec </a:t>
            </a:r>
            <a:r>
              <a:rPr lang="en-US" dirty="0" smtClean="0"/>
              <a:t>and tonsil </a:t>
            </a:r>
            <a:r>
              <a:rPr lang="en-US" dirty="0"/>
              <a:t>swabs are kept together with tape or </a:t>
            </a:r>
            <a:r>
              <a:rPr lang="en-US" dirty="0" smtClean="0"/>
              <a:t>a rubber </a:t>
            </a:r>
            <a:r>
              <a:rPr lang="en-US" dirty="0"/>
              <a:t>band. </a:t>
            </a:r>
            <a:endParaRPr lang="en-US" dirty="0" smtClean="0"/>
          </a:p>
          <a:p>
            <a:r>
              <a:rPr lang="en-US" dirty="0" smtClean="0"/>
              <a:t>Point </a:t>
            </a:r>
            <a:r>
              <a:rPr lang="en-US" dirty="0"/>
              <a:t>balls are sewn together </a:t>
            </a:r>
            <a:r>
              <a:rPr lang="en-US" dirty="0" smtClean="0"/>
              <a:t>and each </a:t>
            </a:r>
            <a:r>
              <a:rPr lang="en-US" dirty="0"/>
              <a:t>bundle must contain a signed document.</a:t>
            </a:r>
          </a:p>
        </p:txBody>
      </p:sp>
    </p:spTree>
    <p:extLst>
      <p:ext uri="{BB962C8B-B14F-4D97-AF65-F5344CB8AC3E}">
        <p14:creationId xmlns:p14="http://schemas.microsoft.com/office/powerpoint/2010/main" val="118292503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81287"/>
          </a:xfrm>
        </p:spPr>
        <p:txBody>
          <a:bodyPr/>
          <a:lstStyle/>
          <a:p>
            <a:r>
              <a:rPr lang="en-US" b="1" dirty="0" smtClean="0">
                <a:latin typeface="+mn-lt"/>
              </a:rPr>
              <a:t>                        Before the operation </a:t>
            </a:r>
            <a:endParaRPr lang="en-US" b="1" dirty="0">
              <a:latin typeface="+mn-lt"/>
            </a:endParaRPr>
          </a:p>
        </p:txBody>
      </p:sp>
      <p:sp>
        <p:nvSpPr>
          <p:cNvPr id="3" name="Content Placeholder 2"/>
          <p:cNvSpPr>
            <a:spLocks noGrp="1"/>
          </p:cNvSpPr>
          <p:nvPr>
            <p:ph idx="1"/>
          </p:nvPr>
        </p:nvSpPr>
        <p:spPr>
          <a:xfrm>
            <a:off x="838200" y="1146412"/>
            <a:ext cx="10515600" cy="5030551"/>
          </a:xfrm>
        </p:spPr>
        <p:txBody>
          <a:bodyPr>
            <a:normAutofit/>
          </a:bodyPr>
          <a:lstStyle/>
          <a:p>
            <a:pPr marL="0" indent="0">
              <a:buNone/>
            </a:pPr>
            <a:r>
              <a:rPr lang="en-US" dirty="0" smtClean="0"/>
              <a:t> </a:t>
            </a:r>
            <a:r>
              <a:rPr lang="en-US" dirty="0"/>
              <a:t>The scrub nurse holds </a:t>
            </a:r>
            <a:r>
              <a:rPr lang="en-US" dirty="0" smtClean="0"/>
              <a:t>the bundle </a:t>
            </a:r>
            <a:r>
              <a:rPr lang="en-US" dirty="0"/>
              <a:t>up and checks that each swab has a</a:t>
            </a:r>
          </a:p>
          <a:p>
            <a:pPr lvl="2">
              <a:buFont typeface="Wingdings" panose="05000000000000000000" pitchFamily="2" charset="2"/>
              <a:buChar char="Ø"/>
            </a:pPr>
            <a:r>
              <a:rPr lang="en-US" sz="2800" dirty="0"/>
              <a:t>secured tape and </a:t>
            </a:r>
            <a:r>
              <a:rPr lang="en-US" sz="2800" dirty="0" smtClean="0"/>
              <a:t>a </a:t>
            </a:r>
            <a:r>
              <a:rPr lang="en-US" sz="2800" dirty="0"/>
              <a:t>opaque indicator</a:t>
            </a:r>
            <a:r>
              <a:rPr lang="en-US" sz="2800" dirty="0" smtClean="0"/>
              <a:t>.</a:t>
            </a:r>
          </a:p>
          <a:p>
            <a:pPr lvl="2">
              <a:buFont typeface="Wingdings" panose="05000000000000000000" pitchFamily="2" charset="2"/>
              <a:buChar char="Ø"/>
            </a:pPr>
            <a:r>
              <a:rPr lang="en-US" sz="2800" dirty="0" smtClean="0"/>
              <a:t> He/she checks </a:t>
            </a:r>
            <a:r>
              <a:rPr lang="en-US" sz="2800" dirty="0"/>
              <a:t>each swab separately into a bowl </a:t>
            </a:r>
            <a:r>
              <a:rPr lang="en-US" sz="2800" dirty="0" smtClean="0"/>
              <a:t>while counting </a:t>
            </a:r>
            <a:r>
              <a:rPr lang="en-US" sz="2800" dirty="0"/>
              <a:t>audibly and must not count </a:t>
            </a:r>
            <a:r>
              <a:rPr lang="en-US" sz="2800" dirty="0" smtClean="0"/>
              <a:t>one bundle </a:t>
            </a:r>
            <a:r>
              <a:rPr lang="en-US" sz="2800" dirty="0"/>
              <a:t>on top of another. </a:t>
            </a:r>
            <a:endParaRPr lang="en-US" sz="2800" dirty="0" smtClean="0"/>
          </a:p>
          <a:p>
            <a:pPr lvl="2">
              <a:buFont typeface="Wingdings" panose="05000000000000000000" pitchFamily="2" charset="2"/>
              <a:buChar char="Ø"/>
            </a:pPr>
            <a:r>
              <a:rPr lang="en-US" sz="2800" dirty="0" smtClean="0"/>
              <a:t>The scrub </a:t>
            </a:r>
            <a:r>
              <a:rPr lang="en-US" sz="2800" dirty="0"/>
              <a:t>nurse </a:t>
            </a:r>
            <a:r>
              <a:rPr lang="en-US" sz="2800" dirty="0" smtClean="0"/>
              <a:t>must count </a:t>
            </a:r>
            <a:r>
              <a:rPr lang="en-US" sz="2800" dirty="0"/>
              <a:t>audibly with the </a:t>
            </a:r>
            <a:r>
              <a:rPr lang="en-US" sz="2800" dirty="0" smtClean="0"/>
              <a:t>circulating </a:t>
            </a:r>
            <a:r>
              <a:rPr lang="en-US" sz="2800" dirty="0"/>
              <a:t>nurse. </a:t>
            </a:r>
            <a:endParaRPr lang="en-US" sz="2800" dirty="0" smtClean="0"/>
          </a:p>
          <a:p>
            <a:pPr lvl="2">
              <a:buFont typeface="Wingdings" panose="05000000000000000000" pitchFamily="2" charset="2"/>
              <a:buChar char="Ø"/>
            </a:pPr>
            <a:r>
              <a:rPr lang="en-US" sz="2800" dirty="0" smtClean="0"/>
              <a:t>If extra swabs </a:t>
            </a:r>
            <a:r>
              <a:rPr lang="en-US" sz="2800" dirty="0"/>
              <a:t>are required during the operation, </a:t>
            </a:r>
            <a:r>
              <a:rPr lang="en-US" sz="2800" dirty="0" smtClean="0"/>
              <a:t>the same </a:t>
            </a:r>
            <a:r>
              <a:rPr lang="en-US" sz="2800" dirty="0"/>
              <a:t>procedure is to be followed with </a:t>
            </a:r>
            <a:r>
              <a:rPr lang="en-US" sz="2800" dirty="0" smtClean="0"/>
              <a:t>number added </a:t>
            </a:r>
            <a:r>
              <a:rPr lang="en-US" sz="2800" dirty="0"/>
              <a:t>on, e.g. 5 + 5 + </a:t>
            </a:r>
            <a:r>
              <a:rPr lang="en-US" sz="2800" dirty="0" smtClean="0"/>
              <a:t>5 or according to hospital policy.</a:t>
            </a:r>
            <a:endParaRPr lang="en-US" sz="2800" dirty="0"/>
          </a:p>
        </p:txBody>
      </p:sp>
    </p:spTree>
    <p:extLst>
      <p:ext uri="{BB962C8B-B14F-4D97-AF65-F5344CB8AC3E}">
        <p14:creationId xmlns:p14="http://schemas.microsoft.com/office/powerpoint/2010/main" val="14932686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32012"/>
            <a:ext cx="10515600" cy="6482687"/>
          </a:xfrm>
        </p:spPr>
        <p:txBody>
          <a:bodyPr>
            <a:normAutofit/>
          </a:bodyPr>
          <a:lstStyle/>
          <a:p>
            <a:r>
              <a:rPr lang="en-US" dirty="0"/>
              <a:t>Small dissecting swabs (</a:t>
            </a:r>
            <a:r>
              <a:rPr lang="en-US" dirty="0" err="1"/>
              <a:t>laheys</a:t>
            </a:r>
            <a:r>
              <a:rPr lang="en-US" dirty="0"/>
              <a:t>) are </a:t>
            </a:r>
            <a:r>
              <a:rPr lang="en-US" dirty="0" smtClean="0"/>
              <a:t>counted by </a:t>
            </a:r>
            <a:r>
              <a:rPr lang="en-US" dirty="0"/>
              <a:t>holding one secure between </a:t>
            </a:r>
            <a:r>
              <a:rPr lang="en-US" dirty="0" smtClean="0"/>
              <a:t>fingers, counting </a:t>
            </a:r>
            <a:r>
              <a:rPr lang="en-US" dirty="0"/>
              <a:t>that one and then pointing with </a:t>
            </a:r>
            <a:r>
              <a:rPr lang="en-US" dirty="0" smtClean="0"/>
              <a:t>the finger </a:t>
            </a:r>
            <a:r>
              <a:rPr lang="en-US" dirty="0"/>
              <a:t>to the remaining four which are </a:t>
            </a:r>
            <a:r>
              <a:rPr lang="en-US" dirty="0" smtClean="0"/>
              <a:t>then placed </a:t>
            </a:r>
            <a:r>
              <a:rPr lang="en-US" dirty="0"/>
              <a:t>in a gallipot. </a:t>
            </a:r>
            <a:endParaRPr lang="en-US" dirty="0" smtClean="0"/>
          </a:p>
          <a:p>
            <a:r>
              <a:rPr lang="en-US" dirty="0" smtClean="0">
                <a:cs typeface="Times New Roman" panose="02020603050405020304" pitchFamily="18" charset="0"/>
              </a:rPr>
              <a:t>Ensure </a:t>
            </a:r>
            <a:r>
              <a:rPr lang="en-US" dirty="0">
                <a:cs typeface="Times New Roman" panose="02020603050405020304" pitchFamily="18" charset="0"/>
              </a:rPr>
              <a:t>that each has </a:t>
            </a:r>
            <a:r>
              <a:rPr lang="en-US" dirty="0" smtClean="0">
                <a:cs typeface="Times New Roman" panose="02020603050405020304" pitchFamily="18" charset="0"/>
              </a:rPr>
              <a:t>an X-Ray </a:t>
            </a:r>
            <a:r>
              <a:rPr lang="en-US" dirty="0">
                <a:cs typeface="Times New Roman" panose="02020603050405020304" pitchFamily="18" charset="0"/>
              </a:rPr>
              <a:t>opaque indicator</a:t>
            </a:r>
            <a:r>
              <a:rPr lang="en-US" dirty="0" smtClean="0">
                <a:cs typeface="Times New Roman" panose="02020603050405020304" pitchFamily="18" charset="0"/>
              </a:rPr>
              <a:t>.</a:t>
            </a:r>
          </a:p>
          <a:p>
            <a:r>
              <a:rPr lang="en-US" b="1" dirty="0" smtClean="0">
                <a:cs typeface="Times New Roman" panose="02020603050405020304" pitchFamily="18" charset="0"/>
              </a:rPr>
              <a:t> </a:t>
            </a:r>
            <a:r>
              <a:rPr lang="en-US" b="1" dirty="0">
                <a:cs typeface="Times New Roman" panose="02020603050405020304" pitchFamily="18" charset="0"/>
              </a:rPr>
              <a:t>If any bundle </a:t>
            </a:r>
            <a:r>
              <a:rPr lang="en-US" dirty="0" smtClean="0">
                <a:cs typeface="Times New Roman" panose="02020603050405020304" pitchFamily="18" charset="0"/>
              </a:rPr>
              <a:t>of swabs </a:t>
            </a:r>
            <a:r>
              <a:rPr lang="en-US" dirty="0">
                <a:cs typeface="Times New Roman" panose="02020603050405020304" pitchFamily="18" charset="0"/>
              </a:rPr>
              <a:t>opened is found to be incorrect, </a:t>
            </a:r>
            <a:r>
              <a:rPr lang="en-US" dirty="0" smtClean="0">
                <a:cs typeface="Times New Roman" panose="02020603050405020304" pitchFamily="18" charset="0"/>
              </a:rPr>
              <a:t>the swabs </a:t>
            </a:r>
            <a:r>
              <a:rPr lang="en-US" dirty="0">
                <a:cs typeface="Times New Roman" panose="02020603050405020304" pitchFamily="18" charset="0"/>
              </a:rPr>
              <a:t>and document must be removed </a:t>
            </a:r>
            <a:r>
              <a:rPr lang="en-US" dirty="0" smtClean="0">
                <a:cs typeface="Times New Roman" panose="02020603050405020304" pitchFamily="18" charset="0"/>
              </a:rPr>
              <a:t>from the </a:t>
            </a:r>
            <a:r>
              <a:rPr lang="en-US" dirty="0">
                <a:cs typeface="Times New Roman" panose="02020603050405020304" pitchFamily="18" charset="0"/>
              </a:rPr>
              <a:t>theatre to prevent later confusion. </a:t>
            </a:r>
            <a:endParaRPr lang="en-US" dirty="0" smtClean="0">
              <a:cs typeface="Times New Roman" panose="02020603050405020304" pitchFamily="18" charset="0"/>
            </a:endParaRPr>
          </a:p>
          <a:p>
            <a:r>
              <a:rPr lang="en-US" b="1" dirty="0" smtClean="0">
                <a:cs typeface="Times New Roman" panose="02020603050405020304" pitchFamily="18" charset="0"/>
              </a:rPr>
              <a:t>The incorrect </a:t>
            </a:r>
            <a:r>
              <a:rPr lang="en-US" b="1" dirty="0">
                <a:cs typeface="Times New Roman" panose="02020603050405020304" pitchFamily="18" charset="0"/>
              </a:rPr>
              <a:t>swabs </a:t>
            </a:r>
            <a:r>
              <a:rPr lang="en-US" dirty="0">
                <a:cs typeface="Times New Roman" panose="02020603050405020304" pitchFamily="18" charset="0"/>
              </a:rPr>
              <a:t>must be given to the </a:t>
            </a:r>
            <a:r>
              <a:rPr lang="en-US" dirty="0" smtClean="0">
                <a:cs typeface="Times New Roman" panose="02020603050405020304" pitchFamily="18" charset="0"/>
              </a:rPr>
              <a:t>unit manager </a:t>
            </a:r>
            <a:r>
              <a:rPr lang="en-US" dirty="0">
                <a:cs typeface="Times New Roman" panose="02020603050405020304" pitchFamily="18" charset="0"/>
              </a:rPr>
              <a:t>who must follow up this occurrence.</a:t>
            </a:r>
          </a:p>
          <a:p>
            <a:r>
              <a:rPr lang="en-US" b="1" dirty="0">
                <a:cs typeface="Times New Roman" panose="02020603050405020304" pitchFamily="18" charset="0"/>
              </a:rPr>
              <a:t>No opened swabs </a:t>
            </a:r>
            <a:r>
              <a:rPr lang="en-US" dirty="0">
                <a:cs typeface="Times New Roman" panose="02020603050405020304" pitchFamily="18" charset="0"/>
              </a:rPr>
              <a:t>are to be allowed in </a:t>
            </a:r>
            <a:r>
              <a:rPr lang="en-US" dirty="0" smtClean="0">
                <a:cs typeface="Times New Roman" panose="02020603050405020304" pitchFamily="18" charset="0"/>
              </a:rPr>
              <a:t>theatre if </a:t>
            </a:r>
            <a:r>
              <a:rPr lang="en-US" dirty="0">
                <a:cs typeface="Times New Roman" panose="02020603050405020304" pitchFamily="18" charset="0"/>
              </a:rPr>
              <a:t>they are not counted. Swabs may not be </a:t>
            </a:r>
            <a:r>
              <a:rPr lang="en-US" dirty="0" smtClean="0">
                <a:cs typeface="Times New Roman" panose="02020603050405020304" pitchFamily="18" charset="0"/>
              </a:rPr>
              <a:t>used for </a:t>
            </a:r>
            <a:r>
              <a:rPr lang="en-US" dirty="0">
                <a:cs typeface="Times New Roman" panose="02020603050405020304" pitchFamily="18" charset="0"/>
              </a:rPr>
              <a:t>cleaning theatres</a:t>
            </a:r>
            <a:r>
              <a:rPr lang="en-US" dirty="0" smtClean="0">
                <a:cs typeface="Times New Roman" panose="02020603050405020304" pitchFamily="18" charset="0"/>
              </a:rPr>
              <a:t>.</a:t>
            </a:r>
          </a:p>
          <a:p>
            <a:r>
              <a:rPr lang="en-US" b="1" dirty="0"/>
              <a:t>Before closure </a:t>
            </a:r>
            <a:r>
              <a:rPr lang="en-US" dirty="0"/>
              <a:t>of the cavity, </a:t>
            </a:r>
            <a:r>
              <a:rPr lang="en-US" dirty="0" smtClean="0"/>
              <a:t>an audible </a:t>
            </a:r>
            <a:r>
              <a:rPr lang="en-US" dirty="0"/>
              <a:t>check is done of the remaining </a:t>
            </a:r>
            <a:r>
              <a:rPr lang="en-US" dirty="0" smtClean="0"/>
              <a:t>swabs on </a:t>
            </a:r>
            <a:r>
              <a:rPr lang="en-US" dirty="0"/>
              <a:t>the rack and those in use on the trolley </a:t>
            </a:r>
            <a:r>
              <a:rPr lang="en-US" dirty="0" smtClean="0"/>
              <a:t>and operating </a:t>
            </a:r>
            <a:r>
              <a:rPr lang="en-US" dirty="0"/>
              <a:t>field.</a:t>
            </a:r>
          </a:p>
        </p:txBody>
      </p:sp>
    </p:spTree>
    <p:extLst>
      <p:ext uri="{BB962C8B-B14F-4D97-AF65-F5344CB8AC3E}">
        <p14:creationId xmlns:p14="http://schemas.microsoft.com/office/powerpoint/2010/main" val="30724581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818866"/>
          </a:xfrm>
        </p:spPr>
        <p:txBody>
          <a:bodyPr/>
          <a:lstStyle/>
          <a:p>
            <a:r>
              <a:rPr lang="en-US" b="1" dirty="0" smtClean="0">
                <a:latin typeface="+mn-lt"/>
              </a:rPr>
              <a:t>     Rules for counting swabs intra-operative</a:t>
            </a:r>
            <a:endParaRPr lang="en-US" b="1" dirty="0">
              <a:latin typeface="+mn-lt"/>
            </a:endParaRPr>
          </a:p>
        </p:txBody>
      </p:sp>
      <p:sp>
        <p:nvSpPr>
          <p:cNvPr id="3" name="Content Placeholder 2"/>
          <p:cNvSpPr>
            <a:spLocks noGrp="1"/>
          </p:cNvSpPr>
          <p:nvPr>
            <p:ph idx="1"/>
          </p:nvPr>
        </p:nvSpPr>
        <p:spPr>
          <a:xfrm>
            <a:off x="327545" y="818866"/>
            <a:ext cx="11737075" cy="5923128"/>
          </a:xfrm>
        </p:spPr>
        <p:txBody>
          <a:bodyPr>
            <a:noAutofit/>
          </a:bodyPr>
          <a:lstStyle/>
          <a:p>
            <a:r>
              <a:rPr lang="en-US" dirty="0" smtClean="0"/>
              <a:t>The </a:t>
            </a:r>
            <a:r>
              <a:rPr lang="en-US" dirty="0"/>
              <a:t>rules for counting swabs in theatre </a:t>
            </a:r>
            <a:r>
              <a:rPr lang="en-US" dirty="0" smtClean="0"/>
              <a:t>is according to  </a:t>
            </a:r>
            <a:r>
              <a:rPr lang="en-US" dirty="0"/>
              <a:t>the scrub nurse's specific </a:t>
            </a:r>
            <a:r>
              <a:rPr lang="en-US" dirty="0" smtClean="0"/>
              <a:t>preference, complying </a:t>
            </a:r>
            <a:r>
              <a:rPr lang="en-US" dirty="0"/>
              <a:t>with at least the </a:t>
            </a:r>
            <a:r>
              <a:rPr lang="en-US" dirty="0" smtClean="0"/>
              <a:t>following</a:t>
            </a:r>
            <a:r>
              <a:rPr lang="en-US" dirty="0"/>
              <a:t>:</a:t>
            </a:r>
            <a:endParaRPr lang="en-US" dirty="0" smtClean="0"/>
          </a:p>
          <a:p>
            <a:r>
              <a:rPr lang="en-US" dirty="0" smtClean="0"/>
              <a:t> There should </a:t>
            </a:r>
            <a:r>
              <a:rPr lang="en-US" dirty="0"/>
              <a:t>be a minimum of three (3) counts </a:t>
            </a:r>
            <a:r>
              <a:rPr lang="en-US" dirty="0" smtClean="0"/>
              <a:t>of swabs</a:t>
            </a:r>
            <a:r>
              <a:rPr lang="en-US" dirty="0"/>
              <a:t>, </a:t>
            </a:r>
            <a:r>
              <a:rPr lang="en-US" dirty="0" smtClean="0"/>
              <a:t>though this is not fixed. If </a:t>
            </a:r>
            <a:r>
              <a:rPr lang="en-US" dirty="0"/>
              <a:t>the scrub nurse is doing a long </a:t>
            </a:r>
            <a:r>
              <a:rPr lang="en-US" dirty="0" smtClean="0"/>
              <a:t>difficult procedure </a:t>
            </a:r>
            <a:r>
              <a:rPr lang="en-US" dirty="0"/>
              <a:t>using many swabs she can do </a:t>
            </a:r>
            <a:r>
              <a:rPr lang="en-US" dirty="0" smtClean="0"/>
              <a:t>five to </a:t>
            </a:r>
            <a:r>
              <a:rPr lang="en-US" dirty="0"/>
              <a:t>six </a:t>
            </a:r>
            <a:r>
              <a:rPr lang="en-US" dirty="0" smtClean="0"/>
              <a:t>counts.</a:t>
            </a:r>
            <a:endParaRPr lang="en-US" dirty="0"/>
          </a:p>
          <a:p>
            <a:r>
              <a:rPr lang="en-US" dirty="0" smtClean="0"/>
              <a:t> </a:t>
            </a:r>
            <a:r>
              <a:rPr lang="en-US" dirty="0"/>
              <a:t>It is up to the individual but </a:t>
            </a:r>
            <a:r>
              <a:rPr lang="en-US" dirty="0" smtClean="0"/>
              <a:t>the first </a:t>
            </a:r>
            <a:r>
              <a:rPr lang="en-US" dirty="0"/>
              <a:t>swab count must be done </a:t>
            </a:r>
            <a:r>
              <a:rPr lang="en-US" dirty="0" smtClean="0"/>
              <a:t>before; </a:t>
            </a:r>
          </a:p>
          <a:p>
            <a:pPr lvl="2">
              <a:buFont typeface="Wingdings" panose="05000000000000000000" pitchFamily="2" charset="2"/>
              <a:buChar char="Ø"/>
            </a:pPr>
            <a:r>
              <a:rPr lang="en-US" sz="2800" b="1" dirty="0" smtClean="0"/>
              <a:t>The peritoneum </a:t>
            </a:r>
            <a:r>
              <a:rPr lang="en-US" sz="2800" b="1" dirty="0"/>
              <a:t>is </a:t>
            </a:r>
            <a:r>
              <a:rPr lang="en-US" sz="2800" b="1" dirty="0" smtClean="0"/>
              <a:t>closed, the next count is done before fascia is closed and  the last count before the skin is sutured.</a:t>
            </a:r>
          </a:p>
          <a:p>
            <a:r>
              <a:rPr lang="en-US" dirty="0" err="1" smtClean="0"/>
              <a:t>Lahey</a:t>
            </a:r>
            <a:r>
              <a:rPr lang="en-US" dirty="0" smtClean="0"/>
              <a:t> </a:t>
            </a:r>
            <a:r>
              <a:rPr lang="en-US" dirty="0"/>
              <a:t>swabs are not </a:t>
            </a:r>
            <a:r>
              <a:rPr lang="en-US" dirty="0" smtClean="0"/>
              <a:t>removed </a:t>
            </a:r>
            <a:r>
              <a:rPr lang="en-US" dirty="0"/>
              <a:t>from the </a:t>
            </a:r>
            <a:r>
              <a:rPr lang="en-US" dirty="0" smtClean="0"/>
              <a:t>trolley, but </a:t>
            </a:r>
            <a:r>
              <a:rPr lang="en-US" dirty="0"/>
              <a:t>checked into a </a:t>
            </a:r>
            <a:r>
              <a:rPr lang="en-US" dirty="0" smtClean="0"/>
              <a:t>gallipot / receiver. </a:t>
            </a:r>
          </a:p>
          <a:p>
            <a:r>
              <a:rPr lang="en-US" dirty="0" smtClean="0"/>
              <a:t>It is </a:t>
            </a:r>
            <a:r>
              <a:rPr lang="en-US" dirty="0"/>
              <a:t>important that the correct swab count </a:t>
            </a:r>
            <a:r>
              <a:rPr lang="en-US" dirty="0" smtClean="0"/>
              <a:t>is reported </a:t>
            </a:r>
            <a:r>
              <a:rPr lang="en-US" dirty="0"/>
              <a:t>to the surgeon who </a:t>
            </a:r>
            <a:r>
              <a:rPr lang="en-US" dirty="0" smtClean="0"/>
              <a:t>must acknowledge </a:t>
            </a:r>
            <a:r>
              <a:rPr lang="en-US" dirty="0"/>
              <a:t>this.</a:t>
            </a:r>
          </a:p>
        </p:txBody>
      </p:sp>
    </p:spTree>
    <p:extLst>
      <p:ext uri="{BB962C8B-B14F-4D97-AF65-F5344CB8AC3E}">
        <p14:creationId xmlns:p14="http://schemas.microsoft.com/office/powerpoint/2010/main" val="91278668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545910"/>
          </a:xfrm>
        </p:spPr>
        <p:txBody>
          <a:bodyPr>
            <a:normAutofit fontScale="90000"/>
          </a:bodyPr>
          <a:lstStyle/>
          <a:p>
            <a:r>
              <a:rPr lang="en-US" b="1" dirty="0" smtClean="0">
                <a:latin typeface="+mn-lt"/>
              </a:rPr>
              <a:t>                 Procedure for lost swabs</a:t>
            </a:r>
            <a:endParaRPr lang="en-US" b="1" dirty="0">
              <a:latin typeface="+mn-lt"/>
            </a:endParaRPr>
          </a:p>
        </p:txBody>
      </p:sp>
      <p:sp>
        <p:nvSpPr>
          <p:cNvPr id="3" name="Content Placeholder 2"/>
          <p:cNvSpPr>
            <a:spLocks noGrp="1"/>
          </p:cNvSpPr>
          <p:nvPr>
            <p:ph idx="1"/>
          </p:nvPr>
        </p:nvSpPr>
        <p:spPr>
          <a:xfrm>
            <a:off x="368490" y="682388"/>
            <a:ext cx="11409528" cy="5923127"/>
          </a:xfrm>
        </p:spPr>
        <p:txBody>
          <a:bodyPr>
            <a:normAutofit fontScale="92500"/>
          </a:bodyPr>
          <a:lstStyle/>
          <a:p>
            <a:r>
              <a:rPr lang="en-US" dirty="0"/>
              <a:t>If the count is incorrect, </a:t>
            </a:r>
            <a:r>
              <a:rPr lang="en-US" b="1" dirty="0"/>
              <a:t>inform the </a:t>
            </a:r>
            <a:r>
              <a:rPr lang="en-US" b="1" dirty="0" smtClean="0"/>
              <a:t>surgeon and </a:t>
            </a:r>
            <a:r>
              <a:rPr lang="en-US" b="1" dirty="0"/>
              <a:t>do a recount</a:t>
            </a:r>
            <a:r>
              <a:rPr lang="en-US" dirty="0"/>
              <a:t>. </a:t>
            </a:r>
            <a:endParaRPr lang="en-US" dirty="0" smtClean="0"/>
          </a:p>
          <a:p>
            <a:r>
              <a:rPr lang="en-US" dirty="0" smtClean="0"/>
              <a:t>The </a:t>
            </a:r>
            <a:r>
              <a:rPr lang="en-US" dirty="0"/>
              <a:t>missing item must </a:t>
            </a:r>
            <a:r>
              <a:rPr lang="en-US" dirty="0" smtClean="0"/>
              <a:t>be looked </a:t>
            </a:r>
            <a:r>
              <a:rPr lang="en-US" dirty="0"/>
              <a:t>for in the surgical cavity as well as </a:t>
            </a:r>
            <a:r>
              <a:rPr lang="en-US" dirty="0" smtClean="0"/>
              <a:t>in the </a:t>
            </a:r>
            <a:r>
              <a:rPr lang="en-US" dirty="0"/>
              <a:t>theatre</a:t>
            </a:r>
            <a:r>
              <a:rPr lang="en-US" dirty="0" smtClean="0"/>
              <a:t>.</a:t>
            </a:r>
          </a:p>
          <a:p>
            <a:r>
              <a:rPr lang="en-US" dirty="0" smtClean="0"/>
              <a:t> </a:t>
            </a:r>
            <a:r>
              <a:rPr lang="en-US" dirty="0"/>
              <a:t>In the event of the missing </a:t>
            </a:r>
            <a:r>
              <a:rPr lang="en-US" dirty="0" smtClean="0"/>
              <a:t>article not </a:t>
            </a:r>
            <a:r>
              <a:rPr lang="en-US" dirty="0"/>
              <a:t>being found, </a:t>
            </a:r>
            <a:r>
              <a:rPr lang="en-US" b="1" dirty="0"/>
              <a:t>the scrub nurse must </a:t>
            </a:r>
            <a:r>
              <a:rPr lang="en-US" b="1" dirty="0" smtClean="0"/>
              <a:t>inform the </a:t>
            </a:r>
            <a:r>
              <a:rPr lang="en-US" b="1" dirty="0"/>
              <a:t>registered nurse in charge. X-Rays, </a:t>
            </a:r>
            <a:r>
              <a:rPr lang="en-US" b="1" dirty="0" smtClean="0"/>
              <a:t>must be </a:t>
            </a:r>
            <a:r>
              <a:rPr lang="en-US" b="1" dirty="0"/>
              <a:t>taken and if the article is seen, the </a:t>
            </a:r>
            <a:r>
              <a:rPr lang="en-US" dirty="0" smtClean="0"/>
              <a:t>surgeon </a:t>
            </a:r>
            <a:r>
              <a:rPr lang="en-US" b="1" dirty="0" smtClean="0"/>
              <a:t>must </a:t>
            </a:r>
            <a:r>
              <a:rPr lang="en-US" b="1" dirty="0"/>
              <a:t>re-open the cavity.</a:t>
            </a:r>
            <a:r>
              <a:rPr lang="en-US" dirty="0"/>
              <a:t> </a:t>
            </a:r>
            <a:endParaRPr lang="en-US" dirty="0" smtClean="0"/>
          </a:p>
          <a:p>
            <a:r>
              <a:rPr lang="en-US" dirty="0" smtClean="0"/>
              <a:t>If </a:t>
            </a:r>
            <a:r>
              <a:rPr lang="en-US" dirty="0"/>
              <a:t>no article shows </a:t>
            </a:r>
            <a:r>
              <a:rPr lang="en-US" dirty="0" smtClean="0"/>
              <a:t>on X-Ray </a:t>
            </a:r>
            <a:r>
              <a:rPr lang="en-US" dirty="0"/>
              <a:t>the surgeon records on the patient's </a:t>
            </a:r>
            <a:r>
              <a:rPr lang="en-US" dirty="0" smtClean="0"/>
              <a:t>file stating </a:t>
            </a:r>
            <a:r>
              <a:rPr lang="en-US" dirty="0"/>
              <a:t>the missing article does not show </a:t>
            </a:r>
            <a:r>
              <a:rPr lang="en-US" dirty="0" smtClean="0"/>
              <a:t>on X-Ray</a:t>
            </a:r>
            <a:r>
              <a:rPr lang="en-US" dirty="0"/>
              <a:t>. </a:t>
            </a:r>
            <a:endParaRPr lang="en-US" dirty="0" smtClean="0"/>
          </a:p>
          <a:p>
            <a:r>
              <a:rPr lang="en-US" dirty="0" smtClean="0"/>
              <a:t>The </a:t>
            </a:r>
            <a:r>
              <a:rPr lang="en-US" dirty="0"/>
              <a:t>scrub nurse will endorse the </a:t>
            </a:r>
            <a:r>
              <a:rPr lang="en-US" dirty="0" smtClean="0"/>
              <a:t>facts about </a:t>
            </a:r>
            <a:r>
              <a:rPr lang="en-US" dirty="0"/>
              <a:t>missing </a:t>
            </a:r>
            <a:r>
              <a:rPr lang="en-US" b="1" dirty="0"/>
              <a:t>items in red on the </a:t>
            </a:r>
            <a:r>
              <a:rPr lang="en-US" b="1" dirty="0" smtClean="0"/>
              <a:t>operative form </a:t>
            </a:r>
            <a:r>
              <a:rPr lang="en-US" b="1" dirty="0"/>
              <a:t>and in the operation register. </a:t>
            </a:r>
            <a:endParaRPr lang="en-US" b="1" dirty="0" smtClean="0"/>
          </a:p>
          <a:p>
            <a:r>
              <a:rPr lang="en-US" dirty="0" smtClean="0"/>
              <a:t>The scrub nurse </a:t>
            </a:r>
            <a:r>
              <a:rPr lang="en-US" dirty="0"/>
              <a:t>and </a:t>
            </a:r>
            <a:r>
              <a:rPr lang="en-US" dirty="0" smtClean="0"/>
              <a:t>check  (circulating) </a:t>
            </a:r>
            <a:r>
              <a:rPr lang="en-US" dirty="0"/>
              <a:t>nurse must write a </a:t>
            </a:r>
            <a:r>
              <a:rPr lang="en-US" dirty="0" smtClean="0"/>
              <a:t>statement and </a:t>
            </a:r>
            <a:r>
              <a:rPr lang="en-US" dirty="0"/>
              <a:t>hand it to the nurse in charge. </a:t>
            </a:r>
            <a:endParaRPr lang="en-US" dirty="0" smtClean="0"/>
          </a:p>
          <a:p>
            <a:r>
              <a:rPr lang="en-US" dirty="0" smtClean="0"/>
              <a:t>The original statements </a:t>
            </a:r>
            <a:r>
              <a:rPr lang="en-US" dirty="0"/>
              <a:t>are photo copied to distribute to </a:t>
            </a:r>
            <a:r>
              <a:rPr lang="en-US" dirty="0" smtClean="0"/>
              <a:t>the following </a:t>
            </a:r>
            <a:r>
              <a:rPr lang="en-US" dirty="0"/>
              <a:t>significant supervisors; </a:t>
            </a:r>
            <a:r>
              <a:rPr lang="en-US" b="1" dirty="0" smtClean="0"/>
              <a:t>Chief Nursing </a:t>
            </a:r>
            <a:r>
              <a:rPr lang="en-US" b="1" dirty="0"/>
              <a:t>Service Manager, Clinical </a:t>
            </a:r>
            <a:r>
              <a:rPr lang="en-US" b="1" dirty="0" smtClean="0"/>
              <a:t>Manager, Theatre </a:t>
            </a:r>
            <a:r>
              <a:rPr lang="en-US" b="1" dirty="0"/>
              <a:t>Nursing Service Manager, </a:t>
            </a:r>
            <a:r>
              <a:rPr lang="en-US" b="1" dirty="0" smtClean="0"/>
              <a:t>Scrub Nurse </a:t>
            </a:r>
            <a:r>
              <a:rPr lang="en-US" b="1" dirty="0"/>
              <a:t>and Floor Nurse.</a:t>
            </a:r>
          </a:p>
        </p:txBody>
      </p:sp>
    </p:spTree>
    <p:extLst>
      <p:ext uri="{BB962C8B-B14F-4D97-AF65-F5344CB8AC3E}">
        <p14:creationId xmlns:p14="http://schemas.microsoft.com/office/powerpoint/2010/main" val="380721288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mn-lt"/>
              </a:rPr>
              <a:t>ROLE OF VARIOUS NURSES IN THE OPERATING ROOM</a:t>
            </a:r>
            <a:endParaRPr lang="en-US" b="1" dirty="0">
              <a:latin typeface="+mn-lt"/>
            </a:endParaRPr>
          </a:p>
        </p:txBody>
      </p:sp>
      <p:sp>
        <p:nvSpPr>
          <p:cNvPr id="3" name="Content Placeholder 2"/>
          <p:cNvSpPr>
            <a:spLocks noGrp="1"/>
          </p:cNvSpPr>
          <p:nvPr>
            <p:ph idx="1"/>
          </p:nvPr>
        </p:nvSpPr>
        <p:spPr>
          <a:xfrm>
            <a:off x="838200" y="1825625"/>
            <a:ext cx="10515600" cy="4738948"/>
          </a:xfrm>
        </p:spPr>
        <p:txBody>
          <a:bodyPr/>
          <a:lstStyle/>
          <a:p>
            <a:pPr marL="514350" indent="-514350">
              <a:buAutoNum type="arabicPeriod"/>
            </a:pPr>
            <a:r>
              <a:rPr lang="en-US" dirty="0" smtClean="0"/>
              <a:t>Receiving area nurse</a:t>
            </a:r>
          </a:p>
          <a:p>
            <a:pPr marL="514350" indent="-514350">
              <a:buAutoNum type="arabicPeriod"/>
            </a:pPr>
            <a:r>
              <a:rPr lang="en-US" dirty="0" smtClean="0"/>
              <a:t>Scrub nurse</a:t>
            </a:r>
          </a:p>
          <a:p>
            <a:pPr marL="514350" indent="-514350">
              <a:buAutoNum type="arabicPeriod"/>
            </a:pPr>
            <a:r>
              <a:rPr lang="en-US" dirty="0" smtClean="0"/>
              <a:t>Anesthetic nurse</a:t>
            </a:r>
          </a:p>
          <a:p>
            <a:pPr marL="514350" indent="-514350">
              <a:buAutoNum type="arabicPeriod"/>
            </a:pPr>
            <a:r>
              <a:rPr lang="en-US" dirty="0" smtClean="0"/>
              <a:t>Circulating nurse</a:t>
            </a:r>
          </a:p>
          <a:p>
            <a:pPr marL="514350" indent="-514350">
              <a:buAutoNum type="arabicPeriod"/>
            </a:pPr>
            <a:r>
              <a:rPr lang="en-US" dirty="0" smtClean="0"/>
              <a:t>Role of the PACU (post </a:t>
            </a:r>
            <a:r>
              <a:rPr lang="en-US" dirty="0" err="1" smtClean="0"/>
              <a:t>anaesthetic</a:t>
            </a:r>
            <a:r>
              <a:rPr lang="en-US" dirty="0" smtClean="0"/>
              <a:t> unit)  nurse</a:t>
            </a:r>
          </a:p>
          <a:p>
            <a:pPr marL="514350" indent="-514350">
              <a:buAutoNum type="arabicPeriod"/>
            </a:pPr>
            <a:endParaRPr lang="en-US" dirty="0"/>
          </a:p>
        </p:txBody>
      </p:sp>
    </p:spTree>
    <p:extLst>
      <p:ext uri="{BB962C8B-B14F-4D97-AF65-F5344CB8AC3E}">
        <p14:creationId xmlns:p14="http://schemas.microsoft.com/office/powerpoint/2010/main" val="736663790"/>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7422"/>
            <a:ext cx="10515600" cy="655092"/>
          </a:xfrm>
        </p:spPr>
        <p:txBody>
          <a:bodyPr>
            <a:normAutofit fontScale="90000"/>
          </a:bodyPr>
          <a:lstStyle/>
          <a:p>
            <a:r>
              <a:rPr lang="en-US" b="1" dirty="0" smtClean="0">
                <a:latin typeface="+mn-lt"/>
              </a:rPr>
              <a:t>                 1. Role of receiving area nurse </a:t>
            </a:r>
            <a:endParaRPr lang="en-US" b="1" dirty="0">
              <a:latin typeface="+mn-lt"/>
            </a:endParaRPr>
          </a:p>
        </p:txBody>
      </p:sp>
      <p:sp>
        <p:nvSpPr>
          <p:cNvPr id="3" name="Content Placeholder 2"/>
          <p:cNvSpPr>
            <a:spLocks noGrp="1"/>
          </p:cNvSpPr>
          <p:nvPr>
            <p:ph idx="1"/>
          </p:nvPr>
        </p:nvSpPr>
        <p:spPr>
          <a:xfrm>
            <a:off x="838200" y="832514"/>
            <a:ext cx="10515600" cy="5595582"/>
          </a:xfrm>
        </p:spPr>
        <p:txBody>
          <a:bodyPr>
            <a:normAutofit/>
          </a:bodyPr>
          <a:lstStyle/>
          <a:p>
            <a:pPr marL="514350" indent="-514350">
              <a:buFont typeface="+mj-lt"/>
              <a:buAutoNum type="arabicPeriod"/>
            </a:pPr>
            <a:r>
              <a:rPr lang="en-US" dirty="0" smtClean="0"/>
              <a:t> </a:t>
            </a:r>
            <a:r>
              <a:rPr lang="en-US" dirty="0"/>
              <a:t>R</a:t>
            </a:r>
            <a:r>
              <a:rPr lang="en-US" dirty="0" smtClean="0"/>
              <a:t>eceive reports</a:t>
            </a:r>
          </a:p>
          <a:p>
            <a:pPr marL="514350" indent="-514350">
              <a:buFont typeface="+mj-lt"/>
              <a:buAutoNum type="arabicPeriod"/>
            </a:pPr>
            <a:r>
              <a:rPr lang="en-US" dirty="0" smtClean="0"/>
              <a:t>Ensure cleanliness-floor, wall, furniture</a:t>
            </a:r>
          </a:p>
          <a:p>
            <a:pPr marL="514350" indent="-514350">
              <a:buFont typeface="+mj-lt"/>
              <a:buAutoNum type="arabicPeriod"/>
            </a:pPr>
            <a:r>
              <a:rPr lang="en-US" dirty="0" smtClean="0"/>
              <a:t>Ensure availability of documentation charts preoperative check list, consent form</a:t>
            </a:r>
          </a:p>
          <a:p>
            <a:pPr marL="514350" indent="-514350">
              <a:buFont typeface="+mj-lt"/>
              <a:buAutoNum type="arabicPeriod"/>
            </a:pPr>
            <a:r>
              <a:rPr lang="en-US" dirty="0" smtClean="0"/>
              <a:t>Ensure resuscitation drugs are  available and ready</a:t>
            </a:r>
          </a:p>
          <a:p>
            <a:pPr marL="514350" indent="-514350">
              <a:buFont typeface="+mj-lt"/>
              <a:buAutoNum type="arabicPeriod"/>
            </a:pPr>
            <a:r>
              <a:rPr lang="en-US" dirty="0" smtClean="0"/>
              <a:t>Avail screens for patients</a:t>
            </a:r>
          </a:p>
          <a:p>
            <a:pPr marL="514350" indent="-514350">
              <a:buFont typeface="+mj-lt"/>
              <a:buAutoNum type="arabicPeriod"/>
            </a:pPr>
            <a:r>
              <a:rPr lang="en-US" dirty="0" smtClean="0"/>
              <a:t>Ensure availability of patients trolley</a:t>
            </a:r>
          </a:p>
          <a:p>
            <a:pPr marL="514350" indent="-514350">
              <a:buFont typeface="+mj-lt"/>
              <a:buAutoNum type="arabicPeriod"/>
            </a:pPr>
            <a:r>
              <a:rPr lang="en-US" dirty="0" smtClean="0"/>
              <a:t>Ensure that all the theatre list are available</a:t>
            </a:r>
          </a:p>
          <a:p>
            <a:pPr marL="514350" indent="-514350">
              <a:buFont typeface="+mj-lt"/>
              <a:buAutoNum type="arabicPeriod"/>
            </a:pPr>
            <a:r>
              <a:rPr lang="en-US" dirty="0" smtClean="0"/>
              <a:t>Confirm about patients readiness for surgery</a:t>
            </a:r>
          </a:p>
          <a:p>
            <a:pPr marL="514350" indent="-514350">
              <a:buFont typeface="+mj-lt"/>
              <a:buAutoNum type="arabicPeriod"/>
            </a:pPr>
            <a:r>
              <a:rPr lang="en-US" dirty="0" smtClean="0"/>
              <a:t>Send for patient from the award</a:t>
            </a:r>
          </a:p>
          <a:p>
            <a:pPr marL="0" indent="0">
              <a:buNone/>
            </a:pPr>
            <a:endParaRPr lang="en-US" dirty="0"/>
          </a:p>
        </p:txBody>
      </p:sp>
    </p:spTree>
    <p:extLst>
      <p:ext uri="{BB962C8B-B14F-4D97-AF65-F5344CB8AC3E}">
        <p14:creationId xmlns:p14="http://schemas.microsoft.com/office/powerpoint/2010/main" val="3209046296"/>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59307"/>
            <a:ext cx="10515600" cy="6305266"/>
          </a:xfrm>
        </p:spPr>
        <p:txBody>
          <a:bodyPr/>
          <a:lstStyle/>
          <a:p>
            <a:pPr marL="0" lvl="0" indent="0">
              <a:buNone/>
            </a:pPr>
            <a:r>
              <a:rPr lang="en-US" dirty="0" smtClean="0">
                <a:solidFill>
                  <a:prstClr val="black"/>
                </a:solidFill>
              </a:rPr>
              <a:t>10.  Receive </a:t>
            </a:r>
            <a:r>
              <a:rPr lang="en-US" dirty="0">
                <a:solidFill>
                  <a:prstClr val="black"/>
                </a:solidFill>
              </a:rPr>
              <a:t>the patient from the </a:t>
            </a:r>
            <a:r>
              <a:rPr lang="en-US" dirty="0" smtClean="0">
                <a:solidFill>
                  <a:prstClr val="black"/>
                </a:solidFill>
              </a:rPr>
              <a:t>ward and check for;</a:t>
            </a:r>
          </a:p>
          <a:p>
            <a:pPr lvl="2">
              <a:buFont typeface="Wingdings" panose="05000000000000000000" pitchFamily="2" charset="2"/>
              <a:buChar char="Ø"/>
            </a:pPr>
            <a:r>
              <a:rPr lang="en-US" sz="2800" b="1" i="1" dirty="0" smtClean="0">
                <a:solidFill>
                  <a:prstClr val="black"/>
                </a:solidFill>
              </a:rPr>
              <a:t>Identification ( name tag, file, theatre list)</a:t>
            </a:r>
          </a:p>
          <a:p>
            <a:pPr lvl="2">
              <a:buFont typeface="Wingdings" panose="05000000000000000000" pitchFamily="2" charset="2"/>
              <a:buChar char="Ø"/>
            </a:pPr>
            <a:r>
              <a:rPr lang="en-US" sz="2800" b="1" i="1" dirty="0" smtClean="0">
                <a:solidFill>
                  <a:prstClr val="black"/>
                </a:solidFill>
              </a:rPr>
              <a:t>Consent, investigation, blood, items ordered, premedication, dentures, jewelry, nail polish (</a:t>
            </a:r>
            <a:r>
              <a:rPr lang="en-US" sz="2800" b="1" i="1" dirty="0" err="1" smtClean="0">
                <a:solidFill>
                  <a:prstClr val="black"/>
                </a:solidFill>
              </a:rPr>
              <a:t>cutex</a:t>
            </a:r>
            <a:r>
              <a:rPr lang="en-US" sz="2800" b="1" i="1" dirty="0" smtClean="0">
                <a:solidFill>
                  <a:prstClr val="black"/>
                </a:solidFill>
              </a:rPr>
              <a:t>), hygiene, theatre attire, covering of hair, other documents.</a:t>
            </a:r>
          </a:p>
          <a:p>
            <a:pPr marL="514350" lvl="0" indent="-514350">
              <a:buAutoNum type="arabicPeriod" startAt="11"/>
            </a:pPr>
            <a:r>
              <a:rPr lang="en-US" dirty="0" smtClean="0">
                <a:solidFill>
                  <a:prstClr val="black"/>
                </a:solidFill>
              </a:rPr>
              <a:t>Confirm surgical site</a:t>
            </a:r>
          </a:p>
          <a:p>
            <a:pPr marL="514350" lvl="0" indent="-514350">
              <a:buAutoNum type="arabicPeriod" startAt="11"/>
            </a:pPr>
            <a:r>
              <a:rPr lang="en-US" dirty="0" smtClean="0">
                <a:solidFill>
                  <a:prstClr val="black"/>
                </a:solidFill>
              </a:rPr>
              <a:t>Transfer patient to theatre</a:t>
            </a:r>
          </a:p>
          <a:p>
            <a:pPr marL="514350" lvl="0" indent="-514350">
              <a:buAutoNum type="arabicPeriod" startAt="11"/>
            </a:pPr>
            <a:r>
              <a:rPr lang="en-US" dirty="0" smtClean="0">
                <a:solidFill>
                  <a:prstClr val="black"/>
                </a:solidFill>
              </a:rPr>
              <a:t>Indicate in the theatre list</a:t>
            </a:r>
          </a:p>
          <a:p>
            <a:pPr marL="514350" lvl="0" indent="-514350">
              <a:buAutoNum type="arabicPeriod" startAt="11"/>
            </a:pPr>
            <a:r>
              <a:rPr lang="en-US" dirty="0" smtClean="0">
                <a:solidFill>
                  <a:prstClr val="black"/>
                </a:solidFill>
              </a:rPr>
              <a:t>Inform concerned theatre, care for the patient till collection</a:t>
            </a:r>
          </a:p>
          <a:p>
            <a:pPr marL="514350" lvl="0" indent="-514350">
              <a:buAutoNum type="arabicPeriod" startAt="11"/>
            </a:pPr>
            <a:r>
              <a:rPr lang="en-US" dirty="0" smtClean="0">
                <a:solidFill>
                  <a:prstClr val="black"/>
                </a:solidFill>
              </a:rPr>
              <a:t>Compile report. </a:t>
            </a:r>
            <a:endParaRPr lang="en-US" dirty="0">
              <a:solidFill>
                <a:prstClr val="black"/>
              </a:solidFill>
            </a:endParaRPr>
          </a:p>
        </p:txBody>
      </p:sp>
    </p:spTree>
    <p:extLst>
      <p:ext uri="{BB962C8B-B14F-4D97-AF65-F5344CB8AC3E}">
        <p14:creationId xmlns:p14="http://schemas.microsoft.com/office/powerpoint/2010/main" val="2050687188"/>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6479"/>
            <a:ext cx="10515600" cy="832512"/>
          </a:xfrm>
        </p:spPr>
        <p:txBody>
          <a:bodyPr/>
          <a:lstStyle/>
          <a:p>
            <a:r>
              <a:rPr lang="en-US" b="1" dirty="0" smtClean="0">
                <a:latin typeface="+mn-lt"/>
              </a:rPr>
              <a:t>               2. Role of a scrub nurse</a:t>
            </a:r>
            <a:endParaRPr lang="en-US" b="1" dirty="0">
              <a:latin typeface="+mn-lt"/>
            </a:endParaRPr>
          </a:p>
        </p:txBody>
      </p:sp>
      <p:sp>
        <p:nvSpPr>
          <p:cNvPr id="3" name="Content Placeholder 2"/>
          <p:cNvSpPr>
            <a:spLocks noGrp="1"/>
          </p:cNvSpPr>
          <p:nvPr>
            <p:ph idx="1"/>
          </p:nvPr>
        </p:nvSpPr>
        <p:spPr>
          <a:xfrm>
            <a:off x="504967" y="968991"/>
            <a:ext cx="11163869" cy="5472752"/>
          </a:xfrm>
        </p:spPr>
        <p:txBody>
          <a:bodyPr/>
          <a:lstStyle/>
          <a:p>
            <a:pPr marL="514350" indent="-514350">
              <a:buFont typeface="+mj-lt"/>
              <a:buAutoNum type="arabicPeriod"/>
            </a:pPr>
            <a:r>
              <a:rPr lang="en-US" dirty="0" smtClean="0"/>
              <a:t>Checks the following day’s theatre list and makes the necessary orders  for sterile packs and other surgical supplies.</a:t>
            </a:r>
          </a:p>
          <a:p>
            <a:pPr marL="514350" indent="-514350">
              <a:buFont typeface="+mj-lt"/>
              <a:buAutoNum type="arabicPeriod"/>
            </a:pPr>
            <a:r>
              <a:rPr lang="en-US" dirty="0" smtClean="0"/>
              <a:t>Ensures that the patients are ready for the operation.</a:t>
            </a:r>
          </a:p>
          <a:p>
            <a:pPr marL="514350" indent="-514350">
              <a:buFont typeface="+mj-lt"/>
              <a:buAutoNum type="arabicPeriod"/>
            </a:pPr>
            <a:r>
              <a:rPr lang="en-US" dirty="0" smtClean="0"/>
              <a:t>Prepares the theatre for the days operation by:</a:t>
            </a:r>
          </a:p>
          <a:p>
            <a:pPr lvl="3">
              <a:buFont typeface="Wingdings" panose="05000000000000000000" pitchFamily="2" charset="2"/>
              <a:buChar char="Ø"/>
            </a:pPr>
            <a:r>
              <a:rPr lang="en-US" sz="2400" dirty="0" smtClean="0"/>
              <a:t>ensuring that the theatre necessary supplies are  available</a:t>
            </a:r>
          </a:p>
          <a:p>
            <a:pPr lvl="3">
              <a:buFont typeface="Wingdings" panose="05000000000000000000" pitchFamily="2" charset="2"/>
              <a:buChar char="Ø"/>
            </a:pPr>
            <a:r>
              <a:rPr lang="en-US" sz="2400" dirty="0" smtClean="0"/>
              <a:t>Ensuring that the theatre is clean</a:t>
            </a:r>
          </a:p>
          <a:p>
            <a:pPr lvl="3">
              <a:buFont typeface="Wingdings" panose="05000000000000000000" pitchFamily="2" charset="2"/>
              <a:buChar char="Ø"/>
            </a:pPr>
            <a:r>
              <a:rPr lang="en-US" sz="2400" dirty="0" smtClean="0"/>
              <a:t>Checking the machines are in working order</a:t>
            </a:r>
          </a:p>
          <a:p>
            <a:pPr lvl="3">
              <a:buFont typeface="Wingdings" panose="05000000000000000000" pitchFamily="2" charset="2"/>
              <a:buChar char="Ø"/>
            </a:pPr>
            <a:r>
              <a:rPr lang="en-US" sz="2400" dirty="0" smtClean="0"/>
              <a:t>Checking the operating light</a:t>
            </a:r>
          </a:p>
          <a:p>
            <a:pPr marL="514350" indent="-514350">
              <a:buFont typeface="+mj-lt"/>
              <a:buAutoNum type="arabicPeriod"/>
            </a:pPr>
            <a:r>
              <a:rPr lang="en-US" dirty="0" smtClean="0"/>
              <a:t>Receives the patient at the receiving area and confirms the right patient is received</a:t>
            </a:r>
          </a:p>
          <a:p>
            <a:pPr marL="514350" indent="-514350">
              <a:buFont typeface="+mj-lt"/>
              <a:buAutoNum type="arabicPeriod"/>
            </a:pPr>
            <a:r>
              <a:rPr lang="en-US" dirty="0" smtClean="0"/>
              <a:t>Confirms the operation site</a:t>
            </a:r>
          </a:p>
          <a:p>
            <a:pPr marL="514350" indent="-514350">
              <a:buFont typeface="+mj-lt"/>
              <a:buAutoNum type="arabicPeriod"/>
            </a:pPr>
            <a:r>
              <a:rPr lang="en-US" dirty="0" smtClean="0"/>
              <a:t>Scrubs, gowns and gloves and sets up the sterile field</a:t>
            </a:r>
          </a:p>
          <a:p>
            <a:pPr marL="514350" indent="-514350">
              <a:buFont typeface="+mj-lt"/>
              <a:buAutoNum type="arabicPeriod"/>
            </a:pPr>
            <a:endParaRPr lang="en-US" dirty="0" smtClean="0"/>
          </a:p>
          <a:p>
            <a:endParaRPr lang="en-US" dirty="0"/>
          </a:p>
        </p:txBody>
      </p:sp>
    </p:spTree>
    <p:extLst>
      <p:ext uri="{BB962C8B-B14F-4D97-AF65-F5344CB8AC3E}">
        <p14:creationId xmlns:p14="http://schemas.microsoft.com/office/powerpoint/2010/main" val="2223625158"/>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2830"/>
            <a:ext cx="10515600" cy="6428095"/>
          </a:xfrm>
        </p:spPr>
        <p:txBody>
          <a:bodyPr>
            <a:normAutofit lnSpcReduction="10000"/>
          </a:bodyPr>
          <a:lstStyle/>
          <a:p>
            <a:pPr marL="514350" indent="-514350">
              <a:buAutoNum type="arabicPeriod" startAt="8"/>
            </a:pPr>
            <a:r>
              <a:rPr lang="en-US" dirty="0" smtClean="0"/>
              <a:t>Checks the instruments  for correctness, and working conditions</a:t>
            </a:r>
          </a:p>
          <a:p>
            <a:pPr marL="514350" indent="-514350">
              <a:buAutoNum type="arabicPeriod" startAt="8"/>
            </a:pPr>
            <a:r>
              <a:rPr lang="en-US" dirty="0" smtClean="0"/>
              <a:t>Counts instruments, swabs and sharps, audibly which are then recorded by the circulating  nurse</a:t>
            </a:r>
          </a:p>
          <a:p>
            <a:pPr marL="514350" indent="-514350">
              <a:buAutoNum type="arabicPeriod" startAt="8"/>
            </a:pPr>
            <a:r>
              <a:rPr lang="en-US" dirty="0" smtClean="0"/>
              <a:t>Receives all the other items that are to be used during the operation</a:t>
            </a:r>
          </a:p>
          <a:p>
            <a:pPr marL="514350" indent="-514350">
              <a:buAutoNum type="arabicPeriod" startAt="8"/>
            </a:pPr>
            <a:r>
              <a:rPr lang="en-US" dirty="0" smtClean="0"/>
              <a:t>Wheels the trolley to the operating room and positions self and trolleys creating a sterile field </a:t>
            </a:r>
          </a:p>
          <a:p>
            <a:pPr marL="514350" indent="-514350">
              <a:buAutoNum type="arabicPeriod" startAt="8"/>
            </a:pPr>
            <a:r>
              <a:rPr lang="en-US" dirty="0" smtClean="0"/>
              <a:t>Maintains the sterile field and anticipates the needs of the surgical teem.</a:t>
            </a:r>
          </a:p>
          <a:p>
            <a:pPr marL="514350" indent="-514350">
              <a:buAutoNum type="arabicPeriod" startAt="8"/>
            </a:pPr>
            <a:r>
              <a:rPr lang="en-US" dirty="0" smtClean="0"/>
              <a:t>Maintain count of items used in the sterile field</a:t>
            </a:r>
          </a:p>
          <a:p>
            <a:pPr marL="514350" indent="-514350">
              <a:buAutoNum type="arabicPeriod" startAt="8"/>
            </a:pPr>
            <a:r>
              <a:rPr lang="en-US" dirty="0" smtClean="0"/>
              <a:t>Communicates with the surgical team members on the condition of the patient.</a:t>
            </a:r>
          </a:p>
          <a:p>
            <a:pPr marL="514350" indent="-514350">
              <a:buAutoNum type="arabicPeriod" startAt="8"/>
            </a:pPr>
            <a:r>
              <a:rPr lang="en-US" dirty="0" smtClean="0"/>
              <a:t>Receives specimen from the surgeon and hands them  over to the circulating nurse.</a:t>
            </a:r>
          </a:p>
          <a:p>
            <a:pPr marL="514350" indent="-514350">
              <a:buAutoNum type="arabicPeriod" startAt="8"/>
            </a:pPr>
            <a:r>
              <a:rPr lang="en-US" dirty="0" smtClean="0"/>
              <a:t>Assists during the closure of the incision.</a:t>
            </a:r>
          </a:p>
        </p:txBody>
      </p:sp>
    </p:spTree>
    <p:extLst>
      <p:ext uri="{BB962C8B-B14F-4D97-AF65-F5344CB8AC3E}">
        <p14:creationId xmlns:p14="http://schemas.microsoft.com/office/powerpoint/2010/main" val="785619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198549"/>
            <a:ext cx="8229600" cy="780245"/>
          </a:xfrm>
        </p:spPr>
        <p:txBody>
          <a:bodyPr>
            <a:normAutofit fontScale="90000"/>
          </a:bodyPr>
          <a:lstStyle/>
          <a:p>
            <a:r>
              <a:rPr lang="en-GB" b="1" dirty="0"/>
              <a:t>Preoperative Care</a:t>
            </a:r>
            <a:r>
              <a:rPr lang="en-US" dirty="0"/>
              <a:t/>
            </a:r>
            <a:br>
              <a:rPr lang="en-US" dirty="0"/>
            </a:br>
            <a:endParaRPr lang="en-US" dirty="0"/>
          </a:p>
        </p:txBody>
      </p:sp>
      <p:sp>
        <p:nvSpPr>
          <p:cNvPr id="3" name="Content Placeholder 2"/>
          <p:cNvSpPr>
            <a:spLocks noGrp="1"/>
          </p:cNvSpPr>
          <p:nvPr>
            <p:ph idx="1"/>
          </p:nvPr>
        </p:nvSpPr>
        <p:spPr>
          <a:xfrm>
            <a:off x="609600" y="618187"/>
            <a:ext cx="10972800" cy="5988676"/>
          </a:xfrm>
        </p:spPr>
        <p:txBody>
          <a:bodyPr>
            <a:normAutofit/>
          </a:bodyPr>
          <a:lstStyle/>
          <a:p>
            <a:pPr marL="514350" indent="-514350">
              <a:buFont typeface="+mj-lt"/>
              <a:buAutoNum type="arabicPeriod" startAt="4"/>
            </a:pPr>
            <a:r>
              <a:rPr lang="en-GB" dirty="0" smtClean="0"/>
              <a:t> You </a:t>
            </a:r>
            <a:r>
              <a:rPr lang="en-GB" dirty="0"/>
              <a:t>should make sure that the surgeon </a:t>
            </a:r>
            <a:r>
              <a:rPr lang="en-GB" dirty="0" smtClean="0"/>
              <a:t>explains</a:t>
            </a:r>
            <a:r>
              <a:rPr lang="en-GB" dirty="0"/>
              <a:t> clearly to the patient what will </a:t>
            </a:r>
            <a:r>
              <a:rPr lang="en-GB" dirty="0" smtClean="0"/>
              <a:t>happen </a:t>
            </a:r>
            <a:r>
              <a:rPr lang="en-GB" dirty="0"/>
              <a:t>to them. </a:t>
            </a:r>
            <a:endParaRPr lang="en-US" dirty="0"/>
          </a:p>
          <a:p>
            <a:pPr marL="514350" lvl="0" indent="-514350">
              <a:buFont typeface="+mj-lt"/>
              <a:buAutoNum type="arabicPeriod" startAt="4"/>
            </a:pPr>
            <a:r>
              <a:rPr lang="en-GB" dirty="0"/>
              <a:t>The surgeon should obtain an informed </a:t>
            </a:r>
            <a:r>
              <a:rPr lang="en-GB" dirty="0" smtClean="0"/>
              <a:t>consent</a:t>
            </a:r>
            <a:r>
              <a:rPr lang="en-GB" dirty="0"/>
              <a:t> from </a:t>
            </a:r>
            <a:r>
              <a:rPr lang="en-GB" dirty="0" smtClean="0"/>
              <a:t>the patient </a:t>
            </a:r>
            <a:r>
              <a:rPr lang="en-GB" dirty="0"/>
              <a:t>or </a:t>
            </a:r>
            <a:r>
              <a:rPr lang="en-GB" dirty="0" smtClean="0"/>
              <a:t>parent/guardian/next </a:t>
            </a:r>
            <a:r>
              <a:rPr lang="en-GB" dirty="0"/>
              <a:t>of kin for those under </a:t>
            </a:r>
            <a:r>
              <a:rPr lang="en-GB" dirty="0" smtClean="0"/>
              <a:t>age 18 in Kenya </a:t>
            </a:r>
            <a:r>
              <a:rPr lang="en-GB" dirty="0"/>
              <a:t>or not in a position to sign </a:t>
            </a:r>
            <a:r>
              <a:rPr lang="en-GB" dirty="0" smtClean="0"/>
              <a:t>(</a:t>
            </a:r>
            <a:r>
              <a:rPr lang="en-GB" dirty="0"/>
              <a:t>e.g. unconscious </a:t>
            </a:r>
            <a:r>
              <a:rPr lang="en-GB" dirty="0" smtClean="0"/>
              <a:t>person, mentally ill ). </a:t>
            </a:r>
            <a:endParaRPr lang="en-US" dirty="0"/>
          </a:p>
          <a:p>
            <a:pPr marL="514350" lvl="0" indent="-514350">
              <a:buFont typeface="+mj-lt"/>
              <a:buAutoNum type="arabicPeriod" startAt="4"/>
            </a:pPr>
            <a:r>
              <a:rPr lang="en-GB" dirty="0"/>
              <a:t>The nurse ensures that the patient has signed an informed consent, after the surgeon has explained the advantages and outcomes of the operation. </a:t>
            </a:r>
            <a:endParaRPr lang="en-US" dirty="0"/>
          </a:p>
          <a:p>
            <a:pPr marL="514350" indent="-514350">
              <a:buFont typeface="+mj-lt"/>
              <a:buAutoNum type="arabicPeriod" startAt="4"/>
            </a:pPr>
            <a:r>
              <a:rPr lang="en-GB" dirty="0"/>
              <a:t>Make sure that the patient observes a ‘Nil by oral’ rule. </a:t>
            </a:r>
            <a:br>
              <a:rPr lang="en-GB" dirty="0"/>
            </a:br>
            <a:endParaRPr lang="en-US" dirty="0"/>
          </a:p>
        </p:txBody>
      </p:sp>
    </p:spTree>
    <p:extLst>
      <p:ext uri="{BB962C8B-B14F-4D97-AF65-F5344CB8AC3E}">
        <p14:creationId xmlns:p14="http://schemas.microsoft.com/office/powerpoint/2010/main" val="251175116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86603"/>
            <a:ext cx="10515600" cy="6277970"/>
          </a:xfrm>
        </p:spPr>
        <p:txBody>
          <a:bodyPr/>
          <a:lstStyle/>
          <a:p>
            <a:pPr marL="514350" lvl="0" indent="-514350">
              <a:buAutoNum type="arabicPeriod" startAt="18"/>
            </a:pPr>
            <a:r>
              <a:rPr lang="en-US" dirty="0" smtClean="0">
                <a:solidFill>
                  <a:prstClr val="black"/>
                </a:solidFill>
              </a:rPr>
              <a:t>Remains </a:t>
            </a:r>
            <a:r>
              <a:rPr lang="en-US" dirty="0">
                <a:solidFill>
                  <a:prstClr val="black"/>
                </a:solidFill>
              </a:rPr>
              <a:t>sterile until the patient is out of the operating room </a:t>
            </a:r>
            <a:endParaRPr lang="en-US" dirty="0" smtClean="0">
              <a:solidFill>
                <a:prstClr val="black"/>
              </a:solidFill>
            </a:endParaRPr>
          </a:p>
          <a:p>
            <a:pPr marL="514350" lvl="0" indent="-514350">
              <a:buAutoNum type="arabicPeriod" startAt="18"/>
            </a:pPr>
            <a:r>
              <a:rPr lang="en-US" dirty="0" smtClean="0">
                <a:solidFill>
                  <a:prstClr val="black"/>
                </a:solidFill>
              </a:rPr>
              <a:t>Moves the trolley and hands over patient to the circulating nurse.</a:t>
            </a:r>
          </a:p>
          <a:p>
            <a:pPr marL="514350" lvl="0" indent="-514350">
              <a:buAutoNum type="arabicPeriod" startAt="18"/>
            </a:pPr>
            <a:r>
              <a:rPr lang="en-US" dirty="0" smtClean="0">
                <a:solidFill>
                  <a:prstClr val="black"/>
                </a:solidFill>
              </a:rPr>
              <a:t>Checks patient for diathermy burns,</a:t>
            </a:r>
          </a:p>
          <a:p>
            <a:pPr marL="514350" lvl="0" indent="-514350">
              <a:buAutoNum type="arabicPeriod" startAt="18"/>
            </a:pPr>
            <a:r>
              <a:rPr lang="en-US" dirty="0" smtClean="0">
                <a:solidFill>
                  <a:prstClr val="black"/>
                </a:solidFill>
              </a:rPr>
              <a:t>Clears theatre, hands over instruments, and other items used in the procedure to the sluice room attendant.</a:t>
            </a:r>
          </a:p>
          <a:p>
            <a:pPr marL="514350" lvl="0" indent="-514350">
              <a:buAutoNum type="arabicPeriod" startAt="18"/>
            </a:pPr>
            <a:r>
              <a:rPr lang="en-US" dirty="0" smtClean="0">
                <a:solidFill>
                  <a:prstClr val="black"/>
                </a:solidFill>
              </a:rPr>
              <a:t>Un gowns, ungloves, washes hands and signs name in the register</a:t>
            </a:r>
          </a:p>
          <a:p>
            <a:pPr marL="514350" lvl="0" indent="-514350">
              <a:buAutoNum type="arabicPeriod" startAt="18"/>
            </a:pPr>
            <a:r>
              <a:rPr lang="en-US" dirty="0" smtClean="0">
                <a:solidFill>
                  <a:prstClr val="black"/>
                </a:solidFill>
              </a:rPr>
              <a:t>Ensures that patients notes are written</a:t>
            </a:r>
          </a:p>
          <a:p>
            <a:pPr marL="514350" lvl="0" indent="-514350">
              <a:buAutoNum type="arabicPeriod" startAt="18"/>
            </a:pPr>
            <a:r>
              <a:rPr lang="en-US" dirty="0" smtClean="0">
                <a:solidFill>
                  <a:prstClr val="black"/>
                </a:solidFill>
              </a:rPr>
              <a:t>Follows patient to the recovery ward</a:t>
            </a:r>
            <a:endParaRPr lang="en-US" dirty="0">
              <a:solidFill>
                <a:prstClr val="black"/>
              </a:solidFill>
            </a:endParaRPr>
          </a:p>
          <a:p>
            <a:endParaRPr lang="en-US" dirty="0"/>
          </a:p>
        </p:txBody>
      </p:sp>
    </p:spTree>
    <p:extLst>
      <p:ext uri="{BB962C8B-B14F-4D97-AF65-F5344CB8AC3E}">
        <p14:creationId xmlns:p14="http://schemas.microsoft.com/office/powerpoint/2010/main" val="481980882"/>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9182"/>
            <a:ext cx="10515600" cy="1078174"/>
          </a:xfrm>
        </p:spPr>
        <p:txBody>
          <a:bodyPr/>
          <a:lstStyle/>
          <a:p>
            <a:r>
              <a:rPr lang="en-US" b="1" dirty="0" smtClean="0">
                <a:latin typeface="+mn-lt"/>
              </a:rPr>
              <a:t>           3.  Role of the </a:t>
            </a:r>
            <a:r>
              <a:rPr lang="en-US" b="1" dirty="0" err="1" smtClean="0">
                <a:latin typeface="+mn-lt"/>
              </a:rPr>
              <a:t>anaesthetic</a:t>
            </a:r>
            <a:r>
              <a:rPr lang="en-US" b="1" dirty="0" smtClean="0">
                <a:latin typeface="+mn-lt"/>
              </a:rPr>
              <a:t> nurse</a:t>
            </a:r>
            <a:endParaRPr lang="en-US" b="1" dirty="0">
              <a:latin typeface="+mn-lt"/>
            </a:endParaRPr>
          </a:p>
        </p:txBody>
      </p:sp>
      <p:sp>
        <p:nvSpPr>
          <p:cNvPr id="3" name="Content Placeholder 2"/>
          <p:cNvSpPr>
            <a:spLocks noGrp="1"/>
          </p:cNvSpPr>
          <p:nvPr>
            <p:ph idx="1"/>
          </p:nvPr>
        </p:nvSpPr>
        <p:spPr>
          <a:xfrm>
            <a:off x="838200" y="1187356"/>
            <a:ext cx="10515600" cy="5363569"/>
          </a:xfrm>
        </p:spPr>
        <p:txBody>
          <a:bodyPr>
            <a:normAutofit fontScale="92500" lnSpcReduction="10000"/>
          </a:bodyPr>
          <a:lstStyle/>
          <a:p>
            <a:pPr marL="514350" indent="-514350">
              <a:buAutoNum type="arabicPeriod"/>
            </a:pPr>
            <a:r>
              <a:rPr lang="en-US" dirty="0" smtClean="0"/>
              <a:t>To  prepare the </a:t>
            </a:r>
            <a:r>
              <a:rPr lang="en-US" dirty="0" err="1" smtClean="0"/>
              <a:t>anaesthetic</a:t>
            </a:r>
            <a:r>
              <a:rPr lang="en-US" dirty="0" smtClean="0"/>
              <a:t> machine</a:t>
            </a:r>
          </a:p>
          <a:p>
            <a:pPr marL="514350" indent="-514350">
              <a:buAutoNum type="arabicPeriod"/>
            </a:pPr>
            <a:r>
              <a:rPr lang="en-US" sz="3000" dirty="0" smtClean="0"/>
              <a:t>Tests machine and avails other </a:t>
            </a:r>
            <a:r>
              <a:rPr lang="en-US" sz="3000" dirty="0" err="1" smtClean="0"/>
              <a:t>anaesthetic</a:t>
            </a:r>
            <a:r>
              <a:rPr lang="en-US" sz="3000" dirty="0" smtClean="0"/>
              <a:t> equipment’s:</a:t>
            </a:r>
          </a:p>
          <a:p>
            <a:pPr lvl="2">
              <a:buFont typeface="Wingdings" panose="05000000000000000000" pitchFamily="2" charset="2"/>
              <a:buChar char="Ø"/>
            </a:pPr>
            <a:r>
              <a:rPr lang="en-US" sz="3000" dirty="0" smtClean="0"/>
              <a:t>Laryngoscope, </a:t>
            </a:r>
          </a:p>
          <a:p>
            <a:pPr lvl="2">
              <a:buFont typeface="Wingdings" panose="05000000000000000000" pitchFamily="2" charset="2"/>
              <a:buChar char="Ø"/>
            </a:pPr>
            <a:r>
              <a:rPr lang="en-US" sz="3000" dirty="0" err="1" smtClean="0"/>
              <a:t>Magillss</a:t>
            </a:r>
            <a:r>
              <a:rPr lang="en-US" sz="3000" dirty="0" smtClean="0"/>
              <a:t> </a:t>
            </a:r>
            <a:r>
              <a:rPr lang="en-US" sz="3000" dirty="0" err="1" smtClean="0"/>
              <a:t>forcep</a:t>
            </a:r>
            <a:r>
              <a:rPr lang="en-US" sz="3000" dirty="0" smtClean="0"/>
              <a:t> and </a:t>
            </a:r>
          </a:p>
          <a:p>
            <a:pPr lvl="2">
              <a:buFont typeface="Wingdings" panose="05000000000000000000" pitchFamily="2" charset="2"/>
              <a:buChar char="Ø"/>
            </a:pPr>
            <a:r>
              <a:rPr lang="en-US" sz="3000" dirty="0" smtClean="0"/>
              <a:t>endotracheal tubes</a:t>
            </a:r>
          </a:p>
          <a:p>
            <a:pPr marL="514350" indent="-514350">
              <a:buAutoNum type="arabicPeriod"/>
            </a:pPr>
            <a:r>
              <a:rPr lang="en-US" dirty="0" smtClean="0"/>
              <a:t>Avails all the necessary  </a:t>
            </a:r>
            <a:r>
              <a:rPr lang="en-US" dirty="0" err="1" smtClean="0"/>
              <a:t>anaesthetic</a:t>
            </a:r>
            <a:r>
              <a:rPr lang="en-US" dirty="0" smtClean="0"/>
              <a:t> drugs</a:t>
            </a:r>
          </a:p>
          <a:p>
            <a:pPr marL="514350" indent="-514350">
              <a:buAutoNum type="arabicPeriod"/>
            </a:pPr>
            <a:r>
              <a:rPr lang="en-US" dirty="0" smtClean="0"/>
              <a:t> Ensures that the patient is ready at the receiving area</a:t>
            </a:r>
          </a:p>
          <a:p>
            <a:pPr marL="514350" indent="-514350">
              <a:buAutoNum type="arabicPeriod"/>
            </a:pPr>
            <a:r>
              <a:rPr lang="en-US" dirty="0" smtClean="0"/>
              <a:t>Assist the </a:t>
            </a:r>
            <a:r>
              <a:rPr lang="en-US" dirty="0" err="1" smtClean="0"/>
              <a:t>anaesthetist</a:t>
            </a:r>
            <a:r>
              <a:rPr lang="en-US" dirty="0" smtClean="0"/>
              <a:t> during :</a:t>
            </a:r>
          </a:p>
          <a:p>
            <a:pPr lvl="2">
              <a:buFont typeface="Wingdings" panose="05000000000000000000" pitchFamily="2" charset="2"/>
              <a:buChar char="Ø"/>
            </a:pPr>
            <a:r>
              <a:rPr lang="en-US" sz="2800" dirty="0" smtClean="0"/>
              <a:t>wheeling patient to theatre</a:t>
            </a:r>
          </a:p>
          <a:p>
            <a:pPr lvl="2">
              <a:buFont typeface="Wingdings" panose="05000000000000000000" pitchFamily="2" charset="2"/>
              <a:buChar char="Ø"/>
            </a:pPr>
            <a:r>
              <a:rPr lang="en-US" sz="2800" dirty="0" smtClean="0"/>
              <a:t>Induction</a:t>
            </a:r>
          </a:p>
          <a:p>
            <a:pPr lvl="2">
              <a:buFont typeface="Wingdings" panose="05000000000000000000" pitchFamily="2" charset="2"/>
              <a:buChar char="Ø"/>
            </a:pPr>
            <a:r>
              <a:rPr lang="en-US" sz="2800" dirty="0" smtClean="0"/>
              <a:t>Maintenance</a:t>
            </a:r>
          </a:p>
          <a:p>
            <a:pPr lvl="2">
              <a:buFont typeface="Wingdings" panose="05000000000000000000" pitchFamily="2" charset="2"/>
              <a:buChar char="Ø"/>
            </a:pPr>
            <a:r>
              <a:rPr lang="en-US" sz="2800" dirty="0" smtClean="0"/>
              <a:t>Reversal</a:t>
            </a:r>
          </a:p>
          <a:p>
            <a:pPr lvl="2">
              <a:buFont typeface="Wingdings" panose="05000000000000000000" pitchFamily="2" charset="2"/>
              <a:buChar char="Ø"/>
            </a:pPr>
            <a:r>
              <a:rPr lang="en-US" sz="2800" dirty="0" smtClean="0"/>
              <a:t>Wheeling the patient to PACU</a:t>
            </a:r>
          </a:p>
          <a:p>
            <a:pPr marL="514350" indent="-514350">
              <a:buAutoNum type="arabicPeriod"/>
            </a:pPr>
            <a:endParaRPr lang="en-US" dirty="0"/>
          </a:p>
        </p:txBody>
      </p:sp>
    </p:spTree>
    <p:extLst>
      <p:ext uri="{BB962C8B-B14F-4D97-AF65-F5344CB8AC3E}">
        <p14:creationId xmlns:p14="http://schemas.microsoft.com/office/powerpoint/2010/main" val="3408664545"/>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514350" lvl="0" indent="-514350">
              <a:lnSpc>
                <a:spcPct val="150000"/>
              </a:lnSpc>
              <a:buFont typeface="Arial" panose="020B0604020202020204" pitchFamily="34" charset="0"/>
              <a:buAutoNum type="arabicPeriod" startAt="6"/>
            </a:pPr>
            <a:r>
              <a:rPr lang="en-US" dirty="0">
                <a:solidFill>
                  <a:prstClr val="black"/>
                </a:solidFill>
              </a:rPr>
              <a:t>Participates during resuscitation</a:t>
            </a:r>
          </a:p>
          <a:p>
            <a:pPr marL="514350" lvl="0" indent="-514350">
              <a:lnSpc>
                <a:spcPct val="150000"/>
              </a:lnSpc>
              <a:buFont typeface="Arial" panose="020B0604020202020204" pitchFamily="34" charset="0"/>
              <a:buAutoNum type="arabicPeriod" startAt="6"/>
            </a:pPr>
            <a:r>
              <a:rPr lang="en-US" dirty="0">
                <a:solidFill>
                  <a:prstClr val="black"/>
                </a:solidFill>
              </a:rPr>
              <a:t>Assists in clearance of theatre and preparation for the </a:t>
            </a:r>
            <a:r>
              <a:rPr lang="en-US" dirty="0" smtClean="0">
                <a:solidFill>
                  <a:prstClr val="black"/>
                </a:solidFill>
              </a:rPr>
              <a:t>next </a:t>
            </a:r>
            <a:r>
              <a:rPr lang="en-US" dirty="0">
                <a:solidFill>
                  <a:prstClr val="black"/>
                </a:solidFill>
              </a:rPr>
              <a:t>patient.</a:t>
            </a:r>
          </a:p>
          <a:p>
            <a:endParaRPr lang="en-US" dirty="0"/>
          </a:p>
        </p:txBody>
      </p:sp>
    </p:spTree>
    <p:extLst>
      <p:ext uri="{BB962C8B-B14F-4D97-AF65-F5344CB8AC3E}">
        <p14:creationId xmlns:p14="http://schemas.microsoft.com/office/powerpoint/2010/main" val="3339004916"/>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6479"/>
            <a:ext cx="10515600" cy="914399"/>
          </a:xfrm>
        </p:spPr>
        <p:txBody>
          <a:bodyPr/>
          <a:lstStyle/>
          <a:p>
            <a:r>
              <a:rPr lang="en-US" b="1" dirty="0" smtClean="0">
                <a:latin typeface="+mn-lt"/>
              </a:rPr>
              <a:t>  4.  Role of the circulating nurse </a:t>
            </a:r>
            <a:endParaRPr lang="en-US" b="1" dirty="0">
              <a:latin typeface="+mn-lt"/>
            </a:endParaRPr>
          </a:p>
        </p:txBody>
      </p:sp>
      <p:sp>
        <p:nvSpPr>
          <p:cNvPr id="3" name="Content Placeholder 2"/>
          <p:cNvSpPr>
            <a:spLocks noGrp="1"/>
          </p:cNvSpPr>
          <p:nvPr>
            <p:ph idx="1"/>
          </p:nvPr>
        </p:nvSpPr>
        <p:spPr>
          <a:xfrm>
            <a:off x="838200" y="1050878"/>
            <a:ext cx="10515600" cy="5363570"/>
          </a:xfrm>
        </p:spPr>
        <p:txBody>
          <a:bodyPr>
            <a:normAutofit lnSpcReduction="10000"/>
          </a:bodyPr>
          <a:lstStyle/>
          <a:p>
            <a:pPr marL="514350" indent="-514350">
              <a:buAutoNum type="arabicPeriod"/>
            </a:pPr>
            <a:r>
              <a:rPr lang="en-US" dirty="0" smtClean="0"/>
              <a:t>Prepares theatre for the days  operations together with the theatre nurse</a:t>
            </a:r>
          </a:p>
          <a:p>
            <a:pPr marL="514350" indent="-514350">
              <a:buAutoNum type="arabicPeriod"/>
            </a:pPr>
            <a:r>
              <a:rPr lang="en-US" dirty="0" smtClean="0"/>
              <a:t>Assist is assembling needed supplies</a:t>
            </a:r>
          </a:p>
          <a:p>
            <a:pPr marL="514350" indent="-514350">
              <a:buAutoNum type="arabicPeriod"/>
            </a:pPr>
            <a:r>
              <a:rPr lang="en-US" dirty="0" smtClean="0"/>
              <a:t>Admits patients to the operating room</a:t>
            </a:r>
          </a:p>
          <a:p>
            <a:pPr marL="514350" indent="-514350">
              <a:buAutoNum type="arabicPeriod"/>
            </a:pPr>
            <a:r>
              <a:rPr lang="en-US" dirty="0" smtClean="0"/>
              <a:t>Assists in positioning the patient</a:t>
            </a:r>
          </a:p>
          <a:p>
            <a:pPr marL="514350" indent="-514350">
              <a:buAutoNum type="arabicPeriod"/>
            </a:pPr>
            <a:r>
              <a:rPr lang="en-US" dirty="0" smtClean="0"/>
              <a:t>Assists during induction</a:t>
            </a:r>
          </a:p>
          <a:p>
            <a:pPr marL="514350" indent="-514350">
              <a:buAutoNum type="arabicPeriod"/>
            </a:pPr>
            <a:r>
              <a:rPr lang="en-US" dirty="0" smtClean="0"/>
              <a:t>Assist the surgical team during scrubbing</a:t>
            </a:r>
          </a:p>
          <a:p>
            <a:pPr marL="514350" indent="-514350">
              <a:buAutoNum type="arabicPeriod"/>
            </a:pPr>
            <a:r>
              <a:rPr lang="en-US" dirty="0" smtClean="0"/>
              <a:t>Performs </a:t>
            </a:r>
            <a:r>
              <a:rPr lang="en-US" b="1" dirty="0" smtClean="0"/>
              <a:t>catheterization</a:t>
            </a:r>
            <a:r>
              <a:rPr lang="en-US" dirty="0" smtClean="0"/>
              <a:t> and </a:t>
            </a:r>
            <a:r>
              <a:rPr lang="en-US" b="1" dirty="0" smtClean="0"/>
              <a:t>skin preparation</a:t>
            </a:r>
          </a:p>
          <a:p>
            <a:pPr marL="514350" indent="-514350">
              <a:buAutoNum type="arabicPeriod"/>
            </a:pPr>
            <a:r>
              <a:rPr lang="en-US" dirty="0" smtClean="0"/>
              <a:t>Assist during </a:t>
            </a:r>
            <a:r>
              <a:rPr lang="en-US" b="1" dirty="0" smtClean="0"/>
              <a:t>draping</a:t>
            </a:r>
            <a:r>
              <a:rPr lang="en-US" dirty="0" smtClean="0"/>
              <a:t> </a:t>
            </a:r>
            <a:r>
              <a:rPr lang="en-US" b="1" dirty="0" smtClean="0"/>
              <a:t>and connecting of machines</a:t>
            </a:r>
          </a:p>
          <a:p>
            <a:pPr marL="514350" indent="-514350">
              <a:buAutoNum type="arabicPeriod"/>
            </a:pPr>
            <a:r>
              <a:rPr lang="en-US" dirty="0" smtClean="0"/>
              <a:t>Maintains orderly in the operating room</a:t>
            </a:r>
          </a:p>
          <a:p>
            <a:pPr marL="514350" indent="-514350">
              <a:buAutoNum type="arabicPeriod"/>
            </a:pPr>
            <a:r>
              <a:rPr lang="en-US" dirty="0" smtClean="0"/>
              <a:t>Co ordinates the activities of the operating room, anticipating the needs of the surgical team</a:t>
            </a:r>
            <a:endParaRPr lang="en-US" dirty="0"/>
          </a:p>
        </p:txBody>
      </p:sp>
    </p:spTree>
    <p:extLst>
      <p:ext uri="{BB962C8B-B14F-4D97-AF65-F5344CB8AC3E}">
        <p14:creationId xmlns:p14="http://schemas.microsoft.com/office/powerpoint/2010/main" val="213609663"/>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13899"/>
            <a:ext cx="10515600" cy="6127844"/>
          </a:xfrm>
        </p:spPr>
        <p:txBody>
          <a:bodyPr>
            <a:normAutofit lnSpcReduction="10000"/>
          </a:bodyPr>
          <a:lstStyle/>
          <a:p>
            <a:pPr marL="514350" indent="-514350">
              <a:buAutoNum type="arabicPeriod" startAt="11"/>
            </a:pPr>
            <a:r>
              <a:rPr lang="en-US" dirty="0" smtClean="0"/>
              <a:t>Maintains records and supplies during the operation</a:t>
            </a:r>
          </a:p>
          <a:p>
            <a:pPr marL="514350" indent="-514350">
              <a:buAutoNum type="arabicPeriod" startAt="11"/>
            </a:pPr>
            <a:r>
              <a:rPr lang="en-US" dirty="0" smtClean="0"/>
              <a:t>Receives specimen and other body tissues from the scrub nurse and labels accordingly</a:t>
            </a:r>
          </a:p>
          <a:p>
            <a:pPr marL="514350" indent="-514350">
              <a:buAutoNum type="arabicPeriod" startAt="11"/>
            </a:pPr>
            <a:r>
              <a:rPr lang="en-US" dirty="0" smtClean="0"/>
              <a:t>Continuously monitors the aseptic technique and patients needs</a:t>
            </a:r>
          </a:p>
          <a:p>
            <a:pPr marL="514350" indent="-514350">
              <a:buAutoNum type="arabicPeriod" startAt="11"/>
            </a:pPr>
            <a:r>
              <a:rPr lang="en-US" dirty="0" smtClean="0"/>
              <a:t>Counts the swabs with the scrub nurse at intervals</a:t>
            </a:r>
          </a:p>
          <a:p>
            <a:pPr marL="514350" indent="-514350">
              <a:buAutoNum type="arabicPeriod" startAt="11"/>
            </a:pPr>
            <a:r>
              <a:rPr lang="en-US" dirty="0" smtClean="0"/>
              <a:t>Finalizes records and changing</a:t>
            </a:r>
          </a:p>
          <a:p>
            <a:pPr marL="514350" indent="-514350">
              <a:buAutoNum type="arabicPeriod" startAt="11"/>
            </a:pPr>
            <a:r>
              <a:rPr lang="en-US" dirty="0" smtClean="0"/>
              <a:t>Assist in applying tape on dressing</a:t>
            </a:r>
          </a:p>
          <a:p>
            <a:pPr marL="514350" indent="-514350">
              <a:buAutoNum type="arabicPeriod" startAt="11"/>
            </a:pPr>
            <a:r>
              <a:rPr lang="en-US" dirty="0" smtClean="0"/>
              <a:t>After surgery, removes drapes and puts them under the instruments trolley</a:t>
            </a:r>
          </a:p>
          <a:p>
            <a:pPr marL="514350" indent="-514350">
              <a:buAutoNum type="arabicPeriod" startAt="11"/>
            </a:pPr>
            <a:r>
              <a:rPr lang="en-US" dirty="0" smtClean="0"/>
              <a:t>Removes diathermy plate and checks area for burns</a:t>
            </a:r>
          </a:p>
          <a:p>
            <a:pPr marL="514350" indent="-514350">
              <a:buAutoNum type="arabicPeriod" startAt="11"/>
            </a:pPr>
            <a:r>
              <a:rPr lang="en-US" dirty="0" smtClean="0"/>
              <a:t>Assist in clearing the theatre after surgery</a:t>
            </a:r>
          </a:p>
          <a:p>
            <a:pPr marL="514350" indent="-514350">
              <a:buAutoNum type="arabicPeriod" startAt="11"/>
            </a:pPr>
            <a:r>
              <a:rPr lang="en-US" dirty="0" smtClean="0"/>
              <a:t>Assist in transfer of patient from the operating table, room to the recovery room</a:t>
            </a:r>
          </a:p>
        </p:txBody>
      </p:sp>
    </p:spTree>
    <p:extLst>
      <p:ext uri="{BB962C8B-B14F-4D97-AF65-F5344CB8AC3E}">
        <p14:creationId xmlns:p14="http://schemas.microsoft.com/office/powerpoint/2010/main" val="776350748"/>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14651"/>
            <a:ext cx="10515600" cy="4962312"/>
          </a:xfrm>
        </p:spPr>
        <p:txBody>
          <a:bodyPr/>
          <a:lstStyle/>
          <a:p>
            <a:pPr marL="514350" indent="-514350">
              <a:buFont typeface="+mj-lt"/>
              <a:buAutoNum type="arabicPeriod" startAt="21"/>
            </a:pPr>
            <a:r>
              <a:rPr lang="en-US" dirty="0" smtClean="0"/>
              <a:t>Disposes specimen and other body tissues accordingly</a:t>
            </a:r>
          </a:p>
          <a:p>
            <a:pPr marL="514350" indent="-514350">
              <a:buFont typeface="+mj-lt"/>
              <a:buAutoNum type="arabicPeriod" startAt="21"/>
            </a:pPr>
            <a:r>
              <a:rPr lang="en-US" dirty="0" smtClean="0"/>
              <a:t>Assist in clearing theatre</a:t>
            </a:r>
          </a:p>
          <a:p>
            <a:pPr marL="514350" indent="-514350">
              <a:buFont typeface="+mj-lt"/>
              <a:buAutoNum type="arabicPeriod" startAt="21"/>
            </a:pPr>
            <a:r>
              <a:rPr lang="en-US" dirty="0" smtClean="0"/>
              <a:t>Avails supplies for the next operation</a:t>
            </a:r>
          </a:p>
          <a:p>
            <a:pPr marL="514350" indent="-514350">
              <a:buFont typeface="+mj-lt"/>
              <a:buAutoNum type="arabicPeriod" startAt="21"/>
            </a:pPr>
            <a:r>
              <a:rPr lang="en-US" dirty="0" smtClean="0"/>
              <a:t>Ensures that the next patient is ready and available</a:t>
            </a:r>
          </a:p>
          <a:p>
            <a:pPr marL="514350" indent="-514350">
              <a:buFont typeface="+mj-lt"/>
              <a:buAutoNum type="arabicPeriod" startAt="21"/>
            </a:pPr>
            <a:r>
              <a:rPr lang="en-US" dirty="0" smtClean="0"/>
              <a:t>Reports to the charge nurse for the next assignment.</a:t>
            </a:r>
            <a:endParaRPr lang="en-US" dirty="0"/>
          </a:p>
        </p:txBody>
      </p:sp>
    </p:spTree>
    <p:extLst>
      <p:ext uri="{BB962C8B-B14F-4D97-AF65-F5344CB8AC3E}">
        <p14:creationId xmlns:p14="http://schemas.microsoft.com/office/powerpoint/2010/main" val="953871005"/>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mn-lt"/>
              </a:rPr>
              <a:t> 5. Role of the PACU ( post </a:t>
            </a:r>
            <a:r>
              <a:rPr lang="en-US" b="1" dirty="0" err="1" smtClean="0">
                <a:latin typeface="+mn-lt"/>
              </a:rPr>
              <a:t>anaesthetic</a:t>
            </a:r>
            <a:r>
              <a:rPr lang="en-US" b="1" dirty="0" smtClean="0">
                <a:latin typeface="+mn-lt"/>
              </a:rPr>
              <a:t> care unit) nurse </a:t>
            </a:r>
            <a:endParaRPr lang="en-US" b="1" dirty="0">
              <a:latin typeface="+mn-lt"/>
            </a:endParaRPr>
          </a:p>
        </p:txBody>
      </p:sp>
      <p:sp>
        <p:nvSpPr>
          <p:cNvPr id="3" name="Content Placeholder 2"/>
          <p:cNvSpPr>
            <a:spLocks noGrp="1"/>
          </p:cNvSpPr>
          <p:nvPr>
            <p:ph idx="1"/>
          </p:nvPr>
        </p:nvSpPr>
        <p:spPr>
          <a:xfrm>
            <a:off x="838200" y="1825624"/>
            <a:ext cx="10515600" cy="4698005"/>
          </a:xfrm>
        </p:spPr>
        <p:txBody>
          <a:bodyPr/>
          <a:lstStyle/>
          <a:p>
            <a:pPr marL="514350" indent="-514350">
              <a:buFont typeface="+mj-lt"/>
              <a:buAutoNum type="arabicPeriod"/>
            </a:pPr>
            <a:r>
              <a:rPr lang="en-US" dirty="0" smtClean="0"/>
              <a:t>Reports on duty</a:t>
            </a:r>
          </a:p>
          <a:p>
            <a:pPr marL="514350" indent="-514350">
              <a:buFont typeface="+mj-lt"/>
              <a:buAutoNum type="arabicPeriod"/>
            </a:pPr>
            <a:r>
              <a:rPr lang="en-US" dirty="0" smtClean="0"/>
              <a:t>Changes from home clothes into theatre attires</a:t>
            </a:r>
          </a:p>
          <a:p>
            <a:pPr marL="514350" indent="-514350">
              <a:buFont typeface="+mj-lt"/>
              <a:buAutoNum type="arabicPeriod"/>
            </a:pPr>
            <a:r>
              <a:rPr lang="en-US" dirty="0" smtClean="0"/>
              <a:t>Receives report from the night staff </a:t>
            </a:r>
            <a:r>
              <a:rPr lang="en-US" b="1" dirty="0" smtClean="0"/>
              <a:t>on machines, drugs, patients, records, incidences.</a:t>
            </a:r>
          </a:p>
          <a:p>
            <a:pPr marL="514350" indent="-514350">
              <a:buFont typeface="+mj-lt"/>
              <a:buAutoNum type="arabicPeriod"/>
            </a:pPr>
            <a:r>
              <a:rPr lang="en-US" dirty="0" smtClean="0"/>
              <a:t>Ensure cleanliness of environment and equipment’s</a:t>
            </a:r>
          </a:p>
          <a:p>
            <a:pPr marL="514350" indent="-514350">
              <a:buFont typeface="+mj-lt"/>
              <a:buAutoNum type="arabicPeriod"/>
            </a:pPr>
            <a:r>
              <a:rPr lang="en-US" dirty="0" smtClean="0"/>
              <a:t>Ensures all equipment’s , </a:t>
            </a:r>
            <a:r>
              <a:rPr lang="en-US" dirty="0" err="1" smtClean="0"/>
              <a:t>anaesthetic</a:t>
            </a:r>
            <a:r>
              <a:rPr lang="en-US" dirty="0" smtClean="0"/>
              <a:t> machines, suction machines, defibrillator, and monitors are in good working conditions.</a:t>
            </a:r>
          </a:p>
          <a:p>
            <a:pPr marL="514350" indent="-514350">
              <a:buFont typeface="+mj-lt"/>
              <a:buAutoNum type="arabicPeriod"/>
            </a:pPr>
            <a:r>
              <a:rPr lang="en-US" dirty="0" smtClean="0"/>
              <a:t>Ensures that the resuscitation trolley is complete</a:t>
            </a:r>
          </a:p>
          <a:p>
            <a:pPr marL="514350" indent="-514350">
              <a:buFont typeface="+mj-lt"/>
              <a:buAutoNum type="arabicPeriod"/>
            </a:pPr>
            <a:r>
              <a:rPr lang="en-US" dirty="0" smtClean="0"/>
              <a:t>Arranges machines at their respective areas</a:t>
            </a:r>
          </a:p>
          <a:p>
            <a:endParaRPr lang="en-US" dirty="0"/>
          </a:p>
        </p:txBody>
      </p:sp>
    </p:spTree>
    <p:extLst>
      <p:ext uri="{BB962C8B-B14F-4D97-AF65-F5344CB8AC3E}">
        <p14:creationId xmlns:p14="http://schemas.microsoft.com/office/powerpoint/2010/main" val="4043116540"/>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86603"/>
            <a:ext cx="10515600" cy="6032310"/>
          </a:xfrm>
        </p:spPr>
        <p:txBody>
          <a:bodyPr>
            <a:normAutofit lnSpcReduction="10000"/>
          </a:bodyPr>
          <a:lstStyle/>
          <a:p>
            <a:pPr marL="514350" indent="-514350">
              <a:buAutoNum type="arabicPeriod" startAt="8"/>
            </a:pPr>
            <a:r>
              <a:rPr lang="en-US" dirty="0" smtClean="0"/>
              <a:t>Ensures that the </a:t>
            </a:r>
            <a:r>
              <a:rPr lang="en-US" dirty="0" err="1" smtClean="0"/>
              <a:t>anaesthetic</a:t>
            </a:r>
            <a:r>
              <a:rPr lang="en-US" dirty="0" smtClean="0"/>
              <a:t> drugs are available </a:t>
            </a:r>
          </a:p>
          <a:p>
            <a:pPr marL="514350" indent="-514350">
              <a:buAutoNum type="arabicPeriod" startAt="8"/>
            </a:pPr>
            <a:r>
              <a:rPr lang="en-US" dirty="0" smtClean="0"/>
              <a:t>Prepares all the relevant documents,  charts and request forms.</a:t>
            </a:r>
          </a:p>
          <a:p>
            <a:pPr marL="514350" indent="-514350">
              <a:buAutoNum type="arabicPeriod" startAt="8"/>
            </a:pPr>
            <a:r>
              <a:rPr lang="en-US" dirty="0" err="1" smtClean="0"/>
              <a:t>Recieves</a:t>
            </a:r>
            <a:r>
              <a:rPr lang="en-US" dirty="0" smtClean="0"/>
              <a:t> the patient to PACU</a:t>
            </a:r>
          </a:p>
          <a:p>
            <a:pPr marL="514350" indent="-514350">
              <a:buAutoNum type="arabicPeriod" startAt="8"/>
            </a:pPr>
            <a:r>
              <a:rPr lang="en-US" dirty="0" smtClean="0"/>
              <a:t>Perform initial assessment for fitness to admit at PACU</a:t>
            </a:r>
          </a:p>
          <a:p>
            <a:pPr marL="514350" indent="-514350">
              <a:buAutoNum type="arabicPeriod" startAt="8"/>
            </a:pPr>
            <a:r>
              <a:rPr lang="en-US" dirty="0" smtClean="0"/>
              <a:t>Monitor vitals signs and consciousness levels</a:t>
            </a:r>
          </a:p>
          <a:p>
            <a:pPr marL="514350" indent="-514350">
              <a:buAutoNum type="arabicPeriod" startAt="8"/>
            </a:pPr>
            <a:r>
              <a:rPr lang="en-US" dirty="0" smtClean="0"/>
              <a:t>Administer analgesics</a:t>
            </a:r>
          </a:p>
          <a:p>
            <a:pPr marL="514350" indent="-514350">
              <a:buAutoNum type="arabicPeriod" startAt="8"/>
            </a:pPr>
            <a:r>
              <a:rPr lang="en-US" dirty="0" smtClean="0"/>
              <a:t>Handle any emergencies</a:t>
            </a:r>
          </a:p>
          <a:p>
            <a:pPr marL="514350" indent="-514350">
              <a:buAutoNum type="arabicPeriod" startAt="8"/>
            </a:pPr>
            <a:r>
              <a:rPr lang="en-US" dirty="0" smtClean="0"/>
              <a:t>¼ hourly observations of vital signs</a:t>
            </a:r>
          </a:p>
          <a:p>
            <a:pPr marL="514350" indent="-514350">
              <a:buAutoNum type="arabicPeriod" startAt="8"/>
            </a:pPr>
            <a:r>
              <a:rPr lang="en-US" dirty="0" smtClean="0"/>
              <a:t>Maintain fluid and input and output</a:t>
            </a:r>
          </a:p>
          <a:p>
            <a:pPr marL="514350" indent="-514350">
              <a:buAutoNum type="arabicPeriod" startAt="8"/>
            </a:pPr>
            <a:r>
              <a:rPr lang="en-US" dirty="0" smtClean="0"/>
              <a:t>Document vital signs and any other relevant information</a:t>
            </a:r>
          </a:p>
          <a:p>
            <a:pPr marL="514350" indent="-514350">
              <a:buAutoNum type="arabicPeriod" startAt="8"/>
            </a:pPr>
            <a:r>
              <a:rPr lang="en-US" dirty="0" smtClean="0"/>
              <a:t>While fully awake hand over patient to the ward nurse</a:t>
            </a:r>
          </a:p>
          <a:p>
            <a:pPr marL="514350" indent="-514350">
              <a:buAutoNum type="arabicPeriod" startAt="8"/>
            </a:pPr>
            <a:r>
              <a:rPr lang="en-US" dirty="0" smtClean="0"/>
              <a:t>Document time and patient state on exit.</a:t>
            </a:r>
          </a:p>
          <a:p>
            <a:pPr marL="0" indent="0">
              <a:buNone/>
            </a:pPr>
            <a:endParaRPr lang="en-US" dirty="0"/>
          </a:p>
        </p:txBody>
      </p:sp>
    </p:spTree>
    <p:extLst>
      <p:ext uri="{BB962C8B-B14F-4D97-AF65-F5344CB8AC3E}">
        <p14:creationId xmlns:p14="http://schemas.microsoft.com/office/powerpoint/2010/main" val="3258932167"/>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0125"/>
            <a:ext cx="10515600" cy="982639"/>
          </a:xfrm>
        </p:spPr>
        <p:txBody>
          <a:bodyPr/>
          <a:lstStyle/>
          <a:p>
            <a:r>
              <a:rPr lang="en-US" b="1" dirty="0" smtClean="0">
                <a:latin typeface="+mn-lt"/>
              </a:rPr>
              <a:t>            6.  Role of nurse manager</a:t>
            </a:r>
            <a:endParaRPr lang="en-US" b="1" dirty="0">
              <a:latin typeface="+mn-lt"/>
            </a:endParaRPr>
          </a:p>
        </p:txBody>
      </p:sp>
      <p:sp>
        <p:nvSpPr>
          <p:cNvPr id="3" name="Content Placeholder 2"/>
          <p:cNvSpPr>
            <a:spLocks noGrp="1"/>
          </p:cNvSpPr>
          <p:nvPr>
            <p:ph idx="1"/>
          </p:nvPr>
        </p:nvSpPr>
        <p:spPr>
          <a:xfrm>
            <a:off x="838200" y="1132764"/>
            <a:ext cx="10515600" cy="5513696"/>
          </a:xfrm>
        </p:spPr>
        <p:txBody>
          <a:bodyPr/>
          <a:lstStyle/>
          <a:p>
            <a:r>
              <a:rPr lang="en-US" dirty="0" smtClean="0"/>
              <a:t>Ensures that all staff have reported on duty</a:t>
            </a:r>
          </a:p>
          <a:p>
            <a:r>
              <a:rPr lang="en-US" dirty="0" smtClean="0"/>
              <a:t>Ensures that theatre is clean</a:t>
            </a:r>
          </a:p>
          <a:p>
            <a:r>
              <a:rPr lang="en-US" dirty="0" smtClean="0"/>
              <a:t>Ensures that all the machines are in good working order</a:t>
            </a:r>
          </a:p>
          <a:p>
            <a:r>
              <a:rPr lang="en-US" dirty="0" smtClean="0"/>
              <a:t>Ensures that all the necessary supplies are available</a:t>
            </a:r>
          </a:p>
          <a:p>
            <a:r>
              <a:rPr lang="en-US" dirty="0" smtClean="0"/>
              <a:t>Liaises with the overall in charge for smooth running of theatre</a:t>
            </a:r>
          </a:p>
          <a:p>
            <a:r>
              <a:rPr lang="en-US" dirty="0" smtClean="0"/>
              <a:t>Ensure that the patients are ready.</a:t>
            </a:r>
          </a:p>
          <a:p>
            <a:r>
              <a:rPr lang="en-US" dirty="0" smtClean="0"/>
              <a:t>Ensures all the surgical team members are ready </a:t>
            </a:r>
          </a:p>
          <a:p>
            <a:r>
              <a:rPr lang="en-US" dirty="0" smtClean="0"/>
              <a:t>Ensures that documentation is carried out.</a:t>
            </a:r>
          </a:p>
          <a:p>
            <a:r>
              <a:rPr lang="en-US" dirty="0" smtClean="0"/>
              <a:t>Performs  all the activities aimed at promoting patient safety</a:t>
            </a:r>
          </a:p>
          <a:p>
            <a:r>
              <a:rPr lang="en-US" dirty="0" smtClean="0"/>
              <a:t>Maintains a conducive working environment among surgical team members.</a:t>
            </a:r>
          </a:p>
          <a:p>
            <a:endParaRPr lang="en-US" dirty="0"/>
          </a:p>
        </p:txBody>
      </p:sp>
    </p:spTree>
    <p:extLst>
      <p:ext uri="{BB962C8B-B14F-4D97-AF65-F5344CB8AC3E}">
        <p14:creationId xmlns:p14="http://schemas.microsoft.com/office/powerpoint/2010/main" val="542846453"/>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mn-lt"/>
              </a:rPr>
              <a:t>  7. </a:t>
            </a:r>
            <a:r>
              <a:rPr lang="en-US" b="1" dirty="0">
                <a:latin typeface="+mn-lt"/>
              </a:rPr>
              <a:t>R</a:t>
            </a:r>
            <a:r>
              <a:rPr lang="en-US" b="1" dirty="0" smtClean="0">
                <a:latin typeface="+mn-lt"/>
              </a:rPr>
              <a:t>ole  of sluice room attendant  </a:t>
            </a:r>
            <a:endParaRPr lang="en-US" b="1" dirty="0">
              <a:latin typeface="+mn-lt"/>
            </a:endParaRPr>
          </a:p>
        </p:txBody>
      </p:sp>
      <p:sp>
        <p:nvSpPr>
          <p:cNvPr id="3" name="Content Placeholder 2"/>
          <p:cNvSpPr>
            <a:spLocks noGrp="1"/>
          </p:cNvSpPr>
          <p:nvPr>
            <p:ph idx="1"/>
          </p:nvPr>
        </p:nvSpPr>
        <p:spPr/>
        <p:txBody>
          <a:bodyPr>
            <a:normAutofit lnSpcReduction="10000"/>
          </a:bodyPr>
          <a:lstStyle/>
          <a:p>
            <a:pPr marL="514350" indent="-514350">
              <a:buFont typeface="+mj-lt"/>
              <a:buAutoNum type="arabicPeriod"/>
            </a:pPr>
            <a:r>
              <a:rPr lang="en-US" dirty="0" smtClean="0"/>
              <a:t>Ensures cleanliness of the sluice room</a:t>
            </a:r>
          </a:p>
          <a:p>
            <a:pPr marL="514350" indent="-514350">
              <a:buFont typeface="+mj-lt"/>
              <a:buAutoNum type="arabicPeriod"/>
            </a:pPr>
            <a:r>
              <a:rPr lang="en-US" dirty="0" smtClean="0"/>
              <a:t>Ensures availability of cleaning materials</a:t>
            </a:r>
          </a:p>
          <a:p>
            <a:pPr marL="514350" indent="-514350">
              <a:buFont typeface="+mj-lt"/>
              <a:buAutoNum type="arabicPeriod"/>
            </a:pPr>
            <a:r>
              <a:rPr lang="en-US" dirty="0" smtClean="0"/>
              <a:t>Ensures availability of disinfectants  and decontamination solutions</a:t>
            </a:r>
          </a:p>
          <a:p>
            <a:pPr marL="514350" indent="-514350">
              <a:buFont typeface="+mj-lt"/>
              <a:buAutoNum type="arabicPeriod"/>
            </a:pPr>
            <a:r>
              <a:rPr lang="en-US" dirty="0" smtClean="0"/>
              <a:t>Receives instruments  from the scrub nurse</a:t>
            </a:r>
          </a:p>
          <a:p>
            <a:pPr marL="514350" indent="-514350">
              <a:buFont typeface="+mj-lt"/>
              <a:buAutoNum type="arabicPeriod"/>
            </a:pPr>
            <a:r>
              <a:rPr lang="en-US" dirty="0"/>
              <a:t> </a:t>
            </a:r>
            <a:r>
              <a:rPr lang="en-US" dirty="0" smtClean="0"/>
              <a:t>decontaminates, cleans, dries the instrument and assembles them ready for sterilization</a:t>
            </a:r>
          </a:p>
          <a:p>
            <a:pPr marL="514350" indent="-514350">
              <a:buFont typeface="+mj-lt"/>
              <a:buAutoNum type="arabicPeriod"/>
            </a:pPr>
            <a:r>
              <a:rPr lang="en-US" dirty="0" smtClean="0"/>
              <a:t>Hands over instruments to the sterilization staff</a:t>
            </a:r>
          </a:p>
          <a:p>
            <a:pPr marL="514350" indent="-514350">
              <a:buFont typeface="+mj-lt"/>
              <a:buAutoNum type="arabicPeriod"/>
            </a:pPr>
            <a:r>
              <a:rPr lang="en-US" dirty="0" smtClean="0"/>
              <a:t>Updates all the records in the sluice room</a:t>
            </a:r>
          </a:p>
          <a:p>
            <a:pPr marL="514350" indent="-514350">
              <a:buFont typeface="+mj-lt"/>
              <a:buAutoNum type="arabicPeriod"/>
            </a:pPr>
            <a:r>
              <a:rPr lang="en-US" dirty="0" smtClean="0"/>
              <a:t>Prepares other waste for disposal</a:t>
            </a:r>
            <a:endParaRPr lang="en-US" dirty="0"/>
          </a:p>
        </p:txBody>
      </p:sp>
    </p:spTree>
    <p:extLst>
      <p:ext uri="{BB962C8B-B14F-4D97-AF65-F5344CB8AC3E}">
        <p14:creationId xmlns:p14="http://schemas.microsoft.com/office/powerpoint/2010/main" val="68965037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2262</TotalTime>
  <Words>10057</Words>
  <Application>Microsoft Office PowerPoint</Application>
  <PresentationFormat>Widescreen</PresentationFormat>
  <Paragraphs>902</Paragraphs>
  <Slides>128</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128</vt:i4>
      </vt:variant>
    </vt:vector>
  </HeadingPairs>
  <TitlesOfParts>
    <vt:vector size="135" baseType="lpstr">
      <vt:lpstr>Arial</vt:lpstr>
      <vt:lpstr>Calibri</vt:lpstr>
      <vt:lpstr>Calibri Light</vt:lpstr>
      <vt:lpstr>Times New Roman</vt:lpstr>
      <vt:lpstr>Wingdings</vt:lpstr>
      <vt:lpstr>Office Theme</vt:lpstr>
      <vt:lpstr>1_Office Theme</vt:lpstr>
      <vt:lpstr>PERIOPERATIVE CARE AND ANAESTHETIC NURSING</vt:lpstr>
      <vt:lpstr>              Module Objectives</vt:lpstr>
      <vt:lpstr>             HISTORY OF THEATRE NURSING</vt:lpstr>
      <vt:lpstr>PowerPoint Presentation</vt:lpstr>
      <vt:lpstr>PowerPoint Presentation</vt:lpstr>
      <vt:lpstr>                          Theatre nursing</vt:lpstr>
      <vt:lpstr>               Aims of theatre nursing</vt:lpstr>
      <vt:lpstr>Preoperative Care </vt:lpstr>
      <vt:lpstr>Preoperative Care </vt:lpstr>
      <vt:lpstr>Pre-operative care </vt:lpstr>
      <vt:lpstr>ct</vt:lpstr>
      <vt:lpstr>PREOPERATIVE PREPARATION OF PTS</vt:lpstr>
      <vt:lpstr>Legal Aspects in Theatre Nursing</vt:lpstr>
      <vt:lpstr>Important considerations</vt:lpstr>
      <vt:lpstr>PowerPoint Presentation</vt:lpstr>
      <vt:lpstr>PowerPoint Presentation</vt:lpstr>
      <vt:lpstr>PowerPoint Presentation</vt:lpstr>
      <vt:lpstr>PowerPoint Presentation</vt:lpstr>
      <vt:lpstr>PowerPoint Presentation</vt:lpstr>
      <vt:lpstr>PowerPoint Presentation</vt:lpstr>
      <vt:lpstr>       Theatre design considerations</vt:lpstr>
      <vt:lpstr>              Design consideration</vt:lpstr>
      <vt:lpstr>12. separate areas should be allocated for use</vt:lpstr>
      <vt:lpstr>                Design - Theatre light </vt:lpstr>
      <vt:lpstr>                                      size</vt:lpstr>
      <vt:lpstr>                    Wall and ceiling </vt:lpstr>
      <vt:lpstr>                                   Floors </vt:lpstr>
      <vt:lpstr>                       Doors and ventilation</vt:lpstr>
      <vt:lpstr>                  Recirculating air</vt:lpstr>
      <vt:lpstr>                          Traffic flow</vt:lpstr>
      <vt:lpstr>PowerPoint Presentation</vt:lpstr>
      <vt:lpstr>                                 Location </vt:lpstr>
      <vt:lpstr>                    Traffic patterns</vt:lpstr>
      <vt:lpstr>          Members Of The Surgical Team </vt:lpstr>
      <vt:lpstr>                   Theatre equipment’s</vt:lpstr>
      <vt:lpstr>             Basic general instruments</vt:lpstr>
      <vt:lpstr>Maintaining  a sterile field/Principles of aseptic technique</vt:lpstr>
      <vt:lpstr>PowerPoint Presentation</vt:lpstr>
      <vt:lpstr>PowerPoint Presentation</vt:lpstr>
      <vt:lpstr>PowerPoint Presentation</vt:lpstr>
      <vt:lpstr>SAFETY AND INFECTION PREVENTION IN THEATRE</vt:lpstr>
      <vt:lpstr>      1. Preparation of the  operating room</vt:lpstr>
      <vt:lpstr>PowerPoint Presentation</vt:lpstr>
      <vt:lpstr>PowerPoint Presentation</vt:lpstr>
      <vt:lpstr>              2. Preparation Of The Nurse</vt:lpstr>
      <vt:lpstr>PowerPoint Presentation</vt:lpstr>
      <vt:lpstr>                              3.  scrubbing</vt:lpstr>
      <vt:lpstr>PowerPoint Presentation</vt:lpstr>
      <vt:lpstr>            Drying / gowning and gloving</vt:lpstr>
      <vt:lpstr>                             2. Gowning </vt:lpstr>
      <vt:lpstr>                                3. Gloving</vt:lpstr>
      <vt:lpstr>                        Patients preparation</vt:lpstr>
      <vt:lpstr>                 Setting Up A Sterile Trolleys</vt:lpstr>
      <vt:lpstr>             Positioning Patient In Theatre</vt:lpstr>
      <vt:lpstr>          Goals of proper positioning</vt:lpstr>
      <vt:lpstr>                    POSITION USED IN SURGERY  1. Trendelenburg  Position</vt:lpstr>
      <vt:lpstr>                 2. Reverse trendelenburg                 </vt:lpstr>
      <vt:lpstr>                       Kidney position </vt:lpstr>
      <vt:lpstr>                                Lithotomy</vt:lpstr>
      <vt:lpstr>             Supine or laparotomy position</vt:lpstr>
      <vt:lpstr>                       Prone position</vt:lpstr>
      <vt:lpstr>                      Laminectomy Position</vt:lpstr>
      <vt:lpstr>              Sutures And Ligatures</vt:lpstr>
      <vt:lpstr>    1.   Natural absorbable suture e.g. catgut</vt:lpstr>
      <vt:lpstr>            2. Synthetic absorbable suture</vt:lpstr>
      <vt:lpstr>              Non absorbable sutures</vt:lpstr>
      <vt:lpstr>PowerPoint Presentation</vt:lpstr>
      <vt:lpstr>             Characteristics of sutures</vt:lpstr>
      <vt:lpstr>                Characteristic of sutures </vt:lpstr>
      <vt:lpstr>PowerPoint Presentation</vt:lpstr>
      <vt:lpstr>PowerPoint Presentation</vt:lpstr>
      <vt:lpstr>PowerPoint Presentation</vt:lpstr>
      <vt:lpstr>Factors impacting suture selection</vt:lpstr>
      <vt:lpstr>                      Size of sutures</vt:lpstr>
      <vt:lpstr>                    SURGICAL NEEDLE</vt:lpstr>
      <vt:lpstr>                     Needle construction</vt:lpstr>
      <vt:lpstr>               Types of needles</vt:lpstr>
      <vt:lpstr>                                  swabs</vt:lpstr>
      <vt:lpstr>PowerPoint Presentation</vt:lpstr>
      <vt:lpstr>Care of swabs,  instruments and needles</vt:lpstr>
      <vt:lpstr>                        Before the operation </vt:lpstr>
      <vt:lpstr>PowerPoint Presentation</vt:lpstr>
      <vt:lpstr>     Rules for counting swabs intra-operative</vt:lpstr>
      <vt:lpstr>                 Procedure for lost swabs</vt:lpstr>
      <vt:lpstr>ROLE OF VARIOUS NURSES IN THE OPERATING ROOM</vt:lpstr>
      <vt:lpstr>                 1. Role of receiving area nurse </vt:lpstr>
      <vt:lpstr>PowerPoint Presentation</vt:lpstr>
      <vt:lpstr>               2. Role of a scrub nurse</vt:lpstr>
      <vt:lpstr>PowerPoint Presentation</vt:lpstr>
      <vt:lpstr>PowerPoint Presentation</vt:lpstr>
      <vt:lpstr>           3.  Role of the anaesthetic nurse</vt:lpstr>
      <vt:lpstr>PowerPoint Presentation</vt:lpstr>
      <vt:lpstr>  4.  Role of the circulating nurse </vt:lpstr>
      <vt:lpstr>PowerPoint Presentation</vt:lpstr>
      <vt:lpstr>PowerPoint Presentation</vt:lpstr>
      <vt:lpstr> 5. Role of the PACU ( post anaesthetic care unit) nurse </vt:lpstr>
      <vt:lpstr>PowerPoint Presentation</vt:lpstr>
      <vt:lpstr>            6.  Role of nurse manager</vt:lpstr>
      <vt:lpstr>  7. Role  of sluice room attendant  </vt:lpstr>
      <vt:lpstr>                    ANAESTHESIA</vt:lpstr>
      <vt:lpstr>                       Types of anaesthesia</vt:lpstr>
      <vt:lpstr>              Goals of anaesthesia</vt:lpstr>
      <vt:lpstr>           Clinical manifestation of pain</vt:lpstr>
      <vt:lpstr>            Local / regional anaesthesia</vt:lpstr>
      <vt:lpstr>                  Local anaesthetic methods</vt:lpstr>
      <vt:lpstr>PowerPoint Presentation</vt:lpstr>
      <vt:lpstr>               General anaesthesia</vt:lpstr>
      <vt:lpstr>                         Premedication </vt:lpstr>
      <vt:lpstr>               Induction agents</vt:lpstr>
      <vt:lpstr>             Parenteral  anesthetic agents</vt:lpstr>
      <vt:lpstr>                      Muscle relaxants</vt:lpstr>
      <vt:lpstr>  nursing care of the anaesthetized patient</vt:lpstr>
      <vt:lpstr>                  Phases Of Anaesthesia</vt:lpstr>
      <vt:lpstr>PowerPoint Presentation</vt:lpstr>
      <vt:lpstr>             Nursing responsibilities - pre operatively (before surgery)</vt:lpstr>
      <vt:lpstr>                 Intraoperatively (during the operation)</vt:lpstr>
      <vt:lpstr>     Discharge Of Patient From Post Anaesthesia Care Unit  (PACU)</vt:lpstr>
      <vt:lpstr>General principle in post operative care  (after operation)</vt:lpstr>
      <vt:lpstr>PowerPoint Presentation</vt:lpstr>
      <vt:lpstr>PowerPoint Presentation</vt:lpstr>
      <vt:lpstr>PowerPoint Presentation</vt:lpstr>
      <vt:lpstr>7. Ensuring return to normal gastrointestinal motility</vt:lpstr>
      <vt:lpstr>     Ensure return to normal gastro intestinal motility</vt:lpstr>
      <vt:lpstr>Preparing patient for discharge and home based care</vt:lpstr>
      <vt:lpstr>              Record keeping in theatre</vt:lpstr>
      <vt:lpstr>PowerPoint Presentation</vt:lpstr>
      <vt:lpstr>            Patients records should include</vt:lpstr>
      <vt:lpstr>      Record keeping/supplies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Theatre design</dc:title>
  <dc:creator>user</dc:creator>
  <cp:lastModifiedBy>user</cp:lastModifiedBy>
  <cp:revision>161</cp:revision>
  <dcterms:created xsi:type="dcterms:W3CDTF">2018-08-11T15:31:59Z</dcterms:created>
  <dcterms:modified xsi:type="dcterms:W3CDTF">2018-08-06T13:53:57Z</dcterms:modified>
</cp:coreProperties>
</file>