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4" r:id="rId7"/>
    <p:sldId id="263" r:id="rId8"/>
    <p:sldId id="265" r:id="rId9"/>
    <p:sldId id="266" r:id="rId10"/>
    <p:sldId id="267" r:id="rId11"/>
    <p:sldId id="268" r:id="rId12"/>
    <p:sldId id="269" r:id="rId13"/>
    <p:sldId id="270" r:id="rId14"/>
    <p:sldId id="271" r:id="rId15"/>
    <p:sldId id="272" r:id="rId16"/>
    <p:sldId id="273" r:id="rId17"/>
    <p:sldId id="274" r:id="rId18"/>
    <p:sldId id="278" r:id="rId19"/>
    <p:sldId id="275" r:id="rId20"/>
    <p:sldId id="276" r:id="rId21"/>
    <p:sldId id="277" r:id="rId22"/>
    <p:sldId id="279"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7A71291-AB63-4AFA-BFF2-D511A74279FB}"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E27DBF-DB4F-4521-A219-6DE26CDFB18A}" type="slidenum">
              <a:rPr lang="en-US" smtClean="0"/>
              <a:t>‹#›</a:t>
            </a:fld>
            <a:endParaRPr lang="en-US"/>
          </a:p>
        </p:txBody>
      </p:sp>
    </p:spTree>
    <p:extLst>
      <p:ext uri="{BB962C8B-B14F-4D97-AF65-F5344CB8AC3E}">
        <p14:creationId xmlns:p14="http://schemas.microsoft.com/office/powerpoint/2010/main" val="470880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A71291-AB63-4AFA-BFF2-D511A74279FB}"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E27DBF-DB4F-4521-A219-6DE26CDFB18A}" type="slidenum">
              <a:rPr lang="en-US" smtClean="0"/>
              <a:t>‹#›</a:t>
            </a:fld>
            <a:endParaRPr lang="en-US"/>
          </a:p>
        </p:txBody>
      </p:sp>
    </p:spTree>
    <p:extLst>
      <p:ext uri="{BB962C8B-B14F-4D97-AF65-F5344CB8AC3E}">
        <p14:creationId xmlns:p14="http://schemas.microsoft.com/office/powerpoint/2010/main" val="112981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A71291-AB63-4AFA-BFF2-D511A74279FB}"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E27DBF-DB4F-4521-A219-6DE26CDFB18A}" type="slidenum">
              <a:rPr lang="en-US" smtClean="0"/>
              <a:t>‹#›</a:t>
            </a:fld>
            <a:endParaRPr lang="en-US"/>
          </a:p>
        </p:txBody>
      </p:sp>
    </p:spTree>
    <p:extLst>
      <p:ext uri="{BB962C8B-B14F-4D97-AF65-F5344CB8AC3E}">
        <p14:creationId xmlns:p14="http://schemas.microsoft.com/office/powerpoint/2010/main" val="559912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7A71291-AB63-4AFA-BFF2-D511A74279FB}"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E27DBF-DB4F-4521-A219-6DE26CDFB18A}" type="slidenum">
              <a:rPr lang="en-US" smtClean="0"/>
              <a:t>‹#›</a:t>
            </a:fld>
            <a:endParaRPr lang="en-US"/>
          </a:p>
        </p:txBody>
      </p:sp>
    </p:spTree>
    <p:extLst>
      <p:ext uri="{BB962C8B-B14F-4D97-AF65-F5344CB8AC3E}">
        <p14:creationId xmlns:p14="http://schemas.microsoft.com/office/powerpoint/2010/main" val="4032325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7A71291-AB63-4AFA-BFF2-D511A74279FB}" type="datetimeFigureOut">
              <a:rPr lang="en-US" smtClean="0"/>
              <a:t>1/21/2020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E27DBF-DB4F-4521-A219-6DE26CDFB18A}" type="slidenum">
              <a:rPr lang="en-US" smtClean="0"/>
              <a:t>‹#›</a:t>
            </a:fld>
            <a:endParaRPr lang="en-US"/>
          </a:p>
        </p:txBody>
      </p:sp>
    </p:spTree>
    <p:extLst>
      <p:ext uri="{BB962C8B-B14F-4D97-AF65-F5344CB8AC3E}">
        <p14:creationId xmlns:p14="http://schemas.microsoft.com/office/powerpoint/2010/main" val="69378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7A71291-AB63-4AFA-BFF2-D511A74279FB}"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E27DBF-DB4F-4521-A219-6DE26CDFB18A}" type="slidenum">
              <a:rPr lang="en-US" smtClean="0"/>
              <a:t>‹#›</a:t>
            </a:fld>
            <a:endParaRPr lang="en-US"/>
          </a:p>
        </p:txBody>
      </p:sp>
    </p:spTree>
    <p:extLst>
      <p:ext uri="{BB962C8B-B14F-4D97-AF65-F5344CB8AC3E}">
        <p14:creationId xmlns:p14="http://schemas.microsoft.com/office/powerpoint/2010/main" val="1133773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7A71291-AB63-4AFA-BFF2-D511A74279FB}" type="datetimeFigureOut">
              <a:rPr lang="en-US" smtClean="0"/>
              <a:t>1/21/2020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E27DBF-DB4F-4521-A219-6DE26CDFB18A}" type="slidenum">
              <a:rPr lang="en-US" smtClean="0"/>
              <a:t>‹#›</a:t>
            </a:fld>
            <a:endParaRPr lang="en-US"/>
          </a:p>
        </p:txBody>
      </p:sp>
    </p:spTree>
    <p:extLst>
      <p:ext uri="{BB962C8B-B14F-4D97-AF65-F5344CB8AC3E}">
        <p14:creationId xmlns:p14="http://schemas.microsoft.com/office/powerpoint/2010/main" val="1131422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7A71291-AB63-4AFA-BFF2-D511A74279FB}" type="datetimeFigureOut">
              <a:rPr lang="en-US" smtClean="0"/>
              <a:t>1/21/2020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E27DBF-DB4F-4521-A219-6DE26CDFB18A}" type="slidenum">
              <a:rPr lang="en-US" smtClean="0"/>
              <a:t>‹#›</a:t>
            </a:fld>
            <a:endParaRPr lang="en-US"/>
          </a:p>
        </p:txBody>
      </p:sp>
    </p:spTree>
    <p:extLst>
      <p:ext uri="{BB962C8B-B14F-4D97-AF65-F5344CB8AC3E}">
        <p14:creationId xmlns:p14="http://schemas.microsoft.com/office/powerpoint/2010/main" val="199142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A71291-AB63-4AFA-BFF2-D511A74279FB}" type="datetimeFigureOut">
              <a:rPr lang="en-US" smtClean="0"/>
              <a:t>1/21/2020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E27DBF-DB4F-4521-A219-6DE26CDFB18A}" type="slidenum">
              <a:rPr lang="en-US" smtClean="0"/>
              <a:t>‹#›</a:t>
            </a:fld>
            <a:endParaRPr lang="en-US"/>
          </a:p>
        </p:txBody>
      </p:sp>
    </p:spTree>
    <p:extLst>
      <p:ext uri="{BB962C8B-B14F-4D97-AF65-F5344CB8AC3E}">
        <p14:creationId xmlns:p14="http://schemas.microsoft.com/office/powerpoint/2010/main" val="2418851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A71291-AB63-4AFA-BFF2-D511A74279FB}"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E27DBF-DB4F-4521-A219-6DE26CDFB18A}" type="slidenum">
              <a:rPr lang="en-US" smtClean="0"/>
              <a:t>‹#›</a:t>
            </a:fld>
            <a:endParaRPr lang="en-US"/>
          </a:p>
        </p:txBody>
      </p:sp>
    </p:spTree>
    <p:extLst>
      <p:ext uri="{BB962C8B-B14F-4D97-AF65-F5344CB8AC3E}">
        <p14:creationId xmlns:p14="http://schemas.microsoft.com/office/powerpoint/2010/main" val="899444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A71291-AB63-4AFA-BFF2-D511A74279FB}" type="datetimeFigureOut">
              <a:rPr lang="en-US" smtClean="0"/>
              <a:t>1/21/2020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E27DBF-DB4F-4521-A219-6DE26CDFB18A}" type="slidenum">
              <a:rPr lang="en-US" smtClean="0"/>
              <a:t>‹#›</a:t>
            </a:fld>
            <a:endParaRPr lang="en-US"/>
          </a:p>
        </p:txBody>
      </p:sp>
    </p:spTree>
    <p:extLst>
      <p:ext uri="{BB962C8B-B14F-4D97-AF65-F5344CB8AC3E}">
        <p14:creationId xmlns:p14="http://schemas.microsoft.com/office/powerpoint/2010/main" val="3370007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A71291-AB63-4AFA-BFF2-D511A74279FB}" type="datetimeFigureOut">
              <a:rPr lang="en-US" smtClean="0"/>
              <a:t>1/21/2020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E27DBF-DB4F-4521-A219-6DE26CDFB18A}" type="slidenum">
              <a:rPr lang="en-US" smtClean="0"/>
              <a:t>‹#›</a:t>
            </a:fld>
            <a:endParaRPr lang="en-US"/>
          </a:p>
        </p:txBody>
      </p:sp>
    </p:spTree>
    <p:extLst>
      <p:ext uri="{BB962C8B-B14F-4D97-AF65-F5344CB8AC3E}">
        <p14:creationId xmlns:p14="http://schemas.microsoft.com/office/powerpoint/2010/main" val="16129003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i="1" u="sng" dirty="0" smtClean="0"/>
              <a:t>PERI-OPERATIVE NURSING</a:t>
            </a:r>
            <a:endParaRPr lang="en-US" b="1" i="1" u="sng" dirty="0"/>
          </a:p>
        </p:txBody>
      </p:sp>
      <p:sp>
        <p:nvSpPr>
          <p:cNvPr id="3" name="Subtitle 2"/>
          <p:cNvSpPr>
            <a:spLocks noGrp="1"/>
          </p:cNvSpPr>
          <p:nvPr>
            <p:ph type="subTitle" idx="1"/>
          </p:nvPr>
        </p:nvSpPr>
        <p:spPr/>
        <p:txBody>
          <a:bodyPr>
            <a:normAutofit/>
          </a:bodyPr>
          <a:lstStyle/>
          <a:p>
            <a:r>
              <a:rPr lang="en-US" sz="4800" b="1" dirty="0" smtClean="0"/>
              <a:t>BY</a:t>
            </a:r>
          </a:p>
          <a:p>
            <a:r>
              <a:rPr lang="en-US" sz="4800" b="1" dirty="0" smtClean="0"/>
              <a:t> WAMBUGU. J</a:t>
            </a:r>
            <a:endParaRPr lang="en-US" sz="4800" b="1" dirty="0"/>
          </a:p>
        </p:txBody>
      </p:sp>
    </p:spTree>
    <p:extLst>
      <p:ext uri="{BB962C8B-B14F-4D97-AF65-F5344CB8AC3E}">
        <p14:creationId xmlns:p14="http://schemas.microsoft.com/office/powerpoint/2010/main" val="1604030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Electro </a:t>
            </a:r>
            <a:r>
              <a:rPr lang="en-US" dirty="0"/>
              <a:t>S</a:t>
            </a:r>
            <a:r>
              <a:rPr lang="en-US" dirty="0" smtClean="0"/>
              <a:t>urgical Unit</a:t>
            </a:r>
            <a:endParaRPr lang="en-US" dirty="0"/>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34108" y="1825625"/>
            <a:ext cx="7469746" cy="4351338"/>
          </a:xfrm>
        </p:spPr>
      </p:pic>
    </p:spTree>
    <p:extLst>
      <p:ext uri="{BB962C8B-B14F-4D97-AF65-F5344CB8AC3E}">
        <p14:creationId xmlns:p14="http://schemas.microsoft.com/office/powerpoint/2010/main" val="480038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Anesthetic Machine</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48507" y="1841679"/>
            <a:ext cx="5138670" cy="4889601"/>
          </a:xfrm>
        </p:spPr>
      </p:pic>
    </p:spTree>
    <p:extLst>
      <p:ext uri="{BB962C8B-B14F-4D97-AF65-F5344CB8AC3E}">
        <p14:creationId xmlns:p14="http://schemas.microsoft.com/office/powerpoint/2010/main" val="2547674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Physiological monitor</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3019425" y="2272506"/>
            <a:ext cx="6153150" cy="3457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65292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Guidelines of surgical asepsis</a:t>
            </a:r>
            <a:endParaRPr lang="en-US" dirty="0"/>
          </a:p>
        </p:txBody>
      </p:sp>
      <p:sp>
        <p:nvSpPr>
          <p:cNvPr id="3" name="Content Placeholder 2"/>
          <p:cNvSpPr>
            <a:spLocks noGrp="1"/>
          </p:cNvSpPr>
          <p:nvPr>
            <p:ph idx="1"/>
          </p:nvPr>
        </p:nvSpPr>
        <p:spPr/>
        <p:txBody>
          <a:bodyPr/>
          <a:lstStyle/>
          <a:p>
            <a:r>
              <a:rPr lang="en-US" dirty="0" smtClean="0"/>
              <a:t>Unrestricted zone-street apparel allowed</a:t>
            </a:r>
          </a:p>
          <a:p>
            <a:r>
              <a:rPr lang="en-US" dirty="0" smtClean="0"/>
              <a:t>Semi restricted zone- scrub clothes, boots and caps. Only authorized personnel allowed</a:t>
            </a:r>
          </a:p>
          <a:p>
            <a:r>
              <a:rPr lang="en-US" dirty="0" smtClean="0"/>
              <a:t>Restricted zone- Where scrub clothes, boots, caps, sterile gown &amp;masks are worn. Only surgical team allowed</a:t>
            </a:r>
          </a:p>
          <a:p>
            <a:r>
              <a:rPr lang="en-US" dirty="0" smtClean="0"/>
              <a:t>All materials in contact with wound within the sterile field must be sterile.</a:t>
            </a:r>
          </a:p>
          <a:p>
            <a:r>
              <a:rPr lang="en-US" dirty="0" smtClean="0"/>
              <a:t>Gowns are sterile in the front from chest to level of sterile field</a:t>
            </a:r>
          </a:p>
          <a:p>
            <a:r>
              <a:rPr lang="en-US" dirty="0" smtClean="0"/>
              <a:t>Only the top of the drape is considered sterile</a:t>
            </a:r>
            <a:endParaRPr lang="en-US" dirty="0"/>
          </a:p>
        </p:txBody>
      </p:sp>
    </p:spTree>
    <p:extLst>
      <p:ext uri="{BB962C8B-B14F-4D97-AF65-F5344CB8AC3E}">
        <p14:creationId xmlns:p14="http://schemas.microsoft.com/office/powerpoint/2010/main" val="42539077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Guidelines of surgical asepsis</a:t>
            </a:r>
          </a:p>
        </p:txBody>
      </p:sp>
      <p:sp>
        <p:nvSpPr>
          <p:cNvPr id="3" name="Content Placeholder 2"/>
          <p:cNvSpPr>
            <a:spLocks noGrp="1"/>
          </p:cNvSpPr>
          <p:nvPr>
            <p:ph idx="1"/>
          </p:nvPr>
        </p:nvSpPr>
        <p:spPr/>
        <p:txBody>
          <a:bodyPr/>
          <a:lstStyle/>
          <a:p>
            <a:r>
              <a:rPr lang="en-US" dirty="0" smtClean="0"/>
              <a:t>Items dispensed by methods to preserve sterility</a:t>
            </a:r>
          </a:p>
          <a:p>
            <a:r>
              <a:rPr lang="en-US" dirty="0" err="1" smtClean="0"/>
              <a:t>Movt</a:t>
            </a:r>
            <a:r>
              <a:rPr lang="en-US" dirty="0" smtClean="0"/>
              <a:t> around sterile field must not cause contamination of field. 1 foot from sterile area must be maintained.</a:t>
            </a:r>
          </a:p>
          <a:p>
            <a:r>
              <a:rPr lang="en-US" dirty="0" smtClean="0"/>
              <a:t>Whenever sterile barrier is breached then the area is considered contaminated.</a:t>
            </a:r>
          </a:p>
          <a:p>
            <a:r>
              <a:rPr lang="en-US" dirty="0" smtClean="0"/>
              <a:t>Sterile field is constantly maintained and monitored closely.</a:t>
            </a:r>
          </a:p>
          <a:p>
            <a:r>
              <a:rPr lang="en-US" dirty="0" smtClean="0"/>
              <a:t>Sterile field is establishes as close as possible to the “time out”.</a:t>
            </a:r>
            <a:endParaRPr lang="en-US" dirty="0"/>
          </a:p>
        </p:txBody>
      </p:sp>
    </p:spTree>
    <p:extLst>
      <p:ext uri="{BB962C8B-B14F-4D97-AF65-F5344CB8AC3E}">
        <p14:creationId xmlns:p14="http://schemas.microsoft.com/office/powerpoint/2010/main" val="35784901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SURGICAL ASEPTIC TECHNIQUE</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BEFORE AN OPERATION, it is necessary to sterilize and keep sterile all Instruments, materials, and supplies that come in contact with surgical site.</a:t>
            </a:r>
            <a:r>
              <a:rPr lang="en-US" u="sng" dirty="0" smtClean="0"/>
              <a:t> Every item handled by the scrubbed team must be sterile.</a:t>
            </a:r>
            <a:endParaRPr lang="en-US" dirty="0" smtClean="0"/>
          </a:p>
          <a:p>
            <a:pPr>
              <a:buFont typeface="Wingdings" panose="05000000000000000000" pitchFamily="2" charset="2"/>
              <a:buChar char="§"/>
            </a:pPr>
            <a:r>
              <a:rPr lang="en-US" dirty="0" smtClean="0"/>
              <a:t>The patient’s skin and the hands of the members of the surgical team must be </a:t>
            </a:r>
            <a:r>
              <a:rPr lang="en-US" u="sng" dirty="0" smtClean="0"/>
              <a:t>thoroughly scrubbed, prepared, and kept as aseptic as possible. </a:t>
            </a:r>
            <a:r>
              <a:rPr lang="en-US" dirty="0" smtClean="0"/>
              <a:t> </a:t>
            </a:r>
            <a:endParaRPr lang="en-US" dirty="0"/>
          </a:p>
        </p:txBody>
      </p:sp>
    </p:spTree>
    <p:extLst>
      <p:ext uri="{BB962C8B-B14F-4D97-AF65-F5344CB8AC3E}">
        <p14:creationId xmlns:p14="http://schemas.microsoft.com/office/powerpoint/2010/main" val="15731875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DURING THE OPERATION, the surgeon, surgeon’s assistants, and scrub nurses must wear sterile gowns and gloves and must not touch anything that is not sterile.</a:t>
            </a:r>
          </a:p>
          <a:p>
            <a:pPr>
              <a:buFont typeface="Wingdings" panose="05000000000000000000" pitchFamily="2" charset="2"/>
              <a:buChar char="§"/>
            </a:pPr>
            <a:r>
              <a:rPr lang="en-US" dirty="0" smtClean="0"/>
              <a:t>Maintaining sterile technique is a cooperative responsibility of the entire surgical team.</a:t>
            </a:r>
          </a:p>
          <a:p>
            <a:pPr>
              <a:buFont typeface="Wingdings" panose="05000000000000000000" pitchFamily="2" charset="2"/>
              <a:buChar char="§"/>
            </a:pPr>
            <a:r>
              <a:rPr lang="en-US" dirty="0" smtClean="0"/>
              <a:t>Each member must develop a surgical conscience, a willingness to supervise and be supervised by others regarding the adherence to standards.</a:t>
            </a:r>
            <a:endParaRPr lang="en-US" dirty="0"/>
          </a:p>
        </p:txBody>
      </p:sp>
    </p:spTree>
    <p:extLst>
      <p:ext uri="{BB962C8B-B14F-4D97-AF65-F5344CB8AC3E}">
        <p14:creationId xmlns:p14="http://schemas.microsoft.com/office/powerpoint/2010/main" val="37728252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PRINCIPLES OF SURGICAL ASEPSIS</a:t>
            </a:r>
            <a:endParaRPr lang="en-US" dirty="0"/>
          </a:p>
        </p:txBody>
      </p:sp>
      <p:sp>
        <p:nvSpPr>
          <p:cNvPr id="3" name="Content Placeholder 2"/>
          <p:cNvSpPr>
            <a:spLocks noGrp="1"/>
          </p:cNvSpPr>
          <p:nvPr>
            <p:ph idx="1"/>
          </p:nvPr>
        </p:nvSpPr>
        <p:spPr/>
        <p:txBody>
          <a:bodyPr>
            <a:noAutofit/>
          </a:bodyPr>
          <a:lstStyle/>
          <a:p>
            <a:pPr>
              <a:buFont typeface="Wingdings" panose="05000000000000000000" pitchFamily="2" charset="2"/>
              <a:buChar char="§"/>
            </a:pPr>
            <a:r>
              <a:rPr lang="en-US" sz="2400" dirty="0" smtClean="0"/>
              <a:t>All personnel assigned to the operating room must practice good personal hygiene. This includes daily bathing and clothing change.</a:t>
            </a:r>
          </a:p>
          <a:p>
            <a:pPr>
              <a:buFont typeface="Wingdings" panose="05000000000000000000" pitchFamily="2" charset="2"/>
              <a:buChar char="§"/>
            </a:pPr>
            <a:r>
              <a:rPr lang="en-US" sz="2400" dirty="0" smtClean="0"/>
              <a:t>Those personnel having colds, sore throats, open sores, and/or other infections should not be permitted in the operating room.</a:t>
            </a:r>
          </a:p>
          <a:p>
            <a:pPr>
              <a:buFont typeface="Wingdings" panose="05000000000000000000" pitchFamily="2" charset="2"/>
              <a:buChar char="§"/>
            </a:pPr>
            <a:r>
              <a:rPr lang="en-US" sz="2400" dirty="0" smtClean="0"/>
              <a:t>Operating room attire (which includes scrub suits, gowns, head coverings, and face masks) should not be worn outside the operating room suite. If such occurs, change all attire before re-entering the clean area. (The operating room and adjacent supporting areas are classified as “clean areas”)</a:t>
            </a:r>
          </a:p>
          <a:p>
            <a:pPr>
              <a:buFont typeface="Wingdings" panose="05000000000000000000" pitchFamily="2" charset="2"/>
              <a:buChar char="§"/>
            </a:pPr>
            <a:r>
              <a:rPr lang="en-US" sz="2400" dirty="0" smtClean="0"/>
              <a:t>All members of the surgical team having direct contact with the surgical site must perform the surgical hand scrub before operation. </a:t>
            </a:r>
            <a:endParaRPr lang="en-US" sz="2400" dirty="0"/>
          </a:p>
        </p:txBody>
      </p:sp>
    </p:spTree>
    <p:extLst>
      <p:ext uri="{BB962C8B-B14F-4D97-AF65-F5344CB8AC3E}">
        <p14:creationId xmlns:p14="http://schemas.microsoft.com/office/powerpoint/2010/main" val="42654415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All materials and instruments used in contact with the site must be sterile.</a:t>
            </a:r>
          </a:p>
          <a:p>
            <a:pPr>
              <a:buFont typeface="Wingdings" panose="05000000000000000000" pitchFamily="2" charset="2"/>
              <a:buChar char="§"/>
            </a:pPr>
            <a:r>
              <a:rPr lang="en-US" dirty="0"/>
              <a:t>The gowns worn by scrubbed personnel are considered sterile from shoulder to waist (in the front only), including the gown sleeves.</a:t>
            </a:r>
          </a:p>
          <a:p>
            <a:pPr>
              <a:buFont typeface="Wingdings" panose="05000000000000000000" pitchFamily="2" charset="2"/>
              <a:buChar char="§"/>
            </a:pPr>
            <a:r>
              <a:rPr lang="en-US" dirty="0"/>
              <a:t>If sterile surgical gowns are torn, punctured, or have touched an unsterile surface or item, they are considered contaminated. </a:t>
            </a:r>
          </a:p>
          <a:p>
            <a:endParaRPr lang="en-US" dirty="0"/>
          </a:p>
        </p:txBody>
      </p:sp>
    </p:spTree>
    <p:extLst>
      <p:ext uri="{BB962C8B-B14F-4D97-AF65-F5344CB8AC3E}">
        <p14:creationId xmlns:p14="http://schemas.microsoft.com/office/powerpoint/2010/main" val="3795674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a:bodyPr>
          <a:lstStyle/>
          <a:p>
            <a:pPr>
              <a:buFont typeface="Wingdings" panose="05000000000000000000" pitchFamily="2" charset="2"/>
              <a:buChar char="§"/>
            </a:pPr>
            <a:r>
              <a:rPr lang="en-US" dirty="0" smtClean="0"/>
              <a:t>The safest, most practical method of sterilization for most articles is steam under pressure.</a:t>
            </a:r>
          </a:p>
          <a:p>
            <a:pPr>
              <a:buFont typeface="Wingdings" panose="05000000000000000000" pitchFamily="2" charset="2"/>
              <a:buChar char="§"/>
            </a:pPr>
            <a:r>
              <a:rPr lang="en-US" dirty="0" smtClean="0"/>
              <a:t>Label all prepared, packaged, and sterilized items with an expiration date.</a:t>
            </a:r>
          </a:p>
          <a:p>
            <a:pPr>
              <a:buFont typeface="Wingdings" panose="05000000000000000000" pitchFamily="2" charset="2"/>
              <a:buChar char="§"/>
            </a:pPr>
            <a:r>
              <a:rPr lang="en-US" dirty="0" smtClean="0"/>
              <a:t>Use articles packaged and sterilized in cotton muslin wrappers within 28 calendar days.</a:t>
            </a:r>
          </a:p>
          <a:p>
            <a:pPr>
              <a:buFont typeface="Wingdings" panose="05000000000000000000" pitchFamily="2" charset="2"/>
              <a:buChar char="§"/>
            </a:pPr>
            <a:r>
              <a:rPr lang="en-US" dirty="0" smtClean="0"/>
              <a:t>Use articles sterilized in cotton muslin wrappers and sealed in plastic within 180 calendar days.</a:t>
            </a:r>
          </a:p>
          <a:p>
            <a:pPr>
              <a:buFont typeface="Wingdings" panose="05000000000000000000" pitchFamily="2" charset="2"/>
              <a:buChar char="§"/>
            </a:pPr>
            <a:r>
              <a:rPr lang="en-US" dirty="0" smtClean="0"/>
              <a:t>Unsterile articles must not come in contact with sterile articles.</a:t>
            </a:r>
          </a:p>
          <a:p>
            <a:pPr>
              <a:buFont typeface="Wingdings" panose="05000000000000000000" pitchFamily="2" charset="2"/>
              <a:buChar char="§"/>
            </a:pPr>
            <a:r>
              <a:rPr lang="en-US" dirty="0" smtClean="0"/>
              <a:t>Take every precaution to prevent contamination of sterile areas or supplies by airborne organisms.</a:t>
            </a:r>
          </a:p>
        </p:txBody>
      </p:sp>
    </p:spTree>
    <p:extLst>
      <p:ext uri="{BB962C8B-B14F-4D97-AF65-F5344CB8AC3E}">
        <p14:creationId xmlns:p14="http://schemas.microsoft.com/office/powerpoint/2010/main" val="257864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OBJECTIVES</a:t>
            </a:r>
            <a:endParaRPr lang="en-US" dirty="0"/>
          </a:p>
        </p:txBody>
      </p:sp>
      <p:sp>
        <p:nvSpPr>
          <p:cNvPr id="3" name="Content Placeholder 2"/>
          <p:cNvSpPr>
            <a:spLocks noGrp="1"/>
          </p:cNvSpPr>
          <p:nvPr>
            <p:ph idx="1"/>
          </p:nvPr>
        </p:nvSpPr>
        <p:spPr>
          <a:xfrm>
            <a:off x="838200" y="1690688"/>
            <a:ext cx="10727028" cy="4890415"/>
          </a:xfrm>
        </p:spPr>
        <p:txBody>
          <a:bodyPr>
            <a:normAutofit fontScale="92500" lnSpcReduction="10000"/>
          </a:bodyPr>
          <a:lstStyle/>
          <a:p>
            <a:pPr marL="0" indent="0">
              <a:buNone/>
            </a:pPr>
            <a:r>
              <a:rPr lang="en-US" dirty="0" smtClean="0"/>
              <a:t>By the end of the module the learner should:</a:t>
            </a:r>
          </a:p>
          <a:p>
            <a:pPr>
              <a:buFont typeface="Wingdings" panose="05000000000000000000" pitchFamily="2" charset="2"/>
              <a:buChar char="Ø"/>
            </a:pPr>
            <a:r>
              <a:rPr lang="en-US" dirty="0"/>
              <a:t> </a:t>
            </a:r>
            <a:r>
              <a:rPr lang="en-US" dirty="0" smtClean="0"/>
              <a:t>Introduction to </a:t>
            </a:r>
            <a:r>
              <a:rPr lang="en-US" dirty="0" err="1" smtClean="0"/>
              <a:t>peri</a:t>
            </a:r>
            <a:r>
              <a:rPr lang="en-US" dirty="0" smtClean="0"/>
              <a:t>-operative nursing</a:t>
            </a:r>
          </a:p>
          <a:p>
            <a:pPr>
              <a:buFont typeface="Wingdings" panose="05000000000000000000" pitchFamily="2" charset="2"/>
              <a:buChar char="Ø"/>
            </a:pPr>
            <a:r>
              <a:rPr lang="en-US" dirty="0"/>
              <a:t> </a:t>
            </a:r>
            <a:r>
              <a:rPr lang="en-US" dirty="0" smtClean="0"/>
              <a:t>Understand the theatre design</a:t>
            </a:r>
          </a:p>
          <a:p>
            <a:pPr>
              <a:buFont typeface="Wingdings" panose="05000000000000000000" pitchFamily="2" charset="2"/>
              <a:buChar char="Ø"/>
            </a:pPr>
            <a:r>
              <a:rPr lang="en-US" dirty="0" smtClean="0"/>
              <a:t>Apply guidelines of aseptic technique( scrubbing, gowning, gloving, donning)</a:t>
            </a:r>
          </a:p>
          <a:p>
            <a:pPr>
              <a:buFont typeface="Wingdings" panose="05000000000000000000" pitchFamily="2" charset="2"/>
              <a:buChar char="Ø"/>
            </a:pPr>
            <a:r>
              <a:rPr lang="en-US" dirty="0" smtClean="0"/>
              <a:t>Understand the roles &amp; responsibilities of </a:t>
            </a:r>
            <a:r>
              <a:rPr lang="en-US" dirty="0" err="1" smtClean="0"/>
              <a:t>peri</a:t>
            </a:r>
            <a:r>
              <a:rPr lang="en-US" dirty="0" smtClean="0"/>
              <a:t>-op nurse</a:t>
            </a:r>
          </a:p>
          <a:p>
            <a:pPr>
              <a:buFont typeface="Wingdings" panose="05000000000000000000" pitchFamily="2" charset="2"/>
              <a:buChar char="Ø"/>
            </a:pPr>
            <a:r>
              <a:rPr lang="en-US" dirty="0" smtClean="0"/>
              <a:t>Care for patients pre, intra and post-operatively</a:t>
            </a:r>
          </a:p>
          <a:p>
            <a:pPr>
              <a:buFont typeface="Wingdings" panose="05000000000000000000" pitchFamily="2" charset="2"/>
              <a:buChar char="Ø"/>
            </a:pPr>
            <a:r>
              <a:rPr lang="en-US" dirty="0" smtClean="0"/>
              <a:t>Position patients for surgery</a:t>
            </a:r>
          </a:p>
          <a:p>
            <a:pPr>
              <a:buFont typeface="Wingdings" panose="05000000000000000000" pitchFamily="2" charset="2"/>
              <a:buChar char="Ø"/>
            </a:pPr>
            <a:r>
              <a:rPr lang="en-US" dirty="0" smtClean="0"/>
              <a:t>Know basic surgical instruments</a:t>
            </a:r>
          </a:p>
          <a:p>
            <a:pPr>
              <a:buFont typeface="Wingdings" panose="05000000000000000000" pitchFamily="2" charset="2"/>
              <a:buChar char="Ø"/>
            </a:pPr>
            <a:r>
              <a:rPr lang="en-US" dirty="0" smtClean="0"/>
              <a:t>Know the types of anesthetic agents</a:t>
            </a:r>
          </a:p>
          <a:p>
            <a:pPr>
              <a:buFont typeface="Wingdings" panose="05000000000000000000" pitchFamily="2" charset="2"/>
              <a:buChar char="Ø"/>
            </a:pPr>
            <a:r>
              <a:rPr lang="en-US" dirty="0" smtClean="0"/>
              <a:t>Understand the Ethical and Legal aspect in surgery</a:t>
            </a:r>
          </a:p>
          <a:p>
            <a:pPr>
              <a:buFont typeface="Wingdings" panose="05000000000000000000" pitchFamily="2" charset="2"/>
              <a:buChar char="Ø"/>
            </a:pPr>
            <a:r>
              <a:rPr lang="en-US" dirty="0" smtClean="0"/>
              <a:t>Manage anesthetic emergencies</a:t>
            </a:r>
          </a:p>
          <a:p>
            <a:pPr>
              <a:buFont typeface="Wingdings" panose="05000000000000000000" pitchFamily="2" charset="2"/>
              <a:buChar char="Ø"/>
            </a:pPr>
            <a:endParaRPr lang="en-US" dirty="0" smtClean="0"/>
          </a:p>
          <a:p>
            <a:pPr>
              <a:buFont typeface="Wingdings" panose="05000000000000000000" pitchFamily="2" charset="2"/>
              <a:buChar char="Ø"/>
            </a:pPr>
            <a:endParaRPr lang="en-US" dirty="0" smtClean="0"/>
          </a:p>
          <a:p>
            <a:pPr>
              <a:buFont typeface="Wingdings" panose="05000000000000000000" pitchFamily="2" charset="2"/>
              <a:buChar char="Ø"/>
            </a:pPr>
            <a:endParaRPr lang="en-US" dirty="0" smtClean="0"/>
          </a:p>
        </p:txBody>
      </p:sp>
    </p:spTree>
    <p:extLst>
      <p:ext uri="{BB962C8B-B14F-4D97-AF65-F5344CB8AC3E}">
        <p14:creationId xmlns:p14="http://schemas.microsoft.com/office/powerpoint/2010/main" val="8309132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HANDLING STERILE ARTICLES</a:t>
            </a:r>
            <a:endParaRPr lang="en-US" dirty="0"/>
          </a:p>
        </p:txBody>
      </p:sp>
      <p:sp>
        <p:nvSpPr>
          <p:cNvPr id="3" name="Content Placeholder 2"/>
          <p:cNvSpPr>
            <a:spLocks noGrp="1"/>
          </p:cNvSpPr>
          <p:nvPr>
            <p:ph idx="1"/>
          </p:nvPr>
        </p:nvSpPr>
        <p:spPr/>
        <p:txBody>
          <a:bodyPr>
            <a:noAutofit/>
          </a:bodyPr>
          <a:lstStyle/>
          <a:p>
            <a:pPr>
              <a:buFont typeface="Wingdings" panose="05000000000000000000" pitchFamily="2" charset="2"/>
              <a:buChar char="§"/>
            </a:pPr>
            <a:r>
              <a:rPr lang="en-US" sz="2400" dirty="0" smtClean="0"/>
              <a:t>When you are changing a dressing, removing sutures, or preparing the patient for a surgical procedure, it will be necessary to establish a sterile field from which to work. The field should be established on a stable, flat, dry surface.</a:t>
            </a:r>
          </a:p>
          <a:p>
            <a:pPr>
              <a:buFont typeface="Wingdings" panose="05000000000000000000" pitchFamily="2" charset="2"/>
              <a:buChar char="§"/>
            </a:pPr>
            <a:r>
              <a:rPr lang="en-US" sz="2400" dirty="0" smtClean="0"/>
              <a:t>An article is either sterile or unsterile; there is no in-between. If there is doubt about the sterility of an item, consider it unsterile.</a:t>
            </a:r>
          </a:p>
          <a:p>
            <a:pPr>
              <a:buFont typeface="Wingdings" panose="05000000000000000000" pitchFamily="2" charset="2"/>
              <a:buChar char="§"/>
            </a:pPr>
            <a:r>
              <a:rPr lang="en-US" sz="2400" dirty="0" smtClean="0"/>
              <a:t>Any time the sterility of a field has been compromised, replace the contaminated filed and setup.</a:t>
            </a:r>
          </a:p>
          <a:p>
            <a:pPr>
              <a:buFont typeface="Wingdings" panose="05000000000000000000" pitchFamily="2" charset="2"/>
              <a:buChar char="§"/>
            </a:pPr>
            <a:r>
              <a:rPr lang="en-US" sz="2400" dirty="0" smtClean="0"/>
              <a:t>Do not open sterile articles until they are ready for use.</a:t>
            </a:r>
          </a:p>
          <a:p>
            <a:pPr>
              <a:buFont typeface="Wingdings" panose="05000000000000000000" pitchFamily="2" charset="2"/>
              <a:buChar char="§"/>
            </a:pPr>
            <a:r>
              <a:rPr lang="en-US" sz="2400" dirty="0" smtClean="0"/>
              <a:t>Do not leave sterile article unattended once they are opened and placed on a sterile field</a:t>
            </a:r>
            <a:r>
              <a:rPr lang="en-US" sz="2000" dirty="0" smtClean="0"/>
              <a:t>.</a:t>
            </a:r>
          </a:p>
        </p:txBody>
      </p:sp>
    </p:spTree>
    <p:extLst>
      <p:ext uri="{BB962C8B-B14F-4D97-AF65-F5344CB8AC3E}">
        <p14:creationId xmlns:p14="http://schemas.microsoft.com/office/powerpoint/2010/main" val="15443705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t>Do not return sterile articles to a container once they have been removed from the container.</a:t>
            </a:r>
          </a:p>
          <a:p>
            <a:pPr>
              <a:buFont typeface="Wingdings" panose="05000000000000000000" pitchFamily="2" charset="2"/>
              <a:buChar char="§"/>
            </a:pPr>
            <a:r>
              <a:rPr lang="en-US" dirty="0"/>
              <a:t>Never reach over a sterile field.</a:t>
            </a:r>
          </a:p>
          <a:p>
            <a:pPr>
              <a:buFont typeface="Wingdings" panose="05000000000000000000" pitchFamily="2" charset="2"/>
              <a:buChar char="§"/>
            </a:pPr>
            <a:r>
              <a:rPr lang="en-US" dirty="0"/>
              <a:t>When pouring sterile solutions into sterile containers or basins, do not touch the sterile container with the solution bottle. Once opened and first poured, use bottles of liquid entirely. If any liquid is left in the bottle, discard it.</a:t>
            </a:r>
          </a:p>
          <a:p>
            <a:pPr>
              <a:buFont typeface="Wingdings" panose="05000000000000000000" pitchFamily="2" charset="2"/>
              <a:buChar char="§"/>
            </a:pPr>
            <a:r>
              <a:rPr lang="en-US" dirty="0"/>
              <a:t>Never use an outdated article. Unwrap it, inspect it, and, if reusable, rewrap it in a new wrapper for sterilization.</a:t>
            </a:r>
          </a:p>
          <a:p>
            <a:endParaRPr lang="en-US" dirty="0"/>
          </a:p>
        </p:txBody>
      </p:sp>
    </p:spTree>
    <p:extLst>
      <p:ext uri="{BB962C8B-B14F-4D97-AF65-F5344CB8AC3E}">
        <p14:creationId xmlns:p14="http://schemas.microsoft.com/office/powerpoint/2010/main" val="1691395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surgical set is considered unsterile when:</a:t>
            </a:r>
            <a:endParaRPr lang="en-US" dirty="0"/>
          </a:p>
        </p:txBody>
      </p:sp>
      <p:sp>
        <p:nvSpPr>
          <p:cNvPr id="3" name="Content Placeholder 2"/>
          <p:cNvSpPr>
            <a:spLocks noGrp="1"/>
          </p:cNvSpPr>
          <p:nvPr>
            <p:ph idx="1"/>
          </p:nvPr>
        </p:nvSpPr>
        <p:spPr/>
        <p:txBody>
          <a:bodyPr/>
          <a:lstStyle/>
          <a:p>
            <a:r>
              <a:rPr lang="en-US" dirty="0" smtClean="0"/>
              <a:t>Its more than 28 calendar days since it was sterilized</a:t>
            </a:r>
          </a:p>
          <a:p>
            <a:r>
              <a:rPr lang="en-US" dirty="0" smtClean="0"/>
              <a:t>The sterility indicators have not turned from pink to black</a:t>
            </a:r>
          </a:p>
          <a:p>
            <a:r>
              <a:rPr lang="en-US" dirty="0" smtClean="0"/>
              <a:t>If the muslin wrapper is torn</a:t>
            </a:r>
          </a:p>
          <a:p>
            <a:r>
              <a:rPr lang="en-US" dirty="0" smtClean="0"/>
              <a:t>If the muslin wrapper or the instruments are wet</a:t>
            </a:r>
          </a:p>
          <a:p>
            <a:r>
              <a:rPr lang="en-US" dirty="0" smtClean="0"/>
              <a:t>Any dirt particles or debris visible on the instruments</a:t>
            </a:r>
          </a:p>
          <a:p>
            <a:pPr>
              <a:buFont typeface="Wingdings" panose="05000000000000000000" pitchFamily="2" charset="2"/>
              <a:buChar char="v"/>
            </a:pPr>
            <a:r>
              <a:rPr lang="en-US" dirty="0" smtClean="0"/>
              <a:t> When the autoclaving tape has not reacted</a:t>
            </a:r>
            <a:endParaRPr lang="en-US" dirty="0"/>
          </a:p>
        </p:txBody>
      </p:sp>
    </p:spTree>
    <p:extLst>
      <p:ext uri="{BB962C8B-B14F-4D97-AF65-F5344CB8AC3E}">
        <p14:creationId xmlns:p14="http://schemas.microsoft.com/office/powerpoint/2010/main" val="1936646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t>
            </a:r>
            <a:r>
              <a:rPr lang="en-US" dirty="0" err="1" smtClean="0"/>
              <a:t>peri</a:t>
            </a:r>
            <a:r>
              <a:rPr lang="en-US" dirty="0" smtClean="0"/>
              <a:t>-operative nursing?</a:t>
            </a:r>
            <a:endParaRPr lang="en-US" dirty="0"/>
          </a:p>
        </p:txBody>
      </p:sp>
      <p:sp>
        <p:nvSpPr>
          <p:cNvPr id="3" name="Content Placeholder 2"/>
          <p:cNvSpPr>
            <a:spLocks noGrp="1"/>
          </p:cNvSpPr>
          <p:nvPr>
            <p:ph idx="1"/>
          </p:nvPr>
        </p:nvSpPr>
        <p:spPr/>
        <p:txBody>
          <a:bodyPr/>
          <a:lstStyle/>
          <a:p>
            <a:r>
              <a:rPr lang="en-US" dirty="0" smtClean="0"/>
              <a:t>It is the care offered to patients scheduled for surgery before, during and after the invasive procedure.</a:t>
            </a:r>
          </a:p>
          <a:p>
            <a:r>
              <a:rPr lang="en-US" dirty="0" err="1" smtClean="0"/>
              <a:t>Peri</a:t>
            </a:r>
            <a:r>
              <a:rPr lang="en-US" dirty="0" smtClean="0"/>
              <a:t>-op nurses participate in planning, execution/carry out and monitor treatment of patients undergoing surgery.</a:t>
            </a:r>
          </a:p>
          <a:p>
            <a:r>
              <a:rPr lang="en-US" dirty="0" smtClean="0"/>
              <a:t>The identification of physiological &amp; sociological needs of the client, the implementation of an individualized program of nursing care geared to restore/maintain the health and welfare of patient before during and after surgical intervention.</a:t>
            </a:r>
          </a:p>
          <a:p>
            <a:endParaRPr lang="en-US" dirty="0"/>
          </a:p>
        </p:txBody>
      </p:sp>
    </p:spTree>
    <p:extLst>
      <p:ext uri="{BB962C8B-B14F-4D97-AF65-F5344CB8AC3E}">
        <p14:creationId xmlns:p14="http://schemas.microsoft.com/office/powerpoint/2010/main" val="891100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Theatre Design</a:t>
            </a:r>
            <a:endParaRPr lang="en-US" dirty="0"/>
          </a:p>
        </p:txBody>
      </p:sp>
      <p:sp>
        <p:nvSpPr>
          <p:cNvPr id="3" name="Content Placeholder 2"/>
          <p:cNvSpPr>
            <a:spLocks noGrp="1"/>
          </p:cNvSpPr>
          <p:nvPr>
            <p:ph idx="1"/>
          </p:nvPr>
        </p:nvSpPr>
        <p:spPr/>
        <p:txBody>
          <a:bodyPr/>
          <a:lstStyle/>
          <a:p>
            <a:r>
              <a:rPr lang="en-US" dirty="0" smtClean="0"/>
              <a:t>The theatre should be located in a terminal location to prevent unrelated traffic from passing through or next to the suit.</a:t>
            </a:r>
          </a:p>
          <a:p>
            <a:r>
              <a:rPr lang="en-US" dirty="0" smtClean="0"/>
              <a:t>It should be in the most quiet area of the hospital away from environmental contamination.</a:t>
            </a:r>
          </a:p>
          <a:p>
            <a:r>
              <a:rPr lang="en-US" dirty="0" smtClean="0"/>
              <a:t>It should be located close to a CCU for ease of transfer of critical patients.</a:t>
            </a:r>
          </a:p>
          <a:p>
            <a:r>
              <a:rPr lang="en-US" dirty="0" smtClean="0"/>
              <a:t>Proper design of theatre allows one way flow of traffic and prevents the return flow of contaminants to clean areas.</a:t>
            </a:r>
          </a:p>
          <a:p>
            <a:pPr marL="0" indent="0">
              <a:buNone/>
            </a:pPr>
            <a:endParaRPr lang="en-US" dirty="0"/>
          </a:p>
        </p:txBody>
      </p:sp>
    </p:spTree>
    <p:extLst>
      <p:ext uri="{BB962C8B-B14F-4D97-AF65-F5344CB8AC3E}">
        <p14:creationId xmlns:p14="http://schemas.microsoft.com/office/powerpoint/2010/main" val="413369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Sub-divisions in theatre include;</a:t>
            </a:r>
            <a:endParaRPr lang="en-US" dirty="0"/>
          </a:p>
        </p:txBody>
      </p:sp>
      <p:sp>
        <p:nvSpPr>
          <p:cNvPr id="3" name="Content Placeholder 2"/>
          <p:cNvSpPr>
            <a:spLocks noGrp="1"/>
          </p:cNvSpPr>
          <p:nvPr>
            <p:ph idx="1"/>
          </p:nvPr>
        </p:nvSpPr>
        <p:spPr/>
        <p:txBody>
          <a:bodyPr>
            <a:normAutofit lnSpcReduction="10000"/>
          </a:bodyPr>
          <a:lstStyle/>
          <a:p>
            <a:r>
              <a:rPr lang="en-US" dirty="0" smtClean="0"/>
              <a:t>Receiving area</a:t>
            </a:r>
          </a:p>
          <a:p>
            <a:r>
              <a:rPr lang="en-US" dirty="0" smtClean="0"/>
              <a:t>Anesthetic room</a:t>
            </a:r>
          </a:p>
          <a:p>
            <a:r>
              <a:rPr lang="en-US" dirty="0" smtClean="0"/>
              <a:t>Scrub up room</a:t>
            </a:r>
          </a:p>
          <a:p>
            <a:r>
              <a:rPr lang="en-US" dirty="0" smtClean="0"/>
              <a:t>Sterile supply room</a:t>
            </a:r>
          </a:p>
          <a:p>
            <a:r>
              <a:rPr lang="en-US" dirty="0" smtClean="0"/>
              <a:t>Dirty utility area</a:t>
            </a:r>
          </a:p>
          <a:p>
            <a:r>
              <a:rPr lang="en-US" dirty="0" smtClean="0"/>
              <a:t>OR</a:t>
            </a:r>
          </a:p>
          <a:p>
            <a:r>
              <a:rPr lang="en-US" dirty="0" smtClean="0"/>
              <a:t>PACU</a:t>
            </a:r>
          </a:p>
          <a:p>
            <a:r>
              <a:rPr lang="en-US" dirty="0" smtClean="0"/>
              <a:t>Changing rooms</a:t>
            </a:r>
          </a:p>
          <a:p>
            <a:r>
              <a:rPr lang="en-US" dirty="0" smtClean="0"/>
              <a:t>Staff lounge</a:t>
            </a:r>
            <a:endParaRPr lang="en-US" dirty="0"/>
          </a:p>
        </p:txBody>
      </p:sp>
    </p:spTree>
    <p:extLst>
      <p:ext uri="{BB962C8B-B14F-4D97-AF65-F5344CB8AC3E}">
        <p14:creationId xmlns:p14="http://schemas.microsoft.com/office/powerpoint/2010/main" val="3136667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Design</a:t>
            </a:r>
            <a:endParaRPr lang="en-US" dirty="0"/>
          </a:p>
        </p:txBody>
      </p:sp>
      <p:sp>
        <p:nvSpPr>
          <p:cNvPr id="3" name="Content Placeholder 2"/>
          <p:cNvSpPr>
            <a:spLocks noGrp="1"/>
          </p:cNvSpPr>
          <p:nvPr>
            <p:ph idx="1"/>
          </p:nvPr>
        </p:nvSpPr>
        <p:spPr/>
        <p:txBody>
          <a:bodyPr/>
          <a:lstStyle/>
          <a:p>
            <a:r>
              <a:rPr lang="en-US" dirty="0" smtClean="0"/>
              <a:t>The floor should be made of anti static materials </a:t>
            </a:r>
            <a:r>
              <a:rPr lang="en-US" dirty="0" err="1" smtClean="0"/>
              <a:t>eg</a:t>
            </a:r>
            <a:r>
              <a:rPr lang="en-US" dirty="0" smtClean="0"/>
              <a:t>. seamless PVC or terrazzo continued up the sides of the wall up to 6 inches.</a:t>
            </a:r>
          </a:p>
          <a:p>
            <a:r>
              <a:rPr lang="en-US" dirty="0" smtClean="0"/>
              <a:t>Floor should be slip proof and easy to clean through flooding or wet vacuum</a:t>
            </a:r>
          </a:p>
          <a:p>
            <a:r>
              <a:rPr lang="en-US" dirty="0" smtClean="0"/>
              <a:t>The ceiling should be a minimum of 10 </a:t>
            </a:r>
            <a:r>
              <a:rPr lang="en-US" dirty="0" err="1" smtClean="0"/>
              <a:t>ft</a:t>
            </a:r>
            <a:r>
              <a:rPr lang="en-US" dirty="0" smtClean="0"/>
              <a:t> high and of seamless material</a:t>
            </a:r>
          </a:p>
          <a:p>
            <a:r>
              <a:rPr lang="en-US" dirty="0" smtClean="0"/>
              <a:t>Walls should be made of hard vinyl material that is east to clean an have collision corners to prevent damage</a:t>
            </a:r>
          </a:p>
          <a:p>
            <a:r>
              <a:rPr lang="en-US" dirty="0" smtClean="0"/>
              <a:t>Doors should be &gt;4ft wide either swinging or sliding</a:t>
            </a:r>
            <a:endParaRPr lang="en-US" dirty="0"/>
          </a:p>
        </p:txBody>
      </p:sp>
    </p:spTree>
    <p:extLst>
      <p:ext uri="{BB962C8B-B14F-4D97-AF65-F5344CB8AC3E}">
        <p14:creationId xmlns:p14="http://schemas.microsoft.com/office/powerpoint/2010/main" val="1525255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 equipment</a:t>
            </a:r>
            <a:endParaRPr lang="en-US" dirty="0"/>
          </a:p>
        </p:txBody>
      </p:sp>
      <p:sp>
        <p:nvSpPr>
          <p:cNvPr id="3" name="Content Placeholder 2"/>
          <p:cNvSpPr>
            <a:spLocks noGrp="1"/>
          </p:cNvSpPr>
          <p:nvPr>
            <p:ph idx="1"/>
          </p:nvPr>
        </p:nvSpPr>
        <p:spPr/>
        <p:txBody>
          <a:bodyPr/>
          <a:lstStyle/>
          <a:p>
            <a:r>
              <a:rPr lang="en-US" dirty="0" smtClean="0"/>
              <a:t>Operating Table with adjuncts</a:t>
            </a:r>
          </a:p>
          <a:p>
            <a:r>
              <a:rPr lang="en-US" dirty="0" smtClean="0"/>
              <a:t>Overhead LED adjustable lights</a:t>
            </a:r>
          </a:p>
          <a:p>
            <a:r>
              <a:rPr lang="en-US" dirty="0" smtClean="0"/>
              <a:t>Anesthetic machine</a:t>
            </a:r>
          </a:p>
          <a:p>
            <a:r>
              <a:rPr lang="en-US" dirty="0" smtClean="0"/>
              <a:t>Physiological monitor</a:t>
            </a:r>
          </a:p>
          <a:p>
            <a:r>
              <a:rPr lang="en-US" dirty="0" smtClean="0"/>
              <a:t>Electro-surgical unit</a:t>
            </a:r>
          </a:p>
          <a:p>
            <a:r>
              <a:rPr lang="en-US" dirty="0" smtClean="0"/>
              <a:t>Suction machine</a:t>
            </a:r>
          </a:p>
          <a:p>
            <a:r>
              <a:rPr lang="en-US" dirty="0" smtClean="0"/>
              <a:t>Air conditioner</a:t>
            </a:r>
          </a:p>
          <a:p>
            <a:r>
              <a:rPr lang="en-US" dirty="0" smtClean="0"/>
              <a:t>Sterilizer</a:t>
            </a:r>
          </a:p>
          <a:p>
            <a:endParaRPr lang="en-US" dirty="0" smtClean="0"/>
          </a:p>
          <a:p>
            <a:endParaRPr lang="en-US" dirty="0"/>
          </a:p>
        </p:txBody>
      </p:sp>
    </p:spTree>
    <p:extLst>
      <p:ext uri="{BB962C8B-B14F-4D97-AF65-F5344CB8AC3E}">
        <p14:creationId xmlns:p14="http://schemas.microsoft.com/office/powerpoint/2010/main" val="516874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5161" y="1523999"/>
            <a:ext cx="9480729" cy="4619223"/>
          </a:xfrm>
          <a:prstGeom prst="rect">
            <a:avLst/>
          </a:prstGeom>
        </p:spPr>
      </p:pic>
    </p:spTree>
    <p:extLst>
      <p:ext uri="{BB962C8B-B14F-4D97-AF65-F5344CB8AC3E}">
        <p14:creationId xmlns:p14="http://schemas.microsoft.com/office/powerpoint/2010/main" val="986847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092" y="914401"/>
            <a:ext cx="11351378" cy="4881092"/>
          </a:xfrm>
          <a:prstGeom prst="rect">
            <a:avLst/>
          </a:prstGeom>
        </p:spPr>
      </p:pic>
    </p:spTree>
    <p:extLst>
      <p:ext uri="{BB962C8B-B14F-4D97-AF65-F5344CB8AC3E}">
        <p14:creationId xmlns:p14="http://schemas.microsoft.com/office/powerpoint/2010/main" val="31003714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508</TotalTime>
  <Words>1208</Words>
  <Application>Microsoft Office PowerPoint</Application>
  <PresentationFormat>Widescreen</PresentationFormat>
  <Paragraphs>104</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Wingdings</vt:lpstr>
      <vt:lpstr>Office Theme</vt:lpstr>
      <vt:lpstr>PERI-OPERATIVE NURSING</vt:lpstr>
      <vt:lpstr>OBJECTIVES</vt:lpstr>
      <vt:lpstr>What is peri-operative nursing?</vt:lpstr>
      <vt:lpstr>Theatre Design</vt:lpstr>
      <vt:lpstr>Sub-divisions in theatre include;</vt:lpstr>
      <vt:lpstr>Design</vt:lpstr>
      <vt:lpstr>O.R equipment</vt:lpstr>
      <vt:lpstr>PowerPoint Presentation</vt:lpstr>
      <vt:lpstr>PowerPoint Presentation</vt:lpstr>
      <vt:lpstr>Electro Surgical Unit</vt:lpstr>
      <vt:lpstr>Anesthetic Machine</vt:lpstr>
      <vt:lpstr>Physiological monitor</vt:lpstr>
      <vt:lpstr>Guidelines of surgical asepsis</vt:lpstr>
      <vt:lpstr>Guidelines of surgical asepsis</vt:lpstr>
      <vt:lpstr>SURGICAL ASEPTIC TECHNIQUE</vt:lpstr>
      <vt:lpstr>PowerPoint Presentation</vt:lpstr>
      <vt:lpstr>BASIC PRINCIPLES OF SURGICAL ASEPSIS</vt:lpstr>
      <vt:lpstr>PowerPoint Presentation</vt:lpstr>
      <vt:lpstr>PowerPoint Presentation</vt:lpstr>
      <vt:lpstr>HANDLING STERILE ARTICLES</vt:lpstr>
      <vt:lpstr>Cont..</vt:lpstr>
      <vt:lpstr>A surgical set is considered unsterile when: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PERI-OPERATIVE NURSING</dc:title>
  <dc:creator>User</dc:creator>
  <cp:lastModifiedBy>User</cp:lastModifiedBy>
  <cp:revision>38</cp:revision>
  <dcterms:created xsi:type="dcterms:W3CDTF">2020-01-16T18:48:41Z</dcterms:created>
  <dcterms:modified xsi:type="dcterms:W3CDTF">2020-01-21T09:06:12Z</dcterms:modified>
</cp:coreProperties>
</file>