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76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72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5" r:id="rId30"/>
    <p:sldId id="286" r:id="rId31"/>
    <p:sldId id="43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437" r:id="rId45"/>
    <p:sldId id="300" r:id="rId46"/>
    <p:sldId id="301" r:id="rId47"/>
    <p:sldId id="438" r:id="rId48"/>
    <p:sldId id="302" r:id="rId49"/>
    <p:sldId id="303" r:id="rId50"/>
    <p:sldId id="304" r:id="rId51"/>
    <p:sldId id="305" r:id="rId52"/>
    <p:sldId id="306" r:id="rId53"/>
    <p:sldId id="307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83" r:id="rId125"/>
    <p:sldId id="379" r:id="rId126"/>
    <p:sldId id="380" r:id="rId127"/>
    <p:sldId id="381" r:id="rId128"/>
    <p:sldId id="382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9" autoAdjust="0"/>
    <p:restoredTop sz="94444" autoAdjust="0"/>
  </p:normalViewPr>
  <p:slideViewPr>
    <p:cSldViewPr>
      <p:cViewPr>
        <p:scale>
          <a:sx n="71" d="100"/>
          <a:sy n="71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slide" Target="slides/slide179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A3C09-1F46-409C-9584-C5A4B539A2E4}" type="datetimeFigureOut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58ADB-3EFB-418E-A733-24EA893632E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58ADB-3EFB-418E-A733-24EA893632E1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58ADB-3EFB-418E-A733-24EA893632E1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58ADB-3EFB-418E-A733-24EA893632E1}" type="slidenum">
              <a:rPr lang="en-GB" smtClean="0"/>
              <a:pPr/>
              <a:t>87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58ADB-3EFB-418E-A733-24EA893632E1}" type="slidenum">
              <a:rPr lang="en-GB" smtClean="0"/>
              <a:pPr/>
              <a:t>123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58ADB-3EFB-418E-A733-24EA893632E1}" type="slidenum">
              <a:rPr lang="en-GB" smtClean="0"/>
              <a:pPr/>
              <a:t>135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7D4AB-037B-4002-8939-DC378CF77833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8F80-E538-4240-AA50-FF2AF9E1BFA2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0199-9BD0-4FC2-89C9-9D39CA4A7567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EC03-1AA7-455B-9E11-2FB098AA5E15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57B5-3C29-4555-96E1-73BA8AB00D40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81D1-FE92-47C0-933A-982B5AE86A5E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8DB9-A9AB-4C9A-98E8-9AE82A6664F0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96DD-146C-4943-B327-F79BCC94C0CE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8239-08FD-4B15-B329-A8BA54ABCE88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FCB-CABC-4150-AFE1-7EE8CB97A2EC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606E-16D6-4F88-A8FE-1C14BA577D40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6CA7-5254-4523-B0BE-E9AB9B2DA053}" type="datetime1">
              <a:rPr lang="en-GB" smtClean="0"/>
              <a:pPr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D0D6-4575-48C0-87B6-B8EDB5EF043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PERIOPERATIVE  NURSING- 20HRS.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MODULE  COMPETENCE</a:t>
            </a:r>
          </a:p>
          <a:p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This module is designed to enable  the students manage patients before, during and after surgery.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               ............................</a:t>
            </a:r>
            <a:r>
              <a:rPr lang="en-GB" dirty="0" smtClean="0">
                <a:solidFill>
                  <a:srgbClr val="FF0000"/>
                </a:solidFill>
              </a:rPr>
              <a:t>Learning outcome</a:t>
            </a:r>
          </a:p>
          <a:p>
            <a:pPr lvl="1">
              <a:buNone/>
            </a:pPr>
            <a:r>
              <a:rPr lang="en-GB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PERIOPERATIVE NURSING CONCEPTS(cont.)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dirty="0" smtClean="0"/>
              <a:t>THE SCOPE OF PERIOPERATIVE NURSING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Preoperative phase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Intraoperative phase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Postoperative phase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LEGAL ASPECT</a:t>
            </a:r>
          </a:p>
          <a:p>
            <a:pPr>
              <a:buNone/>
            </a:pPr>
            <a:r>
              <a:rPr lang="en-GB" sz="3500" b="1" dirty="0" smtClean="0">
                <a:solidFill>
                  <a:srgbClr val="0070C0"/>
                </a:solidFill>
              </a:rPr>
              <a:t>Consent for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patient should sign an informed consent , obtained by the surgeon , if the patient has attained the age of 18 years and above.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consent is signed by the parent or guardian, if the patient has not attained the age of 18 years.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patient should sign the consent before pre medication or when he is not under the influence of drugs. </a:t>
            </a:r>
          </a:p>
          <a:p>
            <a:pPr lvl="1">
              <a:buNone/>
            </a:pPr>
            <a:r>
              <a:rPr lang="en-GB" dirty="0" smtClean="0"/>
              <a:t>                                      ..................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Proper Preparation of the Patient Pre operatively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Any patient going to theatre must be properly prepared pre operatively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pre operative preparation includes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Nil. by oral at least six hours before operation 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Laboratory investigations e.g. Full blood count , Urea/ Electrolytes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Observation of vital signs</a:t>
            </a:r>
          </a:p>
          <a:p>
            <a:pPr lvl="2">
              <a:buNone/>
            </a:pPr>
            <a:r>
              <a:rPr lang="en-GB" sz="2800" dirty="0" smtClean="0"/>
              <a:t>                             ............</a:t>
            </a:r>
          </a:p>
          <a:p>
            <a:pPr lvl="2">
              <a:buNone/>
            </a:pPr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Protection from any harm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patient should be protected from any harm or fall during  the stay in theatre</a:t>
            </a:r>
          </a:p>
          <a:p>
            <a:pPr>
              <a:buNone/>
            </a:pPr>
            <a:r>
              <a:rPr lang="en-GB" sz="2800" dirty="0" smtClean="0"/>
              <a:t>                             </a:t>
            </a:r>
          </a:p>
          <a:p>
            <a:pPr>
              <a:buNone/>
            </a:pPr>
            <a:r>
              <a:rPr lang="en-GB" sz="2800" dirty="0" smtClean="0"/>
              <a:t>                                     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Confidentiality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Confidentiality must be observed regarding the patient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Correct  Identification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Measures must be taken to ensure that the patient taken to theatre is the right one for the intended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correct identification of the patient should be done before pre medication is given.</a:t>
            </a:r>
          </a:p>
          <a:p>
            <a:pPr lvl="1">
              <a:buNone/>
            </a:pPr>
            <a:r>
              <a:rPr lang="en-GB" dirty="0" smtClean="0"/>
              <a:t>                              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Checking Electrical Machines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All electrical machines must be checked to ascertain optimum function before use on the patient.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Documentation/Record keeping</a:t>
            </a:r>
          </a:p>
          <a:p>
            <a:pPr lvl="1"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B050"/>
                </a:solidFill>
              </a:rPr>
              <a:t>Purposes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To provide evidence of provision of quality care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Legal protection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Research purposes and maintenance of standards.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Provision of information for students’ learning experience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Documentation/Record keeping(cont.)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B050"/>
                </a:solidFill>
              </a:rPr>
              <a:t>Note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When documenting remember the following acronym ;</a:t>
            </a:r>
          </a:p>
          <a:p>
            <a:pPr lvl="4">
              <a:buNone/>
            </a:pPr>
            <a:r>
              <a:rPr lang="en-GB" sz="2800" dirty="0" smtClean="0"/>
              <a:t>F-  Factual</a:t>
            </a:r>
          </a:p>
          <a:p>
            <a:pPr lvl="4">
              <a:buNone/>
            </a:pPr>
            <a:r>
              <a:rPr lang="en-GB" sz="2800" dirty="0" smtClean="0"/>
              <a:t>A-  Accurate</a:t>
            </a:r>
          </a:p>
          <a:p>
            <a:pPr lvl="4">
              <a:buNone/>
            </a:pPr>
            <a:r>
              <a:rPr lang="en-GB" sz="2800" dirty="0" smtClean="0"/>
              <a:t>C-   Complete</a:t>
            </a:r>
          </a:p>
          <a:p>
            <a:pPr lvl="4">
              <a:buNone/>
            </a:pPr>
            <a:r>
              <a:rPr lang="en-GB" sz="2800" dirty="0" smtClean="0"/>
              <a:t>T-   Timely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Documentation -</a:t>
            </a:r>
            <a:r>
              <a:rPr lang="en-GB" b="1" dirty="0" smtClean="0">
                <a:solidFill>
                  <a:srgbClr val="00B050"/>
                </a:solidFill>
              </a:rPr>
              <a:t>Acronym</a:t>
            </a:r>
            <a:r>
              <a:rPr lang="en-GB" b="1" dirty="0" smtClean="0">
                <a:solidFill>
                  <a:srgbClr val="0070C0"/>
                </a:solidFill>
              </a:rPr>
              <a:t>(cont</a:t>
            </a:r>
            <a:r>
              <a:rPr lang="en-GB" dirty="0" smtClean="0">
                <a:solidFill>
                  <a:srgbClr val="0070C0"/>
                </a:solidFill>
              </a:rPr>
              <a:t>.)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Factual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Be specific e.g.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Sharp intermittent abdominal pain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Avoid statements like ;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The patient appears to be sleeping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The wound is healing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Accurate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patient’s name should appear on each chart.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ASPECT IN SURGERY(cont.)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Documentation</a:t>
            </a:r>
            <a:r>
              <a:rPr lang="en-GB" b="1" dirty="0" smtClean="0"/>
              <a:t>- </a:t>
            </a:r>
            <a:r>
              <a:rPr lang="en-GB" b="1" dirty="0" smtClean="0">
                <a:solidFill>
                  <a:srgbClr val="00B050"/>
                </a:solidFill>
              </a:rPr>
              <a:t>Acronym</a:t>
            </a:r>
            <a:r>
              <a:rPr lang="en-GB" b="1" dirty="0" smtClean="0"/>
              <a:t>(cont.)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Complete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Clarify orders that are not complete e.g.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ROS- Removal of stitches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BPH-Benign Prostate Hypertrophy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Timely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Complete date and time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Don’t chart in advance</a:t>
            </a:r>
          </a:p>
          <a:p>
            <a:pPr lvl="2">
              <a:buNone/>
            </a:pPr>
            <a:r>
              <a:rPr lang="en-GB" sz="2800" dirty="0" smtClean="0"/>
              <a:t>....................................................................</a:t>
            </a:r>
          </a:p>
          <a:p>
            <a:pPr lvl="2">
              <a:buNone/>
            </a:pPr>
            <a:r>
              <a:rPr lang="en-GB" sz="2800" dirty="0" smtClean="0"/>
              <a:t>                                                      ..............</a:t>
            </a:r>
            <a:r>
              <a:rPr lang="en-GB" sz="2800" dirty="0" smtClean="0">
                <a:solidFill>
                  <a:srgbClr val="FF0000"/>
                </a:solidFill>
              </a:rPr>
              <a:t>Anaesthesia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109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PERIOPERATIVE  CONCEPTS(cont.)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4000" dirty="0" smtClean="0"/>
              <a:t>THE SCOPE OF PERIOPERATIVE NURSING 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4000" b="1" dirty="0" smtClean="0"/>
              <a:t>Preoperative phase</a:t>
            </a:r>
          </a:p>
          <a:p>
            <a:pPr lvl="1">
              <a:buFont typeface="Arial" pitchFamily="34" charset="0"/>
              <a:buChar char="•"/>
            </a:pPr>
            <a:endParaRPr lang="en-GB" sz="4000" dirty="0" smtClean="0"/>
          </a:p>
          <a:p>
            <a:pPr lvl="2">
              <a:buFont typeface="Wingdings" pitchFamily="2" charset="2"/>
              <a:buChar char="Ø"/>
            </a:pPr>
            <a:r>
              <a:rPr lang="en-GB" sz="4000" dirty="0" smtClean="0"/>
              <a:t>Is the phase of the client’s surgical experience which begins when the decision for surgical intervention is made and ends when the client is transferred to the operation site</a:t>
            </a:r>
          </a:p>
          <a:p>
            <a:pPr lvl="2">
              <a:buFont typeface="Wingdings" pitchFamily="2" charset="2"/>
              <a:buChar char="Ø"/>
            </a:pPr>
            <a:endParaRPr lang="en-GB" sz="4000" dirty="0" smtClean="0"/>
          </a:p>
          <a:p>
            <a:pPr lvl="1">
              <a:buFont typeface="Arial" pitchFamily="34" charset="0"/>
              <a:buChar char="•"/>
            </a:pPr>
            <a:r>
              <a:rPr lang="en-GB" sz="4000" b="1" dirty="0" smtClean="0"/>
              <a:t>Intraoperative phase</a:t>
            </a:r>
          </a:p>
          <a:p>
            <a:pPr lvl="2">
              <a:buFont typeface="Wingdings" pitchFamily="2" charset="2"/>
              <a:buChar char="Ø"/>
            </a:pPr>
            <a:r>
              <a:rPr lang="en-GB" sz="4000" dirty="0" smtClean="0"/>
              <a:t>Is the phase of the client’s surgical experience which begins when the client is transferred to the operation room/table and ends when the client is transferred to an area of recovery from anaesthesia</a:t>
            </a:r>
          </a:p>
          <a:p>
            <a:pPr lvl="2">
              <a:buNone/>
            </a:pPr>
            <a:endParaRPr lang="en-GB" sz="3000" dirty="0" smtClean="0"/>
          </a:p>
          <a:p>
            <a:pPr lvl="2">
              <a:buNone/>
            </a:pPr>
            <a:r>
              <a:rPr lang="en-GB" sz="3000" dirty="0" smtClean="0"/>
              <a:t>................................. </a:t>
            </a:r>
            <a:r>
              <a:rPr lang="en-GB" sz="3000" dirty="0" smtClean="0">
                <a:solidFill>
                  <a:srgbClr val="FF0000"/>
                </a:solidFill>
              </a:rPr>
              <a:t>post operative phase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b="1" dirty="0" smtClean="0"/>
              <a:t>ANAESTHESIA</a:t>
            </a:r>
            <a:endParaRPr lang="en-GB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Insensibility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General anaesthetic state usually includes;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Analgesia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Amnesia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Loss of consciousness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Inhibition of sensory and autonomic reflexes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Skeletal muscle relaxation </a:t>
            </a:r>
          </a:p>
          <a:p>
            <a:pPr lvl="2">
              <a:buNone/>
            </a:pPr>
            <a:r>
              <a:rPr lang="en-GB" sz="2800" dirty="0" smtClean="0"/>
              <a:t>                          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110</a:t>
            </a:fld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ANAESTHESIA(Cont.)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TYPES OF ANAESTHESIA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General anaesthesia (GA)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Local anaesthesia (Regional)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111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General Anaesthesia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Systemic anaesthesia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                           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112</a:t>
            </a:fld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Objectives of General Anaesthesia</a:t>
            </a:r>
          </a:p>
          <a:p>
            <a:r>
              <a:rPr lang="en-GB" sz="2800" dirty="0" smtClean="0"/>
              <a:t>To develop a balance between ;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Hypnosis</a:t>
            </a:r>
            <a:r>
              <a:rPr lang="en-GB" dirty="0" smtClean="0"/>
              <a:t> (Suppression of consciousness)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Relaxation </a:t>
            </a:r>
            <a:r>
              <a:rPr lang="en-GB" dirty="0" smtClean="0"/>
              <a:t>(Suppression of muscle tone and contraction)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Analgesia</a:t>
            </a:r>
            <a:r>
              <a:rPr lang="en-GB" dirty="0" smtClean="0"/>
              <a:t> (Suppression of physiological response to stimuli) </a:t>
            </a:r>
          </a:p>
          <a:p>
            <a:pPr>
              <a:buNone/>
            </a:pPr>
            <a:r>
              <a:rPr lang="en-GB" sz="2800" dirty="0" smtClean="0"/>
              <a:t>   And </a:t>
            </a:r>
            <a:r>
              <a:rPr lang="en-GB" sz="2800" b="1" dirty="0" smtClean="0"/>
              <a:t>Post operative anaesthesia  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113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Methods of administration of general anaesthesia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Inhalational general anaesthesia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Total intravenous anaesthesia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Combination of General and Regional anaesthesia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114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Types of General Anaesthetics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Nitrous Oxide (Nitrogen Monoxide</a:t>
            </a:r>
            <a:r>
              <a:rPr lang="en-GB" b="1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GB" sz="2800" dirty="0" smtClean="0"/>
              <a:t>Also called ‘laughing gas’</a:t>
            </a:r>
          </a:p>
          <a:p>
            <a:pPr lvl="2"/>
            <a:r>
              <a:rPr lang="en-GB" sz="2800" dirty="0" smtClean="0"/>
              <a:t>No  muscle relaxation</a:t>
            </a:r>
          </a:p>
          <a:p>
            <a:pPr lvl="2"/>
            <a:r>
              <a:rPr lang="en-GB" sz="2800" dirty="0" smtClean="0"/>
              <a:t>Non emetic</a:t>
            </a:r>
          </a:p>
          <a:p>
            <a:pPr lvl="2"/>
            <a:r>
              <a:rPr lang="en-GB" sz="2800" dirty="0" smtClean="0"/>
              <a:t>Rapid  induction</a:t>
            </a:r>
          </a:p>
          <a:p>
            <a:pPr lvl="2"/>
            <a:r>
              <a:rPr lang="en-GB" sz="2800" dirty="0" smtClean="0"/>
              <a:t>Cleared from lungs in 2 -3 minutes</a:t>
            </a:r>
          </a:p>
          <a:p>
            <a:pPr lvl="2"/>
            <a:r>
              <a:rPr lang="en-GB" sz="2800" dirty="0" smtClean="0"/>
              <a:t>Given through inhalation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115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General Anaesthetics( cont.)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Halothane (</a:t>
            </a:r>
            <a:r>
              <a:rPr lang="en-GB" sz="3200" b="1" dirty="0" err="1" smtClean="0">
                <a:solidFill>
                  <a:srgbClr val="0070C0"/>
                </a:solidFill>
              </a:rPr>
              <a:t>Fluothane</a:t>
            </a:r>
            <a:r>
              <a:rPr lang="en-GB" sz="3200" b="1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GB" sz="2800" dirty="0" smtClean="0"/>
              <a:t>Smooth induction </a:t>
            </a:r>
          </a:p>
          <a:p>
            <a:pPr lvl="2"/>
            <a:r>
              <a:rPr lang="en-GB" sz="2800" dirty="0" smtClean="0"/>
              <a:t>Comfortable recovery</a:t>
            </a:r>
          </a:p>
          <a:p>
            <a:pPr lvl="2"/>
            <a:r>
              <a:rPr lang="en-GB" sz="2800" dirty="0" smtClean="0"/>
              <a:t>Pulmonary  elimination</a:t>
            </a:r>
          </a:p>
          <a:p>
            <a:pPr lvl="2"/>
            <a:r>
              <a:rPr lang="en-GB" sz="2800" dirty="0" smtClean="0"/>
              <a:t>Repeated exposure within short intervals can lead to liver necrosis</a:t>
            </a:r>
          </a:p>
          <a:p>
            <a:pPr lvl="2"/>
            <a:r>
              <a:rPr lang="en-GB" sz="2800" dirty="0" smtClean="0"/>
              <a:t>Given through inhalation</a:t>
            </a:r>
          </a:p>
          <a:p>
            <a:pPr lvl="2">
              <a:buFont typeface="Wingdings" pitchFamily="2" charset="2"/>
              <a:buChar char="Ø"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General Anaesthetics (cont.)</a:t>
            </a:r>
          </a:p>
          <a:p>
            <a:pPr lvl="1">
              <a:buNone/>
            </a:pPr>
            <a:r>
              <a:rPr lang="en-GB" sz="3300" dirty="0" smtClean="0">
                <a:solidFill>
                  <a:srgbClr val="0070C0"/>
                </a:solidFill>
              </a:rPr>
              <a:t>Enflurane ( </a:t>
            </a:r>
            <a:r>
              <a:rPr lang="en-GB" sz="3300" dirty="0" err="1" smtClean="0">
                <a:solidFill>
                  <a:srgbClr val="0070C0"/>
                </a:solidFill>
              </a:rPr>
              <a:t>Ethrane</a:t>
            </a:r>
            <a:r>
              <a:rPr lang="en-GB" sz="3300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GB" sz="3000" dirty="0" smtClean="0"/>
              <a:t>Half as potent as </a:t>
            </a:r>
            <a:r>
              <a:rPr lang="en-GB" sz="3000" dirty="0" err="1" smtClean="0"/>
              <a:t>Holothane</a:t>
            </a:r>
            <a:endParaRPr lang="en-GB" sz="3000" dirty="0" smtClean="0"/>
          </a:p>
          <a:p>
            <a:pPr lvl="2"/>
            <a:r>
              <a:rPr lang="en-GB" sz="3000" dirty="0" smtClean="0"/>
              <a:t>Rapid induction</a:t>
            </a:r>
          </a:p>
          <a:p>
            <a:pPr lvl="2"/>
            <a:r>
              <a:rPr lang="en-GB" sz="3000" dirty="0" smtClean="0"/>
              <a:t>Rapid recovery</a:t>
            </a:r>
          </a:p>
          <a:p>
            <a:pPr lvl="2"/>
            <a:r>
              <a:rPr lang="en-GB" sz="3000" dirty="0" smtClean="0"/>
              <a:t>Bronchodilator</a:t>
            </a:r>
          </a:p>
          <a:p>
            <a:pPr lvl="2"/>
            <a:r>
              <a:rPr lang="en-GB" sz="3000" dirty="0" smtClean="0"/>
              <a:t>Good muscle relaxant</a:t>
            </a:r>
          </a:p>
          <a:p>
            <a:pPr lvl="2"/>
            <a:r>
              <a:rPr lang="en-GB" sz="3000" dirty="0" smtClean="0"/>
              <a:t>Non emetic</a:t>
            </a:r>
          </a:p>
          <a:p>
            <a:pPr lvl="2"/>
            <a:r>
              <a:rPr lang="en-GB" sz="3000" dirty="0" smtClean="0"/>
              <a:t>Produces some shivering</a:t>
            </a:r>
          </a:p>
          <a:p>
            <a:pPr lvl="2"/>
            <a:r>
              <a:rPr lang="en-GB" sz="3000" dirty="0" smtClean="0"/>
              <a:t>Given through inhalation</a:t>
            </a:r>
          </a:p>
          <a:p>
            <a:pPr lvl="2">
              <a:buNone/>
            </a:pPr>
            <a:r>
              <a:rPr lang="en-GB" sz="3000" dirty="0" smtClean="0"/>
              <a:t> 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117</a:t>
            </a:fld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 General Anaesthetics(cont.)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Isoflurane (</a:t>
            </a:r>
            <a:r>
              <a:rPr lang="en-GB" sz="3200" b="1" dirty="0" err="1" smtClean="0">
                <a:solidFill>
                  <a:srgbClr val="0070C0"/>
                </a:solidFill>
              </a:rPr>
              <a:t>Florane</a:t>
            </a:r>
            <a:r>
              <a:rPr lang="en-GB" sz="3200" dirty="0" smtClean="0"/>
              <a:t>)</a:t>
            </a:r>
          </a:p>
          <a:p>
            <a:pPr lvl="2"/>
            <a:r>
              <a:rPr lang="en-GB" sz="2800" dirty="0" smtClean="0"/>
              <a:t>Rapid induction </a:t>
            </a:r>
          </a:p>
          <a:p>
            <a:pPr lvl="2"/>
            <a:r>
              <a:rPr lang="en-GB" sz="2800" dirty="0" smtClean="0"/>
              <a:t>Rapid recovery</a:t>
            </a:r>
          </a:p>
          <a:p>
            <a:pPr lvl="2"/>
            <a:r>
              <a:rPr lang="en-GB" sz="2800" dirty="0" smtClean="0"/>
              <a:t>Excellent muscle relaxant</a:t>
            </a:r>
          </a:p>
          <a:p>
            <a:pPr lvl="2"/>
            <a:r>
              <a:rPr lang="en-GB" sz="2800" dirty="0" smtClean="0"/>
              <a:t>Non emetic</a:t>
            </a:r>
          </a:p>
          <a:p>
            <a:pPr lvl="2"/>
            <a:r>
              <a:rPr lang="en-GB" sz="2800" dirty="0" smtClean="0"/>
              <a:t>Produces shivering</a:t>
            </a:r>
          </a:p>
          <a:p>
            <a:pPr lvl="2"/>
            <a:r>
              <a:rPr lang="en-GB" sz="2800" dirty="0" smtClean="0"/>
              <a:t>Given through inhalation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118</a:t>
            </a:fld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General anaesthetics(cont.)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Methoxyflurane (Penthrane)</a:t>
            </a:r>
          </a:p>
          <a:p>
            <a:pPr lvl="2"/>
            <a:r>
              <a:rPr lang="en-GB" sz="2800" dirty="0" smtClean="0"/>
              <a:t>Most potent inhalational anaesthetic</a:t>
            </a:r>
          </a:p>
          <a:p>
            <a:pPr lvl="2"/>
            <a:r>
              <a:rPr lang="en-GB" sz="2800" dirty="0" smtClean="0"/>
              <a:t>Prolonged induction</a:t>
            </a:r>
          </a:p>
          <a:p>
            <a:pPr lvl="2"/>
            <a:r>
              <a:rPr lang="en-GB" sz="2800" dirty="0" smtClean="0"/>
              <a:t>Good muscle relaxant</a:t>
            </a:r>
          </a:p>
          <a:p>
            <a:pPr lvl="2"/>
            <a:r>
              <a:rPr lang="en-GB" sz="2800" dirty="0" smtClean="0"/>
              <a:t>Prolonged recovery</a:t>
            </a:r>
          </a:p>
          <a:p>
            <a:pPr lvl="2"/>
            <a:r>
              <a:rPr lang="en-GB" sz="2800" dirty="0" smtClean="0"/>
              <a:t>Given through inhalation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119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PERIOPERATIVE CONCEPTS 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 scope of preoperative nursing (cont.)</a:t>
            </a:r>
          </a:p>
          <a:p>
            <a:pPr>
              <a:buNone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Postoperative phase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Begins with the client’s transfer to an area of recovery from surgery and ends when the patent is discharged from the ward .</a:t>
            </a:r>
          </a:p>
          <a:p>
            <a:pPr lvl="2">
              <a:buFont typeface="Wingdings" pitchFamily="2" charset="2"/>
              <a:buChar char="Ø"/>
            </a:pPr>
            <a:endParaRPr lang="en-GB" sz="2800" dirty="0" smtClean="0"/>
          </a:p>
          <a:p>
            <a:pPr lvl="2">
              <a:buNone/>
            </a:pPr>
            <a:r>
              <a:rPr lang="en-GB" sz="2800" b="1" dirty="0" smtClean="0"/>
              <a:t>           .........................</a:t>
            </a:r>
            <a:r>
              <a:rPr lang="en-GB" sz="2800" dirty="0" smtClean="0">
                <a:solidFill>
                  <a:srgbClr val="FF0000"/>
                </a:solidFill>
              </a:rPr>
              <a:t>classification of surgery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General anaesthetics(cont.)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Ethe</a:t>
            </a:r>
            <a:r>
              <a:rPr lang="en-GB" b="1" dirty="0" smtClean="0">
                <a:solidFill>
                  <a:srgbClr val="0070C0"/>
                </a:solidFill>
              </a:rPr>
              <a:t>r</a:t>
            </a:r>
          </a:p>
          <a:p>
            <a:pPr lvl="2"/>
            <a:r>
              <a:rPr lang="en-GB" sz="2800" dirty="0" smtClean="0"/>
              <a:t>Slow induction </a:t>
            </a:r>
          </a:p>
          <a:p>
            <a:pPr lvl="2"/>
            <a:r>
              <a:rPr lang="en-GB" sz="2800" dirty="0" smtClean="0"/>
              <a:t>Non emetic</a:t>
            </a:r>
          </a:p>
          <a:p>
            <a:pPr lvl="2"/>
            <a:r>
              <a:rPr lang="en-GB" sz="2800" dirty="0" smtClean="0"/>
              <a:t>Causes coughing , laryngeal spasms , profuse mucus secretion </a:t>
            </a:r>
          </a:p>
          <a:p>
            <a:pPr lvl="2"/>
            <a:r>
              <a:rPr lang="en-GB" sz="2800" dirty="0" smtClean="0"/>
              <a:t>Inflammable</a:t>
            </a:r>
          </a:p>
          <a:p>
            <a:pPr lvl="2"/>
            <a:r>
              <a:rPr lang="en-GB" sz="2800" dirty="0" smtClean="0"/>
              <a:t>Not used commonly</a:t>
            </a:r>
          </a:p>
          <a:p>
            <a:pPr lvl="2"/>
            <a:r>
              <a:rPr lang="en-GB" sz="2800" dirty="0" smtClean="0"/>
              <a:t>Given through inhalation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General anaesthetics(cont.)</a:t>
            </a:r>
          </a:p>
          <a:p>
            <a:pPr lvl="1">
              <a:buNone/>
            </a:pPr>
            <a:endParaRPr lang="en-GB" sz="32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GB" sz="3200" dirty="0" err="1" smtClean="0">
                <a:solidFill>
                  <a:srgbClr val="0070C0"/>
                </a:solidFill>
              </a:rPr>
              <a:t>Cyclopropane</a:t>
            </a:r>
            <a:endParaRPr lang="en-GB" sz="3200" dirty="0" smtClean="0">
              <a:solidFill>
                <a:srgbClr val="0070C0"/>
              </a:solidFill>
            </a:endParaRPr>
          </a:p>
          <a:p>
            <a:pPr lvl="2"/>
            <a:r>
              <a:rPr lang="en-GB" sz="2800" dirty="0" smtClean="0"/>
              <a:t>Potentially inflammable</a:t>
            </a:r>
          </a:p>
          <a:p>
            <a:pPr lvl="2"/>
            <a:r>
              <a:rPr lang="en-GB" sz="2800" dirty="0" smtClean="0"/>
              <a:t>Not used commonly</a:t>
            </a:r>
          </a:p>
          <a:p>
            <a:pPr lvl="2"/>
            <a:r>
              <a:rPr lang="en-GB" sz="2800" dirty="0" smtClean="0"/>
              <a:t>Given through inhalation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Types of General anaesthetics(cont.)</a:t>
            </a:r>
          </a:p>
          <a:p>
            <a:pPr lvl="1">
              <a:buNone/>
            </a:pPr>
            <a:endParaRPr lang="en-GB" sz="3200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Chloroform</a:t>
            </a:r>
          </a:p>
          <a:p>
            <a:pPr lvl="2"/>
            <a:r>
              <a:rPr lang="en-GB" sz="2800" dirty="0" smtClean="0"/>
              <a:t>Organ toxicity</a:t>
            </a:r>
          </a:p>
          <a:p>
            <a:pPr lvl="2"/>
            <a:r>
              <a:rPr lang="en-GB" sz="2800" dirty="0" smtClean="0"/>
              <a:t>Given through inhalation</a:t>
            </a:r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r>
              <a:rPr lang="en-GB" sz="2800" dirty="0" smtClean="0"/>
              <a:t>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Anaesthesia(cont.)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Anaesthetics Given Intravenously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Barbiturates e.g.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Thiopental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Methohexital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Benzodiazepines e.g.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Midazolam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Diazepam</a:t>
            </a:r>
          </a:p>
          <a:p>
            <a:endParaRPr lang="en-GB" sz="3800" dirty="0" smtClean="0"/>
          </a:p>
          <a:p>
            <a:endParaRPr lang="en-GB" sz="3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Anaesthetics Given Intravenously(cont.)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Propofol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Ketamine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Opioid analgesics e.g.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Morphine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Fentanyl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Sufentanil</a:t>
            </a:r>
          </a:p>
          <a:p>
            <a:pPr lvl="2">
              <a:buNone/>
            </a:pPr>
            <a:r>
              <a:rPr lang="en-GB" sz="3000" dirty="0" smtClean="0"/>
              <a:t>     ........................</a:t>
            </a:r>
          </a:p>
          <a:p>
            <a:endParaRPr lang="en-GB" sz="3000" dirty="0" smtClean="0"/>
          </a:p>
          <a:p>
            <a:endParaRPr lang="en-GB" sz="30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Stages and Signs of  General Anaesthesia</a:t>
            </a:r>
          </a:p>
          <a:p>
            <a:pPr lvl="1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Stage 1:	Stage of Analgesia</a:t>
            </a:r>
          </a:p>
          <a:p>
            <a:pPr lvl="2"/>
            <a:r>
              <a:rPr lang="en-GB" sz="2800" dirty="0" smtClean="0"/>
              <a:t>Initially the patient experiences analgesia without amnesia</a:t>
            </a:r>
          </a:p>
          <a:p>
            <a:pPr lvl="2"/>
            <a:r>
              <a:rPr lang="en-GB" sz="2800" dirty="0" smtClean="0"/>
              <a:t>Later in stage 1, both analgesia and amnesia  ensue.</a:t>
            </a:r>
          </a:p>
          <a:p>
            <a:pPr lvl="2"/>
            <a:r>
              <a:rPr lang="en-GB" sz="2800" dirty="0" smtClean="0"/>
              <a:t>Anterograde amnesia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125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Stages and Signs(cont.)</a:t>
            </a:r>
          </a:p>
          <a:p>
            <a:pPr lvl="1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Stage 2: Stage of excitement</a:t>
            </a:r>
          </a:p>
          <a:p>
            <a:pPr lvl="2"/>
            <a:r>
              <a:rPr lang="en-GB" sz="2800" dirty="0" smtClean="0"/>
              <a:t>The patient becomes delirious and excited</a:t>
            </a:r>
          </a:p>
          <a:p>
            <a:pPr lvl="2"/>
            <a:r>
              <a:rPr lang="en-GB" sz="2800" dirty="0" smtClean="0"/>
              <a:t>Amnesia</a:t>
            </a:r>
          </a:p>
          <a:p>
            <a:pPr lvl="2"/>
            <a:r>
              <a:rPr lang="en-GB" sz="2800" dirty="0" smtClean="0"/>
              <a:t>Irregular respirations</a:t>
            </a:r>
          </a:p>
          <a:p>
            <a:pPr lvl="2"/>
            <a:r>
              <a:rPr lang="en-GB" sz="2800" dirty="0" smtClean="0"/>
              <a:t>Retching and vomiting  can occur</a:t>
            </a:r>
          </a:p>
          <a:p>
            <a:pPr lvl="2"/>
            <a:r>
              <a:rPr lang="en-GB" sz="2800" dirty="0" smtClean="0"/>
              <a:t>Sometimes incontinence may occur</a:t>
            </a:r>
          </a:p>
          <a:p>
            <a:pPr lvl="1"/>
            <a:endParaRPr lang="en-GB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Stages and Signs(cont.)</a:t>
            </a:r>
          </a:p>
          <a:p>
            <a:pPr lvl="1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Stage 3: Stage of surgical Anaesthesia</a:t>
            </a:r>
          </a:p>
          <a:p>
            <a:pPr lvl="2"/>
            <a:r>
              <a:rPr lang="en-GB" sz="2800" dirty="0" smtClean="0"/>
              <a:t>Begins with the recurrence of regular respirations and extends to complete cessation of spontaneous respiration</a:t>
            </a:r>
          </a:p>
          <a:p>
            <a:pPr lvl="2"/>
            <a:r>
              <a:rPr lang="en-GB" sz="2800" dirty="0" smtClean="0"/>
              <a:t>Changes in ocular movements , eye reflexes and pupil size. </a:t>
            </a:r>
          </a:p>
          <a:p>
            <a:pPr lvl="2"/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Stages and Signs(cont.)</a:t>
            </a:r>
          </a:p>
          <a:p>
            <a:pPr lvl="1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Stage 4 : Stage of Medullary Depression</a:t>
            </a:r>
          </a:p>
          <a:p>
            <a:pPr lvl="2"/>
            <a:r>
              <a:rPr lang="en-GB" sz="2800" dirty="0" smtClean="0"/>
              <a:t>Spontaneous respiration ceases</a:t>
            </a:r>
          </a:p>
          <a:p>
            <a:pPr lvl="2"/>
            <a:r>
              <a:rPr lang="en-GB" sz="2800" dirty="0" smtClean="0"/>
              <a:t>Severe depression of the vasomotor and respiratory centres</a:t>
            </a:r>
          </a:p>
          <a:p>
            <a:pPr lvl="2"/>
            <a:r>
              <a:rPr lang="en-GB" sz="2800" dirty="0" smtClean="0"/>
              <a:t>Without full circulatory and respiratory support, death rapidly ensues</a:t>
            </a:r>
          </a:p>
          <a:p>
            <a:pPr lvl="2">
              <a:buNone/>
            </a:pPr>
            <a:r>
              <a:rPr lang="en-GB" sz="2800" dirty="0" smtClean="0"/>
              <a:t>                       .........................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Phases of General  Anaesthesia</a:t>
            </a:r>
          </a:p>
          <a:p>
            <a:pPr lvl="1">
              <a:buNone/>
            </a:pPr>
            <a:r>
              <a:rPr lang="en-GB" sz="2400" dirty="0" smtClean="0"/>
              <a:t>1. </a:t>
            </a:r>
            <a:r>
              <a:rPr lang="en-GB" sz="2400" b="1" dirty="0" smtClean="0"/>
              <a:t>Induction of anaesthesia </a:t>
            </a:r>
          </a:p>
          <a:p>
            <a:pPr lvl="2"/>
            <a:r>
              <a:rPr lang="en-GB" dirty="0" smtClean="0"/>
              <a:t>Inhalational induction</a:t>
            </a:r>
          </a:p>
          <a:p>
            <a:pPr lvl="2"/>
            <a:r>
              <a:rPr lang="en-GB" dirty="0" smtClean="0"/>
              <a:t>Intravenous induction</a:t>
            </a:r>
          </a:p>
          <a:p>
            <a:pPr lvl="1">
              <a:buNone/>
            </a:pPr>
            <a:r>
              <a:rPr lang="en-GB" sz="2400" b="1" dirty="0" smtClean="0"/>
              <a:t>2.Maintenance of anaesthesia</a:t>
            </a:r>
          </a:p>
          <a:p>
            <a:pPr lvl="2"/>
            <a:r>
              <a:rPr lang="en-GB" dirty="0" smtClean="0"/>
              <a:t>Combination of volatile anaesthetic agents e.g.</a:t>
            </a:r>
          </a:p>
          <a:p>
            <a:pPr lvl="3">
              <a:buFont typeface="Wingdings" pitchFamily="2" charset="2"/>
              <a:buChar char="Ø"/>
            </a:pPr>
            <a:r>
              <a:rPr lang="en-GB" sz="2400" dirty="0" smtClean="0"/>
              <a:t>Isoflurane and Nitrous Oxide with Oxygen </a:t>
            </a:r>
          </a:p>
          <a:p>
            <a:pPr lvl="1">
              <a:buNone/>
            </a:pPr>
            <a:r>
              <a:rPr lang="en-GB" sz="2400" dirty="0" smtClean="0"/>
              <a:t>3. </a:t>
            </a:r>
            <a:r>
              <a:rPr lang="en-GB" sz="2400" b="1" dirty="0" smtClean="0"/>
              <a:t>Stopping the administration , reversal</a:t>
            </a:r>
          </a:p>
          <a:p>
            <a:pPr lvl="2"/>
            <a:r>
              <a:rPr lang="en-GB" dirty="0" smtClean="0"/>
              <a:t>Muscle relaxants ( e.g. Curare , </a:t>
            </a:r>
            <a:r>
              <a:rPr lang="en-GB" dirty="0" err="1" smtClean="0"/>
              <a:t>Vacuronium</a:t>
            </a:r>
            <a:r>
              <a:rPr lang="en-GB" dirty="0" smtClean="0"/>
              <a:t>) require reversal with an </a:t>
            </a:r>
            <a:r>
              <a:rPr lang="en-GB" dirty="0" err="1" smtClean="0"/>
              <a:t>anticholinesterase</a:t>
            </a:r>
            <a:r>
              <a:rPr lang="en-GB" dirty="0" smtClean="0"/>
              <a:t> e.g. </a:t>
            </a:r>
            <a:r>
              <a:rPr lang="en-GB" dirty="0" err="1" smtClean="0"/>
              <a:t>Neostigmine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129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PREOPERATIVE CONCEPTS 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b="1" dirty="0" smtClean="0"/>
              <a:t>CLASSIFICATON OF SURGERY </a:t>
            </a:r>
          </a:p>
          <a:p>
            <a:pPr>
              <a:buNone/>
            </a:pPr>
            <a:r>
              <a:rPr lang="en-GB" sz="2000" dirty="0" smtClean="0"/>
              <a:t>Surgery is classified according to the urgency .</a:t>
            </a:r>
          </a:p>
          <a:p>
            <a:pPr>
              <a:buNone/>
            </a:pPr>
            <a:r>
              <a:rPr lang="en-GB" sz="2000" dirty="0" smtClean="0"/>
              <a:t> For example;</a:t>
            </a:r>
          </a:p>
          <a:p>
            <a:pPr lvl="1">
              <a:buFont typeface="Arial" pitchFamily="34" charset="0"/>
              <a:buChar char="•"/>
            </a:pPr>
            <a:r>
              <a:rPr lang="en-GB" sz="2000" b="1" dirty="0" smtClean="0"/>
              <a:t>Emergency surgery</a:t>
            </a:r>
          </a:p>
          <a:p>
            <a:pPr lvl="2">
              <a:buFont typeface="Wingdings" pitchFamily="2" charset="2"/>
              <a:buChar char="Ø"/>
            </a:pPr>
            <a:r>
              <a:rPr lang="en-GB" sz="2000" dirty="0" smtClean="0"/>
              <a:t>In emergency surgery ,the patient requires  immediate surgical attention because the patient’s condition is life threatening</a:t>
            </a:r>
          </a:p>
          <a:p>
            <a:pPr lvl="2">
              <a:buNone/>
            </a:pPr>
            <a:endParaRPr lang="en-GB" sz="2000" dirty="0" smtClean="0"/>
          </a:p>
          <a:p>
            <a:pPr lvl="2">
              <a:buFont typeface="Wingdings" pitchFamily="2" charset="2"/>
              <a:buChar char="Ø"/>
            </a:pPr>
            <a:r>
              <a:rPr lang="en-GB" sz="2000" dirty="0" smtClean="0"/>
              <a:t>Indications</a:t>
            </a:r>
          </a:p>
          <a:p>
            <a:pPr lvl="3">
              <a:buFont typeface="Wingdings" pitchFamily="2" charset="2"/>
              <a:buChar char="ü"/>
            </a:pPr>
            <a:r>
              <a:rPr lang="en-GB" dirty="0" smtClean="0"/>
              <a:t>Internal  haemorrhage</a:t>
            </a:r>
          </a:p>
          <a:p>
            <a:pPr lvl="3">
              <a:buFont typeface="Wingdings" pitchFamily="2" charset="2"/>
              <a:buChar char="ü"/>
            </a:pPr>
            <a:r>
              <a:rPr lang="en-GB" dirty="0" smtClean="0"/>
              <a:t>Obstructed  labour</a:t>
            </a:r>
          </a:p>
          <a:p>
            <a:pPr lvl="3">
              <a:buFont typeface="Wingdings" pitchFamily="2" charset="2"/>
              <a:buChar char="ü"/>
            </a:pPr>
            <a:r>
              <a:rPr lang="en-GB" dirty="0" smtClean="0"/>
              <a:t>Intestinal  obstruction</a:t>
            </a:r>
          </a:p>
          <a:p>
            <a:pPr lvl="3">
              <a:buFont typeface="Wingdings" pitchFamily="2" charset="2"/>
              <a:buChar char="ü"/>
            </a:pPr>
            <a:r>
              <a:rPr lang="en-GB" dirty="0" smtClean="0"/>
              <a:t>Ruptured ectopic pregnancy</a:t>
            </a:r>
          </a:p>
          <a:p>
            <a:pPr lvl="3">
              <a:buFont typeface="Wingdings" pitchFamily="2" charset="2"/>
              <a:buChar char="ü"/>
            </a:pPr>
            <a:endParaRPr lang="en-GB" dirty="0" smtClean="0"/>
          </a:p>
          <a:p>
            <a:pPr lvl="3">
              <a:buNone/>
            </a:pPr>
            <a:r>
              <a:rPr lang="en-GB" dirty="0" smtClean="0"/>
              <a:t>                                  ...................</a:t>
            </a:r>
            <a:r>
              <a:rPr lang="en-GB" dirty="0" smtClean="0">
                <a:solidFill>
                  <a:srgbClr val="FF0000"/>
                </a:solidFill>
              </a:rPr>
              <a:t>urgent surgery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General Anaesthesia(cont.)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Common complications of anaesthesia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Cardiac arrest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Anaphylactic shock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Respiratory failure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Asphyxia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Hypothermia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Hypotension</a:t>
            </a:r>
          </a:p>
          <a:p>
            <a:pPr lvl="1">
              <a:buNone/>
            </a:pPr>
            <a:r>
              <a:rPr lang="en-GB" dirty="0" smtClean="0"/>
              <a:t>.................................................................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Local Anaesthetics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4100" b="1" dirty="0" smtClean="0">
                <a:solidFill>
                  <a:srgbClr val="FF0000"/>
                </a:solidFill>
              </a:rPr>
              <a:t>Classification</a:t>
            </a:r>
          </a:p>
          <a:p>
            <a:pPr lvl="1">
              <a:buNone/>
            </a:pPr>
            <a:r>
              <a:rPr lang="en-GB" sz="3100" b="1" dirty="0" smtClean="0"/>
              <a:t>1.Injectable anaesthetics</a:t>
            </a:r>
          </a:p>
          <a:p>
            <a:pPr lvl="2">
              <a:buNone/>
            </a:pPr>
            <a:r>
              <a:rPr lang="en-GB" sz="3100" dirty="0" smtClean="0"/>
              <a:t>a)Low potency , short duration e.g.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Procaine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Chloroprocaine</a:t>
            </a:r>
          </a:p>
          <a:p>
            <a:pPr lvl="2">
              <a:buNone/>
            </a:pPr>
            <a:r>
              <a:rPr lang="en-GB" sz="3100" dirty="0" smtClean="0"/>
              <a:t>b)Intermediate potency and duration e.g.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Lidocaine (Lignocaine)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Prilocaine(</a:t>
            </a:r>
            <a:r>
              <a:rPr lang="en-GB" sz="3100" dirty="0" err="1" smtClean="0"/>
              <a:t>Citanest</a:t>
            </a:r>
            <a:r>
              <a:rPr lang="en-GB" sz="3100" dirty="0" smtClean="0"/>
              <a:t>)</a:t>
            </a:r>
          </a:p>
          <a:p>
            <a:pPr lvl="2">
              <a:buNone/>
            </a:pPr>
            <a:r>
              <a:rPr lang="en-GB" sz="3100" dirty="0" smtClean="0"/>
              <a:t>c)High potency, Long Duration  e.g.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Tetracaine (Amethocaine)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Bupivacaine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Ripivacaine</a:t>
            </a:r>
          </a:p>
          <a:p>
            <a:pPr lvl="3">
              <a:buFont typeface="Arial" pitchFamily="34" charset="0"/>
              <a:buChar char="•"/>
            </a:pPr>
            <a:r>
              <a:rPr lang="en-GB" sz="3100" dirty="0" smtClean="0"/>
              <a:t>Dubucaine(Cinchocaine)</a:t>
            </a:r>
          </a:p>
          <a:p>
            <a:pPr lvl="1"/>
            <a:endParaRPr lang="en-GB" sz="31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Local Anaesthetics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Classification</a:t>
            </a:r>
          </a:p>
          <a:p>
            <a:pPr lvl="1">
              <a:buNone/>
            </a:pPr>
            <a:r>
              <a:rPr lang="en-GB" b="1" dirty="0" smtClean="0"/>
              <a:t>2.Surface anaesthetics</a:t>
            </a:r>
          </a:p>
          <a:p>
            <a:pPr lvl="2">
              <a:buNone/>
            </a:pPr>
            <a:r>
              <a:rPr lang="en-GB" sz="2800" dirty="0" smtClean="0"/>
              <a:t>a) Insoluble e.g.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Cocaine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Lidocaine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Tetracaine</a:t>
            </a:r>
          </a:p>
          <a:p>
            <a:pPr lvl="2"/>
            <a:r>
              <a:rPr lang="en-GB" sz="2800" dirty="0" smtClean="0"/>
              <a:t>b) Soluble e.g.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Benzocaine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Butylaminobenzoate (Butamben)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Oxethazaine</a:t>
            </a:r>
          </a:p>
          <a:p>
            <a:pPr lvl="3">
              <a:buNone/>
            </a:pPr>
            <a:r>
              <a:rPr lang="en-GB" sz="2800" dirty="0" smtClean="0"/>
              <a:t>...........................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Local Anaesthetics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Advantages of local (Regional) Anaesthesia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Superior pre and post operative analgesia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Earlier post operative ambulation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Less respiratory depression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Lower risk of post operative confusion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Reduced myocardial oxygen demand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Less nausea and vomiting </a:t>
            </a:r>
          </a:p>
          <a:p>
            <a:pPr lvl="1">
              <a:buNone/>
            </a:pPr>
            <a:r>
              <a:rPr lang="en-GB" dirty="0" smtClean="0"/>
              <a:t>                            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Local Anaesthetics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Local Anaesthesia Administration Methods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Infiltration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drug is injected on and around the affected area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Nerve block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nerve supplying the affected area is infiltrated by anaesthetic drugs , inducing loss of sensation on the affected area supplied by that specific nerve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Field  block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Similar to nerve block but covers a larger are and may involve more than one nerve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Local Anaesthetics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Local Anaesthesia Administration Methods(cont.)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2400" b="1" dirty="0" smtClean="0"/>
              <a:t>Refrigeration analgesia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 It is administered by use of a vapouriser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Drugs used include </a:t>
            </a:r>
          </a:p>
          <a:p>
            <a:pPr lvl="3">
              <a:buFont typeface="Wingdings" pitchFamily="2" charset="2"/>
              <a:buChar char="ü"/>
            </a:pPr>
            <a:r>
              <a:rPr lang="en-GB" sz="2400" dirty="0" smtClean="0"/>
              <a:t>Ethyl Chloride or Diethyl ether</a:t>
            </a:r>
          </a:p>
          <a:p>
            <a:pPr lvl="1">
              <a:buFont typeface="Arial" pitchFamily="34" charset="0"/>
              <a:buChar char="•"/>
            </a:pPr>
            <a:r>
              <a:rPr lang="en-GB" sz="2400" b="1" dirty="0" smtClean="0"/>
              <a:t>Spinal Analgesia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Used for operations from the abdomen and below e.g. Caesarean section 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A lumbar puncture is done and the local anaesthesia introduced</a:t>
            </a:r>
          </a:p>
          <a:p>
            <a:pPr lvl="3">
              <a:buFont typeface="Wingdings" pitchFamily="2" charset="2"/>
              <a:buChar char="ü"/>
            </a:pPr>
            <a:r>
              <a:rPr lang="en-GB" sz="2400" dirty="0" smtClean="0"/>
              <a:t>The drug paralyses the area below the puncture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135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Local Anaesthetics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Local Anaesthesia Administration Methods(cont.)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Epidural Anaesthesia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drug is injected in the Dura matter of the spinal cord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for operations of the abdomen and below</a:t>
            </a:r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r>
              <a:rPr lang="en-GB" sz="2800" b="1" dirty="0" smtClean="0"/>
              <a:t>..........................................................................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/>
              <a:t>ANAESTHETIC EMERGENCIES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4800" b="1" dirty="0" smtClean="0"/>
              <a:t>Cardiac arrest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/>
              <a:t>Cardiac arrest occurs  when the heart ceases to produce an effective pulse and circulate blood</a:t>
            </a:r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Cardiac Arrest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sz="35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3500" dirty="0" smtClean="0">
                <a:solidFill>
                  <a:srgbClr val="FF0000"/>
                </a:solidFill>
              </a:rPr>
              <a:t>Causes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Ventricular fibrillation 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Progressive  profound  bradycardia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Respiratory arrest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Ineffective cardiac contraction due to;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Hypovolaemia 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Hypoxia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Hypothermia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Hyperkalaemia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Massive pulmonary embolism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Myocardial infarction</a:t>
            </a:r>
          </a:p>
          <a:p>
            <a:pPr lvl="2">
              <a:buFont typeface="Wingdings" pitchFamily="2" charset="2"/>
              <a:buChar char="Ø"/>
            </a:pPr>
            <a:endParaRPr lang="en-GB" sz="3000" dirty="0" smtClean="0"/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Cardiac Arrest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Clinical manifestations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Absence of pulse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Loss of consciousness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Absence of blood pressure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139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CLASSIFICATION OF SURGERY(CONT</a:t>
            </a:r>
            <a:r>
              <a:rPr lang="en-GB" b="1" dirty="0" smtClean="0"/>
              <a:t>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Urgent surgery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In urgent surgery the patient requires prompt surgical attention within 24 to 30 hours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b="1" dirty="0" smtClean="0"/>
              <a:t>Indications	</a:t>
            </a:r>
            <a:r>
              <a:rPr lang="en-GB" sz="3000" dirty="0" smtClean="0"/>
              <a:t>			</a:t>
            </a:r>
          </a:p>
          <a:p>
            <a:pPr lvl="3">
              <a:buFont typeface="Wingdings" pitchFamily="2" charset="2"/>
              <a:buChar char="ü"/>
            </a:pPr>
            <a:r>
              <a:rPr lang="en-GB" sz="3000" dirty="0" smtClean="0"/>
              <a:t>Acute </a:t>
            </a:r>
            <a:r>
              <a:rPr lang="en-GB" sz="3000" dirty="0" err="1" smtClean="0"/>
              <a:t>cholecystitis</a:t>
            </a:r>
            <a:endParaRPr lang="en-GB" sz="3000" dirty="0" smtClean="0"/>
          </a:p>
          <a:p>
            <a:pPr lvl="3">
              <a:buFont typeface="Wingdings" pitchFamily="2" charset="2"/>
              <a:buChar char="ü"/>
            </a:pPr>
            <a:r>
              <a:rPr lang="en-GB" sz="3000" dirty="0" smtClean="0"/>
              <a:t>Renal stone</a:t>
            </a:r>
          </a:p>
          <a:p>
            <a:pPr lvl="3">
              <a:buNone/>
            </a:pPr>
            <a:endParaRPr lang="en-GB" dirty="0" smtClean="0"/>
          </a:p>
          <a:p>
            <a:r>
              <a:rPr lang="en-GB" b="1" dirty="0" smtClean="0"/>
              <a:t>Required surgery</a:t>
            </a:r>
          </a:p>
          <a:p>
            <a:pPr lvl="1">
              <a:buFont typeface="Wingdings" pitchFamily="2" charset="2"/>
              <a:buChar char="Ø"/>
            </a:pPr>
            <a:r>
              <a:rPr lang="en-GB" sz="3600" dirty="0" smtClean="0"/>
              <a:t>In required surgery the patient needs to have surgery which can be planned in a week or month</a:t>
            </a:r>
          </a:p>
          <a:p>
            <a:pPr lvl="1">
              <a:buFont typeface="Wingdings" pitchFamily="2" charset="2"/>
              <a:buChar char="Ø"/>
            </a:pPr>
            <a:r>
              <a:rPr lang="en-GB" sz="3600" b="1" dirty="0" smtClean="0"/>
              <a:t>Indications</a:t>
            </a:r>
          </a:p>
          <a:p>
            <a:pPr lvl="3">
              <a:buFont typeface="Wingdings" pitchFamily="2" charset="2"/>
              <a:buChar char="ü"/>
            </a:pPr>
            <a:r>
              <a:rPr lang="en-GB" sz="3600" dirty="0" smtClean="0"/>
              <a:t>Cataract removal</a:t>
            </a:r>
          </a:p>
          <a:p>
            <a:pPr lvl="3">
              <a:buFont typeface="Wingdings" pitchFamily="2" charset="2"/>
              <a:buChar char="ü"/>
            </a:pPr>
            <a:r>
              <a:rPr lang="en-GB" sz="3600" dirty="0" smtClean="0"/>
              <a:t>Prostate  hypertrophy </a:t>
            </a:r>
          </a:p>
          <a:p>
            <a:pPr lvl="3">
              <a:buNone/>
            </a:pPr>
            <a:r>
              <a:rPr lang="en-GB" sz="3600" dirty="0" smtClean="0"/>
              <a:t>.</a:t>
            </a:r>
          </a:p>
          <a:p>
            <a:pPr lvl="3">
              <a:buNone/>
            </a:pPr>
            <a:r>
              <a:rPr lang="en-GB" sz="3600" dirty="0" smtClean="0"/>
              <a:t>                                                               ................</a:t>
            </a:r>
            <a:r>
              <a:rPr lang="en-GB" sz="3600" dirty="0" smtClean="0">
                <a:solidFill>
                  <a:srgbClr val="FF0000"/>
                </a:solidFill>
              </a:rPr>
              <a:t>elective surgery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Cardiac Arrest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sz="3900" b="1" dirty="0" smtClean="0">
                <a:solidFill>
                  <a:srgbClr val="FF0000"/>
                </a:solidFill>
              </a:rPr>
              <a:t>Management</a:t>
            </a:r>
          </a:p>
          <a:p>
            <a:pPr lvl="1">
              <a:buNone/>
            </a:pPr>
            <a:r>
              <a:rPr lang="en-GB" b="1" dirty="0" smtClean="0"/>
              <a:t>Cardiopulmonary Resuscitation</a:t>
            </a:r>
          </a:p>
          <a:p>
            <a:pPr lvl="2"/>
            <a:r>
              <a:rPr lang="en-GB" sz="2800" dirty="0" smtClean="0"/>
              <a:t>Assessment and intervention for a patient with cardiac arrest includes utilization of ABCD protocol .</a:t>
            </a:r>
          </a:p>
          <a:p>
            <a:pPr lvl="2"/>
            <a:r>
              <a:rPr lang="en-GB" sz="2800" dirty="0" smtClean="0"/>
              <a:t>The ABCD protocol of basic cardiopulmonary resuscitation include;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Airway</a:t>
            </a:r>
          </a:p>
          <a:p>
            <a:pPr lvl="4">
              <a:buFont typeface="Wingdings" pitchFamily="2" charset="2"/>
              <a:buChar char="ü"/>
            </a:pPr>
            <a:r>
              <a:rPr lang="en-GB" sz="2800" dirty="0" smtClean="0"/>
              <a:t>Opening and maintaining airway 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Breathing</a:t>
            </a:r>
          </a:p>
          <a:p>
            <a:pPr lvl="4">
              <a:buFont typeface="Wingdings" pitchFamily="2" charset="2"/>
              <a:buChar char="ü"/>
            </a:pPr>
            <a:r>
              <a:rPr lang="en-GB" sz="2800" dirty="0" smtClean="0"/>
              <a:t>Providing artificial ventilation if spontaneous respirations are inadequate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Cardiac Arrest -Resuscitation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GB" dirty="0" smtClean="0"/>
              <a:t>Circulation</a:t>
            </a:r>
          </a:p>
          <a:p>
            <a:pPr lvl="2"/>
            <a:r>
              <a:rPr lang="en-GB" dirty="0" smtClean="0"/>
              <a:t>Promoting artificial circulation by external cardiac compression when there is no pulse</a:t>
            </a:r>
          </a:p>
          <a:p>
            <a:pPr lvl="2"/>
            <a:r>
              <a:rPr lang="en-GB" dirty="0" smtClean="0"/>
              <a:t>Administration of medications e.g. Epinephrine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Defibrillation </a:t>
            </a:r>
          </a:p>
          <a:p>
            <a:pPr lvl="2"/>
            <a:r>
              <a:rPr lang="en-GB" dirty="0" smtClean="0"/>
              <a:t>with a standard defibrillator for ventricular fibrillation.</a:t>
            </a:r>
          </a:p>
          <a:p>
            <a:pPr lvl="1">
              <a:buNone/>
            </a:pPr>
            <a:r>
              <a:rPr lang="en-GB" dirty="0" smtClean="0"/>
              <a:t>                       ................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Anaphylactic shock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Anaphylactic shock is a severe allergic reaction resulting from a systemic antigen- antibody reaction in an individual who has already produced antibodies to a foreign substance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Anaphylactic shock(cont.)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Causes</a:t>
            </a:r>
          </a:p>
          <a:p>
            <a:pPr lvl="2"/>
            <a:r>
              <a:rPr lang="en-GB" sz="2800" dirty="0" smtClean="0"/>
              <a:t>Foreign substances e.g.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Anaesthesia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Antibiotics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Blood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Anaphylactic shock(cont.)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3300" dirty="0" smtClean="0">
                <a:solidFill>
                  <a:srgbClr val="FF0000"/>
                </a:solidFill>
              </a:rPr>
              <a:t>Pathophysiology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An antigen –antibody reaction provokes mast cells to release vasoactive substances, such as Histamine or Bradykinin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The vasoactive substances cause widespread vasodilatation and capillary permeability 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Widespread vasodilatation and capillary permeability results to loss of fluid from the circulation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Loss of fluid from the circulation in turn results to ;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Hypotension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Neurological disturbance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Respiratory distress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Cardiac arrest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Anaphylactic shock(cont.)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3800" b="1" dirty="0" smtClean="0">
                <a:solidFill>
                  <a:srgbClr val="FF0000"/>
                </a:solidFill>
              </a:rPr>
              <a:t>Management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Removal of the cause if known 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Administration of drugs e.g.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Epinephrine - for vasoconstictve effect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Diphenhydramine (Benadryl)  -  to reverse the effects of histamine, thereby reducing capillary permeability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Cardiopulmonary resuscitation ;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If cardiac and respiratory arrest have occurred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Administration of intravenous fluids</a:t>
            </a:r>
          </a:p>
          <a:p>
            <a:pPr lvl="2">
              <a:buNone/>
            </a:pPr>
            <a:r>
              <a:rPr lang="en-GB" sz="3000" b="1" dirty="0" smtClean="0"/>
              <a:t>             ........................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145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Respiratory failure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sudden and life threatening deterioration of the gas exchange function of the lung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Respiratory failure indicates failure of the lungs to provide adequate oxygenation or ventilation for the blood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Respiratory failure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3500" b="1" dirty="0" smtClean="0">
                <a:solidFill>
                  <a:srgbClr val="FF0000"/>
                </a:solidFill>
              </a:rPr>
              <a:t>Causes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Overdose of drugs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Pulmonary dysfunction e.g.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Chronic obstructive pulmonary disease(COPD)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Asthma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Oxygenation failure mechanism </a:t>
            </a:r>
            <a:r>
              <a:rPr lang="en-GB" dirty="0" err="1" smtClean="0"/>
              <a:t>eg</a:t>
            </a:r>
            <a:r>
              <a:rPr lang="en-GB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Acute respiratory failure syndrome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Heart failure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Chronic obstructive pulmonary disease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Pulmonary embolism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Anaesthetic and sedative drugs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147</a:t>
            </a:fld>
            <a:endParaRPr lang="en-GB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Respiratory failure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Management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Correcting the underlying cause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Intubation , mechanical ventilation and oxygenation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Monitoring the blood gases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Performing pulse oximetry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Close monitoring of vital signs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Basic nursing care</a:t>
            </a:r>
          </a:p>
          <a:p>
            <a:pPr lvl="1">
              <a:buNone/>
            </a:pPr>
            <a:r>
              <a:rPr lang="en-GB" sz="2400" b="1" dirty="0" smtClean="0"/>
              <a:t>               .....................</a:t>
            </a: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Hypothermia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condition characterized by reduced body temperature and reduced glucose metabolism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149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CLASSIFICATION OF SURGERY(CONT.)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/>
              <a:t>Elective surgery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In elective surgery the patient should be operated upon , however failure to have surgery is not catastrophic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   Indications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Fistula repair</a:t>
            </a:r>
          </a:p>
          <a:p>
            <a:r>
              <a:rPr lang="en-GB" b="1" dirty="0" smtClean="0"/>
              <a:t>Optional  surgery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 In optional surgery the decision to have or not to have surgery depends on the individual patient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It is based on individual preference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   Indications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Cosmetic surgery</a:t>
            </a:r>
          </a:p>
          <a:p>
            <a:pPr lvl="2">
              <a:buNone/>
            </a:pPr>
            <a:r>
              <a:rPr lang="en-GB" b="1" dirty="0" smtClean="0"/>
              <a:t>..........................................................</a:t>
            </a:r>
          </a:p>
          <a:p>
            <a:pPr lvl="2">
              <a:buNone/>
            </a:pPr>
            <a:r>
              <a:rPr lang="en-GB" b="1" dirty="0" smtClean="0"/>
              <a:t>                                                      ..................................</a:t>
            </a:r>
            <a:r>
              <a:rPr lang="en-GB" b="1" dirty="0" smtClean="0">
                <a:solidFill>
                  <a:srgbClr val="FF0000"/>
                </a:solidFill>
              </a:rPr>
              <a:t>theatre design</a:t>
            </a:r>
          </a:p>
          <a:p>
            <a:pPr lvl="2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Hypothermia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Causes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Low temperature in the operating room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Infusion of cold fluids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Inhalation of cold gases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Open body wounds or cavities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Decreased muscle activity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Advanced age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Pharmaceutical agents e.g.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Vasodilators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Phenothiazines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General anaesthetics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Hypothermia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Effects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Depression  of activity of neurones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Decreased cellular oxygen requirement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Hypothermia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Management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Temporarily setting the environmental temperature in the operation room at 20 -26 degrees Celsius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Warming intravenous and irrigating fluids to 37 degrees Celsius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Removing wet gowns and drapes promptly and replacing them with dry material :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 Because wet material promote heat loss</a:t>
            </a:r>
          </a:p>
          <a:p>
            <a:pPr lvl="1">
              <a:buNone/>
            </a:pP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Hypothermia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Management (cont.)</a:t>
            </a:r>
          </a:p>
          <a:p>
            <a:r>
              <a:rPr lang="en-GB" sz="2800" dirty="0" smtClean="0"/>
              <a:t>Close monitoring of the following ;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Temperature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Urinary output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Blood pressure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Arterial blood gas levels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Serum electrolyte levels</a:t>
            </a:r>
          </a:p>
          <a:p>
            <a:endParaRPr lang="en-GB" sz="2800" dirty="0" smtClean="0"/>
          </a:p>
          <a:p>
            <a:r>
              <a:rPr lang="en-GB" sz="2800" dirty="0" smtClean="0"/>
              <a:t>Note:</a:t>
            </a:r>
          </a:p>
          <a:p>
            <a:pPr lvl="1">
              <a:buFont typeface="Wingdings" pitchFamily="2" charset="2"/>
              <a:buChar char="Ø"/>
            </a:pPr>
            <a:r>
              <a:rPr lang="en-GB" sz="3000" dirty="0" smtClean="0"/>
              <a:t>Whatever methods are used to re warm the patient , Warming should be accomplished gradually.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Asphyxia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Asphyxia or suffocation is a condition characterized by inadequate supply of air to the lung due to presence of vomitus or secretions in the airway , regurgitation or inadequate air supply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Asphyxia(cont.)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Management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Turning the patient’s head to the side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Suction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Administration of anticholinergics e.g. Atropine before administration of anaesthesia to dry the secretions.</a:t>
            </a:r>
          </a:p>
          <a:p>
            <a:pPr lvl="1">
              <a:buNone/>
            </a:pPr>
            <a:r>
              <a:rPr lang="en-GB" b="1" dirty="0" smtClean="0"/>
              <a:t>               .................................................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155</a:t>
            </a:fld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300" b="1" dirty="0" smtClean="0"/>
              <a:t>CARE OF THE PATIENT BEFORE , </a:t>
            </a:r>
            <a:r>
              <a:rPr lang="en-GB" sz="4900" b="1" dirty="0" smtClean="0"/>
              <a:t>DURING AND AFTER OPERATION</a:t>
            </a:r>
            <a:endParaRPr lang="en-GB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sz="4400" b="1" dirty="0" smtClean="0"/>
          </a:p>
          <a:p>
            <a:pPr>
              <a:buNone/>
            </a:pPr>
            <a:r>
              <a:rPr lang="en-GB" sz="4400" b="1" dirty="0" smtClean="0"/>
              <a:t>Pre - Operative Care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/>
              <a:t>Care given to a patient from the time the patient is diagnosed with a surgical condition to the time the patient is taken to theatre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Pre –Operative care(cont.)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Informed consent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Is an active , shared decision making process between the provider and the recipient of care.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surgeon should obtain an informed consent from the patient or parent / guardian/next of kin for a patient under  age or not in a position to sign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nurse should ensure that the patient has signed an informed consent , after the surgeon has explained the advantages and outcomes of the operation.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3800" b="1" dirty="0" smtClean="0">
                <a:solidFill>
                  <a:srgbClr val="FF0000"/>
                </a:solidFill>
              </a:rPr>
              <a:t>Investigations/Tests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The nurse should ensure that all the investigations ordered are done and the results ready for the surgeon 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Common pre operative investigations/tests include ;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Urinalysis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Chest X- Ray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Full haemogram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Blood glucose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Blood urea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Liver function tests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Blood grouping and cross matching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 operative teaching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Deep breathing exercises ;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To prevent post operative or hypostatic pneumonia and atelectasis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Coughing exercises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Turning exercises to prevent;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Venous stasis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Thrombophrebitis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Decubitus ulcer formation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Respiratory complications</a:t>
            </a:r>
          </a:p>
          <a:p>
            <a:pPr lvl="2">
              <a:buFont typeface="Wingdings" pitchFamily="2" charset="2"/>
              <a:buChar char="Ø"/>
            </a:pPr>
            <a:endParaRPr lang="en-GB" dirty="0" smtClean="0"/>
          </a:p>
          <a:p>
            <a:pPr lvl="2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159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OPERATING THEATRE DESIGN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   </a:t>
            </a:r>
            <a:r>
              <a:rPr lang="en-GB" b="1" dirty="0" smtClean="0"/>
              <a:t>Theatre design comprises of four main areas namely</a:t>
            </a:r>
            <a:r>
              <a:rPr lang="en-GB" dirty="0" smtClean="0"/>
              <a:t>;</a:t>
            </a:r>
          </a:p>
          <a:p>
            <a:pPr>
              <a:buNone/>
            </a:pPr>
            <a:endParaRPr lang="en-GB" dirty="0" smtClean="0"/>
          </a:p>
          <a:p>
            <a:pPr lvl="2"/>
            <a:r>
              <a:rPr lang="en-GB" sz="2800" dirty="0" smtClean="0"/>
              <a:t>Protective area(Unrestricted area)</a:t>
            </a:r>
          </a:p>
          <a:p>
            <a:pPr lvl="2"/>
            <a:endParaRPr lang="en-GB" sz="2800" dirty="0" smtClean="0"/>
          </a:p>
          <a:p>
            <a:pPr lvl="2"/>
            <a:r>
              <a:rPr lang="en-GB" sz="2800" dirty="0" smtClean="0"/>
              <a:t>The clean area(Semi – restricted area)</a:t>
            </a:r>
          </a:p>
          <a:p>
            <a:pPr lvl="2"/>
            <a:endParaRPr lang="en-GB" sz="2800" dirty="0" smtClean="0"/>
          </a:p>
          <a:p>
            <a:pPr lvl="2"/>
            <a:r>
              <a:rPr lang="en-GB" sz="2800" dirty="0" smtClean="0"/>
              <a:t>The sterile area ( Restricted zone)</a:t>
            </a:r>
          </a:p>
          <a:p>
            <a:pPr lvl="2"/>
            <a:endParaRPr lang="en-GB" sz="2800" dirty="0" smtClean="0"/>
          </a:p>
          <a:p>
            <a:pPr lvl="2"/>
            <a:r>
              <a:rPr lang="en-GB" sz="2800" dirty="0" smtClean="0"/>
              <a:t>The disposal area</a:t>
            </a:r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endParaRPr lang="en-GB" dirty="0" smtClean="0"/>
          </a:p>
          <a:p>
            <a:pPr lvl="2"/>
            <a:endParaRPr lang="en-GB" dirty="0" smtClean="0"/>
          </a:p>
          <a:p>
            <a:pPr lvl="2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sz="3500" b="1" dirty="0" smtClean="0">
                <a:solidFill>
                  <a:srgbClr val="FF0000"/>
                </a:solidFill>
              </a:rPr>
              <a:t>Pre operative teaching 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Extremities exercises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To facilitate venous return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To prevent contractures or deep venous thrombosis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Ambulation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Early ambulation if possible , helps prevent post operative complication associated with prolonged immobilization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Post operative equipment;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patient is taught about the equipment that may be used post operatively e.g. Drainage tubes , IV lines etc. 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Personal Hygiene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The patient should have a birth the evening before operation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Shaving of the intended site of operation should be if indicated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Starving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patient should take nil. By mouth at leased 6-8 before operation 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161</a:t>
            </a:fld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Preparation on the morning of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 identification band is put on the patient if possible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Jewellery , dentures , earring etc. Should be removed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Any nail polish should also be removed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Ensure blood for transfusion is ready if indicated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500" dirty="0" smtClean="0">
                <a:solidFill>
                  <a:srgbClr val="FF0000"/>
                </a:solidFill>
              </a:rPr>
              <a:t>Preparation 30 minutes before operation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The identification band is checked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The patient is advised to void in order to ;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Avoid possibility of vomiting and aspiration during anaesthesia 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Reduce the possibility of bowel obstruction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Prevent bladder distension or accidental injury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Vital signs should be taken, recorded and interpreted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Pre medication is given if prescribed . This may include; </a:t>
            </a:r>
          </a:p>
          <a:p>
            <a:pPr lvl="1">
              <a:buNone/>
            </a:pPr>
            <a:r>
              <a:rPr lang="en-GB" sz="2400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Preparation 30 minutes before operation(cont.)</a:t>
            </a:r>
          </a:p>
          <a:p>
            <a:pPr lvl="2"/>
            <a:r>
              <a:rPr lang="en-GB" sz="2000" dirty="0" smtClean="0"/>
              <a:t>Sedatives and tranquilizers e.g.</a:t>
            </a:r>
          </a:p>
          <a:p>
            <a:pPr lvl="3">
              <a:buFont typeface="Wingdings" pitchFamily="2" charset="2"/>
              <a:buChar char="Ø"/>
            </a:pPr>
            <a:r>
              <a:rPr lang="en-GB" dirty="0" smtClean="0"/>
              <a:t>Nembutal , Chlorpromazine , Diazepam. </a:t>
            </a:r>
          </a:p>
          <a:p>
            <a:pPr lvl="4">
              <a:buFont typeface="Wingdings" pitchFamily="2" charset="2"/>
              <a:buChar char="ü"/>
            </a:pPr>
            <a:r>
              <a:rPr lang="en-GB" dirty="0" smtClean="0"/>
              <a:t>Given to allay anxiety and facilitate anaesthesia induction .</a:t>
            </a:r>
          </a:p>
          <a:p>
            <a:pPr lvl="2"/>
            <a:r>
              <a:rPr lang="en-GB" sz="2000" dirty="0" smtClean="0"/>
              <a:t>Anticholenesterase e.g. </a:t>
            </a:r>
          </a:p>
          <a:p>
            <a:pPr lvl="3">
              <a:buFont typeface="Wingdings" pitchFamily="2" charset="2"/>
              <a:buChar char="Ø"/>
            </a:pPr>
            <a:r>
              <a:rPr lang="en-GB" dirty="0" smtClean="0"/>
              <a:t>Atropine .</a:t>
            </a:r>
          </a:p>
          <a:p>
            <a:pPr lvl="4">
              <a:buFont typeface="Wingdings" pitchFamily="2" charset="2"/>
              <a:buChar char="ü"/>
            </a:pPr>
            <a:r>
              <a:rPr lang="en-GB" dirty="0" smtClean="0"/>
              <a:t>Given to decrease pulmonary and oral secretions and to prevent laryngospasms</a:t>
            </a:r>
          </a:p>
          <a:p>
            <a:pPr lvl="2"/>
            <a:r>
              <a:rPr lang="en-GB" sz="2000" dirty="0" smtClean="0"/>
              <a:t>Narcotics  e.g. </a:t>
            </a:r>
          </a:p>
          <a:p>
            <a:pPr lvl="3">
              <a:buFont typeface="Wingdings" pitchFamily="2" charset="2"/>
              <a:buChar char="Ø"/>
            </a:pPr>
            <a:r>
              <a:rPr lang="en-GB" dirty="0" smtClean="0"/>
              <a:t>Pethidine. </a:t>
            </a:r>
          </a:p>
          <a:p>
            <a:pPr lvl="4">
              <a:buFont typeface="Wingdings" pitchFamily="2" charset="2"/>
              <a:buChar char="ü"/>
            </a:pPr>
            <a:r>
              <a:rPr lang="en-GB" dirty="0" smtClean="0"/>
              <a:t>Given to facilitate sedation and relaxation, and also to reduce the amount of anaesthetic agent used.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–Operative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endParaRPr lang="en-GB" sz="3000" b="1" dirty="0" smtClean="0">
              <a:solidFill>
                <a:srgbClr val="FF0000"/>
              </a:solidFill>
            </a:endParaRPr>
          </a:p>
          <a:p>
            <a:pPr marL="342900" lvl="1" indent="-342900">
              <a:buNone/>
            </a:pPr>
            <a:r>
              <a:rPr lang="en-GB" sz="3000" b="1" dirty="0" smtClean="0">
                <a:solidFill>
                  <a:srgbClr val="FF0000"/>
                </a:solidFill>
              </a:rPr>
              <a:t>Preparation 30 minutes before operation(cont</a:t>
            </a:r>
            <a:r>
              <a:rPr lang="en-GB" sz="3000" dirty="0" smtClean="0">
                <a:solidFill>
                  <a:srgbClr val="FF0000"/>
                </a:solidFill>
              </a:rPr>
              <a:t>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Completion of pre operative checklist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This should be completed and signed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Escorting the patient to theatre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nurse should accompany the patient to theatre and hand over the patient to the theatre nurse  accordingly.</a:t>
            </a:r>
          </a:p>
          <a:p>
            <a:pPr lvl="1">
              <a:buNone/>
            </a:pPr>
            <a:r>
              <a:rPr lang="en-GB" b="1" dirty="0" smtClean="0"/>
              <a:t>                           ................................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165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 operative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The care that begins when the patient enters the operation room and ends when the patient is taken to the recovery area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Reducing anxiety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3200" dirty="0" smtClean="0"/>
              <a:t>Introduction of self</a:t>
            </a:r>
          </a:p>
          <a:p>
            <a:pPr lvl="2">
              <a:buFont typeface="Wingdings" pitchFamily="2" charset="2"/>
              <a:buChar char="Ø"/>
            </a:pPr>
            <a:r>
              <a:rPr lang="en-GB" sz="3200" dirty="0" smtClean="0"/>
              <a:t>Addressing the patient by name</a:t>
            </a:r>
          </a:p>
          <a:p>
            <a:pPr lvl="2">
              <a:buFont typeface="Wingdings" pitchFamily="2" charset="2"/>
              <a:buChar char="Ø"/>
            </a:pPr>
            <a:r>
              <a:rPr lang="en-GB" sz="3200" dirty="0" smtClean="0"/>
              <a:t>Providing explanation if necessary</a:t>
            </a:r>
          </a:p>
          <a:p>
            <a:pPr lvl="2">
              <a:buFont typeface="Wingdings" pitchFamily="2" charset="2"/>
              <a:buChar char="Ø"/>
            </a:pPr>
            <a:r>
              <a:rPr lang="en-GB" sz="3200" dirty="0" smtClean="0"/>
              <a:t>Attention to physical comfort </a:t>
            </a:r>
          </a:p>
          <a:p>
            <a:pPr lvl="2">
              <a:buFont typeface="Wingdings" pitchFamily="2" charset="2"/>
              <a:buChar char="Ø"/>
            </a:pP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Preventing intra operative positioning injury/problem</a:t>
            </a:r>
          </a:p>
          <a:p>
            <a:pPr lvl="1">
              <a:buFont typeface="Arial" pitchFamily="34" charset="0"/>
              <a:buChar char="•"/>
            </a:pPr>
            <a:r>
              <a:rPr lang="en-GB" sz="3300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3300" dirty="0" smtClean="0"/>
              <a:t>Making sure that the patient is in as a comfortable position as possible</a:t>
            </a:r>
          </a:p>
          <a:p>
            <a:pPr lvl="2">
              <a:buFont typeface="Wingdings" pitchFamily="2" charset="2"/>
              <a:buChar char="Ø"/>
            </a:pPr>
            <a:r>
              <a:rPr lang="en-GB" sz="3300" dirty="0" smtClean="0"/>
              <a:t>Ensuring that the operative field is adequately exposed</a:t>
            </a:r>
          </a:p>
          <a:p>
            <a:pPr lvl="2">
              <a:buFont typeface="Wingdings" pitchFamily="2" charset="2"/>
              <a:buChar char="Ø"/>
            </a:pPr>
            <a:r>
              <a:rPr lang="en-GB" sz="3300" dirty="0" smtClean="0"/>
              <a:t>Making sure that there is no obstruction of vascular supply resulting ,  from poor positioning , or pressure on the body  parts</a:t>
            </a:r>
          </a:p>
          <a:p>
            <a:pPr lvl="2">
              <a:buFont typeface="Wingdings" pitchFamily="2" charset="2"/>
              <a:buChar char="Ø"/>
            </a:pPr>
            <a:r>
              <a:rPr lang="en-GB" sz="3300" dirty="0" smtClean="0"/>
              <a:t>Ensuring that there is free expansion and contraction of the chest</a:t>
            </a:r>
          </a:p>
          <a:p>
            <a:pPr lvl="2">
              <a:buFont typeface="Wingdings" pitchFamily="2" charset="2"/>
              <a:buChar char="Ø"/>
            </a:pPr>
            <a:r>
              <a:rPr lang="en-GB" sz="3300" dirty="0" smtClean="0"/>
              <a:t>Protecting the nerves from undue pressure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Protection from any harm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The patient should be protected from any harm or fall</a:t>
            </a:r>
          </a:p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Confidentiality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Should be maintained regarding the patient</a:t>
            </a:r>
          </a:p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Correct identification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Done before pre medication and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169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OPERATING  THEATRE  DESIGN(cont)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3800" b="1" dirty="0" smtClean="0">
                <a:solidFill>
                  <a:srgbClr val="FF0000"/>
                </a:solidFill>
              </a:rPr>
              <a:t>The protective area(unrestricted zone</a:t>
            </a:r>
            <a:r>
              <a:rPr lang="en-GB" sz="3800" dirty="0" smtClean="0">
                <a:solidFill>
                  <a:srgbClr val="FF0000"/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GB" sz="3800" dirty="0" smtClean="0"/>
              <a:t>The protective area includes;</a:t>
            </a:r>
          </a:p>
          <a:p>
            <a:pPr lvl="2">
              <a:buFont typeface="Wingdings" pitchFamily="2" charset="2"/>
              <a:buChar char="Ø"/>
            </a:pPr>
            <a:r>
              <a:rPr lang="en-GB" sz="3800" b="1" dirty="0" smtClean="0"/>
              <a:t>Entrance to theatre</a:t>
            </a:r>
          </a:p>
          <a:p>
            <a:pPr lvl="2">
              <a:buFont typeface="Wingdings" pitchFamily="2" charset="2"/>
              <a:buChar char="Ø"/>
            </a:pPr>
            <a:r>
              <a:rPr lang="en-GB" sz="3800" b="1" dirty="0" smtClean="0"/>
              <a:t>Changing rooms for staff containing</a:t>
            </a:r>
            <a:r>
              <a:rPr lang="en-GB" sz="3800" dirty="0" smtClean="0"/>
              <a:t>:-</a:t>
            </a:r>
          </a:p>
          <a:p>
            <a:pPr lvl="3">
              <a:buFont typeface="Wingdings" pitchFamily="2" charset="2"/>
              <a:buChar char="ü"/>
            </a:pPr>
            <a:r>
              <a:rPr lang="en-GB" sz="3800" dirty="0" smtClean="0"/>
              <a:t>Theatre clothes (suits)</a:t>
            </a:r>
          </a:p>
          <a:p>
            <a:pPr lvl="3">
              <a:buFont typeface="Wingdings" pitchFamily="2" charset="2"/>
              <a:buChar char="ü"/>
            </a:pPr>
            <a:r>
              <a:rPr lang="en-GB" sz="3800" dirty="0" smtClean="0"/>
              <a:t>Boots</a:t>
            </a:r>
          </a:p>
          <a:p>
            <a:pPr lvl="3">
              <a:buFont typeface="Wingdings" pitchFamily="2" charset="2"/>
              <a:buChar char="ü"/>
            </a:pPr>
            <a:r>
              <a:rPr lang="en-GB" sz="3800" dirty="0" smtClean="0"/>
              <a:t>Masks and caps </a:t>
            </a:r>
          </a:p>
          <a:p>
            <a:pPr lvl="3">
              <a:buFont typeface="Wingdings" pitchFamily="2" charset="2"/>
              <a:buChar char="ü"/>
            </a:pPr>
            <a:r>
              <a:rPr lang="en-GB" sz="3800" dirty="0" smtClean="0"/>
              <a:t>Baskets or containers for used theatre clothes</a:t>
            </a:r>
          </a:p>
          <a:p>
            <a:pPr lvl="3">
              <a:buFont typeface="Wingdings" pitchFamily="2" charset="2"/>
              <a:buChar char="ü"/>
            </a:pPr>
            <a:r>
              <a:rPr lang="en-GB" sz="3800" dirty="0" smtClean="0"/>
              <a:t>Wash basins and showers</a:t>
            </a:r>
          </a:p>
          <a:p>
            <a:pPr lvl="3">
              <a:buFont typeface="Wingdings" pitchFamily="2" charset="2"/>
              <a:buChar char="ü"/>
            </a:pPr>
            <a:r>
              <a:rPr lang="en-GB" sz="3800" dirty="0" smtClean="0"/>
              <a:t>Toilets</a:t>
            </a:r>
          </a:p>
          <a:p>
            <a:pPr>
              <a:buNone/>
            </a:pPr>
            <a:endParaRPr lang="en-GB" sz="3800" dirty="0" smtClean="0"/>
          </a:p>
          <a:p>
            <a:pPr lvl="2">
              <a:buFont typeface="Wingdings" pitchFamily="2" charset="2"/>
              <a:buChar char="Ø"/>
            </a:pPr>
            <a:r>
              <a:rPr lang="en-GB" sz="3800" b="1" dirty="0" smtClean="0"/>
              <a:t>Offices</a:t>
            </a:r>
            <a:r>
              <a:rPr lang="en-GB" sz="3800" dirty="0" smtClean="0"/>
              <a:t> </a:t>
            </a:r>
          </a:p>
          <a:p>
            <a:pPr lvl="1"/>
            <a:endParaRPr lang="en-GB" sz="36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Intra operative care(cont.)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Making sure that no instruments , swabs or other items are left in the body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 counting and recording of the items used during the operation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Protecting the patient from infection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By creating a sterile field in the operation area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Vital signs observation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Oxygen administration</a:t>
            </a:r>
          </a:p>
          <a:p>
            <a:pPr>
              <a:buNone/>
            </a:pPr>
            <a:r>
              <a:rPr lang="en-GB" b="1" i="1" dirty="0" smtClean="0"/>
              <a:t>         ..............................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Post operative care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care given to the patient from the time he is received in the recovery room to the time the patient is discharged from the ward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Ensuring clear airway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Placing the patient in recovery position . This allows secretions from the lungs  and mouth to drain out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Sucking the secretions using a suction machine if the secretions are excessive</a:t>
            </a:r>
          </a:p>
          <a:p>
            <a:pPr lvl="2">
              <a:buNone/>
            </a:pPr>
            <a:r>
              <a:rPr lang="en-GB" sz="2800" dirty="0" smtClean="0"/>
              <a:t> 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Supporting circulation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Done in order to maintain the functions  of the lungs, heart and kidney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Maintaining blood transfusion if indicated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Nursing care of a patient on blood transfusion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Maintaining intravenous infusion as prescribed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Nursing care of a patient on intravenous infusion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Maintaining input and output chart   </a:t>
            </a:r>
          </a:p>
          <a:p>
            <a:pPr lvl="1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Controlling bleeding and wound care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Monitoring the wound for any signs of bleeding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Applying a firm dressing and informing the  surgeon in case of bleeding.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Checking for signs of infection of the wound after24 hours which include ;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Redness , tenderness , oedema , and low grade fever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Cleaning the wound with antiseptic lotion if infected   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Prevention of infection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Administration of prophylactic antibiotics as prescribed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Using aseptic technique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Advising the patient not to touch the wound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Deep breathing exercises to prevent hypostatic pneumonia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175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Monitoring for complications 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Observation of vital signs;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Every 15 minutes for the first two hours followed  by,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Every 3o minutes for the next two hours , then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Four hourly if the observations are stable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Controlling pain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 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Administration of analgesics as prescribed , e.g. Pethidine 50 - 100 mg or Morphine 10 – 15 mg .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Correct positioning of the patient to avoid pressure on nerves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 of hot / cold massage or compress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Guided imagery ( A process of suppressing pain by focusing on something else ).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sz="3500" b="1" dirty="0" smtClean="0">
                <a:solidFill>
                  <a:srgbClr val="FF0000"/>
                </a:solidFill>
              </a:rPr>
              <a:t>Ensuring Return of Gastro intestinal Motility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Indicated by return of bowel sounds and passing of flatus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In abdominal surgery (Laparatomy), gastrointestinal motility returns to normal in three to four days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Before this period ;</a:t>
            </a:r>
          </a:p>
          <a:p>
            <a:pPr lvl="3">
              <a:buFont typeface="Wingdings" pitchFamily="2" charset="2"/>
              <a:buChar char="ü"/>
            </a:pPr>
            <a:r>
              <a:rPr lang="en-GB" sz="3000" dirty="0" smtClean="0"/>
              <a:t>The patient should not take food orally </a:t>
            </a:r>
          </a:p>
          <a:p>
            <a:pPr lvl="3">
              <a:buFont typeface="Wingdings" pitchFamily="2" charset="2"/>
              <a:buChar char="ü"/>
            </a:pPr>
            <a:r>
              <a:rPr lang="en-GB" sz="3000" dirty="0" smtClean="0"/>
              <a:t>The stomach is decompressed through nasogastric tube suction . The tube is removed when the aspirate falls below400 </a:t>
            </a:r>
            <a:r>
              <a:rPr lang="en-GB" sz="3000" dirty="0" err="1" smtClean="0"/>
              <a:t>mls</a:t>
            </a:r>
            <a:r>
              <a:rPr lang="en-GB" sz="3000" dirty="0" smtClean="0"/>
              <a:t>.</a:t>
            </a:r>
          </a:p>
          <a:p>
            <a:pPr lvl="2">
              <a:buNone/>
            </a:pPr>
            <a:r>
              <a:rPr lang="en-GB" sz="28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Ensuring return of Gastrointestinal motility 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When the bowel sounds are back , the patient is given ;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Oral sips 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Fluid diet 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Light diet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Normal diet</a:t>
            </a:r>
          </a:p>
          <a:p>
            <a:pPr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Ensuring early ambulation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The patient  should be encouraged to come out of bed as soon as the condition allows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Early ambulation  prevents deep venous thrombosis , which can complicate to pulmonary embolism.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179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OPERATING AREA DESIGN(CONT.)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Protective are(cont.)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b="1" dirty="0" smtClean="0"/>
              <a:t>Reception area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This is where the patient brought by a nurse from the ward and a theatre porter is received</a:t>
            </a:r>
          </a:p>
          <a:p>
            <a:pPr lvl="3">
              <a:buNone/>
            </a:pPr>
            <a:r>
              <a:rPr lang="en-GB" sz="2800" dirty="0" smtClean="0"/>
              <a:t>         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................................</a:t>
            </a:r>
            <a:r>
              <a:rPr lang="en-GB" dirty="0" smtClean="0">
                <a:solidFill>
                  <a:srgbClr val="FF0000"/>
                </a:solidFill>
              </a:rPr>
              <a:t>clean area</a:t>
            </a:r>
          </a:p>
          <a:p>
            <a:pPr lvl="2">
              <a:buFont typeface="Wingdings" pitchFamily="2" charset="2"/>
              <a:buChar char="Ø"/>
            </a:pPr>
            <a:endParaRPr lang="en-GB" dirty="0" smtClean="0"/>
          </a:p>
          <a:p>
            <a:pPr lvl="2">
              <a:buFont typeface="Wingdings" pitchFamily="2" charset="2"/>
              <a:buChar char="Ø"/>
            </a:pPr>
            <a:endParaRPr lang="en-GB" dirty="0" smtClean="0"/>
          </a:p>
          <a:p>
            <a:pPr lvl="2">
              <a:buFont typeface="Wingdings" pitchFamily="2" charset="2"/>
              <a:buChar char="Ø"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principles in post operative care(cont.)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Preparation of the patient for Discharge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Achieved through sharing health messages on;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Immediate home care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Follow up in the surgical out patient clinic</a:t>
            </a:r>
          </a:p>
          <a:p>
            <a:pPr lvl="2">
              <a:buFont typeface="Wingdings" pitchFamily="2" charset="2"/>
              <a:buChar char="Ø"/>
            </a:pPr>
            <a:endParaRPr lang="en-GB" sz="2800" dirty="0" smtClean="0"/>
          </a:p>
          <a:p>
            <a:pPr lvl="2">
              <a:buFont typeface="Wingdings" pitchFamily="2" charset="2"/>
              <a:buChar char="Ø"/>
            </a:pPr>
            <a:endParaRPr lang="en-GB" sz="2800" dirty="0" smtClean="0"/>
          </a:p>
          <a:p>
            <a:pPr lvl="2">
              <a:buNone/>
            </a:pPr>
            <a:r>
              <a:rPr lang="en-GB" sz="7200" b="1" i="1" dirty="0" smtClean="0">
                <a:solidFill>
                  <a:srgbClr val="0070C0"/>
                </a:solidFill>
              </a:rPr>
              <a:t>THE  END</a:t>
            </a:r>
            <a:endParaRPr lang="en-GB" sz="7200" b="1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180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OPERATING THEATRE DESIGN(CONT.)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clean area (Semi-restricted zone)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The clean area includes</a:t>
            </a:r>
            <a:r>
              <a:rPr lang="en-GB" dirty="0" smtClean="0"/>
              <a:t>;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b="1" dirty="0" smtClean="0"/>
              <a:t>Recovery room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This is where the patient is observed closely under the guidance of the anaesthetist before  being taken back  to the ward .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The room is fully  equipped with resuscitation equipment </a:t>
            </a:r>
          </a:p>
          <a:p>
            <a:pPr lvl="2">
              <a:buNone/>
            </a:pPr>
            <a:r>
              <a:rPr lang="en-GB" dirty="0" smtClean="0"/>
              <a:t>                                  ............. </a:t>
            </a:r>
            <a:r>
              <a:rPr lang="en-GB" dirty="0" smtClean="0">
                <a:solidFill>
                  <a:srgbClr val="FF0000"/>
                </a:solidFill>
              </a:rPr>
              <a:t>Clean  area transfer room</a:t>
            </a:r>
          </a:p>
          <a:p>
            <a:pPr lvl="2">
              <a:buFontTx/>
              <a:buChar char="-"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 LEARNIG  OUTCOME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GB" sz="2800" dirty="0" smtClean="0"/>
              <a:t>Explain the concepts in perioperative nursing.</a:t>
            </a:r>
          </a:p>
          <a:p>
            <a:pPr lvl="2"/>
            <a:r>
              <a:rPr lang="en-GB" sz="2800" dirty="0" smtClean="0"/>
              <a:t>Perform nursing duties in theatre.</a:t>
            </a:r>
          </a:p>
          <a:p>
            <a:pPr lvl="2"/>
            <a:r>
              <a:rPr lang="en-GB" sz="2800" dirty="0" smtClean="0"/>
              <a:t>Explain legal aspects in surgery.</a:t>
            </a:r>
          </a:p>
          <a:p>
            <a:pPr lvl="2"/>
            <a:r>
              <a:rPr lang="en-GB" sz="2800" dirty="0" smtClean="0"/>
              <a:t>Identify various types of anaesthesia.</a:t>
            </a:r>
          </a:p>
          <a:p>
            <a:pPr lvl="2"/>
            <a:r>
              <a:rPr lang="en-GB" sz="2800" dirty="0"/>
              <a:t>M</a:t>
            </a:r>
            <a:r>
              <a:rPr lang="en-GB" sz="2800" dirty="0" smtClean="0"/>
              <a:t>anage the patients under anaesthesia and anaesthetic emergences.</a:t>
            </a:r>
          </a:p>
          <a:p>
            <a:pPr lvl="2"/>
            <a:endParaRPr lang="en-GB" sz="2800" dirty="0" smtClean="0"/>
          </a:p>
          <a:p>
            <a:pPr lvl="2">
              <a:buNone/>
            </a:pPr>
            <a:r>
              <a:rPr lang="en-GB" sz="2800" dirty="0" smtClean="0"/>
              <a:t>                    .................... </a:t>
            </a:r>
            <a:r>
              <a:rPr lang="en-GB" sz="2800" dirty="0" smtClean="0">
                <a:solidFill>
                  <a:srgbClr val="FF0000"/>
                </a:solidFill>
              </a:rPr>
              <a:t>Module units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OPERATING ROOM DESIGN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The clean area (cont.)</a:t>
            </a:r>
          </a:p>
          <a:p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Transfer room </a:t>
            </a:r>
          </a:p>
          <a:p>
            <a:pPr lvl="1"/>
            <a:endParaRPr lang="en-GB" dirty="0" smtClean="0"/>
          </a:p>
          <a:p>
            <a:pPr lvl="2">
              <a:buFont typeface="Wingdings" pitchFamily="2" charset="2"/>
              <a:buChar char="ü"/>
            </a:pPr>
            <a:r>
              <a:rPr lang="en-GB" dirty="0" smtClean="0"/>
              <a:t>This is where the patient is handed back to the ward nurse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 smtClean="0"/>
              <a:t>Also handed over to the nurse are the prescription sheets and instructions for post operative care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                                                            ....................</a:t>
            </a:r>
            <a:r>
              <a:rPr lang="en-GB" dirty="0" smtClean="0">
                <a:solidFill>
                  <a:srgbClr val="FF0000"/>
                </a:solidFill>
              </a:rPr>
              <a:t>clean area </a:t>
            </a:r>
          </a:p>
          <a:p>
            <a:pPr lvl="8"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POPERATING THEATRE  DESIGN 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The clean area(Cont.)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Store room for </a:t>
            </a:r>
            <a:r>
              <a:rPr lang="en-GB" dirty="0" smtClean="0"/>
              <a:t>; 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Cylinders containing anaesthetic gases or oxygen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Lotions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IV fluids 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Articles not in use for example :</a:t>
            </a:r>
          </a:p>
          <a:p>
            <a:pPr lvl="3">
              <a:buFont typeface="Wingdings" pitchFamily="2" charset="2"/>
              <a:buChar char="v"/>
            </a:pPr>
            <a:r>
              <a:rPr lang="en-GB" sz="2800" dirty="0" smtClean="0"/>
              <a:t>Extra forceps</a:t>
            </a:r>
          </a:p>
          <a:p>
            <a:pPr lvl="3">
              <a:buFont typeface="Wingdings" pitchFamily="2" charset="2"/>
              <a:buChar char="v"/>
            </a:pPr>
            <a:r>
              <a:rPr lang="en-GB" sz="2800" dirty="0" smtClean="0"/>
              <a:t>Suturing materials</a:t>
            </a:r>
          </a:p>
          <a:p>
            <a:pPr lvl="3">
              <a:buFont typeface="Wingdings" pitchFamily="2" charset="2"/>
              <a:buChar char="v"/>
            </a:pPr>
            <a:r>
              <a:rPr lang="en-GB" sz="2800" dirty="0" smtClean="0"/>
              <a:t>Surgical blades</a:t>
            </a:r>
          </a:p>
          <a:p>
            <a:pPr lvl="3">
              <a:buFont typeface="Wingdings" pitchFamily="2" charset="2"/>
              <a:buChar char="v"/>
            </a:pPr>
            <a:r>
              <a:rPr lang="en-GB" sz="2800" dirty="0" smtClean="0"/>
              <a:t>Needles</a:t>
            </a:r>
          </a:p>
          <a:p>
            <a:pPr lvl="2">
              <a:buFont typeface="Wingdings" pitchFamily="2" charset="2"/>
              <a:buChar char="ü"/>
            </a:pPr>
            <a:r>
              <a:rPr lang="en-GB" sz="2800" dirty="0" smtClean="0"/>
              <a:t>Drugs</a:t>
            </a:r>
          </a:p>
          <a:p>
            <a:pPr lvl="3">
              <a:buFont typeface="Wingdings" pitchFamily="2" charset="2"/>
              <a:buChar char="v"/>
            </a:pPr>
            <a:r>
              <a:rPr lang="en-GB" sz="2800" dirty="0" smtClean="0"/>
              <a:t>Situated adjacent to anaesthetist room or recovery  room</a:t>
            </a:r>
          </a:p>
          <a:p>
            <a:pPr lvl="3">
              <a:buFont typeface="Wingdings" pitchFamily="2" charset="2"/>
              <a:buChar char="v"/>
            </a:pPr>
            <a:endParaRPr lang="en-GB" dirty="0" smtClean="0"/>
          </a:p>
          <a:p>
            <a:pPr lvl="3">
              <a:buNone/>
            </a:pPr>
            <a:r>
              <a:rPr lang="en-GB" dirty="0" smtClean="0"/>
              <a:t>                                              ....................................</a:t>
            </a:r>
            <a:r>
              <a:rPr lang="en-GB" dirty="0" smtClean="0">
                <a:solidFill>
                  <a:srgbClr val="FF0000"/>
                </a:solidFill>
              </a:rPr>
              <a:t>clean area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OPERATING THEATRE DESGN(CONT.)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Clean area (cont.)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X-ray room (if possible)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Blood bank or refrigerator for storage of blood(if possible</a:t>
            </a:r>
            <a:r>
              <a:rPr lang="en-GB" dirty="0" smtClean="0"/>
              <a:t>)</a:t>
            </a:r>
          </a:p>
          <a:p>
            <a:pPr lvl="1">
              <a:buNone/>
            </a:pPr>
            <a:r>
              <a:rPr lang="en-GB" dirty="0" smtClean="0"/>
              <a:t>                          </a:t>
            </a:r>
          </a:p>
          <a:p>
            <a:pPr lvl="1">
              <a:buNone/>
            </a:pPr>
            <a:r>
              <a:rPr lang="en-GB" dirty="0" smtClean="0"/>
              <a:t>........................</a:t>
            </a:r>
            <a:r>
              <a:rPr lang="en-GB" dirty="0" smtClean="0">
                <a:solidFill>
                  <a:srgbClr val="FF0000"/>
                </a:solidFill>
              </a:rPr>
              <a:t>sterile area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OPERATING THEATRE DESIGN(CONT.)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3600" b="1" dirty="0" smtClean="0">
                <a:solidFill>
                  <a:srgbClr val="FF0000"/>
                </a:solidFill>
              </a:rPr>
              <a:t>Sterile area(Restricted zone</a:t>
            </a:r>
            <a:r>
              <a:rPr lang="en-GB" sz="3600" dirty="0" smtClean="0">
                <a:solidFill>
                  <a:srgbClr val="FF0000"/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GB" sz="3600" b="1" dirty="0" smtClean="0"/>
              <a:t>The sterile area comprises of;</a:t>
            </a:r>
          </a:p>
          <a:p>
            <a:pPr lvl="2">
              <a:buFont typeface="Wingdings" pitchFamily="2" charset="2"/>
              <a:buChar char="Ø"/>
            </a:pPr>
            <a:r>
              <a:rPr lang="en-GB" sz="3600" b="1" dirty="0" smtClean="0"/>
              <a:t>The anaesthetic room </a:t>
            </a:r>
          </a:p>
          <a:p>
            <a:pPr lvl="2">
              <a:buFont typeface="Wingdings" pitchFamily="2" charset="2"/>
              <a:buChar char="Ø"/>
            </a:pPr>
            <a:r>
              <a:rPr lang="en-GB" sz="3600" b="1" dirty="0" smtClean="0"/>
              <a:t>Scrub- up room :-</a:t>
            </a:r>
          </a:p>
          <a:p>
            <a:pPr lvl="3">
              <a:buFont typeface="Wingdings" pitchFamily="2" charset="2"/>
              <a:buChar char="ü"/>
            </a:pPr>
            <a:r>
              <a:rPr lang="en-GB" sz="3600" dirty="0" smtClean="0"/>
              <a:t>Adjoins the changing room</a:t>
            </a:r>
          </a:p>
          <a:p>
            <a:pPr lvl="3">
              <a:buFont typeface="Wingdings" pitchFamily="2" charset="2"/>
              <a:buChar char="ü"/>
            </a:pPr>
            <a:r>
              <a:rPr lang="en-GB" sz="3600" dirty="0" smtClean="0"/>
              <a:t>Arranged such that theatre/ operating room can only be entered through it </a:t>
            </a:r>
          </a:p>
          <a:p>
            <a:pPr lvl="3">
              <a:buFont typeface="Wingdings" pitchFamily="2" charset="2"/>
              <a:buChar char="ü"/>
            </a:pPr>
            <a:r>
              <a:rPr lang="en-GB" sz="3600" b="1" dirty="0" smtClean="0"/>
              <a:t>Equipment in scrub-up room include :</a:t>
            </a:r>
          </a:p>
          <a:p>
            <a:pPr lvl="4">
              <a:buFont typeface="Wingdings" pitchFamily="2" charset="2"/>
              <a:buChar char="v"/>
            </a:pPr>
            <a:r>
              <a:rPr lang="en-GB" sz="3600" dirty="0" smtClean="0"/>
              <a:t>Special taps for scrubbing </a:t>
            </a:r>
          </a:p>
          <a:p>
            <a:pPr lvl="4">
              <a:buFont typeface="Wingdings" pitchFamily="2" charset="2"/>
              <a:buChar char="v"/>
            </a:pPr>
            <a:r>
              <a:rPr lang="en-GB" sz="3600" dirty="0" smtClean="0"/>
              <a:t>Scrubbing solution</a:t>
            </a:r>
          </a:p>
          <a:p>
            <a:pPr lvl="4">
              <a:buFont typeface="Wingdings" pitchFamily="2" charset="2"/>
              <a:buChar char="v"/>
            </a:pPr>
            <a:r>
              <a:rPr lang="en-GB" sz="3600" dirty="0" smtClean="0"/>
              <a:t>Brush</a:t>
            </a:r>
          </a:p>
          <a:p>
            <a:pPr lvl="4">
              <a:buFont typeface="Wingdings" pitchFamily="2" charset="2"/>
              <a:buChar char="v"/>
            </a:pPr>
            <a:r>
              <a:rPr lang="en-GB" sz="3600" dirty="0" smtClean="0"/>
              <a:t>Trolleys containing  packs , gowns and gloves</a:t>
            </a:r>
          </a:p>
          <a:p>
            <a:pPr>
              <a:buFont typeface="Wingdings" pitchFamily="2" charset="2"/>
              <a:buChar char="v"/>
            </a:pPr>
            <a:endParaRPr lang="en-GB" sz="3600" i="1" dirty="0" smtClean="0"/>
          </a:p>
          <a:p>
            <a:pPr>
              <a:buFont typeface="Wingdings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OPERATING THEATRE DESIGN(CON 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Sterile area(cont</a:t>
            </a:r>
            <a:r>
              <a:rPr lang="en-GB" dirty="0" smtClean="0">
                <a:solidFill>
                  <a:srgbClr val="FF0000"/>
                </a:solidFill>
              </a:rPr>
              <a:t>.)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Sterile preparation room </a:t>
            </a:r>
            <a:r>
              <a:rPr lang="en-GB" dirty="0" smtClean="0"/>
              <a:t>;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 smtClean="0"/>
              <a:t>Trolleys for operation are prepared here 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 smtClean="0"/>
              <a:t>Instruments are also sterilized  here by use of an autoclave.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 smtClean="0"/>
              <a:t>The operating room </a:t>
            </a:r>
            <a:r>
              <a:rPr lang="en-GB" dirty="0" smtClean="0"/>
              <a:t>;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 smtClean="0"/>
              <a:t>Here the surgical operation is  performed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                                     ...................................</a:t>
            </a:r>
            <a:r>
              <a:rPr lang="en-GB" dirty="0" err="1" smtClean="0">
                <a:solidFill>
                  <a:srgbClr val="FF0000"/>
                </a:solidFill>
              </a:rPr>
              <a:t>Diisposal</a:t>
            </a:r>
            <a:r>
              <a:rPr lang="en-GB" dirty="0" smtClean="0">
                <a:solidFill>
                  <a:srgbClr val="FF0000"/>
                </a:solidFill>
              </a:rPr>
              <a:t> area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OPERATING THEATRE DESIGN(CON 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Disposal room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Also called the sluice room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Trolleys carrying instruments which have been used in an operation are brought here from the operation room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Also used sheets , towels And swabs are brought here</a:t>
            </a:r>
          </a:p>
          <a:p>
            <a:pPr lvl="1">
              <a:buNone/>
            </a:pPr>
            <a:r>
              <a:rPr lang="en-GB" dirty="0" smtClean="0"/>
              <a:t>..............................................................................</a:t>
            </a:r>
            <a:br>
              <a:rPr lang="en-GB" dirty="0" smtClean="0"/>
            </a:br>
            <a:r>
              <a:rPr lang="en-GB" dirty="0" smtClean="0"/>
              <a:t>           .........................</a:t>
            </a:r>
            <a:r>
              <a:rPr lang="en-GB" dirty="0" smtClean="0">
                <a:solidFill>
                  <a:srgbClr val="FF0000"/>
                </a:solidFill>
              </a:rPr>
              <a:t>Equipments used in theatre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EQUIPMEMENT USED IN OPERATING THEATRE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dirty="0" smtClean="0"/>
              <a:t>LIGATURES AND SUTURES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None/>
            </a:pPr>
            <a:r>
              <a:rPr lang="en-GB" b="1" dirty="0" smtClean="0"/>
              <a:t>SUTURE</a:t>
            </a:r>
          </a:p>
          <a:p>
            <a:pPr lvl="2"/>
            <a:r>
              <a:rPr lang="en-GB" sz="2800" dirty="0" smtClean="0"/>
              <a:t>   A stitch used in surgery to approximate living tissues or structures until the normal process of healing is complete.</a:t>
            </a:r>
          </a:p>
          <a:p>
            <a:pPr lvl="1">
              <a:buNone/>
            </a:pPr>
            <a:r>
              <a:rPr lang="en-GB" b="1" dirty="0" smtClean="0"/>
              <a:t>LIGATURE</a:t>
            </a:r>
          </a:p>
          <a:p>
            <a:pPr lvl="2"/>
            <a:r>
              <a:rPr lang="en-GB" sz="2800" dirty="0" smtClean="0"/>
              <a:t>Is a suture used to encircle a blood vessel to arrest or control bleeding.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Classification sutures and ligatures</a:t>
            </a:r>
          </a:p>
          <a:p>
            <a:pPr lvl="2"/>
            <a:r>
              <a:rPr lang="en-GB" sz="3200" dirty="0" smtClean="0"/>
              <a:t>Absorbable</a:t>
            </a:r>
          </a:p>
          <a:p>
            <a:pPr lvl="2"/>
            <a:r>
              <a:rPr lang="en-GB" sz="3200" dirty="0" smtClean="0"/>
              <a:t>Non - absorbable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ABSORBABLE SUTURES/LIGATURES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Both"/>
            </a:pPr>
            <a:r>
              <a:rPr lang="en-GB" b="1" dirty="0" smtClean="0"/>
              <a:t>CATGUT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GB" dirty="0" smtClean="0"/>
              <a:t>Made from collagenous layer in the sub mucosa of sheep’s intestine.</a:t>
            </a:r>
          </a:p>
          <a:p>
            <a:pPr marL="514350" indent="-51435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Types of Catgut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b="1" dirty="0" smtClean="0"/>
              <a:t>Plain catgut</a:t>
            </a:r>
          </a:p>
          <a:p>
            <a:pPr marL="1371600" lvl="2" indent="-571500"/>
            <a:r>
              <a:rPr lang="en-GB" sz="2800" dirty="0" smtClean="0"/>
              <a:t>Absorbable within a short period</a:t>
            </a:r>
          </a:p>
          <a:p>
            <a:pPr marL="1371600" lvl="2" indent="-571500"/>
            <a:r>
              <a:rPr lang="en-GB" sz="2800" dirty="0" smtClean="0"/>
              <a:t>Used for delicate work e.g.</a:t>
            </a:r>
          </a:p>
          <a:p>
            <a:pPr marL="1828800" lvl="3" indent="-571500">
              <a:buFont typeface="Wingdings" pitchFamily="2" charset="2"/>
              <a:buChar char="Ø"/>
            </a:pPr>
            <a:r>
              <a:rPr lang="en-GB" sz="2800" dirty="0" smtClean="0"/>
              <a:t>    closing the epithelium of urinary bladder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GB" b="1" dirty="0" smtClean="0"/>
              <a:t>ii. Chromic Catgut</a:t>
            </a:r>
          </a:p>
          <a:p>
            <a:pPr marL="971550" lvl="1" indent="-571500">
              <a:buFont typeface="Arial" pitchFamily="34" charset="0"/>
              <a:buChar char="•"/>
            </a:pPr>
            <a:r>
              <a:rPr lang="en-GB" dirty="0" smtClean="0"/>
              <a:t>Catgut treated with chromic acid.</a:t>
            </a:r>
          </a:p>
          <a:p>
            <a:pPr marL="971550" lvl="1" indent="-571500">
              <a:buFont typeface="Arial" pitchFamily="34" charset="0"/>
              <a:buChar char="•"/>
            </a:pPr>
            <a:r>
              <a:rPr lang="en-GB" dirty="0" smtClean="0"/>
              <a:t>Lasts longer in the body than the plain catgut.</a:t>
            </a:r>
          </a:p>
          <a:p>
            <a:pPr marL="971550" lvl="1" indent="-571500">
              <a:buFont typeface="Arial" pitchFamily="34" charset="0"/>
              <a:buChar char="•"/>
            </a:pPr>
            <a:r>
              <a:rPr lang="en-GB" dirty="0" smtClean="0"/>
              <a:t>Used in closure of suture areas such as:</a:t>
            </a:r>
          </a:p>
          <a:p>
            <a:pPr marL="1371600" lvl="2" indent="-571500">
              <a:buFont typeface="Wingdings" pitchFamily="2" charset="2"/>
              <a:buChar char="Ø"/>
            </a:pPr>
            <a:r>
              <a:rPr lang="en-GB" sz="2800" dirty="0" smtClean="0"/>
              <a:t>Abdominal muscles</a:t>
            </a:r>
          </a:p>
          <a:p>
            <a:pPr marL="1371600" lvl="2" indent="-571500">
              <a:buFont typeface="Wingdings" pitchFamily="2" charset="2"/>
              <a:buChar char="Ø"/>
            </a:pPr>
            <a:r>
              <a:rPr lang="en-GB" sz="2800" dirty="0" smtClean="0"/>
              <a:t>Gastro-</a:t>
            </a:r>
            <a:r>
              <a:rPr lang="en-GB" sz="2800" dirty="0" err="1" smtClean="0"/>
              <a:t>jejunal</a:t>
            </a:r>
            <a:r>
              <a:rPr lang="en-GB" sz="2800" dirty="0" smtClean="0"/>
              <a:t>  </a:t>
            </a:r>
            <a:r>
              <a:rPr lang="en-GB" sz="2800" dirty="0" err="1" smtClean="0"/>
              <a:t>anastomosis</a:t>
            </a:r>
            <a:r>
              <a:rPr lang="en-GB" sz="2800" dirty="0" smtClean="0"/>
              <a:t>. </a:t>
            </a:r>
          </a:p>
          <a:p>
            <a:pPr marL="1371600" lvl="2" indent="-571500">
              <a:buFont typeface="Wingdings" pitchFamily="2" charset="2"/>
              <a:buChar char="Ø"/>
            </a:pPr>
            <a:r>
              <a:rPr lang="en-GB" sz="2800" dirty="0" smtClean="0"/>
              <a:t>Bladder muscle.</a:t>
            </a:r>
          </a:p>
          <a:p>
            <a:pPr marL="971550" lvl="1" indent="-57150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MODULE UNITS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GB" sz="2800" dirty="0" smtClean="0"/>
              <a:t>Concepts    - 4Hrs</a:t>
            </a:r>
          </a:p>
          <a:p>
            <a:pPr lvl="2"/>
            <a:r>
              <a:rPr lang="en-GB" sz="2800" dirty="0" smtClean="0"/>
              <a:t>Preparation for an operation   - 4Hrs</a:t>
            </a:r>
          </a:p>
          <a:p>
            <a:pPr lvl="2"/>
            <a:r>
              <a:rPr lang="en-GB" sz="2800" dirty="0" smtClean="0"/>
              <a:t>Theatre Nurses and their duties   - 4Hrs</a:t>
            </a:r>
          </a:p>
          <a:p>
            <a:pPr lvl="2"/>
            <a:r>
              <a:rPr lang="en-GB" sz="2800" dirty="0" smtClean="0"/>
              <a:t>Legal aspects in surgery   - 2Hrs</a:t>
            </a:r>
          </a:p>
          <a:p>
            <a:pPr lvl="2"/>
            <a:r>
              <a:rPr lang="en-GB" sz="2800" dirty="0" smtClean="0"/>
              <a:t>Types of anaesthesia    - 2Hrs </a:t>
            </a:r>
          </a:p>
          <a:p>
            <a:pPr lvl="2"/>
            <a:r>
              <a:rPr lang="en-GB" sz="2800" dirty="0" smtClean="0"/>
              <a:t>Management of patients under anaesthesia and emergencies   - 4Hrs</a:t>
            </a:r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r>
              <a:rPr lang="en-GB" sz="2800" dirty="0" smtClean="0"/>
              <a:t>.......................... </a:t>
            </a:r>
            <a:r>
              <a:rPr lang="en-GB" sz="2800" dirty="0" smtClean="0">
                <a:solidFill>
                  <a:srgbClr val="FF0000"/>
                </a:solidFill>
              </a:rPr>
              <a:t>module units  content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(b</a:t>
            </a:r>
            <a:r>
              <a:rPr lang="en-GB" b="1" dirty="0" smtClean="0"/>
              <a:t>) </a:t>
            </a:r>
            <a:r>
              <a:rPr lang="en-GB" sz="3200" b="1" dirty="0" smtClean="0"/>
              <a:t>POLYGLYCOLIC ACID (</a:t>
            </a:r>
            <a:r>
              <a:rPr lang="en-GB" sz="3200" b="1" dirty="0" err="1" smtClean="0"/>
              <a:t>Dexon</a:t>
            </a:r>
            <a:r>
              <a:rPr lang="en-GB" sz="3200" b="1" dirty="0" smtClean="0"/>
              <a:t>)</a:t>
            </a:r>
            <a:endParaRPr lang="en-GB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pPr lvl="3">
              <a:buFont typeface="Arial" pitchFamily="34" charset="0"/>
              <a:buChar char="•"/>
            </a:pPr>
            <a:endParaRPr lang="en-GB" sz="2800" dirty="0" smtClean="0"/>
          </a:p>
          <a:p>
            <a:pPr lvl="3">
              <a:buNone/>
            </a:pPr>
            <a:endParaRPr lang="en-GB" sz="2800" dirty="0" smtClean="0"/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A synthetic suture material</a:t>
            </a:r>
          </a:p>
          <a:p>
            <a:pPr lvl="3">
              <a:buFont typeface="Arial" pitchFamily="34" charset="0"/>
              <a:buChar char="•"/>
            </a:pPr>
            <a:r>
              <a:rPr lang="en-GB" sz="2800" dirty="0" smtClean="0"/>
              <a:t>Invokes less inflammatory reaction than does catgut.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</a:t>
            </a:r>
          </a:p>
          <a:p>
            <a:pPr>
              <a:buNone/>
            </a:pPr>
            <a:r>
              <a:rPr lang="en-GB" dirty="0" smtClean="0"/>
              <a:t>  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 smtClean="0"/>
              <a:t>(c</a:t>
            </a:r>
            <a:r>
              <a:rPr lang="en-GB" dirty="0" smtClean="0"/>
              <a:t>). POLYGLACTIN (</a:t>
            </a:r>
            <a:r>
              <a:rPr lang="en-GB" dirty="0" err="1" smtClean="0"/>
              <a:t>Vicryl</a:t>
            </a:r>
            <a:r>
              <a:rPr lang="en-GB" dirty="0" smtClean="0"/>
              <a:t>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GB" sz="3200" dirty="0" smtClean="0"/>
              <a:t>A synthetic suture material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(d) </a:t>
            </a:r>
            <a:r>
              <a:rPr lang="en-GB" sz="3200" dirty="0" smtClean="0"/>
              <a:t>POLYDIOXANONE (PDS)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synthetic suture material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            ....................... </a:t>
            </a:r>
            <a:r>
              <a:rPr lang="en-GB" dirty="0" smtClean="0">
                <a:solidFill>
                  <a:srgbClr val="FF0000"/>
                </a:solidFill>
              </a:rPr>
              <a:t>Non absorbable sutures</a:t>
            </a:r>
          </a:p>
          <a:p>
            <a:pPr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NON- ABSORBABLE SUTURE/LIGATURES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(a). </a:t>
            </a:r>
            <a:r>
              <a:rPr lang="en-GB" b="1" dirty="0" smtClean="0"/>
              <a:t>Natural Non-Absorbable sutures/Ligatures</a:t>
            </a:r>
          </a:p>
          <a:p>
            <a:pPr marL="1828800" lvl="3" indent="-571500">
              <a:buFont typeface="+mj-lt"/>
              <a:buAutoNum type="romanLcPeriod"/>
            </a:pPr>
            <a:endParaRPr lang="en-GB" sz="3200" dirty="0" smtClean="0"/>
          </a:p>
          <a:p>
            <a:pPr marL="1828800" lvl="3" indent="-571500">
              <a:buFont typeface="+mj-lt"/>
              <a:buAutoNum type="romanLcPeriod"/>
            </a:pPr>
            <a:endParaRPr lang="en-GB" sz="3200" dirty="0" smtClean="0"/>
          </a:p>
          <a:p>
            <a:pPr marL="1828800" lvl="3" indent="-571500">
              <a:buFont typeface="+mj-lt"/>
              <a:buAutoNum type="romanLcPeriod"/>
            </a:pPr>
            <a:r>
              <a:rPr lang="en-GB" sz="3200" dirty="0" smtClean="0"/>
              <a:t>LINEN THREAD</a:t>
            </a:r>
          </a:p>
          <a:p>
            <a:pPr marL="2743200" lvl="5" indent="-571500"/>
            <a:r>
              <a:rPr lang="en-GB" sz="3200" dirty="0" smtClean="0"/>
              <a:t>A natural plant fibre</a:t>
            </a:r>
          </a:p>
          <a:p>
            <a:pPr marL="2743200" lvl="5" indent="-571500"/>
            <a:r>
              <a:rPr lang="en-GB" sz="3200" dirty="0" smtClean="0"/>
              <a:t>Not  commonly used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ii. SILK</a:t>
            </a:r>
          </a:p>
          <a:p>
            <a:pPr>
              <a:buNone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Used in: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Ligature of vessels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Suture of seromuscular layers of gastro-intestinal anastomoses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Arterial  surgery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Neurosurgery</a:t>
            </a:r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.....................Synthetic non absorbable sutures</a:t>
            </a:r>
          </a:p>
          <a:p>
            <a:pPr lvl="2">
              <a:buFont typeface="Wingdings" pitchFamily="2" charset="2"/>
              <a:buChar char="Ø"/>
            </a:pPr>
            <a:endParaRPr lang="en-GB" sz="2800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571500" indent="-571500">
              <a:buNone/>
            </a:pPr>
            <a:r>
              <a:rPr lang="en-GB" dirty="0" smtClean="0"/>
              <a:t>(</a:t>
            </a:r>
            <a:r>
              <a:rPr lang="en-GB" b="1" dirty="0" smtClean="0"/>
              <a:t>b) Synthetic Non-absorbable sutures/Ligatures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MONOFILAMENT NYLON (POLYAMIDE)</a:t>
            </a:r>
          </a:p>
          <a:p>
            <a:pPr marL="1828800" lvl="3" indent="-571500">
              <a:buFont typeface="Wingdings" pitchFamily="2" charset="2"/>
              <a:buChar char="Ø"/>
            </a:pPr>
            <a:r>
              <a:rPr lang="en-GB" sz="3200" dirty="0" smtClean="0"/>
              <a:t>Used as suture involving the skin and deep tissues.</a:t>
            </a:r>
          </a:p>
          <a:p>
            <a:pPr marL="571500" indent="-571500">
              <a:buNone/>
            </a:pPr>
            <a:endParaRPr lang="en-GB" dirty="0" smtClean="0"/>
          </a:p>
          <a:p>
            <a:pPr marL="571500" indent="-571500">
              <a:buNone/>
            </a:pPr>
            <a:endParaRPr lang="en-GB" dirty="0" smtClean="0"/>
          </a:p>
          <a:p>
            <a:pPr marL="571500" indent="-571500">
              <a:buNone/>
            </a:pPr>
            <a:r>
              <a:rPr lang="en-GB" dirty="0" smtClean="0"/>
              <a:t>ii. MULTI-FILAMENT FIBRES e.g.</a:t>
            </a:r>
          </a:p>
          <a:p>
            <a:pPr marL="1371600" lvl="2" indent="-571500">
              <a:buFont typeface="Wingdings" pitchFamily="2" charset="2"/>
              <a:buChar char="Ø"/>
            </a:pPr>
            <a:r>
              <a:rPr lang="en-GB" sz="3200" dirty="0" smtClean="0"/>
              <a:t>Polypropylene</a:t>
            </a:r>
          </a:p>
          <a:p>
            <a:pPr marL="1371600" lvl="2" indent="-571500">
              <a:buFont typeface="Wingdings" pitchFamily="2" charset="2"/>
              <a:buChar char="Ø"/>
            </a:pPr>
            <a:r>
              <a:rPr lang="en-GB" sz="3200" dirty="0" smtClean="0"/>
              <a:t>Polyester</a:t>
            </a:r>
          </a:p>
          <a:p>
            <a:pPr marL="1371600" lvl="2" indent="-571500">
              <a:buNone/>
            </a:pPr>
            <a:r>
              <a:rPr lang="en-GB" sz="3200" dirty="0" smtClean="0"/>
              <a:t>                          ................... </a:t>
            </a:r>
            <a:r>
              <a:rPr lang="en-GB" sz="2800" dirty="0" smtClean="0">
                <a:solidFill>
                  <a:srgbClr val="FF0000"/>
                </a:solidFill>
              </a:rPr>
              <a:t>Metal clips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(c) Metal Clips</a:t>
            </a:r>
          </a:p>
          <a:p>
            <a:pPr lvl="2"/>
            <a:r>
              <a:rPr lang="en-GB" sz="3200" dirty="0" smtClean="0"/>
              <a:t>Have two sharp points which when the clip is closed grip the edges of skin incision.</a:t>
            </a:r>
          </a:p>
          <a:p>
            <a:pPr lvl="2"/>
            <a:r>
              <a:rPr lang="en-GB" sz="3200" dirty="0" smtClean="0"/>
              <a:t>Used to suture a wound which heals quickly e.g. In the region of the neck.</a:t>
            </a:r>
          </a:p>
          <a:p>
            <a:pPr>
              <a:buNone/>
            </a:pPr>
            <a:r>
              <a:rPr lang="en-GB" b="1" dirty="0" smtClean="0"/>
              <a:t>		</a:t>
            </a:r>
            <a:r>
              <a:rPr lang="en-GB" b="1" dirty="0" smtClean="0">
                <a:solidFill>
                  <a:srgbClr val="FF0000"/>
                </a:solidFill>
              </a:rPr>
              <a:t>Types:</a:t>
            </a:r>
          </a:p>
          <a:p>
            <a:pPr lvl="2">
              <a:buFont typeface="Wingdings" pitchFamily="2" charset="2"/>
              <a:buChar char="Ø"/>
            </a:pPr>
            <a:r>
              <a:rPr lang="en-GB" sz="3200" dirty="0" smtClean="0"/>
              <a:t>Michel clips</a:t>
            </a:r>
          </a:p>
          <a:p>
            <a:pPr lvl="2">
              <a:buFont typeface="Wingdings" pitchFamily="2" charset="2"/>
              <a:buChar char="Ø"/>
            </a:pPr>
            <a:r>
              <a:rPr lang="en-GB" sz="3200" dirty="0" err="1" smtClean="0"/>
              <a:t>Kifa</a:t>
            </a:r>
            <a:r>
              <a:rPr lang="en-GB" sz="3200" dirty="0" smtClean="0"/>
              <a:t> clips</a:t>
            </a:r>
          </a:p>
          <a:p>
            <a:pPr lvl="2">
              <a:buNone/>
            </a:pPr>
            <a:endParaRPr lang="en-GB" sz="3200" dirty="0" smtClean="0"/>
          </a:p>
          <a:p>
            <a:pPr lvl="2">
              <a:buNone/>
            </a:pPr>
            <a:r>
              <a:rPr lang="en-GB" sz="3200" dirty="0" smtClean="0"/>
              <a:t>........................</a:t>
            </a:r>
            <a:r>
              <a:rPr lang="en-GB" sz="2800" dirty="0" smtClean="0">
                <a:solidFill>
                  <a:srgbClr val="FF0000"/>
                </a:solidFill>
              </a:rPr>
              <a:t>suture needles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SUTURE NEEDLES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Materials used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Plated carbon steel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Martensitic stainless steel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Austenitic stainless steel</a:t>
            </a:r>
          </a:p>
          <a:p>
            <a:pPr lvl="1">
              <a:buNone/>
            </a:pPr>
            <a:r>
              <a:rPr lang="en-GB" dirty="0" smtClean="0"/>
              <a:t>            </a:t>
            </a:r>
          </a:p>
          <a:p>
            <a:pPr lvl="1">
              <a:buNone/>
            </a:pPr>
            <a:r>
              <a:rPr lang="en-GB" dirty="0" smtClean="0"/>
              <a:t>                                                          ................</a:t>
            </a:r>
            <a:r>
              <a:rPr lang="en-GB" dirty="0" smtClean="0">
                <a:solidFill>
                  <a:srgbClr val="FF0000"/>
                </a:solidFill>
              </a:rPr>
              <a:t>classes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Classes</a:t>
            </a:r>
          </a:p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Cutting needles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Round bodied needles</a:t>
            </a:r>
          </a:p>
          <a:p>
            <a:pPr lvl="1">
              <a:buNone/>
            </a:pPr>
            <a:r>
              <a:rPr lang="en-GB" dirty="0" smtClean="0"/>
              <a:t>                                </a:t>
            </a:r>
          </a:p>
          <a:p>
            <a:pPr lvl="1">
              <a:buNone/>
            </a:pPr>
            <a:r>
              <a:rPr lang="en-GB" dirty="0" smtClean="0"/>
              <a:t>                                                     ........... </a:t>
            </a:r>
            <a:r>
              <a:rPr lang="en-GB" dirty="0" smtClean="0">
                <a:solidFill>
                  <a:srgbClr val="FF0000"/>
                </a:solidFill>
              </a:rPr>
              <a:t>classes(cont.)</a:t>
            </a:r>
          </a:p>
          <a:p>
            <a:pPr lvl="1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Classes(cont.)</a:t>
            </a:r>
          </a:p>
          <a:p>
            <a:pPr lvl="1">
              <a:buNone/>
            </a:pPr>
            <a:r>
              <a:rPr lang="en-GB" b="1" dirty="0" smtClean="0">
                <a:solidFill>
                  <a:srgbClr val="00B0F0"/>
                </a:solidFill>
              </a:rPr>
              <a:t>Cutting needles</a:t>
            </a:r>
          </a:p>
          <a:p>
            <a:pPr lvl="2"/>
            <a:r>
              <a:rPr lang="en-GB" sz="2800" dirty="0" smtClean="0"/>
              <a:t>Have sharp edges </a:t>
            </a:r>
          </a:p>
          <a:p>
            <a:pPr lvl="2"/>
            <a:r>
              <a:rPr lang="en-GB" sz="2800" dirty="0" smtClean="0"/>
              <a:t>Are often triangular in section </a:t>
            </a:r>
          </a:p>
          <a:p>
            <a:pPr lvl="2"/>
            <a:r>
              <a:rPr lang="en-GB" sz="2800" dirty="0" smtClean="0"/>
              <a:t>Cut a track as they pass through the tissues</a:t>
            </a:r>
          </a:p>
          <a:p>
            <a:pPr lvl="2"/>
            <a:r>
              <a:rPr lang="en-GB" sz="2800" dirty="0" smtClean="0"/>
              <a:t>Used in strong tissue e.g. Muscle , tendon, skin</a:t>
            </a:r>
          </a:p>
          <a:p>
            <a:pPr lvl="2"/>
            <a:endParaRPr lang="en-GB" sz="2800" dirty="0" smtClean="0"/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r>
              <a:rPr lang="en-GB" sz="2800" dirty="0" smtClean="0"/>
              <a:t>................. </a:t>
            </a:r>
            <a:r>
              <a:rPr lang="en-GB" sz="2800" dirty="0" smtClean="0">
                <a:solidFill>
                  <a:srgbClr val="FF0000"/>
                </a:solidFill>
              </a:rPr>
              <a:t>classes cont.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7774632" cy="1470025"/>
          </a:xfrm>
        </p:spPr>
        <p:txBody>
          <a:bodyPr/>
          <a:lstStyle/>
          <a:p>
            <a:r>
              <a:rPr lang="en-GB" dirty="0" smtClean="0"/>
              <a:t>Module units content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6440760" cy="3359224"/>
          </a:xfrm>
        </p:spPr>
        <p:txBody>
          <a:bodyPr>
            <a:normAutofit fontScale="25000" lnSpcReduction="20000"/>
          </a:bodyPr>
          <a:lstStyle/>
          <a:p>
            <a:pPr lvl="1" algn="l">
              <a:buFont typeface="Arial" pitchFamily="34" charset="0"/>
              <a:buChar char="•"/>
            </a:pPr>
            <a:r>
              <a:rPr lang="en-GB" sz="10800" b="1" dirty="0" smtClean="0">
                <a:solidFill>
                  <a:schemeClr val="tx1"/>
                </a:solidFill>
              </a:rPr>
              <a:t> </a:t>
            </a:r>
            <a:r>
              <a:rPr lang="en-GB" sz="11200" b="1" dirty="0" smtClean="0">
                <a:solidFill>
                  <a:schemeClr val="tx1"/>
                </a:solidFill>
              </a:rPr>
              <a:t>Concepts</a:t>
            </a:r>
          </a:p>
          <a:p>
            <a:pPr lvl="2" algn="l">
              <a:buFont typeface="Wingdings" pitchFamily="2" charset="2"/>
              <a:buChar char="Ø"/>
            </a:pPr>
            <a:r>
              <a:rPr lang="en-GB" sz="11200" dirty="0" smtClean="0">
                <a:solidFill>
                  <a:schemeClr val="tx1"/>
                </a:solidFill>
              </a:rPr>
              <a:t>Definition of perioperative nursing</a:t>
            </a:r>
          </a:p>
          <a:p>
            <a:pPr lvl="2" algn="l">
              <a:buFont typeface="Wingdings" pitchFamily="2" charset="2"/>
              <a:buChar char="Ø"/>
            </a:pPr>
            <a:r>
              <a:rPr lang="en-GB" sz="11200" dirty="0" smtClean="0">
                <a:solidFill>
                  <a:schemeClr val="tx1"/>
                </a:solidFill>
              </a:rPr>
              <a:t>The scope of perioperative nursing</a:t>
            </a:r>
          </a:p>
          <a:p>
            <a:pPr lvl="2" algn="l">
              <a:buFont typeface="Wingdings" pitchFamily="2" charset="2"/>
              <a:buChar char="Ø"/>
            </a:pPr>
            <a:r>
              <a:rPr lang="en-GB" sz="11200" dirty="0" smtClean="0">
                <a:solidFill>
                  <a:schemeClr val="tx1"/>
                </a:solidFill>
              </a:rPr>
              <a:t>Classification of surgery</a:t>
            </a:r>
          </a:p>
          <a:p>
            <a:pPr lvl="2" algn="l">
              <a:buFont typeface="Wingdings" pitchFamily="2" charset="2"/>
              <a:buChar char="Ø"/>
            </a:pPr>
            <a:endParaRPr lang="en-GB" sz="11200" b="1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GB" sz="11200" b="1" dirty="0" smtClean="0">
                <a:solidFill>
                  <a:schemeClr val="tx1"/>
                </a:solidFill>
              </a:rPr>
              <a:t> Operating theatre layout/design</a:t>
            </a:r>
          </a:p>
          <a:p>
            <a:pPr lvl="1" algn="l">
              <a:buFont typeface="Arial" pitchFamily="34" charset="0"/>
              <a:buChar char="•"/>
            </a:pPr>
            <a:endParaRPr lang="en-GB" sz="11200" b="1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GB" sz="11200" b="1" dirty="0" smtClean="0">
                <a:solidFill>
                  <a:schemeClr val="tx1"/>
                </a:solidFill>
              </a:rPr>
              <a:t> Equipment used in theatre </a:t>
            </a:r>
          </a:p>
          <a:p>
            <a:pPr lvl="1" algn="l">
              <a:buFont typeface="Arial" pitchFamily="34" charset="0"/>
              <a:buChar char="•"/>
            </a:pPr>
            <a:endParaRPr lang="en-GB" sz="11200" b="1" dirty="0" smtClean="0">
              <a:solidFill>
                <a:schemeClr val="tx1"/>
              </a:solidFill>
            </a:endParaRPr>
          </a:p>
          <a:p>
            <a:pPr lvl="1" algn="l"/>
            <a:r>
              <a:rPr lang="en-GB" sz="11200" b="1" dirty="0" smtClean="0">
                <a:solidFill>
                  <a:schemeClr val="tx1"/>
                </a:solidFill>
              </a:rPr>
              <a:t>......................... </a:t>
            </a:r>
            <a:r>
              <a:rPr lang="en-GB" sz="11200" b="1" dirty="0" smtClean="0">
                <a:solidFill>
                  <a:srgbClr val="FF0000"/>
                </a:solidFill>
              </a:rPr>
              <a:t>Units content</a:t>
            </a:r>
          </a:p>
          <a:p>
            <a:pPr lvl="1" algn="l"/>
            <a:endParaRPr lang="en-GB" sz="11200" b="1" dirty="0" smtClean="0">
              <a:solidFill>
                <a:schemeClr val="tx1"/>
              </a:solidFill>
            </a:endParaRPr>
          </a:p>
          <a:p>
            <a:pPr lvl="1" algn="l"/>
            <a:r>
              <a:rPr lang="en-GB" sz="11200" dirty="0" smtClean="0"/>
              <a:t>	</a:t>
            </a:r>
            <a:endParaRPr lang="en-GB" sz="112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3500" b="1" dirty="0" smtClean="0"/>
              <a:t>Classes –Cutting needles(cont.)</a:t>
            </a:r>
          </a:p>
          <a:p>
            <a:pPr lvl="1">
              <a:buNone/>
            </a:pPr>
            <a:r>
              <a:rPr lang="en-GB" sz="3000" b="1" dirty="0" smtClean="0">
                <a:solidFill>
                  <a:srgbClr val="00B050"/>
                </a:solidFill>
              </a:rPr>
              <a:t>Shapes and Types </a:t>
            </a:r>
          </a:p>
          <a:p>
            <a:pPr lvl="1">
              <a:buFont typeface="Arial" pitchFamily="34" charset="0"/>
              <a:buChar char="•"/>
            </a:pPr>
            <a:r>
              <a:rPr lang="en-GB" sz="3000" b="1" dirty="0" smtClean="0"/>
              <a:t>Straight cutting needles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Size  6.5 - 10 cm in length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for skin sutures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Most common type is Simms's abdominal needle</a:t>
            </a:r>
          </a:p>
          <a:p>
            <a:pPr lvl="1">
              <a:buFont typeface="Arial" pitchFamily="34" charset="0"/>
              <a:buChar char="•"/>
            </a:pPr>
            <a:r>
              <a:rPr lang="en-GB" sz="3000" b="1" dirty="0" smtClean="0"/>
              <a:t>Curved Cutting needles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Mainly used for suture of skin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Used on needle holder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Classes –Cutting needles(cont.)</a:t>
            </a:r>
          </a:p>
          <a:p>
            <a:pPr lvl="1">
              <a:buNone/>
            </a:pPr>
            <a:endParaRPr lang="en-GB" sz="3000" b="1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GB" sz="3000" b="1" dirty="0" smtClean="0">
                <a:solidFill>
                  <a:srgbClr val="00B050"/>
                </a:solidFill>
              </a:rPr>
              <a:t>Shapes and Types (cont)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Half- circle cutting needles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mainly for suture of fascia and muscle tendon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on needle holder</a:t>
            </a:r>
          </a:p>
          <a:p>
            <a:pPr lvl="2">
              <a:buNone/>
            </a:pPr>
            <a:r>
              <a:rPr lang="en-GB" sz="2800" smtClean="0"/>
              <a:t>           ...............</a:t>
            </a:r>
            <a:endParaRPr lang="en-GB" sz="2800" dirty="0" smtClean="0"/>
          </a:p>
          <a:p>
            <a:pPr lvl="1"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Classes (cont.)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Round bodied needles </a:t>
            </a:r>
          </a:p>
          <a:p>
            <a:pPr lvl="2"/>
            <a:r>
              <a:rPr lang="en-GB" sz="2800" dirty="0" smtClean="0"/>
              <a:t>Cause less damage to the tissues </a:t>
            </a:r>
          </a:p>
          <a:p>
            <a:pPr lvl="2"/>
            <a:r>
              <a:rPr lang="en-GB" sz="2800" dirty="0" smtClean="0"/>
              <a:t>Make puncture in the tissues which close very easily afterwards </a:t>
            </a:r>
          </a:p>
          <a:p>
            <a:pPr lvl="2"/>
            <a:r>
              <a:rPr lang="en-GB" sz="2800" dirty="0" smtClean="0"/>
              <a:t>Used for suturing delicate tissues e.g. mucus membrane , fat tissue , intestine etc.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2800" b="1" dirty="0" smtClean="0"/>
              <a:t>Round bodied needles(cont.)</a:t>
            </a:r>
          </a:p>
          <a:p>
            <a:pPr lvl="1">
              <a:buNone/>
            </a:pPr>
            <a:r>
              <a:rPr lang="en-GB" dirty="0" smtClean="0">
                <a:solidFill>
                  <a:srgbClr val="00B050"/>
                </a:solidFill>
              </a:rPr>
              <a:t>Shapes and types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Straight round  bodied needles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for intestinal suture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Mayo suture needle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extensively in gynaecology and obstetrics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Half – Circle Round Bodied needles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Used for peritoneum suture</a:t>
            </a:r>
          </a:p>
          <a:p>
            <a:pPr lvl="2">
              <a:buNone/>
            </a:pPr>
            <a:r>
              <a:rPr lang="en-GB" sz="2800" dirty="0" smtClean="0"/>
              <a:t>........................................</a:t>
            </a:r>
          </a:p>
          <a:p>
            <a:pPr lvl="2">
              <a:buFont typeface="Wingdings" pitchFamily="2" charset="2"/>
              <a:buChar char="Ø"/>
            </a:pPr>
            <a:endParaRPr lang="en-GB" sz="2000" dirty="0" smtClean="0"/>
          </a:p>
          <a:p>
            <a:pPr lvl="3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USED  -Suture needles(cont)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sz="2800" b="1" dirty="0" smtClean="0"/>
          </a:p>
          <a:p>
            <a:pPr>
              <a:buNone/>
            </a:pPr>
            <a:r>
              <a:rPr lang="en-GB" sz="2800" b="1" dirty="0" smtClean="0"/>
              <a:t>Round bodied needles (cont.)</a:t>
            </a:r>
          </a:p>
          <a:p>
            <a:pPr lvl="1">
              <a:buNone/>
            </a:pPr>
            <a:r>
              <a:rPr lang="en-GB" dirty="0" smtClean="0">
                <a:solidFill>
                  <a:srgbClr val="00B050"/>
                </a:solidFill>
              </a:rPr>
              <a:t>Shapes and types</a:t>
            </a:r>
          </a:p>
          <a:p>
            <a:pPr lvl="2"/>
            <a:r>
              <a:rPr lang="en-GB" sz="2800" dirty="0" smtClean="0"/>
              <a:t>Round – Bodied  fish hook needle. Also called Symonds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Used for hernia repair . </a:t>
            </a:r>
          </a:p>
          <a:p>
            <a:pPr lvl="2"/>
            <a:r>
              <a:rPr lang="en-GB" sz="2800" dirty="0" smtClean="0"/>
              <a:t>Curved round – bodied needles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Used for :- Peritoneum, intestine, fat tissue 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44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GB" dirty="0" smtClean="0"/>
              <a:t>SCAPEL BLADES AND HANDLES</a:t>
            </a:r>
          </a:p>
          <a:p>
            <a:pPr lvl="1">
              <a:buNone/>
            </a:pPr>
            <a:r>
              <a:rPr lang="en-GB" sz="3200" b="1" dirty="0" err="1" smtClean="0"/>
              <a:t>Scapel</a:t>
            </a:r>
            <a:r>
              <a:rPr lang="en-GB" sz="3200" b="1" dirty="0" smtClean="0"/>
              <a:t> Handles</a:t>
            </a:r>
          </a:p>
          <a:p>
            <a:pPr lvl="2"/>
            <a:r>
              <a:rPr lang="en-GB" sz="2800" dirty="0" smtClean="0"/>
              <a:t>The Bard Parker </a:t>
            </a:r>
            <a:r>
              <a:rPr lang="en-GB" sz="2800" dirty="0" err="1" smtClean="0"/>
              <a:t>Scapel</a:t>
            </a:r>
            <a:r>
              <a:rPr lang="en-GB" sz="2800" dirty="0" smtClean="0"/>
              <a:t> handle permits the fitting of various sizes and shapes of </a:t>
            </a:r>
            <a:r>
              <a:rPr lang="en-GB" sz="2800" dirty="0" err="1" smtClean="0"/>
              <a:t>scapel</a:t>
            </a:r>
            <a:r>
              <a:rPr lang="en-GB" sz="2800" dirty="0" smtClean="0"/>
              <a:t> blades.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–</a:t>
            </a:r>
            <a:r>
              <a:rPr lang="en-GB" dirty="0" err="1" smtClean="0"/>
              <a:t>Scapel</a:t>
            </a:r>
            <a:r>
              <a:rPr lang="en-GB" dirty="0" smtClean="0"/>
              <a:t> Blades and Handles(cont.)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4600" b="1" dirty="0" err="1" smtClean="0"/>
              <a:t>Scapel</a:t>
            </a:r>
            <a:r>
              <a:rPr lang="en-GB" sz="4600" b="1" dirty="0" smtClean="0"/>
              <a:t> Handles (cont.)</a:t>
            </a:r>
          </a:p>
          <a:p>
            <a:pPr lvl="1">
              <a:buNone/>
            </a:pPr>
            <a:r>
              <a:rPr lang="en-GB" sz="4000" b="1" dirty="0" smtClean="0">
                <a:solidFill>
                  <a:srgbClr val="00B050"/>
                </a:solidFill>
              </a:rPr>
              <a:t>Sizes of </a:t>
            </a:r>
            <a:r>
              <a:rPr lang="en-GB" sz="4000" b="1" dirty="0" err="1" smtClean="0">
                <a:solidFill>
                  <a:srgbClr val="00B050"/>
                </a:solidFill>
              </a:rPr>
              <a:t>Scapel</a:t>
            </a:r>
            <a:r>
              <a:rPr lang="en-GB" sz="4000" b="1" dirty="0" smtClean="0">
                <a:solidFill>
                  <a:srgbClr val="00B050"/>
                </a:solidFill>
              </a:rPr>
              <a:t> Handles</a:t>
            </a:r>
          </a:p>
          <a:p>
            <a:pPr lvl="2"/>
            <a:r>
              <a:rPr lang="en-GB" sz="3600" dirty="0" smtClean="0"/>
              <a:t>There are six sizes of </a:t>
            </a:r>
            <a:r>
              <a:rPr lang="en-GB" sz="3600" dirty="0" err="1" smtClean="0"/>
              <a:t>scapel</a:t>
            </a:r>
            <a:r>
              <a:rPr lang="en-GB" sz="3600" dirty="0" smtClean="0"/>
              <a:t> handles namely</a:t>
            </a:r>
          </a:p>
          <a:p>
            <a:pPr lvl="2"/>
            <a:r>
              <a:rPr lang="en-GB" sz="3600" dirty="0" smtClean="0"/>
              <a:t>Sizes 3, 4 , 5 , 9 , 3L , and 4L.</a:t>
            </a:r>
          </a:p>
          <a:p>
            <a:pPr lvl="2"/>
            <a:r>
              <a:rPr lang="en-GB" sz="3600" dirty="0" smtClean="0"/>
              <a:t>Sizes 3 , 4 , and 5 are the most generally used </a:t>
            </a:r>
          </a:p>
          <a:p>
            <a:pPr lvl="2"/>
            <a:r>
              <a:rPr lang="en-GB" sz="3600" dirty="0" smtClean="0"/>
              <a:t>Sizes 3 and  4 are the general purpose handles of medium lengths</a:t>
            </a:r>
          </a:p>
          <a:p>
            <a:pPr lvl="2">
              <a:buNone/>
            </a:pPr>
            <a:endParaRPr lang="en-GB" sz="3600" dirty="0" smtClean="0"/>
          </a:p>
          <a:p>
            <a:pPr lvl="2">
              <a:buNone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–</a:t>
            </a:r>
            <a:r>
              <a:rPr lang="en-GB" dirty="0" err="1" smtClean="0"/>
              <a:t>Scapel</a:t>
            </a:r>
            <a:r>
              <a:rPr lang="en-GB" dirty="0" smtClean="0"/>
              <a:t> Blades and Handles(cont.)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4600" b="1" dirty="0" err="1" smtClean="0"/>
              <a:t>Scapel</a:t>
            </a:r>
            <a:r>
              <a:rPr lang="en-GB" sz="4600" b="1" dirty="0" smtClean="0"/>
              <a:t> Handles (cont.)</a:t>
            </a:r>
          </a:p>
          <a:p>
            <a:pPr lvl="1">
              <a:buNone/>
            </a:pPr>
            <a:r>
              <a:rPr lang="en-GB" sz="4000" b="1" dirty="0" smtClean="0">
                <a:solidFill>
                  <a:srgbClr val="00B050"/>
                </a:solidFill>
              </a:rPr>
              <a:t>Sizes of </a:t>
            </a:r>
            <a:r>
              <a:rPr lang="en-GB" sz="4000" b="1" dirty="0" err="1" smtClean="0">
                <a:solidFill>
                  <a:srgbClr val="00B050"/>
                </a:solidFill>
              </a:rPr>
              <a:t>Scapel</a:t>
            </a:r>
            <a:r>
              <a:rPr lang="en-GB" sz="4000" b="1" dirty="0" smtClean="0">
                <a:solidFill>
                  <a:srgbClr val="00B050"/>
                </a:solidFill>
              </a:rPr>
              <a:t> Handles</a:t>
            </a:r>
          </a:p>
          <a:p>
            <a:pPr lvl="2"/>
            <a:r>
              <a:rPr lang="en-GB" sz="3600" dirty="0" smtClean="0"/>
              <a:t>Size 5 is a long handle </a:t>
            </a:r>
          </a:p>
          <a:p>
            <a:pPr lvl="2"/>
            <a:r>
              <a:rPr lang="en-GB" sz="3600" dirty="0" smtClean="0"/>
              <a:t>Size 9 is a short handle of special use in plastic surgery </a:t>
            </a:r>
          </a:p>
          <a:p>
            <a:pPr lvl="2"/>
            <a:r>
              <a:rPr lang="en-GB" sz="3600" dirty="0" smtClean="0"/>
              <a:t>Sizes 3L and 4L , are long general purpose handles used for deep cavities</a:t>
            </a:r>
          </a:p>
          <a:p>
            <a:pPr lvl="2">
              <a:buNone/>
            </a:pPr>
            <a:r>
              <a:rPr lang="en-GB" sz="3600" b="1" dirty="0" smtClean="0"/>
              <a:t>            ...................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–</a:t>
            </a:r>
            <a:r>
              <a:rPr lang="en-GB" dirty="0" err="1" smtClean="0"/>
              <a:t>Scapel</a:t>
            </a:r>
            <a:r>
              <a:rPr lang="en-GB" dirty="0" smtClean="0"/>
              <a:t> Blades and Handles(cont.)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Scalpel Blades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Usually packed in </a:t>
            </a:r>
            <a:r>
              <a:rPr lang="en-GB" dirty="0" err="1" smtClean="0"/>
              <a:t>greese</a:t>
            </a:r>
            <a:r>
              <a:rPr lang="en-GB" dirty="0" smtClean="0"/>
              <a:t> free packets</a:t>
            </a:r>
          </a:p>
          <a:p>
            <a:pPr lvl="1">
              <a:buNone/>
            </a:pPr>
            <a:r>
              <a:rPr lang="en-GB" dirty="0" smtClean="0">
                <a:solidFill>
                  <a:srgbClr val="00B050"/>
                </a:solidFill>
              </a:rPr>
              <a:t>    Sizes of Scalpel Blades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most popular sizes are :-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Sizes 10 , 11 and 15 . which fit handles size 3 and 3 L , 5 and 9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Sizes 20 , 22 , 23 and 24 . Which fit handles size 4 and 4 L</a:t>
            </a:r>
          </a:p>
          <a:p>
            <a:pPr lvl="2">
              <a:buNone/>
            </a:pPr>
            <a:r>
              <a:rPr lang="en-GB" sz="2800" dirty="0" smtClean="0"/>
              <a:t>                 .....................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 –Scalpel Blades and Handles(cont.)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SOLID SCALPELS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Most of these instruments are made from Carbon Steel.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                                          .....................................</a:t>
            </a:r>
            <a:r>
              <a:rPr lang="en-GB" dirty="0" smtClean="0">
                <a:solidFill>
                  <a:srgbClr val="FF0000"/>
                </a:solidFill>
              </a:rPr>
              <a:t>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Module units content (cont.)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Preparation for an operation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Self scrubbing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Gowning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Gloving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Laying out instruments of a basic general set on relevant trolleys </a:t>
            </a:r>
          </a:p>
          <a:p>
            <a:pPr lvl="1">
              <a:buNone/>
            </a:pPr>
            <a:r>
              <a:rPr lang="en-GB" dirty="0" smtClean="0"/>
              <a:t>                       ..........................</a:t>
            </a:r>
            <a:r>
              <a:rPr lang="en-GB" dirty="0" smtClean="0">
                <a:solidFill>
                  <a:srgbClr val="FF0000"/>
                </a:solidFill>
              </a:rPr>
              <a:t>units content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EQUIPMENT-Solid scalpels(cont.)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B050"/>
                </a:solidFill>
              </a:rPr>
              <a:t>Types</a:t>
            </a:r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Orthopaedic Scalpels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Vary in size from a small 2.5 cm blade to 23 cm amputation knife</a:t>
            </a:r>
          </a:p>
          <a:p>
            <a:pPr lvl="2">
              <a:buNone/>
            </a:pPr>
            <a:endParaRPr lang="en-GB" sz="2800" dirty="0" smtClean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Uses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Used where there is risk of breaking a detachable blade e.g.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Excision of a fibrous tissue at a fracture site</a:t>
            </a:r>
          </a:p>
          <a:p>
            <a:pPr lvl="3">
              <a:buNone/>
            </a:pPr>
            <a:r>
              <a:rPr lang="en-GB" sz="2800" dirty="0" smtClean="0"/>
              <a:t>                              </a:t>
            </a:r>
          </a:p>
          <a:p>
            <a:pPr lvl="3">
              <a:buNone/>
            </a:pPr>
            <a:r>
              <a:rPr lang="en-GB" sz="2800" dirty="0" smtClean="0"/>
              <a:t>                                                   </a:t>
            </a:r>
            <a:r>
              <a:rPr lang="en-GB" sz="2800" dirty="0" smtClean="0">
                <a:solidFill>
                  <a:srgbClr val="FF0000"/>
                </a:solidFill>
              </a:rPr>
              <a:t>...............Types cont.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EQUIPMENT-Solid scalpels(cont.)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00B050"/>
                </a:solidFill>
              </a:rPr>
              <a:t>Types </a:t>
            </a:r>
            <a:r>
              <a:rPr lang="en-GB" dirty="0" smtClean="0"/>
              <a:t>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3200" b="1" dirty="0" smtClean="0"/>
              <a:t>Cartilage Knives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Small type of solid knives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Most popular being :-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Munro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Smillie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Fairbank</a:t>
            </a:r>
          </a:p>
          <a:p>
            <a:pPr lvl="3">
              <a:buNone/>
            </a:pPr>
            <a:r>
              <a:rPr lang="en-GB" sz="2800" dirty="0" smtClean="0"/>
              <a:t>                                 ......................... </a:t>
            </a:r>
            <a:r>
              <a:rPr lang="en-GB" sz="2800" dirty="0" smtClean="0">
                <a:solidFill>
                  <a:srgbClr val="FF0000"/>
                </a:solidFill>
              </a:rPr>
              <a:t>types cont.</a:t>
            </a:r>
          </a:p>
          <a:p>
            <a:pPr lvl="2">
              <a:buFont typeface="Wingdings" pitchFamily="2" charset="2"/>
              <a:buChar char="Ø"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EQUIPMENT-Solid scalpels(cont.)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00B050"/>
                </a:solidFill>
              </a:rPr>
              <a:t>Types </a:t>
            </a:r>
            <a:r>
              <a:rPr lang="en-GB" dirty="0" smtClean="0"/>
              <a:t>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err="1" smtClean="0"/>
              <a:t>Tenotomy</a:t>
            </a:r>
            <a:endParaRPr lang="en-GB" dirty="0" smtClean="0"/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Are long and slender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Have either one or two cutting edges generally with a sharp point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There are many types</a:t>
            </a:r>
          </a:p>
          <a:p>
            <a:pPr lvl="2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Uses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For dividing a tendon through a small puncture wound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EQUIPMENT-Solid scalpels(cont.)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B050"/>
                </a:solidFill>
              </a:rPr>
              <a:t>Types </a:t>
            </a:r>
            <a:r>
              <a:rPr lang="en-GB" dirty="0" smtClean="0"/>
              <a:t>(cont.)</a:t>
            </a:r>
          </a:p>
          <a:p>
            <a:pPr lvl="1">
              <a:buFont typeface="Arial" pitchFamily="34" charset="0"/>
              <a:buChar char="•"/>
            </a:pPr>
            <a:r>
              <a:rPr lang="en-GB" sz="3200" b="1" dirty="0" smtClean="0"/>
              <a:t>Bistouries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Are knives which are generally used in conjunction with a small special probe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Uses</a:t>
            </a:r>
          </a:p>
          <a:p>
            <a:pPr lvl="3">
              <a:buFont typeface="Wingdings" pitchFamily="2" charset="2"/>
              <a:buChar char="ü"/>
            </a:pPr>
            <a:r>
              <a:rPr lang="en-GB" sz="2800" dirty="0" smtClean="0"/>
              <a:t>Division of ligaments or fibrous tissue e.g.</a:t>
            </a:r>
          </a:p>
          <a:p>
            <a:pPr lvl="4">
              <a:buFont typeface="Wingdings" pitchFamily="2" charset="2"/>
              <a:buChar char="v"/>
            </a:pPr>
            <a:r>
              <a:rPr lang="en-GB" sz="2800" dirty="0" smtClean="0"/>
              <a:t>In a strangulated hernia operation.</a:t>
            </a:r>
          </a:p>
          <a:p>
            <a:pPr>
              <a:buNone/>
            </a:pPr>
            <a:r>
              <a:rPr lang="en-GB" sz="2800" dirty="0" smtClean="0"/>
              <a:t>                            </a:t>
            </a:r>
          </a:p>
          <a:p>
            <a:pPr>
              <a:buNone/>
            </a:pPr>
            <a:r>
              <a:rPr lang="en-GB" sz="2800" dirty="0" smtClean="0"/>
              <a:t>                                                  ...................</a:t>
            </a:r>
            <a:r>
              <a:rPr lang="en-GB" sz="2800" dirty="0" smtClean="0">
                <a:solidFill>
                  <a:srgbClr val="FF0000"/>
                </a:solidFill>
              </a:rPr>
              <a:t>major basic set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4000" b="1" dirty="0" smtClean="0"/>
              <a:t>Major Basic Set (General set)</a:t>
            </a:r>
          </a:p>
          <a:p>
            <a:pPr lvl="1">
              <a:buNone/>
            </a:pPr>
            <a:r>
              <a:rPr lang="en-GB" b="1" dirty="0" smtClean="0"/>
              <a:t>List of Instruments</a:t>
            </a:r>
          </a:p>
          <a:p>
            <a:pPr lvl="2"/>
            <a:r>
              <a:rPr lang="en-GB" sz="2800" dirty="0" smtClean="0"/>
              <a:t>5 Sponge holding forceps </a:t>
            </a:r>
            <a:r>
              <a:rPr lang="en-GB" sz="2800" dirty="0" err="1" smtClean="0"/>
              <a:t>rampleys</a:t>
            </a:r>
            <a:endParaRPr lang="en-GB" sz="2800" dirty="0" smtClean="0"/>
          </a:p>
          <a:p>
            <a:pPr lvl="2"/>
            <a:r>
              <a:rPr lang="en-GB" sz="2800" dirty="0" smtClean="0"/>
              <a:t>10 Towel clips cross-section</a:t>
            </a:r>
          </a:p>
          <a:p>
            <a:pPr lvl="2"/>
            <a:r>
              <a:rPr lang="en-GB" sz="2800" dirty="0" smtClean="0"/>
              <a:t>2 BP handle No. 4</a:t>
            </a:r>
          </a:p>
          <a:p>
            <a:pPr lvl="2"/>
            <a:r>
              <a:rPr lang="en-GB" sz="2800" dirty="0" smtClean="0"/>
              <a:t>1 BP handle No. 3</a:t>
            </a:r>
          </a:p>
          <a:p>
            <a:pPr lvl="2"/>
            <a:r>
              <a:rPr lang="en-GB" sz="2800" dirty="0" smtClean="0"/>
              <a:t>2 Toothed  dissecting forceps</a:t>
            </a:r>
          </a:p>
          <a:p>
            <a:pPr lvl="2"/>
            <a:r>
              <a:rPr lang="en-GB" sz="2800" dirty="0" smtClean="0"/>
              <a:t>2 Non- toothed dissecting forceps</a:t>
            </a:r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EQUIPMENTS- Major basic set(CONT.)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1 Pair of Mayo’s scissors 7 inches curved</a:t>
            </a:r>
          </a:p>
          <a:p>
            <a:r>
              <a:rPr lang="en-GB" sz="2800" dirty="0" smtClean="0"/>
              <a:t>1 pair of Mayo’s scissors 5 inches curved</a:t>
            </a:r>
          </a:p>
          <a:p>
            <a:r>
              <a:rPr lang="en-GB" sz="2800" dirty="0" smtClean="0"/>
              <a:t>2 pairs of Mayo’s scissors 7 inches straight</a:t>
            </a:r>
          </a:p>
          <a:p>
            <a:r>
              <a:rPr lang="en-GB" sz="2800" dirty="0" smtClean="0"/>
              <a:t>1 pair ligature scissors  5 inches</a:t>
            </a:r>
          </a:p>
          <a:p>
            <a:r>
              <a:rPr lang="en-GB" sz="2800" dirty="0" smtClean="0"/>
              <a:t>15 Dunhill artery forceps (curved)</a:t>
            </a:r>
          </a:p>
          <a:p>
            <a:r>
              <a:rPr lang="en-GB" sz="2800" dirty="0" smtClean="0"/>
              <a:t>10 Chances Well’s artery forceps </a:t>
            </a:r>
          </a:p>
          <a:p>
            <a:r>
              <a:rPr lang="en-GB" sz="2800" dirty="0" smtClean="0"/>
              <a:t>10 Spencer well’s artery forceps (straight)</a:t>
            </a:r>
          </a:p>
          <a:p>
            <a:r>
              <a:rPr lang="en-GB" sz="2800" dirty="0" smtClean="0"/>
              <a:t>4 Allis tissue forceps </a:t>
            </a:r>
          </a:p>
          <a:p>
            <a:r>
              <a:rPr lang="en-GB" sz="2800" dirty="0" smtClean="0"/>
              <a:t>4 Little Wood tissue forceps 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EQUIPMENTS- Major basic set(CONT.)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2 Lane’s tissue forceps </a:t>
            </a:r>
          </a:p>
          <a:p>
            <a:r>
              <a:rPr lang="en-GB" sz="2800" dirty="0" smtClean="0"/>
              <a:t>2 Langenbeck retractors</a:t>
            </a:r>
          </a:p>
          <a:p>
            <a:r>
              <a:rPr lang="en-GB" sz="2800" dirty="0" smtClean="0"/>
              <a:t>2 Canny- </a:t>
            </a:r>
            <a:r>
              <a:rPr lang="en-GB" sz="2800" dirty="0" err="1" smtClean="0"/>
              <a:t>ryall’s</a:t>
            </a:r>
            <a:r>
              <a:rPr lang="en-GB" sz="2800" dirty="0" smtClean="0"/>
              <a:t> retractors</a:t>
            </a:r>
          </a:p>
          <a:p>
            <a:r>
              <a:rPr lang="en-GB" sz="2800" dirty="0" smtClean="0"/>
              <a:t>2 Sims’s needle holder</a:t>
            </a:r>
          </a:p>
          <a:p>
            <a:r>
              <a:rPr lang="en-GB" sz="2800" dirty="0" smtClean="0"/>
              <a:t>1 Silver probe                                          }  </a:t>
            </a:r>
          </a:p>
          <a:p>
            <a:r>
              <a:rPr lang="en-GB" sz="2800" dirty="0" smtClean="0"/>
              <a:t>1 Sinus forceps 7 inches                        }</a:t>
            </a:r>
          </a:p>
          <a:p>
            <a:r>
              <a:rPr lang="en-GB" sz="2800" dirty="0" smtClean="0"/>
              <a:t>1 Volkmann’s spoon                               }   Bundle of 5</a:t>
            </a:r>
          </a:p>
          <a:p>
            <a:r>
              <a:rPr lang="en-GB" sz="2800" dirty="0" smtClean="0"/>
              <a:t>1 Aneurysm needle                                }</a:t>
            </a:r>
          </a:p>
          <a:p>
            <a:r>
              <a:rPr lang="en-GB" sz="2800" dirty="0" smtClean="0"/>
              <a:t>1 Watson- Cheyne probe dissector      }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EQUIPMENTS- Major basic set(CONT.)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  Sucker tubing</a:t>
            </a:r>
          </a:p>
          <a:p>
            <a:r>
              <a:rPr lang="en-GB" dirty="0" smtClean="0"/>
              <a:t>1  Sucker younker</a:t>
            </a:r>
          </a:p>
          <a:p>
            <a:r>
              <a:rPr lang="en-GB" dirty="0" smtClean="0"/>
              <a:t>1  Universal handle</a:t>
            </a:r>
          </a:p>
          <a:p>
            <a:r>
              <a:rPr lang="en-GB" dirty="0" smtClean="0"/>
              <a:t>2  Sucker ends different sizes</a:t>
            </a:r>
          </a:p>
          <a:p>
            <a:pPr>
              <a:buNone/>
            </a:pPr>
            <a:r>
              <a:rPr lang="en-GB" dirty="0" smtClean="0"/>
              <a:t>             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OPERATION  TABLE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 apparatus capable of adjustment to give a variety of positions for surgery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operation table must be maintained in good working order and checked before each operation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                             ........................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/>
              <a:t>SHADOWLESS LIGHT FITTING (OPERATION LIGHT LAMP)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An apparatus capable of producing </a:t>
            </a:r>
            <a:r>
              <a:rPr lang="en-GB" sz="3000" dirty="0" err="1" smtClean="0"/>
              <a:t>shadowless</a:t>
            </a:r>
            <a:r>
              <a:rPr lang="en-GB" sz="3000" dirty="0" smtClean="0"/>
              <a:t> lighting by directing light onto the operation area (Task area)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The light is directed  at angles to minimize shadows from the surgeon and assistants.</a:t>
            </a:r>
          </a:p>
          <a:p>
            <a:pPr lvl="1">
              <a:buFont typeface="Arial" pitchFamily="34" charset="0"/>
              <a:buChar char="•"/>
            </a:pPr>
            <a:endParaRPr lang="en-GB" sz="30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GB" sz="3600" b="1" dirty="0" smtClean="0">
                <a:solidFill>
                  <a:srgbClr val="FF0000"/>
                </a:solidFill>
              </a:rPr>
              <a:t>Types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Scialytic  light fitting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Metal Reflector light fitting</a:t>
            </a:r>
          </a:p>
          <a:p>
            <a:pPr lvl="2">
              <a:buFont typeface="Wingdings" pitchFamily="2" charset="2"/>
              <a:buChar char="Ø"/>
            </a:pPr>
            <a:r>
              <a:rPr lang="en-GB" sz="3000" dirty="0" smtClean="0"/>
              <a:t>Multi –Reflector light fitting</a:t>
            </a:r>
          </a:p>
          <a:p>
            <a:pPr lvl="2">
              <a:buNone/>
            </a:pPr>
            <a:r>
              <a:rPr lang="en-GB" sz="3000" dirty="0" smtClean="0"/>
              <a:t>                       .......................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59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units content(cont.)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b="1" dirty="0" smtClean="0"/>
              <a:t>Theatre nurses and their duties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Scrub nurse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Circulating nurse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Recovery nurse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Sluice nurse/Theatre attendant</a:t>
            </a:r>
          </a:p>
          <a:p>
            <a:pPr lvl="2">
              <a:buNone/>
            </a:pPr>
            <a:endParaRPr lang="en-GB" sz="2800" dirty="0" smtClean="0"/>
          </a:p>
          <a:p>
            <a:pPr lvl="1">
              <a:buFont typeface="Arial" pitchFamily="34" charset="0"/>
              <a:buChar char="•"/>
            </a:pPr>
            <a:r>
              <a:rPr lang="en-GB" b="1" dirty="0" smtClean="0"/>
              <a:t>Legal aspect in surgery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Patient ‘s rights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Record keeping</a:t>
            </a:r>
          </a:p>
          <a:p>
            <a:pPr lvl="2">
              <a:buNone/>
            </a:pPr>
            <a:r>
              <a:rPr lang="en-GB" sz="2800" dirty="0" smtClean="0"/>
              <a:t>                           ......................</a:t>
            </a:r>
            <a:r>
              <a:rPr lang="en-GB" sz="2800" dirty="0" smtClean="0">
                <a:solidFill>
                  <a:srgbClr val="FF0000"/>
                </a:solidFill>
              </a:rPr>
              <a:t>units  content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DIATHERMY MACHINNE</a:t>
            </a:r>
          </a:p>
          <a:p>
            <a:pPr lvl="1">
              <a:buNone/>
            </a:pPr>
            <a:r>
              <a:rPr lang="en-GB" dirty="0" smtClean="0">
                <a:solidFill>
                  <a:srgbClr val="FF0000"/>
                </a:solidFill>
              </a:rPr>
              <a:t>Uses during operation</a:t>
            </a:r>
          </a:p>
          <a:p>
            <a:pPr lvl="2"/>
            <a:r>
              <a:rPr lang="en-GB" sz="2800" dirty="0" smtClean="0"/>
              <a:t>Coagulation of tissues through coagulating current in order to ;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Control haemorrhage from small blood vessels</a:t>
            </a:r>
          </a:p>
          <a:p>
            <a:pPr lvl="3">
              <a:buFont typeface="Wingdings" pitchFamily="2" charset="2"/>
              <a:buChar char="Ø"/>
            </a:pPr>
            <a:r>
              <a:rPr lang="en-GB" sz="2800" dirty="0" smtClean="0"/>
              <a:t>Cutting of tissues through cutting current introduced through a needle electrode </a:t>
            </a:r>
          </a:p>
          <a:p>
            <a:pPr lvl="3">
              <a:buNone/>
            </a:pPr>
            <a:r>
              <a:rPr lang="en-GB" sz="2800" dirty="0" smtClean="0"/>
              <a:t>                       ....................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/>
          </a:p>
          <a:p>
            <a:pPr>
              <a:buNone/>
            </a:pPr>
            <a:r>
              <a:rPr lang="en-GB" b="1" dirty="0" smtClean="0"/>
              <a:t>INSTRUMENTS CUPBOARDS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Have glass doors and glass shelves on which  instruments are stored according to their size and categories .</a:t>
            </a:r>
          </a:p>
          <a:p>
            <a:pPr lvl="1">
              <a:buNone/>
            </a:pPr>
            <a:r>
              <a:rPr lang="en-GB" dirty="0" smtClean="0"/>
              <a:t>                          </a:t>
            </a:r>
          </a:p>
          <a:p>
            <a:pPr lvl="1">
              <a:buNone/>
            </a:pPr>
            <a:r>
              <a:rPr lang="en-GB" dirty="0" smtClean="0"/>
              <a:t>                                 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RUN –ABOUT BOWL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It is a highly mobile bowl fitted with a low level stand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Used for collecting used swabs and gloves</a:t>
            </a:r>
          </a:p>
          <a:p>
            <a:pPr lvl="1">
              <a:buNone/>
            </a:pPr>
            <a:r>
              <a:rPr lang="en-GB" dirty="0" smtClean="0"/>
              <a:t>                             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ANAESTHETIC MACHINE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special apparatus for administration of general anaesthesia</a:t>
            </a:r>
          </a:p>
          <a:p>
            <a:pPr lvl="1">
              <a:buNone/>
            </a:pPr>
            <a:r>
              <a:rPr lang="en-GB" dirty="0" smtClean="0"/>
              <a:t>                .............................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INSTRUMENT TABLE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 equipment which can be adjusted so that after the  patient has been placed on the operation table the instrument table can be moved about over his body without touching him . </a:t>
            </a:r>
          </a:p>
          <a:p>
            <a:pPr lvl="1">
              <a:buNone/>
            </a:pPr>
            <a:r>
              <a:rPr lang="en-GB" dirty="0" smtClean="0"/>
              <a:t>                                    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TROLLEYS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For example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scrub nurse’s trolley</a:t>
            </a:r>
          </a:p>
          <a:p>
            <a:pPr lvl="2">
              <a:buNone/>
            </a:pPr>
            <a:endParaRPr lang="en-GB" sz="2800" dirty="0" smtClean="0"/>
          </a:p>
          <a:p>
            <a:pPr lvl="2">
              <a:buNone/>
            </a:pPr>
            <a:r>
              <a:rPr lang="en-GB" sz="2800" dirty="0" smtClean="0"/>
              <a:t>...................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BOWLS ON MOVABLE COLUMN STANDS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These are bowls  containing sterile water </a:t>
            </a:r>
          </a:p>
          <a:p>
            <a:pPr lvl="1">
              <a:buNone/>
            </a:pPr>
            <a:r>
              <a:rPr lang="en-GB" dirty="0" smtClean="0">
                <a:solidFill>
                  <a:srgbClr val="FF0000"/>
                </a:solidFill>
              </a:rPr>
              <a:t>Uses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Rinsing the surgeons gloved hands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Rinsing instruments by the scrub nurse</a:t>
            </a:r>
          </a:p>
          <a:p>
            <a:pPr lvl="2">
              <a:buNone/>
            </a:pPr>
            <a:r>
              <a:rPr lang="en-GB" sz="2800" dirty="0" smtClean="0"/>
              <a:t>                 .....................</a:t>
            </a:r>
          </a:p>
          <a:p>
            <a:pPr lvl="2"/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OTHER EQUIPMENTS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Theatre gowns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Theatre suits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Rubber boots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Caps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Masks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Gloves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Swabs</a:t>
            </a:r>
          </a:p>
          <a:p>
            <a:pPr lvl="1">
              <a:buNone/>
            </a:pPr>
            <a:r>
              <a:rPr lang="en-GB" dirty="0" smtClean="0"/>
              <a:t>.....................................................................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SURGICAL HAND SCRUBBING GOWNING AND GLOVING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INDICATIONS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All members of sterile surgical  team</a:t>
            </a:r>
          </a:p>
          <a:p>
            <a:pPr lvl="1">
              <a:buNone/>
            </a:pPr>
            <a:r>
              <a:rPr lang="en-GB" dirty="0" smtClean="0"/>
              <a:t>                               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SURGICAL HAND SCRUBBING GOWNING AND GLOVING(cont.)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PURPOSE</a:t>
            </a:r>
          </a:p>
          <a:p>
            <a:r>
              <a:rPr lang="en-GB" sz="2800" dirty="0" smtClean="0"/>
              <a:t>To protect a patient from infection by preventing pathogenic microorganisms on the hands , arms , and clothes of sterile surgical scrub team from coming into contact with the patient’s wound during an operation.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69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Module units content(cont.)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Types of anaesthesia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Genera anaesthesia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Local anaesthesia</a:t>
            </a:r>
          </a:p>
          <a:p>
            <a:r>
              <a:rPr lang="en-GB" b="1" dirty="0" smtClean="0"/>
              <a:t>Management of patient under anaesthesia and emergencies;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Cardiac arrest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Anaphylactic shock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Respiratory failure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                                   ............................</a:t>
            </a:r>
            <a:r>
              <a:rPr lang="en-GB" dirty="0" smtClean="0">
                <a:solidFill>
                  <a:srgbClr val="FF0000"/>
                </a:solidFill>
              </a:rPr>
              <a:t>Units content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SURGICAL HAND SCRUBBING GOWNING AND GLOVING(cont.)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b="1" dirty="0" smtClean="0"/>
              <a:t>REQUIREMENTS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Scrub room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Scrub suits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Theatre boots or standard shoes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Caps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Masks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Mackintosh aprons to protect the scrub suits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A sink and appropriate taps with hot and cold water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Containers with antimicrobial solution </a:t>
            </a:r>
          </a:p>
          <a:p>
            <a:pPr lvl="1">
              <a:buFont typeface="Arial" pitchFamily="34" charset="0"/>
              <a:buChar char="•"/>
            </a:pPr>
            <a:r>
              <a:rPr lang="en-GB" sz="3600" dirty="0" smtClean="0"/>
              <a:t>Sterile nail brushes in a dispenser</a:t>
            </a:r>
          </a:p>
          <a:p>
            <a:pPr lvl="2">
              <a:buFont typeface="Wingdings" pitchFamily="2" charset="2"/>
              <a:buChar char="Ø"/>
            </a:pPr>
            <a:r>
              <a:rPr lang="en-GB" sz="3600" dirty="0" smtClean="0"/>
              <a:t>The nail brushes should have a nail pick if possible</a:t>
            </a:r>
          </a:p>
          <a:p>
            <a:pPr lvl="2">
              <a:buFont typeface="Wingdings" pitchFamily="2" charset="2"/>
              <a:buChar char="Ø"/>
            </a:pPr>
            <a:endParaRPr lang="en-GB" sz="3600" dirty="0" smtClean="0"/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SURGICAL HAND SCRUBBING GOWNING AND GLOVING(cont.)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REQUIREMENTS 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Sterile theatre gowns and towels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Sterile gloves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clock</a:t>
            </a:r>
          </a:p>
          <a:p>
            <a:pPr>
              <a:buNone/>
            </a:pPr>
            <a:r>
              <a:rPr lang="en-GB" sz="2800" dirty="0" smtClean="0"/>
              <a:t>                            ...........................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SURGICAL HAND SCUBBING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Definition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Is a systematic washing of the hands and forearms and scrubbing of the finger nails using specially developed techniques , in order to render the hands and arms as free as possible from microorganisms.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SURGICAL HAND SCUBBING(cont.)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Preparation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Finger nails should be kept short and free from polish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short sleeved scrub suit should be worn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Theatre boots or standard shoes should be worn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cap should be worn to cover all the hair and the tape tied at the back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 mask should be worn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All jewellery, watches , earring , and necklaces should be removed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SURGICAL HAND SCUBBING(cont.)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Preparation 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Regulation of temperature and flow of water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Wearing of mackintosh apron to protect the scrub suit while doing surgical hand scrub.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scrub room should be stocked with;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Sterile gloves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Sterile gown packs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Antimicrobial cleansing solutions and sterile nail brushes in dispensers.</a:t>
            </a:r>
          </a:p>
          <a:p>
            <a:pPr lvl="1">
              <a:buNone/>
            </a:pPr>
            <a:r>
              <a:rPr lang="en-GB" dirty="0" smtClean="0"/>
              <a:t>                                .............................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74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SURGICAL HAND SCUBBING(cont.)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Procedure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Regulate the flow and temperature of the water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Wet the hands and arms to the elbows for an initial pre scrub wash (Social wash)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Apply about 5 mls. Of scrubbing solution making enough lather on the hands and arms 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Wash hands and arms to the elbows for one minute (This is approximately three times )</a:t>
            </a:r>
          </a:p>
          <a:p>
            <a:pPr lvl="1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75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SURGICAL HAND SCUBBING(cont.)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3500" dirty="0" smtClean="0">
                <a:solidFill>
                  <a:srgbClr val="FF0000"/>
                </a:solidFill>
              </a:rPr>
              <a:t>Procedure (cont.)</a:t>
            </a:r>
          </a:p>
          <a:p>
            <a:pPr>
              <a:buNone/>
            </a:pPr>
            <a:r>
              <a:rPr lang="en-GB" sz="2800" dirty="0" smtClean="0"/>
              <a:t>5. Keeping the hands and arms raised from the fingertips  to the elbow ;</a:t>
            </a:r>
          </a:p>
          <a:p>
            <a:pPr lvl="1"/>
            <a:r>
              <a:rPr lang="en-GB" sz="2400" dirty="0" smtClean="0"/>
              <a:t>Rinse the hands and arms allowing water to run from the hands to the elbows </a:t>
            </a:r>
          </a:p>
          <a:p>
            <a:pPr lvl="1"/>
            <a:r>
              <a:rPr lang="en-GB" sz="2400" dirty="0" smtClean="0"/>
              <a:t>Do not retrace or shake the hands and arms</a:t>
            </a:r>
          </a:p>
          <a:p>
            <a:pPr>
              <a:buNone/>
            </a:pPr>
            <a:r>
              <a:rPr lang="en-GB" sz="2800" dirty="0" smtClean="0"/>
              <a:t>6. Put scrub solution on hands and fingers , pick a brush, wet it and apply scrubbing on to it </a:t>
            </a:r>
          </a:p>
          <a:p>
            <a:pPr>
              <a:buNone/>
            </a:pPr>
            <a:r>
              <a:rPr lang="en-GB" sz="2800" dirty="0" smtClean="0"/>
              <a:t>7. Starting with the left hand put the fingers together and scrub the finger nails (Especially the spaces under the fingernails)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76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SURGICAL HAND SCRUBBING(cont.)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Procedure(cont.)</a:t>
            </a:r>
          </a:p>
          <a:p>
            <a:pPr>
              <a:buNone/>
            </a:pPr>
            <a:r>
              <a:rPr lang="en-GB" sz="2800" dirty="0" smtClean="0"/>
              <a:t>8. With the sponge side of the brush wash all the four sides of the fingers , the palm , and 2/3     of the forearm.</a:t>
            </a:r>
          </a:p>
          <a:p>
            <a:pPr>
              <a:buNone/>
            </a:pPr>
            <a:r>
              <a:rPr lang="en-GB" sz="2800" dirty="0" smtClean="0"/>
              <a:t>9. Rinse the hands from the  finger tips to the arm. Rinse the brush as well.</a:t>
            </a:r>
          </a:p>
          <a:p>
            <a:pPr>
              <a:buNone/>
            </a:pPr>
            <a:r>
              <a:rPr lang="en-GB" sz="2800" dirty="0" smtClean="0"/>
              <a:t>10. Change  over to the right hand and carry out the procedure as for the left hand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Spend about 2 ½ minutes for the two hands </a:t>
            </a:r>
          </a:p>
          <a:p>
            <a:pPr>
              <a:buNone/>
            </a:pPr>
            <a:endParaRPr lang="en-GB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sz="2800" dirty="0" smtClean="0">
                <a:solidFill>
                  <a:srgbClr val="0070C0"/>
                </a:solidFill>
              </a:rPr>
              <a:t>Note</a:t>
            </a:r>
            <a:r>
              <a:rPr lang="en-GB" sz="2800" dirty="0" smtClean="0"/>
              <a:t>: The hands and arms must be rinsed thoroughly  from the finger tips to the elbow , to allow water to drip from the elbow. 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77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SURGICAL HAND SCRUBBING(cont.)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Procedure(cont.)</a:t>
            </a:r>
          </a:p>
          <a:p>
            <a:pPr lvl="1">
              <a:buNone/>
            </a:pPr>
            <a:r>
              <a:rPr lang="en-GB" dirty="0" smtClean="0"/>
              <a:t>11. Close the taps using elbows</a:t>
            </a:r>
          </a:p>
          <a:p>
            <a:pPr lvl="1">
              <a:buNone/>
            </a:pPr>
            <a:r>
              <a:rPr lang="en-GB" dirty="0" smtClean="0"/>
              <a:t>12. Ask the circulating nurse to remove your plastic apron </a:t>
            </a:r>
          </a:p>
          <a:p>
            <a:pPr lvl="1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GB" dirty="0" smtClean="0">
                <a:solidFill>
                  <a:srgbClr val="0070C0"/>
                </a:solidFill>
              </a:rPr>
              <a:t>Note :</a:t>
            </a:r>
            <a:r>
              <a:rPr lang="en-GB" dirty="0" smtClean="0"/>
              <a:t> The scrubbing procedure may take 5-10 minutes </a:t>
            </a:r>
          </a:p>
          <a:p>
            <a:pPr lvl="1">
              <a:buNone/>
            </a:pPr>
            <a:r>
              <a:rPr lang="en-GB" dirty="0" smtClean="0"/>
              <a:t>                    .................................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78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WIPING HANDS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5800" b="1" dirty="0" smtClean="0"/>
              <a:t> </a:t>
            </a:r>
            <a:r>
              <a:rPr lang="en-GB" sz="5800" b="1" dirty="0" smtClean="0">
                <a:solidFill>
                  <a:srgbClr val="FF0000"/>
                </a:solidFill>
              </a:rPr>
              <a:t>Procedure</a:t>
            </a:r>
          </a:p>
          <a:p>
            <a:pPr lvl="1">
              <a:buNone/>
            </a:pPr>
            <a:r>
              <a:rPr lang="en-GB" sz="3600" dirty="0" smtClean="0"/>
              <a:t>1. After scrubbing , pick one folded hand towel from the top of the gown and step back</a:t>
            </a:r>
          </a:p>
          <a:p>
            <a:pPr lvl="1">
              <a:buNone/>
            </a:pPr>
            <a:r>
              <a:rPr lang="en-GB" sz="3600" dirty="0" smtClean="0"/>
              <a:t>2. Grasp the towel and open it fully ;</a:t>
            </a:r>
          </a:p>
          <a:p>
            <a:pPr lvl="2"/>
            <a:r>
              <a:rPr lang="en-GB" sz="3600" dirty="0" smtClean="0"/>
              <a:t>Do not allow the towel to touch any unsterile object or unsterile part of your body</a:t>
            </a:r>
          </a:p>
          <a:p>
            <a:pPr lvl="2"/>
            <a:r>
              <a:rPr lang="en-GB" sz="3600" dirty="0" smtClean="0"/>
              <a:t>Keep your hands and arms above the elbow and the arms away from your body</a:t>
            </a:r>
          </a:p>
          <a:p>
            <a:pPr lvl="1">
              <a:buNone/>
            </a:pPr>
            <a:r>
              <a:rPr lang="en-GB" sz="3600" dirty="0" smtClean="0"/>
              <a:t>3. Holding one end of the towel with one hand , dry the fingers of the opposite using a blotting rotational motion</a:t>
            </a:r>
          </a:p>
          <a:p>
            <a:pPr lvl="1">
              <a:buNone/>
            </a:pPr>
            <a:r>
              <a:rPr lang="en-GB" sz="3600" dirty="0" smtClean="0"/>
              <a:t>4. Move to the dry area of the towel and dry the palm , the back of the hand , the arm and the elbow</a:t>
            </a:r>
          </a:p>
          <a:p>
            <a:pPr lvl="1">
              <a:buNone/>
            </a:pPr>
            <a:r>
              <a:rPr lang="en-GB" sz="3800" dirty="0" smtClean="0"/>
              <a:t>5. Pick another towel from the pack and repeat  the same procedure for the other hand/ arm  </a:t>
            </a:r>
            <a:endParaRPr lang="en-GB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79</a:t>
            </a:fld>
            <a:endParaRPr lang="en-GB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Anaesthesia emergencies( 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en-GB" dirty="0" smtClean="0"/>
              <a:t>Asphyxia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Hypothermia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Care of the patient before ,during and after operation</a:t>
            </a:r>
          </a:p>
          <a:p>
            <a:pPr>
              <a:buNone/>
            </a:pPr>
            <a:r>
              <a:rPr lang="en-GB" b="1" dirty="0" smtClean="0"/>
              <a:t>    .............................................................</a:t>
            </a:r>
          </a:p>
          <a:p>
            <a:pPr>
              <a:buNone/>
            </a:pPr>
            <a:r>
              <a:rPr lang="en-GB" b="1" dirty="0" smtClean="0"/>
              <a:t>                                                     ................</a:t>
            </a:r>
            <a:r>
              <a:rPr lang="en-GB" b="1" dirty="0" smtClean="0">
                <a:solidFill>
                  <a:srgbClr val="FF0000"/>
                </a:solidFill>
              </a:rPr>
              <a:t>Concepts</a:t>
            </a:r>
          </a:p>
          <a:p>
            <a:pPr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GOWNING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Procedure</a:t>
            </a:r>
          </a:p>
          <a:p>
            <a:pPr>
              <a:buNone/>
            </a:pPr>
            <a:r>
              <a:rPr lang="en-GB" sz="2800" dirty="0" smtClean="0"/>
              <a:t>1. With one hand pick the entire folded gown by grasping the gown through all layers, being careful to touch only the inside layer which is exposed . Then step back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>
                <a:solidFill>
                  <a:srgbClr val="0070C0"/>
                </a:solidFill>
              </a:rPr>
              <a:t>Note</a:t>
            </a:r>
            <a:r>
              <a:rPr lang="en-GB" sz="3000" dirty="0" smtClean="0"/>
              <a:t>: Gowns are folded inside out</a:t>
            </a:r>
          </a:p>
          <a:p>
            <a:pPr>
              <a:buNone/>
            </a:pPr>
            <a:r>
              <a:rPr lang="en-GB" sz="2800" dirty="0" smtClean="0"/>
              <a:t>2. Hold the gown near the gown’s neck and allow it to unfold , being careful that it does not touch the body or other unsterile objects</a:t>
            </a:r>
          </a:p>
          <a:p>
            <a:pPr>
              <a:buNone/>
            </a:pPr>
            <a:r>
              <a:rPr lang="en-GB" sz="2800" dirty="0" smtClean="0"/>
              <a:t>3. Grasp the inside shoulder seams and  open the gown with arm holes facing you.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GOWNING-Procedure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2800" dirty="0" smtClean="0"/>
              <a:t>4. Slide arms into the sleeves of the gown , keeping hand at shoulder level away from the body </a:t>
            </a:r>
          </a:p>
          <a:p>
            <a:pPr>
              <a:buNone/>
            </a:pPr>
            <a:r>
              <a:rPr lang="en-GB" sz="2800" dirty="0" smtClean="0"/>
              <a:t>5. Slide the arms further into the gown sleeves and when the finger tips are level with proximal edge of the cuff , grasp the inside seam at the cuff using the  thumb and index finger </a:t>
            </a:r>
          </a:p>
          <a:p>
            <a:pPr>
              <a:buNone/>
            </a:pPr>
            <a:r>
              <a:rPr lang="en-GB" sz="2800" dirty="0" smtClean="0"/>
              <a:t>6. The circulating person should assist to position the gown over the shoulders by grasping the inside  surface of the gown at the shoulder seams.</a:t>
            </a:r>
          </a:p>
          <a:p>
            <a:pPr>
              <a:buNone/>
            </a:pPr>
            <a:r>
              <a:rPr lang="en-GB" sz="2800" dirty="0" smtClean="0"/>
              <a:t>7. The circulating person secures the gown by tying the gown at the waist level at the back </a:t>
            </a:r>
          </a:p>
          <a:p>
            <a:pPr>
              <a:buNone/>
            </a:pPr>
            <a:r>
              <a:rPr lang="en-GB" sz="2800" dirty="0" smtClean="0"/>
              <a:t>                                           .....................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SURGICAL GLOVING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Procedure</a:t>
            </a:r>
          </a:p>
          <a:p>
            <a:pPr lvl="1">
              <a:buNone/>
            </a:pPr>
            <a:r>
              <a:rPr lang="en-GB" dirty="0" smtClean="0"/>
              <a:t>1. Open the inner package containing the gloves and pick up the gloves with the sleeve covered hand</a:t>
            </a:r>
          </a:p>
          <a:p>
            <a:pPr lvl="1">
              <a:buNone/>
            </a:pPr>
            <a:r>
              <a:rPr lang="en-GB" dirty="0" smtClean="0"/>
              <a:t>2. Place the glove on the opposite gown sleeve palm down , with glove fingers pointing towards the shoulder . </a:t>
            </a:r>
          </a:p>
          <a:p>
            <a:pPr lvl="2"/>
            <a:r>
              <a:rPr lang="en-GB" sz="2800" dirty="0" smtClean="0"/>
              <a:t>The palm of the hand inside the gown sleeve must be facing upward  toward the palm of the glove</a:t>
            </a:r>
          </a:p>
          <a:p>
            <a:pPr lvl="1">
              <a:buNone/>
            </a:pPr>
            <a:r>
              <a:rPr lang="en-GB" dirty="0" smtClean="0"/>
              <a:t>3. Place the glove’s rolled cuff edge at the seam that connects the sleeve to the gown cuff</a:t>
            </a:r>
          </a:p>
          <a:p>
            <a:pPr lvl="1">
              <a:buNone/>
            </a:pPr>
            <a:r>
              <a:rPr lang="en-GB" dirty="0" smtClean="0"/>
              <a:t>4. Grasp the bottom rolled cuff edge of the glove with the thumb and index finger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SURGICAL GLOVING-Procedure(cont.)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2400" dirty="0" smtClean="0"/>
              <a:t>5</a:t>
            </a:r>
            <a:r>
              <a:rPr lang="en-GB" sz="2000" b="1" dirty="0" smtClean="0"/>
              <a:t>. While holding glove’s cuff edge with one hand , grasp the uppermost edge of the glove’s cuff with the opposite hand .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b="1" dirty="0" smtClean="0"/>
              <a:t>Take care not to expose the bare fingers while doing this .</a:t>
            </a:r>
          </a:p>
          <a:p>
            <a:pPr>
              <a:buNone/>
            </a:pPr>
            <a:r>
              <a:rPr lang="en-GB" sz="2000" b="1" dirty="0" smtClean="0"/>
              <a:t>6. Continue to grasp the glove , stretch the cuff of the glove over the hand .</a:t>
            </a:r>
          </a:p>
          <a:p>
            <a:pPr>
              <a:buNone/>
            </a:pPr>
            <a:r>
              <a:rPr lang="en-GB" sz="2000" b="1" dirty="0" smtClean="0"/>
              <a:t>7. Using the opposite sleeve covered hand , grasp both the glove cuff and sleeve cuff seam and pull the glove onto the hand.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b="1" dirty="0" smtClean="0"/>
              <a:t>Pull any excessive amount of glove sleeve from underneath the cuff of the glove</a:t>
            </a:r>
          </a:p>
          <a:p>
            <a:pPr>
              <a:buNone/>
            </a:pPr>
            <a:r>
              <a:rPr lang="en-GB" sz="2000" b="1" dirty="0" smtClean="0"/>
              <a:t>8. Using the hand that is now gloved put on the second glove in the same manner .</a:t>
            </a:r>
          </a:p>
          <a:p>
            <a:pPr lvl="1">
              <a:buFont typeface="Arial" pitchFamily="34" charset="0"/>
              <a:buChar char="•"/>
            </a:pPr>
            <a:r>
              <a:rPr lang="en-GB" sz="2000" b="1" dirty="0" smtClean="0"/>
              <a:t> Adjust the fingers of the glove as necessary so that they fit</a:t>
            </a:r>
          </a:p>
          <a:p>
            <a:pPr lvl="1">
              <a:buNone/>
            </a:pPr>
            <a:r>
              <a:rPr lang="en-GB" sz="2000" b="1" dirty="0" smtClean="0"/>
              <a:t>.................................................................................................... 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THEATRE NURSES AND THEIR DUTIES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4000" b="1" dirty="0" smtClean="0"/>
              <a:t>Scrub Nurse</a:t>
            </a:r>
          </a:p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Preparation</a:t>
            </a:r>
          </a:p>
          <a:p>
            <a:r>
              <a:rPr lang="en-GB" sz="2800" b="1" dirty="0" smtClean="0"/>
              <a:t>On entry to theatre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Removes all the ornaments 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Washes hands before changing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Changes into theatre suit 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Puts on cap, mask and shoes/boots</a:t>
            </a:r>
          </a:p>
          <a:p>
            <a:r>
              <a:rPr lang="en-GB" sz="2800" b="1" dirty="0" smtClean="0"/>
              <a:t>Just before operation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Scrubs hands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Puts on a gown and gloves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Scrub Nurse(cont.)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Preparation (cont.)</a:t>
            </a:r>
          </a:p>
          <a:p>
            <a:r>
              <a:rPr lang="en-GB" b="1" dirty="0" smtClean="0"/>
              <a:t>Trolley setting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Lays out sterile equipment on the trolley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Checks and counts the instruments/ materials on the trolley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Mounts swabs on the sponge-holding forceps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Makes sure the cleaning lotion is ready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Ensures swabs are counted and recorded down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Scrub Nurse(cont.)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Assisting during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Gives  the surgeon the cleaning material for the patient’s operation site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the surgeon to drape the patient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Ensures no instruments are left in the patient’s body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as required by the surgeon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Counts every additional item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Counts swabs and instruments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Ensures the counts tally with the initial counting before the incision site is closed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Scrub Nurse(cont.)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Assisting during operation(cont.)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Gives  stitching material to the surgeon if counting is correct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Counts swabs and instruments after closure of a deep cavity and at the end of the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Gives cleaning and drying materials for the stitched incision site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Applies a sterile swab to cover the wound</a:t>
            </a:r>
          </a:p>
          <a:p>
            <a:pPr lvl="1">
              <a:buNone/>
            </a:pPr>
            <a:r>
              <a:rPr lang="en-GB" dirty="0" smtClean="0"/>
              <a:t>                           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87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/>
              <a:t>Scrub Nurse(cont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After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Removes linen (draper) from the patient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Applies sterile dressing without </a:t>
            </a:r>
            <a:r>
              <a:rPr lang="en-GB" dirty="0" err="1" smtClean="0"/>
              <a:t>raytex</a:t>
            </a:r>
            <a:r>
              <a:rPr lang="en-GB" dirty="0" smtClean="0"/>
              <a:t> material on the wound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Moves all trolleys to one corner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Gives any specimen removed to the circulating Nurse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Clears all the instruments.</a:t>
            </a:r>
          </a:p>
          <a:p>
            <a:pPr lvl="1">
              <a:buNone/>
            </a:pPr>
            <a:r>
              <a:rPr lang="en-GB" dirty="0" smtClean="0"/>
              <a:t>                        ................................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Anaesthetic Nurse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Reception of the patient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Receives the patient from the escorting Ward  Nurse at the reception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Welcomes the patient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Checks whether the right patient has been brought to the operating theatre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Checks whether patient has dentures , wigs , nail polish etc.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Checks the type of premedication(if any) and the time it was given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Gives permission to the escorting ward Nurse to go back if satisfied with the checking</a:t>
            </a:r>
          </a:p>
          <a:p>
            <a:pPr lvl="1">
              <a:buFont typeface="Arial" pitchFamily="34" charset="0"/>
              <a:buChar char="•"/>
            </a:pPr>
            <a:r>
              <a:rPr lang="en-GB" sz="3000" dirty="0" smtClean="0"/>
              <a:t>Wheels the patient on the trolley to the anaesthetic room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89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PERIOPERATIVE NURSING CONCEPTS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DEFINITION OF PERIOPERATIVE NURSING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Perioperative nursing refers to the role of the nurse during the preoperative, intraoperative and postoperative phases of a client’s surgical experience.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Anaesthetic Nurse 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During induction of Anaesthesia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Helps the anaesthetist to put the IV cannula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Administers oxygen by mask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Hands over the endotracheal tube and strapping ready for intubation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Inflates the endotracheal tube and clips it with the artery forceps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Covers the patient with a sheet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Wheels the patient to the operation room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in laying the patient on the operation table and positioning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90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Anaesthetic Nurse 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After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the anaesthetist to remove the intubation tube and gives any other assistance as required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Makes sure clear airway is maintained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Takes the patient to the recovery room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Enters in the record book the time the patient leaves the operation room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Provides immediate post operative care to the patient in the recovery room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91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Anaesthetic Nurse 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After operation(cont.)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Hands over the patient to the ward Nurse and gives report about;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type of operation performed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The anaesthetic drug given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Any drains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Any special instructions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Clears all the trolley  and trays used accordingly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Tidies the anaesthesia room and sets for next patient</a:t>
            </a:r>
          </a:p>
          <a:p>
            <a:pPr lvl="1">
              <a:buNone/>
            </a:pPr>
            <a:r>
              <a:rPr lang="en-GB" dirty="0" smtClean="0"/>
              <a:t>                         .............................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92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The Circulating Nurse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Before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Helps equip theatre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Helps check equipment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Keeps sterile gowns /gloves ready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Ties gowns of scrubbed team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Positions diathermy plate and connects accordingly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Prepares the suction machine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in positioning  the patient on the operation table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93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The Circulating Nurse(cont.)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During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Gives required items e.g. Lotions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Counts instruments and swabs with the scrubbed nurse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Writes down swabs to be used on a visible area e.g. A board /chart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Acts as a messenger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Checks used swabs with the scrub nurse before the operation is over 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94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The Circulating Nurse(cont.)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After operation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to strap the wound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Removes diathermy plate from the patient(If applicable)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Checks for any diathermy burns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in removing the patient from the operation table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Assists the scrubbed nurse to remove trolleys from the operation room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Labels specimens ( if any ) and records in the register before sending to the laboratory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Makes sure that the floor of operation room is mopped with a disinfectant between operations .</a:t>
            </a:r>
          </a:p>
          <a:p>
            <a:pPr lvl="1">
              <a:buNone/>
            </a:pPr>
            <a:r>
              <a:rPr lang="en-GB" dirty="0" smtClean="0"/>
              <a:t>                                 ........................................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95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Recovery Room Nurse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Prepares all the equipments and medications required in the recovery room </a:t>
            </a:r>
          </a:p>
          <a:p>
            <a:r>
              <a:rPr lang="en-GB" sz="2800" dirty="0" smtClean="0"/>
              <a:t>Observes the general condition of the patient from operation room every fifteen minutes </a:t>
            </a:r>
          </a:p>
          <a:p>
            <a:r>
              <a:rPr lang="en-GB" sz="2800" dirty="0" smtClean="0"/>
              <a:t>Observes and ensures that post operative blood transfusion and other infusions are running as required </a:t>
            </a:r>
          </a:p>
          <a:p>
            <a:pPr>
              <a:buNone/>
            </a:pPr>
            <a:r>
              <a:rPr lang="en-GB" sz="2800" dirty="0" smtClean="0"/>
              <a:t>                            ..................................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96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Theatre Attendant/Staff in the Sluice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Cleans the sluice room thoroughly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Washes all the instruments after an operation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Cleans the mackintosh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Arranges all the instruments for packing ready for sterilization</a:t>
            </a:r>
          </a:p>
          <a:p>
            <a:pPr>
              <a:buNone/>
            </a:pPr>
            <a:r>
              <a:rPr lang="en-GB" sz="2800" dirty="0" smtClean="0"/>
              <a:t>                      </a:t>
            </a:r>
          </a:p>
          <a:p>
            <a:pPr>
              <a:buNone/>
            </a:pPr>
            <a:r>
              <a:rPr lang="en-GB" sz="2800" dirty="0" smtClean="0"/>
              <a:t>                        ..............................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97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Nurse Administrator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Sees that all staff and patients are safe </a:t>
            </a:r>
          </a:p>
          <a:p>
            <a:r>
              <a:rPr lang="en-GB" sz="2800" dirty="0" smtClean="0"/>
              <a:t>Ensures that every area in theatre is satisfactorily staffed  for 24 hours.</a:t>
            </a:r>
          </a:p>
          <a:p>
            <a:r>
              <a:rPr lang="en-GB" sz="2800" dirty="0" smtClean="0"/>
              <a:t>Ensures that the staff work as required</a:t>
            </a:r>
          </a:p>
          <a:p>
            <a:r>
              <a:rPr lang="en-GB" sz="2800" dirty="0" smtClean="0"/>
              <a:t>Orientates new staff in theatre </a:t>
            </a:r>
          </a:p>
          <a:p>
            <a:r>
              <a:rPr lang="en-GB" sz="2800" dirty="0" smtClean="0"/>
              <a:t>Ensures availability of equipment needed in theatre </a:t>
            </a:r>
          </a:p>
          <a:p>
            <a:r>
              <a:rPr lang="en-GB" sz="2800" dirty="0" smtClean="0"/>
              <a:t>Liaises with the specific wards and other departments for the smooth running of theatre</a:t>
            </a:r>
          </a:p>
          <a:p>
            <a:r>
              <a:rPr lang="en-GB" sz="2800" dirty="0" smtClean="0"/>
              <a:t>Maintains discipline in theatre.</a:t>
            </a:r>
          </a:p>
          <a:p>
            <a:pPr>
              <a:buNone/>
            </a:pPr>
            <a:r>
              <a:rPr lang="en-GB" sz="2800" dirty="0" smtClean="0"/>
              <a:t>             .......................................................................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98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r>
              <a:rPr lang="en-GB" b="1" dirty="0" smtClean="0"/>
              <a:t>LEGAL ASPECT IN SURGERY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DEFINITION</a:t>
            </a:r>
          </a:p>
          <a:p>
            <a:r>
              <a:rPr lang="en-GB" sz="2800" dirty="0" smtClean="0"/>
              <a:t>Legal aspect in surgery refers to what the law requires the surgical team to do pre operatively , intra operatively and post operatively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0D6-4575-48C0-87B6-B8EDB5EF0438}" type="slidenum">
              <a:rPr lang="en-GB" smtClean="0"/>
              <a:pPr/>
              <a:t>99</a:t>
            </a:fld>
            <a:endParaRPr lang="en-GB"/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9360</TotalTime>
  <Words>7707</Words>
  <Application>Microsoft Office PowerPoint</Application>
  <PresentationFormat>On-screen Show (4:3)</PresentationFormat>
  <Paragraphs>1632</Paragraphs>
  <Slides>180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180</vt:i4>
      </vt:variant>
    </vt:vector>
  </HeadingPairs>
  <TitlesOfParts>
    <vt:vector size="181" baseType="lpstr">
      <vt:lpstr>Office Theme</vt:lpstr>
      <vt:lpstr>PERIOPERATIVE  NURSING- 20HRS.</vt:lpstr>
      <vt:lpstr>MODULE  LEARNIG  OUTCOME</vt:lpstr>
      <vt:lpstr>MODULE UNITS </vt:lpstr>
      <vt:lpstr>Module units content</vt:lpstr>
      <vt:lpstr>Module units content (cont.)</vt:lpstr>
      <vt:lpstr>Module units content(cont.)</vt:lpstr>
      <vt:lpstr> Module units content(cont.)</vt:lpstr>
      <vt:lpstr>Anaesthesia emergencies( cont.)</vt:lpstr>
      <vt:lpstr>PERIOPERATIVE NURSING CONCEPTS</vt:lpstr>
      <vt:lpstr>PERIOPERATIVE NURSING CONCEPTS(cont.)</vt:lpstr>
      <vt:lpstr>PERIOPERATIVE  CONCEPTS(cont.)</vt:lpstr>
      <vt:lpstr>PERIOPERATIVE CONCEPTS (cont.)</vt:lpstr>
      <vt:lpstr>PREOPERATIVE CONCEPTS (CONT.)</vt:lpstr>
      <vt:lpstr>CLASSIFICATION OF SURGERY(CONT.)</vt:lpstr>
      <vt:lpstr>CLASSIFICATION OF SURGERY(CONT.)</vt:lpstr>
      <vt:lpstr>OPERATING THEATRE DESIGN</vt:lpstr>
      <vt:lpstr>OPERATING  THEATRE  DESIGN(cont)</vt:lpstr>
      <vt:lpstr>OPERATING AREA DESIGN(CONT.)</vt:lpstr>
      <vt:lpstr>OPERATING THEATRE DESIGN(CONT.)</vt:lpstr>
      <vt:lpstr>OPERATING ROOM DESIGN</vt:lpstr>
      <vt:lpstr>POPERATING THEATRE  DESIGN (CONT.)</vt:lpstr>
      <vt:lpstr>OPERATING THEATRE DESGN(CONT.)</vt:lpstr>
      <vt:lpstr>OPERATING THEATRE DESIGN(CONT.)</vt:lpstr>
      <vt:lpstr>OPERATING THEATRE DESIGN(CON T.)</vt:lpstr>
      <vt:lpstr>OPERATING THEATRE DESIGN(CON T.)</vt:lpstr>
      <vt:lpstr>EQUIPMEMENT USED IN OPERATING THEATRE</vt:lpstr>
      <vt:lpstr>Slide 27</vt:lpstr>
      <vt:lpstr>ABSORBABLE SUTURES/LIGATURES</vt:lpstr>
      <vt:lpstr>Slide 29</vt:lpstr>
      <vt:lpstr>(b) POLYGLYCOLIC ACID (Dexon)</vt:lpstr>
      <vt:lpstr>(c). POLYGLACTIN (Vicryl) </vt:lpstr>
      <vt:lpstr>(d) POLYDIOXANONE (PDS)</vt:lpstr>
      <vt:lpstr>NON- ABSORBABLE SUTURE/LIGATURES</vt:lpstr>
      <vt:lpstr>Slide 34</vt:lpstr>
      <vt:lpstr>Slide 35</vt:lpstr>
      <vt:lpstr>Slide 36</vt:lpstr>
      <vt:lpstr>EQUIPMENTS(CONT.)</vt:lpstr>
      <vt:lpstr>EQUIPMENT USED  -Suture needles(cont)</vt:lpstr>
      <vt:lpstr>EQUIPMENT USED  -Suture needles(cont)</vt:lpstr>
      <vt:lpstr>EQUIPMENT USED  -Suture needles(cont)</vt:lpstr>
      <vt:lpstr>EQUIPMENT USED  -Suture needles(cont)</vt:lpstr>
      <vt:lpstr>EQUIPMENT USED  -Suture needles(cont)</vt:lpstr>
      <vt:lpstr>EQUIPMENT USED  -Suture needles(cont)</vt:lpstr>
      <vt:lpstr>EQUIPMENT USED  -Suture needles(cont)</vt:lpstr>
      <vt:lpstr>EQUIPMENTS(Cont.)</vt:lpstr>
      <vt:lpstr>EQUIPMENT –Scapel Blades and Handles(cont.)</vt:lpstr>
      <vt:lpstr>EQUIPMENT –Scapel Blades and Handles(cont.)</vt:lpstr>
      <vt:lpstr>EQUIPMENT –Scapel Blades and Handles(cont.)</vt:lpstr>
      <vt:lpstr>EQUIPMENT –Scalpel Blades and Handles(cont.)</vt:lpstr>
      <vt:lpstr>EQUIPMENT-Solid scalpels(cont.)</vt:lpstr>
      <vt:lpstr>EQUIPMENT-Solid scalpels(cont.)</vt:lpstr>
      <vt:lpstr>EQUIPMENT-Solid scalpels(cont.)</vt:lpstr>
      <vt:lpstr>EQUIPMENT-Solid scalpels(cont.)</vt:lpstr>
      <vt:lpstr>EQUIPMENTS(CONT.)</vt:lpstr>
      <vt:lpstr>EQUIPMENTS- Major basic set(CONT.)</vt:lpstr>
      <vt:lpstr>EQUIPMENTS- Major basic set(CONT.)</vt:lpstr>
      <vt:lpstr>EQUIPMENTS- Major basic set(CONT.)</vt:lpstr>
      <vt:lpstr>EQUIPMENTS (CONT.)</vt:lpstr>
      <vt:lpstr>EQUIPMENTS (CONT.)</vt:lpstr>
      <vt:lpstr>EQUIPMENTS (CONT.)</vt:lpstr>
      <vt:lpstr>EQUIPMENTS (CONT.)</vt:lpstr>
      <vt:lpstr>EQUIPMENTS (CONT.)</vt:lpstr>
      <vt:lpstr>EQUIPMENTS (CONT.)</vt:lpstr>
      <vt:lpstr>EQUIPMENTS (CONT.)</vt:lpstr>
      <vt:lpstr>EQUIPMENTS (CONT.)</vt:lpstr>
      <vt:lpstr>EQUIPMENTS (CONT.)</vt:lpstr>
      <vt:lpstr>EQUIPMENTS (CONT.)</vt:lpstr>
      <vt:lpstr>SURGICAL HAND SCRUBBING GOWNING AND GLOVING</vt:lpstr>
      <vt:lpstr>SURGICAL HAND SCRUBBING GOWNING AND GLOVING(cont.)</vt:lpstr>
      <vt:lpstr>SURGICAL HAND SCRUBBING GOWNING AND GLOVING(cont.)</vt:lpstr>
      <vt:lpstr>SURGICAL HAND SCRUBBING GOWNING AND GLOVING(cont.)</vt:lpstr>
      <vt:lpstr>SURGICAL HAND SCUBBING</vt:lpstr>
      <vt:lpstr>SURGICAL HAND SCUBBING(cont.)</vt:lpstr>
      <vt:lpstr>SURGICAL HAND SCUBBING(cont.)</vt:lpstr>
      <vt:lpstr>SURGICAL HAND SCUBBING(cont.)</vt:lpstr>
      <vt:lpstr>SURGICAL HAND SCUBBING(cont.)</vt:lpstr>
      <vt:lpstr>SURGICAL HAND SCRUBBING(cont.)</vt:lpstr>
      <vt:lpstr>SURGICAL HAND SCRUBBING(cont.)</vt:lpstr>
      <vt:lpstr>WIPING HANDS</vt:lpstr>
      <vt:lpstr>GOWNING</vt:lpstr>
      <vt:lpstr>GOWNING-Procedure (cont.)</vt:lpstr>
      <vt:lpstr>SURGICAL GLOVING</vt:lpstr>
      <vt:lpstr>SURGICAL GLOVING-Procedure(cont.)</vt:lpstr>
      <vt:lpstr>THEATRE NURSES AND THEIR DUTIES</vt:lpstr>
      <vt:lpstr>Scrub Nurse(cont.)</vt:lpstr>
      <vt:lpstr>Scrub Nurse(cont.)</vt:lpstr>
      <vt:lpstr>Scrub Nurse(cont.)</vt:lpstr>
      <vt:lpstr>Scrub Nurse(cont.)</vt:lpstr>
      <vt:lpstr>Anaesthetic Nurse</vt:lpstr>
      <vt:lpstr>Anaesthetic Nurse (cont.)</vt:lpstr>
      <vt:lpstr>Anaesthetic Nurse (cont.)</vt:lpstr>
      <vt:lpstr>Anaesthetic Nurse (cont.)</vt:lpstr>
      <vt:lpstr>The Circulating Nurse</vt:lpstr>
      <vt:lpstr>The Circulating Nurse(cont.)</vt:lpstr>
      <vt:lpstr>The Circulating Nurse(cont.)</vt:lpstr>
      <vt:lpstr>Recovery Room Nurse</vt:lpstr>
      <vt:lpstr>Theatre Attendant/Staff in the Sluice</vt:lpstr>
      <vt:lpstr>The Nurse Administrator</vt:lpstr>
      <vt:lpstr> LEGAL ASPECT IN SURGERY</vt:lpstr>
      <vt:lpstr>LEGAL ASPECT IN SURGERY(cont.)</vt:lpstr>
      <vt:lpstr>LEGAL ASPECT IN SURGERY(cont.)</vt:lpstr>
      <vt:lpstr>LEGAL ASPECT IN SURGERY(cont.)</vt:lpstr>
      <vt:lpstr>LEGAL ASPECT IN SURGERY(cont.)</vt:lpstr>
      <vt:lpstr>LEGAL ASPECT IN SURGERY(cont.)</vt:lpstr>
      <vt:lpstr>LEGAL ASPECT IN SURGERY(cont.)</vt:lpstr>
      <vt:lpstr>LEGAL ASPECT IN SURGERY(cont.)</vt:lpstr>
      <vt:lpstr>LEGAL ASPECT IN SURGERY(cont.)</vt:lpstr>
      <vt:lpstr>LEGAL ASPECT IN SURGERY(cont.)</vt:lpstr>
      <vt:lpstr>LEGAL ASPECT IN SURGERY(cont.)</vt:lpstr>
      <vt:lpstr>ANAESTHESIA</vt:lpstr>
      <vt:lpstr>ANAESTHESIA(Cont.)</vt:lpstr>
      <vt:lpstr>General Anaesthesia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General Anaesthesia(cont.)</vt:lpstr>
      <vt:lpstr>Local Anaesthetics</vt:lpstr>
      <vt:lpstr>Local Anaesthetics (cont.)</vt:lpstr>
      <vt:lpstr>Local Anaesthetics (cont.)</vt:lpstr>
      <vt:lpstr>Local Anaesthetics (cont.)</vt:lpstr>
      <vt:lpstr>Local Anaesthetics (cont.)</vt:lpstr>
      <vt:lpstr>Local Anaesthetics (cont.)</vt:lpstr>
      <vt:lpstr>ANAESTHETIC EMERGENCIES</vt:lpstr>
      <vt:lpstr>Cardiac Arrest (cont.)</vt:lpstr>
      <vt:lpstr>Cardiac Arrest (cont.)</vt:lpstr>
      <vt:lpstr>Cardiac Arrest (cont.)</vt:lpstr>
      <vt:lpstr>Cardiac Arrest -Resuscitation (cont.)</vt:lpstr>
      <vt:lpstr>Anaphylactic shock</vt:lpstr>
      <vt:lpstr>Anaphylactic shock(cont.)</vt:lpstr>
      <vt:lpstr>Anaphylactic shock(cont.)</vt:lpstr>
      <vt:lpstr>Anaphylactic shock(cont.)</vt:lpstr>
      <vt:lpstr>Respiratory failure</vt:lpstr>
      <vt:lpstr>Respiratory failure (cont.)</vt:lpstr>
      <vt:lpstr>Respiratory failure (cont.)</vt:lpstr>
      <vt:lpstr>Hypothermia</vt:lpstr>
      <vt:lpstr>Hypothermia (cont.)</vt:lpstr>
      <vt:lpstr>Hypothermia (cont.)</vt:lpstr>
      <vt:lpstr>Hypothermia (cont.)</vt:lpstr>
      <vt:lpstr>Hypothermia (cont.)</vt:lpstr>
      <vt:lpstr>Asphyxia</vt:lpstr>
      <vt:lpstr>Asphyxia(cont.)</vt:lpstr>
      <vt:lpstr>CARE OF THE PATIENT BEFORE , DURING AND AFTER OPERATION</vt:lpstr>
      <vt:lpstr>Pre –Operative care(cont.)</vt:lpstr>
      <vt:lpstr>Pre –Operative care(cont.)</vt:lpstr>
      <vt:lpstr>Pre –Operative care(cont.)</vt:lpstr>
      <vt:lpstr>Pre –Operative care(cont.)</vt:lpstr>
      <vt:lpstr>Pre –Operative care(cont.)</vt:lpstr>
      <vt:lpstr>Pre –Operative care(cont.)</vt:lpstr>
      <vt:lpstr>Pre –Operative care(cont.)</vt:lpstr>
      <vt:lpstr>Pre –Operative care(cont.)</vt:lpstr>
      <vt:lpstr>Pre –Operative care(cont.)</vt:lpstr>
      <vt:lpstr>Intra operative care</vt:lpstr>
      <vt:lpstr>Intra operative care(cont.)</vt:lpstr>
      <vt:lpstr>Intra operative care(cont.)</vt:lpstr>
      <vt:lpstr>Intra operative care(cont.)</vt:lpstr>
      <vt:lpstr>Intra operative care(cont.)</vt:lpstr>
      <vt:lpstr>Post operative care</vt:lpstr>
      <vt:lpstr>General principles in post operative care(cont.)</vt:lpstr>
      <vt:lpstr>General principles in post operative care(cont.)</vt:lpstr>
      <vt:lpstr>General principles in post operative care(cont.)</vt:lpstr>
      <vt:lpstr>General principles in post operative care(cont.)</vt:lpstr>
      <vt:lpstr>General principles in post operative care(cont.)</vt:lpstr>
      <vt:lpstr>General principles in post operative care(cont.)</vt:lpstr>
      <vt:lpstr>General principles in post operative care(cont.)</vt:lpstr>
      <vt:lpstr>General principles in post operative care(cont.)</vt:lpstr>
      <vt:lpstr>General principles in post operative care(cont.)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PERIOPERATIVE  NURSING- 20HRS.</dc:title>
  <dc:creator>bonty</dc:creator>
  <cp:lastModifiedBy>bonty</cp:lastModifiedBy>
  <cp:revision>892</cp:revision>
  <dcterms:created xsi:type="dcterms:W3CDTF">2015-01-09T18:20:25Z</dcterms:created>
  <dcterms:modified xsi:type="dcterms:W3CDTF">2017-03-03T08:21:19Z</dcterms:modified>
</cp:coreProperties>
</file>