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6" r:id="rId3"/>
    <p:sldId id="271" r:id="rId4"/>
    <p:sldId id="258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0" r:id="rId13"/>
    <p:sldId id="281" r:id="rId14"/>
    <p:sldId id="282" r:id="rId15"/>
    <p:sldId id="283" r:id="rId16"/>
    <p:sldId id="264" r:id="rId17"/>
    <p:sldId id="262" r:id="rId18"/>
    <p:sldId id="263" r:id="rId19"/>
    <p:sldId id="286" r:id="rId20"/>
    <p:sldId id="259" r:id="rId21"/>
    <p:sldId id="267" r:id="rId22"/>
    <p:sldId id="268" r:id="rId23"/>
    <p:sldId id="269" r:id="rId24"/>
    <p:sldId id="261" r:id="rId25"/>
    <p:sldId id="289" r:id="rId26"/>
    <p:sldId id="270" r:id="rId27"/>
    <p:sldId id="288" r:id="rId28"/>
    <p:sldId id="260" r:id="rId29"/>
    <p:sldId id="287" r:id="rId30"/>
    <p:sldId id="290" r:id="rId31"/>
    <p:sldId id="291" r:id="rId32"/>
    <p:sldId id="292" r:id="rId33"/>
    <p:sldId id="293" r:id="rId34"/>
    <p:sldId id="294" r:id="rId35"/>
    <p:sldId id="295" r:id="rId36"/>
  </p:sldIdLst>
  <p:sldSz cx="109728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29" autoAdjust="0"/>
    <p:restoredTop sz="94660"/>
  </p:normalViewPr>
  <p:slideViewPr>
    <p:cSldViewPr snapToGrid="0">
      <p:cViewPr>
        <p:scale>
          <a:sx n="66" d="100"/>
          <a:sy n="66" d="100"/>
        </p:scale>
        <p:origin x="-870" y="-78"/>
      </p:cViewPr>
      <p:guideLst>
        <p:guide orient="horz" pos="2448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3A5A8-5B30-4F4E-8776-848D6D71459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F9A17-8B68-42C4-ABC5-607D115B63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38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E9332-54A1-4995-A9C8-23BE275911C5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1143000"/>
            <a:ext cx="435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0EAE7-10D3-43C3-AEB0-BF1FA151A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0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0EAE7-10D3-43C3-AEB0-BF1FA151A45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8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0EAE7-10D3-43C3-AEB0-BF1FA151A45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49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2" y="5286033"/>
            <a:ext cx="1098130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22960" y="1986287"/>
            <a:ext cx="9326880" cy="207372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22960" y="4093157"/>
            <a:ext cx="9326880" cy="135966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516" y="5613403"/>
            <a:ext cx="10977317" cy="2167033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226DD7-7F02-473F-8AF0-48925FB41336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1678841"/>
            <a:ext cx="9875520" cy="497088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9C1B4D-760B-4BFF-99C7-13BBD9F7E929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12815" y="311262"/>
            <a:ext cx="2132966" cy="6338462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311263"/>
            <a:ext cx="7589520" cy="633846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4A545-4A8F-4CD0-985E-8BAF2B6AA0C1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65973-FD56-406C-A500-FA30A06FB8D2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852" y="1201007"/>
            <a:ext cx="9326880" cy="207264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7257" y="3322610"/>
            <a:ext cx="5486400" cy="1648873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A7D9-6A12-4C41-BC46-3D8932917FE1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364016" y="3406202"/>
            <a:ext cx="219456" cy="25908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140316" y="3406202"/>
            <a:ext cx="219456" cy="25908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78844"/>
            <a:ext cx="4846320" cy="512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678844"/>
            <a:ext cx="4846320" cy="512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CACEB6-9A1C-4B2E-80A7-2F65463742B4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09457"/>
            <a:ext cx="9875520" cy="12954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3" y="6131560"/>
            <a:ext cx="4848224" cy="8636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4035" y="6131560"/>
            <a:ext cx="4850130" cy="8636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48643" y="1636873"/>
            <a:ext cx="4848224" cy="4467331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5" y="1636873"/>
            <a:ext cx="4850130" cy="4467331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41CA70-D9FA-4AE7-BFA3-01B823F28720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0A5DD5-0C2E-401B-B98F-58D124F28618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7025D4-2F08-47A2-9977-B83FE88BFA9C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527040"/>
            <a:ext cx="8978132" cy="51816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03520" y="6069116"/>
            <a:ext cx="4769512" cy="103632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97280" y="310896"/>
            <a:ext cx="8975752" cy="518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2440" y="7262337"/>
            <a:ext cx="2304288" cy="414528"/>
          </a:xfrm>
        </p:spPr>
        <p:txBody>
          <a:bodyPr/>
          <a:lstStyle>
            <a:extLst/>
          </a:lstStyle>
          <a:p>
            <a:fld id="{849073C1-248A-4B4F-B839-283BAFE787AA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9480" y="6169192"/>
            <a:ext cx="8595360" cy="734663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4320" y="215297"/>
            <a:ext cx="10424160" cy="497433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01B53E-730F-40C6-AA30-544C98F3CDE8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6090" y="7262340"/>
            <a:ext cx="2820818" cy="41380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5513808"/>
            <a:ext cx="9690520" cy="637695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9130" y="6737594"/>
            <a:ext cx="5928748" cy="104388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82862" y="6730880"/>
            <a:ext cx="4428542" cy="10579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7249" y="6563420"/>
            <a:ext cx="4082779" cy="1224984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1083" y="6559442"/>
            <a:ext cx="4086610" cy="122896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0396935" y="5653565"/>
            <a:ext cx="219456" cy="25908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0173236" y="5653565"/>
            <a:ext cx="219456" cy="25908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99130" y="6737594"/>
            <a:ext cx="5928748" cy="104388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82862" y="6730880"/>
            <a:ext cx="4428542" cy="10579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7249" y="6563420"/>
            <a:ext cx="4082779" cy="1224984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1083" y="6559442"/>
            <a:ext cx="4086610" cy="122896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48640" y="311256"/>
            <a:ext cx="9875520" cy="12954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48640" y="1678844"/>
            <a:ext cx="9875520" cy="5129425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072440" y="7262337"/>
            <a:ext cx="2304288" cy="41452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FEBECE-E767-4B28-A597-8D6A30687369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256090" y="7262340"/>
            <a:ext cx="2820818" cy="4138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376728" y="7262340"/>
            <a:ext cx="438912" cy="4138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737735-C525-4E75-BD0C-A91342349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PERIOPERATIVE NURSING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 FELLY M</a:t>
            </a:r>
          </a:p>
          <a:p>
            <a:r>
              <a:rPr lang="en-US" dirty="0" err="1" smtClean="0"/>
              <a:t>KRPoN</a:t>
            </a:r>
            <a:r>
              <a:rPr lang="en-US" dirty="0" smtClean="0"/>
              <a:t>/</a:t>
            </a:r>
            <a:r>
              <a:rPr lang="en-US" dirty="0" err="1" smtClean="0"/>
              <a:t>BScN</a:t>
            </a:r>
            <a:endParaRPr lang="en-US" smtClean="0"/>
          </a:p>
          <a:p>
            <a:r>
              <a:rPr lang="en-US" smtClean="0"/>
              <a:t> 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6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0" tIns="0" rIns="0" bIns="0" rtlCol="0">
            <a:norm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Indicator is presence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of fever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above 38C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8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If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infection is present, likely surgery will need to be delayed because the risks to the patient are too great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>
                <a:solidFill>
                  <a:srgbClr val="002060"/>
                </a:solidFill>
                <a:latin typeface="Arial Narrow" pitchFamily="34" charset="0"/>
              </a:rPr>
              <a:t>Goal will be to find and treat the infection, and then reattempt surgery once the infection is cleared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Arial Narrow" pitchFamily="34" charset="0"/>
              </a:rPr>
              <a:t>Presence of Infections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8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0" tIns="0" rIns="0" bIns="0" rtlCol="0">
            <a:norm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Drugs 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like aspirin, heparin, warfarin (Coumadin)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 should be stopped prior to surgery</a:t>
            </a:r>
            <a:endParaRPr lang="en-US" sz="28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affect bleeding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time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8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Some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drugs/herbs can interact with the anesthesia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8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Check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about </a:t>
            </a:r>
            <a:r>
              <a:rPr lang="en-US" sz="2800" b="1" dirty="0" err="1">
                <a:solidFill>
                  <a:srgbClr val="000000"/>
                </a:solidFill>
                <a:latin typeface="Arial Narrow" pitchFamily="34" charset="0"/>
              </a:rPr>
              <a:t>antihypertensives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 the morning of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surgery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need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to be clear about home meds (dose, frequency, timing) so that any necessary meds are in the postoperative order as per the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prescription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8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Reinforce if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the patient is to take meds the morning of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surgery</a:t>
            </a:r>
            <a:endParaRPr lang="en-US" sz="2800" dirty="0">
              <a:solidFill>
                <a:srgbClr val="000000"/>
              </a:solidFill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8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  <a:latin typeface="Arial Narrow" pitchFamily="34" charset="0"/>
            </a:endParaRPr>
          </a:p>
          <a:p>
            <a:pPr marL="371475" lvl="1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Arial Narrow" pitchFamily="34" charset="0"/>
              </a:rPr>
              <a:t>Use of drugs that are contraindicated prior to surgery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24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609602" y="1660919"/>
            <a:ext cx="9129484" cy="4783414"/>
          </a:xfrm>
        </p:spPr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Physiological </a:t>
            </a: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Status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Preoperative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nurse that all labs, </a:t>
            </a:r>
            <a:r>
              <a:rPr lang="en-US" sz="2800" dirty="0" err="1" smtClean="0">
                <a:solidFill>
                  <a:srgbClr val="000000"/>
                </a:solidFill>
                <a:latin typeface="Arial Narrow" pitchFamily="34" charset="0"/>
              </a:rPr>
              <a:t>xrays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and necessary tests are done and in the chart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Notify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the physician if there is anything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abnormal</a:t>
            </a:r>
          </a:p>
          <a:p>
            <a:pPr marL="10287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sz="280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Psychological </a:t>
            </a: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Status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Common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behaviors are </a:t>
            </a:r>
            <a:endParaRPr lang="en-US" sz="2800" dirty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Fear  patient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knows what they are scared of</a:t>
            </a:r>
            <a:endParaRPr lang="en-US" sz="2800" dirty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Anxiety 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don't tangibly know what is scaring you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28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14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Common 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Fears: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Fear of death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Fear of pain and discomfort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Fear of mutilation or alteration in body image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Fear of anesthesia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Fear of disruption of life functioning or patterns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Fear due to lack of knowledge regarding the proposed surgery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Fear related to previous surgical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experiences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Fear due to the influence of significant others</a:t>
            </a:r>
            <a:endParaRPr lang="en-US" sz="2800" dirty="0" smtClean="0">
              <a:latin typeface="Arial Narrow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 </a:t>
            </a:r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0000"/>
                </a:solidFill>
                <a:latin typeface="Arial Narrow" pitchFamily="34" charset="0"/>
              </a:rPr>
              <a:t>Psychological States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65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Preoperative 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fear and anxiety can lead to</a:t>
            </a: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:</a:t>
            </a:r>
            <a:endParaRPr lang="en-US" sz="2800" b="1" dirty="0">
              <a:solidFill>
                <a:srgbClr val="000000"/>
              </a:solidFill>
              <a:latin typeface="Arial Narrow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Need for increased anesthesia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Need for increased postoperative pain management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Speed of recovery is decreased</a:t>
            </a:r>
            <a:endParaRPr lang="en-US" sz="2800" dirty="0" smtClean="0">
              <a:latin typeface="Arial Narrow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 </a:t>
            </a:r>
            <a:endParaRPr lang="en-US" sz="2800" dirty="0" smtClean="0">
              <a:latin typeface="Arial Narrow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 </a:t>
            </a:r>
            <a:endParaRPr lang="en-US" sz="2800" dirty="0" smtClean="0">
              <a:latin typeface="Arial Narrow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Preoperative education of what to expect in clear, common </a:t>
            </a: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English 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can alleviate some fear and anxiety</a:t>
            </a:r>
            <a:endParaRPr lang="en-US" sz="2800" dirty="0" smtClean="0">
              <a:latin typeface="Arial Narrow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 </a:t>
            </a:r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Narrow" pitchFamily="34" charset="0"/>
              </a:rPr>
              <a:t>Psychological States cont’d….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60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xfrm>
            <a:off x="548640" y="2520657"/>
            <a:ext cx="9875520" cy="2777042"/>
          </a:xfrm>
        </p:spPr>
        <p:txBody>
          <a:bodyPr vert="horz" lIns="0" tIns="0" rIns="0" bIns="0" rtlCol="0">
            <a:norm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Operative consent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Preoperative learning needs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Interventions the day or evening prior to surgery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Interventions the day of surgery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906330"/>
            <a:ext cx="9875520" cy="1295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Patient preparation for surgery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25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 Narrow" pitchFamily="34" charset="0"/>
                <a:cs typeface="Arial" panose="020B0604020202020204" pitchFamily="34" charset="0"/>
              </a:rPr>
              <a:t>Gaining of consent should be treated as a process, rather than a one-off event. </a:t>
            </a:r>
          </a:p>
          <a:p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For major operations, it should be considered good practice where possible to look for a personal consent to the proposed procedure well in advance, when there is time to respond to the personal questions and provide adequate information. </a:t>
            </a:r>
          </a:p>
          <a:p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Before the procedure starts, the clinician should check that the person still consents. </a:t>
            </a:r>
            <a:endParaRPr lang="en-US" sz="2800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Informed consent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7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Voluntary and written informed consent from the patient is necessary before non emergent surgery can be performed. </a:t>
            </a: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Such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written consent protects the patient from unsanctioned surgery and protects the surgeon from claims of an unauthorized operation.</a:t>
            </a: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In the best interests of all parties concerned, sound medical, ethical, and legal principles are followed. </a:t>
            </a: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The nurse asks the patient to sign the form and witnesses the patient’s signature. </a:t>
            </a: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It is the physician’s responsibility to provide appropriate information. </a:t>
            </a:r>
            <a:endParaRPr lang="en-US" sz="2800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Informed consent cont’d…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809471"/>
            <a:ext cx="9875520" cy="3909156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Criteria for informed consent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Voluntary Consent= must be freely given, without coercion.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Done by a competent Patient - Legal definition: individual who is not autonomous and cannot give or withhold consent (</a:t>
            </a:r>
            <a:r>
              <a:rPr lang="en-US" sz="2800" dirty="0" err="1" smtClean="0">
                <a:latin typeface="Arial Narrow" pitchFamily="34" charset="0"/>
                <a:cs typeface="Arial" panose="020B0604020202020204" pitchFamily="34" charset="0"/>
              </a:rPr>
              <a:t>eg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, individuals who are mentally retarded, mentally ill, or comatose)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Informed Subject Informed consent should be in writing. </a:t>
            </a:r>
            <a:endParaRPr lang="en-US" sz="2800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Informed consent cont’d…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It should contain the following: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Explanation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of procedure and its risks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Description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of benefits and alternatives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An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offer to answer questions about procedure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Instructions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that the patient may withdraw consent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Patient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Able to Comprehend</a:t>
            </a:r>
          </a:p>
          <a:p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Information written and delivered in language understandable to the patient.</a:t>
            </a:r>
          </a:p>
          <a:p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Questions must be answered to facilitate comprehension</a:t>
            </a:r>
          </a:p>
          <a:p>
            <a:endParaRPr lang="en-US" sz="2800" dirty="0">
              <a:latin typeface="Arial Narrow" pitchFamily="34" charset="0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Informed consent cont’d…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7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By the end of this presentation the students should be able to:-</a:t>
            </a:r>
          </a:p>
          <a:p>
            <a:pPr marL="624078" indent="-514350">
              <a:buAutoNum type="arabicPeriod"/>
            </a:pPr>
            <a:r>
              <a:rPr lang="en-US" sz="3200" dirty="0" smtClean="0">
                <a:latin typeface="Arial Narrow" pitchFamily="34" charset="0"/>
              </a:rPr>
              <a:t>Outline at least 5 important areas of </a:t>
            </a:r>
            <a:r>
              <a:rPr lang="en-US" sz="3200" dirty="0" err="1" smtClean="0">
                <a:latin typeface="Arial Narrow" pitchFamily="34" charset="0"/>
              </a:rPr>
              <a:t>perioperative</a:t>
            </a:r>
            <a:r>
              <a:rPr lang="en-US" sz="3200" dirty="0" smtClean="0">
                <a:latin typeface="Arial Narrow" pitchFamily="34" charset="0"/>
              </a:rPr>
              <a:t> nursing assessment</a:t>
            </a:r>
          </a:p>
          <a:p>
            <a:pPr marL="624078" indent="-514350">
              <a:buAutoNum type="arabicPeriod"/>
            </a:pPr>
            <a:r>
              <a:rPr lang="en-US" sz="3200" dirty="0" smtClean="0">
                <a:latin typeface="Arial Narrow" pitchFamily="34" charset="0"/>
              </a:rPr>
              <a:t>Describe the 3 habits associated with tolerance to anesthesia </a:t>
            </a:r>
          </a:p>
          <a:p>
            <a:pPr marL="624078" indent="-514350">
              <a:buAutoNum type="arabicPeriod"/>
            </a:pPr>
            <a:r>
              <a:rPr lang="en-US" sz="3200" dirty="0" smtClean="0">
                <a:latin typeface="Arial Narrow" pitchFamily="34" charset="0"/>
              </a:rPr>
              <a:t>Describe the 3 </a:t>
            </a:r>
            <a:r>
              <a:rPr lang="en-US" sz="3200" dirty="0" err="1" smtClean="0">
                <a:latin typeface="Arial Narrow" pitchFamily="34" charset="0"/>
              </a:rPr>
              <a:t>peri</a:t>
            </a:r>
            <a:r>
              <a:rPr lang="en-US" sz="3200" dirty="0" smtClean="0">
                <a:latin typeface="Arial Narrow" pitchFamily="34" charset="0"/>
              </a:rPr>
              <a:t>-operative phases </a:t>
            </a:r>
          </a:p>
          <a:p>
            <a:pPr marL="624078" indent="-514350">
              <a:buAutoNum type="arabicPeriod"/>
            </a:pPr>
            <a:r>
              <a:rPr lang="en-US" sz="3200" dirty="0" smtClean="0">
                <a:latin typeface="Arial Narrow" pitchFamily="34" charset="0"/>
              </a:rPr>
              <a:t>Describe the 5 types of surgery according to purpose</a:t>
            </a:r>
          </a:p>
          <a:p>
            <a:pPr>
              <a:buNone/>
            </a:pPr>
            <a:endParaRPr lang="en-US" sz="3200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Objectives</a:t>
            </a:r>
            <a:endParaRPr lang="en-US" sz="32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The patient must have capacity to understand and retain the information provided, especially around the consequences of having or not having the procedure.</a:t>
            </a:r>
          </a:p>
          <a:p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 Consent must be given willingly, without pressure or undue influence to either undertake or not undertake treatment.</a:t>
            </a:r>
          </a:p>
          <a:p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Has sufficient information been provided? This is so the patient has a understanding of the procedure and the purpose behind it.</a:t>
            </a:r>
          </a:p>
          <a:p>
            <a:endParaRPr lang="en-US" sz="2800" dirty="0">
              <a:latin typeface="Arial Narrow" pitchFamily="34" charset="0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Informed consent cont’d…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678844"/>
            <a:ext cx="9875520" cy="499772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Preoperative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Intraoperative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Postoperative</a:t>
            </a:r>
          </a:p>
          <a:p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Each phase begins and ends at a particular point in the sequence of events that constitutes the surgical experience, and each includes a wide range of activities the nurse performs using the nursing process and based on the standards of practice</a:t>
            </a:r>
            <a:endParaRPr lang="en-US" sz="2800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Phases of the </a:t>
            </a:r>
            <a:r>
              <a:rPr lang="en-US" sz="3200" dirty="0" err="1" smtClean="0">
                <a:latin typeface="Arial Narrow" pitchFamily="34" charset="0"/>
              </a:rPr>
              <a:t>peri</a:t>
            </a:r>
            <a:r>
              <a:rPr lang="en-US" sz="3200" dirty="0" smtClean="0">
                <a:latin typeface="Arial Narrow" pitchFamily="34" charset="0"/>
              </a:rPr>
              <a:t>-operative period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4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678844"/>
            <a:ext cx="9875520" cy="43590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Narrow" pitchFamily="34" charset="0"/>
              </a:rPr>
              <a:t>Begins when the decision to proceed with surgical intervention is made and ends with the transfer of the patient onto the operating room table.</a:t>
            </a:r>
          </a:p>
          <a:p>
            <a:endParaRPr lang="en-US" sz="2800" dirty="0" smtClean="0">
              <a:latin typeface="Arial Narrow" pitchFamily="34" charset="0"/>
            </a:endParaRPr>
          </a:p>
          <a:p>
            <a:r>
              <a:rPr lang="en-US" sz="2800" dirty="0" smtClean="0">
                <a:latin typeface="Arial Narrow" pitchFamily="34" charset="0"/>
              </a:rPr>
              <a:t>Scope of nursing activities:</a:t>
            </a:r>
          </a:p>
          <a:p>
            <a:pPr lvl="1"/>
            <a:r>
              <a:rPr lang="en-US" sz="2800" dirty="0" smtClean="0">
                <a:latin typeface="Arial Narrow" pitchFamily="34" charset="0"/>
              </a:rPr>
              <a:t>Establishing a baseline evaluation of the patient before the day of surgery </a:t>
            </a:r>
          </a:p>
          <a:p>
            <a:pPr lvl="1"/>
            <a:r>
              <a:rPr lang="en-US" sz="2800" dirty="0" smtClean="0">
                <a:latin typeface="Arial Narrow" pitchFamily="34" charset="0"/>
              </a:rPr>
              <a:t>Physical exam, Previous anesthetic history , Identification of known allergies, Tests arranging appropriate, Health education</a:t>
            </a:r>
          </a:p>
          <a:p>
            <a:pPr marL="0" indent="0">
              <a:buNone/>
            </a:pPr>
            <a:endParaRPr lang="en-US" sz="28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Preoperative phase 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9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678845"/>
            <a:ext cx="9875520" cy="331407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On the surgery day 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Review patient teaching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Informed consent is confirmed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Intravenous infusion is started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Responding to any concerns by the family</a:t>
            </a:r>
            <a:endParaRPr lang="en-US" sz="2800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Preoperative phase  cont’d…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5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Begins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when the patient is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transferred onto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the operating room table and ends when he or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she is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admitted to the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post anesthesia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care unit (PACU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).</a:t>
            </a:r>
          </a:p>
          <a:p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Scope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nursing: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Providing for the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patient’s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safety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Maintaining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an aseptic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environment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Ensuring proper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function of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equipment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Providing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the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surgeon with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specific instruments and supplies for the surgical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field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Intraoperative phase 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7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119086"/>
            <a:ext cx="9875520" cy="3730159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Scope of nursing care cont’d…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Completing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appropriate documentation</a:t>
            </a:r>
          </a:p>
          <a:p>
            <a:pPr lvl="1"/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Providing emotional support by holding the patient’s hand during general anesthesia induction</a:t>
            </a:r>
          </a:p>
          <a:p>
            <a:pPr lvl="1"/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Assisting in positioning the patient on the operating room table using basic principles of body alignment</a:t>
            </a:r>
          </a:p>
          <a:p>
            <a:pPr lvl="1"/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Acting as scrub nurse, circulating nurse, or nurse first assistant</a:t>
            </a:r>
          </a:p>
          <a:p>
            <a:endParaRPr lang="en-US" sz="28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804732"/>
            <a:ext cx="9875520" cy="12954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Arial Narrow" pitchFamily="34" charset="0"/>
              </a:rPr>
              <a:t>Intraoperative</a:t>
            </a:r>
            <a:r>
              <a:rPr lang="en-US" sz="2000" dirty="0" smtClean="0">
                <a:latin typeface="Arial Narrow" pitchFamily="34" charset="0"/>
              </a:rPr>
              <a:t> phase cont’d…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98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678845"/>
            <a:ext cx="9875520" cy="43155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Begins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with the admission of the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patient to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the PACU and ends with a follow-up evaluation in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the clinical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setting or at home. </a:t>
            </a:r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Scope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of nursing care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Maintaining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the patient’s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airway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Monitoring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vital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signs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Assessing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the effects of the </a:t>
            </a: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anesthetic agents</a:t>
            </a:r>
          </a:p>
          <a:p>
            <a:pPr marL="0" indent="0"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Postoperative phase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98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Scope of nursing care cont’d…</a:t>
            </a:r>
          </a:p>
          <a:p>
            <a:pPr lvl="1"/>
            <a:r>
              <a:rPr lang="en-US" sz="2800" dirty="0" smtClean="0">
                <a:latin typeface="Arial Narrow" pitchFamily="34" charset="0"/>
                <a:cs typeface="Arial" panose="020B0604020202020204" pitchFamily="34" charset="0"/>
              </a:rPr>
              <a:t>Assessing </a:t>
            </a:r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the patient for complications</a:t>
            </a:r>
          </a:p>
          <a:p>
            <a:pPr lvl="1"/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Providing comfort and pain relief</a:t>
            </a:r>
          </a:p>
          <a:p>
            <a:pPr lvl="1"/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Promoting the patient’s recovery</a:t>
            </a:r>
          </a:p>
          <a:p>
            <a:pPr lvl="1"/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Initiating health teaching</a:t>
            </a:r>
          </a:p>
          <a:p>
            <a:pPr lvl="1"/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Follow-up care and referrals essential for recovery </a:t>
            </a:r>
          </a:p>
          <a:p>
            <a:pPr lvl="1"/>
            <a:r>
              <a:rPr lang="en-US" sz="2800" dirty="0">
                <a:latin typeface="Arial Narrow" pitchFamily="34" charset="0"/>
                <a:cs typeface="Arial" panose="020B0604020202020204" pitchFamily="34" charset="0"/>
              </a:rPr>
              <a:t>Rehabilitation after discharge. </a:t>
            </a:r>
          </a:p>
          <a:p>
            <a:endParaRPr lang="en-US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Postoperative phase cont’d…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86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59546" y="964437"/>
            <a:ext cx="9122106" cy="574024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8228" y="1678845"/>
            <a:ext cx="8853715" cy="3502756"/>
          </a:xfrm>
        </p:spPr>
        <p:txBody>
          <a:bodyPr>
            <a:normAutofit/>
          </a:bodyPr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Diagnostic</a:t>
            </a:r>
            <a:endParaRPr lang="en-US" sz="2800" dirty="0">
              <a:latin typeface="Arial Narrow" pitchFamily="34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Therapeutic</a:t>
            </a:r>
            <a:endParaRPr lang="en-US" sz="2800" dirty="0">
              <a:latin typeface="Arial Narrow" pitchFamily="34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Palliative</a:t>
            </a:r>
            <a:endParaRPr lang="en-US" sz="2800" dirty="0">
              <a:latin typeface="Arial Narrow" pitchFamily="34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Preventive</a:t>
            </a:r>
            <a:endParaRPr lang="en-US" sz="2800" dirty="0">
              <a:latin typeface="Arial Narrow" pitchFamily="34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Cosmetic</a:t>
            </a:r>
          </a:p>
          <a:p>
            <a:endParaRPr lang="en-US" sz="28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 Narrow" pitchFamily="34" charset="0"/>
              </a:rPr>
              <a:t>Types of surgery based on purpose </a:t>
            </a:r>
            <a:endParaRPr lang="en-US" sz="36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4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otally lost surge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824"/>
          <a:stretch/>
        </p:blipFill>
        <p:spPr>
          <a:xfrm>
            <a:off x="1028703" y="1161180"/>
            <a:ext cx="8936932" cy="5863276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95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128779"/>
            <a:ext cx="9875520" cy="3502756"/>
          </a:xfrm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Determination 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of the presence and or extent of the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pathology </a:t>
            </a: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i.e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. lymph node </a:t>
            </a: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, 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bronchoscopy, exploratory </a:t>
            </a:r>
            <a:r>
              <a:rPr lang="en-US" sz="2800" b="1" dirty="0" err="1">
                <a:solidFill>
                  <a:srgbClr val="000000"/>
                </a:solidFill>
                <a:latin typeface="Arial Narrow" pitchFamily="34" charset="0"/>
              </a:rPr>
              <a:t>laparatomy</a:t>
            </a:r>
            <a:endParaRPr lang="en-US" sz="2800" b="1" dirty="0">
              <a:solidFill>
                <a:srgbClr val="000000"/>
              </a:solidFill>
              <a:latin typeface="Arial Narrow" pitchFamily="34" charset="0"/>
            </a:endParaRPr>
          </a:p>
          <a:p>
            <a:endParaRPr lang="en-US" sz="28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12" y="703142"/>
            <a:ext cx="9875520" cy="1295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Narrow" pitchFamily="34" charset="0"/>
              </a:rPr>
              <a:t>Diagnostic 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312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157807"/>
            <a:ext cx="9875520" cy="3589842"/>
          </a:xfrm>
        </p:spPr>
        <p:txBody>
          <a:bodyPr>
            <a:normAutofit/>
          </a:bodyPr>
          <a:lstStyle/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Elimination or repair of the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pathology </a:t>
            </a: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e.g. Removal 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of the appendix when it's </a:t>
            </a:r>
            <a:r>
              <a:rPr lang="en-US" sz="2800" b="1" dirty="0" err="1">
                <a:solidFill>
                  <a:srgbClr val="000000"/>
                </a:solidFill>
                <a:latin typeface="Arial Narrow" pitchFamily="34" charset="0"/>
              </a:rPr>
              <a:t>inflammed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, removal of a localized cancer</a:t>
            </a:r>
          </a:p>
          <a:p>
            <a:endParaRPr lang="en-US" sz="28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790218"/>
            <a:ext cx="9875520" cy="1295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Therapeutic 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834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68" y="2201359"/>
            <a:ext cx="9875520" cy="3386642"/>
          </a:xfrm>
        </p:spPr>
        <p:txBody>
          <a:bodyPr/>
          <a:lstStyle/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Alleviation of symptoms without curing the underlying </a:t>
            </a:r>
            <a:r>
              <a:rPr lang="en-US" sz="2700" dirty="0" smtClean="0">
                <a:solidFill>
                  <a:srgbClr val="000000"/>
                </a:solidFill>
                <a:latin typeface="Arial Narrow" pitchFamily="34" charset="0"/>
              </a:rPr>
              <a:t>disease </a:t>
            </a:r>
            <a:r>
              <a:rPr lang="en-US" sz="2700" b="1" dirty="0" smtClean="0">
                <a:solidFill>
                  <a:srgbClr val="000000"/>
                </a:solidFill>
                <a:latin typeface="Arial Narrow" pitchFamily="34" charset="0"/>
              </a:rPr>
              <a:t>e.g. </a:t>
            </a:r>
            <a:r>
              <a:rPr lang="en-US" sz="2700" b="1" dirty="0" err="1" smtClean="0">
                <a:solidFill>
                  <a:srgbClr val="000000"/>
                </a:solidFill>
                <a:latin typeface="Arial Narrow" pitchFamily="34" charset="0"/>
              </a:rPr>
              <a:t>Rhizotomy</a:t>
            </a:r>
            <a:r>
              <a:rPr lang="en-US" sz="2700" b="1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sz="2700" b="1" dirty="0">
                <a:solidFill>
                  <a:srgbClr val="000000"/>
                </a:solidFill>
                <a:latin typeface="Arial Narrow" pitchFamily="34" charset="0"/>
              </a:rPr>
              <a:t>to decrease pain, colostomy placement to bypass an obstructing colon tumor</a:t>
            </a:r>
          </a:p>
          <a:p>
            <a:endParaRPr lang="en-US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12" y="790228"/>
            <a:ext cx="9875520" cy="1295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Palliative 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854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056208"/>
            <a:ext cx="9875520" cy="3560813"/>
          </a:xfrm>
        </p:spPr>
        <p:txBody>
          <a:bodyPr>
            <a:normAutofit/>
          </a:bodyPr>
          <a:lstStyle/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Surgery to remove tissue that has the potential to become pathologic (may not already express a pathologic </a:t>
            </a:r>
            <a:r>
              <a:rPr lang="en-US" sz="2800" dirty="0" smtClean="0">
                <a:solidFill>
                  <a:srgbClr val="000000"/>
                </a:solidFill>
                <a:latin typeface="Arial Narrow" pitchFamily="34" charset="0"/>
              </a:rPr>
              <a:t>problem)  </a:t>
            </a: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e.g. Total abdominal hysterectomy 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761190"/>
            <a:ext cx="9875520" cy="1295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Preventive 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954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678844"/>
            <a:ext cx="9875520" cy="3531785"/>
          </a:xfrm>
        </p:spPr>
        <p:txBody>
          <a:bodyPr/>
          <a:lstStyle/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The surgery is preformed for aesthetic </a:t>
            </a:r>
            <a:r>
              <a:rPr lang="en-US" sz="2700" dirty="0" smtClean="0">
                <a:solidFill>
                  <a:srgbClr val="000000"/>
                </a:solidFill>
                <a:latin typeface="Arial Narrow" pitchFamily="34" charset="0"/>
              </a:rPr>
              <a:t>reasons </a:t>
            </a:r>
            <a:r>
              <a:rPr lang="en-US" sz="2700" b="1" dirty="0" smtClean="0">
                <a:solidFill>
                  <a:srgbClr val="000000"/>
                </a:solidFill>
                <a:latin typeface="Arial Narrow" pitchFamily="34" charset="0"/>
              </a:rPr>
              <a:t>e.g. Repair </a:t>
            </a:r>
            <a:r>
              <a:rPr lang="en-US" sz="2700" b="1" dirty="0">
                <a:solidFill>
                  <a:srgbClr val="000000"/>
                </a:solidFill>
                <a:latin typeface="Arial Narrow" pitchFamily="34" charset="0"/>
              </a:rPr>
              <a:t>of scars from burns or injuries, minor cleft palate repairs, face lifts, breast augmentation</a:t>
            </a:r>
          </a:p>
          <a:p>
            <a:pPr marL="0" indent="0"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itchFamily="34" charset="0"/>
              </a:rPr>
              <a:t>Cosmetic 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00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82686"/>
            <a:ext cx="9550400" cy="58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91067"/>
            <a:ext cx="9288778" cy="523317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 Narrow" pitchFamily="34" charset="0"/>
                <a:cs typeface="Arial" panose="020B0604020202020204" pitchFamily="34" charset="0"/>
              </a:rPr>
              <a:t>Perioperative nursing </a:t>
            </a:r>
            <a:r>
              <a:rPr lang="en-US" dirty="0" smtClean="0">
                <a:latin typeface="Arial Narrow" pitchFamily="34" charset="0"/>
                <a:cs typeface="Arial" panose="020B0604020202020204" pitchFamily="34" charset="0"/>
              </a:rPr>
              <a:t>is the term used to describe the nursing responsibilities associated with the preoperative, intraoperative, </a:t>
            </a:r>
            <a:r>
              <a:rPr lang="en-US" dirty="0" err="1" smtClean="0">
                <a:latin typeface="Arial Narrow" pitchFamily="34" charset="0"/>
                <a:cs typeface="Arial" panose="020B0604020202020204" pitchFamily="34" charset="0"/>
              </a:rPr>
              <a:t>postanesthesia</a:t>
            </a:r>
            <a:r>
              <a:rPr lang="en-US" dirty="0" smtClean="0">
                <a:latin typeface="Arial Narrow" pitchFamily="34" charset="0"/>
                <a:cs typeface="Arial" panose="020B0604020202020204" pitchFamily="34" charset="0"/>
              </a:rPr>
              <a:t> recovery, and postoperative surgical phases.</a:t>
            </a:r>
          </a:p>
          <a:p>
            <a:endParaRPr lang="en-US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 Narrow" pitchFamily="34" charset="0"/>
                <a:cs typeface="Arial" panose="020B0604020202020204" pitchFamily="34" charset="0"/>
              </a:rPr>
              <a:t>Throughout the perioperative period, the nurse applies the nursing process to identify the client’s positive functioning, altered functioning, and potential for altered functioning.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b="1" dirty="0" smtClean="0">
                <a:latin typeface="Arial Narrow" pitchFamily="34" charset="0"/>
                <a:cs typeface="Arial" panose="020B0604020202020204" pitchFamily="34" charset="0"/>
              </a:rPr>
              <a:t>Nursing responsibilities focus on specific actual or potential health problems.</a:t>
            </a:r>
          </a:p>
          <a:p>
            <a:endParaRPr lang="en-US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470910"/>
            <a:ext cx="9875520" cy="1295400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806488" y="1746652"/>
            <a:ext cx="9034198" cy="5017005"/>
          </a:xfrm>
        </p:spPr>
        <p:txBody>
          <a:bodyPr vert="horz" lIns="0" tIns="0" rIns="0" bIns="0" rtlCol="0">
            <a:norm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Age</a:t>
            </a:r>
            <a:endParaRPr lang="en-US" sz="2800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Allergies</a:t>
            </a:r>
            <a:endParaRPr lang="en-US" sz="2800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Vital 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Signs</a:t>
            </a:r>
            <a:endParaRPr lang="en-US" sz="2800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Nutritional Status</a:t>
            </a:r>
            <a:endParaRPr lang="en-US" sz="2800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Habits affecting tolerance to anesthesia</a:t>
            </a:r>
            <a:endParaRPr lang="en-US" sz="2800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Presence of Infections</a:t>
            </a:r>
            <a:endParaRPr lang="en-US" sz="2800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Use of drugs that are contraindicated prior to surgery</a:t>
            </a:r>
            <a:endParaRPr lang="en-US" sz="2800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Physiological Status</a:t>
            </a:r>
            <a:endParaRPr lang="en-US" sz="2800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Psychological state of the patient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Preoperative nursing 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4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09602" y="1167686"/>
            <a:ext cx="7737001" cy="5679192"/>
          </a:xfrm>
        </p:spPr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430" b="1" dirty="0">
                <a:solidFill>
                  <a:srgbClr val="000000"/>
                </a:solidFill>
                <a:latin typeface="Arial" panose="020B0604020202020204" pitchFamily="34" charset="0"/>
              </a:rPr>
              <a:t>Age:</a:t>
            </a:r>
            <a:endParaRPr lang="en-US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30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Elderly are at </a:t>
            </a:r>
            <a:r>
              <a:rPr lang="en-US" sz="2430" dirty="0" smtClean="0">
                <a:solidFill>
                  <a:srgbClr val="000000"/>
                </a:solidFill>
                <a:latin typeface="Arial" panose="020B0604020202020204" pitchFamily="34" charset="0"/>
              </a:rPr>
              <a:t>risk</a:t>
            </a:r>
            <a:r>
              <a:rPr lang="en-US" dirty="0"/>
              <a:t> </a:t>
            </a:r>
            <a:r>
              <a:rPr lang="en-US" sz="2430" dirty="0" smtClean="0">
                <a:solidFill>
                  <a:srgbClr val="000000"/>
                </a:solidFill>
                <a:latin typeface="Arial" panose="020B0604020202020204" pitchFamily="34" charset="0"/>
              </a:rPr>
              <a:t>&gt;65 </a:t>
            </a: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years of age</a:t>
            </a:r>
            <a:endParaRPr lang="en-US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obtain a detailed medical history and health assessment</a:t>
            </a:r>
            <a:endParaRPr lang="en-US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assess for sensory deficits</a:t>
            </a:r>
            <a:endParaRPr lang="en-US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assess for overall functional status</a:t>
            </a:r>
            <a:endParaRPr lang="en-US" dirty="0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understand that there is a decreased physiological </a:t>
            </a:r>
            <a:r>
              <a:rPr lang="en-US" sz="2430" dirty="0" smtClean="0">
                <a:solidFill>
                  <a:srgbClr val="000000"/>
                </a:solidFill>
                <a:latin typeface="Arial" panose="020B0604020202020204" pitchFamily="34" charset="0"/>
              </a:rPr>
              <a:t>reserve</a:t>
            </a:r>
          </a:p>
          <a:p>
            <a:pPr marL="10287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sz="243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287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sz="2430" b="1" dirty="0">
                <a:solidFill>
                  <a:srgbClr val="000000"/>
                </a:solidFill>
                <a:latin typeface="Arial" panose="020B0604020202020204" pitchFamily="34" charset="0"/>
              </a:rPr>
              <a:t>Allergies: </a:t>
            </a:r>
            <a:endParaRPr lang="en-US" sz="243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0287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sz="243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30" dirty="0" smtClean="0">
                <a:solidFill>
                  <a:srgbClr val="000000"/>
                </a:solidFill>
                <a:latin typeface="Arial" panose="020B0604020202020204" pitchFamily="34" charset="0"/>
              </a:rPr>
              <a:t>known </a:t>
            </a: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drug, food and substance allergies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30" dirty="0" smtClean="0">
                <a:solidFill>
                  <a:srgbClr val="000000"/>
                </a:solidFill>
                <a:latin typeface="Arial" panose="020B0604020202020204" pitchFamily="34" charset="0"/>
              </a:rPr>
              <a:t>reaction </a:t>
            </a: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to the drug or substance is (is it a true allergy, hives or anaphylaxis?)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430" dirty="0" smtClean="0">
                <a:solidFill>
                  <a:srgbClr val="000000"/>
                </a:solidFill>
                <a:latin typeface="Arial" panose="020B0604020202020204" pitchFamily="34" charset="0"/>
              </a:rPr>
              <a:t>clearly note </a:t>
            </a:r>
            <a:r>
              <a:rPr lang="en-US" sz="2430" dirty="0">
                <a:solidFill>
                  <a:srgbClr val="000000"/>
                </a:solidFill>
                <a:latin typeface="Arial" panose="020B0604020202020204" pitchFamily="34" charset="0"/>
              </a:rPr>
              <a:t>on the </a:t>
            </a:r>
            <a:r>
              <a:rPr lang="en-US" sz="2430" dirty="0" smtClean="0">
                <a:solidFill>
                  <a:srgbClr val="000000"/>
                </a:solidFill>
                <a:latin typeface="Arial" panose="020B0604020202020204" pitchFamily="34" charset="0"/>
              </a:rPr>
              <a:t>chart</a:t>
            </a:r>
            <a:endParaRPr lang="en-US" sz="243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3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316412" y="619301"/>
            <a:ext cx="9875520" cy="948242"/>
          </a:xfrm>
        </p:spPr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430" b="1" dirty="0">
                <a:solidFill>
                  <a:srgbClr val="000000"/>
                </a:solidFill>
                <a:latin typeface="Arial" panose="020B0604020202020204" pitchFamily="34" charset="0"/>
              </a:rPr>
              <a:t>Vital </a:t>
            </a:r>
            <a:r>
              <a:rPr lang="en-US" sz="243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Signs</a:t>
            </a:r>
            <a:endParaRPr lang="en-US" sz="243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258052" y="1865738"/>
            <a:ext cx="3714749" cy="5595408"/>
          </a:xfrm>
        </p:spPr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43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</a:p>
        </p:txBody>
      </p:sp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425" y="1480456"/>
            <a:ext cx="8365032" cy="606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6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0" tIns="0" rIns="0" bIns="0" rtlCol="0">
            <a:norm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Arial Narrow" pitchFamily="34" charset="0"/>
              </a:rPr>
              <a:t>Can </a:t>
            </a: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be </a:t>
            </a:r>
            <a:r>
              <a:rPr lang="en-US" sz="2700" dirty="0" smtClean="0">
                <a:solidFill>
                  <a:srgbClr val="000000"/>
                </a:solidFill>
                <a:latin typeface="Arial Narrow" pitchFamily="34" charset="0"/>
              </a:rPr>
              <a:t>a deficit </a:t>
            </a: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or excess</a:t>
            </a:r>
            <a:endParaRPr lang="en-US" sz="27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A</a:t>
            </a:r>
            <a:r>
              <a:rPr lang="en-US" sz="2700" dirty="0" smtClean="0">
                <a:solidFill>
                  <a:srgbClr val="000000"/>
                </a:solidFill>
                <a:latin typeface="Arial Narrow" pitchFamily="34" charset="0"/>
              </a:rPr>
              <a:t>ssess </a:t>
            </a: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for individuals who are prone to general nutritional deficiencies:</a:t>
            </a:r>
            <a:endParaRPr lang="en-US" sz="27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Aged</a:t>
            </a:r>
            <a:endParaRPr lang="en-US" sz="27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Cancer patients</a:t>
            </a:r>
            <a:endParaRPr lang="en-US" sz="27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Gastrointestinal problems</a:t>
            </a:r>
            <a:endParaRPr lang="en-US" sz="27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Chronic </a:t>
            </a:r>
            <a:r>
              <a:rPr lang="en-US" sz="2700" dirty="0" smtClean="0">
                <a:solidFill>
                  <a:srgbClr val="000000"/>
                </a:solidFill>
                <a:latin typeface="Arial Narrow" pitchFamily="34" charset="0"/>
              </a:rPr>
              <a:t>illness</a:t>
            </a: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700" dirty="0" smtClean="0">
                <a:solidFill>
                  <a:srgbClr val="000000"/>
                </a:solidFill>
                <a:latin typeface="Arial Narrow" pitchFamily="34" charset="0"/>
              </a:rPr>
              <a:t>Alcoholics</a:t>
            </a: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endParaRPr lang="en-US" sz="27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Also assess for excess (Obesity):</a:t>
            </a:r>
            <a:endParaRPr lang="en-US" sz="27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Poor wound healing because of decreased blood supply</a:t>
            </a:r>
            <a:endParaRPr lang="en-US" sz="27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Hard to access surgical site</a:t>
            </a:r>
            <a:endParaRPr lang="en-US" sz="27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rgbClr val="000000"/>
                </a:solidFill>
                <a:latin typeface="Arial Narrow" pitchFamily="34" charset="0"/>
              </a:rPr>
              <a:t>Decreased lung </a:t>
            </a:r>
            <a:r>
              <a:rPr lang="en-US" sz="2700" dirty="0" smtClean="0">
                <a:solidFill>
                  <a:srgbClr val="000000"/>
                </a:solidFill>
                <a:latin typeface="Arial Narrow" pitchFamily="34" charset="0"/>
              </a:rPr>
              <a:t>capacity</a:t>
            </a:r>
            <a:endParaRPr lang="en-US" sz="2700" dirty="0" smtClean="0"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Arial Narrow" pitchFamily="34" charset="0"/>
              </a:rPr>
              <a:t>Nutritional Status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8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 Narrow" pitchFamily="34" charset="0"/>
              </a:rPr>
              <a:t>Smoking</a:t>
            </a: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:</a:t>
            </a:r>
            <a:endParaRPr lang="en-US" sz="2800" b="1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alters platelet function...</a:t>
            </a:r>
            <a:r>
              <a:rPr lang="en-US" sz="2800" dirty="0" err="1">
                <a:solidFill>
                  <a:srgbClr val="000000"/>
                </a:solidFill>
                <a:latin typeface="Arial Narrow" pitchFamily="34" charset="0"/>
              </a:rPr>
              <a:t>hypercoagulable</a:t>
            </a:r>
            <a:endParaRPr lang="en-US" sz="28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reduces the amount of functional hemoglobin</a:t>
            </a:r>
            <a:endParaRPr lang="en-US" sz="2800" dirty="0" smtClean="0">
              <a:latin typeface="Arial Narrow" pitchFamily="34" charset="0"/>
            </a:endParaRPr>
          </a:p>
          <a:p>
            <a:pPr marL="1131570" lvl="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800" dirty="0" err="1">
                <a:solidFill>
                  <a:srgbClr val="000000"/>
                </a:solidFill>
                <a:latin typeface="Arial Narrow" pitchFamily="34" charset="0"/>
              </a:rPr>
              <a:t>carboxyhemoglobin</a:t>
            </a: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en-US" sz="28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cilia in the lung are damaged, more difficult to mobilize secretions in the patient that smokes</a:t>
            </a:r>
            <a:endParaRPr lang="en-US" sz="28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retards wound healing (especially because of the decreased functional hemoglobin)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b="1" dirty="0"/>
              <a:t>Alcoholism:</a:t>
            </a:r>
            <a:endParaRPr lang="en-US" b="1" dirty="0" smtClean="0"/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can have impaired liver function</a:t>
            </a:r>
            <a:endParaRPr lang="en-US" sz="2800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B-vitamin deficiencies</a:t>
            </a:r>
            <a:endParaRPr lang="en-US" sz="2800" dirty="0" smtClean="0">
              <a:latin typeface="Arial Narrow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Arial Narrow" pitchFamily="34" charset="0"/>
              </a:rPr>
              <a:t>Opioid Addiction</a:t>
            </a:r>
            <a:endParaRPr lang="en-US" sz="2800" b="1" dirty="0" smtClean="0">
              <a:latin typeface="Arial Narrow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Arial Narrow" pitchFamily="34" charset="0"/>
              </a:rPr>
              <a:t>have a high tolerance for pain meds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Arial Narrow" pitchFamily="34" charset="0"/>
              </a:rPr>
              <a:t>Habits affecting tolerance to anesthesia</a:t>
            </a:r>
            <a:endParaRPr lang="en-US" sz="32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735-C525-4E75-BD0C-A9134234955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97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225</TotalTime>
  <Words>1413</Words>
  <Application>Microsoft Office PowerPoint</Application>
  <PresentationFormat>Custom</PresentationFormat>
  <Paragraphs>249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Concourse</vt:lpstr>
      <vt:lpstr>PERIOPERATIVE NURSING</vt:lpstr>
      <vt:lpstr>Objectives</vt:lpstr>
      <vt:lpstr>PowerPoint Presentation</vt:lpstr>
      <vt:lpstr>Introduction </vt:lpstr>
      <vt:lpstr>Preoperative nursing assessment</vt:lpstr>
      <vt:lpstr>PowerPoint Presentation</vt:lpstr>
      <vt:lpstr>PowerPoint Presentation</vt:lpstr>
      <vt:lpstr>Nutritional Status</vt:lpstr>
      <vt:lpstr>Habits affecting tolerance to anesthesia</vt:lpstr>
      <vt:lpstr>Presence of Infections</vt:lpstr>
      <vt:lpstr>Use of drugs that are contraindicated prior to surgery</vt:lpstr>
      <vt:lpstr>PowerPoint Presentation</vt:lpstr>
      <vt:lpstr>Psychological States</vt:lpstr>
      <vt:lpstr>Psychological States cont’d….</vt:lpstr>
      <vt:lpstr>Patient preparation for surgery</vt:lpstr>
      <vt:lpstr>Informed consent</vt:lpstr>
      <vt:lpstr>Informed consent cont’d…</vt:lpstr>
      <vt:lpstr>Informed consent cont’d…</vt:lpstr>
      <vt:lpstr>Informed consent cont’d…</vt:lpstr>
      <vt:lpstr>Informed consent cont’d…</vt:lpstr>
      <vt:lpstr>Phases of the peri-operative period</vt:lpstr>
      <vt:lpstr>Preoperative phase </vt:lpstr>
      <vt:lpstr>Preoperative phase  cont’d…</vt:lpstr>
      <vt:lpstr>Intraoperative phase </vt:lpstr>
      <vt:lpstr>Intraoperative phase cont’d…</vt:lpstr>
      <vt:lpstr>Postoperative phase</vt:lpstr>
      <vt:lpstr>Postoperative phase cont’d…</vt:lpstr>
      <vt:lpstr>PowerPoint Presentation</vt:lpstr>
      <vt:lpstr>Types of surgery based on purpose </vt:lpstr>
      <vt:lpstr>Diagnostic </vt:lpstr>
      <vt:lpstr>Therapeutic </vt:lpstr>
      <vt:lpstr>Palliative </vt:lpstr>
      <vt:lpstr>Preventive </vt:lpstr>
      <vt:lpstr>Cosmetic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PERIOPERATIVE NURSING</dc:title>
  <dc:creator>Diana Wambua</dc:creator>
  <cp:lastModifiedBy>user</cp:lastModifiedBy>
  <cp:revision>33</cp:revision>
  <dcterms:created xsi:type="dcterms:W3CDTF">2015-05-07T18:55:50Z</dcterms:created>
  <dcterms:modified xsi:type="dcterms:W3CDTF">2022-01-30T17:51:35Z</dcterms:modified>
</cp:coreProperties>
</file>