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56"/>
  </p:notesMasterIdLst>
  <p:handoutMasterIdLst>
    <p:handoutMasterId r:id="rId57"/>
  </p:handoutMasterIdLst>
  <p:sldIdLst>
    <p:sldId id="256" r:id="rId2"/>
    <p:sldId id="332" r:id="rId3"/>
    <p:sldId id="257" r:id="rId4"/>
    <p:sldId id="327" r:id="rId5"/>
    <p:sldId id="288" r:id="rId6"/>
    <p:sldId id="273" r:id="rId7"/>
    <p:sldId id="275" r:id="rId8"/>
    <p:sldId id="276" r:id="rId9"/>
    <p:sldId id="277" r:id="rId10"/>
    <p:sldId id="287" r:id="rId11"/>
    <p:sldId id="281" r:id="rId12"/>
    <p:sldId id="313" r:id="rId13"/>
    <p:sldId id="274" r:id="rId14"/>
    <p:sldId id="278" r:id="rId15"/>
    <p:sldId id="314" r:id="rId16"/>
    <p:sldId id="279" r:id="rId17"/>
    <p:sldId id="258" r:id="rId18"/>
    <p:sldId id="316" r:id="rId19"/>
    <p:sldId id="290" r:id="rId20"/>
    <p:sldId id="259" r:id="rId21"/>
    <p:sldId id="271" r:id="rId22"/>
    <p:sldId id="328" r:id="rId23"/>
    <p:sldId id="272" r:id="rId24"/>
    <p:sldId id="291" r:id="rId25"/>
    <p:sldId id="283" r:id="rId26"/>
    <p:sldId id="318" r:id="rId27"/>
    <p:sldId id="284" r:id="rId28"/>
    <p:sldId id="317" r:id="rId29"/>
    <p:sldId id="285" r:id="rId30"/>
    <p:sldId id="286" r:id="rId31"/>
    <p:sldId id="292" r:id="rId32"/>
    <p:sldId id="293" r:id="rId33"/>
    <p:sldId id="294" r:id="rId34"/>
    <p:sldId id="295" r:id="rId35"/>
    <p:sldId id="329" r:id="rId36"/>
    <p:sldId id="296" r:id="rId37"/>
    <p:sldId id="297" r:id="rId38"/>
    <p:sldId id="298" r:id="rId39"/>
    <p:sldId id="299" r:id="rId40"/>
    <p:sldId id="300" r:id="rId41"/>
    <p:sldId id="303" r:id="rId42"/>
    <p:sldId id="301" r:id="rId43"/>
    <p:sldId id="302" r:id="rId44"/>
    <p:sldId id="319" r:id="rId45"/>
    <p:sldId id="324" r:id="rId46"/>
    <p:sldId id="323" r:id="rId47"/>
    <p:sldId id="320" r:id="rId48"/>
    <p:sldId id="322" r:id="rId49"/>
    <p:sldId id="321" r:id="rId50"/>
    <p:sldId id="312" r:id="rId51"/>
    <p:sldId id="304" r:id="rId52"/>
    <p:sldId id="326" r:id="rId53"/>
    <p:sldId id="325" r:id="rId54"/>
    <p:sldId id="331" r:id="rId55"/>
  </p:sldIdLst>
  <p:sldSz cx="10515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1008" y="-102"/>
      </p:cViewPr>
      <p:guideLst>
        <p:guide orient="horz" pos="2160"/>
        <p:guide pos="331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13A5A8-5B30-4F4E-8776-848D6D714599}" type="datetimeFigureOut">
              <a:rPr lang="en-US" smtClean="0"/>
              <a:pPr/>
              <a:t>5/24/2018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 WAMBUA            RN. MSN.           </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F9A17-8B68-42C4-ABC5-607D115B637E}" type="slidenum">
              <a:rPr lang="en-US" smtClean="0"/>
              <a:pPr/>
              <a:t>‹#›</a:t>
            </a:fld>
            <a:endParaRPr lang="en-US"/>
          </a:p>
        </p:txBody>
      </p:sp>
    </p:spTree>
    <p:extLst>
      <p:ext uri="{BB962C8B-B14F-4D97-AF65-F5344CB8AC3E}">
        <p14:creationId xmlns:p14="http://schemas.microsoft.com/office/powerpoint/2010/main" xmlns="" val="23183388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E9332-54A1-4995-A9C8-23BE275911C5}" type="datetimeFigureOut">
              <a:rPr lang="en-US" smtClean="0"/>
              <a:pPr/>
              <a:t>5/24/2018</a:t>
            </a:fld>
            <a:endParaRPr lang="en-US"/>
          </a:p>
        </p:txBody>
      </p:sp>
      <p:sp>
        <p:nvSpPr>
          <p:cNvPr id="4" name="Slide Image Placeholder 3"/>
          <p:cNvSpPr>
            <a:spLocks noGrp="1" noRot="1" noChangeAspect="1"/>
          </p:cNvSpPr>
          <p:nvPr>
            <p:ph type="sldImg" idx="2"/>
          </p:nvPr>
        </p:nvSpPr>
        <p:spPr>
          <a:xfrm>
            <a:off x="1063625" y="1143000"/>
            <a:ext cx="4730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 WAMBUA            RN. MSN.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0EAE7-10D3-43C3-AEB0-BF1FA151A45E}" type="slidenum">
              <a:rPr lang="en-US" smtClean="0"/>
              <a:pPr/>
              <a:t>‹#›</a:t>
            </a:fld>
            <a:endParaRPr lang="en-US"/>
          </a:p>
        </p:txBody>
      </p:sp>
    </p:spTree>
    <p:extLst>
      <p:ext uri="{BB962C8B-B14F-4D97-AF65-F5344CB8AC3E}">
        <p14:creationId xmlns:p14="http://schemas.microsoft.com/office/powerpoint/2010/main" xmlns="" val="21102029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143000"/>
            <a:ext cx="47307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0EAE7-10D3-43C3-AEB0-BF1FA151A45E}"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D. WAMBUA            RN. MSN.           </a:t>
            </a:r>
            <a:endParaRPr lang="en-US"/>
          </a:p>
        </p:txBody>
      </p:sp>
    </p:spTree>
    <p:extLst>
      <p:ext uri="{BB962C8B-B14F-4D97-AF65-F5344CB8AC3E}">
        <p14:creationId xmlns:p14="http://schemas.microsoft.com/office/powerpoint/2010/main" xmlns="" val="36762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2130431"/>
            <a:ext cx="893826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77340" y="3886200"/>
            <a:ext cx="73609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A244D-C87E-41B7-A367-A97E96696B63}" type="datetime1">
              <a:rPr lang="en-US" smtClean="0"/>
              <a:pPr/>
              <a:t>5/24/2018</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6163A-C652-4EA1-A191-9EF73AD04716}" type="datetime1">
              <a:rPr lang="en-US" smtClean="0"/>
              <a:pPr/>
              <a:t>5/24/2018</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274644"/>
            <a:ext cx="236601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780" y="274644"/>
            <a:ext cx="692277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FE971-7F84-4E96-B523-DD269481977F}" type="datetime1">
              <a:rPr lang="en-US" smtClean="0"/>
              <a:pPr/>
              <a:t>5/24/2018</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427D6-F2EC-4640-A944-90EC28639DC4}" type="datetime1">
              <a:rPr lang="en-US" smtClean="0"/>
              <a:pPr/>
              <a:t>5/24/2018</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660" y="4406906"/>
            <a:ext cx="89382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660" y="2906713"/>
            <a:ext cx="89382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A1B09-53B3-4138-A5CD-A2A3652D8975}" type="datetime1">
              <a:rPr lang="en-US" smtClean="0"/>
              <a:pPr/>
              <a:t>5/24/2018</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780" y="1600206"/>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5430" y="1600206"/>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32239-4FEE-40E6-A78B-04943CF9951D}" type="datetime1">
              <a:rPr lang="en-US" smtClean="0"/>
              <a:pPr/>
              <a:t>5/24/2018</a:t>
            </a:fld>
            <a:endParaRPr lang="en-US"/>
          </a:p>
        </p:txBody>
      </p:sp>
      <p:sp>
        <p:nvSpPr>
          <p:cNvPr id="6" name="Footer Placeholder 5"/>
          <p:cNvSpPr>
            <a:spLocks noGrp="1"/>
          </p:cNvSpPr>
          <p:nvPr>
            <p:ph type="ftr" sz="quarter" idx="11"/>
          </p:nvPr>
        </p:nvSpPr>
        <p:spPr/>
        <p:txBody>
          <a:bodyPr/>
          <a:lstStyle/>
          <a:p>
            <a:r>
              <a:rPr lang="en-US" smtClean="0"/>
              <a:t>D. WAMBUA            RN. MSN.</a:t>
            </a:r>
            <a:endParaRPr lang="en-US"/>
          </a:p>
        </p:txBody>
      </p:sp>
      <p:sp>
        <p:nvSpPr>
          <p:cNvPr id="7" name="Slide Number Placeholder 6"/>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780" y="1535113"/>
            <a:ext cx="464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780" y="2174875"/>
            <a:ext cx="464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782" y="1535113"/>
            <a:ext cx="46480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782" y="2174875"/>
            <a:ext cx="46480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C542D-6B60-46F6-9307-F234EB85B602}" type="datetime1">
              <a:rPr lang="en-US" smtClean="0"/>
              <a:pPr/>
              <a:t>5/24/2018</a:t>
            </a:fld>
            <a:endParaRPr lang="en-US"/>
          </a:p>
        </p:txBody>
      </p:sp>
      <p:sp>
        <p:nvSpPr>
          <p:cNvPr id="8" name="Footer Placeholder 7"/>
          <p:cNvSpPr>
            <a:spLocks noGrp="1"/>
          </p:cNvSpPr>
          <p:nvPr>
            <p:ph type="ftr" sz="quarter" idx="11"/>
          </p:nvPr>
        </p:nvSpPr>
        <p:spPr/>
        <p:txBody>
          <a:bodyPr/>
          <a:lstStyle/>
          <a:p>
            <a:r>
              <a:rPr lang="en-US" smtClean="0"/>
              <a:t>D. WAMBUA            RN. MSN.</a:t>
            </a:r>
            <a:endParaRPr lang="en-US"/>
          </a:p>
        </p:txBody>
      </p:sp>
      <p:sp>
        <p:nvSpPr>
          <p:cNvPr id="9" name="Slide Number Placeholder 8"/>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53514-8292-4B64-B3EA-9B4878959EFD}" type="datetime1">
              <a:rPr lang="en-US" smtClean="0"/>
              <a:pPr/>
              <a:t>5/24/2018</a:t>
            </a:fld>
            <a:endParaRPr lang="en-US"/>
          </a:p>
        </p:txBody>
      </p:sp>
      <p:sp>
        <p:nvSpPr>
          <p:cNvPr id="4" name="Footer Placeholder 3"/>
          <p:cNvSpPr>
            <a:spLocks noGrp="1"/>
          </p:cNvSpPr>
          <p:nvPr>
            <p:ph type="ftr" sz="quarter" idx="11"/>
          </p:nvPr>
        </p:nvSpPr>
        <p:spPr/>
        <p:txBody>
          <a:bodyPr/>
          <a:lstStyle/>
          <a:p>
            <a:r>
              <a:rPr lang="en-US" smtClean="0"/>
              <a:t>D. WAMBUA            RN. MSN.</a:t>
            </a:r>
            <a:endParaRPr lang="en-US"/>
          </a:p>
        </p:txBody>
      </p:sp>
      <p:sp>
        <p:nvSpPr>
          <p:cNvPr id="5" name="Slide Number Placeholder 4"/>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35DF3-B401-4FEA-823B-D1B11E5CB1E1}" type="datetime1">
              <a:rPr lang="en-US" smtClean="0"/>
              <a:pPr/>
              <a:t>5/24/2018</a:t>
            </a:fld>
            <a:endParaRPr lang="en-US"/>
          </a:p>
        </p:txBody>
      </p:sp>
      <p:sp>
        <p:nvSpPr>
          <p:cNvPr id="3" name="Footer Placeholder 2"/>
          <p:cNvSpPr>
            <a:spLocks noGrp="1"/>
          </p:cNvSpPr>
          <p:nvPr>
            <p:ph type="ftr" sz="quarter" idx="11"/>
          </p:nvPr>
        </p:nvSpPr>
        <p:spPr/>
        <p:txBody>
          <a:bodyPr/>
          <a:lstStyle/>
          <a:p>
            <a:r>
              <a:rPr lang="en-US" smtClean="0"/>
              <a:t>D. WAMBUA            RN. MSN.</a:t>
            </a:r>
            <a:endParaRPr lang="en-US"/>
          </a:p>
        </p:txBody>
      </p:sp>
      <p:sp>
        <p:nvSpPr>
          <p:cNvPr id="4" name="Slide Number Placeholder 3"/>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3" y="273050"/>
            <a:ext cx="345956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308" y="273056"/>
            <a:ext cx="58785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3" y="1435103"/>
            <a:ext cx="3459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97F4C-AE0F-4702-ADE8-B91FAC8EADE9}" type="datetime1">
              <a:rPr lang="en-US" smtClean="0"/>
              <a:pPr/>
              <a:t>5/24/2018</a:t>
            </a:fld>
            <a:endParaRPr lang="en-US"/>
          </a:p>
        </p:txBody>
      </p:sp>
      <p:sp>
        <p:nvSpPr>
          <p:cNvPr id="6" name="Footer Placeholder 5"/>
          <p:cNvSpPr>
            <a:spLocks noGrp="1"/>
          </p:cNvSpPr>
          <p:nvPr>
            <p:ph type="ftr" sz="quarter" idx="11"/>
          </p:nvPr>
        </p:nvSpPr>
        <p:spPr/>
        <p:txBody>
          <a:bodyPr/>
          <a:lstStyle/>
          <a:p>
            <a:r>
              <a:rPr lang="en-US" smtClean="0"/>
              <a:t>D. WAMBUA            RN. MSN.</a:t>
            </a:r>
            <a:endParaRPr lang="en-US"/>
          </a:p>
        </p:txBody>
      </p:sp>
      <p:sp>
        <p:nvSpPr>
          <p:cNvPr id="7" name="Slide Number Placeholder 6"/>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1131" y="4800600"/>
            <a:ext cx="630936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1131" y="612775"/>
            <a:ext cx="63093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61131" y="5367338"/>
            <a:ext cx="63093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FB776-8C4C-4F92-8A88-8C246E3B879E}" type="datetime1">
              <a:rPr lang="en-US" smtClean="0"/>
              <a:pPr/>
              <a:t>5/24/2018</a:t>
            </a:fld>
            <a:endParaRPr lang="en-US"/>
          </a:p>
        </p:txBody>
      </p:sp>
      <p:sp>
        <p:nvSpPr>
          <p:cNvPr id="6" name="Footer Placeholder 5"/>
          <p:cNvSpPr>
            <a:spLocks noGrp="1"/>
          </p:cNvSpPr>
          <p:nvPr>
            <p:ph type="ftr" sz="quarter" idx="11"/>
          </p:nvPr>
        </p:nvSpPr>
        <p:spPr/>
        <p:txBody>
          <a:bodyPr/>
          <a:lstStyle/>
          <a:p>
            <a:r>
              <a:rPr lang="en-US" smtClean="0"/>
              <a:t>D. WAMBUA            RN. MSN.</a:t>
            </a:r>
            <a:endParaRPr lang="en-US"/>
          </a:p>
        </p:txBody>
      </p:sp>
      <p:sp>
        <p:nvSpPr>
          <p:cNvPr id="7" name="Slide Number Placeholder 6"/>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780" y="274638"/>
            <a:ext cx="946404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5780" y="1600206"/>
            <a:ext cx="946404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5780" y="6356356"/>
            <a:ext cx="24536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8057F-ED49-488F-A4BA-219F94F99D92}" type="datetime1">
              <a:rPr lang="en-US" smtClean="0"/>
              <a:pPr/>
              <a:t>5/24/2018</a:t>
            </a:fld>
            <a:endParaRPr lang="en-US"/>
          </a:p>
        </p:txBody>
      </p:sp>
      <p:sp>
        <p:nvSpPr>
          <p:cNvPr id="5" name="Footer Placeholder 4"/>
          <p:cNvSpPr>
            <a:spLocks noGrp="1"/>
          </p:cNvSpPr>
          <p:nvPr>
            <p:ph type="ftr" sz="quarter" idx="3"/>
          </p:nvPr>
        </p:nvSpPr>
        <p:spPr>
          <a:xfrm>
            <a:off x="3592830" y="6356356"/>
            <a:ext cx="33299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 WAMBUA            RN. MSN.</a:t>
            </a:r>
            <a:endParaRPr lang="en-US"/>
          </a:p>
        </p:txBody>
      </p:sp>
      <p:sp>
        <p:nvSpPr>
          <p:cNvPr id="6" name="Slide Number Placeholder 5"/>
          <p:cNvSpPr>
            <a:spLocks noGrp="1"/>
          </p:cNvSpPr>
          <p:nvPr>
            <p:ph type="sldNum" sz="quarter" idx="4"/>
          </p:nvPr>
        </p:nvSpPr>
        <p:spPr>
          <a:xfrm>
            <a:off x="7536180" y="6356356"/>
            <a:ext cx="24536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37735-C525-4E75-BD0C-A913423495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latin typeface="Arial Narrow" pitchFamily="34" charset="0"/>
              </a:rPr>
              <a:t>PERIOPERATIVE NURSING</a:t>
            </a:r>
            <a:endParaRPr lang="en-US" sz="3200" b="1" dirty="0">
              <a:latin typeface="Arial Narrow" pitchFamily="34" charset="0"/>
            </a:endParaRPr>
          </a:p>
        </p:txBody>
      </p:sp>
      <p:sp>
        <p:nvSpPr>
          <p:cNvPr id="3" name="Subtitle 2"/>
          <p:cNvSpPr>
            <a:spLocks noGrp="1"/>
          </p:cNvSpPr>
          <p:nvPr>
            <p:ph type="subTitle" idx="1"/>
          </p:nvPr>
        </p:nvSpPr>
        <p:spPr>
          <a:xfrm>
            <a:off x="1655717" y="3415935"/>
            <a:ext cx="7360920" cy="1752600"/>
          </a:xfrm>
        </p:spPr>
        <p:style>
          <a:lnRef idx="2">
            <a:schemeClr val="accent1"/>
          </a:lnRef>
          <a:fillRef idx="1">
            <a:schemeClr val="lt1"/>
          </a:fillRef>
          <a:effectRef idx="0">
            <a:schemeClr val="accent1"/>
          </a:effectRef>
          <a:fontRef idx="minor">
            <a:schemeClr val="dk1"/>
          </a:fontRef>
        </p:style>
        <p:txBody>
          <a:bodyPr>
            <a:normAutofit/>
          </a:bodyPr>
          <a:lstStyle/>
          <a:p>
            <a:endParaRPr lang="en-US" sz="2000" dirty="0"/>
          </a:p>
        </p:txBody>
      </p:sp>
    </p:spTree>
    <p:extLst>
      <p:ext uri="{BB962C8B-B14F-4D97-AF65-F5344CB8AC3E}">
        <p14:creationId xmlns:p14="http://schemas.microsoft.com/office/powerpoint/2010/main" xmlns="" val="331596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4332" y="1541416"/>
            <a:ext cx="4556076" cy="4999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Content Placeholder 4"/>
          <p:cNvPicPr>
            <a:picLocks noChangeAspect="1"/>
          </p:cNvPicPr>
          <p:nvPr/>
        </p:nvPicPr>
        <p:blipFill>
          <a:blip r:embed="rId3" cstate="print"/>
          <a:stretch>
            <a:fillRect/>
          </a:stretch>
        </p:blipFill>
        <p:spPr>
          <a:xfrm>
            <a:off x="731521" y="1541417"/>
            <a:ext cx="4167050" cy="4885513"/>
          </a:xfrm>
          <a:prstGeom prst="rect">
            <a:avLst/>
          </a:prstGeom>
        </p:spPr>
      </p:pic>
      <p:sp>
        <p:nvSpPr>
          <p:cNvPr id="4" name="Title 3"/>
          <p:cNvSpPr>
            <a:spLocks noGrp="1"/>
          </p:cNvSpPr>
          <p:nvPr>
            <p:ph type="title"/>
          </p:nvPr>
        </p:nvSpPr>
        <p:spPr/>
        <p:txBody>
          <a:bodyPr>
            <a:normAutofit/>
          </a:bodyPr>
          <a:lstStyle/>
          <a:p>
            <a:pPr algn="l"/>
            <a:r>
              <a:rPr lang="en-US" sz="2000" b="1" dirty="0" smtClean="0">
                <a:latin typeface="Arial Narrow" pitchFamily="34" charset="0"/>
              </a:rPr>
              <a:t>Scrub nurse cont’d…</a:t>
            </a:r>
            <a:endParaRPr lang="en-US" sz="2000" dirty="0"/>
          </a:p>
        </p:txBody>
      </p:sp>
      <p:sp>
        <p:nvSpPr>
          <p:cNvPr id="7" name="Slide Number Placeholder 6"/>
          <p:cNvSpPr>
            <a:spLocks noGrp="1"/>
          </p:cNvSpPr>
          <p:nvPr>
            <p:ph type="sldNum" sz="quarter" idx="12"/>
          </p:nvPr>
        </p:nvSpPr>
        <p:spPr/>
        <p:txBody>
          <a:bodyPr/>
          <a:lstStyle/>
          <a:p>
            <a:fld id="{8B737735-C525-4E75-BD0C-A9134234955E}" type="slidenum">
              <a:rPr lang="en-US" smtClean="0"/>
              <a:pPr/>
              <a:t>10</a:t>
            </a:fld>
            <a:endParaRPr lang="en-US"/>
          </a:p>
        </p:txBody>
      </p:sp>
    </p:spTree>
    <p:extLst>
      <p:ext uri="{BB962C8B-B14F-4D97-AF65-F5344CB8AC3E}">
        <p14:creationId xmlns:p14="http://schemas.microsoft.com/office/powerpoint/2010/main" xmlns="" val="308620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First assistant nurse</a:t>
            </a:r>
            <a:endParaRPr lang="en-US" sz="3200" b="1" dirty="0">
              <a:latin typeface="Arial Narrow"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Narrow" pitchFamily="34" charset="0"/>
              </a:rPr>
              <a:t>Practices </a:t>
            </a:r>
            <a:r>
              <a:rPr lang="en-US" dirty="0">
                <a:latin typeface="Arial Narrow" pitchFamily="34" charset="0"/>
              </a:rPr>
              <a:t>under the direct supervision of the surgeon. </a:t>
            </a:r>
          </a:p>
          <a:p>
            <a:r>
              <a:rPr lang="en-US" dirty="0" smtClean="0">
                <a:latin typeface="Arial Narrow" pitchFamily="34" charset="0"/>
              </a:rPr>
              <a:t>Responsibilities</a:t>
            </a:r>
            <a:endParaRPr lang="en-US" dirty="0">
              <a:latin typeface="Arial Narrow" pitchFamily="34" charset="0"/>
            </a:endParaRPr>
          </a:p>
          <a:p>
            <a:r>
              <a:rPr lang="en-US" dirty="0" smtClean="0">
                <a:latin typeface="Arial Narrow" pitchFamily="34" charset="0"/>
              </a:rPr>
              <a:t>Handling tissue</a:t>
            </a:r>
          </a:p>
          <a:p>
            <a:r>
              <a:rPr lang="en-US" dirty="0" smtClean="0">
                <a:latin typeface="Arial Narrow" pitchFamily="34" charset="0"/>
              </a:rPr>
              <a:t>Providing </a:t>
            </a:r>
            <a:r>
              <a:rPr lang="en-US" dirty="0">
                <a:latin typeface="Arial Narrow" pitchFamily="34" charset="0"/>
              </a:rPr>
              <a:t>exposure </a:t>
            </a:r>
            <a:r>
              <a:rPr lang="en-US" dirty="0" smtClean="0">
                <a:latin typeface="Arial Narrow" pitchFamily="34" charset="0"/>
              </a:rPr>
              <a:t>at the </a:t>
            </a:r>
            <a:r>
              <a:rPr lang="en-US" dirty="0">
                <a:latin typeface="Arial Narrow" pitchFamily="34" charset="0"/>
              </a:rPr>
              <a:t>operative field, suturing, and providing hemostasis</a:t>
            </a:r>
            <a:r>
              <a:rPr lang="en-US" dirty="0" smtClean="0">
                <a:latin typeface="Arial Narrow" pitchFamily="34" charset="0"/>
              </a:rPr>
              <a:t>.</a:t>
            </a:r>
          </a:p>
          <a:p>
            <a:r>
              <a:rPr lang="en-US" dirty="0" smtClean="0">
                <a:latin typeface="Arial Narrow" pitchFamily="34" charset="0"/>
              </a:rPr>
              <a:t>The entire process </a:t>
            </a:r>
            <a:r>
              <a:rPr lang="en-US" dirty="0">
                <a:latin typeface="Arial Narrow" pitchFamily="34" charset="0"/>
              </a:rPr>
              <a:t>requires a thorough understanding of anatomy and</a:t>
            </a:r>
          </a:p>
          <a:p>
            <a:pPr marL="0" indent="0">
              <a:buNone/>
            </a:pPr>
            <a:r>
              <a:rPr lang="en-US" dirty="0" smtClean="0">
                <a:latin typeface="Arial Narrow" pitchFamily="34" charset="0"/>
              </a:rPr>
              <a:t> physiology</a:t>
            </a:r>
            <a:r>
              <a:rPr lang="en-US" dirty="0">
                <a:latin typeface="Arial Narrow" pitchFamily="34" charset="0"/>
              </a:rPr>
              <a:t>, tissue handling, and the principles of </a:t>
            </a:r>
            <a:r>
              <a:rPr lang="en-US" b="1" dirty="0">
                <a:latin typeface="Arial Narrow" pitchFamily="34" charset="0"/>
              </a:rPr>
              <a:t>surgical asepsis</a:t>
            </a:r>
            <a:r>
              <a:rPr lang="en-US" dirty="0">
                <a:latin typeface="Arial Narrow" pitchFamily="34" charset="0"/>
              </a:rPr>
              <a:t>.</a:t>
            </a:r>
          </a:p>
          <a:p>
            <a:r>
              <a:rPr lang="en-US" dirty="0" smtClean="0">
                <a:latin typeface="Arial Narrow" pitchFamily="34" charset="0"/>
              </a:rPr>
              <a:t>Needs </a:t>
            </a:r>
            <a:r>
              <a:rPr lang="en-US" dirty="0">
                <a:latin typeface="Arial Narrow" pitchFamily="34" charset="0"/>
              </a:rPr>
              <a:t>to </a:t>
            </a:r>
            <a:r>
              <a:rPr lang="en-US" dirty="0" smtClean="0">
                <a:latin typeface="Arial Narrow" pitchFamily="34" charset="0"/>
              </a:rPr>
              <a:t>be able </a:t>
            </a:r>
            <a:r>
              <a:rPr lang="en-US" dirty="0">
                <a:latin typeface="Arial Narrow" pitchFamily="34" charset="0"/>
              </a:rPr>
              <a:t>to handle any emergency situation in the operating room</a:t>
            </a:r>
          </a:p>
        </p:txBody>
      </p:sp>
      <p:sp>
        <p:nvSpPr>
          <p:cNvPr id="5" name="Slide Number Placeholder 4"/>
          <p:cNvSpPr>
            <a:spLocks noGrp="1"/>
          </p:cNvSpPr>
          <p:nvPr>
            <p:ph type="sldNum" sz="quarter" idx="12"/>
          </p:nvPr>
        </p:nvSpPr>
        <p:spPr/>
        <p:txBody>
          <a:bodyPr/>
          <a:lstStyle/>
          <a:p>
            <a:fld id="{8B737735-C525-4E75-BD0C-A9134234955E}" type="slidenum">
              <a:rPr lang="en-US" smtClean="0"/>
              <a:pPr/>
              <a:t>11</a:t>
            </a:fld>
            <a:endParaRPr lang="en-US"/>
          </a:p>
        </p:txBody>
      </p:sp>
    </p:spTree>
    <p:extLst>
      <p:ext uri="{BB962C8B-B14F-4D97-AF65-F5344CB8AC3E}">
        <p14:creationId xmlns:p14="http://schemas.microsoft.com/office/powerpoint/2010/main" xmlns="" val="2335047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1319349" y="1867279"/>
            <a:ext cx="7367451" cy="4280622"/>
          </a:xfrm>
          <a:prstGeom prst="rect">
            <a:avLst/>
          </a:prstGeom>
        </p:spPr>
      </p:pic>
      <p:sp>
        <p:nvSpPr>
          <p:cNvPr id="7" name="Title 1"/>
          <p:cNvSpPr>
            <a:spLocks noGrp="1"/>
          </p:cNvSpPr>
          <p:nvPr>
            <p:ph type="title"/>
          </p:nvPr>
        </p:nvSpPr>
        <p:spPr/>
        <p:txBody>
          <a:bodyPr>
            <a:normAutofit/>
          </a:bodyPr>
          <a:lstStyle/>
          <a:p>
            <a:pPr algn="l"/>
            <a:r>
              <a:rPr lang="en-US" sz="2000" b="1" dirty="0" smtClean="0">
                <a:latin typeface="Arial Narrow" pitchFamily="34" charset="0"/>
              </a:rPr>
              <a:t>First assistant nurse cont’d…</a:t>
            </a:r>
            <a:endParaRPr lang="en-US" sz="2000" b="1" dirty="0">
              <a:latin typeface="Arial Narrow" pitchFamily="34" charset="0"/>
            </a:endParaRPr>
          </a:p>
        </p:txBody>
      </p:sp>
      <p:sp>
        <p:nvSpPr>
          <p:cNvPr id="8" name="Slide Number Placeholder 7"/>
          <p:cNvSpPr>
            <a:spLocks noGrp="1"/>
          </p:cNvSpPr>
          <p:nvPr>
            <p:ph type="sldNum" sz="quarter" idx="12"/>
          </p:nvPr>
        </p:nvSpPr>
        <p:spPr/>
        <p:txBody>
          <a:bodyPr/>
          <a:lstStyle/>
          <a:p>
            <a:fld id="{8B737735-C525-4E75-BD0C-A9134234955E}" type="slidenum">
              <a:rPr lang="en-US" smtClean="0"/>
              <a:pPr/>
              <a:t>12</a:t>
            </a:fld>
            <a:endParaRPr lang="en-US"/>
          </a:p>
        </p:txBody>
      </p:sp>
    </p:spTree>
    <p:extLst>
      <p:ext uri="{BB962C8B-B14F-4D97-AF65-F5344CB8AC3E}">
        <p14:creationId xmlns:p14="http://schemas.microsoft.com/office/powerpoint/2010/main" xmlns="" val="54365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66528"/>
            <a:ext cx="9464040" cy="1143000"/>
          </a:xfrm>
        </p:spPr>
        <p:txBody>
          <a:bodyPr>
            <a:normAutofit/>
          </a:bodyPr>
          <a:lstStyle/>
          <a:p>
            <a:r>
              <a:rPr lang="en-US" sz="3200" b="1" dirty="0" smtClean="0">
                <a:latin typeface="Arial Narrow" pitchFamily="34" charset="0"/>
              </a:rPr>
              <a:t>Surgeon </a:t>
            </a:r>
            <a:endParaRPr lang="en-US" sz="3200" b="1" dirty="0">
              <a:latin typeface="Arial Narrow" pitchFamily="34" charset="0"/>
            </a:endParaRPr>
          </a:p>
        </p:txBody>
      </p:sp>
      <p:sp>
        <p:nvSpPr>
          <p:cNvPr id="3" name="Content Placeholder 2"/>
          <p:cNvSpPr>
            <a:spLocks noGrp="1"/>
          </p:cNvSpPr>
          <p:nvPr>
            <p:ph idx="1"/>
          </p:nvPr>
        </p:nvSpPr>
        <p:spPr>
          <a:xfrm>
            <a:off x="525780" y="1926781"/>
            <a:ext cx="9464040" cy="3233051"/>
          </a:xfrm>
        </p:spPr>
        <p:txBody>
          <a:bodyPr>
            <a:normAutofit/>
          </a:bodyPr>
          <a:lstStyle/>
          <a:p>
            <a:r>
              <a:rPr lang="en-US" sz="2800" dirty="0" smtClean="0">
                <a:latin typeface="Arial Narrow" pitchFamily="34" charset="0"/>
              </a:rPr>
              <a:t>Performs </a:t>
            </a:r>
            <a:r>
              <a:rPr lang="en-US" sz="2800" dirty="0">
                <a:latin typeface="Arial Narrow" pitchFamily="34" charset="0"/>
              </a:rPr>
              <a:t>the surgical procedure and heads the </a:t>
            </a:r>
            <a:r>
              <a:rPr lang="en-US" sz="2800" dirty="0" smtClean="0">
                <a:latin typeface="Arial Narrow" pitchFamily="34" charset="0"/>
              </a:rPr>
              <a:t>surgical team.</a:t>
            </a:r>
          </a:p>
          <a:p>
            <a:r>
              <a:rPr lang="en-US" sz="2800" dirty="0" smtClean="0">
                <a:latin typeface="Arial Narrow" pitchFamily="34" charset="0"/>
              </a:rPr>
              <a:t>He </a:t>
            </a:r>
            <a:r>
              <a:rPr lang="en-US" sz="2800" dirty="0">
                <a:latin typeface="Arial Narrow" pitchFamily="34" charset="0"/>
              </a:rPr>
              <a:t>or she is a </a:t>
            </a:r>
            <a:r>
              <a:rPr lang="en-US" sz="2800" dirty="0" smtClean="0">
                <a:latin typeface="Arial Narrow" pitchFamily="34" charset="0"/>
              </a:rPr>
              <a:t>licensed physician (MD) is </a:t>
            </a:r>
            <a:r>
              <a:rPr lang="en-US" sz="2800" dirty="0">
                <a:latin typeface="Arial Narrow" pitchFamily="34" charset="0"/>
              </a:rPr>
              <a:t>specially trained and qualified. </a:t>
            </a:r>
          </a:p>
        </p:txBody>
      </p:sp>
      <p:sp>
        <p:nvSpPr>
          <p:cNvPr id="5" name="Slide Number Placeholder 4"/>
          <p:cNvSpPr>
            <a:spLocks noGrp="1"/>
          </p:cNvSpPr>
          <p:nvPr>
            <p:ph type="sldNum" sz="quarter" idx="12"/>
          </p:nvPr>
        </p:nvSpPr>
        <p:spPr/>
        <p:txBody>
          <a:bodyPr/>
          <a:lstStyle/>
          <a:p>
            <a:fld id="{8B737735-C525-4E75-BD0C-A9134234955E}" type="slidenum">
              <a:rPr lang="en-US" smtClean="0"/>
              <a:pPr/>
              <a:t>13</a:t>
            </a:fld>
            <a:endParaRPr lang="en-US"/>
          </a:p>
        </p:txBody>
      </p:sp>
    </p:spTree>
    <p:extLst>
      <p:ext uri="{BB962C8B-B14F-4D97-AF65-F5344CB8AC3E}">
        <p14:creationId xmlns:p14="http://schemas.microsoft.com/office/powerpoint/2010/main" xmlns="" val="206371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cs typeface="Arial" panose="020B0604020202020204" pitchFamily="34" charset="0"/>
              </a:rPr>
              <a:t>Anesthesiologist </a:t>
            </a:r>
            <a:r>
              <a:rPr lang="en-US" sz="3200" b="1" dirty="0">
                <a:latin typeface="Arial Narrow" pitchFamily="34" charset="0"/>
                <a:cs typeface="Arial" panose="020B0604020202020204" pitchFamily="34" charset="0"/>
              </a:rPr>
              <a:t>or </a:t>
            </a:r>
            <a:r>
              <a:rPr lang="en-US" sz="3200" b="1" dirty="0" smtClean="0">
                <a:latin typeface="Arial Narrow" pitchFamily="34" charset="0"/>
                <a:cs typeface="Arial" panose="020B0604020202020204" pitchFamily="34" charset="0"/>
              </a:rPr>
              <a:t>anesthetist</a:t>
            </a:r>
            <a:endParaRPr lang="en-US" sz="3200" b="1" dirty="0">
              <a:latin typeface="Arial Narrow" pitchFamily="34" charset="0"/>
            </a:endParaRPr>
          </a:p>
        </p:txBody>
      </p:sp>
      <p:sp>
        <p:nvSpPr>
          <p:cNvPr id="3" name="Content Placeholder 2"/>
          <p:cNvSpPr>
            <a:spLocks noGrp="1"/>
          </p:cNvSpPr>
          <p:nvPr>
            <p:ph idx="1"/>
          </p:nvPr>
        </p:nvSpPr>
        <p:spPr/>
        <p:txBody>
          <a:bodyPr>
            <a:normAutofit fontScale="32500" lnSpcReduction="20000"/>
          </a:bodyPr>
          <a:lstStyle/>
          <a:p>
            <a:r>
              <a:rPr lang="en-US" sz="8000" dirty="0">
                <a:latin typeface="Arial Narrow" pitchFamily="34" charset="0"/>
                <a:cs typeface="Arial" panose="020B0604020202020204" pitchFamily="34" charset="0"/>
              </a:rPr>
              <a:t>An anesthesiologist is a physician specifically trained in the art </a:t>
            </a:r>
            <a:r>
              <a:rPr lang="en-US" sz="8000" dirty="0" smtClean="0">
                <a:latin typeface="Arial Narrow" pitchFamily="34" charset="0"/>
                <a:cs typeface="Arial" panose="020B0604020202020204" pitchFamily="34" charset="0"/>
              </a:rPr>
              <a:t>and science </a:t>
            </a:r>
            <a:r>
              <a:rPr lang="en-US" sz="8000" dirty="0">
                <a:latin typeface="Arial Narrow" pitchFamily="34" charset="0"/>
                <a:cs typeface="Arial" panose="020B0604020202020204" pitchFamily="34" charset="0"/>
              </a:rPr>
              <a:t>of anesthesiology</a:t>
            </a:r>
            <a:r>
              <a:rPr lang="en-US" sz="8000" dirty="0" smtClean="0">
                <a:latin typeface="Arial Narrow" pitchFamily="34" charset="0"/>
                <a:cs typeface="Arial" panose="020B0604020202020204" pitchFamily="34" charset="0"/>
              </a:rPr>
              <a:t>.</a:t>
            </a:r>
          </a:p>
          <a:p>
            <a:r>
              <a:rPr lang="en-US" sz="8000" dirty="0" smtClean="0">
                <a:latin typeface="Arial Narrow" pitchFamily="34" charset="0"/>
                <a:cs typeface="Arial" panose="020B0604020202020204" pitchFamily="34" charset="0"/>
              </a:rPr>
              <a:t>An </a:t>
            </a:r>
            <a:r>
              <a:rPr lang="en-US" sz="8000" dirty="0">
                <a:latin typeface="Arial Narrow" pitchFamily="34" charset="0"/>
                <a:cs typeface="Arial" panose="020B0604020202020204" pitchFamily="34" charset="0"/>
              </a:rPr>
              <a:t>anesthetist is a qualified health </a:t>
            </a:r>
            <a:r>
              <a:rPr lang="en-US" sz="8000" dirty="0" smtClean="0">
                <a:latin typeface="Arial Narrow" pitchFamily="34" charset="0"/>
                <a:cs typeface="Arial" panose="020B0604020202020204" pitchFamily="34" charset="0"/>
              </a:rPr>
              <a:t>care professional </a:t>
            </a:r>
            <a:r>
              <a:rPr lang="en-US" sz="8000" dirty="0">
                <a:latin typeface="Arial Narrow" pitchFamily="34" charset="0"/>
                <a:cs typeface="Arial" panose="020B0604020202020204" pitchFamily="34" charset="0"/>
              </a:rPr>
              <a:t>who administers anesthetics. Most anesthetists </a:t>
            </a:r>
            <a:r>
              <a:rPr lang="en-US" sz="8000" dirty="0" smtClean="0">
                <a:latin typeface="Arial Narrow" pitchFamily="34" charset="0"/>
                <a:cs typeface="Arial" panose="020B0604020202020204" pitchFamily="34" charset="0"/>
              </a:rPr>
              <a:t>are nurses </a:t>
            </a:r>
            <a:r>
              <a:rPr lang="en-US" sz="8000" dirty="0">
                <a:latin typeface="Arial Narrow" pitchFamily="34" charset="0"/>
                <a:cs typeface="Arial" panose="020B0604020202020204" pitchFamily="34" charset="0"/>
              </a:rPr>
              <a:t>who have graduated from an accredited nurse </a:t>
            </a:r>
            <a:r>
              <a:rPr lang="en-US" sz="8000" dirty="0" smtClean="0">
                <a:latin typeface="Arial Narrow" pitchFamily="34" charset="0"/>
                <a:cs typeface="Arial" panose="020B0604020202020204" pitchFamily="34" charset="0"/>
              </a:rPr>
              <a:t>anesthesia </a:t>
            </a:r>
            <a:endParaRPr lang="en-US" sz="8000" dirty="0">
              <a:latin typeface="Arial Narrow" pitchFamily="34" charset="0"/>
              <a:cs typeface="Arial" panose="020B0604020202020204" pitchFamily="34" charset="0"/>
            </a:endParaRPr>
          </a:p>
          <a:p>
            <a:pPr marL="0" indent="0">
              <a:buNone/>
            </a:pPr>
            <a:endParaRPr lang="en-US" sz="8000" b="1" dirty="0" smtClean="0">
              <a:latin typeface="Arial Narrow" pitchFamily="34" charset="0"/>
              <a:cs typeface="Arial" panose="020B0604020202020204" pitchFamily="34" charset="0"/>
            </a:endParaRPr>
          </a:p>
          <a:p>
            <a:pPr marL="0" indent="0">
              <a:buNone/>
            </a:pPr>
            <a:r>
              <a:rPr lang="en-US" sz="8000" b="1" dirty="0" smtClean="0">
                <a:latin typeface="Arial Narrow" pitchFamily="34" charset="0"/>
                <a:cs typeface="Arial" panose="020B0604020202020204" pitchFamily="34" charset="0"/>
              </a:rPr>
              <a:t>Responsibilities </a:t>
            </a:r>
          </a:p>
          <a:p>
            <a:r>
              <a:rPr lang="en-US" sz="8000" dirty="0" smtClean="0">
                <a:latin typeface="Arial Narrow" pitchFamily="34" charset="0"/>
                <a:cs typeface="Arial" panose="020B0604020202020204" pitchFamily="34" charset="0"/>
              </a:rPr>
              <a:t>Assesses </a:t>
            </a:r>
            <a:r>
              <a:rPr lang="en-US" sz="8000" dirty="0">
                <a:latin typeface="Arial Narrow" pitchFamily="34" charset="0"/>
                <a:cs typeface="Arial" panose="020B0604020202020204" pitchFamily="34" charset="0"/>
              </a:rPr>
              <a:t>the patient prior to </a:t>
            </a:r>
            <a:r>
              <a:rPr lang="en-US" sz="8000" dirty="0" smtClean="0">
                <a:latin typeface="Arial Narrow" pitchFamily="34" charset="0"/>
                <a:cs typeface="Arial" panose="020B0604020202020204" pitchFamily="34" charset="0"/>
              </a:rPr>
              <a:t>surgery</a:t>
            </a:r>
          </a:p>
          <a:p>
            <a:r>
              <a:rPr lang="en-US" sz="8000" dirty="0" smtClean="0">
                <a:latin typeface="Arial Narrow" pitchFamily="34" charset="0"/>
                <a:cs typeface="Arial" panose="020B0604020202020204" pitchFamily="34" charset="0"/>
              </a:rPr>
              <a:t>Selects </a:t>
            </a:r>
            <a:r>
              <a:rPr lang="en-US" sz="8000" dirty="0">
                <a:latin typeface="Arial Narrow" pitchFamily="34" charset="0"/>
                <a:cs typeface="Arial" panose="020B0604020202020204" pitchFamily="34" charset="0"/>
              </a:rPr>
              <a:t>the </a:t>
            </a:r>
            <a:r>
              <a:rPr lang="en-US" sz="8000" dirty="0" smtClean="0">
                <a:latin typeface="Arial Narrow" pitchFamily="34" charset="0"/>
                <a:cs typeface="Arial" panose="020B0604020202020204" pitchFamily="34" charset="0"/>
              </a:rPr>
              <a:t>anesthesia, administers </a:t>
            </a:r>
            <a:r>
              <a:rPr lang="en-US" sz="8000" dirty="0">
                <a:latin typeface="Arial Narrow" pitchFamily="34" charset="0"/>
                <a:cs typeface="Arial" panose="020B0604020202020204" pitchFamily="34" charset="0"/>
              </a:rPr>
              <a:t>it, intubates the patient if necessary, </a:t>
            </a:r>
            <a:r>
              <a:rPr lang="en-US" sz="8000" dirty="0" smtClean="0">
                <a:latin typeface="Arial Narrow" pitchFamily="34" charset="0"/>
                <a:cs typeface="Arial" panose="020B0604020202020204" pitchFamily="34" charset="0"/>
              </a:rPr>
              <a:t>manages any </a:t>
            </a:r>
            <a:r>
              <a:rPr lang="en-US" sz="8000" dirty="0">
                <a:latin typeface="Arial Narrow" pitchFamily="34" charset="0"/>
                <a:cs typeface="Arial" panose="020B0604020202020204" pitchFamily="34" charset="0"/>
              </a:rPr>
              <a:t>technical problems related to the administration of the </a:t>
            </a:r>
            <a:r>
              <a:rPr lang="en-US" sz="8000" dirty="0" smtClean="0">
                <a:latin typeface="Arial Narrow" pitchFamily="34" charset="0"/>
                <a:cs typeface="Arial" panose="020B0604020202020204" pitchFamily="34" charset="0"/>
              </a:rPr>
              <a:t>anesthetic agent</a:t>
            </a:r>
            <a:r>
              <a:rPr lang="en-US" sz="8000" dirty="0">
                <a:latin typeface="Arial Narrow" pitchFamily="34" charset="0"/>
                <a:cs typeface="Arial" panose="020B0604020202020204" pitchFamily="34" charset="0"/>
              </a:rPr>
              <a:t>, and supervises the patient’s condition throughout </a:t>
            </a:r>
            <a:r>
              <a:rPr lang="en-US" sz="8000" dirty="0" smtClean="0">
                <a:latin typeface="Arial Narrow" pitchFamily="34" charset="0"/>
                <a:cs typeface="Arial" panose="020B0604020202020204" pitchFamily="34" charset="0"/>
              </a:rPr>
              <a:t>the surgical </a:t>
            </a:r>
            <a:r>
              <a:rPr lang="en-US" sz="8000" dirty="0">
                <a:latin typeface="Arial Narrow" pitchFamily="34" charset="0"/>
                <a:cs typeface="Arial" panose="020B0604020202020204" pitchFamily="34" charset="0"/>
              </a:rPr>
              <a:t>procedure. </a:t>
            </a:r>
            <a:endParaRPr lang="en-US" sz="8000" dirty="0" smtClean="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14</a:t>
            </a:fld>
            <a:endParaRPr lang="en-US"/>
          </a:p>
        </p:txBody>
      </p:sp>
    </p:spTree>
    <p:extLst>
      <p:ext uri="{BB962C8B-B14F-4D97-AF65-F5344CB8AC3E}">
        <p14:creationId xmlns:p14="http://schemas.microsoft.com/office/powerpoint/2010/main" xmlns="" val="993006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5780" y="489790"/>
            <a:ext cx="9464040" cy="1143000"/>
          </a:xfrm>
        </p:spPr>
        <p:txBody>
          <a:bodyPr>
            <a:normAutofit/>
          </a:bodyPr>
          <a:lstStyle/>
          <a:p>
            <a:pPr algn="l"/>
            <a:r>
              <a:rPr lang="en-US" sz="2000" b="1" dirty="0" smtClean="0">
                <a:latin typeface="Arial Narrow" pitchFamily="34" charset="0"/>
                <a:cs typeface="Arial" panose="020B0604020202020204" pitchFamily="34" charset="0"/>
              </a:rPr>
              <a:t>Anesthesiologist or anesthetist cont’d…</a:t>
            </a:r>
            <a:endParaRPr lang="en-US" sz="2000" dirty="0"/>
          </a:p>
        </p:txBody>
      </p:sp>
      <p:pic>
        <p:nvPicPr>
          <p:cNvPr id="5" name="Content Placeholder 4"/>
          <p:cNvPicPr>
            <a:picLocks noGrp="1" noChangeAspect="1"/>
          </p:cNvPicPr>
          <p:nvPr>
            <p:ph idx="1"/>
          </p:nvPr>
        </p:nvPicPr>
        <p:blipFill>
          <a:blip r:embed="rId2" cstate="print"/>
          <a:stretch>
            <a:fillRect/>
          </a:stretch>
        </p:blipFill>
        <p:spPr>
          <a:xfrm>
            <a:off x="569769" y="1707777"/>
            <a:ext cx="9219688" cy="3994394"/>
          </a:xfrm>
          <a:prstGeom prst="rect">
            <a:avLst/>
          </a:prstGeom>
        </p:spPr>
      </p:pic>
      <p:sp>
        <p:nvSpPr>
          <p:cNvPr id="7" name="Slide Number Placeholder 6"/>
          <p:cNvSpPr>
            <a:spLocks noGrp="1"/>
          </p:cNvSpPr>
          <p:nvPr>
            <p:ph type="sldNum" sz="quarter" idx="12"/>
          </p:nvPr>
        </p:nvSpPr>
        <p:spPr/>
        <p:txBody>
          <a:bodyPr/>
          <a:lstStyle/>
          <a:p>
            <a:fld id="{8B737735-C525-4E75-BD0C-A9134234955E}" type="slidenum">
              <a:rPr lang="en-US" smtClean="0"/>
              <a:pPr/>
              <a:t>15</a:t>
            </a:fld>
            <a:endParaRPr lang="en-US"/>
          </a:p>
        </p:txBody>
      </p:sp>
    </p:spTree>
    <p:extLst>
      <p:ext uri="{BB962C8B-B14F-4D97-AF65-F5344CB8AC3E}">
        <p14:creationId xmlns:p14="http://schemas.microsoft.com/office/powerpoint/2010/main" xmlns="" val="392332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000" b="1" dirty="0" smtClean="0">
                <a:latin typeface="Arial Narrow" pitchFamily="34" charset="0"/>
                <a:cs typeface="Arial" panose="020B0604020202020204" pitchFamily="34" charset="0"/>
              </a:rPr>
              <a:t>Anesthesiologist or anesthetist cont’d…</a:t>
            </a:r>
            <a:endParaRPr lang="en-US" sz="2000" dirty="0"/>
          </a:p>
        </p:txBody>
      </p:sp>
      <p:sp>
        <p:nvSpPr>
          <p:cNvPr id="3" name="Content Placeholder 2"/>
          <p:cNvSpPr>
            <a:spLocks noGrp="1"/>
          </p:cNvSpPr>
          <p:nvPr>
            <p:ph idx="1"/>
          </p:nvPr>
        </p:nvSpPr>
        <p:spPr>
          <a:xfrm>
            <a:off x="525780" y="1430389"/>
            <a:ext cx="9464040" cy="4525963"/>
          </a:xfrm>
        </p:spPr>
        <p:txBody>
          <a:bodyPr>
            <a:noAutofit/>
          </a:bodyPr>
          <a:lstStyle/>
          <a:p>
            <a:r>
              <a:rPr lang="en-US" sz="2500" dirty="0">
                <a:latin typeface="Arial Narrow" pitchFamily="34" charset="0"/>
                <a:cs typeface="Arial" panose="020B0604020202020204" pitchFamily="34" charset="0"/>
              </a:rPr>
              <a:t>Before the patient enters the operating room, often at preadmission testing, the anesthesiologist or anesthetist visits the patient to provide information and answer questions. </a:t>
            </a:r>
            <a:endParaRPr lang="en-US" sz="2500" dirty="0" smtClean="0">
              <a:latin typeface="Arial Narrow" pitchFamily="34" charset="0"/>
              <a:cs typeface="Arial" panose="020B0604020202020204" pitchFamily="34" charset="0"/>
            </a:endParaRPr>
          </a:p>
          <a:p>
            <a:endParaRPr lang="en-US" sz="2500" dirty="0">
              <a:latin typeface="Arial Narrow" pitchFamily="34" charset="0"/>
              <a:cs typeface="Arial" panose="020B0604020202020204" pitchFamily="34" charset="0"/>
            </a:endParaRPr>
          </a:p>
          <a:p>
            <a:r>
              <a:rPr lang="en-US" sz="2500" dirty="0">
                <a:latin typeface="Arial Narrow" pitchFamily="34" charset="0"/>
                <a:cs typeface="Arial" panose="020B0604020202020204" pitchFamily="34" charset="0"/>
              </a:rPr>
              <a:t>The type of anesthetic to be administered, previous reactions to anesthetics, and known anatomic abnormalities that would make </a:t>
            </a:r>
            <a:r>
              <a:rPr lang="en-US" sz="2500" dirty="0" smtClean="0">
                <a:latin typeface="Arial Narrow" pitchFamily="34" charset="0"/>
                <a:cs typeface="Arial" panose="020B0604020202020204" pitchFamily="34" charset="0"/>
              </a:rPr>
              <a:t>airway management </a:t>
            </a:r>
            <a:r>
              <a:rPr lang="en-US" sz="2500" dirty="0">
                <a:latin typeface="Arial Narrow" pitchFamily="34" charset="0"/>
                <a:cs typeface="Arial" panose="020B0604020202020204" pitchFamily="34" charset="0"/>
              </a:rPr>
              <a:t>difficult are </a:t>
            </a:r>
            <a:r>
              <a:rPr lang="en-US" sz="2500" dirty="0" smtClean="0">
                <a:latin typeface="Arial Narrow" pitchFamily="34" charset="0"/>
                <a:cs typeface="Arial" panose="020B0604020202020204" pitchFamily="34" charset="0"/>
              </a:rPr>
              <a:t>identified.</a:t>
            </a:r>
          </a:p>
          <a:p>
            <a:endParaRPr lang="en-US" sz="2500" dirty="0" smtClean="0">
              <a:latin typeface="Arial Narrow" pitchFamily="34" charset="0"/>
              <a:cs typeface="Arial" panose="020B0604020202020204" pitchFamily="34" charset="0"/>
            </a:endParaRPr>
          </a:p>
          <a:p>
            <a:r>
              <a:rPr lang="en-US" sz="2500" dirty="0" smtClean="0">
                <a:latin typeface="Arial Narrow" pitchFamily="34" charset="0"/>
                <a:cs typeface="Arial" panose="020B0604020202020204" pitchFamily="34" charset="0"/>
              </a:rPr>
              <a:t>During surgery</a:t>
            </a:r>
            <a:r>
              <a:rPr lang="en-US" sz="2500" dirty="0">
                <a:latin typeface="Arial Narrow" pitchFamily="34" charset="0"/>
                <a:cs typeface="Arial" panose="020B0604020202020204" pitchFamily="34" charset="0"/>
              </a:rPr>
              <a:t>, </a:t>
            </a:r>
            <a:r>
              <a:rPr lang="en-US" sz="2500" dirty="0" smtClean="0">
                <a:latin typeface="Arial Narrow" pitchFamily="34" charset="0"/>
                <a:cs typeface="Arial" panose="020B0604020202020204" pitchFamily="34" charset="0"/>
              </a:rPr>
              <a:t>monitors </a:t>
            </a:r>
            <a:r>
              <a:rPr lang="en-US" sz="2500" dirty="0">
                <a:latin typeface="Arial Narrow" pitchFamily="34" charset="0"/>
                <a:cs typeface="Arial" panose="020B0604020202020204" pitchFamily="34" charset="0"/>
              </a:rPr>
              <a:t>the </a:t>
            </a:r>
            <a:r>
              <a:rPr lang="en-US" sz="2500" dirty="0" smtClean="0">
                <a:latin typeface="Arial Narrow" pitchFamily="34" charset="0"/>
                <a:cs typeface="Arial" panose="020B0604020202020204" pitchFamily="34" charset="0"/>
              </a:rPr>
              <a:t>patient’s blood </a:t>
            </a:r>
            <a:r>
              <a:rPr lang="en-US" sz="2500" dirty="0">
                <a:latin typeface="Arial Narrow" pitchFamily="34" charset="0"/>
                <a:cs typeface="Arial" panose="020B0604020202020204" pitchFamily="34" charset="0"/>
              </a:rPr>
              <a:t>pressure, pulse, and respirations as well as the </a:t>
            </a:r>
            <a:r>
              <a:rPr lang="en-US" sz="2500" dirty="0" smtClean="0">
                <a:latin typeface="Arial Narrow" pitchFamily="34" charset="0"/>
                <a:cs typeface="Arial" panose="020B0604020202020204" pitchFamily="34" charset="0"/>
              </a:rPr>
              <a:t>electrocardiogram (ECG</a:t>
            </a:r>
            <a:r>
              <a:rPr lang="en-US" sz="2500" dirty="0">
                <a:latin typeface="Arial Narrow" pitchFamily="34" charset="0"/>
                <a:cs typeface="Arial" panose="020B0604020202020204" pitchFamily="34" charset="0"/>
              </a:rPr>
              <a:t>), blood oxygen saturation level, tidal </a:t>
            </a:r>
            <a:r>
              <a:rPr lang="en-US" sz="2500" dirty="0" smtClean="0">
                <a:latin typeface="Arial Narrow" pitchFamily="34" charset="0"/>
                <a:cs typeface="Arial" panose="020B0604020202020204" pitchFamily="34" charset="0"/>
              </a:rPr>
              <a:t>volume, blood </a:t>
            </a:r>
            <a:r>
              <a:rPr lang="en-US" sz="2500" dirty="0">
                <a:latin typeface="Arial Narrow" pitchFamily="34" charset="0"/>
                <a:cs typeface="Arial" panose="020B0604020202020204" pitchFamily="34" charset="0"/>
              </a:rPr>
              <a:t>gas levels, blood pH, alveolar gas concentrations, and </a:t>
            </a:r>
            <a:r>
              <a:rPr lang="en-US" sz="2500" dirty="0" smtClean="0">
                <a:latin typeface="Arial Narrow" pitchFamily="34" charset="0"/>
                <a:cs typeface="Arial" panose="020B0604020202020204" pitchFamily="34" charset="0"/>
              </a:rPr>
              <a:t>body temperature and communicates to the surgical team. </a:t>
            </a:r>
          </a:p>
          <a:p>
            <a:endParaRPr lang="en-US" sz="2500" dirty="0">
              <a:latin typeface="Arial Narrow" pitchFamily="34" charset="0"/>
              <a:cs typeface="Arial" panose="020B0604020202020204" pitchFamily="34" charset="0"/>
            </a:endParaRPr>
          </a:p>
          <a:p>
            <a:endParaRPr lang="en-US" sz="2500" dirty="0">
              <a:latin typeface="Arial Narrow"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16</a:t>
            </a:fld>
            <a:endParaRPr lang="en-US"/>
          </a:p>
        </p:txBody>
      </p:sp>
    </p:spTree>
    <p:extLst>
      <p:ext uri="{BB962C8B-B14F-4D97-AF65-F5344CB8AC3E}">
        <p14:creationId xmlns:p14="http://schemas.microsoft.com/office/powerpoint/2010/main" xmlns="" val="3632000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Surgical Asepsis</a:t>
            </a:r>
            <a:endParaRPr lang="en-US" sz="3200" b="1" dirty="0">
              <a:latin typeface="Arial Narrow" pitchFamily="34" charset="0"/>
            </a:endParaRPr>
          </a:p>
        </p:txBody>
      </p:sp>
      <p:sp>
        <p:nvSpPr>
          <p:cNvPr id="3" name="Content Placeholder 2"/>
          <p:cNvSpPr>
            <a:spLocks noGrp="1"/>
          </p:cNvSpPr>
          <p:nvPr>
            <p:ph idx="1"/>
          </p:nvPr>
        </p:nvSpPr>
        <p:spPr>
          <a:xfrm>
            <a:off x="525780" y="1600206"/>
            <a:ext cx="9464040" cy="3873131"/>
          </a:xfrm>
        </p:spPr>
        <p:txBody>
          <a:bodyPr>
            <a:normAutofit/>
          </a:bodyPr>
          <a:lstStyle/>
          <a:p>
            <a:r>
              <a:rPr lang="en-US" sz="2800" dirty="0" smtClean="0">
                <a:latin typeface="Arial Narrow" pitchFamily="34" charset="0"/>
                <a:cs typeface="Arial" panose="020B0604020202020204" pitchFamily="34" charset="0"/>
              </a:rPr>
              <a:t>Defined as absence </a:t>
            </a:r>
            <a:r>
              <a:rPr lang="en-US" sz="2800" dirty="0">
                <a:latin typeface="Arial Narrow" pitchFamily="34" charset="0"/>
                <a:cs typeface="Arial" panose="020B0604020202020204" pitchFamily="34" charset="0"/>
              </a:rPr>
              <a:t>of </a:t>
            </a:r>
            <a:r>
              <a:rPr lang="en-US" sz="2800" dirty="0" smtClean="0">
                <a:latin typeface="Arial Narrow" pitchFamily="34" charset="0"/>
                <a:cs typeface="Arial" panose="020B0604020202020204" pitchFamily="34" charset="0"/>
              </a:rPr>
              <a:t>microorganisms in </a:t>
            </a:r>
            <a:r>
              <a:rPr lang="en-US" sz="2800" dirty="0">
                <a:latin typeface="Arial Narrow" pitchFamily="34" charset="0"/>
                <a:cs typeface="Arial" panose="020B0604020202020204" pitchFamily="34" charset="0"/>
              </a:rPr>
              <a:t>the surgical environment to reduce </a:t>
            </a:r>
            <a:r>
              <a:rPr lang="en-US" sz="2800" dirty="0" smtClean="0">
                <a:latin typeface="Arial Narrow" pitchFamily="34" charset="0"/>
                <a:cs typeface="Arial" panose="020B0604020202020204" pitchFamily="34" charset="0"/>
              </a:rPr>
              <a:t>the risk </a:t>
            </a:r>
            <a:r>
              <a:rPr lang="en-US" sz="2800" dirty="0">
                <a:latin typeface="Arial Narrow" pitchFamily="34" charset="0"/>
                <a:cs typeface="Arial" panose="020B0604020202020204" pitchFamily="34" charset="0"/>
              </a:rPr>
              <a:t>for </a:t>
            </a:r>
            <a:r>
              <a:rPr lang="en-US" sz="2800" dirty="0" smtClean="0">
                <a:latin typeface="Arial Narrow" pitchFamily="34" charset="0"/>
                <a:cs typeface="Arial" panose="020B0604020202020204" pitchFamily="34" charset="0"/>
              </a:rPr>
              <a:t>infection</a:t>
            </a:r>
          </a:p>
          <a:p>
            <a:endParaRPr lang="en-US" sz="2800" dirty="0" smtClean="0">
              <a:latin typeface="Arial Narrow" pitchFamily="34" charset="0"/>
              <a:cs typeface="Arial" panose="020B0604020202020204" pitchFamily="34" charset="0"/>
            </a:endParaRPr>
          </a:p>
          <a:p>
            <a:r>
              <a:rPr lang="en-US" sz="2800" dirty="0">
                <a:latin typeface="Arial Narrow" pitchFamily="34" charset="0"/>
                <a:cs typeface="Arial" panose="020B0604020202020204" pitchFamily="34" charset="0"/>
              </a:rPr>
              <a:t>Surgical asepsis prevents the contamination of surgical wounds</a:t>
            </a:r>
            <a:r>
              <a:rPr lang="en-US" sz="2800" dirty="0" smtClean="0">
                <a:latin typeface="Arial Narrow" pitchFamily="34" charset="0"/>
                <a:cs typeface="Arial" panose="020B0604020202020204" pitchFamily="34" charset="0"/>
              </a:rPr>
              <a:t>.</a:t>
            </a:r>
          </a:p>
          <a:p>
            <a:endParaRPr lang="en-US" sz="2800" dirty="0">
              <a:latin typeface="Arial Narrow" pitchFamily="34" charset="0"/>
              <a:cs typeface="Arial" panose="020B0604020202020204" pitchFamily="34" charset="0"/>
            </a:endParaRPr>
          </a:p>
          <a:p>
            <a:endParaRPr lang="en-US" sz="2800" dirty="0" smtClean="0">
              <a:latin typeface="Arial Narrow" pitchFamily="34" charset="0"/>
              <a:cs typeface="Arial" panose="020B0604020202020204" pitchFamily="34" charset="0"/>
            </a:endParaRP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17</a:t>
            </a:fld>
            <a:endParaRPr lang="en-US"/>
          </a:p>
        </p:txBody>
      </p:sp>
    </p:spTree>
    <p:extLst>
      <p:ext uri="{BB962C8B-B14F-4D97-AF65-F5344CB8AC3E}">
        <p14:creationId xmlns:p14="http://schemas.microsoft.com/office/powerpoint/2010/main" xmlns="" val="275190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Medical asepsis versus surgical asepsis</a:t>
            </a:r>
            <a:endParaRPr lang="en-US" sz="3200" b="1" dirty="0">
              <a:latin typeface="Arial Narrow"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1539121" y="1593670"/>
            <a:ext cx="7683260" cy="4343855"/>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18</a:t>
            </a:fld>
            <a:endParaRPr lang="en-US"/>
          </a:p>
        </p:txBody>
      </p:sp>
    </p:spTree>
    <p:extLst>
      <p:ext uri="{BB962C8B-B14F-4D97-AF65-F5344CB8AC3E}">
        <p14:creationId xmlns:p14="http://schemas.microsoft.com/office/powerpoint/2010/main" xmlns="" val="3565351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Scrubbing technique</a:t>
            </a:r>
            <a:endParaRPr lang="en-US" sz="3200" b="1" dirty="0">
              <a:latin typeface="Arial Narrow" pitchFamily="34" charset="0"/>
            </a:endParaRPr>
          </a:p>
        </p:txBody>
      </p:sp>
      <p:sp>
        <p:nvSpPr>
          <p:cNvPr id="48131" name="Rectangle 2"/>
          <p:cNvSpPr>
            <a:spLocks noGrp="1" noChangeArrowheads="1"/>
          </p:cNvSpPr>
          <p:nvPr>
            <p:ph idx="1"/>
          </p:nvPr>
        </p:nvSpPr>
        <p:spPr/>
        <p:txBody>
          <a:bodyPr vert="horz" lIns="0" tIns="0" rIns="0" bIns="0" rtlCol="0">
            <a:normAutofit/>
          </a:bodyPr>
          <a:lstStyle/>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First </a:t>
            </a:r>
            <a:r>
              <a:rPr lang="en-US" dirty="0">
                <a:solidFill>
                  <a:srgbClr val="000000"/>
                </a:solidFill>
                <a:latin typeface="Arial Narrow" pitchFamily="34" charset="0"/>
                <a:cs typeface="Arial" panose="020B0604020202020204" pitchFamily="34" charset="0"/>
              </a:rPr>
              <a:t>wash you hands and forearms thoroughly with soap and </a:t>
            </a:r>
            <a:r>
              <a:rPr lang="en-US" dirty="0" smtClean="0">
                <a:solidFill>
                  <a:srgbClr val="000000"/>
                </a:solidFill>
                <a:latin typeface="Arial Narrow" pitchFamily="34" charset="0"/>
                <a:cs typeface="Arial" panose="020B0604020202020204" pitchFamily="34" charset="0"/>
              </a:rPr>
              <a:t>water</a:t>
            </a:r>
          </a:p>
          <a:p>
            <a:pPr marL="411480" lvl="1" indent="-308610">
              <a:lnSpc>
                <a:spcPct val="95000"/>
              </a:lnSpc>
              <a:spcBef>
                <a:spcPct val="0"/>
              </a:spcBef>
              <a:buClr>
                <a:srgbClr val="000000"/>
              </a:buClr>
              <a:buFontTx/>
              <a:buAutoNum type="arabicPeriod"/>
            </a:pPr>
            <a:endParaRPr lang="en-US" dirty="0" smtClean="0">
              <a:solidFill>
                <a:srgbClr val="000000"/>
              </a:solidFill>
              <a:latin typeface="Arial Narrow" pitchFamily="34" charset="0"/>
              <a:cs typeface="Arial" panose="020B0604020202020204" pitchFamily="34" charset="0"/>
            </a:endParaRPr>
          </a:p>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Rinse then scrub the fingers </a:t>
            </a:r>
            <a:r>
              <a:rPr lang="en-US" dirty="0">
                <a:solidFill>
                  <a:srgbClr val="000000"/>
                </a:solidFill>
                <a:latin typeface="Arial Narrow" pitchFamily="34" charset="0"/>
                <a:cs typeface="Arial" panose="020B0604020202020204" pitchFamily="34" charset="0"/>
              </a:rPr>
              <a:t>and hands </a:t>
            </a:r>
            <a:r>
              <a:rPr lang="en-US" dirty="0" smtClean="0">
                <a:solidFill>
                  <a:srgbClr val="000000"/>
                </a:solidFill>
                <a:latin typeface="Arial Narrow" pitchFamily="34" charset="0"/>
                <a:cs typeface="Arial" panose="020B0604020202020204" pitchFamily="34" charset="0"/>
              </a:rPr>
              <a:t>with </a:t>
            </a:r>
            <a:r>
              <a:rPr lang="en-US" dirty="0">
                <a:solidFill>
                  <a:srgbClr val="000000"/>
                </a:solidFill>
                <a:latin typeface="Arial Narrow" pitchFamily="34" charset="0"/>
                <a:cs typeface="Arial" panose="020B0604020202020204" pitchFamily="34" charset="0"/>
              </a:rPr>
              <a:t>progression to the forearm and elbows</a:t>
            </a:r>
            <a:r>
              <a:rPr lang="en-US" dirty="0" smtClean="0">
                <a:solidFill>
                  <a:srgbClr val="000000"/>
                </a:solidFill>
                <a:latin typeface="Arial Narrow" pitchFamily="34" charset="0"/>
                <a:cs typeface="Arial" panose="020B0604020202020204" pitchFamily="34" charset="0"/>
              </a:rPr>
              <a:t>.</a:t>
            </a:r>
          </a:p>
          <a:p>
            <a:pPr marL="411480" lvl="1" indent="-308610">
              <a:lnSpc>
                <a:spcPct val="95000"/>
              </a:lnSpc>
              <a:spcBef>
                <a:spcPct val="0"/>
              </a:spcBef>
              <a:buClr>
                <a:srgbClr val="000000"/>
              </a:buClr>
              <a:buFontTx/>
              <a:buAutoNum type="arabicPeriod"/>
            </a:pPr>
            <a:endParaRPr lang="en-US" dirty="0" smtClean="0">
              <a:latin typeface="Arial Narrow" pitchFamily="34" charset="0"/>
              <a:cs typeface="Arial" panose="020B0604020202020204" pitchFamily="34" charset="0"/>
            </a:endParaRPr>
          </a:p>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The </a:t>
            </a:r>
            <a:r>
              <a:rPr lang="en-US" dirty="0">
                <a:solidFill>
                  <a:srgbClr val="000000"/>
                </a:solidFill>
                <a:latin typeface="Arial Narrow" pitchFamily="34" charset="0"/>
                <a:cs typeface="Arial" panose="020B0604020202020204" pitchFamily="34" charset="0"/>
              </a:rPr>
              <a:t>hands should be held up once clean so that no </a:t>
            </a:r>
            <a:r>
              <a:rPr lang="en-US" dirty="0" smtClean="0">
                <a:solidFill>
                  <a:srgbClr val="000000"/>
                </a:solidFill>
                <a:latin typeface="Arial Narrow" pitchFamily="34" charset="0"/>
                <a:cs typeface="Arial" panose="020B0604020202020204" pitchFamily="34" charset="0"/>
              </a:rPr>
              <a:t>bacteria </a:t>
            </a:r>
            <a:r>
              <a:rPr lang="en-US" dirty="0">
                <a:solidFill>
                  <a:srgbClr val="000000"/>
                </a:solidFill>
                <a:latin typeface="Arial Narrow" pitchFamily="34" charset="0"/>
                <a:cs typeface="Arial" panose="020B0604020202020204" pitchFamily="34" charset="0"/>
              </a:rPr>
              <a:t>can drift down onto the clean </a:t>
            </a:r>
            <a:r>
              <a:rPr lang="en-US" dirty="0" smtClean="0">
                <a:solidFill>
                  <a:srgbClr val="000000"/>
                </a:solidFill>
                <a:latin typeface="Arial Narrow" pitchFamily="34" charset="0"/>
                <a:cs typeface="Arial" panose="020B0604020202020204" pitchFamily="34" charset="0"/>
              </a:rPr>
              <a:t>area</a:t>
            </a:r>
          </a:p>
          <a:p>
            <a:pPr marL="411480" lvl="1" indent="-308610">
              <a:lnSpc>
                <a:spcPct val="95000"/>
              </a:lnSpc>
              <a:spcBef>
                <a:spcPct val="0"/>
              </a:spcBef>
              <a:buClr>
                <a:srgbClr val="000000"/>
              </a:buClr>
              <a:buFontTx/>
              <a:buAutoNum type="arabicPeriod"/>
            </a:pPr>
            <a:endParaRPr lang="en-US" dirty="0">
              <a:latin typeface="Arial Narrow" pitchFamily="34" charset="0"/>
              <a:cs typeface="Arial" panose="020B0604020202020204" pitchFamily="34" charset="0"/>
            </a:endParaRPr>
          </a:p>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Then </a:t>
            </a:r>
            <a:r>
              <a:rPr lang="en-US" dirty="0">
                <a:solidFill>
                  <a:srgbClr val="000000"/>
                </a:solidFill>
                <a:latin typeface="Arial Narrow" pitchFamily="34" charset="0"/>
                <a:cs typeface="Arial" panose="020B0604020202020204" pitchFamily="34" charset="0"/>
              </a:rPr>
              <a:t>you can enter the surgical area </a:t>
            </a:r>
            <a:r>
              <a:rPr lang="en-US" dirty="0" smtClean="0">
                <a:solidFill>
                  <a:srgbClr val="000000"/>
                </a:solidFill>
                <a:latin typeface="Arial Narrow" pitchFamily="34" charset="0"/>
                <a:cs typeface="Arial" panose="020B0604020202020204" pitchFamily="34" charset="0"/>
              </a:rPr>
              <a:t>and dry the hands and </a:t>
            </a:r>
            <a:r>
              <a:rPr lang="en-US" dirty="0">
                <a:solidFill>
                  <a:srgbClr val="000000"/>
                </a:solidFill>
                <a:latin typeface="Arial Narrow" pitchFamily="34" charset="0"/>
                <a:cs typeface="Arial" panose="020B0604020202020204" pitchFamily="34" charset="0"/>
              </a:rPr>
              <a:t>put on the surgical gown and gloves</a:t>
            </a:r>
          </a:p>
        </p:txBody>
      </p:sp>
      <p:sp>
        <p:nvSpPr>
          <p:cNvPr id="5" name="Slide Number Placeholder 4"/>
          <p:cNvSpPr>
            <a:spLocks noGrp="1"/>
          </p:cNvSpPr>
          <p:nvPr>
            <p:ph type="sldNum" sz="quarter" idx="12"/>
          </p:nvPr>
        </p:nvSpPr>
        <p:spPr/>
        <p:txBody>
          <a:bodyPr/>
          <a:lstStyle/>
          <a:p>
            <a:fld id="{8B737735-C525-4E75-BD0C-A9134234955E}" type="slidenum">
              <a:rPr lang="en-US" smtClean="0"/>
              <a:pPr/>
              <a:t>19</a:t>
            </a:fld>
            <a:endParaRPr lang="en-US"/>
          </a:p>
        </p:txBody>
      </p:sp>
    </p:spTree>
    <p:extLst>
      <p:ext uri="{BB962C8B-B14F-4D97-AF65-F5344CB8AC3E}">
        <p14:creationId xmlns:p14="http://schemas.microsoft.com/office/powerpoint/2010/main" xmlns="" val="186631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92" y="261576"/>
            <a:ext cx="9464040" cy="1143000"/>
          </a:xfrm>
        </p:spPr>
        <p:txBody>
          <a:bodyPr>
            <a:normAutofit/>
          </a:bodyPr>
          <a:lstStyle/>
          <a:p>
            <a:r>
              <a:rPr lang="en-US" sz="3200" b="1" dirty="0" smtClean="0">
                <a:latin typeface="Arial Narrow" pitchFamily="34" charset="0"/>
              </a:rPr>
              <a:t>Objectives </a:t>
            </a:r>
            <a:endParaRPr lang="en-US" sz="3200" b="1" dirty="0">
              <a:latin typeface="Arial Narrow" pitchFamily="34" charset="0"/>
            </a:endParaRPr>
          </a:p>
        </p:txBody>
      </p:sp>
      <p:sp>
        <p:nvSpPr>
          <p:cNvPr id="3" name="Content Placeholder 2"/>
          <p:cNvSpPr>
            <a:spLocks noGrp="1"/>
          </p:cNvSpPr>
          <p:nvPr>
            <p:ph idx="1"/>
          </p:nvPr>
        </p:nvSpPr>
        <p:spPr>
          <a:xfrm>
            <a:off x="486591" y="1587144"/>
            <a:ext cx="9464040" cy="4525963"/>
          </a:xfrm>
        </p:spPr>
        <p:txBody>
          <a:bodyPr>
            <a:normAutofit lnSpcReduction="10000"/>
          </a:bodyPr>
          <a:lstStyle/>
          <a:p>
            <a:r>
              <a:rPr lang="en-US" sz="2800" dirty="0" smtClean="0">
                <a:latin typeface="Arial Narrow" pitchFamily="34" charset="0"/>
              </a:rPr>
              <a:t>By the end of this presentation the students should be able to:-</a:t>
            </a:r>
          </a:p>
          <a:p>
            <a:pPr marL="514350" indent="-514350">
              <a:buAutoNum type="arabicPeriod"/>
            </a:pPr>
            <a:r>
              <a:rPr lang="en-US" sz="2800" dirty="0" smtClean="0">
                <a:latin typeface="Arial Narrow" pitchFamily="34" charset="0"/>
              </a:rPr>
              <a:t>Define operative theatre</a:t>
            </a:r>
          </a:p>
          <a:p>
            <a:pPr marL="514350" indent="-514350">
              <a:buAutoNum type="arabicPeriod"/>
            </a:pPr>
            <a:r>
              <a:rPr lang="en-US" sz="2800" dirty="0" smtClean="0">
                <a:latin typeface="Arial Narrow" pitchFamily="34" charset="0"/>
              </a:rPr>
              <a:t>Describe the 3 areas in an operative theatre</a:t>
            </a:r>
          </a:p>
          <a:p>
            <a:pPr marL="514350" indent="-514350">
              <a:buAutoNum type="arabicPeriod"/>
            </a:pPr>
            <a:r>
              <a:rPr lang="en-US" sz="2800" dirty="0" smtClean="0">
                <a:latin typeface="Arial Narrow" pitchFamily="34" charset="0"/>
              </a:rPr>
              <a:t>Describe the 5 members of a surgical team</a:t>
            </a:r>
          </a:p>
          <a:p>
            <a:pPr marL="514350" indent="-514350">
              <a:buAutoNum type="arabicPeriod"/>
            </a:pPr>
            <a:r>
              <a:rPr lang="en-US" sz="2800" dirty="0" smtClean="0">
                <a:latin typeface="Arial Narrow" pitchFamily="34" charset="0"/>
              </a:rPr>
              <a:t>Outline at least 2 roles of the different theatre nurses</a:t>
            </a:r>
          </a:p>
          <a:p>
            <a:pPr marL="514350" indent="-514350">
              <a:buAutoNum type="arabicPeriod"/>
            </a:pPr>
            <a:r>
              <a:rPr lang="en-US" sz="2800" dirty="0" smtClean="0">
                <a:latin typeface="Arial Narrow" pitchFamily="34" charset="0"/>
              </a:rPr>
              <a:t>Outline at least 5 principles of basic aseptic technique in an operating room</a:t>
            </a:r>
          </a:p>
          <a:p>
            <a:pPr marL="514350" indent="-514350">
              <a:buAutoNum type="arabicPeriod"/>
            </a:pPr>
            <a:r>
              <a:rPr lang="en-US" sz="2800" dirty="0" smtClean="0">
                <a:latin typeface="Arial Narrow" pitchFamily="34" charset="0"/>
              </a:rPr>
              <a:t>Describe important aspects of </a:t>
            </a:r>
            <a:r>
              <a:rPr lang="en-US" sz="2800" dirty="0" err="1" smtClean="0">
                <a:latin typeface="Arial Narrow" pitchFamily="34" charset="0"/>
              </a:rPr>
              <a:t>anaesthesia</a:t>
            </a:r>
            <a:r>
              <a:rPr lang="en-US" sz="2800" dirty="0" smtClean="0">
                <a:latin typeface="Arial Narrow" pitchFamily="34" charset="0"/>
              </a:rPr>
              <a:t> care</a:t>
            </a:r>
          </a:p>
          <a:p>
            <a:pPr marL="514350" indent="-514350">
              <a:buAutoNum type="arabicPeriod"/>
            </a:pPr>
            <a:r>
              <a:rPr lang="en-US" sz="2800" dirty="0" smtClean="0">
                <a:latin typeface="Arial Narrow" pitchFamily="34" charset="0"/>
              </a:rPr>
              <a:t>Describe at least 5 possible complications of </a:t>
            </a:r>
            <a:r>
              <a:rPr lang="en-US" sz="2800" dirty="0" err="1" smtClean="0">
                <a:latin typeface="Arial Narrow" pitchFamily="34" charset="0"/>
              </a:rPr>
              <a:t>anaesthesia</a:t>
            </a:r>
            <a:r>
              <a:rPr lang="en-US" sz="2800" dirty="0" smtClean="0">
                <a:latin typeface="Arial Narrow" pitchFamily="34" charset="0"/>
              </a:rPr>
              <a:t> </a:t>
            </a:r>
          </a:p>
          <a:p>
            <a:pPr marL="514350" indent="-514350">
              <a:buAutoNum type="arabicPeriod"/>
            </a:pPr>
            <a:endParaRPr lang="en-US" sz="2800" dirty="0" smtClean="0">
              <a:latin typeface="Arial Narrow" pitchFamily="34" charset="0"/>
            </a:endParaRPr>
          </a:p>
          <a:p>
            <a:pPr marL="514350" indent="-514350">
              <a:buAutoNum type="arabicPeriod"/>
            </a:pPr>
            <a:endParaRPr lang="en-US" sz="2800" dirty="0">
              <a:latin typeface="Arial Narrow" pitchFamily="34" charset="0"/>
            </a:endParaRPr>
          </a:p>
        </p:txBody>
      </p:sp>
      <p:sp>
        <p:nvSpPr>
          <p:cNvPr id="4" name="Slide Number Placeholder 3"/>
          <p:cNvSpPr>
            <a:spLocks noGrp="1"/>
          </p:cNvSpPr>
          <p:nvPr>
            <p:ph type="sldNum" sz="quarter" idx="12"/>
          </p:nvPr>
        </p:nvSpPr>
        <p:spPr/>
        <p:txBody>
          <a:bodyPr/>
          <a:lstStyle/>
          <a:p>
            <a:fld id="{8B737735-C525-4E75-BD0C-A9134234955E}"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92" y="287701"/>
            <a:ext cx="9464040" cy="1143000"/>
          </a:xfrm>
        </p:spPr>
        <p:txBody>
          <a:bodyPr>
            <a:noAutofit/>
          </a:bodyPr>
          <a:lstStyle/>
          <a:p>
            <a:r>
              <a:rPr lang="en-US" sz="3200" b="1" dirty="0" smtClean="0">
                <a:latin typeface="Arial Narrow" pitchFamily="34" charset="0"/>
              </a:rPr>
              <a:t>Principles of basic aseptic technique in an operating room</a:t>
            </a:r>
            <a:endParaRPr lang="en-US" sz="3200" b="1" dirty="0">
              <a:latin typeface="Arial Narrow" pitchFamily="34" charset="0"/>
            </a:endParaRPr>
          </a:p>
        </p:txBody>
      </p:sp>
      <p:sp>
        <p:nvSpPr>
          <p:cNvPr id="7" name="Content Placeholder 6"/>
          <p:cNvSpPr>
            <a:spLocks noGrp="1"/>
          </p:cNvSpPr>
          <p:nvPr>
            <p:ph idx="1"/>
          </p:nvPr>
        </p:nvSpPr>
        <p:spPr>
          <a:xfrm>
            <a:off x="525780" y="1482639"/>
            <a:ext cx="9464040" cy="4525963"/>
          </a:xfrm>
        </p:spPr>
        <p:txBody>
          <a:bodyPr>
            <a:noAutofit/>
          </a:bodyPr>
          <a:lstStyle/>
          <a:p>
            <a:r>
              <a:rPr lang="en-US" sz="2800" dirty="0">
                <a:latin typeface="Arial Narrow" pitchFamily="34" charset="0"/>
                <a:cs typeface="Arial" panose="020B0604020202020204" pitchFamily="34" charset="0"/>
              </a:rPr>
              <a:t>All materials entering the sterile field must be </a:t>
            </a:r>
            <a:r>
              <a:rPr lang="en-US" sz="2800" dirty="0" smtClean="0">
                <a:latin typeface="Arial Narrow" pitchFamily="34" charset="0"/>
                <a:cs typeface="Arial" panose="020B0604020202020204" pitchFamily="34" charset="0"/>
              </a:rPr>
              <a:t>sterile.</a:t>
            </a:r>
          </a:p>
          <a:p>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All </a:t>
            </a:r>
            <a:r>
              <a:rPr lang="en-US" sz="2800" dirty="0">
                <a:latin typeface="Arial Narrow" pitchFamily="34" charset="0"/>
                <a:cs typeface="Arial" panose="020B0604020202020204" pitchFamily="34" charset="0"/>
              </a:rPr>
              <a:t>surgical supplies, any instruments, needles, sutures, </a:t>
            </a:r>
            <a:r>
              <a:rPr lang="en-US" sz="2800" dirty="0" smtClean="0">
                <a:latin typeface="Arial Narrow" pitchFamily="34" charset="0"/>
                <a:cs typeface="Arial" panose="020B0604020202020204" pitchFamily="34" charset="0"/>
              </a:rPr>
              <a:t>dressings, gloves</a:t>
            </a:r>
            <a:r>
              <a:rPr lang="en-US" sz="2800" dirty="0">
                <a:latin typeface="Arial Narrow" pitchFamily="34" charset="0"/>
                <a:cs typeface="Arial" panose="020B0604020202020204" pitchFamily="34" charset="0"/>
              </a:rPr>
              <a:t>, covers, and solutions that may come in contact </a:t>
            </a:r>
            <a:r>
              <a:rPr lang="en-US" sz="2800" dirty="0" smtClean="0">
                <a:latin typeface="Arial Narrow" pitchFamily="34" charset="0"/>
                <a:cs typeface="Arial" panose="020B0604020202020204" pitchFamily="34" charset="0"/>
              </a:rPr>
              <a:t>with the </a:t>
            </a:r>
            <a:r>
              <a:rPr lang="en-US" sz="2800" dirty="0">
                <a:latin typeface="Arial Narrow" pitchFamily="34" charset="0"/>
                <a:cs typeface="Arial" panose="020B0604020202020204" pitchFamily="34" charset="0"/>
              </a:rPr>
              <a:t>surgical wound and exposed tissues, must be sterilized </a:t>
            </a:r>
            <a:r>
              <a:rPr lang="en-US" sz="2800" dirty="0" smtClean="0">
                <a:latin typeface="Arial Narrow" pitchFamily="34" charset="0"/>
                <a:cs typeface="Arial" panose="020B0604020202020204" pitchFamily="34" charset="0"/>
              </a:rPr>
              <a:t>before use.</a:t>
            </a:r>
          </a:p>
          <a:p>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If </a:t>
            </a:r>
            <a:r>
              <a:rPr lang="en-US" sz="2800" dirty="0">
                <a:latin typeface="Arial Narrow" pitchFamily="34" charset="0"/>
                <a:cs typeface="Arial" panose="020B0604020202020204" pitchFamily="34" charset="0"/>
              </a:rPr>
              <a:t>a sterile item comes in contact with an unsterile item, it is contaminated</a:t>
            </a:r>
            <a:r>
              <a:rPr lang="en-US" sz="2800" dirty="0" smtClean="0">
                <a:latin typeface="Arial Narrow" pitchFamily="34" charset="0"/>
                <a:cs typeface="Arial" panose="020B0604020202020204" pitchFamily="34" charset="0"/>
              </a:rPr>
              <a:t>.</a:t>
            </a:r>
          </a:p>
          <a:p>
            <a:endParaRPr lang="en-US" sz="2800" dirty="0">
              <a:latin typeface="Arial Narrow" pitchFamily="34" charset="0"/>
              <a:cs typeface="Arial" panose="020B0604020202020204" pitchFamily="34" charset="0"/>
            </a:endParaRPr>
          </a:p>
          <a:p>
            <a:r>
              <a:rPr lang="en-US" sz="2800" dirty="0">
                <a:latin typeface="Arial Narrow" pitchFamily="34" charset="0"/>
                <a:cs typeface="Arial" panose="020B0604020202020204" pitchFamily="34" charset="0"/>
              </a:rPr>
              <a:t>Contaminated items should be removed immediately from the sterile field</a:t>
            </a: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20</a:t>
            </a:fld>
            <a:endParaRPr lang="en-US"/>
          </a:p>
        </p:txBody>
      </p:sp>
    </p:spTree>
    <p:extLst>
      <p:ext uri="{BB962C8B-B14F-4D97-AF65-F5344CB8AC3E}">
        <p14:creationId xmlns:p14="http://schemas.microsoft.com/office/powerpoint/2010/main" xmlns="" val="3359018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Clr>
                <a:srgbClr val="5FCBEF"/>
              </a:buClr>
            </a:pPr>
            <a:r>
              <a:rPr lang="en-US" sz="2800" dirty="0">
                <a:solidFill>
                  <a:prstClr val="black">
                    <a:lumMod val="75000"/>
                    <a:lumOff val="25000"/>
                  </a:prstClr>
                </a:solidFill>
                <a:latin typeface="Arial Narrow" pitchFamily="34" charset="0"/>
                <a:cs typeface="Arial" panose="020B0604020202020204" pitchFamily="34" charset="0"/>
              </a:rPr>
              <a:t>Sterile team members must wear only sterile gowns and gloves: once dressed for the procedure , they should recognize that the only parts of the gown considered sterile are the front from the chest to table level and the sleeves to 2 inches above the elbow</a:t>
            </a:r>
            <a:r>
              <a:rPr lang="en-US" sz="2800" dirty="0" smtClean="0">
                <a:solidFill>
                  <a:prstClr val="black">
                    <a:lumMod val="75000"/>
                    <a:lumOff val="25000"/>
                  </a:prstClr>
                </a:solidFill>
                <a:latin typeface="Arial Narrow" pitchFamily="34" charset="0"/>
                <a:cs typeface="Arial" panose="020B0604020202020204" pitchFamily="34" charset="0"/>
              </a:rPr>
              <a:t>.</a:t>
            </a:r>
          </a:p>
          <a:p>
            <a:pPr lvl="0">
              <a:buClr>
                <a:srgbClr val="5FCBEF"/>
              </a:buClr>
            </a:pPr>
            <a:endParaRPr lang="en-US" sz="2800" dirty="0" smtClean="0">
              <a:solidFill>
                <a:prstClr val="black">
                  <a:lumMod val="75000"/>
                  <a:lumOff val="25000"/>
                </a:prstClr>
              </a:solidFill>
              <a:latin typeface="Arial Narrow" pitchFamily="34" charset="0"/>
              <a:cs typeface="Arial" panose="020B0604020202020204" pitchFamily="34" charset="0"/>
            </a:endParaRPr>
          </a:p>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A </a:t>
            </a:r>
            <a:r>
              <a:rPr lang="en-US" sz="2800" dirty="0">
                <a:solidFill>
                  <a:prstClr val="black">
                    <a:lumMod val="75000"/>
                    <a:lumOff val="25000"/>
                  </a:prstClr>
                </a:solidFill>
                <a:latin typeface="Arial Narrow" pitchFamily="34" charset="0"/>
                <a:cs typeface="Arial" panose="020B0604020202020204" pitchFamily="34" charset="0"/>
              </a:rPr>
              <a:t>wide margin of safety must be maintained between the sterile and unsterile fields</a:t>
            </a:r>
            <a:r>
              <a:rPr lang="en-US" sz="2800" dirty="0" smtClean="0">
                <a:solidFill>
                  <a:prstClr val="black">
                    <a:lumMod val="75000"/>
                    <a:lumOff val="25000"/>
                  </a:prstClr>
                </a:solidFill>
                <a:latin typeface="Arial Narrow" pitchFamily="34" charset="0"/>
                <a:cs typeface="Arial" panose="020B0604020202020204" pitchFamily="34" charset="0"/>
              </a:rPr>
              <a:t>.</a:t>
            </a:r>
          </a:p>
          <a:p>
            <a:pPr lvl="0">
              <a:buClr>
                <a:srgbClr val="5FCBEF"/>
              </a:buClr>
            </a:pPr>
            <a:endParaRPr lang="en-US" sz="2800" dirty="0">
              <a:solidFill>
                <a:prstClr val="black">
                  <a:lumMod val="75000"/>
                  <a:lumOff val="25000"/>
                </a:prstClr>
              </a:solidFill>
              <a:latin typeface="Arial Narrow" pitchFamily="34" charset="0"/>
              <a:cs typeface="Arial" panose="020B0604020202020204" pitchFamily="34" charset="0"/>
            </a:endParaRPr>
          </a:p>
          <a:p>
            <a:pPr marL="0" lvl="0" indent="0">
              <a:buClr>
                <a:srgbClr val="5FCBEF"/>
              </a:buClr>
              <a:buNone/>
            </a:pPr>
            <a:endParaRPr lang="en-US" sz="2800" dirty="0">
              <a:latin typeface="Arial Narrow" pitchFamily="34" charset="0"/>
            </a:endParaRPr>
          </a:p>
        </p:txBody>
      </p:sp>
      <p:sp>
        <p:nvSpPr>
          <p:cNvPr id="6" name="Title 1"/>
          <p:cNvSpPr>
            <a:spLocks noGrp="1"/>
          </p:cNvSpPr>
          <p:nvPr>
            <p:ph type="title"/>
          </p:nvPr>
        </p:nvSpPr>
        <p:spPr/>
        <p:txBody>
          <a:bodyPr>
            <a:noAutofit/>
          </a:bodyPr>
          <a:lstStyle/>
          <a:p>
            <a:pPr algn="l"/>
            <a:r>
              <a:rPr lang="en-US" sz="2000" b="1" dirty="0" smtClean="0">
                <a:latin typeface="Arial Narrow" pitchFamily="34" charset="0"/>
              </a:rPr>
              <a:t>Principles of basic aseptic technique in an operating room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21</a:t>
            </a:fld>
            <a:endParaRPr lang="en-US"/>
          </a:p>
        </p:txBody>
      </p:sp>
    </p:spTree>
    <p:extLst>
      <p:ext uri="{BB962C8B-B14F-4D97-AF65-F5344CB8AC3E}">
        <p14:creationId xmlns:p14="http://schemas.microsoft.com/office/powerpoint/2010/main" xmlns="" val="3419726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Tables are considered sterile only at tabletop level , items extending beneath this level re considered contaminated.</a:t>
            </a:r>
          </a:p>
          <a:p>
            <a:pPr lvl="0">
              <a:buClr>
                <a:srgbClr val="5FCBEF"/>
              </a:buClr>
            </a:pPr>
            <a:endParaRPr lang="en-US" sz="2800" dirty="0" smtClean="0">
              <a:solidFill>
                <a:prstClr val="black">
                  <a:lumMod val="75000"/>
                  <a:lumOff val="25000"/>
                </a:prstClr>
              </a:solidFill>
              <a:latin typeface="Arial Narrow" pitchFamily="34" charset="0"/>
              <a:cs typeface="Arial" panose="020B0604020202020204" pitchFamily="34" charset="0"/>
            </a:endParaRPr>
          </a:p>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The edges of a sterile package are considered contaminated once the package has been opened.</a:t>
            </a:r>
          </a:p>
          <a:p>
            <a:endParaRPr lang="en-US" sz="2800" dirty="0">
              <a:latin typeface="Arial Narrow" pitchFamily="34" charset="0"/>
            </a:endParaRPr>
          </a:p>
        </p:txBody>
      </p:sp>
      <p:sp>
        <p:nvSpPr>
          <p:cNvPr id="5" name="Title 1"/>
          <p:cNvSpPr>
            <a:spLocks noGrp="1"/>
          </p:cNvSpPr>
          <p:nvPr>
            <p:ph type="title"/>
          </p:nvPr>
        </p:nvSpPr>
        <p:spPr/>
        <p:txBody>
          <a:bodyPr>
            <a:noAutofit/>
          </a:bodyPr>
          <a:lstStyle/>
          <a:p>
            <a:pPr algn="l"/>
            <a:r>
              <a:rPr lang="en-US" sz="2000" b="1" dirty="0" smtClean="0">
                <a:latin typeface="Arial Narrow" pitchFamily="34" charset="0"/>
              </a:rPr>
              <a:t>Principles of basic aseptic technique in an operating room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 y="1508765"/>
            <a:ext cx="9464040" cy="4525963"/>
          </a:xfrm>
        </p:spPr>
        <p:txBody>
          <a:bodyPr>
            <a:noAutofit/>
          </a:bodyPr>
          <a:lstStyle/>
          <a:p>
            <a:pPr lvl="0">
              <a:buClr>
                <a:srgbClr val="5FCBEF"/>
              </a:buClr>
            </a:pPr>
            <a:r>
              <a:rPr lang="en-US" dirty="0">
                <a:solidFill>
                  <a:prstClr val="black">
                    <a:lumMod val="75000"/>
                    <a:lumOff val="25000"/>
                  </a:prstClr>
                </a:solidFill>
                <a:latin typeface="Arial Narrow" pitchFamily="34" charset="0"/>
                <a:cs typeface="Arial" panose="020B0604020202020204" pitchFamily="34" charset="0"/>
              </a:rPr>
              <a:t>Bacteria travel through moist fabrics and contamination occurs, they also harbor on the patient’s and the team member’s hair, skin, and respiratory tracts and so must be confined by appropriate attire</a:t>
            </a:r>
            <a:r>
              <a:rPr lang="en-US" dirty="0" smtClean="0">
                <a:solidFill>
                  <a:prstClr val="black">
                    <a:lumMod val="75000"/>
                    <a:lumOff val="25000"/>
                  </a:prstClr>
                </a:solidFill>
                <a:latin typeface="Arial Narrow" pitchFamily="34" charset="0"/>
                <a:cs typeface="Arial" panose="020B0604020202020204" pitchFamily="34" charset="0"/>
              </a:rPr>
              <a:t>.</a:t>
            </a:r>
          </a:p>
          <a:p>
            <a:pPr lvl="0">
              <a:buClr>
                <a:srgbClr val="5FCBEF"/>
              </a:buClr>
            </a:pPr>
            <a:endParaRPr lang="en-US" dirty="0">
              <a:solidFill>
                <a:prstClr val="black">
                  <a:lumMod val="75000"/>
                  <a:lumOff val="25000"/>
                </a:prstClr>
              </a:solidFill>
              <a:latin typeface="Arial Narrow" pitchFamily="34" charset="0"/>
              <a:cs typeface="Arial" panose="020B0604020202020204" pitchFamily="34" charset="0"/>
            </a:endParaRPr>
          </a:p>
          <a:p>
            <a:pPr lvl="0">
              <a:buClr>
                <a:srgbClr val="5FCBEF"/>
              </a:buClr>
            </a:pPr>
            <a:r>
              <a:rPr lang="en-US" dirty="0">
                <a:solidFill>
                  <a:prstClr val="black">
                    <a:lumMod val="75000"/>
                    <a:lumOff val="25000"/>
                  </a:prstClr>
                </a:solidFill>
                <a:latin typeface="Arial Narrow" pitchFamily="34" charset="0"/>
                <a:cs typeface="Arial" panose="020B0604020202020204" pitchFamily="34" charset="0"/>
              </a:rPr>
              <a:t>An area of the patient’s skin considerably larger than that requiring exposure during the surgery is meticulously cleansed, and an antimicrobial agent is applied. The remainder of the patient’s body is covered with sterile drapes</a:t>
            </a:r>
            <a:endParaRPr lang="en-US" sz="4400" dirty="0">
              <a:latin typeface="Arial Narrow" pitchFamily="34" charset="0"/>
            </a:endParaRPr>
          </a:p>
        </p:txBody>
      </p:sp>
      <p:sp>
        <p:nvSpPr>
          <p:cNvPr id="6" name="Title 1"/>
          <p:cNvSpPr>
            <a:spLocks noGrp="1"/>
          </p:cNvSpPr>
          <p:nvPr>
            <p:ph type="title"/>
          </p:nvPr>
        </p:nvSpPr>
        <p:spPr/>
        <p:txBody>
          <a:bodyPr>
            <a:noAutofit/>
          </a:bodyPr>
          <a:lstStyle/>
          <a:p>
            <a:pPr algn="l"/>
            <a:r>
              <a:rPr lang="en-US" sz="2000" b="1" dirty="0" smtClean="0">
                <a:latin typeface="Arial Narrow" pitchFamily="34" charset="0"/>
              </a:rPr>
              <a:t>Principles of basic aseptic technique in an operating room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23</a:t>
            </a:fld>
            <a:endParaRPr lang="en-US"/>
          </a:p>
        </p:txBody>
      </p:sp>
    </p:spTree>
    <p:extLst>
      <p:ext uri="{BB962C8B-B14F-4D97-AF65-F5344CB8AC3E}">
        <p14:creationId xmlns:p14="http://schemas.microsoft.com/office/powerpoint/2010/main" xmlns="" val="1071765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latin typeface="Arial Narrow" pitchFamily="34" charset="0"/>
              </a:rPr>
              <a:t>Anaesthesia</a:t>
            </a:r>
            <a:r>
              <a:rPr lang="en-US" sz="3200" b="1" dirty="0" smtClean="0">
                <a:latin typeface="Arial Narrow" pitchFamily="34" charset="0"/>
              </a:rPr>
              <a:t> </a:t>
            </a:r>
            <a:endParaRPr lang="en-US" sz="3200" b="1" dirty="0">
              <a:latin typeface="Arial Narrow" pitchFamily="34" charset="0"/>
            </a:endParaRPr>
          </a:p>
        </p:txBody>
      </p:sp>
      <p:sp>
        <p:nvSpPr>
          <p:cNvPr id="3" name="Content Placeholder 2"/>
          <p:cNvSpPr>
            <a:spLocks noGrp="1"/>
          </p:cNvSpPr>
          <p:nvPr>
            <p:ph idx="1"/>
          </p:nvPr>
        </p:nvSpPr>
        <p:spPr/>
        <p:txBody>
          <a:bodyPr>
            <a:normAutofit/>
          </a:bodyPr>
          <a:lstStyle/>
          <a:p>
            <a:r>
              <a:rPr lang="en-US" sz="2800" b="1"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refers </a:t>
            </a:r>
            <a:r>
              <a:rPr lang="en-US" sz="2800" dirty="0" smtClean="0">
                <a:latin typeface="Arial Narrow" pitchFamily="34" charset="0"/>
                <a:cs typeface="Arial" panose="020B0604020202020204" pitchFamily="34" charset="0"/>
              </a:rPr>
              <a:t>to a reversible </a:t>
            </a:r>
            <a:r>
              <a:rPr lang="en-US" sz="2800" dirty="0">
                <a:latin typeface="Arial Narrow" pitchFamily="34" charset="0"/>
                <a:cs typeface="Arial" panose="020B0604020202020204" pitchFamily="34" charset="0"/>
              </a:rPr>
              <a:t>local or general loss of bodily sensation, especially of touch, as the result of nerve damage or other abnormality or loss of sensation, especially of pain, induced by </a:t>
            </a:r>
            <a:r>
              <a:rPr lang="en-US" sz="2800" dirty="0" smtClean="0">
                <a:latin typeface="Arial Narrow" pitchFamily="34" charset="0"/>
                <a:cs typeface="Arial" panose="020B0604020202020204" pitchFamily="34" charset="0"/>
              </a:rPr>
              <a:t>drugs with or without loss of consciousness</a:t>
            </a:r>
          </a:p>
          <a:p>
            <a:pPr marL="0" indent="0">
              <a:buNone/>
            </a:pPr>
            <a:endParaRPr lang="en-US" sz="2800" dirty="0">
              <a:latin typeface="Arial Narrow" pitchFamily="34" charset="0"/>
              <a:cs typeface="Arial" panose="020B0604020202020204" pitchFamily="34" charset="0"/>
            </a:endParaRPr>
          </a:p>
          <a:p>
            <a:r>
              <a:rPr lang="en-US" sz="2800" dirty="0" err="1">
                <a:latin typeface="Arial Narrow" pitchFamily="34" charset="0"/>
                <a:cs typeface="Arial" panose="020B0604020202020204" pitchFamily="34" charset="0"/>
              </a:rPr>
              <a:t>Anaesthetics</a:t>
            </a:r>
            <a:r>
              <a:rPr lang="en-US" sz="2800" dirty="0">
                <a:latin typeface="Arial Narrow" pitchFamily="34" charset="0"/>
                <a:cs typeface="Arial" panose="020B0604020202020204" pitchFamily="34" charset="0"/>
              </a:rPr>
              <a:t> are the drugs given to induce or maintain the loss of </a:t>
            </a:r>
            <a:r>
              <a:rPr lang="en-US" sz="2800" dirty="0" smtClean="0">
                <a:latin typeface="Arial Narrow" pitchFamily="34" charset="0"/>
                <a:cs typeface="Arial" panose="020B0604020202020204" pitchFamily="34" charset="0"/>
              </a:rPr>
              <a:t>sensation</a:t>
            </a:r>
            <a:endParaRPr lang="en-US" sz="2800" dirty="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24</a:t>
            </a:fld>
            <a:endParaRPr lang="en-US"/>
          </a:p>
        </p:txBody>
      </p:sp>
    </p:spTree>
    <p:extLst>
      <p:ext uri="{BB962C8B-B14F-4D97-AF65-F5344CB8AC3E}">
        <p14:creationId xmlns:p14="http://schemas.microsoft.com/office/powerpoint/2010/main" xmlns="" val="3801964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latin typeface="Arial Narrow" pitchFamily="34" charset="0"/>
              </a:rPr>
              <a:t>Types of </a:t>
            </a:r>
            <a:r>
              <a:rPr lang="en-US" sz="3200" b="1" dirty="0" err="1" smtClean="0">
                <a:latin typeface="Arial Narrow" pitchFamily="34" charset="0"/>
              </a:rPr>
              <a:t>anaesthesia</a:t>
            </a:r>
            <a:endParaRPr lang="en-US" sz="3200" b="1" dirty="0">
              <a:latin typeface="Arial Narrow" pitchFamily="34" charset="0"/>
            </a:endParaRPr>
          </a:p>
        </p:txBody>
      </p:sp>
      <p:sp>
        <p:nvSpPr>
          <p:cNvPr id="3" name="Content Placeholder 2"/>
          <p:cNvSpPr>
            <a:spLocks noGrp="1"/>
          </p:cNvSpPr>
          <p:nvPr>
            <p:ph idx="1"/>
          </p:nvPr>
        </p:nvSpPr>
        <p:spPr>
          <a:xfrm>
            <a:off x="682534" y="1534892"/>
            <a:ext cx="9464040" cy="4525963"/>
          </a:xfrm>
        </p:spPr>
        <p:txBody>
          <a:bodyPr>
            <a:noAutofit/>
          </a:bodyPr>
          <a:lstStyle/>
          <a:p>
            <a:pPr marL="0" indent="0">
              <a:buNone/>
            </a:pPr>
            <a:r>
              <a:rPr lang="en-US" sz="2800" b="1" dirty="0" smtClean="0">
                <a:latin typeface="Arial Narrow" pitchFamily="34" charset="0"/>
                <a:cs typeface="Arial" panose="020B0604020202020204" pitchFamily="34" charset="0"/>
              </a:rPr>
              <a:t>1. Local </a:t>
            </a:r>
            <a:r>
              <a:rPr lang="en-US" sz="2800" b="1" dirty="0" err="1" smtClean="0">
                <a:latin typeface="Arial Narrow" pitchFamily="34" charset="0"/>
                <a:cs typeface="Arial" panose="020B0604020202020204" pitchFamily="34" charset="0"/>
              </a:rPr>
              <a:t>anaesthesia</a:t>
            </a:r>
            <a:r>
              <a:rPr lang="en-US" sz="2800" b="1" dirty="0" smtClean="0">
                <a:latin typeface="Arial Narrow" pitchFamily="34" charset="0"/>
                <a:cs typeface="Arial" panose="020B0604020202020204" pitchFamily="34" charset="0"/>
              </a:rPr>
              <a:t> </a:t>
            </a:r>
            <a:endParaRPr lang="en-US" sz="2800" dirty="0">
              <a:latin typeface="Arial Narrow" pitchFamily="34" charset="0"/>
              <a:cs typeface="Arial" panose="020B0604020202020204" pitchFamily="34" charset="0"/>
            </a:endParaRPr>
          </a:p>
          <a:p>
            <a:pPr marL="0" indent="0"/>
            <a:r>
              <a:rPr lang="en-US" sz="2800" dirty="0" smtClean="0">
                <a:latin typeface="Arial Narrow" pitchFamily="34" charset="0"/>
                <a:cs typeface="Arial" panose="020B0604020202020204" pitchFamily="34" charset="0"/>
              </a:rPr>
              <a:t>Temporary </a:t>
            </a:r>
            <a:r>
              <a:rPr lang="en-US" sz="2800" dirty="0">
                <a:latin typeface="Arial Narrow" pitchFamily="34" charset="0"/>
                <a:cs typeface="Arial" panose="020B0604020202020204" pitchFamily="34" charset="0"/>
              </a:rPr>
              <a:t>interruption of the transmission of </a:t>
            </a:r>
            <a:r>
              <a:rPr lang="en-US" sz="2800" dirty="0" err="1">
                <a:latin typeface="Arial Narrow" pitchFamily="34" charset="0"/>
                <a:cs typeface="Arial" panose="020B0604020202020204" pitchFamily="34" charset="0"/>
              </a:rPr>
              <a:t>nerveimpulses</a:t>
            </a:r>
            <a:r>
              <a:rPr lang="en-US" sz="2800" dirty="0">
                <a:latin typeface="Arial Narrow" pitchFamily="34" charset="0"/>
                <a:cs typeface="Arial" panose="020B0604020202020204" pitchFamily="34" charset="0"/>
              </a:rPr>
              <a:t> to and from specific area or region of </a:t>
            </a:r>
            <a:r>
              <a:rPr lang="en-US" sz="2800" dirty="0" smtClean="0">
                <a:latin typeface="Arial Narrow" pitchFamily="34" charset="0"/>
                <a:cs typeface="Arial" panose="020B0604020202020204" pitchFamily="34" charset="0"/>
              </a:rPr>
              <a:t>the body; </a:t>
            </a:r>
          </a:p>
          <a:p>
            <a:pPr marL="0" indent="0"/>
            <a:r>
              <a:rPr lang="en-US" sz="2800" dirty="0">
                <a:latin typeface="Arial Narrow" pitchFamily="34" charset="0"/>
                <a:cs typeface="Arial" panose="020B0604020202020204" pitchFamily="34" charset="0"/>
              </a:rPr>
              <a:t> A</a:t>
            </a:r>
            <a:r>
              <a:rPr lang="en-US" sz="2800" dirty="0" smtClean="0">
                <a:latin typeface="Arial Narrow" pitchFamily="34" charset="0"/>
                <a:cs typeface="Arial" panose="020B0604020202020204" pitchFamily="34" charset="0"/>
              </a:rPr>
              <a:t>pplied </a:t>
            </a:r>
            <a:r>
              <a:rPr lang="en-US" sz="2800" dirty="0">
                <a:latin typeface="Arial Narrow" pitchFamily="34" charset="0"/>
                <a:cs typeface="Arial" panose="020B0604020202020204" pitchFamily="34" charset="0"/>
              </a:rPr>
              <a:t>locally to a limited area of the </a:t>
            </a:r>
            <a:r>
              <a:rPr lang="en-US" sz="2800" dirty="0" smtClean="0">
                <a:latin typeface="Arial Narrow" pitchFamily="34" charset="0"/>
                <a:cs typeface="Arial" panose="020B0604020202020204" pitchFamily="34" charset="0"/>
              </a:rPr>
              <a:t>body</a:t>
            </a:r>
          </a:p>
          <a:p>
            <a:pPr marL="0" indent="0"/>
            <a:r>
              <a:rPr lang="en-US" sz="2800" dirty="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Achieved </a:t>
            </a:r>
            <a:r>
              <a:rPr lang="en-US" sz="2800" dirty="0">
                <a:latin typeface="Arial Narrow" pitchFamily="34" charset="0"/>
                <a:cs typeface="Arial" panose="020B0604020202020204" pitchFamily="34" charset="0"/>
              </a:rPr>
              <a:t>by injecting local anesthetics in close proximity to </a:t>
            </a:r>
            <a:r>
              <a:rPr lang="en-US" sz="2800" dirty="0" smtClean="0">
                <a:latin typeface="Arial Narrow" pitchFamily="34" charset="0"/>
                <a:cs typeface="Arial" panose="020B0604020202020204" pitchFamily="34" charset="0"/>
              </a:rPr>
              <a:t>appropriate </a:t>
            </a:r>
            <a:r>
              <a:rPr lang="en-US" sz="2800" dirty="0">
                <a:latin typeface="Arial Narrow" pitchFamily="34" charset="0"/>
                <a:cs typeface="Arial" panose="020B0604020202020204" pitchFamily="34" charset="0"/>
              </a:rPr>
              <a:t>nerves</a:t>
            </a:r>
            <a:r>
              <a:rPr lang="en-US" sz="2800" dirty="0" smtClean="0">
                <a:latin typeface="Arial Narrow" pitchFamily="34" charset="0"/>
                <a:cs typeface="Arial" panose="020B0604020202020204" pitchFamily="34" charset="0"/>
              </a:rPr>
              <a:t>.</a:t>
            </a:r>
          </a:p>
          <a:p>
            <a:pPr marL="0" indent="0"/>
            <a:r>
              <a:rPr lang="en-US" sz="2800" dirty="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Reduce </a:t>
            </a:r>
            <a:r>
              <a:rPr lang="en-US" sz="2800" dirty="0">
                <a:latin typeface="Arial Narrow" pitchFamily="34" charset="0"/>
                <a:cs typeface="Arial" panose="020B0604020202020204" pitchFamily="34" charset="0"/>
              </a:rPr>
              <a:t>all painful sensation in one region of the </a:t>
            </a:r>
            <a:r>
              <a:rPr lang="en-US" sz="2800" dirty="0" err="1">
                <a:latin typeface="Arial Narrow" pitchFamily="34" charset="0"/>
                <a:cs typeface="Arial" panose="020B0604020202020204" pitchFamily="34" charset="0"/>
              </a:rPr>
              <a:t>bodywithout</a:t>
            </a:r>
            <a:r>
              <a:rPr lang="en-US" sz="2800" dirty="0">
                <a:latin typeface="Arial Narrow" pitchFamily="34" charset="0"/>
                <a:cs typeface="Arial" panose="020B0604020202020204" pitchFamily="34" charset="0"/>
              </a:rPr>
              <a:t> inducing </a:t>
            </a:r>
            <a:r>
              <a:rPr lang="en-US" sz="2800" dirty="0" smtClean="0">
                <a:latin typeface="Arial Narrow" pitchFamily="34" charset="0"/>
                <a:cs typeface="Arial" panose="020B0604020202020204" pitchFamily="34" charset="0"/>
              </a:rPr>
              <a:t>unconsciousness</a:t>
            </a:r>
          </a:p>
          <a:p>
            <a:pPr marL="0" indent="0"/>
            <a:r>
              <a:rPr lang="en-US" sz="2800" dirty="0">
                <a:latin typeface="Arial Narrow" pitchFamily="34" charset="0"/>
                <a:cs typeface="Arial" panose="020B0604020202020204" pitchFamily="34" charset="0"/>
              </a:rPr>
              <a:t>A</a:t>
            </a:r>
            <a:r>
              <a:rPr lang="en-US" sz="2800" dirty="0" smtClean="0">
                <a:latin typeface="Arial Narrow" pitchFamily="34" charset="0"/>
                <a:cs typeface="Arial" panose="020B0604020202020204" pitchFamily="34" charset="0"/>
              </a:rPr>
              <a:t>gents </a:t>
            </a:r>
            <a:r>
              <a:rPr lang="en-US" sz="2800" dirty="0">
                <a:latin typeface="Arial Narrow" pitchFamily="34" charset="0"/>
                <a:cs typeface="Arial" panose="020B0604020202020204" pitchFamily="34" charset="0"/>
              </a:rPr>
              <a:t>used are </a:t>
            </a:r>
            <a:r>
              <a:rPr lang="en-US" sz="2800" dirty="0" err="1">
                <a:latin typeface="Arial Narrow" pitchFamily="34" charset="0"/>
                <a:cs typeface="Arial" panose="020B0604020202020204" pitchFamily="34" charset="0"/>
              </a:rPr>
              <a:t>lidocaine</a:t>
            </a:r>
            <a:r>
              <a:rPr lang="en-US" sz="2800" dirty="0">
                <a:latin typeface="Arial Narrow" pitchFamily="34" charset="0"/>
                <a:cs typeface="Arial" panose="020B0604020202020204" pitchFamily="34" charset="0"/>
              </a:rPr>
              <a:t> and bupivacaine.</a:t>
            </a:r>
            <a:endParaRPr lang="en-US" sz="2800" dirty="0" smtClean="0">
              <a:latin typeface="Arial Narrow" pitchFamily="34" charset="0"/>
              <a:cs typeface="Arial" panose="020B0604020202020204" pitchFamily="34" charset="0"/>
            </a:endParaRPr>
          </a:p>
          <a:p>
            <a:pPr marL="457200" indent="-457200">
              <a:buFont typeface="+mj-lt"/>
              <a:buAutoNum type="arabicPeriod"/>
            </a:pPr>
            <a:endParaRPr lang="en-US" sz="2800" dirty="0">
              <a:latin typeface="Arial Narrow" pitchFamily="34" charset="0"/>
              <a:cs typeface="Arial" panose="020B0604020202020204"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25</a:t>
            </a:fld>
            <a:endParaRPr lang="en-US"/>
          </a:p>
        </p:txBody>
      </p:sp>
    </p:spTree>
    <p:extLst>
      <p:ext uri="{BB962C8B-B14F-4D97-AF65-F5344CB8AC3E}">
        <p14:creationId xmlns:p14="http://schemas.microsoft.com/office/powerpoint/2010/main" xmlns="" val="1956968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000" b="1" dirty="0" smtClean="0">
                <a:latin typeface="Arial Narrow" pitchFamily="34" charset="0"/>
              </a:rPr>
              <a:t>Types of </a:t>
            </a:r>
            <a:r>
              <a:rPr lang="en-US" sz="2000" b="1" dirty="0" err="1" smtClean="0">
                <a:latin typeface="Arial Narrow" pitchFamily="34" charset="0"/>
              </a:rPr>
              <a:t>anaesthesia</a:t>
            </a:r>
            <a:r>
              <a:rPr lang="en-US" sz="2000" b="1" dirty="0" smtClean="0">
                <a:latin typeface="Arial Narrow" pitchFamily="34" charset="0"/>
              </a:rPr>
              <a:t> cont’d…</a:t>
            </a:r>
            <a:endParaRPr lang="en-US" sz="2000" dirty="0"/>
          </a:p>
        </p:txBody>
      </p:sp>
      <p:sp>
        <p:nvSpPr>
          <p:cNvPr id="3" name="Content Placeholder 2"/>
          <p:cNvSpPr>
            <a:spLocks noGrp="1"/>
          </p:cNvSpPr>
          <p:nvPr>
            <p:ph idx="1"/>
          </p:nvPr>
        </p:nvSpPr>
        <p:spPr/>
        <p:txBody>
          <a:bodyPr>
            <a:normAutofit/>
          </a:bodyPr>
          <a:lstStyle/>
          <a:p>
            <a:pPr>
              <a:buNone/>
            </a:pPr>
            <a:r>
              <a:rPr lang="en-US" sz="2800" b="1" dirty="0">
                <a:latin typeface="Arial Narrow" pitchFamily="34" charset="0"/>
              </a:rPr>
              <a:t>General </a:t>
            </a:r>
            <a:r>
              <a:rPr lang="en-US" sz="2800" b="1" dirty="0" err="1" smtClean="0">
                <a:latin typeface="Arial Narrow" pitchFamily="34" charset="0"/>
              </a:rPr>
              <a:t>anaesthesia</a:t>
            </a:r>
            <a:endParaRPr lang="en-US" sz="2800" b="1" dirty="0" smtClean="0">
              <a:latin typeface="Arial Narrow" pitchFamily="34" charset="0"/>
            </a:endParaRPr>
          </a:p>
          <a:p>
            <a:pPr marL="0" indent="0"/>
            <a:r>
              <a:rPr lang="en-US" sz="2800" dirty="0" smtClean="0">
                <a:latin typeface="Arial Narrow" pitchFamily="34" charset="0"/>
              </a:rPr>
              <a:t>  Reversible </a:t>
            </a:r>
            <a:r>
              <a:rPr lang="en-US" sz="2800" dirty="0">
                <a:latin typeface="Arial Narrow" pitchFamily="34" charset="0"/>
              </a:rPr>
              <a:t>state consisting of complete loss of consciousness and sensation.</a:t>
            </a:r>
          </a:p>
          <a:p>
            <a:pPr marL="0" indent="0"/>
            <a:r>
              <a:rPr lang="en-US" sz="2800" dirty="0" smtClean="0">
                <a:latin typeface="Arial Narrow" pitchFamily="34" charset="0"/>
              </a:rPr>
              <a:t>  Protective </a:t>
            </a:r>
            <a:r>
              <a:rPr lang="en-US" sz="2800" dirty="0">
                <a:latin typeface="Arial Narrow" pitchFamily="34" charset="0"/>
              </a:rPr>
              <a:t>reflexes such as cough and gag are </a:t>
            </a:r>
            <a:r>
              <a:rPr lang="en-US" sz="2800" dirty="0" smtClean="0">
                <a:latin typeface="Arial Narrow" pitchFamily="34" charset="0"/>
              </a:rPr>
              <a:t>lost</a:t>
            </a:r>
          </a:p>
          <a:p>
            <a:pPr marL="0" indent="0"/>
            <a:r>
              <a:rPr lang="en-US" sz="2800" dirty="0" smtClean="0">
                <a:latin typeface="Arial Narrow" pitchFamily="34" charset="0"/>
              </a:rPr>
              <a:t>  Provides </a:t>
            </a:r>
            <a:r>
              <a:rPr lang="en-US" sz="2800" dirty="0">
                <a:latin typeface="Arial Narrow" pitchFamily="34" charset="0"/>
              </a:rPr>
              <a:t>analgesia, muscle relaxation and sedation.</a:t>
            </a:r>
          </a:p>
          <a:p>
            <a:pPr marL="0" indent="0"/>
            <a:r>
              <a:rPr lang="en-US" sz="2800" dirty="0" smtClean="0">
                <a:latin typeface="Arial Narrow" pitchFamily="34" charset="0"/>
              </a:rPr>
              <a:t>  Produces </a:t>
            </a:r>
            <a:r>
              <a:rPr lang="en-US" sz="2800" dirty="0">
                <a:latin typeface="Arial Narrow" pitchFamily="34" charset="0"/>
              </a:rPr>
              <a:t>amnesia and </a:t>
            </a:r>
            <a:r>
              <a:rPr lang="en-US" sz="2800" dirty="0" smtClean="0">
                <a:latin typeface="Arial Narrow" pitchFamily="34" charset="0"/>
              </a:rPr>
              <a:t>hypnosis . </a:t>
            </a:r>
          </a:p>
          <a:p>
            <a:pPr marL="0" indent="0"/>
            <a:r>
              <a:rPr lang="en-US" sz="2800" dirty="0" smtClean="0">
                <a:latin typeface="Arial Narrow" pitchFamily="34" charset="0"/>
              </a:rPr>
              <a:t>  Administered </a:t>
            </a:r>
            <a:r>
              <a:rPr lang="en-US" sz="2800" dirty="0">
                <a:latin typeface="Arial Narrow" pitchFamily="34" charset="0"/>
              </a:rPr>
              <a:t>systemically by inhalation or by intravenous injection</a:t>
            </a:r>
          </a:p>
          <a:p>
            <a:endParaRPr lang="en-US" sz="2400"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26</a:t>
            </a:fld>
            <a:endParaRPr lang="en-US"/>
          </a:p>
        </p:txBody>
      </p:sp>
    </p:spTree>
    <p:extLst>
      <p:ext uri="{BB962C8B-B14F-4D97-AF65-F5344CB8AC3E}">
        <p14:creationId xmlns:p14="http://schemas.microsoft.com/office/powerpoint/2010/main" xmlns="" val="2459003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 y="1495702"/>
            <a:ext cx="9464040" cy="4525963"/>
          </a:xfrm>
        </p:spPr>
        <p:txBody>
          <a:bodyPr>
            <a:noAutofit/>
          </a:bodyPr>
          <a:lstStyle/>
          <a:p>
            <a:r>
              <a:rPr lang="en-US" sz="2800" b="1" dirty="0" smtClean="0">
                <a:latin typeface="Arial Narrow" pitchFamily="34" charset="0"/>
                <a:cs typeface="Arial" panose="020B0604020202020204" pitchFamily="34" charset="0"/>
              </a:rPr>
              <a:t>General </a:t>
            </a:r>
            <a:r>
              <a:rPr lang="en-US" sz="2800" b="1" dirty="0" err="1" smtClean="0">
                <a:latin typeface="Arial Narrow" pitchFamily="34" charset="0"/>
                <a:cs typeface="Arial" panose="020B0604020202020204" pitchFamily="34" charset="0"/>
              </a:rPr>
              <a:t>anaesthesia</a:t>
            </a:r>
            <a:r>
              <a:rPr lang="en-US" sz="2800" b="1" dirty="0" smtClean="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is defined </a:t>
            </a:r>
            <a:r>
              <a:rPr lang="en-US" sz="2800" dirty="0">
                <a:latin typeface="Arial Narrow" pitchFamily="34" charset="0"/>
                <a:cs typeface="Arial" panose="020B0604020202020204" pitchFamily="34" charset="0"/>
              </a:rPr>
              <a:t>as a state of unconsciousness, analgesia, amnesia, skeletal </a:t>
            </a:r>
            <a:r>
              <a:rPr lang="en-US" sz="2800" dirty="0" smtClean="0">
                <a:latin typeface="Arial Narrow" pitchFamily="34" charset="0"/>
                <a:cs typeface="Arial" panose="020B0604020202020204" pitchFamily="34" charset="0"/>
              </a:rPr>
              <a:t>muscle </a:t>
            </a:r>
            <a:r>
              <a:rPr lang="en-US" sz="2800" dirty="0">
                <a:latin typeface="Arial Narrow" pitchFamily="34" charset="0"/>
                <a:cs typeface="Arial" panose="020B0604020202020204" pitchFamily="34" charset="0"/>
              </a:rPr>
              <a:t>relaxation,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inhibition of sensory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autonomic reflexes </a:t>
            </a:r>
            <a:endParaRPr lang="en-US" sz="2800" dirty="0" smtClean="0">
              <a:latin typeface="Arial Narrow" pitchFamily="34" charset="0"/>
              <a:cs typeface="Arial" panose="020B0604020202020204" pitchFamily="34" charset="0"/>
            </a:endParaRPr>
          </a:p>
          <a:p>
            <a:endParaRPr lang="en-US" sz="2800" dirty="0">
              <a:latin typeface="Arial Narrow" pitchFamily="34" charset="0"/>
              <a:cs typeface="Arial" panose="020B0604020202020204" pitchFamily="34" charset="0"/>
            </a:endParaRPr>
          </a:p>
          <a:p>
            <a:r>
              <a:rPr lang="en-US" sz="2800" b="1" dirty="0">
                <a:latin typeface="Arial Narrow" pitchFamily="34" charset="0"/>
                <a:cs typeface="Arial" panose="020B0604020202020204" pitchFamily="34" charset="0"/>
              </a:rPr>
              <a:t>Analgesia</a:t>
            </a:r>
            <a:r>
              <a:rPr lang="en-US" sz="2800" dirty="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 A </a:t>
            </a:r>
            <a:r>
              <a:rPr lang="en-US" sz="2800" dirty="0">
                <a:latin typeface="Arial Narrow" pitchFamily="34" charset="0"/>
                <a:cs typeface="Arial" panose="020B0604020202020204" pitchFamily="34" charset="0"/>
              </a:rPr>
              <a:t>state of decreased awareness of pain, sometimes with </a:t>
            </a:r>
            <a:r>
              <a:rPr lang="en-US" sz="2800" dirty="0" smtClean="0">
                <a:latin typeface="Arial Narrow" pitchFamily="34" charset="0"/>
                <a:cs typeface="Arial" panose="020B0604020202020204" pitchFamily="34" charset="0"/>
              </a:rPr>
              <a:t>amnesia</a:t>
            </a:r>
          </a:p>
          <a:p>
            <a:pPr marL="0" indent="0">
              <a:buNone/>
            </a:pPr>
            <a:endParaRPr lang="en-US" sz="2800" dirty="0">
              <a:latin typeface="Arial Narrow" pitchFamily="34" charset="0"/>
              <a:cs typeface="Arial" panose="020B0604020202020204" pitchFamily="34" charset="0"/>
            </a:endParaRPr>
          </a:p>
          <a:p>
            <a:r>
              <a:rPr lang="en-US" sz="2800" b="1" dirty="0">
                <a:latin typeface="Arial Narrow" pitchFamily="34" charset="0"/>
                <a:cs typeface="Arial" panose="020B0604020202020204" pitchFamily="34" charset="0"/>
              </a:rPr>
              <a:t>Amnesia</a:t>
            </a:r>
            <a:r>
              <a:rPr lang="en-US" sz="2800" dirty="0">
                <a:latin typeface="Arial Narrow" pitchFamily="34" charset="0"/>
                <a:cs typeface="Arial" panose="020B0604020202020204" pitchFamily="34" charset="0"/>
              </a:rPr>
              <a:t> - Impairment of </a:t>
            </a:r>
            <a:r>
              <a:rPr lang="en-US" sz="2800" dirty="0" smtClean="0">
                <a:latin typeface="Arial Narrow" pitchFamily="34" charset="0"/>
                <a:cs typeface="Arial" panose="020B0604020202020204" pitchFamily="34" charset="0"/>
              </a:rPr>
              <a:t>memory </a:t>
            </a:r>
            <a:r>
              <a:rPr lang="en-US" sz="2800" dirty="0" err="1" smtClean="0">
                <a:latin typeface="Arial Narrow" pitchFamily="34" charset="0"/>
                <a:cs typeface="Arial" panose="020B0604020202020204" pitchFamily="34" charset="0"/>
              </a:rPr>
              <a:t>anaesthetics</a:t>
            </a:r>
            <a:r>
              <a:rPr lang="en-US" sz="2800" dirty="0" smtClean="0">
                <a:latin typeface="Arial Narrow" pitchFamily="34" charset="0"/>
                <a:cs typeface="Arial" panose="020B0604020202020204" pitchFamily="34" charset="0"/>
              </a:rPr>
              <a:t> </a:t>
            </a:r>
            <a:r>
              <a:rPr lang="en-US" sz="2800" dirty="0">
                <a:latin typeface="Arial Narrow" pitchFamily="34" charset="0"/>
                <a:cs typeface="Arial" panose="020B0604020202020204" pitchFamily="34" charset="0"/>
              </a:rPr>
              <a:t>cause short-term amnesia, i.e. experiences occurring during the influence of the drug </a:t>
            </a:r>
            <a:r>
              <a:rPr lang="en-US" sz="2800" dirty="0" smtClean="0">
                <a:latin typeface="Arial Narrow" pitchFamily="34" charset="0"/>
                <a:cs typeface="Arial" panose="020B0604020202020204" pitchFamily="34" charset="0"/>
              </a:rPr>
              <a:t>are </a:t>
            </a:r>
            <a:r>
              <a:rPr lang="en-US" sz="2800" dirty="0">
                <a:latin typeface="Arial Narrow" pitchFamily="34" charset="0"/>
                <a:cs typeface="Arial" panose="020B0604020202020204" pitchFamily="34" charset="0"/>
              </a:rPr>
              <a:t>not recalled later, even </a:t>
            </a:r>
            <a:r>
              <a:rPr lang="en-US" sz="2800" dirty="0" smtClean="0">
                <a:latin typeface="Arial Narrow" pitchFamily="34" charset="0"/>
                <a:cs typeface="Arial" panose="020B0604020202020204" pitchFamily="34" charset="0"/>
              </a:rPr>
              <a:t>though </a:t>
            </a:r>
            <a:r>
              <a:rPr lang="en-US" sz="2800" dirty="0">
                <a:latin typeface="Arial Narrow" pitchFamily="34" charset="0"/>
                <a:cs typeface="Arial" panose="020B0604020202020204" pitchFamily="34" charset="0"/>
              </a:rPr>
              <a:t>the person was responsive at the time. </a:t>
            </a:r>
            <a:endParaRPr lang="en-US" sz="2800" dirty="0" smtClean="0">
              <a:latin typeface="Arial Narrow" pitchFamily="34" charset="0"/>
              <a:cs typeface="Arial" panose="020B0604020202020204"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6" name="Title 4"/>
          <p:cNvSpPr>
            <a:spLocks noGrp="1"/>
          </p:cNvSpPr>
          <p:nvPr>
            <p:ph type="title"/>
          </p:nvPr>
        </p:nvSpPr>
        <p:spPr/>
        <p:txBody>
          <a:bodyPr>
            <a:normAutofit/>
          </a:bodyPr>
          <a:lstStyle/>
          <a:p>
            <a:pPr algn="l"/>
            <a:r>
              <a:rPr lang="en-US" sz="2000" b="1" dirty="0" smtClean="0">
                <a:latin typeface="Arial Narrow" pitchFamily="34" charset="0"/>
              </a:rPr>
              <a:t>Types of </a:t>
            </a:r>
            <a:r>
              <a:rPr lang="en-US" sz="2000" b="1" dirty="0" err="1" smtClean="0">
                <a:latin typeface="Arial Narrow" pitchFamily="34" charset="0"/>
              </a:rPr>
              <a:t>anaesthesia</a:t>
            </a:r>
            <a:r>
              <a:rPr lang="en-US" sz="2000" b="1" dirty="0" smtClean="0">
                <a:latin typeface="Arial Narrow" pitchFamily="34" charset="0"/>
              </a:rPr>
              <a:t> cont’d…</a:t>
            </a:r>
            <a:endParaRPr lang="en-US" sz="2000" dirty="0"/>
          </a:p>
        </p:txBody>
      </p:sp>
      <p:sp>
        <p:nvSpPr>
          <p:cNvPr id="7" name="Slide Number Placeholder 6"/>
          <p:cNvSpPr>
            <a:spLocks noGrp="1"/>
          </p:cNvSpPr>
          <p:nvPr>
            <p:ph type="sldNum" sz="quarter" idx="12"/>
          </p:nvPr>
        </p:nvSpPr>
        <p:spPr/>
        <p:txBody>
          <a:bodyPr/>
          <a:lstStyle/>
          <a:p>
            <a:fld id="{8B737735-C525-4E75-BD0C-A9134234955E}" type="slidenum">
              <a:rPr lang="en-US" smtClean="0"/>
              <a:pPr/>
              <a:t>27</a:t>
            </a:fld>
            <a:endParaRPr lang="en-US"/>
          </a:p>
        </p:txBody>
      </p:sp>
    </p:spTree>
    <p:extLst>
      <p:ext uri="{BB962C8B-B14F-4D97-AF65-F5344CB8AC3E}">
        <p14:creationId xmlns:p14="http://schemas.microsoft.com/office/powerpoint/2010/main" xmlns="" val="2309888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Techniques used in General </a:t>
            </a:r>
            <a:r>
              <a:rPr lang="en-US" sz="3200" b="1" dirty="0" smtClean="0">
                <a:latin typeface="Arial Narrow" pitchFamily="34" charset="0"/>
              </a:rPr>
              <a:t>Anesthesia</a:t>
            </a:r>
            <a:endParaRPr lang="en-US" sz="3200" b="1" dirty="0">
              <a:latin typeface="Arial Narrow" pitchFamily="34" charset="0"/>
            </a:endParaRPr>
          </a:p>
        </p:txBody>
      </p:sp>
      <p:sp>
        <p:nvSpPr>
          <p:cNvPr id="3" name="Content Placeholder 2"/>
          <p:cNvSpPr>
            <a:spLocks noGrp="1"/>
          </p:cNvSpPr>
          <p:nvPr>
            <p:ph idx="1"/>
          </p:nvPr>
        </p:nvSpPr>
        <p:spPr/>
        <p:txBody>
          <a:bodyPr>
            <a:noAutofit/>
          </a:bodyPr>
          <a:lstStyle/>
          <a:p>
            <a:pPr marL="0" indent="0">
              <a:buNone/>
            </a:pPr>
            <a:r>
              <a:rPr lang="en-US" sz="2800" b="1" dirty="0" smtClean="0">
                <a:latin typeface="Arial Narrow" pitchFamily="34" charset="0"/>
              </a:rPr>
              <a:t>A. Intravenous </a:t>
            </a:r>
            <a:r>
              <a:rPr lang="en-US" sz="2800" b="1" dirty="0">
                <a:latin typeface="Arial Narrow" pitchFamily="34" charset="0"/>
              </a:rPr>
              <a:t>Anesthesia</a:t>
            </a:r>
          </a:p>
          <a:p>
            <a:r>
              <a:rPr lang="en-US" sz="2800" dirty="0" smtClean="0">
                <a:latin typeface="Arial Narrow" pitchFamily="34" charset="0"/>
              </a:rPr>
              <a:t>This </a:t>
            </a:r>
            <a:r>
              <a:rPr lang="en-US" sz="2800" dirty="0">
                <a:latin typeface="Arial Narrow" pitchFamily="34" charset="0"/>
              </a:rPr>
              <a:t>is being administered intravenously and extremely rapid.</a:t>
            </a:r>
          </a:p>
          <a:p>
            <a:r>
              <a:rPr lang="en-US" sz="2800" dirty="0" smtClean="0">
                <a:latin typeface="Arial Narrow" pitchFamily="34" charset="0"/>
              </a:rPr>
              <a:t>Its </a:t>
            </a:r>
            <a:r>
              <a:rPr lang="en-US" sz="2800" dirty="0">
                <a:latin typeface="Arial Narrow" pitchFamily="34" charset="0"/>
              </a:rPr>
              <a:t>effect will immediately take place after thirty minutes of introduction.</a:t>
            </a:r>
          </a:p>
          <a:p>
            <a:r>
              <a:rPr lang="en-US" sz="2800" dirty="0" smtClean="0">
                <a:latin typeface="Arial Narrow" pitchFamily="34" charset="0"/>
              </a:rPr>
              <a:t>It </a:t>
            </a:r>
            <a:r>
              <a:rPr lang="en-US" sz="2800" dirty="0">
                <a:latin typeface="Arial Narrow" pitchFamily="34" charset="0"/>
              </a:rPr>
              <a:t>prepares the client for smooth transition to the surgical anesthesia</a:t>
            </a:r>
            <a:r>
              <a:rPr lang="en-US" sz="2800" dirty="0" smtClean="0">
                <a:latin typeface="Arial Narrow" pitchFamily="34" charset="0"/>
              </a:rPr>
              <a:t>.</a:t>
            </a:r>
          </a:p>
          <a:p>
            <a:endParaRPr lang="en-US" sz="2800" dirty="0">
              <a:latin typeface="Arial Narrow" pitchFamily="34" charset="0"/>
            </a:endParaRPr>
          </a:p>
          <a:p>
            <a:pPr marL="0" indent="0">
              <a:buNone/>
            </a:pPr>
            <a:r>
              <a:rPr lang="en-US" sz="2800" b="1" dirty="0">
                <a:latin typeface="Arial Narrow" pitchFamily="34" charset="0"/>
              </a:rPr>
              <a:t>B. Inhalation Anesthesia</a:t>
            </a:r>
          </a:p>
          <a:p>
            <a:r>
              <a:rPr lang="en-US" sz="2800" dirty="0" smtClean="0">
                <a:latin typeface="Arial Narrow" pitchFamily="34" charset="0"/>
              </a:rPr>
              <a:t>This </a:t>
            </a:r>
            <a:r>
              <a:rPr lang="en-US" sz="2800" dirty="0">
                <a:latin typeface="Arial Narrow" pitchFamily="34" charset="0"/>
              </a:rPr>
              <a:t>comprises of volatile liquids or gas and oxygen.</a:t>
            </a:r>
          </a:p>
          <a:p>
            <a:r>
              <a:rPr lang="en-US" sz="2800" dirty="0" smtClean="0">
                <a:latin typeface="Arial Narrow" pitchFamily="34" charset="0"/>
              </a:rPr>
              <a:t>Administered </a:t>
            </a:r>
            <a:r>
              <a:rPr lang="en-US" sz="2800" dirty="0">
                <a:latin typeface="Arial Narrow" pitchFamily="34" charset="0"/>
              </a:rPr>
              <a:t>through a mask or endotracheal tube.</a:t>
            </a:r>
          </a:p>
        </p:txBody>
      </p:sp>
      <p:sp>
        <p:nvSpPr>
          <p:cNvPr id="5" name="Slide Number Placeholder 4"/>
          <p:cNvSpPr>
            <a:spLocks noGrp="1"/>
          </p:cNvSpPr>
          <p:nvPr>
            <p:ph type="sldNum" sz="quarter" idx="12"/>
          </p:nvPr>
        </p:nvSpPr>
        <p:spPr/>
        <p:txBody>
          <a:bodyPr/>
          <a:lstStyle/>
          <a:p>
            <a:fld id="{8B737735-C525-4E75-BD0C-A9134234955E}" type="slidenum">
              <a:rPr lang="en-US" smtClean="0"/>
              <a:pPr/>
              <a:t>28</a:t>
            </a:fld>
            <a:endParaRPr lang="en-US"/>
          </a:p>
        </p:txBody>
      </p:sp>
    </p:spTree>
    <p:extLst>
      <p:ext uri="{BB962C8B-B14F-4D97-AF65-F5344CB8AC3E}">
        <p14:creationId xmlns:p14="http://schemas.microsoft.com/office/powerpoint/2010/main" xmlns="" val="1560985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C</a:t>
            </a:r>
            <a:r>
              <a:rPr lang="en-US" sz="3200" b="1" dirty="0" smtClean="0">
                <a:latin typeface="Arial Narrow" pitchFamily="34" charset="0"/>
              </a:rPr>
              <a:t>ourse of general anesthesia</a:t>
            </a:r>
            <a:endParaRPr lang="en-US" sz="3200" b="1" dirty="0">
              <a:latin typeface="Arial Narrow" pitchFamily="34" charset="0"/>
            </a:endParaRPr>
          </a:p>
        </p:txBody>
      </p:sp>
      <p:sp>
        <p:nvSpPr>
          <p:cNvPr id="3" name="Content Placeholder 2"/>
          <p:cNvSpPr>
            <a:spLocks noGrp="1"/>
          </p:cNvSpPr>
          <p:nvPr>
            <p:ph idx="1"/>
          </p:nvPr>
        </p:nvSpPr>
        <p:spPr>
          <a:xfrm>
            <a:off x="525780" y="1456513"/>
            <a:ext cx="9464040" cy="4525963"/>
          </a:xfrm>
        </p:spPr>
        <p:txBody>
          <a:bodyPr>
            <a:noAutofit/>
          </a:bodyPr>
          <a:lstStyle/>
          <a:p>
            <a:r>
              <a:rPr lang="en-US" sz="2800" dirty="0">
                <a:latin typeface="Arial Narrow" pitchFamily="34" charset="0"/>
                <a:cs typeface="Arial" panose="020B0604020202020204" pitchFamily="34" charset="0"/>
              </a:rPr>
              <a:t>The intra-operative period for GA is normally broken down into 3 phases: </a:t>
            </a:r>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Induction</a:t>
            </a:r>
          </a:p>
          <a:p>
            <a:r>
              <a:rPr lang="en-US" sz="2800" dirty="0" smtClean="0">
                <a:latin typeface="Arial Narrow" pitchFamily="34" charset="0"/>
                <a:cs typeface="Arial" panose="020B0604020202020204" pitchFamily="34" charset="0"/>
              </a:rPr>
              <a:t>Maintenance</a:t>
            </a:r>
          </a:p>
          <a:p>
            <a:r>
              <a:rPr lang="en-US" sz="2800" dirty="0" smtClean="0">
                <a:latin typeface="Arial Narrow" pitchFamily="34" charset="0"/>
                <a:cs typeface="Arial" panose="020B0604020202020204" pitchFamily="34" charset="0"/>
              </a:rPr>
              <a:t>Recovery  </a:t>
            </a:r>
          </a:p>
          <a:p>
            <a:endParaRPr lang="en-US" sz="2800" dirty="0">
              <a:latin typeface="Arial Narrow" pitchFamily="34" charset="0"/>
              <a:cs typeface="Arial" panose="020B0604020202020204" pitchFamily="34" charset="0"/>
            </a:endParaRPr>
          </a:p>
          <a:p>
            <a:pPr marL="0" indent="0">
              <a:buNone/>
            </a:pPr>
            <a:r>
              <a:rPr lang="en-US" sz="2800" b="1" dirty="0">
                <a:latin typeface="Arial Narrow" pitchFamily="34" charset="0"/>
                <a:cs typeface="Arial" panose="020B0604020202020204" pitchFamily="34" charset="0"/>
              </a:rPr>
              <a:t>Induction of anesthesia</a:t>
            </a:r>
          </a:p>
          <a:p>
            <a:r>
              <a:rPr lang="en-US" sz="2800" dirty="0">
                <a:latin typeface="Arial Narrow" pitchFamily="34" charset="0"/>
                <a:cs typeface="Arial" panose="020B0604020202020204" pitchFamily="34" charset="0"/>
              </a:rPr>
              <a:t>The period  of time from onset of </a:t>
            </a:r>
            <a:r>
              <a:rPr lang="en-US" sz="2800" dirty="0" smtClean="0">
                <a:latin typeface="Arial Narrow" pitchFamily="34" charset="0"/>
                <a:cs typeface="Arial" panose="020B0604020202020204" pitchFamily="34" charset="0"/>
              </a:rPr>
              <a:t>administration </a:t>
            </a:r>
            <a:r>
              <a:rPr lang="en-US" sz="2800" dirty="0">
                <a:latin typeface="Arial Narrow" pitchFamily="34" charset="0"/>
                <a:cs typeface="Arial" panose="020B0604020202020204" pitchFamily="34" charset="0"/>
              </a:rPr>
              <a:t>of  the anesthetic to the establishment of a depth of </a:t>
            </a:r>
            <a:r>
              <a:rPr lang="en-US" sz="2800"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adequate for surgery in the </a:t>
            </a:r>
            <a:r>
              <a:rPr lang="en-US" sz="2800" dirty="0" smtClean="0">
                <a:latin typeface="Arial Narrow" pitchFamily="34" charset="0"/>
                <a:cs typeface="Arial" panose="020B0604020202020204" pitchFamily="34" charset="0"/>
              </a:rPr>
              <a:t>patient.</a:t>
            </a:r>
            <a:endParaRPr lang="en-US" sz="2800" dirty="0">
              <a:latin typeface="Arial Narrow" pitchFamily="34" charset="0"/>
              <a:cs typeface="Arial" panose="020B0604020202020204" pitchFamily="34" charset="0"/>
            </a:endParaRP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29</a:t>
            </a:fld>
            <a:endParaRPr lang="en-US"/>
          </a:p>
        </p:txBody>
      </p:sp>
    </p:spTree>
    <p:extLst>
      <p:ext uri="{BB962C8B-B14F-4D97-AF65-F5344CB8AC3E}">
        <p14:creationId xmlns:p14="http://schemas.microsoft.com/office/powerpoint/2010/main" xmlns="" val="4194737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OPERATING THEATRE</a:t>
            </a:r>
            <a:endParaRPr lang="en-US" sz="3200" b="1" dirty="0">
              <a:latin typeface="Arial Narrow" pitchFamily="34" charset="0"/>
            </a:endParaRPr>
          </a:p>
        </p:txBody>
      </p:sp>
      <p:sp>
        <p:nvSpPr>
          <p:cNvPr id="3" name="Content Placeholder 2"/>
          <p:cNvSpPr>
            <a:spLocks noGrp="1"/>
          </p:cNvSpPr>
          <p:nvPr>
            <p:ph idx="1"/>
          </p:nvPr>
        </p:nvSpPr>
        <p:spPr>
          <a:xfrm>
            <a:off x="584201" y="1632858"/>
            <a:ext cx="9069250" cy="4212562"/>
          </a:xfrm>
        </p:spPr>
        <p:txBody>
          <a:bodyPr>
            <a:normAutofit/>
          </a:bodyPr>
          <a:lstStyle/>
          <a:p>
            <a:r>
              <a:rPr lang="en-US" sz="2800" dirty="0" smtClean="0">
                <a:latin typeface="Arial Narrow" pitchFamily="34" charset="0"/>
                <a:cs typeface="Arial" panose="020B0604020202020204" pitchFamily="34" charset="0"/>
              </a:rPr>
              <a:t>Is a controlled surgical </a:t>
            </a:r>
            <a:r>
              <a:rPr lang="en-US" sz="2800" dirty="0">
                <a:latin typeface="Arial Narrow" pitchFamily="34" charset="0"/>
                <a:cs typeface="Arial" panose="020B0604020202020204" pitchFamily="34" charset="0"/>
              </a:rPr>
              <a:t>environment designed to minimize the spread of infectious organisms and allow a smooth flow of patients, personnel, and the instruments and equipment.</a:t>
            </a:r>
          </a:p>
          <a:p>
            <a:endParaRPr lang="en-US" sz="36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3</a:t>
            </a:fld>
            <a:endParaRPr lang="en-US"/>
          </a:p>
        </p:txBody>
      </p:sp>
    </p:spTree>
    <p:extLst>
      <p:ext uri="{BB962C8B-B14F-4D97-AF65-F5344CB8AC3E}">
        <p14:creationId xmlns:p14="http://schemas.microsoft.com/office/powerpoint/2010/main" xmlns="" val="1397792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000" b="1" dirty="0" smtClean="0">
                <a:latin typeface="Arial Narrow" pitchFamily="34" charset="0"/>
              </a:rPr>
              <a:t>Course of general anesthesia cont’d…</a:t>
            </a:r>
            <a:endParaRPr lang="en-US" sz="2000" dirty="0"/>
          </a:p>
        </p:txBody>
      </p:sp>
      <p:sp>
        <p:nvSpPr>
          <p:cNvPr id="3" name="Content Placeholder 2"/>
          <p:cNvSpPr>
            <a:spLocks noGrp="1"/>
          </p:cNvSpPr>
          <p:nvPr>
            <p:ph idx="1"/>
          </p:nvPr>
        </p:nvSpPr>
        <p:spPr/>
        <p:txBody>
          <a:bodyPr>
            <a:noAutofit/>
          </a:bodyPr>
          <a:lstStyle/>
          <a:p>
            <a:r>
              <a:rPr lang="en-US" sz="2800" b="1" dirty="0" smtClean="0">
                <a:latin typeface="Arial Narrow" pitchFamily="34" charset="0"/>
                <a:cs typeface="Arial" panose="020B0604020202020204" pitchFamily="34" charset="0"/>
              </a:rPr>
              <a:t>Maintenance </a:t>
            </a:r>
          </a:p>
          <a:p>
            <a:pPr marL="0" indent="0">
              <a:buNone/>
            </a:pPr>
            <a:r>
              <a:rPr lang="en-US" sz="2800" dirty="0" smtClean="0">
                <a:latin typeface="Arial Narrow" pitchFamily="34" charset="0"/>
                <a:cs typeface="Arial" panose="020B0604020202020204" pitchFamily="34" charset="0"/>
              </a:rPr>
              <a:t>Period during the surgical anesthesia stage</a:t>
            </a:r>
          </a:p>
          <a:p>
            <a:pPr marL="0" indent="0">
              <a:buNone/>
            </a:pPr>
            <a:endParaRPr lang="en-US" sz="2800" b="1" dirty="0">
              <a:latin typeface="Arial Narrow" pitchFamily="34" charset="0"/>
              <a:cs typeface="Arial" panose="020B0604020202020204" pitchFamily="34" charset="0"/>
            </a:endParaRPr>
          </a:p>
          <a:p>
            <a:r>
              <a:rPr lang="en-US" sz="2800" b="1" dirty="0" smtClean="0">
                <a:latin typeface="Arial Narrow" pitchFamily="34" charset="0"/>
                <a:cs typeface="Arial" panose="020B0604020202020204" pitchFamily="34" charset="0"/>
              </a:rPr>
              <a:t>Recovery </a:t>
            </a:r>
          </a:p>
          <a:p>
            <a:pPr marL="0" indent="0"/>
            <a:r>
              <a:rPr lang="en-US" sz="2800" dirty="0" smtClean="0">
                <a:latin typeface="Arial Narrow" pitchFamily="34" charset="0"/>
                <a:cs typeface="Arial" panose="020B0604020202020204" pitchFamily="34" charset="0"/>
              </a:rPr>
              <a:t>  It is the </a:t>
            </a:r>
            <a:r>
              <a:rPr lang="en-US" sz="2800" dirty="0">
                <a:latin typeface="Arial Narrow" pitchFamily="34" charset="0"/>
                <a:cs typeface="Arial" panose="020B0604020202020204" pitchFamily="34" charset="0"/>
              </a:rPr>
              <a:t>time from </a:t>
            </a:r>
            <a:r>
              <a:rPr lang="en-US" sz="2800" dirty="0" smtClean="0">
                <a:latin typeface="Arial Narrow" pitchFamily="34" charset="0"/>
                <a:cs typeface="Arial" panose="020B0604020202020204" pitchFamily="34" charset="0"/>
              </a:rPr>
              <a:t>discontinuation </a:t>
            </a:r>
            <a:r>
              <a:rPr lang="en-US" sz="2800" dirty="0">
                <a:latin typeface="Arial Narrow" pitchFamily="34" charset="0"/>
                <a:cs typeface="Arial" panose="020B0604020202020204" pitchFamily="34" charset="0"/>
              </a:rPr>
              <a:t>of </a:t>
            </a:r>
            <a:r>
              <a:rPr lang="en-US" sz="2800" dirty="0" smtClean="0">
                <a:latin typeface="Arial Narrow" pitchFamily="34" charset="0"/>
                <a:cs typeface="Arial" panose="020B0604020202020204" pitchFamily="34" charset="0"/>
              </a:rPr>
              <a:t>administration </a:t>
            </a:r>
            <a:r>
              <a:rPr lang="en-US" sz="2800" dirty="0">
                <a:latin typeface="Arial Narrow" pitchFamily="34" charset="0"/>
                <a:cs typeface="Arial" panose="020B0604020202020204" pitchFamily="34" charset="0"/>
              </a:rPr>
              <a:t>of anesthesia until consciousness is regained </a:t>
            </a:r>
            <a:r>
              <a:rPr lang="en-US" sz="2800" dirty="0" smtClean="0">
                <a:latin typeface="Arial Narrow" pitchFamily="34" charset="0"/>
                <a:cs typeface="Arial" panose="020B0604020202020204" pitchFamily="34" charset="0"/>
              </a:rPr>
              <a:t>.</a:t>
            </a:r>
            <a:endParaRPr lang="en-US" sz="2800" dirty="0">
              <a:latin typeface="Arial Narrow" pitchFamily="34" charset="0"/>
              <a:cs typeface="Arial" panose="020B0604020202020204" pitchFamily="34" charset="0"/>
            </a:endParaRPr>
          </a:p>
          <a:p>
            <a:pPr marL="0" indent="0"/>
            <a:r>
              <a:rPr lang="en-US" sz="2800" dirty="0" smtClean="0">
                <a:latin typeface="Arial Narrow" pitchFamily="34" charset="0"/>
                <a:cs typeface="Arial" panose="020B0604020202020204" pitchFamily="34" charset="0"/>
              </a:rPr>
              <a:t>  Induction </a:t>
            </a:r>
            <a:r>
              <a:rPr lang="en-US" sz="2800" dirty="0">
                <a:latin typeface="Arial Narrow" pitchFamily="34" charset="0"/>
                <a:cs typeface="Arial" panose="020B0604020202020204" pitchFamily="34" charset="0"/>
              </a:rPr>
              <a:t>of </a:t>
            </a:r>
            <a:r>
              <a:rPr lang="en-US" sz="2800"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depends on how fast effective </a:t>
            </a:r>
            <a:r>
              <a:rPr lang="en-US" sz="2800" dirty="0" smtClean="0">
                <a:latin typeface="Arial Narrow" pitchFamily="34" charset="0"/>
                <a:cs typeface="Arial" panose="020B0604020202020204" pitchFamily="34" charset="0"/>
              </a:rPr>
              <a:t>concentrations </a:t>
            </a:r>
            <a:r>
              <a:rPr lang="en-US" sz="2800" dirty="0">
                <a:latin typeface="Arial Narrow" pitchFamily="34" charset="0"/>
                <a:cs typeface="Arial" panose="020B0604020202020204" pitchFamily="34" charset="0"/>
              </a:rPr>
              <a:t>of the anesthetic drug reach the brain </a:t>
            </a:r>
          </a:p>
          <a:p>
            <a:pPr marL="0" indent="0"/>
            <a:r>
              <a:rPr lang="en-US" sz="2800" dirty="0" smtClean="0">
                <a:latin typeface="Arial Narrow" pitchFamily="34" charset="0"/>
                <a:cs typeface="Arial" panose="020B0604020202020204" pitchFamily="34" charset="0"/>
              </a:rPr>
              <a:t>  Recovery </a:t>
            </a:r>
            <a:r>
              <a:rPr lang="en-US" sz="2800" dirty="0">
                <a:latin typeface="Arial Narrow" pitchFamily="34" charset="0"/>
                <a:cs typeface="Arial" panose="020B0604020202020204" pitchFamily="34" charset="0"/>
              </a:rPr>
              <a:t>from </a:t>
            </a:r>
            <a:r>
              <a:rPr lang="en-US" sz="2800"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depends on how fast the </a:t>
            </a:r>
            <a:r>
              <a:rPr lang="en-US" sz="2800" dirty="0" err="1">
                <a:latin typeface="Arial Narrow" pitchFamily="34" charset="0"/>
                <a:cs typeface="Arial" panose="020B0604020202020204" pitchFamily="34" charset="0"/>
              </a:rPr>
              <a:t>anaesthetic</a:t>
            </a:r>
            <a:r>
              <a:rPr lang="en-US" sz="2800" dirty="0">
                <a:latin typeface="Arial Narrow" pitchFamily="34" charset="0"/>
                <a:cs typeface="Arial" panose="020B0604020202020204" pitchFamily="34" charset="0"/>
              </a:rPr>
              <a:t> drug is removed from the brain</a:t>
            </a:r>
          </a:p>
          <a:p>
            <a:pPr marL="0" indent="0">
              <a:buNone/>
            </a:pPr>
            <a:endParaRPr lang="en-US" sz="2800" i="1" dirty="0">
              <a:latin typeface="Arial Narrow" pitchFamily="34" charset="0"/>
            </a:endParaRPr>
          </a:p>
          <a:p>
            <a:pPr marL="0" indent="0">
              <a:buNone/>
            </a:pPr>
            <a:endParaRPr lang="en-US" sz="2800" i="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30</a:t>
            </a:fld>
            <a:endParaRPr lang="en-US"/>
          </a:p>
        </p:txBody>
      </p:sp>
    </p:spTree>
    <p:extLst>
      <p:ext uri="{BB962C8B-B14F-4D97-AF65-F5344CB8AC3E}">
        <p14:creationId xmlns:p14="http://schemas.microsoft.com/office/powerpoint/2010/main" xmlns="" val="1140425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Pre anesthetic medication </a:t>
            </a:r>
            <a:endParaRPr lang="en-US" sz="3200" b="1" dirty="0">
              <a:latin typeface="Arial Narrow" pitchFamily="34" charset="0"/>
            </a:endParaRPr>
          </a:p>
        </p:txBody>
      </p:sp>
      <p:sp>
        <p:nvSpPr>
          <p:cNvPr id="3" name="Content Placeholder 2"/>
          <p:cNvSpPr>
            <a:spLocks noGrp="1"/>
          </p:cNvSpPr>
          <p:nvPr>
            <p:ph idx="1"/>
          </p:nvPr>
        </p:nvSpPr>
        <p:spPr/>
        <p:txBody>
          <a:bodyPr>
            <a:noAutofit/>
          </a:bodyPr>
          <a:lstStyle/>
          <a:p>
            <a:r>
              <a:rPr lang="en-US" sz="2800" dirty="0">
                <a:latin typeface="Arial Narrow" pitchFamily="34" charset="0"/>
                <a:cs typeface="Arial" panose="020B0604020202020204" pitchFamily="34" charset="0"/>
              </a:rPr>
              <a:t>Preliminary drug given to facilitate induction of </a:t>
            </a:r>
            <a:r>
              <a:rPr lang="en-US" sz="2800" dirty="0" smtClean="0">
                <a:latin typeface="Arial Narrow" pitchFamily="34" charset="0"/>
                <a:cs typeface="Arial" panose="020B0604020202020204" pitchFamily="34" charset="0"/>
              </a:rPr>
              <a:t>GA </a:t>
            </a:r>
          </a:p>
          <a:p>
            <a:r>
              <a:rPr lang="en-US" sz="2800" dirty="0" err="1" smtClean="0">
                <a:latin typeface="Arial Narrow" pitchFamily="34" charset="0"/>
                <a:cs typeface="Arial" panose="020B0604020202020204" pitchFamily="34" charset="0"/>
              </a:rPr>
              <a:t>Administation</a:t>
            </a:r>
            <a:r>
              <a:rPr lang="en-US" sz="2800" dirty="0" smtClean="0">
                <a:latin typeface="Arial Narrow" pitchFamily="34" charset="0"/>
                <a:cs typeface="Arial" panose="020B0604020202020204" pitchFamily="34" charset="0"/>
              </a:rPr>
              <a:t> </a:t>
            </a:r>
            <a:r>
              <a:rPr lang="en-US" sz="2800" dirty="0">
                <a:latin typeface="Arial Narrow" pitchFamily="34" charset="0"/>
                <a:cs typeface="Arial" panose="020B0604020202020204" pitchFamily="34" charset="0"/>
              </a:rPr>
              <a:t>of drugs prior to anesthesia to allay apprehension, produce sedation,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facilitate the </a:t>
            </a:r>
            <a:r>
              <a:rPr lang="en-US" sz="2800" dirty="0" smtClean="0">
                <a:latin typeface="Arial Narrow" pitchFamily="34" charset="0"/>
                <a:cs typeface="Arial" panose="020B0604020202020204" pitchFamily="34" charset="0"/>
              </a:rPr>
              <a:t>administration </a:t>
            </a:r>
            <a:r>
              <a:rPr lang="en-US" sz="2800" dirty="0">
                <a:latin typeface="Arial Narrow" pitchFamily="34" charset="0"/>
                <a:cs typeface="Arial" panose="020B0604020202020204" pitchFamily="34" charset="0"/>
              </a:rPr>
              <a:t>of anesthesia to the </a:t>
            </a:r>
            <a:r>
              <a:rPr lang="en-US" sz="2800" dirty="0" smtClean="0">
                <a:latin typeface="Arial Narrow" pitchFamily="34" charset="0"/>
                <a:cs typeface="Arial" panose="020B0604020202020204" pitchFamily="34" charset="0"/>
              </a:rPr>
              <a:t>patient.</a:t>
            </a:r>
          </a:p>
          <a:p>
            <a:r>
              <a:rPr lang="en-US" sz="2800" dirty="0" smtClean="0">
                <a:latin typeface="Arial Narrow" pitchFamily="34" charset="0"/>
                <a:cs typeface="Arial" panose="020B0604020202020204" pitchFamily="34" charset="0"/>
              </a:rPr>
              <a:t>Drugs include:</a:t>
            </a:r>
          </a:p>
          <a:p>
            <a:pPr marL="0" indent="0">
              <a:buNone/>
            </a:pPr>
            <a:endParaRPr lang="en-US" sz="2800" b="1" dirty="0" smtClean="0">
              <a:latin typeface="Arial Narrow" pitchFamily="34" charset="0"/>
              <a:cs typeface="Arial" panose="020B0604020202020204" pitchFamily="34" charset="0"/>
            </a:endParaRPr>
          </a:p>
          <a:p>
            <a:pPr marL="0" indent="0">
              <a:buNone/>
            </a:pPr>
            <a:r>
              <a:rPr lang="en-US" sz="2800" b="1" dirty="0" err="1" smtClean="0">
                <a:latin typeface="Arial Narrow" pitchFamily="34" charset="0"/>
                <a:cs typeface="Arial" panose="020B0604020202020204" pitchFamily="34" charset="0"/>
              </a:rPr>
              <a:t>Anticholinergic</a:t>
            </a:r>
            <a:r>
              <a:rPr lang="en-US" sz="2800" b="1" dirty="0" smtClean="0">
                <a:latin typeface="Arial Narrow" pitchFamily="34" charset="0"/>
                <a:cs typeface="Arial" panose="020B0604020202020204" pitchFamily="34" charset="0"/>
              </a:rPr>
              <a:t> </a:t>
            </a:r>
            <a:r>
              <a:rPr lang="en-US" sz="2800" b="1" dirty="0">
                <a:latin typeface="Arial Narrow" pitchFamily="34" charset="0"/>
                <a:cs typeface="Arial" panose="020B0604020202020204" pitchFamily="34" charset="0"/>
              </a:rPr>
              <a:t>drugs  </a:t>
            </a:r>
          </a:p>
          <a:p>
            <a:pPr marL="0" indent="0"/>
            <a:r>
              <a:rPr lang="en-US" sz="2800" dirty="0">
                <a:latin typeface="Arial Narrow" pitchFamily="34" charset="0"/>
                <a:cs typeface="Arial" panose="020B0604020202020204" pitchFamily="34" charset="0"/>
              </a:rPr>
              <a:t>Drugs that reduce acidity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volume of gastric contents </a:t>
            </a:r>
          </a:p>
          <a:p>
            <a:pPr marL="0" indent="0"/>
            <a:r>
              <a:rPr lang="en-US" sz="2800" dirty="0">
                <a:latin typeface="Arial Narrow" pitchFamily="34" charset="0"/>
                <a:cs typeface="Arial" panose="020B0604020202020204" pitchFamily="34" charset="0"/>
              </a:rPr>
              <a:t>Sedative-hypnotics &amp; anxiolytics </a:t>
            </a:r>
          </a:p>
          <a:p>
            <a:pPr marL="0" indent="0"/>
            <a:r>
              <a:rPr lang="en-US" sz="2800" dirty="0">
                <a:latin typeface="Arial Narrow" pitchFamily="34" charset="0"/>
                <a:cs typeface="Arial" panose="020B0604020202020204" pitchFamily="34" charset="0"/>
              </a:rPr>
              <a:t>Opioids </a:t>
            </a:r>
          </a:p>
          <a:p>
            <a:pPr marL="0" indent="0">
              <a:buNone/>
            </a:pPr>
            <a:endParaRPr lang="en-US" sz="2800"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31</a:t>
            </a:fld>
            <a:endParaRPr lang="en-US"/>
          </a:p>
        </p:txBody>
      </p:sp>
    </p:spTree>
    <p:extLst>
      <p:ext uri="{BB962C8B-B14F-4D97-AF65-F5344CB8AC3E}">
        <p14:creationId xmlns:p14="http://schemas.microsoft.com/office/powerpoint/2010/main" xmlns="" val="196255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27339"/>
            <a:ext cx="9464040" cy="1143000"/>
          </a:xfrm>
        </p:spPr>
        <p:txBody>
          <a:bodyPr>
            <a:normAutofit/>
          </a:bodyPr>
          <a:lstStyle/>
          <a:p>
            <a:r>
              <a:rPr lang="en-US" sz="3200" b="1" dirty="0" smtClean="0">
                <a:latin typeface="Arial Narrow" pitchFamily="34" charset="0"/>
              </a:rPr>
              <a:t>Stages of general anesthesia</a:t>
            </a:r>
            <a:endParaRPr lang="en-US" sz="3200" b="1" dirty="0">
              <a:latin typeface="Arial Narrow" pitchFamily="34" charset="0"/>
            </a:endParaRPr>
          </a:p>
        </p:txBody>
      </p:sp>
      <p:sp>
        <p:nvSpPr>
          <p:cNvPr id="3" name="Content Placeholder 2"/>
          <p:cNvSpPr>
            <a:spLocks noGrp="1"/>
          </p:cNvSpPr>
          <p:nvPr>
            <p:ph idx="1"/>
          </p:nvPr>
        </p:nvSpPr>
        <p:spPr>
          <a:xfrm>
            <a:off x="525780" y="1874529"/>
            <a:ext cx="9464040" cy="2801977"/>
          </a:xfrm>
        </p:spPr>
        <p:txBody>
          <a:bodyPr>
            <a:normAutofit/>
          </a:bodyPr>
          <a:lstStyle/>
          <a:p>
            <a:pPr marL="571500" indent="-571500">
              <a:buAutoNum type="romanUcPeriod"/>
            </a:pPr>
            <a:r>
              <a:rPr lang="en-US" sz="2800" b="1" dirty="0" smtClean="0">
                <a:latin typeface="Arial Narrow" pitchFamily="34" charset="0"/>
                <a:cs typeface="Arial" panose="020B0604020202020204" pitchFamily="34" charset="0"/>
              </a:rPr>
              <a:t>Stage </a:t>
            </a:r>
            <a:r>
              <a:rPr lang="en-US" sz="2800" b="1" dirty="0">
                <a:latin typeface="Arial Narrow" pitchFamily="34" charset="0"/>
                <a:cs typeface="Arial" panose="020B0604020202020204" pitchFamily="34" charset="0"/>
              </a:rPr>
              <a:t>of </a:t>
            </a:r>
            <a:r>
              <a:rPr lang="en-US" sz="2800" b="1" dirty="0" smtClean="0">
                <a:latin typeface="Arial Narrow" pitchFamily="34" charset="0"/>
                <a:cs typeface="Arial" panose="020B0604020202020204" pitchFamily="34" charset="0"/>
              </a:rPr>
              <a:t>analgesia</a:t>
            </a:r>
          </a:p>
          <a:p>
            <a:pPr marL="571500" indent="-571500">
              <a:buNone/>
            </a:pPr>
            <a:r>
              <a:rPr lang="en-US" sz="2800" dirty="0" smtClean="0">
                <a:latin typeface="Arial Narrow" pitchFamily="34" charset="0"/>
                <a:cs typeface="Arial" panose="020B0604020202020204" pitchFamily="34" charset="0"/>
              </a:rPr>
              <a:t>Patient </a:t>
            </a:r>
            <a:r>
              <a:rPr lang="en-US" sz="2800" dirty="0">
                <a:latin typeface="Arial Narrow" pitchFamily="34" charset="0"/>
                <a:cs typeface="Arial" panose="020B0604020202020204" pitchFamily="34" charset="0"/>
              </a:rPr>
              <a:t>initially experiences analgesia without amnesia. </a:t>
            </a:r>
            <a:endParaRPr lang="en-US" sz="2800" dirty="0" smtClean="0">
              <a:latin typeface="Arial Narrow" pitchFamily="34" charset="0"/>
              <a:cs typeface="Arial" panose="020B0604020202020204" pitchFamily="34" charset="0"/>
            </a:endParaRPr>
          </a:p>
          <a:p>
            <a:pPr marL="0" indent="0">
              <a:buNone/>
            </a:pPr>
            <a:r>
              <a:rPr lang="en-US" sz="2800" dirty="0" smtClean="0">
                <a:latin typeface="Arial Narrow" pitchFamily="34" charset="0"/>
                <a:cs typeface="Arial" panose="020B0604020202020204" pitchFamily="34" charset="0"/>
              </a:rPr>
              <a:t>Later </a:t>
            </a:r>
            <a:r>
              <a:rPr lang="en-US" sz="2800" dirty="0">
                <a:latin typeface="Arial Narrow" pitchFamily="34" charset="0"/>
                <a:cs typeface="Arial" panose="020B0604020202020204" pitchFamily="34" charset="0"/>
              </a:rPr>
              <a:t>in stage I, both analgesia and amnesia are </a:t>
            </a:r>
            <a:r>
              <a:rPr lang="en-US" sz="2800" dirty="0" smtClean="0">
                <a:latin typeface="Arial Narrow" pitchFamily="34" charset="0"/>
                <a:cs typeface="Arial" panose="020B0604020202020204" pitchFamily="34" charset="0"/>
              </a:rPr>
              <a:t>produced</a:t>
            </a:r>
          </a:p>
          <a:p>
            <a:pPr marL="0" indent="0">
              <a:buNone/>
            </a:pPr>
            <a:endParaRPr lang="en-US" sz="2800" dirty="0">
              <a:latin typeface="Arial Narrow" pitchFamily="34" charset="0"/>
              <a:cs typeface="Arial" panose="020B0604020202020204" pitchFamily="34" charset="0"/>
            </a:endParaRP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32</a:t>
            </a:fld>
            <a:endParaRPr lang="en-US"/>
          </a:p>
        </p:txBody>
      </p:sp>
    </p:spTree>
    <p:extLst>
      <p:ext uri="{BB962C8B-B14F-4D97-AF65-F5344CB8AC3E}">
        <p14:creationId xmlns:p14="http://schemas.microsoft.com/office/powerpoint/2010/main" xmlns="" val="1385122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latin typeface="Arial Narrow" pitchFamily="34" charset="0"/>
                <a:cs typeface="Arial" panose="020B0604020202020204" pitchFamily="34" charset="0"/>
              </a:rPr>
              <a:t>II. </a:t>
            </a:r>
            <a:r>
              <a:rPr lang="en-US" sz="2800" b="1" dirty="0">
                <a:latin typeface="Arial Narrow" pitchFamily="34" charset="0"/>
                <a:cs typeface="Arial" panose="020B0604020202020204" pitchFamily="34" charset="0"/>
              </a:rPr>
              <a:t>Stage of </a:t>
            </a:r>
            <a:r>
              <a:rPr lang="en-US" sz="2800" b="1" dirty="0" smtClean="0">
                <a:latin typeface="Arial Narrow" pitchFamily="34" charset="0"/>
                <a:cs typeface="Arial" panose="020B0604020202020204" pitchFamily="34" charset="0"/>
              </a:rPr>
              <a:t>excitement</a:t>
            </a:r>
          </a:p>
          <a:p>
            <a:r>
              <a:rPr lang="en-US" sz="2800" dirty="0" smtClean="0">
                <a:latin typeface="Arial Narrow" pitchFamily="34" charset="0"/>
                <a:cs typeface="Arial" panose="020B0604020202020204" pitchFamily="34" charset="0"/>
              </a:rPr>
              <a:t>Patient </a:t>
            </a:r>
            <a:r>
              <a:rPr lang="en-US" sz="2800" dirty="0">
                <a:latin typeface="Arial Narrow" pitchFamily="34" charset="0"/>
                <a:cs typeface="Arial" panose="020B0604020202020204" pitchFamily="34" charset="0"/>
              </a:rPr>
              <a:t>often appears to be delirious and may vocalize but is definitely amnesic. </a:t>
            </a:r>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Respiration </a:t>
            </a:r>
            <a:r>
              <a:rPr lang="en-US" sz="2800" dirty="0">
                <a:latin typeface="Arial Narrow" pitchFamily="34" charset="0"/>
                <a:cs typeface="Arial" panose="020B0604020202020204" pitchFamily="34" charset="0"/>
              </a:rPr>
              <a:t>is irregular both in volume and rate,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vomiting may occur if the patient is stimulated.</a:t>
            </a:r>
          </a:p>
          <a:p>
            <a:r>
              <a:rPr lang="en-US" sz="2800" dirty="0" smtClean="0">
                <a:latin typeface="Arial Narrow" pitchFamily="34" charset="0"/>
                <a:cs typeface="Arial" panose="020B0604020202020204" pitchFamily="34" charset="0"/>
              </a:rPr>
              <a:t>Efforts </a:t>
            </a:r>
            <a:r>
              <a:rPr lang="en-US" sz="2800" dirty="0">
                <a:latin typeface="Arial Narrow" pitchFamily="34" charset="0"/>
                <a:cs typeface="Arial" panose="020B0604020202020204" pitchFamily="34" charset="0"/>
              </a:rPr>
              <a:t>should be made to limit the duration and severity of this light stage of </a:t>
            </a:r>
            <a:r>
              <a:rPr lang="en-US" sz="2800" dirty="0" smtClean="0">
                <a:latin typeface="Arial Narrow" pitchFamily="34" charset="0"/>
                <a:cs typeface="Arial" panose="020B0604020202020204" pitchFamily="34" charset="0"/>
              </a:rPr>
              <a:t>anesthesia </a:t>
            </a:r>
            <a:r>
              <a:rPr lang="en-US" sz="2800" dirty="0">
                <a:latin typeface="Arial Narrow" pitchFamily="34" charset="0"/>
                <a:cs typeface="Arial" panose="020B0604020202020204" pitchFamily="34" charset="0"/>
              </a:rPr>
              <a:t>by rapidly increasing the concentration of the agent. </a:t>
            </a:r>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This </a:t>
            </a:r>
            <a:r>
              <a:rPr lang="en-US" sz="2800" dirty="0">
                <a:latin typeface="Arial Narrow" pitchFamily="34" charset="0"/>
                <a:cs typeface="Arial" panose="020B0604020202020204" pitchFamily="34" charset="0"/>
              </a:rPr>
              <a:t>stage ends with the reestablishment of regular breathing.</a:t>
            </a:r>
          </a:p>
          <a:p>
            <a:endParaRPr lang="en-US" sz="40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33</a:t>
            </a:fld>
            <a:endParaRPr lang="en-US"/>
          </a:p>
        </p:txBody>
      </p:sp>
    </p:spTree>
    <p:extLst>
      <p:ext uri="{BB962C8B-B14F-4D97-AF65-F5344CB8AC3E}">
        <p14:creationId xmlns:p14="http://schemas.microsoft.com/office/powerpoint/2010/main" xmlns="" val="412225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 y="1430388"/>
            <a:ext cx="9464040" cy="3520438"/>
          </a:xfrm>
        </p:spPr>
        <p:txBody>
          <a:bodyPr>
            <a:noAutofit/>
          </a:bodyPr>
          <a:lstStyle/>
          <a:p>
            <a:pPr marL="0" indent="0">
              <a:buNone/>
            </a:pPr>
            <a:r>
              <a:rPr lang="en-US" sz="2500" dirty="0">
                <a:latin typeface="Arial Narrow" pitchFamily="34" charset="0"/>
              </a:rPr>
              <a:t>III</a:t>
            </a:r>
            <a:r>
              <a:rPr lang="en-US" sz="2500" dirty="0">
                <a:latin typeface="Arial Narrow" pitchFamily="34" charset="0"/>
                <a:cs typeface="Arial" panose="020B0604020202020204" pitchFamily="34" charset="0"/>
              </a:rPr>
              <a:t>. </a:t>
            </a:r>
            <a:r>
              <a:rPr lang="en-US" sz="2500" b="1" dirty="0">
                <a:latin typeface="Arial Narrow" pitchFamily="34" charset="0"/>
                <a:cs typeface="Arial" panose="020B0604020202020204" pitchFamily="34" charset="0"/>
              </a:rPr>
              <a:t>Stage of surgical </a:t>
            </a:r>
            <a:r>
              <a:rPr lang="en-US" sz="2500" b="1" dirty="0" err="1" smtClean="0">
                <a:latin typeface="Arial Narrow" pitchFamily="34" charset="0"/>
                <a:cs typeface="Arial" panose="020B0604020202020204" pitchFamily="34" charset="0"/>
              </a:rPr>
              <a:t>anaesthesia</a:t>
            </a:r>
            <a:endParaRPr lang="en-US" sz="2500" b="1" dirty="0" smtClean="0">
              <a:latin typeface="Arial Narrow" pitchFamily="34" charset="0"/>
              <a:cs typeface="Arial" panose="020B0604020202020204" pitchFamily="34" charset="0"/>
            </a:endParaRPr>
          </a:p>
          <a:p>
            <a:r>
              <a:rPr lang="en-US" sz="2500" dirty="0" smtClean="0">
                <a:latin typeface="Arial Narrow" pitchFamily="34" charset="0"/>
                <a:cs typeface="Arial" panose="020B0604020202020204" pitchFamily="34" charset="0"/>
              </a:rPr>
              <a:t>Begins </a:t>
            </a:r>
            <a:r>
              <a:rPr lang="en-US" sz="2500" dirty="0">
                <a:latin typeface="Arial Narrow" pitchFamily="34" charset="0"/>
                <a:cs typeface="Arial" panose="020B0604020202020204" pitchFamily="34" charset="0"/>
              </a:rPr>
              <a:t>with the recurrence of regular respiration and extends to complete cessation of spontaneous respiration (apnea). </a:t>
            </a:r>
            <a:endParaRPr lang="en-US" sz="2500" dirty="0" smtClean="0">
              <a:latin typeface="Arial Narrow" pitchFamily="34" charset="0"/>
              <a:cs typeface="Arial" panose="020B0604020202020204" pitchFamily="34" charset="0"/>
            </a:endParaRPr>
          </a:p>
          <a:p>
            <a:r>
              <a:rPr lang="en-US" sz="2500" dirty="0" smtClean="0">
                <a:latin typeface="Arial Narrow" pitchFamily="34" charset="0"/>
                <a:cs typeface="Arial" panose="020B0604020202020204" pitchFamily="34" charset="0"/>
              </a:rPr>
              <a:t>Four </a:t>
            </a:r>
            <a:r>
              <a:rPr lang="en-US" sz="2500" dirty="0">
                <a:latin typeface="Arial Narrow" pitchFamily="34" charset="0"/>
                <a:cs typeface="Arial" panose="020B0604020202020204" pitchFamily="34" charset="0"/>
              </a:rPr>
              <a:t>planes of stage III have been described in terms of changes in ocular movements, eye reflexes, and pupil size, which may represent signs of increasing depth of </a:t>
            </a:r>
            <a:r>
              <a:rPr lang="en-US" sz="2500" dirty="0" err="1" smtClean="0">
                <a:latin typeface="Arial Narrow" pitchFamily="34" charset="0"/>
                <a:cs typeface="Arial" panose="020B0604020202020204" pitchFamily="34" charset="0"/>
              </a:rPr>
              <a:t>anaesthesia</a:t>
            </a:r>
            <a:endParaRPr lang="en-US" sz="2500" dirty="0" smtClean="0">
              <a:latin typeface="Arial Narrow" pitchFamily="34" charset="0"/>
              <a:cs typeface="Arial" panose="020B0604020202020204" pitchFamily="34" charset="0"/>
            </a:endParaRPr>
          </a:p>
          <a:p>
            <a:endParaRPr lang="en-US" sz="2500" dirty="0" smtClean="0">
              <a:latin typeface="Arial Narrow" pitchFamily="34" charset="0"/>
            </a:endParaRPr>
          </a:p>
          <a:p>
            <a:endParaRPr lang="en-US" sz="25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34</a:t>
            </a:fld>
            <a:endParaRPr lang="en-US"/>
          </a:p>
        </p:txBody>
      </p:sp>
    </p:spTree>
    <p:extLst>
      <p:ext uri="{BB962C8B-B14F-4D97-AF65-F5344CB8AC3E}">
        <p14:creationId xmlns:p14="http://schemas.microsoft.com/office/powerpoint/2010/main" xmlns="" val="2323916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Arial Narrow" pitchFamily="34" charset="0"/>
                <a:cs typeface="Arial" panose="020B0604020202020204" pitchFamily="34" charset="0"/>
              </a:rPr>
              <a:t>Planes of stage III</a:t>
            </a:r>
          </a:p>
          <a:p>
            <a:pPr>
              <a:buNone/>
            </a:pPr>
            <a:r>
              <a:rPr lang="en-US" sz="2800" b="1" dirty="0" smtClean="0">
                <a:latin typeface="Arial Narrow" pitchFamily="34" charset="0"/>
                <a:cs typeface="Arial" panose="020B0604020202020204" pitchFamily="34" charset="0"/>
              </a:rPr>
              <a:t>Plane 1: </a:t>
            </a:r>
            <a:r>
              <a:rPr lang="en-US" sz="2800" dirty="0" smtClean="0">
                <a:latin typeface="Arial Narrow" pitchFamily="34" charset="0"/>
                <a:cs typeface="Arial" panose="020B0604020202020204" pitchFamily="34" charset="0"/>
              </a:rPr>
              <a:t>From the return of regular respirations to the cessation of random eye movement. </a:t>
            </a:r>
          </a:p>
          <a:p>
            <a:pPr>
              <a:buNone/>
            </a:pPr>
            <a:r>
              <a:rPr lang="en-US" sz="2800" b="1" dirty="0" smtClean="0">
                <a:latin typeface="Arial Narrow" pitchFamily="34" charset="0"/>
                <a:cs typeface="Arial" panose="020B0604020202020204" pitchFamily="34" charset="0"/>
              </a:rPr>
              <a:t>Plane 2: </a:t>
            </a:r>
            <a:r>
              <a:rPr lang="en-US" sz="2800" dirty="0" smtClean="0">
                <a:latin typeface="Arial Narrow" pitchFamily="34" charset="0"/>
                <a:cs typeface="Arial" panose="020B0604020202020204" pitchFamily="34" charset="0"/>
              </a:rPr>
              <a:t>The Surgical Plane -From the cessation of random eye movement to the onset of paralysis of the </a:t>
            </a:r>
            <a:r>
              <a:rPr lang="en-US" sz="2800" dirty="0" err="1" smtClean="0">
                <a:latin typeface="Arial Narrow" pitchFamily="34" charset="0"/>
                <a:cs typeface="Arial" panose="020B0604020202020204" pitchFamily="34" charset="0"/>
              </a:rPr>
              <a:t>intercostal</a:t>
            </a:r>
            <a:r>
              <a:rPr lang="en-US" sz="2800" dirty="0" smtClean="0">
                <a:latin typeface="Arial Narrow" pitchFamily="34" charset="0"/>
                <a:cs typeface="Arial" panose="020B0604020202020204" pitchFamily="34" charset="0"/>
              </a:rPr>
              <a:t> muscles</a:t>
            </a:r>
          </a:p>
          <a:p>
            <a:pPr>
              <a:buNone/>
            </a:pPr>
            <a:r>
              <a:rPr lang="en-US" sz="2800" b="1" dirty="0" smtClean="0">
                <a:latin typeface="Arial Narrow" pitchFamily="34" charset="0"/>
                <a:cs typeface="Arial" panose="020B0604020202020204" pitchFamily="34" charset="0"/>
              </a:rPr>
              <a:t>Plane 3: </a:t>
            </a:r>
            <a:r>
              <a:rPr lang="en-US" sz="2800" dirty="0" smtClean="0">
                <a:latin typeface="Arial Narrow" pitchFamily="34" charset="0"/>
                <a:cs typeface="Arial" panose="020B0604020202020204" pitchFamily="34" charset="0"/>
              </a:rPr>
              <a:t>From the onset to the complete paralysis of the </a:t>
            </a:r>
            <a:r>
              <a:rPr lang="en-US" sz="2800" dirty="0" err="1" smtClean="0">
                <a:latin typeface="Arial Narrow" pitchFamily="34" charset="0"/>
                <a:cs typeface="Arial" panose="020B0604020202020204" pitchFamily="34" charset="0"/>
              </a:rPr>
              <a:t>intercostal</a:t>
            </a:r>
            <a:r>
              <a:rPr lang="en-US" sz="2800" dirty="0" smtClean="0">
                <a:latin typeface="Arial Narrow" pitchFamily="34" charset="0"/>
                <a:cs typeface="Arial" panose="020B0604020202020204" pitchFamily="34" charset="0"/>
              </a:rPr>
              <a:t> muscles </a:t>
            </a:r>
          </a:p>
          <a:p>
            <a:pPr>
              <a:buNone/>
            </a:pPr>
            <a:r>
              <a:rPr lang="en-US" sz="2800" b="1" dirty="0" smtClean="0">
                <a:latin typeface="Arial Narrow" pitchFamily="34" charset="0"/>
                <a:cs typeface="Arial" panose="020B0604020202020204" pitchFamily="34" charset="0"/>
              </a:rPr>
              <a:t>Plane 4</a:t>
            </a:r>
            <a:r>
              <a:rPr lang="en-US" sz="2800" dirty="0" smtClean="0">
                <a:latin typeface="Arial Narrow" pitchFamily="34" charset="0"/>
                <a:cs typeface="Arial" panose="020B0604020202020204" pitchFamily="34" charset="0"/>
              </a:rPr>
              <a:t>: From the paralysis of the </a:t>
            </a:r>
            <a:r>
              <a:rPr lang="en-US" sz="2800" dirty="0" err="1" smtClean="0">
                <a:latin typeface="Arial Narrow" pitchFamily="34" charset="0"/>
                <a:cs typeface="Arial" panose="020B0604020202020204" pitchFamily="34" charset="0"/>
              </a:rPr>
              <a:t>intercostal</a:t>
            </a:r>
            <a:r>
              <a:rPr lang="en-US" sz="2800" dirty="0" smtClean="0">
                <a:latin typeface="Arial Narrow" pitchFamily="34" charset="0"/>
                <a:cs typeface="Arial" panose="020B0604020202020204" pitchFamily="34" charset="0"/>
              </a:rPr>
              <a:t> muscles to the paralysis of the diaphragm - at the end</a:t>
            </a:r>
          </a:p>
          <a:p>
            <a:endParaRPr lang="en-US" sz="2800" dirty="0"/>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a:latin typeface="Arial Narrow" pitchFamily="34" charset="0"/>
              </a:rPr>
              <a:t>IV. Stage of medullary </a:t>
            </a:r>
            <a:r>
              <a:rPr lang="en-US" sz="2800" b="1" dirty="0" smtClean="0">
                <a:latin typeface="Arial Narrow" pitchFamily="34" charset="0"/>
              </a:rPr>
              <a:t>depression</a:t>
            </a:r>
          </a:p>
          <a:p>
            <a:r>
              <a:rPr lang="en-US" sz="2800" dirty="0" smtClean="0">
                <a:latin typeface="Arial Narrow" pitchFamily="34" charset="0"/>
              </a:rPr>
              <a:t>Includes </a:t>
            </a:r>
            <a:r>
              <a:rPr lang="en-US" sz="2800" dirty="0">
                <a:latin typeface="Arial Narrow" pitchFamily="34" charset="0"/>
              </a:rPr>
              <a:t>severe depression of the CNS, including the vasomotor center in the medulla, as well as the respiratory center in the brain stem. </a:t>
            </a:r>
            <a:endParaRPr lang="en-US" sz="2800" dirty="0" smtClean="0">
              <a:latin typeface="Arial Narrow" pitchFamily="34" charset="0"/>
            </a:endParaRPr>
          </a:p>
          <a:p>
            <a:r>
              <a:rPr lang="en-US" sz="2800" dirty="0" smtClean="0">
                <a:latin typeface="Arial Narrow" pitchFamily="34" charset="0"/>
              </a:rPr>
              <a:t>Without </a:t>
            </a:r>
            <a:r>
              <a:rPr lang="en-US" sz="2800" dirty="0">
                <a:latin typeface="Arial Narrow" pitchFamily="34" charset="0"/>
              </a:rPr>
              <a:t>circulatory and respiratory support, death rapidly ensues.</a:t>
            </a:r>
          </a:p>
          <a:p>
            <a:endParaRPr lang="en-US" sz="28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36</a:t>
            </a:fld>
            <a:endParaRPr lang="en-US"/>
          </a:p>
        </p:txBody>
      </p:sp>
    </p:spTree>
    <p:extLst>
      <p:ext uri="{BB962C8B-B14F-4D97-AF65-F5344CB8AC3E}">
        <p14:creationId xmlns:p14="http://schemas.microsoft.com/office/powerpoint/2010/main" xmlns="" val="3030970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Anesthetic drugs </a:t>
            </a:r>
            <a:endParaRPr lang="en-US" sz="3200" b="1" dirty="0">
              <a:latin typeface="Arial Narrow"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366563" y="1532586"/>
            <a:ext cx="9678773" cy="4424970"/>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37</a:t>
            </a:fld>
            <a:endParaRPr lang="en-US"/>
          </a:p>
        </p:txBody>
      </p:sp>
    </p:spTree>
    <p:extLst>
      <p:ext uri="{BB962C8B-B14F-4D97-AF65-F5344CB8AC3E}">
        <p14:creationId xmlns:p14="http://schemas.microsoft.com/office/powerpoint/2010/main" xmlns="" val="3961680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33158" y="1030310"/>
            <a:ext cx="9294613" cy="4752304"/>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38</a:t>
            </a:fld>
            <a:endParaRPr lang="en-US"/>
          </a:p>
        </p:txBody>
      </p:sp>
    </p:spTree>
    <p:extLst>
      <p:ext uri="{BB962C8B-B14F-4D97-AF65-F5344CB8AC3E}">
        <p14:creationId xmlns:p14="http://schemas.microsoft.com/office/powerpoint/2010/main" xmlns="" val="2725963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10969" y="746975"/>
            <a:ext cx="9233921" cy="5235814"/>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39</a:t>
            </a:fld>
            <a:endParaRPr lang="en-US"/>
          </a:p>
        </p:txBody>
      </p:sp>
    </p:spTree>
    <p:extLst>
      <p:ext uri="{BB962C8B-B14F-4D97-AF65-F5344CB8AC3E}">
        <p14:creationId xmlns:p14="http://schemas.microsoft.com/office/powerpoint/2010/main" xmlns="" val="2092049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smtClean="0">
                <a:latin typeface="Arial Narrow" pitchFamily="34" charset="0"/>
              </a:rPr>
              <a:t>Operating theatre cont’d…</a:t>
            </a:r>
            <a:endParaRPr lang="en-US" sz="2000" dirty="0"/>
          </a:p>
        </p:txBody>
      </p:sp>
      <p:sp>
        <p:nvSpPr>
          <p:cNvPr id="3" name="Content Placeholder 2"/>
          <p:cNvSpPr>
            <a:spLocks noGrp="1"/>
          </p:cNvSpPr>
          <p:nvPr>
            <p:ph idx="1"/>
          </p:nvPr>
        </p:nvSpPr>
        <p:spPr/>
        <p:txBody>
          <a:bodyPr>
            <a:normAutofit fontScale="85000" lnSpcReduction="20000"/>
          </a:bodyPr>
          <a:lstStyle/>
          <a:p>
            <a:r>
              <a:rPr lang="en-US" b="1" dirty="0" smtClean="0">
                <a:latin typeface="Arial Narrow" pitchFamily="34" charset="0"/>
                <a:cs typeface="Arial" panose="020B0604020202020204" pitchFamily="34" charset="0"/>
              </a:rPr>
              <a:t>Unrestricted Area</a:t>
            </a:r>
            <a:r>
              <a:rPr lang="en-US" dirty="0" smtClean="0">
                <a:latin typeface="Arial Narrow" pitchFamily="34" charset="0"/>
                <a:cs typeface="Arial" panose="020B0604020202020204" pitchFamily="34" charset="0"/>
              </a:rPr>
              <a:t>: area in the operating room that interfaces with other departments; includes patient reception area and holding area: where personnel in normal clothes can interact with those in scrubs</a:t>
            </a:r>
          </a:p>
          <a:p>
            <a:endParaRPr lang="en-US" b="1" dirty="0" smtClean="0">
              <a:latin typeface="Arial Narrow" pitchFamily="34" charset="0"/>
              <a:cs typeface="Arial" panose="020B0604020202020204" pitchFamily="34" charset="0"/>
            </a:endParaRPr>
          </a:p>
          <a:p>
            <a:r>
              <a:rPr lang="en-US" b="1" dirty="0" smtClean="0">
                <a:latin typeface="Arial Narrow" pitchFamily="34" charset="0"/>
                <a:cs typeface="Arial" panose="020B0604020202020204" pitchFamily="34" charset="0"/>
              </a:rPr>
              <a:t>Semi restricted Area</a:t>
            </a:r>
            <a:r>
              <a:rPr lang="en-US" dirty="0" smtClean="0">
                <a:latin typeface="Arial Narrow" pitchFamily="34" charset="0"/>
                <a:cs typeface="Arial" panose="020B0604020202020204" pitchFamily="34" charset="0"/>
              </a:rPr>
              <a:t>: area in the operating room where scrub attire is required; may include areas where surgical instruments are processed :peripheral support areas and corridors, all individuals need to be surgical scrubs </a:t>
            </a:r>
          </a:p>
          <a:p>
            <a:endParaRPr lang="en-US" b="1" dirty="0" smtClean="0">
              <a:latin typeface="Arial Narrow" pitchFamily="34" charset="0"/>
              <a:cs typeface="Arial" panose="020B0604020202020204" pitchFamily="34" charset="0"/>
            </a:endParaRPr>
          </a:p>
          <a:p>
            <a:r>
              <a:rPr lang="en-US" b="1" dirty="0" smtClean="0">
                <a:latin typeface="Arial Narrow" pitchFamily="34" charset="0"/>
                <a:cs typeface="Arial" panose="020B0604020202020204" pitchFamily="34" charset="0"/>
              </a:rPr>
              <a:t>Restricted Area</a:t>
            </a:r>
            <a:r>
              <a:rPr lang="en-US" dirty="0" smtClean="0">
                <a:latin typeface="Arial Narrow" pitchFamily="34" charset="0"/>
                <a:cs typeface="Arial" panose="020B0604020202020204" pitchFamily="34" charset="0"/>
              </a:rPr>
              <a:t>: area in the operating room where scrub attire and surgical masks are required; includes operating room and sterile core areas.</a:t>
            </a:r>
            <a:endParaRPr lang="en-US" dirty="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10327" y="1158362"/>
            <a:ext cx="9252130" cy="4593192"/>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40</a:t>
            </a:fld>
            <a:endParaRPr lang="en-US"/>
          </a:p>
        </p:txBody>
      </p:sp>
    </p:spTree>
    <p:extLst>
      <p:ext uri="{BB962C8B-B14F-4D97-AF65-F5344CB8AC3E}">
        <p14:creationId xmlns:p14="http://schemas.microsoft.com/office/powerpoint/2010/main" xmlns="" val="3640881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77111" y="1133341"/>
            <a:ext cx="9254718" cy="4146997"/>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41</a:t>
            </a:fld>
            <a:endParaRPr lang="en-US"/>
          </a:p>
        </p:txBody>
      </p:sp>
    </p:spTree>
    <p:extLst>
      <p:ext uri="{BB962C8B-B14F-4D97-AF65-F5344CB8AC3E}">
        <p14:creationId xmlns:p14="http://schemas.microsoft.com/office/powerpoint/2010/main" xmlns="" val="2498173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22049" y="1030310"/>
            <a:ext cx="9357973" cy="4732246"/>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42</a:t>
            </a:fld>
            <a:endParaRPr lang="en-US"/>
          </a:p>
        </p:txBody>
      </p:sp>
    </p:spTree>
    <p:extLst>
      <p:ext uri="{BB962C8B-B14F-4D97-AF65-F5344CB8AC3E}">
        <p14:creationId xmlns:p14="http://schemas.microsoft.com/office/powerpoint/2010/main" xmlns="" val="3764233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67201" y="475967"/>
            <a:ext cx="9234445" cy="5964752"/>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43</a:t>
            </a:fld>
            <a:endParaRPr lang="en-US"/>
          </a:p>
        </p:txBody>
      </p:sp>
    </p:spTree>
    <p:extLst>
      <p:ext uri="{BB962C8B-B14F-4D97-AF65-F5344CB8AC3E}">
        <p14:creationId xmlns:p14="http://schemas.microsoft.com/office/powerpoint/2010/main" xmlns="" val="185116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Techniques used in </a:t>
            </a:r>
            <a:r>
              <a:rPr lang="en-US" sz="3200" b="1" dirty="0" err="1" smtClean="0">
                <a:latin typeface="Arial Narrow" pitchFamily="34" charset="0"/>
              </a:rPr>
              <a:t>anaesthesia</a:t>
            </a:r>
            <a:endParaRPr lang="en-US" sz="3200" b="1" dirty="0">
              <a:latin typeface="Arial Narrow" pitchFamily="34" charset="0"/>
            </a:endParaRPr>
          </a:p>
        </p:txBody>
      </p:sp>
      <p:sp>
        <p:nvSpPr>
          <p:cNvPr id="3" name="Content Placeholder 2"/>
          <p:cNvSpPr>
            <a:spLocks noGrp="1"/>
          </p:cNvSpPr>
          <p:nvPr>
            <p:ph idx="1"/>
          </p:nvPr>
        </p:nvSpPr>
        <p:spPr/>
        <p:txBody>
          <a:bodyPr/>
          <a:lstStyle/>
          <a:p>
            <a:pPr>
              <a:buNone/>
            </a:pPr>
            <a:r>
              <a:rPr lang="en-US" b="1" dirty="0">
                <a:latin typeface="Arial Narrow" pitchFamily="34" charset="0"/>
              </a:rPr>
              <a:t>Intravenous Anesthesia</a:t>
            </a:r>
          </a:p>
          <a:p>
            <a:pPr marL="0" indent="0"/>
            <a:r>
              <a:rPr lang="en-US" sz="2800" dirty="0" smtClean="0">
                <a:latin typeface="Arial Narrow" pitchFamily="34" charset="0"/>
              </a:rPr>
              <a:t>This </a:t>
            </a:r>
            <a:r>
              <a:rPr lang="en-US" sz="2800" dirty="0">
                <a:latin typeface="Arial Narrow" pitchFamily="34" charset="0"/>
              </a:rPr>
              <a:t>is being administered intravenously and extremely rapid.</a:t>
            </a:r>
          </a:p>
          <a:p>
            <a:pPr marL="0" indent="0"/>
            <a:r>
              <a:rPr lang="en-US" sz="2800" dirty="0" smtClean="0">
                <a:latin typeface="Arial Narrow" pitchFamily="34" charset="0"/>
              </a:rPr>
              <a:t>Its </a:t>
            </a:r>
            <a:r>
              <a:rPr lang="en-US" sz="2800" dirty="0">
                <a:latin typeface="Arial Narrow" pitchFamily="34" charset="0"/>
              </a:rPr>
              <a:t>effect will immediately take place after thirty minutes of introduction.</a:t>
            </a:r>
          </a:p>
          <a:p>
            <a:pPr marL="0" indent="0"/>
            <a:r>
              <a:rPr lang="en-US" sz="2800" dirty="0" smtClean="0">
                <a:latin typeface="Arial Narrow" pitchFamily="34" charset="0"/>
              </a:rPr>
              <a:t>It </a:t>
            </a:r>
            <a:r>
              <a:rPr lang="en-US" sz="2800" dirty="0">
                <a:latin typeface="Arial Narrow" pitchFamily="34" charset="0"/>
              </a:rPr>
              <a:t>prepares the client for smooth transition to the surgical anesthesia</a:t>
            </a:r>
            <a:r>
              <a:rPr lang="en-US" sz="2800" dirty="0" smtClean="0">
                <a:latin typeface="Arial Narrow" pitchFamily="34" charset="0"/>
              </a:rPr>
              <a:t>.</a:t>
            </a:r>
            <a:endParaRPr lang="en-US" sz="28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44</a:t>
            </a:fld>
            <a:endParaRPr lang="en-US"/>
          </a:p>
        </p:txBody>
      </p:sp>
    </p:spTree>
    <p:extLst>
      <p:ext uri="{BB962C8B-B14F-4D97-AF65-F5344CB8AC3E}">
        <p14:creationId xmlns:p14="http://schemas.microsoft.com/office/powerpoint/2010/main" xmlns="" val="776376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b="1" dirty="0" smtClean="0">
                <a:latin typeface="Arial Narrow" pitchFamily="34" charset="0"/>
              </a:rPr>
              <a:t>Inhalation </a:t>
            </a:r>
            <a:r>
              <a:rPr lang="en-US" sz="2800" b="1" dirty="0">
                <a:latin typeface="Arial Narrow" pitchFamily="34" charset="0"/>
              </a:rPr>
              <a:t>Anesthesia</a:t>
            </a:r>
          </a:p>
          <a:p>
            <a:r>
              <a:rPr lang="en-US" sz="2800" dirty="0" smtClean="0">
                <a:latin typeface="Arial Narrow" pitchFamily="34" charset="0"/>
              </a:rPr>
              <a:t>This </a:t>
            </a:r>
            <a:r>
              <a:rPr lang="en-US" sz="2800" dirty="0">
                <a:latin typeface="Arial Narrow" pitchFamily="34" charset="0"/>
              </a:rPr>
              <a:t>comprises of volatile liquids or gas and oxygen.</a:t>
            </a:r>
          </a:p>
          <a:p>
            <a:r>
              <a:rPr lang="en-US" sz="2800" dirty="0" smtClean="0">
                <a:latin typeface="Arial Narrow" pitchFamily="34" charset="0"/>
              </a:rPr>
              <a:t>Administered </a:t>
            </a:r>
            <a:r>
              <a:rPr lang="en-US" sz="2800" dirty="0">
                <a:latin typeface="Arial Narrow" pitchFamily="34" charset="0"/>
              </a:rPr>
              <a:t>through a mask or endotracheal tube.</a:t>
            </a:r>
          </a:p>
          <a:p>
            <a:endParaRPr lang="en-US" sz="2800" dirty="0">
              <a:latin typeface="Arial Narrow" pitchFamily="34" charset="0"/>
            </a:endParaRP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45</a:t>
            </a:fld>
            <a:endParaRPr lang="en-US"/>
          </a:p>
        </p:txBody>
      </p:sp>
    </p:spTree>
    <p:extLst>
      <p:ext uri="{BB962C8B-B14F-4D97-AF65-F5344CB8AC3E}">
        <p14:creationId xmlns:p14="http://schemas.microsoft.com/office/powerpoint/2010/main" xmlns="" val="1354822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b="1" dirty="0">
                <a:latin typeface="Arial Narrow" pitchFamily="34" charset="0"/>
              </a:rPr>
              <a:t>Topical Anesthesia</a:t>
            </a:r>
          </a:p>
          <a:p>
            <a:r>
              <a:rPr lang="en-US" sz="2800" dirty="0">
                <a:latin typeface="Arial Narrow" pitchFamily="34" charset="0"/>
              </a:rPr>
              <a:t>A</a:t>
            </a:r>
            <a:r>
              <a:rPr lang="en-US" sz="2800" dirty="0" smtClean="0">
                <a:latin typeface="Arial Narrow" pitchFamily="34" charset="0"/>
              </a:rPr>
              <a:t>pplied </a:t>
            </a:r>
            <a:r>
              <a:rPr lang="en-US" sz="2800" dirty="0">
                <a:latin typeface="Arial Narrow" pitchFamily="34" charset="0"/>
              </a:rPr>
              <a:t>directly to the skin and mucous membrane, open skin surfaces, wounds and burns.</a:t>
            </a:r>
          </a:p>
          <a:p>
            <a:r>
              <a:rPr lang="en-US" sz="2800" dirty="0">
                <a:latin typeface="Arial Narrow" pitchFamily="34" charset="0"/>
              </a:rPr>
              <a:t>R</a:t>
            </a:r>
            <a:r>
              <a:rPr lang="en-US" sz="2800" dirty="0" smtClean="0">
                <a:latin typeface="Arial Narrow" pitchFamily="34" charset="0"/>
              </a:rPr>
              <a:t>eadily </a:t>
            </a:r>
            <a:r>
              <a:rPr lang="en-US" sz="2800" dirty="0">
                <a:latin typeface="Arial Narrow" pitchFamily="34" charset="0"/>
              </a:rPr>
              <a:t>absorbed and act rapidly</a:t>
            </a:r>
          </a:p>
          <a:p>
            <a:r>
              <a:rPr lang="en-US" sz="2800" dirty="0">
                <a:latin typeface="Arial Narrow" pitchFamily="34" charset="0"/>
              </a:rPr>
              <a:t>U</a:t>
            </a:r>
            <a:r>
              <a:rPr lang="en-US" sz="2800" dirty="0" smtClean="0">
                <a:latin typeface="Arial Narrow" pitchFamily="34" charset="0"/>
              </a:rPr>
              <a:t>sed </a:t>
            </a:r>
            <a:r>
              <a:rPr lang="en-US" sz="2800" dirty="0">
                <a:latin typeface="Arial Narrow" pitchFamily="34" charset="0"/>
              </a:rPr>
              <a:t>topical agents are </a:t>
            </a:r>
            <a:r>
              <a:rPr lang="en-US" sz="2800" dirty="0" err="1">
                <a:latin typeface="Arial Narrow" pitchFamily="34" charset="0"/>
              </a:rPr>
              <a:t>lidocaine</a:t>
            </a:r>
            <a:r>
              <a:rPr lang="en-US" sz="2800" dirty="0">
                <a:latin typeface="Arial Narrow" pitchFamily="34" charset="0"/>
              </a:rPr>
              <a:t> and benzocaine</a:t>
            </a:r>
          </a:p>
          <a:p>
            <a:endParaRPr lang="en-US" sz="2800" dirty="0">
              <a:latin typeface="Arial Narrow" pitchFamily="34" charset="0"/>
            </a:endParaRP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46</a:t>
            </a:fld>
            <a:endParaRPr lang="en-US"/>
          </a:p>
        </p:txBody>
      </p:sp>
    </p:spTree>
    <p:extLst>
      <p:ext uri="{BB962C8B-B14F-4D97-AF65-F5344CB8AC3E}">
        <p14:creationId xmlns:p14="http://schemas.microsoft.com/office/powerpoint/2010/main" xmlns="" val="3305376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b="1" dirty="0">
                <a:latin typeface="Arial Narrow" pitchFamily="34" charset="0"/>
              </a:rPr>
              <a:t>Spinal Anesthesia </a:t>
            </a:r>
            <a:r>
              <a:rPr lang="en-US" dirty="0">
                <a:latin typeface="Arial Narrow" pitchFamily="34" charset="0"/>
              </a:rPr>
              <a:t>( Subarachnoid block </a:t>
            </a:r>
            <a:r>
              <a:rPr lang="en-US" dirty="0" smtClean="0">
                <a:latin typeface="Arial Narrow" pitchFamily="34" charset="0"/>
              </a:rPr>
              <a:t>)</a:t>
            </a:r>
            <a:endParaRPr lang="en-US" dirty="0">
              <a:latin typeface="Arial Narrow" pitchFamily="34" charset="0"/>
            </a:endParaRPr>
          </a:p>
          <a:p>
            <a:r>
              <a:rPr lang="en-US" dirty="0" smtClean="0">
                <a:latin typeface="Arial Narrow" pitchFamily="34" charset="0"/>
              </a:rPr>
              <a:t>Local </a:t>
            </a:r>
            <a:r>
              <a:rPr lang="en-US" dirty="0">
                <a:latin typeface="Arial Narrow" pitchFamily="34" charset="0"/>
              </a:rPr>
              <a:t>anesthetic is injected through lumbar </a:t>
            </a:r>
            <a:r>
              <a:rPr lang="en-US" dirty="0" smtClean="0">
                <a:latin typeface="Arial Narrow" pitchFamily="34" charset="0"/>
              </a:rPr>
              <a:t>puncture between </a:t>
            </a:r>
            <a:r>
              <a:rPr lang="en-US" dirty="0">
                <a:latin typeface="Arial Narrow" pitchFamily="34" charset="0"/>
              </a:rPr>
              <a:t>L2 and </a:t>
            </a:r>
            <a:r>
              <a:rPr lang="en-US" dirty="0" smtClean="0">
                <a:latin typeface="Arial Narrow" pitchFamily="34" charset="0"/>
              </a:rPr>
              <a:t>S1</a:t>
            </a:r>
          </a:p>
          <a:p>
            <a:r>
              <a:rPr lang="en-US" dirty="0" smtClean="0">
                <a:latin typeface="Arial Narrow" pitchFamily="34" charset="0"/>
              </a:rPr>
              <a:t>Anesthetic </a:t>
            </a:r>
            <a:r>
              <a:rPr lang="en-US" dirty="0">
                <a:latin typeface="Arial Narrow" pitchFamily="34" charset="0"/>
              </a:rPr>
              <a:t>agent is injected into </a:t>
            </a:r>
            <a:r>
              <a:rPr lang="en-US" dirty="0" err="1">
                <a:latin typeface="Arial Narrow" pitchFamily="34" charset="0"/>
              </a:rPr>
              <a:t>subarachoid</a:t>
            </a:r>
            <a:r>
              <a:rPr lang="en-US" dirty="0">
                <a:latin typeface="Arial Narrow" pitchFamily="34" charset="0"/>
              </a:rPr>
              <a:t> space surrounding the spinal cord</a:t>
            </a:r>
            <a:r>
              <a:rPr lang="en-US" dirty="0" smtClean="0">
                <a:latin typeface="Arial Narrow" pitchFamily="34" charset="0"/>
              </a:rPr>
              <a:t>.</a:t>
            </a:r>
          </a:p>
          <a:p>
            <a:r>
              <a:rPr lang="en-US" b="1" dirty="0" smtClean="0">
                <a:latin typeface="Arial Narrow" pitchFamily="34" charset="0"/>
              </a:rPr>
              <a:t>Low </a:t>
            </a:r>
            <a:r>
              <a:rPr lang="en-US" b="1" dirty="0">
                <a:latin typeface="Arial Narrow" pitchFamily="34" charset="0"/>
              </a:rPr>
              <a:t>spinal</a:t>
            </a:r>
            <a:r>
              <a:rPr lang="en-US" dirty="0">
                <a:latin typeface="Arial Narrow" pitchFamily="34" charset="0"/>
              </a:rPr>
              <a:t>, for </a:t>
            </a:r>
            <a:r>
              <a:rPr lang="en-US" dirty="0" err="1">
                <a:latin typeface="Arial Narrow" pitchFamily="34" charset="0"/>
              </a:rPr>
              <a:t>perineal</a:t>
            </a:r>
            <a:r>
              <a:rPr lang="en-US" dirty="0">
                <a:latin typeface="Arial Narrow" pitchFamily="34" charset="0"/>
              </a:rPr>
              <a:t>/rectal </a:t>
            </a:r>
            <a:r>
              <a:rPr lang="en-US" dirty="0" smtClean="0">
                <a:latin typeface="Arial Narrow" pitchFamily="34" charset="0"/>
              </a:rPr>
              <a:t>areas</a:t>
            </a:r>
          </a:p>
          <a:p>
            <a:r>
              <a:rPr lang="en-US" b="1" dirty="0" smtClean="0">
                <a:latin typeface="Arial Narrow" pitchFamily="34" charset="0"/>
              </a:rPr>
              <a:t>Mid </a:t>
            </a:r>
            <a:r>
              <a:rPr lang="en-US" b="1" dirty="0">
                <a:latin typeface="Arial Narrow" pitchFamily="34" charset="0"/>
              </a:rPr>
              <a:t>spinal </a:t>
            </a:r>
            <a:r>
              <a:rPr lang="en-US" dirty="0">
                <a:latin typeface="Arial Narrow" pitchFamily="34" charset="0"/>
              </a:rPr>
              <a:t>T10 ( below level of umbilicus)for hernia repair and appendectomy.</a:t>
            </a:r>
          </a:p>
          <a:p>
            <a:r>
              <a:rPr lang="en-US" b="1" dirty="0" smtClean="0">
                <a:latin typeface="Arial Narrow" pitchFamily="34" charset="0"/>
              </a:rPr>
              <a:t>High spinal</a:t>
            </a:r>
            <a:r>
              <a:rPr lang="en-US" dirty="0" smtClean="0">
                <a:latin typeface="Arial Narrow" pitchFamily="34" charset="0"/>
              </a:rPr>
              <a:t> </a:t>
            </a:r>
            <a:r>
              <a:rPr lang="en-US" dirty="0">
                <a:latin typeface="Arial Narrow" pitchFamily="34" charset="0"/>
              </a:rPr>
              <a:t>T4 ( nipple line ), for </a:t>
            </a:r>
            <a:r>
              <a:rPr lang="en-US" dirty="0" smtClean="0">
                <a:latin typeface="Arial Narrow" pitchFamily="34" charset="0"/>
              </a:rPr>
              <a:t>CS</a:t>
            </a:r>
            <a:r>
              <a:rPr lang="ja-JP" altLang="en-US" dirty="0" smtClean="0">
                <a:latin typeface="Arial Narrow" pitchFamily="34" charset="0"/>
              </a:rPr>
              <a:t> </a:t>
            </a:r>
            <a:endParaRPr lang="en-US" altLang="ja-JP" dirty="0" smtClean="0">
              <a:latin typeface="Arial Narrow" pitchFamily="34" charset="0"/>
            </a:endParaRPr>
          </a:p>
          <a:p>
            <a:r>
              <a:rPr lang="en-US" dirty="0" smtClean="0">
                <a:latin typeface="Arial Narrow" pitchFamily="34" charset="0"/>
              </a:rPr>
              <a:t>Agents </a:t>
            </a:r>
            <a:r>
              <a:rPr lang="en-US" dirty="0">
                <a:latin typeface="Arial Narrow" pitchFamily="34" charset="0"/>
              </a:rPr>
              <a:t>used are </a:t>
            </a:r>
            <a:r>
              <a:rPr lang="en-US" b="1" dirty="0">
                <a:latin typeface="Arial Narrow" pitchFamily="34" charset="0"/>
              </a:rPr>
              <a:t>procaine, </a:t>
            </a:r>
            <a:r>
              <a:rPr lang="en-US" b="1" dirty="0" err="1">
                <a:latin typeface="Arial Narrow" pitchFamily="34" charset="0"/>
              </a:rPr>
              <a:t>tetracaine</a:t>
            </a:r>
            <a:r>
              <a:rPr lang="en-US" b="1" dirty="0">
                <a:latin typeface="Arial Narrow" pitchFamily="34" charset="0"/>
              </a:rPr>
              <a:t>, </a:t>
            </a:r>
            <a:r>
              <a:rPr lang="en-US" b="1" dirty="0" err="1">
                <a:latin typeface="Arial Narrow" pitchFamily="34" charset="0"/>
              </a:rPr>
              <a:t>lidocaine</a:t>
            </a:r>
            <a:r>
              <a:rPr lang="en-US" b="1" dirty="0">
                <a:latin typeface="Arial Narrow" pitchFamily="34" charset="0"/>
              </a:rPr>
              <a:t> </a:t>
            </a:r>
            <a:r>
              <a:rPr lang="en-US" dirty="0">
                <a:latin typeface="Arial Narrow" pitchFamily="34" charset="0"/>
              </a:rPr>
              <a:t>and</a:t>
            </a:r>
            <a:r>
              <a:rPr lang="en-US" b="1" dirty="0">
                <a:latin typeface="Arial Narrow" pitchFamily="34" charset="0"/>
              </a:rPr>
              <a:t> bupivacaine</a:t>
            </a: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47</a:t>
            </a:fld>
            <a:endParaRPr lang="en-US"/>
          </a:p>
        </p:txBody>
      </p:sp>
    </p:spTree>
    <p:extLst>
      <p:ext uri="{BB962C8B-B14F-4D97-AF65-F5344CB8AC3E}">
        <p14:creationId xmlns:p14="http://schemas.microsoft.com/office/powerpoint/2010/main" xmlns="" val="3925949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latin typeface="Arial Narrow" pitchFamily="34" charset="0"/>
              </a:rPr>
              <a:t>Epidural </a:t>
            </a:r>
            <a:r>
              <a:rPr lang="en-US" b="1" dirty="0" smtClean="0">
                <a:latin typeface="Arial Narrow" pitchFamily="34" charset="0"/>
              </a:rPr>
              <a:t>Anesthesia</a:t>
            </a:r>
          </a:p>
          <a:p>
            <a:r>
              <a:rPr lang="en-US" dirty="0">
                <a:latin typeface="Arial Narrow" pitchFamily="34" charset="0"/>
              </a:rPr>
              <a:t>A</a:t>
            </a:r>
            <a:r>
              <a:rPr lang="en-US" dirty="0" smtClean="0">
                <a:latin typeface="Arial Narrow" pitchFamily="34" charset="0"/>
              </a:rPr>
              <a:t>chieved </a:t>
            </a:r>
            <a:r>
              <a:rPr lang="en-US" dirty="0">
                <a:latin typeface="Arial Narrow" pitchFamily="34" charset="0"/>
              </a:rPr>
              <a:t>by injecting local anesthetic into epidural </a:t>
            </a:r>
            <a:r>
              <a:rPr lang="en-US" dirty="0" smtClean="0">
                <a:latin typeface="Arial Narrow" pitchFamily="34" charset="0"/>
              </a:rPr>
              <a:t>space by </a:t>
            </a:r>
            <a:r>
              <a:rPr lang="en-US" dirty="0">
                <a:latin typeface="Arial Narrow" pitchFamily="34" charset="0"/>
              </a:rPr>
              <a:t>way of a lumbar </a:t>
            </a:r>
            <a:r>
              <a:rPr lang="en-US" dirty="0" smtClean="0">
                <a:latin typeface="Arial Narrow" pitchFamily="34" charset="0"/>
              </a:rPr>
              <a:t>puncture.</a:t>
            </a:r>
          </a:p>
          <a:p>
            <a:r>
              <a:rPr lang="en-US" dirty="0">
                <a:latin typeface="Arial Narrow" pitchFamily="34" charset="0"/>
              </a:rPr>
              <a:t>R</a:t>
            </a:r>
            <a:r>
              <a:rPr lang="en-US" dirty="0" smtClean="0">
                <a:latin typeface="Arial Narrow" pitchFamily="34" charset="0"/>
              </a:rPr>
              <a:t>esult </a:t>
            </a:r>
            <a:r>
              <a:rPr lang="en-US" dirty="0">
                <a:latin typeface="Arial Narrow" pitchFamily="34" charset="0"/>
              </a:rPr>
              <a:t>similar to spinal analgesia</a:t>
            </a:r>
            <a:r>
              <a:rPr lang="ja-JP" altLang="en-US" dirty="0">
                <a:latin typeface="Arial Narrow" pitchFamily="34" charset="0"/>
              </a:rPr>
              <a:t>ｷ</a:t>
            </a:r>
            <a:r>
              <a:rPr lang="en-US" dirty="0">
                <a:latin typeface="Arial Narrow" pitchFamily="34" charset="0"/>
              </a:rPr>
              <a:t>agents use are </a:t>
            </a:r>
            <a:r>
              <a:rPr lang="en-US" dirty="0" err="1">
                <a:latin typeface="Arial Narrow" pitchFamily="34" charset="0"/>
              </a:rPr>
              <a:t>chloroprocaine</a:t>
            </a:r>
            <a:r>
              <a:rPr lang="en-US" dirty="0">
                <a:latin typeface="Arial Narrow" pitchFamily="34" charset="0"/>
              </a:rPr>
              <a:t>, </a:t>
            </a:r>
            <a:r>
              <a:rPr lang="en-US" dirty="0" err="1">
                <a:latin typeface="Arial Narrow" pitchFamily="34" charset="0"/>
              </a:rPr>
              <a:t>lidocaine</a:t>
            </a:r>
            <a:r>
              <a:rPr lang="en-US" dirty="0">
                <a:latin typeface="Arial Narrow" pitchFamily="34" charset="0"/>
              </a:rPr>
              <a:t> and bupivacaine</a:t>
            </a: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48</a:t>
            </a:fld>
            <a:endParaRPr lang="en-US"/>
          </a:p>
        </p:txBody>
      </p:sp>
    </p:spTree>
    <p:extLst>
      <p:ext uri="{BB962C8B-B14F-4D97-AF65-F5344CB8AC3E}">
        <p14:creationId xmlns:p14="http://schemas.microsoft.com/office/powerpoint/2010/main" xmlns="" val="1071766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200" b="1" dirty="0" smtClean="0">
                <a:latin typeface="Arial Narrow" pitchFamily="34" charset="0"/>
              </a:rPr>
              <a:t>Injection sites for spinal and epidural anesthesia</a:t>
            </a:r>
            <a:endParaRPr lang="en-US" sz="3200" b="1" dirty="0">
              <a:latin typeface="Arial Narrow"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2514757" y="1917338"/>
            <a:ext cx="3044346" cy="4110962"/>
          </a:xfrm>
          <a:prstGeom prst="rect">
            <a:avLst/>
          </a:prstGeom>
        </p:spPr>
      </p:pic>
      <p:pic>
        <p:nvPicPr>
          <p:cNvPr id="7" name="Picture 6"/>
          <p:cNvPicPr>
            <a:picLocks noChangeAspect="1"/>
          </p:cNvPicPr>
          <p:nvPr/>
        </p:nvPicPr>
        <p:blipFill>
          <a:blip r:embed="rId3" cstate="print"/>
          <a:stretch>
            <a:fillRect/>
          </a:stretch>
        </p:blipFill>
        <p:spPr>
          <a:xfrm>
            <a:off x="5577911" y="2076350"/>
            <a:ext cx="2988060" cy="4174017"/>
          </a:xfrm>
          <a:prstGeom prst="rect">
            <a:avLst/>
          </a:prstGeom>
        </p:spPr>
      </p:pic>
      <p:sp>
        <p:nvSpPr>
          <p:cNvPr id="8" name="Slide Number Placeholder 7"/>
          <p:cNvSpPr>
            <a:spLocks noGrp="1"/>
          </p:cNvSpPr>
          <p:nvPr>
            <p:ph type="sldNum" sz="quarter" idx="12"/>
          </p:nvPr>
        </p:nvSpPr>
        <p:spPr/>
        <p:txBody>
          <a:bodyPr/>
          <a:lstStyle/>
          <a:p>
            <a:fld id="{8B737735-C525-4E75-BD0C-A9134234955E}" type="slidenum">
              <a:rPr lang="en-US" smtClean="0"/>
              <a:pPr/>
              <a:t>49</a:t>
            </a:fld>
            <a:endParaRPr lang="en-US"/>
          </a:p>
        </p:txBody>
      </p:sp>
    </p:spTree>
    <p:extLst>
      <p:ext uri="{BB962C8B-B14F-4D97-AF65-F5344CB8AC3E}">
        <p14:creationId xmlns:p14="http://schemas.microsoft.com/office/powerpoint/2010/main" xmlns="" val="57692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3443" y="1097280"/>
            <a:ext cx="8005687" cy="5520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p:txBody>
          <a:bodyPr>
            <a:normAutofit/>
          </a:bodyPr>
          <a:lstStyle/>
          <a:p>
            <a:pPr algn="l"/>
            <a:r>
              <a:rPr lang="en-US" sz="2000" b="1" dirty="0" smtClean="0">
                <a:latin typeface="Arial Narrow" pitchFamily="34" charset="0"/>
              </a:rPr>
              <a:t>Operating theatre cont’d…</a:t>
            </a:r>
            <a:endParaRPr lang="en-US" sz="2000" dirty="0"/>
          </a:p>
        </p:txBody>
      </p:sp>
      <p:sp>
        <p:nvSpPr>
          <p:cNvPr id="9" name="Slide Number Placeholder 8"/>
          <p:cNvSpPr>
            <a:spLocks noGrp="1"/>
          </p:cNvSpPr>
          <p:nvPr>
            <p:ph type="sldNum" sz="quarter" idx="12"/>
          </p:nvPr>
        </p:nvSpPr>
        <p:spPr/>
        <p:txBody>
          <a:bodyPr/>
          <a:lstStyle/>
          <a:p>
            <a:fld id="{8B737735-C525-4E75-BD0C-A9134234955E}" type="slidenum">
              <a:rPr lang="en-US" smtClean="0"/>
              <a:pPr/>
              <a:t>5</a:t>
            </a:fld>
            <a:endParaRPr lang="en-US"/>
          </a:p>
        </p:txBody>
      </p:sp>
    </p:spTree>
    <p:extLst>
      <p:ext uri="{BB962C8B-B14F-4D97-AF65-F5344CB8AC3E}">
        <p14:creationId xmlns:p14="http://schemas.microsoft.com/office/powerpoint/2010/main" xmlns="" val="3239649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t="-1" b="-292"/>
          <a:stretch/>
        </p:blipFill>
        <p:spPr>
          <a:xfrm>
            <a:off x="3152265" y="1555393"/>
            <a:ext cx="3798946" cy="4438436"/>
          </a:xfrm>
          <a:prstGeom prst="rect">
            <a:avLst/>
          </a:prstGeom>
        </p:spPr>
      </p:pic>
      <p:sp>
        <p:nvSpPr>
          <p:cNvPr id="5" name="TextBox 4"/>
          <p:cNvSpPr txBox="1"/>
          <p:nvPr/>
        </p:nvSpPr>
        <p:spPr>
          <a:xfrm>
            <a:off x="2332685" y="5834130"/>
            <a:ext cx="199945" cy="369332"/>
          </a:xfrm>
          <a:prstGeom prst="rect">
            <a:avLst/>
          </a:prstGeom>
          <a:solidFill>
            <a:schemeClr val="bg1"/>
          </a:solidFill>
        </p:spPr>
        <p:txBody>
          <a:bodyPr wrap="square" rtlCol="0">
            <a:spAutoFit/>
          </a:bodyPr>
          <a:lstStyle/>
          <a:p>
            <a:endParaRPr lang="en-US" dirty="0"/>
          </a:p>
        </p:txBody>
      </p:sp>
      <p:sp>
        <p:nvSpPr>
          <p:cNvPr id="8" name="Title 1"/>
          <p:cNvSpPr>
            <a:spLocks noGrp="1"/>
          </p:cNvSpPr>
          <p:nvPr>
            <p:ph type="title"/>
          </p:nvPr>
        </p:nvSpPr>
        <p:spPr/>
        <p:txBody>
          <a:bodyPr>
            <a:normAutofit/>
          </a:bodyPr>
          <a:lstStyle/>
          <a:p>
            <a:r>
              <a:rPr lang="en-US" sz="3200" b="1" dirty="0" smtClean="0">
                <a:latin typeface="Arial Narrow" pitchFamily="34" charset="0"/>
              </a:rPr>
              <a:t>Injection sites for spinal and epidural anesthesia</a:t>
            </a:r>
            <a:endParaRPr lang="en-US" sz="3200" b="1" dirty="0">
              <a:latin typeface="Arial Narrow" pitchFamily="34" charset="0"/>
            </a:endParaRPr>
          </a:p>
        </p:txBody>
      </p:sp>
      <p:sp>
        <p:nvSpPr>
          <p:cNvPr id="9" name="Slide Number Placeholder 8"/>
          <p:cNvSpPr>
            <a:spLocks noGrp="1"/>
          </p:cNvSpPr>
          <p:nvPr>
            <p:ph type="sldNum" sz="quarter" idx="12"/>
          </p:nvPr>
        </p:nvSpPr>
        <p:spPr/>
        <p:txBody>
          <a:bodyPr/>
          <a:lstStyle/>
          <a:p>
            <a:fld id="{8B737735-C525-4E75-BD0C-A9134234955E}" type="slidenum">
              <a:rPr lang="en-US" smtClean="0"/>
              <a:pPr/>
              <a:t>50</a:t>
            </a:fld>
            <a:endParaRPr lang="en-US"/>
          </a:p>
        </p:txBody>
      </p:sp>
    </p:spTree>
    <p:extLst>
      <p:ext uri="{BB962C8B-B14F-4D97-AF65-F5344CB8AC3E}">
        <p14:creationId xmlns:p14="http://schemas.microsoft.com/office/powerpoint/2010/main" xmlns="" val="1782065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Cross sectional injection sites</a:t>
            </a:r>
            <a:endParaRPr lang="en-US" sz="3200" b="1" dirty="0">
              <a:latin typeface="Arial Narrow" pitchFamily="34" charset="0"/>
            </a:endParaRPr>
          </a:p>
        </p:txBody>
      </p:sp>
      <p:pic>
        <p:nvPicPr>
          <p:cNvPr id="4" name="Content Placeholder 3"/>
          <p:cNvPicPr>
            <a:picLocks noGrp="1" noChangeAspect="1"/>
          </p:cNvPicPr>
          <p:nvPr>
            <p:ph idx="1"/>
          </p:nvPr>
        </p:nvPicPr>
        <p:blipFill>
          <a:blip r:embed="rId3" cstate="print"/>
          <a:stretch>
            <a:fillRect/>
          </a:stretch>
        </p:blipFill>
        <p:spPr>
          <a:xfrm>
            <a:off x="2526398" y="1728105"/>
            <a:ext cx="4776452" cy="3727500"/>
          </a:xfrm>
          <a:prstGeom prst="rect">
            <a:avLst/>
          </a:prstGeom>
        </p:spPr>
      </p:pic>
      <p:sp>
        <p:nvSpPr>
          <p:cNvPr id="5" name="TextBox 4"/>
          <p:cNvSpPr txBox="1"/>
          <p:nvPr/>
        </p:nvSpPr>
        <p:spPr>
          <a:xfrm>
            <a:off x="6053876" y="5679583"/>
            <a:ext cx="366565" cy="369332"/>
          </a:xfrm>
          <a:prstGeom prst="rect">
            <a:avLst/>
          </a:prstGeom>
          <a:solidFill>
            <a:schemeClr val="bg1"/>
          </a:solidFill>
        </p:spPr>
        <p:txBody>
          <a:bodyPr wrap="square" rtlCol="0">
            <a:spAutoFit/>
          </a:bodyPr>
          <a:lstStyle/>
          <a:p>
            <a:endParaRPr lang="en-US" dirty="0"/>
          </a:p>
        </p:txBody>
      </p:sp>
      <p:sp>
        <p:nvSpPr>
          <p:cNvPr id="7" name="Slide Number Placeholder 6"/>
          <p:cNvSpPr>
            <a:spLocks noGrp="1"/>
          </p:cNvSpPr>
          <p:nvPr>
            <p:ph type="sldNum" sz="quarter" idx="12"/>
          </p:nvPr>
        </p:nvSpPr>
        <p:spPr/>
        <p:txBody>
          <a:bodyPr/>
          <a:lstStyle/>
          <a:p>
            <a:fld id="{8B737735-C525-4E75-BD0C-A9134234955E}" type="slidenum">
              <a:rPr lang="en-US" smtClean="0"/>
              <a:pPr/>
              <a:t>51</a:t>
            </a:fld>
            <a:endParaRPr lang="en-US"/>
          </a:p>
        </p:txBody>
      </p:sp>
    </p:spTree>
    <p:extLst>
      <p:ext uri="{BB962C8B-B14F-4D97-AF65-F5344CB8AC3E}">
        <p14:creationId xmlns:p14="http://schemas.microsoft.com/office/powerpoint/2010/main" xmlns="" val="3374077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Complications and Discomforts of </a:t>
            </a:r>
            <a:r>
              <a:rPr lang="en-US" sz="3200" b="1" dirty="0" smtClean="0">
                <a:latin typeface="Arial Narrow" pitchFamily="34" charset="0"/>
              </a:rPr>
              <a:t>Anesthesia</a:t>
            </a:r>
            <a:endParaRPr lang="en-US" sz="3200" b="1" dirty="0">
              <a:latin typeface="Arial Narrow" pitchFamily="34" charset="0"/>
            </a:endParaRPr>
          </a:p>
        </p:txBody>
      </p:sp>
      <p:sp>
        <p:nvSpPr>
          <p:cNvPr id="3" name="Content Placeholder 2"/>
          <p:cNvSpPr>
            <a:spLocks noGrp="1"/>
          </p:cNvSpPr>
          <p:nvPr>
            <p:ph idx="1"/>
          </p:nvPr>
        </p:nvSpPr>
        <p:spPr/>
        <p:txBody>
          <a:bodyPr>
            <a:normAutofit/>
          </a:bodyPr>
          <a:lstStyle/>
          <a:p>
            <a:r>
              <a:rPr lang="en-US" sz="2800" b="1" dirty="0" smtClean="0">
                <a:latin typeface="Arial Narrow" pitchFamily="34" charset="0"/>
              </a:rPr>
              <a:t>Hypoventilation</a:t>
            </a:r>
            <a:r>
              <a:rPr lang="en-US" sz="2800" dirty="0" smtClean="0">
                <a:latin typeface="Arial Narrow" pitchFamily="34" charset="0"/>
              </a:rPr>
              <a:t> - inadequate </a:t>
            </a:r>
            <a:r>
              <a:rPr lang="en-US" sz="2800" dirty="0" err="1">
                <a:latin typeface="Arial Narrow" pitchFamily="34" charset="0"/>
              </a:rPr>
              <a:t>ventilatory</a:t>
            </a:r>
            <a:r>
              <a:rPr lang="en-US" sz="2800" dirty="0">
                <a:latin typeface="Arial Narrow" pitchFamily="34" charset="0"/>
              </a:rPr>
              <a:t> support after paralysis of respiratory muscles.</a:t>
            </a:r>
          </a:p>
          <a:p>
            <a:r>
              <a:rPr lang="en-US" sz="2800" b="1" dirty="0" smtClean="0">
                <a:latin typeface="Arial Narrow" pitchFamily="34" charset="0"/>
              </a:rPr>
              <a:t>Oral </a:t>
            </a:r>
            <a:r>
              <a:rPr lang="en-US" sz="2800" b="1" dirty="0">
                <a:latin typeface="Arial Narrow" pitchFamily="34" charset="0"/>
              </a:rPr>
              <a:t>Trauma</a:t>
            </a:r>
          </a:p>
          <a:p>
            <a:r>
              <a:rPr lang="en-US" sz="2800" b="1" dirty="0" smtClean="0">
                <a:latin typeface="Arial Narrow" pitchFamily="34" charset="0"/>
              </a:rPr>
              <a:t>Malignant </a:t>
            </a:r>
            <a:r>
              <a:rPr lang="en-US" sz="2800" b="1" dirty="0">
                <a:latin typeface="Arial Narrow" pitchFamily="34" charset="0"/>
              </a:rPr>
              <a:t>Hyperthermia </a:t>
            </a:r>
            <a:r>
              <a:rPr lang="en-US" sz="2800" dirty="0" smtClean="0">
                <a:latin typeface="Arial Narrow" pitchFamily="34" charset="0"/>
              </a:rPr>
              <a:t>- uncontrolled </a:t>
            </a:r>
            <a:r>
              <a:rPr lang="en-US" sz="2800" dirty="0">
                <a:latin typeface="Arial Narrow" pitchFamily="34" charset="0"/>
              </a:rPr>
              <a:t>skeletal muscle contraction</a:t>
            </a:r>
          </a:p>
          <a:p>
            <a:r>
              <a:rPr lang="en-US" sz="2800" b="1" dirty="0" smtClean="0">
                <a:latin typeface="Arial Narrow" pitchFamily="34" charset="0"/>
              </a:rPr>
              <a:t>Hypotension </a:t>
            </a:r>
            <a:r>
              <a:rPr lang="en-US" sz="2800" dirty="0" smtClean="0">
                <a:latin typeface="Arial Narrow" pitchFamily="34" charset="0"/>
              </a:rPr>
              <a:t>- due </a:t>
            </a:r>
            <a:r>
              <a:rPr lang="en-US" sz="2800" dirty="0">
                <a:latin typeface="Arial Narrow" pitchFamily="34" charset="0"/>
              </a:rPr>
              <a:t>to preoperative hypovolemia or untoward reactions to anesthetic agents.</a:t>
            </a:r>
          </a:p>
          <a:p>
            <a:r>
              <a:rPr lang="en-US" sz="2800" b="1" dirty="0" smtClean="0">
                <a:latin typeface="Arial Narrow" pitchFamily="34" charset="0"/>
              </a:rPr>
              <a:t>Cardiac </a:t>
            </a:r>
            <a:r>
              <a:rPr lang="en-US" sz="2800" b="1" dirty="0" err="1">
                <a:latin typeface="Arial Narrow" pitchFamily="34" charset="0"/>
              </a:rPr>
              <a:t>Dysrhythmia</a:t>
            </a:r>
            <a:r>
              <a:rPr lang="en-US" sz="2800" b="1" dirty="0">
                <a:latin typeface="Arial Narrow" pitchFamily="34" charset="0"/>
              </a:rPr>
              <a:t> </a:t>
            </a:r>
            <a:r>
              <a:rPr lang="en-US" sz="2800" dirty="0" smtClean="0">
                <a:latin typeface="Arial Narrow" pitchFamily="34" charset="0"/>
              </a:rPr>
              <a:t>- due </a:t>
            </a:r>
            <a:r>
              <a:rPr lang="en-US" sz="2800" dirty="0">
                <a:latin typeface="Arial Narrow" pitchFamily="34" charset="0"/>
              </a:rPr>
              <a:t>to preexisting cardiovascular compromise, electrolyte imbalance or untoward reaction to anesthesia.</a:t>
            </a:r>
          </a:p>
        </p:txBody>
      </p:sp>
      <p:sp>
        <p:nvSpPr>
          <p:cNvPr id="5" name="Slide Number Placeholder 4"/>
          <p:cNvSpPr>
            <a:spLocks noGrp="1"/>
          </p:cNvSpPr>
          <p:nvPr>
            <p:ph type="sldNum" sz="quarter" idx="12"/>
          </p:nvPr>
        </p:nvSpPr>
        <p:spPr/>
        <p:txBody>
          <a:bodyPr/>
          <a:lstStyle/>
          <a:p>
            <a:fld id="{8B737735-C525-4E75-BD0C-A9134234955E}" type="slidenum">
              <a:rPr lang="en-US" smtClean="0"/>
              <a:pPr/>
              <a:t>52</a:t>
            </a:fld>
            <a:endParaRPr lang="en-US"/>
          </a:p>
        </p:txBody>
      </p:sp>
    </p:spTree>
    <p:extLst>
      <p:ext uri="{BB962C8B-B14F-4D97-AF65-F5344CB8AC3E}">
        <p14:creationId xmlns:p14="http://schemas.microsoft.com/office/powerpoint/2010/main" xmlns="" val="1957498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a:latin typeface="Arial Narrow" pitchFamily="34" charset="0"/>
              </a:rPr>
              <a:t>Hypothermia</a:t>
            </a:r>
            <a:r>
              <a:rPr lang="en-US" sz="2800" dirty="0">
                <a:latin typeface="Arial Narrow" pitchFamily="34" charset="0"/>
              </a:rPr>
              <a:t> </a:t>
            </a:r>
            <a:r>
              <a:rPr lang="en-US" sz="2800" dirty="0" smtClean="0">
                <a:latin typeface="Arial Narrow" pitchFamily="34" charset="0"/>
              </a:rPr>
              <a:t>- due </a:t>
            </a:r>
            <a:r>
              <a:rPr lang="en-US" sz="2800" dirty="0">
                <a:latin typeface="Arial Narrow" pitchFamily="34" charset="0"/>
              </a:rPr>
              <a:t>to exposure to a cool ambient </a:t>
            </a:r>
            <a:r>
              <a:rPr lang="en-US" sz="2800" dirty="0" smtClean="0">
                <a:latin typeface="Arial Narrow" pitchFamily="34" charset="0"/>
              </a:rPr>
              <a:t>in the </a:t>
            </a:r>
            <a:r>
              <a:rPr lang="en-US" sz="2800" dirty="0" err="1" smtClean="0">
                <a:latin typeface="Arial Narrow" pitchFamily="34" charset="0"/>
              </a:rPr>
              <a:t>oprerating</a:t>
            </a:r>
            <a:r>
              <a:rPr lang="en-US" sz="2800" dirty="0" smtClean="0">
                <a:latin typeface="Arial Narrow" pitchFamily="34" charset="0"/>
              </a:rPr>
              <a:t> </a:t>
            </a:r>
            <a:r>
              <a:rPr lang="en-US" sz="2800" dirty="0" err="1" smtClean="0">
                <a:latin typeface="Arial Narrow" pitchFamily="34" charset="0"/>
              </a:rPr>
              <a:t>theartre</a:t>
            </a:r>
            <a:r>
              <a:rPr lang="en-US" sz="2800" dirty="0" smtClean="0">
                <a:latin typeface="Arial Narrow" pitchFamily="34" charset="0"/>
              </a:rPr>
              <a:t> environment </a:t>
            </a:r>
            <a:r>
              <a:rPr lang="en-US" sz="2800" dirty="0">
                <a:latin typeface="Arial Narrow" pitchFamily="34" charset="0"/>
              </a:rPr>
              <a:t>and loss of thermoregulation capacity from anesthesia.</a:t>
            </a:r>
          </a:p>
          <a:p>
            <a:r>
              <a:rPr lang="en-US" sz="2800" b="1" dirty="0" smtClean="0">
                <a:latin typeface="Arial Narrow" pitchFamily="34" charset="0"/>
              </a:rPr>
              <a:t>Peripheral </a:t>
            </a:r>
            <a:r>
              <a:rPr lang="en-US" sz="2800" b="1" dirty="0">
                <a:latin typeface="Arial Narrow" pitchFamily="34" charset="0"/>
              </a:rPr>
              <a:t>Nerve Damage </a:t>
            </a:r>
            <a:r>
              <a:rPr lang="en-US" sz="2800" dirty="0" smtClean="0">
                <a:latin typeface="Arial Narrow" pitchFamily="34" charset="0"/>
              </a:rPr>
              <a:t>- due </a:t>
            </a:r>
            <a:r>
              <a:rPr lang="en-US" sz="2800" dirty="0">
                <a:latin typeface="Arial Narrow" pitchFamily="34" charset="0"/>
              </a:rPr>
              <a:t>to improper positioning of patient or use of </a:t>
            </a:r>
            <a:r>
              <a:rPr lang="en-US" sz="2800" dirty="0" smtClean="0">
                <a:latin typeface="Arial Narrow" pitchFamily="34" charset="0"/>
              </a:rPr>
              <a:t>restraints</a:t>
            </a:r>
            <a:r>
              <a:rPr lang="en-US" sz="2800" dirty="0">
                <a:latin typeface="Arial Narrow" pitchFamily="34" charset="0"/>
              </a:rPr>
              <a:t>.</a:t>
            </a:r>
          </a:p>
          <a:p>
            <a:r>
              <a:rPr lang="en-US" sz="2800" b="1" dirty="0" smtClean="0">
                <a:latin typeface="Arial Narrow" pitchFamily="34" charset="0"/>
              </a:rPr>
              <a:t>Nausea </a:t>
            </a:r>
            <a:r>
              <a:rPr lang="en-US" sz="2800" b="1" dirty="0">
                <a:latin typeface="Arial Narrow" pitchFamily="34" charset="0"/>
              </a:rPr>
              <a:t>and Vomiting</a:t>
            </a:r>
          </a:p>
          <a:p>
            <a:r>
              <a:rPr lang="en-US" sz="2800" b="1" dirty="0" smtClean="0">
                <a:latin typeface="Arial Narrow" pitchFamily="34" charset="0"/>
              </a:rPr>
              <a:t>Headaches</a:t>
            </a:r>
            <a:endParaRPr lang="en-US" sz="2800" b="1" dirty="0">
              <a:latin typeface="Arial Narrow" pitchFamily="34" charset="0"/>
            </a:endParaRP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Complications and discomforts of anesthesia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53</a:t>
            </a:fld>
            <a:endParaRPr lang="en-US"/>
          </a:p>
        </p:txBody>
      </p:sp>
    </p:spTree>
    <p:extLst>
      <p:ext uri="{BB962C8B-B14F-4D97-AF65-F5344CB8AC3E}">
        <p14:creationId xmlns:p14="http://schemas.microsoft.com/office/powerpoint/2010/main" xmlns="" val="2255120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737735-C525-4E75-BD0C-A9134234955E}" type="slidenum">
              <a:rPr lang="en-US" smtClean="0"/>
              <a:pPr/>
              <a:t>54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96387" y="400405"/>
            <a:ext cx="9535886" cy="577832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S</a:t>
            </a:r>
            <a:r>
              <a:rPr lang="en-US" sz="3200" b="1" dirty="0" smtClean="0">
                <a:latin typeface="Arial Narrow" pitchFamily="34" charset="0"/>
              </a:rPr>
              <a:t>urgical team</a:t>
            </a:r>
            <a:endParaRPr lang="en-US" sz="3200" b="1" dirty="0">
              <a:latin typeface="Arial Narrow" pitchFamily="34" charset="0"/>
            </a:endParaRPr>
          </a:p>
        </p:txBody>
      </p:sp>
      <p:sp>
        <p:nvSpPr>
          <p:cNvPr id="3" name="Content Placeholder 2"/>
          <p:cNvSpPr>
            <a:spLocks noGrp="1"/>
          </p:cNvSpPr>
          <p:nvPr>
            <p:ph idx="1"/>
          </p:nvPr>
        </p:nvSpPr>
        <p:spPr>
          <a:xfrm>
            <a:off x="525780" y="1600207"/>
            <a:ext cx="9464040" cy="2945668"/>
          </a:xfrm>
        </p:spPr>
        <p:txBody>
          <a:bodyPr>
            <a:normAutofit/>
          </a:bodyPr>
          <a:lstStyle/>
          <a:p>
            <a:r>
              <a:rPr lang="en-US" sz="2800" dirty="0" smtClean="0">
                <a:latin typeface="Arial Narrow" pitchFamily="34" charset="0"/>
                <a:cs typeface="Arial" panose="020B0604020202020204" pitchFamily="34" charset="0"/>
              </a:rPr>
              <a:t>The patient</a:t>
            </a:r>
          </a:p>
          <a:p>
            <a:r>
              <a:rPr lang="en-US" sz="2800" dirty="0">
                <a:latin typeface="Arial Narrow" pitchFamily="34" charset="0"/>
                <a:cs typeface="Arial" panose="020B0604020202020204" pitchFamily="34" charset="0"/>
              </a:rPr>
              <a:t>T</a:t>
            </a:r>
            <a:r>
              <a:rPr lang="en-US" sz="2800" dirty="0" smtClean="0">
                <a:latin typeface="Arial Narrow" pitchFamily="34" charset="0"/>
                <a:cs typeface="Arial" panose="020B0604020202020204" pitchFamily="34" charset="0"/>
              </a:rPr>
              <a:t>he </a:t>
            </a:r>
            <a:r>
              <a:rPr lang="en-US" sz="2800" dirty="0">
                <a:latin typeface="Arial Narrow" pitchFamily="34" charset="0"/>
                <a:cs typeface="Arial" panose="020B0604020202020204" pitchFamily="34" charset="0"/>
              </a:rPr>
              <a:t>anesthesiologist </a:t>
            </a:r>
            <a:r>
              <a:rPr lang="en-US" sz="2800" dirty="0" smtClean="0">
                <a:latin typeface="Arial Narrow" pitchFamily="34" charset="0"/>
                <a:cs typeface="Arial" panose="020B0604020202020204" pitchFamily="34" charset="0"/>
              </a:rPr>
              <a:t>or anesthetist</a:t>
            </a:r>
          </a:p>
          <a:p>
            <a:r>
              <a:rPr lang="en-US" sz="2800" dirty="0">
                <a:latin typeface="Arial Narrow" pitchFamily="34" charset="0"/>
                <a:cs typeface="Arial" panose="020B0604020202020204" pitchFamily="34" charset="0"/>
              </a:rPr>
              <a:t>T</a:t>
            </a:r>
            <a:r>
              <a:rPr lang="en-US" sz="2800" dirty="0" smtClean="0">
                <a:latin typeface="Arial Narrow" pitchFamily="34" charset="0"/>
                <a:cs typeface="Arial" panose="020B0604020202020204" pitchFamily="34" charset="0"/>
              </a:rPr>
              <a:t>he surgeon</a:t>
            </a:r>
          </a:p>
          <a:p>
            <a:r>
              <a:rPr lang="en-US" sz="2800" dirty="0">
                <a:latin typeface="Arial Narrow" pitchFamily="34" charset="0"/>
                <a:cs typeface="Arial" panose="020B0604020202020204" pitchFamily="34" charset="0"/>
              </a:rPr>
              <a:t>T</a:t>
            </a:r>
            <a:r>
              <a:rPr lang="en-US" sz="2800" dirty="0" smtClean="0">
                <a:latin typeface="Arial Narrow" pitchFamily="34" charset="0"/>
                <a:cs typeface="Arial" panose="020B0604020202020204" pitchFamily="34" charset="0"/>
              </a:rPr>
              <a:t>he </a:t>
            </a:r>
            <a:r>
              <a:rPr lang="en-US" sz="2800" dirty="0">
                <a:latin typeface="Arial Narrow" pitchFamily="34" charset="0"/>
                <a:cs typeface="Arial" panose="020B0604020202020204" pitchFamily="34" charset="0"/>
              </a:rPr>
              <a:t>intraoperative </a:t>
            </a:r>
            <a:r>
              <a:rPr lang="en-US" sz="2800" dirty="0" smtClean="0">
                <a:latin typeface="Arial Narrow" pitchFamily="34" charset="0"/>
                <a:cs typeface="Arial" panose="020B0604020202020204" pitchFamily="34" charset="0"/>
              </a:rPr>
              <a:t>nurses </a:t>
            </a:r>
          </a:p>
          <a:p>
            <a:r>
              <a:rPr lang="en-US" sz="2800" dirty="0" smtClean="0">
                <a:latin typeface="Arial Narrow" pitchFamily="34" charset="0"/>
                <a:cs typeface="Arial" panose="020B0604020202020204" pitchFamily="34" charset="0"/>
              </a:rPr>
              <a:t>The surgical technologists</a:t>
            </a:r>
            <a:r>
              <a:rPr lang="en-US" sz="2800" dirty="0">
                <a:latin typeface="Arial Narrow"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fld id="{8B737735-C525-4E75-BD0C-A9134234955E}" type="slidenum">
              <a:rPr lang="en-US" smtClean="0"/>
              <a:pPr/>
              <a:t>6</a:t>
            </a:fld>
            <a:endParaRPr lang="en-US"/>
          </a:p>
        </p:txBody>
      </p:sp>
    </p:spTree>
    <p:extLst>
      <p:ext uri="{BB962C8B-B14F-4D97-AF65-F5344CB8AC3E}">
        <p14:creationId xmlns:p14="http://schemas.microsoft.com/office/powerpoint/2010/main" xmlns="" val="3621840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Theatre nurses roles </a:t>
            </a:r>
            <a:endParaRPr lang="en-US" sz="3200" b="1" dirty="0">
              <a:latin typeface="Arial Narrow" pitchFamily="34" charset="0"/>
            </a:endParaRPr>
          </a:p>
        </p:txBody>
      </p:sp>
      <p:sp>
        <p:nvSpPr>
          <p:cNvPr id="3" name="Content Placeholder 2"/>
          <p:cNvSpPr>
            <a:spLocks noGrp="1"/>
          </p:cNvSpPr>
          <p:nvPr>
            <p:ph idx="1"/>
          </p:nvPr>
        </p:nvSpPr>
        <p:spPr/>
        <p:txBody>
          <a:bodyPr>
            <a:noAutofit/>
          </a:bodyPr>
          <a:lstStyle/>
          <a:p>
            <a:pPr marL="0" indent="0">
              <a:buNone/>
            </a:pPr>
            <a:r>
              <a:rPr lang="en-US" sz="2600" b="1" dirty="0">
                <a:latin typeface="Arial Narrow" pitchFamily="34" charset="0"/>
                <a:cs typeface="Arial" panose="020B0604020202020204" pitchFamily="34" charset="0"/>
              </a:rPr>
              <a:t>C</a:t>
            </a:r>
            <a:r>
              <a:rPr lang="en-US" sz="2600" b="1" dirty="0" smtClean="0">
                <a:latin typeface="Arial Narrow" pitchFamily="34" charset="0"/>
                <a:cs typeface="Arial" panose="020B0604020202020204" pitchFamily="34" charset="0"/>
              </a:rPr>
              <a:t>irculating nurse</a:t>
            </a:r>
          </a:p>
          <a:p>
            <a:r>
              <a:rPr lang="en-US" sz="2600" dirty="0" smtClean="0">
                <a:latin typeface="Arial Narrow" pitchFamily="34" charset="0"/>
                <a:cs typeface="Arial" panose="020B0604020202020204" pitchFamily="34" charset="0"/>
              </a:rPr>
              <a:t>Manages </a:t>
            </a:r>
            <a:r>
              <a:rPr lang="en-US" sz="2600" dirty="0">
                <a:latin typeface="Arial Narrow" pitchFamily="34" charset="0"/>
                <a:cs typeface="Arial" panose="020B0604020202020204" pitchFamily="34" charset="0"/>
              </a:rPr>
              <a:t>the operating room </a:t>
            </a:r>
            <a:r>
              <a:rPr lang="en-US" sz="2600" dirty="0" smtClean="0">
                <a:latin typeface="Arial Narrow" pitchFamily="34" charset="0"/>
                <a:cs typeface="Arial" panose="020B0604020202020204" pitchFamily="34" charset="0"/>
              </a:rPr>
              <a:t>and protects </a:t>
            </a:r>
            <a:r>
              <a:rPr lang="en-US" sz="2600" dirty="0">
                <a:latin typeface="Arial Narrow" pitchFamily="34" charset="0"/>
                <a:cs typeface="Arial" panose="020B0604020202020204" pitchFamily="34" charset="0"/>
              </a:rPr>
              <a:t>the patient’s safety and health by monitoring the </a:t>
            </a:r>
            <a:r>
              <a:rPr lang="en-US" sz="2600" dirty="0" smtClean="0">
                <a:latin typeface="Arial Narrow" pitchFamily="34" charset="0"/>
                <a:cs typeface="Arial" panose="020B0604020202020204" pitchFamily="34" charset="0"/>
              </a:rPr>
              <a:t>activities of </a:t>
            </a:r>
            <a:r>
              <a:rPr lang="en-US" sz="2600" dirty="0">
                <a:latin typeface="Arial Narrow" pitchFamily="34" charset="0"/>
                <a:cs typeface="Arial" panose="020B0604020202020204" pitchFamily="34" charset="0"/>
              </a:rPr>
              <a:t>the surgical team, checking the operating room </a:t>
            </a:r>
            <a:r>
              <a:rPr lang="en-US" sz="2600" dirty="0" smtClean="0">
                <a:latin typeface="Arial Narrow" pitchFamily="34" charset="0"/>
                <a:cs typeface="Arial" panose="020B0604020202020204" pitchFamily="34" charset="0"/>
              </a:rPr>
              <a:t>conditions, and </a:t>
            </a:r>
            <a:r>
              <a:rPr lang="en-US" sz="2600" dirty="0">
                <a:latin typeface="Arial Narrow" pitchFamily="34" charset="0"/>
                <a:cs typeface="Arial" panose="020B0604020202020204" pitchFamily="34" charset="0"/>
              </a:rPr>
              <a:t>continually assessing the patient for signs of </a:t>
            </a:r>
            <a:r>
              <a:rPr lang="en-US" sz="2600" dirty="0" smtClean="0">
                <a:latin typeface="Arial Narrow" pitchFamily="34" charset="0"/>
                <a:cs typeface="Arial" panose="020B0604020202020204" pitchFamily="34" charset="0"/>
              </a:rPr>
              <a:t>injury and </a:t>
            </a:r>
            <a:r>
              <a:rPr lang="en-US" sz="2600" dirty="0">
                <a:latin typeface="Arial Narrow" pitchFamily="34" charset="0"/>
                <a:cs typeface="Arial" panose="020B0604020202020204" pitchFamily="34" charset="0"/>
              </a:rPr>
              <a:t>implementing appropriate interventions. </a:t>
            </a:r>
            <a:endParaRPr lang="en-US" sz="2600" dirty="0" smtClean="0">
              <a:latin typeface="Arial Narrow" pitchFamily="34" charset="0"/>
              <a:cs typeface="Arial" panose="020B0604020202020204" pitchFamily="34" charset="0"/>
            </a:endParaRPr>
          </a:p>
          <a:p>
            <a:endParaRPr lang="en-US" sz="2600" dirty="0" smtClean="0">
              <a:latin typeface="Arial Narrow" pitchFamily="34" charset="0"/>
              <a:cs typeface="Arial" panose="020B0604020202020204" pitchFamily="34" charset="0"/>
            </a:endParaRPr>
          </a:p>
          <a:p>
            <a:pPr marL="0" indent="0">
              <a:buNone/>
            </a:pPr>
            <a:r>
              <a:rPr lang="en-US" sz="2600" b="1" dirty="0" smtClean="0">
                <a:latin typeface="Arial Narrow" pitchFamily="34" charset="0"/>
                <a:cs typeface="Arial" panose="020B0604020202020204" pitchFamily="34" charset="0"/>
              </a:rPr>
              <a:t>Main responsibilities</a:t>
            </a:r>
          </a:p>
          <a:p>
            <a:r>
              <a:rPr lang="en-US" sz="2600" dirty="0" smtClean="0">
                <a:latin typeface="Arial Narrow" pitchFamily="34" charset="0"/>
                <a:cs typeface="Arial" panose="020B0604020202020204" pitchFamily="34" charset="0"/>
              </a:rPr>
              <a:t>Verifying consent</a:t>
            </a:r>
          </a:p>
          <a:p>
            <a:r>
              <a:rPr lang="en-US" sz="2600" dirty="0" smtClean="0">
                <a:latin typeface="Arial Narrow" pitchFamily="34" charset="0"/>
                <a:cs typeface="Arial" panose="020B0604020202020204" pitchFamily="34" charset="0"/>
              </a:rPr>
              <a:t>Coordinating </a:t>
            </a:r>
            <a:r>
              <a:rPr lang="en-US" sz="2600" dirty="0">
                <a:latin typeface="Arial Narrow" pitchFamily="34" charset="0"/>
                <a:cs typeface="Arial" panose="020B0604020202020204" pitchFamily="34" charset="0"/>
              </a:rPr>
              <a:t>the </a:t>
            </a:r>
            <a:r>
              <a:rPr lang="en-US" sz="2600" dirty="0" smtClean="0">
                <a:latin typeface="Arial Narrow" pitchFamily="34" charset="0"/>
                <a:cs typeface="Arial" panose="020B0604020202020204" pitchFamily="34" charset="0"/>
              </a:rPr>
              <a:t>team</a:t>
            </a:r>
          </a:p>
          <a:p>
            <a:r>
              <a:rPr lang="en-US" sz="2600" dirty="0" smtClean="0">
                <a:latin typeface="Arial Narrow" pitchFamily="34" charset="0"/>
                <a:cs typeface="Arial" panose="020B0604020202020204" pitchFamily="34" charset="0"/>
              </a:rPr>
              <a:t>Ensuring cleanliness</a:t>
            </a:r>
          </a:p>
          <a:p>
            <a:r>
              <a:rPr lang="en-US" sz="2600" dirty="0" smtClean="0">
                <a:latin typeface="Arial Narrow" pitchFamily="34" charset="0"/>
                <a:cs typeface="Arial" panose="020B0604020202020204" pitchFamily="34" charset="0"/>
              </a:rPr>
              <a:t>Humidity</a:t>
            </a:r>
          </a:p>
          <a:p>
            <a:endParaRPr lang="en-US" sz="26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7</a:t>
            </a:fld>
            <a:endParaRPr lang="en-US"/>
          </a:p>
        </p:txBody>
      </p:sp>
    </p:spTree>
    <p:extLst>
      <p:ext uri="{BB962C8B-B14F-4D97-AF65-F5344CB8AC3E}">
        <p14:creationId xmlns:p14="http://schemas.microsoft.com/office/powerpoint/2010/main" xmlns="" val="409120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dirty="0" smtClean="0">
                <a:latin typeface="Arial Narrow" pitchFamily="34" charset="0"/>
                <a:cs typeface="Arial" panose="020B0604020202020204" pitchFamily="34" charset="0"/>
              </a:rPr>
              <a:t>Circulating nurse functions cont’d</a:t>
            </a:r>
          </a:p>
          <a:p>
            <a:r>
              <a:rPr lang="en-US" sz="2800" dirty="0" smtClean="0">
                <a:latin typeface="Arial Narrow" pitchFamily="34" charset="0"/>
                <a:cs typeface="Arial" panose="020B0604020202020204" pitchFamily="34" charset="0"/>
              </a:rPr>
              <a:t>Lighting</a:t>
            </a:r>
            <a:endParaRPr lang="en-US" sz="2800" dirty="0">
              <a:latin typeface="Arial Narrow" pitchFamily="34" charset="0"/>
              <a:cs typeface="Arial" panose="020B0604020202020204" pitchFamily="34" charset="0"/>
            </a:endParaRPr>
          </a:p>
          <a:p>
            <a:r>
              <a:rPr lang="en-US" sz="2800" dirty="0">
                <a:latin typeface="Arial Narrow" pitchFamily="34" charset="0"/>
                <a:cs typeface="Arial" panose="020B0604020202020204" pitchFamily="34" charset="0"/>
              </a:rPr>
              <a:t>Safe functioning of equipment</a:t>
            </a:r>
          </a:p>
          <a:p>
            <a:r>
              <a:rPr lang="en-US" sz="2800" dirty="0">
                <a:latin typeface="Arial Narrow" pitchFamily="34" charset="0"/>
                <a:cs typeface="Arial" panose="020B0604020202020204" pitchFamily="34" charset="0"/>
              </a:rPr>
              <a:t>Availability of supplies and materials. </a:t>
            </a:r>
          </a:p>
          <a:p>
            <a:r>
              <a:rPr lang="en-US" sz="2800" dirty="0">
                <a:latin typeface="Arial Narrow" pitchFamily="34" charset="0"/>
                <a:cs typeface="Arial" panose="020B0604020202020204" pitchFamily="34" charset="0"/>
              </a:rPr>
              <a:t>The circulating nurse monitors aseptic practices to avoid breaks in technique while coordinating the movement of related personnel</a:t>
            </a:r>
          </a:p>
          <a:p>
            <a:r>
              <a:rPr lang="en-US" sz="2800" dirty="0">
                <a:latin typeface="Arial Narrow" pitchFamily="34" charset="0"/>
                <a:cs typeface="Arial" panose="020B0604020202020204" pitchFamily="34" charset="0"/>
              </a:rPr>
              <a:t>Nursing activities directly relate to preventing complications and </a:t>
            </a:r>
            <a:r>
              <a:rPr lang="en-US" sz="2800" dirty="0" smtClean="0">
                <a:latin typeface="Arial Narrow" pitchFamily="34" charset="0"/>
                <a:cs typeface="Arial" panose="020B0604020202020204" pitchFamily="34" charset="0"/>
              </a:rPr>
              <a:t>achieving and maintaining optimal </a:t>
            </a:r>
            <a:r>
              <a:rPr lang="en-US" sz="2800" dirty="0">
                <a:latin typeface="Arial Narrow" pitchFamily="34" charset="0"/>
                <a:cs typeface="Arial" panose="020B0604020202020204" pitchFamily="34" charset="0"/>
              </a:rPr>
              <a:t>patient outcomes</a:t>
            </a:r>
            <a:r>
              <a:rPr lang="en-US" sz="2800" dirty="0" smtClean="0">
                <a:latin typeface="Arial Narrow" pitchFamily="34" charset="0"/>
                <a:cs typeface="Arial" panose="020B0604020202020204" pitchFamily="34" charset="0"/>
              </a:rPr>
              <a:t>.</a:t>
            </a:r>
          </a:p>
          <a:p>
            <a:r>
              <a:rPr lang="en-US" sz="2800" dirty="0" smtClean="0">
                <a:latin typeface="Arial Narrow" pitchFamily="34" charset="0"/>
                <a:cs typeface="Arial" panose="020B0604020202020204" pitchFamily="34" charset="0"/>
              </a:rPr>
              <a:t>Send tissue specimen to the laboratory</a:t>
            </a:r>
            <a:endParaRPr lang="en-US" sz="2800" dirty="0">
              <a:latin typeface="Arial Narrow" pitchFamily="34" charset="0"/>
              <a:cs typeface="Arial" panose="020B0604020202020204" pitchFamily="34" charset="0"/>
            </a:endParaRPr>
          </a:p>
          <a:p>
            <a:endParaRPr lang="en-US" sz="28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a:latin typeface="Arial Narrow" pitchFamily="34" charset="0"/>
              </a:rPr>
              <a:t>t</a:t>
            </a:r>
            <a:r>
              <a:rPr lang="en-US" sz="2000" b="1" dirty="0" smtClean="0">
                <a:latin typeface="Arial Narrow" pitchFamily="34" charset="0"/>
              </a:rPr>
              <a:t>heatre nurses roles cont’d… </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8</a:t>
            </a:fld>
            <a:endParaRPr lang="en-US"/>
          </a:p>
        </p:txBody>
      </p:sp>
    </p:spTree>
    <p:extLst>
      <p:ext uri="{BB962C8B-B14F-4D97-AF65-F5344CB8AC3E}">
        <p14:creationId xmlns:p14="http://schemas.microsoft.com/office/powerpoint/2010/main" xmlns="" val="165657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Scrub nurse </a:t>
            </a:r>
            <a:endParaRPr lang="en-US" sz="3200" b="1" dirty="0">
              <a:latin typeface="Arial Narrow" pitchFamily="34" charset="0"/>
            </a:endParaRPr>
          </a:p>
        </p:txBody>
      </p:sp>
      <p:sp>
        <p:nvSpPr>
          <p:cNvPr id="3" name="Content Placeholder 2"/>
          <p:cNvSpPr>
            <a:spLocks noGrp="1"/>
          </p:cNvSpPr>
          <p:nvPr>
            <p:ph idx="1"/>
          </p:nvPr>
        </p:nvSpPr>
        <p:spPr/>
        <p:txBody>
          <a:bodyPr>
            <a:noAutofit/>
          </a:bodyPr>
          <a:lstStyle/>
          <a:p>
            <a:r>
              <a:rPr lang="en-US" sz="2800" dirty="0" smtClean="0">
                <a:latin typeface="Arial Narrow" pitchFamily="34" charset="0"/>
                <a:cs typeface="Arial" panose="020B0604020202020204" pitchFamily="34" charset="0"/>
              </a:rPr>
              <a:t>Performing </a:t>
            </a:r>
            <a:r>
              <a:rPr lang="en-US" sz="2800" dirty="0">
                <a:latin typeface="Arial Narrow" pitchFamily="34" charset="0"/>
                <a:cs typeface="Arial" panose="020B0604020202020204" pitchFamily="34" charset="0"/>
              </a:rPr>
              <a:t>a surgical </a:t>
            </a:r>
            <a:r>
              <a:rPr lang="en-US" sz="2800" dirty="0" smtClean="0">
                <a:latin typeface="Arial Narrow" pitchFamily="34" charset="0"/>
                <a:cs typeface="Arial" panose="020B0604020202020204" pitchFamily="34" charset="0"/>
              </a:rPr>
              <a:t>hand scrub</a:t>
            </a:r>
          </a:p>
          <a:p>
            <a:r>
              <a:rPr lang="en-US" sz="2800" dirty="0" smtClean="0">
                <a:latin typeface="Arial Narrow" pitchFamily="34" charset="0"/>
                <a:cs typeface="Arial" panose="020B0604020202020204" pitchFamily="34" charset="0"/>
              </a:rPr>
              <a:t>Setting </a:t>
            </a:r>
            <a:r>
              <a:rPr lang="en-US" sz="2800" dirty="0">
                <a:latin typeface="Arial Narrow" pitchFamily="34" charset="0"/>
                <a:cs typeface="Arial" panose="020B0604020202020204" pitchFamily="34" charset="0"/>
              </a:rPr>
              <a:t>up the sterile </a:t>
            </a:r>
            <a:r>
              <a:rPr lang="en-US" sz="2800" dirty="0" smtClean="0">
                <a:latin typeface="Arial Narrow" pitchFamily="34" charset="0"/>
                <a:cs typeface="Arial" panose="020B0604020202020204" pitchFamily="34" charset="0"/>
              </a:rPr>
              <a:t>tables - preparing </a:t>
            </a:r>
            <a:r>
              <a:rPr lang="en-US" sz="2800" dirty="0">
                <a:latin typeface="Arial Narrow" pitchFamily="34" charset="0"/>
                <a:cs typeface="Arial" panose="020B0604020202020204" pitchFamily="34" charset="0"/>
              </a:rPr>
              <a:t>sutures, </a:t>
            </a:r>
            <a:r>
              <a:rPr lang="en-US" sz="2800" dirty="0" smtClean="0">
                <a:latin typeface="Arial Narrow" pitchFamily="34" charset="0"/>
                <a:cs typeface="Arial" panose="020B0604020202020204" pitchFamily="34" charset="0"/>
              </a:rPr>
              <a:t>ligatures, and </a:t>
            </a:r>
            <a:r>
              <a:rPr lang="en-US" sz="2800" dirty="0">
                <a:latin typeface="Arial Narrow" pitchFamily="34" charset="0"/>
                <a:cs typeface="Arial" panose="020B0604020202020204" pitchFamily="34" charset="0"/>
              </a:rPr>
              <a:t>special equipment (such as a </a:t>
            </a:r>
            <a:r>
              <a:rPr lang="en-US" sz="2800" dirty="0" smtClean="0">
                <a:latin typeface="Arial Narrow" pitchFamily="34" charset="0"/>
                <a:cs typeface="Arial" panose="020B0604020202020204" pitchFamily="34" charset="0"/>
              </a:rPr>
              <a:t>laparoscope)</a:t>
            </a:r>
          </a:p>
          <a:p>
            <a:r>
              <a:rPr lang="en-US" sz="2800" dirty="0" smtClean="0">
                <a:latin typeface="Arial Narrow" pitchFamily="34" charset="0"/>
                <a:cs typeface="Arial" panose="020B0604020202020204" pitchFamily="34" charset="0"/>
              </a:rPr>
              <a:t>Assisting the surgeon </a:t>
            </a:r>
            <a:r>
              <a:rPr lang="en-US" sz="2800" dirty="0">
                <a:latin typeface="Arial Narrow" pitchFamily="34" charset="0"/>
                <a:cs typeface="Arial" panose="020B0604020202020204" pitchFamily="34" charset="0"/>
              </a:rPr>
              <a:t>and the surgical assistants during the procedure </a:t>
            </a:r>
            <a:r>
              <a:rPr lang="en-US" sz="2800" dirty="0" smtClean="0">
                <a:latin typeface="Arial Narrow" pitchFamily="34" charset="0"/>
                <a:cs typeface="Arial" panose="020B0604020202020204" pitchFamily="34" charset="0"/>
              </a:rPr>
              <a:t>by anticipating </a:t>
            </a:r>
            <a:r>
              <a:rPr lang="en-US" sz="2800" dirty="0">
                <a:latin typeface="Arial Narrow" pitchFamily="34" charset="0"/>
                <a:cs typeface="Arial" panose="020B0604020202020204" pitchFamily="34" charset="0"/>
              </a:rPr>
              <a:t>the instruments that will be </a:t>
            </a:r>
            <a:r>
              <a:rPr lang="en-US" sz="2800" dirty="0" smtClean="0">
                <a:latin typeface="Arial Narrow" pitchFamily="34" charset="0"/>
                <a:cs typeface="Arial" panose="020B0604020202020204" pitchFamily="34" charset="0"/>
              </a:rPr>
              <a:t>required</a:t>
            </a:r>
          </a:p>
          <a:p>
            <a:r>
              <a:rPr lang="en-US" sz="2800" dirty="0" smtClean="0">
                <a:latin typeface="Arial Narrow" pitchFamily="34" charset="0"/>
                <a:cs typeface="Arial" panose="020B0604020202020204" pitchFamily="34" charset="0"/>
              </a:rPr>
              <a:t>Together with the circulating nurse conduct a sponge count (accounted </a:t>
            </a:r>
            <a:r>
              <a:rPr lang="en-US" sz="2800" dirty="0">
                <a:latin typeface="Arial Narrow" pitchFamily="34" charset="0"/>
                <a:cs typeface="Arial" panose="020B0604020202020204" pitchFamily="34" charset="0"/>
              </a:rPr>
              <a:t>for and not retained as a foreign body in </a:t>
            </a:r>
            <a:r>
              <a:rPr lang="en-US" sz="2800" dirty="0" smtClean="0">
                <a:latin typeface="Arial Narrow" pitchFamily="34" charset="0"/>
                <a:cs typeface="Arial" panose="020B0604020202020204" pitchFamily="34" charset="0"/>
              </a:rPr>
              <a:t>the patient)</a:t>
            </a:r>
          </a:p>
          <a:p>
            <a:r>
              <a:rPr lang="en-US" sz="2800" dirty="0" smtClean="0">
                <a:latin typeface="Arial Narrow" pitchFamily="34" charset="0"/>
                <a:cs typeface="Arial" panose="020B0604020202020204" pitchFamily="34" charset="0"/>
              </a:rPr>
              <a:t>Label tissue </a:t>
            </a:r>
            <a:r>
              <a:rPr lang="en-US" sz="2800" dirty="0">
                <a:latin typeface="Arial Narrow" pitchFamily="34" charset="0"/>
                <a:cs typeface="Arial" panose="020B0604020202020204" pitchFamily="34" charset="0"/>
              </a:rPr>
              <a:t>specimens obtained during </a:t>
            </a:r>
            <a:r>
              <a:rPr lang="en-US" sz="2800" dirty="0" smtClean="0">
                <a:latin typeface="Arial Narrow" pitchFamily="34" charset="0"/>
                <a:cs typeface="Arial" panose="020B0604020202020204" pitchFamily="34" charset="0"/>
              </a:rPr>
              <a:t>surgery</a:t>
            </a:r>
            <a:endParaRPr lang="en-US" sz="2800" dirty="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9</a:t>
            </a:fld>
            <a:endParaRPr lang="en-US"/>
          </a:p>
        </p:txBody>
      </p:sp>
    </p:spTree>
    <p:extLst>
      <p:ext uri="{BB962C8B-B14F-4D97-AF65-F5344CB8AC3E}">
        <p14:creationId xmlns:p14="http://schemas.microsoft.com/office/powerpoint/2010/main" xmlns="" val="2092680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3734</TotalTime>
  <Words>2178</Words>
  <Application>Microsoft Office PowerPoint</Application>
  <PresentationFormat>Custom</PresentationFormat>
  <Paragraphs>289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PERIOPERATIVE NURSING</vt:lpstr>
      <vt:lpstr>Objectives </vt:lpstr>
      <vt:lpstr>OPERATING THEATRE</vt:lpstr>
      <vt:lpstr>Operating theatre cont’d…</vt:lpstr>
      <vt:lpstr>Operating theatre cont’d…</vt:lpstr>
      <vt:lpstr>Surgical team</vt:lpstr>
      <vt:lpstr>Theatre nurses roles </vt:lpstr>
      <vt:lpstr>theatre nurses roles cont’d… </vt:lpstr>
      <vt:lpstr>Scrub nurse </vt:lpstr>
      <vt:lpstr>Scrub nurse cont’d…</vt:lpstr>
      <vt:lpstr>First assistant nurse</vt:lpstr>
      <vt:lpstr>First assistant nurse cont’d…</vt:lpstr>
      <vt:lpstr>Surgeon </vt:lpstr>
      <vt:lpstr>Anesthesiologist or anesthetist</vt:lpstr>
      <vt:lpstr>Anesthesiologist or anesthetist cont’d…</vt:lpstr>
      <vt:lpstr>Anesthesiologist or anesthetist cont’d…</vt:lpstr>
      <vt:lpstr>Surgical Asepsis</vt:lpstr>
      <vt:lpstr>Medical asepsis versus surgical asepsis</vt:lpstr>
      <vt:lpstr>Scrubbing technique</vt:lpstr>
      <vt:lpstr>Principles of basic aseptic technique in an operating room</vt:lpstr>
      <vt:lpstr>Principles of basic aseptic technique in an operating room cont’d….</vt:lpstr>
      <vt:lpstr>Principles of basic aseptic technique in an operating room cont’d….</vt:lpstr>
      <vt:lpstr>Principles of basic aseptic technique in an operating room cont’d….</vt:lpstr>
      <vt:lpstr>Anaesthesia </vt:lpstr>
      <vt:lpstr>Types of anaesthesia</vt:lpstr>
      <vt:lpstr>Types of anaesthesia cont’d…</vt:lpstr>
      <vt:lpstr>Types of anaesthesia cont’d…</vt:lpstr>
      <vt:lpstr>Techniques used in General Anesthesia</vt:lpstr>
      <vt:lpstr>Course of general anesthesia</vt:lpstr>
      <vt:lpstr>Course of general anesthesia cont’d…</vt:lpstr>
      <vt:lpstr>Pre anesthetic medication </vt:lpstr>
      <vt:lpstr>Stages of general anesthesia</vt:lpstr>
      <vt:lpstr>Stages of general anesthesia cont’d..</vt:lpstr>
      <vt:lpstr>Stages of general anesthesia cont’d..</vt:lpstr>
      <vt:lpstr>Stages of general anesthesia cont’d..</vt:lpstr>
      <vt:lpstr>Stages of general anesthesia cont’d..</vt:lpstr>
      <vt:lpstr>Anesthetic drugs </vt:lpstr>
      <vt:lpstr>Slide 38</vt:lpstr>
      <vt:lpstr>Slide 39</vt:lpstr>
      <vt:lpstr>Slide 40</vt:lpstr>
      <vt:lpstr>Slide 41</vt:lpstr>
      <vt:lpstr>Slide 42</vt:lpstr>
      <vt:lpstr>Slide 43</vt:lpstr>
      <vt:lpstr>Techniques used in anaesthesia</vt:lpstr>
      <vt:lpstr>Techniques used in anaesthesia cont’d…</vt:lpstr>
      <vt:lpstr>Techniques used in anaesthesia cont’d…</vt:lpstr>
      <vt:lpstr>Techniques used in anaesthesia cont’d…</vt:lpstr>
      <vt:lpstr>Techniques used in anaesthesia cont’d…</vt:lpstr>
      <vt:lpstr>Injection sites for spinal and epidural anesthesia</vt:lpstr>
      <vt:lpstr>Injection sites for spinal and epidural anesthesia</vt:lpstr>
      <vt:lpstr>Cross sectional injection sites</vt:lpstr>
      <vt:lpstr>Complications and Discomforts of Anesthesia</vt:lpstr>
      <vt:lpstr>Complications and discomforts of anesthesia cont’d…</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NURSING</dc:title>
  <dc:creator>Diana Wambua</dc:creator>
  <cp:lastModifiedBy>scholarstica</cp:lastModifiedBy>
  <cp:revision>69</cp:revision>
  <dcterms:created xsi:type="dcterms:W3CDTF">2015-05-07T18:55:50Z</dcterms:created>
  <dcterms:modified xsi:type="dcterms:W3CDTF">2018-05-24T04:20:23Z</dcterms:modified>
</cp:coreProperties>
</file>