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5" r:id="rId3"/>
    <p:sldId id="306" r:id="rId4"/>
    <p:sldId id="308" r:id="rId5"/>
    <p:sldId id="307" r:id="rId6"/>
    <p:sldId id="310" r:id="rId7"/>
    <p:sldId id="311" r:id="rId8"/>
    <p:sldId id="312" r:id="rId9"/>
    <p:sldId id="313" r:id="rId10"/>
    <p:sldId id="314" r:id="rId11"/>
    <p:sldId id="30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315" r:id="rId20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22" y="-90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3A5A8-5B30-4F4E-8776-848D6D71459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D. WAMBUA            RN. MSN.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9A17-8B68-42C4-ABC5-607D115B6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388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9332-54A1-4995-A9C8-23BE275911C5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25" y="1143000"/>
            <a:ext cx="4730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D. WAMBUA            RN. MSN.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0EAE7-10D3-43C3-AEB0-BF1FA151A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2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30427"/>
            <a:ext cx="89382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886200"/>
            <a:ext cx="73609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ADD4-C02C-4B97-87F7-AE40135FA5D7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5466-1F28-4E74-9A43-6D215738692D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40"/>
            <a:ext cx="236601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40"/>
            <a:ext cx="692277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B856-64C4-459F-9348-922B410F9363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877-4CBD-4B01-B6D0-D1BCBF3304B7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406902"/>
            <a:ext cx="89382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06713"/>
            <a:ext cx="89382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4A2-49E7-496E-AC1B-569B36DF1DD4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00202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00202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4B04-CBEC-40EE-8A53-5E034166368D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35113"/>
            <a:ext cx="464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174875"/>
            <a:ext cx="464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0" y="1535113"/>
            <a:ext cx="46480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0" y="2174875"/>
            <a:ext cx="46480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21E7-1134-4FA9-BAFE-0501B3B989DA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55-59A2-4147-A185-95F58F4A1A54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E257-7807-46C2-A6C3-CEAC6A443ADA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73050"/>
            <a:ext cx="34595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8" y="273052"/>
            <a:ext cx="5878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435102"/>
            <a:ext cx="3459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8846-B954-405C-88E3-62975D3A32DC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800600"/>
            <a:ext cx="63093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12775"/>
            <a:ext cx="63093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367338"/>
            <a:ext cx="63093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A89C-ACDD-4DD4-826A-571B464BD932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00202"/>
            <a:ext cx="9464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356352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14B2-C4DB-42CC-BF1C-B24DEC64ADBF}" type="datetime1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356352"/>
            <a:ext cx="332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WAMBUA            RN. MSN.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356352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7735-C525-4E75-BD0C-A91342349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PERIOPERATIVE NURSING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FELLY M</a:t>
            </a:r>
          </a:p>
          <a:p>
            <a:r>
              <a:rPr lang="en-US" dirty="0" err="1" smtClean="0"/>
              <a:t>BScN</a:t>
            </a:r>
            <a:r>
              <a:rPr lang="en-US" dirty="0" smtClean="0"/>
              <a:t>/</a:t>
            </a:r>
            <a:r>
              <a:rPr lang="en-US" smtClean="0"/>
              <a:t>KRPoN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.  Resumption of usual bowel elimination pattern: 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assess for abdominal distention, presence of bowel sounds, assist with ambulation, provide ordered laxatives as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needed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11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.  Restoration of Mobility: 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assess the patient for the ability to ambulate,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assess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the patient before, during and after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ambulating</a:t>
            </a: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12.  Reduction of anxiety and achievement of 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well-being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13.  P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atient teaching that is focused </a:t>
            </a:r>
            <a:endParaRPr lang="en-US" sz="28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2491" y="1643180"/>
            <a:ext cx="6910252" cy="47576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859" y="1826931"/>
            <a:ext cx="8559883" cy="4072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144" y="1838181"/>
            <a:ext cx="8529312" cy="405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3589" y="1502232"/>
            <a:ext cx="853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PROBLEM                DESCRIPTION 	      CAUSE                         CLINICAL SIGNS            PREVENTIVE INTERVENTION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144" y="2037806"/>
            <a:ext cx="8529312" cy="33702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3589" y="1606736"/>
            <a:ext cx="853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PROBLEM                DESCRIPTION 	      CAUSE                         CLINICAL SIGNS            PREVENTIVE INTERVENTION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144" y="1985554"/>
            <a:ext cx="8529312" cy="297637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144" y="2096931"/>
            <a:ext cx="8529312" cy="3532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9715" y="1776555"/>
            <a:ext cx="853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PROBLEM                DESCRIPTION 	      CAUSE                         CLINICAL SIGNS            PREVENTIVE INTERVENTION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144" y="2063931"/>
            <a:ext cx="8529312" cy="287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2464" y="1004551"/>
            <a:ext cx="555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8904" y="1698177"/>
            <a:ext cx="853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PROBLEM                DESCRIPTION 	      CAUSE                         CLINICAL SIGNS            PREVENTIVE INTERVENTION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859" y="2155371"/>
            <a:ext cx="8559883" cy="25440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3589" y="1789618"/>
            <a:ext cx="853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PROBLEM                DESCRIPTION 	      CAUSE                         CLINICAL SIGNS            PREVENTIVE INTERVENTION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BRUNNER AND SUDDARTH’S TEXT BOOK OF MEDICAL SURGICAL NURSING</a:t>
            </a:r>
          </a:p>
          <a:p>
            <a:r>
              <a:rPr lang="en-US" dirty="0" smtClean="0"/>
              <a:t>FUNDERMENTALS OF NURSING TEXT BOOK BY KOZIER &amp; ERB.</a:t>
            </a:r>
          </a:p>
          <a:p>
            <a:r>
              <a:rPr lang="en-US" dirty="0" smtClean="0"/>
              <a:t>ROYAL MARSDEN HOSPITAL MANUAL FOR NURSING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780" y="836347"/>
            <a:ext cx="946404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Objectives 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5780" y="2070471"/>
            <a:ext cx="9464040" cy="363800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Arial Narrow" pitchFamily="34" charset="0"/>
              </a:rPr>
              <a:t>  1. Nursing goals in management of a post operative patient.</a:t>
            </a:r>
          </a:p>
          <a:p>
            <a:pPr marL="514350" indent="-514350">
              <a:buNone/>
            </a:pPr>
            <a:r>
              <a:rPr lang="en-US" sz="2800" dirty="0" smtClean="0">
                <a:latin typeface="Arial Narrow" pitchFamily="34" charset="0"/>
              </a:rPr>
              <a:t>   2. Potential postoperative </a:t>
            </a:r>
            <a:r>
              <a:rPr lang="en-US" sz="2800" dirty="0" smtClean="0">
                <a:latin typeface="Arial Narrow" pitchFamily="34" charset="0"/>
              </a:rPr>
              <a:t>problems/</a:t>
            </a:r>
            <a:r>
              <a:rPr lang="en-US" sz="2800" dirty="0" err="1" smtClean="0">
                <a:latin typeface="Arial Narrow" pitchFamily="34" charset="0"/>
              </a:rPr>
              <a:t>Anaesthetic</a:t>
            </a:r>
            <a:r>
              <a:rPr lang="en-US" sz="2800" dirty="0" smtClean="0">
                <a:latin typeface="Arial Narrow" pitchFamily="34" charset="0"/>
              </a:rPr>
              <a:t> emergencies</a:t>
            </a:r>
            <a:endParaRPr lang="en-US" sz="2800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 Narrow" pitchFamily="34" charset="0"/>
              </a:rPr>
              <a:t>    3. Nursing management of a postoperative patient.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Potential post operative problems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5780" y="1600202"/>
            <a:ext cx="9464040" cy="33767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Any deviation from the normal/ideal postoperative course that is not inherent in the procedure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Undesired conditions which would not have occurred had the operation gone as well as it had been hoped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Postoperative goals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 Narrow" pitchFamily="34" charset="0"/>
              </a:rPr>
              <a:t>Maintain adequate respiratory function.</a:t>
            </a:r>
          </a:p>
          <a:p>
            <a:r>
              <a:rPr lang="en-US" sz="2800" dirty="0">
                <a:latin typeface="Arial Narrow" pitchFamily="34" charset="0"/>
              </a:rPr>
              <a:t>Maintain adequate nutrition and elimination.</a:t>
            </a:r>
          </a:p>
          <a:p>
            <a:r>
              <a:rPr lang="en-US" sz="2800" dirty="0">
                <a:latin typeface="Arial Narrow" pitchFamily="34" charset="0"/>
              </a:rPr>
              <a:t>Maintain adequate fluid and electrolyte balance. </a:t>
            </a:r>
          </a:p>
          <a:p>
            <a:r>
              <a:rPr lang="en-US" sz="2800" dirty="0">
                <a:latin typeface="Arial Narrow" pitchFamily="34" charset="0"/>
              </a:rPr>
              <a:t>Maintain adequate renal function. </a:t>
            </a:r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Promote </a:t>
            </a:r>
            <a:r>
              <a:rPr lang="en-US" sz="2800" dirty="0">
                <a:latin typeface="Arial Narrow" pitchFamily="34" charset="0"/>
              </a:rPr>
              <a:t>adequate rest</a:t>
            </a:r>
            <a:r>
              <a:rPr lang="en-US" sz="2800" dirty="0" smtClean="0">
                <a:latin typeface="Arial Narrow" pitchFamily="34" charset="0"/>
              </a:rPr>
              <a:t>, comfort </a:t>
            </a:r>
            <a:r>
              <a:rPr lang="en-US" sz="2800" dirty="0">
                <a:latin typeface="Arial Narrow" pitchFamily="34" charset="0"/>
              </a:rPr>
              <a:t>and safety. </a:t>
            </a:r>
          </a:p>
          <a:p>
            <a:r>
              <a:rPr lang="en-US" sz="2800" dirty="0">
                <a:latin typeface="Arial Narrow" pitchFamily="34" charset="0"/>
              </a:rPr>
              <a:t>Promote adequate wound healing. </a:t>
            </a:r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Promote </a:t>
            </a:r>
            <a:r>
              <a:rPr lang="en-US" sz="2800" dirty="0">
                <a:latin typeface="Arial Narrow" pitchFamily="34" charset="0"/>
              </a:rPr>
              <a:t>and maintain activity and mobility. </a:t>
            </a:r>
          </a:p>
          <a:p>
            <a:r>
              <a:rPr lang="en-US" sz="2800" dirty="0">
                <a:latin typeface="Arial Narrow" pitchFamily="34" charset="0"/>
              </a:rPr>
              <a:t>Provide adequate psychological support.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Arial Narrow" pitchFamily="34" charset="0"/>
              </a:rPr>
              <a:t>Postoperative goals cont’d…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In managing any complications the doctor must keep in mind </a:t>
            </a:r>
          </a:p>
          <a:p>
            <a:r>
              <a:rPr lang="en-US" sz="2800" dirty="0" smtClean="0">
                <a:latin typeface="Arial Narrow" pitchFamily="34" charset="0"/>
              </a:rPr>
              <a:t>The procedure that had been done</a:t>
            </a:r>
          </a:p>
          <a:p>
            <a:r>
              <a:rPr lang="en-US" sz="2800" dirty="0" smtClean="0">
                <a:latin typeface="Arial Narrow" pitchFamily="34" charset="0"/>
              </a:rPr>
              <a:t>The general state of health of the patient  before the procedure </a:t>
            </a:r>
          </a:p>
          <a:p>
            <a:r>
              <a:rPr lang="en-US" sz="2800" dirty="0" smtClean="0">
                <a:latin typeface="Arial Narrow" pitchFamily="34" charset="0"/>
              </a:rPr>
              <a:t>Progress since procedure was done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Narrow" pitchFamily="34" charset="0"/>
              </a:rPr>
              <a:t>Proper Postoperative Positioning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675" y="2682081"/>
            <a:ext cx="6572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 Narrow" pitchFamily="34" charset="0"/>
              </a:rPr>
              <a:t>Postoperative nursing assessment and interventions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Assessment of Risk Factors for postoperative complications </a:t>
            </a:r>
            <a:endParaRPr lang="en-US" dirty="0" smtClean="0">
              <a:latin typeface="Arial Narrow" pitchFamily="34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Promote comfort: 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includes the relief of pain, the relief of restlessness, relief of nausea and vomiting, relief of abdominal distention, relief of hiccups.</a:t>
            </a:r>
            <a:endParaRPr lang="en-US" dirty="0" smtClean="0">
              <a:latin typeface="Arial Narrow" pitchFamily="34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Promote wound healing: 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review wound healing from earlier lectures...a properly approximated sutured or stapled surgical wound is healing by primary intention, how strong is the wound once the sutures are removed?</a:t>
            </a:r>
            <a:endParaRPr lang="en-US" dirty="0" smtClean="0">
              <a:latin typeface="Arial Narrow" pitchFamily="34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Care of tubes and drains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5.  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Ensuring optimal respiratory function: 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Promote lung expansion, deep breathing, coughing 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Coughing is contraindicated in head and eye surgeries, plastic surgery and hernia operations)</a:t>
            </a: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6.  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Maintenance of Adequate Cardiovascular Function</a:t>
            </a: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 </a:t>
            </a: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7.  Maintenance of adequate 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fluid and electrolyte balance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: 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monitor for abnormal electrolytes, monitor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vital signs,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keep an accurate I&amp;O records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obtain laboratory specimens</a:t>
            </a: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8.  Maintenance of nutritional balance: 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NG tubes for 24-48 hours post GI surgery, post operative diet includes clear liquids once bowel sounds return, advance the diet based on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doctors orders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and patient tolerance</a:t>
            </a:r>
            <a:endParaRPr lang="en-US" sz="2800" dirty="0" smtClean="0"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9.  Return of Normal Urinary Function: 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assess for bladder pain and distention (palpation and percussion), assess urinary output, Notify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doctor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if no urine output 6-8 hours post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surgery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If </a:t>
            </a:r>
            <a:r>
              <a:rPr lang="en-US" sz="2800" dirty="0">
                <a:solidFill>
                  <a:srgbClr val="000000"/>
                </a:solidFill>
                <a:latin typeface="Arial Narrow" pitchFamily="34" charset="0"/>
              </a:rPr>
              <a:t>patient continues on bed rest, assist the patient into the normal voiding position as possible, provide for adequate 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</a:rPr>
              <a:t>privacy</a:t>
            </a:r>
            <a:endParaRPr lang="en-U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latin typeface="Arial Narrow" pitchFamily="34" charset="0"/>
              </a:rPr>
              <a:t>Postoperative nursing assessment and </a:t>
            </a:r>
            <a:r>
              <a:rPr lang="en-US" sz="1800" b="1" dirty="0" smtClean="0">
                <a:latin typeface="Arial Narrow" pitchFamily="34" charset="0"/>
              </a:rPr>
              <a:t>interventions cont’d…</a:t>
            </a:r>
            <a:endParaRPr lang="en-US" sz="1800" b="1" dirty="0"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735-C525-4E75-BD0C-A913423495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313</Words>
  <Application>Microsoft Office PowerPoint</Application>
  <PresentationFormat>Custom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PERIOPERATIVE NURSING</vt:lpstr>
      <vt:lpstr>Objectives </vt:lpstr>
      <vt:lpstr>Potential post operative problems</vt:lpstr>
      <vt:lpstr>Postoperative goals</vt:lpstr>
      <vt:lpstr>Postoperative goals cont’d…</vt:lpstr>
      <vt:lpstr>Proper Postoperative Positioning</vt:lpstr>
      <vt:lpstr>Postoperative nursing assessment and interventions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Postoperative nursing assessment and interventions cont’d…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NURSING</dc:title>
  <dc:creator>Diana Wambua</dc:creator>
  <cp:lastModifiedBy>user</cp:lastModifiedBy>
  <cp:revision>65</cp:revision>
  <dcterms:created xsi:type="dcterms:W3CDTF">2015-05-07T18:55:50Z</dcterms:created>
  <dcterms:modified xsi:type="dcterms:W3CDTF">2022-01-30T18:11:09Z</dcterms:modified>
</cp:coreProperties>
</file>