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2"/>
  </p:notesMasterIdLst>
  <p:sldIdLst>
    <p:sldId id="256" r:id="rId2"/>
    <p:sldId id="258" r:id="rId3"/>
    <p:sldId id="259" r:id="rId4"/>
    <p:sldId id="260" r:id="rId5"/>
    <p:sldId id="262" r:id="rId6"/>
    <p:sldId id="265" r:id="rId7"/>
    <p:sldId id="428" r:id="rId8"/>
    <p:sldId id="266" r:id="rId9"/>
    <p:sldId id="267" r:id="rId10"/>
    <p:sldId id="268" r:id="rId11"/>
    <p:sldId id="269" r:id="rId12"/>
    <p:sldId id="270" r:id="rId13"/>
    <p:sldId id="271" r:id="rId14"/>
    <p:sldId id="272" r:id="rId15"/>
    <p:sldId id="273" r:id="rId16"/>
    <p:sldId id="274" r:id="rId17"/>
    <p:sldId id="276" r:id="rId18"/>
    <p:sldId id="277" r:id="rId19"/>
    <p:sldId id="279" r:id="rId20"/>
    <p:sldId id="281" r:id="rId21"/>
    <p:sldId id="282" r:id="rId22"/>
    <p:sldId id="284" r:id="rId23"/>
    <p:sldId id="285" r:id="rId24"/>
    <p:sldId id="286" r:id="rId25"/>
    <p:sldId id="287" r:id="rId26"/>
    <p:sldId id="290" r:id="rId27"/>
    <p:sldId id="291" r:id="rId28"/>
    <p:sldId id="293" r:id="rId29"/>
    <p:sldId id="295" r:id="rId30"/>
    <p:sldId id="429" r:id="rId31"/>
    <p:sldId id="296" r:id="rId32"/>
    <p:sldId id="297" r:id="rId33"/>
    <p:sldId id="298" r:id="rId34"/>
    <p:sldId id="300" r:id="rId35"/>
    <p:sldId id="301" r:id="rId36"/>
    <p:sldId id="302" r:id="rId37"/>
    <p:sldId id="303" r:id="rId38"/>
    <p:sldId id="304" r:id="rId39"/>
    <p:sldId id="353" r:id="rId40"/>
    <p:sldId id="355" r:id="rId41"/>
    <p:sldId id="356" r:id="rId42"/>
    <p:sldId id="358" r:id="rId43"/>
    <p:sldId id="360" r:id="rId44"/>
    <p:sldId id="361" r:id="rId45"/>
    <p:sldId id="362" r:id="rId46"/>
    <p:sldId id="363" r:id="rId47"/>
    <p:sldId id="364" r:id="rId48"/>
    <p:sldId id="365" r:id="rId49"/>
    <p:sldId id="366" r:id="rId50"/>
    <p:sldId id="367" r:id="rId51"/>
    <p:sldId id="368" r:id="rId52"/>
    <p:sldId id="369" r:id="rId53"/>
    <p:sldId id="370" r:id="rId54"/>
    <p:sldId id="371" r:id="rId55"/>
    <p:sldId id="372" r:id="rId56"/>
    <p:sldId id="373" r:id="rId57"/>
    <p:sldId id="374" r:id="rId58"/>
    <p:sldId id="375" r:id="rId59"/>
    <p:sldId id="376" r:id="rId60"/>
    <p:sldId id="377" r:id="rId61"/>
    <p:sldId id="378" r:id="rId62"/>
    <p:sldId id="379" r:id="rId63"/>
    <p:sldId id="380" r:id="rId64"/>
    <p:sldId id="381" r:id="rId65"/>
    <p:sldId id="382" r:id="rId66"/>
    <p:sldId id="383" r:id="rId67"/>
    <p:sldId id="384" r:id="rId68"/>
    <p:sldId id="385" r:id="rId69"/>
    <p:sldId id="386"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99" r:id="rId83"/>
    <p:sldId id="400" r:id="rId84"/>
    <p:sldId id="401" r:id="rId85"/>
    <p:sldId id="402" r:id="rId86"/>
    <p:sldId id="403" r:id="rId87"/>
    <p:sldId id="404" r:id="rId88"/>
    <p:sldId id="405" r:id="rId89"/>
    <p:sldId id="406" r:id="rId90"/>
    <p:sldId id="407" r:id="rId91"/>
    <p:sldId id="408" r:id="rId92"/>
    <p:sldId id="409" r:id="rId93"/>
    <p:sldId id="410" r:id="rId94"/>
    <p:sldId id="411" r:id="rId95"/>
    <p:sldId id="412" r:id="rId96"/>
    <p:sldId id="413" r:id="rId97"/>
    <p:sldId id="414" r:id="rId98"/>
    <p:sldId id="415" r:id="rId99"/>
    <p:sldId id="416" r:id="rId100"/>
    <p:sldId id="417" r:id="rId101"/>
    <p:sldId id="418" r:id="rId102"/>
    <p:sldId id="419" r:id="rId103"/>
    <p:sldId id="420" r:id="rId104"/>
    <p:sldId id="421" r:id="rId105"/>
    <p:sldId id="422" r:id="rId106"/>
    <p:sldId id="423" r:id="rId107"/>
    <p:sldId id="424" r:id="rId108"/>
    <p:sldId id="425" r:id="rId109"/>
    <p:sldId id="426" r:id="rId110"/>
    <p:sldId id="427" r:id="rId1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7DF293-A8CF-4B14-B248-EEFF2AE5251E}" type="datetimeFigureOut">
              <a:rPr lang="en-US" smtClean="0"/>
              <a:t>2/25/2021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E9EABB-E758-4473-8595-60D85568B238}" type="slidenum">
              <a:rPr lang="en-US" smtClean="0"/>
              <a:t>‹#›</a:t>
            </a:fld>
            <a:endParaRPr lang="en-US"/>
          </a:p>
        </p:txBody>
      </p:sp>
    </p:spTree>
    <p:extLst>
      <p:ext uri="{BB962C8B-B14F-4D97-AF65-F5344CB8AC3E}">
        <p14:creationId xmlns:p14="http://schemas.microsoft.com/office/powerpoint/2010/main" val="35367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DDB099-3467-4378-A9A1-17AD700DC621}" type="slidenum">
              <a:rPr lang="en-US" smtClean="0"/>
              <a:pPr/>
              <a:t>10</a:t>
            </a:fld>
            <a:endParaRPr lang="en-US"/>
          </a:p>
        </p:txBody>
      </p:sp>
    </p:spTree>
    <p:extLst>
      <p:ext uri="{BB962C8B-B14F-4D97-AF65-F5344CB8AC3E}">
        <p14:creationId xmlns:p14="http://schemas.microsoft.com/office/powerpoint/2010/main" val="3066318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2/25/2021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2/25/2021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2/25/2021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2/25/2021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2/25/2021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2/25/2021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2/25/2021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 2</a:t>
            </a:r>
            <a:endParaRPr lang="en-US" dirty="0"/>
          </a:p>
        </p:txBody>
      </p:sp>
      <p:sp>
        <p:nvSpPr>
          <p:cNvPr id="3" name="Subtitle 2"/>
          <p:cNvSpPr>
            <a:spLocks noGrp="1"/>
          </p:cNvSpPr>
          <p:nvPr>
            <p:ph type="subTitle" idx="1"/>
          </p:nvPr>
        </p:nvSpPr>
        <p:spPr/>
        <p:txBody>
          <a:bodyPr/>
          <a:lstStyle/>
          <a:p>
            <a:r>
              <a:rPr lang="en-US" dirty="0" smtClean="0"/>
              <a:t>C.MRUCHE</a:t>
            </a:r>
            <a:endParaRPr lang="en-US" dirty="0"/>
          </a:p>
        </p:txBody>
      </p:sp>
    </p:spTree>
    <p:extLst>
      <p:ext uri="{BB962C8B-B14F-4D97-AF65-F5344CB8AC3E}">
        <p14:creationId xmlns:p14="http://schemas.microsoft.com/office/powerpoint/2010/main" val="4008846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Jung's classification personality</a:t>
            </a:r>
            <a:endParaRPr lang="en-US" dirty="0"/>
          </a:p>
        </p:txBody>
      </p:sp>
      <p:graphicFrame>
        <p:nvGraphicFramePr>
          <p:cNvPr id="4" name="Content Placeholder 3"/>
          <p:cNvGraphicFramePr>
            <a:graphicFrameLocks noGrp="1"/>
          </p:cNvGraphicFramePr>
          <p:nvPr>
            <p:ph idx="1"/>
            <p:extLst/>
          </p:nvPr>
        </p:nvGraphicFramePr>
        <p:xfrm>
          <a:off x="1219200" y="2002081"/>
          <a:ext cx="8991600" cy="6622533"/>
        </p:xfrm>
        <a:graphic>
          <a:graphicData uri="http://schemas.openxmlformats.org/drawingml/2006/table">
            <a:tbl>
              <a:tblPr firstRow="1" bandRow="1">
                <a:tableStyleId>{5C22544A-7EE6-4342-B048-85BDC9FD1C3A}</a:tableStyleId>
              </a:tblPr>
              <a:tblGrid>
                <a:gridCol w="4495800"/>
                <a:gridCol w="4495800"/>
              </a:tblGrid>
              <a:tr h="805431">
                <a:tc>
                  <a:txBody>
                    <a:bodyPr/>
                    <a:lstStyle/>
                    <a:p>
                      <a:r>
                        <a:rPr lang="en-US" dirty="0" smtClean="0"/>
                        <a:t>Extroverts </a:t>
                      </a:r>
                      <a:endParaRPr lang="en-US" dirty="0"/>
                    </a:p>
                  </a:txBody>
                  <a:tcPr/>
                </a:tc>
                <a:tc>
                  <a:txBody>
                    <a:bodyPr/>
                    <a:lstStyle/>
                    <a:p>
                      <a:r>
                        <a:rPr lang="en-US" dirty="0" smtClean="0"/>
                        <a:t>introverts</a:t>
                      </a:r>
                      <a:endParaRPr lang="en-US" dirty="0"/>
                    </a:p>
                  </a:txBody>
                  <a:tcPr/>
                </a:tc>
              </a:tr>
              <a:tr h="897636">
                <a:tc>
                  <a:txBody>
                    <a:bodyPr/>
                    <a:lstStyle/>
                    <a:p>
                      <a:r>
                        <a:rPr lang="en-US" dirty="0" smtClean="0"/>
                        <a:t>They</a:t>
                      </a:r>
                      <a:r>
                        <a:rPr lang="en-US" baseline="0" dirty="0" smtClean="0"/>
                        <a:t> are interested in the world around them</a:t>
                      </a:r>
                      <a:endParaRPr lang="en-US" dirty="0"/>
                    </a:p>
                  </a:txBody>
                  <a:tcPr/>
                </a:tc>
                <a:tc>
                  <a:txBody>
                    <a:bodyPr/>
                    <a:lstStyle/>
                    <a:p>
                      <a:r>
                        <a:rPr lang="en-US" dirty="0" smtClean="0"/>
                        <a:t>They are interested in themselves, their own feelings, emotions and unable to adjust easily to social situations</a:t>
                      </a:r>
                      <a:endParaRPr lang="en-US" dirty="0"/>
                    </a:p>
                  </a:txBody>
                  <a:tcPr/>
                </a:tc>
              </a:tr>
              <a:tr h="805431">
                <a:tc>
                  <a:txBody>
                    <a:bodyPr/>
                    <a:lstStyle/>
                    <a:p>
                      <a:r>
                        <a:rPr lang="en-US" dirty="0" smtClean="0"/>
                        <a:t>They are sociable, friendly, not easily upset by difficulties</a:t>
                      </a:r>
                      <a:endParaRPr lang="en-US" dirty="0"/>
                    </a:p>
                  </a:txBody>
                  <a:tcPr/>
                </a:tc>
                <a:tc>
                  <a:txBody>
                    <a:bodyPr/>
                    <a:lstStyle/>
                    <a:p>
                      <a:r>
                        <a:rPr lang="en-US" dirty="0" smtClean="0"/>
                        <a:t>Socially aloof and withdrawn</a:t>
                      </a:r>
                      <a:endParaRPr lang="en-US" dirty="0"/>
                    </a:p>
                  </a:txBody>
                  <a:tcPr/>
                </a:tc>
              </a:tr>
              <a:tr h="805431">
                <a:tc>
                  <a:txBody>
                    <a:bodyPr/>
                    <a:lstStyle/>
                    <a:p>
                      <a:r>
                        <a:rPr lang="en-US" dirty="0" smtClean="0"/>
                        <a:t>They are</a:t>
                      </a:r>
                      <a:r>
                        <a:rPr lang="en-US" baseline="0" dirty="0" smtClean="0"/>
                        <a:t> men/women of action rather than the reflection</a:t>
                      </a:r>
                      <a:endParaRPr lang="en-US" dirty="0"/>
                    </a:p>
                  </a:txBody>
                  <a:tcPr/>
                </a:tc>
                <a:tc>
                  <a:txBody>
                    <a:bodyPr/>
                    <a:lstStyle/>
                    <a:p>
                      <a:r>
                        <a:rPr lang="en-US" dirty="0" smtClean="0"/>
                        <a:t>They are shy and reserved.</a:t>
                      </a:r>
                      <a:endParaRPr lang="en-US" dirty="0"/>
                    </a:p>
                  </a:txBody>
                  <a:tcPr/>
                </a:tc>
              </a:tr>
              <a:tr h="1166927">
                <a:tc>
                  <a:txBody>
                    <a:bodyPr/>
                    <a:lstStyle/>
                    <a:p>
                      <a:r>
                        <a:rPr lang="en-US" dirty="0" smtClean="0"/>
                        <a:t>They</a:t>
                      </a:r>
                      <a:r>
                        <a:rPr lang="en-US" baseline="0" dirty="0" smtClean="0"/>
                        <a:t> are successful in adjusting to the realities of their environment, are socially  active and more interested in leaving  a good impression on others</a:t>
                      </a:r>
                      <a:endParaRPr lang="en-US" dirty="0"/>
                    </a:p>
                  </a:txBody>
                  <a:tcPr/>
                </a:tc>
                <a:tc>
                  <a:txBody>
                    <a:bodyPr/>
                    <a:lstStyle/>
                    <a:p>
                      <a:r>
                        <a:rPr lang="en-US" dirty="0" smtClean="0"/>
                        <a:t>They prefer to work alone</a:t>
                      </a:r>
                      <a:r>
                        <a:rPr lang="en-US" baseline="0" dirty="0" smtClean="0"/>
                        <a:t> and avoid social contacts ,they are inclined  to worry and gets easily embarrassed</a:t>
                      </a:r>
                      <a:endParaRPr lang="en-US" dirty="0"/>
                    </a:p>
                  </a:txBody>
                  <a:tcPr/>
                </a:tc>
              </a:tr>
              <a:tr h="1166927">
                <a:tc>
                  <a:txBody>
                    <a:bodyPr/>
                    <a:lstStyle/>
                    <a:p>
                      <a:r>
                        <a:rPr lang="en-US" dirty="0" smtClean="0"/>
                        <a:t>Their behavior is influenced more by physical stimulation than by their inner thoughts and ideas</a:t>
                      </a:r>
                      <a:endParaRPr lang="en-US" dirty="0"/>
                    </a:p>
                  </a:txBody>
                  <a:tcPr/>
                </a:tc>
                <a:tc>
                  <a:txBody>
                    <a:bodyPr/>
                    <a:lstStyle/>
                    <a:p>
                      <a:r>
                        <a:rPr lang="en-US" dirty="0" smtClean="0"/>
                        <a:t>They</a:t>
                      </a:r>
                      <a:r>
                        <a:rPr lang="en-US" baseline="0" dirty="0" smtClean="0"/>
                        <a:t> seek manifestations of their life's through inner activities  by going inward or dragging up things from within themselves</a:t>
                      </a:r>
                      <a:endParaRPr lang="en-US" dirty="0"/>
                    </a:p>
                  </a:txBody>
                  <a:tcPr/>
                </a:tc>
              </a:tr>
              <a:tr h="897636">
                <a:tc>
                  <a:txBody>
                    <a:bodyPr/>
                    <a:lstStyle/>
                    <a:p>
                      <a:r>
                        <a:rPr lang="en-US" dirty="0" smtClean="0"/>
                        <a:t>Politicians, social</a:t>
                      </a:r>
                      <a:r>
                        <a:rPr lang="en-US" baseline="0" dirty="0" smtClean="0"/>
                        <a:t> </a:t>
                      </a:r>
                      <a:r>
                        <a:rPr lang="en-US" baseline="0" dirty="0" err="1" smtClean="0"/>
                        <a:t>workers,lawyers,insurance</a:t>
                      </a:r>
                      <a:r>
                        <a:rPr lang="en-US" baseline="0" dirty="0" smtClean="0"/>
                        <a:t> </a:t>
                      </a:r>
                      <a:r>
                        <a:rPr lang="en-US" baseline="0" dirty="0" err="1" smtClean="0"/>
                        <a:t>agents,salesmen,fall</a:t>
                      </a:r>
                      <a:r>
                        <a:rPr lang="en-US" baseline="0" dirty="0" smtClean="0"/>
                        <a:t> in this category</a:t>
                      </a:r>
                      <a:endParaRPr lang="en-US" dirty="0"/>
                    </a:p>
                  </a:txBody>
                  <a:tcPr/>
                </a:tc>
                <a:tc>
                  <a:txBody>
                    <a:bodyPr/>
                    <a:lstStyle/>
                    <a:p>
                      <a:r>
                        <a:rPr lang="en-US" dirty="0" err="1" smtClean="0"/>
                        <a:t>Philosophers,scientisits,writers</a:t>
                      </a:r>
                      <a:r>
                        <a:rPr lang="en-US" dirty="0" smtClean="0"/>
                        <a:t> </a:t>
                      </a:r>
                      <a:endParaRPr lang="en-US" dirty="0"/>
                    </a:p>
                  </a:txBody>
                  <a:tcPr/>
                </a:tc>
              </a:tr>
            </a:tbl>
          </a:graphicData>
        </a:graphic>
      </p:graphicFrame>
    </p:spTree>
    <p:extLst>
      <p:ext uri="{BB962C8B-B14F-4D97-AF65-F5344CB8AC3E}">
        <p14:creationId xmlns:p14="http://schemas.microsoft.com/office/powerpoint/2010/main" val="44106929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t>
            </a:r>
            <a:endParaRPr lang="en-US" dirty="0"/>
          </a:p>
        </p:txBody>
      </p:sp>
      <p:sp>
        <p:nvSpPr>
          <p:cNvPr id="3" name="Content Placeholder 2"/>
          <p:cNvSpPr>
            <a:spLocks noGrp="1"/>
          </p:cNvSpPr>
          <p:nvPr>
            <p:ph idx="1"/>
          </p:nvPr>
        </p:nvSpPr>
        <p:spPr/>
        <p:txBody>
          <a:bodyPr/>
          <a:lstStyle/>
          <a:p>
            <a:r>
              <a:rPr lang="en-US" dirty="0" smtClean="0"/>
              <a:t>Why do </a:t>
            </a:r>
            <a:r>
              <a:rPr lang="en-US" dirty="0" err="1" smtClean="0"/>
              <a:t>people,laugh,why</a:t>
            </a:r>
            <a:r>
              <a:rPr lang="en-US" dirty="0" smtClean="0"/>
              <a:t> o people get attracted to </a:t>
            </a:r>
            <a:r>
              <a:rPr lang="en-US" dirty="0" err="1" smtClean="0"/>
              <a:t>eaach</a:t>
            </a:r>
            <a:r>
              <a:rPr lang="en-US" dirty="0" smtClean="0"/>
              <a:t> other? They o all these things to reflect their inner feelings known as </a:t>
            </a:r>
            <a:r>
              <a:rPr lang="en-US" dirty="0" err="1" smtClean="0"/>
              <a:t>emotions.some</a:t>
            </a:r>
            <a:r>
              <a:rPr lang="en-US" dirty="0" smtClean="0"/>
              <a:t> emotional experience are fairly weak while others are extremely intense.</a:t>
            </a:r>
          </a:p>
          <a:p>
            <a:r>
              <a:rPr lang="en-US" dirty="0" smtClean="0"/>
              <a:t>Definition:</a:t>
            </a:r>
          </a:p>
          <a:p>
            <a:r>
              <a:rPr lang="en-US" dirty="0" smtClean="0"/>
              <a:t>Feelings that generally have both physiological and cognitive elements that influence behavior. </a:t>
            </a:r>
            <a:endParaRPr lang="en-US" dirty="0"/>
          </a:p>
        </p:txBody>
      </p:sp>
    </p:spTree>
    <p:extLst>
      <p:ext uri="{BB962C8B-B14F-4D97-AF65-F5344CB8AC3E}">
        <p14:creationId xmlns:p14="http://schemas.microsoft.com/office/powerpoint/2010/main" val="41503703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an emotion</a:t>
            </a:r>
            <a:endParaRPr lang="en-US" dirty="0"/>
          </a:p>
        </p:txBody>
      </p:sp>
      <p:sp>
        <p:nvSpPr>
          <p:cNvPr id="3" name="Content Placeholder 2"/>
          <p:cNvSpPr>
            <a:spLocks noGrp="1"/>
          </p:cNvSpPr>
          <p:nvPr>
            <p:ph idx="1"/>
          </p:nvPr>
        </p:nvSpPr>
        <p:spPr/>
        <p:txBody>
          <a:bodyPr/>
          <a:lstStyle/>
          <a:p>
            <a:r>
              <a:rPr lang="en-US" b="1" dirty="0" smtClean="0"/>
              <a:t>Physiological state-if </a:t>
            </a:r>
            <a:r>
              <a:rPr lang="en-US" dirty="0" smtClean="0"/>
              <a:t>you suddenly come face to face with ,you will realize that your heartbeats faster or you might be sweating. This is a physiological process involving the autonomic nervous system.to prepare the individual to handle the crisis.</a:t>
            </a:r>
          </a:p>
          <a:p>
            <a:r>
              <a:rPr lang="en-US" b="1" dirty="0" smtClean="0"/>
              <a:t>Cognitive state-one has to understand the magnitude</a:t>
            </a:r>
            <a:r>
              <a:rPr lang="en-US" dirty="0" smtClean="0"/>
              <a:t> of the crisis faced with. This understanding reflects in feeling of fear</a:t>
            </a:r>
            <a:endParaRPr lang="en-US" b="1" dirty="0"/>
          </a:p>
        </p:txBody>
      </p:sp>
    </p:spTree>
    <p:extLst>
      <p:ext uri="{BB962C8B-B14F-4D97-AF65-F5344CB8AC3E}">
        <p14:creationId xmlns:p14="http://schemas.microsoft.com/office/powerpoint/2010/main" val="24663032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Anger, or courage.</a:t>
            </a:r>
          </a:p>
          <a:p>
            <a:r>
              <a:rPr lang="en-US" dirty="0" smtClean="0"/>
              <a:t>-behavior-emotional expression involves behavior for example running away from danger because of the fear of getting hurt or a person may smile because he/she is pleased with another person or object.</a:t>
            </a:r>
          </a:p>
          <a:p>
            <a:endParaRPr lang="en-US" dirty="0"/>
          </a:p>
        </p:txBody>
      </p:sp>
    </p:spTree>
    <p:extLst>
      <p:ext uri="{BB962C8B-B14F-4D97-AF65-F5344CB8AC3E}">
        <p14:creationId xmlns:p14="http://schemas.microsoft.com/office/powerpoint/2010/main" val="24453126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emotion</a:t>
            </a:r>
            <a:endParaRPr lang="en-US" dirty="0"/>
          </a:p>
        </p:txBody>
      </p:sp>
      <p:sp>
        <p:nvSpPr>
          <p:cNvPr id="3" name="Content Placeholder 2"/>
          <p:cNvSpPr>
            <a:spLocks noGrp="1"/>
          </p:cNvSpPr>
          <p:nvPr>
            <p:ph idx="1"/>
          </p:nvPr>
        </p:nvSpPr>
        <p:spPr/>
        <p:txBody>
          <a:bodyPr/>
          <a:lstStyle/>
          <a:p>
            <a:r>
              <a:rPr lang="en-US" dirty="0" smtClean="0"/>
              <a:t>William James an American psychologist and James Lange  a Danish physiologist developed  a similar theory independently .thee theory poses that e experience emotions as a result of our physiological changes that produce specific sensations. These sensations are then interpreted by the brain as particular kinds of emotional experience.</a:t>
            </a:r>
            <a:endParaRPr lang="en-US" dirty="0"/>
          </a:p>
        </p:txBody>
      </p:sp>
    </p:spTree>
    <p:extLst>
      <p:ext uri="{BB962C8B-B14F-4D97-AF65-F5344CB8AC3E}">
        <p14:creationId xmlns:p14="http://schemas.microsoft.com/office/powerpoint/2010/main" val="262309516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Starts with perceiving an emotion inducing event or object e.g. meeting a stranger in the dark.</a:t>
            </a:r>
          </a:p>
          <a:p>
            <a:r>
              <a:rPr lang="en-US" dirty="0" smtClean="0"/>
              <a:t>Activation of the bodily changes.(</a:t>
            </a:r>
            <a:r>
              <a:rPr lang="en-US" dirty="0" err="1" smtClean="0"/>
              <a:t>throug</a:t>
            </a:r>
            <a:r>
              <a:rPr lang="en-US" dirty="0" smtClean="0"/>
              <a:t> the thalamus)  </a:t>
            </a:r>
            <a:r>
              <a:rPr lang="en-US" dirty="0" err="1" smtClean="0"/>
              <a:t>i.e</a:t>
            </a:r>
            <a:r>
              <a:rPr lang="en-US" dirty="0" smtClean="0"/>
              <a:t> running away</a:t>
            </a:r>
          </a:p>
          <a:p>
            <a:r>
              <a:rPr lang="en-US" dirty="0" smtClean="0"/>
              <a:t>Brain interprets these bodily changes as fear.</a:t>
            </a:r>
            <a:endParaRPr lang="en-US" dirty="0"/>
          </a:p>
        </p:txBody>
      </p:sp>
    </p:spTree>
    <p:extLst>
      <p:ext uri="{BB962C8B-B14F-4D97-AF65-F5344CB8AC3E}">
        <p14:creationId xmlns:p14="http://schemas.microsoft.com/office/powerpoint/2010/main" val="23152028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Cannon-bard theory</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Walter cannon and Philip bard suggested alternative theory of emotion  to respond to the difficulties found in the James –Lange theory. They propose that physiological  reactions tend to result from emotional experiences and not the other way round.it suggests that both physiological arousal and emotional experience are produced simultaneously by the same nerve impulse controlled </a:t>
            </a:r>
            <a:endParaRPr lang="en-US" dirty="0"/>
          </a:p>
        </p:txBody>
      </p:sp>
    </p:spTree>
    <p:extLst>
      <p:ext uri="{BB962C8B-B14F-4D97-AF65-F5344CB8AC3E}">
        <p14:creationId xmlns:p14="http://schemas.microsoft.com/office/powerpoint/2010/main" val="32826529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By the part of the brain known as thalamus as opposed to physiology alone.</a:t>
            </a:r>
          </a:p>
          <a:p>
            <a:r>
              <a:rPr lang="en-US" dirty="0" smtClean="0"/>
              <a:t>In essence it says that emotion inducing stimulus will activate the thalamus which sends signals to the autonomic nervous system thereby producing  physiological pesponse.at the same time the thalamus sends a message to the cerebral cortex regarding the nature of the emotion being experienced.</a:t>
            </a:r>
            <a:endParaRPr lang="en-US" dirty="0"/>
          </a:p>
        </p:txBody>
      </p:sp>
    </p:spTree>
    <p:extLst>
      <p:ext uri="{BB962C8B-B14F-4D97-AF65-F5344CB8AC3E}">
        <p14:creationId xmlns:p14="http://schemas.microsoft.com/office/powerpoint/2010/main" val="18340301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a:t>
            </a:r>
            <a:r>
              <a:rPr lang="en-US" dirty="0" err="1" smtClean="0"/>
              <a:t>schacter</a:t>
            </a:r>
            <a:r>
              <a:rPr lang="en-US" dirty="0" smtClean="0"/>
              <a:t>-singer theory</a:t>
            </a:r>
          </a:p>
          <a:p>
            <a:pPr marL="0" indent="0">
              <a:buNone/>
            </a:pPr>
            <a:endParaRPr lang="en-US" dirty="0"/>
          </a:p>
        </p:txBody>
      </p:sp>
    </p:spTree>
    <p:extLst>
      <p:ext uri="{BB962C8B-B14F-4D97-AF65-F5344CB8AC3E}">
        <p14:creationId xmlns:p14="http://schemas.microsoft.com/office/powerpoint/2010/main" val="287561268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emotions.</a:t>
            </a:r>
            <a:endParaRPr lang="en-US" dirty="0"/>
          </a:p>
        </p:txBody>
      </p:sp>
      <p:sp>
        <p:nvSpPr>
          <p:cNvPr id="3" name="Content Placeholder 2"/>
          <p:cNvSpPr>
            <a:spLocks noGrp="1"/>
          </p:cNvSpPr>
          <p:nvPr>
            <p:ph idx="1"/>
          </p:nvPr>
        </p:nvSpPr>
        <p:spPr/>
        <p:txBody>
          <a:bodyPr>
            <a:normAutofit/>
          </a:bodyPr>
          <a:lstStyle/>
          <a:p>
            <a:r>
              <a:rPr lang="en-US" dirty="0" smtClean="0"/>
              <a:t>Preparing for action</a:t>
            </a:r>
          </a:p>
          <a:p>
            <a:pPr marL="0" indent="0">
              <a:buNone/>
            </a:pPr>
            <a:r>
              <a:rPr lang="en-US" dirty="0" smtClean="0"/>
              <a:t>They act as a link between in the external environment and behavioral responses that an individual makes. For example the emotion of fear acts the trigger for sympathetic division of the autonomic nervous system.</a:t>
            </a:r>
          </a:p>
          <a:p>
            <a:r>
              <a:rPr lang="en-US" dirty="0" smtClean="0"/>
              <a:t>Shaping our future behavior-they promote learning of information that will assist in making appropriate responses in the future. For example  </a:t>
            </a:r>
            <a:endParaRPr lang="en-US" dirty="0"/>
          </a:p>
        </p:txBody>
      </p:sp>
    </p:spTree>
    <p:extLst>
      <p:ext uri="{BB962C8B-B14F-4D97-AF65-F5344CB8AC3E}">
        <p14:creationId xmlns:p14="http://schemas.microsoft.com/office/powerpoint/2010/main" val="428222381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A nasty experience like being attached in a lonely dark place will make the individual more careful in the future to avoid the repeat of the situation.</a:t>
            </a:r>
          </a:p>
          <a:p>
            <a:r>
              <a:rPr lang="en-US" dirty="0" smtClean="0"/>
              <a:t>Helping us regulate social interaction –they influence our verbal and non verbal behavior. For example one is more likely to interact with   person displaying a warm smiling face than one who is gloomy and harsh.</a:t>
            </a:r>
            <a:endParaRPr lang="en-US" dirty="0"/>
          </a:p>
        </p:txBody>
      </p:sp>
    </p:spTree>
    <p:extLst>
      <p:ext uri="{BB962C8B-B14F-4D97-AF65-F5344CB8AC3E}">
        <p14:creationId xmlns:p14="http://schemas.microsoft.com/office/powerpoint/2010/main" val="3812477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endParaRPr lang="en-US" b="1" i="1" dirty="0"/>
          </a:p>
          <a:p>
            <a:endParaRPr lang="en-US" b="1" i="1" dirty="0" smtClean="0"/>
          </a:p>
          <a:p>
            <a:endParaRPr lang="en-US" b="1" i="1" dirty="0"/>
          </a:p>
          <a:p>
            <a:r>
              <a:rPr lang="en-US" b="1" i="1" dirty="0" smtClean="0"/>
              <a:t> </a:t>
            </a:r>
            <a:r>
              <a:rPr lang="en-US" b="1" i="1" dirty="0"/>
              <a:t>R</a:t>
            </a:r>
            <a:r>
              <a:rPr lang="en-US" b="1" i="1" dirty="0" smtClean="0"/>
              <a:t>ead </a:t>
            </a:r>
            <a:r>
              <a:rPr lang="en-US" b="1" i="1" dirty="0" smtClean="0"/>
              <a:t>and make notes on </a:t>
            </a:r>
            <a:r>
              <a:rPr lang="en-US" b="1" i="1" dirty="0" err="1" smtClean="0"/>
              <a:t>Allports</a:t>
            </a:r>
            <a:r>
              <a:rPr lang="en-US" b="1" i="1" dirty="0" smtClean="0"/>
              <a:t> and </a:t>
            </a:r>
            <a:r>
              <a:rPr lang="en-US" dirty="0" err="1" smtClean="0"/>
              <a:t>Kretschmers</a:t>
            </a:r>
            <a:r>
              <a:rPr lang="en-US" b="1" i="1" dirty="0" smtClean="0"/>
              <a:t> </a:t>
            </a:r>
            <a:r>
              <a:rPr lang="en-US" dirty="0" smtClean="0"/>
              <a:t>classification</a:t>
            </a:r>
            <a:r>
              <a:rPr lang="en-US" b="1" i="1" dirty="0" smtClean="0"/>
              <a:t> of personality</a:t>
            </a:r>
            <a:r>
              <a:rPr lang="en-US" dirty="0" smtClean="0"/>
              <a:t>.</a:t>
            </a:r>
          </a:p>
          <a:p>
            <a:endParaRPr lang="en-US" dirty="0"/>
          </a:p>
          <a:p>
            <a:endParaRPr lang="en-US" dirty="0"/>
          </a:p>
        </p:txBody>
      </p:sp>
    </p:spTree>
    <p:extLst>
      <p:ext uri="{BB962C8B-B14F-4D97-AF65-F5344CB8AC3E}">
        <p14:creationId xmlns:p14="http://schemas.microsoft.com/office/powerpoint/2010/main" val="88173395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summary emotions are an important aspect of human naature.it shows whether we are responding negatively or positively to stimulus in our environment. Any emotional expression will involve physiological reactions such as sweating or increased  heart beat. Cognition such as understanding the emotional stimuli and behavior such as running away from the emotional stimuli.</a:t>
            </a:r>
            <a:endParaRPr lang="en-US" dirty="0"/>
          </a:p>
        </p:txBody>
      </p:sp>
    </p:spTree>
    <p:extLst>
      <p:ext uri="{BB962C8B-B14F-4D97-AF65-F5344CB8AC3E}">
        <p14:creationId xmlns:p14="http://schemas.microsoft.com/office/powerpoint/2010/main" val="266560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Personality theories</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following are theories of personality:</a:t>
            </a:r>
          </a:p>
          <a:p>
            <a:pPr marL="0" indent="0">
              <a:buNone/>
            </a:pPr>
            <a:r>
              <a:rPr lang="en-US" dirty="0" smtClean="0"/>
              <a:t>1.The psycho analytic perspective</a:t>
            </a:r>
          </a:p>
          <a:p>
            <a:pPr marL="0" indent="0">
              <a:buNone/>
            </a:pPr>
            <a:r>
              <a:rPr lang="en-US" dirty="0" smtClean="0"/>
              <a:t>2.Trait theories</a:t>
            </a:r>
          </a:p>
          <a:p>
            <a:pPr marL="0" indent="0">
              <a:buNone/>
            </a:pPr>
            <a:r>
              <a:rPr lang="en-US" dirty="0" smtClean="0"/>
              <a:t>3.Behaviorist(learning theories)</a:t>
            </a:r>
          </a:p>
          <a:p>
            <a:pPr marL="0" indent="0">
              <a:buNone/>
            </a:pPr>
            <a:r>
              <a:rPr lang="en-US" dirty="0" smtClean="0"/>
              <a:t>4.Humanistic theories</a:t>
            </a:r>
          </a:p>
          <a:p>
            <a:pPr marL="0" indent="0">
              <a:buNone/>
            </a:pPr>
            <a:r>
              <a:rPr lang="en-US" dirty="0" smtClean="0"/>
              <a:t>5.Biological approaches.</a:t>
            </a:r>
          </a:p>
          <a:p>
            <a:pPr marL="0" indent="0">
              <a:buNone/>
            </a:pPr>
            <a:endParaRPr lang="en-US" dirty="0"/>
          </a:p>
        </p:txBody>
      </p:sp>
    </p:spTree>
    <p:extLst>
      <p:ext uri="{BB962C8B-B14F-4D97-AF65-F5344CB8AC3E}">
        <p14:creationId xmlns:p14="http://schemas.microsoft.com/office/powerpoint/2010/main" val="122858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psycho analytic perspective</a:t>
            </a:r>
            <a:br>
              <a:rPr lang="en-US" dirty="0"/>
            </a:b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209800" y="1582342"/>
            <a:ext cx="8001000" cy="3970318"/>
          </a:xfrm>
          <a:prstGeom prst="rect">
            <a:avLst/>
          </a:prstGeom>
        </p:spPr>
        <p:txBody>
          <a:bodyPr wrap="square">
            <a:spAutoFit/>
          </a:bodyPr>
          <a:lstStyle/>
          <a:p>
            <a:endParaRPr lang="en-US" dirty="0"/>
          </a:p>
          <a:p>
            <a:endParaRPr lang="en-US" dirty="0"/>
          </a:p>
          <a:p>
            <a:endParaRPr lang="en-US" dirty="0"/>
          </a:p>
          <a:p>
            <a:endParaRPr lang="en-US" b="1" dirty="0"/>
          </a:p>
          <a:p>
            <a:endParaRPr lang="en-US" b="1" dirty="0" smtClean="0"/>
          </a:p>
          <a:p>
            <a:r>
              <a:rPr lang="en-US" b="1" dirty="0" smtClean="0"/>
              <a:t>Freud's </a:t>
            </a:r>
            <a:r>
              <a:rPr lang="en-US" b="1" dirty="0"/>
              <a:t>psychoanalytic theory.</a:t>
            </a:r>
          </a:p>
          <a:p>
            <a:endParaRPr lang="en-US" dirty="0" smtClean="0"/>
          </a:p>
          <a:p>
            <a:r>
              <a:rPr lang="en-US" dirty="0"/>
              <a:t>Sigmund's theory is aimed at </a:t>
            </a:r>
            <a:r>
              <a:rPr lang="en-US" dirty="0" smtClean="0"/>
              <a:t>addressing </a:t>
            </a:r>
            <a:r>
              <a:rPr lang="en-US" dirty="0"/>
              <a:t>:-</a:t>
            </a:r>
          </a:p>
          <a:p>
            <a:endParaRPr lang="en-US" b="1" dirty="0"/>
          </a:p>
          <a:p>
            <a:endParaRPr lang="en-US" dirty="0"/>
          </a:p>
          <a:p>
            <a:r>
              <a:rPr lang="en-US" dirty="0" smtClean="0"/>
              <a:t>1.Levels </a:t>
            </a:r>
            <a:r>
              <a:rPr lang="en-US" dirty="0"/>
              <a:t>of consciousness</a:t>
            </a:r>
          </a:p>
          <a:p>
            <a:r>
              <a:rPr lang="en-US" dirty="0"/>
              <a:t>2.Structure of personality</a:t>
            </a:r>
          </a:p>
          <a:p>
            <a:endParaRPr lang="en-US" dirty="0"/>
          </a:p>
          <a:p>
            <a:endParaRPr lang="en-US" dirty="0"/>
          </a:p>
        </p:txBody>
      </p:sp>
    </p:spTree>
    <p:extLst>
      <p:ext uri="{BB962C8B-B14F-4D97-AF65-F5344CB8AC3E}">
        <p14:creationId xmlns:p14="http://schemas.microsoft.com/office/powerpoint/2010/main" val="3760687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Levels of consciousness</a:t>
            </a:r>
          </a:p>
          <a:p>
            <a:r>
              <a:rPr lang="en-US" dirty="0"/>
              <a:t>According to him the mind </a:t>
            </a:r>
            <a:r>
              <a:rPr lang="en-US" dirty="0" smtClean="0"/>
              <a:t>operates</a:t>
            </a:r>
          </a:p>
          <a:p>
            <a:pPr marL="0" indent="0">
              <a:buNone/>
            </a:pPr>
            <a:r>
              <a:rPr lang="en-US" dirty="0" smtClean="0"/>
              <a:t> </a:t>
            </a:r>
            <a:r>
              <a:rPr lang="en-US" dirty="0"/>
              <a:t>at three levels:</a:t>
            </a:r>
          </a:p>
          <a:p>
            <a:endParaRPr lang="en-US" dirty="0"/>
          </a:p>
        </p:txBody>
      </p:sp>
    </p:spTree>
    <p:extLst>
      <p:ext uri="{BB962C8B-B14F-4D97-AF65-F5344CB8AC3E}">
        <p14:creationId xmlns:p14="http://schemas.microsoft.com/office/powerpoint/2010/main" val="914120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solidFill>
                  <a:srgbClr val="FF0000"/>
                </a:solidFill>
              </a:rPr>
              <a:t>A]. </a:t>
            </a:r>
            <a:r>
              <a:rPr lang="en-US" b="1" u="sng" dirty="0">
                <a:solidFill>
                  <a:srgbClr val="FF0000"/>
                </a:solidFill>
              </a:rPr>
              <a:t>the conscious level.</a:t>
            </a:r>
          </a:p>
          <a:p>
            <a:r>
              <a:rPr lang="en-US" dirty="0"/>
              <a:t>This is the point at </a:t>
            </a:r>
            <a:r>
              <a:rPr lang="en-US" dirty="0" smtClean="0"/>
              <a:t>which  </a:t>
            </a:r>
            <a:r>
              <a:rPr lang="en-US" dirty="0"/>
              <a:t>we are aware of our environment </a:t>
            </a:r>
            <a:r>
              <a:rPr lang="en-US" dirty="0" smtClean="0"/>
              <a:t> and </a:t>
            </a:r>
            <a:r>
              <a:rPr lang="en-US" dirty="0"/>
              <a:t>its during this level that </a:t>
            </a:r>
            <a:r>
              <a:rPr lang="en-US" dirty="0" smtClean="0"/>
              <a:t>we </a:t>
            </a:r>
            <a:r>
              <a:rPr lang="en-US" dirty="0"/>
              <a:t>operate on in our environment. </a:t>
            </a:r>
            <a:r>
              <a:rPr lang="en-US" dirty="0" smtClean="0"/>
              <a:t>Its </a:t>
            </a:r>
            <a:r>
              <a:rPr lang="en-US" dirty="0"/>
              <a:t>a small part of our mind.</a:t>
            </a:r>
          </a:p>
          <a:p>
            <a:endParaRPr lang="en-US" dirty="0"/>
          </a:p>
        </p:txBody>
      </p:sp>
    </p:spTree>
    <p:extLst>
      <p:ext uri="{BB962C8B-B14F-4D97-AF65-F5344CB8AC3E}">
        <p14:creationId xmlns:p14="http://schemas.microsoft.com/office/powerpoint/2010/main" val="3020783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smtClean="0">
                <a:solidFill>
                  <a:srgbClr val="FF0000"/>
                </a:solidFill>
              </a:rPr>
              <a:t>B} </a:t>
            </a:r>
            <a:r>
              <a:rPr lang="en-US" u="sng" dirty="0" smtClean="0">
                <a:solidFill>
                  <a:srgbClr val="FF0000"/>
                </a:solidFill>
              </a:rPr>
              <a:t>the unconscious level</a:t>
            </a:r>
          </a:p>
          <a:p>
            <a:pPr marL="0" indent="0">
              <a:buNone/>
            </a:pPr>
            <a:r>
              <a:rPr lang="en-US" dirty="0" smtClean="0"/>
              <a:t>This is the part at which </a:t>
            </a:r>
            <a:r>
              <a:rPr lang="en-US" dirty="0" smtClean="0"/>
              <a:t>we </a:t>
            </a:r>
            <a:r>
              <a:rPr lang="en-US" dirty="0" smtClean="0"/>
              <a:t>are not aware of </a:t>
            </a:r>
            <a:r>
              <a:rPr lang="en-US" dirty="0" smtClean="0"/>
              <a:t>the environment </a:t>
            </a:r>
            <a:r>
              <a:rPr lang="en-US" dirty="0" smtClean="0"/>
              <a:t>and contains infantile wishes</a:t>
            </a:r>
            <a:r>
              <a:rPr lang="en-US" dirty="0" smtClean="0"/>
              <a:t>, desires, demands </a:t>
            </a:r>
            <a:r>
              <a:rPr lang="en-US" dirty="0" smtClean="0"/>
              <a:t>and </a:t>
            </a:r>
            <a:r>
              <a:rPr lang="en-US" dirty="0" smtClean="0"/>
              <a:t>needs which </a:t>
            </a:r>
            <a:r>
              <a:rPr lang="en-US" dirty="0" smtClean="0"/>
              <a:t>are hidden from our </a:t>
            </a:r>
            <a:r>
              <a:rPr lang="en-US" dirty="0" smtClean="0"/>
              <a:t>consciousness this </a:t>
            </a:r>
            <a:r>
              <a:rPr lang="en-US" dirty="0" smtClean="0"/>
              <a:t>is because they make </a:t>
            </a:r>
            <a:r>
              <a:rPr lang="en-US" dirty="0"/>
              <a:t>us uncomfortable when exposed to our </a:t>
            </a:r>
            <a:r>
              <a:rPr lang="en-US" dirty="0" smtClean="0"/>
              <a:t>everyday </a:t>
            </a:r>
            <a:r>
              <a:rPr lang="en-US" dirty="0"/>
              <a:t>experiences</a:t>
            </a:r>
            <a:r>
              <a:rPr lang="en-US" dirty="0" smtClean="0"/>
              <a:t>.</a:t>
            </a:r>
          </a:p>
          <a:p>
            <a:pPr marL="0" indent="0">
              <a:buNone/>
            </a:pPr>
            <a:endParaRPr lang="en-US" dirty="0" smtClean="0"/>
          </a:p>
          <a:p>
            <a:pPr marL="0" indent="0">
              <a:buNone/>
            </a:pPr>
            <a:r>
              <a:rPr lang="en-US" dirty="0" smtClean="0"/>
              <a:t> </a:t>
            </a:r>
            <a:r>
              <a:rPr lang="en-US" dirty="0"/>
              <a:t>Freud suggests that most </a:t>
            </a:r>
            <a:r>
              <a:rPr lang="en-US" dirty="0" smtClean="0"/>
              <a:t>of </a:t>
            </a:r>
            <a:r>
              <a:rPr lang="en-US" dirty="0"/>
              <a:t>our everyday behavior is </a:t>
            </a:r>
            <a:r>
              <a:rPr lang="en-US" dirty="0" smtClean="0"/>
              <a:t>motivated </a:t>
            </a:r>
            <a:r>
              <a:rPr lang="en-US" dirty="0"/>
              <a:t>by unconscious forces</a:t>
            </a:r>
            <a:r>
              <a:rPr lang="en-US" dirty="0" smtClean="0"/>
              <a:t>.</a:t>
            </a:r>
          </a:p>
          <a:p>
            <a:pPr marL="0" indent="0">
              <a:buNone/>
            </a:pPr>
            <a:r>
              <a:rPr lang="en-US" dirty="0" smtClean="0"/>
              <a:t> </a:t>
            </a:r>
          </a:p>
          <a:p>
            <a:pPr marL="0" indent="0">
              <a:buNone/>
            </a:pPr>
            <a:r>
              <a:rPr lang="en-US" dirty="0" smtClean="0"/>
              <a:t>These </a:t>
            </a:r>
            <a:r>
              <a:rPr lang="en-US" dirty="0"/>
              <a:t>force sometimes </a:t>
            </a:r>
            <a:r>
              <a:rPr lang="en-US" dirty="0" smtClean="0"/>
              <a:t>expose </a:t>
            </a:r>
            <a:r>
              <a:rPr lang="en-US" dirty="0"/>
              <a:t>themselves In dreams, slips of </a:t>
            </a:r>
            <a:r>
              <a:rPr lang="en-US" dirty="0" smtClean="0"/>
              <a:t>the </a:t>
            </a:r>
            <a:r>
              <a:rPr lang="en-US" dirty="0"/>
              <a:t>tongue and fantasies</a:t>
            </a:r>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469574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C} </a:t>
            </a:r>
            <a:r>
              <a:rPr lang="en-US" b="1" u="sng" dirty="0" smtClean="0">
                <a:solidFill>
                  <a:srgbClr val="FF0000"/>
                </a:solidFill>
              </a:rPr>
              <a:t>subconscious level</a:t>
            </a:r>
          </a:p>
          <a:p>
            <a:pPr marL="0" indent="0">
              <a:buNone/>
            </a:pPr>
            <a:r>
              <a:rPr lang="en-US" dirty="0" smtClean="0"/>
              <a:t>This is the part </a:t>
            </a:r>
            <a:r>
              <a:rPr lang="en-US" dirty="0" smtClean="0"/>
              <a:t>between the </a:t>
            </a:r>
            <a:r>
              <a:rPr lang="en-US" dirty="0" smtClean="0"/>
              <a:t>conscious and the unconscious part</a:t>
            </a:r>
          </a:p>
          <a:p>
            <a:pPr marL="0" indent="0">
              <a:buNone/>
            </a:pPr>
            <a:r>
              <a:rPr lang="en-US" dirty="0" smtClean="0"/>
              <a:t> of the mind. </a:t>
            </a:r>
            <a:endParaRPr lang="en-US" dirty="0" smtClean="0"/>
          </a:p>
          <a:p>
            <a:pPr marL="0" indent="0">
              <a:buNone/>
            </a:pPr>
            <a:r>
              <a:rPr lang="en-US" dirty="0" smtClean="0"/>
              <a:t>Experiences </a:t>
            </a:r>
            <a:r>
              <a:rPr lang="en-US" dirty="0" smtClean="0"/>
              <a:t>tend to </a:t>
            </a:r>
            <a:r>
              <a:rPr lang="en-US" dirty="0" smtClean="0"/>
              <a:t>float </a:t>
            </a:r>
            <a:r>
              <a:rPr lang="en-US" dirty="0" smtClean="0"/>
              <a:t>from the conscious to the </a:t>
            </a:r>
            <a:r>
              <a:rPr lang="en-US" dirty="0" smtClean="0"/>
              <a:t>unconscious </a:t>
            </a:r>
            <a:r>
              <a:rPr lang="en-US" dirty="0" smtClean="0"/>
              <a:t>part  of the mind</a:t>
            </a:r>
            <a:endParaRPr lang="en-US" dirty="0"/>
          </a:p>
        </p:txBody>
      </p:sp>
    </p:spTree>
    <p:extLst>
      <p:ext uri="{BB962C8B-B14F-4D97-AF65-F5344CB8AC3E}">
        <p14:creationId xmlns:p14="http://schemas.microsoft.com/office/powerpoint/2010/main" val="2003486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personality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Freud proposed that personality is made </a:t>
            </a:r>
            <a:r>
              <a:rPr lang="en-US" dirty="0" smtClean="0"/>
              <a:t> </a:t>
            </a:r>
            <a:r>
              <a:rPr lang="en-US" dirty="0" smtClean="0"/>
              <a:t>up of the following three components.</a:t>
            </a:r>
          </a:p>
          <a:p>
            <a:pPr marL="514350" indent="-514350">
              <a:buAutoNum type="arabicPeriod"/>
            </a:pPr>
            <a:r>
              <a:rPr lang="en-US" dirty="0" smtClean="0">
                <a:solidFill>
                  <a:srgbClr val="FF0000"/>
                </a:solidFill>
              </a:rPr>
              <a:t>ID</a:t>
            </a:r>
            <a:r>
              <a:rPr lang="en-US" dirty="0" smtClean="0"/>
              <a:t>.</a:t>
            </a:r>
          </a:p>
          <a:p>
            <a:pPr marL="0" indent="0">
              <a:buNone/>
            </a:pPr>
            <a:r>
              <a:rPr lang="en-US" dirty="0" smtClean="0"/>
              <a:t>This is the biological or instinctual </a:t>
            </a:r>
            <a:r>
              <a:rPr lang="en-US" dirty="0" smtClean="0"/>
              <a:t>part </a:t>
            </a:r>
            <a:r>
              <a:rPr lang="en-US" dirty="0" smtClean="0"/>
              <a:t>of the individual</a:t>
            </a:r>
            <a:r>
              <a:rPr lang="en-US" dirty="0" smtClean="0"/>
              <a:t>. </a:t>
            </a:r>
            <a:r>
              <a:rPr lang="en-US" dirty="0"/>
              <a:t>I</a:t>
            </a:r>
            <a:r>
              <a:rPr lang="en-US" dirty="0" smtClean="0"/>
              <a:t>t </a:t>
            </a:r>
            <a:r>
              <a:rPr lang="en-US" dirty="0" smtClean="0"/>
              <a:t>therefore</a:t>
            </a:r>
          </a:p>
          <a:p>
            <a:pPr marL="0" indent="0">
              <a:buNone/>
            </a:pPr>
            <a:r>
              <a:rPr lang="en-US" dirty="0" smtClean="0"/>
              <a:t> responds to the biologically based </a:t>
            </a:r>
            <a:r>
              <a:rPr lang="en-US" dirty="0"/>
              <a:t>needs( food, warmth and sexual gratification).</a:t>
            </a:r>
          </a:p>
          <a:p>
            <a:pPr marL="0" indent="0">
              <a:buNone/>
            </a:pPr>
            <a:r>
              <a:rPr lang="en-US" dirty="0" smtClean="0"/>
              <a:t>It </a:t>
            </a:r>
            <a:r>
              <a:rPr lang="en-US" dirty="0"/>
              <a:t>contains everything that is inherited </a:t>
            </a:r>
            <a:r>
              <a:rPr lang="en-US" dirty="0" smtClean="0"/>
              <a:t>hence </a:t>
            </a:r>
            <a:r>
              <a:rPr lang="en-US" dirty="0"/>
              <a:t>it is present at birth(innate).</a:t>
            </a:r>
          </a:p>
          <a:p>
            <a:pPr marL="0" indent="0">
              <a:buNone/>
            </a:pPr>
            <a:r>
              <a:rPr lang="en-US" dirty="0" smtClean="0"/>
              <a:t>The </a:t>
            </a:r>
            <a:r>
              <a:rPr lang="en-US" dirty="0"/>
              <a:t>body's needs result in </a:t>
            </a:r>
            <a:r>
              <a:rPr lang="en-US" dirty="0" smtClean="0"/>
              <a:t>impulses and </a:t>
            </a:r>
            <a:r>
              <a:rPr lang="en-US" dirty="0"/>
              <a:t>wishes that build up to </a:t>
            </a:r>
            <a:r>
              <a:rPr lang="en-US" dirty="0" smtClean="0"/>
              <a:t> create </a:t>
            </a:r>
            <a:r>
              <a:rPr lang="en-US" dirty="0"/>
              <a:t>tension in us. </a:t>
            </a:r>
            <a:endParaRPr lang="en-US" dirty="0" smtClean="0"/>
          </a:p>
          <a:p>
            <a:pPr marL="0" indent="0">
              <a:buNone/>
            </a:pPr>
            <a:r>
              <a:rPr lang="en-US" dirty="0" smtClean="0"/>
              <a:t>This </a:t>
            </a:r>
            <a:r>
              <a:rPr lang="en-US" dirty="0"/>
              <a:t>tension </a:t>
            </a:r>
            <a:r>
              <a:rPr lang="en-US" dirty="0" smtClean="0"/>
              <a:t>must </a:t>
            </a:r>
            <a:r>
              <a:rPr lang="en-US" dirty="0"/>
              <a:t>be released to create pleasure. </a:t>
            </a:r>
          </a:p>
          <a:p>
            <a:endParaRPr lang="en-US" dirty="0"/>
          </a:p>
          <a:p>
            <a:pPr marL="0" indent="0">
              <a:buNone/>
            </a:pPr>
            <a:endParaRPr lang="en-US" dirty="0" smtClean="0"/>
          </a:p>
        </p:txBody>
      </p:sp>
    </p:spTree>
    <p:extLst>
      <p:ext uri="{BB962C8B-B14F-4D97-AF65-F5344CB8AC3E}">
        <p14:creationId xmlns:p14="http://schemas.microsoft.com/office/powerpoint/2010/main" val="16340362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701800" y="1905000"/>
            <a:ext cx="8991600" cy="4389120"/>
          </a:xfrm>
        </p:spPr>
        <p:txBody>
          <a:bodyPr>
            <a:normAutofit/>
          </a:bodyPr>
          <a:lstStyle/>
          <a:p>
            <a:endParaRPr lang="en-US" dirty="0" smtClean="0"/>
          </a:p>
          <a:p>
            <a:endParaRPr lang="en-US" dirty="0"/>
          </a:p>
          <a:p>
            <a:pPr marL="0" indent="0">
              <a:buNone/>
            </a:pPr>
            <a:r>
              <a:rPr lang="en-US" dirty="0" smtClean="0"/>
              <a:t>If </a:t>
            </a:r>
            <a:r>
              <a:rPr lang="en-US" dirty="0" smtClean="0"/>
              <a:t>the tension  is not released </a:t>
            </a:r>
            <a:r>
              <a:rPr lang="en-US" dirty="0" smtClean="0"/>
              <a:t>frustrations </a:t>
            </a:r>
            <a:r>
              <a:rPr lang="en-US" dirty="0" smtClean="0"/>
              <a:t>arise hence he ID works </a:t>
            </a:r>
            <a:r>
              <a:rPr lang="en-US" dirty="0" smtClean="0"/>
              <a:t>on  </a:t>
            </a:r>
            <a:r>
              <a:rPr lang="en-US" dirty="0"/>
              <a:t>t</a:t>
            </a:r>
            <a:r>
              <a:rPr lang="en-US" dirty="0" smtClean="0"/>
              <a:t>he </a:t>
            </a:r>
            <a:r>
              <a:rPr lang="en-US" dirty="0" smtClean="0"/>
              <a:t>basis of </a:t>
            </a:r>
            <a:r>
              <a:rPr lang="en-US" b="1" i="1" dirty="0" smtClean="0">
                <a:solidFill>
                  <a:schemeClr val="accent2"/>
                </a:solidFill>
              </a:rPr>
              <a:t>pleasure seeking </a:t>
            </a:r>
            <a:r>
              <a:rPr lang="en-US" b="1" i="1" dirty="0" smtClean="0">
                <a:solidFill>
                  <a:schemeClr val="accent2"/>
                </a:solidFill>
              </a:rPr>
              <a:t>principle.</a:t>
            </a:r>
            <a:r>
              <a:rPr lang="en-US" dirty="0">
                <a:solidFill>
                  <a:schemeClr val="accent2"/>
                </a:solidFill>
              </a:rPr>
              <a:t> </a:t>
            </a:r>
            <a:r>
              <a:rPr lang="en-US" dirty="0" smtClean="0">
                <a:solidFill>
                  <a:schemeClr val="accent2"/>
                </a:solidFill>
              </a:rPr>
              <a:t>i.e</a:t>
            </a:r>
            <a:r>
              <a:rPr lang="en-US" dirty="0" smtClean="0">
                <a:solidFill>
                  <a:schemeClr val="accent2"/>
                </a:solidFill>
              </a:rPr>
              <a:t>.</a:t>
            </a:r>
            <a:r>
              <a:rPr lang="en-US" dirty="0" smtClean="0">
                <a:solidFill>
                  <a:schemeClr val="tx1">
                    <a:lumMod val="65000"/>
                    <a:lumOff val="35000"/>
                  </a:schemeClr>
                </a:solidFill>
              </a:rPr>
              <a:t> </a:t>
            </a:r>
            <a:r>
              <a:rPr lang="en-US" dirty="0" smtClean="0"/>
              <a:t> to release tension</a:t>
            </a:r>
            <a:r>
              <a:rPr lang="en-US" dirty="0" smtClean="0"/>
              <a:t>.</a:t>
            </a:r>
          </a:p>
          <a:p>
            <a:pPr marL="0" indent="0">
              <a:buNone/>
            </a:pPr>
            <a:r>
              <a:rPr lang="en-US" dirty="0" smtClean="0"/>
              <a:t> </a:t>
            </a:r>
            <a:r>
              <a:rPr lang="en-US" dirty="0" smtClean="0"/>
              <a:t>Unfortunately the </a:t>
            </a:r>
            <a:r>
              <a:rPr lang="en-US" dirty="0" smtClean="0"/>
              <a:t>id  </a:t>
            </a:r>
            <a:r>
              <a:rPr lang="en-US" dirty="0" smtClean="0"/>
              <a:t>is so infantile(childish) that its wants </a:t>
            </a:r>
            <a:r>
              <a:rPr lang="en-US" dirty="0"/>
              <a:t>instant gratification of these needs whatever </a:t>
            </a:r>
            <a:r>
              <a:rPr lang="en-US" dirty="0" smtClean="0"/>
              <a:t>the </a:t>
            </a:r>
            <a:r>
              <a:rPr lang="en-US" dirty="0"/>
              <a:t>cost or </a:t>
            </a:r>
            <a:r>
              <a:rPr lang="en-US" dirty="0" smtClean="0"/>
              <a:t>circumstances it </a:t>
            </a:r>
            <a:r>
              <a:rPr lang="en-US" dirty="0"/>
              <a:t>is therefore irrational or illogical in its demands.</a:t>
            </a:r>
          </a:p>
          <a:p>
            <a:pPr marL="0" indent="0">
              <a:buNone/>
            </a:pPr>
            <a:r>
              <a:rPr lang="en-US" dirty="0"/>
              <a:t> For example a child who is  hungry </a:t>
            </a:r>
            <a:r>
              <a:rPr lang="en-US" dirty="0" smtClean="0"/>
              <a:t>doesn’t </a:t>
            </a:r>
            <a:r>
              <a:rPr lang="en-US" dirty="0"/>
              <a:t>care where the food will come </a:t>
            </a:r>
            <a:r>
              <a:rPr lang="en-US" dirty="0" smtClean="0"/>
              <a:t>from</a:t>
            </a:r>
            <a:r>
              <a:rPr lang="en-US" dirty="0"/>
              <a:t>, it wants food at all costs.</a:t>
            </a:r>
            <a:endParaRPr lang="en-US" dirty="0">
              <a:solidFill>
                <a:schemeClr val="accent2"/>
              </a:solidFill>
            </a:endParaRPr>
          </a:p>
          <a:p>
            <a:endParaRPr lang="en-US" dirty="0"/>
          </a:p>
          <a:p>
            <a:endParaRPr lang="en-US" dirty="0" smtClean="0"/>
          </a:p>
        </p:txBody>
      </p:sp>
    </p:spTree>
    <p:extLst>
      <p:ext uri="{BB962C8B-B14F-4D97-AF65-F5344CB8AC3E}">
        <p14:creationId xmlns:p14="http://schemas.microsoft.com/office/powerpoint/2010/main" val="2106480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1.Personality consists of the distinctive </a:t>
            </a:r>
            <a:r>
              <a:rPr lang="en-US" dirty="0" smtClean="0"/>
              <a:t>patterns of </a:t>
            </a:r>
            <a:r>
              <a:rPr lang="en-US" dirty="0"/>
              <a:t>behavior including thoughts </a:t>
            </a:r>
            <a:endParaRPr lang="en-US" dirty="0" smtClean="0"/>
          </a:p>
          <a:p>
            <a:pPr marL="0" indent="0">
              <a:buNone/>
            </a:pPr>
            <a:r>
              <a:rPr lang="en-US" dirty="0" smtClean="0"/>
              <a:t>and emotions </a:t>
            </a:r>
            <a:r>
              <a:rPr lang="en-US" dirty="0"/>
              <a:t>that characterize each individuals adaptation to </a:t>
            </a:r>
            <a:r>
              <a:rPr lang="en-US" dirty="0" smtClean="0"/>
              <a:t>the </a:t>
            </a:r>
            <a:r>
              <a:rPr lang="en-US" dirty="0"/>
              <a:t>situations </a:t>
            </a:r>
            <a:endParaRPr lang="en-US" dirty="0" smtClean="0"/>
          </a:p>
          <a:p>
            <a:pPr marL="0" indent="0">
              <a:buNone/>
            </a:pPr>
            <a:r>
              <a:rPr lang="en-US" dirty="0" smtClean="0"/>
              <a:t>of </a:t>
            </a:r>
            <a:r>
              <a:rPr lang="en-US" dirty="0"/>
              <a:t>his or her role” </a:t>
            </a:r>
            <a:r>
              <a:rPr lang="en-US" dirty="0" smtClean="0"/>
              <a:t>Walter </a:t>
            </a:r>
            <a:r>
              <a:rPr lang="en-US" dirty="0"/>
              <a:t>Mischel-1976</a:t>
            </a:r>
          </a:p>
          <a:p>
            <a:endParaRPr lang="en-US" dirty="0"/>
          </a:p>
        </p:txBody>
      </p:sp>
    </p:spTree>
    <p:extLst>
      <p:ext uri="{BB962C8B-B14F-4D97-AF65-F5344CB8AC3E}">
        <p14:creationId xmlns:p14="http://schemas.microsoft.com/office/powerpoint/2010/main" val="1370171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a:t>E</a:t>
            </a:r>
            <a:r>
              <a:rPr lang="en-US" dirty="0" smtClean="0"/>
              <a:t>go</a:t>
            </a:r>
            <a:endParaRPr lang="en-US" dirty="0"/>
          </a:p>
        </p:txBody>
      </p:sp>
      <p:sp>
        <p:nvSpPr>
          <p:cNvPr id="3" name="Content Placeholder 2"/>
          <p:cNvSpPr>
            <a:spLocks noGrp="1"/>
          </p:cNvSpPr>
          <p:nvPr>
            <p:ph idx="1"/>
          </p:nvPr>
        </p:nvSpPr>
        <p:spPr/>
        <p:txBody>
          <a:bodyPr>
            <a:normAutofit/>
          </a:bodyPr>
          <a:lstStyle/>
          <a:p>
            <a:r>
              <a:rPr lang="en-US" dirty="0" smtClean="0"/>
              <a:t>This part of personality develops  </a:t>
            </a:r>
            <a:r>
              <a:rPr lang="en-US" dirty="0" smtClean="0"/>
              <a:t>when the  </a:t>
            </a:r>
            <a:r>
              <a:rPr lang="en-US" dirty="0" smtClean="0"/>
              <a:t>individual grows and interacts with the </a:t>
            </a:r>
            <a:r>
              <a:rPr lang="en-US" dirty="0" smtClean="0"/>
              <a:t> Environment. It </a:t>
            </a:r>
            <a:r>
              <a:rPr lang="en-US" dirty="0" smtClean="0"/>
              <a:t>operates on  </a:t>
            </a:r>
            <a:r>
              <a:rPr lang="en-US" dirty="0" smtClean="0"/>
              <a:t>the </a:t>
            </a:r>
            <a:r>
              <a:rPr lang="en-US" b="1" i="1" dirty="0" smtClean="0"/>
              <a:t>reality principle</a:t>
            </a:r>
            <a:r>
              <a:rPr lang="en-US" b="1" i="1" dirty="0" smtClean="0"/>
              <a:t>. </a:t>
            </a:r>
          </a:p>
          <a:p>
            <a:r>
              <a:rPr lang="en-US" dirty="0"/>
              <a:t>I</a:t>
            </a:r>
            <a:r>
              <a:rPr lang="en-US" dirty="0" smtClean="0"/>
              <a:t>t </a:t>
            </a:r>
            <a:r>
              <a:rPr lang="en-US" dirty="0" smtClean="0"/>
              <a:t>controls </a:t>
            </a:r>
            <a:r>
              <a:rPr lang="en-US" dirty="0" smtClean="0"/>
              <a:t>the demands </a:t>
            </a:r>
            <a:r>
              <a:rPr lang="en-US" dirty="0" smtClean="0"/>
              <a:t>of the ID until an </a:t>
            </a:r>
            <a:r>
              <a:rPr lang="en-US" dirty="0" smtClean="0"/>
              <a:t>appropriate </a:t>
            </a:r>
            <a:r>
              <a:rPr lang="en-US" dirty="0" smtClean="0"/>
              <a:t>time and space is available. </a:t>
            </a:r>
          </a:p>
        </p:txBody>
      </p:sp>
    </p:spTree>
    <p:extLst>
      <p:ext uri="{BB962C8B-B14F-4D97-AF65-F5344CB8AC3E}">
        <p14:creationId xmlns:p14="http://schemas.microsoft.com/office/powerpoint/2010/main" val="497155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The ego is realistic because it </a:t>
            </a:r>
            <a:r>
              <a:rPr lang="en-US" dirty="0" smtClean="0"/>
              <a:t> provides </a:t>
            </a:r>
            <a:r>
              <a:rPr lang="en-US" dirty="0"/>
              <a:t>the seat of higher cognitive</a:t>
            </a:r>
          </a:p>
          <a:p>
            <a:pPr marL="0" indent="0">
              <a:buNone/>
            </a:pPr>
            <a:r>
              <a:rPr lang="en-US" dirty="0"/>
              <a:t> abilities such as intelligence, </a:t>
            </a:r>
            <a:r>
              <a:rPr lang="en-US" dirty="0" smtClean="0"/>
              <a:t>thoughtfulness, reasoning </a:t>
            </a:r>
            <a:r>
              <a:rPr lang="en-US" dirty="0"/>
              <a:t>and learning</a:t>
            </a:r>
            <a:r>
              <a:rPr lang="en-US" dirty="0" smtClean="0"/>
              <a:t>.</a:t>
            </a:r>
          </a:p>
          <a:p>
            <a:pPr marL="0" indent="0">
              <a:buNone/>
            </a:pPr>
            <a:r>
              <a:rPr lang="en-US" dirty="0" smtClean="0"/>
              <a:t> It </a:t>
            </a:r>
            <a:r>
              <a:rPr lang="en-US" dirty="0"/>
              <a:t>is the </a:t>
            </a:r>
            <a:r>
              <a:rPr lang="en-US" dirty="0" smtClean="0"/>
              <a:t>executive part </a:t>
            </a:r>
            <a:r>
              <a:rPr lang="en-US" dirty="0"/>
              <a:t>of personality because its </a:t>
            </a:r>
            <a:r>
              <a:rPr lang="en-US" dirty="0" smtClean="0"/>
              <a:t>makes </a:t>
            </a:r>
            <a:r>
              <a:rPr lang="en-US" dirty="0"/>
              <a:t>decision </a:t>
            </a:r>
            <a:r>
              <a:rPr lang="en-US" dirty="0"/>
              <a:t>, controls actions and allows </a:t>
            </a:r>
            <a:r>
              <a:rPr lang="en-US" dirty="0" smtClean="0"/>
              <a:t>thinking and </a:t>
            </a:r>
            <a:r>
              <a:rPr lang="en-US" dirty="0"/>
              <a:t>problem solving of higher order </a:t>
            </a:r>
          </a:p>
          <a:p>
            <a:pPr marL="0" indent="0">
              <a:buNone/>
            </a:pPr>
            <a:r>
              <a:rPr lang="en-US" dirty="0"/>
              <a:t>than id can achieve</a:t>
            </a:r>
            <a:r>
              <a:rPr lang="en-US" dirty="0" smtClean="0"/>
              <a:t>.</a:t>
            </a:r>
          </a:p>
          <a:p>
            <a:pPr marL="0" indent="0">
              <a:buNone/>
            </a:pPr>
            <a:endParaRPr lang="en-US" dirty="0"/>
          </a:p>
          <a:p>
            <a:r>
              <a:rPr lang="en-US" dirty="0"/>
              <a:t>For example an individual who is hungry </a:t>
            </a:r>
            <a:r>
              <a:rPr lang="en-US" dirty="0" smtClean="0"/>
              <a:t> because </a:t>
            </a:r>
            <a:r>
              <a:rPr lang="en-US" dirty="0"/>
              <a:t>of the id demands </a:t>
            </a:r>
          </a:p>
          <a:p>
            <a:pPr marL="0" indent="0">
              <a:buNone/>
            </a:pPr>
            <a:r>
              <a:rPr lang="en-US" dirty="0"/>
              <a:t>will have to decide when and whether </a:t>
            </a:r>
            <a:r>
              <a:rPr lang="en-US" dirty="0" smtClean="0"/>
              <a:t>its </a:t>
            </a:r>
            <a:r>
              <a:rPr lang="en-US" dirty="0"/>
              <a:t>appropriate to eat. </a:t>
            </a:r>
          </a:p>
          <a:p>
            <a:pPr marL="0" indent="0">
              <a:buNone/>
            </a:pPr>
            <a:endParaRPr lang="en-US" dirty="0"/>
          </a:p>
        </p:txBody>
      </p:sp>
    </p:spTree>
    <p:extLst>
      <p:ext uri="{BB962C8B-B14F-4D97-AF65-F5344CB8AC3E}">
        <p14:creationId xmlns:p14="http://schemas.microsoft.com/office/powerpoint/2010/main" val="1948269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individual will also have to </a:t>
            </a:r>
            <a:r>
              <a:rPr lang="en-US" dirty="0" smtClean="0"/>
              <a:t> decide </a:t>
            </a:r>
            <a:r>
              <a:rPr lang="en-US" dirty="0"/>
              <a:t>on the type of food to eat.</a:t>
            </a:r>
          </a:p>
          <a:p>
            <a:pPr marL="0" indent="0">
              <a:buNone/>
            </a:pPr>
            <a:endParaRPr lang="en-US" dirty="0" smtClean="0"/>
          </a:p>
          <a:p>
            <a:pPr marL="0" indent="0">
              <a:buNone/>
            </a:pPr>
            <a:r>
              <a:rPr lang="en-US" dirty="0" smtClean="0"/>
              <a:t>so </a:t>
            </a:r>
            <a:r>
              <a:rPr lang="en-US" dirty="0"/>
              <a:t>one tends to make a </a:t>
            </a:r>
            <a:r>
              <a:rPr lang="en-US" dirty="0" smtClean="0"/>
              <a:t>cognitive analyses </a:t>
            </a:r>
            <a:r>
              <a:rPr lang="en-US" dirty="0"/>
              <a:t>of the situation in order</a:t>
            </a:r>
          </a:p>
          <a:p>
            <a:pPr marL="0" indent="0">
              <a:buNone/>
            </a:pPr>
            <a:r>
              <a:rPr lang="en-US" dirty="0"/>
              <a:t> to make a more realistic decision</a:t>
            </a:r>
          </a:p>
        </p:txBody>
      </p:sp>
    </p:spTree>
    <p:extLst>
      <p:ext uri="{BB962C8B-B14F-4D97-AF65-F5344CB8AC3E}">
        <p14:creationId xmlns:p14="http://schemas.microsoft.com/office/powerpoint/2010/main" val="1586159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Super ego</a:t>
            </a:r>
            <a:endParaRPr lang="en-US" dirty="0"/>
          </a:p>
        </p:txBody>
      </p:sp>
      <p:sp>
        <p:nvSpPr>
          <p:cNvPr id="3" name="Content Placeholder 2"/>
          <p:cNvSpPr>
            <a:spLocks noGrp="1"/>
          </p:cNvSpPr>
          <p:nvPr>
            <p:ph idx="1"/>
          </p:nvPr>
        </p:nvSpPr>
        <p:spPr/>
        <p:txBody>
          <a:bodyPr>
            <a:normAutofit/>
          </a:bodyPr>
          <a:lstStyle/>
          <a:p>
            <a:r>
              <a:rPr lang="en-US" dirty="0" smtClean="0"/>
              <a:t>This is the final personality structure </a:t>
            </a:r>
            <a:r>
              <a:rPr lang="en-US" dirty="0" smtClean="0"/>
              <a:t> which </a:t>
            </a:r>
            <a:r>
              <a:rPr lang="en-US" dirty="0" smtClean="0"/>
              <a:t>determines </a:t>
            </a:r>
            <a:r>
              <a:rPr lang="en-US" b="1" i="1" dirty="0" smtClean="0"/>
              <a:t>wrongs</a:t>
            </a:r>
            <a:r>
              <a:rPr lang="en-US" dirty="0" smtClean="0"/>
              <a:t> and </a:t>
            </a:r>
            <a:r>
              <a:rPr lang="en-US" b="1" i="1" dirty="0" smtClean="0"/>
              <a:t>rights </a:t>
            </a:r>
          </a:p>
          <a:p>
            <a:pPr marL="0" indent="0">
              <a:buNone/>
            </a:pPr>
            <a:r>
              <a:rPr lang="en-US" dirty="0" smtClean="0"/>
              <a:t>of a society as </a:t>
            </a:r>
            <a:r>
              <a:rPr lang="en-US" b="1" i="1" dirty="0" smtClean="0"/>
              <a:t>internalized moral </a:t>
            </a:r>
            <a:r>
              <a:rPr lang="en-US" b="1" i="1" dirty="0" smtClean="0"/>
              <a:t>expectations </a:t>
            </a:r>
            <a:r>
              <a:rPr lang="en-US" b="1" i="1" dirty="0" smtClean="0"/>
              <a:t>of the society</a:t>
            </a:r>
            <a:r>
              <a:rPr lang="en-US" dirty="0" smtClean="0"/>
              <a:t>.</a:t>
            </a:r>
          </a:p>
          <a:p>
            <a:pPr marL="0" indent="0">
              <a:buNone/>
            </a:pPr>
            <a:endParaRPr lang="en-US" dirty="0" smtClean="0"/>
          </a:p>
          <a:p>
            <a:r>
              <a:rPr lang="en-US" dirty="0" smtClean="0"/>
              <a:t>Parents, teachers, and other significant people </a:t>
            </a:r>
            <a:r>
              <a:rPr lang="en-US" dirty="0" smtClean="0"/>
              <a:t>play </a:t>
            </a:r>
            <a:r>
              <a:rPr lang="en-US" dirty="0" smtClean="0"/>
              <a:t>a big role in </a:t>
            </a:r>
            <a:r>
              <a:rPr lang="en-US" dirty="0" smtClean="0"/>
              <a:t>internalizing</a:t>
            </a:r>
          </a:p>
          <a:p>
            <a:pPr marL="0" indent="0">
              <a:buNone/>
            </a:pPr>
            <a:r>
              <a:rPr lang="en-US" dirty="0"/>
              <a:t>the moral values in the individual. </a:t>
            </a:r>
            <a:endParaRPr lang="en-US" dirty="0" smtClean="0"/>
          </a:p>
          <a:p>
            <a:pPr marL="0" indent="0">
              <a:buNone/>
            </a:pPr>
            <a:endParaRPr lang="en-US" dirty="0"/>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3289560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 For example when children are growing up they are told not to steal ,to respect elders to be friendly to others.</a:t>
            </a:r>
          </a:p>
          <a:p>
            <a:pPr marL="0" indent="0">
              <a:buNone/>
            </a:pPr>
            <a:endParaRPr lang="en-US" dirty="0"/>
          </a:p>
          <a:p>
            <a:pPr marL="0" indent="0">
              <a:buNone/>
            </a:pPr>
            <a:r>
              <a:rPr lang="en-US" dirty="0"/>
              <a:t> This is the basis for super ego</a:t>
            </a:r>
            <a:r>
              <a:rPr lang="en-US" dirty="0" smtClean="0"/>
              <a:t>.</a:t>
            </a:r>
          </a:p>
          <a:p>
            <a:r>
              <a:rPr lang="en-US" dirty="0"/>
              <a:t>Super ego has two components:</a:t>
            </a:r>
          </a:p>
          <a:p>
            <a:pPr marL="0" indent="0">
              <a:buNone/>
            </a:pPr>
            <a:r>
              <a:rPr lang="en-US" dirty="0"/>
              <a:t>1. the conscience</a:t>
            </a:r>
          </a:p>
          <a:p>
            <a:pPr marL="0" indent="0">
              <a:buNone/>
            </a:pPr>
            <a:r>
              <a:rPr lang="en-US" dirty="0"/>
              <a:t>2. ego ideal</a:t>
            </a:r>
          </a:p>
          <a:p>
            <a:r>
              <a:rPr lang="en-US" dirty="0"/>
              <a:t>The </a:t>
            </a:r>
            <a:r>
              <a:rPr lang="en-US" b="1" i="1" dirty="0"/>
              <a:t>conscience</a:t>
            </a:r>
            <a:r>
              <a:rPr lang="en-US" dirty="0"/>
              <a:t> part prevents the </a:t>
            </a:r>
            <a:r>
              <a:rPr lang="en-US" dirty="0" smtClean="0"/>
              <a:t>individual from </a:t>
            </a:r>
            <a:r>
              <a:rPr lang="en-US" dirty="0"/>
              <a:t>doing morally unacceptable or bad things.</a:t>
            </a:r>
          </a:p>
          <a:p>
            <a:endParaRPr lang="en-US" dirty="0"/>
          </a:p>
        </p:txBody>
      </p:sp>
    </p:spTree>
    <p:extLst>
      <p:ext uri="{BB962C8B-B14F-4D97-AF65-F5344CB8AC3E}">
        <p14:creationId xmlns:p14="http://schemas.microsoft.com/office/powerpoint/2010/main" val="3486222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600200"/>
            <a:ext cx="9144000" cy="5105400"/>
          </a:xfrm>
        </p:spPr>
        <p:txBody>
          <a:bodyPr>
            <a:normAutofit/>
          </a:bodyPr>
          <a:lstStyle/>
          <a:p>
            <a:pPr marL="0" indent="0">
              <a:buNone/>
            </a:pPr>
            <a:r>
              <a:rPr lang="en-US" dirty="0"/>
              <a:t>if the individual does bad things he should be punished in form of guilt. </a:t>
            </a:r>
            <a:endParaRPr lang="en-US" dirty="0" smtClean="0"/>
          </a:p>
          <a:p>
            <a:pPr marL="0" indent="0">
              <a:buNone/>
            </a:pPr>
            <a:endParaRPr lang="en-US" dirty="0"/>
          </a:p>
          <a:p>
            <a:pPr marL="0" indent="0">
              <a:buNone/>
            </a:pPr>
            <a:r>
              <a:rPr lang="en-US" dirty="0"/>
              <a:t>The </a:t>
            </a:r>
            <a:r>
              <a:rPr lang="en-US" b="1" i="1" dirty="0"/>
              <a:t>ego ideal </a:t>
            </a:r>
            <a:r>
              <a:rPr lang="en-US" dirty="0"/>
              <a:t>on the other hand </a:t>
            </a:r>
            <a:r>
              <a:rPr lang="en-US" dirty="0" smtClean="0"/>
              <a:t>motivates the </a:t>
            </a:r>
            <a:r>
              <a:rPr lang="en-US" dirty="0"/>
              <a:t>individual to do </a:t>
            </a:r>
            <a:r>
              <a:rPr lang="en-US" dirty="0" smtClean="0"/>
              <a:t>what is </a:t>
            </a:r>
            <a:r>
              <a:rPr lang="en-US" dirty="0"/>
              <a:t>morally acceptable and an individual who engages in this type of behavior is </a:t>
            </a:r>
            <a:r>
              <a:rPr lang="en-US" dirty="0" smtClean="0"/>
              <a:t>rewarded </a:t>
            </a:r>
            <a:r>
              <a:rPr lang="en-US" dirty="0"/>
              <a:t>by pride and higher self esteem. </a:t>
            </a:r>
          </a:p>
          <a:p>
            <a:pPr marL="0" indent="0">
              <a:buNone/>
            </a:pPr>
            <a:r>
              <a:rPr lang="en-US" dirty="0"/>
              <a:t>The super ego therefore helps in </a:t>
            </a:r>
            <a:r>
              <a:rPr lang="en-US" dirty="0" smtClean="0"/>
              <a:t>controlling </a:t>
            </a:r>
            <a:r>
              <a:rPr lang="en-US" dirty="0"/>
              <a:t>impulses coming from the id.</a:t>
            </a:r>
          </a:p>
          <a:p>
            <a:endParaRPr lang="en-US" dirty="0"/>
          </a:p>
          <a:p>
            <a:pPr marL="0" indent="0">
              <a:buNone/>
            </a:pPr>
            <a:endParaRPr lang="en-US" dirty="0"/>
          </a:p>
          <a:p>
            <a:endParaRPr lang="en-US" dirty="0"/>
          </a:p>
          <a:p>
            <a:endParaRPr lang="en-US" dirty="0"/>
          </a:p>
          <a:p>
            <a:endParaRPr lang="en-US" dirty="0" smtClean="0"/>
          </a:p>
        </p:txBody>
      </p:sp>
    </p:spTree>
    <p:extLst>
      <p:ext uri="{BB962C8B-B14F-4D97-AF65-F5344CB8AC3E}">
        <p14:creationId xmlns:p14="http://schemas.microsoft.com/office/powerpoint/2010/main" val="505758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There by making our behavior </a:t>
            </a:r>
            <a:r>
              <a:rPr lang="en-US" dirty="0" smtClean="0"/>
              <a:t>less selfish </a:t>
            </a:r>
            <a:r>
              <a:rPr lang="en-US" dirty="0" smtClean="0"/>
              <a:t>and full of virtues.</a:t>
            </a:r>
          </a:p>
          <a:p>
            <a:pPr marL="0" indent="0">
              <a:buNone/>
            </a:pPr>
            <a:r>
              <a:rPr lang="en-US" dirty="0" smtClean="0"/>
              <a:t> </a:t>
            </a:r>
            <a:endParaRPr lang="en-US" dirty="0" smtClean="0"/>
          </a:p>
          <a:p>
            <a:pPr marL="0" indent="0">
              <a:buNone/>
            </a:pPr>
            <a:endParaRPr lang="en-US" dirty="0"/>
          </a:p>
          <a:p>
            <a:pPr marL="0" indent="0">
              <a:buNone/>
            </a:pPr>
            <a:r>
              <a:rPr lang="en-US" dirty="0" smtClean="0"/>
              <a:t>For </a:t>
            </a:r>
            <a:r>
              <a:rPr lang="en-US" dirty="0" smtClean="0"/>
              <a:t>example when you give </a:t>
            </a:r>
            <a:r>
              <a:rPr lang="en-US" dirty="0" smtClean="0"/>
              <a:t>up a seat </a:t>
            </a:r>
            <a:r>
              <a:rPr lang="en-US" dirty="0" smtClean="0"/>
              <a:t>for a sick passenger </a:t>
            </a:r>
          </a:p>
          <a:p>
            <a:pPr marL="0" indent="0">
              <a:buNone/>
            </a:pPr>
            <a:r>
              <a:rPr lang="en-US" dirty="0" smtClean="0"/>
              <a:t>in a bus you feel good </a:t>
            </a:r>
            <a:r>
              <a:rPr lang="en-US" dirty="0" smtClean="0"/>
              <a:t>about </a:t>
            </a:r>
            <a:r>
              <a:rPr lang="en-US" dirty="0" smtClean="0"/>
              <a:t>yourself and this is the </a:t>
            </a:r>
            <a:r>
              <a:rPr lang="en-US" dirty="0" smtClean="0"/>
              <a:t>ego ideal </a:t>
            </a:r>
            <a:r>
              <a:rPr lang="en-US" dirty="0" smtClean="0"/>
              <a:t>rewarding you.</a:t>
            </a:r>
          </a:p>
        </p:txBody>
      </p:sp>
    </p:spTree>
    <p:extLst>
      <p:ext uri="{BB962C8B-B14F-4D97-AF65-F5344CB8AC3E}">
        <p14:creationId xmlns:p14="http://schemas.microsoft.com/office/powerpoint/2010/main" val="2622233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a:t>Ego and conflict</a:t>
            </a:r>
          </a:p>
          <a:p>
            <a:pPr marL="0" indent="0">
              <a:buNone/>
            </a:pPr>
            <a:r>
              <a:rPr lang="en-US" dirty="0"/>
              <a:t>The ego faces conflicting demands from </a:t>
            </a:r>
            <a:r>
              <a:rPr lang="en-US" dirty="0" smtClean="0"/>
              <a:t>three </a:t>
            </a:r>
            <a:r>
              <a:rPr lang="en-US" dirty="0"/>
              <a:t>sources</a:t>
            </a:r>
          </a:p>
          <a:p>
            <a:pPr marL="0" indent="0">
              <a:buNone/>
            </a:pPr>
            <a:r>
              <a:rPr lang="en-US" dirty="0"/>
              <a:t>1. external reality ,</a:t>
            </a:r>
            <a:r>
              <a:rPr lang="en-US" dirty="0" err="1"/>
              <a:t>e.g</a:t>
            </a:r>
            <a:r>
              <a:rPr lang="en-US" dirty="0"/>
              <a:t> when threatened with a knife</a:t>
            </a:r>
          </a:p>
          <a:p>
            <a:pPr marL="0" indent="0">
              <a:buNone/>
            </a:pPr>
            <a:r>
              <a:rPr lang="en-US" dirty="0"/>
              <a:t>2.where the ego fears being overwhelmed </a:t>
            </a:r>
            <a:r>
              <a:rPr lang="en-US" dirty="0"/>
              <a:t>by the id demands for </a:t>
            </a:r>
            <a:r>
              <a:rPr lang="en-US" dirty="0" smtClean="0"/>
              <a:t>gratification- neurotic conflict</a:t>
            </a:r>
          </a:p>
          <a:p>
            <a:pPr marL="0" indent="0">
              <a:buNone/>
            </a:pPr>
            <a:r>
              <a:rPr lang="en-US" dirty="0"/>
              <a:t>3.where the ego feels threatened </a:t>
            </a:r>
            <a:r>
              <a:rPr lang="en-US" dirty="0" smtClean="0"/>
              <a:t>by punishment </a:t>
            </a:r>
            <a:r>
              <a:rPr lang="en-US" dirty="0"/>
              <a:t>from the conscience the result is moral conflict.</a:t>
            </a:r>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1909897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Defense ,mechanisms </a:t>
            </a:r>
            <a:endParaRPr lang="en-US" b="1" u="sng" dirty="0"/>
          </a:p>
        </p:txBody>
      </p:sp>
      <p:sp>
        <p:nvSpPr>
          <p:cNvPr id="3" name="Content Placeholder 2"/>
          <p:cNvSpPr>
            <a:spLocks noGrp="1"/>
          </p:cNvSpPr>
          <p:nvPr>
            <p:ph idx="1"/>
          </p:nvPr>
        </p:nvSpPr>
        <p:spPr/>
        <p:txBody>
          <a:bodyPr>
            <a:normAutofit/>
          </a:bodyPr>
          <a:lstStyle/>
          <a:p>
            <a:r>
              <a:rPr lang="en-US" dirty="0" smtClean="0"/>
              <a:t>Since the ego is faced with </a:t>
            </a:r>
            <a:r>
              <a:rPr lang="en-US" dirty="0" smtClean="0"/>
              <a:t>conflicts </a:t>
            </a:r>
            <a:r>
              <a:rPr lang="en-US" dirty="0" smtClean="0"/>
              <a:t>arising from the demands of </a:t>
            </a:r>
          </a:p>
          <a:p>
            <a:pPr marL="0" indent="0">
              <a:buNone/>
            </a:pPr>
            <a:r>
              <a:rPr lang="en-US" dirty="0" smtClean="0"/>
              <a:t>the id and expectations of </a:t>
            </a:r>
            <a:r>
              <a:rPr lang="en-US" dirty="0" smtClean="0"/>
              <a:t>the super </a:t>
            </a:r>
            <a:r>
              <a:rPr lang="en-US" dirty="0" smtClean="0"/>
              <a:t>ego</a:t>
            </a:r>
            <a:r>
              <a:rPr lang="en-US" dirty="0" smtClean="0"/>
              <a:t>. </a:t>
            </a:r>
            <a:r>
              <a:rPr lang="en-US" dirty="0"/>
              <a:t>I</a:t>
            </a:r>
            <a:r>
              <a:rPr lang="en-US" dirty="0" smtClean="0"/>
              <a:t>t </a:t>
            </a:r>
            <a:r>
              <a:rPr lang="en-US" dirty="0" smtClean="0"/>
              <a:t>has to defend</a:t>
            </a:r>
          </a:p>
          <a:p>
            <a:pPr marL="0" indent="0">
              <a:buNone/>
            </a:pPr>
            <a:r>
              <a:rPr lang="en-US" dirty="0" smtClean="0"/>
              <a:t> itself using what Sigmund Freud calls </a:t>
            </a:r>
            <a:r>
              <a:rPr lang="en-US" b="1" i="1" dirty="0" smtClean="0">
                <a:solidFill>
                  <a:srgbClr val="FF0000"/>
                </a:solidFill>
              </a:rPr>
              <a:t>defense </a:t>
            </a:r>
            <a:r>
              <a:rPr lang="en-US" b="1" i="1" dirty="0" smtClean="0">
                <a:solidFill>
                  <a:srgbClr val="FF0000"/>
                </a:solidFill>
              </a:rPr>
              <a:t>mechanisms</a:t>
            </a:r>
            <a:r>
              <a:rPr lang="en-US" dirty="0" smtClean="0"/>
              <a:t>. </a:t>
            </a:r>
          </a:p>
          <a:p>
            <a:endParaRPr lang="en-US" dirty="0"/>
          </a:p>
        </p:txBody>
      </p:sp>
    </p:spTree>
    <p:extLst>
      <p:ext uri="{BB962C8B-B14F-4D97-AF65-F5344CB8AC3E}">
        <p14:creationId xmlns:p14="http://schemas.microsoft.com/office/powerpoint/2010/main" val="2879084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The following are some of the </a:t>
            </a:r>
            <a:r>
              <a:rPr lang="en-US" dirty="0" smtClean="0"/>
              <a:t> defense </a:t>
            </a:r>
            <a:r>
              <a:rPr lang="en-US" dirty="0"/>
              <a:t>mechanisms that an individual can </a:t>
            </a:r>
          </a:p>
          <a:p>
            <a:pPr marL="0" indent="0">
              <a:buNone/>
            </a:pPr>
            <a:r>
              <a:rPr lang="en-US" dirty="0"/>
              <a:t>use to enable the ego free of conflict</a:t>
            </a:r>
            <a:r>
              <a:rPr lang="en-US" dirty="0" smtClean="0"/>
              <a:t>.</a:t>
            </a:r>
            <a:endParaRPr lang="en-US" dirty="0"/>
          </a:p>
          <a:p>
            <a:pPr marL="0" indent="0">
              <a:buNone/>
            </a:pPr>
            <a:r>
              <a:rPr lang="en-US" b="1" u="sng" dirty="0"/>
              <a:t>1. repression-</a:t>
            </a:r>
          </a:p>
          <a:p>
            <a:pPr marL="0" indent="0">
              <a:buNone/>
            </a:pPr>
            <a:r>
              <a:rPr lang="en-US" dirty="0"/>
              <a:t>The tendency to force a dangerous </a:t>
            </a:r>
            <a:r>
              <a:rPr lang="en-US" dirty="0" smtClean="0"/>
              <a:t> or </a:t>
            </a:r>
            <a:r>
              <a:rPr lang="en-US" dirty="0"/>
              <a:t>threatening memory, </a:t>
            </a:r>
            <a:endParaRPr lang="en-US" dirty="0" smtClean="0"/>
          </a:p>
          <a:p>
            <a:pPr marL="0" indent="0">
              <a:buNone/>
            </a:pPr>
            <a:r>
              <a:rPr lang="en-US" dirty="0" smtClean="0"/>
              <a:t>idea, feeling, wishes out </a:t>
            </a:r>
            <a:r>
              <a:rPr lang="en-US" dirty="0"/>
              <a:t>of the conscious to the </a:t>
            </a:r>
            <a:r>
              <a:rPr lang="en-US" dirty="0" smtClean="0"/>
              <a:t>unconscious </a:t>
            </a:r>
            <a:r>
              <a:rPr lang="en-US" dirty="0"/>
              <a:t>level /part of the mind.</a:t>
            </a:r>
          </a:p>
          <a:p>
            <a:r>
              <a:rPr lang="en-US" dirty="0"/>
              <a:t>These are experiences that would be hurting or painful to the individual. </a:t>
            </a:r>
          </a:p>
          <a:p>
            <a:endParaRPr lang="en-US" dirty="0"/>
          </a:p>
        </p:txBody>
      </p:sp>
    </p:spTree>
    <p:extLst>
      <p:ext uri="{BB962C8B-B14F-4D97-AF65-F5344CB8AC3E}">
        <p14:creationId xmlns:p14="http://schemas.microsoft.com/office/powerpoint/2010/main" val="11733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2. “Personality is the sum of </a:t>
            </a:r>
            <a:r>
              <a:rPr lang="en-US" dirty="0" smtClean="0"/>
              <a:t>activities that can be </a:t>
            </a:r>
            <a:r>
              <a:rPr lang="en-US" dirty="0" smtClean="0"/>
              <a:t>discovered by actual </a:t>
            </a:r>
          </a:p>
          <a:p>
            <a:pPr marL="0" indent="0">
              <a:buNone/>
            </a:pPr>
            <a:r>
              <a:rPr lang="en-US" dirty="0" smtClean="0"/>
              <a:t>observations over a long enough period </a:t>
            </a:r>
            <a:r>
              <a:rPr lang="en-US" dirty="0" smtClean="0"/>
              <a:t>of </a:t>
            </a:r>
            <a:r>
              <a:rPr lang="en-US" dirty="0" smtClean="0"/>
              <a:t>time to give reliable information</a:t>
            </a:r>
            <a:r>
              <a:rPr lang="en-US" dirty="0" smtClean="0"/>
              <a:t>”-Watson.</a:t>
            </a:r>
            <a:endParaRPr lang="en-US" dirty="0" smtClean="0"/>
          </a:p>
          <a:p>
            <a:pPr marL="0" indent="0">
              <a:buNone/>
            </a:pPr>
            <a:endParaRPr lang="en-US" dirty="0"/>
          </a:p>
          <a:p>
            <a:pPr marL="0" indent="0">
              <a:buNone/>
            </a:pPr>
            <a:r>
              <a:rPr lang="en-US" dirty="0" smtClean="0"/>
              <a:t>3.”Personality refers to deeply ingrained patterns </a:t>
            </a:r>
            <a:r>
              <a:rPr lang="en-US" dirty="0" smtClean="0"/>
              <a:t>of </a:t>
            </a:r>
            <a:r>
              <a:rPr lang="en-US" dirty="0" smtClean="0"/>
              <a:t>behavior, which include the way </a:t>
            </a:r>
            <a:r>
              <a:rPr lang="en-US" dirty="0" smtClean="0"/>
              <a:t>one </a:t>
            </a:r>
            <a:r>
              <a:rPr lang="en-US" dirty="0" smtClean="0"/>
              <a:t>relates to, perceives and </a:t>
            </a:r>
            <a:r>
              <a:rPr lang="en-US" dirty="0" smtClean="0"/>
              <a:t>thinks </a:t>
            </a:r>
            <a:r>
              <a:rPr lang="en-US" dirty="0" smtClean="0"/>
              <a:t>about the environment and oneself</a:t>
            </a:r>
            <a:r>
              <a:rPr lang="en-US" dirty="0" smtClean="0"/>
              <a:t>”-American </a:t>
            </a:r>
            <a:r>
              <a:rPr lang="en-US" dirty="0" smtClean="0"/>
              <a:t>Psychiatric Asssociation-1987.</a:t>
            </a:r>
          </a:p>
        </p:txBody>
      </p:sp>
    </p:spTree>
    <p:extLst>
      <p:ext uri="{BB962C8B-B14F-4D97-AF65-F5344CB8AC3E}">
        <p14:creationId xmlns:p14="http://schemas.microsoft.com/office/powerpoint/2010/main" val="1474140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b="1" u="sng" dirty="0" smtClean="0"/>
          </a:p>
          <a:p>
            <a:r>
              <a:rPr lang="en-US" dirty="0"/>
              <a:t>For example a teacher would want to forget an embarrassing situation when he fails to give the correct answer to a question raised by a student.</a:t>
            </a:r>
          </a:p>
          <a:p>
            <a:r>
              <a:rPr lang="en-US" dirty="0"/>
              <a:t>one tries to forget that moment whenever they can…motivated forgetting.</a:t>
            </a:r>
          </a:p>
          <a:p>
            <a:pPr marL="0" indent="0">
              <a:buNone/>
            </a:pPr>
            <a:endParaRPr lang="en-US" b="1" u="sng" dirty="0"/>
          </a:p>
          <a:p>
            <a:pPr marL="0" indent="0">
              <a:buNone/>
            </a:pPr>
            <a:r>
              <a:rPr lang="en-US" b="1" u="sng" dirty="0" smtClean="0"/>
              <a:t>2</a:t>
            </a:r>
            <a:r>
              <a:rPr lang="en-US" b="1" u="sng" dirty="0"/>
              <a:t>. displacement</a:t>
            </a:r>
          </a:p>
          <a:p>
            <a:r>
              <a:rPr lang="en-US" dirty="0"/>
              <a:t>The tendency to choose  substitute object for the expression of ones feeling because one cannot express them directly to the real target.</a:t>
            </a:r>
          </a:p>
          <a:p>
            <a:endParaRPr lang="en-US" dirty="0"/>
          </a:p>
        </p:txBody>
      </p:sp>
    </p:spTree>
    <p:extLst>
      <p:ext uri="{BB962C8B-B14F-4D97-AF65-F5344CB8AC3E}">
        <p14:creationId xmlns:p14="http://schemas.microsoft.com/office/powerpoint/2010/main" val="618977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This is because the alternative </a:t>
            </a:r>
            <a:r>
              <a:rPr lang="en-US" dirty="0" smtClean="0"/>
              <a:t>target is </a:t>
            </a:r>
            <a:r>
              <a:rPr lang="en-US" dirty="0" smtClean="0"/>
              <a:t>more convenient and safe to</a:t>
            </a:r>
          </a:p>
          <a:p>
            <a:pPr marL="0" indent="0">
              <a:buNone/>
            </a:pPr>
            <a:r>
              <a:rPr lang="en-US" dirty="0" smtClean="0"/>
              <a:t> direct your feelings towards.</a:t>
            </a:r>
          </a:p>
          <a:p>
            <a:pPr marL="0" indent="0">
              <a:buNone/>
            </a:pPr>
            <a:r>
              <a:rPr lang="en-US" dirty="0" smtClean="0"/>
              <a:t> For example an employee who </a:t>
            </a:r>
            <a:r>
              <a:rPr lang="en-US" dirty="0" smtClean="0"/>
              <a:t>is  </a:t>
            </a:r>
            <a:r>
              <a:rPr lang="en-US" dirty="0" smtClean="0"/>
              <a:t>annoyed at work by the boss</a:t>
            </a:r>
          </a:p>
          <a:p>
            <a:pPr marL="0" indent="0">
              <a:buNone/>
            </a:pPr>
            <a:r>
              <a:rPr lang="en-US" dirty="0" smtClean="0"/>
              <a:t> may choose to go home </a:t>
            </a:r>
            <a:r>
              <a:rPr lang="en-US" dirty="0"/>
              <a:t>and quarrel with his or her spouse  or children.</a:t>
            </a:r>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13697753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b="1" u="sng" dirty="0"/>
              <a:t>3.denial</a:t>
            </a:r>
          </a:p>
          <a:p>
            <a:pPr marL="0" indent="0">
              <a:buNone/>
            </a:pPr>
            <a:r>
              <a:rPr lang="en-US" dirty="0"/>
              <a:t>This is a situation when </a:t>
            </a:r>
            <a:r>
              <a:rPr lang="en-US" dirty="0" smtClean="0"/>
              <a:t>an individual </a:t>
            </a:r>
            <a:r>
              <a:rPr lang="en-US" dirty="0"/>
              <a:t>refuses to accept a certain </a:t>
            </a:r>
          </a:p>
          <a:p>
            <a:pPr marL="0" indent="0">
              <a:buNone/>
            </a:pPr>
            <a:r>
              <a:rPr lang="en-US" dirty="0"/>
              <a:t>aspect of reality especially if </a:t>
            </a:r>
            <a:r>
              <a:rPr lang="en-US" dirty="0" smtClean="0"/>
              <a:t>such reality </a:t>
            </a:r>
            <a:r>
              <a:rPr lang="en-US" dirty="0"/>
              <a:t>is painful or distressing</a:t>
            </a:r>
            <a:r>
              <a:rPr lang="en-US" dirty="0" smtClean="0"/>
              <a:t>.</a:t>
            </a:r>
          </a:p>
          <a:p>
            <a:pPr marL="0" indent="0">
              <a:buNone/>
            </a:pPr>
            <a:endParaRPr lang="en-US" dirty="0" smtClean="0"/>
          </a:p>
          <a:p>
            <a:r>
              <a:rPr lang="en-US" dirty="0"/>
              <a:t>Many times we refuse to accept </a:t>
            </a:r>
            <a:r>
              <a:rPr lang="en-US" dirty="0" smtClean="0"/>
              <a:t> certain  </a:t>
            </a:r>
            <a:r>
              <a:rPr lang="en-US" dirty="0"/>
              <a:t>experiences in our life. </a:t>
            </a:r>
          </a:p>
          <a:p>
            <a:pPr marL="0" indent="0">
              <a:buNone/>
            </a:pPr>
            <a:r>
              <a:rPr lang="en-US" dirty="0"/>
              <a:t>For example we may refuse to </a:t>
            </a:r>
            <a:r>
              <a:rPr lang="en-US" dirty="0" smtClean="0"/>
              <a:t>accept </a:t>
            </a:r>
            <a:r>
              <a:rPr lang="en-US" dirty="0"/>
              <a:t>that we have failed our </a:t>
            </a:r>
          </a:p>
          <a:p>
            <a:pPr marL="0" indent="0">
              <a:buNone/>
            </a:pPr>
            <a:r>
              <a:rPr lang="en-US" dirty="0"/>
              <a:t>exam or that we have contracted </a:t>
            </a:r>
            <a:r>
              <a:rPr lang="en-US" dirty="0" smtClean="0"/>
              <a:t>a </a:t>
            </a:r>
            <a:r>
              <a:rPr lang="en-US" dirty="0"/>
              <a:t>certain disease. </a:t>
            </a:r>
          </a:p>
          <a:p>
            <a:pPr marL="0" indent="0">
              <a:buNone/>
            </a:pPr>
            <a:endParaRPr lang="en-US" dirty="0"/>
          </a:p>
          <a:p>
            <a:endParaRPr lang="en-US" dirty="0"/>
          </a:p>
        </p:txBody>
      </p:sp>
    </p:spTree>
    <p:extLst>
      <p:ext uri="{BB962C8B-B14F-4D97-AF65-F5344CB8AC3E}">
        <p14:creationId xmlns:p14="http://schemas.microsoft.com/office/powerpoint/2010/main" val="4061098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Most times </a:t>
            </a:r>
            <a:r>
              <a:rPr lang="en-US" dirty="0" smtClean="0"/>
              <a:t>this </a:t>
            </a:r>
            <a:r>
              <a:rPr lang="en-US" dirty="0"/>
              <a:t>process is temporary because the reality </a:t>
            </a:r>
          </a:p>
          <a:p>
            <a:pPr marL="0" indent="0">
              <a:buNone/>
            </a:pPr>
            <a:r>
              <a:rPr lang="en-US" dirty="0"/>
              <a:t>will soon emerge. </a:t>
            </a:r>
            <a:endParaRPr lang="en-US" dirty="0" smtClean="0"/>
          </a:p>
          <a:p>
            <a:pPr marL="0" indent="0">
              <a:buNone/>
            </a:pPr>
            <a:r>
              <a:rPr lang="en-US" dirty="0" smtClean="0"/>
              <a:t>For </a:t>
            </a:r>
            <a:r>
              <a:rPr lang="en-US" dirty="0"/>
              <a:t>example a </a:t>
            </a:r>
            <a:r>
              <a:rPr lang="en-US" dirty="0" smtClean="0"/>
              <a:t>terminally </a:t>
            </a:r>
            <a:r>
              <a:rPr lang="en-US" dirty="0"/>
              <a:t>ill person cannot continue </a:t>
            </a:r>
            <a:r>
              <a:rPr lang="en-US" dirty="0" smtClean="0"/>
              <a:t>to deny </a:t>
            </a:r>
            <a:r>
              <a:rPr lang="en-US" dirty="0"/>
              <a:t>that he is ill forever. </a:t>
            </a:r>
          </a:p>
          <a:p>
            <a:pPr marL="0" indent="0">
              <a:buNone/>
            </a:pPr>
            <a:r>
              <a:rPr lang="en-US" dirty="0"/>
              <a:t>The disease will soon overwhelm him or her.</a:t>
            </a:r>
          </a:p>
          <a:p>
            <a:endParaRPr lang="en-US" dirty="0" smtClean="0"/>
          </a:p>
        </p:txBody>
      </p:sp>
    </p:spTree>
    <p:extLst>
      <p:ext uri="{BB962C8B-B14F-4D97-AF65-F5344CB8AC3E}">
        <p14:creationId xmlns:p14="http://schemas.microsoft.com/office/powerpoint/2010/main" val="1886722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4.Rationalization</a:t>
            </a:r>
          </a:p>
          <a:p>
            <a:pPr marL="0" indent="0">
              <a:buNone/>
            </a:pPr>
            <a:r>
              <a:rPr lang="en-US" dirty="0" smtClean="0"/>
              <a:t>This is the tendency to find </a:t>
            </a:r>
            <a:r>
              <a:rPr lang="en-US" dirty="0" smtClean="0"/>
              <a:t> an </a:t>
            </a:r>
            <a:r>
              <a:rPr lang="en-US" dirty="0" smtClean="0"/>
              <a:t>acceptable excuse to justify something</a:t>
            </a:r>
          </a:p>
          <a:p>
            <a:pPr marL="0" indent="0">
              <a:buNone/>
            </a:pPr>
            <a:r>
              <a:rPr lang="en-US" dirty="0" smtClean="0"/>
              <a:t> which is not </a:t>
            </a:r>
            <a:r>
              <a:rPr lang="en-US" dirty="0" smtClean="0"/>
              <a:t>acceptable. It involves </a:t>
            </a:r>
            <a:r>
              <a:rPr lang="en-US" dirty="0" smtClean="0"/>
              <a:t>justifying ones own end and other </a:t>
            </a:r>
          </a:p>
          <a:p>
            <a:pPr marL="0" indent="0">
              <a:buNone/>
            </a:pPr>
            <a:r>
              <a:rPr lang="en-US" dirty="0" smtClean="0"/>
              <a:t>peoples actions to oneself  and believing it</a:t>
            </a:r>
            <a:r>
              <a:rPr lang="en-US" dirty="0" smtClean="0"/>
              <a:t>.</a:t>
            </a:r>
          </a:p>
          <a:p>
            <a:pPr marL="0" indent="0">
              <a:buNone/>
            </a:pPr>
            <a:endParaRPr lang="en-US" dirty="0" smtClean="0"/>
          </a:p>
          <a:p>
            <a:pPr marL="0" indent="0">
              <a:buNone/>
            </a:pPr>
            <a:r>
              <a:rPr lang="en-US" dirty="0" smtClean="0"/>
              <a:t> For example a male student who </a:t>
            </a:r>
            <a:r>
              <a:rPr lang="en-US" dirty="0"/>
              <a:t>asks a female colleague out and </a:t>
            </a:r>
          </a:p>
          <a:p>
            <a:pPr marL="0" indent="0">
              <a:buNone/>
            </a:pPr>
            <a:r>
              <a:rPr lang="en-US" dirty="0"/>
              <a:t>is turned down may end up  </a:t>
            </a:r>
            <a:r>
              <a:rPr lang="en-US" dirty="0" smtClean="0"/>
              <a:t>saying </a:t>
            </a:r>
            <a:r>
              <a:rPr lang="en-US" dirty="0"/>
              <a:t>the </a:t>
            </a:r>
            <a:r>
              <a:rPr lang="en-US" dirty="0" smtClean="0"/>
              <a:t>girl </a:t>
            </a:r>
            <a:r>
              <a:rPr lang="en-US" dirty="0"/>
              <a:t>is not beautiful </a:t>
            </a:r>
            <a:r>
              <a:rPr lang="en-US" dirty="0" smtClean="0"/>
              <a:t>or </a:t>
            </a:r>
            <a:r>
              <a:rPr lang="en-US" dirty="0"/>
              <a:t>he wasn’t serious. </a:t>
            </a:r>
            <a:endParaRPr lang="en-US" dirty="0" smtClean="0"/>
          </a:p>
        </p:txBody>
      </p:sp>
    </p:spTree>
    <p:extLst>
      <p:ext uri="{BB962C8B-B14F-4D97-AF65-F5344CB8AC3E}">
        <p14:creationId xmlns:p14="http://schemas.microsoft.com/office/powerpoint/2010/main" val="1767895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 student who </a:t>
            </a:r>
            <a:r>
              <a:rPr lang="en-US" dirty="0"/>
              <a:t>similarly does poor in a certain</a:t>
            </a:r>
          </a:p>
          <a:p>
            <a:pPr marL="0" indent="0">
              <a:buNone/>
            </a:pPr>
            <a:r>
              <a:rPr lang="en-US" dirty="0"/>
              <a:t> subject may end up saying that </a:t>
            </a:r>
            <a:r>
              <a:rPr lang="en-US" dirty="0" smtClean="0"/>
              <a:t>the </a:t>
            </a:r>
            <a:r>
              <a:rPr lang="en-US" dirty="0"/>
              <a:t>subject is not important in his or her studies.</a:t>
            </a:r>
          </a:p>
          <a:p>
            <a:endParaRPr lang="en-US" dirty="0"/>
          </a:p>
          <a:p>
            <a:endParaRPr lang="en-US" dirty="0"/>
          </a:p>
        </p:txBody>
      </p:sp>
    </p:spTree>
    <p:extLst>
      <p:ext uri="{BB962C8B-B14F-4D97-AF65-F5344CB8AC3E}">
        <p14:creationId xmlns:p14="http://schemas.microsoft.com/office/powerpoint/2010/main" val="1237234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5.Reaction formation-</a:t>
            </a:r>
          </a:p>
          <a:p>
            <a:r>
              <a:rPr lang="en-US" dirty="0" smtClean="0"/>
              <a:t>This is a situation when </a:t>
            </a:r>
            <a:r>
              <a:rPr lang="en-US" dirty="0" smtClean="0"/>
              <a:t>an </a:t>
            </a:r>
            <a:r>
              <a:rPr lang="en-US" dirty="0" smtClean="0"/>
              <a:t>individual consciously feels or thinks </a:t>
            </a:r>
            <a:r>
              <a:rPr lang="en-US" dirty="0" smtClean="0"/>
              <a:t>.</a:t>
            </a:r>
            <a:endParaRPr lang="en-US" dirty="0" smtClean="0"/>
          </a:p>
          <a:p>
            <a:pPr marL="0" indent="0">
              <a:buNone/>
            </a:pPr>
            <a:r>
              <a:rPr lang="en-US" dirty="0" smtClean="0"/>
              <a:t>The conscious thoughts or feelings are </a:t>
            </a:r>
            <a:r>
              <a:rPr lang="en-US" dirty="0" smtClean="0"/>
              <a:t> expressed </a:t>
            </a:r>
            <a:r>
              <a:rPr lang="en-US" dirty="0" smtClean="0"/>
              <a:t>as quiet real .</a:t>
            </a:r>
          </a:p>
        </p:txBody>
      </p:sp>
    </p:spTree>
    <p:extLst>
      <p:ext uri="{BB962C8B-B14F-4D97-AF65-F5344CB8AC3E}">
        <p14:creationId xmlns:p14="http://schemas.microsoft.com/office/powerpoint/2010/main" val="37863887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for example an individual may become </a:t>
            </a:r>
            <a:r>
              <a:rPr lang="en-US" dirty="0" smtClean="0"/>
              <a:t> considerate </a:t>
            </a:r>
            <a:r>
              <a:rPr lang="en-US" dirty="0"/>
              <a:t>or polite to another person </a:t>
            </a:r>
            <a:r>
              <a:rPr lang="en-US" dirty="0" smtClean="0"/>
              <a:t> he </a:t>
            </a:r>
            <a:r>
              <a:rPr lang="en-US" dirty="0"/>
              <a:t>or she cannot stand even </a:t>
            </a:r>
            <a:r>
              <a:rPr lang="en-US" dirty="0" smtClean="0"/>
              <a:t>going </a:t>
            </a:r>
            <a:r>
              <a:rPr lang="en-US" dirty="0"/>
              <a:t>out of their way to</a:t>
            </a:r>
          </a:p>
          <a:p>
            <a:pPr marL="0" indent="0">
              <a:buNone/>
            </a:pPr>
            <a:r>
              <a:rPr lang="en-US" dirty="0"/>
              <a:t> be nice to such people. </a:t>
            </a:r>
            <a:endParaRPr lang="en-US" dirty="0" smtClean="0"/>
          </a:p>
          <a:p>
            <a:pPr marL="0" indent="0">
              <a:buNone/>
            </a:pPr>
            <a:endParaRPr lang="en-US" dirty="0"/>
          </a:p>
          <a:p>
            <a:pPr marL="0" indent="0">
              <a:buNone/>
            </a:pPr>
            <a:r>
              <a:rPr lang="en-US" dirty="0"/>
              <a:t>A student who cheats in </a:t>
            </a:r>
            <a:r>
              <a:rPr lang="en-US" dirty="0" err="1"/>
              <a:t>anexamination</a:t>
            </a:r>
            <a:r>
              <a:rPr lang="en-US" dirty="0"/>
              <a:t> may be the one in </a:t>
            </a:r>
            <a:r>
              <a:rPr lang="en-US" dirty="0" smtClean="0"/>
              <a:t> the </a:t>
            </a:r>
            <a:r>
              <a:rPr lang="en-US" dirty="0"/>
              <a:t>forefront of complaining about </a:t>
            </a:r>
            <a:r>
              <a:rPr lang="en-US" dirty="0" smtClean="0"/>
              <a:t>excessive </a:t>
            </a:r>
            <a:r>
              <a:rPr lang="en-US" dirty="0"/>
              <a:t>cheating among his colleagues and wants </a:t>
            </a:r>
          </a:p>
          <a:p>
            <a:pPr marL="0" indent="0">
              <a:buNone/>
            </a:pPr>
            <a:r>
              <a:rPr lang="en-US" dirty="0"/>
              <a:t>something to be done to stop it.</a:t>
            </a:r>
          </a:p>
          <a:p>
            <a:pPr marL="0" indent="0">
              <a:buNone/>
            </a:pPr>
            <a:r>
              <a:rPr lang="en-US" dirty="0"/>
              <a:t> </a:t>
            </a:r>
            <a:endParaRPr lang="en-US" dirty="0"/>
          </a:p>
          <a:p>
            <a:pPr marL="0" indent="0">
              <a:buNone/>
            </a:pPr>
            <a:r>
              <a:rPr lang="en-US" dirty="0"/>
              <a:t> </a:t>
            </a:r>
          </a:p>
        </p:txBody>
      </p:sp>
    </p:spTree>
    <p:extLst>
      <p:ext uri="{BB962C8B-B14F-4D97-AF65-F5344CB8AC3E}">
        <p14:creationId xmlns:p14="http://schemas.microsoft.com/office/powerpoint/2010/main" val="35757460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similarly an individual  who practices tribalism </a:t>
            </a:r>
          </a:p>
          <a:p>
            <a:pPr marL="0" indent="0">
              <a:buNone/>
            </a:pPr>
            <a:r>
              <a:rPr lang="en-US" dirty="0"/>
              <a:t>is he one who </a:t>
            </a:r>
            <a:r>
              <a:rPr lang="en-US" dirty="0" smtClean="0"/>
              <a:t>may be </a:t>
            </a:r>
            <a:r>
              <a:rPr lang="en-US" dirty="0"/>
              <a:t>more in complaining about excessive tribalism</a:t>
            </a:r>
          </a:p>
          <a:p>
            <a:endParaRPr lang="en-US" dirty="0"/>
          </a:p>
          <a:p>
            <a:endParaRPr lang="en-US" dirty="0"/>
          </a:p>
        </p:txBody>
      </p:sp>
    </p:spTree>
    <p:extLst>
      <p:ext uri="{BB962C8B-B14F-4D97-AF65-F5344CB8AC3E}">
        <p14:creationId xmlns:p14="http://schemas.microsoft.com/office/powerpoint/2010/main" val="3832909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6. sublimation</a:t>
            </a:r>
          </a:p>
          <a:p>
            <a:r>
              <a:rPr lang="en-US" dirty="0" smtClean="0"/>
              <a:t>This is a form of displacement </a:t>
            </a:r>
            <a:r>
              <a:rPr lang="en-US" dirty="0" smtClean="0"/>
              <a:t>  </a:t>
            </a:r>
            <a:r>
              <a:rPr lang="en-US" dirty="0" smtClean="0"/>
              <a:t>where a substitute activity is found</a:t>
            </a:r>
          </a:p>
          <a:p>
            <a:pPr marL="0" indent="0">
              <a:buNone/>
            </a:pPr>
            <a:r>
              <a:rPr lang="en-US" dirty="0" smtClean="0"/>
              <a:t> to express an unacceptable  impulse. </a:t>
            </a:r>
          </a:p>
          <a:p>
            <a:pPr marL="0" indent="0">
              <a:buNone/>
            </a:pPr>
            <a:r>
              <a:rPr lang="en-US" dirty="0" smtClean="0"/>
              <a:t>The found activity is usually acceptable.</a:t>
            </a:r>
          </a:p>
          <a:p>
            <a:pPr marL="0" indent="0">
              <a:buNone/>
            </a:pPr>
            <a:r>
              <a:rPr lang="en-US" dirty="0" smtClean="0"/>
              <a:t> For example aggressive tendencies or impulses </a:t>
            </a:r>
            <a:r>
              <a:rPr lang="en-US" dirty="0"/>
              <a:t>may be expressed in a more </a:t>
            </a:r>
          </a:p>
          <a:p>
            <a:pPr marL="0" indent="0">
              <a:buNone/>
            </a:pPr>
            <a:r>
              <a:rPr lang="en-US" dirty="0"/>
              <a:t>socially acceptable sport like boxing.</a:t>
            </a:r>
          </a:p>
          <a:p>
            <a:pPr marL="0" indent="0">
              <a:buNone/>
            </a:pPr>
            <a:r>
              <a:rPr lang="en-US" dirty="0" smtClean="0"/>
              <a:t>It </a:t>
            </a:r>
            <a:r>
              <a:rPr lang="en-US" dirty="0"/>
              <a:t>allows the individual to be </a:t>
            </a:r>
            <a:r>
              <a:rPr lang="en-US" dirty="0" smtClean="0"/>
              <a:t>aggressive </a:t>
            </a:r>
            <a:r>
              <a:rPr lang="en-US" dirty="0"/>
              <a:t>without being criticized by the society.</a:t>
            </a:r>
          </a:p>
          <a:p>
            <a:pPr marL="0" indent="0">
              <a:buNone/>
            </a:pPr>
            <a:r>
              <a:rPr lang="en-US" dirty="0"/>
              <a:t> </a:t>
            </a:r>
          </a:p>
          <a:p>
            <a:pPr marL="0" indent="0">
              <a:buNone/>
            </a:pPr>
            <a:endParaRPr lang="en-US" dirty="0" smtClean="0"/>
          </a:p>
        </p:txBody>
      </p:sp>
    </p:spTree>
    <p:extLst>
      <p:ext uri="{BB962C8B-B14F-4D97-AF65-F5344CB8AC3E}">
        <p14:creationId xmlns:p14="http://schemas.microsoft.com/office/powerpoint/2010/main" val="2271394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a:t>4.It is a hypothetical construct </a:t>
            </a:r>
            <a:r>
              <a:rPr lang="en-US" dirty="0" smtClean="0"/>
              <a:t>and </a:t>
            </a:r>
            <a:r>
              <a:rPr lang="en-US" dirty="0"/>
              <a:t>consists of relatively stable  and </a:t>
            </a:r>
            <a:r>
              <a:rPr lang="en-US" dirty="0" smtClean="0"/>
              <a:t>enduring </a:t>
            </a:r>
            <a:r>
              <a:rPr lang="en-US" dirty="0"/>
              <a:t>aspects of an individual which </a:t>
            </a:r>
            <a:r>
              <a:rPr lang="en-US" dirty="0" smtClean="0"/>
              <a:t>distinguishes them </a:t>
            </a:r>
            <a:r>
              <a:rPr lang="en-US" dirty="0"/>
              <a:t>from  other people</a:t>
            </a:r>
            <a:r>
              <a:rPr lang="en-US" dirty="0" smtClean="0"/>
              <a:t>, making </a:t>
            </a:r>
            <a:r>
              <a:rPr lang="en-US" dirty="0"/>
              <a:t>them </a:t>
            </a:r>
            <a:r>
              <a:rPr lang="en-US" dirty="0" smtClean="0"/>
              <a:t>unique </a:t>
            </a:r>
            <a:r>
              <a:rPr lang="en-US" dirty="0"/>
              <a:t>but which at the same </a:t>
            </a:r>
            <a:r>
              <a:rPr lang="en-US" dirty="0" smtClean="0"/>
              <a:t>time </a:t>
            </a:r>
            <a:r>
              <a:rPr lang="en-US" dirty="0"/>
              <a:t>permit  a comparison between </a:t>
            </a:r>
            <a:r>
              <a:rPr lang="en-US" dirty="0" smtClean="0"/>
              <a:t>individuals.</a:t>
            </a:r>
          </a:p>
          <a:p>
            <a:pPr marL="0" indent="0">
              <a:buNone/>
            </a:pPr>
            <a:endParaRPr lang="en-US" dirty="0"/>
          </a:p>
          <a:p>
            <a:pPr marL="0" indent="0">
              <a:buNone/>
            </a:pPr>
            <a:r>
              <a:rPr lang="en-US" dirty="0"/>
              <a:t>One of the most important aspect </a:t>
            </a:r>
            <a:r>
              <a:rPr lang="en-US" dirty="0" smtClean="0"/>
              <a:t> of </a:t>
            </a:r>
            <a:r>
              <a:rPr lang="en-US" dirty="0"/>
              <a:t>personality is that it is </a:t>
            </a:r>
            <a:r>
              <a:rPr lang="en-US" dirty="0" smtClean="0"/>
              <a:t> a </a:t>
            </a:r>
            <a:r>
              <a:rPr lang="en-US" dirty="0"/>
              <a:t>product of heredity and environment. </a:t>
            </a:r>
          </a:p>
          <a:p>
            <a:pPr marL="0" indent="0">
              <a:buNone/>
            </a:pPr>
            <a:r>
              <a:rPr lang="en-US" dirty="0"/>
              <a:t>Though a child is born without </a:t>
            </a:r>
            <a:r>
              <a:rPr lang="en-US" dirty="0" smtClean="0"/>
              <a:t>personality, it </a:t>
            </a:r>
            <a:r>
              <a:rPr lang="en-US" dirty="0"/>
              <a:t>develops the same in </a:t>
            </a:r>
          </a:p>
          <a:p>
            <a:pPr marL="0" indent="0">
              <a:buNone/>
            </a:pPr>
            <a:r>
              <a:rPr lang="en-US" dirty="0"/>
              <a:t>course of continuous interaction with its environment</a:t>
            </a:r>
            <a:r>
              <a:rPr lang="en-US" dirty="0" smtClean="0"/>
              <a:t>,</a:t>
            </a:r>
            <a:r>
              <a:rPr lang="en-US" dirty="0"/>
              <a:t> the social and cultural factors as</a:t>
            </a:r>
          </a:p>
          <a:p>
            <a:pPr marL="0" indent="0">
              <a:buNone/>
            </a:pPr>
            <a:r>
              <a:rPr lang="en-US" dirty="0"/>
              <a:t> well as the various experiences influence </a:t>
            </a:r>
            <a:r>
              <a:rPr lang="en-US" dirty="0" smtClean="0"/>
              <a:t>the </a:t>
            </a:r>
            <a:r>
              <a:rPr lang="en-US" dirty="0"/>
              <a:t>development of personality.</a:t>
            </a:r>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16569118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Freud says that people who </a:t>
            </a:r>
            <a:r>
              <a:rPr lang="en-US" dirty="0" smtClean="0"/>
              <a:t>opt to </a:t>
            </a:r>
            <a:r>
              <a:rPr lang="en-US" dirty="0"/>
              <a:t>be surgeons have aggressive tendencies </a:t>
            </a:r>
          </a:p>
          <a:p>
            <a:pPr marL="0" indent="0">
              <a:buNone/>
            </a:pPr>
            <a:r>
              <a:rPr lang="en-US" dirty="0"/>
              <a:t>which can be expressed  through more </a:t>
            </a:r>
            <a:r>
              <a:rPr lang="en-US" dirty="0" smtClean="0"/>
              <a:t>acceptable </a:t>
            </a:r>
            <a:r>
              <a:rPr lang="en-US" dirty="0"/>
              <a:t>ways like surgery.</a:t>
            </a:r>
          </a:p>
          <a:p>
            <a:endParaRPr lang="en-US" dirty="0"/>
          </a:p>
        </p:txBody>
      </p:sp>
    </p:spTree>
    <p:extLst>
      <p:ext uri="{BB962C8B-B14F-4D97-AF65-F5344CB8AC3E}">
        <p14:creationId xmlns:p14="http://schemas.microsoft.com/office/powerpoint/2010/main" val="17006361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7.identification</a:t>
            </a:r>
          </a:p>
          <a:p>
            <a:r>
              <a:rPr lang="en-US" dirty="0" smtClean="0"/>
              <a:t>This is the incorporation of </a:t>
            </a:r>
            <a:r>
              <a:rPr lang="en-US" dirty="0" smtClean="0"/>
              <a:t>an  </a:t>
            </a:r>
            <a:r>
              <a:rPr lang="en-US" dirty="0" smtClean="0"/>
              <a:t>external object  usually another person into</a:t>
            </a:r>
          </a:p>
          <a:p>
            <a:pPr marL="0" indent="0">
              <a:buNone/>
            </a:pPr>
            <a:r>
              <a:rPr lang="en-US" dirty="0" smtClean="0"/>
              <a:t> ones own personality making them a</a:t>
            </a:r>
          </a:p>
          <a:p>
            <a:pPr marL="0" indent="0">
              <a:buNone/>
            </a:pPr>
            <a:r>
              <a:rPr lang="en-US" dirty="0" smtClean="0"/>
              <a:t> part of oneself. This makes </a:t>
            </a:r>
            <a:r>
              <a:rPr lang="en-US" dirty="0" smtClean="0"/>
              <a:t>one </a:t>
            </a:r>
            <a:r>
              <a:rPr lang="en-US" dirty="0" smtClean="0"/>
              <a:t>to think, act and feel </a:t>
            </a:r>
            <a:r>
              <a:rPr lang="en-US" dirty="0"/>
              <a:t>as if one was the person.</a:t>
            </a:r>
          </a:p>
          <a:p>
            <a:pPr marL="0" indent="0">
              <a:buNone/>
            </a:pPr>
            <a:r>
              <a:rPr lang="en-US" dirty="0" smtClean="0"/>
              <a:t>It </a:t>
            </a:r>
            <a:r>
              <a:rPr lang="en-US" dirty="0"/>
              <a:t>involves imitation and modeling  f</a:t>
            </a:r>
            <a:r>
              <a:rPr lang="en-US" dirty="0" smtClean="0"/>
              <a:t>or example </a:t>
            </a:r>
            <a:r>
              <a:rPr lang="en-US" dirty="0"/>
              <a:t>an individual may  begin to </a:t>
            </a:r>
          </a:p>
          <a:p>
            <a:pPr marL="0" indent="0">
              <a:buNone/>
            </a:pPr>
            <a:r>
              <a:rPr lang="en-US" dirty="0"/>
              <a:t>act in a completely similar manner </a:t>
            </a:r>
            <a:r>
              <a:rPr lang="en-US" dirty="0" smtClean="0"/>
              <a:t>to </a:t>
            </a:r>
            <a:r>
              <a:rPr lang="en-US" dirty="0"/>
              <a:t>a musician he/she admires.</a:t>
            </a:r>
          </a:p>
          <a:p>
            <a:endParaRPr lang="en-US" dirty="0"/>
          </a:p>
          <a:p>
            <a:pPr marL="0" indent="0">
              <a:buNone/>
            </a:pPr>
            <a:endParaRPr lang="en-US" dirty="0" smtClean="0"/>
          </a:p>
        </p:txBody>
      </p:sp>
    </p:spTree>
    <p:extLst>
      <p:ext uri="{BB962C8B-B14F-4D97-AF65-F5344CB8AC3E}">
        <p14:creationId xmlns:p14="http://schemas.microsoft.com/office/powerpoint/2010/main" val="38223434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8.projection</a:t>
            </a:r>
          </a:p>
          <a:p>
            <a:r>
              <a:rPr lang="en-US" dirty="0" smtClean="0"/>
              <a:t>This involves attributing ones unwanted feelings </a:t>
            </a:r>
            <a:r>
              <a:rPr lang="en-US" dirty="0" smtClean="0"/>
              <a:t>and </a:t>
            </a:r>
            <a:r>
              <a:rPr lang="en-US" dirty="0" smtClean="0"/>
              <a:t>characteristics to someone </a:t>
            </a:r>
            <a:r>
              <a:rPr lang="en-US" dirty="0" smtClean="0"/>
              <a:t>else. it </a:t>
            </a:r>
            <a:r>
              <a:rPr lang="en-US" dirty="0" smtClean="0"/>
              <a:t>is the reverse of identification. </a:t>
            </a:r>
          </a:p>
          <a:p>
            <a:pPr marL="0" indent="0">
              <a:buNone/>
            </a:pPr>
            <a:r>
              <a:rPr lang="en-US" dirty="0" smtClean="0"/>
              <a:t>For example a student who </a:t>
            </a:r>
            <a:r>
              <a:rPr lang="en-US" dirty="0" smtClean="0"/>
              <a:t>is weak </a:t>
            </a:r>
            <a:r>
              <a:rPr lang="en-US" dirty="0" smtClean="0"/>
              <a:t>in a particular subject  may </a:t>
            </a:r>
          </a:p>
          <a:p>
            <a:pPr marL="0" indent="0">
              <a:buNone/>
            </a:pPr>
            <a:r>
              <a:rPr lang="en-US" dirty="0" smtClean="0"/>
              <a:t>complain that his or her teacher </a:t>
            </a:r>
            <a:r>
              <a:rPr lang="en-US" dirty="0"/>
              <a:t>is very poor or weak in </a:t>
            </a:r>
            <a:r>
              <a:rPr lang="en-US" dirty="0" smtClean="0"/>
              <a:t>a </a:t>
            </a:r>
            <a:r>
              <a:rPr lang="en-US" dirty="0"/>
              <a:t>particular subject and is the </a:t>
            </a:r>
            <a:r>
              <a:rPr lang="en-US" dirty="0" smtClean="0"/>
              <a:t> cause </a:t>
            </a:r>
            <a:r>
              <a:rPr lang="en-US" dirty="0"/>
              <a:t>of the problems in </a:t>
            </a:r>
            <a:r>
              <a:rPr lang="en-US" dirty="0" smtClean="0"/>
              <a:t>the </a:t>
            </a:r>
            <a:r>
              <a:rPr lang="en-US" dirty="0"/>
              <a:t>subject. </a:t>
            </a:r>
            <a:endParaRPr lang="en-US" dirty="0" smtClean="0"/>
          </a:p>
          <a:p>
            <a:pPr marL="0" indent="0">
              <a:buNone/>
            </a:pPr>
            <a:r>
              <a:rPr lang="en-US" dirty="0" smtClean="0"/>
              <a:t>Similarly </a:t>
            </a:r>
            <a:r>
              <a:rPr lang="en-US" dirty="0"/>
              <a:t>a spouse who </a:t>
            </a:r>
            <a:r>
              <a:rPr lang="en-US" dirty="0" smtClean="0"/>
              <a:t>doesn’t like </a:t>
            </a:r>
            <a:r>
              <a:rPr lang="en-US" dirty="0"/>
              <a:t>visitors may say it his</a:t>
            </a:r>
          </a:p>
          <a:p>
            <a:pPr marL="0" indent="0">
              <a:buNone/>
            </a:pPr>
            <a:r>
              <a:rPr lang="en-US" dirty="0"/>
              <a:t> partner who is not interested in visitors.</a:t>
            </a:r>
          </a:p>
          <a:p>
            <a:endParaRPr lang="en-US" dirty="0"/>
          </a:p>
          <a:p>
            <a:pPr marL="0" indent="0">
              <a:buNone/>
            </a:pPr>
            <a:endParaRPr lang="en-US" dirty="0" smtClean="0"/>
          </a:p>
        </p:txBody>
      </p:sp>
    </p:spTree>
    <p:extLst>
      <p:ext uri="{BB962C8B-B14F-4D97-AF65-F5344CB8AC3E}">
        <p14:creationId xmlns:p14="http://schemas.microsoft.com/office/powerpoint/2010/main" val="908689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smtClean="0"/>
              <a:t>9.Regression.</a:t>
            </a:r>
          </a:p>
          <a:p>
            <a:pPr marL="0" indent="0">
              <a:buNone/>
            </a:pPr>
            <a:r>
              <a:rPr lang="en-US" dirty="0" smtClean="0"/>
              <a:t>this is the tendency to </a:t>
            </a:r>
            <a:r>
              <a:rPr lang="en-US" dirty="0" smtClean="0"/>
              <a:t>engage in </a:t>
            </a:r>
            <a:r>
              <a:rPr lang="en-US" dirty="0" smtClean="0"/>
              <a:t>behavior characteristics  of an earlier </a:t>
            </a:r>
          </a:p>
          <a:p>
            <a:pPr marL="0" indent="0">
              <a:buNone/>
            </a:pPr>
            <a:r>
              <a:rPr lang="en-US" dirty="0" smtClean="0"/>
              <a:t>stage of development, for example someone </a:t>
            </a:r>
            <a:r>
              <a:rPr lang="en-US" dirty="0" smtClean="0"/>
              <a:t>who </a:t>
            </a:r>
            <a:r>
              <a:rPr lang="en-US" dirty="0" smtClean="0"/>
              <a:t>has been upset may retreat </a:t>
            </a:r>
            <a:r>
              <a:rPr lang="en-US" dirty="0" smtClean="0"/>
              <a:t>to </a:t>
            </a:r>
            <a:r>
              <a:rPr lang="en-US" dirty="0" smtClean="0"/>
              <a:t>his room and start crying </a:t>
            </a:r>
          </a:p>
          <a:p>
            <a:pPr marL="0" indent="0">
              <a:buNone/>
            </a:pPr>
            <a:r>
              <a:rPr lang="en-US" dirty="0" smtClean="0"/>
              <a:t>like a child.</a:t>
            </a:r>
          </a:p>
          <a:p>
            <a:endParaRPr lang="en-US" dirty="0"/>
          </a:p>
        </p:txBody>
      </p:sp>
    </p:spTree>
    <p:extLst>
      <p:ext uri="{BB962C8B-B14F-4D97-AF65-F5344CB8AC3E}">
        <p14:creationId xmlns:p14="http://schemas.microsoft.com/office/powerpoint/2010/main" val="3055685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0083" rIns="91440" bIns="45720" rtlCol="0" anchor="ctr">
            <a:normAutofit/>
          </a:bodyPr>
          <a:lstStyle/>
          <a:p>
            <a:r>
              <a:rPr lang="en-US" b="1" u="sng" dirty="0" smtClean="0"/>
              <a:t>Psychosexual development</a:t>
            </a:r>
            <a:endParaRPr lang="en-US" b="1" u="sng" dirty="0"/>
          </a:p>
        </p:txBody>
      </p:sp>
      <p:sp>
        <p:nvSpPr>
          <p:cNvPr id="3" name="Content Placeholder 2"/>
          <p:cNvSpPr>
            <a:spLocks noGrp="1"/>
          </p:cNvSpPr>
          <p:nvPr>
            <p:ph idx="1"/>
          </p:nvPr>
        </p:nvSpPr>
        <p:spPr/>
        <p:txBody>
          <a:bodyPr vert="horz" lIns="80165" tIns="40083" rIns="80165" bIns="40083" rtlCol="0">
            <a:normAutofit/>
          </a:bodyPr>
          <a:lstStyle/>
          <a:p>
            <a:r>
              <a:rPr lang="en-US" dirty="0" smtClean="0"/>
              <a:t>We look at how Sigmund Freud </a:t>
            </a:r>
          </a:p>
          <a:p>
            <a:pPr marL="0" indent="0">
              <a:buNone/>
            </a:pPr>
            <a:r>
              <a:rPr lang="en-US" dirty="0" smtClean="0"/>
              <a:t>looks at personality development.</a:t>
            </a:r>
          </a:p>
          <a:p>
            <a:pPr marL="0" indent="0">
              <a:buNone/>
            </a:pPr>
            <a:r>
              <a:rPr lang="en-US" dirty="0" smtClean="0"/>
              <a:t>his history theory is controversial but </a:t>
            </a:r>
          </a:p>
          <a:p>
            <a:pPr marL="0" indent="0">
              <a:buNone/>
            </a:pPr>
            <a:r>
              <a:rPr lang="en-US" dirty="0" smtClean="0"/>
              <a:t>still very important. He says that </a:t>
            </a:r>
          </a:p>
          <a:p>
            <a:pPr marL="0" indent="0">
              <a:buNone/>
            </a:pPr>
            <a:r>
              <a:rPr lang="en-US" dirty="0" smtClean="0"/>
              <a:t>personality development goes through stages .</a:t>
            </a:r>
          </a:p>
          <a:p>
            <a:pPr marL="0" indent="0">
              <a:buNone/>
            </a:pPr>
            <a:r>
              <a:rPr lang="en-US" dirty="0" smtClean="0"/>
              <a:t>an individual who has not gone </a:t>
            </a:r>
          </a:p>
        </p:txBody>
      </p:sp>
    </p:spTree>
    <p:extLst>
      <p:ext uri="{BB962C8B-B14F-4D97-AF65-F5344CB8AC3E}">
        <p14:creationId xmlns:p14="http://schemas.microsoft.com/office/powerpoint/2010/main" val="10742505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through a particular stage successfully may </a:t>
            </a:r>
          </a:p>
          <a:p>
            <a:pPr marL="0" indent="0">
              <a:buNone/>
            </a:pPr>
            <a:r>
              <a:rPr lang="en-US" dirty="0"/>
              <a:t>be fixated to that stage and </a:t>
            </a:r>
          </a:p>
          <a:p>
            <a:pPr marL="0" indent="0">
              <a:buNone/>
            </a:pPr>
            <a:r>
              <a:rPr lang="en-US" dirty="0"/>
              <a:t>displays </a:t>
            </a:r>
            <a:r>
              <a:rPr lang="en-US" dirty="0" err="1"/>
              <a:t>behaviours</a:t>
            </a:r>
            <a:r>
              <a:rPr lang="en-US" dirty="0"/>
              <a:t> typical of such a</a:t>
            </a:r>
          </a:p>
          <a:p>
            <a:pPr marL="0" indent="0">
              <a:buNone/>
            </a:pPr>
            <a:r>
              <a:rPr lang="en-US" dirty="0"/>
              <a:t> stage even in adult life.</a:t>
            </a:r>
          </a:p>
          <a:p>
            <a:pPr marL="0" indent="0">
              <a:buNone/>
            </a:pPr>
            <a:r>
              <a:rPr lang="en-US" dirty="0"/>
              <a:t>for instance a person who chews</a:t>
            </a:r>
          </a:p>
          <a:p>
            <a:pPr marL="0" indent="0">
              <a:buNone/>
            </a:pPr>
            <a:r>
              <a:rPr lang="en-US" dirty="0"/>
              <a:t> pencils may have had problems at</a:t>
            </a:r>
          </a:p>
          <a:p>
            <a:pPr marL="0" indent="0">
              <a:buNone/>
            </a:pPr>
            <a:r>
              <a:rPr lang="en-US" dirty="0"/>
              <a:t> </a:t>
            </a:r>
          </a:p>
        </p:txBody>
      </p:sp>
    </p:spTree>
    <p:extLst>
      <p:ext uri="{BB962C8B-B14F-4D97-AF65-F5344CB8AC3E}">
        <p14:creationId xmlns:p14="http://schemas.microsoft.com/office/powerpoint/2010/main" val="14989593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oral stage. The following are </a:t>
            </a:r>
          </a:p>
          <a:p>
            <a:pPr marL="0" indent="0">
              <a:buNone/>
            </a:pPr>
            <a:r>
              <a:rPr lang="en-US" dirty="0"/>
              <a:t>the stages of personality development according</a:t>
            </a:r>
          </a:p>
          <a:p>
            <a:pPr marL="0" indent="0">
              <a:buNone/>
            </a:pPr>
            <a:r>
              <a:rPr lang="en-US" dirty="0"/>
              <a:t> to </a:t>
            </a:r>
            <a:r>
              <a:rPr lang="en-US" dirty="0" err="1"/>
              <a:t>freud</a:t>
            </a:r>
            <a:r>
              <a:rPr lang="en-US" dirty="0"/>
              <a:t>.</a:t>
            </a:r>
          </a:p>
          <a:p>
            <a:endParaRPr lang="en-US" dirty="0"/>
          </a:p>
        </p:txBody>
      </p:sp>
    </p:spTree>
    <p:extLst>
      <p:ext uri="{BB962C8B-B14F-4D97-AF65-F5344CB8AC3E}">
        <p14:creationId xmlns:p14="http://schemas.microsoft.com/office/powerpoint/2010/main" val="2226525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0083" rIns="91440" bIns="45720" rtlCol="0" anchor="ctr">
            <a:normAutofit/>
          </a:bodyPr>
          <a:lstStyle/>
          <a:p>
            <a:endParaRPr lang="en-US"/>
          </a:p>
        </p:txBody>
      </p:sp>
      <p:sp>
        <p:nvSpPr>
          <p:cNvPr id="3" name="Content Placeholder 2"/>
          <p:cNvSpPr>
            <a:spLocks noGrp="1"/>
          </p:cNvSpPr>
          <p:nvPr>
            <p:ph idx="1"/>
          </p:nvPr>
        </p:nvSpPr>
        <p:spPr/>
        <p:txBody>
          <a:bodyPr vert="horz" lIns="80165" tIns="40083" rIns="80165" bIns="40083" rtlCol="0">
            <a:normAutofit/>
          </a:bodyPr>
          <a:lstStyle/>
          <a:p>
            <a:r>
              <a:rPr lang="en-US" b="1" u="sng" dirty="0" smtClean="0"/>
              <a:t>1. oral stage(0 to 1 year</a:t>
            </a:r>
            <a:r>
              <a:rPr lang="en-US" b="1" dirty="0" smtClean="0"/>
              <a:t>)</a:t>
            </a:r>
          </a:p>
          <a:p>
            <a:r>
              <a:rPr lang="en-US" dirty="0" smtClean="0"/>
              <a:t>During this stage the mouth is</a:t>
            </a:r>
          </a:p>
          <a:p>
            <a:pPr marL="0" indent="0">
              <a:buNone/>
            </a:pPr>
            <a:r>
              <a:rPr lang="en-US" dirty="0" smtClean="0"/>
              <a:t> supplied with the sensitive nerve endings</a:t>
            </a:r>
          </a:p>
          <a:p>
            <a:pPr marL="0" indent="0">
              <a:buNone/>
            </a:pPr>
            <a:r>
              <a:rPr lang="en-US" dirty="0" smtClean="0"/>
              <a:t>  making pleasurable to suck/feed .</a:t>
            </a:r>
          </a:p>
          <a:p>
            <a:pPr marL="0" indent="0">
              <a:buNone/>
            </a:pPr>
            <a:r>
              <a:rPr lang="en-US" dirty="0" smtClean="0"/>
              <a:t>so the baby finds pleasure in </a:t>
            </a:r>
          </a:p>
          <a:p>
            <a:pPr marL="0" indent="0">
              <a:buNone/>
            </a:pPr>
            <a:r>
              <a:rPr lang="en-US" dirty="0" smtClean="0"/>
              <a:t>sucking and eating things.in adult </a:t>
            </a:r>
          </a:p>
        </p:txBody>
      </p:sp>
    </p:spTree>
    <p:extLst>
      <p:ext uri="{BB962C8B-B14F-4D97-AF65-F5344CB8AC3E}">
        <p14:creationId xmlns:p14="http://schemas.microsoft.com/office/powerpoint/2010/main" val="23182179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display behaviors that are as  </a:t>
            </a:r>
          </a:p>
          <a:p>
            <a:pPr marL="0" indent="0">
              <a:buNone/>
            </a:pPr>
            <a:r>
              <a:rPr lang="en-US" dirty="0"/>
              <a:t>a result of fixation, they may be:</a:t>
            </a:r>
          </a:p>
          <a:p>
            <a:r>
              <a:rPr lang="en-US" dirty="0" err="1"/>
              <a:t>Cheerful,optimistic</a:t>
            </a:r>
            <a:r>
              <a:rPr lang="en-US" dirty="0"/>
              <a:t> </a:t>
            </a:r>
            <a:r>
              <a:rPr lang="en-US" dirty="0" err="1"/>
              <a:t>unrealistically,dependent,self-centred</a:t>
            </a:r>
            <a:r>
              <a:rPr lang="en-US" dirty="0"/>
              <a:t> (if over indulged)</a:t>
            </a:r>
          </a:p>
          <a:p>
            <a:r>
              <a:rPr lang="en-US" dirty="0" err="1"/>
              <a:t>Greedy,envious,pessisstic,serious</a:t>
            </a:r>
            <a:r>
              <a:rPr lang="en-US" dirty="0"/>
              <a:t> (if frustrated)</a:t>
            </a:r>
          </a:p>
          <a:p>
            <a:endParaRPr lang="en-US" dirty="0"/>
          </a:p>
        </p:txBody>
      </p:sp>
    </p:spTree>
    <p:extLst>
      <p:ext uri="{BB962C8B-B14F-4D97-AF65-F5344CB8AC3E}">
        <p14:creationId xmlns:p14="http://schemas.microsoft.com/office/powerpoint/2010/main" val="5889130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0083" rIns="91440" bIns="45720" rtlCol="0" anchor="ctr">
            <a:normAutofit/>
          </a:bodyPr>
          <a:lstStyle/>
          <a:p>
            <a:endParaRPr lang="en-US"/>
          </a:p>
        </p:txBody>
      </p:sp>
      <p:sp>
        <p:nvSpPr>
          <p:cNvPr id="3" name="Content Placeholder 2"/>
          <p:cNvSpPr>
            <a:spLocks noGrp="1"/>
          </p:cNvSpPr>
          <p:nvPr>
            <p:ph idx="1"/>
          </p:nvPr>
        </p:nvSpPr>
        <p:spPr/>
        <p:txBody>
          <a:bodyPr vert="horz" lIns="80165" tIns="40083" rIns="80165" bIns="40083" rtlCol="0">
            <a:normAutofit/>
          </a:bodyPr>
          <a:lstStyle/>
          <a:p>
            <a:r>
              <a:rPr lang="en-US" b="1" i="1" dirty="0" smtClean="0">
                <a:solidFill>
                  <a:srgbClr val="FF0000"/>
                </a:solidFill>
              </a:rPr>
              <a:t>2. Anal stage(1 to 3 years)</a:t>
            </a:r>
          </a:p>
          <a:p>
            <a:r>
              <a:rPr lang="en-US" dirty="0" smtClean="0"/>
              <a:t>The most pleasurable  part of the </a:t>
            </a:r>
          </a:p>
          <a:p>
            <a:pPr marL="0" indent="0">
              <a:buNone/>
            </a:pPr>
            <a:r>
              <a:rPr lang="en-US" dirty="0" smtClean="0"/>
              <a:t>body between 1 year and 3 </a:t>
            </a:r>
          </a:p>
          <a:p>
            <a:pPr marL="0" indent="0">
              <a:buNone/>
            </a:pPr>
            <a:r>
              <a:rPr lang="en-US" dirty="0" smtClean="0"/>
              <a:t>years is now the anal cavity.</a:t>
            </a:r>
          </a:p>
          <a:p>
            <a:pPr marL="0" indent="0">
              <a:buNone/>
            </a:pPr>
            <a:r>
              <a:rPr lang="en-US" dirty="0" smtClean="0"/>
              <a:t> during this time the child enjoys </a:t>
            </a:r>
          </a:p>
          <a:p>
            <a:pPr marL="0" indent="0">
              <a:buNone/>
            </a:pPr>
            <a:r>
              <a:rPr lang="en-US" dirty="0" smtClean="0"/>
              <a:t>withholding waste products.as an adult </a:t>
            </a:r>
          </a:p>
        </p:txBody>
      </p:sp>
    </p:spTree>
    <p:extLst>
      <p:ext uri="{BB962C8B-B14F-4D97-AF65-F5344CB8AC3E}">
        <p14:creationId xmlns:p14="http://schemas.microsoft.com/office/powerpoint/2010/main" val="3953337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t>
            </a:r>
            <a:r>
              <a:rPr lang="en-US" dirty="0"/>
              <a:t>personality includes the cognitive, affective and </a:t>
            </a:r>
            <a:r>
              <a:rPr lang="en-US" dirty="0" smtClean="0"/>
              <a:t> psychomotor </a:t>
            </a:r>
            <a:r>
              <a:rPr lang="en-US" dirty="0"/>
              <a:t>behaviors and covers all the conscious</a:t>
            </a:r>
            <a:r>
              <a:rPr lang="en-US" dirty="0" smtClean="0"/>
              <a:t>, </a:t>
            </a:r>
            <a:r>
              <a:rPr lang="en-US" dirty="0"/>
              <a:t>subconscious and unconscious also.</a:t>
            </a:r>
          </a:p>
          <a:p>
            <a:pPr marL="0" indent="0">
              <a:buNone/>
            </a:pPr>
            <a:r>
              <a:rPr lang="en-US" dirty="0"/>
              <a:t>-it is specific and unique to every individual</a:t>
            </a:r>
            <a:r>
              <a:rPr lang="en-US" dirty="0" smtClean="0"/>
              <a:t>.</a:t>
            </a:r>
          </a:p>
          <a:p>
            <a:pPr marL="0" indent="0">
              <a:buNone/>
            </a:pPr>
            <a:endParaRPr lang="en-US" dirty="0"/>
          </a:p>
          <a:p>
            <a:pPr marL="0" indent="0">
              <a:buNone/>
            </a:pPr>
            <a:r>
              <a:rPr lang="en-US" dirty="0" smtClean="0"/>
              <a:t>It </a:t>
            </a:r>
            <a:r>
              <a:rPr lang="en-US" dirty="0"/>
              <a:t>is not static, but dynamic in nature</a:t>
            </a:r>
            <a:r>
              <a:rPr lang="en-US" dirty="0" smtClean="0"/>
              <a:t>. </a:t>
            </a:r>
            <a:r>
              <a:rPr lang="en-US" dirty="0"/>
              <a:t>Personality of an individual keeps </a:t>
            </a:r>
            <a:r>
              <a:rPr lang="en-US" dirty="0" smtClean="0"/>
              <a:t>adjusting </a:t>
            </a:r>
            <a:r>
              <a:rPr lang="en-US" dirty="0"/>
              <a:t>itself to the environment on a </a:t>
            </a:r>
            <a:r>
              <a:rPr lang="en-US" dirty="0" smtClean="0"/>
              <a:t> continuous </a:t>
            </a:r>
            <a:r>
              <a:rPr lang="en-US" dirty="0"/>
              <a:t>basis.</a:t>
            </a:r>
          </a:p>
          <a:p>
            <a:endParaRPr lang="en-US" dirty="0"/>
          </a:p>
        </p:txBody>
      </p:sp>
    </p:spTree>
    <p:extLst>
      <p:ext uri="{BB962C8B-B14F-4D97-AF65-F5344CB8AC3E}">
        <p14:creationId xmlns:p14="http://schemas.microsoft.com/office/powerpoint/2010/main" val="2711405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fixation in this part may result</a:t>
            </a:r>
          </a:p>
          <a:p>
            <a:pPr marL="0" indent="0">
              <a:buNone/>
            </a:pPr>
            <a:r>
              <a:rPr lang="en-US" dirty="0"/>
              <a:t> in the following behaviors: ,misery, thrifty,</a:t>
            </a:r>
          </a:p>
          <a:p>
            <a:pPr marL="0" indent="0">
              <a:buNone/>
            </a:pPr>
            <a:r>
              <a:rPr lang="en-US" dirty="0"/>
              <a:t> orderliness and cleanliness. This is probably</a:t>
            </a:r>
          </a:p>
          <a:p>
            <a:pPr marL="0" indent="0">
              <a:buNone/>
            </a:pPr>
            <a:r>
              <a:rPr lang="en-US" dirty="0"/>
              <a:t> because of poor toilet training that</a:t>
            </a:r>
          </a:p>
          <a:p>
            <a:pPr marL="0" indent="0">
              <a:buNone/>
            </a:pPr>
            <a:r>
              <a:rPr lang="en-US" dirty="0"/>
              <a:t> the individual will have been exposed to.</a:t>
            </a:r>
          </a:p>
          <a:p>
            <a:endParaRPr lang="en-US" dirty="0"/>
          </a:p>
        </p:txBody>
      </p:sp>
    </p:spTree>
    <p:extLst>
      <p:ext uri="{BB962C8B-B14F-4D97-AF65-F5344CB8AC3E}">
        <p14:creationId xmlns:p14="http://schemas.microsoft.com/office/powerpoint/2010/main" val="41546033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b="1" dirty="0" smtClean="0">
                <a:solidFill>
                  <a:srgbClr val="FF0000"/>
                </a:solidFill>
              </a:rPr>
              <a:t>3.phalic stage(3 to 5 or 6 years)</a:t>
            </a:r>
          </a:p>
          <a:p>
            <a:r>
              <a:rPr lang="en-US" dirty="0" smtClean="0"/>
              <a:t>Freud says that during this stage </a:t>
            </a:r>
          </a:p>
          <a:p>
            <a:pPr marL="0" indent="0">
              <a:buNone/>
            </a:pPr>
            <a:r>
              <a:rPr lang="en-US" dirty="0" smtClean="0"/>
              <a:t>sensitivity now becomes concentrated in the </a:t>
            </a:r>
          </a:p>
          <a:p>
            <a:pPr marL="0" indent="0">
              <a:buNone/>
            </a:pPr>
            <a:r>
              <a:rPr lang="en-US" dirty="0" smtClean="0"/>
              <a:t>genitals and masturbation I both sexes </a:t>
            </a:r>
          </a:p>
          <a:p>
            <a:pPr marL="0" indent="0">
              <a:buNone/>
            </a:pPr>
            <a:r>
              <a:rPr lang="en-US" dirty="0" smtClean="0"/>
              <a:t>becomes a new source of pleasure. </a:t>
            </a:r>
          </a:p>
          <a:p>
            <a:pPr marL="0" indent="0">
              <a:buNone/>
            </a:pPr>
            <a:r>
              <a:rPr lang="en-US" dirty="0" smtClean="0"/>
              <a:t>The child becomes aware of anatomical </a:t>
            </a:r>
          </a:p>
        </p:txBody>
      </p:sp>
    </p:spTree>
    <p:extLst>
      <p:ext uri="{BB962C8B-B14F-4D97-AF65-F5344CB8AC3E}">
        <p14:creationId xmlns:p14="http://schemas.microsoft.com/office/powerpoint/2010/main" val="30965523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sex differences, which sets in motion </a:t>
            </a:r>
          </a:p>
          <a:p>
            <a:pPr marL="0" indent="0">
              <a:buNone/>
            </a:pPr>
            <a:r>
              <a:rPr lang="en-US" dirty="0"/>
              <a:t>the  conflict between erotic attraction, resentment,</a:t>
            </a:r>
          </a:p>
          <a:p>
            <a:pPr marL="0" indent="0">
              <a:buNone/>
            </a:pPr>
            <a:r>
              <a:rPr lang="en-US" dirty="0"/>
              <a:t> rivalry jealous, and fear which Freud </a:t>
            </a:r>
          </a:p>
          <a:p>
            <a:pPr marL="0" indent="0">
              <a:buNone/>
            </a:pPr>
            <a:r>
              <a:rPr lang="en-US" dirty="0"/>
              <a:t>called Oedipus complex in boys and Electra</a:t>
            </a:r>
          </a:p>
          <a:p>
            <a:pPr marL="0" indent="0">
              <a:buNone/>
            </a:pPr>
            <a:r>
              <a:rPr lang="en-US" dirty="0"/>
              <a:t> complex in girls. The  above problems</a:t>
            </a:r>
          </a:p>
          <a:p>
            <a:pPr marL="0" indent="0">
              <a:buNone/>
            </a:pPr>
            <a:r>
              <a:rPr lang="en-US" dirty="0"/>
              <a:t> are experienced because the children because </a:t>
            </a:r>
          </a:p>
        </p:txBody>
      </p:sp>
    </p:spTree>
    <p:extLst>
      <p:ext uri="{BB962C8B-B14F-4D97-AF65-F5344CB8AC3E}">
        <p14:creationId xmlns:p14="http://schemas.microsoft.com/office/powerpoint/2010/main" val="23697039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33599" y="2438401"/>
            <a:ext cx="6347714" cy="3880773"/>
          </a:xfrm>
        </p:spPr>
        <p:txBody>
          <a:bodyPr/>
          <a:lstStyle/>
          <a:p>
            <a:pPr marL="0" indent="0">
              <a:buNone/>
            </a:pPr>
            <a:r>
              <a:rPr lang="en-US" dirty="0"/>
              <a:t>the children fall in love with </a:t>
            </a:r>
          </a:p>
          <a:p>
            <a:pPr marL="0" indent="0">
              <a:buNone/>
            </a:pPr>
            <a:r>
              <a:rPr lang="en-US" dirty="0"/>
              <a:t>parents of the opposite sex.</a:t>
            </a:r>
          </a:p>
          <a:p>
            <a:endParaRPr lang="en-US" dirty="0"/>
          </a:p>
          <a:p>
            <a:endParaRPr lang="en-US" dirty="0"/>
          </a:p>
        </p:txBody>
      </p:sp>
    </p:spTree>
    <p:extLst>
      <p:ext uri="{BB962C8B-B14F-4D97-AF65-F5344CB8AC3E}">
        <p14:creationId xmlns:p14="http://schemas.microsoft.com/office/powerpoint/2010/main" val="26783488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If they do not go through</a:t>
            </a:r>
          </a:p>
          <a:p>
            <a:pPr marL="0" indent="0">
              <a:buNone/>
            </a:pPr>
            <a:r>
              <a:rPr lang="en-US" dirty="0" smtClean="0"/>
              <a:t> this stage successfully fixation may result</a:t>
            </a:r>
          </a:p>
          <a:p>
            <a:pPr marL="0" indent="0">
              <a:buNone/>
            </a:pPr>
            <a:r>
              <a:rPr lang="en-US" dirty="0" smtClean="0"/>
              <a:t> in behavior that include curiosity </a:t>
            </a:r>
            <a:r>
              <a:rPr lang="en-US" dirty="0" err="1" smtClean="0"/>
              <a:t>gayism</a:t>
            </a:r>
            <a:r>
              <a:rPr lang="en-US" dirty="0" smtClean="0"/>
              <a:t>,</a:t>
            </a:r>
          </a:p>
          <a:p>
            <a:pPr marL="0" indent="0">
              <a:buNone/>
            </a:pPr>
            <a:r>
              <a:rPr lang="en-US" dirty="0" err="1" smtClean="0"/>
              <a:t>lesbianism,excessive</a:t>
            </a:r>
            <a:r>
              <a:rPr lang="en-US" dirty="0" smtClean="0"/>
              <a:t> ambition and exploitation</a:t>
            </a:r>
          </a:p>
          <a:p>
            <a:pPr marL="0" indent="0">
              <a:buNone/>
            </a:pPr>
            <a:r>
              <a:rPr lang="en-US" dirty="0" smtClean="0"/>
              <a:t> of others.</a:t>
            </a:r>
          </a:p>
        </p:txBody>
      </p:sp>
    </p:spTree>
    <p:extLst>
      <p:ext uri="{BB962C8B-B14F-4D97-AF65-F5344CB8AC3E}">
        <p14:creationId xmlns:p14="http://schemas.microsoft.com/office/powerpoint/2010/main" val="12359538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4. </a:t>
            </a:r>
            <a:r>
              <a:rPr lang="en-US" b="1" u="sng" dirty="0"/>
              <a:t>latency(5 or 6 or puberty)</a:t>
            </a:r>
          </a:p>
          <a:p>
            <a:r>
              <a:rPr lang="en-US" dirty="0"/>
              <a:t>During this stage quantitative changes occur </a:t>
            </a:r>
          </a:p>
          <a:p>
            <a:pPr marL="0" indent="0">
              <a:buNone/>
            </a:pPr>
            <a:r>
              <a:rPr lang="en-US" dirty="0"/>
              <a:t> in the libido during the years </a:t>
            </a:r>
          </a:p>
          <a:p>
            <a:pPr marL="0" indent="0">
              <a:buNone/>
            </a:pPr>
            <a:r>
              <a:rPr lang="en-US" dirty="0"/>
              <a:t>prior to puberty. </a:t>
            </a:r>
          </a:p>
        </p:txBody>
      </p:sp>
    </p:spTree>
    <p:extLst>
      <p:ext uri="{BB962C8B-B14F-4D97-AF65-F5344CB8AC3E}">
        <p14:creationId xmlns:p14="http://schemas.microsoft.com/office/powerpoint/2010/main" val="9102585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child is not</a:t>
            </a:r>
          </a:p>
          <a:p>
            <a:pPr marL="0" indent="0">
              <a:buNone/>
            </a:pPr>
            <a:r>
              <a:rPr lang="en-US" dirty="0"/>
              <a:t> a sexual  but represses the sexual</a:t>
            </a:r>
          </a:p>
          <a:p>
            <a:pPr marL="0" indent="0">
              <a:buNone/>
            </a:pPr>
            <a:r>
              <a:rPr lang="en-US" dirty="0"/>
              <a:t> pre occupation of the earlier years</a:t>
            </a:r>
          </a:p>
          <a:p>
            <a:pPr marL="0" indent="0">
              <a:buNone/>
            </a:pPr>
            <a:r>
              <a:rPr lang="en-US" dirty="0"/>
              <a:t> to allow social and intellectual development</a:t>
            </a:r>
          </a:p>
          <a:p>
            <a:pPr marL="0" indent="0">
              <a:buNone/>
            </a:pPr>
            <a:r>
              <a:rPr lang="en-US" dirty="0"/>
              <a:t> to proceed.</a:t>
            </a:r>
          </a:p>
          <a:p>
            <a:endParaRPr lang="en-US" dirty="0"/>
          </a:p>
        </p:txBody>
      </p:sp>
    </p:spTree>
    <p:extLst>
      <p:ext uri="{BB962C8B-B14F-4D97-AF65-F5344CB8AC3E}">
        <p14:creationId xmlns:p14="http://schemas.microsoft.com/office/powerpoint/2010/main" val="33500671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Here much of the child's energies </a:t>
            </a:r>
          </a:p>
          <a:p>
            <a:pPr marL="0" indent="0">
              <a:buNone/>
            </a:pPr>
            <a:r>
              <a:rPr lang="en-US" dirty="0" smtClean="0"/>
              <a:t>are channeled into developing new skills</a:t>
            </a:r>
          </a:p>
          <a:p>
            <a:pPr marL="0" indent="0">
              <a:buNone/>
            </a:pPr>
            <a:r>
              <a:rPr lang="en-US" dirty="0" smtClean="0"/>
              <a:t> and acquiring new knowledge and play</a:t>
            </a:r>
          </a:p>
          <a:p>
            <a:pPr marL="0" indent="0">
              <a:buNone/>
            </a:pPr>
            <a:r>
              <a:rPr lang="en-US" dirty="0" smtClean="0"/>
              <a:t> becomes an essential part of their </a:t>
            </a:r>
          </a:p>
          <a:p>
            <a:pPr marL="0" indent="0">
              <a:buNone/>
            </a:pPr>
            <a:r>
              <a:rPr lang="en-US" dirty="0" smtClean="0"/>
              <a:t>development .if the individual does not </a:t>
            </a:r>
          </a:p>
          <a:p>
            <a:pPr marL="0" indent="0">
              <a:buNone/>
            </a:pPr>
            <a:r>
              <a:rPr lang="en-US" dirty="0" smtClean="0"/>
              <a:t>go through this stage properly he/she</a:t>
            </a:r>
          </a:p>
          <a:p>
            <a:pPr marL="0" indent="0">
              <a:buNone/>
            </a:pPr>
            <a:r>
              <a:rPr lang="en-US" dirty="0" smtClean="0"/>
              <a:t> </a:t>
            </a:r>
            <a:endParaRPr lang="en-US" dirty="0"/>
          </a:p>
        </p:txBody>
      </p:sp>
    </p:spTree>
    <p:extLst>
      <p:ext uri="{BB962C8B-B14F-4D97-AF65-F5344CB8AC3E}">
        <p14:creationId xmlns:p14="http://schemas.microsoft.com/office/powerpoint/2010/main" val="2638637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may end up feeling uncomfortable with</a:t>
            </a:r>
          </a:p>
          <a:p>
            <a:pPr marL="0" indent="0">
              <a:buNone/>
            </a:pPr>
            <a:r>
              <a:rPr lang="en-US" dirty="0"/>
              <a:t> members of the opposite sex.</a:t>
            </a:r>
          </a:p>
          <a:p>
            <a:pPr marL="0" indent="0">
              <a:buNone/>
            </a:pPr>
            <a:r>
              <a:rPr lang="en-US" dirty="0"/>
              <a:t>may avoid heterosexual relationships, may engage </a:t>
            </a:r>
          </a:p>
          <a:p>
            <a:pPr marL="0" indent="0">
              <a:buNone/>
            </a:pPr>
            <a:r>
              <a:rPr lang="en-US" dirty="0"/>
              <a:t>in inadequate sexual relationships</a:t>
            </a:r>
          </a:p>
          <a:p>
            <a:endParaRPr lang="en-US" dirty="0"/>
          </a:p>
        </p:txBody>
      </p:sp>
    </p:spTree>
    <p:extLst>
      <p:ext uri="{BB962C8B-B14F-4D97-AF65-F5344CB8AC3E}">
        <p14:creationId xmlns:p14="http://schemas.microsoft.com/office/powerpoint/2010/main" val="19064060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May become aggressive or emotionally detached.</a:t>
            </a:r>
          </a:p>
          <a:p>
            <a:r>
              <a:rPr lang="en-US" b="1" dirty="0" smtClean="0">
                <a:solidFill>
                  <a:srgbClr val="FF0000"/>
                </a:solidFill>
              </a:rPr>
              <a:t>5.genital stage-(12-18)</a:t>
            </a:r>
          </a:p>
          <a:p>
            <a:pPr marL="0" indent="0">
              <a:buNone/>
            </a:pPr>
            <a:r>
              <a:rPr lang="en-US" dirty="0" smtClean="0"/>
              <a:t>This is the last stage and</a:t>
            </a:r>
          </a:p>
          <a:p>
            <a:pPr marL="0" indent="0">
              <a:buNone/>
            </a:pPr>
            <a:r>
              <a:rPr lang="en-US" dirty="0" smtClean="0"/>
              <a:t> the individual will have acquired the </a:t>
            </a:r>
          </a:p>
          <a:p>
            <a:pPr marL="0" indent="0">
              <a:buNone/>
            </a:pPr>
            <a:r>
              <a:rPr lang="en-US" dirty="0" smtClean="0"/>
              <a:t>physical and social skills important in </a:t>
            </a:r>
          </a:p>
          <a:p>
            <a:pPr marL="0" indent="0">
              <a:buNone/>
            </a:pPr>
            <a:r>
              <a:rPr lang="en-US" dirty="0" smtClean="0"/>
              <a:t>this stage. Emphasis is to use </a:t>
            </a:r>
          </a:p>
          <a:p>
            <a:pPr marL="0" indent="0">
              <a:buNone/>
            </a:pPr>
            <a:r>
              <a:rPr lang="en-US" dirty="0" smtClean="0"/>
              <a:t>these skills to acquire heterosexual relationships.</a:t>
            </a:r>
            <a:endParaRPr lang="en-US" dirty="0"/>
          </a:p>
        </p:txBody>
      </p:sp>
    </p:spTree>
    <p:extLst>
      <p:ext uri="{BB962C8B-B14F-4D97-AF65-F5344CB8AC3E}">
        <p14:creationId xmlns:p14="http://schemas.microsoft.com/office/powerpoint/2010/main" val="2751945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u="sng" dirty="0"/>
              <a:t>Personality </a:t>
            </a:r>
            <a:r>
              <a:rPr lang="en-US" b="1" u="sng" dirty="0" smtClean="0"/>
              <a:t>types classification</a:t>
            </a:r>
            <a:endParaRPr lang="en-US" b="1" u="sng"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r>
              <a:rPr lang="en-US" dirty="0" smtClean="0"/>
              <a:t>1.Hippocrates </a:t>
            </a:r>
            <a:r>
              <a:rPr lang="en-US" dirty="0" smtClean="0"/>
              <a:t>classification</a:t>
            </a:r>
          </a:p>
          <a:p>
            <a:pPr marL="0" indent="0">
              <a:buNone/>
            </a:pPr>
            <a:r>
              <a:rPr lang="en-US" b="1" dirty="0" smtClean="0"/>
              <a:t>2.Kretschmers classification</a:t>
            </a:r>
          </a:p>
          <a:p>
            <a:pPr marL="0" indent="0">
              <a:buNone/>
            </a:pPr>
            <a:r>
              <a:rPr lang="en-US" dirty="0" smtClean="0"/>
              <a:t>3.Sheldons classification</a:t>
            </a:r>
          </a:p>
          <a:p>
            <a:pPr marL="0" indent="0">
              <a:buNone/>
            </a:pPr>
            <a:r>
              <a:rPr lang="en-US" dirty="0" smtClean="0"/>
              <a:t>4.Jungs classification</a:t>
            </a:r>
          </a:p>
          <a:p>
            <a:pPr marL="0" indent="0">
              <a:buNone/>
            </a:pPr>
            <a:r>
              <a:rPr lang="en-US" b="1" dirty="0" smtClean="0"/>
              <a:t>5.Allport classification</a:t>
            </a:r>
            <a:endParaRPr lang="en-US" b="1" dirty="0"/>
          </a:p>
        </p:txBody>
      </p:sp>
    </p:spTree>
    <p:extLst>
      <p:ext uri="{BB962C8B-B14F-4D97-AF65-F5344CB8AC3E}">
        <p14:creationId xmlns:p14="http://schemas.microsoft.com/office/powerpoint/2010/main" val="1519702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Fixation results in being isolated, not </a:t>
            </a:r>
          </a:p>
          <a:p>
            <a:pPr marL="0" indent="0">
              <a:buNone/>
            </a:pPr>
            <a:r>
              <a:rPr lang="en-US" dirty="0" smtClean="0"/>
              <a:t>being cooperative and inability to find</a:t>
            </a:r>
          </a:p>
          <a:p>
            <a:pPr marL="0" indent="0">
              <a:buNone/>
            </a:pPr>
            <a:r>
              <a:rPr lang="en-US" dirty="0" smtClean="0"/>
              <a:t> partners of the opposite sex.</a:t>
            </a:r>
          </a:p>
          <a:p>
            <a:pPr marL="0" indent="0">
              <a:buNone/>
            </a:pPr>
            <a:r>
              <a:rPr lang="en-US" dirty="0" smtClean="0"/>
              <a:t> the individual my end up being</a:t>
            </a:r>
          </a:p>
          <a:p>
            <a:pPr marL="0" indent="0">
              <a:buNone/>
            </a:pPr>
            <a:r>
              <a:rPr lang="en-US" dirty="0" smtClean="0"/>
              <a:t> lonely in life.</a:t>
            </a:r>
            <a:endParaRPr lang="en-US" dirty="0"/>
          </a:p>
        </p:txBody>
      </p:sp>
    </p:spTree>
    <p:extLst>
      <p:ext uri="{BB962C8B-B14F-4D97-AF65-F5344CB8AC3E}">
        <p14:creationId xmlns:p14="http://schemas.microsoft.com/office/powerpoint/2010/main" val="6841951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Erikson’s psychosocial stages</a:t>
            </a:r>
            <a:endParaRPr lang="en-US" b="1" dirty="0"/>
          </a:p>
        </p:txBody>
      </p:sp>
      <p:sp>
        <p:nvSpPr>
          <p:cNvPr id="3" name="Content Placeholder 2"/>
          <p:cNvSpPr>
            <a:spLocks noGrp="1"/>
          </p:cNvSpPr>
          <p:nvPr>
            <p:ph idx="1"/>
          </p:nvPr>
        </p:nvSpPr>
        <p:spPr/>
        <p:txBody>
          <a:bodyPr/>
          <a:lstStyle/>
          <a:p>
            <a:r>
              <a:rPr lang="en-US" dirty="0" smtClean="0"/>
              <a:t>Erik Erikson's was born in Germany in 1902</a:t>
            </a:r>
          </a:p>
          <a:p>
            <a:pPr marL="0" indent="0">
              <a:buNone/>
            </a:pPr>
            <a:r>
              <a:rPr lang="en-US" dirty="0"/>
              <a:t>H</a:t>
            </a:r>
            <a:r>
              <a:rPr lang="en-US" dirty="0" smtClean="0"/>
              <a:t>e trained as a psychoanalyst under </a:t>
            </a:r>
            <a:r>
              <a:rPr lang="en-US" dirty="0"/>
              <a:t>A</a:t>
            </a:r>
            <a:r>
              <a:rPr lang="en-US" dirty="0" smtClean="0"/>
              <a:t>nna Freud,</a:t>
            </a:r>
          </a:p>
          <a:p>
            <a:pPr marL="0" indent="0">
              <a:buNone/>
            </a:pPr>
            <a:r>
              <a:rPr lang="en-US" dirty="0" err="1" smtClean="0"/>
              <a:t>Sigmunds</a:t>
            </a:r>
            <a:r>
              <a:rPr lang="en-US" dirty="0" smtClean="0"/>
              <a:t> </a:t>
            </a:r>
            <a:r>
              <a:rPr lang="en-US" dirty="0"/>
              <a:t>F</a:t>
            </a:r>
            <a:r>
              <a:rPr lang="en-US" dirty="0" smtClean="0"/>
              <a:t>reud </a:t>
            </a:r>
            <a:r>
              <a:rPr lang="en-US" dirty="0" err="1" smtClean="0"/>
              <a:t>daughter.Anna</a:t>
            </a:r>
            <a:r>
              <a:rPr lang="en-US" dirty="0" smtClean="0"/>
              <a:t> </a:t>
            </a:r>
            <a:r>
              <a:rPr lang="en-US" dirty="0"/>
              <a:t>F</a:t>
            </a:r>
            <a:r>
              <a:rPr lang="en-US" dirty="0" smtClean="0"/>
              <a:t>reud was</a:t>
            </a:r>
          </a:p>
          <a:p>
            <a:pPr marL="0" indent="0">
              <a:buNone/>
            </a:pPr>
            <a:r>
              <a:rPr lang="en-US" dirty="0" smtClean="0"/>
              <a:t> more interested in child analysis than </a:t>
            </a:r>
          </a:p>
          <a:p>
            <a:pPr marL="0" indent="0">
              <a:buNone/>
            </a:pPr>
            <a:r>
              <a:rPr lang="en-US" dirty="0" smtClean="0"/>
              <a:t>her father  and this impacted Erikson's training.</a:t>
            </a:r>
          </a:p>
        </p:txBody>
      </p:sp>
    </p:spTree>
    <p:extLst>
      <p:ext uri="{BB962C8B-B14F-4D97-AF65-F5344CB8AC3E}">
        <p14:creationId xmlns:p14="http://schemas.microsoft.com/office/powerpoint/2010/main" val="19464200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 became a </a:t>
            </a:r>
            <a:r>
              <a:rPr lang="en-US" dirty="0" err="1"/>
              <a:t>neofreudian</a:t>
            </a:r>
            <a:r>
              <a:rPr lang="en-US" dirty="0"/>
              <a:t> who developed </a:t>
            </a:r>
          </a:p>
          <a:p>
            <a:pPr marL="0" indent="0">
              <a:buNone/>
            </a:pPr>
            <a:r>
              <a:rPr lang="en-US" dirty="0"/>
              <a:t>a psychosocial theory of personality.</a:t>
            </a:r>
          </a:p>
          <a:p>
            <a:pPr marL="0" indent="0">
              <a:buNone/>
            </a:pPr>
            <a:r>
              <a:rPr lang="en-US" dirty="0"/>
              <a:t> He identified eight stage of personality </a:t>
            </a:r>
          </a:p>
          <a:p>
            <a:pPr marL="0" indent="0">
              <a:buNone/>
            </a:pPr>
            <a:r>
              <a:rPr lang="en-US" dirty="0"/>
              <a:t>development.</a:t>
            </a:r>
          </a:p>
          <a:p>
            <a:endParaRPr lang="en-US" dirty="0"/>
          </a:p>
        </p:txBody>
      </p:sp>
    </p:spTree>
    <p:extLst>
      <p:ext uri="{BB962C8B-B14F-4D97-AF65-F5344CB8AC3E}">
        <p14:creationId xmlns:p14="http://schemas.microsoft.com/office/powerpoint/2010/main" val="14820134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first five stage are to </a:t>
            </a:r>
          </a:p>
          <a:p>
            <a:pPr marL="0" indent="0">
              <a:buNone/>
            </a:pPr>
            <a:r>
              <a:rPr lang="en-US" dirty="0" smtClean="0"/>
              <a:t>the Freudian ones but he added </a:t>
            </a:r>
          </a:p>
          <a:p>
            <a:pPr marL="0" indent="0">
              <a:buNone/>
            </a:pPr>
            <a:r>
              <a:rPr lang="en-US" dirty="0" smtClean="0"/>
              <a:t>three more stages since he believed </a:t>
            </a:r>
          </a:p>
          <a:p>
            <a:pPr marL="0" indent="0">
              <a:buNone/>
            </a:pPr>
            <a:r>
              <a:rPr lang="en-US" dirty="0" smtClean="0"/>
              <a:t> that the environment continues to influence </a:t>
            </a:r>
          </a:p>
          <a:p>
            <a:pPr marL="0" indent="0">
              <a:buNone/>
            </a:pPr>
            <a:r>
              <a:rPr lang="en-US" dirty="0" smtClean="0"/>
              <a:t>us until we die.</a:t>
            </a:r>
          </a:p>
        </p:txBody>
      </p:sp>
    </p:spTree>
    <p:extLst>
      <p:ext uri="{BB962C8B-B14F-4D97-AF65-F5344CB8AC3E}">
        <p14:creationId xmlns:p14="http://schemas.microsoft.com/office/powerpoint/2010/main" val="264983663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1.Basic trust vs. Basic mistrust</a:t>
            </a:r>
          </a:p>
          <a:p>
            <a:r>
              <a:rPr lang="en-US" dirty="0"/>
              <a:t>The main factor at this stage </a:t>
            </a:r>
          </a:p>
          <a:p>
            <a:pPr marL="0" indent="0">
              <a:buNone/>
            </a:pPr>
            <a:r>
              <a:rPr lang="en-US" dirty="0"/>
              <a:t>Is the quality of care the</a:t>
            </a:r>
          </a:p>
          <a:p>
            <a:pPr marL="0" indent="0">
              <a:buNone/>
            </a:pPr>
            <a:r>
              <a:rPr lang="en-US" dirty="0"/>
              <a:t> infant is given by the care givers. </a:t>
            </a:r>
          </a:p>
          <a:p>
            <a:pPr marL="0" indent="0">
              <a:buNone/>
            </a:pPr>
            <a:r>
              <a:rPr lang="en-US" dirty="0"/>
              <a:t>The quality of care the baby</a:t>
            </a:r>
          </a:p>
          <a:p>
            <a:pPr marL="0" indent="0">
              <a:buNone/>
            </a:pPr>
            <a:r>
              <a:rPr lang="en-US" dirty="0"/>
              <a:t> receives determines  </a:t>
            </a:r>
          </a:p>
          <a:p>
            <a:endParaRPr lang="en-US" dirty="0"/>
          </a:p>
        </p:txBody>
      </p:sp>
    </p:spTree>
    <p:extLst>
      <p:ext uri="{BB962C8B-B14F-4D97-AF65-F5344CB8AC3E}">
        <p14:creationId xmlns:p14="http://schemas.microsoft.com/office/powerpoint/2010/main" val="36737854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How it comes to view its </a:t>
            </a:r>
          </a:p>
          <a:p>
            <a:pPr marL="0" indent="0">
              <a:buNone/>
            </a:pPr>
            <a:r>
              <a:rPr lang="en-US" dirty="0"/>
              <a:t> </a:t>
            </a:r>
            <a:r>
              <a:rPr lang="en-US" dirty="0" smtClean="0"/>
              <a:t> mother and other people in particular</a:t>
            </a:r>
          </a:p>
          <a:p>
            <a:pPr marL="0" indent="0">
              <a:buNone/>
            </a:pPr>
            <a:r>
              <a:rPr lang="en-US" dirty="0" smtClean="0"/>
              <a:t> </a:t>
            </a:r>
            <a:r>
              <a:rPr lang="en-US" dirty="0"/>
              <a:t>and the world in general</a:t>
            </a:r>
            <a:r>
              <a:rPr lang="en-US" dirty="0" smtClean="0"/>
              <a:t>.</a:t>
            </a:r>
          </a:p>
          <a:p>
            <a:r>
              <a:rPr lang="en-US" dirty="0" smtClean="0"/>
              <a:t>If the infants needs are meant </a:t>
            </a:r>
          </a:p>
          <a:p>
            <a:pPr marL="0" indent="0">
              <a:buNone/>
            </a:pPr>
            <a:r>
              <a:rPr lang="en-US" dirty="0"/>
              <a:t> </a:t>
            </a:r>
            <a:r>
              <a:rPr lang="en-US" dirty="0" smtClean="0"/>
              <a:t> and discomfort eliminated (that is cuddled,</a:t>
            </a:r>
          </a:p>
          <a:p>
            <a:pPr marL="0" indent="0">
              <a:buNone/>
            </a:pPr>
            <a:r>
              <a:rPr lang="en-US" dirty="0" err="1" smtClean="0"/>
              <a:t>fondled,played</a:t>
            </a:r>
            <a:r>
              <a:rPr lang="en-US" dirty="0" smtClean="0"/>
              <a:t> with and talked to) </a:t>
            </a:r>
          </a:p>
        </p:txBody>
      </p:sp>
    </p:spTree>
    <p:extLst>
      <p:ext uri="{BB962C8B-B14F-4D97-AF65-F5344CB8AC3E}">
        <p14:creationId xmlns:p14="http://schemas.microsoft.com/office/powerpoint/2010/main" val="6678928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it develops a sense of the</a:t>
            </a:r>
          </a:p>
          <a:p>
            <a:pPr marL="0" indent="0">
              <a:buNone/>
            </a:pPr>
            <a:r>
              <a:rPr lang="en-US" dirty="0"/>
              <a:t> world as safe place to be </a:t>
            </a:r>
          </a:p>
          <a:p>
            <a:pPr marL="0" indent="0">
              <a:buNone/>
            </a:pPr>
            <a:r>
              <a:rPr lang="en-US" dirty="0"/>
              <a:t>and of people as helpful and</a:t>
            </a:r>
          </a:p>
          <a:p>
            <a:pPr marL="0" indent="0">
              <a:buNone/>
            </a:pPr>
            <a:r>
              <a:rPr lang="en-US" dirty="0"/>
              <a:t> dependable. However its  care  is inconsistent it </a:t>
            </a:r>
          </a:p>
          <a:p>
            <a:pPr marL="0" indent="0">
              <a:buNone/>
            </a:pPr>
            <a:r>
              <a:rPr lang="en-US" dirty="0"/>
              <a:t>develops a sense of mistrust, fear</a:t>
            </a:r>
          </a:p>
          <a:p>
            <a:pPr marL="0" indent="0">
              <a:buNone/>
            </a:pPr>
            <a:r>
              <a:rPr lang="en-US" dirty="0"/>
              <a:t> and suspicion.</a:t>
            </a:r>
          </a:p>
          <a:p>
            <a:endParaRPr lang="en-US" dirty="0"/>
          </a:p>
        </p:txBody>
      </p:sp>
    </p:spTree>
    <p:extLst>
      <p:ext uri="{BB962C8B-B14F-4D97-AF65-F5344CB8AC3E}">
        <p14:creationId xmlns:p14="http://schemas.microsoft.com/office/powerpoint/2010/main" val="40813512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2.autonomy vs. shame and doubt(1-3</a:t>
            </a:r>
            <a:r>
              <a:rPr lang="en-US" dirty="0" smtClean="0"/>
              <a:t>)</a:t>
            </a:r>
          </a:p>
          <a:p>
            <a:pPr marL="0" indent="0">
              <a:buNone/>
            </a:pPr>
            <a:r>
              <a:rPr lang="en-US" dirty="0" smtClean="0"/>
              <a:t>during this stage  the child's muscle </a:t>
            </a:r>
          </a:p>
          <a:p>
            <a:pPr marL="0" indent="0">
              <a:buNone/>
            </a:pPr>
            <a:r>
              <a:rPr lang="en-US" dirty="0" smtClean="0"/>
              <a:t>and cognitive systems are maturing and </a:t>
            </a:r>
          </a:p>
          <a:p>
            <a:pPr marL="0" indent="0">
              <a:buNone/>
            </a:pPr>
            <a:r>
              <a:rPr lang="en-US" dirty="0" smtClean="0"/>
              <a:t>hence it is becoming more mobile</a:t>
            </a:r>
          </a:p>
          <a:p>
            <a:pPr marL="0" indent="0">
              <a:buNone/>
            </a:pPr>
            <a:r>
              <a:rPr lang="en-US" dirty="0" smtClean="0"/>
              <a:t> thus expanding its range of experiences</a:t>
            </a:r>
          </a:p>
          <a:p>
            <a:pPr marL="0" indent="0">
              <a:buNone/>
            </a:pPr>
            <a:r>
              <a:rPr lang="en-US" dirty="0" smtClean="0"/>
              <a:t> and choices. </a:t>
            </a:r>
            <a:endParaRPr lang="en-US" dirty="0"/>
          </a:p>
        </p:txBody>
      </p:sp>
    </p:spTree>
    <p:extLst>
      <p:ext uri="{BB962C8B-B14F-4D97-AF65-F5344CB8AC3E}">
        <p14:creationId xmlns:p14="http://schemas.microsoft.com/office/powerpoint/2010/main" val="35469368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child begins to</a:t>
            </a:r>
          </a:p>
          <a:p>
            <a:pPr marL="0" indent="0">
              <a:buNone/>
            </a:pPr>
            <a:r>
              <a:rPr lang="en-US" dirty="0"/>
              <a:t> see itself as independent in thinking </a:t>
            </a:r>
          </a:p>
          <a:p>
            <a:pPr marL="0" indent="0">
              <a:buNone/>
            </a:pPr>
            <a:r>
              <a:rPr lang="en-US" dirty="0"/>
              <a:t>and hence develops a sense of autonomy.</a:t>
            </a:r>
          </a:p>
        </p:txBody>
      </p:sp>
    </p:spTree>
    <p:extLst>
      <p:ext uri="{BB962C8B-B14F-4D97-AF65-F5344CB8AC3E}">
        <p14:creationId xmlns:p14="http://schemas.microsoft.com/office/powerpoint/2010/main" val="37290085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Consequently </a:t>
            </a:r>
            <a:r>
              <a:rPr lang="en-US" dirty="0" smtClean="0"/>
              <a:t>the child starts </a:t>
            </a:r>
            <a:r>
              <a:rPr lang="en-US" dirty="0"/>
              <a:t>to do </a:t>
            </a:r>
            <a:endParaRPr lang="en-US" dirty="0" smtClean="0"/>
          </a:p>
          <a:p>
            <a:pPr marL="0" indent="0">
              <a:buNone/>
            </a:pPr>
            <a:r>
              <a:rPr lang="en-US" dirty="0" smtClean="0"/>
              <a:t>things </a:t>
            </a:r>
            <a:r>
              <a:rPr lang="en-US" dirty="0"/>
              <a:t>by itself .if the child </a:t>
            </a:r>
            <a:endParaRPr lang="en-US" dirty="0" smtClean="0"/>
          </a:p>
          <a:p>
            <a:pPr marL="0" indent="0">
              <a:buNone/>
            </a:pPr>
            <a:r>
              <a:rPr lang="en-US" dirty="0" smtClean="0"/>
              <a:t>is </a:t>
            </a:r>
            <a:r>
              <a:rPr lang="en-US" dirty="0"/>
              <a:t>allowed to exercise its newfound </a:t>
            </a:r>
            <a:r>
              <a:rPr lang="en-US" dirty="0" smtClean="0"/>
              <a:t>skills.</a:t>
            </a:r>
          </a:p>
          <a:p>
            <a:pPr marL="0" indent="0">
              <a:buNone/>
            </a:pPr>
            <a:r>
              <a:rPr lang="en-US" dirty="0" smtClean="0"/>
              <a:t> Under careful supervision a sense of</a:t>
            </a:r>
          </a:p>
          <a:p>
            <a:pPr marL="0" indent="0">
              <a:buNone/>
            </a:pPr>
            <a:r>
              <a:rPr lang="en-US" dirty="0" smtClean="0"/>
              <a:t> autonomy develops. </a:t>
            </a:r>
            <a:endParaRPr lang="en-US" dirty="0"/>
          </a:p>
        </p:txBody>
      </p:sp>
    </p:spTree>
    <p:extLst>
      <p:ext uri="{BB962C8B-B14F-4D97-AF65-F5344CB8AC3E}">
        <p14:creationId xmlns:p14="http://schemas.microsoft.com/office/powerpoint/2010/main" val="42814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457200" indent="-457200">
              <a:buAutoNum type="arabicParenR"/>
            </a:pPr>
            <a:r>
              <a:rPr lang="en-US" dirty="0" smtClean="0"/>
              <a:t>Hippocrates classification</a:t>
            </a:r>
          </a:p>
          <a:p>
            <a:pPr marL="0" indent="0">
              <a:buNone/>
            </a:pPr>
            <a:endParaRPr lang="en-US" dirty="0"/>
          </a:p>
          <a:p>
            <a:pPr marL="0" indent="0">
              <a:buNone/>
            </a:pPr>
            <a:r>
              <a:rPr lang="en-US" dirty="0"/>
              <a:t>According to Hippocrates all humans are </a:t>
            </a:r>
            <a:r>
              <a:rPr lang="en-US" dirty="0" smtClean="0"/>
              <a:t> classified </a:t>
            </a:r>
            <a:r>
              <a:rPr lang="en-US" dirty="0"/>
              <a:t>into four groups according to </a:t>
            </a:r>
            <a:r>
              <a:rPr lang="en-US" dirty="0" smtClean="0"/>
              <a:t>their </a:t>
            </a:r>
            <a:r>
              <a:rPr lang="en-US" dirty="0"/>
              <a:t>temperament.</a:t>
            </a:r>
          </a:p>
          <a:p>
            <a:pPr marL="0" indent="0">
              <a:buNone/>
            </a:pPr>
            <a:r>
              <a:rPr lang="en-US" dirty="0"/>
              <a:t>-sanguine</a:t>
            </a:r>
          </a:p>
          <a:p>
            <a:pPr marL="0" indent="0">
              <a:buNone/>
            </a:pPr>
            <a:r>
              <a:rPr lang="en-US" dirty="0"/>
              <a:t>-phlegmatic</a:t>
            </a:r>
          </a:p>
          <a:p>
            <a:pPr marL="0" indent="0">
              <a:buNone/>
            </a:pPr>
            <a:r>
              <a:rPr lang="en-US" dirty="0"/>
              <a:t>-</a:t>
            </a:r>
            <a:r>
              <a:rPr lang="en-US" dirty="0" smtClean="0"/>
              <a:t>melancholic</a:t>
            </a:r>
          </a:p>
          <a:p>
            <a:pPr marL="0" indent="0">
              <a:buNone/>
            </a:pPr>
            <a:r>
              <a:rPr lang="en-US" dirty="0" smtClean="0"/>
              <a:t>-choleric</a:t>
            </a:r>
            <a:endParaRPr lang="en-US" dirty="0"/>
          </a:p>
          <a:p>
            <a:pPr marL="0" indent="0">
              <a:buNone/>
            </a:pPr>
            <a:r>
              <a:rPr lang="en-US" dirty="0"/>
              <a:t>According to Hippocrates these </a:t>
            </a:r>
            <a:r>
              <a:rPr lang="en-US" dirty="0" smtClean="0"/>
              <a:t>personalities are likened on </a:t>
            </a:r>
            <a:r>
              <a:rPr lang="en-US" dirty="0"/>
              <a:t>the type of fluid in the body.</a:t>
            </a:r>
          </a:p>
          <a:p>
            <a:pPr marL="0" indent="0">
              <a:buNone/>
            </a:pPr>
            <a:endParaRPr lang="en-US" dirty="0"/>
          </a:p>
        </p:txBody>
      </p:sp>
    </p:spTree>
    <p:extLst>
      <p:ext uri="{BB962C8B-B14F-4D97-AF65-F5344CB8AC3E}">
        <p14:creationId xmlns:p14="http://schemas.microsoft.com/office/powerpoint/2010/main" val="12961670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However if the child</a:t>
            </a:r>
          </a:p>
          <a:p>
            <a:pPr marL="0" indent="0">
              <a:buNone/>
            </a:pPr>
            <a:r>
              <a:rPr lang="en-US" dirty="0"/>
              <a:t> is rebuked or denied the opportunity </a:t>
            </a:r>
          </a:p>
          <a:p>
            <a:pPr marL="0" indent="0">
              <a:buNone/>
            </a:pPr>
            <a:r>
              <a:rPr lang="en-US" dirty="0"/>
              <a:t>to exercise the new found skills </a:t>
            </a:r>
          </a:p>
          <a:p>
            <a:pPr marL="0" indent="0">
              <a:buNone/>
            </a:pPr>
            <a:r>
              <a:rPr lang="en-US" dirty="0"/>
              <a:t>it becomes doubtful, and ashamed of</a:t>
            </a:r>
          </a:p>
          <a:p>
            <a:pPr marL="0" indent="0">
              <a:buNone/>
            </a:pPr>
            <a:r>
              <a:rPr lang="en-US"/>
              <a:t> its activities.</a:t>
            </a:r>
          </a:p>
          <a:p>
            <a:endParaRPr lang="en-US"/>
          </a:p>
        </p:txBody>
      </p:sp>
    </p:spTree>
    <p:extLst>
      <p:ext uri="{BB962C8B-B14F-4D97-AF65-F5344CB8AC3E}">
        <p14:creationId xmlns:p14="http://schemas.microsoft.com/office/powerpoint/2010/main" val="27523364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3.Initiative vs. guilt (3-7 years)</a:t>
            </a:r>
            <a:endParaRPr lang="en-US" b="1" dirty="0"/>
          </a:p>
        </p:txBody>
      </p:sp>
      <p:sp>
        <p:nvSpPr>
          <p:cNvPr id="3" name="Content Placeholder 2"/>
          <p:cNvSpPr>
            <a:spLocks noGrp="1"/>
          </p:cNvSpPr>
          <p:nvPr>
            <p:ph idx="1"/>
          </p:nvPr>
        </p:nvSpPr>
        <p:spPr/>
        <p:txBody>
          <a:bodyPr/>
          <a:lstStyle/>
          <a:p>
            <a:r>
              <a:rPr lang="en-US" dirty="0" smtClean="0"/>
              <a:t>At this stage ,the child's development is proceeding at a rapid pace physically ,intellectually  an socially and so it is keen to try new skills to achieve all sorts of new goals. If the child is allowed to ask the questions and express its natural curiosity and if its is given the freedom to exercise other skills, his initiative will be reinforced. However if parents are not keen to respond to the child's questions</a:t>
            </a:r>
            <a:endParaRPr lang="en-US" dirty="0"/>
          </a:p>
        </p:txBody>
      </p:sp>
    </p:spTree>
    <p:extLst>
      <p:ext uri="{BB962C8B-B14F-4D97-AF65-F5344CB8AC3E}">
        <p14:creationId xmlns:p14="http://schemas.microsoft.com/office/powerpoint/2010/main" val="41376845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And if the child's exercises of other skills are seen be a nuisance and hence</a:t>
            </a:r>
            <a:endParaRPr lang="en-US" dirty="0"/>
          </a:p>
        </p:txBody>
      </p:sp>
    </p:spTree>
    <p:extLst>
      <p:ext uri="{BB962C8B-B14F-4D97-AF65-F5344CB8AC3E}">
        <p14:creationId xmlns:p14="http://schemas.microsoft.com/office/powerpoint/2010/main" val="39451316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777423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77046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436120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09678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56486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750217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MOTIVATION AND EMOTIONS</a:t>
            </a:r>
            <a:endParaRPr lang="en-US" u="sng" dirty="0"/>
          </a:p>
        </p:txBody>
      </p:sp>
      <p:sp>
        <p:nvSpPr>
          <p:cNvPr id="3" name="Content Placeholder 2"/>
          <p:cNvSpPr>
            <a:spLocks noGrp="1"/>
          </p:cNvSpPr>
          <p:nvPr>
            <p:ph idx="1"/>
          </p:nvPr>
        </p:nvSpPr>
        <p:spPr/>
        <p:txBody>
          <a:bodyPr/>
          <a:lstStyle/>
          <a:p>
            <a:pPr marL="0" indent="0">
              <a:buNone/>
            </a:pPr>
            <a:r>
              <a:rPr lang="en-US" u="sng" dirty="0" smtClean="0"/>
              <a:t>Introduction: </a:t>
            </a:r>
          </a:p>
          <a:p>
            <a:pPr marL="0" indent="0">
              <a:buNone/>
            </a:pPr>
            <a:r>
              <a:rPr lang="en-US" dirty="0" smtClean="0"/>
              <a:t>In this lecture we will be introduced to the motivational concepts. You will learn that motivation is the major driving force in our daily activities or </a:t>
            </a:r>
            <a:r>
              <a:rPr lang="en-US" dirty="0" err="1" smtClean="0"/>
              <a:t>behaviour,to</a:t>
            </a:r>
            <a:r>
              <a:rPr lang="en-US" dirty="0" smtClean="0"/>
              <a:t> that extent we tend to engage in sustained activity with goals in mind.</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8349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p>
          <a:p>
            <a:r>
              <a:rPr lang="en-US" dirty="0" smtClean="0"/>
              <a:t> </a:t>
            </a:r>
            <a:endParaRPr lang="en-US" dirty="0"/>
          </a:p>
        </p:txBody>
      </p:sp>
      <p:graphicFrame>
        <p:nvGraphicFramePr>
          <p:cNvPr id="4" name="Table 3"/>
          <p:cNvGraphicFramePr>
            <a:graphicFrameLocks noGrp="1"/>
          </p:cNvGraphicFramePr>
          <p:nvPr>
            <p:extLst/>
          </p:nvPr>
        </p:nvGraphicFramePr>
        <p:xfrm>
          <a:off x="2057400" y="2057400"/>
          <a:ext cx="8229600" cy="4389120"/>
        </p:xfrm>
        <a:graphic>
          <a:graphicData uri="http://schemas.openxmlformats.org/drawingml/2006/table">
            <a:tbl>
              <a:tblPr firstRow="1" bandRow="1">
                <a:tableStyleId>{93296810-A885-4BE3-A3E7-6D5BEEA58F35}</a:tableStyleId>
              </a:tblPr>
              <a:tblGrid>
                <a:gridCol w="1461331"/>
                <a:gridCol w="2230452"/>
                <a:gridCol w="4537817"/>
              </a:tblGrid>
              <a:tr h="853440">
                <a:tc>
                  <a:txBody>
                    <a:bodyPr/>
                    <a:lstStyle/>
                    <a:p>
                      <a:r>
                        <a:rPr lang="en-US" dirty="0" smtClean="0"/>
                        <a:t>Type</a:t>
                      </a:r>
                      <a:r>
                        <a:rPr lang="en-US" baseline="0" dirty="0" smtClean="0"/>
                        <a:t> of fluid in the body</a:t>
                      </a:r>
                      <a:endParaRPr lang="en-US" dirty="0"/>
                    </a:p>
                  </a:txBody>
                  <a:tcPr/>
                </a:tc>
                <a:tc>
                  <a:txBody>
                    <a:bodyPr/>
                    <a:lstStyle/>
                    <a:p>
                      <a:r>
                        <a:rPr lang="en-US" dirty="0" smtClean="0"/>
                        <a:t>Personality        type</a:t>
                      </a:r>
                      <a:endParaRPr lang="en-US" dirty="0"/>
                    </a:p>
                  </a:txBody>
                  <a:tcPr/>
                </a:tc>
                <a:tc>
                  <a:txBody>
                    <a:bodyPr/>
                    <a:lstStyle/>
                    <a:p>
                      <a:r>
                        <a:rPr lang="en-US" dirty="0" smtClean="0"/>
                        <a:t>Temperamental characteristics</a:t>
                      </a:r>
                      <a:endParaRPr lang="en-US" dirty="0"/>
                    </a:p>
                  </a:txBody>
                  <a:tcPr/>
                </a:tc>
              </a:tr>
              <a:tr h="853440">
                <a:tc>
                  <a:txBody>
                    <a:bodyPr/>
                    <a:lstStyle/>
                    <a:p>
                      <a:r>
                        <a:rPr lang="en-US" dirty="0" smtClean="0"/>
                        <a:t>blood</a:t>
                      </a:r>
                      <a:endParaRPr lang="en-US" dirty="0"/>
                    </a:p>
                  </a:txBody>
                  <a:tcPr/>
                </a:tc>
                <a:tc>
                  <a:txBody>
                    <a:bodyPr/>
                    <a:lstStyle/>
                    <a:p>
                      <a:r>
                        <a:rPr lang="en-US" dirty="0" smtClean="0"/>
                        <a:t>sanguine</a:t>
                      </a:r>
                      <a:endParaRPr lang="en-US" dirty="0"/>
                    </a:p>
                  </a:txBody>
                  <a:tcPr/>
                </a:tc>
                <a:tc>
                  <a:txBody>
                    <a:bodyPr/>
                    <a:lstStyle/>
                    <a:p>
                      <a:r>
                        <a:rPr lang="en-US" dirty="0" smtClean="0"/>
                        <a:t>Optimistic, happy, hopeful, accommodating, and light-hearted.</a:t>
                      </a:r>
                      <a:endParaRPr lang="en-US" dirty="0"/>
                    </a:p>
                  </a:txBody>
                  <a:tcPr/>
                </a:tc>
              </a:tr>
              <a:tr h="853440">
                <a:tc>
                  <a:txBody>
                    <a:bodyPr/>
                    <a:lstStyle/>
                    <a:p>
                      <a:r>
                        <a:rPr lang="en-US" dirty="0" smtClean="0"/>
                        <a:t>phlegm</a:t>
                      </a:r>
                      <a:endParaRPr lang="en-US" dirty="0"/>
                    </a:p>
                  </a:txBody>
                  <a:tcPr/>
                </a:tc>
                <a:tc>
                  <a:txBody>
                    <a:bodyPr/>
                    <a:lstStyle/>
                    <a:p>
                      <a:r>
                        <a:rPr lang="en-US" dirty="0" smtClean="0"/>
                        <a:t>phlegmatic</a:t>
                      </a:r>
                      <a:endParaRPr lang="en-US" dirty="0"/>
                    </a:p>
                  </a:txBody>
                  <a:tcPr/>
                </a:tc>
                <a:tc>
                  <a:txBody>
                    <a:bodyPr/>
                    <a:lstStyle/>
                    <a:p>
                      <a:r>
                        <a:rPr lang="en-US" dirty="0" smtClean="0"/>
                        <a:t>Cold, calm, slow and indifferent.</a:t>
                      </a:r>
                      <a:endParaRPr lang="en-US" dirty="0"/>
                    </a:p>
                  </a:txBody>
                  <a:tcPr/>
                </a:tc>
              </a:tr>
              <a:tr h="853440">
                <a:tc>
                  <a:txBody>
                    <a:bodyPr/>
                    <a:lstStyle/>
                    <a:p>
                      <a:r>
                        <a:rPr lang="en-US" dirty="0" smtClean="0"/>
                        <a:t>Black bile</a:t>
                      </a:r>
                      <a:endParaRPr lang="en-US" dirty="0"/>
                    </a:p>
                  </a:txBody>
                  <a:tcPr/>
                </a:tc>
                <a:tc>
                  <a:txBody>
                    <a:bodyPr/>
                    <a:lstStyle/>
                    <a:p>
                      <a:r>
                        <a:rPr lang="en-US" dirty="0" smtClean="0"/>
                        <a:t>melancholic</a:t>
                      </a:r>
                      <a:endParaRPr lang="en-US" dirty="0"/>
                    </a:p>
                  </a:txBody>
                  <a:tcPr/>
                </a:tc>
                <a:tc>
                  <a:txBody>
                    <a:bodyPr/>
                    <a:lstStyle/>
                    <a:p>
                      <a:r>
                        <a:rPr lang="en-US" dirty="0" smtClean="0"/>
                        <a:t>Sad, </a:t>
                      </a:r>
                      <a:r>
                        <a:rPr lang="en-US" dirty="0" err="1" smtClean="0"/>
                        <a:t>depressed,pessimistic,dejected,deplorable</a:t>
                      </a:r>
                      <a:r>
                        <a:rPr lang="en-US" dirty="0" smtClean="0"/>
                        <a:t> and self</a:t>
                      </a:r>
                      <a:r>
                        <a:rPr lang="en-US" baseline="0" dirty="0" smtClean="0"/>
                        <a:t> -involved</a:t>
                      </a:r>
                      <a:endParaRPr lang="en-US" dirty="0"/>
                    </a:p>
                  </a:txBody>
                  <a:tcPr/>
                </a:tc>
              </a:tr>
              <a:tr h="853440">
                <a:tc>
                  <a:txBody>
                    <a:bodyPr/>
                    <a:lstStyle/>
                    <a:p>
                      <a:r>
                        <a:rPr lang="en-US" dirty="0" smtClean="0"/>
                        <a:t>Yellow bile</a:t>
                      </a:r>
                      <a:endParaRPr lang="en-US" dirty="0"/>
                    </a:p>
                  </a:txBody>
                  <a:tcPr/>
                </a:tc>
                <a:tc>
                  <a:txBody>
                    <a:bodyPr/>
                    <a:lstStyle/>
                    <a:p>
                      <a:r>
                        <a:rPr lang="en-US" dirty="0" smtClean="0"/>
                        <a:t>choleric</a:t>
                      </a:r>
                      <a:endParaRPr lang="en-US" dirty="0"/>
                    </a:p>
                  </a:txBody>
                  <a:tcPr/>
                </a:tc>
                <a:tc>
                  <a:txBody>
                    <a:bodyPr/>
                    <a:lstStyle/>
                    <a:p>
                      <a:r>
                        <a:rPr lang="en-US" dirty="0" err="1" smtClean="0"/>
                        <a:t>Irritable,passonate,strong,active,imaginitive</a:t>
                      </a:r>
                      <a:endParaRPr lang="en-US" dirty="0"/>
                    </a:p>
                  </a:txBody>
                  <a:tcPr/>
                </a:tc>
              </a:tr>
            </a:tbl>
          </a:graphicData>
        </a:graphic>
      </p:graphicFrame>
    </p:spTree>
    <p:extLst>
      <p:ext uri="{BB962C8B-B14F-4D97-AF65-F5344CB8AC3E}">
        <p14:creationId xmlns:p14="http://schemas.microsoft.com/office/powerpoint/2010/main" val="316269427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en-US" u="sng" dirty="0" smtClean="0"/>
              <a:t>Objectives</a:t>
            </a:r>
            <a:r>
              <a:rPr lang="en-US" dirty="0" smtClean="0"/>
              <a:t>:</a:t>
            </a:r>
          </a:p>
          <a:p>
            <a:r>
              <a:rPr lang="en-US" dirty="0" smtClean="0"/>
              <a:t>Define motivation</a:t>
            </a:r>
          </a:p>
          <a:p>
            <a:r>
              <a:rPr lang="en-US" dirty="0" smtClean="0"/>
              <a:t>Describe different types of motivation</a:t>
            </a:r>
          </a:p>
          <a:p>
            <a:r>
              <a:rPr lang="en-US" dirty="0" smtClean="0"/>
              <a:t>Theories of motivation</a:t>
            </a:r>
          </a:p>
          <a:p>
            <a:endParaRPr lang="en-US" dirty="0"/>
          </a:p>
          <a:p>
            <a:pPr marL="0" indent="0">
              <a:buNone/>
            </a:pPr>
            <a:endParaRPr lang="en-US" dirty="0"/>
          </a:p>
        </p:txBody>
      </p:sp>
    </p:spTree>
    <p:extLst>
      <p:ext uri="{BB962C8B-B14F-4D97-AF65-F5344CB8AC3E}">
        <p14:creationId xmlns:p14="http://schemas.microsoft.com/office/powerpoint/2010/main" val="317639057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Motivation is the reason for peoples actions, desire and needs. This is ones direction to </a:t>
            </a:r>
            <a:r>
              <a:rPr lang="en-US" dirty="0" err="1" smtClean="0"/>
              <a:t>behaviour</a:t>
            </a:r>
            <a:r>
              <a:rPr lang="en-US" dirty="0" smtClean="0"/>
              <a:t> or what causes a person to want to repeat </a:t>
            </a:r>
            <a:r>
              <a:rPr lang="en-US" dirty="0" err="1" smtClean="0"/>
              <a:t>behaviour</a:t>
            </a:r>
            <a:r>
              <a:rPr lang="en-US" dirty="0" smtClean="0"/>
              <a:t>.  Motive comes from that ‘which moves’.</a:t>
            </a:r>
          </a:p>
          <a:p>
            <a:r>
              <a:rPr lang="en-US" dirty="0" smtClean="0"/>
              <a:t>A motive may be defined as a readiness or disposition to respond in some ways and do not others to a variety of situation.</a:t>
            </a:r>
          </a:p>
          <a:p>
            <a:endParaRPr lang="en-US" dirty="0"/>
          </a:p>
        </p:txBody>
      </p:sp>
    </p:spTree>
    <p:extLst>
      <p:ext uri="{BB962C8B-B14F-4D97-AF65-F5344CB8AC3E}">
        <p14:creationId xmlns:p14="http://schemas.microsoft.com/office/powerpoint/2010/main" val="339451507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Hence a motive is considered to be an energetic force or tendency working within the individual to compel..</a:t>
            </a:r>
            <a:endParaRPr lang="en-US" dirty="0"/>
          </a:p>
        </p:txBody>
      </p:sp>
    </p:spTree>
    <p:extLst>
      <p:ext uri="{BB962C8B-B14F-4D97-AF65-F5344CB8AC3E}">
        <p14:creationId xmlns:p14="http://schemas.microsoft.com/office/powerpoint/2010/main" val="16626942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motives</a:t>
            </a:r>
            <a:endParaRPr lang="en-US" b="1" u="sng" dirty="0"/>
          </a:p>
        </p:txBody>
      </p:sp>
      <p:sp>
        <p:nvSpPr>
          <p:cNvPr id="3" name="Content Placeholder 2"/>
          <p:cNvSpPr>
            <a:spLocks noGrp="1"/>
          </p:cNvSpPr>
          <p:nvPr>
            <p:ph idx="1"/>
          </p:nvPr>
        </p:nvSpPr>
        <p:spPr/>
        <p:txBody>
          <a:bodyPr>
            <a:normAutofit/>
          </a:bodyPr>
          <a:lstStyle/>
          <a:p>
            <a:r>
              <a:rPr lang="en-US" dirty="0" smtClean="0"/>
              <a:t>1. physiological/primary motives</a:t>
            </a:r>
          </a:p>
          <a:p>
            <a:r>
              <a:rPr lang="en-US" dirty="0" smtClean="0"/>
              <a:t>2.social or secondary motives</a:t>
            </a:r>
          </a:p>
          <a:p>
            <a:r>
              <a:rPr lang="en-US" dirty="0" smtClean="0"/>
              <a:t>3.personal motives</a:t>
            </a:r>
          </a:p>
          <a:p>
            <a:r>
              <a:rPr lang="en-US" dirty="0" smtClean="0"/>
              <a:t>4.unconcious motives</a:t>
            </a:r>
          </a:p>
          <a:p>
            <a:endParaRPr lang="en-US" dirty="0"/>
          </a:p>
          <a:p>
            <a:r>
              <a:rPr lang="en-US" dirty="0" smtClean="0"/>
              <a:t>Primary motives are also called biological or organic motives, these </a:t>
            </a:r>
            <a:r>
              <a:rPr lang="en-US" dirty="0" err="1" smtClean="0"/>
              <a:t>include,hunger,sex,thirst,the</a:t>
            </a:r>
            <a:r>
              <a:rPr lang="en-US" dirty="0" smtClean="0"/>
              <a:t> need for </a:t>
            </a:r>
            <a:r>
              <a:rPr lang="en-US" dirty="0" err="1" smtClean="0"/>
              <a:t>oxygen,rest,sleep,pain</a:t>
            </a:r>
            <a:r>
              <a:rPr lang="en-US" dirty="0" smtClean="0"/>
              <a:t> </a:t>
            </a:r>
            <a:r>
              <a:rPr lang="en-US" dirty="0" err="1" smtClean="0"/>
              <a:t>releif,need</a:t>
            </a:r>
            <a:r>
              <a:rPr lang="en-US" dirty="0" smtClean="0"/>
              <a:t> for waste elimination,</a:t>
            </a:r>
            <a:endParaRPr lang="en-US" dirty="0"/>
          </a:p>
        </p:txBody>
      </p:sp>
    </p:spTree>
    <p:extLst>
      <p:ext uri="{BB962C8B-B14F-4D97-AF65-F5344CB8AC3E}">
        <p14:creationId xmlns:p14="http://schemas.microsoft.com/office/powerpoint/2010/main" val="57190002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Social or secondary motives</a:t>
            </a:r>
          </a:p>
          <a:p>
            <a:pPr marL="0" indent="0">
              <a:buNone/>
            </a:pPr>
            <a:r>
              <a:rPr lang="en-US" dirty="0" smtClean="0"/>
              <a:t>Human beings are not only biological but also social, hence our behavior is activated by social motives such as ,affiliation motives, need for status, power motives, and social approval. These motives develop through relationship with people.</a:t>
            </a:r>
          </a:p>
          <a:p>
            <a:pPr marL="0" indent="0">
              <a:buNone/>
            </a:pPr>
            <a:endParaRPr lang="en-US" dirty="0"/>
          </a:p>
        </p:txBody>
      </p:sp>
    </p:spTree>
    <p:extLst>
      <p:ext uri="{BB962C8B-B14F-4D97-AF65-F5344CB8AC3E}">
        <p14:creationId xmlns:p14="http://schemas.microsoft.com/office/powerpoint/2010/main" val="15040138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Affiliation is need for company, we all resent </a:t>
            </a:r>
            <a:r>
              <a:rPr lang="en-US" dirty="0" err="1" smtClean="0"/>
              <a:t>loneliness,lifes</a:t>
            </a:r>
            <a:r>
              <a:rPr lang="en-US" dirty="0" smtClean="0"/>
              <a:t> pleasures cant be enjoyed alone. Even simple routines like eating and drinking require company. The need to be with other people is referred to as </a:t>
            </a:r>
            <a:r>
              <a:rPr lang="en-US" b="1" dirty="0" smtClean="0"/>
              <a:t>affiliation</a:t>
            </a:r>
            <a:r>
              <a:rPr lang="en-US" dirty="0" smtClean="0"/>
              <a:t> </a:t>
            </a:r>
            <a:r>
              <a:rPr lang="en-US" b="1" dirty="0" smtClean="0"/>
              <a:t>need</a:t>
            </a:r>
            <a:r>
              <a:rPr lang="en-US" dirty="0" smtClean="0"/>
              <a:t>. This need is revealed though sociability, group membership and friendship. Also the need to rely on others is called </a:t>
            </a:r>
            <a:r>
              <a:rPr lang="en-US" b="1" dirty="0" smtClean="0"/>
              <a:t>dependency motive.</a:t>
            </a:r>
            <a:endParaRPr lang="en-US" b="1" dirty="0"/>
          </a:p>
        </p:txBody>
      </p:sp>
    </p:spTree>
    <p:extLst>
      <p:ext uri="{BB962C8B-B14F-4D97-AF65-F5344CB8AC3E}">
        <p14:creationId xmlns:p14="http://schemas.microsoft.com/office/powerpoint/2010/main" val="25762956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Need for status-everyone has a desire to have some standing  in the society  or group. Nobody likes to be considered inferior.</a:t>
            </a:r>
          </a:p>
          <a:p>
            <a:r>
              <a:rPr lang="en-US" dirty="0" smtClean="0"/>
              <a:t>Power motive</a:t>
            </a:r>
          </a:p>
          <a:p>
            <a:r>
              <a:rPr lang="en-US" dirty="0" smtClean="0"/>
              <a:t>Social approval</a:t>
            </a:r>
          </a:p>
          <a:p>
            <a:pPr marL="0" indent="0">
              <a:buNone/>
            </a:pPr>
            <a:endParaRPr lang="en-US" dirty="0"/>
          </a:p>
        </p:txBody>
      </p:sp>
    </p:spTree>
    <p:extLst>
      <p:ext uri="{BB962C8B-B14F-4D97-AF65-F5344CB8AC3E}">
        <p14:creationId xmlns:p14="http://schemas.microsoft.com/office/powerpoint/2010/main" val="31541304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smtClean="0"/>
              <a:t>Personal motives</a:t>
            </a:r>
          </a:p>
          <a:p>
            <a:pPr marL="0" indent="0">
              <a:buNone/>
            </a:pPr>
            <a:r>
              <a:rPr lang="en-US" dirty="0" smtClean="0"/>
              <a:t>The motives are allied with physiological needs and common social motives, but they are so individualized that they are no longer common. These are our wants and aspirations which are not shared commonly with </a:t>
            </a:r>
            <a:r>
              <a:rPr lang="en-US" dirty="0" err="1" smtClean="0"/>
              <a:t>others.need</a:t>
            </a:r>
            <a:r>
              <a:rPr lang="en-US" dirty="0" smtClean="0"/>
              <a:t> for </a:t>
            </a:r>
            <a:r>
              <a:rPr lang="en-US" dirty="0" err="1" smtClean="0"/>
              <a:t>achievement,vocational</a:t>
            </a:r>
            <a:r>
              <a:rPr lang="en-US" dirty="0" smtClean="0"/>
              <a:t> ambitions and life </a:t>
            </a:r>
            <a:r>
              <a:rPr lang="en-US" dirty="0" err="1" smtClean="0"/>
              <a:t>goals,specific</a:t>
            </a:r>
            <a:r>
              <a:rPr lang="en-US" dirty="0" smtClean="0"/>
              <a:t> </a:t>
            </a:r>
            <a:r>
              <a:rPr lang="en-US" dirty="0" err="1" smtClean="0"/>
              <a:t>interests,habits</a:t>
            </a:r>
            <a:r>
              <a:rPr lang="en-US" dirty="0" smtClean="0"/>
              <a:t> and attitudes,</a:t>
            </a:r>
            <a:endParaRPr lang="en-US" dirty="0"/>
          </a:p>
        </p:txBody>
      </p:sp>
    </p:spTree>
    <p:extLst>
      <p:ext uri="{BB962C8B-B14F-4D97-AF65-F5344CB8AC3E}">
        <p14:creationId xmlns:p14="http://schemas.microsoft.com/office/powerpoint/2010/main" val="42296409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Levels of aspiration, curiosity and fear are our personal motives.</a:t>
            </a:r>
          </a:p>
          <a:p>
            <a:r>
              <a:rPr lang="en-US" dirty="0" smtClean="0"/>
              <a:t>-need for achievement-this is towards a certain standard of excellence low achievers tend to avoid failure. High achievers challenge, failures and work harder, while low achievers accept failure and go for less difficult task.</a:t>
            </a:r>
          </a:p>
          <a:p>
            <a:endParaRPr lang="en-US" dirty="0" smtClean="0"/>
          </a:p>
          <a:p>
            <a:r>
              <a:rPr lang="en-US" dirty="0"/>
              <a:t>-</a:t>
            </a:r>
          </a:p>
        </p:txBody>
      </p:sp>
    </p:spTree>
    <p:extLst>
      <p:ext uri="{BB962C8B-B14F-4D97-AF65-F5344CB8AC3E}">
        <p14:creationId xmlns:p14="http://schemas.microsoft.com/office/powerpoint/2010/main" val="7961074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B0F0"/>
                </a:solidFill>
              </a:rPr>
              <a:t>Vocational ambitions and life goals-these </a:t>
            </a:r>
            <a:r>
              <a:rPr lang="en-US" dirty="0" smtClean="0"/>
              <a:t>desires are common to many other, but there is something unique about each ones desires.</a:t>
            </a:r>
          </a:p>
          <a:p>
            <a:r>
              <a:rPr lang="en-US" dirty="0" smtClean="0">
                <a:solidFill>
                  <a:srgbClr val="0070C0"/>
                </a:solidFill>
              </a:rPr>
              <a:t>Levels of aspiration</a:t>
            </a:r>
            <a:r>
              <a:rPr lang="en-US" dirty="0" smtClean="0"/>
              <a:t>-this is the degree of aspiration that one has. How much do you expect to accomplish or achieve.in general people tend to set their goals slightly higher than the levels thy are sure of attaining.</a:t>
            </a:r>
            <a:endParaRPr lang="en-US" dirty="0"/>
          </a:p>
        </p:txBody>
      </p:sp>
    </p:spTree>
    <p:extLst>
      <p:ext uri="{BB962C8B-B14F-4D97-AF65-F5344CB8AC3E}">
        <p14:creationId xmlns:p14="http://schemas.microsoft.com/office/powerpoint/2010/main" val="142914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Sheldon's classification of personality</a:t>
            </a:r>
            <a:endParaRPr lang="en-US" dirty="0"/>
          </a:p>
        </p:txBody>
      </p:sp>
      <p:graphicFrame>
        <p:nvGraphicFramePr>
          <p:cNvPr id="4" name="Content Placeholder 3"/>
          <p:cNvGraphicFramePr>
            <a:graphicFrameLocks noGrp="1"/>
          </p:cNvGraphicFramePr>
          <p:nvPr>
            <p:ph idx="1"/>
            <p:extLst/>
          </p:nvPr>
        </p:nvGraphicFramePr>
        <p:xfrm>
          <a:off x="1752600" y="2514600"/>
          <a:ext cx="8915400" cy="4297680"/>
        </p:xfrm>
        <a:graphic>
          <a:graphicData uri="http://schemas.openxmlformats.org/drawingml/2006/table">
            <a:tbl>
              <a:tblPr firstRow="1" bandRow="1">
                <a:tableStyleId>{5C22544A-7EE6-4342-B048-85BDC9FD1C3A}</a:tableStyleId>
              </a:tblPr>
              <a:tblGrid>
                <a:gridCol w="2971800"/>
                <a:gridCol w="2971800"/>
                <a:gridCol w="2971800"/>
              </a:tblGrid>
              <a:tr h="457200">
                <a:tc>
                  <a:txBody>
                    <a:bodyPr/>
                    <a:lstStyle/>
                    <a:p>
                      <a:r>
                        <a:rPr lang="en-US" dirty="0" smtClean="0"/>
                        <a:t>name</a:t>
                      </a:r>
                      <a:endParaRPr lang="en-US" dirty="0"/>
                    </a:p>
                  </a:txBody>
                  <a:tcPr/>
                </a:tc>
                <a:tc>
                  <a:txBody>
                    <a:bodyPr/>
                    <a:lstStyle/>
                    <a:p>
                      <a:r>
                        <a:rPr lang="en-US" dirty="0" smtClean="0"/>
                        <a:t>description</a:t>
                      </a:r>
                      <a:endParaRPr lang="en-US" dirty="0"/>
                    </a:p>
                  </a:txBody>
                  <a:tcPr/>
                </a:tc>
                <a:tc>
                  <a:txBody>
                    <a:bodyPr/>
                    <a:lstStyle/>
                    <a:p>
                      <a:r>
                        <a:rPr lang="en-US" dirty="0" smtClean="0"/>
                        <a:t>characteristics</a:t>
                      </a:r>
                      <a:endParaRPr lang="en-US" dirty="0"/>
                    </a:p>
                  </a:txBody>
                  <a:tcPr/>
                </a:tc>
              </a:tr>
              <a:tr h="457200">
                <a:tc>
                  <a:txBody>
                    <a:bodyPr/>
                    <a:lstStyle/>
                    <a:p>
                      <a:r>
                        <a:rPr lang="en-US" dirty="0" smtClean="0"/>
                        <a:t>endomorphic</a:t>
                      </a:r>
                      <a:endParaRPr lang="en-US" dirty="0"/>
                    </a:p>
                  </a:txBody>
                  <a:tcPr/>
                </a:tc>
                <a:tc>
                  <a:txBody>
                    <a:bodyPr/>
                    <a:lstStyle/>
                    <a:p>
                      <a:r>
                        <a:rPr lang="en-US" dirty="0" smtClean="0"/>
                        <a:t>Person with highly developed viscera but</a:t>
                      </a:r>
                      <a:r>
                        <a:rPr lang="en-US" baseline="0" dirty="0" smtClean="0"/>
                        <a:t> with weak somatic structure-</a:t>
                      </a:r>
                      <a:r>
                        <a:rPr lang="en-US" baseline="0" dirty="0" err="1" smtClean="0"/>
                        <a:t>fat,soft,round</a:t>
                      </a:r>
                      <a:endParaRPr lang="en-US" dirty="0"/>
                    </a:p>
                  </a:txBody>
                  <a:tcPr/>
                </a:tc>
                <a:tc>
                  <a:txBody>
                    <a:bodyPr/>
                    <a:lstStyle/>
                    <a:p>
                      <a:r>
                        <a:rPr lang="en-US" dirty="0" smtClean="0"/>
                        <a:t>Easy going, </a:t>
                      </a:r>
                      <a:r>
                        <a:rPr lang="en-US" dirty="0" err="1" smtClean="0"/>
                        <a:t>sociable,affectionate</a:t>
                      </a:r>
                      <a:r>
                        <a:rPr lang="en-US" dirty="0" smtClean="0"/>
                        <a:t> and fond of eating</a:t>
                      </a:r>
                      <a:endParaRPr lang="en-US" dirty="0"/>
                    </a:p>
                  </a:txBody>
                  <a:tcPr/>
                </a:tc>
              </a:tr>
              <a:tr h="457200">
                <a:tc>
                  <a:txBody>
                    <a:bodyPr/>
                    <a:lstStyle/>
                    <a:p>
                      <a:r>
                        <a:rPr lang="en-US" dirty="0" err="1" smtClean="0"/>
                        <a:t>mesomorphic</a:t>
                      </a:r>
                      <a:endParaRPr lang="en-US" dirty="0"/>
                    </a:p>
                  </a:txBody>
                  <a:tcPr/>
                </a:tc>
                <a:tc>
                  <a:txBody>
                    <a:bodyPr/>
                    <a:lstStyle/>
                    <a:p>
                      <a:r>
                        <a:rPr lang="en-US" dirty="0" smtClean="0"/>
                        <a:t>Balanced development of viscera and strong</a:t>
                      </a:r>
                      <a:r>
                        <a:rPr lang="en-US" baseline="0" dirty="0" smtClean="0"/>
                        <a:t> somatic  structure-masculine</a:t>
                      </a:r>
                      <a:endParaRPr lang="en-US" dirty="0"/>
                    </a:p>
                  </a:txBody>
                  <a:tcPr/>
                </a:tc>
                <a:tc>
                  <a:txBody>
                    <a:bodyPr/>
                    <a:lstStyle/>
                    <a:p>
                      <a:r>
                        <a:rPr lang="en-US" dirty="0" smtClean="0"/>
                        <a:t>Craving</a:t>
                      </a:r>
                      <a:r>
                        <a:rPr lang="en-US" baseline="0" dirty="0" smtClean="0"/>
                        <a:t> for muscular activity, self </a:t>
                      </a:r>
                      <a:r>
                        <a:rPr lang="en-US" baseline="0" dirty="0" err="1" smtClean="0"/>
                        <a:t>assertive,loves</a:t>
                      </a:r>
                      <a:r>
                        <a:rPr lang="en-US" baseline="0" dirty="0" smtClean="0"/>
                        <a:t> risk and adventure, </a:t>
                      </a:r>
                      <a:r>
                        <a:rPr lang="en-US" baseline="0" dirty="0" err="1" smtClean="0"/>
                        <a:t>energetic,assertive</a:t>
                      </a:r>
                      <a:r>
                        <a:rPr lang="en-US" baseline="0" dirty="0" smtClean="0"/>
                        <a:t>, and bold tempered</a:t>
                      </a:r>
                      <a:endParaRPr lang="en-US" dirty="0"/>
                    </a:p>
                  </a:txBody>
                  <a:tcPr/>
                </a:tc>
              </a:tr>
              <a:tr h="457200">
                <a:tc>
                  <a:txBody>
                    <a:bodyPr/>
                    <a:lstStyle/>
                    <a:p>
                      <a:r>
                        <a:rPr lang="en-US" dirty="0" err="1" smtClean="0"/>
                        <a:t>ectomorphic</a:t>
                      </a:r>
                      <a:endParaRPr lang="en-US" dirty="0"/>
                    </a:p>
                  </a:txBody>
                  <a:tcPr/>
                </a:tc>
                <a:tc>
                  <a:txBody>
                    <a:bodyPr/>
                    <a:lstStyle/>
                    <a:p>
                      <a:r>
                        <a:rPr lang="en-US" dirty="0" smtClean="0"/>
                        <a:t>Weak somatic structure  as well as undeveloped viscera-</a:t>
                      </a:r>
                      <a:r>
                        <a:rPr lang="en-US" dirty="0" err="1" smtClean="0"/>
                        <a:t>thin,long,fragile</a:t>
                      </a:r>
                      <a:endParaRPr lang="en-US" dirty="0"/>
                    </a:p>
                  </a:txBody>
                  <a:tcPr/>
                </a:tc>
                <a:tc>
                  <a:txBody>
                    <a:bodyPr/>
                    <a:lstStyle/>
                    <a:p>
                      <a:r>
                        <a:rPr lang="en-US" dirty="0" err="1" smtClean="0"/>
                        <a:t>Pessimistic,unsociable,reserved,brainy,artistic</a:t>
                      </a:r>
                      <a:r>
                        <a:rPr lang="en-US" baseline="0" dirty="0" smtClean="0"/>
                        <a:t> and introvert</a:t>
                      </a:r>
                      <a:endParaRPr lang="en-US" dirty="0"/>
                    </a:p>
                  </a:txBody>
                  <a:tcPr/>
                </a:tc>
              </a:tr>
            </a:tbl>
          </a:graphicData>
        </a:graphic>
      </p:graphicFrame>
    </p:spTree>
    <p:extLst>
      <p:ext uri="{BB962C8B-B14F-4D97-AF65-F5344CB8AC3E}">
        <p14:creationId xmlns:p14="http://schemas.microsoft.com/office/powerpoint/2010/main" val="280329374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a:r>
            <a:r>
              <a:rPr lang="en-US" dirty="0" smtClean="0">
                <a:solidFill>
                  <a:srgbClr val="00B0F0"/>
                </a:solidFill>
              </a:rPr>
              <a:t>force of habit</a:t>
            </a:r>
            <a:r>
              <a:rPr lang="en-US" dirty="0" smtClean="0"/>
              <a:t>, a habit which has been formed acts as a drive and compels us to continue the accustomed ways of doing things. Habits once formed persist and influence our behavior greatly.</a:t>
            </a:r>
          </a:p>
          <a:p>
            <a:r>
              <a:rPr lang="en-US" dirty="0" smtClean="0">
                <a:solidFill>
                  <a:srgbClr val="00B0F0"/>
                </a:solidFill>
              </a:rPr>
              <a:t>Interests and attitude-</a:t>
            </a:r>
            <a:r>
              <a:rPr lang="en-US" dirty="0" smtClean="0">
                <a:solidFill>
                  <a:schemeClr val="tx1">
                    <a:lumMod val="95000"/>
                    <a:lumOff val="5000"/>
                  </a:schemeClr>
                </a:solidFill>
              </a:rPr>
              <a:t>the interests we have developed and the attitudes we have formed </a:t>
            </a:r>
            <a:r>
              <a:rPr lang="en-US" dirty="0" err="1" smtClean="0">
                <a:solidFill>
                  <a:schemeClr val="tx1">
                    <a:lumMod val="95000"/>
                    <a:lumOff val="5000"/>
                  </a:schemeClr>
                </a:solidFill>
              </a:rPr>
              <a:t>colour</a:t>
            </a:r>
            <a:r>
              <a:rPr lang="en-US" dirty="0" smtClean="0">
                <a:solidFill>
                  <a:schemeClr val="tx1">
                    <a:lumMod val="95000"/>
                    <a:lumOff val="5000"/>
                  </a:schemeClr>
                </a:solidFill>
              </a:rPr>
              <a:t> our everyday behavior in many ways.</a:t>
            </a:r>
            <a:endParaRPr lang="en-US" dirty="0" smtClean="0">
              <a:solidFill>
                <a:srgbClr val="00B0F0"/>
              </a:solidFill>
            </a:endParaRPr>
          </a:p>
          <a:p>
            <a:pPr marL="0" indent="0">
              <a:buNone/>
            </a:pPr>
            <a:endParaRPr lang="en-US" dirty="0" smtClean="0">
              <a:solidFill>
                <a:srgbClr val="00B0F0"/>
              </a:solidFill>
            </a:endParaRPr>
          </a:p>
          <a:p>
            <a:endParaRPr lang="en-US" dirty="0"/>
          </a:p>
        </p:txBody>
      </p:sp>
    </p:spTree>
    <p:extLst>
      <p:ext uri="{BB962C8B-B14F-4D97-AF65-F5344CB8AC3E}">
        <p14:creationId xmlns:p14="http://schemas.microsoft.com/office/powerpoint/2010/main" val="34619870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B0F0"/>
                </a:solidFill>
              </a:rPr>
              <a:t>Curiosity</a:t>
            </a:r>
            <a:r>
              <a:rPr lang="en-US" dirty="0" smtClean="0"/>
              <a:t>-</a:t>
            </a:r>
            <a:r>
              <a:rPr lang="en-US" dirty="0" smtClean="0">
                <a:solidFill>
                  <a:schemeClr val="tx1">
                    <a:lumMod val="85000"/>
                    <a:lumOff val="15000"/>
                  </a:schemeClr>
                </a:solidFill>
              </a:rPr>
              <a:t>this is a motive ,which is close to exploration-which aids the satisfaction of curiosity. The extent of mans knowledge and experience widens s a result of  this drive.</a:t>
            </a:r>
            <a:endParaRPr lang="en-US" dirty="0" smtClean="0">
              <a:solidFill>
                <a:srgbClr val="00B0F0"/>
              </a:solidFill>
            </a:endParaRPr>
          </a:p>
          <a:p>
            <a:pPr marL="0" indent="0">
              <a:buNone/>
            </a:pPr>
            <a:r>
              <a:rPr lang="en-US" b="1" u="sng" dirty="0" smtClean="0">
                <a:solidFill>
                  <a:schemeClr val="tx1">
                    <a:lumMod val="85000"/>
                    <a:lumOff val="15000"/>
                  </a:schemeClr>
                </a:solidFill>
              </a:rPr>
              <a:t>Unconscious motives</a:t>
            </a:r>
          </a:p>
          <a:p>
            <a:pPr marL="0" indent="0">
              <a:buNone/>
            </a:pPr>
            <a:r>
              <a:rPr lang="en-US" dirty="0" smtClean="0">
                <a:solidFill>
                  <a:schemeClr val="tx1">
                    <a:lumMod val="85000"/>
                    <a:lumOff val="15000"/>
                  </a:schemeClr>
                </a:solidFill>
              </a:rPr>
              <a:t>These are motives which we are not aware of. They maybe inform of our repressed desires or wishes or complexes.</a:t>
            </a:r>
          </a:p>
          <a:p>
            <a:pPr marL="0" indent="0">
              <a:buNone/>
            </a:pPr>
            <a:endParaRPr lang="en-US" b="1" u="sng" dirty="0">
              <a:solidFill>
                <a:schemeClr val="tx1">
                  <a:lumMod val="85000"/>
                  <a:lumOff val="15000"/>
                </a:schemeClr>
              </a:solidFill>
            </a:endParaRPr>
          </a:p>
        </p:txBody>
      </p:sp>
    </p:spTree>
    <p:extLst>
      <p:ext uri="{BB962C8B-B14F-4D97-AF65-F5344CB8AC3E}">
        <p14:creationId xmlns:p14="http://schemas.microsoft.com/office/powerpoint/2010/main" val="1633437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determine our irrational fears or phobias, our eccentric likes an dislikes, our chronic headaches and gastric troubles(for which we have no organic causes.) and our neuroses and insanities.</a:t>
            </a:r>
            <a:endParaRPr lang="en-US" dirty="0"/>
          </a:p>
        </p:txBody>
      </p:sp>
    </p:spTree>
    <p:extLst>
      <p:ext uri="{BB962C8B-B14F-4D97-AF65-F5344CB8AC3E}">
        <p14:creationId xmlns:p14="http://schemas.microsoft.com/office/powerpoint/2010/main" val="37971616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Theories of motivation</a:t>
            </a:r>
            <a:endParaRPr lang="en-US" u="sng" dirty="0"/>
          </a:p>
        </p:txBody>
      </p:sp>
      <p:sp>
        <p:nvSpPr>
          <p:cNvPr id="3" name="Content Placeholder 2"/>
          <p:cNvSpPr>
            <a:spLocks noGrp="1"/>
          </p:cNvSpPr>
          <p:nvPr>
            <p:ph idx="1"/>
          </p:nvPr>
        </p:nvSpPr>
        <p:spPr/>
        <p:txBody>
          <a:bodyPr/>
          <a:lstStyle/>
          <a:p>
            <a:r>
              <a:rPr lang="en-US" dirty="0" smtClean="0"/>
              <a:t>The complexity of motivation has resulted in variety of different theories explanation. All these approaches tend to focus on the biological ,cognitive and social factors but in different degrees. All these seek to explain the energy that guides behavior in a particular direction.</a:t>
            </a:r>
            <a:endParaRPr lang="en-US" dirty="0"/>
          </a:p>
        </p:txBody>
      </p:sp>
    </p:spTree>
    <p:extLst>
      <p:ext uri="{BB962C8B-B14F-4D97-AF65-F5344CB8AC3E}">
        <p14:creationId xmlns:p14="http://schemas.microsoft.com/office/powerpoint/2010/main" val="22922581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smtClean="0">
                <a:solidFill>
                  <a:schemeClr val="tx2">
                    <a:lumMod val="40000"/>
                    <a:lumOff val="60000"/>
                  </a:schemeClr>
                </a:solidFill>
              </a:rPr>
              <a:t>1.instinct approach</a:t>
            </a:r>
          </a:p>
          <a:p>
            <a:pPr marL="0" indent="0">
              <a:buNone/>
            </a:pPr>
            <a:r>
              <a:rPr lang="en-US" dirty="0" smtClean="0">
                <a:solidFill>
                  <a:schemeClr val="tx2">
                    <a:lumMod val="40000"/>
                    <a:lumOff val="60000"/>
                  </a:schemeClr>
                </a:solidFill>
              </a:rPr>
              <a:t>The</a:t>
            </a:r>
            <a:r>
              <a:rPr lang="en-US" dirty="0" smtClean="0">
                <a:solidFill>
                  <a:schemeClr val="bg2">
                    <a:lumMod val="10000"/>
                  </a:schemeClr>
                </a:solidFill>
              </a:rPr>
              <a:t>se are the inborn patterns of behavior that are biologically determined rather than learned.</a:t>
            </a:r>
          </a:p>
          <a:p>
            <a:pPr marL="0" indent="0">
              <a:buNone/>
            </a:pPr>
            <a:r>
              <a:rPr lang="en-US" dirty="0" smtClean="0">
                <a:solidFill>
                  <a:schemeClr val="bg2">
                    <a:lumMod val="10000"/>
                  </a:schemeClr>
                </a:solidFill>
              </a:rPr>
              <a:t>The theory assumes that people and animals re born with programed sets of behavior that are essential  to their </a:t>
            </a:r>
            <a:r>
              <a:rPr lang="en-US" dirty="0" err="1" smtClean="0">
                <a:solidFill>
                  <a:schemeClr val="bg2">
                    <a:lumMod val="10000"/>
                  </a:schemeClr>
                </a:solidFill>
              </a:rPr>
              <a:t>survival.Instincts</a:t>
            </a:r>
            <a:r>
              <a:rPr lang="en-US" dirty="0" smtClean="0">
                <a:solidFill>
                  <a:schemeClr val="bg2">
                    <a:lumMod val="10000"/>
                  </a:schemeClr>
                </a:solidFill>
              </a:rPr>
              <a:t> provide energy that channel behavior in the right </a:t>
            </a:r>
            <a:r>
              <a:rPr lang="en-US" dirty="0" err="1" smtClean="0">
                <a:solidFill>
                  <a:schemeClr val="bg2">
                    <a:lumMod val="10000"/>
                  </a:schemeClr>
                </a:solidFill>
              </a:rPr>
              <a:t>direction.instincts</a:t>
            </a:r>
            <a:r>
              <a:rPr lang="en-US" dirty="0" smtClean="0">
                <a:solidFill>
                  <a:schemeClr val="bg2">
                    <a:lumMod val="10000"/>
                  </a:schemeClr>
                </a:solidFill>
              </a:rPr>
              <a:t> include </a:t>
            </a:r>
            <a:r>
              <a:rPr lang="en-US" dirty="0" err="1" smtClean="0">
                <a:solidFill>
                  <a:schemeClr val="bg2">
                    <a:lumMod val="10000"/>
                  </a:schemeClr>
                </a:solidFill>
              </a:rPr>
              <a:t>love,shame,fear,anger</a:t>
            </a:r>
            <a:endParaRPr lang="en-US" dirty="0">
              <a:solidFill>
                <a:schemeClr val="tx1">
                  <a:lumMod val="95000"/>
                  <a:lumOff val="5000"/>
                </a:schemeClr>
              </a:solidFill>
            </a:endParaRPr>
          </a:p>
        </p:txBody>
      </p:sp>
    </p:spTree>
    <p:extLst>
      <p:ext uri="{BB962C8B-B14F-4D97-AF65-F5344CB8AC3E}">
        <p14:creationId xmlns:p14="http://schemas.microsoft.com/office/powerpoint/2010/main" val="250674000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example sex is an instinct for reproduction. Exploratory  behavior may explain the instinctual need to understands ones environment. Instinctive  behavior is found to have three aspects: cognitive(knowing),affective(feeling),conative(</a:t>
            </a:r>
            <a:r>
              <a:rPr lang="en-US" dirty="0" err="1" smtClean="0"/>
              <a:t>acting,or</a:t>
            </a:r>
            <a:r>
              <a:rPr lang="en-US" dirty="0" smtClean="0"/>
              <a:t> doing) Psychologists do not explain every behavior though.</a:t>
            </a:r>
            <a:endParaRPr lang="en-US" dirty="0"/>
          </a:p>
        </p:txBody>
      </p:sp>
    </p:spTree>
    <p:extLst>
      <p:ext uri="{BB962C8B-B14F-4D97-AF65-F5344CB8AC3E}">
        <p14:creationId xmlns:p14="http://schemas.microsoft.com/office/powerpoint/2010/main" val="13914920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a:t>
            </a:r>
            <a:r>
              <a:rPr lang="en-US" dirty="0" smtClean="0">
                <a:solidFill>
                  <a:srgbClr val="00B0F0"/>
                </a:solidFill>
              </a:rPr>
              <a:t>. </a:t>
            </a:r>
            <a:r>
              <a:rPr lang="en-US" u="sng" dirty="0" smtClean="0">
                <a:solidFill>
                  <a:srgbClr val="00B0F0"/>
                </a:solidFill>
              </a:rPr>
              <a:t>drive reduction theory-</a:t>
            </a:r>
          </a:p>
          <a:p>
            <a:r>
              <a:rPr lang="en-US" dirty="0" smtClean="0">
                <a:solidFill>
                  <a:srgbClr val="00B0F0"/>
                </a:solidFill>
              </a:rPr>
              <a:t>Drive reduction</a:t>
            </a:r>
            <a:r>
              <a:rPr lang="en-US" dirty="0" smtClean="0">
                <a:solidFill>
                  <a:schemeClr val="tx1">
                    <a:lumMod val="85000"/>
                    <a:lumOff val="15000"/>
                  </a:schemeClr>
                </a:solidFill>
              </a:rPr>
              <a:t> theory was pioneered by American psychologist Clark </a:t>
            </a:r>
            <a:r>
              <a:rPr lang="en-US" dirty="0">
                <a:solidFill>
                  <a:schemeClr val="tx1">
                    <a:lumMod val="85000"/>
                    <a:lumOff val="15000"/>
                  </a:schemeClr>
                </a:solidFill>
              </a:rPr>
              <a:t>H</a:t>
            </a:r>
            <a:r>
              <a:rPr lang="en-US" dirty="0" smtClean="0">
                <a:solidFill>
                  <a:schemeClr val="tx1">
                    <a:lumMod val="85000"/>
                    <a:lumOff val="15000"/>
                  </a:schemeClr>
                </a:solidFill>
              </a:rPr>
              <a:t>ull(1943).</a:t>
            </a:r>
          </a:p>
          <a:p>
            <a:r>
              <a:rPr lang="en-US" dirty="0" smtClean="0">
                <a:solidFill>
                  <a:schemeClr val="tx1">
                    <a:lumMod val="85000"/>
                    <a:lumOff val="15000"/>
                  </a:schemeClr>
                </a:solidFill>
              </a:rPr>
              <a:t>This theory suggests that when people lack certain basic biological requirements(needs) such as water and food a drive to obtain the requirement builds up. Such a drive directs behavior in such a way that needs will be </a:t>
            </a:r>
            <a:endParaRPr lang="en-US" dirty="0" smtClean="0">
              <a:solidFill>
                <a:srgbClr val="00B0F0"/>
              </a:solidFill>
            </a:endParaRPr>
          </a:p>
          <a:p>
            <a:endParaRPr lang="en-US" u="sng" dirty="0">
              <a:solidFill>
                <a:srgbClr val="00B0F0"/>
              </a:solidFill>
            </a:endParaRPr>
          </a:p>
        </p:txBody>
      </p:sp>
    </p:spTree>
    <p:extLst>
      <p:ext uri="{BB962C8B-B14F-4D97-AF65-F5344CB8AC3E}">
        <p14:creationId xmlns:p14="http://schemas.microsoft.com/office/powerpoint/2010/main" val="53902842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Achieved thereby reducing the drive.(the force that energizes behavior intended to fulfill some need.</a:t>
            </a:r>
          </a:p>
          <a:p>
            <a:r>
              <a:rPr lang="en-US" dirty="0" smtClean="0"/>
              <a:t>There two categories of needs </a:t>
            </a:r>
            <a:r>
              <a:rPr lang="en-US" dirty="0" err="1" smtClean="0"/>
              <a:t>i.e</a:t>
            </a:r>
            <a:r>
              <a:rPr lang="en-US" dirty="0" smtClean="0"/>
              <a:t> primary (</a:t>
            </a:r>
            <a:r>
              <a:rPr lang="en-US" dirty="0" err="1" smtClean="0"/>
              <a:t>food,water,air,sex,pain</a:t>
            </a:r>
            <a:r>
              <a:rPr lang="en-US" dirty="0" smtClean="0"/>
              <a:t> avoidance</a:t>
            </a:r>
            <a:r>
              <a:rPr lang="en-US" dirty="0"/>
              <a:t>) deprivation in these needs tens to result in a drive which energizes the organisms </a:t>
            </a:r>
            <a:r>
              <a:rPr lang="en-US" dirty="0" smtClean="0"/>
              <a:t>activity</a:t>
            </a:r>
            <a:r>
              <a:rPr lang="en-US" dirty="0"/>
              <a:t>.</a:t>
            </a:r>
          </a:p>
          <a:p>
            <a:endParaRPr lang="en-US" dirty="0" smtClean="0"/>
          </a:p>
        </p:txBody>
      </p:sp>
    </p:spTree>
    <p:extLst>
      <p:ext uri="{BB962C8B-B14F-4D97-AF65-F5344CB8AC3E}">
        <p14:creationId xmlns:p14="http://schemas.microsoft.com/office/powerpoint/2010/main" val="412793254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drives.</a:t>
            </a:r>
            <a:endParaRPr lang="en-US" dirty="0"/>
          </a:p>
        </p:txBody>
      </p:sp>
      <p:sp>
        <p:nvSpPr>
          <p:cNvPr id="3" name="Content Placeholder 2"/>
          <p:cNvSpPr>
            <a:spLocks noGrp="1"/>
          </p:cNvSpPr>
          <p:nvPr>
            <p:ph idx="1"/>
          </p:nvPr>
        </p:nvSpPr>
        <p:spPr/>
        <p:txBody>
          <a:bodyPr/>
          <a:lstStyle/>
          <a:p>
            <a:r>
              <a:rPr lang="en-US" dirty="0" smtClean="0"/>
              <a:t>These are not related to any biological need. They result from experience or learning and are therefore not basic to the survival f the organism. They have achieved their motivational characteristics because of their association with primary needs. For example with money you can food, get shelter and have clean water.</a:t>
            </a:r>
            <a:endParaRPr lang="en-US" dirty="0"/>
          </a:p>
        </p:txBody>
      </p:sp>
    </p:spTree>
    <p:extLst>
      <p:ext uri="{BB962C8B-B14F-4D97-AF65-F5344CB8AC3E}">
        <p14:creationId xmlns:p14="http://schemas.microsoft.com/office/powerpoint/2010/main" val="35920667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Students to read about</a:t>
            </a:r>
          </a:p>
          <a:p>
            <a:r>
              <a:rPr lang="en-US" dirty="0" smtClean="0"/>
              <a:t>1.cognitive theory</a:t>
            </a:r>
          </a:p>
          <a:p>
            <a:r>
              <a:rPr lang="en-US" dirty="0" smtClean="0"/>
              <a:t>2.aorusal theory</a:t>
            </a:r>
          </a:p>
          <a:p>
            <a:r>
              <a:rPr lang="en-US" dirty="0" smtClean="0"/>
              <a:t>3.incentive theory</a:t>
            </a:r>
          </a:p>
          <a:p>
            <a:r>
              <a:rPr lang="en-US" dirty="0" smtClean="0"/>
              <a:t>4.</a:t>
            </a:r>
            <a:endParaRPr lang="en-US" dirty="0"/>
          </a:p>
        </p:txBody>
      </p:sp>
    </p:spTree>
    <p:extLst>
      <p:ext uri="{BB962C8B-B14F-4D97-AF65-F5344CB8AC3E}">
        <p14:creationId xmlns:p14="http://schemas.microsoft.com/office/powerpoint/2010/main" val="168285694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170</TotalTime>
  <Words>4624</Words>
  <Application>Microsoft Office PowerPoint</Application>
  <PresentationFormat>Widescreen</PresentationFormat>
  <Paragraphs>497</Paragraphs>
  <Slides>110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110</vt:i4>
      </vt:variant>
    </vt:vector>
  </HeadingPairs>
  <TitlesOfParts>
    <vt:vector size="114" baseType="lpstr">
      <vt:lpstr>Arial</vt:lpstr>
      <vt:lpstr>Calibri</vt:lpstr>
      <vt:lpstr>Century Gothic</vt:lpstr>
      <vt:lpstr>Vapor Trail</vt:lpstr>
      <vt:lpstr>PERSONALITY 2</vt:lpstr>
      <vt:lpstr>PowerPoint Presentation</vt:lpstr>
      <vt:lpstr>PowerPoint Presentation</vt:lpstr>
      <vt:lpstr>PowerPoint Presentation</vt:lpstr>
      <vt:lpstr>PowerPoint Presentation</vt:lpstr>
      <vt:lpstr>Personality types classification</vt:lpstr>
      <vt:lpstr>PowerPoint Presentation</vt:lpstr>
      <vt:lpstr>PowerPoint Presentation</vt:lpstr>
      <vt:lpstr>Sheldon's classification of personality</vt:lpstr>
      <vt:lpstr>Jung's classification personality</vt:lpstr>
      <vt:lpstr>PowerPoint Presentation</vt:lpstr>
      <vt:lpstr>Personality theories.</vt:lpstr>
      <vt:lpstr>The psycho analytic perspective </vt:lpstr>
      <vt:lpstr>PowerPoint Presentation</vt:lpstr>
      <vt:lpstr>PowerPoint Presentation</vt:lpstr>
      <vt:lpstr>PowerPoint Presentation</vt:lpstr>
      <vt:lpstr>PowerPoint Presentation</vt:lpstr>
      <vt:lpstr>Structure of personality</vt:lpstr>
      <vt:lpstr>PowerPoint Presentation</vt:lpstr>
      <vt:lpstr>2. Ego</vt:lpstr>
      <vt:lpstr>PowerPoint Presentation</vt:lpstr>
      <vt:lpstr>PowerPoint Presentation</vt:lpstr>
      <vt:lpstr>3. Super ego</vt:lpstr>
      <vt:lpstr>PowerPoint Presentation</vt:lpstr>
      <vt:lpstr>PowerPoint Presentation</vt:lpstr>
      <vt:lpstr>PowerPoint Presentation</vt:lpstr>
      <vt:lpstr>PowerPoint Presentation</vt:lpstr>
      <vt:lpstr>Defense ,mechanisms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Psychosexual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Erikson’s psychosocial stages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3.Initiative vs. guilt (3-7 years)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MOTIVATION AND EMOTIONS</vt:lpstr>
      <vt:lpstr>PowerPoint Presentation</vt:lpstr>
      <vt:lpstr>PowerPoint Presentation</vt:lpstr>
      <vt:lpstr>PowerPoint Presentation</vt:lpstr>
      <vt:lpstr>Types of motives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Theories of motivation</vt:lpstr>
      <vt:lpstr>PowerPoint Presentation</vt:lpstr>
      <vt:lpstr>PowerPoint Presentation</vt:lpstr>
      <vt:lpstr>PowerPoint Presentation</vt:lpstr>
      <vt:lpstr>PowerPoint Presentation</vt:lpstr>
      <vt:lpstr>Secondary drives.</vt:lpstr>
      <vt:lpstr>PowerPoint Presentation</vt:lpstr>
      <vt:lpstr>Emotion.</vt:lpstr>
      <vt:lpstr>Components of an emotion</vt:lpstr>
      <vt:lpstr>PowerPoint Presentation</vt:lpstr>
      <vt:lpstr>Theories of emotion</vt:lpstr>
      <vt:lpstr>PowerPoint Presentation</vt:lpstr>
      <vt:lpstr>Cannon-bard theory </vt:lpstr>
      <vt:lpstr>PowerPoint Presentation</vt:lpstr>
      <vt:lpstr>PowerPoint Presentation</vt:lpstr>
      <vt:lpstr>Functions of emotions.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2</dc:title>
  <dc:creator>User</dc:creator>
  <cp:lastModifiedBy>User</cp:lastModifiedBy>
  <cp:revision>14</cp:revision>
  <dcterms:created xsi:type="dcterms:W3CDTF">2021-02-24T10:54:19Z</dcterms:created>
  <dcterms:modified xsi:type="dcterms:W3CDTF">2021-02-25T08:01:45Z</dcterms:modified>
</cp:coreProperties>
</file>