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5" r:id="rId7"/>
    <p:sldId id="266" r:id="rId8"/>
    <p:sldId id="268" r:id="rId9"/>
    <p:sldId id="269" r:id="rId10"/>
    <p:sldId id="271" r:id="rId11"/>
    <p:sldId id="273" r:id="rId12"/>
    <p:sldId id="275" r:id="rId13"/>
    <p:sldId id="277" r:id="rId14"/>
    <p:sldId id="280" r:id="rId15"/>
    <p:sldId id="281" r:id="rId16"/>
    <p:sldId id="284" r:id="rId17"/>
    <p:sldId id="285" r:id="rId18"/>
    <p:sldId id="287" r:id="rId19"/>
    <p:sldId id="288" r:id="rId20"/>
    <p:sldId id="289" r:id="rId21"/>
    <p:sldId id="290" r:id="rId22"/>
    <p:sldId id="29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PERSONALITY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C.MRUCHE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74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much of the child's energies </a:t>
            </a:r>
            <a:r>
              <a:rPr lang="en-US" dirty="0" smtClean="0"/>
              <a:t> are </a:t>
            </a:r>
            <a:r>
              <a:rPr lang="en-US" dirty="0" smtClean="0"/>
              <a:t>channeled into developing new skills</a:t>
            </a:r>
          </a:p>
          <a:p>
            <a:pPr marL="0" indent="0">
              <a:buNone/>
            </a:pPr>
            <a:r>
              <a:rPr lang="en-US" dirty="0" smtClean="0"/>
              <a:t> and acquiring new knowledge and </a:t>
            </a:r>
            <a:r>
              <a:rPr lang="en-US" dirty="0" smtClean="0"/>
              <a:t>play </a:t>
            </a:r>
            <a:r>
              <a:rPr lang="en-US" dirty="0" smtClean="0"/>
              <a:t>becomes an essential part of their </a:t>
            </a:r>
            <a:r>
              <a:rPr lang="en-US" dirty="0" smtClean="0"/>
              <a:t>development.</a:t>
            </a:r>
          </a:p>
          <a:p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 smtClean="0"/>
              <a:t>the individual does not </a:t>
            </a:r>
            <a:r>
              <a:rPr lang="en-US" dirty="0" smtClean="0"/>
              <a:t>go </a:t>
            </a:r>
            <a:r>
              <a:rPr lang="en-US" dirty="0" smtClean="0"/>
              <a:t>through this stage properly </a:t>
            </a:r>
            <a:r>
              <a:rPr lang="en-US" dirty="0" smtClean="0"/>
              <a:t>he/she may </a:t>
            </a:r>
            <a:r>
              <a:rPr lang="en-US" dirty="0"/>
              <a:t>end up feeling uncomfortable </a:t>
            </a:r>
            <a:r>
              <a:rPr lang="en-US" dirty="0" smtClean="0"/>
              <a:t>with </a:t>
            </a:r>
            <a:r>
              <a:rPr lang="en-US" dirty="0"/>
              <a:t>members of the opposite sex.</a:t>
            </a:r>
          </a:p>
          <a:p>
            <a:r>
              <a:rPr lang="en-US" dirty="0"/>
              <a:t>may avoid heterosexual relationships, may engage </a:t>
            </a:r>
            <a:r>
              <a:rPr lang="en-US" dirty="0" smtClean="0"/>
              <a:t>in </a:t>
            </a:r>
            <a:r>
              <a:rPr lang="en-US" dirty="0"/>
              <a:t>inadequate sexual </a:t>
            </a:r>
            <a:r>
              <a:rPr lang="en-US" dirty="0" smtClean="0"/>
              <a:t>relationships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May become aggressive or emotionally detached.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1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5.genital </a:t>
            </a:r>
            <a:r>
              <a:rPr lang="en-US" b="1" dirty="0" smtClean="0">
                <a:solidFill>
                  <a:srgbClr val="FF0000"/>
                </a:solidFill>
              </a:rPr>
              <a:t>stage-(12-18)</a:t>
            </a:r>
          </a:p>
          <a:p>
            <a:pPr marL="0" indent="0">
              <a:buNone/>
            </a:pPr>
            <a:r>
              <a:rPr lang="en-US" dirty="0" smtClean="0"/>
              <a:t>This is the last stage </a:t>
            </a:r>
            <a:r>
              <a:rPr lang="en-US" dirty="0" smtClean="0"/>
              <a:t>and  </a:t>
            </a:r>
            <a:r>
              <a:rPr lang="en-US" dirty="0" smtClean="0"/>
              <a:t>the individual will have acquired the </a:t>
            </a:r>
            <a:r>
              <a:rPr lang="en-US" dirty="0" smtClean="0"/>
              <a:t>physical </a:t>
            </a:r>
            <a:r>
              <a:rPr lang="en-US" dirty="0" smtClean="0"/>
              <a:t>and social skills important in </a:t>
            </a:r>
            <a:r>
              <a:rPr lang="en-US" dirty="0" smtClean="0"/>
              <a:t>this </a:t>
            </a:r>
            <a:r>
              <a:rPr lang="en-US" dirty="0" smtClean="0"/>
              <a:t>stage.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Emphasis </a:t>
            </a:r>
            <a:r>
              <a:rPr lang="en-US" dirty="0" smtClean="0"/>
              <a:t>is to use </a:t>
            </a:r>
            <a:r>
              <a:rPr lang="en-US" dirty="0" smtClean="0"/>
              <a:t>these </a:t>
            </a:r>
            <a:r>
              <a:rPr lang="en-US" dirty="0" smtClean="0"/>
              <a:t>skills to acquire heterosexual relationships</a:t>
            </a:r>
            <a:r>
              <a:rPr lang="en-US" dirty="0" smtClean="0"/>
              <a:t>.</a:t>
            </a:r>
          </a:p>
          <a:p>
            <a:r>
              <a:rPr lang="en-US" dirty="0"/>
              <a:t>Fixation results in being isolated, not </a:t>
            </a:r>
            <a:r>
              <a:rPr lang="en-US" dirty="0" smtClean="0"/>
              <a:t>being </a:t>
            </a:r>
            <a:r>
              <a:rPr lang="en-US" dirty="0"/>
              <a:t>cooperative and inability to find</a:t>
            </a:r>
          </a:p>
          <a:p>
            <a:pPr marL="0" indent="0">
              <a:buNone/>
            </a:pPr>
            <a:r>
              <a:rPr lang="en-US" dirty="0"/>
              <a:t> partners of the opposite sex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The </a:t>
            </a:r>
            <a:r>
              <a:rPr lang="en-US" dirty="0"/>
              <a:t>individual my end up </a:t>
            </a:r>
            <a:r>
              <a:rPr lang="en-US" dirty="0" smtClean="0"/>
              <a:t>being  </a:t>
            </a:r>
            <a:r>
              <a:rPr lang="en-US" dirty="0"/>
              <a:t>lonely in life.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3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Erikson’s psychosocial stages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Erik Erikson's was born in Germany in 1902</a:t>
            </a:r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e trained as a psychoanalyst under </a:t>
            </a:r>
            <a:r>
              <a:rPr lang="en-US" dirty="0"/>
              <a:t>A</a:t>
            </a:r>
            <a:r>
              <a:rPr lang="en-US" dirty="0" smtClean="0"/>
              <a:t>nna </a:t>
            </a:r>
            <a:r>
              <a:rPr lang="en-US" dirty="0" smtClean="0"/>
              <a:t>Freud, </a:t>
            </a:r>
            <a:r>
              <a:rPr lang="en-US" dirty="0" err="1" smtClean="0"/>
              <a:t>Sigmunds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reud </a:t>
            </a:r>
            <a:r>
              <a:rPr lang="en-US" dirty="0" err="1" smtClean="0"/>
              <a:t>daughter.Anna</a:t>
            </a:r>
            <a:r>
              <a:rPr lang="en-US" dirty="0" smtClean="0"/>
              <a:t> </a:t>
            </a:r>
            <a:r>
              <a:rPr lang="en-US" dirty="0"/>
              <a:t>F</a:t>
            </a:r>
            <a:r>
              <a:rPr lang="en-US" dirty="0" smtClean="0"/>
              <a:t>reud </a:t>
            </a:r>
            <a:r>
              <a:rPr lang="en-US" dirty="0" smtClean="0"/>
              <a:t>was more </a:t>
            </a:r>
            <a:r>
              <a:rPr lang="en-US" dirty="0" smtClean="0"/>
              <a:t>interested in child analysis than </a:t>
            </a:r>
            <a:r>
              <a:rPr lang="en-US" dirty="0" smtClean="0"/>
              <a:t>her </a:t>
            </a:r>
            <a:r>
              <a:rPr lang="en-US" dirty="0" smtClean="0"/>
              <a:t>father  and this impacted Erikson's </a:t>
            </a:r>
            <a:r>
              <a:rPr lang="en-US" dirty="0" smtClean="0"/>
              <a:t>training.</a:t>
            </a:r>
          </a:p>
          <a:p>
            <a:r>
              <a:rPr lang="en-US" dirty="0"/>
              <a:t>He became a </a:t>
            </a:r>
            <a:r>
              <a:rPr lang="en-US" dirty="0" err="1"/>
              <a:t>neofreudian</a:t>
            </a:r>
            <a:r>
              <a:rPr lang="en-US" dirty="0"/>
              <a:t> who developed </a:t>
            </a:r>
            <a:r>
              <a:rPr lang="en-US" dirty="0" smtClean="0"/>
              <a:t>a </a:t>
            </a:r>
            <a:r>
              <a:rPr lang="en-US" dirty="0"/>
              <a:t>psychosocial theory of personality.</a:t>
            </a:r>
          </a:p>
          <a:p>
            <a:r>
              <a:rPr lang="en-US" dirty="0"/>
              <a:t> He identified eight stage of personality </a:t>
            </a:r>
            <a:r>
              <a:rPr lang="en-US" dirty="0" smtClean="0"/>
              <a:t>development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340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five stage are to </a:t>
            </a:r>
            <a:r>
              <a:rPr lang="en-US" dirty="0" smtClean="0"/>
              <a:t>the </a:t>
            </a:r>
            <a:r>
              <a:rPr lang="en-US" dirty="0"/>
              <a:t>Freudian ones but he added </a:t>
            </a:r>
            <a:r>
              <a:rPr lang="en-US" dirty="0" smtClean="0"/>
              <a:t>three </a:t>
            </a:r>
            <a:r>
              <a:rPr lang="en-US" dirty="0"/>
              <a:t>more stages since he believed </a:t>
            </a:r>
            <a:r>
              <a:rPr lang="en-US" dirty="0" smtClean="0"/>
              <a:t> </a:t>
            </a:r>
            <a:r>
              <a:rPr lang="en-US" dirty="0"/>
              <a:t>that the environment continues to influence </a:t>
            </a:r>
            <a:r>
              <a:rPr lang="en-US" dirty="0" smtClean="0"/>
              <a:t>us </a:t>
            </a:r>
            <a:r>
              <a:rPr lang="en-US" dirty="0"/>
              <a:t>until we die.</a:t>
            </a:r>
          </a:p>
          <a:p>
            <a:pPr marL="0" indent="0">
              <a:buNone/>
            </a:pPr>
            <a:r>
              <a:rPr lang="en-US" b="1" dirty="0"/>
              <a:t>1.Basic trust vs. Basic </a:t>
            </a:r>
            <a:r>
              <a:rPr lang="en-US" b="1" dirty="0" smtClean="0"/>
              <a:t>mistrust </a:t>
            </a:r>
            <a:r>
              <a:rPr lang="en-US" b="1" dirty="0"/>
              <a:t>(birth-18 months).</a:t>
            </a:r>
          </a:p>
          <a:p>
            <a:r>
              <a:rPr lang="en-US" dirty="0"/>
              <a:t>The main factor at this stage </a:t>
            </a:r>
            <a:r>
              <a:rPr lang="en-US" dirty="0" smtClean="0"/>
              <a:t>Is </a:t>
            </a:r>
            <a:r>
              <a:rPr lang="en-US" dirty="0"/>
              <a:t>the quality of care </a:t>
            </a:r>
            <a:r>
              <a:rPr lang="en-US" dirty="0" smtClean="0"/>
              <a:t>the </a:t>
            </a:r>
            <a:r>
              <a:rPr lang="en-US" dirty="0"/>
              <a:t>infant is given by the care givers. </a:t>
            </a:r>
          </a:p>
          <a:p>
            <a:r>
              <a:rPr lang="en-US" dirty="0"/>
              <a:t>The quality of care the </a:t>
            </a:r>
            <a:r>
              <a:rPr lang="en-US" dirty="0" smtClean="0"/>
              <a:t>baby receives </a:t>
            </a:r>
            <a:r>
              <a:rPr lang="en-US" dirty="0"/>
              <a:t>determines  How it comes to view its </a:t>
            </a:r>
            <a:r>
              <a:rPr lang="en-US" dirty="0" smtClean="0"/>
              <a:t>mother </a:t>
            </a:r>
            <a:r>
              <a:rPr lang="en-US" dirty="0"/>
              <a:t>and other people in </a:t>
            </a:r>
            <a:r>
              <a:rPr lang="en-US" dirty="0" smtClean="0"/>
              <a:t>particular </a:t>
            </a:r>
            <a:r>
              <a:rPr lang="en-US" dirty="0"/>
              <a:t>and the world in general.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09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infants needs are met and discomfort eliminated (that is cuddled,</a:t>
            </a:r>
          </a:p>
          <a:p>
            <a:pPr marL="0" indent="0">
              <a:buNone/>
            </a:pPr>
            <a:r>
              <a:rPr lang="en-US" dirty="0" err="1"/>
              <a:t>fondled,played</a:t>
            </a:r>
            <a:r>
              <a:rPr lang="en-US" dirty="0"/>
              <a:t> with and talked to) </a:t>
            </a:r>
            <a:r>
              <a:rPr lang="en-US" dirty="0" smtClean="0"/>
              <a:t>it </a:t>
            </a:r>
            <a:r>
              <a:rPr lang="en-US" dirty="0"/>
              <a:t>develops a sense of </a:t>
            </a:r>
            <a:r>
              <a:rPr lang="en-US" dirty="0" smtClean="0"/>
              <a:t>the  </a:t>
            </a:r>
            <a:r>
              <a:rPr lang="en-US" dirty="0"/>
              <a:t>world as safe place to be </a:t>
            </a:r>
            <a:r>
              <a:rPr lang="en-US" dirty="0" smtClean="0"/>
              <a:t> and </a:t>
            </a:r>
            <a:r>
              <a:rPr lang="en-US" dirty="0"/>
              <a:t>of people as helpful </a:t>
            </a:r>
            <a:r>
              <a:rPr lang="en-US" dirty="0" smtClean="0"/>
              <a:t>and </a:t>
            </a:r>
            <a:r>
              <a:rPr lang="en-US" dirty="0"/>
              <a:t>dependable.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 </a:t>
            </a:r>
            <a:r>
              <a:rPr lang="en-US" dirty="0"/>
              <a:t>its  care  is inconsistent it </a:t>
            </a:r>
            <a:r>
              <a:rPr lang="en-US" dirty="0" smtClean="0"/>
              <a:t>develops </a:t>
            </a:r>
            <a:r>
              <a:rPr lang="en-US" dirty="0"/>
              <a:t>a sense of mistrust, </a:t>
            </a:r>
            <a:r>
              <a:rPr lang="en-US" dirty="0" smtClean="0"/>
              <a:t>fear </a:t>
            </a:r>
            <a:r>
              <a:rPr lang="en-US" dirty="0"/>
              <a:t>and suspicion.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80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2.autonomy vs. shame and doubt(1-3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uring </a:t>
            </a:r>
            <a:r>
              <a:rPr lang="en-US" dirty="0" smtClean="0"/>
              <a:t>this stage  the child's muscle </a:t>
            </a:r>
            <a:r>
              <a:rPr lang="en-US" dirty="0" smtClean="0"/>
              <a:t>and </a:t>
            </a:r>
            <a:r>
              <a:rPr lang="en-US" dirty="0" smtClean="0"/>
              <a:t>cognitive systems are maturing and </a:t>
            </a:r>
          </a:p>
          <a:p>
            <a:pPr marL="0" indent="0">
              <a:buNone/>
            </a:pPr>
            <a:r>
              <a:rPr lang="en-US" dirty="0" smtClean="0"/>
              <a:t>hence it is becoming more </a:t>
            </a:r>
            <a:r>
              <a:rPr lang="en-US" dirty="0" smtClean="0"/>
              <a:t>mobile thus </a:t>
            </a:r>
            <a:r>
              <a:rPr lang="en-US" dirty="0" smtClean="0"/>
              <a:t>expanding its range of experiences</a:t>
            </a:r>
          </a:p>
          <a:p>
            <a:pPr marL="0" indent="0">
              <a:buNone/>
            </a:pPr>
            <a:r>
              <a:rPr lang="en-US" dirty="0" smtClean="0"/>
              <a:t> and choices. </a:t>
            </a:r>
            <a:endParaRPr lang="en-US" dirty="0" smtClean="0"/>
          </a:p>
          <a:p>
            <a:r>
              <a:rPr lang="en-US" dirty="0"/>
              <a:t>The child begins </a:t>
            </a:r>
            <a:r>
              <a:rPr lang="en-US" dirty="0" smtClean="0"/>
              <a:t>to  </a:t>
            </a:r>
            <a:r>
              <a:rPr lang="en-US" dirty="0"/>
              <a:t>see itself as independent in thinking </a:t>
            </a:r>
            <a:r>
              <a:rPr lang="en-US" dirty="0" smtClean="0"/>
              <a:t>and </a:t>
            </a:r>
            <a:r>
              <a:rPr lang="en-US" dirty="0"/>
              <a:t>hence develops a sense of autonomy.</a:t>
            </a:r>
          </a:p>
          <a:p>
            <a:r>
              <a:rPr lang="en-US" dirty="0"/>
              <a:t>Consequently the child starts to do </a:t>
            </a:r>
            <a:r>
              <a:rPr lang="en-US" dirty="0" smtClean="0"/>
              <a:t> things </a:t>
            </a:r>
            <a:r>
              <a:rPr lang="en-US" dirty="0"/>
              <a:t>by itself </a:t>
            </a:r>
            <a:r>
              <a:rPr lang="en-US" dirty="0" smtClean="0"/>
              <a:t>.If </a:t>
            </a:r>
            <a:r>
              <a:rPr lang="en-US" dirty="0"/>
              <a:t>the child </a:t>
            </a:r>
            <a:r>
              <a:rPr lang="en-US" dirty="0" smtClean="0"/>
              <a:t>is </a:t>
            </a:r>
            <a:r>
              <a:rPr lang="en-US" dirty="0"/>
              <a:t>allowed to exercise its newfound </a:t>
            </a:r>
            <a:r>
              <a:rPr lang="en-US" dirty="0" smtClean="0"/>
              <a:t>skills Under </a:t>
            </a:r>
            <a:r>
              <a:rPr lang="en-US" dirty="0"/>
              <a:t>careful </a:t>
            </a:r>
            <a:r>
              <a:rPr lang="en-US" dirty="0" smtClean="0"/>
              <a:t>supervision, </a:t>
            </a:r>
            <a:r>
              <a:rPr lang="en-US" dirty="0"/>
              <a:t>a sense </a:t>
            </a:r>
            <a:r>
              <a:rPr lang="en-US" dirty="0" smtClean="0"/>
              <a:t>of </a:t>
            </a:r>
            <a:r>
              <a:rPr lang="en-US" dirty="0"/>
              <a:t>autonomy </a:t>
            </a:r>
            <a:r>
              <a:rPr lang="en-US" dirty="0" smtClean="0"/>
              <a:t>develops.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0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However if the </a:t>
            </a:r>
            <a:r>
              <a:rPr lang="en-US" dirty="0" smtClean="0"/>
              <a:t>child is </a:t>
            </a:r>
            <a:r>
              <a:rPr lang="en-US" dirty="0"/>
              <a:t>rebuked or denied the opportunity </a:t>
            </a:r>
            <a:r>
              <a:rPr lang="en-US" dirty="0" smtClean="0"/>
              <a:t>to </a:t>
            </a:r>
            <a:r>
              <a:rPr lang="en-US" dirty="0"/>
              <a:t>exercise the new found skills </a:t>
            </a:r>
            <a:r>
              <a:rPr lang="en-US" dirty="0" smtClean="0"/>
              <a:t>it </a:t>
            </a:r>
            <a:r>
              <a:rPr lang="en-US" dirty="0"/>
              <a:t>becomes doubtful, and ashamed </a:t>
            </a:r>
            <a:r>
              <a:rPr lang="en-US" dirty="0" smtClean="0"/>
              <a:t>of </a:t>
            </a:r>
            <a:r>
              <a:rPr lang="en-US" dirty="0"/>
              <a:t>its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71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3.Initiative vs. guilt (3-7 years)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stage ,the child's development is proceeding at a rapid pace physically ,intellectually  an socially and so it is keen to try new skills to achieve all sorts of new goals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If the child is allowed to ask the questions and express its natural curiosity and if its is given the freedom to exercise other skills, his initiative will be reinforced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6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Industry versus inferiority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5 to 12 years (School age)</a:t>
            </a:r>
          </a:p>
          <a:p>
            <a:pPr algn="just"/>
            <a:r>
              <a:rPr lang="en-US" dirty="0"/>
              <a:t>Learn to follow the rules imposed by schools or home or the child can start believing they are inferior to others.</a:t>
            </a:r>
          </a:p>
          <a:p>
            <a:pPr algn="just"/>
            <a:r>
              <a:rPr lang="en-US" dirty="0"/>
              <a:t>Desired outcome: </a:t>
            </a:r>
            <a:r>
              <a:rPr lang="en-US" i="1" dirty="0"/>
              <a:t>competence</a:t>
            </a:r>
            <a:r>
              <a:rPr lang="en-US" dirty="0"/>
              <a:t>, development of </a:t>
            </a:r>
            <a:r>
              <a:rPr lang="en-US" i="1" dirty="0"/>
              <a:t>intellectual, social and physical skills.</a:t>
            </a:r>
          </a:p>
          <a:p>
            <a:pPr algn="just"/>
            <a:r>
              <a:rPr lang="en-US" dirty="0"/>
              <a:t>The child must learn new skills or risk inferiority, failure, and incompetence.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957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Identity versus role confusion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Adolescence (13-18 years of age).</a:t>
            </a:r>
          </a:p>
          <a:p>
            <a:r>
              <a:rPr lang="en-US" dirty="0"/>
              <a:t>Acquire a sense of identity or can become confused about ones role in life.</a:t>
            </a:r>
          </a:p>
          <a:p>
            <a:r>
              <a:rPr lang="en-US" dirty="0"/>
              <a:t>Questions who you are and if your happy.</a:t>
            </a:r>
          </a:p>
          <a:p>
            <a:r>
              <a:rPr lang="en-US" dirty="0"/>
              <a:t>Source of interaction: Peer and groups</a:t>
            </a:r>
          </a:p>
          <a:p>
            <a:r>
              <a:rPr lang="en-US" dirty="0"/>
              <a:t>Desirable outcome: identity in occupation, gender roles, politics and religion.</a:t>
            </a:r>
          </a:p>
        </p:txBody>
      </p:sp>
    </p:spTree>
    <p:extLst>
      <p:ext uri="{BB962C8B-B14F-4D97-AF65-F5344CB8AC3E}">
        <p14:creationId xmlns:p14="http://schemas.microsoft.com/office/powerpoint/2010/main" val="236886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0083" rIns="91440" bIns="45720" rtlCol="0" anchor="ctr">
            <a:normAutofit/>
          </a:bodyPr>
          <a:lstStyle/>
          <a:p>
            <a:r>
              <a:rPr lang="en-US" b="1" u="sng" dirty="0" smtClean="0"/>
              <a:t>Psychosexual development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80165" tIns="40083" rIns="80165" bIns="40083" rtlCol="0">
            <a:normAutofit/>
          </a:bodyPr>
          <a:lstStyle/>
          <a:p>
            <a:r>
              <a:rPr lang="en-US" dirty="0" smtClean="0"/>
              <a:t>We look at how Sigmund Freud </a:t>
            </a:r>
            <a:r>
              <a:rPr lang="en-US" dirty="0" smtClean="0"/>
              <a:t>looks </a:t>
            </a:r>
            <a:r>
              <a:rPr lang="en-US" dirty="0" smtClean="0"/>
              <a:t>at personality development.</a:t>
            </a:r>
          </a:p>
          <a:p>
            <a:r>
              <a:rPr lang="en-US" dirty="0"/>
              <a:t>H</a:t>
            </a:r>
            <a:r>
              <a:rPr lang="en-US" dirty="0" smtClean="0"/>
              <a:t>is </a:t>
            </a:r>
            <a:r>
              <a:rPr lang="en-US" dirty="0" smtClean="0"/>
              <a:t>history theory is controversial but </a:t>
            </a:r>
            <a:r>
              <a:rPr lang="en-US" dirty="0" smtClean="0"/>
              <a:t> still </a:t>
            </a:r>
            <a:r>
              <a:rPr lang="en-US" dirty="0" smtClean="0"/>
              <a:t>very important. He says that </a:t>
            </a:r>
          </a:p>
          <a:p>
            <a:pPr marL="0" indent="0">
              <a:buNone/>
            </a:pPr>
            <a:r>
              <a:rPr lang="en-US" dirty="0" smtClean="0"/>
              <a:t>personality development goes through stages .</a:t>
            </a:r>
          </a:p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 smtClean="0"/>
              <a:t>individual who has not gone </a:t>
            </a:r>
            <a:r>
              <a:rPr lang="en-US" dirty="0"/>
              <a:t>through a particular stage successfully may </a:t>
            </a:r>
            <a:r>
              <a:rPr lang="en-US" dirty="0" smtClean="0"/>
              <a:t>be </a:t>
            </a:r>
            <a:r>
              <a:rPr lang="en-US" dirty="0"/>
              <a:t>fixated to that stage and </a:t>
            </a:r>
            <a:r>
              <a:rPr lang="en-US" dirty="0" smtClean="0"/>
              <a:t>displays </a:t>
            </a:r>
            <a:r>
              <a:rPr lang="en-US" dirty="0" err="1"/>
              <a:t>behaviours</a:t>
            </a:r>
            <a:r>
              <a:rPr lang="en-US" dirty="0"/>
              <a:t> typical of such </a:t>
            </a:r>
            <a:r>
              <a:rPr lang="en-US" dirty="0" smtClean="0"/>
              <a:t>a stage </a:t>
            </a:r>
            <a:r>
              <a:rPr lang="en-US" dirty="0"/>
              <a:t>even in adult life.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984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 Black" panose="020B0A04020102020204" pitchFamily="34" charset="0"/>
              </a:rPr>
              <a:t>Intimacy versus isolation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Young adulthood (18-40 years of age). </a:t>
            </a:r>
          </a:p>
          <a:p>
            <a:pPr algn="just"/>
            <a:r>
              <a:rPr lang="en-US" dirty="0"/>
              <a:t>Develop a relationship and joint identity with a partner or can become isolated and stay away from meaningful relationships.</a:t>
            </a:r>
          </a:p>
          <a:p>
            <a:pPr algn="just"/>
            <a:r>
              <a:rPr lang="en-US" dirty="0"/>
              <a:t>Questions if the person is ready for new relationships, or if there is a fear of rejection.</a:t>
            </a:r>
          </a:p>
          <a:p>
            <a:pPr algn="just"/>
            <a:r>
              <a:rPr lang="en-US" dirty="0"/>
              <a:t>Desired outcome includes: forming close relationship and career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3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Generativity vs. Stagnation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Adulthood (40-65 years of age).</a:t>
            </a:r>
          </a:p>
          <a:p>
            <a:pPr algn="just"/>
            <a:r>
              <a:rPr lang="en-US" sz="2400" dirty="0"/>
              <a:t>Making use of time and having a concern with helping others and guiding the next generation or can become self-centered, and stagnant.</a:t>
            </a:r>
          </a:p>
          <a:p>
            <a:pPr algn="just"/>
            <a:r>
              <a:rPr lang="en-US" sz="2400" dirty="0"/>
              <a:t>Questions what the person will do with their extra time.</a:t>
            </a:r>
          </a:p>
          <a:p>
            <a:pPr algn="just"/>
            <a:r>
              <a:rPr lang="en-US" sz="2400" dirty="0"/>
              <a:t>Desired outcome :care and concern for family and society</a:t>
            </a:r>
            <a:r>
              <a:rPr lang="en-GB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3554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 Black" panose="020B0A04020102020204" pitchFamily="34" charset="0"/>
              </a:rPr>
              <a:t>Integrity vs. Despair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Late adulthood/old age (60 and above).</a:t>
            </a:r>
          </a:p>
          <a:p>
            <a:pPr algn="just"/>
            <a:r>
              <a:rPr lang="en-US" dirty="0"/>
              <a:t>Understand and accept the meaning of the life spent or complains about regrets, not having enough time, and not finding a meaning throughout life.</a:t>
            </a:r>
          </a:p>
          <a:p>
            <a:pPr algn="just"/>
            <a:r>
              <a:rPr lang="en-US" dirty="0"/>
              <a:t>Questions ones overview of their entire life.</a:t>
            </a:r>
          </a:p>
          <a:p>
            <a:pPr algn="just"/>
            <a:r>
              <a:rPr lang="en-US" dirty="0"/>
              <a:t>Source of interaction: mankind</a:t>
            </a:r>
          </a:p>
          <a:p>
            <a:pPr algn="just"/>
            <a:r>
              <a:rPr lang="en-US"/>
              <a:t>Expected outcome is satisfaction with life spent.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4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instance a person who </a:t>
            </a:r>
            <a:r>
              <a:rPr lang="en-US" dirty="0" smtClean="0"/>
              <a:t>chews pencils </a:t>
            </a:r>
            <a:r>
              <a:rPr lang="en-US" dirty="0"/>
              <a:t>may have had problems </a:t>
            </a:r>
            <a:r>
              <a:rPr lang="en-US" dirty="0"/>
              <a:t>at the oral stage.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are </a:t>
            </a:r>
            <a:r>
              <a:rPr lang="en-US" dirty="0" smtClean="0"/>
              <a:t>the </a:t>
            </a:r>
            <a:r>
              <a:rPr lang="en-US" dirty="0"/>
              <a:t>stages of personality development </a:t>
            </a:r>
            <a:r>
              <a:rPr lang="en-US" dirty="0" smtClean="0"/>
              <a:t>according  </a:t>
            </a:r>
            <a:r>
              <a:rPr lang="en-US" dirty="0"/>
              <a:t>to </a:t>
            </a:r>
            <a:r>
              <a:rPr lang="en-US" dirty="0" err="1"/>
              <a:t>freud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967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0083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80165" tIns="40083" rIns="80165" bIns="40083" rtlCol="0"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1. oral stage(0 to 1 year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During this stage the mouth </a:t>
            </a:r>
            <a:r>
              <a:rPr lang="en-US" dirty="0" smtClean="0"/>
              <a:t>is </a:t>
            </a:r>
            <a:r>
              <a:rPr lang="en-US" dirty="0" smtClean="0"/>
              <a:t>supplied with the sensitive nerve endings</a:t>
            </a:r>
          </a:p>
          <a:p>
            <a:pPr marL="0" indent="0">
              <a:buNone/>
            </a:pPr>
            <a:r>
              <a:rPr lang="en-US" dirty="0" smtClean="0"/>
              <a:t>  making pleasurable to suck/feed </a:t>
            </a:r>
            <a:r>
              <a:rPr lang="en-US" dirty="0" smtClean="0"/>
              <a:t>.so </a:t>
            </a:r>
            <a:r>
              <a:rPr lang="en-US" dirty="0" smtClean="0"/>
              <a:t>the baby finds pleasure in </a:t>
            </a:r>
          </a:p>
          <a:p>
            <a:pPr marL="0" indent="0">
              <a:buNone/>
            </a:pPr>
            <a:r>
              <a:rPr lang="en-US" dirty="0" smtClean="0"/>
              <a:t>sucking and eating </a:t>
            </a:r>
            <a:r>
              <a:rPr lang="en-US" dirty="0" smtClean="0"/>
              <a:t>things. In </a:t>
            </a:r>
            <a:r>
              <a:rPr lang="en-US" dirty="0" smtClean="0"/>
              <a:t>adult </a:t>
            </a:r>
            <a:r>
              <a:rPr lang="en-US" dirty="0"/>
              <a:t>the  display behaviors that are as  </a:t>
            </a:r>
          </a:p>
          <a:p>
            <a:pPr marL="0" indent="0">
              <a:buNone/>
            </a:pPr>
            <a:r>
              <a:rPr lang="en-US" dirty="0"/>
              <a:t>a result of fixation, they may be:</a:t>
            </a:r>
          </a:p>
          <a:p>
            <a:r>
              <a:rPr lang="en-US" dirty="0" err="1"/>
              <a:t>Cheerful,optimistic</a:t>
            </a:r>
            <a:r>
              <a:rPr lang="en-US" dirty="0"/>
              <a:t> </a:t>
            </a:r>
            <a:r>
              <a:rPr lang="en-US" dirty="0" err="1"/>
              <a:t>unrealistically,dependent,self-centred</a:t>
            </a:r>
            <a:r>
              <a:rPr lang="en-US" dirty="0"/>
              <a:t> (if over indulged)</a:t>
            </a:r>
          </a:p>
          <a:p>
            <a:r>
              <a:rPr lang="en-US" dirty="0" err="1"/>
              <a:t>Greedy,envious,pessisstic,serious</a:t>
            </a:r>
            <a:r>
              <a:rPr lang="en-US" dirty="0"/>
              <a:t> (if frustrated)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56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0083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80165" tIns="40083" rIns="80165" bIns="40083" rtlCol="0">
            <a:normAutofit fontScale="92500" lnSpcReduction="10000"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2. Anal stage(1 to 3 years)</a:t>
            </a:r>
          </a:p>
          <a:p>
            <a:r>
              <a:rPr lang="en-US" dirty="0" smtClean="0"/>
              <a:t>The most pleasurable  part of the </a:t>
            </a:r>
            <a:r>
              <a:rPr lang="en-US" dirty="0" smtClean="0"/>
              <a:t> body </a:t>
            </a:r>
            <a:r>
              <a:rPr lang="en-US" dirty="0" smtClean="0"/>
              <a:t>between 1 year and 3 </a:t>
            </a:r>
          </a:p>
          <a:p>
            <a:pPr marL="0" indent="0">
              <a:buNone/>
            </a:pPr>
            <a:r>
              <a:rPr lang="en-US" dirty="0" smtClean="0"/>
              <a:t>years is now the anal cavity.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During </a:t>
            </a:r>
            <a:r>
              <a:rPr lang="en-US" dirty="0" smtClean="0"/>
              <a:t>this time the child enjoys </a:t>
            </a:r>
            <a:r>
              <a:rPr lang="en-US" dirty="0" smtClean="0"/>
              <a:t> withholding </a:t>
            </a:r>
            <a:r>
              <a:rPr lang="en-US" dirty="0" smtClean="0"/>
              <a:t>waste products.as an </a:t>
            </a:r>
            <a:r>
              <a:rPr lang="en-US" dirty="0" smtClean="0"/>
              <a:t>adult fixation </a:t>
            </a:r>
            <a:r>
              <a:rPr lang="en-US" dirty="0"/>
              <a:t>in this part may result</a:t>
            </a:r>
          </a:p>
          <a:p>
            <a:pPr marL="0" indent="0">
              <a:buNone/>
            </a:pPr>
            <a:r>
              <a:rPr lang="en-US" dirty="0"/>
              <a:t> in the following behaviors: ,misery, thrifty</a:t>
            </a:r>
            <a:r>
              <a:rPr lang="en-US" dirty="0" smtClean="0"/>
              <a:t>, </a:t>
            </a:r>
            <a:r>
              <a:rPr lang="en-US" dirty="0"/>
              <a:t>orderliness and cleanliness. This is probably</a:t>
            </a:r>
          </a:p>
          <a:p>
            <a:pPr marL="0" indent="0">
              <a:buNone/>
            </a:pPr>
            <a:r>
              <a:rPr lang="en-US" dirty="0"/>
              <a:t> because of poor toilet training </a:t>
            </a:r>
            <a:r>
              <a:rPr lang="en-US" dirty="0" smtClean="0"/>
              <a:t>that the </a:t>
            </a:r>
            <a:r>
              <a:rPr lang="en-US" dirty="0"/>
              <a:t>individual will have been exposed to.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873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3.phalic stage(3 to 5 or 6 years)</a:t>
            </a:r>
          </a:p>
          <a:p>
            <a:r>
              <a:rPr lang="en-US" dirty="0" smtClean="0"/>
              <a:t>Freud says that during this stage </a:t>
            </a:r>
            <a:r>
              <a:rPr lang="en-US" dirty="0" smtClean="0"/>
              <a:t> sensitivity </a:t>
            </a:r>
            <a:r>
              <a:rPr lang="en-US" dirty="0" smtClean="0"/>
              <a:t>now becomes concentrated in the </a:t>
            </a:r>
          </a:p>
          <a:p>
            <a:pPr marL="0" indent="0">
              <a:buNone/>
            </a:pPr>
            <a:r>
              <a:rPr lang="en-US" dirty="0" smtClean="0"/>
              <a:t>genitals and masturbation </a:t>
            </a:r>
            <a:r>
              <a:rPr lang="en-US" dirty="0" smtClean="0"/>
              <a:t>In </a:t>
            </a:r>
            <a:r>
              <a:rPr lang="en-US" dirty="0" smtClean="0"/>
              <a:t>both sexes </a:t>
            </a:r>
            <a:r>
              <a:rPr lang="en-US" dirty="0" smtClean="0"/>
              <a:t>becomes </a:t>
            </a:r>
            <a:r>
              <a:rPr lang="en-US" dirty="0" smtClean="0"/>
              <a:t>a new source of pleasure. </a:t>
            </a:r>
          </a:p>
          <a:p>
            <a:pPr marL="0" indent="0">
              <a:buNone/>
            </a:pPr>
            <a:r>
              <a:rPr lang="en-US" dirty="0" smtClean="0"/>
              <a:t>The child becomes aware of anatomical </a:t>
            </a:r>
          </a:p>
        </p:txBody>
      </p:sp>
    </p:spTree>
    <p:extLst>
      <p:ext uri="{BB962C8B-B14F-4D97-AF65-F5344CB8AC3E}">
        <p14:creationId xmlns:p14="http://schemas.microsoft.com/office/powerpoint/2010/main" val="17330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sex differences, which sets in motion </a:t>
            </a:r>
            <a:r>
              <a:rPr lang="en-US" dirty="0" smtClean="0"/>
              <a:t>the  </a:t>
            </a:r>
            <a:r>
              <a:rPr lang="en-US" dirty="0"/>
              <a:t>conflict between erotic attraction, resentment,</a:t>
            </a:r>
          </a:p>
          <a:p>
            <a:pPr marL="0" indent="0">
              <a:buNone/>
            </a:pPr>
            <a:r>
              <a:rPr lang="en-US" dirty="0"/>
              <a:t> rivalry jealous, and fear which Freud </a:t>
            </a:r>
            <a:r>
              <a:rPr lang="en-US" dirty="0" smtClean="0"/>
              <a:t> called </a:t>
            </a:r>
            <a:r>
              <a:rPr lang="en-US" dirty="0"/>
              <a:t>Oedipus complex in boys and Electra</a:t>
            </a:r>
          </a:p>
          <a:p>
            <a:pPr marL="0" indent="0">
              <a:buNone/>
            </a:pPr>
            <a:r>
              <a:rPr lang="en-US" dirty="0"/>
              <a:t> complex in girls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The  above </a:t>
            </a:r>
            <a:r>
              <a:rPr lang="en-US" dirty="0" smtClean="0"/>
              <a:t>problems are </a:t>
            </a:r>
            <a:r>
              <a:rPr lang="en-US" dirty="0"/>
              <a:t>experienced because the </a:t>
            </a:r>
            <a:r>
              <a:rPr lang="en-US" dirty="0"/>
              <a:t>children </a:t>
            </a:r>
            <a:r>
              <a:rPr lang="en-US" dirty="0" smtClean="0"/>
              <a:t> </a:t>
            </a:r>
            <a:r>
              <a:rPr lang="en-US" dirty="0"/>
              <a:t>fall in love with </a:t>
            </a:r>
          </a:p>
          <a:p>
            <a:pPr marL="0" indent="0">
              <a:buNone/>
            </a:pPr>
            <a:r>
              <a:rPr lang="en-US" dirty="0"/>
              <a:t>parents of the opposite sex.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81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they do not go </a:t>
            </a:r>
            <a:r>
              <a:rPr lang="en-US" dirty="0" smtClean="0"/>
              <a:t>through this </a:t>
            </a:r>
            <a:r>
              <a:rPr lang="en-US" dirty="0" smtClean="0"/>
              <a:t>stage successfully fixation may result</a:t>
            </a:r>
          </a:p>
          <a:p>
            <a:pPr marL="0" indent="0">
              <a:buNone/>
            </a:pPr>
            <a:r>
              <a:rPr lang="en-US" dirty="0" smtClean="0"/>
              <a:t> in behavior that include curiosity </a:t>
            </a:r>
            <a:r>
              <a:rPr lang="en-US" dirty="0" err="1" smtClean="0"/>
              <a:t>gayism</a:t>
            </a:r>
            <a:r>
              <a:rPr lang="en-US" dirty="0" smtClean="0"/>
              <a:t>, lesbianism, excessive </a:t>
            </a:r>
            <a:r>
              <a:rPr lang="en-US" dirty="0" smtClean="0"/>
              <a:t>ambition and </a:t>
            </a:r>
            <a:r>
              <a:rPr lang="en-US" dirty="0" smtClean="0"/>
              <a:t>exploitation </a:t>
            </a:r>
            <a:r>
              <a:rPr lang="en-US" dirty="0" smtClean="0"/>
              <a:t>of others.</a:t>
            </a:r>
          </a:p>
        </p:txBody>
      </p:sp>
    </p:spTree>
    <p:extLst>
      <p:ext uri="{BB962C8B-B14F-4D97-AF65-F5344CB8AC3E}">
        <p14:creationId xmlns:p14="http://schemas.microsoft.com/office/powerpoint/2010/main" val="1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b="1" u="sng" dirty="0"/>
              <a:t>latency(5 or 6 or puberty)</a:t>
            </a:r>
          </a:p>
          <a:p>
            <a:r>
              <a:rPr lang="en-US" dirty="0"/>
              <a:t>During this stage quantitative changes occur </a:t>
            </a:r>
            <a:r>
              <a:rPr lang="en-US" dirty="0" smtClean="0"/>
              <a:t> </a:t>
            </a:r>
            <a:r>
              <a:rPr lang="en-US" dirty="0"/>
              <a:t>in the libido during the years </a:t>
            </a:r>
          </a:p>
          <a:p>
            <a:pPr marL="0" indent="0">
              <a:buNone/>
            </a:pPr>
            <a:r>
              <a:rPr lang="en-US" dirty="0"/>
              <a:t>prior to </a:t>
            </a:r>
            <a:r>
              <a:rPr lang="en-US" dirty="0" smtClean="0"/>
              <a:t>puberty.</a:t>
            </a:r>
          </a:p>
          <a:p>
            <a:r>
              <a:rPr lang="en-US" dirty="0" smtClean="0"/>
              <a:t> </a:t>
            </a:r>
            <a:r>
              <a:rPr lang="en-US" dirty="0" smtClean="0"/>
              <a:t>The child is not a sexual  but represses the sexual pre occupation of the earlier years to allow social and intellectual development to proceed.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323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36</TotalTime>
  <Words>1230</Words>
  <Application>Microsoft Office PowerPoint</Application>
  <PresentationFormat>Widescreen</PresentationFormat>
  <Paragraphs>101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 Black</vt:lpstr>
      <vt:lpstr>Franklin Gothic Book</vt:lpstr>
      <vt:lpstr>Crop</vt:lpstr>
      <vt:lpstr>PERSONALITY 3</vt:lpstr>
      <vt:lpstr>Psychosexual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Erikson’s psychosocial stages</vt:lpstr>
      <vt:lpstr>PowerPoint Presentation</vt:lpstr>
      <vt:lpstr>PowerPoint Presentation</vt:lpstr>
      <vt:lpstr>PowerPoint Presentation</vt:lpstr>
      <vt:lpstr>PowerPoint Presentation</vt:lpstr>
      <vt:lpstr>3.Initiative vs. guilt (3-7 years)</vt:lpstr>
      <vt:lpstr>Industry versus inferiority </vt:lpstr>
      <vt:lpstr>Identity versus role confusion</vt:lpstr>
      <vt:lpstr>Intimacy versus isolation</vt:lpstr>
      <vt:lpstr>Generativity vs. Stagnation</vt:lpstr>
      <vt:lpstr>Integrity vs. Despair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3</dc:title>
  <dc:creator>User</dc:creator>
  <cp:lastModifiedBy>User</cp:lastModifiedBy>
  <cp:revision>5</cp:revision>
  <dcterms:created xsi:type="dcterms:W3CDTF">2021-03-04T07:07:28Z</dcterms:created>
  <dcterms:modified xsi:type="dcterms:W3CDTF">2021-03-04T07:43:58Z</dcterms:modified>
</cp:coreProperties>
</file>