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3"/>
  </p:notesMasterIdLst>
  <p:sldIdLst>
    <p:sldId id="256" r:id="rId2"/>
    <p:sldId id="257" r:id="rId3"/>
    <p:sldId id="258" r:id="rId4"/>
    <p:sldId id="259" r:id="rId5"/>
    <p:sldId id="260" r:id="rId6"/>
    <p:sldId id="261" r:id="rId7"/>
    <p:sldId id="262" r:id="rId8"/>
    <p:sldId id="264" r:id="rId9"/>
    <p:sldId id="265" r:id="rId10"/>
    <p:sldId id="267" r:id="rId11"/>
    <p:sldId id="268" r:id="rId12"/>
    <p:sldId id="270" r:id="rId13"/>
    <p:sldId id="272" r:id="rId14"/>
    <p:sldId id="273" r:id="rId15"/>
    <p:sldId id="275" r:id="rId16"/>
    <p:sldId id="280" r:id="rId17"/>
    <p:sldId id="281" r:id="rId18"/>
    <p:sldId id="277" r:id="rId19"/>
    <p:sldId id="278" r:id="rId20"/>
    <p:sldId id="283" r:id="rId21"/>
    <p:sldId id="285" r:id="rId22"/>
    <p:sldId id="287" r:id="rId23"/>
    <p:sldId id="289" r:id="rId24"/>
    <p:sldId id="290" r:id="rId25"/>
    <p:sldId id="292" r:id="rId26"/>
    <p:sldId id="293" r:id="rId27"/>
    <p:sldId id="295" r:id="rId28"/>
    <p:sldId id="297" r:id="rId29"/>
    <p:sldId id="298" r:id="rId30"/>
    <p:sldId id="300" r:id="rId31"/>
    <p:sldId id="302" r:id="rId32"/>
    <p:sldId id="303" r:id="rId33"/>
    <p:sldId id="304" r:id="rId34"/>
    <p:sldId id="305" r:id="rId35"/>
    <p:sldId id="306" r:id="rId36"/>
    <p:sldId id="307" r:id="rId37"/>
    <p:sldId id="308" r:id="rId38"/>
    <p:sldId id="310" r:id="rId39"/>
    <p:sldId id="311" r:id="rId40"/>
    <p:sldId id="312" r:id="rId41"/>
    <p:sldId id="313" r:id="rId42"/>
    <p:sldId id="315" r:id="rId43"/>
    <p:sldId id="316" r:id="rId44"/>
    <p:sldId id="317" r:id="rId45"/>
    <p:sldId id="318" r:id="rId46"/>
    <p:sldId id="320" r:id="rId47"/>
    <p:sldId id="322" r:id="rId48"/>
    <p:sldId id="323" r:id="rId49"/>
    <p:sldId id="324" r:id="rId50"/>
    <p:sldId id="325" r:id="rId51"/>
    <p:sldId id="326" r:id="rId52"/>
    <p:sldId id="327" r:id="rId53"/>
    <p:sldId id="328" r:id="rId54"/>
    <p:sldId id="329" r:id="rId55"/>
    <p:sldId id="330" r:id="rId56"/>
    <p:sldId id="332" r:id="rId57"/>
    <p:sldId id="333" r:id="rId58"/>
    <p:sldId id="334" r:id="rId59"/>
    <p:sldId id="335" r:id="rId60"/>
    <p:sldId id="336" r:id="rId61"/>
    <p:sldId id="337" r:id="rId62"/>
    <p:sldId id="339" r:id="rId63"/>
    <p:sldId id="341" r:id="rId64"/>
    <p:sldId id="342" r:id="rId65"/>
    <p:sldId id="343" r:id="rId66"/>
    <p:sldId id="345" r:id="rId67"/>
    <p:sldId id="346" r:id="rId68"/>
    <p:sldId id="348" r:id="rId69"/>
    <p:sldId id="349" r:id="rId70"/>
    <p:sldId id="350" r:id="rId71"/>
    <p:sldId id="351" r:id="rId72"/>
    <p:sldId id="353" r:id="rId73"/>
    <p:sldId id="357" r:id="rId74"/>
    <p:sldId id="355" r:id="rId75"/>
    <p:sldId id="358" r:id="rId76"/>
    <p:sldId id="359" r:id="rId77"/>
    <p:sldId id="361" r:id="rId78"/>
    <p:sldId id="362" r:id="rId79"/>
    <p:sldId id="364" r:id="rId80"/>
    <p:sldId id="366" r:id="rId81"/>
    <p:sldId id="367" r:id="rId8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5" d="100"/>
          <a:sy n="45" d="100"/>
        </p:scale>
        <p:origin x="-1236" y="-10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 /><Relationship Id="rId18" Type="http://schemas.openxmlformats.org/officeDocument/2006/relationships/slide" Target="slides/slide17.xml" /><Relationship Id="rId26" Type="http://schemas.openxmlformats.org/officeDocument/2006/relationships/slide" Target="slides/slide25.xml" /><Relationship Id="rId39" Type="http://schemas.openxmlformats.org/officeDocument/2006/relationships/slide" Target="slides/slide38.xml" /><Relationship Id="rId21" Type="http://schemas.openxmlformats.org/officeDocument/2006/relationships/slide" Target="slides/slide20.xml" /><Relationship Id="rId34" Type="http://schemas.openxmlformats.org/officeDocument/2006/relationships/slide" Target="slides/slide33.xml" /><Relationship Id="rId42" Type="http://schemas.openxmlformats.org/officeDocument/2006/relationships/slide" Target="slides/slide41.xml" /><Relationship Id="rId47" Type="http://schemas.openxmlformats.org/officeDocument/2006/relationships/slide" Target="slides/slide46.xml" /><Relationship Id="rId50" Type="http://schemas.openxmlformats.org/officeDocument/2006/relationships/slide" Target="slides/slide49.xml" /><Relationship Id="rId55" Type="http://schemas.openxmlformats.org/officeDocument/2006/relationships/slide" Target="slides/slide54.xml" /><Relationship Id="rId63" Type="http://schemas.openxmlformats.org/officeDocument/2006/relationships/slide" Target="slides/slide62.xml" /><Relationship Id="rId68" Type="http://schemas.openxmlformats.org/officeDocument/2006/relationships/slide" Target="slides/slide67.xml" /><Relationship Id="rId76" Type="http://schemas.openxmlformats.org/officeDocument/2006/relationships/slide" Target="slides/slide75.xml" /><Relationship Id="rId84" Type="http://schemas.openxmlformats.org/officeDocument/2006/relationships/presProps" Target="presProps.xml" /><Relationship Id="rId7" Type="http://schemas.openxmlformats.org/officeDocument/2006/relationships/slide" Target="slides/slide6.xml" /><Relationship Id="rId71" Type="http://schemas.openxmlformats.org/officeDocument/2006/relationships/slide" Target="slides/slide70.xml" /><Relationship Id="rId2" Type="http://schemas.openxmlformats.org/officeDocument/2006/relationships/slide" Target="slides/slide1.xml" /><Relationship Id="rId16" Type="http://schemas.openxmlformats.org/officeDocument/2006/relationships/slide" Target="slides/slide15.xml" /><Relationship Id="rId29" Type="http://schemas.openxmlformats.org/officeDocument/2006/relationships/slide" Target="slides/slide28.xml" /><Relationship Id="rId11" Type="http://schemas.openxmlformats.org/officeDocument/2006/relationships/slide" Target="slides/slide10.xml" /><Relationship Id="rId24" Type="http://schemas.openxmlformats.org/officeDocument/2006/relationships/slide" Target="slides/slide23.xml" /><Relationship Id="rId32" Type="http://schemas.openxmlformats.org/officeDocument/2006/relationships/slide" Target="slides/slide31.xml" /><Relationship Id="rId37" Type="http://schemas.openxmlformats.org/officeDocument/2006/relationships/slide" Target="slides/slide36.xml" /><Relationship Id="rId40" Type="http://schemas.openxmlformats.org/officeDocument/2006/relationships/slide" Target="slides/slide39.xml" /><Relationship Id="rId45" Type="http://schemas.openxmlformats.org/officeDocument/2006/relationships/slide" Target="slides/slide44.xml" /><Relationship Id="rId53" Type="http://schemas.openxmlformats.org/officeDocument/2006/relationships/slide" Target="slides/slide52.xml" /><Relationship Id="rId58" Type="http://schemas.openxmlformats.org/officeDocument/2006/relationships/slide" Target="slides/slide57.xml" /><Relationship Id="rId66" Type="http://schemas.openxmlformats.org/officeDocument/2006/relationships/slide" Target="slides/slide65.xml" /><Relationship Id="rId74" Type="http://schemas.openxmlformats.org/officeDocument/2006/relationships/slide" Target="slides/slide73.xml" /><Relationship Id="rId79" Type="http://schemas.openxmlformats.org/officeDocument/2006/relationships/slide" Target="slides/slide78.xml" /><Relationship Id="rId87" Type="http://schemas.openxmlformats.org/officeDocument/2006/relationships/tableStyles" Target="tableStyles.xml" /><Relationship Id="rId5" Type="http://schemas.openxmlformats.org/officeDocument/2006/relationships/slide" Target="slides/slide4.xml" /><Relationship Id="rId61" Type="http://schemas.openxmlformats.org/officeDocument/2006/relationships/slide" Target="slides/slide60.xml" /><Relationship Id="rId82" Type="http://schemas.openxmlformats.org/officeDocument/2006/relationships/slide" Target="slides/slide81.xml" /><Relationship Id="rId19" Type="http://schemas.openxmlformats.org/officeDocument/2006/relationships/slide" Target="slides/slide18.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 Id="rId22" Type="http://schemas.openxmlformats.org/officeDocument/2006/relationships/slide" Target="slides/slide21.xml" /><Relationship Id="rId27" Type="http://schemas.openxmlformats.org/officeDocument/2006/relationships/slide" Target="slides/slide26.xml" /><Relationship Id="rId30" Type="http://schemas.openxmlformats.org/officeDocument/2006/relationships/slide" Target="slides/slide29.xml" /><Relationship Id="rId35" Type="http://schemas.openxmlformats.org/officeDocument/2006/relationships/slide" Target="slides/slide34.xml" /><Relationship Id="rId43" Type="http://schemas.openxmlformats.org/officeDocument/2006/relationships/slide" Target="slides/slide42.xml" /><Relationship Id="rId48" Type="http://schemas.openxmlformats.org/officeDocument/2006/relationships/slide" Target="slides/slide47.xml" /><Relationship Id="rId56" Type="http://schemas.openxmlformats.org/officeDocument/2006/relationships/slide" Target="slides/slide55.xml" /><Relationship Id="rId64" Type="http://schemas.openxmlformats.org/officeDocument/2006/relationships/slide" Target="slides/slide63.xml" /><Relationship Id="rId69" Type="http://schemas.openxmlformats.org/officeDocument/2006/relationships/slide" Target="slides/slide68.xml" /><Relationship Id="rId77" Type="http://schemas.openxmlformats.org/officeDocument/2006/relationships/slide" Target="slides/slide76.xml" /><Relationship Id="rId8" Type="http://schemas.openxmlformats.org/officeDocument/2006/relationships/slide" Target="slides/slide7.xml" /><Relationship Id="rId51" Type="http://schemas.openxmlformats.org/officeDocument/2006/relationships/slide" Target="slides/slide50.xml" /><Relationship Id="rId72" Type="http://schemas.openxmlformats.org/officeDocument/2006/relationships/slide" Target="slides/slide71.xml" /><Relationship Id="rId80" Type="http://schemas.openxmlformats.org/officeDocument/2006/relationships/slide" Target="slides/slide79.xml" /><Relationship Id="rId85" Type="http://schemas.openxmlformats.org/officeDocument/2006/relationships/viewProps" Target="viewProps.xml" /><Relationship Id="rId3" Type="http://schemas.openxmlformats.org/officeDocument/2006/relationships/slide" Target="slides/slide2.xml" /><Relationship Id="rId12" Type="http://schemas.openxmlformats.org/officeDocument/2006/relationships/slide" Target="slides/slide11.xml" /><Relationship Id="rId17" Type="http://schemas.openxmlformats.org/officeDocument/2006/relationships/slide" Target="slides/slide16.xml" /><Relationship Id="rId25" Type="http://schemas.openxmlformats.org/officeDocument/2006/relationships/slide" Target="slides/slide24.xml" /><Relationship Id="rId33" Type="http://schemas.openxmlformats.org/officeDocument/2006/relationships/slide" Target="slides/slide32.xml" /><Relationship Id="rId38" Type="http://schemas.openxmlformats.org/officeDocument/2006/relationships/slide" Target="slides/slide37.xml" /><Relationship Id="rId46" Type="http://schemas.openxmlformats.org/officeDocument/2006/relationships/slide" Target="slides/slide45.xml" /><Relationship Id="rId59" Type="http://schemas.openxmlformats.org/officeDocument/2006/relationships/slide" Target="slides/slide58.xml" /><Relationship Id="rId67" Type="http://schemas.openxmlformats.org/officeDocument/2006/relationships/slide" Target="slides/slide66.xml" /><Relationship Id="rId20" Type="http://schemas.openxmlformats.org/officeDocument/2006/relationships/slide" Target="slides/slide19.xml" /><Relationship Id="rId41" Type="http://schemas.openxmlformats.org/officeDocument/2006/relationships/slide" Target="slides/slide40.xml" /><Relationship Id="rId54" Type="http://schemas.openxmlformats.org/officeDocument/2006/relationships/slide" Target="slides/slide53.xml" /><Relationship Id="rId62" Type="http://schemas.openxmlformats.org/officeDocument/2006/relationships/slide" Target="slides/slide61.xml" /><Relationship Id="rId70" Type="http://schemas.openxmlformats.org/officeDocument/2006/relationships/slide" Target="slides/slide69.xml" /><Relationship Id="rId75" Type="http://schemas.openxmlformats.org/officeDocument/2006/relationships/slide" Target="slides/slide74.xml" /><Relationship Id="rId83" Type="http://schemas.openxmlformats.org/officeDocument/2006/relationships/notesMaster" Target="notesMasters/notesMaster1.xml" /><Relationship Id="rId1" Type="http://schemas.openxmlformats.org/officeDocument/2006/relationships/slideMaster" Target="slideMasters/slideMaster1.xml" /><Relationship Id="rId6" Type="http://schemas.openxmlformats.org/officeDocument/2006/relationships/slide" Target="slides/slide5.xml" /><Relationship Id="rId15" Type="http://schemas.openxmlformats.org/officeDocument/2006/relationships/slide" Target="slides/slide14.xml" /><Relationship Id="rId23" Type="http://schemas.openxmlformats.org/officeDocument/2006/relationships/slide" Target="slides/slide22.xml" /><Relationship Id="rId28" Type="http://schemas.openxmlformats.org/officeDocument/2006/relationships/slide" Target="slides/slide27.xml" /><Relationship Id="rId36" Type="http://schemas.openxmlformats.org/officeDocument/2006/relationships/slide" Target="slides/slide35.xml" /><Relationship Id="rId49" Type="http://schemas.openxmlformats.org/officeDocument/2006/relationships/slide" Target="slides/slide48.xml" /><Relationship Id="rId57" Type="http://schemas.openxmlformats.org/officeDocument/2006/relationships/slide" Target="slides/slide56.xml" /><Relationship Id="rId10" Type="http://schemas.openxmlformats.org/officeDocument/2006/relationships/slide" Target="slides/slide9.xml" /><Relationship Id="rId31" Type="http://schemas.openxmlformats.org/officeDocument/2006/relationships/slide" Target="slides/slide30.xml" /><Relationship Id="rId44" Type="http://schemas.openxmlformats.org/officeDocument/2006/relationships/slide" Target="slides/slide43.xml" /><Relationship Id="rId52" Type="http://schemas.openxmlformats.org/officeDocument/2006/relationships/slide" Target="slides/slide51.xml" /><Relationship Id="rId60" Type="http://schemas.openxmlformats.org/officeDocument/2006/relationships/slide" Target="slides/slide59.xml" /><Relationship Id="rId65" Type="http://schemas.openxmlformats.org/officeDocument/2006/relationships/slide" Target="slides/slide64.xml" /><Relationship Id="rId73" Type="http://schemas.openxmlformats.org/officeDocument/2006/relationships/slide" Target="slides/slide72.xml" /><Relationship Id="rId78" Type="http://schemas.openxmlformats.org/officeDocument/2006/relationships/slide" Target="slides/slide77.xml" /><Relationship Id="rId81" Type="http://schemas.openxmlformats.org/officeDocument/2006/relationships/slide" Target="slides/slide80.xml" /><Relationship Id="rId86" Type="http://schemas.openxmlformats.org/officeDocument/2006/relationships/theme" Target="theme/theme1.xml" /></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6E445F8-45D6-464A-BC3B-50C2FCE0CF8E}" type="datetimeFigureOut">
              <a:rPr lang="en-US" smtClean="0"/>
              <a:t>5/27/2020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C66C93C-AE4E-4303-9EF5-CEB5C7960F45}" type="slidenum">
              <a:rPr lang="en-US" smtClean="0"/>
              <a:t>‹#›</a:t>
            </a:fld>
            <a:endParaRPr lang="en-US"/>
          </a:p>
        </p:txBody>
      </p:sp>
    </p:spTree>
    <p:extLst>
      <p:ext uri="{BB962C8B-B14F-4D97-AF65-F5344CB8AC3E}">
        <p14:creationId xmlns:p14="http://schemas.microsoft.com/office/powerpoint/2010/main" val="33721883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 /><Relationship Id="rId1" Type="http://schemas.openxmlformats.org/officeDocument/2006/relationships/notesMaster" Target="../notesMasters/notesMaster1.xml" /></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9.xml" /><Relationship Id="rId1" Type="http://schemas.openxmlformats.org/officeDocument/2006/relationships/notesMaster" Target="../notesMasters/notesMaster1.xml" /></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0.xml" /><Relationship Id="rId1" Type="http://schemas.openxmlformats.org/officeDocument/2006/relationships/notesMaster" Target="../notesMasters/notesMaster1.xml" /></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1.xml" /><Relationship Id="rId1" Type="http://schemas.openxmlformats.org/officeDocument/2006/relationships/notesMaster" Target="../notesMasters/notesMaster1.xml" /></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9.xml" /><Relationship Id="rId1" Type="http://schemas.openxmlformats.org/officeDocument/2006/relationships/notesMaster" Target="../notesMasters/notesMaster1.xml" /></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9.xml" /><Relationship Id="rId1"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C66C93C-AE4E-4303-9EF5-CEB5C7960F45}" type="slidenum">
              <a:rPr lang="en-US" smtClean="0"/>
              <a:t>5</a:t>
            </a:fld>
            <a:endParaRPr lang="en-US"/>
          </a:p>
        </p:txBody>
      </p:sp>
    </p:spTree>
    <p:extLst>
      <p:ext uri="{BB962C8B-B14F-4D97-AF65-F5344CB8AC3E}">
        <p14:creationId xmlns:p14="http://schemas.microsoft.com/office/powerpoint/2010/main" val="16223836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C66C93C-AE4E-4303-9EF5-CEB5C7960F45}" type="slidenum">
              <a:rPr lang="en-US" smtClean="0"/>
              <a:t>29</a:t>
            </a:fld>
            <a:endParaRPr lang="en-US"/>
          </a:p>
        </p:txBody>
      </p:sp>
    </p:spTree>
    <p:extLst>
      <p:ext uri="{BB962C8B-B14F-4D97-AF65-F5344CB8AC3E}">
        <p14:creationId xmlns:p14="http://schemas.microsoft.com/office/powerpoint/2010/main" val="10038472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C66C93C-AE4E-4303-9EF5-CEB5C7960F45}" type="slidenum">
              <a:rPr lang="en-US" smtClean="0"/>
              <a:t>30</a:t>
            </a:fld>
            <a:endParaRPr lang="en-US"/>
          </a:p>
        </p:txBody>
      </p:sp>
    </p:spTree>
    <p:extLst>
      <p:ext uri="{BB962C8B-B14F-4D97-AF65-F5344CB8AC3E}">
        <p14:creationId xmlns:p14="http://schemas.microsoft.com/office/powerpoint/2010/main" val="11589798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C66C93C-AE4E-4303-9EF5-CEB5C7960F45}" type="slidenum">
              <a:rPr lang="en-US" smtClean="0"/>
              <a:t>31</a:t>
            </a:fld>
            <a:endParaRPr lang="en-US"/>
          </a:p>
        </p:txBody>
      </p:sp>
    </p:spTree>
    <p:extLst>
      <p:ext uri="{BB962C8B-B14F-4D97-AF65-F5344CB8AC3E}">
        <p14:creationId xmlns:p14="http://schemas.microsoft.com/office/powerpoint/2010/main" val="29713499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C66C93C-AE4E-4303-9EF5-CEB5C7960F45}" type="slidenum">
              <a:rPr lang="en-US" smtClean="0"/>
              <a:t>39</a:t>
            </a:fld>
            <a:endParaRPr lang="en-US"/>
          </a:p>
        </p:txBody>
      </p:sp>
    </p:spTree>
    <p:extLst>
      <p:ext uri="{BB962C8B-B14F-4D97-AF65-F5344CB8AC3E}">
        <p14:creationId xmlns:p14="http://schemas.microsoft.com/office/powerpoint/2010/main" val="419892454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C66C93C-AE4E-4303-9EF5-CEB5C7960F45}" type="slidenum">
              <a:rPr lang="en-US" smtClean="0"/>
              <a:t>69</a:t>
            </a:fld>
            <a:endParaRPr lang="en-US"/>
          </a:p>
        </p:txBody>
      </p:sp>
    </p:spTree>
    <p:extLst>
      <p:ext uri="{BB962C8B-B14F-4D97-AF65-F5344CB8AC3E}">
        <p14:creationId xmlns:p14="http://schemas.microsoft.com/office/powerpoint/2010/main" val="21856349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55EE5A6-9068-450F-A673-E7E41C4520FD}" type="datetimeFigureOut">
              <a:rPr lang="en-US" smtClean="0"/>
              <a:t>5/27/2020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C2724C-FAFC-4C69-B5E3-F023E58E7555}" type="slidenum">
              <a:rPr lang="en-US" smtClean="0"/>
              <a:t>‹#›</a:t>
            </a:fld>
            <a:endParaRPr lang="en-US"/>
          </a:p>
        </p:txBody>
      </p:sp>
    </p:spTree>
    <p:extLst>
      <p:ext uri="{BB962C8B-B14F-4D97-AF65-F5344CB8AC3E}">
        <p14:creationId xmlns:p14="http://schemas.microsoft.com/office/powerpoint/2010/main" val="21402769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55EE5A6-9068-450F-A673-E7E41C4520FD}" type="datetimeFigureOut">
              <a:rPr lang="en-US" smtClean="0"/>
              <a:t>5/27/2020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C2724C-FAFC-4C69-B5E3-F023E58E7555}" type="slidenum">
              <a:rPr lang="en-US" smtClean="0"/>
              <a:t>‹#›</a:t>
            </a:fld>
            <a:endParaRPr lang="en-US"/>
          </a:p>
        </p:txBody>
      </p:sp>
    </p:spTree>
    <p:extLst>
      <p:ext uri="{BB962C8B-B14F-4D97-AF65-F5344CB8AC3E}">
        <p14:creationId xmlns:p14="http://schemas.microsoft.com/office/powerpoint/2010/main" val="41292639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55EE5A6-9068-450F-A673-E7E41C4520FD}" type="datetimeFigureOut">
              <a:rPr lang="en-US" smtClean="0"/>
              <a:t>5/27/2020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C2724C-FAFC-4C69-B5E3-F023E58E7555}" type="slidenum">
              <a:rPr lang="en-US" smtClean="0"/>
              <a:t>‹#›</a:t>
            </a:fld>
            <a:endParaRPr lang="en-US"/>
          </a:p>
        </p:txBody>
      </p:sp>
    </p:spTree>
    <p:extLst>
      <p:ext uri="{BB962C8B-B14F-4D97-AF65-F5344CB8AC3E}">
        <p14:creationId xmlns:p14="http://schemas.microsoft.com/office/powerpoint/2010/main" val="40566991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55EE5A6-9068-450F-A673-E7E41C4520FD}" type="datetimeFigureOut">
              <a:rPr lang="en-US" smtClean="0"/>
              <a:t>5/27/2020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C2724C-FAFC-4C69-B5E3-F023E58E7555}" type="slidenum">
              <a:rPr lang="en-US" smtClean="0"/>
              <a:t>‹#›</a:t>
            </a:fld>
            <a:endParaRPr lang="en-US"/>
          </a:p>
        </p:txBody>
      </p:sp>
    </p:spTree>
    <p:extLst>
      <p:ext uri="{BB962C8B-B14F-4D97-AF65-F5344CB8AC3E}">
        <p14:creationId xmlns:p14="http://schemas.microsoft.com/office/powerpoint/2010/main" val="28767570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55EE5A6-9068-450F-A673-E7E41C4520FD}" type="datetimeFigureOut">
              <a:rPr lang="en-US" smtClean="0"/>
              <a:t>5/27/2020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C2724C-FAFC-4C69-B5E3-F023E58E7555}" type="slidenum">
              <a:rPr lang="en-US" smtClean="0"/>
              <a:t>‹#›</a:t>
            </a:fld>
            <a:endParaRPr lang="en-US"/>
          </a:p>
        </p:txBody>
      </p:sp>
    </p:spTree>
    <p:extLst>
      <p:ext uri="{BB962C8B-B14F-4D97-AF65-F5344CB8AC3E}">
        <p14:creationId xmlns:p14="http://schemas.microsoft.com/office/powerpoint/2010/main" val="25004772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55EE5A6-9068-450F-A673-E7E41C4520FD}" type="datetimeFigureOut">
              <a:rPr lang="en-US" smtClean="0"/>
              <a:t>5/27/2020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6C2724C-FAFC-4C69-B5E3-F023E58E7555}" type="slidenum">
              <a:rPr lang="en-US" smtClean="0"/>
              <a:t>‹#›</a:t>
            </a:fld>
            <a:endParaRPr lang="en-US"/>
          </a:p>
        </p:txBody>
      </p:sp>
    </p:spTree>
    <p:extLst>
      <p:ext uri="{BB962C8B-B14F-4D97-AF65-F5344CB8AC3E}">
        <p14:creationId xmlns:p14="http://schemas.microsoft.com/office/powerpoint/2010/main" val="36801515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55EE5A6-9068-450F-A673-E7E41C4520FD}" type="datetimeFigureOut">
              <a:rPr lang="en-US" smtClean="0"/>
              <a:t>5/27/2020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6C2724C-FAFC-4C69-B5E3-F023E58E7555}" type="slidenum">
              <a:rPr lang="en-US" smtClean="0"/>
              <a:t>‹#›</a:t>
            </a:fld>
            <a:endParaRPr lang="en-US"/>
          </a:p>
        </p:txBody>
      </p:sp>
    </p:spTree>
    <p:extLst>
      <p:ext uri="{BB962C8B-B14F-4D97-AF65-F5344CB8AC3E}">
        <p14:creationId xmlns:p14="http://schemas.microsoft.com/office/powerpoint/2010/main" val="34830630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55EE5A6-9068-450F-A673-E7E41C4520FD}" type="datetimeFigureOut">
              <a:rPr lang="en-US" smtClean="0"/>
              <a:t>5/27/2020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6C2724C-FAFC-4C69-B5E3-F023E58E7555}" type="slidenum">
              <a:rPr lang="en-US" smtClean="0"/>
              <a:t>‹#›</a:t>
            </a:fld>
            <a:endParaRPr lang="en-US"/>
          </a:p>
        </p:txBody>
      </p:sp>
    </p:spTree>
    <p:extLst>
      <p:ext uri="{BB962C8B-B14F-4D97-AF65-F5344CB8AC3E}">
        <p14:creationId xmlns:p14="http://schemas.microsoft.com/office/powerpoint/2010/main" val="34346115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55EE5A6-9068-450F-A673-E7E41C4520FD}" type="datetimeFigureOut">
              <a:rPr lang="en-US" smtClean="0"/>
              <a:t>5/27/2020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6C2724C-FAFC-4C69-B5E3-F023E58E7555}" type="slidenum">
              <a:rPr lang="en-US" smtClean="0"/>
              <a:t>‹#›</a:t>
            </a:fld>
            <a:endParaRPr lang="en-US"/>
          </a:p>
        </p:txBody>
      </p:sp>
    </p:spTree>
    <p:extLst>
      <p:ext uri="{BB962C8B-B14F-4D97-AF65-F5344CB8AC3E}">
        <p14:creationId xmlns:p14="http://schemas.microsoft.com/office/powerpoint/2010/main" val="356647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55EE5A6-9068-450F-A673-E7E41C4520FD}" type="datetimeFigureOut">
              <a:rPr lang="en-US" smtClean="0"/>
              <a:t>5/27/2020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6C2724C-FAFC-4C69-B5E3-F023E58E7555}" type="slidenum">
              <a:rPr lang="en-US" smtClean="0"/>
              <a:t>‹#›</a:t>
            </a:fld>
            <a:endParaRPr lang="en-US"/>
          </a:p>
        </p:txBody>
      </p:sp>
    </p:spTree>
    <p:extLst>
      <p:ext uri="{BB962C8B-B14F-4D97-AF65-F5344CB8AC3E}">
        <p14:creationId xmlns:p14="http://schemas.microsoft.com/office/powerpoint/2010/main" val="8459697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55EE5A6-9068-450F-A673-E7E41C4520FD}" type="datetimeFigureOut">
              <a:rPr lang="en-US" smtClean="0"/>
              <a:t>5/27/2020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6C2724C-FAFC-4C69-B5E3-F023E58E7555}" type="slidenum">
              <a:rPr lang="en-US" smtClean="0"/>
              <a:t>‹#›</a:t>
            </a:fld>
            <a:endParaRPr lang="en-US"/>
          </a:p>
        </p:txBody>
      </p:sp>
    </p:spTree>
    <p:extLst>
      <p:ext uri="{BB962C8B-B14F-4D97-AF65-F5344CB8AC3E}">
        <p14:creationId xmlns:p14="http://schemas.microsoft.com/office/powerpoint/2010/main" val="20643486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55EE5A6-9068-450F-A673-E7E41C4520FD}" type="datetimeFigureOut">
              <a:rPr lang="en-US" smtClean="0"/>
              <a:t>5/27/2020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C2724C-FAFC-4C69-B5E3-F023E58E7555}" type="slidenum">
              <a:rPr lang="en-US" smtClean="0"/>
              <a:t>‹#›</a:t>
            </a:fld>
            <a:endParaRPr lang="en-US"/>
          </a:p>
        </p:txBody>
      </p:sp>
    </p:spTree>
    <p:extLst>
      <p:ext uri="{BB962C8B-B14F-4D97-AF65-F5344CB8AC3E}">
        <p14:creationId xmlns:p14="http://schemas.microsoft.com/office/powerpoint/2010/main" val="33823876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xml" /><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xml" /><Relationship Id="rId1" Type="http://schemas.openxmlformats.org/officeDocument/2006/relationships/slideLayout" Target="../slideLayouts/slideLayout2.xml" /></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4.xml" /><Relationship Id="rId1" Type="http://schemas.openxmlformats.org/officeDocument/2006/relationships/slideLayout" Target="../slideLayouts/slideLayout2.xml" /></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5.xml" /><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 /><Relationship Id="rId1" Type="http://schemas.openxmlformats.org/officeDocument/2006/relationships/slideLayout" Target="../slideLayouts/slideLayout2.xml" /></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xml" /><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u="sng" dirty="0"/>
              <a:t>PERSONS WITH SPECIAL NEEDS</a:t>
            </a:r>
            <a:endParaRPr lang="en-US" dirty="0"/>
          </a:p>
        </p:txBody>
      </p:sp>
      <p:sp>
        <p:nvSpPr>
          <p:cNvPr id="3" name="Subtitle 2"/>
          <p:cNvSpPr>
            <a:spLocks noGrp="1"/>
          </p:cNvSpPr>
          <p:nvPr>
            <p:ph type="subTitle" idx="1"/>
          </p:nvPr>
        </p:nvSpPr>
        <p:spPr/>
        <p:txBody>
          <a:bodyPr/>
          <a:lstStyle/>
          <a:p>
            <a:r>
              <a:rPr lang="en-US" dirty="0">
                <a:solidFill>
                  <a:schemeClr val="tx2"/>
                </a:solidFill>
              </a:rPr>
              <a:t>BY  ERICK KEMBOI</a:t>
            </a:r>
          </a:p>
          <a:p>
            <a:r>
              <a:rPr lang="en-US" dirty="0">
                <a:solidFill>
                  <a:schemeClr val="tx2"/>
                </a:solidFill>
              </a:rPr>
              <a:t>Lecturer KMTC </a:t>
            </a:r>
            <a:r>
              <a:rPr lang="en-US" dirty="0" err="1">
                <a:solidFill>
                  <a:schemeClr val="tx2"/>
                </a:solidFill>
              </a:rPr>
              <a:t>Iten</a:t>
            </a:r>
            <a:r>
              <a:rPr lang="en-US" dirty="0">
                <a:solidFill>
                  <a:schemeClr val="tx2"/>
                </a:solidFill>
              </a:rPr>
              <a:t> </a:t>
            </a:r>
          </a:p>
        </p:txBody>
      </p:sp>
    </p:spTree>
    <p:extLst>
      <p:ext uri="{BB962C8B-B14F-4D97-AF65-F5344CB8AC3E}">
        <p14:creationId xmlns:p14="http://schemas.microsoft.com/office/powerpoint/2010/main" val="34256131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5"/>
            <a:ext cx="7886700" cy="446088"/>
          </a:xfrm>
        </p:spPr>
        <p:txBody>
          <a:bodyPr>
            <a:normAutofit fontScale="90000"/>
          </a:bodyPr>
          <a:lstStyle/>
          <a:p>
            <a:pPr fontAlgn="auto">
              <a:spcAft>
                <a:spcPts val="0"/>
              </a:spcAft>
              <a:defRPr/>
            </a:pPr>
            <a:r>
              <a:rPr lang="en-GB" b="1" dirty="0"/>
              <a:t>Available Services for the Elderly </a:t>
            </a:r>
            <a:br>
              <a:rPr lang="en-US" dirty="0"/>
            </a:br>
            <a:endParaRPr lang="en-US" dirty="0"/>
          </a:p>
        </p:txBody>
      </p:sp>
      <p:sp>
        <p:nvSpPr>
          <p:cNvPr id="39939" name="Content Placeholder 2"/>
          <p:cNvSpPr>
            <a:spLocks noGrp="1"/>
          </p:cNvSpPr>
          <p:nvPr>
            <p:ph idx="1"/>
          </p:nvPr>
        </p:nvSpPr>
        <p:spPr>
          <a:xfrm>
            <a:off x="280988" y="811213"/>
            <a:ext cx="8649891" cy="5365750"/>
          </a:xfrm>
        </p:spPr>
        <p:txBody>
          <a:bodyPr>
            <a:normAutofit lnSpcReduction="10000"/>
          </a:bodyPr>
          <a:lstStyle/>
          <a:p>
            <a:r>
              <a:rPr lang="en-GB" b="1" dirty="0"/>
              <a:t>At the Family Level	</a:t>
            </a:r>
            <a:br>
              <a:rPr lang="en-GB" b="1" dirty="0"/>
            </a:br>
            <a:br>
              <a:rPr lang="en-GB" dirty="0"/>
            </a:br>
            <a:r>
              <a:rPr lang="en-GB" dirty="0"/>
              <a:t>In Kenya most elderly people live with their nucleus and extended family, who care for them. </a:t>
            </a:r>
            <a:endParaRPr lang="en-US" dirty="0"/>
          </a:p>
          <a:p>
            <a:r>
              <a:rPr lang="en-GB" dirty="0"/>
              <a:t>As a community health nurse, it is your responsibility to encourage families to care for their elderly persons. You need to educate them on the needs of the elderly, equip them with the necessary knowledge, skills and attitudes to provide effective care.</a:t>
            </a:r>
            <a:endParaRPr lang="en-US" dirty="0"/>
          </a:p>
          <a:p>
            <a:r>
              <a:rPr lang="en-GB" b="1" dirty="0"/>
              <a:t> </a:t>
            </a:r>
            <a:endParaRPr lang="en-US" dirty="0"/>
          </a:p>
        </p:txBody>
      </p:sp>
    </p:spTree>
    <p:extLst>
      <p:ext uri="{BB962C8B-B14F-4D97-AF65-F5344CB8AC3E}">
        <p14:creationId xmlns:p14="http://schemas.microsoft.com/office/powerpoint/2010/main" val="10951807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a:t>
            </a:r>
          </a:p>
        </p:txBody>
      </p:sp>
      <p:sp>
        <p:nvSpPr>
          <p:cNvPr id="3" name="Content Placeholder 2"/>
          <p:cNvSpPr>
            <a:spLocks noGrp="1"/>
          </p:cNvSpPr>
          <p:nvPr>
            <p:ph idx="1"/>
          </p:nvPr>
        </p:nvSpPr>
        <p:spPr/>
        <p:txBody>
          <a:bodyPr/>
          <a:lstStyle/>
          <a:p>
            <a:r>
              <a:rPr lang="en-GB" dirty="0"/>
              <a:t>You also need to educate members of the community on the importance of planning for retirement. The aim for this preparation is to help the elderly persons remain independent and comfortable in their own homes as long as possible. There is need to discuss the payment of pensions and allowances early for better planning</a:t>
            </a:r>
            <a:endParaRPr lang="en-US" dirty="0"/>
          </a:p>
        </p:txBody>
      </p:sp>
    </p:spTree>
    <p:extLst>
      <p:ext uri="{BB962C8B-B14F-4D97-AF65-F5344CB8AC3E}">
        <p14:creationId xmlns:p14="http://schemas.microsoft.com/office/powerpoint/2010/main" val="19842352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11150"/>
            <a:ext cx="7886700" cy="520700"/>
          </a:xfrm>
        </p:spPr>
        <p:txBody>
          <a:bodyPr>
            <a:normAutofit fontScale="90000"/>
          </a:bodyPr>
          <a:lstStyle/>
          <a:p>
            <a:pPr fontAlgn="auto">
              <a:spcAft>
                <a:spcPts val="0"/>
              </a:spcAft>
              <a:defRPr/>
            </a:pPr>
            <a:r>
              <a:rPr lang="en-GB" b="1" dirty="0"/>
              <a:t>Institutions for the Elderly</a:t>
            </a:r>
            <a:br>
              <a:rPr lang="en-US" dirty="0"/>
            </a:br>
            <a:endParaRPr lang="en-US" dirty="0"/>
          </a:p>
        </p:txBody>
      </p:sp>
      <p:sp>
        <p:nvSpPr>
          <p:cNvPr id="3" name="Content Placeholder 2"/>
          <p:cNvSpPr>
            <a:spLocks noGrp="1"/>
          </p:cNvSpPr>
          <p:nvPr>
            <p:ph idx="1"/>
          </p:nvPr>
        </p:nvSpPr>
        <p:spPr>
          <a:xfrm>
            <a:off x="125016" y="747713"/>
            <a:ext cx="8836819" cy="5861050"/>
          </a:xfrm>
        </p:spPr>
        <p:txBody>
          <a:bodyPr rtlCol="0">
            <a:normAutofit/>
          </a:bodyPr>
          <a:lstStyle/>
          <a:p>
            <a:pPr fontAlgn="auto">
              <a:defRPr/>
            </a:pPr>
            <a:r>
              <a:rPr lang="en-GB" sz="3200" dirty="0">
                <a:solidFill>
                  <a:schemeClr val="tx2">
                    <a:lumMod val="75000"/>
                  </a:schemeClr>
                </a:solidFill>
              </a:rPr>
              <a:t>In Kenya, there are few homes for the elderly and day care centres. </a:t>
            </a:r>
            <a:br>
              <a:rPr lang="en-GB" sz="3200" dirty="0">
                <a:solidFill>
                  <a:schemeClr val="tx2">
                    <a:lumMod val="75000"/>
                  </a:schemeClr>
                </a:solidFill>
              </a:rPr>
            </a:br>
            <a:r>
              <a:rPr lang="en-GB" sz="3200" dirty="0">
                <a:solidFill>
                  <a:schemeClr val="tx2">
                    <a:lumMod val="75000"/>
                  </a:schemeClr>
                </a:solidFill>
              </a:rPr>
              <a:t>They provide the following services:</a:t>
            </a:r>
            <a:endParaRPr lang="en-US" sz="3200" dirty="0">
              <a:solidFill>
                <a:schemeClr val="tx2">
                  <a:lumMod val="75000"/>
                </a:schemeClr>
              </a:solidFill>
            </a:endParaRPr>
          </a:p>
          <a:p>
            <a:pPr fontAlgn="auto">
              <a:defRPr/>
            </a:pPr>
            <a:r>
              <a:rPr lang="en-GB" sz="3200" dirty="0">
                <a:solidFill>
                  <a:schemeClr val="tx2">
                    <a:lumMod val="75000"/>
                  </a:schemeClr>
                </a:solidFill>
              </a:rPr>
              <a:t>Nutrition </a:t>
            </a:r>
            <a:endParaRPr lang="en-US" sz="3200" dirty="0">
              <a:solidFill>
                <a:schemeClr val="tx2">
                  <a:lumMod val="75000"/>
                </a:schemeClr>
              </a:solidFill>
            </a:endParaRPr>
          </a:p>
          <a:p>
            <a:pPr fontAlgn="auto">
              <a:defRPr/>
            </a:pPr>
            <a:r>
              <a:rPr lang="en-GB" sz="3200" dirty="0">
                <a:solidFill>
                  <a:schemeClr val="tx2">
                    <a:lumMod val="75000"/>
                  </a:schemeClr>
                </a:solidFill>
              </a:rPr>
              <a:t>Activities of daily living such as personal hygiene </a:t>
            </a:r>
            <a:endParaRPr lang="en-US" sz="3200" dirty="0">
              <a:solidFill>
                <a:schemeClr val="tx2">
                  <a:lumMod val="75000"/>
                </a:schemeClr>
              </a:solidFill>
            </a:endParaRPr>
          </a:p>
          <a:p>
            <a:pPr fontAlgn="auto">
              <a:defRPr/>
            </a:pPr>
            <a:r>
              <a:rPr lang="en-GB" sz="3200" dirty="0">
                <a:solidFill>
                  <a:schemeClr val="tx2">
                    <a:lumMod val="75000"/>
                  </a:schemeClr>
                </a:solidFill>
              </a:rPr>
              <a:t>Treatment of any sickness </a:t>
            </a:r>
            <a:endParaRPr lang="en-US" sz="3200" dirty="0">
              <a:solidFill>
                <a:schemeClr val="tx2">
                  <a:lumMod val="75000"/>
                </a:schemeClr>
              </a:solidFill>
            </a:endParaRPr>
          </a:p>
          <a:p>
            <a:pPr fontAlgn="auto">
              <a:defRPr/>
            </a:pPr>
            <a:r>
              <a:rPr lang="en-GB" sz="3200" dirty="0">
                <a:solidFill>
                  <a:schemeClr val="tx2">
                    <a:lumMod val="75000"/>
                  </a:schemeClr>
                </a:solidFill>
              </a:rPr>
              <a:t>Recreational activities </a:t>
            </a:r>
            <a:endParaRPr lang="en-US" sz="3200" dirty="0">
              <a:solidFill>
                <a:schemeClr val="tx2">
                  <a:lumMod val="75000"/>
                </a:schemeClr>
              </a:solidFill>
            </a:endParaRPr>
          </a:p>
          <a:p>
            <a:pPr fontAlgn="auto">
              <a:defRPr/>
            </a:pPr>
            <a:r>
              <a:rPr lang="en-GB" sz="3200" dirty="0">
                <a:solidFill>
                  <a:schemeClr val="tx2">
                    <a:lumMod val="75000"/>
                  </a:schemeClr>
                </a:solidFill>
              </a:rPr>
              <a:t>Safety and comfort</a:t>
            </a:r>
            <a:endParaRPr lang="en-US" sz="3200" dirty="0">
              <a:solidFill>
                <a:schemeClr val="tx2">
                  <a:lumMod val="75000"/>
                </a:schemeClr>
              </a:solidFill>
            </a:endParaRPr>
          </a:p>
          <a:p>
            <a:pPr fontAlgn="auto">
              <a:defRPr/>
            </a:pPr>
            <a:r>
              <a:rPr lang="en-GB" sz="3200" dirty="0">
                <a:solidFill>
                  <a:schemeClr val="tx2">
                    <a:lumMod val="75000"/>
                  </a:schemeClr>
                </a:solidFill>
              </a:rPr>
              <a:t>The best care for the elderly is the one provided by the family</a:t>
            </a:r>
            <a:endParaRPr lang="en-US" sz="3200" dirty="0">
              <a:solidFill>
                <a:schemeClr val="tx2">
                  <a:lumMod val="75000"/>
                </a:schemeClr>
              </a:solidFill>
            </a:endParaRPr>
          </a:p>
        </p:txBody>
      </p:sp>
    </p:spTree>
    <p:extLst>
      <p:ext uri="{BB962C8B-B14F-4D97-AF65-F5344CB8AC3E}">
        <p14:creationId xmlns:p14="http://schemas.microsoft.com/office/powerpoint/2010/main" val="401945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631825"/>
          </a:xfrm>
        </p:spPr>
        <p:txBody>
          <a:bodyPr>
            <a:normAutofit fontScale="90000"/>
          </a:bodyPr>
          <a:lstStyle/>
          <a:p>
            <a:pPr fontAlgn="auto">
              <a:spcAft>
                <a:spcPts val="0"/>
              </a:spcAft>
              <a:defRPr/>
            </a:pPr>
            <a:r>
              <a:rPr lang="en-GB" b="1" dirty="0"/>
              <a:t>Institutions for the Elderly</a:t>
            </a:r>
            <a:br>
              <a:rPr lang="en-US" dirty="0"/>
            </a:br>
            <a:endParaRPr lang="en-US" dirty="0"/>
          </a:p>
        </p:txBody>
      </p:sp>
      <p:sp>
        <p:nvSpPr>
          <p:cNvPr id="3" name="Content Placeholder 2"/>
          <p:cNvSpPr>
            <a:spLocks noGrp="1"/>
          </p:cNvSpPr>
          <p:nvPr>
            <p:ph idx="1"/>
          </p:nvPr>
        </p:nvSpPr>
        <p:spPr>
          <a:xfrm>
            <a:off x="358378" y="996950"/>
            <a:ext cx="8156972" cy="5445125"/>
          </a:xfrm>
        </p:spPr>
        <p:txBody>
          <a:bodyPr rtlCol="0">
            <a:normAutofit fontScale="92500" lnSpcReduction="10000"/>
          </a:bodyPr>
          <a:lstStyle/>
          <a:p>
            <a:pPr marL="0" indent="0" fontAlgn="auto">
              <a:buFont typeface="Wingdings 3" pitchFamily="18" charset="2"/>
              <a:buNone/>
              <a:defRPr/>
            </a:pPr>
            <a:r>
              <a:rPr lang="en-GB" sz="3200" b="1" dirty="0">
                <a:solidFill>
                  <a:schemeClr val="tx2">
                    <a:lumMod val="60000"/>
                    <a:lumOff val="40000"/>
                  </a:schemeClr>
                </a:solidFill>
              </a:rPr>
              <a:t>Hospitals</a:t>
            </a:r>
            <a:br>
              <a:rPr lang="en-GB" sz="3200" b="1" dirty="0">
                <a:solidFill>
                  <a:schemeClr val="tx2">
                    <a:lumMod val="60000"/>
                    <a:lumOff val="40000"/>
                  </a:schemeClr>
                </a:solidFill>
              </a:rPr>
            </a:br>
            <a:r>
              <a:rPr lang="en-GB" sz="3500" dirty="0">
                <a:solidFill>
                  <a:schemeClr val="tx2">
                    <a:lumMod val="60000"/>
                    <a:lumOff val="40000"/>
                  </a:schemeClr>
                </a:solidFill>
              </a:rPr>
              <a:t>Geriatric hospitals are well established in developed countries. </a:t>
            </a:r>
            <a:endParaRPr lang="en-US" sz="3500" dirty="0">
              <a:solidFill>
                <a:schemeClr val="tx2">
                  <a:lumMod val="60000"/>
                  <a:lumOff val="40000"/>
                </a:schemeClr>
              </a:solidFill>
            </a:endParaRPr>
          </a:p>
          <a:p>
            <a:pPr fontAlgn="auto">
              <a:defRPr/>
            </a:pPr>
            <a:r>
              <a:rPr lang="en-GB" sz="3500" dirty="0">
                <a:solidFill>
                  <a:schemeClr val="tx2">
                    <a:lumMod val="60000"/>
                    <a:lumOff val="40000"/>
                  </a:schemeClr>
                </a:solidFill>
              </a:rPr>
              <a:t>In Kenya the elderly do not have any special health services targeting them. </a:t>
            </a:r>
          </a:p>
          <a:p>
            <a:pPr fontAlgn="auto">
              <a:defRPr/>
            </a:pPr>
            <a:r>
              <a:rPr lang="en-GB" sz="3500" dirty="0">
                <a:solidFill>
                  <a:schemeClr val="tx2">
                    <a:lumMod val="60000"/>
                    <a:lumOff val="40000"/>
                  </a:schemeClr>
                </a:solidFill>
              </a:rPr>
              <a:t>In some communities it is commonly believed that old age is a cause of illness. This leads to delay in seeking health care for the elderly.</a:t>
            </a:r>
            <a:endParaRPr lang="en-US" sz="3500" dirty="0">
              <a:solidFill>
                <a:schemeClr val="tx2">
                  <a:lumMod val="60000"/>
                  <a:lumOff val="40000"/>
                </a:schemeClr>
              </a:solidFill>
            </a:endParaRPr>
          </a:p>
          <a:p>
            <a:pPr fontAlgn="auto">
              <a:defRPr/>
            </a:pPr>
            <a:r>
              <a:rPr lang="en-GB" sz="3500" dirty="0">
                <a:solidFill>
                  <a:schemeClr val="tx2">
                    <a:lumMod val="60000"/>
                    <a:lumOff val="40000"/>
                  </a:schemeClr>
                </a:solidFill>
              </a:rPr>
              <a:t>Another reason why the elderly may delay to seek health care is that they live far from the health services.</a:t>
            </a:r>
          </a:p>
          <a:p>
            <a:pPr fontAlgn="auto">
              <a:defRPr/>
            </a:pPr>
            <a:endParaRPr lang="en-US" dirty="0">
              <a:solidFill>
                <a:schemeClr val="bg2">
                  <a:lumMod val="75000"/>
                </a:schemeClr>
              </a:solidFill>
            </a:endParaRPr>
          </a:p>
        </p:txBody>
      </p:sp>
    </p:spTree>
    <p:extLst>
      <p:ext uri="{BB962C8B-B14F-4D97-AF65-F5344CB8AC3E}">
        <p14:creationId xmlns:p14="http://schemas.microsoft.com/office/powerpoint/2010/main" val="18530902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a:t>
            </a:r>
          </a:p>
        </p:txBody>
      </p:sp>
      <p:sp>
        <p:nvSpPr>
          <p:cNvPr id="3" name="Content Placeholder 2"/>
          <p:cNvSpPr>
            <a:spLocks noGrp="1"/>
          </p:cNvSpPr>
          <p:nvPr>
            <p:ph idx="1"/>
          </p:nvPr>
        </p:nvSpPr>
        <p:spPr/>
        <p:txBody>
          <a:bodyPr/>
          <a:lstStyle/>
          <a:p>
            <a:r>
              <a:rPr lang="en-GB" dirty="0">
                <a:solidFill>
                  <a:schemeClr val="tx2">
                    <a:lumMod val="60000"/>
                    <a:lumOff val="40000"/>
                  </a:schemeClr>
                </a:solidFill>
              </a:rPr>
              <a:t> As a community health nurse, it is your responsibility to sensitise and encourage community members to seek health care for their elderly person</a:t>
            </a:r>
            <a:r>
              <a:rPr lang="en-GB" dirty="0">
                <a:solidFill>
                  <a:schemeClr val="bg2">
                    <a:lumMod val="75000"/>
                  </a:schemeClr>
                </a:solidFill>
              </a:rPr>
              <a:t>s</a:t>
            </a:r>
            <a:endParaRPr lang="en-US" dirty="0">
              <a:solidFill>
                <a:schemeClr val="bg2">
                  <a:lumMod val="75000"/>
                </a:schemeClr>
              </a:solidFill>
            </a:endParaRPr>
          </a:p>
        </p:txBody>
      </p:sp>
    </p:spTree>
    <p:extLst>
      <p:ext uri="{BB962C8B-B14F-4D97-AF65-F5344CB8AC3E}">
        <p14:creationId xmlns:p14="http://schemas.microsoft.com/office/powerpoint/2010/main" val="11807314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5"/>
            <a:ext cx="7886700" cy="446088"/>
          </a:xfrm>
        </p:spPr>
        <p:txBody>
          <a:bodyPr>
            <a:normAutofit fontScale="90000"/>
          </a:bodyPr>
          <a:lstStyle/>
          <a:p>
            <a:pPr fontAlgn="auto">
              <a:spcAft>
                <a:spcPts val="0"/>
              </a:spcAft>
              <a:defRPr/>
            </a:pPr>
            <a:r>
              <a:rPr lang="en-GB" b="1" dirty="0"/>
              <a:t>2. The Chronically Ill</a:t>
            </a:r>
            <a:endParaRPr lang="en-US" dirty="0"/>
          </a:p>
        </p:txBody>
      </p:sp>
      <p:sp>
        <p:nvSpPr>
          <p:cNvPr id="3" name="Content Placeholder 2"/>
          <p:cNvSpPr>
            <a:spLocks noGrp="1"/>
          </p:cNvSpPr>
          <p:nvPr>
            <p:ph idx="1"/>
          </p:nvPr>
        </p:nvSpPr>
        <p:spPr>
          <a:xfrm>
            <a:off x="171450" y="811213"/>
            <a:ext cx="8759429" cy="5651500"/>
          </a:xfrm>
        </p:spPr>
        <p:txBody>
          <a:bodyPr rtlCol="0">
            <a:normAutofit fontScale="85000" lnSpcReduction="20000"/>
          </a:bodyPr>
          <a:lstStyle/>
          <a:p>
            <a:pPr marL="0" indent="0" fontAlgn="auto">
              <a:buNone/>
              <a:defRPr/>
            </a:pPr>
            <a:r>
              <a:rPr lang="en-GB" sz="3600" dirty="0">
                <a:solidFill>
                  <a:schemeClr val="tx2">
                    <a:lumMod val="75000"/>
                  </a:schemeClr>
                </a:solidFill>
              </a:rPr>
              <a:t>An illness is said to be chronic if it meets one or more of the following criteria: </a:t>
            </a:r>
            <a:endParaRPr lang="en-US" sz="3600" dirty="0">
              <a:solidFill>
                <a:schemeClr val="tx2">
                  <a:lumMod val="75000"/>
                </a:schemeClr>
              </a:solidFill>
            </a:endParaRPr>
          </a:p>
          <a:p>
            <a:pPr fontAlgn="auto">
              <a:defRPr/>
            </a:pPr>
            <a:r>
              <a:rPr lang="en-GB" sz="3600" dirty="0">
                <a:solidFill>
                  <a:schemeClr val="tx2">
                    <a:lumMod val="75000"/>
                  </a:schemeClr>
                </a:solidFill>
              </a:rPr>
              <a:t>Permanent </a:t>
            </a:r>
            <a:endParaRPr lang="en-US" sz="3600" dirty="0">
              <a:solidFill>
                <a:schemeClr val="tx2">
                  <a:lumMod val="75000"/>
                </a:schemeClr>
              </a:solidFill>
            </a:endParaRPr>
          </a:p>
          <a:p>
            <a:pPr fontAlgn="auto">
              <a:defRPr/>
            </a:pPr>
            <a:r>
              <a:rPr lang="en-GB" sz="3600" dirty="0">
                <a:solidFill>
                  <a:schemeClr val="tx2">
                    <a:lumMod val="75000"/>
                  </a:schemeClr>
                </a:solidFill>
              </a:rPr>
              <a:t>Leaves a residual disability </a:t>
            </a:r>
            <a:endParaRPr lang="en-US" sz="3600" dirty="0">
              <a:solidFill>
                <a:schemeClr val="tx2">
                  <a:lumMod val="75000"/>
                </a:schemeClr>
              </a:solidFill>
            </a:endParaRPr>
          </a:p>
          <a:p>
            <a:pPr fontAlgn="auto">
              <a:defRPr/>
            </a:pPr>
            <a:r>
              <a:rPr lang="en-GB" sz="3600" dirty="0">
                <a:solidFill>
                  <a:schemeClr val="tx2">
                    <a:lumMod val="75000"/>
                  </a:schemeClr>
                </a:solidFill>
              </a:rPr>
              <a:t>Caused by non-reversible pathological conditions </a:t>
            </a:r>
            <a:endParaRPr lang="en-US" sz="3600" dirty="0">
              <a:solidFill>
                <a:schemeClr val="tx2">
                  <a:lumMod val="75000"/>
                </a:schemeClr>
              </a:solidFill>
            </a:endParaRPr>
          </a:p>
          <a:p>
            <a:pPr fontAlgn="auto">
              <a:defRPr/>
            </a:pPr>
            <a:r>
              <a:rPr lang="en-GB" sz="3600" dirty="0">
                <a:solidFill>
                  <a:schemeClr val="tx2">
                    <a:lumMod val="75000"/>
                  </a:schemeClr>
                </a:solidFill>
              </a:rPr>
              <a:t>Requires special rehabilitative training of the patient </a:t>
            </a:r>
            <a:endParaRPr lang="en-US" sz="3600" dirty="0">
              <a:solidFill>
                <a:schemeClr val="tx2">
                  <a:lumMod val="75000"/>
                </a:schemeClr>
              </a:solidFill>
            </a:endParaRPr>
          </a:p>
          <a:p>
            <a:pPr fontAlgn="auto">
              <a:defRPr/>
            </a:pPr>
            <a:r>
              <a:rPr lang="en-GB" sz="3600" dirty="0">
                <a:solidFill>
                  <a:schemeClr val="tx2">
                    <a:lumMod val="75000"/>
                  </a:schemeClr>
                </a:solidFill>
              </a:rPr>
              <a:t>Requires long term supervision and care</a:t>
            </a:r>
            <a:endParaRPr lang="en-US" sz="3600" dirty="0">
              <a:solidFill>
                <a:schemeClr val="tx2">
                  <a:lumMod val="75000"/>
                </a:schemeClr>
              </a:solidFill>
            </a:endParaRPr>
          </a:p>
          <a:p>
            <a:pPr marL="0" indent="0" fontAlgn="auto">
              <a:buFont typeface="Wingdings 3" pitchFamily="18" charset="2"/>
              <a:buNone/>
              <a:defRPr/>
            </a:pPr>
            <a:r>
              <a:rPr lang="en-GB" sz="3600" dirty="0" err="1">
                <a:solidFill>
                  <a:schemeClr val="tx2">
                    <a:lumMod val="75000"/>
                  </a:schemeClr>
                </a:solidFill>
              </a:rPr>
              <a:t>eg</a:t>
            </a:r>
            <a:r>
              <a:rPr lang="en-GB" sz="3600" dirty="0">
                <a:solidFill>
                  <a:schemeClr val="tx2">
                    <a:lumMod val="75000"/>
                  </a:schemeClr>
                </a:solidFill>
              </a:rPr>
              <a:t>: </a:t>
            </a:r>
            <a:endParaRPr lang="en-US" sz="3600" dirty="0">
              <a:solidFill>
                <a:schemeClr val="tx2">
                  <a:lumMod val="75000"/>
                </a:schemeClr>
              </a:solidFill>
            </a:endParaRPr>
          </a:p>
          <a:p>
            <a:pPr fontAlgn="auto">
              <a:defRPr/>
            </a:pPr>
            <a:r>
              <a:rPr lang="en-GB" sz="3600" dirty="0">
                <a:solidFill>
                  <a:schemeClr val="tx2">
                    <a:lumMod val="75000"/>
                  </a:schemeClr>
                </a:solidFill>
              </a:rPr>
              <a:t>Diabetes mellitus </a:t>
            </a:r>
            <a:r>
              <a:rPr lang="en-US" sz="3600" dirty="0">
                <a:solidFill>
                  <a:schemeClr val="tx2">
                    <a:lumMod val="75000"/>
                  </a:schemeClr>
                </a:solidFill>
              </a:rPr>
              <a:t>,</a:t>
            </a:r>
            <a:r>
              <a:rPr lang="en-GB" sz="3600" dirty="0">
                <a:solidFill>
                  <a:schemeClr val="tx2">
                    <a:lumMod val="75000"/>
                  </a:schemeClr>
                </a:solidFill>
              </a:rPr>
              <a:t>Arthritis </a:t>
            </a:r>
            <a:r>
              <a:rPr lang="en-US" sz="3600" dirty="0">
                <a:solidFill>
                  <a:schemeClr val="tx2">
                    <a:lumMod val="75000"/>
                  </a:schemeClr>
                </a:solidFill>
              </a:rPr>
              <a:t>,</a:t>
            </a:r>
            <a:r>
              <a:rPr lang="en-GB" sz="3600" dirty="0">
                <a:solidFill>
                  <a:schemeClr val="tx2">
                    <a:lumMod val="75000"/>
                  </a:schemeClr>
                </a:solidFill>
              </a:rPr>
              <a:t>Hypertension, Sickle cell disease, Renal disease, Heart disease, Terminal carcinoma and other debilitating diseases, AIDS</a:t>
            </a:r>
            <a:endParaRPr lang="en-US" sz="3600" dirty="0">
              <a:solidFill>
                <a:schemeClr val="tx2">
                  <a:lumMod val="75000"/>
                </a:schemeClr>
              </a:solidFill>
            </a:endParaRPr>
          </a:p>
          <a:p>
            <a:pPr fontAlgn="auto">
              <a:defRPr/>
            </a:pPr>
            <a:endParaRPr lang="en-US" dirty="0">
              <a:solidFill>
                <a:schemeClr val="tx2">
                  <a:lumMod val="75000"/>
                </a:schemeClr>
              </a:solidFill>
            </a:endParaRPr>
          </a:p>
        </p:txBody>
      </p:sp>
    </p:spTree>
    <p:extLst>
      <p:ext uri="{BB962C8B-B14F-4D97-AF65-F5344CB8AC3E}">
        <p14:creationId xmlns:p14="http://schemas.microsoft.com/office/powerpoint/2010/main" val="2859882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320675"/>
          </a:xfrm>
        </p:spPr>
        <p:txBody>
          <a:bodyPr>
            <a:normAutofit fontScale="90000"/>
          </a:bodyPr>
          <a:lstStyle/>
          <a:p>
            <a:pPr fontAlgn="auto">
              <a:spcAft>
                <a:spcPts val="0"/>
              </a:spcAft>
              <a:defRPr/>
            </a:pPr>
            <a:r>
              <a:rPr lang="en-GB" b="1" dirty="0"/>
              <a:t>Available Services for the Chronically Ill</a:t>
            </a:r>
            <a:br>
              <a:rPr lang="en-US" dirty="0"/>
            </a:br>
            <a:endParaRPr lang="en-US" dirty="0"/>
          </a:p>
        </p:txBody>
      </p:sp>
      <p:sp>
        <p:nvSpPr>
          <p:cNvPr id="3" name="Content Placeholder 2"/>
          <p:cNvSpPr>
            <a:spLocks noGrp="1"/>
          </p:cNvSpPr>
          <p:nvPr>
            <p:ph idx="1"/>
          </p:nvPr>
        </p:nvSpPr>
        <p:spPr>
          <a:xfrm>
            <a:off x="294085" y="685800"/>
            <a:ext cx="8555831" cy="5881688"/>
          </a:xfrm>
        </p:spPr>
        <p:txBody>
          <a:bodyPr rtlCol="0">
            <a:normAutofit fontScale="92500" lnSpcReduction="20000"/>
          </a:bodyPr>
          <a:lstStyle/>
          <a:p>
            <a:pPr fontAlgn="auto">
              <a:defRPr/>
            </a:pPr>
            <a:r>
              <a:rPr lang="en-GB" dirty="0">
                <a:solidFill>
                  <a:schemeClr val="tx2"/>
                </a:solidFill>
              </a:rPr>
              <a:t>A chronic condition does not only affect the patient, but also all the family members who live with the affected person. </a:t>
            </a:r>
            <a:endParaRPr lang="en-US" dirty="0">
              <a:solidFill>
                <a:schemeClr val="tx2"/>
              </a:solidFill>
            </a:endParaRPr>
          </a:p>
          <a:p>
            <a:pPr fontAlgn="auto">
              <a:defRPr/>
            </a:pPr>
            <a:r>
              <a:rPr lang="en-GB" dirty="0">
                <a:solidFill>
                  <a:schemeClr val="tx2"/>
                </a:solidFill>
              </a:rPr>
              <a:t>This is because most chronic diseases bring about dependency and an extra financial burden on the family.</a:t>
            </a:r>
          </a:p>
          <a:p>
            <a:pPr marL="0" indent="0" fontAlgn="auto">
              <a:buFont typeface="Wingdings 3" pitchFamily="18" charset="2"/>
              <a:buNone/>
              <a:defRPr/>
            </a:pPr>
            <a:r>
              <a:rPr lang="en-GB" b="1" dirty="0">
                <a:solidFill>
                  <a:schemeClr val="tx2"/>
                </a:solidFill>
              </a:rPr>
              <a:t>services available;</a:t>
            </a:r>
          </a:p>
          <a:p>
            <a:pPr fontAlgn="auto">
              <a:defRPr/>
            </a:pPr>
            <a:r>
              <a:rPr lang="en-GB" b="1" dirty="0">
                <a:solidFill>
                  <a:schemeClr val="tx2"/>
                </a:solidFill>
              </a:rPr>
              <a:t>Family level</a:t>
            </a:r>
            <a:br>
              <a:rPr lang="en-GB" dirty="0">
                <a:solidFill>
                  <a:schemeClr val="tx2"/>
                </a:solidFill>
              </a:rPr>
            </a:br>
            <a:r>
              <a:rPr lang="en-GB" dirty="0">
                <a:solidFill>
                  <a:schemeClr val="tx2"/>
                </a:solidFill>
              </a:rPr>
              <a:t>Often, chronically ill patients are taken care of at home by family members. Through </a:t>
            </a:r>
            <a:r>
              <a:rPr lang="en-GB" b="1" dirty="0">
                <a:solidFill>
                  <a:schemeClr val="tx2"/>
                </a:solidFill>
              </a:rPr>
              <a:t>home-based care.</a:t>
            </a:r>
            <a:r>
              <a:rPr lang="en-GB" dirty="0">
                <a:solidFill>
                  <a:schemeClr val="tx2"/>
                </a:solidFill>
              </a:rPr>
              <a:t> </a:t>
            </a:r>
          </a:p>
          <a:p>
            <a:pPr fontAlgn="auto">
              <a:defRPr/>
            </a:pPr>
            <a:r>
              <a:rPr lang="en-GB" dirty="0">
                <a:solidFill>
                  <a:schemeClr val="tx2"/>
                </a:solidFill>
              </a:rPr>
              <a:t> In order for a family to care properly for a chronically ill patient, they need to be prepared and educated on the requirements.</a:t>
            </a:r>
            <a:endParaRPr lang="en-US" dirty="0">
              <a:solidFill>
                <a:schemeClr val="tx2"/>
              </a:solidFill>
            </a:endParaRPr>
          </a:p>
        </p:txBody>
      </p:sp>
    </p:spTree>
    <p:extLst>
      <p:ext uri="{BB962C8B-B14F-4D97-AF65-F5344CB8AC3E}">
        <p14:creationId xmlns:p14="http://schemas.microsoft.com/office/powerpoint/2010/main" val="28665126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a:t>
            </a:r>
          </a:p>
        </p:txBody>
      </p:sp>
      <p:sp>
        <p:nvSpPr>
          <p:cNvPr id="3" name="Content Placeholder 2"/>
          <p:cNvSpPr>
            <a:spLocks noGrp="1"/>
          </p:cNvSpPr>
          <p:nvPr>
            <p:ph idx="1"/>
          </p:nvPr>
        </p:nvSpPr>
        <p:spPr/>
        <p:txBody>
          <a:bodyPr/>
          <a:lstStyle/>
          <a:p>
            <a:pPr fontAlgn="auto">
              <a:defRPr/>
            </a:pPr>
            <a:r>
              <a:rPr lang="en-GB" dirty="0"/>
              <a:t>It is your responsibility to provide the family members with the necessary information and to follow up on the patient’s progress from time to time. This is important as it helps the family and the patient to feel confident in the care at home.</a:t>
            </a:r>
          </a:p>
          <a:p>
            <a:pPr marL="0" indent="0" fontAlgn="auto">
              <a:buNone/>
              <a:defRPr/>
            </a:pPr>
            <a:endParaRPr lang="en-GB" dirty="0">
              <a:solidFill>
                <a:schemeClr val="tx1">
                  <a:lumMod val="85000"/>
                  <a:lumOff val="15000"/>
                </a:schemeClr>
              </a:solidFill>
            </a:endParaRPr>
          </a:p>
        </p:txBody>
      </p:sp>
    </p:spTree>
    <p:extLst>
      <p:ext uri="{BB962C8B-B14F-4D97-AF65-F5344CB8AC3E}">
        <p14:creationId xmlns:p14="http://schemas.microsoft.com/office/powerpoint/2010/main" val="53328751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5"/>
            <a:ext cx="7886700" cy="508000"/>
          </a:xfrm>
        </p:spPr>
        <p:txBody>
          <a:bodyPr>
            <a:normAutofit fontScale="90000"/>
          </a:bodyPr>
          <a:lstStyle/>
          <a:p>
            <a:pPr fontAlgn="auto">
              <a:spcAft>
                <a:spcPts val="0"/>
              </a:spcAft>
              <a:defRPr/>
            </a:pPr>
            <a:r>
              <a:rPr lang="en-GB" b="1" dirty="0"/>
              <a:t>Available Services for the Chronically Ill</a:t>
            </a:r>
            <a:br>
              <a:rPr lang="en-US" dirty="0"/>
            </a:br>
            <a:endParaRPr lang="en-US" dirty="0"/>
          </a:p>
        </p:txBody>
      </p:sp>
      <p:sp>
        <p:nvSpPr>
          <p:cNvPr id="46083" name="Content Placeholder 2"/>
          <p:cNvSpPr>
            <a:spLocks noGrp="1"/>
          </p:cNvSpPr>
          <p:nvPr>
            <p:ph idx="1"/>
          </p:nvPr>
        </p:nvSpPr>
        <p:spPr>
          <a:xfrm>
            <a:off x="342900" y="873125"/>
            <a:ext cx="8462963" cy="5303838"/>
          </a:xfrm>
        </p:spPr>
        <p:txBody>
          <a:bodyPr>
            <a:normAutofit fontScale="92500" lnSpcReduction="10000"/>
          </a:bodyPr>
          <a:lstStyle/>
          <a:p>
            <a:r>
              <a:rPr lang="en-GB" b="1" dirty="0"/>
              <a:t>Community</a:t>
            </a:r>
            <a:br>
              <a:rPr lang="en-GB" dirty="0"/>
            </a:br>
            <a:r>
              <a:rPr lang="en-GB" dirty="0" err="1"/>
              <a:t>Community</a:t>
            </a:r>
            <a:r>
              <a:rPr lang="en-GB" dirty="0"/>
              <a:t> Health Workers (CHW), as well as Community Owned Resource Persons (CORPS), can assist the family to care for a chronically ill person at home. </a:t>
            </a:r>
          </a:p>
          <a:p>
            <a:r>
              <a:rPr lang="en-GB" dirty="0"/>
              <a:t>This can take the form of medical advice, material support and spiritual support</a:t>
            </a:r>
            <a:endParaRPr lang="en-US" dirty="0"/>
          </a:p>
          <a:p>
            <a:r>
              <a:rPr lang="en-GB" b="1" dirty="0"/>
              <a:t>Institutions: </a:t>
            </a:r>
            <a:r>
              <a:rPr lang="en-GB" dirty="0"/>
              <a:t>include hospitals, hospices, and support groups depending on the type of chronic illness. </a:t>
            </a:r>
            <a:endParaRPr lang="en-US" dirty="0"/>
          </a:p>
          <a:p>
            <a:r>
              <a:rPr lang="en-GB" dirty="0"/>
              <a:t>Hospices usually take care of terminally ill patients. </a:t>
            </a:r>
          </a:p>
          <a:p>
            <a:pPr marL="0" indent="0">
              <a:buNone/>
            </a:pPr>
            <a:endParaRPr lang="en-US" dirty="0"/>
          </a:p>
        </p:txBody>
      </p:sp>
    </p:spTree>
    <p:extLst>
      <p:ext uri="{BB962C8B-B14F-4D97-AF65-F5344CB8AC3E}">
        <p14:creationId xmlns:p14="http://schemas.microsoft.com/office/powerpoint/2010/main" val="299185101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a:t>
            </a:r>
          </a:p>
        </p:txBody>
      </p:sp>
      <p:sp>
        <p:nvSpPr>
          <p:cNvPr id="3" name="Content Placeholder 2"/>
          <p:cNvSpPr>
            <a:spLocks noGrp="1"/>
          </p:cNvSpPr>
          <p:nvPr>
            <p:ph idx="1"/>
          </p:nvPr>
        </p:nvSpPr>
        <p:spPr/>
        <p:txBody>
          <a:bodyPr/>
          <a:lstStyle/>
          <a:p>
            <a:r>
              <a:rPr lang="en-GB" dirty="0"/>
              <a:t>They teach the patients and their caregivers all issues concerning care, and also make follow up visits at home, where the patients are being cared for</a:t>
            </a:r>
            <a:endParaRPr lang="en-US" dirty="0"/>
          </a:p>
        </p:txBody>
      </p:sp>
    </p:spTree>
    <p:extLst>
      <p:ext uri="{BB962C8B-B14F-4D97-AF65-F5344CB8AC3E}">
        <p14:creationId xmlns:p14="http://schemas.microsoft.com/office/powerpoint/2010/main" val="37199923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Course outline </a:t>
            </a:r>
          </a:p>
        </p:txBody>
      </p:sp>
      <p:sp>
        <p:nvSpPr>
          <p:cNvPr id="3" name="Content Placeholder 2"/>
          <p:cNvSpPr>
            <a:spLocks noGrp="1"/>
          </p:cNvSpPr>
          <p:nvPr>
            <p:ph idx="1"/>
          </p:nvPr>
        </p:nvSpPr>
        <p:spPr/>
        <p:txBody>
          <a:bodyPr>
            <a:normAutofit fontScale="77500" lnSpcReduction="20000"/>
          </a:bodyPr>
          <a:lstStyle/>
          <a:p>
            <a:r>
              <a:rPr lang="en-GB" b="1" dirty="0">
                <a:solidFill>
                  <a:srgbClr val="0F496F"/>
                </a:solidFill>
              </a:rPr>
              <a:t>Module competence</a:t>
            </a:r>
            <a:r>
              <a:rPr lang="en-US" dirty="0">
                <a:solidFill>
                  <a:srgbClr val="0F496F"/>
                </a:solidFill>
              </a:rPr>
              <a:t>: to enable the learner apply knowledge, skills and attitude and manage persons with special needs</a:t>
            </a:r>
          </a:p>
          <a:p>
            <a:r>
              <a:rPr lang="en-US" b="1" dirty="0">
                <a:solidFill>
                  <a:srgbClr val="0F496F"/>
                </a:solidFill>
              </a:rPr>
              <a:t>Module units ( 10hours)</a:t>
            </a:r>
          </a:p>
          <a:p>
            <a:r>
              <a:rPr lang="en-US" dirty="0">
                <a:solidFill>
                  <a:srgbClr val="0F496F"/>
                </a:solidFill>
              </a:rPr>
              <a:t>1. concepts and processes f persons with special needs		                                                2 hours</a:t>
            </a:r>
          </a:p>
          <a:p>
            <a:r>
              <a:rPr lang="en-US" dirty="0">
                <a:solidFill>
                  <a:srgbClr val="0F496F"/>
                </a:solidFill>
              </a:rPr>
              <a:t>2. Geriatric nursing			4 hours</a:t>
            </a:r>
          </a:p>
          <a:p>
            <a:r>
              <a:rPr lang="en-US" dirty="0">
                <a:solidFill>
                  <a:srgbClr val="0F496F"/>
                </a:solidFill>
              </a:rPr>
              <a:t>3. Challenged  persons		            4 hours</a:t>
            </a:r>
          </a:p>
          <a:p>
            <a:endParaRPr lang="en-US" dirty="0">
              <a:solidFill>
                <a:srgbClr val="0F496F"/>
              </a:solidFill>
            </a:endParaRPr>
          </a:p>
          <a:p>
            <a:r>
              <a:rPr lang="en-US" b="1" dirty="0">
                <a:solidFill>
                  <a:srgbClr val="0F496F"/>
                </a:solidFill>
              </a:rPr>
              <a:t>Module Outcome</a:t>
            </a:r>
            <a:r>
              <a:rPr lang="en-US" dirty="0">
                <a:solidFill>
                  <a:srgbClr val="0F496F"/>
                </a:solidFill>
              </a:rPr>
              <a:t>: By the end of the module, the learner </a:t>
            </a:r>
            <a:r>
              <a:rPr lang="en-US" dirty="0" err="1">
                <a:solidFill>
                  <a:srgbClr val="0F496F"/>
                </a:solidFill>
              </a:rPr>
              <a:t>shd</a:t>
            </a:r>
            <a:r>
              <a:rPr lang="en-US" dirty="0">
                <a:solidFill>
                  <a:srgbClr val="0F496F"/>
                </a:solidFill>
              </a:rPr>
              <a:t> be able to; identify and manage persons with special needs</a:t>
            </a:r>
          </a:p>
          <a:p>
            <a:endParaRPr lang="en-US" dirty="0">
              <a:solidFill>
                <a:srgbClr val="0F496F"/>
              </a:solidFill>
            </a:endParaRPr>
          </a:p>
          <a:p>
            <a:endParaRPr lang="en-US" b="1" dirty="0">
              <a:solidFill>
                <a:srgbClr val="0F496F"/>
              </a:solidFill>
            </a:endParaRPr>
          </a:p>
          <a:p>
            <a:endParaRPr lang="en-US" dirty="0"/>
          </a:p>
        </p:txBody>
      </p:sp>
    </p:spTree>
    <p:extLst>
      <p:ext uri="{BB962C8B-B14F-4D97-AF65-F5344CB8AC3E}">
        <p14:creationId xmlns:p14="http://schemas.microsoft.com/office/powerpoint/2010/main" val="27661955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5"/>
            <a:ext cx="7886700" cy="611188"/>
          </a:xfrm>
        </p:spPr>
        <p:txBody>
          <a:bodyPr>
            <a:normAutofit fontScale="90000"/>
          </a:bodyPr>
          <a:lstStyle/>
          <a:p>
            <a:pPr fontAlgn="auto">
              <a:spcAft>
                <a:spcPts val="0"/>
              </a:spcAft>
              <a:defRPr/>
            </a:pPr>
            <a:r>
              <a:rPr lang="en-GB" b="1" dirty="0"/>
              <a:t>Management of Chronically Ill </a:t>
            </a:r>
            <a:r>
              <a:rPr lang="en-GB" b="1" dirty="0" err="1"/>
              <a:t>Pts</a:t>
            </a:r>
            <a:endParaRPr lang="en-US" dirty="0"/>
          </a:p>
        </p:txBody>
      </p:sp>
      <p:sp>
        <p:nvSpPr>
          <p:cNvPr id="3" name="Content Placeholder 2"/>
          <p:cNvSpPr>
            <a:spLocks noGrp="1"/>
          </p:cNvSpPr>
          <p:nvPr>
            <p:ph idx="1"/>
          </p:nvPr>
        </p:nvSpPr>
        <p:spPr>
          <a:xfrm>
            <a:off x="327423" y="976313"/>
            <a:ext cx="8603456" cy="5200650"/>
          </a:xfrm>
        </p:spPr>
        <p:txBody>
          <a:bodyPr rtlCol="0">
            <a:normAutofit fontScale="85000" lnSpcReduction="10000"/>
          </a:bodyPr>
          <a:lstStyle/>
          <a:p>
            <a:pPr fontAlgn="auto">
              <a:defRPr/>
            </a:pPr>
            <a:r>
              <a:rPr lang="en-GB" sz="3200" dirty="0"/>
              <a:t>The management of chronically ill patients depends on the stage of adaptation to the illness that the patient is in. </a:t>
            </a:r>
            <a:endParaRPr lang="en-US" sz="3200" dirty="0"/>
          </a:p>
          <a:p>
            <a:pPr fontAlgn="auto">
              <a:defRPr/>
            </a:pPr>
            <a:r>
              <a:rPr lang="en-GB" sz="3200" dirty="0"/>
              <a:t>In the first stage, they tend to be in </a:t>
            </a:r>
            <a:r>
              <a:rPr lang="en-GB" sz="3200" b="1" dirty="0"/>
              <a:t>denial and disbelief</a:t>
            </a:r>
            <a:r>
              <a:rPr lang="en-GB" sz="3200" dirty="0"/>
              <a:t>.</a:t>
            </a:r>
          </a:p>
          <a:p>
            <a:pPr fontAlgn="auto">
              <a:defRPr/>
            </a:pPr>
            <a:r>
              <a:rPr lang="en-GB" sz="3200" dirty="0"/>
              <a:t> During this stage you need to be actively involved in the care of this patient even if they are being cared for at home. </a:t>
            </a:r>
          </a:p>
          <a:p>
            <a:pPr fontAlgn="auto">
              <a:defRPr/>
            </a:pPr>
            <a:r>
              <a:rPr lang="en-GB" sz="3200" dirty="0"/>
              <a:t>Educate the family members to listen to all the expressions of feeling by the patient without criticising them. </a:t>
            </a:r>
          </a:p>
          <a:p>
            <a:pPr fontAlgn="auto">
              <a:defRPr/>
            </a:pPr>
            <a:r>
              <a:rPr lang="en-GB" sz="3200" dirty="0"/>
              <a:t>They should also be empathetic and listen to the arguments without being judgmental</a:t>
            </a:r>
            <a:r>
              <a:rPr lang="en-GB" sz="3200" dirty="0">
                <a:solidFill>
                  <a:schemeClr val="bg2">
                    <a:lumMod val="75000"/>
                  </a:schemeClr>
                </a:solidFill>
              </a:rPr>
              <a:t>. </a:t>
            </a:r>
          </a:p>
        </p:txBody>
      </p:sp>
    </p:spTree>
    <p:extLst>
      <p:ext uri="{BB962C8B-B14F-4D97-AF65-F5344CB8AC3E}">
        <p14:creationId xmlns:p14="http://schemas.microsoft.com/office/powerpoint/2010/main" val="250965601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5"/>
            <a:ext cx="7886700" cy="382588"/>
          </a:xfrm>
        </p:spPr>
        <p:txBody>
          <a:bodyPr>
            <a:normAutofit fontScale="90000"/>
          </a:bodyPr>
          <a:lstStyle/>
          <a:p>
            <a:pPr fontAlgn="auto">
              <a:spcAft>
                <a:spcPts val="0"/>
              </a:spcAft>
              <a:defRPr/>
            </a:pPr>
            <a:r>
              <a:rPr lang="en-US" dirty="0"/>
              <a:t>Cont.</a:t>
            </a:r>
          </a:p>
        </p:txBody>
      </p:sp>
      <p:sp>
        <p:nvSpPr>
          <p:cNvPr id="48131" name="Content Placeholder 2"/>
          <p:cNvSpPr>
            <a:spLocks noGrp="1"/>
          </p:cNvSpPr>
          <p:nvPr>
            <p:ph idx="1"/>
          </p:nvPr>
        </p:nvSpPr>
        <p:spPr>
          <a:xfrm>
            <a:off x="628650" y="976313"/>
            <a:ext cx="7886700" cy="5200650"/>
          </a:xfrm>
        </p:spPr>
        <p:txBody>
          <a:bodyPr/>
          <a:lstStyle/>
          <a:p>
            <a:r>
              <a:rPr lang="en-GB" sz="3200" dirty="0"/>
              <a:t>Patients in the second stage of </a:t>
            </a:r>
            <a:r>
              <a:rPr lang="en-GB" sz="3200" b="1" dirty="0"/>
              <a:t>adaptation</a:t>
            </a:r>
            <a:r>
              <a:rPr lang="en-GB" sz="3200" dirty="0"/>
              <a:t> to their illness commonly manifest with anger. </a:t>
            </a:r>
          </a:p>
          <a:p>
            <a:r>
              <a:rPr lang="en-GB" sz="3200" dirty="0"/>
              <a:t>During this stage the patient develops an awareness of the chronic illness. </a:t>
            </a:r>
          </a:p>
          <a:p>
            <a:r>
              <a:rPr lang="en-GB" sz="3200" dirty="0"/>
              <a:t>You should educate the caregivers to exercise restraint and self control.</a:t>
            </a:r>
            <a:br>
              <a:rPr lang="en-GB" dirty="0"/>
            </a:br>
            <a:br>
              <a:rPr lang="en-GB" dirty="0"/>
            </a:br>
            <a:endParaRPr lang="en-US" dirty="0"/>
          </a:p>
          <a:p>
            <a:endParaRPr lang="en-US" dirty="0"/>
          </a:p>
        </p:txBody>
      </p:sp>
    </p:spTree>
    <p:extLst>
      <p:ext uri="{BB962C8B-B14F-4D97-AF65-F5344CB8AC3E}">
        <p14:creationId xmlns:p14="http://schemas.microsoft.com/office/powerpoint/2010/main" val="281838203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5"/>
            <a:ext cx="7886700" cy="590550"/>
          </a:xfrm>
        </p:spPr>
        <p:txBody>
          <a:bodyPr>
            <a:normAutofit fontScale="90000"/>
          </a:bodyPr>
          <a:lstStyle/>
          <a:p>
            <a:pPr fontAlgn="auto">
              <a:spcAft>
                <a:spcPts val="0"/>
              </a:spcAft>
              <a:defRPr/>
            </a:pPr>
            <a:r>
              <a:rPr lang="en-US" dirty="0" err="1"/>
              <a:t>Cont</a:t>
            </a:r>
            <a:r>
              <a:rPr lang="en-US" dirty="0"/>
              <a:t>…..</a:t>
            </a:r>
          </a:p>
        </p:txBody>
      </p:sp>
      <p:sp>
        <p:nvSpPr>
          <p:cNvPr id="3" name="Content Placeholder 2"/>
          <p:cNvSpPr>
            <a:spLocks noGrp="1"/>
          </p:cNvSpPr>
          <p:nvPr>
            <p:ph idx="1"/>
          </p:nvPr>
        </p:nvSpPr>
        <p:spPr>
          <a:xfrm>
            <a:off x="628650" y="955676"/>
            <a:ext cx="7886700" cy="5324475"/>
          </a:xfrm>
        </p:spPr>
        <p:txBody>
          <a:bodyPr rtlCol="0">
            <a:normAutofit fontScale="92500" lnSpcReduction="20000"/>
          </a:bodyPr>
          <a:lstStyle/>
          <a:p>
            <a:pPr fontAlgn="auto">
              <a:defRPr/>
            </a:pPr>
            <a:r>
              <a:rPr lang="en-GB" sz="3200" dirty="0"/>
              <a:t>In the third stage the patient undergoes </a:t>
            </a:r>
            <a:r>
              <a:rPr lang="en-GB" sz="3200" b="1" dirty="0"/>
              <a:t>reorganisation</a:t>
            </a:r>
            <a:r>
              <a:rPr lang="en-GB" sz="3200" dirty="0"/>
              <a:t> and is nourished by the concept of hope. </a:t>
            </a:r>
          </a:p>
          <a:p>
            <a:pPr fontAlgn="auto">
              <a:defRPr/>
            </a:pPr>
            <a:r>
              <a:rPr lang="en-GB" sz="3200" dirty="0"/>
              <a:t>You should therefore give hope generously within acceptable limits. </a:t>
            </a:r>
          </a:p>
          <a:p>
            <a:pPr fontAlgn="auto">
              <a:defRPr/>
            </a:pPr>
            <a:r>
              <a:rPr lang="en-GB" sz="3200" dirty="0"/>
              <a:t>You should also provide the patient and family with suitable and practical coping methods.</a:t>
            </a:r>
          </a:p>
          <a:p>
            <a:pPr fontAlgn="auto">
              <a:defRPr/>
            </a:pPr>
            <a:r>
              <a:rPr lang="en-GB" sz="3200" dirty="0"/>
              <a:t>Knowing the patient’s values, religion and beliefs will go a long way in assisting you help the patient</a:t>
            </a:r>
          </a:p>
          <a:p>
            <a:pPr marL="0" indent="0" fontAlgn="auto">
              <a:buFont typeface="Wingdings 3" pitchFamily="18" charset="2"/>
              <a:buNone/>
              <a:defRPr/>
            </a:pPr>
            <a:r>
              <a:rPr lang="en-GB" sz="3200" dirty="0"/>
              <a:t>(Ross </a:t>
            </a:r>
            <a:r>
              <a:rPr lang="en-GB" sz="3200" dirty="0" err="1"/>
              <a:t>Kubbler</a:t>
            </a:r>
            <a:r>
              <a:rPr lang="en-GB" sz="3200" dirty="0"/>
              <a:t> stages of death); denial,  anger, bargaining, depression and acceptance </a:t>
            </a:r>
            <a:endParaRPr lang="en-US" sz="3200" dirty="0"/>
          </a:p>
        </p:txBody>
      </p:sp>
    </p:spTree>
    <p:extLst>
      <p:ext uri="{BB962C8B-B14F-4D97-AF65-F5344CB8AC3E}">
        <p14:creationId xmlns:p14="http://schemas.microsoft.com/office/powerpoint/2010/main" val="228160196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5"/>
            <a:ext cx="7886700" cy="674688"/>
          </a:xfrm>
        </p:spPr>
        <p:txBody>
          <a:bodyPr>
            <a:normAutofit fontScale="90000"/>
          </a:bodyPr>
          <a:lstStyle/>
          <a:p>
            <a:pPr fontAlgn="auto">
              <a:spcAft>
                <a:spcPts val="0"/>
              </a:spcAft>
              <a:defRPr/>
            </a:pPr>
            <a:r>
              <a:rPr lang="en-GB" b="1" dirty="0"/>
              <a:t>Prevention of Chronic Illnesses</a:t>
            </a:r>
            <a:br>
              <a:rPr lang="en-US" dirty="0"/>
            </a:br>
            <a:endParaRPr lang="en-US" dirty="0"/>
          </a:p>
        </p:txBody>
      </p:sp>
      <p:sp>
        <p:nvSpPr>
          <p:cNvPr id="3" name="Content Placeholder 2"/>
          <p:cNvSpPr>
            <a:spLocks noGrp="1"/>
          </p:cNvSpPr>
          <p:nvPr>
            <p:ph idx="1"/>
          </p:nvPr>
        </p:nvSpPr>
        <p:spPr>
          <a:xfrm>
            <a:off x="248842" y="788989"/>
            <a:ext cx="8651081" cy="5737225"/>
          </a:xfrm>
        </p:spPr>
        <p:txBody>
          <a:bodyPr rtlCol="0">
            <a:normAutofit lnSpcReduction="10000"/>
          </a:bodyPr>
          <a:lstStyle/>
          <a:p>
            <a:pPr marL="0" indent="0" fontAlgn="auto">
              <a:buFont typeface="Wingdings 3" pitchFamily="18" charset="2"/>
              <a:buNone/>
              <a:defRPr/>
            </a:pPr>
            <a:r>
              <a:rPr lang="en-GB" b="1" dirty="0"/>
              <a:t>Primary Prevention</a:t>
            </a:r>
            <a:br>
              <a:rPr lang="en-GB" dirty="0"/>
            </a:br>
            <a:r>
              <a:rPr lang="en-GB" dirty="0"/>
              <a:t>Provision of good prenatal, </a:t>
            </a:r>
            <a:r>
              <a:rPr lang="en-GB" dirty="0" err="1"/>
              <a:t>intrapartum</a:t>
            </a:r>
            <a:r>
              <a:rPr lang="en-GB" dirty="0"/>
              <a:t> and delivery care. </a:t>
            </a:r>
            <a:endParaRPr lang="en-US" dirty="0"/>
          </a:p>
          <a:p>
            <a:pPr fontAlgn="auto">
              <a:defRPr/>
            </a:pPr>
            <a:r>
              <a:rPr lang="en-GB" dirty="0"/>
              <a:t>Genetic counselling is done in cases where there is a genetic risk, for example, in diabetes mellitus and sickle cell disease. </a:t>
            </a:r>
            <a:endParaRPr lang="en-US" dirty="0"/>
          </a:p>
          <a:p>
            <a:pPr fontAlgn="auto">
              <a:defRPr/>
            </a:pPr>
            <a:r>
              <a:rPr lang="en-GB" dirty="0"/>
              <a:t>Discouraging risky habits, </a:t>
            </a:r>
            <a:r>
              <a:rPr lang="en-GB" dirty="0" err="1"/>
              <a:t>eg</a:t>
            </a:r>
            <a:r>
              <a:rPr lang="en-GB" dirty="0"/>
              <a:t> smoking and over consumption of alcohol</a:t>
            </a:r>
          </a:p>
          <a:p>
            <a:pPr fontAlgn="auto">
              <a:defRPr/>
            </a:pPr>
            <a:r>
              <a:rPr lang="en-GB" dirty="0"/>
              <a:t>Regular exercises. </a:t>
            </a:r>
            <a:endParaRPr lang="en-US" dirty="0"/>
          </a:p>
          <a:p>
            <a:pPr fontAlgn="auto">
              <a:defRPr/>
            </a:pPr>
            <a:r>
              <a:rPr lang="en-GB" dirty="0"/>
              <a:t>A healthy diet low in calories and animal fat, to prevent obesity, heart and blood vessel diseases</a:t>
            </a:r>
            <a:endParaRPr lang="en-US" dirty="0"/>
          </a:p>
        </p:txBody>
      </p:sp>
    </p:spTree>
    <p:extLst>
      <p:ext uri="{BB962C8B-B14F-4D97-AF65-F5344CB8AC3E}">
        <p14:creationId xmlns:p14="http://schemas.microsoft.com/office/powerpoint/2010/main" val="155426722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a:t>
            </a:r>
          </a:p>
        </p:txBody>
      </p:sp>
      <p:sp>
        <p:nvSpPr>
          <p:cNvPr id="3" name="Content Placeholder 2"/>
          <p:cNvSpPr>
            <a:spLocks noGrp="1"/>
          </p:cNvSpPr>
          <p:nvPr>
            <p:ph idx="1"/>
          </p:nvPr>
        </p:nvSpPr>
        <p:spPr/>
        <p:txBody>
          <a:bodyPr>
            <a:normAutofit fontScale="92500" lnSpcReduction="10000"/>
          </a:bodyPr>
          <a:lstStyle/>
          <a:p>
            <a:pPr marL="0" indent="0" fontAlgn="auto">
              <a:buFont typeface="Wingdings 3" pitchFamily="18" charset="2"/>
              <a:buNone/>
              <a:defRPr/>
            </a:pPr>
            <a:r>
              <a:rPr lang="en-GB" b="1" dirty="0"/>
              <a:t>Secondary Prevention</a:t>
            </a:r>
            <a:r>
              <a:rPr lang="en-GB" dirty="0"/>
              <a:t> </a:t>
            </a:r>
            <a:endParaRPr lang="en-US" dirty="0"/>
          </a:p>
          <a:p>
            <a:pPr fontAlgn="auto">
              <a:defRPr/>
            </a:pPr>
            <a:r>
              <a:rPr lang="en-GB" dirty="0"/>
              <a:t>Regular medical check-ups. </a:t>
            </a:r>
            <a:endParaRPr lang="en-US" dirty="0"/>
          </a:p>
          <a:p>
            <a:pPr fontAlgn="auto">
              <a:defRPr/>
            </a:pPr>
            <a:r>
              <a:rPr lang="en-GB" dirty="0"/>
              <a:t>Screening measures, such as, Pap smear, self breast examination. </a:t>
            </a:r>
          </a:p>
          <a:p>
            <a:pPr fontAlgn="auto">
              <a:defRPr/>
            </a:pPr>
            <a:r>
              <a:rPr lang="en-GB" dirty="0"/>
              <a:t>Early diagnosis and treatment of the conditions.</a:t>
            </a:r>
            <a:endParaRPr lang="en-US" dirty="0"/>
          </a:p>
          <a:p>
            <a:pPr marL="0" indent="0" fontAlgn="auto">
              <a:buFont typeface="Wingdings 3" pitchFamily="18" charset="2"/>
              <a:buNone/>
              <a:defRPr/>
            </a:pPr>
            <a:r>
              <a:rPr lang="en-GB" b="1" dirty="0"/>
              <a:t>Tertiary Prevention</a:t>
            </a:r>
            <a:r>
              <a:rPr lang="en-GB" dirty="0"/>
              <a:t> </a:t>
            </a:r>
            <a:endParaRPr lang="en-US" dirty="0"/>
          </a:p>
          <a:p>
            <a:pPr fontAlgn="auto">
              <a:defRPr/>
            </a:pPr>
            <a:r>
              <a:rPr lang="en-GB" dirty="0"/>
              <a:t>includes first aid, treatment and rehabilitation of diseases.</a:t>
            </a:r>
          </a:p>
          <a:p>
            <a:pPr fontAlgn="auto">
              <a:defRPr/>
            </a:pPr>
            <a:r>
              <a:rPr lang="en-GB" dirty="0"/>
              <a:t> It aims at preventing complications and disability</a:t>
            </a:r>
            <a:endParaRPr lang="en-US" dirty="0"/>
          </a:p>
          <a:p>
            <a:endParaRPr lang="en-US" dirty="0"/>
          </a:p>
        </p:txBody>
      </p:sp>
    </p:spTree>
    <p:extLst>
      <p:ext uri="{BB962C8B-B14F-4D97-AF65-F5344CB8AC3E}">
        <p14:creationId xmlns:p14="http://schemas.microsoft.com/office/powerpoint/2010/main" val="347107149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3363" y="365126"/>
            <a:ext cx="8666560" cy="1006475"/>
          </a:xfrm>
        </p:spPr>
        <p:txBody>
          <a:bodyPr>
            <a:normAutofit fontScale="90000"/>
          </a:bodyPr>
          <a:lstStyle/>
          <a:p>
            <a:pPr fontAlgn="auto">
              <a:spcAft>
                <a:spcPts val="0"/>
              </a:spcAft>
              <a:defRPr/>
            </a:pPr>
            <a:r>
              <a:rPr lang="en-GB" b="1" dirty="0"/>
              <a:t>Sensory defects </a:t>
            </a:r>
            <a:r>
              <a:rPr lang="en-GB" b="1" dirty="0" err="1"/>
              <a:t>eg</a:t>
            </a:r>
            <a:r>
              <a:rPr lang="en-GB" b="1" dirty="0"/>
              <a:t> blindness, hearing and deafness</a:t>
            </a:r>
            <a:r>
              <a:rPr lang="en-US" dirty="0"/>
              <a:t> </a:t>
            </a:r>
            <a:r>
              <a:rPr lang="en-GB" b="1" dirty="0"/>
              <a:t>Impairments</a:t>
            </a:r>
            <a:br>
              <a:rPr lang="en-US" dirty="0"/>
            </a:br>
            <a:endParaRPr lang="en-US" dirty="0"/>
          </a:p>
        </p:txBody>
      </p:sp>
      <p:sp>
        <p:nvSpPr>
          <p:cNvPr id="12291" name="Content Placeholder 2"/>
          <p:cNvSpPr>
            <a:spLocks noGrp="1"/>
          </p:cNvSpPr>
          <p:nvPr>
            <p:ph idx="1"/>
          </p:nvPr>
        </p:nvSpPr>
        <p:spPr>
          <a:xfrm>
            <a:off x="233363" y="1017588"/>
            <a:ext cx="8666560" cy="5611812"/>
          </a:xfrm>
        </p:spPr>
        <p:txBody>
          <a:bodyPr>
            <a:normAutofit fontScale="92500" lnSpcReduction="20000"/>
          </a:bodyPr>
          <a:lstStyle/>
          <a:p>
            <a:pPr lvl="1"/>
            <a:r>
              <a:rPr lang="en-GB" sz="3800" b="1" dirty="0"/>
              <a:t>Hearing impairment </a:t>
            </a:r>
            <a:endParaRPr lang="en-US" sz="3800" b="1" dirty="0"/>
          </a:p>
          <a:p>
            <a:r>
              <a:rPr lang="en-GB" dirty="0"/>
              <a:t>Hearing impairment is a disability that hinders successful processing of sound waves through audition (i.e. the inability to hear or interpret/perceive sound waves).</a:t>
            </a:r>
            <a:endParaRPr lang="en-US" sz="2400" dirty="0"/>
          </a:p>
          <a:p>
            <a:r>
              <a:rPr lang="en-GB" dirty="0"/>
              <a:t>Human contacts and relationships depend on communication by means of speech. </a:t>
            </a:r>
          </a:p>
          <a:p>
            <a:r>
              <a:rPr lang="en-GB" dirty="0"/>
              <a:t>A person who has profound hearing impairment cannot converse with others unless they can both use and understand sign language.</a:t>
            </a:r>
            <a:endParaRPr lang="en-US" sz="2400" dirty="0"/>
          </a:p>
          <a:p>
            <a:r>
              <a:rPr lang="en-GB" dirty="0"/>
              <a:t>Impairment in hearing may also cause changes in personality and attitude, awareness of the surroundings and ability to protect oneself.</a:t>
            </a:r>
          </a:p>
          <a:p>
            <a:endParaRPr lang="en-US" dirty="0"/>
          </a:p>
        </p:txBody>
      </p:sp>
    </p:spTree>
    <p:extLst>
      <p:ext uri="{BB962C8B-B14F-4D97-AF65-F5344CB8AC3E}">
        <p14:creationId xmlns:p14="http://schemas.microsoft.com/office/powerpoint/2010/main" val="49847990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a:t>
            </a:r>
          </a:p>
        </p:txBody>
      </p:sp>
      <p:sp>
        <p:nvSpPr>
          <p:cNvPr id="3" name="Content Placeholder 2"/>
          <p:cNvSpPr>
            <a:spLocks noGrp="1"/>
          </p:cNvSpPr>
          <p:nvPr>
            <p:ph idx="1"/>
          </p:nvPr>
        </p:nvSpPr>
        <p:spPr/>
        <p:txBody>
          <a:bodyPr>
            <a:noAutofit/>
          </a:bodyPr>
          <a:lstStyle/>
          <a:p>
            <a:r>
              <a:rPr lang="en-GB" sz="2800" dirty="0"/>
              <a:t> This calls for a great deal of patience and tolerance from other people when dealing with the patient.</a:t>
            </a:r>
          </a:p>
          <a:p>
            <a:pPr marL="0" indent="0">
              <a:buNone/>
            </a:pPr>
            <a:r>
              <a:rPr lang="en-GB" sz="2800" dirty="0"/>
              <a:t>People with hearing impairment try to conceal their disability by developing some defence mechanisms:</a:t>
            </a:r>
            <a:endParaRPr lang="en-US" sz="2800" dirty="0"/>
          </a:p>
          <a:p>
            <a:r>
              <a:rPr lang="en-GB" sz="2800" dirty="0"/>
              <a:t>withdrawing from contact with others </a:t>
            </a:r>
            <a:endParaRPr lang="en-US" sz="2800" dirty="0"/>
          </a:p>
          <a:p>
            <a:r>
              <a:rPr lang="en-GB" sz="2800" dirty="0"/>
              <a:t>displaying unreasonable irritability and aggressiveness. </a:t>
            </a:r>
            <a:endParaRPr lang="en-US" sz="2800" dirty="0"/>
          </a:p>
          <a:p>
            <a:r>
              <a:rPr lang="en-GB" sz="2800" dirty="0"/>
              <a:t>NB; It is therefore important for health workers to bear this in mind as they help a person with hearing impairment</a:t>
            </a:r>
            <a:endParaRPr lang="en-US" sz="2800" dirty="0"/>
          </a:p>
          <a:p>
            <a:endParaRPr lang="en-US" sz="2800" dirty="0"/>
          </a:p>
          <a:p>
            <a:endParaRPr lang="en-US" sz="2800" dirty="0"/>
          </a:p>
        </p:txBody>
      </p:sp>
    </p:spTree>
    <p:extLst>
      <p:ext uri="{BB962C8B-B14F-4D97-AF65-F5344CB8AC3E}">
        <p14:creationId xmlns:p14="http://schemas.microsoft.com/office/powerpoint/2010/main" val="341226980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228600"/>
            <a:ext cx="7886700" cy="914400"/>
          </a:xfrm>
        </p:spPr>
        <p:txBody>
          <a:bodyPr>
            <a:normAutofit/>
          </a:bodyPr>
          <a:lstStyle/>
          <a:p>
            <a:pPr fontAlgn="auto">
              <a:spcAft>
                <a:spcPts val="0"/>
              </a:spcAft>
              <a:defRPr/>
            </a:pPr>
            <a:r>
              <a:rPr lang="en-GB" b="1" dirty="0"/>
              <a:t>Needs/ problems of the hearing </a:t>
            </a:r>
            <a:endParaRPr lang="en-US" dirty="0"/>
          </a:p>
        </p:txBody>
      </p:sp>
      <p:sp>
        <p:nvSpPr>
          <p:cNvPr id="14339" name="Content Placeholder 2"/>
          <p:cNvSpPr>
            <a:spLocks noGrp="1"/>
          </p:cNvSpPr>
          <p:nvPr>
            <p:ph idx="1"/>
          </p:nvPr>
        </p:nvSpPr>
        <p:spPr>
          <a:xfrm>
            <a:off x="628650" y="893763"/>
            <a:ext cx="7886700" cy="5283200"/>
          </a:xfrm>
        </p:spPr>
        <p:txBody>
          <a:bodyPr>
            <a:normAutofit fontScale="92500" lnSpcReduction="20000"/>
          </a:bodyPr>
          <a:lstStyle/>
          <a:p>
            <a:r>
              <a:rPr lang="en-GB" dirty="0"/>
              <a:t>Security needs</a:t>
            </a:r>
            <a:endParaRPr lang="en-US" dirty="0"/>
          </a:p>
          <a:p>
            <a:r>
              <a:rPr lang="en-GB" dirty="0"/>
              <a:t>Loneliness</a:t>
            </a:r>
            <a:endParaRPr lang="en-US" dirty="0"/>
          </a:p>
          <a:p>
            <a:r>
              <a:rPr lang="en-GB" dirty="0"/>
              <a:t>Risk of accidents</a:t>
            </a:r>
            <a:endParaRPr lang="en-US" dirty="0"/>
          </a:p>
          <a:p>
            <a:r>
              <a:rPr lang="en-GB" dirty="0"/>
              <a:t>Discrimination/ stigma</a:t>
            </a:r>
            <a:endParaRPr lang="en-US" dirty="0"/>
          </a:p>
          <a:p>
            <a:r>
              <a:rPr lang="en-GB" dirty="0"/>
              <a:t>Social burden</a:t>
            </a:r>
            <a:endParaRPr lang="en-US" dirty="0"/>
          </a:p>
          <a:p>
            <a:r>
              <a:rPr lang="en-GB" dirty="0"/>
              <a:t>Loss of self -esteem</a:t>
            </a:r>
            <a:endParaRPr lang="en-US" dirty="0"/>
          </a:p>
          <a:p>
            <a:r>
              <a:rPr lang="en-GB" dirty="0"/>
              <a:t>Special  educational needs</a:t>
            </a:r>
            <a:endParaRPr lang="en-US" dirty="0"/>
          </a:p>
          <a:p>
            <a:r>
              <a:rPr lang="en-GB" dirty="0"/>
              <a:t>Communication need</a:t>
            </a:r>
            <a:endParaRPr lang="en-US" dirty="0"/>
          </a:p>
          <a:p>
            <a:r>
              <a:rPr lang="en-GB" dirty="0"/>
              <a:t>Suspiciousness- you think people are talking about you</a:t>
            </a:r>
            <a:endParaRPr lang="en-US" dirty="0"/>
          </a:p>
          <a:p>
            <a:r>
              <a:rPr lang="en-GB" dirty="0"/>
              <a:t>Lack of sense of belonging</a:t>
            </a:r>
            <a:endParaRPr lang="en-US" dirty="0"/>
          </a:p>
          <a:p>
            <a:endParaRPr lang="en-US" dirty="0"/>
          </a:p>
        </p:txBody>
      </p:sp>
    </p:spTree>
    <p:extLst>
      <p:ext uri="{BB962C8B-B14F-4D97-AF65-F5344CB8AC3E}">
        <p14:creationId xmlns:p14="http://schemas.microsoft.com/office/powerpoint/2010/main" val="381871726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5"/>
            <a:ext cx="7886700" cy="736600"/>
          </a:xfrm>
        </p:spPr>
        <p:txBody>
          <a:bodyPr>
            <a:normAutofit fontScale="90000"/>
          </a:bodyPr>
          <a:lstStyle/>
          <a:p>
            <a:pPr fontAlgn="auto">
              <a:spcAft>
                <a:spcPts val="0"/>
              </a:spcAft>
              <a:defRPr/>
            </a:pPr>
            <a:r>
              <a:rPr lang="en-GB" b="1" dirty="0"/>
              <a:t>Resources Available for the Hearing Impaired </a:t>
            </a:r>
            <a:endParaRPr lang="en-US" dirty="0"/>
          </a:p>
        </p:txBody>
      </p:sp>
      <p:sp>
        <p:nvSpPr>
          <p:cNvPr id="3" name="Content Placeholder 2"/>
          <p:cNvSpPr>
            <a:spLocks noGrp="1"/>
          </p:cNvSpPr>
          <p:nvPr>
            <p:ph idx="1"/>
          </p:nvPr>
        </p:nvSpPr>
        <p:spPr>
          <a:xfrm>
            <a:off x="248841" y="1101726"/>
            <a:ext cx="8743950" cy="5527675"/>
          </a:xfrm>
        </p:spPr>
        <p:txBody>
          <a:bodyPr rtlCol="0">
            <a:normAutofit fontScale="92500" lnSpcReduction="10000"/>
          </a:bodyPr>
          <a:lstStyle/>
          <a:p>
            <a:pPr marL="0" indent="0" fontAlgn="auto">
              <a:buNone/>
              <a:defRPr/>
            </a:pPr>
            <a:r>
              <a:rPr lang="en-GB" sz="3200" b="1" dirty="0"/>
              <a:t>1.Community Teachers</a:t>
            </a:r>
            <a:br>
              <a:rPr lang="en-GB" sz="3200" dirty="0"/>
            </a:br>
            <a:r>
              <a:rPr lang="en-GB" sz="3600" dirty="0"/>
              <a:t>In most communities it is possible to find people who have hearing impairment and who can be requested to </a:t>
            </a:r>
            <a:r>
              <a:rPr lang="en-GB" sz="3600" b="1" dirty="0"/>
              <a:t>mentor and train</a:t>
            </a:r>
            <a:r>
              <a:rPr lang="en-GB" sz="3600" dirty="0"/>
              <a:t> a child with hearing impairment. </a:t>
            </a:r>
            <a:endParaRPr lang="en-US" sz="3600" dirty="0"/>
          </a:p>
          <a:p>
            <a:pPr fontAlgn="auto">
              <a:defRPr/>
            </a:pPr>
            <a:r>
              <a:rPr lang="en-GB" sz="3600" dirty="0"/>
              <a:t>It is important to identify and use such persons because they relate easily to the emotions and difficulties the challenged persons may be going through. </a:t>
            </a:r>
            <a:endParaRPr lang="en-US" sz="3600" dirty="0"/>
          </a:p>
          <a:p>
            <a:pPr fontAlgn="auto">
              <a:defRPr/>
            </a:pPr>
            <a:r>
              <a:rPr lang="en-GB" sz="3600" dirty="0"/>
              <a:t>Some are trained which would be an added advantage.</a:t>
            </a:r>
            <a:endParaRPr lang="en-US" dirty="0"/>
          </a:p>
        </p:txBody>
      </p:sp>
    </p:spTree>
    <p:extLst>
      <p:ext uri="{BB962C8B-B14F-4D97-AF65-F5344CB8AC3E}">
        <p14:creationId xmlns:p14="http://schemas.microsoft.com/office/powerpoint/2010/main" val="267281248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04800"/>
            <a:ext cx="8229600" cy="1143000"/>
          </a:xfrm>
        </p:spPr>
        <p:txBody>
          <a:bodyPr>
            <a:normAutofit fontScale="90000"/>
          </a:bodyPr>
          <a:lstStyle/>
          <a:p>
            <a:r>
              <a:rPr lang="en-GB" b="1" dirty="0">
                <a:solidFill>
                  <a:schemeClr val="bg2">
                    <a:lumMod val="75000"/>
                  </a:schemeClr>
                </a:solidFill>
              </a:rPr>
              <a:t>2.Other Families with Hearing Impaired Members</a:t>
            </a:r>
            <a:endParaRPr lang="en-US" dirty="0"/>
          </a:p>
        </p:txBody>
      </p:sp>
      <p:sp>
        <p:nvSpPr>
          <p:cNvPr id="3" name="Content Placeholder 2"/>
          <p:cNvSpPr>
            <a:spLocks noGrp="1"/>
          </p:cNvSpPr>
          <p:nvPr>
            <p:ph idx="1"/>
          </p:nvPr>
        </p:nvSpPr>
        <p:spPr>
          <a:xfrm>
            <a:off x="609600" y="1600200"/>
            <a:ext cx="8229600" cy="4525963"/>
          </a:xfrm>
        </p:spPr>
        <p:txBody>
          <a:bodyPr>
            <a:normAutofit fontScale="62500" lnSpcReduction="20000"/>
          </a:bodyPr>
          <a:lstStyle/>
          <a:p>
            <a:pPr marL="0" indent="0" fontAlgn="auto">
              <a:buNone/>
              <a:defRPr/>
            </a:pPr>
            <a:br>
              <a:rPr lang="en-GB" sz="3800" dirty="0">
                <a:solidFill>
                  <a:schemeClr val="bg2">
                    <a:lumMod val="75000"/>
                  </a:schemeClr>
                </a:solidFill>
              </a:rPr>
            </a:br>
            <a:r>
              <a:rPr lang="en-GB" sz="4600" dirty="0"/>
              <a:t>Families with persons who have hearing impairment in the same community can come together and form a support group where they share experiences. </a:t>
            </a:r>
            <a:endParaRPr lang="en-US" sz="4600" dirty="0"/>
          </a:p>
          <a:p>
            <a:pPr fontAlgn="auto">
              <a:defRPr/>
            </a:pPr>
            <a:r>
              <a:rPr lang="en-GB" sz="4600" dirty="0"/>
              <a:t>This serves as </a:t>
            </a:r>
            <a:r>
              <a:rPr lang="en-GB" sz="4600" b="1" dirty="0"/>
              <a:t>group therapy</a:t>
            </a:r>
            <a:r>
              <a:rPr lang="en-GB" sz="4600" dirty="0"/>
              <a:t> and they learn very well as a group.</a:t>
            </a:r>
          </a:p>
          <a:p>
            <a:pPr fontAlgn="auto">
              <a:defRPr/>
            </a:pPr>
            <a:r>
              <a:rPr lang="en-GB" sz="4600" dirty="0"/>
              <a:t> As a community nurse you can again motivate these families to come together and support each other, provide them with equipment and training, give them information and ideas about prevention </a:t>
            </a:r>
          </a:p>
        </p:txBody>
      </p:sp>
    </p:spTree>
    <p:extLst>
      <p:ext uri="{BB962C8B-B14F-4D97-AF65-F5344CB8AC3E}">
        <p14:creationId xmlns:p14="http://schemas.microsoft.com/office/powerpoint/2010/main" val="852033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Module content  </a:t>
            </a:r>
          </a:p>
        </p:txBody>
      </p:sp>
      <p:sp>
        <p:nvSpPr>
          <p:cNvPr id="3" name="Content Placeholder 2"/>
          <p:cNvSpPr>
            <a:spLocks noGrp="1"/>
          </p:cNvSpPr>
          <p:nvPr>
            <p:ph idx="1"/>
          </p:nvPr>
        </p:nvSpPr>
        <p:spPr/>
        <p:txBody>
          <a:bodyPr>
            <a:normAutofit/>
          </a:bodyPr>
          <a:lstStyle/>
          <a:p>
            <a:r>
              <a:rPr lang="en-US" dirty="0"/>
              <a:t>Geriatrics: Aging process and the role of the nurse</a:t>
            </a:r>
          </a:p>
          <a:p>
            <a:r>
              <a:rPr lang="en-US" dirty="0"/>
              <a:t>Regulations covering the care of minors, children and young persons act, challenged persons, mentally ill, and control of imprisoned patients, restrained and confined persons </a:t>
            </a:r>
          </a:p>
        </p:txBody>
      </p:sp>
    </p:spTree>
    <p:extLst>
      <p:ext uri="{BB962C8B-B14F-4D97-AF65-F5344CB8AC3E}">
        <p14:creationId xmlns:p14="http://schemas.microsoft.com/office/powerpoint/2010/main" val="22601353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261939"/>
            <a:ext cx="7886700" cy="320675"/>
          </a:xfrm>
        </p:spPr>
        <p:txBody>
          <a:bodyPr>
            <a:normAutofit fontScale="90000"/>
          </a:bodyPr>
          <a:lstStyle/>
          <a:p>
            <a:pPr fontAlgn="auto">
              <a:spcAft>
                <a:spcPts val="0"/>
              </a:spcAft>
              <a:defRPr/>
            </a:pPr>
            <a:r>
              <a:rPr lang="en-US" dirty="0"/>
              <a:t>Cont..</a:t>
            </a:r>
          </a:p>
        </p:txBody>
      </p:sp>
      <p:sp>
        <p:nvSpPr>
          <p:cNvPr id="3" name="Content Placeholder 2"/>
          <p:cNvSpPr>
            <a:spLocks noGrp="1"/>
          </p:cNvSpPr>
          <p:nvPr>
            <p:ph idx="1"/>
          </p:nvPr>
        </p:nvSpPr>
        <p:spPr>
          <a:xfrm>
            <a:off x="628650" y="788989"/>
            <a:ext cx="7886700" cy="5387975"/>
          </a:xfrm>
        </p:spPr>
        <p:txBody>
          <a:bodyPr rtlCol="0">
            <a:noAutofit/>
          </a:bodyPr>
          <a:lstStyle/>
          <a:p>
            <a:pPr marL="0" indent="0" fontAlgn="auto">
              <a:buNone/>
              <a:defRPr/>
            </a:pPr>
            <a:r>
              <a:rPr lang="en-GB" sz="2800" b="1" dirty="0"/>
              <a:t>3.Institutions for the Hearing Impaired &amp; Special Schools</a:t>
            </a:r>
            <a:br>
              <a:rPr lang="en-GB" sz="2800" dirty="0"/>
            </a:br>
            <a:r>
              <a:rPr lang="en-GB" sz="2800" dirty="0"/>
              <a:t>Institutions where special education and programmes for the persons with hearing loss take place. </a:t>
            </a:r>
            <a:endParaRPr lang="en-US" sz="2800" dirty="0"/>
          </a:p>
          <a:p>
            <a:pPr fontAlgn="auto">
              <a:defRPr/>
            </a:pPr>
            <a:r>
              <a:rPr lang="en-GB" sz="2800" b="1" dirty="0"/>
              <a:t>Special Schools</a:t>
            </a:r>
            <a:br>
              <a:rPr lang="en-GB" sz="2800" dirty="0"/>
            </a:br>
            <a:r>
              <a:rPr lang="en-GB" sz="2800" dirty="0"/>
              <a:t>Persons learn through special training offered in special schools. </a:t>
            </a:r>
            <a:endParaRPr lang="en-US" sz="2800" dirty="0"/>
          </a:p>
          <a:p>
            <a:pPr fontAlgn="auto">
              <a:defRPr/>
            </a:pPr>
            <a:r>
              <a:rPr lang="en-GB" sz="2800" dirty="0"/>
              <a:t>In Kenya there are many schools for persons with hearing impairment. They assist them to develop skills that make them feel important and useful members of the community. </a:t>
            </a:r>
            <a:endParaRPr lang="en-US" sz="2800" dirty="0"/>
          </a:p>
          <a:p>
            <a:pPr fontAlgn="auto">
              <a:defRPr/>
            </a:pPr>
            <a:endParaRPr lang="en-US" sz="2800" dirty="0"/>
          </a:p>
          <a:p>
            <a:pPr fontAlgn="auto">
              <a:defRPr/>
            </a:pPr>
            <a:endParaRPr lang="en-US" sz="2800" dirty="0">
              <a:solidFill>
                <a:schemeClr val="bg2">
                  <a:lumMod val="75000"/>
                </a:schemeClr>
              </a:solidFill>
            </a:endParaRPr>
          </a:p>
        </p:txBody>
      </p:sp>
    </p:spTree>
    <p:extLst>
      <p:ext uri="{BB962C8B-B14F-4D97-AF65-F5344CB8AC3E}">
        <p14:creationId xmlns:p14="http://schemas.microsoft.com/office/powerpoint/2010/main" val="388110313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5"/>
            <a:ext cx="7886700" cy="611188"/>
          </a:xfrm>
        </p:spPr>
        <p:txBody>
          <a:bodyPr>
            <a:normAutofit fontScale="90000"/>
          </a:bodyPr>
          <a:lstStyle/>
          <a:p>
            <a:pPr fontAlgn="auto">
              <a:spcAft>
                <a:spcPts val="0"/>
              </a:spcAft>
              <a:defRPr/>
            </a:pPr>
            <a:r>
              <a:rPr lang="en-GB" b="1" dirty="0"/>
              <a:t>3.Associations</a:t>
            </a:r>
            <a:endParaRPr lang="en-US" dirty="0"/>
          </a:p>
        </p:txBody>
      </p:sp>
      <p:sp>
        <p:nvSpPr>
          <p:cNvPr id="3" name="Content Placeholder 2"/>
          <p:cNvSpPr>
            <a:spLocks noGrp="1"/>
          </p:cNvSpPr>
          <p:nvPr>
            <p:ph idx="1"/>
          </p:nvPr>
        </p:nvSpPr>
        <p:spPr>
          <a:xfrm>
            <a:off x="140494" y="976313"/>
            <a:ext cx="9003506" cy="5881687"/>
          </a:xfrm>
        </p:spPr>
        <p:txBody>
          <a:bodyPr rtlCol="0">
            <a:normAutofit fontScale="92500" lnSpcReduction="10000"/>
          </a:bodyPr>
          <a:lstStyle/>
          <a:p>
            <a:pPr marL="0" indent="0" fontAlgn="auto">
              <a:buFont typeface="Wingdings 3" pitchFamily="18" charset="2"/>
              <a:buNone/>
              <a:defRPr/>
            </a:pPr>
            <a:br>
              <a:rPr lang="en-GB" sz="3200" b="1" dirty="0">
                <a:solidFill>
                  <a:schemeClr val="bg2">
                    <a:lumMod val="75000"/>
                  </a:schemeClr>
                </a:solidFill>
              </a:rPr>
            </a:br>
            <a:r>
              <a:rPr lang="en-GB" sz="3200" dirty="0"/>
              <a:t>In many countries, persons with hearing impairment have formed associations to look after their needs and welfare. </a:t>
            </a:r>
            <a:endParaRPr lang="en-US" sz="3200" dirty="0"/>
          </a:p>
          <a:p>
            <a:pPr fontAlgn="auto">
              <a:defRPr/>
            </a:pPr>
            <a:r>
              <a:rPr lang="en-GB" sz="3200" dirty="0"/>
              <a:t>Some of them meet to discuss issues affecting them, and arrange for short training courses in communication skills. </a:t>
            </a:r>
            <a:r>
              <a:rPr lang="en-GB" dirty="0" err="1"/>
              <a:t>e.g</a:t>
            </a:r>
            <a:endParaRPr lang="en-US" sz="3200" dirty="0"/>
          </a:p>
          <a:p>
            <a:pPr fontAlgn="auto">
              <a:defRPr/>
            </a:pPr>
            <a:r>
              <a:rPr lang="en-GB" sz="3200" dirty="0" err="1"/>
              <a:t>i</a:t>
            </a:r>
            <a:r>
              <a:rPr lang="en-GB" sz="3200" dirty="0"/>
              <a:t>) The </a:t>
            </a:r>
            <a:r>
              <a:rPr lang="en-GB" sz="3200" b="1" dirty="0"/>
              <a:t>Kenya National Association for the Deaf</a:t>
            </a:r>
            <a:br>
              <a:rPr lang="en-GB" sz="3200" dirty="0"/>
            </a:br>
            <a:r>
              <a:rPr lang="en-GB" sz="3200" dirty="0"/>
              <a:t>ii) </a:t>
            </a:r>
            <a:r>
              <a:rPr lang="en-GB" sz="3200" b="1" dirty="0"/>
              <a:t>Kenya National Deaf HIV/AIDS Education Programme</a:t>
            </a:r>
            <a:r>
              <a:rPr lang="en-GB" sz="3200" dirty="0"/>
              <a:t> (NGO )</a:t>
            </a:r>
          </a:p>
          <a:p>
            <a:pPr marL="0" indent="0" fontAlgn="auto">
              <a:buFont typeface="Wingdings 3" pitchFamily="18" charset="2"/>
              <a:buNone/>
              <a:defRPr/>
            </a:pPr>
            <a:r>
              <a:rPr lang="en-GB" sz="3200" dirty="0"/>
              <a:t> NB.</a:t>
            </a:r>
            <a:r>
              <a:rPr lang="en-GB" sz="3200" b="1" i="1" dirty="0"/>
              <a:t>As a health worker it is important for you to know about these associations so that you can refer your patients appropriately.</a:t>
            </a:r>
            <a:endParaRPr lang="en-US" sz="3200" dirty="0"/>
          </a:p>
          <a:p>
            <a:pPr fontAlgn="auto">
              <a:defRPr/>
            </a:pPr>
            <a:endParaRPr lang="en-US" dirty="0"/>
          </a:p>
        </p:txBody>
      </p:sp>
    </p:spTree>
    <p:extLst>
      <p:ext uri="{BB962C8B-B14F-4D97-AF65-F5344CB8AC3E}">
        <p14:creationId xmlns:p14="http://schemas.microsoft.com/office/powerpoint/2010/main" val="383052826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dirty="0"/>
          </a:p>
        </p:txBody>
      </p:sp>
      <p:sp>
        <p:nvSpPr>
          <p:cNvPr id="4" name="Title 1"/>
          <p:cNvSpPr>
            <a:spLocks noGrp="1"/>
          </p:cNvSpPr>
          <p:nvPr>
            <p:ph type="title"/>
          </p:nvPr>
        </p:nvSpPr>
        <p:spPr/>
        <p:txBody>
          <a:bodyPr>
            <a:normAutofit fontScale="90000"/>
          </a:bodyPr>
          <a:lstStyle/>
          <a:p>
            <a:pPr fontAlgn="auto">
              <a:spcAft>
                <a:spcPts val="0"/>
              </a:spcAft>
              <a:defRPr/>
            </a:pPr>
            <a:r>
              <a:rPr lang="en-GB" b="1" dirty="0"/>
              <a:t>Management of Hearing Impairment</a:t>
            </a:r>
            <a:br>
              <a:rPr lang="en-US" dirty="0"/>
            </a:br>
            <a:endParaRPr lang="en-US" dirty="0"/>
          </a:p>
        </p:txBody>
      </p:sp>
    </p:spTree>
    <p:extLst>
      <p:ext uri="{BB962C8B-B14F-4D97-AF65-F5344CB8AC3E}">
        <p14:creationId xmlns:p14="http://schemas.microsoft.com/office/powerpoint/2010/main" val="202180921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Prevention of Hearing Impairment</a:t>
            </a:r>
            <a:endParaRPr lang="en-US" dirty="0"/>
          </a:p>
        </p:txBody>
      </p:sp>
      <p:sp>
        <p:nvSpPr>
          <p:cNvPr id="3" name="Content Placeholder 2"/>
          <p:cNvSpPr>
            <a:spLocks noGrp="1"/>
          </p:cNvSpPr>
          <p:nvPr>
            <p:ph idx="1"/>
          </p:nvPr>
        </p:nvSpPr>
        <p:spPr/>
        <p:txBody>
          <a:bodyPr>
            <a:normAutofit fontScale="92500" lnSpcReduction="10000"/>
          </a:bodyPr>
          <a:lstStyle/>
          <a:p>
            <a:pPr fontAlgn="auto">
              <a:defRPr/>
            </a:pPr>
            <a:r>
              <a:rPr lang="en-GB" dirty="0"/>
              <a:t>Improved prenatal, labour and delivery services </a:t>
            </a:r>
          </a:p>
          <a:p>
            <a:pPr fontAlgn="auto">
              <a:defRPr/>
            </a:pPr>
            <a:r>
              <a:rPr lang="en-GB" dirty="0"/>
              <a:t>Pregnant mothers should be vaccinated against </a:t>
            </a:r>
            <a:r>
              <a:rPr lang="en-GB" dirty="0" err="1"/>
              <a:t>german</a:t>
            </a:r>
            <a:r>
              <a:rPr lang="en-GB" dirty="0"/>
              <a:t> measles (rubella). </a:t>
            </a:r>
            <a:endParaRPr lang="en-US" dirty="0"/>
          </a:p>
          <a:p>
            <a:pPr fontAlgn="auto">
              <a:defRPr/>
            </a:pPr>
            <a:r>
              <a:rPr lang="en-GB" dirty="0"/>
              <a:t>The mother should also be advised to avoid taking drugs unless prescribed by the doctor.</a:t>
            </a:r>
            <a:endParaRPr lang="en-US" dirty="0"/>
          </a:p>
          <a:p>
            <a:pPr fontAlgn="auto">
              <a:defRPr/>
            </a:pPr>
            <a:r>
              <a:rPr lang="en-GB" dirty="0"/>
              <a:t>Since deafness can also be caused by complications of labour and delivery, it is very important that you identify early and manage mothers who may present with labour complications. </a:t>
            </a:r>
            <a:endParaRPr lang="en-US" dirty="0"/>
          </a:p>
          <a:p>
            <a:endParaRPr lang="en-US" dirty="0"/>
          </a:p>
        </p:txBody>
      </p:sp>
    </p:spTree>
    <p:extLst>
      <p:ext uri="{BB962C8B-B14F-4D97-AF65-F5344CB8AC3E}">
        <p14:creationId xmlns:p14="http://schemas.microsoft.com/office/powerpoint/2010/main" val="78706013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a:t>
            </a:r>
          </a:p>
        </p:txBody>
      </p:sp>
      <p:sp>
        <p:nvSpPr>
          <p:cNvPr id="3" name="Content Placeholder 2"/>
          <p:cNvSpPr>
            <a:spLocks noGrp="1"/>
          </p:cNvSpPr>
          <p:nvPr>
            <p:ph idx="1"/>
          </p:nvPr>
        </p:nvSpPr>
        <p:spPr/>
        <p:txBody>
          <a:bodyPr>
            <a:normAutofit fontScale="92500"/>
          </a:bodyPr>
          <a:lstStyle/>
          <a:p>
            <a:r>
              <a:rPr lang="en-GB" dirty="0"/>
              <a:t>Early diagnosis in order to minimise chances of intracranial injury to the </a:t>
            </a:r>
            <a:r>
              <a:rPr lang="en-GB" dirty="0" err="1"/>
              <a:t>newborn</a:t>
            </a:r>
            <a:r>
              <a:rPr lang="en-GB" dirty="0"/>
              <a:t>.</a:t>
            </a:r>
          </a:p>
          <a:p>
            <a:pPr fontAlgn="auto">
              <a:defRPr/>
            </a:pPr>
            <a:r>
              <a:rPr lang="en-GB" dirty="0"/>
              <a:t> Early diagnosis and treatment of infections and trauma </a:t>
            </a:r>
            <a:r>
              <a:rPr lang="en-GB" dirty="0" err="1"/>
              <a:t>eg</a:t>
            </a:r>
            <a:r>
              <a:rPr lang="en-GB" dirty="0"/>
              <a:t> otitis media, ear discharge or a foreign body in the ear, so as to prevent complications which may lead to hearing impairment. </a:t>
            </a:r>
            <a:endParaRPr lang="en-US" dirty="0"/>
          </a:p>
          <a:p>
            <a:pPr fontAlgn="auto">
              <a:defRPr/>
            </a:pPr>
            <a:r>
              <a:rPr lang="en-GB" dirty="0"/>
              <a:t>The community should be educated on the importance of identifying these signs and seeking prompt medical advice</a:t>
            </a:r>
            <a:endParaRPr lang="en-US" dirty="0"/>
          </a:p>
          <a:p>
            <a:endParaRPr lang="en-US" dirty="0"/>
          </a:p>
        </p:txBody>
      </p:sp>
    </p:spTree>
    <p:extLst>
      <p:ext uri="{BB962C8B-B14F-4D97-AF65-F5344CB8AC3E}">
        <p14:creationId xmlns:p14="http://schemas.microsoft.com/office/powerpoint/2010/main" val="321183609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a:t>
            </a:r>
          </a:p>
        </p:txBody>
      </p:sp>
      <p:sp>
        <p:nvSpPr>
          <p:cNvPr id="3" name="Content Placeholder 2"/>
          <p:cNvSpPr>
            <a:spLocks noGrp="1"/>
          </p:cNvSpPr>
          <p:nvPr>
            <p:ph idx="1"/>
          </p:nvPr>
        </p:nvSpPr>
        <p:spPr/>
        <p:txBody>
          <a:bodyPr/>
          <a:lstStyle/>
          <a:p>
            <a:pPr fontAlgn="auto">
              <a:defRPr/>
            </a:pPr>
            <a:r>
              <a:rPr lang="en-GB" dirty="0"/>
              <a:t>Avoid drugs which may cause ototoxicity, or use them under medical supervision. </a:t>
            </a:r>
            <a:endParaRPr lang="en-US" dirty="0"/>
          </a:p>
          <a:p>
            <a:pPr fontAlgn="auto">
              <a:defRPr/>
            </a:pPr>
            <a:r>
              <a:rPr lang="en-GB" dirty="0"/>
              <a:t>Avoid excessive noise, which may result to temporally or permanent hearing loss</a:t>
            </a:r>
            <a:endParaRPr lang="en-US" dirty="0"/>
          </a:p>
          <a:p>
            <a:endParaRPr lang="en-US" dirty="0"/>
          </a:p>
        </p:txBody>
      </p:sp>
    </p:spTree>
    <p:extLst>
      <p:ext uri="{BB962C8B-B14F-4D97-AF65-F5344CB8AC3E}">
        <p14:creationId xmlns:p14="http://schemas.microsoft.com/office/powerpoint/2010/main" val="1365015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Visual impairment</a:t>
            </a:r>
          </a:p>
        </p:txBody>
      </p:sp>
      <p:sp>
        <p:nvSpPr>
          <p:cNvPr id="3" name="Content Placeholder 2"/>
          <p:cNvSpPr>
            <a:spLocks noGrp="1"/>
          </p:cNvSpPr>
          <p:nvPr>
            <p:ph idx="1"/>
          </p:nvPr>
        </p:nvSpPr>
        <p:spPr/>
        <p:txBody>
          <a:bodyPr>
            <a:normAutofit fontScale="85000" lnSpcReduction="10000"/>
          </a:bodyPr>
          <a:lstStyle/>
          <a:p>
            <a:pPr fontAlgn="auto">
              <a:defRPr/>
            </a:pPr>
            <a:r>
              <a:rPr lang="en-GB" dirty="0"/>
              <a:t>Visual impairment is the lack or inability to see, which may be caused by diseases or injuries to the eye. </a:t>
            </a:r>
          </a:p>
          <a:p>
            <a:pPr marL="0" indent="0" fontAlgn="auto">
              <a:buFont typeface="Wingdings 3" pitchFamily="18" charset="2"/>
              <a:buNone/>
              <a:defRPr/>
            </a:pPr>
            <a:r>
              <a:rPr lang="en-GB" dirty="0"/>
              <a:t>The following are possible causes of visual impairment: </a:t>
            </a:r>
            <a:endParaRPr lang="en-US" sz="3600" dirty="0"/>
          </a:p>
          <a:p>
            <a:pPr fontAlgn="auto">
              <a:defRPr/>
            </a:pPr>
            <a:r>
              <a:rPr lang="en-GB" dirty="0"/>
              <a:t>Trachoma. </a:t>
            </a:r>
            <a:endParaRPr lang="en-US" sz="3600" dirty="0"/>
          </a:p>
          <a:p>
            <a:pPr fontAlgn="auto">
              <a:defRPr/>
            </a:pPr>
            <a:r>
              <a:rPr lang="en-GB" dirty="0"/>
              <a:t>Vitamin A deficiency. </a:t>
            </a:r>
            <a:endParaRPr lang="en-US" sz="3600" dirty="0"/>
          </a:p>
          <a:p>
            <a:pPr fontAlgn="auto">
              <a:defRPr/>
            </a:pPr>
            <a:r>
              <a:rPr lang="en-GB" dirty="0"/>
              <a:t>Allergy. </a:t>
            </a:r>
            <a:endParaRPr lang="en-US" sz="3600" dirty="0"/>
          </a:p>
          <a:p>
            <a:pPr fontAlgn="auto">
              <a:defRPr/>
            </a:pPr>
            <a:r>
              <a:rPr lang="en-GB" dirty="0"/>
              <a:t>Cataract. </a:t>
            </a:r>
            <a:endParaRPr lang="en-US" sz="3600" dirty="0"/>
          </a:p>
          <a:p>
            <a:pPr fontAlgn="auto">
              <a:defRPr/>
            </a:pPr>
            <a:r>
              <a:rPr lang="en-GB" dirty="0"/>
              <a:t>Macular degeneration. </a:t>
            </a:r>
            <a:endParaRPr lang="en-US" sz="3600" dirty="0"/>
          </a:p>
          <a:p>
            <a:pPr fontAlgn="auto">
              <a:defRPr/>
            </a:pPr>
            <a:r>
              <a:rPr lang="en-GB" dirty="0"/>
              <a:t>Some types of cancer such as retinoblastoma and pituitary gland tumours. </a:t>
            </a:r>
            <a:endParaRPr lang="en-US" sz="3600" dirty="0"/>
          </a:p>
          <a:p>
            <a:pPr fontAlgn="auto">
              <a:defRPr/>
            </a:pPr>
            <a:endParaRPr lang="en-US" sz="3600" dirty="0"/>
          </a:p>
          <a:p>
            <a:endParaRPr lang="en-US" dirty="0"/>
          </a:p>
        </p:txBody>
      </p:sp>
    </p:spTree>
    <p:extLst>
      <p:ext uri="{BB962C8B-B14F-4D97-AF65-F5344CB8AC3E}">
        <p14:creationId xmlns:p14="http://schemas.microsoft.com/office/powerpoint/2010/main" val="345068054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a:t>
            </a:r>
          </a:p>
        </p:txBody>
      </p:sp>
      <p:sp>
        <p:nvSpPr>
          <p:cNvPr id="3" name="Content Placeholder 2"/>
          <p:cNvSpPr>
            <a:spLocks noGrp="1"/>
          </p:cNvSpPr>
          <p:nvPr>
            <p:ph idx="1"/>
          </p:nvPr>
        </p:nvSpPr>
        <p:spPr/>
        <p:txBody>
          <a:bodyPr>
            <a:normAutofit fontScale="92500" lnSpcReduction="10000"/>
          </a:bodyPr>
          <a:lstStyle/>
          <a:p>
            <a:pPr fontAlgn="auto">
              <a:defRPr/>
            </a:pPr>
            <a:r>
              <a:rPr lang="en-GB" dirty="0"/>
              <a:t>Childhood blindness, for example, congenital cataract and corneal blindness. </a:t>
            </a:r>
            <a:endParaRPr lang="en-US" sz="3600" dirty="0"/>
          </a:p>
          <a:p>
            <a:pPr fontAlgn="auto">
              <a:defRPr/>
            </a:pPr>
            <a:r>
              <a:rPr lang="en-GB" dirty="0"/>
              <a:t>Diabetic retinopathy. </a:t>
            </a:r>
            <a:endParaRPr lang="en-US" sz="3600" dirty="0"/>
          </a:p>
          <a:p>
            <a:pPr fontAlgn="auto">
              <a:defRPr/>
            </a:pPr>
            <a:r>
              <a:rPr lang="en-GB" dirty="0"/>
              <a:t>Disorders of the nervous system such as multiple sclerosis and stroke. </a:t>
            </a:r>
            <a:endParaRPr lang="en-US" sz="3600" dirty="0"/>
          </a:p>
          <a:p>
            <a:pPr fontAlgn="auto">
              <a:defRPr/>
            </a:pPr>
            <a:r>
              <a:rPr lang="en-GB" dirty="0"/>
              <a:t>Refractive errors. </a:t>
            </a:r>
          </a:p>
          <a:p>
            <a:pPr fontAlgn="auto">
              <a:defRPr/>
            </a:pPr>
            <a:r>
              <a:rPr lang="en-GB" sz="3600" dirty="0"/>
              <a:t>Glaucoma</a:t>
            </a:r>
            <a:endParaRPr lang="en-US" sz="3600" dirty="0"/>
          </a:p>
          <a:p>
            <a:pPr fontAlgn="auto">
              <a:defRPr/>
            </a:pPr>
            <a:r>
              <a:rPr lang="en-GB" dirty="0"/>
              <a:t>Ocular complications of HIV/AIDS. </a:t>
            </a:r>
            <a:endParaRPr lang="en-US" sz="3600" dirty="0"/>
          </a:p>
          <a:p>
            <a:pPr fontAlgn="auto">
              <a:defRPr/>
            </a:pPr>
            <a:r>
              <a:rPr lang="en-GB" dirty="0"/>
              <a:t>Accidents which cause injury to the eye.</a:t>
            </a:r>
            <a:endParaRPr lang="en-US" sz="3600" dirty="0"/>
          </a:p>
          <a:p>
            <a:endParaRPr lang="en-US" dirty="0"/>
          </a:p>
        </p:txBody>
      </p:sp>
    </p:spTree>
    <p:extLst>
      <p:ext uri="{BB962C8B-B14F-4D97-AF65-F5344CB8AC3E}">
        <p14:creationId xmlns:p14="http://schemas.microsoft.com/office/powerpoint/2010/main" val="118110219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282575"/>
            <a:ext cx="7886700" cy="611188"/>
          </a:xfrm>
        </p:spPr>
        <p:txBody>
          <a:bodyPr>
            <a:normAutofit fontScale="90000"/>
          </a:bodyPr>
          <a:lstStyle/>
          <a:p>
            <a:pPr fontAlgn="auto">
              <a:spcAft>
                <a:spcPts val="0"/>
              </a:spcAft>
              <a:defRPr/>
            </a:pPr>
            <a:r>
              <a:rPr lang="en-GB" b="1" dirty="0"/>
              <a:t>Services Available for the Visually Impaired</a:t>
            </a:r>
            <a:br>
              <a:rPr lang="en-US" dirty="0"/>
            </a:br>
            <a:endParaRPr lang="en-US" dirty="0"/>
          </a:p>
        </p:txBody>
      </p:sp>
      <p:sp>
        <p:nvSpPr>
          <p:cNvPr id="23555" name="Content Placeholder 2"/>
          <p:cNvSpPr>
            <a:spLocks noGrp="1"/>
          </p:cNvSpPr>
          <p:nvPr>
            <p:ph idx="1"/>
          </p:nvPr>
        </p:nvSpPr>
        <p:spPr>
          <a:xfrm>
            <a:off x="248841" y="747714"/>
            <a:ext cx="8620125" cy="5881687"/>
          </a:xfrm>
        </p:spPr>
        <p:txBody>
          <a:bodyPr/>
          <a:lstStyle/>
          <a:p>
            <a:pPr marL="0" indent="0">
              <a:buNone/>
            </a:pPr>
            <a:r>
              <a:rPr lang="en-GB" sz="2900" b="1" dirty="0"/>
              <a:t>    At the Family Level</a:t>
            </a:r>
            <a:endParaRPr lang="en-US" sz="2900" dirty="0"/>
          </a:p>
          <a:p>
            <a:r>
              <a:rPr lang="en-GB" sz="2900" dirty="0"/>
              <a:t>Security</a:t>
            </a:r>
            <a:endParaRPr lang="en-US" sz="2900" dirty="0"/>
          </a:p>
          <a:p>
            <a:r>
              <a:rPr lang="en-GB" sz="2900" dirty="0"/>
              <a:t>Psychological support</a:t>
            </a:r>
            <a:endParaRPr lang="en-US" sz="2900" dirty="0"/>
          </a:p>
          <a:p>
            <a:r>
              <a:rPr lang="en-GB" sz="2900" dirty="0"/>
              <a:t>Specialized education</a:t>
            </a:r>
            <a:endParaRPr lang="en-US" sz="2900" dirty="0"/>
          </a:p>
          <a:p>
            <a:r>
              <a:rPr lang="en-GB" sz="2900" dirty="0"/>
              <a:t>Basic needs; food, shelter clothing </a:t>
            </a:r>
            <a:endParaRPr lang="en-US" sz="2900" dirty="0"/>
          </a:p>
          <a:p>
            <a:r>
              <a:rPr lang="en-GB" sz="2900" dirty="0"/>
              <a:t>Normally, activities of daily living such as feeding, socialising, playing, verbal skills, and mobility are learnt at home.</a:t>
            </a:r>
          </a:p>
          <a:p>
            <a:r>
              <a:rPr lang="en-GB" sz="2900" dirty="0"/>
              <a:t> A normal child learns how to do every day activities by watching what others are doing and imitating them.  </a:t>
            </a:r>
            <a:endParaRPr lang="en-US" sz="2900" dirty="0"/>
          </a:p>
          <a:p>
            <a:endParaRPr lang="en-US" dirty="0"/>
          </a:p>
        </p:txBody>
      </p:sp>
    </p:spTree>
    <p:extLst>
      <p:ext uri="{BB962C8B-B14F-4D97-AF65-F5344CB8AC3E}">
        <p14:creationId xmlns:p14="http://schemas.microsoft.com/office/powerpoint/2010/main" val="331401340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a:t>
            </a:r>
          </a:p>
        </p:txBody>
      </p:sp>
      <p:sp>
        <p:nvSpPr>
          <p:cNvPr id="3" name="Content Placeholder 2"/>
          <p:cNvSpPr>
            <a:spLocks noGrp="1"/>
          </p:cNvSpPr>
          <p:nvPr>
            <p:ph idx="1"/>
          </p:nvPr>
        </p:nvSpPr>
        <p:spPr/>
        <p:txBody>
          <a:bodyPr>
            <a:normAutofit fontScale="92500" lnSpcReduction="20000"/>
          </a:bodyPr>
          <a:lstStyle/>
          <a:p>
            <a:pPr>
              <a:defRPr/>
            </a:pPr>
            <a:r>
              <a:rPr lang="en-GB" dirty="0"/>
              <a:t>If a child is under five years of age and is visually impaired, then </a:t>
            </a:r>
            <a:r>
              <a:rPr lang="en-GB" i="1" dirty="0"/>
              <a:t>they need special help from the family in order to learn these skills.</a:t>
            </a:r>
            <a:endParaRPr lang="en-GB" dirty="0"/>
          </a:p>
          <a:p>
            <a:pPr>
              <a:defRPr/>
            </a:pPr>
            <a:r>
              <a:rPr lang="en-GB" dirty="0"/>
              <a:t>The family needs to train the child to recognise common domestic objects by touching. They need to provide the child with toys to play with in a room that does not put the child at risk from accidents.</a:t>
            </a:r>
          </a:p>
          <a:p>
            <a:pPr>
              <a:defRPr/>
            </a:pPr>
            <a:r>
              <a:rPr lang="en-GB" dirty="0"/>
              <a:t>Children who are visually impaired also need more body contact, especially when talking to them to facilitate communication. </a:t>
            </a:r>
            <a:endParaRPr lang="en-US" dirty="0"/>
          </a:p>
          <a:p>
            <a:pPr marL="0" indent="0">
              <a:buNone/>
              <a:defRPr/>
            </a:pPr>
            <a:endParaRPr lang="en-US" dirty="0"/>
          </a:p>
          <a:p>
            <a:pPr marL="0" indent="0" fontAlgn="auto">
              <a:buNone/>
              <a:defRPr/>
            </a:pPr>
            <a:endParaRPr lang="en-US" dirty="0"/>
          </a:p>
          <a:p>
            <a:pPr fontAlgn="auto">
              <a:defRPr/>
            </a:pPr>
            <a:endParaRPr lang="en-US" dirty="0"/>
          </a:p>
          <a:p>
            <a:endParaRPr lang="en-US" dirty="0"/>
          </a:p>
        </p:txBody>
      </p:sp>
    </p:spTree>
    <p:extLst>
      <p:ext uri="{BB962C8B-B14F-4D97-AF65-F5344CB8AC3E}">
        <p14:creationId xmlns:p14="http://schemas.microsoft.com/office/powerpoint/2010/main" val="27893754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Specific objectives of the course</a:t>
            </a:r>
          </a:p>
        </p:txBody>
      </p:sp>
      <p:sp>
        <p:nvSpPr>
          <p:cNvPr id="3" name="Content Placeholder 2"/>
          <p:cNvSpPr>
            <a:spLocks noGrp="1"/>
          </p:cNvSpPr>
          <p:nvPr>
            <p:ph idx="1"/>
          </p:nvPr>
        </p:nvSpPr>
        <p:spPr/>
        <p:txBody>
          <a:bodyPr>
            <a:normAutofit/>
          </a:bodyPr>
          <a:lstStyle/>
          <a:p>
            <a:pPr lvl="0"/>
            <a:r>
              <a:rPr lang="en-GB" dirty="0"/>
              <a:t>Identify individuals/groups who need special health services in the community and take appropriate action </a:t>
            </a:r>
            <a:endParaRPr lang="en-US" dirty="0"/>
          </a:p>
          <a:p>
            <a:pPr lvl="0"/>
            <a:r>
              <a:rPr lang="en-GB" dirty="0"/>
              <a:t>Mobilise and sensitise the community to respond appropriately in emergencies and disease outbreaks </a:t>
            </a:r>
            <a:endParaRPr lang="en-US" dirty="0"/>
          </a:p>
        </p:txBody>
      </p:sp>
    </p:spTree>
    <p:extLst>
      <p:ext uri="{BB962C8B-B14F-4D97-AF65-F5344CB8AC3E}">
        <p14:creationId xmlns:p14="http://schemas.microsoft.com/office/powerpoint/2010/main" val="143218076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a:t>
            </a:r>
          </a:p>
        </p:txBody>
      </p:sp>
      <p:sp>
        <p:nvSpPr>
          <p:cNvPr id="3" name="Content Placeholder 2"/>
          <p:cNvSpPr>
            <a:spLocks noGrp="1"/>
          </p:cNvSpPr>
          <p:nvPr>
            <p:ph idx="1"/>
          </p:nvPr>
        </p:nvSpPr>
        <p:spPr/>
        <p:txBody>
          <a:bodyPr>
            <a:normAutofit fontScale="92500"/>
          </a:bodyPr>
          <a:lstStyle/>
          <a:p>
            <a:pPr fontAlgn="auto">
              <a:defRPr/>
            </a:pPr>
            <a:r>
              <a:rPr lang="en-GB" dirty="0"/>
              <a:t>When the child is old enough to attend nursery school, the family should recite nursery rhymes and songs with the child, in order to prepare the child for integration into the community, where they will identify with the learning activities of other nursery school children.</a:t>
            </a:r>
            <a:endParaRPr lang="en-US" dirty="0"/>
          </a:p>
          <a:p>
            <a:pPr fontAlgn="auto">
              <a:defRPr/>
            </a:pPr>
            <a:r>
              <a:rPr lang="en-GB" dirty="0"/>
              <a:t>Encourage a person who is visually challenged to have contacts for relatives and friends to be contacted when the need arises. </a:t>
            </a:r>
            <a:endParaRPr lang="en-US" dirty="0"/>
          </a:p>
          <a:p>
            <a:endParaRPr lang="en-US" dirty="0"/>
          </a:p>
        </p:txBody>
      </p:sp>
    </p:spTree>
    <p:extLst>
      <p:ext uri="{BB962C8B-B14F-4D97-AF65-F5344CB8AC3E}">
        <p14:creationId xmlns:p14="http://schemas.microsoft.com/office/powerpoint/2010/main" val="61510217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a:t>
            </a:r>
          </a:p>
        </p:txBody>
      </p:sp>
      <p:sp>
        <p:nvSpPr>
          <p:cNvPr id="3" name="Content Placeholder 2"/>
          <p:cNvSpPr>
            <a:spLocks noGrp="1"/>
          </p:cNvSpPr>
          <p:nvPr>
            <p:ph idx="1"/>
          </p:nvPr>
        </p:nvSpPr>
        <p:spPr/>
        <p:txBody>
          <a:bodyPr/>
          <a:lstStyle/>
          <a:p>
            <a:pPr fontAlgn="auto">
              <a:defRPr/>
            </a:pPr>
            <a:r>
              <a:rPr lang="en-GB" dirty="0"/>
              <a:t>The family needs to modify the environment to prevent accidents. Encourage the person to participate in activities they can perform and enjoy.</a:t>
            </a:r>
            <a:br>
              <a:rPr lang="en-GB" dirty="0"/>
            </a:br>
            <a:br>
              <a:rPr lang="en-GB" dirty="0"/>
            </a:br>
            <a:r>
              <a:rPr lang="en-GB" b="1" i="1" dirty="0"/>
              <a:t>Nurse’s role:</a:t>
            </a:r>
            <a:r>
              <a:rPr lang="en-GB" dirty="0"/>
              <a:t> Your role is important in providing support and encouragement to the family and availing them with information on the available resources</a:t>
            </a:r>
            <a:endParaRPr lang="en-US" dirty="0"/>
          </a:p>
          <a:p>
            <a:pPr marL="0" indent="0" fontAlgn="auto">
              <a:buFont typeface="Wingdings 3" pitchFamily="18" charset="2"/>
              <a:buNone/>
              <a:defRPr/>
            </a:pPr>
            <a:endParaRPr lang="en-US" dirty="0">
              <a:solidFill>
                <a:schemeClr val="bg2">
                  <a:lumMod val="75000"/>
                </a:schemeClr>
              </a:solidFill>
            </a:endParaRPr>
          </a:p>
          <a:p>
            <a:endParaRPr lang="en-US" dirty="0"/>
          </a:p>
        </p:txBody>
      </p:sp>
    </p:spTree>
    <p:extLst>
      <p:ext uri="{BB962C8B-B14F-4D97-AF65-F5344CB8AC3E}">
        <p14:creationId xmlns:p14="http://schemas.microsoft.com/office/powerpoint/2010/main" val="400240344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5"/>
            <a:ext cx="7886700" cy="508000"/>
          </a:xfrm>
        </p:spPr>
        <p:txBody>
          <a:bodyPr>
            <a:normAutofit fontScale="90000"/>
          </a:bodyPr>
          <a:lstStyle/>
          <a:p>
            <a:pPr fontAlgn="auto">
              <a:spcAft>
                <a:spcPts val="0"/>
              </a:spcAft>
              <a:defRPr/>
            </a:pPr>
            <a:r>
              <a:rPr lang="en-GB" b="1" u="sng" dirty="0"/>
              <a:t>Institutional Level</a:t>
            </a:r>
            <a:endParaRPr lang="en-US" dirty="0"/>
          </a:p>
        </p:txBody>
      </p:sp>
      <p:sp>
        <p:nvSpPr>
          <p:cNvPr id="3" name="Content Placeholder 2"/>
          <p:cNvSpPr>
            <a:spLocks noGrp="1"/>
          </p:cNvSpPr>
          <p:nvPr>
            <p:ph idx="1"/>
          </p:nvPr>
        </p:nvSpPr>
        <p:spPr>
          <a:xfrm>
            <a:off x="233363" y="873126"/>
            <a:ext cx="8666560" cy="5630863"/>
          </a:xfrm>
        </p:spPr>
        <p:txBody>
          <a:bodyPr rtlCol="0">
            <a:normAutofit fontScale="77500" lnSpcReduction="20000"/>
          </a:bodyPr>
          <a:lstStyle/>
          <a:p>
            <a:pPr marL="0" indent="0" fontAlgn="auto">
              <a:buFont typeface="Wingdings 3" pitchFamily="18" charset="2"/>
              <a:buNone/>
              <a:defRPr/>
            </a:pPr>
            <a:br>
              <a:rPr lang="en-GB" b="1" dirty="0">
                <a:solidFill>
                  <a:schemeClr val="bg2">
                    <a:lumMod val="75000"/>
                  </a:schemeClr>
                </a:solidFill>
              </a:rPr>
            </a:br>
            <a:r>
              <a:rPr lang="en-GB" sz="3600" b="1" dirty="0"/>
              <a:t>Education Institutions:  </a:t>
            </a:r>
            <a:r>
              <a:rPr lang="en-GB" sz="3600" b="1" dirty="0" err="1"/>
              <a:t>eg</a:t>
            </a:r>
            <a:r>
              <a:rPr lang="en-GB" sz="3600" b="1" dirty="0"/>
              <a:t> Schools for the Blind</a:t>
            </a:r>
            <a:endParaRPr lang="en-US" sz="3600" dirty="0"/>
          </a:p>
          <a:p>
            <a:pPr fontAlgn="auto">
              <a:defRPr/>
            </a:pPr>
            <a:r>
              <a:rPr lang="en-GB" sz="3600" dirty="0"/>
              <a:t>special schools that provide special services to the visually impaired</a:t>
            </a:r>
          </a:p>
          <a:p>
            <a:pPr fontAlgn="auto">
              <a:defRPr/>
            </a:pPr>
            <a:r>
              <a:rPr lang="en-GB" sz="3600" dirty="0"/>
              <a:t>Owned and managed by the government, NGO’s and missions.</a:t>
            </a:r>
            <a:endParaRPr lang="en-US" sz="3600" dirty="0"/>
          </a:p>
          <a:p>
            <a:pPr fontAlgn="auto">
              <a:defRPr/>
            </a:pPr>
            <a:r>
              <a:rPr lang="en-US" sz="3600" dirty="0"/>
              <a:t>The</a:t>
            </a:r>
            <a:r>
              <a:rPr lang="en-GB" sz="3600" dirty="0"/>
              <a:t> visually impaired are taught </a:t>
            </a:r>
            <a:r>
              <a:rPr lang="en-GB" sz="3600" b="1" u="sng" dirty="0"/>
              <a:t>Braille,</a:t>
            </a:r>
            <a:r>
              <a:rPr lang="en-GB" sz="3600" dirty="0"/>
              <a:t> a system of reading specially developed for blind people which uses small raised marks that they feel with their fingers</a:t>
            </a:r>
            <a:endParaRPr lang="en-US" sz="3600" dirty="0"/>
          </a:p>
          <a:p>
            <a:pPr fontAlgn="auto">
              <a:defRPr/>
            </a:pPr>
            <a:r>
              <a:rPr lang="en-GB" sz="3600" dirty="0"/>
              <a:t>Afterwards they are able to pursue their studies and careers. </a:t>
            </a:r>
            <a:endParaRPr lang="en-US" sz="3600" dirty="0"/>
          </a:p>
          <a:p>
            <a:pPr fontAlgn="auto">
              <a:defRPr/>
            </a:pPr>
            <a:r>
              <a:rPr lang="en-GB" sz="3600" dirty="0"/>
              <a:t>are also taught </a:t>
            </a:r>
            <a:r>
              <a:rPr lang="en-GB" sz="3600" b="1" i="1" dirty="0"/>
              <a:t>survival skills and skills of daily living </a:t>
            </a:r>
            <a:r>
              <a:rPr lang="en-GB" sz="3600" dirty="0" err="1"/>
              <a:t>eg</a:t>
            </a:r>
            <a:r>
              <a:rPr lang="en-GB" sz="3600" dirty="0"/>
              <a:t> how to get around from point A to B using a cane.</a:t>
            </a:r>
          </a:p>
        </p:txBody>
      </p:sp>
    </p:spTree>
    <p:extLst>
      <p:ext uri="{BB962C8B-B14F-4D97-AF65-F5344CB8AC3E}">
        <p14:creationId xmlns:p14="http://schemas.microsoft.com/office/powerpoint/2010/main" val="122836908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a:t>
            </a:r>
          </a:p>
        </p:txBody>
      </p:sp>
      <p:sp>
        <p:nvSpPr>
          <p:cNvPr id="3" name="Content Placeholder 2"/>
          <p:cNvSpPr>
            <a:spLocks noGrp="1"/>
          </p:cNvSpPr>
          <p:nvPr>
            <p:ph idx="1"/>
          </p:nvPr>
        </p:nvSpPr>
        <p:spPr/>
        <p:txBody>
          <a:bodyPr>
            <a:normAutofit fontScale="92500" lnSpcReduction="10000"/>
          </a:bodyPr>
          <a:lstStyle/>
          <a:p>
            <a:r>
              <a:rPr lang="en-GB" dirty="0"/>
              <a:t> Special schools play a very big role in increasing their participation in the community and facilitating their integration.</a:t>
            </a:r>
            <a:endParaRPr lang="en-US" dirty="0"/>
          </a:p>
          <a:p>
            <a:r>
              <a:rPr lang="en-GB" b="1" dirty="0"/>
              <a:t>Educational Assessment and Resources Centres (EARCs)</a:t>
            </a:r>
            <a:br>
              <a:rPr lang="en-GB" b="1" dirty="0"/>
            </a:br>
            <a:br>
              <a:rPr lang="en-GB" dirty="0"/>
            </a:br>
            <a:r>
              <a:rPr lang="en-GB" dirty="0"/>
              <a:t>These are centres which were created countrywide to offer assessment and referral, as well as placement of children in schools which are nearest to their homes. </a:t>
            </a:r>
            <a:endParaRPr lang="en-US" dirty="0"/>
          </a:p>
          <a:p>
            <a:endParaRPr lang="en-US" dirty="0"/>
          </a:p>
          <a:p>
            <a:endParaRPr lang="en-US" dirty="0"/>
          </a:p>
        </p:txBody>
      </p:sp>
    </p:spTree>
    <p:extLst>
      <p:ext uri="{BB962C8B-B14F-4D97-AF65-F5344CB8AC3E}">
        <p14:creationId xmlns:p14="http://schemas.microsoft.com/office/powerpoint/2010/main" val="398830035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a:t>
            </a:r>
          </a:p>
        </p:txBody>
      </p:sp>
      <p:sp>
        <p:nvSpPr>
          <p:cNvPr id="3" name="Content Placeholder 2"/>
          <p:cNvSpPr>
            <a:spLocks noGrp="1"/>
          </p:cNvSpPr>
          <p:nvPr>
            <p:ph idx="1"/>
          </p:nvPr>
        </p:nvSpPr>
        <p:spPr/>
        <p:txBody>
          <a:bodyPr/>
          <a:lstStyle/>
          <a:p>
            <a:r>
              <a:rPr lang="en-GB" b="1" dirty="0"/>
              <a:t>CBOs/NGOs/Collaborators</a:t>
            </a:r>
            <a:br>
              <a:rPr lang="en-GB" b="1" dirty="0"/>
            </a:br>
            <a:br>
              <a:rPr lang="en-GB" dirty="0"/>
            </a:br>
            <a:r>
              <a:rPr lang="en-GB" dirty="0"/>
              <a:t>These are organisations which look after the interests of the visually impaired.</a:t>
            </a:r>
          </a:p>
          <a:p>
            <a:r>
              <a:rPr lang="en-GB" dirty="0"/>
              <a:t> They provide assistance in the form of materials and equipment, education, finances, and provision of guidance for the visually impaired.</a:t>
            </a:r>
            <a:endParaRPr lang="en-US" dirty="0"/>
          </a:p>
          <a:p>
            <a:endParaRPr lang="en-US" dirty="0"/>
          </a:p>
        </p:txBody>
      </p:sp>
    </p:spTree>
    <p:extLst>
      <p:ext uri="{BB962C8B-B14F-4D97-AF65-F5344CB8AC3E}">
        <p14:creationId xmlns:p14="http://schemas.microsoft.com/office/powerpoint/2010/main" val="358873592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Institutions  cont.</a:t>
            </a:r>
          </a:p>
        </p:txBody>
      </p:sp>
      <p:sp>
        <p:nvSpPr>
          <p:cNvPr id="3" name="Content Placeholder 2"/>
          <p:cNvSpPr>
            <a:spLocks noGrp="1"/>
          </p:cNvSpPr>
          <p:nvPr>
            <p:ph idx="1"/>
          </p:nvPr>
        </p:nvSpPr>
        <p:spPr/>
        <p:txBody>
          <a:bodyPr>
            <a:normAutofit fontScale="92500" lnSpcReduction="10000"/>
          </a:bodyPr>
          <a:lstStyle/>
          <a:p>
            <a:r>
              <a:rPr lang="en-GB" b="1" dirty="0"/>
              <a:t>Sight Savers International</a:t>
            </a:r>
            <a:endParaRPr lang="en-US" dirty="0"/>
          </a:p>
          <a:p>
            <a:r>
              <a:rPr lang="en-GB" dirty="0"/>
              <a:t>Is the sponsor of the integrated programmes through the Kenya Society for the blind.</a:t>
            </a:r>
            <a:endParaRPr lang="en-US" dirty="0"/>
          </a:p>
          <a:p>
            <a:r>
              <a:rPr lang="en-GB" dirty="0"/>
              <a:t>The organisation provides resources and materials to help the visually impaired. </a:t>
            </a:r>
            <a:endParaRPr lang="en-US" dirty="0"/>
          </a:p>
          <a:p>
            <a:r>
              <a:rPr lang="en-GB" b="1" dirty="0"/>
              <a:t>Low Vision Project</a:t>
            </a:r>
          </a:p>
          <a:p>
            <a:r>
              <a:rPr lang="en-GB" dirty="0"/>
              <a:t>This project is based in Kikuyu </a:t>
            </a:r>
            <a:r>
              <a:rPr lang="en-GB" dirty="0" err="1"/>
              <a:t>pentecostal</a:t>
            </a:r>
            <a:r>
              <a:rPr lang="en-GB" dirty="0"/>
              <a:t> church of east Africa (PCEA) hospital, and it provides services to people with low vision</a:t>
            </a:r>
            <a:endParaRPr lang="en-US" dirty="0"/>
          </a:p>
          <a:p>
            <a:endParaRPr lang="en-US" dirty="0"/>
          </a:p>
        </p:txBody>
      </p:sp>
    </p:spTree>
    <p:extLst>
      <p:ext uri="{BB962C8B-B14F-4D97-AF65-F5344CB8AC3E}">
        <p14:creationId xmlns:p14="http://schemas.microsoft.com/office/powerpoint/2010/main" val="105277919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549275"/>
          </a:xfrm>
        </p:spPr>
        <p:txBody>
          <a:bodyPr>
            <a:normAutofit fontScale="90000"/>
          </a:bodyPr>
          <a:lstStyle/>
          <a:p>
            <a:pPr fontAlgn="auto">
              <a:spcAft>
                <a:spcPts val="0"/>
              </a:spcAft>
              <a:defRPr/>
            </a:pPr>
            <a:r>
              <a:rPr lang="en-GB" b="1" dirty="0"/>
              <a:t>Management and Prevention of Visual Impairment</a:t>
            </a:r>
            <a:br>
              <a:rPr lang="en-US" dirty="0"/>
            </a:br>
            <a:endParaRPr lang="en-US" dirty="0"/>
          </a:p>
        </p:txBody>
      </p:sp>
      <p:sp>
        <p:nvSpPr>
          <p:cNvPr id="3" name="Content Placeholder 2"/>
          <p:cNvSpPr>
            <a:spLocks noGrp="1"/>
          </p:cNvSpPr>
          <p:nvPr>
            <p:ph idx="1"/>
          </p:nvPr>
        </p:nvSpPr>
        <p:spPr>
          <a:xfrm>
            <a:off x="233362" y="665163"/>
            <a:ext cx="8281988" cy="5964237"/>
          </a:xfrm>
        </p:spPr>
        <p:txBody>
          <a:bodyPr rtlCol="0">
            <a:normAutofit fontScale="92500" lnSpcReduction="10000"/>
          </a:bodyPr>
          <a:lstStyle/>
          <a:p>
            <a:pPr fontAlgn="auto">
              <a:defRPr/>
            </a:pPr>
            <a:r>
              <a:rPr lang="en-GB" sz="3200" dirty="0"/>
              <a:t>The management starts with </a:t>
            </a:r>
            <a:r>
              <a:rPr lang="en-GB" sz="3200" b="1" dirty="0"/>
              <a:t>proper assessment</a:t>
            </a:r>
            <a:r>
              <a:rPr lang="en-GB" sz="3200" dirty="0"/>
              <a:t> of the condition followed by </a:t>
            </a:r>
            <a:r>
              <a:rPr lang="en-GB" sz="3200" b="1" dirty="0"/>
              <a:t>treatment</a:t>
            </a:r>
            <a:r>
              <a:rPr lang="en-GB" sz="3200" dirty="0"/>
              <a:t>, </a:t>
            </a:r>
            <a:r>
              <a:rPr lang="en-GB" sz="3200" b="1" dirty="0"/>
              <a:t>integration</a:t>
            </a:r>
            <a:r>
              <a:rPr lang="en-GB" sz="3200" dirty="0"/>
              <a:t> and </a:t>
            </a:r>
            <a:r>
              <a:rPr lang="en-GB" sz="3200" b="1" dirty="0"/>
              <a:t>rehabilitation.</a:t>
            </a:r>
            <a:r>
              <a:rPr lang="en-GB" sz="3200" dirty="0"/>
              <a:t> </a:t>
            </a:r>
            <a:endParaRPr lang="en-US" sz="3200" dirty="0"/>
          </a:p>
          <a:p>
            <a:pPr fontAlgn="auto">
              <a:defRPr/>
            </a:pPr>
            <a:r>
              <a:rPr lang="en-GB" sz="3200" dirty="0"/>
              <a:t>Once the problem has been properly diagnosed, then the treatment may include surgery or visual aids, such as the fitting of eye glasses.</a:t>
            </a:r>
          </a:p>
          <a:p>
            <a:pPr fontAlgn="auto">
              <a:defRPr/>
            </a:pPr>
            <a:r>
              <a:rPr lang="en-GB" sz="3200" dirty="0"/>
              <a:t>If after assessment a person is found to be completely visually impaired, they will need to be integrated and rehabilitated into the community. </a:t>
            </a:r>
          </a:p>
          <a:p>
            <a:pPr fontAlgn="auto">
              <a:defRPr/>
            </a:pPr>
            <a:r>
              <a:rPr lang="en-GB" sz="3200" dirty="0"/>
              <a:t>The process of integration and rehabilitation starts at the family level, and continues into the community through special schools and other institutions for the visually impaired.</a:t>
            </a:r>
            <a:endParaRPr lang="en-US" sz="3200" dirty="0"/>
          </a:p>
          <a:p>
            <a:pPr fontAlgn="auto">
              <a:defRPr/>
            </a:pPr>
            <a:endParaRPr lang="en-US" b="1" dirty="0"/>
          </a:p>
        </p:txBody>
      </p:sp>
    </p:spTree>
    <p:extLst>
      <p:ext uri="{BB962C8B-B14F-4D97-AF65-F5344CB8AC3E}">
        <p14:creationId xmlns:p14="http://schemas.microsoft.com/office/powerpoint/2010/main" val="128607901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261939"/>
            <a:ext cx="7886700" cy="631825"/>
          </a:xfrm>
        </p:spPr>
        <p:txBody>
          <a:bodyPr>
            <a:normAutofit fontScale="90000"/>
          </a:bodyPr>
          <a:lstStyle/>
          <a:p>
            <a:pPr fontAlgn="auto">
              <a:spcAft>
                <a:spcPts val="0"/>
              </a:spcAft>
              <a:defRPr/>
            </a:pPr>
            <a:r>
              <a:rPr lang="en-GB" b="1" dirty="0"/>
              <a:t>Prevention of Visual Impairment</a:t>
            </a:r>
            <a:br>
              <a:rPr lang="en-US" dirty="0"/>
            </a:br>
            <a:endParaRPr lang="en-US" dirty="0"/>
          </a:p>
        </p:txBody>
      </p:sp>
      <p:sp>
        <p:nvSpPr>
          <p:cNvPr id="3" name="Content Placeholder 2"/>
          <p:cNvSpPr>
            <a:spLocks noGrp="1"/>
          </p:cNvSpPr>
          <p:nvPr>
            <p:ph idx="1"/>
          </p:nvPr>
        </p:nvSpPr>
        <p:spPr>
          <a:xfrm>
            <a:off x="233362" y="706439"/>
            <a:ext cx="8635604" cy="5902325"/>
          </a:xfrm>
        </p:spPr>
        <p:txBody>
          <a:bodyPr rtlCol="0">
            <a:normAutofit lnSpcReduction="10000"/>
          </a:bodyPr>
          <a:lstStyle/>
          <a:p>
            <a:pPr fontAlgn="auto">
              <a:defRPr/>
            </a:pPr>
            <a:r>
              <a:rPr lang="en-GB" sz="3200" b="1" dirty="0"/>
              <a:t>Prenatal Stage</a:t>
            </a:r>
            <a:r>
              <a:rPr lang="en-GB" sz="3200" dirty="0"/>
              <a:t> </a:t>
            </a:r>
            <a:endParaRPr lang="en-US" sz="3200" dirty="0"/>
          </a:p>
          <a:p>
            <a:pPr fontAlgn="auto">
              <a:defRPr/>
            </a:pPr>
            <a:r>
              <a:rPr lang="en-GB" sz="3200" dirty="0"/>
              <a:t>Advise pregnant mothers to avoid taking any medicines unless prescribed by the doctor. </a:t>
            </a:r>
            <a:endParaRPr lang="en-US" sz="3200" dirty="0"/>
          </a:p>
          <a:p>
            <a:pPr fontAlgn="auto">
              <a:defRPr/>
            </a:pPr>
            <a:r>
              <a:rPr lang="en-GB" sz="3200" dirty="0"/>
              <a:t>Educate pregnant mothers on the need for proper prenatal care in order to prevent infections, early diagnosis and management of conditions if they occur and their complications</a:t>
            </a:r>
            <a:endParaRPr lang="en-US" sz="3200" dirty="0"/>
          </a:p>
          <a:p>
            <a:pPr fontAlgn="auto">
              <a:defRPr/>
            </a:pPr>
            <a:r>
              <a:rPr lang="en-GB" sz="3200" dirty="0"/>
              <a:t>Administration of the following measures:</a:t>
            </a:r>
            <a:endParaRPr lang="en-US" sz="3200" dirty="0"/>
          </a:p>
          <a:p>
            <a:pPr fontAlgn="auto">
              <a:defRPr/>
            </a:pPr>
            <a:r>
              <a:rPr lang="en-GB" sz="3200" dirty="0"/>
              <a:t>All primary immunisations should be completed </a:t>
            </a:r>
            <a:endParaRPr lang="en-US" sz="3200" dirty="0"/>
          </a:p>
          <a:p>
            <a:pPr fontAlgn="auto">
              <a:defRPr/>
            </a:pPr>
            <a:r>
              <a:rPr lang="en-GB" sz="3200" dirty="0"/>
              <a:t>Application of tetracycline eye ointments to new-borns at birth </a:t>
            </a:r>
            <a:r>
              <a:rPr lang="en-GB" b="1" dirty="0"/>
              <a:t> </a:t>
            </a:r>
            <a:endParaRPr lang="en-US" dirty="0"/>
          </a:p>
          <a:p>
            <a:pPr fontAlgn="auto">
              <a:defRPr/>
            </a:pPr>
            <a:endParaRPr lang="en-US" dirty="0"/>
          </a:p>
        </p:txBody>
      </p:sp>
    </p:spTree>
    <p:extLst>
      <p:ext uri="{BB962C8B-B14F-4D97-AF65-F5344CB8AC3E}">
        <p14:creationId xmlns:p14="http://schemas.microsoft.com/office/powerpoint/2010/main" val="146604766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a:t>
            </a:r>
          </a:p>
        </p:txBody>
      </p:sp>
      <p:sp>
        <p:nvSpPr>
          <p:cNvPr id="3" name="Content Placeholder 2"/>
          <p:cNvSpPr>
            <a:spLocks noGrp="1"/>
          </p:cNvSpPr>
          <p:nvPr>
            <p:ph idx="1"/>
          </p:nvPr>
        </p:nvSpPr>
        <p:spPr/>
        <p:txBody>
          <a:bodyPr>
            <a:normAutofit fontScale="92500" lnSpcReduction="20000"/>
          </a:bodyPr>
          <a:lstStyle/>
          <a:p>
            <a:pPr fontAlgn="auto">
              <a:defRPr/>
            </a:pPr>
            <a:r>
              <a:rPr lang="en-GB" dirty="0"/>
              <a:t>Giving vitamin A capsules to children suffering from measles </a:t>
            </a:r>
            <a:endParaRPr lang="en-US" dirty="0"/>
          </a:p>
          <a:p>
            <a:pPr fontAlgn="auto">
              <a:defRPr/>
            </a:pPr>
            <a:r>
              <a:rPr lang="en-GB" dirty="0"/>
              <a:t>Control of diabetes and the blood pressure</a:t>
            </a:r>
          </a:p>
          <a:p>
            <a:pPr fontAlgn="auto">
              <a:defRPr/>
            </a:pPr>
            <a:r>
              <a:rPr lang="en-GB" b="1" dirty="0"/>
              <a:t>Nutrition</a:t>
            </a:r>
            <a:r>
              <a:rPr lang="en-GB" dirty="0"/>
              <a:t> </a:t>
            </a:r>
            <a:endParaRPr lang="en-US" dirty="0"/>
          </a:p>
          <a:p>
            <a:pPr fontAlgn="auto">
              <a:defRPr/>
            </a:pPr>
            <a:r>
              <a:rPr lang="en-GB" dirty="0"/>
              <a:t>The diet should be rich in Vitamin A and B to avoid changes in the retina, conjunctiva and cornea</a:t>
            </a:r>
            <a:endParaRPr lang="en-US" dirty="0"/>
          </a:p>
          <a:p>
            <a:pPr fontAlgn="auto">
              <a:defRPr/>
            </a:pPr>
            <a:r>
              <a:rPr lang="en-GB" b="1" dirty="0"/>
              <a:t>Wearing Protective Devices</a:t>
            </a:r>
            <a:r>
              <a:rPr lang="en-GB" dirty="0"/>
              <a:t> </a:t>
            </a:r>
            <a:r>
              <a:rPr lang="en-US" dirty="0"/>
              <a:t>: </a:t>
            </a:r>
            <a:r>
              <a:rPr lang="en-GB" dirty="0"/>
              <a:t>In activities that pose a danger of injury to the eye from foreign objectives, for example, hairsprays, ultraviolet rays and bright sun</a:t>
            </a:r>
            <a:r>
              <a:rPr lang="en-GB" dirty="0">
                <a:solidFill>
                  <a:schemeClr val="bg2">
                    <a:lumMod val="75000"/>
                  </a:schemeClr>
                </a:solidFill>
              </a:rPr>
              <a:t>.</a:t>
            </a:r>
            <a:endParaRPr lang="en-US" dirty="0">
              <a:solidFill>
                <a:schemeClr val="bg2">
                  <a:lumMod val="75000"/>
                </a:schemeClr>
              </a:solidFill>
            </a:endParaRPr>
          </a:p>
        </p:txBody>
      </p:sp>
    </p:spTree>
    <p:extLst>
      <p:ext uri="{BB962C8B-B14F-4D97-AF65-F5344CB8AC3E}">
        <p14:creationId xmlns:p14="http://schemas.microsoft.com/office/powerpoint/2010/main" val="84817564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a:t>
            </a:r>
          </a:p>
        </p:txBody>
      </p:sp>
      <p:sp>
        <p:nvSpPr>
          <p:cNvPr id="3" name="Content Placeholder 2"/>
          <p:cNvSpPr>
            <a:spLocks noGrp="1"/>
          </p:cNvSpPr>
          <p:nvPr>
            <p:ph idx="1"/>
          </p:nvPr>
        </p:nvSpPr>
        <p:spPr/>
        <p:txBody>
          <a:bodyPr>
            <a:normAutofit fontScale="85000" lnSpcReduction="10000"/>
          </a:bodyPr>
          <a:lstStyle/>
          <a:p>
            <a:pPr fontAlgn="auto">
              <a:defRPr/>
            </a:pPr>
            <a:r>
              <a:rPr lang="en-GB" b="1" dirty="0"/>
              <a:t>Lighting</a:t>
            </a:r>
            <a:endParaRPr lang="en-US" dirty="0"/>
          </a:p>
          <a:p>
            <a:pPr fontAlgn="auto">
              <a:defRPr/>
            </a:pPr>
            <a:r>
              <a:rPr lang="en-GB" dirty="0"/>
              <a:t>Adequate and well placed lighting in the rooms to avoid straining of the eyes, glares and flittering lighting.</a:t>
            </a:r>
          </a:p>
          <a:p>
            <a:pPr fontAlgn="auto">
              <a:defRPr/>
            </a:pPr>
            <a:r>
              <a:rPr lang="en-GB" b="1" dirty="0"/>
              <a:t>Personal Hygiene</a:t>
            </a:r>
            <a:endParaRPr lang="en-US" dirty="0"/>
          </a:p>
          <a:p>
            <a:pPr fontAlgn="auto">
              <a:defRPr/>
            </a:pPr>
            <a:r>
              <a:rPr lang="en-GB" dirty="0"/>
              <a:t>Educating members of the community of the importance of good personal hygiene, </a:t>
            </a:r>
            <a:r>
              <a:rPr lang="en-GB" dirty="0" err="1"/>
              <a:t>eg</a:t>
            </a:r>
            <a:r>
              <a:rPr lang="en-GB" dirty="0"/>
              <a:t>, a daily bath, keeping eyes clean especially when they are infected, in order to avoid attracting flies</a:t>
            </a:r>
            <a:endParaRPr lang="en-US" dirty="0"/>
          </a:p>
          <a:p>
            <a:pPr fontAlgn="auto">
              <a:defRPr/>
            </a:pPr>
            <a:r>
              <a:rPr lang="en-GB" b="1" dirty="0"/>
              <a:t>Early Diagnosis and Treatment</a:t>
            </a:r>
            <a:br>
              <a:rPr lang="en-GB" b="1" dirty="0"/>
            </a:br>
            <a:r>
              <a:rPr lang="en-GB" dirty="0"/>
              <a:t>Prompt and correct treatment of all common eye infections and especially trachoma.</a:t>
            </a:r>
            <a:endParaRPr lang="en-US" dirty="0"/>
          </a:p>
          <a:p>
            <a:pPr fontAlgn="auto">
              <a:defRPr/>
            </a:pPr>
            <a:endParaRPr lang="en-US" dirty="0"/>
          </a:p>
          <a:p>
            <a:endParaRPr lang="en-US" dirty="0"/>
          </a:p>
        </p:txBody>
      </p:sp>
    </p:spTree>
    <p:extLst>
      <p:ext uri="{BB962C8B-B14F-4D97-AF65-F5344CB8AC3E}">
        <p14:creationId xmlns:p14="http://schemas.microsoft.com/office/powerpoint/2010/main" val="6034997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Introduction </a:t>
            </a:r>
          </a:p>
        </p:txBody>
      </p:sp>
      <p:sp>
        <p:nvSpPr>
          <p:cNvPr id="3" name="Content Placeholder 2"/>
          <p:cNvSpPr>
            <a:spLocks noGrp="1"/>
          </p:cNvSpPr>
          <p:nvPr>
            <p:ph idx="1"/>
          </p:nvPr>
        </p:nvSpPr>
        <p:spPr/>
        <p:txBody>
          <a:bodyPr/>
          <a:lstStyle/>
          <a:p>
            <a:r>
              <a:rPr lang="en-GB" dirty="0"/>
              <a:t>In this section you will look at individuals and groups with special health needs. </a:t>
            </a:r>
          </a:p>
          <a:p>
            <a:r>
              <a:rPr lang="en-GB" dirty="0"/>
              <a:t>You will also look at the needs of people with hearing and visual impairment, children in need, the elderly, chronically ill patients, displaced persons, widows and widowers</a:t>
            </a:r>
            <a:endParaRPr lang="en-US" dirty="0"/>
          </a:p>
        </p:txBody>
      </p:sp>
    </p:spTree>
    <p:extLst>
      <p:ext uri="{BB962C8B-B14F-4D97-AF65-F5344CB8AC3E}">
        <p14:creationId xmlns:p14="http://schemas.microsoft.com/office/powerpoint/2010/main" val="272591655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r>
              <a:rPr lang="en-GB" dirty="0"/>
              <a:t>The death of a spouse makes one to become a widow or widower and you have many of them in your community. Some of the leading causes of death today in Kenya include diseases and road traffic accidents.</a:t>
            </a:r>
            <a:endParaRPr lang="en-US" dirty="0"/>
          </a:p>
          <a:p>
            <a:r>
              <a:rPr lang="en-GB" b="1" dirty="0"/>
              <a:t>E.g. of diseases that are a major cause of morbidity and mortality in Kenya.</a:t>
            </a:r>
            <a:r>
              <a:rPr lang="en-GB" dirty="0"/>
              <a:t>  </a:t>
            </a:r>
            <a:endParaRPr lang="en-US" dirty="0"/>
          </a:p>
          <a:p>
            <a:r>
              <a:rPr lang="en-GB" dirty="0"/>
              <a:t>HIV/AIDS. </a:t>
            </a:r>
            <a:endParaRPr lang="en-US" dirty="0"/>
          </a:p>
          <a:p>
            <a:r>
              <a:rPr lang="en-GB" dirty="0"/>
              <a:t>Malaria. </a:t>
            </a:r>
            <a:endParaRPr lang="en-US" dirty="0"/>
          </a:p>
          <a:p>
            <a:r>
              <a:rPr lang="en-GB" dirty="0"/>
              <a:t>Hypertension. </a:t>
            </a:r>
            <a:endParaRPr lang="en-US" dirty="0"/>
          </a:p>
        </p:txBody>
      </p:sp>
      <p:sp>
        <p:nvSpPr>
          <p:cNvPr id="4" name="Title 1"/>
          <p:cNvSpPr>
            <a:spLocks noGrp="1"/>
          </p:cNvSpPr>
          <p:nvPr>
            <p:ph type="title"/>
          </p:nvPr>
        </p:nvSpPr>
        <p:spPr/>
        <p:txBody>
          <a:bodyPr>
            <a:normAutofit fontScale="90000"/>
          </a:bodyPr>
          <a:lstStyle/>
          <a:p>
            <a:pPr fontAlgn="auto">
              <a:spcAft>
                <a:spcPts val="0"/>
              </a:spcAft>
              <a:defRPr/>
            </a:pPr>
            <a:r>
              <a:rPr lang="en-GB" b="1" dirty="0"/>
              <a:t>. Widows/Widowers</a:t>
            </a:r>
            <a:br>
              <a:rPr lang="en-US" dirty="0"/>
            </a:br>
            <a:endParaRPr lang="en-US" dirty="0"/>
          </a:p>
        </p:txBody>
      </p:sp>
    </p:spTree>
    <p:extLst>
      <p:ext uri="{BB962C8B-B14F-4D97-AF65-F5344CB8AC3E}">
        <p14:creationId xmlns:p14="http://schemas.microsoft.com/office/powerpoint/2010/main" val="228679178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a:t>
            </a:r>
          </a:p>
        </p:txBody>
      </p:sp>
      <p:sp>
        <p:nvSpPr>
          <p:cNvPr id="3" name="Content Placeholder 2"/>
          <p:cNvSpPr>
            <a:spLocks noGrp="1"/>
          </p:cNvSpPr>
          <p:nvPr>
            <p:ph idx="1"/>
          </p:nvPr>
        </p:nvSpPr>
        <p:spPr/>
        <p:txBody>
          <a:bodyPr>
            <a:normAutofit fontScale="92500" lnSpcReduction="20000"/>
          </a:bodyPr>
          <a:lstStyle/>
          <a:p>
            <a:r>
              <a:rPr lang="en-GB" dirty="0"/>
              <a:t>Heart diseases. </a:t>
            </a:r>
            <a:endParaRPr lang="en-US" dirty="0"/>
          </a:p>
          <a:p>
            <a:r>
              <a:rPr lang="en-GB" dirty="0"/>
              <a:t>Diarrhoeal diseases. </a:t>
            </a:r>
            <a:endParaRPr lang="en-US" dirty="0"/>
          </a:p>
          <a:p>
            <a:r>
              <a:rPr lang="en-GB" dirty="0"/>
              <a:t>Obstetric complications</a:t>
            </a:r>
          </a:p>
          <a:p>
            <a:r>
              <a:rPr lang="en-GB" dirty="0"/>
              <a:t>Diabetes mellitus. </a:t>
            </a:r>
          </a:p>
          <a:p>
            <a:r>
              <a:rPr lang="en-US" dirty="0"/>
              <a:t>Pneumonia</a:t>
            </a:r>
          </a:p>
          <a:p>
            <a:pPr marL="0" indent="0">
              <a:buNone/>
            </a:pPr>
            <a:r>
              <a:rPr lang="en-GB" dirty="0"/>
              <a:t>When a spouse dies the effect of the loss affects the entire family. </a:t>
            </a:r>
          </a:p>
          <a:p>
            <a:pPr marL="0" indent="0">
              <a:buNone/>
            </a:pPr>
            <a:r>
              <a:rPr lang="en-GB" dirty="0"/>
              <a:t>They not only lose the love and care from that parent or spouse, but sometimes also the financial support.</a:t>
            </a:r>
          </a:p>
          <a:p>
            <a:endParaRPr lang="en-US" dirty="0"/>
          </a:p>
          <a:p>
            <a:endParaRPr lang="en-US" dirty="0"/>
          </a:p>
        </p:txBody>
      </p:sp>
    </p:spTree>
    <p:extLst>
      <p:ext uri="{BB962C8B-B14F-4D97-AF65-F5344CB8AC3E}">
        <p14:creationId xmlns:p14="http://schemas.microsoft.com/office/powerpoint/2010/main" val="38534924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a:t>
            </a:r>
          </a:p>
        </p:txBody>
      </p:sp>
      <p:sp>
        <p:nvSpPr>
          <p:cNvPr id="3" name="Content Placeholder 2"/>
          <p:cNvSpPr>
            <a:spLocks noGrp="1"/>
          </p:cNvSpPr>
          <p:nvPr>
            <p:ph idx="1"/>
          </p:nvPr>
        </p:nvSpPr>
        <p:spPr/>
        <p:txBody>
          <a:bodyPr>
            <a:normAutofit fontScale="92500" lnSpcReduction="20000"/>
          </a:bodyPr>
          <a:lstStyle/>
          <a:p>
            <a:pPr marL="0" indent="0">
              <a:buNone/>
            </a:pPr>
            <a:r>
              <a:rPr lang="en-GB" dirty="0"/>
              <a:t> Therefore widows/widowers require a lot of </a:t>
            </a:r>
            <a:r>
              <a:rPr lang="en-GB" b="1" dirty="0"/>
              <a:t>support, empathy, understanding, love and care</a:t>
            </a:r>
            <a:endParaRPr lang="en-GB" dirty="0"/>
          </a:p>
          <a:p>
            <a:r>
              <a:rPr lang="en-GB" dirty="0"/>
              <a:t> They need to surround themselves with people who they can trust and rely on. </a:t>
            </a:r>
            <a:endParaRPr lang="en-US" dirty="0"/>
          </a:p>
          <a:p>
            <a:r>
              <a:rPr lang="en-GB" dirty="0"/>
              <a:t>This tends to be people who have been close, understanding and supportive to the family. </a:t>
            </a:r>
          </a:p>
          <a:p>
            <a:r>
              <a:rPr lang="en-GB" dirty="0"/>
              <a:t>They help the family to cope with feelings of loss. </a:t>
            </a:r>
          </a:p>
          <a:p>
            <a:r>
              <a:rPr lang="en-GB" dirty="0"/>
              <a:t>As a community health nurse, your role is mainly to counsel the widow or widower, and to support them as they go through the grieving process</a:t>
            </a:r>
            <a:endParaRPr lang="en-US" dirty="0"/>
          </a:p>
          <a:p>
            <a:endParaRPr lang="en-US" dirty="0"/>
          </a:p>
        </p:txBody>
      </p:sp>
    </p:spTree>
    <p:extLst>
      <p:ext uri="{BB962C8B-B14F-4D97-AF65-F5344CB8AC3E}">
        <p14:creationId xmlns:p14="http://schemas.microsoft.com/office/powerpoint/2010/main" val="422490638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Needs of Widows</a:t>
            </a:r>
            <a:endParaRPr lang="en-US" dirty="0"/>
          </a:p>
        </p:txBody>
      </p:sp>
      <p:sp>
        <p:nvSpPr>
          <p:cNvPr id="3" name="Content Placeholder 2"/>
          <p:cNvSpPr>
            <a:spLocks noGrp="1"/>
          </p:cNvSpPr>
          <p:nvPr>
            <p:ph idx="1"/>
          </p:nvPr>
        </p:nvSpPr>
        <p:spPr/>
        <p:txBody>
          <a:bodyPr>
            <a:normAutofit fontScale="92500" lnSpcReduction="20000"/>
          </a:bodyPr>
          <a:lstStyle/>
          <a:p>
            <a:pPr fontAlgn="auto">
              <a:defRPr/>
            </a:pPr>
            <a:r>
              <a:rPr lang="en-GB" dirty="0"/>
              <a:t>Sex</a:t>
            </a:r>
            <a:endParaRPr lang="en-US" dirty="0"/>
          </a:p>
          <a:p>
            <a:pPr fontAlgn="auto">
              <a:defRPr/>
            </a:pPr>
            <a:r>
              <a:rPr lang="en-GB" dirty="0"/>
              <a:t>Psychological effects such as loneliness, and cultural practices not allowing the widow to re-marry. </a:t>
            </a:r>
            <a:endParaRPr lang="en-US" dirty="0"/>
          </a:p>
          <a:p>
            <a:pPr fontAlgn="auto">
              <a:defRPr/>
            </a:pPr>
            <a:r>
              <a:rPr lang="en-GB" dirty="0"/>
              <a:t>Poverty, due to lose of the bread winner,  not having the right to inherit property or have their right enforced, being evicted from their property, no support from family or relatives. </a:t>
            </a:r>
            <a:endParaRPr lang="en-US" dirty="0"/>
          </a:p>
          <a:p>
            <a:pPr fontAlgn="auto">
              <a:defRPr/>
            </a:pPr>
            <a:r>
              <a:rPr lang="en-GB" dirty="0"/>
              <a:t>Basic needs such as food and shelter cannot be met due to poverty, resulting from unemployment and illiteracy. </a:t>
            </a:r>
            <a:endParaRPr lang="en-US" dirty="0"/>
          </a:p>
        </p:txBody>
      </p:sp>
    </p:spTree>
    <p:extLst>
      <p:ext uri="{BB962C8B-B14F-4D97-AF65-F5344CB8AC3E}">
        <p14:creationId xmlns:p14="http://schemas.microsoft.com/office/powerpoint/2010/main" val="159934324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a:t>
            </a:r>
          </a:p>
        </p:txBody>
      </p:sp>
      <p:sp>
        <p:nvSpPr>
          <p:cNvPr id="3" name="Content Placeholder 2"/>
          <p:cNvSpPr>
            <a:spLocks noGrp="1"/>
          </p:cNvSpPr>
          <p:nvPr>
            <p:ph idx="1"/>
          </p:nvPr>
        </p:nvSpPr>
        <p:spPr/>
        <p:txBody>
          <a:bodyPr>
            <a:normAutofit fontScale="92500" lnSpcReduction="20000"/>
          </a:bodyPr>
          <a:lstStyle/>
          <a:p>
            <a:pPr fontAlgn="auto">
              <a:defRPr/>
            </a:pPr>
            <a:r>
              <a:rPr lang="en-GB" dirty="0"/>
              <a:t>Support to care for the left children</a:t>
            </a:r>
          </a:p>
          <a:p>
            <a:pPr fontAlgn="auto">
              <a:defRPr/>
            </a:pPr>
            <a:r>
              <a:rPr lang="en-GB" dirty="0"/>
              <a:t>Vulnerable to violence, sexual abuse and rape</a:t>
            </a:r>
          </a:p>
          <a:p>
            <a:r>
              <a:rPr lang="en-GB" dirty="0"/>
              <a:t>Exploitation at work place due to homelessness, illiteracy and poverty. </a:t>
            </a:r>
            <a:endParaRPr lang="en-US" dirty="0"/>
          </a:p>
          <a:p>
            <a:r>
              <a:rPr lang="en-GB" dirty="0"/>
              <a:t>Love and belonging; Some may be rejected by the family. </a:t>
            </a:r>
            <a:endParaRPr lang="en-US" dirty="0"/>
          </a:p>
          <a:p>
            <a:r>
              <a:rPr lang="en-GB" dirty="0"/>
              <a:t>Health needs for the whole family or the left spouse especially if the spouse was sick, </a:t>
            </a:r>
            <a:r>
              <a:rPr lang="en-GB" dirty="0" err="1"/>
              <a:t>eg</a:t>
            </a:r>
            <a:r>
              <a:rPr lang="en-GB" dirty="0"/>
              <a:t> AIDS or if both were involved in an accident, which killed one and left the other injured.</a:t>
            </a:r>
            <a:endParaRPr lang="en-US" dirty="0"/>
          </a:p>
        </p:txBody>
      </p:sp>
    </p:spTree>
    <p:extLst>
      <p:ext uri="{BB962C8B-B14F-4D97-AF65-F5344CB8AC3E}">
        <p14:creationId xmlns:p14="http://schemas.microsoft.com/office/powerpoint/2010/main" val="366675161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a:t>
            </a:r>
          </a:p>
        </p:txBody>
      </p:sp>
      <p:sp>
        <p:nvSpPr>
          <p:cNvPr id="3" name="Content Placeholder 2"/>
          <p:cNvSpPr>
            <a:spLocks noGrp="1"/>
          </p:cNvSpPr>
          <p:nvPr>
            <p:ph idx="1"/>
          </p:nvPr>
        </p:nvSpPr>
        <p:spPr/>
        <p:txBody>
          <a:bodyPr>
            <a:normAutofit/>
          </a:bodyPr>
          <a:lstStyle/>
          <a:p>
            <a:r>
              <a:rPr lang="en-GB" dirty="0"/>
              <a:t>Severely affected health and well-being because widowers are not able to care for themselves since most of the care was provided by the wife. </a:t>
            </a:r>
          </a:p>
          <a:p>
            <a:r>
              <a:rPr lang="en-GB" dirty="0"/>
              <a:t>Immense feelings which may result in physical and psychological symptoms such as sexual fear due to loss of a loved one, social isolation.</a:t>
            </a:r>
            <a:endParaRPr lang="en-US" dirty="0"/>
          </a:p>
          <a:p>
            <a:endParaRPr lang="en-US" dirty="0"/>
          </a:p>
        </p:txBody>
      </p:sp>
    </p:spTree>
    <p:extLst>
      <p:ext uri="{BB962C8B-B14F-4D97-AF65-F5344CB8AC3E}">
        <p14:creationId xmlns:p14="http://schemas.microsoft.com/office/powerpoint/2010/main" val="2767393635"/>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
            <a:ext cx="7886700" cy="727075"/>
          </a:xfrm>
        </p:spPr>
        <p:txBody>
          <a:bodyPr>
            <a:normAutofit fontScale="90000"/>
          </a:bodyPr>
          <a:lstStyle/>
          <a:p>
            <a:pPr fontAlgn="auto">
              <a:spcAft>
                <a:spcPts val="0"/>
              </a:spcAft>
              <a:defRPr/>
            </a:pPr>
            <a:r>
              <a:rPr lang="en-GB" b="1" dirty="0"/>
              <a:t>Services Available for Widows and Widowers</a:t>
            </a:r>
            <a:endParaRPr lang="en-US" dirty="0"/>
          </a:p>
        </p:txBody>
      </p:sp>
      <p:sp>
        <p:nvSpPr>
          <p:cNvPr id="3" name="Content Placeholder 2"/>
          <p:cNvSpPr>
            <a:spLocks noGrp="1"/>
          </p:cNvSpPr>
          <p:nvPr>
            <p:ph idx="1"/>
          </p:nvPr>
        </p:nvSpPr>
        <p:spPr>
          <a:xfrm>
            <a:off x="140494" y="746954"/>
            <a:ext cx="9003506" cy="5845175"/>
          </a:xfrm>
        </p:spPr>
        <p:txBody>
          <a:bodyPr rtlCol="0">
            <a:noAutofit/>
          </a:bodyPr>
          <a:lstStyle/>
          <a:p>
            <a:pPr fontAlgn="auto">
              <a:defRPr/>
            </a:pPr>
            <a:r>
              <a:rPr lang="en-GB" sz="2800" dirty="0"/>
              <a:t>In developed countries there are well established systems in place for helping widows or widowers.   </a:t>
            </a:r>
          </a:p>
          <a:p>
            <a:pPr fontAlgn="auto">
              <a:defRPr/>
            </a:pPr>
            <a:r>
              <a:rPr lang="en-GB" sz="2800" dirty="0"/>
              <a:t>However in Kenya there are a few formal systems </a:t>
            </a:r>
            <a:r>
              <a:rPr lang="en-GB" sz="2800" dirty="0" err="1"/>
              <a:t>eg</a:t>
            </a:r>
            <a:r>
              <a:rPr lang="en-GB" sz="2800" dirty="0"/>
              <a:t> </a:t>
            </a:r>
            <a:r>
              <a:rPr lang="en-GB" sz="2800" dirty="0" err="1"/>
              <a:t>mnthly</a:t>
            </a:r>
            <a:r>
              <a:rPr lang="en-GB" sz="2800" dirty="0"/>
              <a:t> stipend by the </a:t>
            </a:r>
            <a:r>
              <a:rPr lang="en-GB" sz="2800" dirty="0" err="1"/>
              <a:t>govt</a:t>
            </a:r>
            <a:r>
              <a:rPr lang="en-GB" sz="2800" dirty="0"/>
              <a:t> , although within many communities there are various support systems which can be mobilised to assist a widow or widower</a:t>
            </a:r>
            <a:endParaRPr lang="en-US" sz="2800" dirty="0"/>
          </a:p>
          <a:p>
            <a:pPr fontAlgn="auto">
              <a:defRPr/>
            </a:pPr>
            <a:r>
              <a:rPr lang="en-GB" sz="2800" b="1" u="sng" dirty="0"/>
              <a:t>The Extended Family Members</a:t>
            </a:r>
            <a:r>
              <a:rPr lang="en-GB" sz="2800" u="sng" dirty="0"/>
              <a:t> </a:t>
            </a:r>
            <a:endParaRPr lang="en-US" sz="2800" dirty="0"/>
          </a:p>
          <a:p>
            <a:pPr fontAlgn="auto">
              <a:defRPr/>
            </a:pPr>
            <a:r>
              <a:rPr lang="en-GB" sz="2800" dirty="0"/>
              <a:t>In many communities, this is the support system for a widow or widowers</a:t>
            </a:r>
          </a:p>
          <a:p>
            <a:pPr fontAlgn="auto">
              <a:defRPr/>
            </a:pPr>
            <a:r>
              <a:rPr lang="en-GB" sz="2800" dirty="0"/>
              <a:t>They support the widow during the grieving period and sometimes take the responsibility of caring for the family, meet expenses such as hospital bills or school fees for the children</a:t>
            </a:r>
            <a:br>
              <a:rPr lang="en-GB" sz="2800" dirty="0"/>
            </a:br>
            <a:endParaRPr lang="en-US" sz="2800" dirty="0"/>
          </a:p>
        </p:txBody>
      </p:sp>
    </p:spTree>
    <p:extLst>
      <p:ext uri="{BB962C8B-B14F-4D97-AF65-F5344CB8AC3E}">
        <p14:creationId xmlns:p14="http://schemas.microsoft.com/office/powerpoint/2010/main" val="1130184369"/>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normAutofit fontScale="90000"/>
          </a:bodyPr>
          <a:lstStyle/>
          <a:p>
            <a:r>
              <a:rPr lang="en-GB" b="1" dirty="0"/>
              <a:t>Services Available for Widows and Widowers</a:t>
            </a:r>
            <a:br>
              <a:rPr lang="en-GB" b="1" dirty="0"/>
            </a:br>
            <a:endParaRPr lang="en-US" dirty="0"/>
          </a:p>
        </p:txBody>
      </p:sp>
      <p:sp>
        <p:nvSpPr>
          <p:cNvPr id="3" name="Content Placeholder 2"/>
          <p:cNvSpPr>
            <a:spLocks noGrp="1"/>
          </p:cNvSpPr>
          <p:nvPr>
            <p:ph idx="1"/>
          </p:nvPr>
        </p:nvSpPr>
        <p:spPr/>
        <p:txBody>
          <a:bodyPr>
            <a:normAutofit/>
          </a:bodyPr>
          <a:lstStyle/>
          <a:p>
            <a:pPr fontAlgn="auto">
              <a:defRPr/>
            </a:pPr>
            <a:r>
              <a:rPr lang="en-GB" b="1" u="sng" dirty="0"/>
              <a:t>Spiritual services; </a:t>
            </a:r>
            <a:r>
              <a:rPr lang="en-GB" dirty="0"/>
              <a:t>churches, mosques </a:t>
            </a:r>
            <a:r>
              <a:rPr lang="en-GB" dirty="0" err="1"/>
              <a:t>etc</a:t>
            </a:r>
            <a:endParaRPr lang="en-US" dirty="0"/>
          </a:p>
          <a:p>
            <a:pPr fontAlgn="auto">
              <a:defRPr/>
            </a:pPr>
            <a:r>
              <a:rPr lang="en-GB" b="1" u="sng" dirty="0"/>
              <a:t>Clan; </a:t>
            </a:r>
            <a:r>
              <a:rPr lang="en-GB" dirty="0"/>
              <a:t>In certain communities, clans play a very big role in the care of a widow.</a:t>
            </a:r>
          </a:p>
          <a:p>
            <a:pPr fontAlgn="auto">
              <a:defRPr/>
            </a:pPr>
            <a:r>
              <a:rPr lang="en-GB" dirty="0"/>
              <a:t> The clan takes the responsibilities of the children’s education, and may even assign individual members of the family, the responsibility over the children, in order to ensure that the burden is well shared out</a:t>
            </a:r>
            <a:endParaRPr lang="en-US" dirty="0"/>
          </a:p>
        </p:txBody>
      </p:sp>
    </p:spTree>
    <p:extLst>
      <p:ext uri="{BB962C8B-B14F-4D97-AF65-F5344CB8AC3E}">
        <p14:creationId xmlns:p14="http://schemas.microsoft.com/office/powerpoint/2010/main" val="3841802947"/>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a:t>Services Available for Widows and Widowers</a:t>
            </a:r>
            <a:endParaRPr lang="en-US" dirty="0"/>
          </a:p>
        </p:txBody>
      </p:sp>
      <p:sp>
        <p:nvSpPr>
          <p:cNvPr id="3" name="Content Placeholder 2"/>
          <p:cNvSpPr>
            <a:spLocks noGrp="1"/>
          </p:cNvSpPr>
          <p:nvPr>
            <p:ph idx="1"/>
          </p:nvPr>
        </p:nvSpPr>
        <p:spPr/>
        <p:txBody>
          <a:bodyPr>
            <a:normAutofit fontScale="92500" lnSpcReduction="20000"/>
          </a:bodyPr>
          <a:lstStyle/>
          <a:p>
            <a:pPr fontAlgn="auto">
              <a:defRPr/>
            </a:pPr>
            <a:r>
              <a:rPr lang="en-GB" b="1" u="sng" dirty="0"/>
              <a:t>Support Groups</a:t>
            </a:r>
            <a:br>
              <a:rPr lang="en-GB" b="1" dirty="0"/>
            </a:br>
            <a:r>
              <a:rPr lang="en-GB" dirty="0"/>
              <a:t>They come together to share their problems and help each other in solving them. </a:t>
            </a:r>
          </a:p>
          <a:p>
            <a:pPr fontAlgn="auto">
              <a:defRPr/>
            </a:pPr>
            <a:r>
              <a:rPr lang="en-GB" dirty="0"/>
              <a:t>They also contribute money, and sometimes look for donors to help them establish income-generating activities.</a:t>
            </a:r>
          </a:p>
          <a:p>
            <a:pPr marL="0" indent="0" fontAlgn="auto">
              <a:buFont typeface="Wingdings 3" pitchFamily="18" charset="2"/>
              <a:buNone/>
              <a:defRPr/>
            </a:pPr>
            <a:r>
              <a:rPr lang="en-GB" dirty="0"/>
              <a:t> e.g. Widows and Orphans of AIDS Kenya (WOFAK). </a:t>
            </a:r>
            <a:endParaRPr lang="en-US" dirty="0"/>
          </a:p>
          <a:p>
            <a:pPr fontAlgn="auto">
              <a:defRPr/>
            </a:pPr>
            <a:r>
              <a:rPr lang="en-GB" dirty="0"/>
              <a:t>As a community health nurse you should find out about these groups, so that you can advice and encourage widows and widowers to join them for support</a:t>
            </a:r>
            <a:endParaRPr lang="en-US" dirty="0"/>
          </a:p>
          <a:p>
            <a:endParaRPr lang="en-US" dirty="0"/>
          </a:p>
        </p:txBody>
      </p:sp>
    </p:spTree>
    <p:extLst>
      <p:ext uri="{BB962C8B-B14F-4D97-AF65-F5344CB8AC3E}">
        <p14:creationId xmlns:p14="http://schemas.microsoft.com/office/powerpoint/2010/main" val="86357993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a:t>
            </a:r>
          </a:p>
        </p:txBody>
      </p:sp>
      <p:sp>
        <p:nvSpPr>
          <p:cNvPr id="3" name="Content Placeholder 2"/>
          <p:cNvSpPr>
            <a:spLocks noGrp="1"/>
          </p:cNvSpPr>
          <p:nvPr>
            <p:ph idx="1"/>
          </p:nvPr>
        </p:nvSpPr>
        <p:spPr/>
        <p:txBody>
          <a:bodyPr>
            <a:normAutofit fontScale="92500"/>
          </a:bodyPr>
          <a:lstStyle/>
          <a:p>
            <a:pPr fontAlgn="auto">
              <a:defRPr/>
            </a:pPr>
            <a:r>
              <a:rPr lang="en-GB" b="1" u="sng" dirty="0"/>
              <a:t>Institutions</a:t>
            </a:r>
            <a:br>
              <a:rPr lang="en-GB" b="1" dirty="0"/>
            </a:br>
            <a:r>
              <a:rPr lang="en-GB" dirty="0"/>
              <a:t>In Kenya there are no established institutions designed to take care of widow and widowers. </a:t>
            </a:r>
          </a:p>
          <a:p>
            <a:pPr fontAlgn="auto">
              <a:defRPr/>
            </a:pPr>
            <a:r>
              <a:rPr lang="en-GB" dirty="0"/>
              <a:t>However, the government has established a system known as the widow and widowers pension scheme (only covers those who are employed by the government) </a:t>
            </a:r>
            <a:endParaRPr lang="en-US" dirty="0"/>
          </a:p>
          <a:p>
            <a:pPr fontAlgn="auto">
              <a:defRPr/>
            </a:pPr>
            <a:r>
              <a:rPr lang="en-GB" dirty="0"/>
              <a:t>This scheme pays a pension to the widow or widower as well as allowances for the children. </a:t>
            </a:r>
            <a:endParaRPr lang="en-US" dirty="0"/>
          </a:p>
          <a:p>
            <a:endParaRPr lang="en-US" dirty="0"/>
          </a:p>
        </p:txBody>
      </p:sp>
    </p:spTree>
    <p:extLst>
      <p:ext uri="{BB962C8B-B14F-4D97-AF65-F5344CB8AC3E}">
        <p14:creationId xmlns:p14="http://schemas.microsoft.com/office/powerpoint/2010/main" val="9943622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a:t>1.Care of the Elderly</a:t>
            </a:r>
            <a:br>
              <a:rPr lang="en-US" dirty="0"/>
            </a:br>
            <a:endParaRPr lang="en-US" dirty="0"/>
          </a:p>
        </p:txBody>
      </p:sp>
      <p:sp>
        <p:nvSpPr>
          <p:cNvPr id="3" name="Content Placeholder 2"/>
          <p:cNvSpPr>
            <a:spLocks noGrp="1"/>
          </p:cNvSpPr>
          <p:nvPr>
            <p:ph idx="1"/>
          </p:nvPr>
        </p:nvSpPr>
        <p:spPr/>
        <p:txBody>
          <a:bodyPr>
            <a:normAutofit fontScale="92500" lnSpcReduction="20000"/>
          </a:bodyPr>
          <a:lstStyle/>
          <a:p>
            <a:r>
              <a:rPr lang="en-GB" dirty="0"/>
              <a:t>The ageing process is often defined in terms of physical changes that negatively affect the body’s function and appearance</a:t>
            </a:r>
          </a:p>
          <a:p>
            <a:r>
              <a:rPr lang="en-GB" dirty="0"/>
              <a:t>Old age is associated with poor health, poverty and dependency</a:t>
            </a:r>
          </a:p>
          <a:p>
            <a:r>
              <a:rPr lang="en-GB" dirty="0"/>
              <a:t>In the past, our traditional support systems were so effective that they made the problems of the elderly insignificant</a:t>
            </a:r>
          </a:p>
          <a:p>
            <a:r>
              <a:rPr lang="en-GB" dirty="0"/>
              <a:t>However, today these support systems have disintegrated due to socio-economic changes in our society</a:t>
            </a:r>
            <a:endParaRPr lang="en-US" dirty="0"/>
          </a:p>
        </p:txBody>
      </p:sp>
    </p:spTree>
    <p:extLst>
      <p:ext uri="{BB962C8B-B14F-4D97-AF65-F5344CB8AC3E}">
        <p14:creationId xmlns:p14="http://schemas.microsoft.com/office/powerpoint/2010/main" val="3765438068"/>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fontAlgn="auto">
              <a:defRPr/>
            </a:pPr>
            <a:r>
              <a:rPr lang="en-GB" dirty="0"/>
              <a:t>These are people who have been displaced from their communities or even countries. </a:t>
            </a:r>
            <a:endParaRPr lang="en-US" dirty="0"/>
          </a:p>
          <a:p>
            <a:pPr fontAlgn="auto">
              <a:defRPr/>
            </a:pPr>
            <a:r>
              <a:rPr lang="en-GB" dirty="0"/>
              <a:t>most common causes; armed conflict, Natural disasters, famine, political reasons and economic changes</a:t>
            </a:r>
          </a:p>
          <a:p>
            <a:pPr fontAlgn="auto">
              <a:defRPr/>
            </a:pPr>
            <a:r>
              <a:rPr lang="en-GB" dirty="0"/>
              <a:t>They can be divided into two categories:</a:t>
            </a:r>
            <a:endParaRPr lang="en-US" dirty="0"/>
          </a:p>
          <a:p>
            <a:pPr fontAlgn="auto">
              <a:defRPr/>
            </a:pPr>
            <a:r>
              <a:rPr lang="en-GB" dirty="0"/>
              <a:t>Internally displaced persons </a:t>
            </a:r>
            <a:endParaRPr lang="en-US" dirty="0"/>
          </a:p>
          <a:p>
            <a:pPr fontAlgn="auto">
              <a:defRPr/>
            </a:pPr>
            <a:r>
              <a:rPr lang="en-GB" dirty="0"/>
              <a:t>Externally displaced persons</a:t>
            </a:r>
            <a:endParaRPr lang="en-US" dirty="0"/>
          </a:p>
          <a:p>
            <a:endParaRPr lang="en-US" dirty="0"/>
          </a:p>
        </p:txBody>
      </p:sp>
      <p:sp>
        <p:nvSpPr>
          <p:cNvPr id="4" name="Title 1"/>
          <p:cNvSpPr>
            <a:spLocks noGrp="1"/>
          </p:cNvSpPr>
          <p:nvPr>
            <p:ph type="title"/>
          </p:nvPr>
        </p:nvSpPr>
        <p:spPr/>
        <p:txBody>
          <a:bodyPr>
            <a:normAutofit fontScale="90000"/>
          </a:bodyPr>
          <a:lstStyle/>
          <a:p>
            <a:pPr fontAlgn="auto">
              <a:spcAft>
                <a:spcPts val="0"/>
              </a:spcAft>
              <a:defRPr/>
            </a:pPr>
            <a:r>
              <a:rPr lang="en-GB" b="1" dirty="0"/>
              <a:t>Displaced Persons</a:t>
            </a:r>
            <a:br>
              <a:rPr lang="en-US" dirty="0"/>
            </a:br>
            <a:endParaRPr lang="en-US" dirty="0"/>
          </a:p>
        </p:txBody>
      </p:sp>
    </p:spTree>
    <p:extLst>
      <p:ext uri="{BB962C8B-B14F-4D97-AF65-F5344CB8AC3E}">
        <p14:creationId xmlns:p14="http://schemas.microsoft.com/office/powerpoint/2010/main" val="1819491968"/>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a:t>
            </a:r>
          </a:p>
        </p:txBody>
      </p:sp>
      <p:sp>
        <p:nvSpPr>
          <p:cNvPr id="3" name="Content Placeholder 2"/>
          <p:cNvSpPr>
            <a:spLocks noGrp="1"/>
          </p:cNvSpPr>
          <p:nvPr>
            <p:ph idx="1"/>
          </p:nvPr>
        </p:nvSpPr>
        <p:spPr/>
        <p:txBody>
          <a:bodyPr/>
          <a:lstStyle/>
          <a:p>
            <a:pPr marL="0" indent="0" fontAlgn="auto">
              <a:buFont typeface="Wingdings 3" pitchFamily="18" charset="2"/>
              <a:buNone/>
              <a:defRPr/>
            </a:pPr>
            <a:r>
              <a:rPr lang="en-GB" b="1" dirty="0"/>
              <a:t>Internally Displaced Persons</a:t>
            </a:r>
            <a:r>
              <a:rPr lang="en-GB" dirty="0"/>
              <a:t> </a:t>
            </a:r>
            <a:endParaRPr lang="en-US" dirty="0"/>
          </a:p>
          <a:p>
            <a:pPr fontAlgn="auto">
              <a:defRPr/>
            </a:pPr>
            <a:r>
              <a:rPr lang="en-GB" dirty="0"/>
              <a:t>people who have been displaced within their country, following ethnic clashes or disasters such as floods and earthquakes.</a:t>
            </a:r>
            <a:endParaRPr lang="en-US" dirty="0"/>
          </a:p>
          <a:p>
            <a:pPr fontAlgn="auto">
              <a:defRPr/>
            </a:pPr>
            <a:r>
              <a:rPr lang="en-GB" dirty="0"/>
              <a:t>They get help from local organisations, churches and individuals. The government has the main responsibility of settling internally displaced persons</a:t>
            </a:r>
            <a:endParaRPr lang="en-US" dirty="0"/>
          </a:p>
        </p:txBody>
      </p:sp>
    </p:spTree>
    <p:extLst>
      <p:ext uri="{BB962C8B-B14F-4D97-AF65-F5344CB8AC3E}">
        <p14:creationId xmlns:p14="http://schemas.microsoft.com/office/powerpoint/2010/main" val="394597596"/>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5"/>
            <a:ext cx="7886700" cy="819150"/>
          </a:xfrm>
        </p:spPr>
        <p:txBody>
          <a:bodyPr/>
          <a:lstStyle/>
          <a:p>
            <a:pPr fontAlgn="auto">
              <a:spcAft>
                <a:spcPts val="0"/>
              </a:spcAft>
              <a:defRPr/>
            </a:pPr>
            <a:r>
              <a:rPr lang="en-GB" b="1" dirty="0"/>
              <a:t>Externally Displaced Persons</a:t>
            </a:r>
          </a:p>
        </p:txBody>
      </p:sp>
      <p:sp>
        <p:nvSpPr>
          <p:cNvPr id="3" name="Content Placeholder 2"/>
          <p:cNvSpPr>
            <a:spLocks noGrp="1"/>
          </p:cNvSpPr>
          <p:nvPr>
            <p:ph idx="1"/>
          </p:nvPr>
        </p:nvSpPr>
        <p:spPr>
          <a:xfrm>
            <a:off x="628650" y="1184275"/>
            <a:ext cx="7886700" cy="4992688"/>
          </a:xfrm>
        </p:spPr>
        <p:txBody>
          <a:bodyPr rtlCol="0">
            <a:normAutofit fontScale="92500" lnSpcReduction="10000"/>
          </a:bodyPr>
          <a:lstStyle/>
          <a:p>
            <a:pPr fontAlgn="auto">
              <a:defRPr/>
            </a:pPr>
            <a:r>
              <a:rPr lang="en-GB" sz="3200" dirty="0"/>
              <a:t>These are people who have run away from their country as a result of civil war or political persecution. </a:t>
            </a:r>
          </a:p>
          <a:p>
            <a:pPr fontAlgn="auto">
              <a:defRPr/>
            </a:pPr>
            <a:r>
              <a:rPr lang="en-GB" sz="3200" dirty="0"/>
              <a:t>also known as </a:t>
            </a:r>
            <a:r>
              <a:rPr lang="en-GB" sz="3200" b="1" u="sng" dirty="0"/>
              <a:t>refugees</a:t>
            </a:r>
            <a:r>
              <a:rPr lang="en-GB" sz="3200" dirty="0"/>
              <a:t>. </a:t>
            </a:r>
          </a:p>
          <a:p>
            <a:pPr fontAlgn="auto">
              <a:defRPr/>
            </a:pPr>
            <a:r>
              <a:rPr lang="en-GB" sz="3200" dirty="0" err="1"/>
              <a:t>Eg</a:t>
            </a:r>
            <a:r>
              <a:rPr lang="en-GB" sz="3200" dirty="0"/>
              <a:t> in Kenya there are many refugees from neighbouring countries such as Sudan and Somalia.</a:t>
            </a:r>
            <a:br>
              <a:rPr lang="en-GB" sz="3200" dirty="0"/>
            </a:br>
            <a:r>
              <a:rPr lang="en-GB" sz="3200" dirty="0"/>
              <a:t>The government works closely with the United Nations High Commission for Refugees (UNHCR) to settle all externally displaced persons.</a:t>
            </a:r>
            <a:endParaRPr lang="en-US" sz="3200" dirty="0"/>
          </a:p>
          <a:p>
            <a:pPr fontAlgn="auto">
              <a:defRPr/>
            </a:pPr>
            <a:endParaRPr lang="en-US" dirty="0"/>
          </a:p>
        </p:txBody>
      </p:sp>
    </p:spTree>
    <p:extLst>
      <p:ext uri="{BB962C8B-B14F-4D97-AF65-F5344CB8AC3E}">
        <p14:creationId xmlns:p14="http://schemas.microsoft.com/office/powerpoint/2010/main" val="222833889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 y="365126"/>
            <a:ext cx="8401050" cy="549275"/>
          </a:xfrm>
        </p:spPr>
        <p:txBody>
          <a:bodyPr>
            <a:normAutofit fontScale="90000"/>
          </a:bodyPr>
          <a:lstStyle/>
          <a:p>
            <a:pPr fontAlgn="auto">
              <a:spcAft>
                <a:spcPts val="0"/>
              </a:spcAft>
              <a:defRPr/>
            </a:pPr>
            <a:r>
              <a:rPr lang="en-GB" b="1" dirty="0"/>
              <a:t>Problems encountered by displaced persons.</a:t>
            </a:r>
            <a:r>
              <a:rPr lang="en-GB" dirty="0"/>
              <a:t> </a:t>
            </a:r>
            <a:endParaRPr lang="en-US" dirty="0"/>
          </a:p>
        </p:txBody>
      </p:sp>
      <p:sp>
        <p:nvSpPr>
          <p:cNvPr id="3" name="Content Placeholder 2"/>
          <p:cNvSpPr>
            <a:spLocks noGrp="1"/>
          </p:cNvSpPr>
          <p:nvPr>
            <p:ph idx="1"/>
          </p:nvPr>
        </p:nvSpPr>
        <p:spPr>
          <a:xfrm>
            <a:off x="114301" y="914400"/>
            <a:ext cx="8832056" cy="5653088"/>
          </a:xfrm>
        </p:spPr>
        <p:txBody>
          <a:bodyPr rtlCol="0">
            <a:normAutofit fontScale="77500" lnSpcReduction="20000"/>
          </a:bodyPr>
          <a:lstStyle/>
          <a:p>
            <a:pPr marL="0" indent="0" fontAlgn="auto">
              <a:buNone/>
              <a:defRPr/>
            </a:pPr>
            <a:endParaRPr lang="en-GB" dirty="0">
              <a:solidFill>
                <a:schemeClr val="bg2">
                  <a:lumMod val="75000"/>
                </a:schemeClr>
              </a:solidFill>
            </a:endParaRPr>
          </a:p>
          <a:p>
            <a:pPr fontAlgn="auto">
              <a:defRPr/>
            </a:pPr>
            <a:r>
              <a:rPr lang="en-GB" dirty="0">
                <a:solidFill>
                  <a:schemeClr val="bg2">
                    <a:lumMod val="75000"/>
                  </a:schemeClr>
                </a:solidFill>
              </a:rPr>
              <a:t> </a:t>
            </a:r>
            <a:r>
              <a:rPr lang="en-GB" sz="3600" dirty="0"/>
              <a:t>The problems experienced by displaced persons include: </a:t>
            </a:r>
            <a:endParaRPr lang="en-US" sz="3600" dirty="0"/>
          </a:p>
          <a:p>
            <a:pPr fontAlgn="auto">
              <a:defRPr/>
            </a:pPr>
            <a:r>
              <a:rPr lang="en-GB" sz="3600" dirty="0"/>
              <a:t>Housing </a:t>
            </a:r>
            <a:endParaRPr lang="en-US" sz="3600" dirty="0"/>
          </a:p>
          <a:p>
            <a:pPr fontAlgn="auto">
              <a:defRPr/>
            </a:pPr>
            <a:r>
              <a:rPr lang="en-GB" sz="3600" dirty="0"/>
              <a:t>Sanitation </a:t>
            </a:r>
            <a:r>
              <a:rPr lang="en-US" sz="3600" dirty="0"/>
              <a:t>,</a:t>
            </a:r>
            <a:r>
              <a:rPr lang="en-GB" sz="3600" dirty="0"/>
              <a:t>Water supply </a:t>
            </a:r>
            <a:endParaRPr lang="en-US" sz="3600" dirty="0"/>
          </a:p>
          <a:p>
            <a:pPr fontAlgn="auto">
              <a:defRPr/>
            </a:pPr>
            <a:r>
              <a:rPr lang="en-GB" sz="3600" dirty="0"/>
              <a:t>Lack of inadequate nutrition which may result in malnutrition </a:t>
            </a:r>
            <a:endParaRPr lang="en-US" sz="3600" dirty="0"/>
          </a:p>
          <a:p>
            <a:pPr fontAlgn="auto">
              <a:defRPr/>
            </a:pPr>
            <a:r>
              <a:rPr lang="en-GB" sz="3600" dirty="0"/>
              <a:t>Security risk and human rights violation </a:t>
            </a:r>
            <a:endParaRPr lang="en-US" sz="3600" dirty="0"/>
          </a:p>
          <a:p>
            <a:pPr fontAlgn="auto">
              <a:defRPr/>
            </a:pPr>
            <a:r>
              <a:rPr lang="en-GB" sz="3600" dirty="0"/>
              <a:t>Overcrowding which may cause rapid spread of diseases </a:t>
            </a:r>
            <a:endParaRPr lang="en-US" sz="3600" dirty="0"/>
          </a:p>
          <a:p>
            <a:pPr fontAlgn="auto">
              <a:defRPr/>
            </a:pPr>
            <a:r>
              <a:rPr lang="en-GB" sz="3600" dirty="0"/>
              <a:t>Lack of education opportunities </a:t>
            </a:r>
            <a:endParaRPr lang="en-US" sz="3600" dirty="0"/>
          </a:p>
          <a:p>
            <a:pPr fontAlgn="auto">
              <a:defRPr/>
            </a:pPr>
            <a:r>
              <a:rPr lang="en-GB" sz="3600" dirty="0"/>
              <a:t>Lack of health services </a:t>
            </a:r>
            <a:endParaRPr lang="en-US" sz="3600" dirty="0"/>
          </a:p>
          <a:p>
            <a:pPr fontAlgn="auto">
              <a:defRPr/>
            </a:pPr>
            <a:r>
              <a:rPr lang="en-GB" sz="3600" dirty="0"/>
              <a:t>Emotional needs </a:t>
            </a:r>
            <a:endParaRPr lang="en-US" sz="3600" dirty="0"/>
          </a:p>
          <a:p>
            <a:pPr fontAlgn="auto">
              <a:defRPr/>
            </a:pPr>
            <a:r>
              <a:rPr lang="en-GB" sz="3600" dirty="0"/>
              <a:t>Poverty</a:t>
            </a:r>
            <a:r>
              <a:rPr lang="en-US" sz="3600" dirty="0"/>
              <a:t>,</a:t>
            </a:r>
            <a:r>
              <a:rPr lang="en-GB" sz="3600" dirty="0"/>
              <a:t>Psychological support</a:t>
            </a:r>
            <a:endParaRPr lang="en-US" sz="3600" dirty="0"/>
          </a:p>
          <a:p>
            <a:pPr fontAlgn="auto">
              <a:defRPr/>
            </a:pPr>
            <a:endParaRPr lang="en-US" dirty="0"/>
          </a:p>
        </p:txBody>
      </p:sp>
    </p:spTree>
    <p:extLst>
      <p:ext uri="{BB962C8B-B14F-4D97-AF65-F5344CB8AC3E}">
        <p14:creationId xmlns:p14="http://schemas.microsoft.com/office/powerpoint/2010/main" val="1541256074"/>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a:t>
            </a:r>
          </a:p>
        </p:txBody>
      </p:sp>
      <p:sp>
        <p:nvSpPr>
          <p:cNvPr id="3" name="Content Placeholder 2"/>
          <p:cNvSpPr>
            <a:spLocks noGrp="1"/>
          </p:cNvSpPr>
          <p:nvPr>
            <p:ph idx="1"/>
          </p:nvPr>
        </p:nvSpPr>
        <p:spPr/>
        <p:txBody>
          <a:bodyPr>
            <a:normAutofit fontScale="92500" lnSpcReduction="20000"/>
          </a:bodyPr>
          <a:lstStyle/>
          <a:p>
            <a:r>
              <a:rPr lang="en-GB" dirty="0"/>
              <a:t>Displaced persons tend to develop health problems due to poor living conditions, as well as psychological and physical trauma caused by displacement. </a:t>
            </a:r>
            <a:endParaRPr lang="en-US" dirty="0"/>
          </a:p>
          <a:p>
            <a:r>
              <a:rPr lang="en-GB" dirty="0"/>
              <a:t>Some displaced persons are separated from their families and relatives and have lost homes, jobs and schools for their children. </a:t>
            </a:r>
          </a:p>
          <a:p>
            <a:r>
              <a:rPr lang="en-GB" dirty="0"/>
              <a:t>They need material as well as psychological care.</a:t>
            </a:r>
          </a:p>
          <a:p>
            <a:r>
              <a:rPr lang="en-GB" dirty="0"/>
              <a:t> Some may develop antisocial behaviour as a defence mechanism, as they are unhappy with the displacement</a:t>
            </a:r>
          </a:p>
        </p:txBody>
      </p:sp>
    </p:spTree>
    <p:extLst>
      <p:ext uri="{BB962C8B-B14F-4D97-AF65-F5344CB8AC3E}">
        <p14:creationId xmlns:p14="http://schemas.microsoft.com/office/powerpoint/2010/main" val="2392616473"/>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a:t>
            </a:r>
          </a:p>
        </p:txBody>
      </p:sp>
      <p:sp>
        <p:nvSpPr>
          <p:cNvPr id="3" name="Content Placeholder 2"/>
          <p:cNvSpPr>
            <a:spLocks noGrp="1"/>
          </p:cNvSpPr>
          <p:nvPr>
            <p:ph idx="1"/>
          </p:nvPr>
        </p:nvSpPr>
        <p:spPr/>
        <p:txBody>
          <a:bodyPr>
            <a:normAutofit lnSpcReduction="10000"/>
          </a:bodyPr>
          <a:lstStyle/>
          <a:p>
            <a:r>
              <a:rPr lang="en-GB" dirty="0"/>
              <a:t>people who have been displaced may bring new diseases, such as diarrhoeal diseases, typhoid, measles, meningitis, STIs and HIV/AIDS.</a:t>
            </a:r>
            <a:endParaRPr lang="en-US" dirty="0"/>
          </a:p>
          <a:p>
            <a:r>
              <a:rPr lang="en-GB" dirty="0"/>
              <a:t>Even their animals can bring in diseases (zoonotic infections) </a:t>
            </a:r>
            <a:r>
              <a:rPr lang="en-GB" dirty="0" err="1"/>
              <a:t>eg</a:t>
            </a:r>
            <a:r>
              <a:rPr lang="en-GB" dirty="0"/>
              <a:t> rabies, anthrax, foot and mouth and brucellosis thus posing as a health risk to the community where they settle</a:t>
            </a:r>
            <a:endParaRPr lang="en-US" dirty="0"/>
          </a:p>
          <a:p>
            <a:endParaRPr lang="en-US" dirty="0"/>
          </a:p>
          <a:p>
            <a:endParaRPr lang="en-US" dirty="0"/>
          </a:p>
        </p:txBody>
      </p:sp>
    </p:spTree>
    <p:extLst>
      <p:ext uri="{BB962C8B-B14F-4D97-AF65-F5344CB8AC3E}">
        <p14:creationId xmlns:p14="http://schemas.microsoft.com/office/powerpoint/2010/main" val="309387451"/>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269876"/>
            <a:ext cx="7886700" cy="644525"/>
          </a:xfrm>
        </p:spPr>
        <p:txBody>
          <a:bodyPr>
            <a:normAutofit fontScale="90000"/>
          </a:bodyPr>
          <a:lstStyle/>
          <a:p>
            <a:pPr fontAlgn="auto">
              <a:spcAft>
                <a:spcPts val="0"/>
              </a:spcAft>
              <a:defRPr/>
            </a:pPr>
            <a:r>
              <a:rPr lang="en-GB" b="1" dirty="0"/>
              <a:t>Effects of Displacement of People</a:t>
            </a:r>
            <a:r>
              <a:rPr lang="en-GB" dirty="0"/>
              <a:t> </a:t>
            </a:r>
            <a:endParaRPr lang="en-US" dirty="0"/>
          </a:p>
        </p:txBody>
      </p:sp>
      <p:sp>
        <p:nvSpPr>
          <p:cNvPr id="55299" name="Content Placeholder 2"/>
          <p:cNvSpPr>
            <a:spLocks noGrp="1"/>
          </p:cNvSpPr>
          <p:nvPr>
            <p:ph idx="1"/>
          </p:nvPr>
        </p:nvSpPr>
        <p:spPr>
          <a:xfrm>
            <a:off x="311944" y="914401"/>
            <a:ext cx="8572500" cy="5262563"/>
          </a:xfrm>
        </p:spPr>
        <p:txBody>
          <a:bodyPr>
            <a:normAutofit fontScale="92500" lnSpcReduction="10000"/>
          </a:bodyPr>
          <a:lstStyle/>
          <a:p>
            <a:r>
              <a:rPr lang="en-GB" dirty="0"/>
              <a:t>Displacement often leads to dramatic changes in the family structure and gender roles, relations and identities.</a:t>
            </a:r>
            <a:endParaRPr lang="en-US" dirty="0"/>
          </a:p>
          <a:p>
            <a:r>
              <a:rPr lang="en-GB" dirty="0"/>
              <a:t>In conflict situations, many women are suddenly thrust into the role of head of the household because the men are recruited to combat, they stay behind to maintain land, or migrate in search of work.</a:t>
            </a:r>
            <a:endParaRPr lang="en-US" dirty="0"/>
          </a:p>
          <a:p>
            <a:r>
              <a:rPr lang="en-GB" dirty="0"/>
              <a:t>There is also:</a:t>
            </a:r>
            <a:endParaRPr lang="en-US" dirty="0"/>
          </a:p>
          <a:p>
            <a:r>
              <a:rPr lang="en-GB" dirty="0"/>
              <a:t>Escalation in the level of poverty </a:t>
            </a:r>
            <a:endParaRPr lang="en-US" dirty="0"/>
          </a:p>
          <a:p>
            <a:r>
              <a:rPr lang="en-GB" dirty="0"/>
              <a:t>Reduction in the level of foreign aid </a:t>
            </a:r>
            <a:endParaRPr lang="en-US" dirty="0"/>
          </a:p>
        </p:txBody>
      </p:sp>
    </p:spTree>
    <p:extLst>
      <p:ext uri="{BB962C8B-B14F-4D97-AF65-F5344CB8AC3E}">
        <p14:creationId xmlns:p14="http://schemas.microsoft.com/office/powerpoint/2010/main" val="3030853740"/>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a:t>
            </a:r>
          </a:p>
        </p:txBody>
      </p:sp>
      <p:sp>
        <p:nvSpPr>
          <p:cNvPr id="3" name="Content Placeholder 2"/>
          <p:cNvSpPr>
            <a:spLocks noGrp="1"/>
          </p:cNvSpPr>
          <p:nvPr>
            <p:ph idx="1"/>
          </p:nvPr>
        </p:nvSpPr>
        <p:spPr/>
        <p:txBody>
          <a:bodyPr/>
          <a:lstStyle/>
          <a:p>
            <a:r>
              <a:rPr lang="en-GB" dirty="0"/>
              <a:t> Demographic consequences </a:t>
            </a:r>
            <a:endParaRPr lang="en-US" dirty="0"/>
          </a:p>
          <a:p>
            <a:r>
              <a:rPr lang="en-GB" dirty="0"/>
              <a:t>Religious effect </a:t>
            </a:r>
          </a:p>
          <a:p>
            <a:r>
              <a:rPr lang="en-GB" dirty="0"/>
              <a:t>Conflicts between the host community and the displaced group </a:t>
            </a:r>
            <a:endParaRPr lang="en-US" dirty="0"/>
          </a:p>
          <a:p>
            <a:r>
              <a:rPr lang="en-GB" dirty="0"/>
              <a:t>Political effect</a:t>
            </a:r>
            <a:endParaRPr lang="en-US" dirty="0"/>
          </a:p>
          <a:p>
            <a:pPr marL="0" indent="0">
              <a:buNone/>
            </a:pPr>
            <a:endParaRPr lang="en-US" dirty="0"/>
          </a:p>
        </p:txBody>
      </p:sp>
    </p:spTree>
    <p:extLst>
      <p:ext uri="{BB962C8B-B14F-4D97-AF65-F5344CB8AC3E}">
        <p14:creationId xmlns:p14="http://schemas.microsoft.com/office/powerpoint/2010/main" val="1721329068"/>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
            <a:ext cx="7886700" cy="893763"/>
          </a:xfrm>
        </p:spPr>
        <p:txBody>
          <a:bodyPr>
            <a:normAutofit fontScale="90000"/>
          </a:bodyPr>
          <a:lstStyle/>
          <a:p>
            <a:pPr fontAlgn="auto">
              <a:spcAft>
                <a:spcPts val="0"/>
              </a:spcAft>
              <a:defRPr/>
            </a:pPr>
            <a:r>
              <a:rPr lang="en-GB" b="1" dirty="0"/>
              <a:t>Services Available for displaced persons</a:t>
            </a:r>
            <a:endParaRPr lang="en-US" dirty="0"/>
          </a:p>
        </p:txBody>
      </p:sp>
      <p:sp>
        <p:nvSpPr>
          <p:cNvPr id="3" name="Content Placeholder 2"/>
          <p:cNvSpPr>
            <a:spLocks noGrp="1"/>
          </p:cNvSpPr>
          <p:nvPr>
            <p:ph idx="1"/>
          </p:nvPr>
        </p:nvSpPr>
        <p:spPr>
          <a:xfrm>
            <a:off x="217885" y="685800"/>
            <a:ext cx="8651081" cy="5818188"/>
          </a:xfrm>
        </p:spPr>
        <p:txBody>
          <a:bodyPr rtlCol="0">
            <a:normAutofit fontScale="25000" lnSpcReduction="20000"/>
          </a:bodyPr>
          <a:lstStyle/>
          <a:p>
            <a:pPr marL="0" indent="0" fontAlgn="auto">
              <a:buFont typeface="Wingdings 3" pitchFamily="18" charset="2"/>
              <a:buNone/>
              <a:defRPr/>
            </a:pPr>
            <a:endParaRPr lang="en-GB" sz="11200" dirty="0">
              <a:solidFill>
                <a:schemeClr val="bg2">
                  <a:lumMod val="75000"/>
                </a:schemeClr>
              </a:solidFill>
            </a:endParaRPr>
          </a:p>
          <a:p>
            <a:pPr fontAlgn="auto">
              <a:defRPr/>
            </a:pPr>
            <a:r>
              <a:rPr lang="en-GB" sz="11200" dirty="0"/>
              <a:t>The services available for displaced persons tend to be those provided by;</a:t>
            </a:r>
          </a:p>
          <a:p>
            <a:pPr fontAlgn="auto">
              <a:buFont typeface="Wingdings" panose="05000000000000000000" pitchFamily="2" charset="2"/>
              <a:buChar char="ü"/>
              <a:defRPr/>
            </a:pPr>
            <a:r>
              <a:rPr lang="en-GB" sz="11200" dirty="0"/>
              <a:t> </a:t>
            </a:r>
            <a:r>
              <a:rPr lang="en-GB" sz="11200" b="1" i="1" dirty="0"/>
              <a:t>relief agencies</a:t>
            </a:r>
          </a:p>
          <a:p>
            <a:pPr fontAlgn="auto">
              <a:buFont typeface="Wingdings" panose="05000000000000000000" pitchFamily="2" charset="2"/>
              <a:buChar char="ü"/>
              <a:defRPr/>
            </a:pPr>
            <a:r>
              <a:rPr lang="en-GB" sz="11200" b="1" i="1" dirty="0"/>
              <a:t>NGOs, </a:t>
            </a:r>
          </a:p>
          <a:p>
            <a:pPr fontAlgn="auto">
              <a:buFont typeface="Wingdings" panose="05000000000000000000" pitchFamily="2" charset="2"/>
              <a:buChar char="ü"/>
              <a:defRPr/>
            </a:pPr>
            <a:r>
              <a:rPr lang="en-GB" sz="11200" b="1" i="1" dirty="0"/>
              <a:t>the government through the national and county administration, </a:t>
            </a:r>
          </a:p>
          <a:p>
            <a:pPr fontAlgn="auto">
              <a:buFont typeface="Wingdings" panose="05000000000000000000" pitchFamily="2" charset="2"/>
              <a:buChar char="ü"/>
              <a:defRPr/>
            </a:pPr>
            <a:r>
              <a:rPr lang="en-GB" sz="11200" b="1" i="1" dirty="0"/>
              <a:t>the church, and</a:t>
            </a:r>
          </a:p>
          <a:p>
            <a:pPr fontAlgn="auto">
              <a:buFont typeface="Wingdings" panose="05000000000000000000" pitchFamily="2" charset="2"/>
              <a:buChar char="ü"/>
              <a:defRPr/>
            </a:pPr>
            <a:r>
              <a:rPr lang="en-GB" sz="11200" b="1" i="1" dirty="0"/>
              <a:t> institutions such as UNCHR</a:t>
            </a:r>
            <a:r>
              <a:rPr lang="en-GB" sz="11200" dirty="0"/>
              <a:t> which take care of external refugees. </a:t>
            </a:r>
          </a:p>
          <a:p>
            <a:pPr fontAlgn="auto">
              <a:defRPr/>
            </a:pPr>
            <a:r>
              <a:rPr lang="en-GB" sz="11200" dirty="0"/>
              <a:t>They provide them with shelter, medical care, food and clothing, and sometimes rehabilitation in the form of teaching them new skills.</a:t>
            </a:r>
          </a:p>
          <a:p>
            <a:pPr fontAlgn="auto">
              <a:defRPr/>
            </a:pPr>
            <a:r>
              <a:rPr lang="en-GB" sz="11200" dirty="0"/>
              <a:t>Refugees have some sort of international protection. </a:t>
            </a:r>
            <a:endParaRPr lang="en-US" sz="11200" dirty="0"/>
          </a:p>
        </p:txBody>
      </p:sp>
    </p:spTree>
    <p:extLst>
      <p:ext uri="{BB962C8B-B14F-4D97-AF65-F5344CB8AC3E}">
        <p14:creationId xmlns:p14="http://schemas.microsoft.com/office/powerpoint/2010/main" val="3181725583"/>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a:t>
            </a:r>
          </a:p>
        </p:txBody>
      </p:sp>
      <p:sp>
        <p:nvSpPr>
          <p:cNvPr id="3" name="Content Placeholder 2"/>
          <p:cNvSpPr>
            <a:spLocks noGrp="1"/>
          </p:cNvSpPr>
          <p:nvPr>
            <p:ph idx="1"/>
          </p:nvPr>
        </p:nvSpPr>
        <p:spPr/>
        <p:txBody>
          <a:bodyPr>
            <a:normAutofit fontScale="40000" lnSpcReduction="20000"/>
          </a:bodyPr>
          <a:lstStyle/>
          <a:p>
            <a:pPr fontAlgn="auto">
              <a:defRPr/>
            </a:pPr>
            <a:r>
              <a:rPr lang="en-GB" sz="9600" dirty="0"/>
              <a:t>Their needs are catered for by (united nation high commission for refugees) UNHCR and their rights are also protected.</a:t>
            </a:r>
          </a:p>
          <a:p>
            <a:pPr fontAlgn="auto">
              <a:defRPr/>
            </a:pPr>
            <a:r>
              <a:rPr lang="en-GB" sz="9600" dirty="0"/>
              <a:t>The International Committee of the Red Cross (ICRC) protects the rights of internally displaced people. </a:t>
            </a:r>
          </a:p>
          <a:p>
            <a:pPr fontAlgn="auto">
              <a:defRPr/>
            </a:pPr>
            <a:r>
              <a:rPr lang="en-GB" sz="9600" dirty="0"/>
              <a:t>It conducts protection and assistance programmes for these victims </a:t>
            </a:r>
            <a:endParaRPr lang="en-US" sz="9600" dirty="0"/>
          </a:p>
          <a:p>
            <a:endParaRPr lang="en-US" dirty="0"/>
          </a:p>
        </p:txBody>
      </p:sp>
    </p:spTree>
    <p:extLst>
      <p:ext uri="{BB962C8B-B14F-4D97-AF65-F5344CB8AC3E}">
        <p14:creationId xmlns:p14="http://schemas.microsoft.com/office/powerpoint/2010/main" val="1683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a:t>
            </a:r>
          </a:p>
        </p:txBody>
      </p:sp>
      <p:sp>
        <p:nvSpPr>
          <p:cNvPr id="3" name="Content Placeholder 2"/>
          <p:cNvSpPr>
            <a:spLocks noGrp="1"/>
          </p:cNvSpPr>
          <p:nvPr>
            <p:ph idx="1"/>
          </p:nvPr>
        </p:nvSpPr>
        <p:spPr/>
        <p:txBody>
          <a:bodyPr/>
          <a:lstStyle/>
          <a:p>
            <a:r>
              <a:rPr lang="en-GB" dirty="0"/>
              <a:t>This leaves them vulnerable to medical and social problems.</a:t>
            </a:r>
            <a:endParaRPr lang="en-US" dirty="0"/>
          </a:p>
          <a:p>
            <a:endParaRPr lang="en-US" dirty="0"/>
          </a:p>
        </p:txBody>
      </p:sp>
    </p:spTree>
    <p:extLst>
      <p:ext uri="{BB962C8B-B14F-4D97-AF65-F5344CB8AC3E}">
        <p14:creationId xmlns:p14="http://schemas.microsoft.com/office/powerpoint/2010/main" val="1755620111"/>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People with Disability</a:t>
            </a:r>
          </a:p>
        </p:txBody>
      </p:sp>
      <p:sp>
        <p:nvSpPr>
          <p:cNvPr id="3" name="Content Placeholder 2"/>
          <p:cNvSpPr>
            <a:spLocks noGrp="1"/>
          </p:cNvSpPr>
          <p:nvPr>
            <p:ph idx="1"/>
          </p:nvPr>
        </p:nvSpPr>
        <p:spPr/>
        <p:txBody>
          <a:bodyPr>
            <a:normAutofit fontScale="92500" lnSpcReduction="20000"/>
          </a:bodyPr>
          <a:lstStyle/>
          <a:p>
            <a:r>
              <a:rPr lang="en-GB" dirty="0"/>
              <a:t>Often disabled people have other faculties which they can put into good use and therefore can be able to earn a living for themselves and their family. </a:t>
            </a:r>
            <a:br>
              <a:rPr lang="en-GB" dirty="0"/>
            </a:br>
            <a:r>
              <a:rPr lang="en-GB" dirty="0" err="1"/>
              <a:t>E.g</a:t>
            </a:r>
            <a:endParaRPr lang="en-US" dirty="0"/>
          </a:p>
          <a:p>
            <a:r>
              <a:rPr lang="en-GB" dirty="0"/>
              <a:t>blind people can work as telephone operators; </a:t>
            </a:r>
            <a:endParaRPr lang="en-US" dirty="0"/>
          </a:p>
          <a:p>
            <a:r>
              <a:rPr lang="en-GB" dirty="0"/>
              <a:t>those with disabilities affecting the legs can do any work that requires the use of their hands. </a:t>
            </a:r>
            <a:endParaRPr lang="en-US" dirty="0"/>
          </a:p>
          <a:p>
            <a:r>
              <a:rPr lang="en-GB" dirty="0"/>
              <a:t>In order to help them you need to identify their abilities and modify the environment to avoid overtaxing them. </a:t>
            </a:r>
            <a:endParaRPr lang="en-US" dirty="0"/>
          </a:p>
          <a:p>
            <a:endParaRPr lang="en-US" dirty="0"/>
          </a:p>
          <a:p>
            <a:endParaRPr lang="en-US" dirty="0"/>
          </a:p>
        </p:txBody>
      </p:sp>
    </p:spTree>
    <p:extLst>
      <p:ext uri="{BB962C8B-B14F-4D97-AF65-F5344CB8AC3E}">
        <p14:creationId xmlns:p14="http://schemas.microsoft.com/office/powerpoint/2010/main" val="624764911"/>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a:t>
            </a:r>
          </a:p>
        </p:txBody>
      </p:sp>
      <p:sp>
        <p:nvSpPr>
          <p:cNvPr id="3" name="Content Placeholder 2"/>
          <p:cNvSpPr>
            <a:spLocks noGrp="1"/>
          </p:cNvSpPr>
          <p:nvPr>
            <p:ph idx="1"/>
          </p:nvPr>
        </p:nvSpPr>
        <p:spPr/>
        <p:txBody>
          <a:bodyPr/>
          <a:lstStyle/>
          <a:p>
            <a:r>
              <a:rPr lang="en-GB" dirty="0"/>
              <a:t>You will also provide them with appliances and the appropriate apparatus, in order to develop their potential ability and compensate for the defect.</a:t>
            </a:r>
            <a:endParaRPr lang="en-US" dirty="0"/>
          </a:p>
          <a:p>
            <a:endParaRPr lang="en-US" dirty="0"/>
          </a:p>
        </p:txBody>
      </p:sp>
    </p:spTree>
    <p:extLst>
      <p:ext uri="{BB962C8B-B14F-4D97-AF65-F5344CB8AC3E}">
        <p14:creationId xmlns:p14="http://schemas.microsoft.com/office/powerpoint/2010/main" val="1051318867"/>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5"/>
            <a:ext cx="7886700" cy="611188"/>
          </a:xfrm>
        </p:spPr>
        <p:txBody>
          <a:bodyPr>
            <a:normAutofit fontScale="90000"/>
          </a:bodyPr>
          <a:lstStyle/>
          <a:p>
            <a:pPr eaLnBrk="1" fontAlgn="auto" hangingPunct="1">
              <a:spcAft>
                <a:spcPts val="0"/>
              </a:spcAft>
              <a:defRPr/>
            </a:pPr>
            <a:r>
              <a:rPr lang="en-GB" b="1" dirty="0"/>
              <a:t>Types of common disabilities:</a:t>
            </a:r>
            <a:endParaRPr lang="en-US" dirty="0"/>
          </a:p>
        </p:txBody>
      </p:sp>
      <p:sp>
        <p:nvSpPr>
          <p:cNvPr id="3" name="Content Placeholder 2"/>
          <p:cNvSpPr>
            <a:spLocks noGrp="1"/>
          </p:cNvSpPr>
          <p:nvPr>
            <p:ph idx="1"/>
          </p:nvPr>
        </p:nvSpPr>
        <p:spPr>
          <a:xfrm>
            <a:off x="628650" y="976313"/>
            <a:ext cx="7886700" cy="5200650"/>
          </a:xfrm>
        </p:spPr>
        <p:txBody>
          <a:bodyPr rtlCol="0">
            <a:normAutofit fontScale="92500" lnSpcReduction="10000"/>
          </a:bodyPr>
          <a:lstStyle/>
          <a:p>
            <a:pPr marL="0" indent="0" eaLnBrk="1" fontAlgn="auto" hangingPunct="1">
              <a:buFont typeface="Wingdings 3" pitchFamily="18" charset="2"/>
              <a:buNone/>
              <a:defRPr/>
            </a:pPr>
            <a:r>
              <a:rPr lang="en-GB" b="1" dirty="0"/>
              <a:t>1.Physical Disabilities</a:t>
            </a:r>
            <a:r>
              <a:rPr lang="en-GB" dirty="0"/>
              <a:t>   </a:t>
            </a:r>
            <a:r>
              <a:rPr lang="en-GB" dirty="0" err="1"/>
              <a:t>eg</a:t>
            </a:r>
            <a:endParaRPr lang="en-US" dirty="0"/>
          </a:p>
          <a:p>
            <a:pPr eaLnBrk="1" fontAlgn="auto" hangingPunct="1">
              <a:defRPr/>
            </a:pPr>
            <a:r>
              <a:rPr lang="en-GB" dirty="0"/>
              <a:t>Motor defects due to congenital causes </a:t>
            </a:r>
            <a:r>
              <a:rPr lang="en-GB" dirty="0" err="1"/>
              <a:t>eg</a:t>
            </a:r>
            <a:r>
              <a:rPr lang="en-GB" dirty="0"/>
              <a:t> missing limbs, trauma, cerebral palsy (spastics), paraplegia neurological disorders, arthritis, spinal cord injuries, </a:t>
            </a:r>
            <a:r>
              <a:rPr lang="en-GB" dirty="0" err="1"/>
              <a:t>talipes</a:t>
            </a:r>
            <a:r>
              <a:rPr lang="en-GB" dirty="0"/>
              <a:t> etc. </a:t>
            </a:r>
            <a:endParaRPr lang="en-US" dirty="0"/>
          </a:p>
          <a:p>
            <a:pPr eaLnBrk="1" fontAlgn="auto" hangingPunct="1">
              <a:defRPr/>
            </a:pPr>
            <a:r>
              <a:rPr lang="en-GB" dirty="0"/>
              <a:t>Chronic illness, for example, epilepsy.</a:t>
            </a:r>
            <a:endParaRPr lang="en-US" dirty="0"/>
          </a:p>
          <a:p>
            <a:pPr eaLnBrk="1" fontAlgn="auto" hangingPunct="1">
              <a:defRPr/>
            </a:pPr>
            <a:r>
              <a:rPr lang="en-GB" b="1" dirty="0"/>
              <a:t>Services available</a:t>
            </a:r>
            <a:endParaRPr lang="en-US" dirty="0"/>
          </a:p>
          <a:p>
            <a:pPr eaLnBrk="1" fontAlgn="auto" hangingPunct="1">
              <a:defRPr/>
            </a:pPr>
            <a:r>
              <a:rPr lang="en-GB" dirty="0"/>
              <a:t>Families</a:t>
            </a:r>
            <a:endParaRPr lang="en-US" dirty="0"/>
          </a:p>
          <a:p>
            <a:pPr eaLnBrk="1" fontAlgn="auto" hangingPunct="1">
              <a:defRPr/>
            </a:pPr>
            <a:r>
              <a:rPr lang="en-GB" dirty="0"/>
              <a:t>Hospitals: physiotherapy </a:t>
            </a:r>
            <a:r>
              <a:rPr lang="en-GB" dirty="0" err="1"/>
              <a:t>dept</a:t>
            </a:r>
            <a:r>
              <a:rPr lang="en-GB" dirty="0"/>
              <a:t>, occupational health </a:t>
            </a:r>
            <a:r>
              <a:rPr lang="en-GB" dirty="0" err="1"/>
              <a:t>dept</a:t>
            </a:r>
            <a:endParaRPr lang="en-US" dirty="0"/>
          </a:p>
          <a:p>
            <a:pPr eaLnBrk="1" fontAlgn="auto" hangingPunct="1">
              <a:defRPr/>
            </a:pPr>
            <a:r>
              <a:rPr lang="en-GB" dirty="0"/>
              <a:t>Institutions</a:t>
            </a:r>
            <a:endParaRPr lang="en-US" dirty="0"/>
          </a:p>
        </p:txBody>
      </p:sp>
    </p:spTree>
    <p:extLst>
      <p:ext uri="{BB962C8B-B14F-4D97-AF65-F5344CB8AC3E}">
        <p14:creationId xmlns:p14="http://schemas.microsoft.com/office/powerpoint/2010/main" val="232257871"/>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269875"/>
            <a:ext cx="7886700" cy="623888"/>
          </a:xfrm>
        </p:spPr>
        <p:txBody>
          <a:bodyPr>
            <a:normAutofit fontScale="90000"/>
          </a:bodyPr>
          <a:lstStyle/>
          <a:p>
            <a:pPr eaLnBrk="1" fontAlgn="auto" hangingPunct="1">
              <a:spcAft>
                <a:spcPts val="0"/>
              </a:spcAft>
              <a:defRPr/>
            </a:pPr>
            <a:r>
              <a:rPr lang="en-GB" b="1" dirty="0"/>
              <a:t>Mental Disability</a:t>
            </a:r>
            <a:endParaRPr lang="en-US" dirty="0"/>
          </a:p>
        </p:txBody>
      </p:sp>
      <p:sp>
        <p:nvSpPr>
          <p:cNvPr id="3" name="Content Placeholder 2"/>
          <p:cNvSpPr>
            <a:spLocks noGrp="1"/>
          </p:cNvSpPr>
          <p:nvPr>
            <p:ph idx="1"/>
          </p:nvPr>
        </p:nvSpPr>
        <p:spPr>
          <a:xfrm>
            <a:off x="314325" y="893763"/>
            <a:ext cx="8515350" cy="5964237"/>
          </a:xfrm>
        </p:spPr>
        <p:txBody>
          <a:bodyPr rtlCol="0">
            <a:normAutofit fontScale="85000" lnSpcReduction="10000"/>
          </a:bodyPr>
          <a:lstStyle/>
          <a:p>
            <a:pPr marL="0" indent="0" eaLnBrk="1" fontAlgn="auto" hangingPunct="1">
              <a:buFont typeface="Wingdings 3" pitchFamily="18" charset="2"/>
              <a:buNone/>
              <a:defRPr/>
            </a:pPr>
            <a:r>
              <a:rPr lang="en-GB" sz="3300" dirty="0"/>
              <a:t>Due to mental deficiency</a:t>
            </a:r>
            <a:endParaRPr lang="en-US" sz="3300" dirty="0"/>
          </a:p>
          <a:p>
            <a:pPr eaLnBrk="1" fontAlgn="auto" hangingPunct="1">
              <a:defRPr/>
            </a:pPr>
            <a:r>
              <a:rPr lang="en-GB" sz="3300" dirty="0"/>
              <a:t>These include: mongolism, birth injuries, meningitis and emotional problems, mental retardation, cerebral palsy, personality disorders, eating disorders</a:t>
            </a:r>
            <a:endParaRPr lang="en-US" sz="3300" dirty="0"/>
          </a:p>
          <a:p>
            <a:pPr eaLnBrk="1" fontAlgn="auto" hangingPunct="1">
              <a:defRPr/>
            </a:pPr>
            <a:r>
              <a:rPr lang="en-GB" sz="3300" b="1" dirty="0"/>
              <a:t>Problems/ needs of the mentally impaired</a:t>
            </a:r>
            <a:endParaRPr lang="en-US" sz="3300" dirty="0"/>
          </a:p>
          <a:p>
            <a:pPr eaLnBrk="1" fontAlgn="auto" hangingPunct="1">
              <a:defRPr/>
            </a:pPr>
            <a:r>
              <a:rPr lang="en-GB" sz="3300" dirty="0"/>
              <a:t>Risk of sexual exploitation and harassment</a:t>
            </a:r>
            <a:endParaRPr lang="en-US" sz="3300" dirty="0"/>
          </a:p>
          <a:p>
            <a:pPr eaLnBrk="1" fontAlgn="auto" hangingPunct="1">
              <a:defRPr/>
            </a:pPr>
            <a:r>
              <a:rPr lang="en-GB" sz="3300" dirty="0"/>
              <a:t>Basic needs; nutrition, shelter and clothing</a:t>
            </a:r>
            <a:endParaRPr lang="en-US" sz="3300" dirty="0"/>
          </a:p>
          <a:p>
            <a:pPr eaLnBrk="1" fontAlgn="auto" hangingPunct="1">
              <a:defRPr/>
            </a:pPr>
            <a:r>
              <a:rPr lang="en-GB" sz="3300" dirty="0"/>
              <a:t>Stigma and discrimination</a:t>
            </a:r>
            <a:endParaRPr lang="en-US" sz="3300" dirty="0"/>
          </a:p>
          <a:p>
            <a:pPr eaLnBrk="1" fontAlgn="auto" hangingPunct="1">
              <a:defRPr/>
            </a:pPr>
            <a:r>
              <a:rPr lang="en-GB" sz="3300" dirty="0"/>
              <a:t>Health care </a:t>
            </a:r>
            <a:endParaRPr lang="en-US" sz="3300" dirty="0"/>
          </a:p>
          <a:p>
            <a:pPr eaLnBrk="1" fontAlgn="auto" hangingPunct="1">
              <a:defRPr/>
            </a:pPr>
            <a:r>
              <a:rPr lang="en-GB" sz="3300" dirty="0"/>
              <a:t>Parental/ family love</a:t>
            </a:r>
            <a:endParaRPr lang="en-US" sz="3300" dirty="0"/>
          </a:p>
          <a:p>
            <a:pPr eaLnBrk="1" fontAlgn="auto" hangingPunct="1">
              <a:defRPr/>
            </a:pPr>
            <a:r>
              <a:rPr lang="en-GB" sz="3300" dirty="0"/>
              <a:t>Educational needs especially the mentally retarded</a:t>
            </a:r>
            <a:endParaRPr lang="en-US" sz="3300" dirty="0"/>
          </a:p>
          <a:p>
            <a:pPr eaLnBrk="1" fontAlgn="auto" hangingPunct="1">
              <a:defRPr/>
            </a:pPr>
            <a:r>
              <a:rPr lang="en-GB" sz="3300" dirty="0"/>
              <a:t>Lack of concentration on the activities of daily living thus need someone to take care of them.</a:t>
            </a:r>
            <a:endParaRPr lang="en-US" sz="3300" dirty="0"/>
          </a:p>
          <a:p>
            <a:pPr marL="0" indent="0" eaLnBrk="1" fontAlgn="auto" hangingPunct="1">
              <a:buFont typeface="Wingdings 3" pitchFamily="18" charset="2"/>
              <a:buNone/>
              <a:defRPr/>
            </a:pPr>
            <a:endParaRPr lang="en-US" dirty="0"/>
          </a:p>
        </p:txBody>
      </p:sp>
    </p:spTree>
    <p:extLst>
      <p:ext uri="{BB962C8B-B14F-4D97-AF65-F5344CB8AC3E}">
        <p14:creationId xmlns:p14="http://schemas.microsoft.com/office/powerpoint/2010/main" val="3236347267"/>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261939"/>
            <a:ext cx="7886700" cy="631825"/>
          </a:xfrm>
        </p:spPr>
        <p:txBody>
          <a:bodyPr>
            <a:normAutofit fontScale="90000"/>
          </a:bodyPr>
          <a:lstStyle/>
          <a:p>
            <a:pPr eaLnBrk="1" fontAlgn="auto" hangingPunct="1">
              <a:spcAft>
                <a:spcPts val="0"/>
              </a:spcAft>
              <a:defRPr/>
            </a:pPr>
            <a:r>
              <a:rPr lang="en-GB" b="1" dirty="0"/>
              <a:t>2.Mental Disability </a:t>
            </a:r>
            <a:endParaRPr lang="en-US" dirty="0"/>
          </a:p>
        </p:txBody>
      </p:sp>
      <p:sp>
        <p:nvSpPr>
          <p:cNvPr id="11267" name="Content Placeholder 2"/>
          <p:cNvSpPr>
            <a:spLocks noGrp="1"/>
          </p:cNvSpPr>
          <p:nvPr>
            <p:ph idx="1"/>
          </p:nvPr>
        </p:nvSpPr>
        <p:spPr>
          <a:xfrm>
            <a:off x="265510" y="893764"/>
            <a:ext cx="8587978" cy="5673725"/>
          </a:xfrm>
        </p:spPr>
        <p:txBody>
          <a:bodyPr>
            <a:normAutofit fontScale="92500" lnSpcReduction="20000"/>
          </a:bodyPr>
          <a:lstStyle/>
          <a:p>
            <a:pPr eaLnBrk="1" hangingPunct="1"/>
            <a:r>
              <a:rPr lang="en-GB" b="1" dirty="0"/>
              <a:t>Services available</a:t>
            </a:r>
            <a:endParaRPr lang="en-US" dirty="0"/>
          </a:p>
          <a:p>
            <a:pPr eaLnBrk="1" hangingPunct="1"/>
            <a:r>
              <a:rPr lang="en-GB" dirty="0"/>
              <a:t>Family</a:t>
            </a:r>
            <a:endParaRPr lang="en-US" dirty="0"/>
          </a:p>
          <a:p>
            <a:pPr eaLnBrk="1" hangingPunct="1"/>
            <a:r>
              <a:rPr lang="en-GB" dirty="0"/>
              <a:t>Community</a:t>
            </a:r>
            <a:endParaRPr lang="en-US" dirty="0"/>
          </a:p>
          <a:p>
            <a:pPr eaLnBrk="1" hangingPunct="1"/>
            <a:r>
              <a:rPr lang="en-GB" dirty="0"/>
              <a:t>Rehabilitation centres/ Psychiatry units</a:t>
            </a:r>
            <a:endParaRPr lang="en-US" dirty="0"/>
          </a:p>
          <a:p>
            <a:pPr eaLnBrk="1" hangingPunct="1"/>
            <a:r>
              <a:rPr lang="en-GB" dirty="0"/>
              <a:t>Spiritual centre</a:t>
            </a:r>
            <a:endParaRPr lang="en-US" dirty="0"/>
          </a:p>
          <a:p>
            <a:pPr eaLnBrk="1" hangingPunct="1"/>
            <a:r>
              <a:rPr lang="en-GB" b="1" dirty="0"/>
              <a:t>Role of a nurse</a:t>
            </a:r>
            <a:endParaRPr lang="en-US" dirty="0"/>
          </a:p>
          <a:p>
            <a:pPr eaLnBrk="1" hangingPunct="1"/>
            <a:r>
              <a:rPr lang="en-GB" dirty="0"/>
              <a:t>Counselling on elimination of stigma and discrimination</a:t>
            </a:r>
            <a:endParaRPr lang="en-US" dirty="0"/>
          </a:p>
          <a:p>
            <a:pPr eaLnBrk="1" hangingPunct="1"/>
            <a:r>
              <a:rPr lang="en-GB" dirty="0"/>
              <a:t>Encourage safe hospital delivery to avoid head injuries/ asphyxia at birth</a:t>
            </a:r>
            <a:endParaRPr lang="en-US" dirty="0"/>
          </a:p>
          <a:p>
            <a:pPr eaLnBrk="1" hangingPunct="1"/>
            <a:r>
              <a:rPr lang="en-GB" dirty="0"/>
              <a:t>Teach the community on how to take care of the persons and involve them in the community activities</a:t>
            </a:r>
            <a:endParaRPr lang="en-US" dirty="0"/>
          </a:p>
          <a:p>
            <a:pPr eaLnBrk="1" hangingPunct="1"/>
            <a:endParaRPr lang="en-US" dirty="0"/>
          </a:p>
        </p:txBody>
      </p:sp>
    </p:spTree>
    <p:extLst>
      <p:ext uri="{BB962C8B-B14F-4D97-AF65-F5344CB8AC3E}">
        <p14:creationId xmlns:p14="http://schemas.microsoft.com/office/powerpoint/2010/main" val="3300420541"/>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549275"/>
          </a:xfrm>
        </p:spPr>
        <p:txBody>
          <a:bodyPr>
            <a:normAutofit fontScale="90000"/>
          </a:bodyPr>
          <a:lstStyle/>
          <a:p>
            <a:pPr eaLnBrk="1" fontAlgn="auto" hangingPunct="1">
              <a:spcAft>
                <a:spcPts val="0"/>
              </a:spcAft>
              <a:defRPr/>
            </a:pPr>
            <a:r>
              <a:rPr lang="en-GB" b="1" dirty="0"/>
              <a:t>. Care of Children in Need</a:t>
            </a:r>
            <a:br>
              <a:rPr lang="en-US" dirty="0"/>
            </a:br>
            <a:endParaRPr lang="en-US" dirty="0"/>
          </a:p>
        </p:txBody>
      </p:sp>
      <p:sp>
        <p:nvSpPr>
          <p:cNvPr id="3" name="Content Placeholder 2"/>
          <p:cNvSpPr>
            <a:spLocks noGrp="1"/>
          </p:cNvSpPr>
          <p:nvPr>
            <p:ph idx="1"/>
          </p:nvPr>
        </p:nvSpPr>
        <p:spPr>
          <a:xfrm>
            <a:off x="327423" y="685800"/>
            <a:ext cx="8526065" cy="5881688"/>
          </a:xfrm>
        </p:spPr>
        <p:txBody>
          <a:bodyPr rtlCol="0">
            <a:normAutofit fontScale="92500" lnSpcReduction="20000"/>
          </a:bodyPr>
          <a:lstStyle/>
          <a:p>
            <a:pPr eaLnBrk="1" fontAlgn="auto" hangingPunct="1">
              <a:defRPr/>
            </a:pPr>
            <a:r>
              <a:rPr lang="en-GB" dirty="0"/>
              <a:t>A child in need is one who has been </a:t>
            </a:r>
            <a:r>
              <a:rPr lang="en-GB" b="1" dirty="0"/>
              <a:t>abandoned, orphaned, or one whose parents are incapable of looking after them properly. </a:t>
            </a:r>
          </a:p>
          <a:p>
            <a:pPr eaLnBrk="1" fontAlgn="auto" hangingPunct="1">
              <a:defRPr/>
            </a:pPr>
            <a:r>
              <a:rPr lang="en-GB" dirty="0"/>
              <a:t>Such a child needs the best possible alternative arrangements for their </a:t>
            </a:r>
            <a:br>
              <a:rPr lang="en-GB" dirty="0"/>
            </a:br>
            <a:r>
              <a:rPr lang="en-GB" dirty="0"/>
              <a:t>care in the absence of the parents. </a:t>
            </a:r>
            <a:br>
              <a:rPr lang="en-GB" dirty="0"/>
            </a:br>
            <a:br>
              <a:rPr lang="en-GB" b="1" dirty="0"/>
            </a:br>
            <a:r>
              <a:rPr lang="en-GB" b="1" dirty="0"/>
              <a:t>Needs of the Children</a:t>
            </a:r>
            <a:r>
              <a:rPr lang="en-GB" dirty="0"/>
              <a:t> </a:t>
            </a:r>
            <a:endParaRPr lang="en-US" dirty="0"/>
          </a:p>
          <a:p>
            <a:pPr eaLnBrk="1" fontAlgn="auto" hangingPunct="1">
              <a:defRPr/>
            </a:pPr>
            <a:r>
              <a:rPr lang="en-GB" dirty="0"/>
              <a:t>Nutritional needs. Most of these children are malnourished. </a:t>
            </a:r>
            <a:endParaRPr lang="en-US" dirty="0"/>
          </a:p>
          <a:p>
            <a:pPr eaLnBrk="1" fontAlgn="auto" hangingPunct="1">
              <a:defRPr/>
            </a:pPr>
            <a:r>
              <a:rPr lang="en-GB" dirty="0"/>
              <a:t>Parental love. </a:t>
            </a:r>
            <a:endParaRPr lang="en-US" dirty="0"/>
          </a:p>
          <a:p>
            <a:pPr eaLnBrk="1" fontAlgn="auto" hangingPunct="1">
              <a:defRPr/>
            </a:pPr>
            <a:r>
              <a:rPr lang="en-GB" dirty="0"/>
              <a:t>Lack of education. </a:t>
            </a:r>
            <a:endParaRPr lang="en-US" dirty="0"/>
          </a:p>
          <a:p>
            <a:pPr eaLnBrk="1" fontAlgn="auto" hangingPunct="1">
              <a:defRPr/>
            </a:pPr>
            <a:r>
              <a:rPr lang="en-GB" dirty="0"/>
              <a:t>Lack of access to health care. </a:t>
            </a:r>
            <a:r>
              <a:rPr lang="en-GB" dirty="0" err="1"/>
              <a:t>Eg</a:t>
            </a:r>
            <a:r>
              <a:rPr lang="en-GB" dirty="0"/>
              <a:t> AIDS orphans who are themselves infected. </a:t>
            </a:r>
            <a:endParaRPr lang="en-US" dirty="0"/>
          </a:p>
          <a:p>
            <a:pPr marL="0" indent="0" eaLnBrk="1" fontAlgn="auto" hangingPunct="1">
              <a:buNone/>
              <a:defRPr/>
            </a:pPr>
            <a:endParaRPr lang="en-US" dirty="0"/>
          </a:p>
        </p:txBody>
      </p:sp>
    </p:spTree>
    <p:extLst>
      <p:ext uri="{BB962C8B-B14F-4D97-AF65-F5344CB8AC3E}">
        <p14:creationId xmlns:p14="http://schemas.microsoft.com/office/powerpoint/2010/main" val="1897356702"/>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a:t>
            </a:r>
          </a:p>
        </p:txBody>
      </p:sp>
      <p:sp>
        <p:nvSpPr>
          <p:cNvPr id="3" name="Content Placeholder 2"/>
          <p:cNvSpPr>
            <a:spLocks noGrp="1"/>
          </p:cNvSpPr>
          <p:nvPr>
            <p:ph idx="1"/>
          </p:nvPr>
        </p:nvSpPr>
        <p:spPr/>
        <p:txBody>
          <a:bodyPr>
            <a:normAutofit fontScale="92500" lnSpcReduction="20000"/>
          </a:bodyPr>
          <a:lstStyle/>
          <a:p>
            <a:pPr>
              <a:defRPr/>
            </a:pPr>
            <a:r>
              <a:rPr lang="en-GB" dirty="0"/>
              <a:t>Security and protection from harmful practices like female genital mutilation, child labour, forced marriage. </a:t>
            </a:r>
            <a:endParaRPr lang="en-US" dirty="0"/>
          </a:p>
          <a:p>
            <a:pPr>
              <a:defRPr/>
            </a:pPr>
            <a:r>
              <a:rPr lang="en-GB" dirty="0"/>
              <a:t>Stigma and discrimination such as those orphaned by AIDS. </a:t>
            </a:r>
            <a:endParaRPr lang="en-US" dirty="0"/>
          </a:p>
          <a:p>
            <a:pPr>
              <a:defRPr/>
            </a:pPr>
            <a:r>
              <a:rPr lang="en-GB" dirty="0"/>
              <a:t>Social burden such as care for the other children or for a terminally ill parent. </a:t>
            </a:r>
            <a:endParaRPr lang="en-US" dirty="0"/>
          </a:p>
          <a:p>
            <a:pPr>
              <a:defRPr/>
            </a:pPr>
            <a:r>
              <a:rPr lang="en-GB" dirty="0"/>
              <a:t>Poverty due to lack of a source of income to care for themselves and the family. </a:t>
            </a:r>
            <a:endParaRPr lang="en-US" dirty="0"/>
          </a:p>
          <a:p>
            <a:pPr>
              <a:defRPr/>
            </a:pPr>
            <a:r>
              <a:rPr lang="en-GB" dirty="0"/>
              <a:t>Inadequate or lack of shelter</a:t>
            </a:r>
            <a:endParaRPr lang="en-US" dirty="0"/>
          </a:p>
        </p:txBody>
      </p:sp>
    </p:spTree>
    <p:extLst>
      <p:ext uri="{BB962C8B-B14F-4D97-AF65-F5344CB8AC3E}">
        <p14:creationId xmlns:p14="http://schemas.microsoft.com/office/powerpoint/2010/main" val="1202409402"/>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06041" y="230188"/>
            <a:ext cx="7886700" cy="1325562"/>
          </a:xfrm>
        </p:spPr>
        <p:txBody>
          <a:bodyPr>
            <a:normAutofit fontScale="90000"/>
          </a:bodyPr>
          <a:lstStyle/>
          <a:p>
            <a:pPr eaLnBrk="1" fontAlgn="auto" hangingPunct="1">
              <a:spcAft>
                <a:spcPts val="0"/>
              </a:spcAft>
              <a:defRPr/>
            </a:pPr>
            <a:r>
              <a:rPr lang="en-GB" b="1" dirty="0"/>
              <a:t> </a:t>
            </a:r>
            <a:r>
              <a:rPr lang="en-GB" sz="4000" b="1" dirty="0"/>
              <a:t>Services available for children in need in the community</a:t>
            </a:r>
            <a:br>
              <a:rPr lang="en-US" dirty="0"/>
            </a:br>
            <a:endParaRPr lang="en-US" dirty="0"/>
          </a:p>
        </p:txBody>
      </p:sp>
      <p:sp>
        <p:nvSpPr>
          <p:cNvPr id="34819" name="Content Placeholder 2"/>
          <p:cNvSpPr>
            <a:spLocks noGrp="1"/>
          </p:cNvSpPr>
          <p:nvPr>
            <p:ph idx="1"/>
          </p:nvPr>
        </p:nvSpPr>
        <p:spPr>
          <a:xfrm>
            <a:off x="0" y="893763"/>
            <a:ext cx="9024938" cy="5694362"/>
          </a:xfrm>
        </p:spPr>
        <p:txBody>
          <a:bodyPr>
            <a:normAutofit/>
          </a:bodyPr>
          <a:lstStyle/>
          <a:p>
            <a:pPr eaLnBrk="1" hangingPunct="1"/>
            <a:r>
              <a:rPr lang="en-GB" b="1" dirty="0"/>
              <a:t>Children’s Homes</a:t>
            </a:r>
            <a:br>
              <a:rPr lang="en-GB" b="1" dirty="0"/>
            </a:br>
            <a:br>
              <a:rPr lang="en-GB" b="1" dirty="0"/>
            </a:br>
            <a:r>
              <a:rPr lang="en-GB" dirty="0"/>
              <a:t>These homes are owned and run by individuals with the help of donors and well wishers. They provide the children with their basic needs and education. </a:t>
            </a:r>
          </a:p>
          <a:p>
            <a:pPr eaLnBrk="1" hangingPunct="1"/>
            <a:r>
              <a:rPr lang="en-GB" dirty="0"/>
              <a:t>These homes are supervised by the department of children under the ministry of social services. </a:t>
            </a:r>
            <a:endParaRPr lang="en-US" dirty="0"/>
          </a:p>
        </p:txBody>
      </p:sp>
    </p:spTree>
    <p:extLst>
      <p:ext uri="{BB962C8B-B14F-4D97-AF65-F5344CB8AC3E}">
        <p14:creationId xmlns:p14="http://schemas.microsoft.com/office/powerpoint/2010/main" val="385642163"/>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a:t>
            </a:r>
          </a:p>
        </p:txBody>
      </p:sp>
      <p:sp>
        <p:nvSpPr>
          <p:cNvPr id="3" name="Content Placeholder 2"/>
          <p:cNvSpPr>
            <a:spLocks noGrp="1"/>
          </p:cNvSpPr>
          <p:nvPr>
            <p:ph idx="1"/>
          </p:nvPr>
        </p:nvSpPr>
        <p:spPr/>
        <p:txBody>
          <a:bodyPr>
            <a:normAutofit fontScale="92500" lnSpcReduction="10000"/>
          </a:bodyPr>
          <a:lstStyle/>
          <a:p>
            <a:r>
              <a:rPr lang="en-GB" b="1" dirty="0"/>
              <a:t>Remand Homes/ Approved schools </a:t>
            </a:r>
            <a:r>
              <a:rPr lang="en-GB" dirty="0"/>
              <a:t> </a:t>
            </a:r>
            <a:endParaRPr lang="en-US" dirty="0"/>
          </a:p>
          <a:p>
            <a:r>
              <a:rPr lang="en-GB" dirty="0"/>
              <a:t>These are run by social services </a:t>
            </a:r>
            <a:r>
              <a:rPr lang="en-GB" dirty="0" err="1"/>
              <a:t>dept</a:t>
            </a:r>
            <a:r>
              <a:rPr lang="en-GB" dirty="0"/>
              <a:t> of the government. Approved schools, </a:t>
            </a:r>
            <a:r>
              <a:rPr lang="en-GB" dirty="0" err="1"/>
              <a:t>e.g</a:t>
            </a:r>
            <a:r>
              <a:rPr lang="en-GB" dirty="0"/>
              <a:t> </a:t>
            </a:r>
            <a:r>
              <a:rPr lang="en-GB" dirty="0" err="1"/>
              <a:t>Kirigiti</a:t>
            </a:r>
            <a:r>
              <a:rPr lang="en-GB" dirty="0"/>
              <a:t> in </a:t>
            </a:r>
            <a:r>
              <a:rPr lang="en-GB" dirty="0" err="1"/>
              <a:t>Kiambu</a:t>
            </a:r>
            <a:r>
              <a:rPr lang="en-GB" dirty="0"/>
              <a:t>, </a:t>
            </a:r>
            <a:r>
              <a:rPr lang="en-GB" dirty="0" err="1"/>
              <a:t>Wamumu</a:t>
            </a:r>
            <a:r>
              <a:rPr lang="en-GB" dirty="0"/>
              <a:t> in </a:t>
            </a:r>
            <a:r>
              <a:rPr lang="en-GB" dirty="0" err="1"/>
              <a:t>Mwea</a:t>
            </a:r>
            <a:r>
              <a:rPr lang="en-GB" dirty="0"/>
              <a:t> and many others. </a:t>
            </a:r>
            <a:endParaRPr lang="en-US" dirty="0"/>
          </a:p>
          <a:p>
            <a:r>
              <a:rPr lang="en-GB" b="1" dirty="0"/>
              <a:t>Hospitals</a:t>
            </a:r>
            <a:r>
              <a:rPr lang="en-GB" dirty="0"/>
              <a:t> </a:t>
            </a:r>
            <a:endParaRPr lang="en-US" dirty="0"/>
          </a:p>
          <a:p>
            <a:r>
              <a:rPr lang="en-GB" dirty="0"/>
              <a:t>Most of the abandoned children are brought to the hospitals. Here they are cared for and then handed over to the children’s department for adoption, or are later taken to homes or institutions</a:t>
            </a:r>
            <a:endParaRPr lang="en-US" dirty="0"/>
          </a:p>
          <a:p>
            <a:endParaRPr lang="en-US" dirty="0"/>
          </a:p>
        </p:txBody>
      </p:sp>
    </p:spTree>
    <p:extLst>
      <p:ext uri="{BB962C8B-B14F-4D97-AF65-F5344CB8AC3E}">
        <p14:creationId xmlns:p14="http://schemas.microsoft.com/office/powerpoint/2010/main" val="2982340318"/>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652463"/>
          </a:xfrm>
        </p:spPr>
        <p:txBody>
          <a:bodyPr>
            <a:normAutofit fontScale="90000"/>
          </a:bodyPr>
          <a:lstStyle/>
          <a:p>
            <a:pPr eaLnBrk="1" fontAlgn="auto" hangingPunct="1">
              <a:spcAft>
                <a:spcPts val="0"/>
              </a:spcAft>
              <a:defRPr/>
            </a:pPr>
            <a:r>
              <a:rPr lang="en-GB" b="1" dirty="0"/>
              <a:t>Reduction of Children in Need</a:t>
            </a:r>
            <a:br>
              <a:rPr lang="en-US" dirty="0"/>
            </a:br>
            <a:endParaRPr lang="en-US" dirty="0"/>
          </a:p>
        </p:txBody>
      </p:sp>
      <p:sp>
        <p:nvSpPr>
          <p:cNvPr id="3" name="Content Placeholder 2"/>
          <p:cNvSpPr>
            <a:spLocks noGrp="1"/>
          </p:cNvSpPr>
          <p:nvPr>
            <p:ph idx="1"/>
          </p:nvPr>
        </p:nvSpPr>
        <p:spPr>
          <a:xfrm>
            <a:off x="311944" y="1017589"/>
            <a:ext cx="8509397" cy="5159375"/>
          </a:xfrm>
        </p:spPr>
        <p:txBody>
          <a:bodyPr rtlCol="0">
            <a:normAutofit fontScale="92500" lnSpcReduction="10000"/>
          </a:bodyPr>
          <a:lstStyle/>
          <a:p>
            <a:pPr eaLnBrk="1" fontAlgn="auto" hangingPunct="1">
              <a:defRPr/>
            </a:pPr>
            <a:r>
              <a:rPr lang="en-GB" sz="3200" b="1" dirty="0"/>
              <a:t>Integration and Rehabilitation</a:t>
            </a:r>
            <a:r>
              <a:rPr lang="en-GB" sz="3200" dirty="0"/>
              <a:t> </a:t>
            </a:r>
            <a:endParaRPr lang="en-US" sz="3200" dirty="0"/>
          </a:p>
          <a:p>
            <a:pPr eaLnBrk="1" fontAlgn="auto" hangingPunct="1">
              <a:defRPr/>
            </a:pPr>
            <a:r>
              <a:rPr lang="en-GB" sz="3200" dirty="0"/>
              <a:t>When these children grow and attend school or acquire some skills they are able to be independent by getting employment or by becoming self-employed, thus become useful members of the community.</a:t>
            </a:r>
            <a:endParaRPr lang="en-US" sz="3200" dirty="0"/>
          </a:p>
          <a:p>
            <a:pPr eaLnBrk="1" fontAlgn="auto" hangingPunct="1">
              <a:defRPr/>
            </a:pPr>
            <a:r>
              <a:rPr lang="en-GB" sz="3200" dirty="0"/>
              <a:t>You can reduce the number of children in need by: </a:t>
            </a:r>
            <a:endParaRPr lang="en-US" sz="3200" dirty="0"/>
          </a:p>
          <a:p>
            <a:pPr eaLnBrk="1" fontAlgn="auto" hangingPunct="1">
              <a:defRPr/>
            </a:pPr>
            <a:r>
              <a:rPr lang="en-GB" sz="3200" dirty="0"/>
              <a:t>Strengthening family relationships so that such children are taken care of by their immediate family members, especially orphans thus providing a </a:t>
            </a:r>
            <a:r>
              <a:rPr lang="en-GB" sz="3200" dirty="0" err="1"/>
              <a:t>condusive</a:t>
            </a:r>
            <a:r>
              <a:rPr lang="en-GB" sz="3200" dirty="0"/>
              <a:t> environment for the child to grow in. </a:t>
            </a:r>
            <a:endParaRPr lang="en-US" sz="3200" dirty="0"/>
          </a:p>
          <a:p>
            <a:pPr eaLnBrk="1" fontAlgn="auto" hangingPunct="1">
              <a:defRPr/>
            </a:pPr>
            <a:endParaRPr lang="en-US" dirty="0"/>
          </a:p>
        </p:txBody>
      </p:sp>
    </p:spTree>
    <p:extLst>
      <p:ext uri="{BB962C8B-B14F-4D97-AF65-F5344CB8AC3E}">
        <p14:creationId xmlns:p14="http://schemas.microsoft.com/office/powerpoint/2010/main" val="33371093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423863"/>
          </a:xfrm>
        </p:spPr>
        <p:txBody>
          <a:bodyPr>
            <a:normAutofit fontScale="90000"/>
          </a:bodyPr>
          <a:lstStyle/>
          <a:p>
            <a:pPr fontAlgn="auto">
              <a:spcAft>
                <a:spcPts val="0"/>
              </a:spcAft>
              <a:defRPr/>
            </a:pPr>
            <a:r>
              <a:rPr lang="en-GB" b="1" dirty="0"/>
              <a:t>Problems of the Elderly</a:t>
            </a:r>
            <a:endParaRPr lang="en-US" dirty="0"/>
          </a:p>
        </p:txBody>
      </p:sp>
      <p:sp>
        <p:nvSpPr>
          <p:cNvPr id="38915" name="Content Placeholder 2"/>
          <p:cNvSpPr>
            <a:spLocks noGrp="1"/>
          </p:cNvSpPr>
          <p:nvPr>
            <p:ph idx="1"/>
          </p:nvPr>
        </p:nvSpPr>
        <p:spPr>
          <a:xfrm>
            <a:off x="404813" y="788988"/>
            <a:ext cx="8370094" cy="5757862"/>
          </a:xfrm>
        </p:spPr>
        <p:txBody>
          <a:bodyPr>
            <a:normAutofit/>
          </a:bodyPr>
          <a:lstStyle/>
          <a:p>
            <a:r>
              <a:rPr lang="en-GB" dirty="0"/>
              <a:t>Poverty </a:t>
            </a:r>
            <a:endParaRPr lang="en-US" dirty="0"/>
          </a:p>
          <a:p>
            <a:r>
              <a:rPr lang="en-GB" dirty="0"/>
              <a:t>Loneliness </a:t>
            </a:r>
            <a:endParaRPr lang="en-US" dirty="0"/>
          </a:p>
          <a:p>
            <a:r>
              <a:rPr lang="en-GB" dirty="0"/>
              <a:t>Poor nutrition </a:t>
            </a:r>
            <a:endParaRPr lang="en-US" dirty="0"/>
          </a:p>
          <a:p>
            <a:r>
              <a:rPr lang="en-GB" dirty="0"/>
              <a:t>Physical handicap </a:t>
            </a:r>
            <a:endParaRPr lang="en-US" dirty="0"/>
          </a:p>
          <a:p>
            <a:r>
              <a:rPr lang="en-GB" dirty="0"/>
              <a:t>Dental problem </a:t>
            </a:r>
            <a:endParaRPr lang="en-US" dirty="0"/>
          </a:p>
          <a:p>
            <a:r>
              <a:rPr lang="en-GB" dirty="0"/>
              <a:t>Mental problems </a:t>
            </a:r>
            <a:endParaRPr lang="en-US" dirty="0"/>
          </a:p>
          <a:p>
            <a:r>
              <a:rPr lang="en-GB" dirty="0"/>
              <a:t>Lack of energy to provide activities of daily living </a:t>
            </a:r>
            <a:endParaRPr lang="en-US" dirty="0"/>
          </a:p>
          <a:p>
            <a:r>
              <a:rPr lang="en-GB" dirty="0"/>
              <a:t>Inadequate housing </a:t>
            </a:r>
            <a:endParaRPr lang="en-US" dirty="0"/>
          </a:p>
          <a:p>
            <a:r>
              <a:rPr lang="en-GB" dirty="0"/>
              <a:t>Chronic illnesses </a:t>
            </a:r>
            <a:endParaRPr lang="en-US" dirty="0"/>
          </a:p>
          <a:p>
            <a:endParaRPr lang="en-US" dirty="0"/>
          </a:p>
        </p:txBody>
      </p:sp>
    </p:spTree>
    <p:extLst>
      <p:ext uri="{BB962C8B-B14F-4D97-AF65-F5344CB8AC3E}">
        <p14:creationId xmlns:p14="http://schemas.microsoft.com/office/powerpoint/2010/main" val="2059955511"/>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466725"/>
          </a:xfrm>
        </p:spPr>
        <p:txBody>
          <a:bodyPr>
            <a:normAutofit fontScale="90000"/>
          </a:bodyPr>
          <a:lstStyle/>
          <a:p>
            <a:pPr eaLnBrk="1" fontAlgn="auto" hangingPunct="1">
              <a:spcAft>
                <a:spcPts val="0"/>
              </a:spcAft>
              <a:defRPr/>
            </a:pPr>
            <a:r>
              <a:rPr lang="en-US" dirty="0"/>
              <a:t>Cont.</a:t>
            </a:r>
          </a:p>
        </p:txBody>
      </p:sp>
      <p:sp>
        <p:nvSpPr>
          <p:cNvPr id="3" name="Content Placeholder 2"/>
          <p:cNvSpPr>
            <a:spLocks noGrp="1"/>
          </p:cNvSpPr>
          <p:nvPr>
            <p:ph idx="1"/>
          </p:nvPr>
        </p:nvSpPr>
        <p:spPr>
          <a:xfrm>
            <a:off x="628650" y="831851"/>
            <a:ext cx="7886700" cy="5345113"/>
          </a:xfrm>
        </p:spPr>
        <p:txBody>
          <a:bodyPr rtlCol="0">
            <a:normAutofit lnSpcReduction="10000"/>
          </a:bodyPr>
          <a:lstStyle/>
          <a:p>
            <a:pPr eaLnBrk="1" fontAlgn="auto" hangingPunct="1">
              <a:defRPr/>
            </a:pPr>
            <a:r>
              <a:rPr lang="en-GB" sz="3200" dirty="0"/>
              <a:t>Implementing safe motherhood initiatives in order to prevent maternal deaths. </a:t>
            </a:r>
            <a:endParaRPr lang="en-US" sz="3200" dirty="0"/>
          </a:p>
          <a:p>
            <a:pPr eaLnBrk="1" fontAlgn="auto" hangingPunct="1">
              <a:defRPr/>
            </a:pPr>
            <a:r>
              <a:rPr lang="en-GB" sz="3200" dirty="0"/>
              <a:t>Providing family planning services, so that families get the number of children they can manage. </a:t>
            </a:r>
            <a:endParaRPr lang="en-US" sz="3200" dirty="0"/>
          </a:p>
          <a:p>
            <a:pPr eaLnBrk="1" fontAlgn="auto" hangingPunct="1">
              <a:defRPr/>
            </a:pPr>
            <a:r>
              <a:rPr lang="en-GB" sz="3200" dirty="0"/>
              <a:t>Providing information to the community members on the services available for adoption. This would help those members in the community who have no children of their own, as well as those with unwanted pregnancies</a:t>
            </a:r>
          </a:p>
        </p:txBody>
      </p:sp>
    </p:spTree>
    <p:extLst>
      <p:ext uri="{BB962C8B-B14F-4D97-AF65-F5344CB8AC3E}">
        <p14:creationId xmlns:p14="http://schemas.microsoft.com/office/powerpoint/2010/main" val="1583490251"/>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cont.</a:t>
            </a:r>
          </a:p>
        </p:txBody>
      </p:sp>
      <p:sp>
        <p:nvSpPr>
          <p:cNvPr id="3" name="Content Placeholder 2"/>
          <p:cNvSpPr>
            <a:spLocks noGrp="1"/>
          </p:cNvSpPr>
          <p:nvPr>
            <p:ph idx="1"/>
          </p:nvPr>
        </p:nvSpPr>
        <p:spPr/>
        <p:txBody>
          <a:bodyPr/>
          <a:lstStyle/>
          <a:p>
            <a:r>
              <a:rPr lang="en-GB" dirty="0"/>
              <a:t>Providing family life education to the youth on consequences of pre-marital sex, as many of the abandoned children are as a result of unwanted pregnancies. </a:t>
            </a:r>
            <a:endParaRPr lang="en-US" dirty="0"/>
          </a:p>
          <a:p>
            <a:endParaRPr lang="en-US" dirty="0"/>
          </a:p>
        </p:txBody>
      </p:sp>
    </p:spTree>
    <p:extLst>
      <p:ext uri="{BB962C8B-B14F-4D97-AF65-F5344CB8AC3E}">
        <p14:creationId xmlns:p14="http://schemas.microsoft.com/office/powerpoint/2010/main" val="3281511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a:t>
            </a:r>
          </a:p>
        </p:txBody>
      </p:sp>
      <p:sp>
        <p:nvSpPr>
          <p:cNvPr id="3" name="Content Placeholder 2"/>
          <p:cNvSpPr>
            <a:spLocks noGrp="1"/>
          </p:cNvSpPr>
          <p:nvPr>
            <p:ph idx="1"/>
          </p:nvPr>
        </p:nvSpPr>
        <p:spPr/>
        <p:txBody>
          <a:bodyPr/>
          <a:lstStyle/>
          <a:p>
            <a:r>
              <a:rPr lang="en-GB" dirty="0"/>
              <a:t>Age related changes such as immobility, dementia and presbyopia </a:t>
            </a:r>
            <a:endParaRPr lang="en-US" dirty="0"/>
          </a:p>
          <a:p>
            <a:r>
              <a:rPr lang="en-GB" dirty="0"/>
              <a:t>Lack of care in sickness</a:t>
            </a:r>
          </a:p>
          <a:p>
            <a:r>
              <a:rPr lang="en-GB" dirty="0"/>
              <a:t>These problems are experienced by the elderly throughout the world, although they vary depending on the kind of support available in the community.</a:t>
            </a:r>
            <a:endParaRPr lang="en-US" dirty="0"/>
          </a:p>
          <a:p>
            <a:endParaRPr lang="en-US" dirty="0"/>
          </a:p>
        </p:txBody>
      </p:sp>
    </p:spTree>
    <p:extLst>
      <p:ext uri="{BB962C8B-B14F-4D97-AF65-F5344CB8AC3E}">
        <p14:creationId xmlns:p14="http://schemas.microsoft.com/office/powerpoint/2010/main" val="155017371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11672</TotalTime>
  <Words>3243</Words>
  <Application>Microsoft Office PowerPoint</Application>
  <PresentationFormat>On-screen Show (4:3)</PresentationFormat>
  <Paragraphs>435</Paragraphs>
  <Slides>81</Slides>
  <Notes>6</Notes>
  <HiddenSlides>0</HiddenSlides>
  <MMClips>0</MMClips>
  <ScaleCrop>false</ScaleCrop>
  <HeadingPairs>
    <vt:vector size="4" baseType="variant">
      <vt:variant>
        <vt:lpstr>Theme</vt:lpstr>
      </vt:variant>
      <vt:variant>
        <vt:i4>1</vt:i4>
      </vt:variant>
      <vt:variant>
        <vt:lpstr>Slide Titles</vt:lpstr>
      </vt:variant>
      <vt:variant>
        <vt:i4>81</vt:i4>
      </vt:variant>
    </vt:vector>
  </HeadingPairs>
  <TitlesOfParts>
    <vt:vector size="82" baseType="lpstr">
      <vt:lpstr>Office Theme</vt:lpstr>
      <vt:lpstr>PERSONS WITH SPECIAL NEEDS</vt:lpstr>
      <vt:lpstr>Course outline </vt:lpstr>
      <vt:lpstr>Module content  </vt:lpstr>
      <vt:lpstr>Specific objectives of the course</vt:lpstr>
      <vt:lpstr>Introduction </vt:lpstr>
      <vt:lpstr>1.Care of the Elderly </vt:lpstr>
      <vt:lpstr>Cont.</vt:lpstr>
      <vt:lpstr>Problems of the Elderly</vt:lpstr>
      <vt:lpstr>Cont.</vt:lpstr>
      <vt:lpstr>Available Services for the Elderly  </vt:lpstr>
      <vt:lpstr>Cont.</vt:lpstr>
      <vt:lpstr>Institutions for the Elderly </vt:lpstr>
      <vt:lpstr>Institutions for the Elderly </vt:lpstr>
      <vt:lpstr>Cont.</vt:lpstr>
      <vt:lpstr>2. The Chronically Ill</vt:lpstr>
      <vt:lpstr>Available Services for the Chronically Ill </vt:lpstr>
      <vt:lpstr>Cont.</vt:lpstr>
      <vt:lpstr>Available Services for the Chronically Ill </vt:lpstr>
      <vt:lpstr>Cont.</vt:lpstr>
      <vt:lpstr>Management of Chronically Ill Pts</vt:lpstr>
      <vt:lpstr>Cont.</vt:lpstr>
      <vt:lpstr>Cont…..</vt:lpstr>
      <vt:lpstr>Prevention of Chronic Illnesses </vt:lpstr>
      <vt:lpstr>Cont.</vt:lpstr>
      <vt:lpstr>Sensory defects eg blindness, hearing and deafness Impairments </vt:lpstr>
      <vt:lpstr>Cont.</vt:lpstr>
      <vt:lpstr>Needs/ problems of the hearing </vt:lpstr>
      <vt:lpstr>Resources Available for the Hearing Impaired </vt:lpstr>
      <vt:lpstr>2.Other Families with Hearing Impaired Members</vt:lpstr>
      <vt:lpstr>Cont..</vt:lpstr>
      <vt:lpstr>3.Associations</vt:lpstr>
      <vt:lpstr>Management of Hearing Impairment </vt:lpstr>
      <vt:lpstr>Prevention of Hearing Impairment</vt:lpstr>
      <vt:lpstr>Cont.</vt:lpstr>
      <vt:lpstr>Cont.</vt:lpstr>
      <vt:lpstr>Visual impairment</vt:lpstr>
      <vt:lpstr>Cont.</vt:lpstr>
      <vt:lpstr>Services Available for the Visually Impaired </vt:lpstr>
      <vt:lpstr>Cont.</vt:lpstr>
      <vt:lpstr>Cont.</vt:lpstr>
      <vt:lpstr>Cont.</vt:lpstr>
      <vt:lpstr>Institutional Level</vt:lpstr>
      <vt:lpstr>cont.</vt:lpstr>
      <vt:lpstr>Cont.</vt:lpstr>
      <vt:lpstr>Institutions  cont.</vt:lpstr>
      <vt:lpstr>Management and Prevention of Visual Impairment </vt:lpstr>
      <vt:lpstr>Prevention of Visual Impairment </vt:lpstr>
      <vt:lpstr>Cont.</vt:lpstr>
      <vt:lpstr>Cont.</vt:lpstr>
      <vt:lpstr>. Widows/Widowers </vt:lpstr>
      <vt:lpstr>Cont.</vt:lpstr>
      <vt:lpstr>Cont.</vt:lpstr>
      <vt:lpstr>Needs of Widows</vt:lpstr>
      <vt:lpstr>Cont.</vt:lpstr>
      <vt:lpstr>Cont.</vt:lpstr>
      <vt:lpstr>Services Available for Widows and Widowers</vt:lpstr>
      <vt:lpstr>Services Available for Widows and Widowers </vt:lpstr>
      <vt:lpstr>Services Available for Widows and Widowers</vt:lpstr>
      <vt:lpstr>Cont.</vt:lpstr>
      <vt:lpstr>Displaced Persons </vt:lpstr>
      <vt:lpstr>Cont.</vt:lpstr>
      <vt:lpstr>Externally Displaced Persons</vt:lpstr>
      <vt:lpstr>Problems encountered by displaced persons. </vt:lpstr>
      <vt:lpstr>Cont.</vt:lpstr>
      <vt:lpstr>Cont.</vt:lpstr>
      <vt:lpstr>Effects of Displacement of People </vt:lpstr>
      <vt:lpstr>Cont.</vt:lpstr>
      <vt:lpstr>Services Available for displaced persons</vt:lpstr>
      <vt:lpstr>Cont.</vt:lpstr>
      <vt:lpstr>People with Disability</vt:lpstr>
      <vt:lpstr>Cont.</vt:lpstr>
      <vt:lpstr>Types of common disabilities:</vt:lpstr>
      <vt:lpstr>Mental Disability</vt:lpstr>
      <vt:lpstr>2.Mental Disability </vt:lpstr>
      <vt:lpstr>. Care of Children in Need </vt:lpstr>
      <vt:lpstr>Cont.</vt:lpstr>
      <vt:lpstr> Services available for children in need in the community </vt:lpstr>
      <vt:lpstr>Cont.</vt:lpstr>
      <vt:lpstr>Reduction of Children in Need </vt:lpstr>
      <vt:lpstr>Cont.</vt:lpstr>
      <vt:lpstr> cont.</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PERSONS WITH SPECIAL NEEDS</dc:title>
  <dc:creator>erick</dc:creator>
  <cp:lastModifiedBy>Ismail Adan</cp:lastModifiedBy>
  <cp:revision>25</cp:revision>
  <dcterms:created xsi:type="dcterms:W3CDTF">2019-09-18T16:51:45Z</dcterms:created>
  <dcterms:modified xsi:type="dcterms:W3CDTF">2020-05-27T11:46:19Z</dcterms:modified>
</cp:coreProperties>
</file>