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0"/>
  </p:notesMasterIdLst>
  <p:sldIdLst>
    <p:sldId id="257" r:id="rId2"/>
    <p:sldId id="300" r:id="rId3"/>
    <p:sldId id="301" r:id="rId4"/>
    <p:sldId id="303" r:id="rId5"/>
    <p:sldId id="328" r:id="rId6"/>
    <p:sldId id="329" r:id="rId7"/>
    <p:sldId id="260" r:id="rId8"/>
    <p:sldId id="306" r:id="rId9"/>
    <p:sldId id="308" r:id="rId10"/>
    <p:sldId id="311" r:id="rId11"/>
    <p:sldId id="314" r:id="rId12"/>
    <p:sldId id="315" r:id="rId13"/>
    <p:sldId id="316" r:id="rId14"/>
    <p:sldId id="313" r:id="rId15"/>
    <p:sldId id="317" r:id="rId16"/>
    <p:sldId id="334" r:id="rId17"/>
    <p:sldId id="335" r:id="rId18"/>
    <p:sldId id="336" r:id="rId19"/>
    <p:sldId id="337" r:id="rId20"/>
    <p:sldId id="338" r:id="rId21"/>
    <p:sldId id="340" r:id="rId22"/>
    <p:sldId id="268" r:id="rId23"/>
    <p:sldId id="341" r:id="rId24"/>
    <p:sldId id="349" r:id="rId25"/>
    <p:sldId id="345" r:id="rId26"/>
    <p:sldId id="350" r:id="rId27"/>
    <p:sldId id="423" r:id="rId28"/>
    <p:sldId id="424" r:id="rId29"/>
    <p:sldId id="346" r:id="rId30"/>
    <p:sldId id="347" r:id="rId31"/>
    <p:sldId id="281" r:id="rId32"/>
    <p:sldId id="358" r:id="rId33"/>
    <p:sldId id="360" r:id="rId34"/>
    <p:sldId id="362" r:id="rId35"/>
    <p:sldId id="361" r:id="rId36"/>
    <p:sldId id="364" r:id="rId37"/>
    <p:sldId id="282" r:id="rId38"/>
    <p:sldId id="365" r:id="rId39"/>
    <p:sldId id="352" r:id="rId40"/>
    <p:sldId id="422" r:id="rId41"/>
    <p:sldId id="425" r:id="rId42"/>
    <p:sldId id="385" r:id="rId43"/>
    <p:sldId id="386" r:id="rId44"/>
    <p:sldId id="410" r:id="rId45"/>
    <p:sldId id="387" r:id="rId46"/>
    <p:sldId id="356" r:id="rId47"/>
    <p:sldId id="355" r:id="rId48"/>
    <p:sldId id="357" r:id="rId49"/>
    <p:sldId id="293" r:id="rId50"/>
    <p:sldId id="426" r:id="rId51"/>
    <p:sldId id="427" r:id="rId52"/>
    <p:sldId id="290" r:id="rId53"/>
    <p:sldId id="295" r:id="rId54"/>
    <p:sldId id="296" r:id="rId55"/>
    <p:sldId id="297" r:id="rId56"/>
    <p:sldId id="366" r:id="rId57"/>
    <p:sldId id="428" r:id="rId58"/>
    <p:sldId id="42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>
        <p:scale>
          <a:sx n="60" d="100"/>
          <a:sy n="60" d="100"/>
        </p:scale>
        <p:origin x="-1939" y="-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72DA3F-D48C-46BB-B15B-87EBC797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FE32396-75D5-4136-8978-0580A503092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-incidence of positive family hx ranges from 1.6% to 20%, but no hard evidence of predisposition</a:t>
            </a:r>
          </a:p>
          <a:p>
            <a:r>
              <a:rPr lang="en-US" smtClean="0"/>
              <a:t>-is more common in certain geographic areas (urban&gt;rural)=nutritional?, later born children, strong association with ADHD (33%)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1681E8-2DAE-4020-AEBE-FDDEFD55A9E1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-frog leg= better for crescent sign</a:t>
            </a:r>
          </a:p>
          <a:p>
            <a:r>
              <a:rPr lang="en-US" smtClean="0"/>
              <a:t>-compare films with previous to determine change</a:t>
            </a:r>
          </a:p>
          <a:p>
            <a:r>
              <a:rPr lang="en-US" smtClean="0"/>
              <a:t>-arthrography can show status of cartilage not shown on x-ray, check ROM to r/o hinging abduction</a:t>
            </a:r>
          </a:p>
          <a:p>
            <a:r>
              <a:rPr lang="en-US" smtClean="0"/>
              <a:t>	-hinging abduction due to large femoral head extruding laterally &amp; hinging over </a:t>
            </a:r>
          </a:p>
          <a:p>
            <a:r>
              <a:rPr lang="en-US" smtClean="0"/>
              <a:t>		edge of acetabulum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BC5CD77-36F2-49EA-B7C6-733FD116B321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-Catterral 1 and usually 2 do well without treatment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A83B7-8BE7-402A-A2CF-DF7E2D8DD1C3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0E0F5-28C3-40F7-94C6-2F1AA933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0EA1-ED61-4597-BAF4-06147AF63DA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12BF-1743-4193-9C14-A4E8787AE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F1DA-796F-4138-A813-90C7BA3626D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150F-0CC7-451A-B316-61F10EF1D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5090-3733-47A9-A668-AFA5C1F51BD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D361-C94D-466D-BA34-3A6F1C266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E5577-7BBC-4113-92FD-0BDAFFCF023E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67400-E590-48C3-BE5F-19ADA451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488D-C5B3-4A52-B3E5-732EFAA6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699A-3696-45C1-ACA0-F00424CFDC3F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5735-2EF0-425F-99D1-17327A124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C838-C50D-49D8-A1C1-29BB8B1E1E0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5E98-9D99-4D85-B797-A1F5E730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6141-00D6-4538-B6D0-9104E2027256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FF80-C0B4-477F-8A07-FA64C31CC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2263-6691-4C56-985A-B4ED7534871F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6BB5-31C0-46A9-A935-EB846A3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E9084-D101-4924-9535-8D2E26D4634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7D35-89F4-4128-8759-8F00AD4C9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B79-50C3-48E7-BF0E-EEA37563D4F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574E-7040-4A73-8E1C-94546AF58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CCFB-C2A7-4F6B-BCAF-CB9135D04007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9B5D-C3E6-477D-A7D2-EF917996A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11274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4DC3280-ED2A-4472-B1A1-143C887D22FE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6356A9-70C9-4675-A227-819DF6DDB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121"/>
          <a:stretch/>
        </p:blipFill>
        <p:spPr bwMode="auto">
          <a:xfrm>
            <a:off x="37000" y="5250306"/>
            <a:ext cx="1798696" cy="16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91680" y="1412776"/>
            <a:ext cx="7416824" cy="2116138"/>
          </a:xfrm>
        </p:spPr>
        <p:txBody>
          <a:bodyPr/>
          <a:lstStyle/>
          <a:p>
            <a:pPr algn="ctr" eaLnBrk="1" hangingPunct="1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Legg Calve Perthes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sz="quarter" idx="1"/>
          </p:nvPr>
        </p:nvSpPr>
        <p:spPr>
          <a:xfrm>
            <a:off x="2051720" y="3429000"/>
            <a:ext cx="6436296" cy="1752600"/>
          </a:xfrm>
        </p:spPr>
        <p:txBody>
          <a:bodyPr tIns="0" bIns="0" anchor="ctr"/>
          <a:lstStyle/>
          <a:p>
            <a:pPr marL="0" indent="0" algn="ctr">
              <a:buNone/>
            </a:pPr>
            <a:r>
              <a:rPr lang="en-IN" sz="2800" dirty="0" smtClean="0">
                <a:solidFill>
                  <a:srgbClr val="00FF00"/>
                </a:solidFill>
                <a:latin typeface="Stencil" pitchFamily="82" charset="0"/>
              </a:rPr>
              <a:t>Synonyms</a:t>
            </a:r>
          </a:p>
          <a:p>
            <a:pPr lvl="1" algn="ctr">
              <a:spcBef>
                <a:spcPts val="0"/>
              </a:spcBef>
            </a:pPr>
            <a:r>
              <a:rPr lang="en-IN" sz="2400" dirty="0" smtClean="0">
                <a:solidFill>
                  <a:srgbClr val="FFC000"/>
                </a:solidFill>
              </a:rPr>
              <a:t>Perthes Disease</a:t>
            </a:r>
          </a:p>
          <a:p>
            <a:pPr lvl="1" algn="ctr">
              <a:spcBef>
                <a:spcPts val="0"/>
              </a:spcBef>
            </a:pPr>
            <a:r>
              <a:rPr lang="en-IN" sz="2400" dirty="0" smtClean="0">
                <a:solidFill>
                  <a:srgbClr val="FFC000"/>
                </a:solidFill>
              </a:rPr>
              <a:t>Osteochondritis Deformans Juvenilis</a:t>
            </a:r>
          </a:p>
          <a:p>
            <a:pPr lvl="1" algn="ctr">
              <a:spcBef>
                <a:spcPts val="0"/>
              </a:spcBef>
            </a:pPr>
            <a:r>
              <a:rPr lang="en-IN" sz="2400" dirty="0">
                <a:solidFill>
                  <a:srgbClr val="FFC000"/>
                </a:solidFill>
              </a:rPr>
              <a:t>Childhood Aseptic Necrosis of Femoral </a:t>
            </a:r>
            <a:r>
              <a:rPr lang="en-IN" sz="2400" dirty="0" smtClean="0">
                <a:solidFill>
                  <a:srgbClr val="FFC000"/>
                </a:solidFill>
              </a:rPr>
              <a:t>Head</a:t>
            </a:r>
            <a:endParaRPr lang="en-I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10409"/>
              </p:ext>
            </p:extLst>
          </p:nvPr>
        </p:nvGraphicFramePr>
        <p:xfrm>
          <a:off x="1187624" y="548680"/>
          <a:ext cx="7920880" cy="4768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147"/>
                <a:gridCol w="6600733"/>
              </a:tblGrid>
              <a:tr h="708933">
                <a:tc gridSpan="2">
                  <a:txBody>
                    <a:bodyPr/>
                    <a:lstStyle/>
                    <a:p>
                      <a:r>
                        <a:rPr lang="en-IN" sz="3200" b="0" u="none" strike="noStrike" kern="1200" baseline="0" dirty="0" smtClean="0"/>
                        <a:t>Classification </a:t>
                      </a:r>
                      <a:r>
                        <a:rPr lang="en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extent of lesion </a:t>
                      </a:r>
                      <a:r>
                        <a:rPr lang="en-IN" sz="2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2600" u="none" strike="noStrike" kern="1200" baseline="0" dirty="0" smtClean="0"/>
                        <a:t>(</a:t>
                      </a:r>
                      <a:r>
                        <a:rPr lang="en-IN" sz="2600" u="none" strike="noStrike" kern="1200" baseline="0" dirty="0" err="1" smtClean="0"/>
                        <a:t>Acc</a:t>
                      </a:r>
                      <a:r>
                        <a:rPr lang="en-IN" sz="2600" u="none" strike="noStrike" kern="1200" baseline="0" dirty="0" smtClean="0"/>
                        <a:t> to </a:t>
                      </a:r>
                      <a:r>
                        <a:rPr lang="en-IN" sz="2600" u="none" strike="noStrike" kern="1200" baseline="0" dirty="0" err="1" smtClean="0"/>
                        <a:t>Catterall</a:t>
                      </a:r>
                      <a:r>
                        <a:rPr lang="en-IN" sz="2600" u="none" strike="noStrike" kern="1200" baseline="0" dirty="0" smtClean="0"/>
                        <a:t>)</a:t>
                      </a:r>
                      <a:endParaRPr lang="en-IN" sz="2600" b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08933">
                <a:tc>
                  <a:txBody>
                    <a:bodyPr/>
                    <a:lstStyle/>
                    <a:p>
                      <a:r>
                        <a:rPr lang="en-IN" sz="28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Grade</a:t>
                      </a:r>
                      <a:endParaRPr lang="en-IN" sz="28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u="none" strike="noStrike" kern="1200" baseline="0" dirty="0" smtClean="0">
                          <a:solidFill>
                            <a:srgbClr val="002060"/>
                          </a:solidFill>
                        </a:rPr>
                        <a:t>Characteristics</a:t>
                      </a:r>
                      <a:endParaRPr lang="en-IN" sz="32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90000"/>
                      </a:schemeClr>
                    </a:solidFill>
                  </a:tcPr>
                </a:tc>
              </a:tr>
              <a:tr h="708933">
                <a:tc>
                  <a:txBody>
                    <a:bodyPr/>
                    <a:lstStyle/>
                    <a:p>
                      <a:pPr algn="ctr"/>
                      <a:r>
                        <a:rPr lang="en-IN" sz="2800" u="none" strike="noStrike" kern="1200" baseline="0" dirty="0" smtClean="0"/>
                        <a:t>I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u="none" strike="noStrike" kern="1200" baseline="0" dirty="0" smtClean="0"/>
                        <a:t>Only anterolateral quadrant affected</a:t>
                      </a:r>
                      <a:endParaRPr lang="en-IN" sz="2800" dirty="0"/>
                    </a:p>
                  </a:txBody>
                  <a:tcPr anchor="ctr"/>
                </a:tc>
              </a:tr>
              <a:tr h="708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II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Anterior third or half of the femoral head</a:t>
                      </a:r>
                      <a:endParaRPr lang="en-IN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23638">
                <a:tc>
                  <a:txBody>
                    <a:bodyPr/>
                    <a:lstStyle/>
                    <a:p>
                      <a:pPr algn="ctr"/>
                      <a:r>
                        <a:rPr lang="en-IN" sz="2800" u="none" strike="noStrike" kern="1200" baseline="0" dirty="0" smtClean="0"/>
                        <a:t>III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u="none" strike="noStrike" kern="1200" baseline="0" dirty="0" smtClean="0"/>
                        <a:t>Up to 3/4 of the femoral head affected, </a:t>
                      </a:r>
                    </a:p>
                    <a:p>
                      <a:r>
                        <a:rPr lang="en-IN" sz="2800" u="none" strike="noStrike" kern="1200" baseline="0" dirty="0" smtClean="0"/>
                        <a:t>only the most dorsal section is intact</a:t>
                      </a:r>
                      <a:endParaRPr lang="en-IN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8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IV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Whole femoral head affected</a:t>
                      </a:r>
                      <a:endParaRPr lang="en-IN" sz="28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Grade – I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1036712"/>
          </a:xfrm>
        </p:spPr>
        <p:txBody>
          <a:bodyPr/>
          <a:lstStyle/>
          <a:p>
            <a:pPr eaLnBrk="1" fontAlgn="ctr" hangingPunct="1"/>
            <a:r>
              <a:rPr lang="en-IN" dirty="0" smtClean="0"/>
              <a:t>Only </a:t>
            </a:r>
            <a:r>
              <a:rPr lang="en-IN" dirty="0"/>
              <a:t>anterolateral quadrant affected</a:t>
            </a:r>
          </a:p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E9084-D101-4924-9535-8D2E26D4634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7D35-89F4-4128-8759-8F00AD4C98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115616" y="2276872"/>
            <a:ext cx="79897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8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-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748680"/>
          </a:xfrm>
        </p:spPr>
        <p:txBody>
          <a:bodyPr/>
          <a:lstStyle/>
          <a:p>
            <a:r>
              <a:rPr lang="en-IN" kern="1200" dirty="0"/>
              <a:t>Anterior third or half of the femoral </a:t>
            </a:r>
            <a:r>
              <a:rPr lang="en-IN" kern="1200" dirty="0" smtClean="0"/>
              <a:t>head</a:t>
            </a:r>
            <a:endParaRPr lang="en-IN" kern="1200" dirty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1115616" y="2276872"/>
            <a:ext cx="798975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3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– III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1252736"/>
          </a:xfrm>
        </p:spPr>
        <p:txBody>
          <a:bodyPr/>
          <a:lstStyle/>
          <a:p>
            <a:r>
              <a:rPr lang="en-IN" kern="1200" dirty="0"/>
              <a:t>Up to 3/4 of the femoral head affected, </a:t>
            </a:r>
          </a:p>
          <a:p>
            <a:r>
              <a:rPr lang="en-IN" kern="1200" dirty="0"/>
              <a:t>only the most dorsal section is </a:t>
            </a:r>
            <a:r>
              <a:rPr lang="en-IN" kern="1200" dirty="0" smtClean="0"/>
              <a:t>intact</a:t>
            </a:r>
            <a:endParaRPr lang="en-IN" kern="1200" dirty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115616" y="2780928"/>
            <a:ext cx="798975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– IV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1036712"/>
          </a:xfrm>
        </p:spPr>
        <p:txBody>
          <a:bodyPr/>
          <a:lstStyle/>
          <a:p>
            <a:r>
              <a:rPr lang="en-IN" kern="1200" dirty="0"/>
              <a:t>Whole femoral head </a:t>
            </a:r>
            <a:r>
              <a:rPr lang="en-IN" kern="1200" dirty="0" smtClean="0"/>
              <a:t>affected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E9084-D101-4924-9535-8D2E26D4634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7D35-89F4-4128-8759-8F00AD4C98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115616" y="2344561"/>
            <a:ext cx="7999740" cy="34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according to </a:t>
            </a:r>
            <a:r>
              <a:rPr lang="en-IN" dirty="0" smtClean="0"/>
              <a:t>Herring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76820"/>
              </p:ext>
            </p:extLst>
          </p:nvPr>
        </p:nvGraphicFramePr>
        <p:xfrm>
          <a:off x="1187624" y="1700808"/>
          <a:ext cx="5760640" cy="45365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96144"/>
                <a:gridCol w="4464496"/>
              </a:tblGrid>
              <a:tr h="1037175">
                <a:tc>
                  <a:txBody>
                    <a:bodyPr/>
                    <a:lstStyle/>
                    <a:p>
                      <a:pPr algn="ctr"/>
                      <a:r>
                        <a:rPr lang="en-IN" sz="3200" u="none" strike="noStrike" kern="1200" baseline="0" dirty="0" smtClean="0"/>
                        <a:t>Group</a:t>
                      </a:r>
                      <a:endParaRPr lang="en-IN" sz="3200" b="1" u="none" strike="noStrike" kern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u="none" strike="noStrike" kern="1200" baseline="0" dirty="0" smtClean="0"/>
                        <a:t>Characteristics</a:t>
                      </a:r>
                      <a:endParaRPr lang="en-IN" sz="3200" b="1" u="none" strike="noStrike" kern="1200" baseline="0" dirty="0" smtClean="0"/>
                    </a:p>
                  </a:txBody>
                  <a:tcPr anchor="ctr"/>
                </a:tc>
              </a:tr>
              <a:tr h="92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u="none" strike="noStrike" kern="1200" baseline="0" dirty="0" smtClean="0"/>
                        <a:t>Lateral pillar not affected</a:t>
                      </a:r>
                      <a:endParaRPr lang="en-IN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285665">
                <a:tc>
                  <a:txBody>
                    <a:bodyPr/>
                    <a:lstStyle/>
                    <a:p>
                      <a:pPr algn="ctr"/>
                      <a:r>
                        <a:rPr lang="en-IN" sz="2800" u="none" strike="noStrike" kern="1200" baseline="0" dirty="0" smtClean="0"/>
                        <a:t>B</a:t>
                      </a:r>
                      <a:endParaRPr lang="en-IN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&gt;50% of height of lateral pillar preserved</a:t>
                      </a:r>
                      <a:endParaRPr lang="en-IN" sz="28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285665">
                <a:tc>
                  <a:txBody>
                    <a:bodyPr/>
                    <a:lstStyle/>
                    <a:p>
                      <a:pPr algn="ctr"/>
                      <a:r>
                        <a:rPr lang="en-IN" sz="2800" u="none" strike="noStrike" kern="1200" baseline="0" dirty="0" smtClean="0"/>
                        <a:t>C</a:t>
                      </a:r>
                      <a:endParaRPr lang="en-IN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u="none" strike="noStrike" kern="1200" baseline="0" dirty="0" smtClean="0"/>
                        <a:t>&lt;50% of height of lateral pillar preserved</a:t>
                      </a:r>
                      <a:endParaRPr lang="en-IN" sz="28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" b="81855" l="1235" r="24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047" r="76224" b="27046"/>
          <a:stretch/>
        </p:blipFill>
        <p:spPr bwMode="auto">
          <a:xfrm>
            <a:off x="6156176" y="1700808"/>
            <a:ext cx="2952328" cy="36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4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according to </a:t>
            </a:r>
            <a:r>
              <a:rPr lang="en-IN" dirty="0" smtClean="0"/>
              <a:t>Herring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616" y="1600200"/>
            <a:ext cx="4936976" cy="1396752"/>
          </a:xfrm>
        </p:spPr>
        <p:txBody>
          <a:bodyPr/>
          <a:lstStyle/>
          <a:p>
            <a:pPr marL="0" indent="0" algn="ctr" eaLnBrk="1" fontAlgn="auto" hangingPunct="1">
              <a:buNone/>
            </a:pPr>
            <a:r>
              <a:rPr lang="en-IN" b="1" dirty="0" smtClean="0">
                <a:solidFill>
                  <a:srgbClr val="FF0000"/>
                </a:solidFill>
              </a:rPr>
              <a:t>“A”</a:t>
            </a:r>
          </a:p>
          <a:p>
            <a:pPr marL="0" indent="0" algn="ctr" eaLnBrk="1" fontAlgn="auto" hangingPunct="1">
              <a:buNone/>
            </a:pPr>
            <a:r>
              <a:rPr lang="en-IN" b="1" dirty="0" smtClean="0"/>
              <a:t>Lateral </a:t>
            </a:r>
            <a:r>
              <a:rPr lang="en-IN" b="1" dirty="0"/>
              <a:t>pillar not </a:t>
            </a:r>
            <a:r>
              <a:rPr lang="en-IN" b="1" dirty="0" smtClean="0"/>
              <a:t>affected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72581" l="26852" r="47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116" r="51466" b="27590"/>
          <a:stretch/>
        </p:blipFill>
        <p:spPr bwMode="auto">
          <a:xfrm>
            <a:off x="5004048" y="1412776"/>
            <a:ext cx="4104455" cy="48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" b="81855" l="1235" r="24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047" r="76224" b="27046"/>
          <a:stretch/>
        </p:blipFill>
        <p:spPr bwMode="auto">
          <a:xfrm>
            <a:off x="1835696" y="3093254"/>
            <a:ext cx="2736304" cy="34126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according to Herring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4432920" cy="4495800"/>
          </a:xfrm>
        </p:spPr>
        <p:txBody>
          <a:bodyPr/>
          <a:lstStyle/>
          <a:p>
            <a:pPr marL="0" indent="0" algn="ctr" eaLnBrk="1" fontAlgn="ctr" hangingPunct="1">
              <a:buNone/>
            </a:pPr>
            <a:r>
              <a:rPr lang="en-IN" b="1" dirty="0" smtClean="0">
                <a:solidFill>
                  <a:srgbClr val="FF0000"/>
                </a:solidFill>
              </a:rPr>
              <a:t>“B”</a:t>
            </a:r>
            <a:endParaRPr lang="en-IN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buNone/>
            </a:pPr>
            <a:r>
              <a:rPr lang="en-IN" b="1" dirty="0"/>
              <a:t>&gt;50% of height of lateral pillar </a:t>
            </a:r>
            <a:r>
              <a:rPr lang="en-IN" b="1" dirty="0" smtClean="0"/>
              <a:t>preserved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70968" l="51543" r="72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92" t="2329" r="27239" b="30043"/>
          <a:stretch/>
        </p:blipFill>
        <p:spPr bwMode="auto">
          <a:xfrm>
            <a:off x="5076055" y="1427786"/>
            <a:ext cx="4067945" cy="48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" b="81855" l="1235" r="24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047" r="76224" b="27046"/>
          <a:stretch/>
        </p:blipFill>
        <p:spPr bwMode="auto">
          <a:xfrm>
            <a:off x="1907704" y="3183062"/>
            <a:ext cx="2664296" cy="33228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according to Herring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4504928" cy="4495800"/>
          </a:xfrm>
        </p:spPr>
        <p:txBody>
          <a:bodyPr/>
          <a:lstStyle/>
          <a:p>
            <a:pPr marL="0" indent="0" algn="ctr" eaLnBrk="1" fontAlgn="ctr" hangingPunct="1">
              <a:buNone/>
            </a:pPr>
            <a:r>
              <a:rPr lang="en-IN" b="1" dirty="0" smtClean="0">
                <a:solidFill>
                  <a:srgbClr val="FF0000"/>
                </a:solidFill>
              </a:rPr>
              <a:t>“C”</a:t>
            </a:r>
          </a:p>
          <a:p>
            <a:pPr marL="0" indent="0" algn="ctr" eaLnBrk="1" fontAlgn="ctr" hangingPunct="1">
              <a:buNone/>
            </a:pPr>
            <a:r>
              <a:rPr lang="en-IN" b="1" dirty="0" smtClean="0"/>
              <a:t>&lt;50</a:t>
            </a:r>
            <a:r>
              <a:rPr lang="en-IN" b="1" dirty="0"/>
              <a:t>% of height of lateral pillar </a:t>
            </a:r>
            <a:r>
              <a:rPr lang="en-IN" b="1" dirty="0" smtClean="0"/>
              <a:t>preserved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6" b="83065" l="75926" r="97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99" t="4736" r="2620" b="25465"/>
          <a:stretch/>
        </p:blipFill>
        <p:spPr bwMode="auto">
          <a:xfrm>
            <a:off x="4982951" y="1412776"/>
            <a:ext cx="412555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" b="81855" l="1235" r="24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047" r="76224" b="27046"/>
          <a:stretch/>
        </p:blipFill>
        <p:spPr bwMode="auto">
          <a:xfrm>
            <a:off x="1907704" y="3183062"/>
            <a:ext cx="2664296" cy="33228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Deformation of the femoral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Children </a:t>
            </a:r>
            <a:r>
              <a:rPr lang="en-IN" dirty="0"/>
              <a:t>femoral head becomes deformed </a:t>
            </a:r>
            <a:r>
              <a:rPr lang="en-IN" dirty="0" smtClean="0"/>
              <a:t>during revascularization of </a:t>
            </a:r>
            <a:r>
              <a:rPr lang="en-IN" dirty="0"/>
              <a:t>the </a:t>
            </a:r>
            <a:r>
              <a:rPr lang="en-IN" dirty="0" smtClean="0"/>
              <a:t>epiphysis. </a:t>
            </a:r>
          </a:p>
          <a:p>
            <a:r>
              <a:rPr lang="en-IN" dirty="0" smtClean="0"/>
              <a:t>There </a:t>
            </a:r>
            <a:r>
              <a:rPr lang="en-IN" dirty="0"/>
              <a:t>is evidence to suggest that irreversible deformation </a:t>
            </a:r>
            <a:r>
              <a:rPr lang="en-IN" dirty="0" smtClean="0"/>
              <a:t>occurs either </a:t>
            </a:r>
            <a:r>
              <a:rPr lang="en-IN" dirty="0"/>
              <a:t>in the latter part of the stage of fragmentation or very early in the stage of regeneration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340768"/>
            <a:ext cx="7772400" cy="5040560"/>
          </a:xfrm>
        </p:spPr>
        <p:txBody>
          <a:bodyPr/>
          <a:lstStyle/>
          <a:p>
            <a:r>
              <a:rPr lang="en-IN" sz="2800" dirty="0"/>
              <a:t>Perthes’ disease is a self-limiting form of </a:t>
            </a:r>
            <a:r>
              <a:rPr lang="en-IN" sz="2800" dirty="0" smtClean="0"/>
              <a:t>	</a:t>
            </a:r>
            <a:r>
              <a:rPr lang="en-IN" sz="2800" dirty="0" err="1" smtClean="0"/>
              <a:t>osteochondrosis</a:t>
            </a:r>
            <a:r>
              <a:rPr lang="en-IN" sz="2800" dirty="0" smtClean="0"/>
              <a:t> </a:t>
            </a:r>
            <a:r>
              <a:rPr lang="en-IN" sz="2800" dirty="0"/>
              <a:t>of the capital femoral </a:t>
            </a:r>
            <a:r>
              <a:rPr lang="en-IN" sz="2800"/>
              <a:t>epiphysis </a:t>
            </a:r>
            <a:r>
              <a:rPr lang="en-IN" sz="2800" smtClean="0"/>
              <a:t>	of </a:t>
            </a:r>
            <a:r>
              <a:rPr lang="en-IN" sz="2800" dirty="0" smtClean="0"/>
              <a:t>unknown </a:t>
            </a:r>
            <a:r>
              <a:rPr lang="en-IN" sz="2800" dirty="0"/>
              <a:t>aetiology that develops in </a:t>
            </a:r>
            <a:r>
              <a:rPr lang="en-IN" sz="2800"/>
              <a:t>children </a:t>
            </a:r>
            <a:r>
              <a:rPr lang="en-IN" sz="2800" smtClean="0"/>
              <a:t>	commonly </a:t>
            </a:r>
            <a:r>
              <a:rPr lang="en-IN" sz="2800" dirty="0"/>
              <a:t>between the ages </a:t>
            </a:r>
            <a:r>
              <a:rPr lang="en-IN" sz="2800"/>
              <a:t>of </a:t>
            </a:r>
            <a:r>
              <a:rPr lang="en-IN" sz="2800" smtClean="0"/>
              <a:t>5 – 12 </a:t>
            </a:r>
            <a:r>
              <a:rPr lang="en-IN" sz="2800" dirty="0"/>
              <a:t>years.</a:t>
            </a:r>
            <a:endParaRPr lang="en-US" sz="2800" dirty="0" smtClean="0"/>
          </a:p>
          <a:p>
            <a:r>
              <a:rPr lang="en-US" sz="2800" dirty="0" smtClean="0"/>
              <a:t>It is </a:t>
            </a:r>
            <a:r>
              <a:rPr lang="en-US" sz="2800" dirty="0"/>
              <a:t>a condition of </a:t>
            </a:r>
            <a:r>
              <a:rPr lang="en-US" sz="2800" dirty="0" smtClean="0"/>
              <a:t>immature </a:t>
            </a:r>
            <a:r>
              <a:rPr lang="en-US" sz="2800" dirty="0"/>
              <a:t>hip caused by necrosis </a:t>
            </a:r>
            <a:r>
              <a:rPr lang="en-US" sz="2800" dirty="0" smtClean="0"/>
              <a:t>	of </a:t>
            </a:r>
            <a:r>
              <a:rPr lang="en-US" sz="2800" dirty="0"/>
              <a:t>the femoral epiphysis; the femoral head </a:t>
            </a:r>
            <a:r>
              <a:rPr lang="en-US" sz="2800" dirty="0" smtClean="0"/>
              <a:t>	subsequently </a:t>
            </a:r>
            <a:r>
              <a:rPr lang="en-US" sz="2800" dirty="0"/>
              <a:t>deforms as necrotic bone is </a:t>
            </a:r>
            <a:r>
              <a:rPr lang="en-US" sz="2800" dirty="0" smtClean="0"/>
              <a:t>	replaced </a:t>
            </a:r>
            <a:r>
              <a:rPr lang="en-US" sz="2800" dirty="0"/>
              <a:t>by living bone</a:t>
            </a:r>
            <a:r>
              <a:rPr lang="en-US" sz="2800" dirty="0" smtClean="0"/>
              <a:t>.</a:t>
            </a:r>
          </a:p>
          <a:p>
            <a:r>
              <a:rPr lang="en-IN" sz="2800" dirty="0" smtClean="0"/>
              <a:t>It is Hip </a:t>
            </a:r>
            <a:r>
              <a:rPr lang="en-IN" sz="2800" dirty="0"/>
              <a:t>disease occurring during early childhood </a:t>
            </a:r>
            <a:r>
              <a:rPr lang="en-IN" sz="2800" dirty="0" smtClean="0"/>
              <a:t>	and </a:t>
            </a:r>
            <a:r>
              <a:rPr lang="en-IN" sz="2800" dirty="0"/>
              <a:t>caused by impaired circulation in the </a:t>
            </a:r>
            <a:r>
              <a:rPr lang="en-IN" sz="2800" dirty="0" smtClean="0"/>
              <a:t>	femoral </a:t>
            </a:r>
            <a:r>
              <a:rPr lang="en-IN" sz="2800" dirty="0"/>
              <a:t>head. </a:t>
            </a:r>
            <a:endParaRPr lang="en-IN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33B6E-8DC7-479E-ABE7-737BD6E5F756}" type="datetime3">
              <a:rPr lang="en-US" smtClean="0"/>
              <a:t>26 February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Enlargement of the femoral </a:t>
            </a:r>
            <a:r>
              <a:rPr lang="en-IN" dirty="0" smtClean="0">
                <a:solidFill>
                  <a:srgbClr val="FFFF00"/>
                </a:solidFill>
              </a:rPr>
              <a:t>head –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femoral head becomes enlarged as the disease </a:t>
            </a:r>
            <a:r>
              <a:rPr lang="en-IN" dirty="0" smtClean="0"/>
              <a:t>progresses. 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extent </a:t>
            </a:r>
            <a:r>
              <a:rPr lang="en-IN" dirty="0" smtClean="0"/>
              <a:t>of enlargement </a:t>
            </a:r>
            <a:r>
              <a:rPr lang="en-IN" dirty="0"/>
              <a:t>is proportional to the degree of its deformation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Secondary degenerative arthritis of the </a:t>
            </a:r>
            <a:r>
              <a:rPr lang="en-IN" dirty="0" smtClean="0">
                <a:solidFill>
                  <a:srgbClr val="FFFF00"/>
                </a:solidFill>
              </a:rPr>
              <a:t>hip –</a:t>
            </a:r>
          </a:p>
          <a:p>
            <a:pPr lvl="1"/>
            <a:r>
              <a:rPr lang="en-IN" dirty="0" smtClean="0"/>
              <a:t>All </a:t>
            </a:r>
            <a:r>
              <a:rPr lang="en-IN" dirty="0"/>
              <a:t>3</a:t>
            </a:r>
            <a:r>
              <a:rPr lang="en-IN" dirty="0" smtClean="0"/>
              <a:t> </a:t>
            </a:r>
            <a:r>
              <a:rPr lang="en-IN" dirty="0"/>
              <a:t>morphological changes in the proximal femur listed above can contribute </a:t>
            </a:r>
            <a:r>
              <a:rPr lang="en-IN" dirty="0" smtClean="0"/>
              <a:t>independently or </a:t>
            </a:r>
            <a:r>
              <a:rPr lang="en-IN" dirty="0"/>
              <a:t>collectively to the development of secondary degenerative </a:t>
            </a:r>
            <a:r>
              <a:rPr lang="en-IN" dirty="0" smtClean="0"/>
              <a:t>arthritis.</a:t>
            </a:r>
          </a:p>
          <a:p>
            <a:pPr lvl="1"/>
            <a:r>
              <a:rPr lang="en-IN" dirty="0" smtClean="0"/>
              <a:t>However</a:t>
            </a:r>
            <a:r>
              <a:rPr lang="en-IN" dirty="0"/>
              <a:t>, the </a:t>
            </a:r>
            <a:r>
              <a:rPr lang="en-IN" dirty="0" smtClean="0"/>
              <a:t>most important </a:t>
            </a:r>
            <a:r>
              <a:rPr lang="en-IN" dirty="0"/>
              <a:t>factor that predisposes to the development of degenerative arthritis is deformation of </a:t>
            </a:r>
            <a:r>
              <a:rPr lang="en-IN" dirty="0" smtClean="0"/>
              <a:t>the shape </a:t>
            </a:r>
            <a:r>
              <a:rPr lang="en-IN" dirty="0"/>
              <a:t>of the femoral head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/>
              <a:t>Stages of </a:t>
            </a:r>
            <a:r>
              <a:rPr lang="en-IN" dirty="0" err="1"/>
              <a:t>Perthe’s</a:t>
            </a:r>
            <a:r>
              <a:rPr lang="en-IN" dirty="0"/>
              <a:t> Disease (</a:t>
            </a:r>
            <a:r>
              <a:rPr lang="en-IN" dirty="0" err="1"/>
              <a:t>Waldenström</a:t>
            </a:r>
            <a:r>
              <a:rPr lang="en-IN" dirty="0"/>
              <a:t> </a:t>
            </a:r>
            <a:r>
              <a:rPr lang="en-IN" dirty="0" smtClean="0"/>
              <a:t>Staging)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Fragmentation stage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Re-ossification stage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Healed stage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IN" dirty="0" smtClean="0"/>
              <a:t>Avascular stage</a:t>
            </a:r>
          </a:p>
          <a:p>
            <a:pPr marL="971550" lvl="1" indent="-514350" eaLnBrk="1" hangingPunct="1">
              <a:buFont typeface="+mj-lt"/>
              <a:buAutoNum type="arabicPeriod"/>
            </a:pPr>
            <a:endParaRPr lang="en-IN" dirty="0"/>
          </a:p>
          <a:p>
            <a:pPr marL="457200" lvl="1" indent="0" eaLnBrk="1" hangingPunct="1">
              <a:buNone/>
            </a:pPr>
            <a:r>
              <a:rPr lang="en-IN" dirty="0" smtClean="0"/>
              <a:t>These stages can occur over a period of 3-4 years 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3DCEA-9326-43B5-896E-F07F5B6BEC4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Stage and </a:t>
            </a:r>
            <a:r>
              <a:rPr lang="en-IN" dirty="0" smtClean="0"/>
              <a:t>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5080992" cy="4781128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Avascular </a:t>
            </a:r>
            <a:r>
              <a:rPr lang="en-IN" dirty="0">
                <a:solidFill>
                  <a:srgbClr val="FFFF00"/>
                </a:solidFill>
              </a:rPr>
              <a:t>stage. </a:t>
            </a:r>
            <a:endParaRPr lang="en-IN" dirty="0" smtClean="0">
              <a:solidFill>
                <a:srgbClr val="FFFF00"/>
              </a:solidFill>
            </a:endParaRPr>
          </a:p>
          <a:p>
            <a:pPr lvl="1"/>
            <a:r>
              <a:rPr lang="en-IN" dirty="0" smtClean="0"/>
              <a:t>The </a:t>
            </a:r>
            <a:r>
              <a:rPr lang="en-IN" dirty="0"/>
              <a:t>femoral head appears slightly </a:t>
            </a:r>
            <a:r>
              <a:rPr lang="en-IN" dirty="0" smtClean="0"/>
              <a:t>flattened &amp; denser </a:t>
            </a:r>
            <a:r>
              <a:rPr lang="en-IN" dirty="0"/>
              <a:t>than normal on the </a:t>
            </a:r>
            <a:r>
              <a:rPr lang="en-IN" dirty="0" smtClean="0"/>
              <a:t>x-ray.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joint space is widened (</a:t>
            </a:r>
            <a:r>
              <a:rPr lang="en-IN" dirty="0" err="1"/>
              <a:t>Waldenström</a:t>
            </a:r>
            <a:r>
              <a:rPr lang="en-IN" dirty="0"/>
              <a:t> sign</a:t>
            </a:r>
            <a:r>
              <a:rPr lang="en-IN" dirty="0" smtClean="0"/>
              <a:t>).</a:t>
            </a:r>
          </a:p>
          <a:p>
            <a:pPr lvl="1"/>
            <a:r>
              <a:rPr lang="en-IN" dirty="0" smtClean="0"/>
              <a:t>Lateralisation </a:t>
            </a:r>
            <a:r>
              <a:rPr lang="en-IN" dirty="0"/>
              <a:t>of the femoral head</a:t>
            </a:r>
            <a:r>
              <a:rPr lang="en-IN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5" descr="LCPfilm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8" r="51807"/>
          <a:stretch/>
        </p:blipFill>
        <p:spPr bwMode="auto">
          <a:xfrm>
            <a:off x="6435424" y="1194116"/>
            <a:ext cx="2708576" cy="51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Stage and Characteristics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5192110" cy="4495800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IN" sz="3200" dirty="0">
                <a:solidFill>
                  <a:srgbClr val="FFFF00"/>
                </a:solidFill>
              </a:rPr>
              <a:t>Stage of resorption (Fragmentation)</a:t>
            </a:r>
            <a:endParaRPr lang="en-IN" sz="3200" dirty="0"/>
          </a:p>
          <a:p>
            <a:pPr marL="742950" lvl="2" indent="-342900">
              <a:buClr>
                <a:schemeClr val="tx2"/>
              </a:buClr>
              <a:buSzPct val="90000"/>
              <a:buFont typeface="SimSun-ExtB" pitchFamily="49" charset="-122"/>
              <a:buChar char="-"/>
            </a:pPr>
            <a:r>
              <a:rPr lang="en-IN" sz="2800" dirty="0"/>
              <a:t>Femoral head breaks up into fragments</a:t>
            </a:r>
          </a:p>
          <a:p>
            <a:pPr marL="742950" lvl="2" indent="-342900">
              <a:buClr>
                <a:schemeClr val="tx2"/>
              </a:buClr>
              <a:buSzPct val="90000"/>
              <a:buFont typeface="SimSun-ExtB" pitchFamily="49" charset="-122"/>
              <a:buChar char="-"/>
            </a:pPr>
            <a:r>
              <a:rPr lang="en-IN" sz="2800" dirty="0"/>
              <a:t>Lucent areas appear in the femoral head</a:t>
            </a:r>
          </a:p>
          <a:p>
            <a:pPr marL="742950" lvl="2" indent="-342900">
              <a:buClr>
                <a:schemeClr val="tx2"/>
              </a:buClr>
              <a:buSzPct val="90000"/>
              <a:buFont typeface="SimSun-ExtB" pitchFamily="49" charset="-122"/>
              <a:buChar char="-"/>
            </a:pPr>
            <a:r>
              <a:rPr lang="en-IN" sz="2800" dirty="0"/>
              <a:t>Increased density resolves</a:t>
            </a:r>
          </a:p>
          <a:p>
            <a:pPr marL="742950" lvl="2" indent="-342900">
              <a:buClr>
                <a:schemeClr val="tx2"/>
              </a:buClr>
              <a:buSzPct val="90000"/>
              <a:buFont typeface="SimSun-ExtB" pitchFamily="49" charset="-122"/>
              <a:buChar char="-"/>
            </a:pPr>
            <a:r>
              <a:rPr lang="en-IN" sz="2800" dirty="0" err="1"/>
              <a:t>Acetabular</a:t>
            </a:r>
            <a:r>
              <a:rPr lang="en-IN" sz="2800" dirty="0"/>
              <a:t> contour is more </a:t>
            </a:r>
            <a:r>
              <a:rPr lang="en-IN" sz="2800" dirty="0" smtClean="0"/>
              <a:t>irregular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4" descr="LCPfilm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66"/>
          <a:stretch/>
        </p:blipFill>
        <p:spPr bwMode="auto">
          <a:xfrm>
            <a:off x="6411310" y="1463799"/>
            <a:ext cx="273269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Stage and </a:t>
            </a:r>
            <a:r>
              <a:rPr lang="en-IN" dirty="0" smtClean="0"/>
              <a:t>Characteristics cont…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4720952" cy="4495800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Stage </a:t>
            </a:r>
            <a:r>
              <a:rPr lang="en-IN" dirty="0">
                <a:solidFill>
                  <a:srgbClr val="FFFF00"/>
                </a:solidFill>
              </a:rPr>
              <a:t>of R</a:t>
            </a:r>
            <a:r>
              <a:rPr lang="en-IN" dirty="0" smtClean="0">
                <a:solidFill>
                  <a:srgbClr val="FFFF00"/>
                </a:solidFill>
              </a:rPr>
              <a:t>e-ossification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femoral head is </a:t>
            </a:r>
            <a:r>
              <a:rPr lang="en-IN" dirty="0" smtClean="0"/>
              <a:t>rebuilt</a:t>
            </a:r>
          </a:p>
          <a:p>
            <a:pPr lvl="1"/>
            <a:r>
              <a:rPr lang="en-IN" dirty="0" smtClean="0"/>
              <a:t>New </a:t>
            </a:r>
            <a:r>
              <a:rPr lang="en-IN" dirty="0"/>
              <a:t>bone formation occurs in the femoral </a:t>
            </a:r>
            <a:r>
              <a:rPr lang="en-IN" dirty="0" smtClean="0"/>
              <a:t>head</a:t>
            </a:r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5" descr="LCPfilm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57579" y="1600200"/>
            <a:ext cx="3264468" cy="40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Stage and Characteristics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Healing stage</a:t>
            </a:r>
          </a:p>
          <a:p>
            <a:pPr lvl="1"/>
            <a:r>
              <a:rPr lang="en-IN" dirty="0"/>
              <a:t>End stage with or without defect healing (normal hip, </a:t>
            </a:r>
            <a:r>
              <a:rPr lang="en-IN" dirty="0" err="1"/>
              <a:t>coxa</a:t>
            </a:r>
            <a:r>
              <a:rPr lang="en-IN" dirty="0"/>
              <a:t> </a:t>
            </a:r>
            <a:r>
              <a:rPr lang="en-IN" dirty="0" smtClean="0"/>
              <a:t>magna, </a:t>
            </a:r>
            <a:r>
              <a:rPr lang="en-IN" dirty="0"/>
              <a:t>flattened head etc.)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Short stature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Delayed bone 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9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Early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Decreased ROM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err="1" smtClean="0"/>
              <a:t>Antalgic</a:t>
            </a:r>
            <a:r>
              <a:rPr lang="en-US" b="1" dirty="0" smtClean="0"/>
              <a:t> gait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8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Late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Decreased ROM of motion from </a:t>
            </a:r>
            <a:r>
              <a:rPr lang="en-US" b="1" dirty="0" err="1" smtClean="0"/>
              <a:t>acetabular</a:t>
            </a:r>
            <a:r>
              <a:rPr lang="en-US" b="1" dirty="0" smtClean="0"/>
              <a:t> impingement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Disuse atrophy of thigh muscles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Leg </a:t>
            </a:r>
            <a:r>
              <a:rPr lang="en-US" b="1" dirty="0" err="1" smtClean="0"/>
              <a:t>lenght</a:t>
            </a:r>
            <a:r>
              <a:rPr lang="en-US" b="1" dirty="0" smtClean="0"/>
              <a:t> </a:t>
            </a:r>
            <a:r>
              <a:rPr lang="en-US" b="1" dirty="0" err="1" smtClean="0"/>
              <a:t>descrepancy</a:t>
            </a:r>
            <a:endParaRPr lang="en-US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err="1" smtClean="0"/>
              <a:t>Trendelenburg</a:t>
            </a:r>
            <a:r>
              <a:rPr lang="en-US" b="1" dirty="0" smtClean="0"/>
              <a:t> gait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531225" cy="54102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Blood tests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err="1" smtClean="0"/>
              <a:t>haemogram</a:t>
            </a:r>
            <a:r>
              <a:rPr lang="en-US" sz="2400" b="1" dirty="0" smtClean="0"/>
              <a:t>, ESR, CRP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Imaging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Plain X-rays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Hip U/S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Bone </a:t>
            </a:r>
            <a:r>
              <a:rPr lang="en-US" sz="2400" b="1" dirty="0" err="1" smtClean="0"/>
              <a:t>scintigrpahy</a:t>
            </a:r>
            <a:endParaRPr lang="en-US" sz="2400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MRI</a:t>
            </a:r>
            <a:endParaRPr lang="en-US" sz="8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Dynamic </a:t>
            </a:r>
            <a:r>
              <a:rPr lang="en-US" sz="2400" b="1" dirty="0" err="1" smtClean="0"/>
              <a:t>arthrography</a:t>
            </a:r>
            <a:endParaRPr lang="en-US" sz="2400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Assess </a:t>
            </a:r>
            <a:r>
              <a:rPr lang="en-US" sz="2400" b="1" dirty="0" err="1" smtClean="0"/>
              <a:t>spherity</a:t>
            </a:r>
            <a:r>
              <a:rPr lang="en-US" sz="2400" b="1" dirty="0" smtClean="0"/>
              <a:t> of femoral head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Hinge abduction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Bilateral </a:t>
            </a:r>
            <a:r>
              <a:rPr lang="en-US" sz="2400" b="1" dirty="0" err="1" smtClean="0"/>
              <a:t>perthes</a:t>
            </a:r>
            <a:endParaRPr lang="en-US" sz="2400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b="1" dirty="0" smtClean="0"/>
              <a:t>Skeletal survey as part of work-up</a:t>
            </a:r>
          </a:p>
        </p:txBody>
      </p:sp>
    </p:spTree>
    <p:extLst>
      <p:ext uri="{BB962C8B-B14F-4D97-AF65-F5344CB8AC3E}">
        <p14:creationId xmlns:p14="http://schemas.microsoft.com/office/powerpoint/2010/main" val="1461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Stages of radiological changes in </a:t>
            </a:r>
            <a:r>
              <a:rPr lang="en-IN" dirty="0" err="1"/>
              <a:t>Perthe's</a:t>
            </a:r>
            <a:r>
              <a:rPr lang="en-IN" dirty="0"/>
              <a:t> disease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rgbClr val="FFFF00"/>
                </a:solidFill>
              </a:rPr>
              <a:t>Early Stage –</a:t>
            </a:r>
          </a:p>
          <a:p>
            <a:pPr lvl="1"/>
            <a:r>
              <a:rPr lang="en-IN" sz="2400" dirty="0" smtClean="0"/>
              <a:t>Joint </a:t>
            </a:r>
            <a:r>
              <a:rPr lang="en-IN" sz="2400" dirty="0"/>
              <a:t>space </a:t>
            </a:r>
            <a:r>
              <a:rPr lang="en-IN" sz="2400" dirty="0" smtClean="0"/>
              <a:t>widening (</a:t>
            </a:r>
            <a:r>
              <a:rPr lang="en-IN" sz="2400" dirty="0" err="1"/>
              <a:t>waldenstrom's</a:t>
            </a:r>
            <a:r>
              <a:rPr lang="en-IN" sz="2400" dirty="0"/>
              <a:t> sign</a:t>
            </a:r>
            <a:r>
              <a:rPr lang="en-IN" sz="2400" dirty="0" smtClean="0"/>
              <a:t>)</a:t>
            </a:r>
          </a:p>
          <a:p>
            <a:pPr lvl="1"/>
            <a:r>
              <a:rPr lang="en-IN" sz="2400" dirty="0" smtClean="0"/>
              <a:t>Increased </a:t>
            </a:r>
            <a:r>
              <a:rPr lang="en-IN" sz="2400" dirty="0"/>
              <a:t>density of femoral </a:t>
            </a:r>
            <a:r>
              <a:rPr lang="en-IN" sz="2400" dirty="0" smtClean="0"/>
              <a:t>epiphysis</a:t>
            </a:r>
          </a:p>
          <a:p>
            <a:pPr lvl="1"/>
            <a:r>
              <a:rPr lang="en-IN" sz="2400" dirty="0" smtClean="0"/>
              <a:t>Subchondral </a:t>
            </a:r>
            <a:r>
              <a:rPr lang="en-IN" sz="2400" dirty="0"/>
              <a:t>fracture, or “crescent sign,” seen on lateral </a:t>
            </a:r>
            <a:r>
              <a:rPr lang="en-IN" sz="2400" dirty="0" smtClean="0"/>
              <a:t>radiograph</a:t>
            </a:r>
          </a:p>
          <a:p>
            <a:r>
              <a:rPr lang="en-IN" sz="2800" dirty="0" smtClean="0">
                <a:solidFill>
                  <a:srgbClr val="FFFF00"/>
                </a:solidFill>
              </a:rPr>
              <a:t>Mid Stage –</a:t>
            </a:r>
          </a:p>
          <a:p>
            <a:pPr lvl="1"/>
            <a:r>
              <a:rPr lang="en-IN" sz="2400" dirty="0" smtClean="0"/>
              <a:t>Fragmentation </a:t>
            </a:r>
            <a:r>
              <a:rPr lang="en-IN" sz="2400" dirty="0"/>
              <a:t>and flattening of </a:t>
            </a:r>
            <a:r>
              <a:rPr lang="en-IN" sz="2400" dirty="0" smtClean="0"/>
              <a:t>head (</a:t>
            </a:r>
            <a:r>
              <a:rPr lang="en-IN" sz="2400" dirty="0" err="1" smtClean="0"/>
              <a:t>Coxa</a:t>
            </a:r>
            <a:r>
              <a:rPr lang="en-IN" sz="2400" dirty="0" smtClean="0"/>
              <a:t> magna)</a:t>
            </a:r>
          </a:p>
          <a:p>
            <a:pPr lvl="1"/>
            <a:r>
              <a:rPr lang="en-IN" sz="2400" dirty="0" smtClean="0"/>
              <a:t>Widening </a:t>
            </a:r>
            <a:r>
              <a:rPr lang="en-IN" sz="2400" dirty="0"/>
              <a:t>of the </a:t>
            </a:r>
            <a:r>
              <a:rPr lang="en-IN" sz="2400" dirty="0" err="1" smtClean="0"/>
              <a:t>physis</a:t>
            </a:r>
            <a:r>
              <a:rPr lang="en-IN" sz="2400" dirty="0" smtClean="0"/>
              <a:t> (</a:t>
            </a:r>
            <a:r>
              <a:rPr lang="en-IN" sz="2400" dirty="0" err="1"/>
              <a:t>waldenstrom's</a:t>
            </a:r>
            <a:r>
              <a:rPr lang="en-IN" sz="2400" dirty="0"/>
              <a:t> sign</a:t>
            </a:r>
            <a:r>
              <a:rPr lang="en-IN" sz="2400" dirty="0" smtClean="0"/>
              <a:t>)</a:t>
            </a:r>
          </a:p>
          <a:p>
            <a:pPr lvl="1"/>
            <a:r>
              <a:rPr lang="en-IN" sz="2400" dirty="0" smtClean="0"/>
              <a:t>Femoral </a:t>
            </a:r>
            <a:r>
              <a:rPr lang="en-IN" sz="2400" dirty="0"/>
              <a:t>neck </a:t>
            </a:r>
            <a:r>
              <a:rPr lang="en-IN" sz="2400" dirty="0" smtClean="0"/>
              <a:t>cysts</a:t>
            </a:r>
          </a:p>
          <a:p>
            <a:pPr lvl="1"/>
            <a:r>
              <a:rPr lang="en-IN" sz="2400" dirty="0" smtClean="0"/>
              <a:t>Extrusion </a:t>
            </a:r>
            <a:r>
              <a:rPr lang="en-IN" sz="2400" dirty="0"/>
              <a:t>of the femoral </a:t>
            </a:r>
            <a:r>
              <a:rPr lang="en-IN" sz="2400" dirty="0" smtClean="0"/>
              <a:t>head</a:t>
            </a:r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Historical 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The </a:t>
            </a:r>
            <a:r>
              <a:rPr lang="en-IN" sz="2800" dirty="0"/>
              <a:t>disease was described almost </a:t>
            </a:r>
            <a:r>
              <a:rPr lang="en-IN" sz="2800" dirty="0" smtClean="0"/>
              <a:t>simultaneously</a:t>
            </a:r>
            <a:r>
              <a:rPr lang="en-IN" sz="2800" dirty="0"/>
              <a:t>, in 1910, by </a:t>
            </a:r>
            <a:r>
              <a:rPr lang="en-IN" sz="2800" dirty="0" smtClean="0"/>
              <a:t>–</a:t>
            </a:r>
          </a:p>
          <a:p>
            <a:pPr lvl="1"/>
            <a:r>
              <a:rPr lang="en-IN" sz="2400" dirty="0" smtClean="0"/>
              <a:t>G</a:t>
            </a:r>
            <a:r>
              <a:rPr lang="en-IN" sz="2400" dirty="0"/>
              <a:t>. </a:t>
            </a:r>
            <a:r>
              <a:rPr lang="en-IN" sz="2400" dirty="0" smtClean="0"/>
              <a:t>C. Perthes </a:t>
            </a:r>
            <a:r>
              <a:rPr lang="en-IN" sz="2400" dirty="0"/>
              <a:t>in Germany, </a:t>
            </a:r>
            <a:endParaRPr lang="en-IN" sz="2400" dirty="0" smtClean="0"/>
          </a:p>
          <a:p>
            <a:pPr lvl="1"/>
            <a:r>
              <a:rPr lang="en-IN" sz="2400" dirty="0" smtClean="0"/>
              <a:t>J</a:t>
            </a:r>
            <a:r>
              <a:rPr lang="en-IN" sz="2400" dirty="0"/>
              <a:t>. </a:t>
            </a:r>
            <a:r>
              <a:rPr lang="en-IN" sz="2400" dirty="0" smtClean="0"/>
              <a:t>Calve </a:t>
            </a:r>
            <a:r>
              <a:rPr lang="en-IN" sz="2400" dirty="0"/>
              <a:t>in France </a:t>
            </a:r>
            <a:endParaRPr lang="en-IN" sz="2400" dirty="0" smtClean="0"/>
          </a:p>
          <a:p>
            <a:pPr lvl="1"/>
            <a:r>
              <a:rPr lang="en-IN" sz="2400" dirty="0" smtClean="0"/>
              <a:t>A.T</a:t>
            </a:r>
            <a:r>
              <a:rPr lang="en-IN" sz="2400" dirty="0"/>
              <a:t>. </a:t>
            </a:r>
            <a:r>
              <a:rPr lang="en-IN" sz="2400" dirty="0" smtClean="0"/>
              <a:t>Legg in America</a:t>
            </a:r>
            <a:r>
              <a:rPr lang="en-IN" sz="2400" dirty="0"/>
              <a:t>. </a:t>
            </a:r>
            <a:endParaRPr lang="en-IN" sz="2400" dirty="0" smtClean="0"/>
          </a:p>
          <a:p>
            <a:pPr lvl="1"/>
            <a:r>
              <a:rPr lang="en-US" sz="2400" dirty="0" smtClean="0"/>
              <a:t>Hence </a:t>
            </a:r>
            <a:r>
              <a:rPr lang="en-US" sz="2400" dirty="0"/>
              <a:t>name </a:t>
            </a:r>
            <a:r>
              <a:rPr lang="en-US" sz="2400" dirty="0" smtClean="0"/>
              <a:t>– “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Legg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Calve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Perthes</a:t>
            </a:r>
            <a:r>
              <a:rPr lang="en-US" sz="2400" dirty="0"/>
              <a:t> </a:t>
            </a:r>
            <a:r>
              <a:rPr lang="en-US" sz="2400" dirty="0" smtClean="0"/>
              <a:t>Disease” </a:t>
            </a:r>
            <a:endParaRPr lang="en-IN" sz="2400" dirty="0" smtClean="0"/>
          </a:p>
          <a:p>
            <a:r>
              <a:rPr lang="en-IN" sz="2800" dirty="0" smtClean="0"/>
              <a:t>The </a:t>
            </a:r>
            <a:r>
              <a:rPr lang="en-IN" sz="2800" dirty="0"/>
              <a:t>newly discovered x-ray technique allowed doctors </a:t>
            </a:r>
            <a:r>
              <a:rPr lang="en-IN" sz="2800" dirty="0" smtClean="0"/>
              <a:t>to differentiate </a:t>
            </a:r>
            <a:r>
              <a:rPr lang="en-IN" sz="2800" dirty="0"/>
              <a:t>it from inflammatory forms of hip disease.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6787F-D955-4178-9A73-C6A682642267}" type="datetime3">
              <a:rPr lang="en-US" smtClean="0"/>
              <a:t>26 February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urmc.rochester.edu/smd/rad/rad602/adult/Case07/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9642" y="3212976"/>
            <a:ext cx="5404358" cy="33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Stages of radiological changes in </a:t>
            </a:r>
            <a:r>
              <a:rPr lang="en-IN" dirty="0" err="1"/>
              <a:t>Perthe's</a:t>
            </a:r>
            <a:r>
              <a:rPr lang="en-IN" dirty="0"/>
              <a:t> disease</a:t>
            </a:r>
            <a:r>
              <a:rPr lang="en-IN" dirty="0" smtClean="0"/>
              <a:t>: cont…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6696744" cy="4495800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en-IN" dirty="0" smtClean="0">
                <a:solidFill>
                  <a:srgbClr val="FFFF00"/>
                </a:solidFill>
              </a:rPr>
              <a:t>Late Stage–</a:t>
            </a:r>
          </a:p>
          <a:p>
            <a:pPr marL="742950" lvl="2" indent="-342900">
              <a:buClr>
                <a:schemeClr val="tx1"/>
              </a:buClr>
              <a:buSzPct val="90000"/>
              <a:buFont typeface="Symbol" pitchFamily="18" charset="2"/>
              <a:buChar char=""/>
            </a:pPr>
            <a:r>
              <a:rPr lang="en-IN" dirty="0" err="1" smtClean="0"/>
              <a:t>Coxa</a:t>
            </a:r>
            <a:r>
              <a:rPr lang="en-IN" dirty="0" smtClean="0"/>
              <a:t> magna</a:t>
            </a:r>
          </a:p>
          <a:p>
            <a:pPr marL="742950" lvl="2" indent="-342900">
              <a:buClr>
                <a:schemeClr val="tx1"/>
              </a:buClr>
              <a:buSzPct val="90000"/>
              <a:buFont typeface="Symbol" pitchFamily="18" charset="2"/>
              <a:buChar char=""/>
            </a:pPr>
            <a:r>
              <a:rPr lang="en-IN" dirty="0" smtClean="0"/>
              <a:t>High-riding trochanter</a:t>
            </a:r>
          </a:p>
          <a:p>
            <a:pPr marL="742950" lvl="2" indent="-342900">
              <a:buClr>
                <a:schemeClr val="tx1"/>
              </a:buClr>
              <a:buSzPct val="90000"/>
              <a:buFont typeface="Symbol" pitchFamily="18" charset="2"/>
              <a:buChar char=""/>
            </a:pPr>
            <a:r>
              <a:rPr lang="en-IN" dirty="0" smtClean="0"/>
              <a:t>Flattened </a:t>
            </a:r>
            <a:r>
              <a:rPr lang="en-IN" dirty="0"/>
              <a:t>femoral </a:t>
            </a:r>
            <a:r>
              <a:rPr lang="en-IN" dirty="0" smtClean="0"/>
              <a:t>head</a:t>
            </a:r>
          </a:p>
          <a:p>
            <a:pPr marL="742950" lvl="2" indent="-342900">
              <a:buClr>
                <a:schemeClr val="tx1"/>
              </a:buClr>
              <a:buSzPct val="90000"/>
              <a:buFont typeface="Symbol" pitchFamily="18" charset="2"/>
              <a:buChar char=""/>
            </a:pPr>
            <a:r>
              <a:rPr lang="en-IN" dirty="0" smtClean="0"/>
              <a:t>Irregular </a:t>
            </a:r>
            <a:r>
              <a:rPr lang="en-IN" dirty="0"/>
              <a:t>articular </a:t>
            </a:r>
            <a:r>
              <a:rPr lang="en-IN" dirty="0" smtClean="0"/>
              <a:t>surface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7164288" y="3789040"/>
            <a:ext cx="1656184" cy="1368152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noFill/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Imaging – Radiographic Feature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sz="2600" dirty="0" smtClean="0"/>
              <a:t>Widening </a:t>
            </a:r>
            <a:r>
              <a:rPr lang="en-IN" sz="2600" dirty="0"/>
              <a:t>of the joint space and minor subluxation</a:t>
            </a:r>
          </a:p>
          <a:p>
            <a:r>
              <a:rPr lang="en-IN" sz="2600" dirty="0" smtClean="0"/>
              <a:t>Sclerosis</a:t>
            </a:r>
            <a:endParaRPr lang="en-IN" sz="2600" dirty="0"/>
          </a:p>
          <a:p>
            <a:r>
              <a:rPr lang="en-IN" sz="2600" dirty="0" smtClean="0"/>
              <a:t>Fragmentation </a:t>
            </a:r>
            <a:r>
              <a:rPr lang="en-IN" sz="2600" dirty="0"/>
              <a:t>and focal resorption</a:t>
            </a:r>
          </a:p>
          <a:p>
            <a:r>
              <a:rPr lang="en-IN" sz="2600" dirty="0" smtClean="0"/>
              <a:t>Loss </a:t>
            </a:r>
            <a:r>
              <a:rPr lang="en-IN" sz="2600" dirty="0"/>
              <a:t>of height</a:t>
            </a:r>
          </a:p>
          <a:p>
            <a:r>
              <a:rPr lang="en-IN" sz="2600" dirty="0" err="1" smtClean="0"/>
              <a:t>Metaphyseal</a:t>
            </a:r>
            <a:r>
              <a:rPr lang="en-IN" sz="2600" dirty="0" smtClean="0"/>
              <a:t> </a:t>
            </a:r>
            <a:r>
              <a:rPr lang="en-IN" sz="2600" dirty="0"/>
              <a:t>cyst formation</a:t>
            </a:r>
          </a:p>
          <a:p>
            <a:r>
              <a:rPr lang="en-IN" sz="2600" dirty="0" smtClean="0"/>
              <a:t>Widening </a:t>
            </a:r>
            <a:r>
              <a:rPr lang="en-IN" sz="2600" dirty="0"/>
              <a:t>of the femoral neck &amp;</a:t>
            </a:r>
            <a:r>
              <a:rPr lang="en-IN" sz="2600" dirty="0" smtClean="0"/>
              <a:t> </a:t>
            </a:r>
            <a:r>
              <a:rPr lang="en-IN" sz="2600" dirty="0"/>
              <a:t>head (Coxa Magna)</a:t>
            </a:r>
          </a:p>
          <a:p>
            <a:r>
              <a:rPr lang="en-IN" sz="2600" dirty="0" smtClean="0"/>
              <a:t>Lateral </a:t>
            </a:r>
            <a:r>
              <a:rPr lang="en-IN" sz="2600" dirty="0"/>
              <a:t>uncovering of the femoral head</a:t>
            </a:r>
          </a:p>
          <a:p>
            <a:r>
              <a:rPr lang="en-IN" sz="2600" dirty="0" smtClean="0"/>
              <a:t>Sagging </a:t>
            </a:r>
            <a:r>
              <a:rPr lang="en-IN" sz="2600" dirty="0"/>
              <a:t>rope sign</a:t>
            </a:r>
          </a:p>
          <a:p>
            <a:r>
              <a:rPr lang="en-IN" sz="2600" dirty="0" err="1" smtClean="0"/>
              <a:t>Acetabular</a:t>
            </a:r>
            <a:r>
              <a:rPr lang="en-IN" sz="2600" dirty="0" smtClean="0"/>
              <a:t> </a:t>
            </a:r>
            <a:r>
              <a:rPr lang="en-IN" sz="2600" dirty="0"/>
              <a:t>remodelling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682FB-6EBF-4521-BA4C-0EDC01CAEDD9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67400-E590-48C3-BE5F-19ADA45122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278284"/>
            <a:ext cx="7772400" cy="1206500"/>
          </a:xfrm>
        </p:spPr>
        <p:txBody>
          <a:bodyPr/>
          <a:lstStyle/>
          <a:p>
            <a:r>
              <a:rPr lang="en-IN" dirty="0" smtClean="0"/>
              <a:t>Frog-lateral View Of The Hips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" t="7104" r="5125"/>
          <a:stretch/>
        </p:blipFill>
        <p:spPr bwMode="auto">
          <a:xfrm>
            <a:off x="1296144" y="1227346"/>
            <a:ext cx="7524328" cy="515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Fragmentation of the femoral capital epiphysis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66" y="1628800"/>
            <a:ext cx="6530850" cy="490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779912" y="3068960"/>
            <a:ext cx="2304256" cy="1872208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Sclerosis of </a:t>
            </a:r>
            <a:r>
              <a:rPr lang="en-IN" dirty="0" smtClean="0"/>
              <a:t>epiphysis &amp; </a:t>
            </a:r>
            <a:r>
              <a:rPr lang="en-IN" dirty="0"/>
              <a:t>widening of joint </a:t>
            </a:r>
            <a:r>
              <a:rPr lang="en-IN" dirty="0" smtClean="0"/>
              <a:t>space in </a:t>
            </a:r>
            <a:r>
              <a:rPr lang="en-IN" dirty="0"/>
              <a:t>the early </a:t>
            </a:r>
            <a:r>
              <a:rPr lang="en-IN" dirty="0" smtClean="0"/>
              <a:t>stages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82263-6691-4C56-985A-B4ED7534871F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F6BB5-31C0-46A9-A935-EB846A3E6D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2"/>
          <a:stretch/>
        </p:blipFill>
        <p:spPr bwMode="auto">
          <a:xfrm>
            <a:off x="1763687" y="1628801"/>
            <a:ext cx="6507735" cy="471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/>
              <a:t>Metaphyseal</a:t>
            </a:r>
            <a:r>
              <a:rPr lang="en-IN" dirty="0"/>
              <a:t> cyst formation within the </a:t>
            </a:r>
            <a:r>
              <a:rPr lang="en-IN" dirty="0" smtClean="0"/>
              <a:t>femoral neck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82263-6691-4C56-985A-B4ED7534871F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F6BB5-31C0-46A9-A935-EB846A3E6D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954786" cy="44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813089" y="3127951"/>
            <a:ext cx="1487103" cy="1381169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Ultrasound </a:t>
            </a:r>
            <a:r>
              <a:rPr lang="en-IN" dirty="0" smtClean="0"/>
              <a:t>features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000" dirty="0"/>
              <a:t>Effusion, especially if persistent</a:t>
            </a:r>
          </a:p>
          <a:p>
            <a:r>
              <a:rPr lang="en-IN" sz="3000" dirty="0" smtClean="0"/>
              <a:t>Synovial </a:t>
            </a:r>
            <a:r>
              <a:rPr lang="en-IN" sz="3000" dirty="0"/>
              <a:t>thickening</a:t>
            </a:r>
          </a:p>
          <a:p>
            <a:r>
              <a:rPr lang="en-IN" sz="3000" dirty="0" smtClean="0"/>
              <a:t>Cartilaginous </a:t>
            </a:r>
            <a:r>
              <a:rPr lang="en-IN" sz="3000" dirty="0"/>
              <a:t>thickening</a:t>
            </a:r>
          </a:p>
          <a:p>
            <a:r>
              <a:rPr lang="en-IN" sz="3000" dirty="0" smtClean="0"/>
              <a:t>Atrophy </a:t>
            </a:r>
            <a:r>
              <a:rPr lang="en-IN" sz="3000" dirty="0"/>
              <a:t>of the ipsilateral quadriceps muscle</a:t>
            </a:r>
          </a:p>
          <a:p>
            <a:r>
              <a:rPr lang="en-IN" sz="3000" dirty="0" smtClean="0"/>
              <a:t>Flattening</a:t>
            </a:r>
            <a:r>
              <a:rPr lang="en-IN" sz="3000" dirty="0"/>
              <a:t>, fragmentation, irregularity of the femoral head</a:t>
            </a:r>
          </a:p>
          <a:p>
            <a:r>
              <a:rPr lang="en-IN" sz="3000" dirty="0" smtClean="0"/>
              <a:t>New </a:t>
            </a:r>
            <a:r>
              <a:rPr lang="en-IN" sz="3000" dirty="0"/>
              <a:t>bone formation</a:t>
            </a:r>
          </a:p>
          <a:p>
            <a:r>
              <a:rPr lang="en-IN" sz="3000" dirty="0" smtClean="0"/>
              <a:t>Revascularisation </a:t>
            </a:r>
            <a:r>
              <a:rPr lang="en-IN" sz="3000" dirty="0"/>
              <a:t>with contrast enhanced power Doppler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Diagnosis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is important to rule out infectious etiology (septic arthritis, toxic synovitis)</a:t>
            </a:r>
          </a:p>
          <a:p>
            <a:pPr eaLnBrk="1" hangingPunct="1"/>
            <a:r>
              <a:rPr lang="en-US" dirty="0" smtClean="0"/>
              <a:t>Others:</a:t>
            </a:r>
          </a:p>
          <a:p>
            <a:pPr lvl="1" eaLnBrk="1" hangingPunct="1"/>
            <a:r>
              <a:rPr lang="en-US" dirty="0" err="1" smtClean="0"/>
              <a:t>Chondrolysis</a:t>
            </a:r>
            <a:r>
              <a:rPr lang="en-US" dirty="0" smtClean="0"/>
              <a:t>		-Neoplasm</a:t>
            </a:r>
          </a:p>
          <a:p>
            <a:pPr lvl="1" eaLnBrk="1" hangingPunct="1"/>
            <a:r>
              <a:rPr lang="en-US" dirty="0" smtClean="0"/>
              <a:t>JRA			-Sickle Cell</a:t>
            </a:r>
          </a:p>
          <a:p>
            <a:pPr lvl="1" eaLnBrk="1" hangingPunct="1"/>
            <a:r>
              <a:rPr lang="en-US" dirty="0" smtClean="0"/>
              <a:t>Osteomyelitis		-Traumatic AVN</a:t>
            </a:r>
          </a:p>
          <a:p>
            <a:pPr lvl="1" eaLnBrk="1" hangingPunct="1"/>
            <a:r>
              <a:rPr lang="en-US" dirty="0" smtClean="0"/>
              <a:t>Lymphoma		-Medication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F6B1B-4E95-4BD7-A209-E06A92813EBD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D/D unilateral Perthes’ disease:</a:t>
            </a:r>
          </a:p>
          <a:p>
            <a:pPr lvl="1"/>
            <a:r>
              <a:rPr lang="en-IN" dirty="0" smtClean="0"/>
              <a:t>Transient </a:t>
            </a:r>
            <a:r>
              <a:rPr lang="en-IN" dirty="0"/>
              <a:t>synovitis</a:t>
            </a:r>
          </a:p>
          <a:p>
            <a:pPr lvl="1"/>
            <a:r>
              <a:rPr lang="en-IN" dirty="0" smtClean="0"/>
              <a:t>Septic </a:t>
            </a:r>
            <a:r>
              <a:rPr lang="en-IN" dirty="0"/>
              <a:t>arthritis</a:t>
            </a:r>
          </a:p>
          <a:p>
            <a:pPr lvl="1"/>
            <a:r>
              <a:rPr lang="en-IN" dirty="0" smtClean="0"/>
              <a:t>Sickle </a:t>
            </a:r>
            <a:r>
              <a:rPr lang="en-IN" dirty="0"/>
              <a:t>cell </a:t>
            </a:r>
            <a:r>
              <a:rPr lang="en-IN" dirty="0" smtClean="0"/>
              <a:t>disease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D/D </a:t>
            </a:r>
            <a:r>
              <a:rPr lang="en-IN" dirty="0"/>
              <a:t>bilateral Perthes’ disease:</a:t>
            </a:r>
          </a:p>
          <a:p>
            <a:pPr lvl="1"/>
            <a:r>
              <a:rPr lang="en-IN" dirty="0" smtClean="0"/>
              <a:t>Hypothyroidism</a:t>
            </a:r>
            <a:endParaRPr lang="en-IN" dirty="0"/>
          </a:p>
          <a:p>
            <a:pPr lvl="1"/>
            <a:r>
              <a:rPr lang="en-IN" dirty="0" smtClean="0"/>
              <a:t>Multiple </a:t>
            </a:r>
            <a:r>
              <a:rPr lang="en-IN" dirty="0"/>
              <a:t>epiphyseal dysplasia</a:t>
            </a:r>
          </a:p>
          <a:p>
            <a:pPr lvl="1"/>
            <a:r>
              <a:rPr lang="en-IN" dirty="0" smtClean="0"/>
              <a:t>Sickle </a:t>
            </a:r>
            <a:r>
              <a:rPr lang="en-IN" dirty="0"/>
              <a:t>cell disease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Children with </a:t>
            </a:r>
            <a:r>
              <a:rPr lang="en-IN" dirty="0" smtClean="0"/>
              <a:t>Perthes </a:t>
            </a:r>
            <a:r>
              <a:rPr lang="en-IN" dirty="0"/>
              <a:t>disease limp and </a:t>
            </a:r>
            <a:r>
              <a:rPr lang="en-IN" dirty="0" smtClean="0"/>
              <a:t>complain of </a:t>
            </a:r>
            <a:r>
              <a:rPr lang="en-IN" dirty="0"/>
              <a:t>mild to moderate hip pain.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situation </a:t>
            </a:r>
            <a:r>
              <a:rPr lang="en-IN" dirty="0" smtClean="0"/>
              <a:t>can persist </a:t>
            </a:r>
            <a:r>
              <a:rPr lang="en-IN" dirty="0"/>
              <a:t>for several weeks. </a:t>
            </a:r>
            <a:endParaRPr lang="en-IN" dirty="0" smtClean="0"/>
          </a:p>
          <a:p>
            <a:r>
              <a:rPr lang="en-IN" dirty="0" smtClean="0"/>
              <a:t>Clinical </a:t>
            </a:r>
            <a:r>
              <a:rPr lang="en-IN" dirty="0"/>
              <a:t>examination </a:t>
            </a:r>
            <a:r>
              <a:rPr lang="en-IN" dirty="0" smtClean="0"/>
              <a:t>usually reveals </a:t>
            </a:r>
            <a:r>
              <a:rPr lang="en-IN" dirty="0"/>
              <a:t>a slight stiff, protective limp. </a:t>
            </a:r>
            <a:endParaRPr lang="en-IN" dirty="0" smtClean="0"/>
          </a:p>
          <a:p>
            <a:r>
              <a:rPr lang="en-IN" dirty="0" smtClean="0"/>
              <a:t>The ROM of </a:t>
            </a:r>
            <a:r>
              <a:rPr lang="en-IN" dirty="0"/>
              <a:t>the affected hip is </a:t>
            </a:r>
            <a:r>
              <a:rPr lang="en-IN" dirty="0" smtClean="0"/>
              <a:t>usually restricted</a:t>
            </a:r>
            <a:r>
              <a:rPr lang="en-IN" dirty="0"/>
              <a:t>, </a:t>
            </a:r>
            <a:r>
              <a:rPr lang="en-IN" dirty="0" smtClean="0"/>
              <a:t>in particular </a:t>
            </a:r>
            <a:r>
              <a:rPr lang="en-IN" dirty="0"/>
              <a:t>with reduced abduction and internal rotation.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Etiological Factors </a:t>
            </a:r>
            <a:r>
              <a:rPr lang="en-IN" dirty="0"/>
              <a:t>that play a role in </a:t>
            </a:r>
            <a:r>
              <a:rPr lang="en-IN" dirty="0" smtClean="0"/>
              <a:t> </a:t>
            </a:r>
            <a:r>
              <a:rPr lang="en-IN" dirty="0"/>
              <a:t>development of </a:t>
            </a:r>
            <a:r>
              <a:rPr lang="en-IN" dirty="0" smtClean="0"/>
              <a:t>illness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/>
              <a:t>Vascular </a:t>
            </a:r>
            <a:r>
              <a:rPr lang="en-IN" sz="2800" dirty="0" smtClean="0"/>
              <a:t>supply</a:t>
            </a:r>
          </a:p>
          <a:p>
            <a:r>
              <a:rPr lang="en-IN" sz="2800" dirty="0"/>
              <a:t>Increased intra-articular </a:t>
            </a:r>
            <a:r>
              <a:rPr lang="en-IN" sz="2800" dirty="0" smtClean="0"/>
              <a:t>pressure</a:t>
            </a:r>
          </a:p>
          <a:p>
            <a:r>
              <a:rPr lang="en-IN" sz="2800" dirty="0"/>
              <a:t>Intraosseous </a:t>
            </a:r>
            <a:r>
              <a:rPr lang="en-IN" sz="2800" dirty="0" smtClean="0"/>
              <a:t>pressure</a:t>
            </a:r>
          </a:p>
          <a:p>
            <a:r>
              <a:rPr lang="en-IN" sz="2800" dirty="0"/>
              <a:t>Coagulation </a:t>
            </a:r>
            <a:r>
              <a:rPr lang="en-IN" sz="2800" dirty="0" smtClean="0"/>
              <a:t>disorder</a:t>
            </a:r>
          </a:p>
          <a:p>
            <a:r>
              <a:rPr lang="en-IN" sz="2800" dirty="0"/>
              <a:t>Growth </a:t>
            </a:r>
            <a:r>
              <a:rPr lang="en-IN" sz="2800" dirty="0" smtClean="0"/>
              <a:t>hormones</a:t>
            </a:r>
          </a:p>
          <a:p>
            <a:r>
              <a:rPr lang="en-IN" sz="2800" dirty="0" smtClean="0"/>
              <a:t>Growth</a:t>
            </a:r>
          </a:p>
          <a:p>
            <a:r>
              <a:rPr lang="en-IN" sz="2800" dirty="0"/>
              <a:t>Social </a:t>
            </a:r>
            <a:r>
              <a:rPr lang="en-IN" sz="2800" dirty="0" smtClean="0"/>
              <a:t>conditions</a:t>
            </a:r>
          </a:p>
          <a:p>
            <a:r>
              <a:rPr lang="en-IN" sz="2800" dirty="0"/>
              <a:t>Genetic </a:t>
            </a:r>
            <a:r>
              <a:rPr lang="en-IN" sz="2800" dirty="0" smtClean="0"/>
              <a:t>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INCLUDE</a:t>
            </a:r>
          </a:p>
          <a:p>
            <a:r>
              <a:rPr lang="en-US" dirty="0" smtClean="0"/>
              <a:t>Containment of the head in the </a:t>
            </a:r>
            <a:r>
              <a:rPr lang="en-US" dirty="0" err="1" smtClean="0"/>
              <a:t>acetabular</a:t>
            </a:r>
            <a:r>
              <a:rPr lang="en-US" dirty="0" smtClean="0"/>
              <a:t> socket during healing </a:t>
            </a:r>
          </a:p>
          <a:p>
            <a:r>
              <a:rPr lang="en-US" dirty="0" smtClean="0"/>
              <a:t>Hip ROM exercises to prevent contractures</a:t>
            </a:r>
          </a:p>
          <a:p>
            <a:r>
              <a:rPr lang="en-US" dirty="0" smtClean="0"/>
              <a:t>Muscle strengthening of the hip </a:t>
            </a:r>
            <a:r>
              <a:rPr lang="en-US" dirty="0" err="1" smtClean="0"/>
              <a:t>musclesa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Treatment: Two main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Conservative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Pain control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Gentle exercises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Regular re-assessment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Avoid sport and </a:t>
            </a:r>
            <a:r>
              <a:rPr lang="en-US" b="1" dirty="0" err="1" smtClean="0"/>
              <a:t>strenous</a:t>
            </a:r>
            <a:r>
              <a:rPr lang="en-US" b="1" dirty="0" smtClean="0"/>
              <a:t> activities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0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Containment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Hold hips widely abducted in cast/brace &gt;1yr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Operation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err="1" smtClean="0"/>
              <a:t>Varus</a:t>
            </a:r>
            <a:r>
              <a:rPr lang="en-US" b="1" dirty="0" smtClean="0"/>
              <a:t> </a:t>
            </a:r>
            <a:r>
              <a:rPr lang="en-US" b="1" dirty="0" err="1" smtClean="0"/>
              <a:t>osteotomy</a:t>
            </a:r>
            <a:r>
              <a:rPr lang="en-US" b="1" dirty="0" smtClean="0"/>
              <a:t> of femur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err="1" smtClean="0"/>
              <a:t>Innominate</a:t>
            </a:r>
            <a:r>
              <a:rPr lang="en-US" b="1" dirty="0" smtClean="0"/>
              <a:t> </a:t>
            </a:r>
            <a:r>
              <a:rPr lang="en-US" b="1" dirty="0" err="1" smtClean="0"/>
              <a:t>osteotomy</a:t>
            </a:r>
            <a:r>
              <a:rPr lang="en-US" b="1" dirty="0" smtClean="0"/>
              <a:t> of pelvis 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smtClean="0"/>
              <a:t>Both </a:t>
            </a:r>
          </a:p>
        </p:txBody>
      </p:sp>
    </p:spTree>
    <p:extLst>
      <p:ext uri="{BB962C8B-B14F-4D97-AF65-F5344CB8AC3E}">
        <p14:creationId xmlns:p14="http://schemas.microsoft.com/office/powerpoint/2010/main" val="27385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PERTHES EXERCISES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Static Stretching </a:t>
            </a:r>
            <a:r>
              <a:rPr lang="en-IN" dirty="0" smtClean="0">
                <a:solidFill>
                  <a:srgbClr val="FFFF00"/>
                </a:solidFill>
              </a:rPr>
              <a:t>Parameters –</a:t>
            </a:r>
          </a:p>
          <a:p>
            <a:pPr lvl="1"/>
            <a:r>
              <a:rPr lang="en-IN" dirty="0" smtClean="0"/>
              <a:t>2 </a:t>
            </a:r>
            <a:r>
              <a:rPr lang="en-IN" dirty="0"/>
              <a:t>minutes of </a:t>
            </a:r>
            <a:r>
              <a:rPr lang="en-IN" dirty="0" smtClean="0"/>
              <a:t>stretching/day/muscle group</a:t>
            </a:r>
            <a:endParaRPr lang="en-IN" dirty="0"/>
          </a:p>
          <a:p>
            <a:pPr lvl="1"/>
            <a:r>
              <a:rPr lang="en-IN" dirty="0" smtClean="0"/>
              <a:t>30 </a:t>
            </a:r>
            <a:r>
              <a:rPr lang="en-IN" dirty="0"/>
              <a:t>second hold </a:t>
            </a:r>
            <a:r>
              <a:rPr lang="en-IN" dirty="0" smtClean="0"/>
              <a:t>time</a:t>
            </a:r>
          </a:p>
          <a:p>
            <a:pPr lvl="1"/>
            <a:r>
              <a:rPr lang="en-IN" dirty="0" smtClean="0"/>
              <a:t>4 </a:t>
            </a:r>
            <a:r>
              <a:rPr lang="en-IN" dirty="0"/>
              <a:t>repetitions per muscle </a:t>
            </a:r>
            <a:r>
              <a:rPr lang="en-IN" dirty="0" smtClean="0"/>
              <a:t>group</a:t>
            </a:r>
            <a:endParaRPr lang="en-IN" dirty="0"/>
          </a:p>
          <a:p>
            <a:pPr lvl="1"/>
            <a:r>
              <a:rPr lang="en-IN" dirty="0" smtClean="0"/>
              <a:t>If </a:t>
            </a:r>
            <a:r>
              <a:rPr lang="en-IN" dirty="0"/>
              <a:t>not tolerated, may do 10 to 30 second hold time with repetitions adjusted to meet 2 minute requirement </a:t>
            </a:r>
            <a:endParaRPr lang="en-IN" dirty="0" smtClean="0"/>
          </a:p>
          <a:p>
            <a:pPr lvl="2"/>
            <a:r>
              <a:rPr lang="en-IN" dirty="0" smtClean="0"/>
              <a:t>e.g</a:t>
            </a:r>
            <a:r>
              <a:rPr lang="en-IN" dirty="0"/>
              <a:t>. if holding 15 seconds, would do 8 </a:t>
            </a:r>
            <a:r>
              <a:rPr lang="en-IN" dirty="0" smtClean="0"/>
              <a:t>stretches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 cont…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Dynamic </a:t>
            </a:r>
            <a:r>
              <a:rPr lang="en-IN" dirty="0" smtClean="0">
                <a:solidFill>
                  <a:srgbClr val="FFFF00"/>
                </a:solidFill>
              </a:rPr>
              <a:t>Stretch Parameters –</a:t>
            </a:r>
          </a:p>
          <a:p>
            <a:pPr lvl="1"/>
            <a:r>
              <a:rPr lang="en-IN" dirty="0" smtClean="0"/>
              <a:t>5 </a:t>
            </a:r>
            <a:r>
              <a:rPr lang="en-IN" dirty="0"/>
              <a:t>second </a:t>
            </a:r>
            <a:r>
              <a:rPr lang="en-IN" dirty="0" smtClean="0"/>
              <a:t>hold</a:t>
            </a:r>
          </a:p>
          <a:p>
            <a:pPr lvl="1"/>
            <a:r>
              <a:rPr lang="en-IN" dirty="0" smtClean="0"/>
              <a:t>24 </a:t>
            </a:r>
            <a:r>
              <a:rPr lang="en-IN" dirty="0"/>
              <a:t>repetitions per muscle group per day to meet 2 minute stretching time required </a:t>
            </a:r>
            <a:endParaRPr lang="en-IN" dirty="0" smtClean="0"/>
          </a:p>
          <a:p>
            <a:pPr lvl="1"/>
            <a:endParaRPr lang="en-US" dirty="0"/>
          </a:p>
          <a:p>
            <a:r>
              <a:rPr lang="en-IN" dirty="0" smtClean="0"/>
              <a:t>Done </a:t>
            </a:r>
            <a:r>
              <a:rPr lang="en-IN" dirty="0"/>
              <a:t>if patient does not tolerate static stretch </a:t>
            </a:r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Exercises</a:t>
            </a:r>
            <a:r>
              <a:rPr lang="en-US" sz="3000" dirty="0" smtClean="0"/>
              <a:t> </a:t>
            </a:r>
            <a:endParaRPr lang="en-IN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dirty="0" smtClean="0"/>
              <a:t>sometric Ex -&gt; Isotonic Ex in </a:t>
            </a:r>
            <a:r>
              <a:rPr lang="en-IN" dirty="0"/>
              <a:t>gravity </a:t>
            </a:r>
            <a:r>
              <a:rPr lang="en-IN" dirty="0" smtClean="0"/>
              <a:t>lessened -&gt; Isotonic Ex </a:t>
            </a:r>
            <a:r>
              <a:rPr lang="en-IN" dirty="0"/>
              <a:t>against gravity.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appropriate </a:t>
            </a:r>
            <a:r>
              <a:rPr lang="en-IN" dirty="0" smtClean="0"/>
              <a:t>to </a:t>
            </a:r>
            <a:r>
              <a:rPr lang="en-IN" dirty="0"/>
              <a:t>include concentric and eccentric </a:t>
            </a:r>
            <a:r>
              <a:rPr lang="en-IN" dirty="0" smtClean="0"/>
              <a:t>contractions. </a:t>
            </a:r>
            <a:endParaRPr lang="en-IN" dirty="0"/>
          </a:p>
          <a:p>
            <a:r>
              <a:rPr lang="en-IN" dirty="0" smtClean="0"/>
              <a:t>Begin </a:t>
            </a:r>
            <a:r>
              <a:rPr lang="en-IN" dirty="0"/>
              <a:t>with 2 sets of 10 to 15 </a:t>
            </a:r>
            <a:r>
              <a:rPr lang="en-IN" dirty="0" smtClean="0"/>
              <a:t>rep </a:t>
            </a:r>
            <a:r>
              <a:rPr lang="en-IN" dirty="0"/>
              <a:t>of each </a:t>
            </a:r>
            <a:r>
              <a:rPr lang="en-IN" dirty="0" smtClean="0"/>
              <a:t>ex, progression </a:t>
            </a:r>
            <a:r>
              <a:rPr lang="en-IN" dirty="0"/>
              <a:t>to 3 sets of each </a:t>
            </a:r>
            <a:r>
              <a:rPr lang="en-IN" dirty="0" err="1" smtClean="0"/>
              <a:t>exs</a:t>
            </a:r>
            <a:r>
              <a:rPr lang="en-IN" dirty="0" smtClean="0"/>
              <a:t>. </a:t>
            </a:r>
            <a:endParaRPr lang="en-IN" dirty="0"/>
          </a:p>
          <a:p>
            <a:pPr lvl="1"/>
            <a:r>
              <a:rPr lang="en-IN" b="1" dirty="0"/>
              <a:t>Note: </a:t>
            </a:r>
            <a:r>
              <a:rPr lang="en-IN" dirty="0"/>
              <a:t>If the patient is unable to perform 2 sets of 10 </a:t>
            </a:r>
            <a:r>
              <a:rPr lang="en-IN" dirty="0" smtClean="0"/>
              <a:t>rep, </a:t>
            </a:r>
            <a:r>
              <a:rPr lang="en-IN" dirty="0"/>
              <a:t>the difficulty of the </a:t>
            </a:r>
            <a:r>
              <a:rPr lang="en-IN" dirty="0" smtClean="0"/>
              <a:t>ex </a:t>
            </a:r>
            <a:r>
              <a:rPr lang="en-IN" dirty="0"/>
              <a:t>is to be decreased either through weight or type of </a:t>
            </a:r>
            <a:r>
              <a:rPr lang="en-IN" dirty="0" smtClean="0"/>
              <a:t>ex. 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E9084-D101-4924-9535-8D2E26D4634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7D35-89F4-4128-8759-8F00AD4C98D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Strengthening </a:t>
            </a:r>
            <a:r>
              <a:rPr lang="en-IN" dirty="0" smtClean="0"/>
              <a:t>Ex </a:t>
            </a:r>
            <a:r>
              <a:rPr lang="en-IN" dirty="0"/>
              <a:t>Prescription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Special </a:t>
            </a:r>
            <a:r>
              <a:rPr lang="en-IN" dirty="0"/>
              <a:t>attention should be given </a:t>
            </a:r>
            <a:r>
              <a:rPr lang="en-IN" dirty="0" smtClean="0"/>
              <a:t>to: </a:t>
            </a:r>
            <a:endParaRPr lang="en-IN" dirty="0"/>
          </a:p>
          <a:p>
            <a:pPr lvl="1"/>
            <a:r>
              <a:rPr lang="en-IN" dirty="0" smtClean="0"/>
              <a:t>Hip abductors (especially gluteus medius) </a:t>
            </a:r>
          </a:p>
          <a:p>
            <a:pPr lvl="1"/>
            <a:r>
              <a:rPr lang="en-IN" dirty="0" smtClean="0"/>
              <a:t>Hip internal rotators </a:t>
            </a:r>
          </a:p>
          <a:p>
            <a:pPr lvl="1"/>
            <a:r>
              <a:rPr lang="en-IN" dirty="0" smtClean="0"/>
              <a:t>Hip external rotators </a:t>
            </a:r>
          </a:p>
          <a:p>
            <a:pPr lvl="1"/>
            <a:r>
              <a:rPr lang="en-IN" dirty="0" smtClean="0"/>
              <a:t>Hip flexors </a:t>
            </a:r>
          </a:p>
          <a:p>
            <a:pPr lvl="1"/>
            <a:r>
              <a:rPr lang="en-IN" dirty="0" smtClean="0"/>
              <a:t>Hip extensors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Weight </a:t>
            </a:r>
            <a:r>
              <a:rPr lang="en-IN" dirty="0" smtClean="0"/>
              <a:t>Relief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load on the </a:t>
            </a:r>
            <a:r>
              <a:rPr lang="en-IN" dirty="0" smtClean="0"/>
              <a:t>hip can </a:t>
            </a:r>
            <a:r>
              <a:rPr lang="en-IN" dirty="0"/>
              <a:t>basically be relieved by the following methods:</a:t>
            </a:r>
          </a:p>
          <a:p>
            <a:pPr lvl="1"/>
            <a:r>
              <a:rPr lang="en-IN" dirty="0" smtClean="0"/>
              <a:t>Bed rest</a:t>
            </a:r>
          </a:p>
          <a:p>
            <a:pPr lvl="1"/>
            <a:r>
              <a:rPr lang="en-IN" dirty="0" smtClean="0"/>
              <a:t>Wheelchair</a:t>
            </a:r>
            <a:endParaRPr lang="en-IN" dirty="0"/>
          </a:p>
          <a:p>
            <a:pPr lvl="1"/>
            <a:r>
              <a:rPr lang="en-IN" dirty="0" smtClean="0"/>
              <a:t>Walking </a:t>
            </a:r>
            <a:r>
              <a:rPr lang="en-IN" dirty="0"/>
              <a:t>with crutches,</a:t>
            </a:r>
          </a:p>
          <a:p>
            <a:pPr lvl="1"/>
            <a:r>
              <a:rPr lang="en-IN" dirty="0"/>
              <a:t>B</a:t>
            </a:r>
            <a:r>
              <a:rPr lang="en-IN" dirty="0" smtClean="0"/>
              <a:t>racing </a:t>
            </a:r>
            <a:r>
              <a:rPr lang="en-IN" dirty="0"/>
              <a:t>devices (Thomas splint , Mainz </a:t>
            </a:r>
            <a:r>
              <a:rPr lang="en-IN" dirty="0" err="1"/>
              <a:t>orthosis</a:t>
            </a:r>
            <a:r>
              <a:rPr lang="en-IN" dirty="0"/>
              <a:t>, etc.).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Petrie C</a:t>
            </a:r>
            <a:r>
              <a:rPr lang="en-IN" dirty="0" smtClean="0"/>
              <a:t>ast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35" r="97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2" r="2863"/>
          <a:stretch/>
        </p:blipFill>
        <p:spPr bwMode="auto">
          <a:xfrm>
            <a:off x="1691680" y="1306736"/>
            <a:ext cx="6655067" cy="500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Broomstick Cast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9" b="100000" l="5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9" b="2962"/>
          <a:stretch/>
        </p:blipFill>
        <p:spPr bwMode="auto">
          <a:xfrm>
            <a:off x="1187624" y="1342832"/>
            <a:ext cx="7865035" cy="48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Bracing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277940"/>
              </p:ext>
            </p:extLst>
          </p:nvPr>
        </p:nvGraphicFramePr>
        <p:xfrm>
          <a:off x="1187624" y="1556792"/>
          <a:ext cx="5291777" cy="46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XIF" r:id="rId3" imgW="4361905" imgH="3828571" progId="Pagis.Document">
                  <p:embed/>
                </p:oleObj>
              </mc:Choice>
              <mc:Fallback>
                <p:oleObj name="XIF" r:id="rId3" imgW="4361905" imgH="3828571" progId="Pagis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56792"/>
                        <a:ext cx="5291777" cy="4644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FBF5A-C0DD-46BC-BB1C-1BFB5FA5EE82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5116" r="3175"/>
          <a:stretch/>
        </p:blipFill>
        <p:spPr bwMode="auto">
          <a:xfrm>
            <a:off x="6479401" y="1608082"/>
            <a:ext cx="2629103" cy="45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To sum </a:t>
            </a:r>
            <a:r>
              <a:rPr lang="en-IN" b="1" dirty="0" smtClean="0"/>
              <a:t>up –</a:t>
            </a:r>
          </a:p>
          <a:p>
            <a:pPr lvl="1"/>
            <a:r>
              <a:rPr lang="en-IN" b="1" dirty="0"/>
              <a:t>G</a:t>
            </a:r>
            <a:r>
              <a:rPr lang="en-IN" b="1" dirty="0" smtClean="0"/>
              <a:t>enetic </a:t>
            </a:r>
            <a:r>
              <a:rPr lang="en-IN" b="1" dirty="0"/>
              <a:t>factors play an important </a:t>
            </a:r>
            <a:r>
              <a:rPr lang="en-IN" b="1" dirty="0" smtClean="0"/>
              <a:t>role in </a:t>
            </a:r>
            <a:r>
              <a:rPr lang="en-IN" b="1" dirty="0"/>
              <a:t>the </a:t>
            </a:r>
            <a:r>
              <a:rPr lang="en-IN" b="1" dirty="0" err="1"/>
              <a:t>etiology</a:t>
            </a:r>
            <a:r>
              <a:rPr lang="en-IN" b="1" dirty="0"/>
              <a:t> of </a:t>
            </a:r>
            <a:r>
              <a:rPr lang="en-IN" b="1" dirty="0" smtClean="0"/>
              <a:t>Perthes </a:t>
            </a:r>
            <a:r>
              <a:rPr lang="en-IN" b="1" dirty="0"/>
              <a:t>disease. </a:t>
            </a:r>
            <a:endParaRPr lang="en-IN" b="1" dirty="0" smtClean="0"/>
          </a:p>
          <a:p>
            <a:pPr lvl="1"/>
            <a:r>
              <a:rPr lang="en-IN" b="1" dirty="0" smtClean="0"/>
              <a:t>The illness </a:t>
            </a:r>
            <a:r>
              <a:rPr lang="en-IN" b="1" dirty="0"/>
              <a:t>develops as a result of impaired </a:t>
            </a:r>
            <a:r>
              <a:rPr lang="en-IN" b="1" dirty="0" smtClean="0"/>
              <a:t>circulation in </a:t>
            </a:r>
            <a:r>
              <a:rPr lang="en-IN" b="1" dirty="0"/>
              <a:t>the medial circumflex artery in association with </a:t>
            </a:r>
            <a:r>
              <a:rPr lang="en-IN" b="1" dirty="0" smtClean="0"/>
              <a:t>a skeletal </a:t>
            </a:r>
            <a:r>
              <a:rPr lang="en-IN" b="1" dirty="0"/>
              <a:t>maturation disorder with delayed growth </a:t>
            </a:r>
            <a:r>
              <a:rPr lang="en-IN" b="1" dirty="0" smtClean="0"/>
              <a:t>in children </a:t>
            </a:r>
            <a:r>
              <a:rPr lang="en-IN" b="1" dirty="0"/>
              <a:t>aged from 3–5 years.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Herring Guidelines to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Children &lt;6years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Symptomatic treatment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3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Children &gt;6years; bone age more imp than chronological 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Bone age at or &lt;6yrs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smtClean="0"/>
              <a:t>Lateral pillar A or B/ </a:t>
            </a:r>
            <a:r>
              <a:rPr lang="en-US" b="1" dirty="0" err="1" smtClean="0"/>
              <a:t>caterall</a:t>
            </a:r>
            <a:r>
              <a:rPr lang="en-US" b="1" dirty="0" smtClean="0"/>
              <a:t> I and II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en-US" b="1" dirty="0" smtClean="0"/>
              <a:t>Symptomatic treatment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smtClean="0"/>
              <a:t>Lateral pillar C/ </a:t>
            </a:r>
            <a:r>
              <a:rPr lang="en-US" b="1" dirty="0" err="1" smtClean="0"/>
              <a:t>Caterall</a:t>
            </a:r>
            <a:r>
              <a:rPr lang="en-US" b="1" dirty="0" smtClean="0"/>
              <a:t> III and 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Bone over 6years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smtClean="0"/>
              <a:t>Herring A and B/</a:t>
            </a:r>
            <a:r>
              <a:rPr lang="en-US" b="1" dirty="0" err="1" smtClean="0"/>
              <a:t>Caterall</a:t>
            </a:r>
            <a:r>
              <a:rPr lang="en-US" b="1" dirty="0" smtClean="0"/>
              <a:t> I and II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en-US" b="1" dirty="0" smtClean="0"/>
              <a:t>Abduction brace or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b="1" dirty="0" smtClean="0"/>
              <a:t>Herring C/</a:t>
            </a:r>
            <a:r>
              <a:rPr lang="en-US" b="1" dirty="0" err="1" smtClean="0"/>
              <a:t>Caterall</a:t>
            </a:r>
            <a:r>
              <a:rPr lang="en-US" b="1" dirty="0" smtClean="0"/>
              <a:t> III and IV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en-US" b="1" dirty="0" smtClean="0"/>
              <a:t>Outcome unaffected by treatment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endParaRPr lang="en-US" sz="13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Children 9yrs and older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Except in very mild cases, operative containment is the treatment of choice</a:t>
            </a:r>
          </a:p>
        </p:txBody>
      </p:sp>
    </p:spTree>
    <p:extLst>
      <p:ext uri="{BB962C8B-B14F-4D97-AF65-F5344CB8AC3E}">
        <p14:creationId xmlns:p14="http://schemas.microsoft.com/office/powerpoint/2010/main" val="16804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9334" r="12000" b="12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Prognosis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60% of kids do well without </a:t>
            </a:r>
            <a:r>
              <a:rPr lang="en-US" dirty="0"/>
              <a:t>R</a:t>
            </a:r>
            <a:r>
              <a:rPr lang="en-US" dirty="0" smtClean="0"/>
              <a:t>x</a:t>
            </a:r>
          </a:p>
          <a:p>
            <a:pPr eaLnBrk="1" hangingPunct="1"/>
            <a:r>
              <a:rPr lang="en-US" b="1" dirty="0" smtClean="0"/>
              <a:t>AGE</a:t>
            </a:r>
            <a:r>
              <a:rPr lang="en-US" dirty="0" smtClean="0"/>
              <a:t> is key prognostic factor:</a:t>
            </a:r>
          </a:p>
          <a:p>
            <a:pPr lvl="1" eaLnBrk="1" hangingPunct="1"/>
            <a:r>
              <a:rPr lang="en-US" dirty="0" smtClean="0"/>
              <a:t>&lt;6y – good outcome regardless of </a:t>
            </a:r>
            <a:r>
              <a:rPr lang="en-US" dirty="0"/>
              <a:t>R</a:t>
            </a:r>
            <a:r>
              <a:rPr lang="en-US" dirty="0" smtClean="0"/>
              <a:t>x</a:t>
            </a:r>
          </a:p>
          <a:p>
            <a:pPr lvl="1" eaLnBrk="1" hangingPunct="1"/>
            <a:r>
              <a:rPr lang="en-US" dirty="0" smtClean="0"/>
              <a:t>6-8y – not always good results with just containment</a:t>
            </a:r>
          </a:p>
          <a:p>
            <a:pPr lvl="1" eaLnBrk="1" hangingPunct="1"/>
            <a:r>
              <a:rPr lang="en-US" dirty="0" smtClean="0"/>
              <a:t>&gt;9y – containment option is questionable, poorer prognosis, significant residual defect</a:t>
            </a: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069E7-52D7-4E20-997F-8C80A78BB78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Operative Tx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non-op </a:t>
            </a:r>
            <a:r>
              <a:rPr lang="en-US" dirty="0"/>
              <a:t>R</a:t>
            </a:r>
            <a:r>
              <a:rPr lang="en-US" dirty="0" smtClean="0"/>
              <a:t>x cannot maintain containment</a:t>
            </a:r>
          </a:p>
          <a:p>
            <a:pPr eaLnBrk="1" hangingPunct="1"/>
            <a:r>
              <a:rPr lang="en-US" dirty="0" smtClean="0"/>
              <a:t>Surgically ideal </a:t>
            </a:r>
            <a:r>
              <a:rPr lang="en-US" dirty="0" err="1" smtClean="0"/>
              <a:t>pt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6-9yo</a:t>
            </a:r>
          </a:p>
          <a:p>
            <a:pPr lvl="1" eaLnBrk="1" hangingPunct="1"/>
            <a:r>
              <a:rPr lang="en-US" dirty="0" err="1" smtClean="0"/>
              <a:t>Catterral</a:t>
            </a:r>
            <a:r>
              <a:rPr lang="en-US" dirty="0" smtClean="0"/>
              <a:t> II-III</a:t>
            </a:r>
          </a:p>
          <a:p>
            <a:pPr lvl="1" eaLnBrk="1" hangingPunct="1"/>
            <a:r>
              <a:rPr lang="en-US" dirty="0" smtClean="0"/>
              <a:t>Good ROM</a:t>
            </a:r>
          </a:p>
          <a:p>
            <a:pPr lvl="1" eaLnBrk="1" hangingPunct="1"/>
            <a:r>
              <a:rPr lang="en-US" dirty="0" smtClean="0"/>
              <a:t>&lt;12mos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 eaLnBrk="1" hangingPunct="1"/>
            <a:r>
              <a:rPr lang="en-US" dirty="0" smtClean="0"/>
              <a:t>In collapsing phase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22A2F-8F01-442D-BAF1-D003416AE6C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Surgical Tx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Surgical options:</a:t>
            </a:r>
          </a:p>
          <a:p>
            <a:pPr lvl="1" eaLnBrk="1" hangingPunct="1"/>
            <a:r>
              <a:rPr lang="en-US" dirty="0" smtClean="0"/>
              <a:t>Excise lateral extruding head portion to stop hinging abduction</a:t>
            </a:r>
          </a:p>
          <a:p>
            <a:pPr lvl="1" eaLnBrk="1" hangingPunct="1"/>
            <a:r>
              <a:rPr lang="en-US" dirty="0" err="1" smtClean="0"/>
              <a:t>Acetabular</a:t>
            </a:r>
            <a:r>
              <a:rPr lang="en-US" dirty="0" smtClean="0"/>
              <a:t> osteotomy to cover head</a:t>
            </a:r>
          </a:p>
          <a:p>
            <a:pPr lvl="1" eaLnBrk="1" hangingPunct="1"/>
            <a:r>
              <a:rPr lang="en-US" dirty="0" err="1" smtClean="0"/>
              <a:t>Varus</a:t>
            </a:r>
            <a:r>
              <a:rPr lang="en-US" dirty="0" smtClean="0"/>
              <a:t> femoral osteotomy</a:t>
            </a:r>
          </a:p>
          <a:p>
            <a:pPr lvl="1" eaLnBrk="1" hangingPunct="1"/>
            <a:r>
              <a:rPr lang="en-US" dirty="0" smtClean="0"/>
              <a:t>Arthrodesis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C4E85-D273-40C2-88ED-74BDAF766760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Varus Osteotomy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31925" y="1516063"/>
          <a:ext cx="74834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XIF" r:id="rId3" imgW="4761905" imgH="2914286" progId="Pagis.Document">
                  <p:embed/>
                </p:oleObj>
              </mc:Choice>
              <mc:Fallback>
                <p:oleObj name="XIF" r:id="rId3" imgW="4761905" imgH="2914286" progId="Pagis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516063"/>
                        <a:ext cx="7483475" cy="457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2391B-0A45-4F79-AEE6-EF5C3DCB9ED1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Head at risk </a:t>
            </a:r>
            <a:r>
              <a:rPr lang="en-IN" dirty="0" smtClean="0"/>
              <a:t>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784848" cy="4495800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75000"/>
                  </a:schemeClr>
                </a:solidFill>
              </a:rPr>
              <a:t>Clinical </a:t>
            </a:r>
            <a:r>
              <a:rPr lang="en-IN" dirty="0">
                <a:solidFill>
                  <a:schemeClr val="tx1">
                    <a:lumMod val="75000"/>
                  </a:schemeClr>
                </a:solidFill>
              </a:rPr>
              <a:t>features:</a:t>
            </a:r>
          </a:p>
          <a:p>
            <a:pPr lvl="1"/>
            <a:r>
              <a:rPr lang="en-IN" dirty="0" smtClean="0"/>
              <a:t>Progressive </a:t>
            </a:r>
            <a:r>
              <a:rPr lang="en-IN" dirty="0"/>
              <a:t>loss of movement</a:t>
            </a:r>
          </a:p>
          <a:p>
            <a:pPr lvl="1"/>
            <a:r>
              <a:rPr lang="en-IN" dirty="0" smtClean="0"/>
              <a:t>Adduction </a:t>
            </a:r>
            <a:r>
              <a:rPr lang="en-IN" dirty="0"/>
              <a:t>contractures</a:t>
            </a:r>
          </a:p>
          <a:p>
            <a:pPr lvl="1"/>
            <a:r>
              <a:rPr lang="en-IN" dirty="0" smtClean="0"/>
              <a:t>Flexion </a:t>
            </a:r>
            <a:r>
              <a:rPr lang="en-IN" dirty="0"/>
              <a:t>in abduction</a:t>
            </a:r>
          </a:p>
          <a:p>
            <a:pPr lvl="1"/>
            <a:r>
              <a:rPr lang="en-IN" dirty="0" smtClean="0"/>
              <a:t>Heavy child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347592" cy="44958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</a:schemeClr>
                </a:solidFill>
              </a:rPr>
              <a:t>Radiological features:</a:t>
            </a:r>
          </a:p>
          <a:p>
            <a:pPr lvl="1"/>
            <a:r>
              <a:rPr lang="en-IN" dirty="0" smtClean="0"/>
              <a:t>Lateral </a:t>
            </a:r>
            <a:r>
              <a:rPr lang="en-IN" dirty="0"/>
              <a:t>subluxation of the femoral head (head </a:t>
            </a:r>
            <a:r>
              <a:rPr lang="en-IN" dirty="0" smtClean="0"/>
              <a:t>partially uncovered</a:t>
            </a:r>
            <a:r>
              <a:rPr lang="en-IN" dirty="0"/>
              <a:t>)</a:t>
            </a:r>
          </a:p>
          <a:p>
            <a:pPr lvl="1"/>
            <a:r>
              <a:rPr lang="en-IN" dirty="0" smtClean="0"/>
              <a:t>Entire </a:t>
            </a:r>
            <a:r>
              <a:rPr lang="en-IN" dirty="0"/>
              <a:t>femoral head involved</a:t>
            </a:r>
          </a:p>
          <a:p>
            <a:pPr lvl="1"/>
            <a:r>
              <a:rPr lang="en-IN" dirty="0" smtClean="0"/>
              <a:t>Calcification </a:t>
            </a:r>
            <a:r>
              <a:rPr lang="en-IN" dirty="0"/>
              <a:t>lateral to the epiphysis</a:t>
            </a:r>
          </a:p>
          <a:p>
            <a:pPr lvl="1"/>
            <a:r>
              <a:rPr lang="en-IN" dirty="0" err="1" smtClean="0"/>
              <a:t>Metaphyseal</a:t>
            </a:r>
            <a:r>
              <a:rPr lang="en-IN" dirty="0" smtClean="0"/>
              <a:t> </a:t>
            </a:r>
            <a:r>
              <a:rPr lang="en-IN" dirty="0"/>
              <a:t>cysts</a:t>
            </a:r>
          </a:p>
          <a:p>
            <a:pPr lvl="1"/>
            <a:r>
              <a:rPr lang="en-IN" dirty="0" smtClean="0"/>
              <a:t>Gage's sign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Prognostic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Age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&lt;6yrs; good regardless of treatment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6-9years; not always satisfactory with containment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&gt;10yrs; questionable benefit from containment, poor prognosis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Gender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Girls have worse prognosis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Classification grade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Herrings lateral pillar classification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Salter and </a:t>
            </a:r>
            <a:r>
              <a:rPr lang="en-US" b="1" dirty="0" err="1" smtClean="0"/>
              <a:t>thompson</a:t>
            </a:r>
            <a:r>
              <a:rPr lang="en-US" b="1" dirty="0" smtClean="0"/>
              <a:t> grade B worse prognosis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err="1" smtClean="0"/>
              <a:t>Caterral</a:t>
            </a:r>
            <a:r>
              <a:rPr lang="en-US" b="1" dirty="0" smtClean="0"/>
              <a:t> classification grade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err="1" smtClean="0"/>
              <a:t>Caterral</a:t>
            </a:r>
            <a:r>
              <a:rPr lang="en-US" b="1" dirty="0" smtClean="0"/>
              <a:t> “head-at-risk” signs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The five signs carry worse prognosis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Others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Body weight, decreased ROM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25999" r="25000" b="20667"/>
          <a:stretch>
            <a:fillRect/>
          </a:stretch>
        </p:blipFill>
        <p:spPr bwMode="auto">
          <a:xfrm>
            <a:off x="0" y="1588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Occurrence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772400" cy="4781128"/>
          </a:xfrm>
        </p:spPr>
        <p:txBody>
          <a:bodyPr/>
          <a:lstStyle/>
          <a:p>
            <a:r>
              <a:rPr lang="en-IN" dirty="0" smtClean="0"/>
              <a:t>In white </a:t>
            </a:r>
            <a:r>
              <a:rPr lang="en-IN" dirty="0"/>
              <a:t>population</a:t>
            </a:r>
            <a:r>
              <a:rPr lang="en-IN" dirty="0" smtClean="0"/>
              <a:t> is </a:t>
            </a:r>
            <a:r>
              <a:rPr lang="en-IN" dirty="0"/>
              <a:t>10.8 per </a:t>
            </a:r>
            <a:r>
              <a:rPr lang="en-IN" dirty="0" smtClean="0"/>
              <a:t>1,000,000 </a:t>
            </a:r>
            <a:r>
              <a:rPr lang="en-IN" dirty="0"/>
              <a:t>children &amp;</a:t>
            </a:r>
            <a:r>
              <a:rPr lang="en-IN" dirty="0" smtClean="0"/>
              <a:t> adolescents aged </a:t>
            </a:r>
            <a:r>
              <a:rPr lang="en-IN" dirty="0"/>
              <a:t>from 0–15 </a:t>
            </a:r>
            <a:r>
              <a:rPr lang="en-IN" dirty="0" smtClean="0"/>
              <a:t>year</a:t>
            </a:r>
          </a:p>
          <a:p>
            <a:r>
              <a:rPr lang="en-IN" dirty="0" smtClean="0"/>
              <a:t>In Asians is </a:t>
            </a:r>
            <a:r>
              <a:rPr lang="en-IN" dirty="0"/>
              <a:t>3.8 per </a:t>
            </a:r>
            <a:r>
              <a:rPr lang="en-IN" dirty="0" smtClean="0"/>
              <a:t>1,000,000 </a:t>
            </a:r>
          </a:p>
          <a:p>
            <a:r>
              <a:rPr lang="en-IN" dirty="0" smtClean="0"/>
              <a:t>In Mixed-race populations is 1.7 </a:t>
            </a:r>
            <a:r>
              <a:rPr lang="en-IN" dirty="0"/>
              <a:t>per </a:t>
            </a:r>
            <a:r>
              <a:rPr lang="en-IN" dirty="0" smtClean="0"/>
              <a:t>1,000,000</a:t>
            </a:r>
          </a:p>
          <a:p>
            <a:r>
              <a:rPr lang="en-IN" dirty="0" smtClean="0"/>
              <a:t>In Blacks is 0.45 </a:t>
            </a:r>
            <a:r>
              <a:rPr lang="en-IN" dirty="0"/>
              <a:t>per </a:t>
            </a:r>
            <a:r>
              <a:rPr lang="en-IN" dirty="0" smtClean="0"/>
              <a:t>1,000,000</a:t>
            </a:r>
          </a:p>
          <a:p>
            <a:r>
              <a:rPr lang="en-IN" dirty="0"/>
              <a:t>The highest </a:t>
            </a:r>
            <a:r>
              <a:rPr lang="en-IN" dirty="0" smtClean="0"/>
              <a:t>reported incidence </a:t>
            </a:r>
            <a:r>
              <a:rPr lang="en-IN" dirty="0"/>
              <a:t>was </a:t>
            </a:r>
            <a:r>
              <a:rPr lang="en-IN" dirty="0" smtClean="0"/>
              <a:t>in city </a:t>
            </a:r>
            <a:r>
              <a:rPr lang="en-IN" dirty="0"/>
              <a:t>of Liverpool (UK) </a:t>
            </a:r>
            <a:r>
              <a:rPr lang="en-IN" dirty="0" smtClean="0"/>
              <a:t>early 1980’s</a:t>
            </a:r>
            <a:r>
              <a:rPr lang="en-IN" dirty="0"/>
              <a:t>, with </a:t>
            </a:r>
            <a:r>
              <a:rPr lang="en-IN" dirty="0" smtClean="0"/>
              <a:t>15.6 </a:t>
            </a:r>
            <a:r>
              <a:rPr lang="en-IN" dirty="0"/>
              <a:t>per </a:t>
            </a:r>
            <a:r>
              <a:rPr lang="en-IN" dirty="0" smtClean="0"/>
              <a:t>1,00,000 </a:t>
            </a:r>
            <a:r>
              <a:rPr lang="en-IN" dirty="0"/>
              <a:t>individuals under </a:t>
            </a:r>
            <a:r>
              <a:rPr lang="en-IN" dirty="0" smtClean="0"/>
              <a:t>15 years </a:t>
            </a:r>
            <a:r>
              <a:rPr lang="en-IN" dirty="0"/>
              <a:t>of </a:t>
            </a:r>
            <a:r>
              <a:rPr lang="en-IN" dirty="0" smtClean="0"/>
              <a:t>age.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Epidemiology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Disorder of hip in young children</a:t>
            </a:r>
          </a:p>
          <a:p>
            <a:pPr eaLnBrk="1" hangingPunct="1"/>
            <a:r>
              <a:rPr lang="en-US" dirty="0" smtClean="0"/>
              <a:t>Usually ages 4-8yr</a:t>
            </a:r>
          </a:p>
          <a:p>
            <a:pPr eaLnBrk="1" hangingPunct="1"/>
            <a:r>
              <a:rPr lang="en-US" dirty="0" smtClean="0"/>
              <a:t>As early as 2yr, as late as teenager </a:t>
            </a:r>
          </a:p>
          <a:p>
            <a:pPr eaLnBrk="1" hangingPunct="1"/>
            <a:r>
              <a:rPr lang="en-US" dirty="0" smtClean="0"/>
              <a:t>Boys: Girls </a:t>
            </a:r>
            <a:r>
              <a:rPr lang="en-US" smtClean="0"/>
              <a:t>– 4/5:1</a:t>
            </a:r>
            <a:endParaRPr lang="en-US" dirty="0" smtClean="0"/>
          </a:p>
          <a:p>
            <a:pPr eaLnBrk="1" hangingPunct="1"/>
            <a:r>
              <a:rPr lang="en-US" dirty="0" smtClean="0"/>
              <a:t>Bilateral – 10-12%</a:t>
            </a:r>
          </a:p>
          <a:p>
            <a:pPr eaLnBrk="1" hangingPunct="1"/>
            <a:r>
              <a:rPr lang="en-US" dirty="0" smtClean="0"/>
              <a:t>No evidence of inheritance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4C5B9-74B2-45F6-A23B-DAD78CFE35B5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known classifications of Legg-</a:t>
            </a:r>
            <a:r>
              <a:rPr lang="en-IN" dirty="0" err="1"/>
              <a:t>Calvé</a:t>
            </a:r>
            <a:r>
              <a:rPr lang="en-IN" dirty="0"/>
              <a:t>-Perthes disease </a:t>
            </a:r>
            <a:r>
              <a:rPr lang="en-IN" dirty="0" smtClean="0"/>
              <a:t>are based on </a:t>
            </a:r>
            <a:r>
              <a:rPr lang="en-IN" dirty="0"/>
              <a:t>the morphological findings on x-rays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Morphological classifications of the extent of the </a:t>
            </a:r>
            <a:r>
              <a:rPr lang="en-IN" dirty="0" smtClean="0"/>
              <a:t>lesion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924800" cy="4495800"/>
          </a:xfrm>
        </p:spPr>
        <p:txBody>
          <a:bodyPr/>
          <a:lstStyle/>
          <a:p>
            <a:r>
              <a:rPr lang="en-IN" dirty="0"/>
              <a:t>Classification according to </a:t>
            </a:r>
            <a:r>
              <a:rPr lang="en-IN" dirty="0" err="1" smtClean="0"/>
              <a:t>Catterall</a:t>
            </a:r>
            <a:r>
              <a:rPr lang="en-IN" dirty="0" smtClean="0"/>
              <a:t> </a:t>
            </a:r>
            <a:r>
              <a:rPr lang="en-IN" sz="2800" dirty="0" smtClean="0"/>
              <a:t>(Common)</a:t>
            </a:r>
            <a:endParaRPr lang="en-IN" dirty="0" smtClean="0"/>
          </a:p>
          <a:p>
            <a:r>
              <a:rPr lang="en-IN" dirty="0"/>
              <a:t>Classification according to Salter </a:t>
            </a:r>
            <a:r>
              <a:rPr lang="en-IN" dirty="0" smtClean="0"/>
              <a:t>&amp; Thompson</a:t>
            </a:r>
          </a:p>
          <a:p>
            <a:r>
              <a:rPr lang="en-IN" dirty="0"/>
              <a:t>Classification according to Herring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9DAE-3C92-4623-8BD7-4CC8F80BF95A}" type="datetime3">
              <a:rPr lang="en-US" smtClean="0"/>
              <a:t>26 February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Dr.Ratan M.P.T.,(Ortho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488D-C5B3-4A52-B3E5-732EFAA6F5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Lock And Key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2166</TotalTime>
  <Words>2195</Words>
  <Application>Microsoft Office PowerPoint</Application>
  <PresentationFormat>On-screen Show (4:3)</PresentationFormat>
  <Paragraphs>483</Paragraphs>
  <Slides>58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Lock And Key</vt:lpstr>
      <vt:lpstr>XIF</vt:lpstr>
      <vt:lpstr>Legg Calve Perthes Disease</vt:lpstr>
      <vt:lpstr>Definition</vt:lpstr>
      <vt:lpstr>Historical background</vt:lpstr>
      <vt:lpstr>Etiological Factors that play a role in  development of illness</vt:lpstr>
      <vt:lpstr>PowerPoint Presentation</vt:lpstr>
      <vt:lpstr>Occurrence </vt:lpstr>
      <vt:lpstr>Epidemiology</vt:lpstr>
      <vt:lpstr>Classification</vt:lpstr>
      <vt:lpstr>Morphological classifications of the extent of the lesion</vt:lpstr>
      <vt:lpstr>PowerPoint Presentation</vt:lpstr>
      <vt:lpstr>Grade – I</vt:lpstr>
      <vt:lpstr>Grade - II</vt:lpstr>
      <vt:lpstr>Grade – III </vt:lpstr>
      <vt:lpstr>Grade – IV </vt:lpstr>
      <vt:lpstr>Classification according to Herring</vt:lpstr>
      <vt:lpstr>Classification according to Herring </vt:lpstr>
      <vt:lpstr>Classification according to Herring </vt:lpstr>
      <vt:lpstr>Classification according to Herring </vt:lpstr>
      <vt:lpstr>Deformation of the femoral head</vt:lpstr>
      <vt:lpstr>PowerPoint Presentation</vt:lpstr>
      <vt:lpstr>PowerPoint Presentation</vt:lpstr>
      <vt:lpstr>Stages of Perthe’s Disease (Waldenström Staging)</vt:lpstr>
      <vt:lpstr>Stage and Characteristics</vt:lpstr>
      <vt:lpstr>Stage and Characteristics cont…</vt:lpstr>
      <vt:lpstr>Stage and Characteristics cont…</vt:lpstr>
      <vt:lpstr>Stage and Characteristics cont…</vt:lpstr>
      <vt:lpstr>Examination</vt:lpstr>
      <vt:lpstr>Investigations </vt:lpstr>
      <vt:lpstr>Stages of radiological changes in Perthe's disease:</vt:lpstr>
      <vt:lpstr>Stages of radiological changes in Perthe's disease: cont…</vt:lpstr>
      <vt:lpstr>Imaging – Radiographic Feature</vt:lpstr>
      <vt:lpstr>Frog-lateral View Of The Hips</vt:lpstr>
      <vt:lpstr>Fragmentation of the femoral capital epiphysis</vt:lpstr>
      <vt:lpstr>Sclerosis of epiphysis &amp; widening of joint space in the early stages</vt:lpstr>
      <vt:lpstr>Metaphyseal cyst formation within the femoral neck</vt:lpstr>
      <vt:lpstr>Ultrasound features </vt:lpstr>
      <vt:lpstr>Differential Diagnosis</vt:lpstr>
      <vt:lpstr>Differential Diagnosis </vt:lpstr>
      <vt:lpstr>Diagnosis </vt:lpstr>
      <vt:lpstr>MANAGEMENT</vt:lpstr>
      <vt:lpstr>Treatment: Two main choices</vt:lpstr>
      <vt:lpstr>PERTHES EXERCISES</vt:lpstr>
      <vt:lpstr>ROM cont…</vt:lpstr>
      <vt:lpstr>Strengthening Exercises </vt:lpstr>
      <vt:lpstr>Strengthening Ex Prescription  </vt:lpstr>
      <vt:lpstr>Weight Relief</vt:lpstr>
      <vt:lpstr>Petrie Cast</vt:lpstr>
      <vt:lpstr>Broomstick Cast</vt:lpstr>
      <vt:lpstr>Bracing</vt:lpstr>
      <vt:lpstr>Herring Guidelines to treatment</vt:lpstr>
      <vt:lpstr>PowerPoint Presentation</vt:lpstr>
      <vt:lpstr>Prognosis</vt:lpstr>
      <vt:lpstr>Operative Tx</vt:lpstr>
      <vt:lpstr>Surgical Tx</vt:lpstr>
      <vt:lpstr>Varus Osteotomy</vt:lpstr>
      <vt:lpstr>Head at risk signs</vt:lpstr>
      <vt:lpstr>Prognostic features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 Calve Perthes Disease</dc:title>
  <dc:creator>Joseph Donnelly</dc:creator>
  <cp:lastModifiedBy>PAUL</cp:lastModifiedBy>
  <cp:revision>189</cp:revision>
  <cp:lastPrinted>1601-01-01T00:00:00Z</cp:lastPrinted>
  <dcterms:created xsi:type="dcterms:W3CDTF">2001-12-08T05:38:38Z</dcterms:created>
  <dcterms:modified xsi:type="dcterms:W3CDTF">2016-02-26T09:43:53Z</dcterms:modified>
</cp:coreProperties>
</file>