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7"/>
  </p:notesMasterIdLst>
  <p:sldIdLst>
    <p:sldId id="256" r:id="rId2"/>
    <p:sldId id="257" r:id="rId3"/>
    <p:sldId id="258" r:id="rId4"/>
    <p:sldId id="259" r:id="rId5"/>
    <p:sldId id="260" r:id="rId6"/>
    <p:sldId id="261" r:id="rId7"/>
    <p:sldId id="262" r:id="rId8"/>
    <p:sldId id="266" r:id="rId9"/>
    <p:sldId id="263" r:id="rId10"/>
    <p:sldId id="264" r:id="rId11"/>
    <p:sldId id="265" r:id="rId12"/>
    <p:sldId id="267" r:id="rId13"/>
    <p:sldId id="268" r:id="rId14"/>
    <p:sldId id="269" r:id="rId15"/>
    <p:sldId id="270" r:id="rId16"/>
    <p:sldId id="272" r:id="rId17"/>
    <p:sldId id="271" r:id="rId18"/>
    <p:sldId id="273" r:id="rId19"/>
    <p:sldId id="274" r:id="rId20"/>
    <p:sldId id="275" r:id="rId21"/>
    <p:sldId id="276" r:id="rId22"/>
    <p:sldId id="277" r:id="rId23"/>
    <p:sldId id="403" r:id="rId24"/>
    <p:sldId id="404" r:id="rId25"/>
    <p:sldId id="405" r:id="rId26"/>
    <p:sldId id="406" r:id="rId27"/>
    <p:sldId id="407" r:id="rId28"/>
    <p:sldId id="408" r:id="rId29"/>
    <p:sldId id="409" r:id="rId30"/>
    <p:sldId id="410" r:id="rId31"/>
    <p:sldId id="411" r:id="rId32"/>
    <p:sldId id="412" r:id="rId33"/>
    <p:sldId id="413" r:id="rId34"/>
    <p:sldId id="414" r:id="rId35"/>
    <p:sldId id="415" r:id="rId36"/>
    <p:sldId id="416" r:id="rId37"/>
    <p:sldId id="417" r:id="rId38"/>
    <p:sldId id="418" r:id="rId39"/>
    <p:sldId id="419" r:id="rId40"/>
    <p:sldId id="420" r:id="rId41"/>
    <p:sldId id="421" r:id="rId42"/>
    <p:sldId id="422" r:id="rId43"/>
    <p:sldId id="423" r:id="rId44"/>
    <p:sldId id="424" r:id="rId45"/>
    <p:sldId id="425" r:id="rId46"/>
    <p:sldId id="426" r:id="rId47"/>
    <p:sldId id="427" r:id="rId48"/>
    <p:sldId id="428" r:id="rId49"/>
    <p:sldId id="429" r:id="rId50"/>
    <p:sldId id="430" r:id="rId51"/>
    <p:sldId id="431" r:id="rId52"/>
    <p:sldId id="432" r:id="rId53"/>
    <p:sldId id="433" r:id="rId54"/>
    <p:sldId id="434" r:id="rId55"/>
    <p:sldId id="435" r:id="rId56"/>
    <p:sldId id="436" r:id="rId57"/>
    <p:sldId id="437" r:id="rId58"/>
    <p:sldId id="438" r:id="rId59"/>
    <p:sldId id="439" r:id="rId60"/>
    <p:sldId id="440" r:id="rId61"/>
    <p:sldId id="441" r:id="rId62"/>
    <p:sldId id="442" r:id="rId63"/>
    <p:sldId id="443" r:id="rId64"/>
    <p:sldId id="444" r:id="rId65"/>
    <p:sldId id="445" r:id="rId66"/>
    <p:sldId id="446" r:id="rId67"/>
    <p:sldId id="447" r:id="rId68"/>
    <p:sldId id="448" r:id="rId69"/>
    <p:sldId id="449" r:id="rId70"/>
    <p:sldId id="450" r:id="rId71"/>
    <p:sldId id="451" r:id="rId72"/>
    <p:sldId id="452" r:id="rId73"/>
    <p:sldId id="453" r:id="rId74"/>
    <p:sldId id="454" r:id="rId75"/>
    <p:sldId id="456" r:id="rId7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4" autoAdjust="0"/>
    <p:restoredTop sz="94660"/>
  </p:normalViewPr>
  <p:slideViewPr>
    <p:cSldViewPr snapToGrid="0">
      <p:cViewPr varScale="1">
        <p:scale>
          <a:sx n="63" d="100"/>
          <a:sy n="63" d="100"/>
        </p:scale>
        <p:origin x="936"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presProps" Target="presProps.xml"/><Relationship Id="rId8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F6A3638-AED4-4E8A-8A63-536CDA600A1C}" type="datetimeFigureOut">
              <a:rPr lang="en-US" smtClean="0"/>
              <a:t>11/08/2021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9C9A950-FACC-44B3-8121-89AFCD340692}" type="slidenum">
              <a:rPr lang="en-US" smtClean="0"/>
              <a:t>‹#›</a:t>
            </a:fld>
            <a:endParaRPr lang="en-US"/>
          </a:p>
        </p:txBody>
      </p:sp>
    </p:spTree>
    <p:extLst>
      <p:ext uri="{BB962C8B-B14F-4D97-AF65-F5344CB8AC3E}">
        <p14:creationId xmlns:p14="http://schemas.microsoft.com/office/powerpoint/2010/main" val="8060542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90A48CE-D9F6-47CF-8C7C-C9EE7D522092}" type="slidenum">
              <a:rPr lang="en-US" smtClean="0"/>
              <a:pPr/>
              <a:t>57</a:t>
            </a:fld>
            <a:endParaRPr lang="en-US"/>
          </a:p>
        </p:txBody>
      </p:sp>
    </p:spTree>
    <p:extLst>
      <p:ext uri="{BB962C8B-B14F-4D97-AF65-F5344CB8AC3E}">
        <p14:creationId xmlns:p14="http://schemas.microsoft.com/office/powerpoint/2010/main" val="38216793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90A48CE-D9F6-47CF-8C7C-C9EE7D522092}" type="slidenum">
              <a:rPr lang="en-US" smtClean="0"/>
              <a:pPr/>
              <a:t>65</a:t>
            </a:fld>
            <a:endParaRPr lang="en-US"/>
          </a:p>
        </p:txBody>
      </p:sp>
    </p:spTree>
    <p:extLst>
      <p:ext uri="{BB962C8B-B14F-4D97-AF65-F5344CB8AC3E}">
        <p14:creationId xmlns:p14="http://schemas.microsoft.com/office/powerpoint/2010/main" val="5235621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B0519C-7409-4310-9014-8083CE06D81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6459769-06DC-433E-BA98-FECC2B2BB91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34563EA-757B-4902-9427-D17F28C83091}"/>
              </a:ext>
            </a:extLst>
          </p:cNvPr>
          <p:cNvSpPr>
            <a:spLocks noGrp="1"/>
          </p:cNvSpPr>
          <p:nvPr>
            <p:ph type="dt" sz="half" idx="10"/>
          </p:nvPr>
        </p:nvSpPr>
        <p:spPr/>
        <p:txBody>
          <a:bodyPr/>
          <a:lstStyle/>
          <a:p>
            <a:fld id="{28770B69-2CCB-46A1-AD82-C9B88D47962C}" type="datetimeFigureOut">
              <a:rPr lang="en-US" smtClean="0"/>
              <a:t>11/08/2021</a:t>
            </a:fld>
            <a:endParaRPr lang="en-US"/>
          </a:p>
        </p:txBody>
      </p:sp>
      <p:sp>
        <p:nvSpPr>
          <p:cNvPr id="5" name="Footer Placeholder 4">
            <a:extLst>
              <a:ext uri="{FF2B5EF4-FFF2-40B4-BE49-F238E27FC236}">
                <a16:creationId xmlns:a16="http://schemas.microsoft.com/office/drawing/2014/main" id="{4ADA96F9-4437-4251-9850-21D6E7368E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554F7E-3E91-4D17-9F9A-1B586AD21ACC}"/>
              </a:ext>
            </a:extLst>
          </p:cNvPr>
          <p:cNvSpPr>
            <a:spLocks noGrp="1"/>
          </p:cNvSpPr>
          <p:nvPr>
            <p:ph type="sldNum" sz="quarter" idx="12"/>
          </p:nvPr>
        </p:nvSpPr>
        <p:spPr/>
        <p:txBody>
          <a:bodyPr/>
          <a:lstStyle/>
          <a:p>
            <a:fld id="{88476FA2-238D-47C3-8B8F-AA06905395AE}" type="slidenum">
              <a:rPr lang="en-US" smtClean="0"/>
              <a:t>‹#›</a:t>
            </a:fld>
            <a:endParaRPr lang="en-US"/>
          </a:p>
        </p:txBody>
      </p:sp>
    </p:spTree>
    <p:extLst>
      <p:ext uri="{BB962C8B-B14F-4D97-AF65-F5344CB8AC3E}">
        <p14:creationId xmlns:p14="http://schemas.microsoft.com/office/powerpoint/2010/main" val="37410798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492740-922D-4F08-BB91-1B4F9F7266D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4B23EC0-C07C-438E-8D57-19F72CB30A4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95D1E47-3D9A-4B9C-B176-6CD10DB4E12B}"/>
              </a:ext>
            </a:extLst>
          </p:cNvPr>
          <p:cNvSpPr>
            <a:spLocks noGrp="1"/>
          </p:cNvSpPr>
          <p:nvPr>
            <p:ph type="dt" sz="half" idx="10"/>
          </p:nvPr>
        </p:nvSpPr>
        <p:spPr/>
        <p:txBody>
          <a:bodyPr/>
          <a:lstStyle/>
          <a:p>
            <a:fld id="{28770B69-2CCB-46A1-AD82-C9B88D47962C}" type="datetimeFigureOut">
              <a:rPr lang="en-US" smtClean="0"/>
              <a:t>11/08/2021</a:t>
            </a:fld>
            <a:endParaRPr lang="en-US"/>
          </a:p>
        </p:txBody>
      </p:sp>
      <p:sp>
        <p:nvSpPr>
          <p:cNvPr id="5" name="Footer Placeholder 4">
            <a:extLst>
              <a:ext uri="{FF2B5EF4-FFF2-40B4-BE49-F238E27FC236}">
                <a16:creationId xmlns:a16="http://schemas.microsoft.com/office/drawing/2014/main" id="{215455F1-8264-49E8-AA42-4144FFEEDF3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6509A67-5786-42A5-8BCA-E830B98B4529}"/>
              </a:ext>
            </a:extLst>
          </p:cNvPr>
          <p:cNvSpPr>
            <a:spLocks noGrp="1"/>
          </p:cNvSpPr>
          <p:nvPr>
            <p:ph type="sldNum" sz="quarter" idx="12"/>
          </p:nvPr>
        </p:nvSpPr>
        <p:spPr/>
        <p:txBody>
          <a:bodyPr/>
          <a:lstStyle/>
          <a:p>
            <a:fld id="{88476FA2-238D-47C3-8B8F-AA06905395AE}" type="slidenum">
              <a:rPr lang="en-US" smtClean="0"/>
              <a:t>‹#›</a:t>
            </a:fld>
            <a:endParaRPr lang="en-US"/>
          </a:p>
        </p:txBody>
      </p:sp>
    </p:spTree>
    <p:extLst>
      <p:ext uri="{BB962C8B-B14F-4D97-AF65-F5344CB8AC3E}">
        <p14:creationId xmlns:p14="http://schemas.microsoft.com/office/powerpoint/2010/main" val="6714008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F50B994-916A-4BC9-B351-465E2E06C33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6106D18-2C2A-4667-8200-673CC1C2E7C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73D07D1-6714-4A83-82AD-5615C0E173EB}"/>
              </a:ext>
            </a:extLst>
          </p:cNvPr>
          <p:cNvSpPr>
            <a:spLocks noGrp="1"/>
          </p:cNvSpPr>
          <p:nvPr>
            <p:ph type="dt" sz="half" idx="10"/>
          </p:nvPr>
        </p:nvSpPr>
        <p:spPr/>
        <p:txBody>
          <a:bodyPr/>
          <a:lstStyle/>
          <a:p>
            <a:fld id="{28770B69-2CCB-46A1-AD82-C9B88D47962C}" type="datetimeFigureOut">
              <a:rPr lang="en-US" smtClean="0"/>
              <a:t>11/08/2021</a:t>
            </a:fld>
            <a:endParaRPr lang="en-US"/>
          </a:p>
        </p:txBody>
      </p:sp>
      <p:sp>
        <p:nvSpPr>
          <p:cNvPr id="5" name="Footer Placeholder 4">
            <a:extLst>
              <a:ext uri="{FF2B5EF4-FFF2-40B4-BE49-F238E27FC236}">
                <a16:creationId xmlns:a16="http://schemas.microsoft.com/office/drawing/2014/main" id="{8AC22207-43A9-4CC8-8D55-D89F6C07697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9EE85B3-E36B-4E55-BA3C-EF50884B9113}"/>
              </a:ext>
            </a:extLst>
          </p:cNvPr>
          <p:cNvSpPr>
            <a:spLocks noGrp="1"/>
          </p:cNvSpPr>
          <p:nvPr>
            <p:ph type="sldNum" sz="quarter" idx="12"/>
          </p:nvPr>
        </p:nvSpPr>
        <p:spPr/>
        <p:txBody>
          <a:bodyPr/>
          <a:lstStyle/>
          <a:p>
            <a:fld id="{88476FA2-238D-47C3-8B8F-AA06905395AE}" type="slidenum">
              <a:rPr lang="en-US" smtClean="0"/>
              <a:t>‹#›</a:t>
            </a:fld>
            <a:endParaRPr lang="en-US"/>
          </a:p>
        </p:txBody>
      </p:sp>
    </p:spTree>
    <p:extLst>
      <p:ext uri="{BB962C8B-B14F-4D97-AF65-F5344CB8AC3E}">
        <p14:creationId xmlns:p14="http://schemas.microsoft.com/office/powerpoint/2010/main" val="24762023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8C7A55-945D-41B3-91A5-635F9DD8271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1F1E193-8378-4EBD-95F9-C928AE78C0F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49FD36-ED63-4845-9E6A-961B349D7DE7}"/>
              </a:ext>
            </a:extLst>
          </p:cNvPr>
          <p:cNvSpPr>
            <a:spLocks noGrp="1"/>
          </p:cNvSpPr>
          <p:nvPr>
            <p:ph type="dt" sz="half" idx="10"/>
          </p:nvPr>
        </p:nvSpPr>
        <p:spPr/>
        <p:txBody>
          <a:bodyPr/>
          <a:lstStyle/>
          <a:p>
            <a:fld id="{28770B69-2CCB-46A1-AD82-C9B88D47962C}" type="datetimeFigureOut">
              <a:rPr lang="en-US" smtClean="0"/>
              <a:t>11/08/2021</a:t>
            </a:fld>
            <a:endParaRPr lang="en-US"/>
          </a:p>
        </p:txBody>
      </p:sp>
      <p:sp>
        <p:nvSpPr>
          <p:cNvPr id="5" name="Footer Placeholder 4">
            <a:extLst>
              <a:ext uri="{FF2B5EF4-FFF2-40B4-BE49-F238E27FC236}">
                <a16:creationId xmlns:a16="http://schemas.microsoft.com/office/drawing/2014/main" id="{1D9BB106-4E04-47A7-A623-05BC52BC565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A005CA0-E64D-4A1B-AE6B-E7D819916367}"/>
              </a:ext>
            </a:extLst>
          </p:cNvPr>
          <p:cNvSpPr>
            <a:spLocks noGrp="1"/>
          </p:cNvSpPr>
          <p:nvPr>
            <p:ph type="sldNum" sz="quarter" idx="12"/>
          </p:nvPr>
        </p:nvSpPr>
        <p:spPr/>
        <p:txBody>
          <a:bodyPr/>
          <a:lstStyle/>
          <a:p>
            <a:fld id="{88476FA2-238D-47C3-8B8F-AA06905395AE}" type="slidenum">
              <a:rPr lang="en-US" smtClean="0"/>
              <a:t>‹#›</a:t>
            </a:fld>
            <a:endParaRPr lang="en-US"/>
          </a:p>
        </p:txBody>
      </p:sp>
    </p:spTree>
    <p:extLst>
      <p:ext uri="{BB962C8B-B14F-4D97-AF65-F5344CB8AC3E}">
        <p14:creationId xmlns:p14="http://schemas.microsoft.com/office/powerpoint/2010/main" val="23095524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244F28-4132-4F74-A9F4-0844E395300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B197E48-AF72-4150-B482-3570CBC245E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08B7B89-BBC3-42FE-A87E-472036F1741C}"/>
              </a:ext>
            </a:extLst>
          </p:cNvPr>
          <p:cNvSpPr>
            <a:spLocks noGrp="1"/>
          </p:cNvSpPr>
          <p:nvPr>
            <p:ph type="dt" sz="half" idx="10"/>
          </p:nvPr>
        </p:nvSpPr>
        <p:spPr/>
        <p:txBody>
          <a:bodyPr/>
          <a:lstStyle/>
          <a:p>
            <a:fld id="{28770B69-2CCB-46A1-AD82-C9B88D47962C}" type="datetimeFigureOut">
              <a:rPr lang="en-US" smtClean="0"/>
              <a:t>11/08/2021</a:t>
            </a:fld>
            <a:endParaRPr lang="en-US"/>
          </a:p>
        </p:txBody>
      </p:sp>
      <p:sp>
        <p:nvSpPr>
          <p:cNvPr id="5" name="Footer Placeholder 4">
            <a:extLst>
              <a:ext uri="{FF2B5EF4-FFF2-40B4-BE49-F238E27FC236}">
                <a16:creationId xmlns:a16="http://schemas.microsoft.com/office/drawing/2014/main" id="{B35524DB-93C6-4EB6-86BF-EECBA1CD0C8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0A0BC44-70FD-4610-9433-7BE3930D22E9}"/>
              </a:ext>
            </a:extLst>
          </p:cNvPr>
          <p:cNvSpPr>
            <a:spLocks noGrp="1"/>
          </p:cNvSpPr>
          <p:nvPr>
            <p:ph type="sldNum" sz="quarter" idx="12"/>
          </p:nvPr>
        </p:nvSpPr>
        <p:spPr/>
        <p:txBody>
          <a:bodyPr/>
          <a:lstStyle/>
          <a:p>
            <a:fld id="{88476FA2-238D-47C3-8B8F-AA06905395AE}" type="slidenum">
              <a:rPr lang="en-US" smtClean="0"/>
              <a:t>‹#›</a:t>
            </a:fld>
            <a:endParaRPr lang="en-US"/>
          </a:p>
        </p:txBody>
      </p:sp>
    </p:spTree>
    <p:extLst>
      <p:ext uri="{BB962C8B-B14F-4D97-AF65-F5344CB8AC3E}">
        <p14:creationId xmlns:p14="http://schemas.microsoft.com/office/powerpoint/2010/main" val="20263436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E7EF4A-D3F1-413D-8429-151B5D488EE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2BFD155-8CDA-4A59-9D82-53F65EB6F20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6A06357-064C-4143-A17F-60A7C1267B6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2B49188-1EC0-40DD-9995-3DFAD7380715}"/>
              </a:ext>
            </a:extLst>
          </p:cNvPr>
          <p:cNvSpPr>
            <a:spLocks noGrp="1"/>
          </p:cNvSpPr>
          <p:nvPr>
            <p:ph type="dt" sz="half" idx="10"/>
          </p:nvPr>
        </p:nvSpPr>
        <p:spPr/>
        <p:txBody>
          <a:bodyPr/>
          <a:lstStyle/>
          <a:p>
            <a:fld id="{28770B69-2CCB-46A1-AD82-C9B88D47962C}" type="datetimeFigureOut">
              <a:rPr lang="en-US" smtClean="0"/>
              <a:t>11/08/2021</a:t>
            </a:fld>
            <a:endParaRPr lang="en-US"/>
          </a:p>
        </p:txBody>
      </p:sp>
      <p:sp>
        <p:nvSpPr>
          <p:cNvPr id="6" name="Footer Placeholder 5">
            <a:extLst>
              <a:ext uri="{FF2B5EF4-FFF2-40B4-BE49-F238E27FC236}">
                <a16:creationId xmlns:a16="http://schemas.microsoft.com/office/drawing/2014/main" id="{BFDDCCDB-7426-42F1-9207-D4330BF7C05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A175AEC-F20A-47F1-A4C3-0B176C4BB1F8}"/>
              </a:ext>
            </a:extLst>
          </p:cNvPr>
          <p:cNvSpPr>
            <a:spLocks noGrp="1"/>
          </p:cNvSpPr>
          <p:nvPr>
            <p:ph type="sldNum" sz="quarter" idx="12"/>
          </p:nvPr>
        </p:nvSpPr>
        <p:spPr/>
        <p:txBody>
          <a:bodyPr/>
          <a:lstStyle/>
          <a:p>
            <a:fld id="{88476FA2-238D-47C3-8B8F-AA06905395AE}" type="slidenum">
              <a:rPr lang="en-US" smtClean="0"/>
              <a:t>‹#›</a:t>
            </a:fld>
            <a:endParaRPr lang="en-US"/>
          </a:p>
        </p:txBody>
      </p:sp>
    </p:spTree>
    <p:extLst>
      <p:ext uri="{BB962C8B-B14F-4D97-AF65-F5344CB8AC3E}">
        <p14:creationId xmlns:p14="http://schemas.microsoft.com/office/powerpoint/2010/main" val="4456781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DEF14D-FAE5-414F-9D9E-F5E15E15FDA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BD81CB9-A6B5-4CC2-9A30-439FC9A5372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E897D09-1590-443E-860A-05F77B46916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1C54F69-1A4D-4FD4-AA80-16F223F369F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BDB52D5-0C67-4E40-8A40-D928AE1CA6A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95D3CF4-CFC4-4C19-8C6E-845F00720D79}"/>
              </a:ext>
            </a:extLst>
          </p:cNvPr>
          <p:cNvSpPr>
            <a:spLocks noGrp="1"/>
          </p:cNvSpPr>
          <p:nvPr>
            <p:ph type="dt" sz="half" idx="10"/>
          </p:nvPr>
        </p:nvSpPr>
        <p:spPr/>
        <p:txBody>
          <a:bodyPr/>
          <a:lstStyle/>
          <a:p>
            <a:fld id="{28770B69-2CCB-46A1-AD82-C9B88D47962C}" type="datetimeFigureOut">
              <a:rPr lang="en-US" smtClean="0"/>
              <a:t>11/08/2021</a:t>
            </a:fld>
            <a:endParaRPr lang="en-US"/>
          </a:p>
        </p:txBody>
      </p:sp>
      <p:sp>
        <p:nvSpPr>
          <p:cNvPr id="8" name="Footer Placeholder 7">
            <a:extLst>
              <a:ext uri="{FF2B5EF4-FFF2-40B4-BE49-F238E27FC236}">
                <a16:creationId xmlns:a16="http://schemas.microsoft.com/office/drawing/2014/main" id="{C1A3512B-17AF-49C9-AC6E-2441B2EA113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0727731-7896-40AA-A3C5-3EA27939EB76}"/>
              </a:ext>
            </a:extLst>
          </p:cNvPr>
          <p:cNvSpPr>
            <a:spLocks noGrp="1"/>
          </p:cNvSpPr>
          <p:nvPr>
            <p:ph type="sldNum" sz="quarter" idx="12"/>
          </p:nvPr>
        </p:nvSpPr>
        <p:spPr/>
        <p:txBody>
          <a:bodyPr/>
          <a:lstStyle/>
          <a:p>
            <a:fld id="{88476FA2-238D-47C3-8B8F-AA06905395AE}" type="slidenum">
              <a:rPr lang="en-US" smtClean="0"/>
              <a:t>‹#›</a:t>
            </a:fld>
            <a:endParaRPr lang="en-US"/>
          </a:p>
        </p:txBody>
      </p:sp>
    </p:spTree>
    <p:extLst>
      <p:ext uri="{BB962C8B-B14F-4D97-AF65-F5344CB8AC3E}">
        <p14:creationId xmlns:p14="http://schemas.microsoft.com/office/powerpoint/2010/main" val="23073953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AFBED4-5845-4320-81AA-BA5485BCF06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2B18FA7-715B-4010-8CC3-D590D2813893}"/>
              </a:ext>
            </a:extLst>
          </p:cNvPr>
          <p:cNvSpPr>
            <a:spLocks noGrp="1"/>
          </p:cNvSpPr>
          <p:nvPr>
            <p:ph type="dt" sz="half" idx="10"/>
          </p:nvPr>
        </p:nvSpPr>
        <p:spPr/>
        <p:txBody>
          <a:bodyPr/>
          <a:lstStyle/>
          <a:p>
            <a:fld id="{28770B69-2CCB-46A1-AD82-C9B88D47962C}" type="datetimeFigureOut">
              <a:rPr lang="en-US" smtClean="0"/>
              <a:t>11/08/2021</a:t>
            </a:fld>
            <a:endParaRPr lang="en-US"/>
          </a:p>
        </p:txBody>
      </p:sp>
      <p:sp>
        <p:nvSpPr>
          <p:cNvPr id="4" name="Footer Placeholder 3">
            <a:extLst>
              <a:ext uri="{FF2B5EF4-FFF2-40B4-BE49-F238E27FC236}">
                <a16:creationId xmlns:a16="http://schemas.microsoft.com/office/drawing/2014/main" id="{5F88135C-329F-4DEB-98AC-DB83C62E585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BAA1979-94F7-4B48-800F-D8A8EE6865FF}"/>
              </a:ext>
            </a:extLst>
          </p:cNvPr>
          <p:cNvSpPr>
            <a:spLocks noGrp="1"/>
          </p:cNvSpPr>
          <p:nvPr>
            <p:ph type="sldNum" sz="quarter" idx="12"/>
          </p:nvPr>
        </p:nvSpPr>
        <p:spPr/>
        <p:txBody>
          <a:bodyPr/>
          <a:lstStyle/>
          <a:p>
            <a:fld id="{88476FA2-238D-47C3-8B8F-AA06905395AE}" type="slidenum">
              <a:rPr lang="en-US" smtClean="0"/>
              <a:t>‹#›</a:t>
            </a:fld>
            <a:endParaRPr lang="en-US"/>
          </a:p>
        </p:txBody>
      </p:sp>
    </p:spTree>
    <p:extLst>
      <p:ext uri="{BB962C8B-B14F-4D97-AF65-F5344CB8AC3E}">
        <p14:creationId xmlns:p14="http://schemas.microsoft.com/office/powerpoint/2010/main" val="42139085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86412C7-4569-4C39-A64C-BF9C7115D896}"/>
              </a:ext>
            </a:extLst>
          </p:cNvPr>
          <p:cNvSpPr>
            <a:spLocks noGrp="1"/>
          </p:cNvSpPr>
          <p:nvPr>
            <p:ph type="dt" sz="half" idx="10"/>
          </p:nvPr>
        </p:nvSpPr>
        <p:spPr/>
        <p:txBody>
          <a:bodyPr/>
          <a:lstStyle/>
          <a:p>
            <a:fld id="{28770B69-2CCB-46A1-AD82-C9B88D47962C}" type="datetimeFigureOut">
              <a:rPr lang="en-US" smtClean="0"/>
              <a:t>11/08/2021</a:t>
            </a:fld>
            <a:endParaRPr lang="en-US"/>
          </a:p>
        </p:txBody>
      </p:sp>
      <p:sp>
        <p:nvSpPr>
          <p:cNvPr id="3" name="Footer Placeholder 2">
            <a:extLst>
              <a:ext uri="{FF2B5EF4-FFF2-40B4-BE49-F238E27FC236}">
                <a16:creationId xmlns:a16="http://schemas.microsoft.com/office/drawing/2014/main" id="{9FBF70B1-C4A7-424F-BBA1-1BC4C507DD0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125F812-235F-4DE3-B643-E556E4AA7F44}"/>
              </a:ext>
            </a:extLst>
          </p:cNvPr>
          <p:cNvSpPr>
            <a:spLocks noGrp="1"/>
          </p:cNvSpPr>
          <p:nvPr>
            <p:ph type="sldNum" sz="quarter" idx="12"/>
          </p:nvPr>
        </p:nvSpPr>
        <p:spPr/>
        <p:txBody>
          <a:bodyPr/>
          <a:lstStyle/>
          <a:p>
            <a:fld id="{88476FA2-238D-47C3-8B8F-AA06905395AE}" type="slidenum">
              <a:rPr lang="en-US" smtClean="0"/>
              <a:t>‹#›</a:t>
            </a:fld>
            <a:endParaRPr lang="en-US"/>
          </a:p>
        </p:txBody>
      </p:sp>
    </p:spTree>
    <p:extLst>
      <p:ext uri="{BB962C8B-B14F-4D97-AF65-F5344CB8AC3E}">
        <p14:creationId xmlns:p14="http://schemas.microsoft.com/office/powerpoint/2010/main" val="41542129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860C5D-3F36-4A07-A2DF-19B51659459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E61E676-D4FE-4CB4-BA4F-B5D169AB43D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32D370D-9223-45BF-9FC2-CA52FDDE579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A7E68D6-1EB0-48BA-B654-6BF0BAD75D72}"/>
              </a:ext>
            </a:extLst>
          </p:cNvPr>
          <p:cNvSpPr>
            <a:spLocks noGrp="1"/>
          </p:cNvSpPr>
          <p:nvPr>
            <p:ph type="dt" sz="half" idx="10"/>
          </p:nvPr>
        </p:nvSpPr>
        <p:spPr/>
        <p:txBody>
          <a:bodyPr/>
          <a:lstStyle/>
          <a:p>
            <a:fld id="{28770B69-2CCB-46A1-AD82-C9B88D47962C}" type="datetimeFigureOut">
              <a:rPr lang="en-US" smtClean="0"/>
              <a:t>11/08/2021</a:t>
            </a:fld>
            <a:endParaRPr lang="en-US"/>
          </a:p>
        </p:txBody>
      </p:sp>
      <p:sp>
        <p:nvSpPr>
          <p:cNvPr id="6" name="Footer Placeholder 5">
            <a:extLst>
              <a:ext uri="{FF2B5EF4-FFF2-40B4-BE49-F238E27FC236}">
                <a16:creationId xmlns:a16="http://schemas.microsoft.com/office/drawing/2014/main" id="{F46BEA5E-D46C-4ADC-8486-A38E80AE5AD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343D673-9249-457F-A6A5-6F51962519A8}"/>
              </a:ext>
            </a:extLst>
          </p:cNvPr>
          <p:cNvSpPr>
            <a:spLocks noGrp="1"/>
          </p:cNvSpPr>
          <p:nvPr>
            <p:ph type="sldNum" sz="quarter" idx="12"/>
          </p:nvPr>
        </p:nvSpPr>
        <p:spPr/>
        <p:txBody>
          <a:bodyPr/>
          <a:lstStyle/>
          <a:p>
            <a:fld id="{88476FA2-238D-47C3-8B8F-AA06905395AE}" type="slidenum">
              <a:rPr lang="en-US" smtClean="0"/>
              <a:t>‹#›</a:t>
            </a:fld>
            <a:endParaRPr lang="en-US"/>
          </a:p>
        </p:txBody>
      </p:sp>
    </p:spTree>
    <p:extLst>
      <p:ext uri="{BB962C8B-B14F-4D97-AF65-F5344CB8AC3E}">
        <p14:creationId xmlns:p14="http://schemas.microsoft.com/office/powerpoint/2010/main" val="555679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B89E6F-91B9-4A54-8773-0D2F66768E7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B07D906-82E6-44AA-A30A-DB69668DEE3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51B70BA-61D1-41C0-9494-A917DCB8314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B41196D-7569-47BF-AEA7-B32354FA0C67}"/>
              </a:ext>
            </a:extLst>
          </p:cNvPr>
          <p:cNvSpPr>
            <a:spLocks noGrp="1"/>
          </p:cNvSpPr>
          <p:nvPr>
            <p:ph type="dt" sz="half" idx="10"/>
          </p:nvPr>
        </p:nvSpPr>
        <p:spPr/>
        <p:txBody>
          <a:bodyPr/>
          <a:lstStyle/>
          <a:p>
            <a:fld id="{28770B69-2CCB-46A1-AD82-C9B88D47962C}" type="datetimeFigureOut">
              <a:rPr lang="en-US" smtClean="0"/>
              <a:t>11/08/2021</a:t>
            </a:fld>
            <a:endParaRPr lang="en-US"/>
          </a:p>
        </p:txBody>
      </p:sp>
      <p:sp>
        <p:nvSpPr>
          <p:cNvPr id="6" name="Footer Placeholder 5">
            <a:extLst>
              <a:ext uri="{FF2B5EF4-FFF2-40B4-BE49-F238E27FC236}">
                <a16:creationId xmlns:a16="http://schemas.microsoft.com/office/drawing/2014/main" id="{7DCB92D5-4A78-46A5-BC1E-413B2FDD121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E7EF8D7-EFEF-4368-99EB-517A0D4AECBB}"/>
              </a:ext>
            </a:extLst>
          </p:cNvPr>
          <p:cNvSpPr>
            <a:spLocks noGrp="1"/>
          </p:cNvSpPr>
          <p:nvPr>
            <p:ph type="sldNum" sz="quarter" idx="12"/>
          </p:nvPr>
        </p:nvSpPr>
        <p:spPr/>
        <p:txBody>
          <a:bodyPr/>
          <a:lstStyle/>
          <a:p>
            <a:fld id="{88476FA2-238D-47C3-8B8F-AA06905395AE}" type="slidenum">
              <a:rPr lang="en-US" smtClean="0"/>
              <a:t>‹#›</a:t>
            </a:fld>
            <a:endParaRPr lang="en-US"/>
          </a:p>
        </p:txBody>
      </p:sp>
    </p:spTree>
    <p:extLst>
      <p:ext uri="{BB962C8B-B14F-4D97-AF65-F5344CB8AC3E}">
        <p14:creationId xmlns:p14="http://schemas.microsoft.com/office/powerpoint/2010/main" val="1791517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2DC2D84-124B-465C-9A7A-5FD0A7692D8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8A0230A-9A17-48B5-9B3C-37B800AC9A2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9F4396-454E-487A-BE07-782747DABB0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770B69-2CCB-46A1-AD82-C9B88D47962C}" type="datetimeFigureOut">
              <a:rPr lang="en-US" smtClean="0"/>
              <a:t>11/08/2021</a:t>
            </a:fld>
            <a:endParaRPr lang="en-US"/>
          </a:p>
        </p:txBody>
      </p:sp>
      <p:sp>
        <p:nvSpPr>
          <p:cNvPr id="5" name="Footer Placeholder 4">
            <a:extLst>
              <a:ext uri="{FF2B5EF4-FFF2-40B4-BE49-F238E27FC236}">
                <a16:creationId xmlns:a16="http://schemas.microsoft.com/office/drawing/2014/main" id="{44B7AC9E-6C54-4E71-B5F7-6688CD778FE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D05667A-B047-4A6B-B604-13A80A11BAD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476FA2-238D-47C3-8B8F-AA06905395AE}" type="slidenum">
              <a:rPr lang="en-US" smtClean="0"/>
              <a:t>‹#›</a:t>
            </a:fld>
            <a:endParaRPr lang="en-US"/>
          </a:p>
        </p:txBody>
      </p:sp>
    </p:spTree>
    <p:extLst>
      <p:ext uri="{BB962C8B-B14F-4D97-AF65-F5344CB8AC3E}">
        <p14:creationId xmlns:p14="http://schemas.microsoft.com/office/powerpoint/2010/main" val="1554367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DEC1E-0128-4CA3-B6EB-79E24701BC30}"/>
              </a:ext>
            </a:extLst>
          </p:cNvPr>
          <p:cNvSpPr>
            <a:spLocks noGrp="1"/>
          </p:cNvSpPr>
          <p:nvPr>
            <p:ph type="ctrTitle"/>
          </p:nvPr>
        </p:nvSpPr>
        <p:spPr/>
        <p:txBody>
          <a:bodyPr/>
          <a:lstStyle/>
          <a:p>
            <a:r>
              <a:rPr lang="en-US" dirty="0"/>
              <a:t>PHARMACOLOGY II</a:t>
            </a:r>
          </a:p>
        </p:txBody>
      </p:sp>
      <p:sp>
        <p:nvSpPr>
          <p:cNvPr id="3" name="Subtitle 2">
            <a:extLst>
              <a:ext uri="{FF2B5EF4-FFF2-40B4-BE49-F238E27FC236}">
                <a16:creationId xmlns:a16="http://schemas.microsoft.com/office/drawing/2014/main" id="{D4F41497-DA46-402E-B39A-AE490AED426D}"/>
              </a:ext>
            </a:extLst>
          </p:cNvPr>
          <p:cNvSpPr>
            <a:spLocks noGrp="1"/>
          </p:cNvSpPr>
          <p:nvPr>
            <p:ph type="subTitle" idx="1"/>
          </p:nvPr>
        </p:nvSpPr>
        <p:spPr/>
        <p:txBody>
          <a:bodyPr/>
          <a:lstStyle/>
          <a:p>
            <a:r>
              <a:rPr lang="en-US" dirty="0"/>
              <a:t>KECHN</a:t>
            </a:r>
          </a:p>
          <a:p>
            <a:r>
              <a:rPr lang="en-US" dirty="0"/>
              <a:t>Kirui K. Bernard</a:t>
            </a:r>
          </a:p>
        </p:txBody>
      </p:sp>
    </p:spTree>
    <p:extLst>
      <p:ext uri="{BB962C8B-B14F-4D97-AF65-F5344CB8AC3E}">
        <p14:creationId xmlns:p14="http://schemas.microsoft.com/office/powerpoint/2010/main" val="587947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4AECF7-CFFA-4561-A145-E17A34B1D14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D0C8A32-1DDD-4F28-8DA6-564482FCE110}"/>
              </a:ext>
            </a:extLst>
          </p:cNvPr>
          <p:cNvSpPr>
            <a:spLocks noGrp="1"/>
          </p:cNvSpPr>
          <p:nvPr>
            <p:ph idx="1"/>
          </p:nvPr>
        </p:nvSpPr>
        <p:spPr/>
        <p:txBody>
          <a:bodyPr>
            <a:normAutofit/>
          </a:bodyPr>
          <a:lstStyle/>
          <a:p>
            <a:r>
              <a:rPr lang="en-US" sz="3600" dirty="0"/>
              <a:t>Rx of hookworm infestation is incomplete unless anemia is treated by an oral iron preparation ( </a:t>
            </a:r>
            <a:r>
              <a:rPr lang="en-US" sz="3600" dirty="0" err="1"/>
              <a:t>e.g</a:t>
            </a:r>
            <a:r>
              <a:rPr lang="en-US" sz="3600" dirty="0"/>
              <a:t>, ferrous sulphate) for 3-4 weeks</a:t>
            </a:r>
          </a:p>
        </p:txBody>
      </p:sp>
    </p:spTree>
    <p:extLst>
      <p:ext uri="{BB962C8B-B14F-4D97-AF65-F5344CB8AC3E}">
        <p14:creationId xmlns:p14="http://schemas.microsoft.com/office/powerpoint/2010/main" val="9505151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66D9AC-6F8E-4CD9-A737-EB54C01D2CC7}"/>
              </a:ext>
            </a:extLst>
          </p:cNvPr>
          <p:cNvSpPr>
            <a:spLocks noGrp="1"/>
          </p:cNvSpPr>
          <p:nvPr>
            <p:ph type="title"/>
          </p:nvPr>
        </p:nvSpPr>
        <p:spPr/>
        <p:txBody>
          <a:bodyPr/>
          <a:lstStyle/>
          <a:p>
            <a:r>
              <a:rPr lang="en-US" b="1" dirty="0">
                <a:solidFill>
                  <a:schemeClr val="accent1"/>
                </a:solidFill>
              </a:rPr>
              <a:t>Mebendazole</a:t>
            </a:r>
          </a:p>
        </p:txBody>
      </p:sp>
      <p:sp>
        <p:nvSpPr>
          <p:cNvPr id="3" name="Content Placeholder 2">
            <a:extLst>
              <a:ext uri="{FF2B5EF4-FFF2-40B4-BE49-F238E27FC236}">
                <a16:creationId xmlns:a16="http://schemas.microsoft.com/office/drawing/2014/main" id="{A4165AB9-343C-40E7-82B7-6B1E8377ED4A}"/>
              </a:ext>
            </a:extLst>
          </p:cNvPr>
          <p:cNvSpPr>
            <a:spLocks noGrp="1"/>
          </p:cNvSpPr>
          <p:nvPr>
            <p:ph idx="1"/>
          </p:nvPr>
        </p:nvSpPr>
        <p:spPr/>
        <p:txBody>
          <a:bodyPr/>
          <a:lstStyle/>
          <a:p>
            <a:r>
              <a:rPr lang="en-US" dirty="0"/>
              <a:t>It is a benzimidazole compound</a:t>
            </a:r>
          </a:p>
          <a:p>
            <a:r>
              <a:rPr lang="en-US" dirty="0"/>
              <a:t>Exerts broad spectrum anthelmintic activity against </a:t>
            </a:r>
            <a:r>
              <a:rPr lang="en-US" b="1" i="1" dirty="0"/>
              <a:t>Ascaris lumbricoides, </a:t>
            </a:r>
            <a:r>
              <a:rPr lang="en-US" b="1" i="1" dirty="0" err="1"/>
              <a:t>Ancylostoma</a:t>
            </a:r>
            <a:r>
              <a:rPr lang="en-US" b="1" i="1" dirty="0"/>
              <a:t> duodenale, </a:t>
            </a:r>
            <a:r>
              <a:rPr lang="en-US" b="1" i="1" dirty="0" err="1"/>
              <a:t>Necator</a:t>
            </a:r>
            <a:r>
              <a:rPr lang="en-US" b="1" i="1" dirty="0"/>
              <a:t> americanus</a:t>
            </a:r>
          </a:p>
          <a:p>
            <a:r>
              <a:rPr lang="en-US" dirty="0"/>
              <a:t>It is a vermicide</a:t>
            </a:r>
          </a:p>
          <a:p>
            <a:r>
              <a:rPr lang="en-US" dirty="0"/>
              <a:t>Acts by irreversibly inhibiting the uptake of exogenous glucose by the helminths</a:t>
            </a:r>
          </a:p>
          <a:p>
            <a:r>
              <a:rPr lang="en-US" dirty="0"/>
              <a:t>Poorly absorbed (10%) from the gut</a:t>
            </a:r>
          </a:p>
          <a:p>
            <a:r>
              <a:rPr lang="en-US" dirty="0"/>
              <a:t>About 90% excreted in feces and 10% excreted in urine partly as metabolite</a:t>
            </a:r>
          </a:p>
        </p:txBody>
      </p:sp>
    </p:spTree>
    <p:extLst>
      <p:ext uri="{BB962C8B-B14F-4D97-AF65-F5344CB8AC3E}">
        <p14:creationId xmlns:p14="http://schemas.microsoft.com/office/powerpoint/2010/main" val="11874750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29CF5-B645-4BE1-9865-EA496DC608BF}"/>
              </a:ext>
            </a:extLst>
          </p:cNvPr>
          <p:cNvSpPr>
            <a:spLocks noGrp="1"/>
          </p:cNvSpPr>
          <p:nvPr>
            <p:ph type="title"/>
          </p:nvPr>
        </p:nvSpPr>
        <p:spPr/>
        <p:txBody>
          <a:bodyPr/>
          <a:lstStyle/>
          <a:p>
            <a:r>
              <a:rPr lang="en-US" dirty="0"/>
              <a:t>Clinical uses</a:t>
            </a:r>
          </a:p>
        </p:txBody>
      </p:sp>
      <p:sp>
        <p:nvSpPr>
          <p:cNvPr id="3" name="Content Placeholder 2">
            <a:extLst>
              <a:ext uri="{FF2B5EF4-FFF2-40B4-BE49-F238E27FC236}">
                <a16:creationId xmlns:a16="http://schemas.microsoft.com/office/drawing/2014/main" id="{850F92EF-353A-466C-BBD6-C978C4A2AB9C}"/>
              </a:ext>
            </a:extLst>
          </p:cNvPr>
          <p:cNvSpPr>
            <a:spLocks noGrp="1"/>
          </p:cNvSpPr>
          <p:nvPr>
            <p:ph idx="1"/>
          </p:nvPr>
        </p:nvSpPr>
        <p:spPr/>
        <p:txBody>
          <a:bodyPr>
            <a:normAutofit/>
          </a:bodyPr>
          <a:lstStyle/>
          <a:p>
            <a:r>
              <a:rPr lang="en-US" sz="4400" dirty="0"/>
              <a:t>Ascariasis, ancylostomiasis, </a:t>
            </a:r>
            <a:r>
              <a:rPr lang="en-US" sz="4400" dirty="0" err="1"/>
              <a:t>necatoriasis</a:t>
            </a:r>
            <a:r>
              <a:rPr lang="en-US" sz="4400" dirty="0"/>
              <a:t>, </a:t>
            </a:r>
            <a:r>
              <a:rPr lang="en-US" sz="4400" dirty="0" err="1"/>
              <a:t>enterobiasis</a:t>
            </a:r>
            <a:r>
              <a:rPr lang="en-US" sz="4400" dirty="0"/>
              <a:t>, </a:t>
            </a:r>
            <a:r>
              <a:rPr lang="en-US" sz="4400" dirty="0" err="1"/>
              <a:t>trichuriasis</a:t>
            </a:r>
            <a:r>
              <a:rPr lang="en-US" sz="4400" dirty="0"/>
              <a:t>, strongyloidiasis, </a:t>
            </a:r>
            <a:r>
              <a:rPr lang="en-US" sz="4400" dirty="0" err="1"/>
              <a:t>trichostrongyliasis</a:t>
            </a:r>
            <a:r>
              <a:rPr lang="en-US" sz="4400" dirty="0"/>
              <a:t> and hydatid cyst</a:t>
            </a:r>
          </a:p>
        </p:txBody>
      </p:sp>
    </p:spTree>
    <p:extLst>
      <p:ext uri="{BB962C8B-B14F-4D97-AF65-F5344CB8AC3E}">
        <p14:creationId xmlns:p14="http://schemas.microsoft.com/office/powerpoint/2010/main" val="4451642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4D07A8-4958-4645-8363-21F22EFDCAB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0583091-E38F-4357-AE8D-F9F01F0B51C5}"/>
              </a:ext>
            </a:extLst>
          </p:cNvPr>
          <p:cNvSpPr>
            <a:spLocks noGrp="1"/>
          </p:cNvSpPr>
          <p:nvPr>
            <p:ph idx="1"/>
          </p:nvPr>
        </p:nvSpPr>
        <p:spPr/>
        <p:txBody>
          <a:bodyPr>
            <a:normAutofit/>
          </a:bodyPr>
          <a:lstStyle/>
          <a:p>
            <a:r>
              <a:rPr lang="en-US" sz="4000" dirty="0"/>
              <a:t>In large doses, it may cause vertigo, dizziness, headache and arthralgia.</a:t>
            </a:r>
          </a:p>
          <a:p>
            <a:r>
              <a:rPr lang="en-US" sz="4000" dirty="0"/>
              <a:t>It is contraindicated in pregnancy as it is embryotoxic</a:t>
            </a:r>
          </a:p>
        </p:txBody>
      </p:sp>
    </p:spTree>
    <p:extLst>
      <p:ext uri="{BB962C8B-B14F-4D97-AF65-F5344CB8AC3E}">
        <p14:creationId xmlns:p14="http://schemas.microsoft.com/office/powerpoint/2010/main" val="38833720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443850-B182-4F13-9A6D-BC069F3CFC5A}"/>
              </a:ext>
            </a:extLst>
          </p:cNvPr>
          <p:cNvSpPr>
            <a:spLocks noGrp="1"/>
          </p:cNvSpPr>
          <p:nvPr>
            <p:ph type="title"/>
          </p:nvPr>
        </p:nvSpPr>
        <p:spPr/>
        <p:txBody>
          <a:bodyPr/>
          <a:lstStyle/>
          <a:p>
            <a:r>
              <a:rPr lang="en-US" dirty="0">
                <a:solidFill>
                  <a:schemeClr val="accent1"/>
                </a:solidFill>
              </a:rPr>
              <a:t>Albendazole</a:t>
            </a:r>
            <a:r>
              <a:rPr lang="en-US" dirty="0"/>
              <a:t> </a:t>
            </a:r>
          </a:p>
        </p:txBody>
      </p:sp>
      <p:sp>
        <p:nvSpPr>
          <p:cNvPr id="3" name="Content Placeholder 2">
            <a:extLst>
              <a:ext uri="{FF2B5EF4-FFF2-40B4-BE49-F238E27FC236}">
                <a16:creationId xmlns:a16="http://schemas.microsoft.com/office/drawing/2014/main" id="{23D650AA-812C-47A7-AA5C-99CCF0A11D3C}"/>
              </a:ext>
            </a:extLst>
          </p:cNvPr>
          <p:cNvSpPr>
            <a:spLocks noGrp="1"/>
          </p:cNvSpPr>
          <p:nvPr>
            <p:ph idx="1"/>
          </p:nvPr>
        </p:nvSpPr>
        <p:spPr/>
        <p:txBody>
          <a:bodyPr>
            <a:normAutofit/>
          </a:bodyPr>
          <a:lstStyle/>
          <a:p>
            <a:r>
              <a:rPr lang="en-US" sz="3600" dirty="0"/>
              <a:t>It is a benzimidazole compound like mebendazole</a:t>
            </a:r>
          </a:p>
          <a:p>
            <a:r>
              <a:rPr lang="en-US" sz="3600" dirty="0"/>
              <a:t>Exerts broad spectrum anthelmintic activity</a:t>
            </a:r>
          </a:p>
          <a:p>
            <a:r>
              <a:rPr lang="en-US" sz="3600" dirty="0"/>
              <a:t>Its mode of action is the same as that of mebendazole</a:t>
            </a:r>
          </a:p>
          <a:p>
            <a:r>
              <a:rPr lang="en-US" sz="3600" dirty="0"/>
              <a:t>Moderately absorbed (about 30%) from the gut</a:t>
            </a:r>
          </a:p>
          <a:p>
            <a:r>
              <a:rPr lang="en-US" sz="3600" dirty="0"/>
              <a:t>metabolized in the liver by </a:t>
            </a:r>
            <a:r>
              <a:rPr lang="en-US" sz="3600" dirty="0" err="1"/>
              <a:t>sulphoxide</a:t>
            </a:r>
            <a:r>
              <a:rPr lang="en-US" sz="3600" dirty="0"/>
              <a:t> formation, which is excreted slowly in urine</a:t>
            </a:r>
          </a:p>
        </p:txBody>
      </p:sp>
    </p:spTree>
    <p:extLst>
      <p:ext uri="{BB962C8B-B14F-4D97-AF65-F5344CB8AC3E}">
        <p14:creationId xmlns:p14="http://schemas.microsoft.com/office/powerpoint/2010/main" val="13286626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7DE77B-BC02-4E11-AA3E-53A96EDCABBC}"/>
              </a:ext>
            </a:extLst>
          </p:cNvPr>
          <p:cNvSpPr>
            <a:spLocks noGrp="1"/>
          </p:cNvSpPr>
          <p:nvPr>
            <p:ph type="title"/>
          </p:nvPr>
        </p:nvSpPr>
        <p:spPr/>
        <p:txBody>
          <a:bodyPr/>
          <a:lstStyle/>
          <a:p>
            <a:r>
              <a:rPr lang="en-US" dirty="0">
                <a:solidFill>
                  <a:schemeClr val="accent1"/>
                </a:solidFill>
              </a:rPr>
              <a:t>Pyrantel pamoate</a:t>
            </a:r>
          </a:p>
        </p:txBody>
      </p:sp>
      <p:sp>
        <p:nvSpPr>
          <p:cNvPr id="3" name="Content Placeholder 2">
            <a:extLst>
              <a:ext uri="{FF2B5EF4-FFF2-40B4-BE49-F238E27FC236}">
                <a16:creationId xmlns:a16="http://schemas.microsoft.com/office/drawing/2014/main" id="{4C6D8DBE-4290-4321-85F4-732E835799AE}"/>
              </a:ext>
            </a:extLst>
          </p:cNvPr>
          <p:cNvSpPr>
            <a:spLocks noGrp="1"/>
          </p:cNvSpPr>
          <p:nvPr>
            <p:ph idx="1"/>
          </p:nvPr>
        </p:nvSpPr>
        <p:spPr/>
        <p:txBody>
          <a:bodyPr>
            <a:normAutofit/>
          </a:bodyPr>
          <a:lstStyle/>
          <a:p>
            <a:r>
              <a:rPr lang="en-US" sz="3600" dirty="0"/>
              <a:t>It is a </a:t>
            </a:r>
            <a:r>
              <a:rPr lang="en-US" sz="3600" dirty="0" err="1"/>
              <a:t>tetrahydropyrimidine</a:t>
            </a:r>
            <a:r>
              <a:rPr lang="en-US" sz="3600" dirty="0"/>
              <a:t> derivative</a:t>
            </a:r>
          </a:p>
          <a:p>
            <a:r>
              <a:rPr lang="en-US" sz="3600" dirty="0"/>
              <a:t>Highly effective against round worm, whipworm and pinworm</a:t>
            </a:r>
          </a:p>
          <a:p>
            <a:r>
              <a:rPr lang="en-US" sz="3600" dirty="0"/>
              <a:t>It is a vermifuge and acts by causing contracture followed by spastic paralysis of the worms</a:t>
            </a:r>
          </a:p>
        </p:txBody>
      </p:sp>
    </p:spTree>
    <p:extLst>
      <p:ext uri="{BB962C8B-B14F-4D97-AF65-F5344CB8AC3E}">
        <p14:creationId xmlns:p14="http://schemas.microsoft.com/office/powerpoint/2010/main" val="1283834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DECD2-D9CA-4698-9DDB-4D29AFBB35DC}"/>
              </a:ext>
            </a:extLst>
          </p:cNvPr>
          <p:cNvSpPr>
            <a:spLocks noGrp="1"/>
          </p:cNvSpPr>
          <p:nvPr>
            <p:ph type="title"/>
          </p:nvPr>
        </p:nvSpPr>
        <p:spPr/>
        <p:txBody>
          <a:bodyPr/>
          <a:lstStyle/>
          <a:p>
            <a:r>
              <a:rPr lang="en-US" dirty="0"/>
              <a:t>uses</a:t>
            </a:r>
          </a:p>
        </p:txBody>
      </p:sp>
      <p:sp>
        <p:nvSpPr>
          <p:cNvPr id="3" name="Content Placeholder 2">
            <a:extLst>
              <a:ext uri="{FF2B5EF4-FFF2-40B4-BE49-F238E27FC236}">
                <a16:creationId xmlns:a16="http://schemas.microsoft.com/office/drawing/2014/main" id="{DE52186D-2BF9-4FFB-A1BD-EC46E1194566}"/>
              </a:ext>
            </a:extLst>
          </p:cNvPr>
          <p:cNvSpPr>
            <a:spLocks noGrp="1"/>
          </p:cNvSpPr>
          <p:nvPr>
            <p:ph idx="1"/>
          </p:nvPr>
        </p:nvSpPr>
        <p:spPr/>
        <p:txBody>
          <a:bodyPr/>
          <a:lstStyle/>
          <a:p>
            <a:r>
              <a:rPr lang="en-US" dirty="0"/>
              <a:t>Ascariasis, </a:t>
            </a:r>
            <a:r>
              <a:rPr lang="en-US" dirty="0" err="1"/>
              <a:t>trichuriasis</a:t>
            </a:r>
            <a:r>
              <a:rPr lang="en-US" dirty="0"/>
              <a:t> and </a:t>
            </a:r>
            <a:r>
              <a:rPr lang="en-US" dirty="0" err="1"/>
              <a:t>enterobiasis</a:t>
            </a:r>
            <a:endParaRPr lang="en-US" dirty="0"/>
          </a:p>
          <a:p>
            <a:r>
              <a:rPr lang="en-US" dirty="0"/>
              <a:t>Given orally in the dose of 500mg single dose</a:t>
            </a:r>
          </a:p>
          <a:p>
            <a:r>
              <a:rPr lang="en-US" dirty="0"/>
              <a:t> S/E :Can cause nausea, vomiting, abdominal discomfort and headache</a:t>
            </a:r>
          </a:p>
          <a:p>
            <a:r>
              <a:rPr lang="en-US" dirty="0"/>
              <a:t>Contraindicated in pregnancy, children below 2 years and persons with hepatic damage</a:t>
            </a:r>
          </a:p>
        </p:txBody>
      </p:sp>
    </p:spTree>
    <p:extLst>
      <p:ext uri="{BB962C8B-B14F-4D97-AF65-F5344CB8AC3E}">
        <p14:creationId xmlns:p14="http://schemas.microsoft.com/office/powerpoint/2010/main" val="5665960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27F33-9D3A-4175-9C08-7AB6E12621D4}"/>
              </a:ext>
            </a:extLst>
          </p:cNvPr>
          <p:cNvSpPr>
            <a:spLocks noGrp="1"/>
          </p:cNvSpPr>
          <p:nvPr>
            <p:ph type="title"/>
          </p:nvPr>
        </p:nvSpPr>
        <p:spPr/>
        <p:txBody>
          <a:bodyPr/>
          <a:lstStyle/>
          <a:p>
            <a:r>
              <a:rPr lang="en-US" dirty="0">
                <a:solidFill>
                  <a:schemeClr val="accent1"/>
                </a:solidFill>
              </a:rPr>
              <a:t>Bephenium Hydroxynaphthoate</a:t>
            </a:r>
          </a:p>
        </p:txBody>
      </p:sp>
      <p:sp>
        <p:nvSpPr>
          <p:cNvPr id="3" name="Content Placeholder 2">
            <a:extLst>
              <a:ext uri="{FF2B5EF4-FFF2-40B4-BE49-F238E27FC236}">
                <a16:creationId xmlns:a16="http://schemas.microsoft.com/office/drawing/2014/main" id="{E33C9F50-DA92-428F-9984-C07E3C3A033F}"/>
              </a:ext>
            </a:extLst>
          </p:cNvPr>
          <p:cNvSpPr>
            <a:spLocks noGrp="1"/>
          </p:cNvSpPr>
          <p:nvPr>
            <p:ph idx="1"/>
          </p:nvPr>
        </p:nvSpPr>
        <p:spPr/>
        <p:txBody>
          <a:bodyPr/>
          <a:lstStyle/>
          <a:p>
            <a:r>
              <a:rPr lang="en-US" dirty="0"/>
              <a:t>Is a quaternary ammonium compound </a:t>
            </a:r>
          </a:p>
          <a:p>
            <a:r>
              <a:rPr lang="en-US" dirty="0"/>
              <a:t>Effective against hookworms and round worm</a:t>
            </a:r>
          </a:p>
          <a:p>
            <a:r>
              <a:rPr lang="en-US" dirty="0"/>
              <a:t>It is vermifuge and acts by causing initially contraction and then relaxation (paralysis) of the worm muscles</a:t>
            </a:r>
          </a:p>
          <a:p>
            <a:r>
              <a:rPr lang="en-US" dirty="0"/>
              <a:t>More effective against </a:t>
            </a:r>
            <a:r>
              <a:rPr lang="en-US" dirty="0" err="1"/>
              <a:t>Ancylostoma</a:t>
            </a:r>
            <a:r>
              <a:rPr lang="en-US" dirty="0"/>
              <a:t> duodenale than </a:t>
            </a:r>
            <a:r>
              <a:rPr lang="en-US" dirty="0" err="1"/>
              <a:t>Necator</a:t>
            </a:r>
            <a:r>
              <a:rPr lang="en-US" dirty="0"/>
              <a:t> americanus</a:t>
            </a:r>
          </a:p>
        </p:txBody>
      </p:sp>
    </p:spTree>
    <p:extLst>
      <p:ext uri="{BB962C8B-B14F-4D97-AF65-F5344CB8AC3E}">
        <p14:creationId xmlns:p14="http://schemas.microsoft.com/office/powerpoint/2010/main" val="3017577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667E0C-BA98-4579-953B-40A90B47FB0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4509052-DF18-48B0-970D-CF6586D5F6E4}"/>
              </a:ext>
            </a:extLst>
          </p:cNvPr>
          <p:cNvSpPr>
            <a:spLocks noGrp="1"/>
          </p:cNvSpPr>
          <p:nvPr>
            <p:ph idx="1"/>
          </p:nvPr>
        </p:nvSpPr>
        <p:spPr/>
        <p:txBody>
          <a:bodyPr/>
          <a:lstStyle/>
          <a:p>
            <a:r>
              <a:rPr lang="en-US" dirty="0"/>
              <a:t>A dose of 2.5-5mg given orally on an empty stomach mixed with water or juice</a:t>
            </a:r>
          </a:p>
          <a:p>
            <a:r>
              <a:rPr lang="en-US" dirty="0"/>
              <a:t>Has a bitter taste and can cause nausea, vomiting and </a:t>
            </a:r>
            <a:r>
              <a:rPr lang="en-US" dirty="0" err="1"/>
              <a:t>diarrhoea</a:t>
            </a:r>
            <a:endParaRPr lang="en-US" dirty="0"/>
          </a:p>
        </p:txBody>
      </p:sp>
    </p:spTree>
    <p:extLst>
      <p:ext uri="{BB962C8B-B14F-4D97-AF65-F5344CB8AC3E}">
        <p14:creationId xmlns:p14="http://schemas.microsoft.com/office/powerpoint/2010/main" val="13673604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63A5D3-1A70-432B-8F0D-503E3BD26D80}"/>
              </a:ext>
            </a:extLst>
          </p:cNvPr>
          <p:cNvSpPr>
            <a:spLocks noGrp="1"/>
          </p:cNvSpPr>
          <p:nvPr>
            <p:ph type="title"/>
          </p:nvPr>
        </p:nvSpPr>
        <p:spPr/>
        <p:txBody>
          <a:bodyPr/>
          <a:lstStyle/>
          <a:p>
            <a:r>
              <a:rPr lang="en-US" dirty="0">
                <a:solidFill>
                  <a:schemeClr val="accent1"/>
                </a:solidFill>
              </a:rPr>
              <a:t>Piperazine citrate</a:t>
            </a:r>
          </a:p>
        </p:txBody>
      </p:sp>
      <p:sp>
        <p:nvSpPr>
          <p:cNvPr id="3" name="Content Placeholder 2">
            <a:extLst>
              <a:ext uri="{FF2B5EF4-FFF2-40B4-BE49-F238E27FC236}">
                <a16:creationId xmlns:a16="http://schemas.microsoft.com/office/drawing/2014/main" id="{7EE1C28F-BF0D-43E6-819E-80ACFE6848BB}"/>
              </a:ext>
            </a:extLst>
          </p:cNvPr>
          <p:cNvSpPr>
            <a:spLocks noGrp="1"/>
          </p:cNvSpPr>
          <p:nvPr>
            <p:ph idx="1"/>
          </p:nvPr>
        </p:nvSpPr>
        <p:spPr/>
        <p:txBody>
          <a:bodyPr>
            <a:normAutofit/>
          </a:bodyPr>
          <a:lstStyle/>
          <a:p>
            <a:r>
              <a:rPr lang="en-US" sz="4000" dirty="0"/>
              <a:t>Effective against round worm and pin worm</a:t>
            </a:r>
          </a:p>
          <a:p>
            <a:r>
              <a:rPr lang="en-US" sz="4000" dirty="0"/>
              <a:t>It is vermifuge and act by causing flaccid paralysis of the muscles of the worms and hence easily expelled from the gut by peristaltic movement</a:t>
            </a:r>
          </a:p>
        </p:txBody>
      </p:sp>
    </p:spTree>
    <p:extLst>
      <p:ext uri="{BB962C8B-B14F-4D97-AF65-F5344CB8AC3E}">
        <p14:creationId xmlns:p14="http://schemas.microsoft.com/office/powerpoint/2010/main" val="37807082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50F086-EBA7-4515-B34D-1A47B3DE6B06}"/>
              </a:ext>
            </a:extLst>
          </p:cNvPr>
          <p:cNvSpPr>
            <a:spLocks noGrp="1"/>
          </p:cNvSpPr>
          <p:nvPr>
            <p:ph type="title"/>
          </p:nvPr>
        </p:nvSpPr>
        <p:spPr/>
        <p:txBody>
          <a:bodyPr/>
          <a:lstStyle/>
          <a:p>
            <a:r>
              <a:rPr lang="en-US" dirty="0"/>
              <a:t>MODULE CONTENT</a:t>
            </a:r>
          </a:p>
        </p:txBody>
      </p:sp>
      <p:sp>
        <p:nvSpPr>
          <p:cNvPr id="3" name="Content Placeholder 2">
            <a:extLst>
              <a:ext uri="{FF2B5EF4-FFF2-40B4-BE49-F238E27FC236}">
                <a16:creationId xmlns:a16="http://schemas.microsoft.com/office/drawing/2014/main" id="{D6FF18EE-037A-4AA5-867A-BED8455DFC3E}"/>
              </a:ext>
            </a:extLst>
          </p:cNvPr>
          <p:cNvSpPr>
            <a:spLocks noGrp="1"/>
          </p:cNvSpPr>
          <p:nvPr>
            <p:ph idx="1"/>
          </p:nvPr>
        </p:nvSpPr>
        <p:spPr/>
        <p:txBody>
          <a:bodyPr/>
          <a:lstStyle/>
          <a:p>
            <a:r>
              <a:rPr lang="en-US" dirty="0"/>
              <a:t>Classifications of drugs and antiseptics/ disinfectants, Powders and creams, Electrolytes/ solutions</a:t>
            </a:r>
          </a:p>
          <a:p>
            <a:r>
              <a:rPr lang="en-US" dirty="0" err="1"/>
              <a:t>Antihelmintic</a:t>
            </a:r>
            <a:endParaRPr lang="en-US" dirty="0"/>
          </a:p>
          <a:p>
            <a:r>
              <a:rPr lang="en-US" dirty="0" err="1"/>
              <a:t>Antibacterials</a:t>
            </a:r>
            <a:endParaRPr lang="en-US" dirty="0"/>
          </a:p>
          <a:p>
            <a:r>
              <a:rPr lang="en-US" dirty="0" err="1"/>
              <a:t>Antiprotozoan</a:t>
            </a:r>
            <a:endParaRPr lang="en-US" dirty="0"/>
          </a:p>
          <a:p>
            <a:r>
              <a:rPr lang="en-US" dirty="0"/>
              <a:t>Anticonvulsants</a:t>
            </a:r>
          </a:p>
          <a:p>
            <a:r>
              <a:rPr lang="en-US" dirty="0"/>
              <a:t>analgesics</a:t>
            </a:r>
          </a:p>
        </p:txBody>
      </p:sp>
    </p:spTree>
    <p:extLst>
      <p:ext uri="{BB962C8B-B14F-4D97-AF65-F5344CB8AC3E}">
        <p14:creationId xmlns:p14="http://schemas.microsoft.com/office/powerpoint/2010/main" val="31142400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6B18A8-40C3-4B14-8170-D9C88FD9A315}"/>
              </a:ext>
            </a:extLst>
          </p:cNvPr>
          <p:cNvSpPr>
            <a:spLocks noGrp="1"/>
          </p:cNvSpPr>
          <p:nvPr>
            <p:ph type="title"/>
          </p:nvPr>
        </p:nvSpPr>
        <p:spPr/>
        <p:txBody>
          <a:bodyPr/>
          <a:lstStyle/>
          <a:p>
            <a:r>
              <a:rPr lang="en-US" dirty="0">
                <a:solidFill>
                  <a:schemeClr val="accent1"/>
                </a:solidFill>
              </a:rPr>
              <a:t>levamisole</a:t>
            </a:r>
          </a:p>
        </p:txBody>
      </p:sp>
      <p:sp>
        <p:nvSpPr>
          <p:cNvPr id="3" name="Content Placeholder 2">
            <a:extLst>
              <a:ext uri="{FF2B5EF4-FFF2-40B4-BE49-F238E27FC236}">
                <a16:creationId xmlns:a16="http://schemas.microsoft.com/office/drawing/2014/main" id="{07B9EA92-CBE0-42F7-9B3D-48E27EAB8A6D}"/>
              </a:ext>
            </a:extLst>
          </p:cNvPr>
          <p:cNvSpPr>
            <a:spLocks noGrp="1"/>
          </p:cNvSpPr>
          <p:nvPr>
            <p:ph idx="1"/>
          </p:nvPr>
        </p:nvSpPr>
        <p:spPr/>
        <p:txBody>
          <a:bodyPr/>
          <a:lstStyle/>
          <a:p>
            <a:r>
              <a:rPr lang="en-US" dirty="0"/>
              <a:t>It is a vermifuge </a:t>
            </a:r>
          </a:p>
          <a:p>
            <a:r>
              <a:rPr lang="en-US" dirty="0"/>
              <a:t>Used in ascariasis, ancylostomiasis and </a:t>
            </a:r>
            <a:r>
              <a:rPr lang="en-US" dirty="0" err="1"/>
              <a:t>necatoriasis</a:t>
            </a:r>
            <a:endParaRPr lang="en-US" dirty="0"/>
          </a:p>
          <a:p>
            <a:r>
              <a:rPr lang="en-US" dirty="0"/>
              <a:t>Given orally as a single dose of 150mg for round worms and 150mg twice daily for hookworms in adults</a:t>
            </a:r>
          </a:p>
        </p:txBody>
      </p:sp>
    </p:spTree>
    <p:extLst>
      <p:ext uri="{BB962C8B-B14F-4D97-AF65-F5344CB8AC3E}">
        <p14:creationId xmlns:p14="http://schemas.microsoft.com/office/powerpoint/2010/main" val="25343643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DB19B2-98E2-406F-9E78-CE637427743A}"/>
              </a:ext>
            </a:extLst>
          </p:cNvPr>
          <p:cNvSpPr>
            <a:spLocks noGrp="1"/>
          </p:cNvSpPr>
          <p:nvPr>
            <p:ph type="title"/>
          </p:nvPr>
        </p:nvSpPr>
        <p:spPr/>
        <p:txBody>
          <a:bodyPr/>
          <a:lstStyle/>
          <a:p>
            <a:r>
              <a:rPr lang="en-US" dirty="0">
                <a:solidFill>
                  <a:schemeClr val="accent1"/>
                </a:solidFill>
              </a:rPr>
              <a:t>Ivermectin </a:t>
            </a:r>
          </a:p>
        </p:txBody>
      </p:sp>
      <p:sp>
        <p:nvSpPr>
          <p:cNvPr id="3" name="Content Placeholder 2">
            <a:extLst>
              <a:ext uri="{FF2B5EF4-FFF2-40B4-BE49-F238E27FC236}">
                <a16:creationId xmlns:a16="http://schemas.microsoft.com/office/drawing/2014/main" id="{8E05A851-0690-47AC-AA0F-FC308AA3EF18}"/>
              </a:ext>
            </a:extLst>
          </p:cNvPr>
          <p:cNvSpPr>
            <a:spLocks noGrp="1"/>
          </p:cNvSpPr>
          <p:nvPr>
            <p:ph idx="1"/>
          </p:nvPr>
        </p:nvSpPr>
        <p:spPr/>
        <p:txBody>
          <a:bodyPr/>
          <a:lstStyle/>
          <a:p>
            <a:r>
              <a:rPr lang="en-US" dirty="0"/>
              <a:t>It is microfilaricidal/ larvicidal</a:t>
            </a:r>
          </a:p>
          <a:p>
            <a:r>
              <a:rPr lang="en-US" dirty="0"/>
              <a:t>Kills microfilaria but not the adult filarial worms</a:t>
            </a:r>
          </a:p>
          <a:p>
            <a:r>
              <a:rPr lang="en-US" dirty="0"/>
              <a:t>It acts as a GABA agonist by binding to the GABA receptors at central synapses and thus causing paralysis and detachment of the worm which is then removed by the macrophages.</a:t>
            </a:r>
          </a:p>
          <a:p>
            <a:r>
              <a:rPr lang="en-US" dirty="0"/>
              <a:t>Well absorbed from the gut</a:t>
            </a:r>
          </a:p>
          <a:p>
            <a:r>
              <a:rPr lang="en-US" dirty="0"/>
              <a:t>Metabolized in the liver</a:t>
            </a:r>
          </a:p>
          <a:p>
            <a:r>
              <a:rPr lang="en-US" dirty="0"/>
              <a:t>Excreted in urine</a:t>
            </a:r>
          </a:p>
        </p:txBody>
      </p:sp>
    </p:spTree>
    <p:extLst>
      <p:ext uri="{BB962C8B-B14F-4D97-AF65-F5344CB8AC3E}">
        <p14:creationId xmlns:p14="http://schemas.microsoft.com/office/powerpoint/2010/main" val="28887953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29533A-662C-45DA-8517-E621F86A26CA}"/>
              </a:ext>
            </a:extLst>
          </p:cNvPr>
          <p:cNvSpPr>
            <a:spLocks noGrp="1"/>
          </p:cNvSpPr>
          <p:nvPr>
            <p:ph type="title"/>
          </p:nvPr>
        </p:nvSpPr>
        <p:spPr/>
        <p:txBody>
          <a:bodyPr/>
          <a:lstStyle/>
          <a:p>
            <a:r>
              <a:rPr lang="en-US" dirty="0">
                <a:solidFill>
                  <a:schemeClr val="accent1"/>
                </a:solidFill>
              </a:rPr>
              <a:t>Praziquantel </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C4614986-9B34-45EB-BFFF-860EF74B34B4}"/>
                  </a:ext>
                </a:extLst>
              </p:cNvPr>
              <p:cNvSpPr>
                <a:spLocks noGrp="1"/>
              </p:cNvSpPr>
              <p:nvPr>
                <p:ph idx="1"/>
              </p:nvPr>
            </p:nvSpPr>
            <p:spPr/>
            <p:txBody>
              <a:bodyPr/>
              <a:lstStyle/>
              <a:p>
                <a:r>
                  <a:rPr lang="en-US" dirty="0"/>
                  <a:t>Effective against most cestodes ( tape worms) and trematodes ( schistosomes and flukes)</a:t>
                </a:r>
              </a:p>
              <a:p>
                <a:r>
                  <a:rPr lang="en-US" dirty="0"/>
                  <a:t>It is a vermifuge and acts by causing an increased permeability of the </a:t>
                </a:r>
                <a14:m>
                  <m:oMath xmlns:m="http://schemas.openxmlformats.org/officeDocument/2006/math">
                    <m:sSup>
                      <m:sSupPr>
                        <m:ctrlPr>
                          <a:rPr lang="en-US" i="1" smtClean="0">
                            <a:latin typeface="Cambria Math" panose="02040503050406030204" pitchFamily="18" charset="0"/>
                          </a:rPr>
                        </m:ctrlPr>
                      </m:sSupPr>
                      <m:e>
                        <m:r>
                          <a:rPr lang="en-US" b="0" i="1" smtClean="0">
                            <a:latin typeface="Cambria Math" panose="02040503050406030204" pitchFamily="18" charset="0"/>
                          </a:rPr>
                          <m:t>𝐶𝑎</m:t>
                        </m:r>
                      </m:e>
                      <m:sup>
                        <m:r>
                          <a:rPr lang="en-US" b="0" i="1" smtClean="0">
                            <a:latin typeface="Cambria Math" panose="02040503050406030204" pitchFamily="18" charset="0"/>
                          </a:rPr>
                          <m:t>++</m:t>
                        </m:r>
                      </m:sup>
                    </m:sSup>
                  </m:oMath>
                </a14:m>
                <a:r>
                  <a:rPr lang="en-US" dirty="0"/>
                  <a:t> ions through the cell membrane producing severe muscle contraction followed by spastic paralysis and detachment of the worm</a:t>
                </a:r>
              </a:p>
              <a:p>
                <a:endParaRPr lang="en-US" dirty="0"/>
              </a:p>
            </p:txBody>
          </p:sp>
        </mc:Choice>
        <mc:Fallback xmlns="">
          <p:sp>
            <p:nvSpPr>
              <p:cNvPr id="3" name="Content Placeholder 2">
                <a:extLst>
                  <a:ext uri="{FF2B5EF4-FFF2-40B4-BE49-F238E27FC236}">
                    <a16:creationId xmlns:a16="http://schemas.microsoft.com/office/drawing/2014/main" id="{C4614986-9B34-45EB-BFFF-860EF74B34B4}"/>
                  </a:ext>
                </a:extLst>
              </p:cNvPr>
              <p:cNvSpPr>
                <a:spLocks noGrp="1" noRot="1" noChangeAspect="1" noMove="1" noResize="1" noEditPoints="1" noAdjustHandles="1" noChangeArrowheads="1" noChangeShapeType="1" noTextEdit="1"/>
              </p:cNvSpPr>
              <p:nvPr>
                <p:ph idx="1"/>
              </p:nvPr>
            </p:nvSpPr>
            <p:spPr>
              <a:blipFill>
                <a:blip r:embed="rId2"/>
                <a:stretch>
                  <a:fillRect l="-1043" t="-2241"/>
                </a:stretch>
              </a:blipFill>
            </p:spPr>
            <p:txBody>
              <a:bodyPr/>
              <a:lstStyle/>
              <a:p>
                <a:r>
                  <a:rPr lang="en-US">
                    <a:noFill/>
                  </a:rPr>
                  <a:t> </a:t>
                </a:r>
              </a:p>
            </p:txBody>
          </p:sp>
        </mc:Fallback>
      </mc:AlternateContent>
    </p:spTree>
    <p:extLst>
      <p:ext uri="{BB962C8B-B14F-4D97-AF65-F5344CB8AC3E}">
        <p14:creationId xmlns:p14="http://schemas.microsoft.com/office/powerpoint/2010/main" val="17640295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ANTIMICROBIALS</a:t>
            </a: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3238305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i="1" dirty="0"/>
            </a:br>
            <a:r>
              <a:rPr lang="en-US" i="1" dirty="0">
                <a:solidFill>
                  <a:srgbClr val="FF0000"/>
                </a:solidFill>
              </a:rPr>
              <a:t>Mechanisms of antimicrobial drug action:</a:t>
            </a:r>
            <a:br>
              <a:rPr lang="en-US" dirty="0">
                <a:solidFill>
                  <a:srgbClr val="FF0000"/>
                </a:solidFill>
              </a:rPr>
            </a:br>
            <a:endParaRPr lang="en-US" dirty="0">
              <a:solidFill>
                <a:srgbClr val="FF0000"/>
              </a:solidFill>
            </a:endParaRPr>
          </a:p>
        </p:txBody>
      </p:sp>
      <p:sp>
        <p:nvSpPr>
          <p:cNvPr id="3" name="Content Placeholder 2"/>
          <p:cNvSpPr>
            <a:spLocks noGrp="1"/>
          </p:cNvSpPr>
          <p:nvPr>
            <p:ph idx="1"/>
          </p:nvPr>
        </p:nvSpPr>
        <p:spPr/>
        <p:txBody>
          <a:bodyPr>
            <a:normAutofit/>
          </a:bodyPr>
          <a:lstStyle/>
          <a:p>
            <a:r>
              <a:rPr lang="en-US" sz="3600" dirty="0"/>
              <a:t>1. Inhibition of cell wall synthesis</a:t>
            </a:r>
            <a:br>
              <a:rPr lang="en-US" sz="3600" dirty="0"/>
            </a:br>
            <a:r>
              <a:rPr lang="en-US" sz="3600" dirty="0"/>
              <a:t>2. Cell membrane function inhibitors</a:t>
            </a:r>
            <a:br>
              <a:rPr lang="en-US" sz="3600" dirty="0"/>
            </a:br>
            <a:r>
              <a:rPr lang="en-US" sz="3600" dirty="0"/>
              <a:t>3. Inhibition of protein synthesis</a:t>
            </a:r>
            <a:br>
              <a:rPr lang="en-US" sz="3600" dirty="0"/>
            </a:br>
            <a:r>
              <a:rPr lang="en-US" sz="3600" dirty="0"/>
              <a:t>4. Inhibition of nucleic acid synthesis</a:t>
            </a:r>
            <a:br>
              <a:rPr lang="en-US" sz="3600" dirty="0"/>
            </a:br>
            <a:r>
              <a:rPr lang="en-US" sz="3600" dirty="0"/>
              <a:t>5. Antimetabolites</a:t>
            </a:r>
            <a:br>
              <a:rPr lang="en-US" sz="3600" dirty="0"/>
            </a:br>
            <a:endParaRPr lang="en-US" sz="3600" dirty="0"/>
          </a:p>
        </p:txBody>
      </p:sp>
    </p:spTree>
    <p:extLst>
      <p:ext uri="{BB962C8B-B14F-4D97-AF65-F5344CB8AC3E}">
        <p14:creationId xmlns:p14="http://schemas.microsoft.com/office/powerpoint/2010/main" val="31481708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solidFill>
                  <a:srgbClr val="FF0000"/>
                </a:solidFill>
              </a:rPr>
              <a:t>Mechanisms of resistance to antibiotics</a:t>
            </a:r>
            <a:endParaRPr lang="en-US" dirty="0">
              <a:solidFill>
                <a:srgbClr val="FF0000"/>
              </a:solidFill>
            </a:endParaRPr>
          </a:p>
        </p:txBody>
      </p:sp>
      <p:sp>
        <p:nvSpPr>
          <p:cNvPr id="3" name="Content Placeholder 2"/>
          <p:cNvSpPr>
            <a:spLocks noGrp="1"/>
          </p:cNvSpPr>
          <p:nvPr>
            <p:ph idx="1"/>
          </p:nvPr>
        </p:nvSpPr>
        <p:spPr/>
        <p:txBody>
          <a:bodyPr>
            <a:noAutofit/>
          </a:bodyPr>
          <a:lstStyle/>
          <a:p>
            <a:r>
              <a:rPr lang="en-US" sz="3000" dirty="0"/>
              <a:t> Production of enzymes that inactivate the drug (</a:t>
            </a:r>
            <a:r>
              <a:rPr lang="en-US" sz="3000" dirty="0" err="1"/>
              <a:t>eg</a:t>
            </a:r>
            <a:r>
              <a:rPr lang="en-US" sz="3000" dirty="0"/>
              <a:t>. </a:t>
            </a:r>
            <a:r>
              <a:rPr lang="el-GR" sz="3000" dirty="0"/>
              <a:t>β -</a:t>
            </a:r>
            <a:r>
              <a:rPr lang="en-US" sz="3000" dirty="0"/>
              <a:t>lactamase, which inactivates beta lactam antibiotics; acetyl </a:t>
            </a:r>
            <a:r>
              <a:rPr lang="en-US" sz="3000" dirty="0" err="1"/>
              <a:t>transferases</a:t>
            </a:r>
            <a:r>
              <a:rPr lang="en-US" sz="3000" dirty="0"/>
              <a:t>, which inactivate chloramphenicol; kinases and other enzymes, which inactivate aminoglycosides.</a:t>
            </a:r>
          </a:p>
          <a:p>
            <a:r>
              <a:rPr lang="en-US" sz="3000" dirty="0"/>
              <a:t>Alteration of the drug-binding site: this occurs with </a:t>
            </a:r>
            <a:r>
              <a:rPr lang="en-US" sz="3000" dirty="0" err="1"/>
              <a:t>penicillins</a:t>
            </a:r>
            <a:r>
              <a:rPr lang="en-US" sz="3000" dirty="0"/>
              <a:t>, aminoglycosides and</a:t>
            </a:r>
            <a:br>
              <a:rPr lang="en-US" sz="3000" dirty="0"/>
            </a:br>
            <a:r>
              <a:rPr lang="en-US" sz="3000" dirty="0"/>
              <a:t>erythromycin.</a:t>
            </a:r>
            <a:br>
              <a:rPr lang="en-US" sz="3000" dirty="0"/>
            </a:br>
            <a:br>
              <a:rPr lang="en-US" sz="3000" dirty="0"/>
            </a:br>
            <a:endParaRPr lang="en-US" sz="3000" dirty="0"/>
          </a:p>
        </p:txBody>
      </p:sp>
    </p:spTree>
    <p:extLst>
      <p:ext uri="{BB962C8B-B14F-4D97-AF65-F5344CB8AC3E}">
        <p14:creationId xmlns:p14="http://schemas.microsoft.com/office/powerpoint/2010/main" val="39171080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3300" dirty="0"/>
              <a:t>Reduction of drug uptake by the bacterium: </a:t>
            </a:r>
            <a:r>
              <a:rPr lang="en-US" sz="3300" dirty="0" err="1"/>
              <a:t>eg</a:t>
            </a:r>
            <a:r>
              <a:rPr lang="en-US" sz="3300" dirty="0"/>
              <a:t>. Tetracyclines</a:t>
            </a:r>
          </a:p>
          <a:p>
            <a:r>
              <a:rPr lang="en-US" sz="3300" dirty="0"/>
              <a:t>Alteration of enzymes: </a:t>
            </a:r>
            <a:r>
              <a:rPr lang="en-US" sz="3300" dirty="0" err="1"/>
              <a:t>eg</a:t>
            </a:r>
            <a:r>
              <a:rPr lang="en-US" sz="3300" dirty="0"/>
              <a:t>. </a:t>
            </a:r>
            <a:r>
              <a:rPr lang="en-US" sz="3300" dirty="0" err="1"/>
              <a:t>Dihydrofolate</a:t>
            </a:r>
            <a:r>
              <a:rPr lang="en-US" sz="3300" dirty="0"/>
              <a:t> </a:t>
            </a:r>
            <a:r>
              <a:rPr lang="en-US" sz="3300" dirty="0" err="1"/>
              <a:t>reductase</a:t>
            </a:r>
            <a:r>
              <a:rPr lang="en-US" sz="3300" dirty="0"/>
              <a:t> becomes insensitive to trimethoprim.</a:t>
            </a:r>
            <a:br>
              <a:rPr lang="en-US" sz="3300" dirty="0"/>
            </a:br>
            <a:endParaRPr lang="en-US" sz="3300" dirty="0"/>
          </a:p>
        </p:txBody>
      </p:sp>
    </p:spTree>
    <p:extLst>
      <p:ext uri="{BB962C8B-B14F-4D97-AF65-F5344CB8AC3E}">
        <p14:creationId xmlns:p14="http://schemas.microsoft.com/office/powerpoint/2010/main" val="36927333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Cell wall synthesis inhibitors</a:t>
            </a:r>
            <a:endParaRPr lang="en-US" dirty="0"/>
          </a:p>
        </p:txBody>
      </p:sp>
      <p:sp>
        <p:nvSpPr>
          <p:cNvPr id="3" name="Content Placeholder 2"/>
          <p:cNvSpPr>
            <a:spLocks noGrp="1"/>
          </p:cNvSpPr>
          <p:nvPr>
            <p:ph idx="1"/>
          </p:nvPr>
        </p:nvSpPr>
        <p:spPr/>
        <p:txBody>
          <a:bodyPr>
            <a:normAutofit/>
          </a:bodyPr>
          <a:lstStyle/>
          <a:p>
            <a:r>
              <a:rPr lang="en-US" sz="3300" b="1" dirty="0"/>
              <a:t>Members the group: </a:t>
            </a:r>
            <a:r>
              <a:rPr lang="en-US" sz="3300" dirty="0"/>
              <a:t>Beta-lactam antibiotics, </a:t>
            </a:r>
            <a:r>
              <a:rPr lang="en-US" sz="3300" dirty="0" err="1"/>
              <a:t>vancomycin</a:t>
            </a:r>
            <a:r>
              <a:rPr lang="en-US" sz="3300" dirty="0"/>
              <a:t>, </a:t>
            </a:r>
            <a:r>
              <a:rPr lang="en-US" sz="3300" dirty="0" err="1"/>
              <a:t>bacitracine</a:t>
            </a:r>
            <a:r>
              <a:rPr lang="en-US" sz="3300" dirty="0"/>
              <a:t>, and </a:t>
            </a:r>
            <a:r>
              <a:rPr lang="en-US" sz="3300" dirty="0" err="1"/>
              <a:t>cycloserine</a:t>
            </a:r>
            <a:br>
              <a:rPr lang="en-US" sz="3300" dirty="0"/>
            </a:br>
            <a:br>
              <a:rPr lang="en-US" sz="3300" dirty="0"/>
            </a:br>
            <a:endParaRPr lang="en-US" sz="3300" dirty="0"/>
          </a:p>
        </p:txBody>
      </p:sp>
    </p:spTree>
    <p:extLst>
      <p:ext uri="{BB962C8B-B14F-4D97-AF65-F5344CB8AC3E}">
        <p14:creationId xmlns:p14="http://schemas.microsoft.com/office/powerpoint/2010/main" val="133331398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2400" b="1" i="1" dirty="0"/>
              <a:t>Beta-lactam antibiotics: </a:t>
            </a:r>
            <a:r>
              <a:rPr lang="en-US" sz="2400" dirty="0"/>
              <a:t>Penicillins, </a:t>
            </a:r>
            <a:r>
              <a:rPr lang="en-US" sz="2400" dirty="0" err="1"/>
              <a:t>cephalosporins</a:t>
            </a:r>
            <a:r>
              <a:rPr lang="en-US" sz="2400" dirty="0"/>
              <a:t>, </a:t>
            </a:r>
            <a:r>
              <a:rPr lang="en-US" sz="2400" dirty="0" err="1"/>
              <a:t>carbapenems</a:t>
            </a:r>
            <a:r>
              <a:rPr lang="en-US" sz="2400" dirty="0"/>
              <a:t>, and </a:t>
            </a:r>
            <a:r>
              <a:rPr lang="en-US" sz="2400" dirty="0" err="1"/>
              <a:t>monobactams</a:t>
            </a:r>
            <a:r>
              <a:rPr lang="en-US" sz="2400" dirty="0"/>
              <a:t> are members of the family. </a:t>
            </a:r>
          </a:p>
          <a:p>
            <a:r>
              <a:rPr lang="en-US" sz="2400" dirty="0"/>
              <a:t>All members of the family have a beta-lactam ring and a carboxyl group resulting in similarities in the pharmacokinetics and mechanism of action of the group members.</a:t>
            </a:r>
          </a:p>
          <a:p>
            <a:r>
              <a:rPr lang="en-US" sz="2400" dirty="0"/>
              <a:t>They are water-soluble, elimination is primary renal and organic anion transport system is used.</a:t>
            </a:r>
          </a:p>
        </p:txBody>
      </p:sp>
    </p:spTree>
    <p:extLst>
      <p:ext uri="{BB962C8B-B14F-4D97-AF65-F5344CB8AC3E}">
        <p14:creationId xmlns:p14="http://schemas.microsoft.com/office/powerpoint/2010/main" val="180110595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solidFill>
                  <a:srgbClr val="FF0000"/>
                </a:solidFill>
              </a:rPr>
              <a:t>Penicillins</a:t>
            </a:r>
            <a:endParaRPr lang="en-US" dirty="0">
              <a:solidFill>
                <a:srgbClr val="FF0000"/>
              </a:solidFill>
            </a:endParaRPr>
          </a:p>
        </p:txBody>
      </p:sp>
      <p:sp>
        <p:nvSpPr>
          <p:cNvPr id="3" name="Content Placeholder 2"/>
          <p:cNvSpPr>
            <a:spLocks noGrp="1"/>
          </p:cNvSpPr>
          <p:nvPr>
            <p:ph idx="1"/>
          </p:nvPr>
        </p:nvSpPr>
        <p:spPr/>
        <p:txBody>
          <a:bodyPr>
            <a:noAutofit/>
          </a:bodyPr>
          <a:lstStyle/>
          <a:p>
            <a:r>
              <a:rPr lang="en-US" sz="2700" dirty="0"/>
              <a:t>Penicillins have similar structure, pharmacological and toxicological properties. </a:t>
            </a:r>
          </a:p>
          <a:p>
            <a:r>
              <a:rPr lang="en-US" sz="2700" dirty="0"/>
              <a:t>The prototype of </a:t>
            </a:r>
            <a:r>
              <a:rPr lang="en-US" sz="2700" dirty="0" err="1"/>
              <a:t>penicillins</a:t>
            </a:r>
            <a:r>
              <a:rPr lang="en-US" sz="2700" dirty="0"/>
              <a:t> is penicillin G and is naturally derived from a genus of </a:t>
            </a:r>
            <a:r>
              <a:rPr lang="en-US" sz="2700" dirty="0" err="1"/>
              <a:t>moulds</a:t>
            </a:r>
            <a:r>
              <a:rPr lang="en-US" sz="2700" dirty="0"/>
              <a:t> called </a:t>
            </a:r>
            <a:r>
              <a:rPr lang="en-US" sz="2700" dirty="0" err="1"/>
              <a:t>penicillium</a:t>
            </a:r>
            <a:r>
              <a:rPr lang="en-US" sz="2700" dirty="0"/>
              <a:t>.</a:t>
            </a:r>
          </a:p>
          <a:p>
            <a:r>
              <a:rPr lang="en-US" sz="2700" i="1" dirty="0"/>
              <a:t>Classification: </a:t>
            </a:r>
            <a:r>
              <a:rPr lang="en-US" sz="2700" dirty="0"/>
              <a:t>Penicillins can be classified into three groups: </a:t>
            </a:r>
            <a:r>
              <a:rPr lang="en-US" sz="2700" b="1" i="1" dirty="0"/>
              <a:t>Natural Penicillins,</a:t>
            </a:r>
            <a:r>
              <a:rPr lang="en-US" sz="2700" b="1" dirty="0"/>
              <a:t> </a:t>
            </a:r>
            <a:r>
              <a:rPr lang="en-US" sz="2700" b="1" i="1" dirty="0" err="1"/>
              <a:t>Antistaphylococcal</a:t>
            </a:r>
            <a:r>
              <a:rPr lang="en-US" sz="2700" b="1" i="1" dirty="0"/>
              <a:t> </a:t>
            </a:r>
            <a:r>
              <a:rPr lang="en-US" sz="2700" b="1" i="1" dirty="0" err="1"/>
              <a:t>penicillins</a:t>
            </a:r>
            <a:r>
              <a:rPr lang="en-US" sz="2700" b="1" i="1" dirty="0"/>
              <a:t>, </a:t>
            </a:r>
            <a:r>
              <a:rPr lang="en-US" sz="2700" b="1" dirty="0"/>
              <a:t>and </a:t>
            </a:r>
            <a:r>
              <a:rPr lang="en-US" sz="2700" b="1" i="1" dirty="0"/>
              <a:t>Extended-spectrum </a:t>
            </a:r>
            <a:r>
              <a:rPr lang="en-US" sz="2700" b="1" i="1" dirty="0" err="1"/>
              <a:t>penicillins</a:t>
            </a:r>
            <a:r>
              <a:rPr lang="en-US" sz="2700" b="1" i="1" dirty="0"/>
              <a:t>.</a:t>
            </a:r>
            <a:br>
              <a:rPr lang="en-US" sz="2700" dirty="0"/>
            </a:br>
            <a:endParaRPr lang="en-US" sz="2700" dirty="0"/>
          </a:p>
        </p:txBody>
      </p:sp>
    </p:spTree>
    <p:extLst>
      <p:ext uri="{BB962C8B-B14F-4D97-AF65-F5344CB8AC3E}">
        <p14:creationId xmlns:p14="http://schemas.microsoft.com/office/powerpoint/2010/main" val="33945907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9CB694-DC93-4E16-A852-262F212DE49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B47DD19-68BC-4665-B710-D253456F95BF}"/>
              </a:ext>
            </a:extLst>
          </p:cNvPr>
          <p:cNvSpPr>
            <a:spLocks noGrp="1"/>
          </p:cNvSpPr>
          <p:nvPr>
            <p:ph idx="1"/>
          </p:nvPr>
        </p:nvSpPr>
        <p:spPr/>
        <p:txBody>
          <a:bodyPr/>
          <a:lstStyle/>
          <a:p>
            <a:r>
              <a:rPr lang="en-US" dirty="0"/>
              <a:t>Local anesthesia</a:t>
            </a:r>
          </a:p>
          <a:p>
            <a:r>
              <a:rPr lang="en-US" dirty="0"/>
              <a:t>Hematinic</a:t>
            </a:r>
          </a:p>
          <a:p>
            <a:r>
              <a:rPr lang="en-US" dirty="0"/>
              <a:t>Antacids</a:t>
            </a:r>
          </a:p>
          <a:p>
            <a:r>
              <a:rPr lang="en-US" dirty="0"/>
              <a:t>Psychotropic</a:t>
            </a:r>
          </a:p>
          <a:p>
            <a:r>
              <a:rPr lang="en-US" dirty="0"/>
              <a:t>Bronchodilators</a:t>
            </a:r>
          </a:p>
          <a:p>
            <a:r>
              <a:rPr lang="en-US" dirty="0"/>
              <a:t>Dermatological medications</a:t>
            </a:r>
          </a:p>
          <a:p>
            <a:r>
              <a:rPr lang="en-US" dirty="0"/>
              <a:t>Oxytocic</a:t>
            </a:r>
          </a:p>
          <a:p>
            <a:r>
              <a:rPr lang="en-US" dirty="0" err="1"/>
              <a:t>rescuscitative</a:t>
            </a:r>
            <a:endParaRPr lang="en-US" dirty="0"/>
          </a:p>
        </p:txBody>
      </p:sp>
    </p:spTree>
    <p:extLst>
      <p:ext uri="{BB962C8B-B14F-4D97-AF65-F5344CB8AC3E}">
        <p14:creationId xmlns:p14="http://schemas.microsoft.com/office/powerpoint/2010/main" val="388320969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t>Mechanism of Action:</a:t>
            </a:r>
            <a:endParaRPr lang="en-US" b="1" dirty="0"/>
          </a:p>
        </p:txBody>
      </p:sp>
      <p:sp>
        <p:nvSpPr>
          <p:cNvPr id="3" name="Content Placeholder 2"/>
          <p:cNvSpPr>
            <a:spLocks noGrp="1"/>
          </p:cNvSpPr>
          <p:nvPr>
            <p:ph idx="1"/>
          </p:nvPr>
        </p:nvSpPr>
        <p:spPr/>
        <p:txBody>
          <a:bodyPr>
            <a:normAutofit/>
          </a:bodyPr>
          <a:lstStyle/>
          <a:p>
            <a:r>
              <a:rPr lang="en-US" sz="3000" dirty="0"/>
              <a:t>Penicillins inhibit bacterial growth by interfering with a specific step in bacterial cell wall synthesis (block the </a:t>
            </a:r>
            <a:r>
              <a:rPr lang="en-US" sz="3000" dirty="0" err="1"/>
              <a:t>transpeptidation</a:t>
            </a:r>
            <a:r>
              <a:rPr lang="en-US" sz="3000" dirty="0"/>
              <a:t> reaction). </a:t>
            </a:r>
          </a:p>
          <a:p>
            <a:r>
              <a:rPr lang="en-US" sz="3000" dirty="0"/>
              <a:t>Sensitive </a:t>
            </a:r>
            <a:r>
              <a:rPr lang="en-US" sz="3000" dirty="0" err="1"/>
              <a:t>penicillins</a:t>
            </a:r>
            <a:r>
              <a:rPr lang="en-US" sz="3000" dirty="0"/>
              <a:t> are </a:t>
            </a:r>
            <a:r>
              <a:rPr lang="en-US" sz="3000" dirty="0" err="1"/>
              <a:t>inactivatived</a:t>
            </a:r>
            <a:r>
              <a:rPr lang="en-US" sz="3000" dirty="0"/>
              <a:t> by </a:t>
            </a:r>
            <a:r>
              <a:rPr lang="en-US" sz="3000" dirty="0" err="1"/>
              <a:t>betalactamase</a:t>
            </a:r>
            <a:r>
              <a:rPr lang="en-US" sz="3000" dirty="0"/>
              <a:t> enzymes.</a:t>
            </a:r>
            <a:br>
              <a:rPr lang="en-US" sz="3000" dirty="0"/>
            </a:br>
            <a:endParaRPr lang="en-US" sz="3000" dirty="0"/>
          </a:p>
        </p:txBody>
      </p:sp>
    </p:spTree>
    <p:extLst>
      <p:ext uri="{BB962C8B-B14F-4D97-AF65-F5344CB8AC3E}">
        <p14:creationId xmlns:p14="http://schemas.microsoft.com/office/powerpoint/2010/main" val="31975976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t>Pharmacokinetics:</a:t>
            </a:r>
            <a:endParaRPr lang="en-US" b="1" dirty="0"/>
          </a:p>
        </p:txBody>
      </p:sp>
      <p:sp>
        <p:nvSpPr>
          <p:cNvPr id="3" name="Content Placeholder 2"/>
          <p:cNvSpPr>
            <a:spLocks noGrp="1"/>
          </p:cNvSpPr>
          <p:nvPr>
            <p:ph idx="1"/>
          </p:nvPr>
        </p:nvSpPr>
        <p:spPr/>
        <p:txBody>
          <a:bodyPr>
            <a:normAutofit/>
          </a:bodyPr>
          <a:lstStyle/>
          <a:p>
            <a:r>
              <a:rPr lang="en-US" sz="2400" dirty="0"/>
              <a:t>Penicillin G is unstable in acid media, hence destroyed by gastric juice. Ampicillin, amoxicillin, and </a:t>
            </a:r>
            <a:r>
              <a:rPr lang="en-US" sz="2400" dirty="0" err="1"/>
              <a:t>dicloxacillin</a:t>
            </a:r>
            <a:r>
              <a:rPr lang="en-US" sz="2400" dirty="0"/>
              <a:t> are acid-stable and relatively well absorbed after oral </a:t>
            </a:r>
            <a:r>
              <a:rPr lang="en-US" sz="2400" dirty="0" err="1"/>
              <a:t>adminstraion</a:t>
            </a:r>
            <a:r>
              <a:rPr lang="en-US" sz="2400" dirty="0"/>
              <a:t>. </a:t>
            </a:r>
          </a:p>
          <a:p>
            <a:r>
              <a:rPr lang="en-US" sz="2400" dirty="0"/>
              <a:t>Oral </a:t>
            </a:r>
            <a:r>
              <a:rPr lang="en-US" sz="2400" dirty="0" err="1"/>
              <a:t>penicillins</a:t>
            </a:r>
            <a:r>
              <a:rPr lang="en-US" sz="2400" dirty="0"/>
              <a:t> should be given 1-2 hours before or after meals to minimize binding to food proteins and acid inactivation (except </a:t>
            </a:r>
            <a:r>
              <a:rPr lang="en-US" sz="2400" dirty="0" err="1"/>
              <a:t>ampicilin</a:t>
            </a:r>
            <a:r>
              <a:rPr lang="en-US" sz="2400" dirty="0"/>
              <a:t>). </a:t>
            </a:r>
          </a:p>
          <a:p>
            <a:r>
              <a:rPr lang="en-US" sz="2400" dirty="0"/>
              <a:t>The absorption of most penicillin is complete and rapid after IM administration. </a:t>
            </a:r>
          </a:p>
        </p:txBody>
      </p:sp>
    </p:spTree>
    <p:extLst>
      <p:ext uri="{BB962C8B-B14F-4D97-AF65-F5344CB8AC3E}">
        <p14:creationId xmlns:p14="http://schemas.microsoft.com/office/powerpoint/2010/main" val="72141726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r>
              <a:rPr lang="en-US" sz="3000" dirty="0"/>
              <a:t>The kidneys rapidly excrete penicillin.</a:t>
            </a:r>
          </a:p>
          <a:p>
            <a:r>
              <a:rPr lang="en-US" sz="3000" dirty="0"/>
              <a:t>Renal excretion is by glomerular filtration (10%) and by tubular secretion (90%). </a:t>
            </a:r>
          </a:p>
          <a:p>
            <a:r>
              <a:rPr lang="en-US" sz="3000" dirty="0"/>
              <a:t>Blood levels of all </a:t>
            </a:r>
            <a:r>
              <a:rPr lang="en-US" sz="3000" dirty="0" err="1"/>
              <a:t>penicillins</a:t>
            </a:r>
            <a:r>
              <a:rPr lang="en-US" sz="3000" dirty="0"/>
              <a:t> can be raised by simultaneous administration of </a:t>
            </a:r>
            <a:r>
              <a:rPr lang="en-US" sz="3000" dirty="0" err="1"/>
              <a:t>probenecid</a:t>
            </a:r>
            <a:r>
              <a:rPr lang="en-US" sz="3000" dirty="0"/>
              <a:t> orally, which impairs tubular secretion of weak acids.</a:t>
            </a:r>
            <a:br>
              <a:rPr lang="en-US" sz="3000" dirty="0"/>
            </a:br>
            <a:endParaRPr lang="en-US" sz="3000" dirty="0"/>
          </a:p>
          <a:p>
            <a:endParaRPr lang="en-US" sz="3000" dirty="0"/>
          </a:p>
        </p:txBody>
      </p:sp>
    </p:spTree>
    <p:extLst>
      <p:ext uri="{BB962C8B-B14F-4D97-AF65-F5344CB8AC3E}">
        <p14:creationId xmlns:p14="http://schemas.microsoft.com/office/powerpoint/2010/main" val="111794650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b="1" i="1" dirty="0"/>
            </a:br>
            <a:r>
              <a:rPr lang="en-US" b="1" i="1" dirty="0"/>
              <a:t>Clinical Uses</a:t>
            </a:r>
            <a:br>
              <a:rPr lang="en-US" b="1" dirty="0"/>
            </a:br>
            <a:endParaRPr lang="en-US" b="1" dirty="0"/>
          </a:p>
        </p:txBody>
      </p:sp>
      <p:sp>
        <p:nvSpPr>
          <p:cNvPr id="3" name="Content Placeholder 2"/>
          <p:cNvSpPr>
            <a:spLocks noGrp="1"/>
          </p:cNvSpPr>
          <p:nvPr>
            <p:ph idx="1"/>
          </p:nvPr>
        </p:nvSpPr>
        <p:spPr/>
        <p:txBody>
          <a:bodyPr>
            <a:noAutofit/>
          </a:bodyPr>
          <a:lstStyle/>
          <a:p>
            <a:r>
              <a:rPr lang="en-US" sz="2400" b="1" i="1" dirty="0"/>
              <a:t>Natural Penicillins: </a:t>
            </a:r>
            <a:r>
              <a:rPr lang="en-US" sz="2400" dirty="0"/>
              <a:t>Penicillin G and penicillin V are natural </a:t>
            </a:r>
            <a:r>
              <a:rPr lang="en-US" sz="2400" dirty="0" err="1"/>
              <a:t>penicillins</a:t>
            </a:r>
            <a:r>
              <a:rPr lang="en-US" sz="2400" dirty="0"/>
              <a:t>. Penicillin G is the drug of choice for infections caused by streptococci, </a:t>
            </a:r>
            <a:r>
              <a:rPr lang="en-US" sz="2400" dirty="0" err="1"/>
              <a:t>meningococci</a:t>
            </a:r>
            <a:r>
              <a:rPr lang="en-US" sz="2400" dirty="0"/>
              <a:t>, enterococci, penicillin-susceptible pneumococci, non-beta-lactamase-producing staphylococci, </a:t>
            </a:r>
            <a:r>
              <a:rPr lang="en-US" sz="2400" dirty="0" err="1"/>
              <a:t>Treponema</a:t>
            </a:r>
            <a:r>
              <a:rPr lang="en-US" sz="2400" dirty="0"/>
              <a:t> </a:t>
            </a:r>
            <a:r>
              <a:rPr lang="en-US" sz="2400" dirty="0" err="1"/>
              <a:t>pallidum</a:t>
            </a:r>
            <a:r>
              <a:rPr lang="en-US" sz="2400" dirty="0"/>
              <a:t> and many other spirochetes, Bacillus </a:t>
            </a:r>
            <a:r>
              <a:rPr lang="en-US" sz="2400" dirty="0" err="1"/>
              <a:t>anthracis</a:t>
            </a:r>
            <a:r>
              <a:rPr lang="en-US" sz="2400" dirty="0"/>
              <a:t>, Clostridium species, </a:t>
            </a:r>
            <a:r>
              <a:rPr lang="en-US" sz="2400" dirty="0" err="1"/>
              <a:t>Actinomyces</a:t>
            </a:r>
            <a:r>
              <a:rPr lang="en-US" sz="2400" dirty="0"/>
              <a:t>, and other </a:t>
            </a:r>
            <a:r>
              <a:rPr lang="en-US" sz="2400" dirty="0" err="1"/>
              <a:t>grampositive</a:t>
            </a:r>
            <a:r>
              <a:rPr lang="en-US" sz="2400" dirty="0"/>
              <a:t> rods and non-beta-lactamase-producing gram-negative anaerobic organisms. </a:t>
            </a:r>
          </a:p>
          <a:p>
            <a:r>
              <a:rPr lang="en-US" sz="2400" dirty="0"/>
              <a:t>Penicillin V is acid stable but it is less potent than penicillin G.</a:t>
            </a:r>
            <a:br>
              <a:rPr lang="en-US" sz="2400" dirty="0"/>
            </a:br>
            <a:endParaRPr lang="en-US" sz="2400" dirty="0"/>
          </a:p>
        </p:txBody>
      </p:sp>
    </p:spTree>
    <p:extLst>
      <p:ext uri="{BB962C8B-B14F-4D97-AF65-F5344CB8AC3E}">
        <p14:creationId xmlns:p14="http://schemas.microsoft.com/office/powerpoint/2010/main" val="89766491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2700" b="1" i="1" dirty="0"/>
              <a:t>Ant staphylococcal Penicillins: </a:t>
            </a:r>
            <a:r>
              <a:rPr lang="en-US" sz="2700" dirty="0"/>
              <a:t>[Methicillin, </a:t>
            </a:r>
            <a:r>
              <a:rPr lang="en-US" sz="2700" dirty="0" err="1"/>
              <a:t>Nafcillin</a:t>
            </a:r>
            <a:r>
              <a:rPr lang="en-US" sz="2700" dirty="0"/>
              <a:t>, </a:t>
            </a:r>
            <a:r>
              <a:rPr lang="en-US" sz="2700" dirty="0" err="1"/>
              <a:t>isoxazolyl</a:t>
            </a:r>
            <a:r>
              <a:rPr lang="en-US" sz="2700" dirty="0"/>
              <a:t> </a:t>
            </a:r>
            <a:r>
              <a:rPr lang="en-US" sz="2700" dirty="0" err="1"/>
              <a:t>penicillins</a:t>
            </a:r>
            <a:r>
              <a:rPr lang="en-US" sz="2700" dirty="0"/>
              <a:t> (</a:t>
            </a:r>
            <a:r>
              <a:rPr lang="en-US" sz="2700" dirty="0" err="1"/>
              <a:t>Oxacillin</a:t>
            </a:r>
            <a:r>
              <a:rPr lang="en-US" sz="2700" dirty="0"/>
              <a:t>, </a:t>
            </a:r>
            <a:r>
              <a:rPr lang="en-US" sz="2700" dirty="0" err="1"/>
              <a:t>cloxacillin</a:t>
            </a:r>
            <a:r>
              <a:rPr lang="en-US" sz="2700" dirty="0"/>
              <a:t>, and </a:t>
            </a:r>
            <a:r>
              <a:rPr lang="en-US" sz="2700" dirty="0" err="1"/>
              <a:t>dicloxacillin</a:t>
            </a:r>
            <a:r>
              <a:rPr lang="en-US" sz="2700" dirty="0"/>
              <a:t>)]. The only indication is infections caused by beta-lactamase-producing staphylococci. </a:t>
            </a:r>
          </a:p>
          <a:p>
            <a:r>
              <a:rPr lang="en-US" sz="2700" dirty="0"/>
              <a:t>Oral </a:t>
            </a:r>
            <a:r>
              <a:rPr lang="en-US" sz="2700" dirty="0" err="1"/>
              <a:t>isoxazolyl</a:t>
            </a:r>
            <a:r>
              <a:rPr lang="en-US" sz="2700" dirty="0"/>
              <a:t> penicillin is suitable for treatment of mild localized staphylococcal infections, for serious systemic staphylococcal infections, </a:t>
            </a:r>
            <a:r>
              <a:rPr lang="en-US" sz="2700" dirty="0" err="1"/>
              <a:t>oxacillin</a:t>
            </a:r>
            <a:r>
              <a:rPr lang="en-US" sz="2700" dirty="0"/>
              <a:t> or </a:t>
            </a:r>
            <a:r>
              <a:rPr lang="en-US" sz="2700" dirty="0" err="1"/>
              <a:t>nafcillin</a:t>
            </a:r>
            <a:r>
              <a:rPr lang="en-US" sz="2700" dirty="0"/>
              <a:t>, is given by intermittent intravenous infusion</a:t>
            </a:r>
            <a:r>
              <a:rPr lang="en-US" dirty="0"/>
              <a:t>.</a:t>
            </a:r>
            <a:br>
              <a:rPr lang="en-US" dirty="0"/>
            </a:br>
            <a:endParaRPr lang="en-US" dirty="0"/>
          </a:p>
        </p:txBody>
      </p:sp>
    </p:spTree>
    <p:extLst>
      <p:ext uri="{BB962C8B-B14F-4D97-AF65-F5344CB8AC3E}">
        <p14:creationId xmlns:p14="http://schemas.microsoft.com/office/powerpoint/2010/main" val="239100013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752600" y="1825625"/>
            <a:ext cx="8286750" cy="4351338"/>
          </a:xfrm>
        </p:spPr>
        <p:txBody>
          <a:bodyPr>
            <a:noAutofit/>
          </a:bodyPr>
          <a:lstStyle/>
          <a:p>
            <a:r>
              <a:rPr lang="en-US" b="1" i="1" dirty="0"/>
              <a:t>Extended Spectrum Penicillins: </a:t>
            </a:r>
            <a:r>
              <a:rPr lang="en-US" dirty="0" err="1"/>
              <a:t>Aminopenicillins</a:t>
            </a:r>
            <a:r>
              <a:rPr lang="en-US" dirty="0"/>
              <a:t> (ampicillin, amoxicillin), </a:t>
            </a:r>
            <a:r>
              <a:rPr lang="en-US" dirty="0" err="1"/>
              <a:t>Carboxypenicillins</a:t>
            </a:r>
            <a:r>
              <a:rPr lang="en-US" dirty="0"/>
              <a:t> (</a:t>
            </a:r>
            <a:r>
              <a:rPr lang="en-US" dirty="0" err="1"/>
              <a:t>Carbenicillin</a:t>
            </a:r>
            <a:r>
              <a:rPr lang="en-US" dirty="0"/>
              <a:t>, </a:t>
            </a:r>
            <a:r>
              <a:rPr lang="en-US" dirty="0" err="1"/>
              <a:t>ticarcillin</a:t>
            </a:r>
            <a:r>
              <a:rPr lang="en-US" dirty="0"/>
              <a:t>, effective at lower doses), and </a:t>
            </a:r>
            <a:r>
              <a:rPr lang="en-US" dirty="0" err="1"/>
              <a:t>Ureidopenicillins</a:t>
            </a:r>
            <a:r>
              <a:rPr lang="en-US" dirty="0"/>
              <a:t> (</a:t>
            </a:r>
            <a:r>
              <a:rPr lang="en-US" dirty="0" err="1"/>
              <a:t>piperacillin</a:t>
            </a:r>
            <a:r>
              <a:rPr lang="en-US" dirty="0"/>
              <a:t>, </a:t>
            </a:r>
            <a:r>
              <a:rPr lang="en-US" dirty="0" err="1"/>
              <a:t>mezlocillin</a:t>
            </a:r>
            <a:r>
              <a:rPr lang="en-US" dirty="0"/>
              <a:t>,</a:t>
            </a:r>
            <a:br>
              <a:rPr lang="en-US" dirty="0"/>
            </a:br>
            <a:r>
              <a:rPr lang="en-US" dirty="0"/>
              <a:t>and </a:t>
            </a:r>
            <a:r>
              <a:rPr lang="en-US" dirty="0" err="1"/>
              <a:t>azlocillin</a:t>
            </a:r>
            <a:r>
              <a:rPr lang="en-US" dirty="0"/>
              <a:t>): Spectrum of activity similar to penicillin G, though having greater activity against gram-negative bacteria due to their enhanced ability to penetrate the gram-negative outer membrane. </a:t>
            </a:r>
          </a:p>
          <a:p>
            <a:r>
              <a:rPr lang="en-US" dirty="0"/>
              <a:t>The </a:t>
            </a:r>
            <a:r>
              <a:rPr lang="en-US" dirty="0" err="1"/>
              <a:t>aminopenicillins</a:t>
            </a:r>
            <a:r>
              <a:rPr lang="en-US" dirty="0"/>
              <a:t> have the same spectrum and activity, but amoxicillin is better absorbed from the gut. </a:t>
            </a:r>
          </a:p>
        </p:txBody>
      </p:sp>
    </p:spTree>
    <p:extLst>
      <p:ext uri="{BB962C8B-B14F-4D97-AF65-F5344CB8AC3E}">
        <p14:creationId xmlns:p14="http://schemas.microsoft.com/office/powerpoint/2010/main" val="13121459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r>
              <a:rPr lang="en-US" dirty="0"/>
              <a:t>These drugs are given orally to treat urinary tract infections, sinusitis, otitis, and lower respiratory tract infections. </a:t>
            </a:r>
          </a:p>
          <a:p>
            <a:r>
              <a:rPr lang="en-US" dirty="0"/>
              <a:t>Ampicillin IV is useful for treating serious infections caused by penicillin-susceptible organisms, including anaerobes, enterococci, Listeria </a:t>
            </a:r>
            <a:r>
              <a:rPr lang="en-US" dirty="0" err="1"/>
              <a:t>monocytogenes</a:t>
            </a:r>
            <a:r>
              <a:rPr lang="en-US" dirty="0"/>
              <a:t>, and susceptible strains of gram-negative </a:t>
            </a:r>
            <a:r>
              <a:rPr lang="en-US" dirty="0" err="1"/>
              <a:t>cocci</a:t>
            </a:r>
            <a:r>
              <a:rPr lang="en-US" dirty="0"/>
              <a:t> and bacilli such as E coli, H </a:t>
            </a:r>
            <a:r>
              <a:rPr lang="en-US" dirty="0" err="1"/>
              <a:t>influenzae</a:t>
            </a:r>
            <a:r>
              <a:rPr lang="en-US" dirty="0"/>
              <a:t>, and Salmonella species. </a:t>
            </a:r>
            <a:r>
              <a:rPr lang="en-US" dirty="0" err="1"/>
              <a:t>Carboxypenicillins</a:t>
            </a:r>
            <a:r>
              <a:rPr lang="en-US" dirty="0"/>
              <a:t> extend the ampicillin spectrum of</a:t>
            </a:r>
            <a:br>
              <a:rPr lang="en-US" dirty="0"/>
            </a:br>
            <a:r>
              <a:rPr lang="en-US" dirty="0"/>
              <a:t>activity to include Pseudomonas </a:t>
            </a:r>
            <a:r>
              <a:rPr lang="en-US" dirty="0" err="1"/>
              <a:t>aeruginosa</a:t>
            </a:r>
            <a:r>
              <a:rPr lang="en-US" dirty="0"/>
              <a:t> and </a:t>
            </a:r>
            <a:r>
              <a:rPr lang="en-US" dirty="0" err="1"/>
              <a:t>Enterobacter</a:t>
            </a:r>
            <a:r>
              <a:rPr lang="en-US" dirty="0"/>
              <a:t> species. </a:t>
            </a:r>
          </a:p>
        </p:txBody>
      </p:sp>
    </p:spTree>
    <p:extLst>
      <p:ext uri="{BB962C8B-B14F-4D97-AF65-F5344CB8AC3E}">
        <p14:creationId xmlns:p14="http://schemas.microsoft.com/office/powerpoint/2010/main" val="158142194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r>
              <a:rPr lang="en-US" sz="3000" dirty="0"/>
              <a:t>The </a:t>
            </a:r>
            <a:r>
              <a:rPr lang="en-US" sz="3000" dirty="0" err="1"/>
              <a:t>ureidopenicillins</a:t>
            </a:r>
            <a:r>
              <a:rPr lang="en-US" sz="3000" dirty="0"/>
              <a:t> resemble </a:t>
            </a:r>
            <a:r>
              <a:rPr lang="en-US" sz="3000" dirty="0" err="1"/>
              <a:t>ticarcillin</a:t>
            </a:r>
            <a:r>
              <a:rPr lang="en-US" sz="3000" dirty="0"/>
              <a:t> except that they are also active against selected gram-negative bacilli, such as Klebsiella </a:t>
            </a:r>
            <a:r>
              <a:rPr lang="en-US" sz="3000" dirty="0" err="1"/>
              <a:t>pneumoniae</a:t>
            </a:r>
            <a:r>
              <a:rPr lang="en-US" sz="3000" dirty="0"/>
              <a:t>.</a:t>
            </a:r>
          </a:p>
          <a:p>
            <a:r>
              <a:rPr lang="en-US" sz="3000" dirty="0"/>
              <a:t> Because of the tendency of P </a:t>
            </a:r>
            <a:r>
              <a:rPr lang="en-US" sz="3000" dirty="0" err="1"/>
              <a:t>aeruginosa</a:t>
            </a:r>
            <a:r>
              <a:rPr lang="en-US" sz="3000" dirty="0"/>
              <a:t> to develop resistance during </a:t>
            </a:r>
            <a:r>
              <a:rPr lang="en-US" sz="3000" dirty="0" err="1"/>
              <a:t>monotherapy</a:t>
            </a:r>
            <a:r>
              <a:rPr lang="en-US" sz="3000" dirty="0"/>
              <a:t>, </a:t>
            </a:r>
            <a:r>
              <a:rPr lang="en-US" sz="3000" dirty="0" err="1"/>
              <a:t>antipseudomonal</a:t>
            </a:r>
            <a:r>
              <a:rPr lang="en-US" sz="3000" dirty="0"/>
              <a:t> </a:t>
            </a:r>
            <a:r>
              <a:rPr lang="en-US" sz="3000" dirty="0" err="1"/>
              <a:t>penicillins</a:t>
            </a:r>
            <a:r>
              <a:rPr lang="en-US" sz="3000" dirty="0"/>
              <a:t> generally is used in combination with an aminoglycoside for </a:t>
            </a:r>
            <a:r>
              <a:rPr lang="en-US" sz="3000" dirty="0" err="1"/>
              <a:t>pseudomonal</a:t>
            </a:r>
            <a:r>
              <a:rPr lang="en-US" sz="3000" dirty="0"/>
              <a:t> infections.</a:t>
            </a:r>
            <a:br>
              <a:rPr lang="en-US" sz="3000" dirty="0"/>
            </a:br>
            <a:endParaRPr lang="en-US" sz="3000" dirty="0"/>
          </a:p>
          <a:p>
            <a:endParaRPr lang="en-US" sz="3000" dirty="0"/>
          </a:p>
        </p:txBody>
      </p:sp>
    </p:spTree>
    <p:extLst>
      <p:ext uri="{BB962C8B-B14F-4D97-AF65-F5344CB8AC3E}">
        <p14:creationId xmlns:p14="http://schemas.microsoft.com/office/powerpoint/2010/main" val="164878633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t>Adverse Reactions:</a:t>
            </a:r>
            <a:endParaRPr lang="en-US" b="1" dirty="0"/>
          </a:p>
        </p:txBody>
      </p:sp>
      <p:sp>
        <p:nvSpPr>
          <p:cNvPr id="3" name="Content Placeholder 2"/>
          <p:cNvSpPr>
            <a:spLocks noGrp="1"/>
          </p:cNvSpPr>
          <p:nvPr>
            <p:ph idx="1"/>
          </p:nvPr>
        </p:nvSpPr>
        <p:spPr/>
        <p:txBody>
          <a:bodyPr>
            <a:noAutofit/>
          </a:bodyPr>
          <a:lstStyle/>
          <a:p>
            <a:r>
              <a:rPr lang="en-US" sz="2400" dirty="0"/>
              <a:t>Grouped into three: </a:t>
            </a:r>
            <a:r>
              <a:rPr lang="en-US" sz="2400" b="1" i="1" dirty="0"/>
              <a:t>Allergy</a:t>
            </a:r>
            <a:r>
              <a:rPr lang="en-US" sz="2400" b="1" dirty="0"/>
              <a:t>:</a:t>
            </a:r>
            <a:r>
              <a:rPr lang="en-US" sz="2400" dirty="0"/>
              <a:t> Cross sensitivity and cross reactivity among beta-lactams is common. Reactions include: Skin rashes, fever, bronchospasm, Oral lesions, interstitial nephritis , eosinophilia, hemolytic anemia, </a:t>
            </a:r>
            <a:r>
              <a:rPr lang="en-US" sz="2400" dirty="0" err="1"/>
              <a:t>vasculitis</a:t>
            </a:r>
            <a:r>
              <a:rPr lang="en-US" sz="2400" dirty="0"/>
              <a:t> and anaphylactic shock. </a:t>
            </a:r>
          </a:p>
          <a:p>
            <a:r>
              <a:rPr lang="en-US" sz="2400" b="1" i="1" dirty="0"/>
              <a:t>Biological:</a:t>
            </a:r>
            <a:r>
              <a:rPr lang="en-US" sz="2400" i="1" dirty="0"/>
              <a:t> </a:t>
            </a:r>
            <a:r>
              <a:rPr lang="en-US" sz="2400" dirty="0"/>
              <a:t>antibiotic </a:t>
            </a:r>
            <a:r>
              <a:rPr lang="en-US" sz="2400" dirty="0" err="1"/>
              <a:t>assoicated</a:t>
            </a:r>
            <a:r>
              <a:rPr lang="en-US" sz="2400" dirty="0"/>
              <a:t> </a:t>
            </a:r>
            <a:r>
              <a:rPr lang="en-US" sz="2400" dirty="0" err="1"/>
              <a:t>enterocolitis</a:t>
            </a:r>
            <a:r>
              <a:rPr lang="en-US" sz="2400" dirty="0"/>
              <a:t> (ampicillin), and </a:t>
            </a:r>
          </a:p>
          <a:p>
            <a:r>
              <a:rPr lang="en-US" sz="2400" b="1" i="1" dirty="0"/>
              <a:t>Toxic:</a:t>
            </a:r>
            <a:r>
              <a:rPr lang="en-US" sz="2400" i="1" dirty="0"/>
              <a:t> </a:t>
            </a:r>
            <a:r>
              <a:rPr lang="en-US" sz="2400" dirty="0"/>
              <a:t>diarrhea (ampicillin), nephritis, especially methicillin, and platelet dysfunction (</a:t>
            </a:r>
            <a:r>
              <a:rPr lang="en-US" sz="2400" dirty="0" err="1"/>
              <a:t>antipseudomonal</a:t>
            </a:r>
            <a:r>
              <a:rPr lang="en-US" sz="2400" dirty="0"/>
              <a:t> </a:t>
            </a:r>
            <a:r>
              <a:rPr lang="en-US" sz="2400" dirty="0" err="1"/>
              <a:t>penicillins</a:t>
            </a:r>
            <a:r>
              <a:rPr lang="en-US" sz="2400" dirty="0"/>
              <a:t>).</a:t>
            </a:r>
            <a:br>
              <a:rPr lang="en-US" sz="2400" dirty="0"/>
            </a:br>
            <a:endParaRPr lang="en-US" sz="2400" dirty="0"/>
          </a:p>
        </p:txBody>
      </p:sp>
    </p:spTree>
    <p:extLst>
      <p:ext uri="{BB962C8B-B14F-4D97-AF65-F5344CB8AC3E}">
        <p14:creationId xmlns:p14="http://schemas.microsoft.com/office/powerpoint/2010/main" val="81183469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b="1" i="1" dirty="0">
                <a:solidFill>
                  <a:srgbClr val="FF0000"/>
                </a:solidFill>
              </a:rPr>
            </a:br>
            <a:r>
              <a:rPr lang="en-US" b="1" i="1" dirty="0">
                <a:solidFill>
                  <a:srgbClr val="FF0000"/>
                </a:solidFill>
              </a:rPr>
              <a:t>Cephalosporins</a:t>
            </a:r>
            <a:br>
              <a:rPr lang="en-US" b="1" dirty="0">
                <a:solidFill>
                  <a:srgbClr val="FF0000"/>
                </a:solidFill>
              </a:rPr>
            </a:br>
            <a:endParaRPr lang="en-US" dirty="0">
              <a:solidFill>
                <a:srgbClr val="FF0000"/>
              </a:solidFill>
            </a:endParaRPr>
          </a:p>
        </p:txBody>
      </p:sp>
      <p:sp>
        <p:nvSpPr>
          <p:cNvPr id="3" name="Content Placeholder 2"/>
          <p:cNvSpPr>
            <a:spLocks noGrp="1"/>
          </p:cNvSpPr>
          <p:nvPr>
            <p:ph idx="1"/>
          </p:nvPr>
        </p:nvSpPr>
        <p:spPr/>
        <p:txBody>
          <a:bodyPr>
            <a:normAutofit/>
          </a:bodyPr>
          <a:lstStyle/>
          <a:p>
            <a:r>
              <a:rPr lang="en-US" sz="2700" dirty="0"/>
              <a:t>Cephalosporins can be classified into four generations depending mainly on the spectrum of</a:t>
            </a:r>
            <a:br>
              <a:rPr lang="en-US" sz="2700" dirty="0"/>
            </a:br>
            <a:r>
              <a:rPr lang="en-US" sz="2700" dirty="0"/>
              <a:t>antimicrobial activity. </a:t>
            </a:r>
          </a:p>
          <a:p>
            <a:r>
              <a:rPr lang="en-US" sz="2700" dirty="0"/>
              <a:t>First-generation compounds have better activity against gram-positive organisms and the later compounds exhibit improved activity against gram-negative aerobic organisms.</a:t>
            </a:r>
            <a:br>
              <a:rPr lang="en-US" sz="2700" dirty="0"/>
            </a:br>
            <a:endParaRPr lang="en-US" sz="2700" dirty="0"/>
          </a:p>
        </p:txBody>
      </p:sp>
    </p:spTree>
    <p:extLst>
      <p:ext uri="{BB962C8B-B14F-4D97-AF65-F5344CB8AC3E}">
        <p14:creationId xmlns:p14="http://schemas.microsoft.com/office/powerpoint/2010/main" val="4637719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975FE0-66F0-4D59-A648-52EE477327C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2B1F88A-A84F-4CA7-8DDD-C7FD3F8BDD86}"/>
              </a:ext>
            </a:extLst>
          </p:cNvPr>
          <p:cNvSpPr>
            <a:spLocks noGrp="1"/>
          </p:cNvSpPr>
          <p:nvPr>
            <p:ph idx="1"/>
          </p:nvPr>
        </p:nvSpPr>
        <p:spPr/>
        <p:txBody>
          <a:bodyPr/>
          <a:lstStyle/>
          <a:p>
            <a:r>
              <a:rPr lang="en-US" dirty="0"/>
              <a:t>Diuretics</a:t>
            </a:r>
          </a:p>
          <a:p>
            <a:r>
              <a:rPr lang="en-US" dirty="0"/>
              <a:t>Narcotics</a:t>
            </a:r>
          </a:p>
          <a:p>
            <a:r>
              <a:rPr lang="en-US" dirty="0"/>
              <a:t>Antispasmodic</a:t>
            </a:r>
          </a:p>
          <a:p>
            <a:r>
              <a:rPr lang="en-US" dirty="0"/>
              <a:t>Antihypertensive</a:t>
            </a:r>
          </a:p>
          <a:p>
            <a:r>
              <a:rPr lang="en-US" dirty="0"/>
              <a:t>Oral antituberculosis</a:t>
            </a:r>
          </a:p>
          <a:p>
            <a:r>
              <a:rPr lang="en-US" dirty="0"/>
              <a:t>Oral anti-leprosy drugs</a:t>
            </a:r>
          </a:p>
          <a:p>
            <a:r>
              <a:rPr lang="en-US" dirty="0"/>
              <a:t>Sedatives</a:t>
            </a:r>
          </a:p>
          <a:p>
            <a:r>
              <a:rPr lang="en-US" dirty="0"/>
              <a:t>digitalis</a:t>
            </a:r>
          </a:p>
        </p:txBody>
      </p:sp>
    </p:spTree>
    <p:extLst>
      <p:ext uri="{BB962C8B-B14F-4D97-AF65-F5344CB8AC3E}">
        <p14:creationId xmlns:p14="http://schemas.microsoft.com/office/powerpoint/2010/main" val="37103455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t>First-generation </a:t>
            </a:r>
            <a:r>
              <a:rPr lang="en-US" b="1" i="1" dirty="0" err="1"/>
              <a:t>cephalosporins</a:t>
            </a:r>
            <a:endParaRPr lang="en-US" b="1" dirty="0"/>
          </a:p>
        </p:txBody>
      </p:sp>
      <p:sp>
        <p:nvSpPr>
          <p:cNvPr id="3" name="Content Placeholder 2"/>
          <p:cNvSpPr>
            <a:spLocks noGrp="1"/>
          </p:cNvSpPr>
          <p:nvPr>
            <p:ph idx="1"/>
          </p:nvPr>
        </p:nvSpPr>
        <p:spPr/>
        <p:txBody>
          <a:bodyPr>
            <a:normAutofit/>
          </a:bodyPr>
          <a:lstStyle/>
          <a:p>
            <a:r>
              <a:rPr lang="en-US" sz="3000" i="1" dirty="0"/>
              <a:t>Members: </a:t>
            </a:r>
            <a:r>
              <a:rPr lang="en-US" sz="3000" dirty="0" err="1"/>
              <a:t>Cefadroxil</a:t>
            </a:r>
            <a:r>
              <a:rPr lang="en-US" sz="3000" dirty="0"/>
              <a:t>, </a:t>
            </a:r>
            <a:r>
              <a:rPr lang="en-US" sz="3000" dirty="0" err="1"/>
              <a:t>cefazolin</a:t>
            </a:r>
            <a:r>
              <a:rPr lang="en-US" sz="3000" dirty="0"/>
              <a:t>, cephalexin, and </a:t>
            </a:r>
            <a:r>
              <a:rPr lang="en-US" sz="3000" dirty="0" err="1"/>
              <a:t>cephalothin</a:t>
            </a:r>
            <a:r>
              <a:rPr lang="en-US" sz="3000" dirty="0"/>
              <a:t>. </a:t>
            </a:r>
          </a:p>
          <a:p>
            <a:r>
              <a:rPr lang="en-US" sz="3000" dirty="0"/>
              <a:t>These drugs are very active against gram-positive </a:t>
            </a:r>
            <a:r>
              <a:rPr lang="en-US" sz="3000" dirty="0" err="1"/>
              <a:t>cocci</a:t>
            </a:r>
            <a:r>
              <a:rPr lang="en-US" sz="3000" dirty="0"/>
              <a:t> (pneumococci, streptococci, and staphylococci). </a:t>
            </a:r>
          </a:p>
          <a:p>
            <a:r>
              <a:rPr lang="en-US" sz="3000" dirty="0"/>
              <a:t>Escherichia coli, Klebsiella </a:t>
            </a:r>
            <a:r>
              <a:rPr lang="en-US" sz="3000" dirty="0" err="1"/>
              <a:t>pneumoniae</a:t>
            </a:r>
            <a:r>
              <a:rPr lang="en-US" sz="3000" dirty="0"/>
              <a:t>, and Proteus mirabilis are often sensitive</a:t>
            </a:r>
          </a:p>
        </p:txBody>
      </p:sp>
    </p:spTree>
    <p:extLst>
      <p:ext uri="{BB962C8B-B14F-4D97-AF65-F5344CB8AC3E}">
        <p14:creationId xmlns:p14="http://schemas.microsoft.com/office/powerpoint/2010/main" val="247919524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r>
              <a:rPr lang="en-US" sz="4400" b="1" i="1" dirty="0"/>
              <a:t>Clinical Uses: </a:t>
            </a:r>
            <a:r>
              <a:rPr lang="en-US" sz="4400" dirty="0"/>
              <a:t>Oral drugs may be used for the treatment of urinary tract infections, for minor staphylococcal lesions, or for minor </a:t>
            </a:r>
            <a:r>
              <a:rPr lang="en-US" sz="4400" dirty="0" err="1"/>
              <a:t>polymicrobial</a:t>
            </a:r>
            <a:r>
              <a:rPr lang="en-US" sz="4400" dirty="0"/>
              <a:t> infections such as cellulitis or soft tissue abscess.</a:t>
            </a:r>
            <a:br>
              <a:rPr lang="en-US" sz="4400" dirty="0"/>
            </a:br>
            <a:endParaRPr lang="en-US" sz="4400" dirty="0"/>
          </a:p>
        </p:txBody>
      </p:sp>
    </p:spTree>
    <p:extLst>
      <p:ext uri="{BB962C8B-B14F-4D97-AF65-F5344CB8AC3E}">
        <p14:creationId xmlns:p14="http://schemas.microsoft.com/office/powerpoint/2010/main" val="318192343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t>Second-generation </a:t>
            </a:r>
            <a:r>
              <a:rPr lang="en-US" b="1" i="1" dirty="0" err="1"/>
              <a:t>cephalosporins</a:t>
            </a:r>
            <a:endParaRPr lang="en-US" b="1" dirty="0"/>
          </a:p>
        </p:txBody>
      </p:sp>
      <p:sp>
        <p:nvSpPr>
          <p:cNvPr id="3" name="Content Placeholder 2"/>
          <p:cNvSpPr>
            <a:spLocks noGrp="1"/>
          </p:cNvSpPr>
          <p:nvPr>
            <p:ph idx="1"/>
          </p:nvPr>
        </p:nvSpPr>
        <p:spPr/>
        <p:txBody>
          <a:bodyPr>
            <a:noAutofit/>
          </a:bodyPr>
          <a:lstStyle/>
          <a:p>
            <a:r>
              <a:rPr lang="en-US" sz="2700" i="1" dirty="0"/>
              <a:t>Members: </a:t>
            </a:r>
            <a:r>
              <a:rPr lang="en-US" sz="2700" dirty="0" err="1"/>
              <a:t>Cefaclor</a:t>
            </a:r>
            <a:r>
              <a:rPr lang="en-US" sz="2700" dirty="0"/>
              <a:t>, </a:t>
            </a:r>
            <a:r>
              <a:rPr lang="en-US" sz="2700" dirty="0" err="1"/>
              <a:t>cefamandole</a:t>
            </a:r>
            <a:r>
              <a:rPr lang="en-US" sz="2700" dirty="0"/>
              <a:t>, and cefuroxime. </a:t>
            </a:r>
          </a:p>
          <a:p>
            <a:r>
              <a:rPr lang="en-US" sz="2700" dirty="0"/>
              <a:t>The group is heterogeneous, with marked</a:t>
            </a:r>
            <a:br>
              <a:rPr lang="en-US" sz="2700" dirty="0"/>
            </a:br>
            <a:r>
              <a:rPr lang="en-US" sz="2700" dirty="0"/>
              <a:t>individual differences in activity, pharmacokinetics, and toxicity. </a:t>
            </a:r>
          </a:p>
          <a:p>
            <a:r>
              <a:rPr lang="en-US" sz="2700" dirty="0"/>
              <a:t>All second-generation </a:t>
            </a:r>
            <a:r>
              <a:rPr lang="en-US" sz="2700" dirty="0" err="1"/>
              <a:t>cephalosporins</a:t>
            </a:r>
            <a:r>
              <a:rPr lang="en-US" sz="2700" dirty="0"/>
              <a:t> are less active against gram-positive bacteria than the first-generation drugs; however, they have an extended gram-negative coverage. </a:t>
            </a:r>
          </a:p>
          <a:p>
            <a:pPr marL="0" indent="0">
              <a:buNone/>
            </a:pPr>
            <a:br>
              <a:rPr lang="en-US" sz="2700" dirty="0"/>
            </a:br>
            <a:endParaRPr lang="en-US" sz="2700" dirty="0"/>
          </a:p>
        </p:txBody>
      </p:sp>
    </p:spTree>
    <p:extLst>
      <p:ext uri="{BB962C8B-B14F-4D97-AF65-F5344CB8AC3E}">
        <p14:creationId xmlns:p14="http://schemas.microsoft.com/office/powerpoint/2010/main" val="248448171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r>
              <a:rPr lang="en-US" sz="3300" dirty="0"/>
              <a:t>Klebsiella and H </a:t>
            </a:r>
            <a:r>
              <a:rPr lang="en-US" sz="3300" dirty="0" err="1"/>
              <a:t>influenzae</a:t>
            </a:r>
            <a:r>
              <a:rPr lang="en-US" sz="3300" dirty="0"/>
              <a:t> are usually sensitive. </a:t>
            </a:r>
          </a:p>
          <a:p>
            <a:r>
              <a:rPr lang="en-US" sz="3300" dirty="0"/>
              <a:t>Can be given orally or </a:t>
            </a:r>
            <a:r>
              <a:rPr lang="en-US" sz="3300" dirty="0" err="1"/>
              <a:t>parentrally</a:t>
            </a:r>
            <a:br>
              <a:rPr lang="en-US" sz="3300" dirty="0"/>
            </a:br>
            <a:r>
              <a:rPr lang="en-US" sz="3300" dirty="0">
                <a:solidFill>
                  <a:srgbClr val="FF0000"/>
                </a:solidFill>
              </a:rPr>
              <a:t>Clinical Uses: </a:t>
            </a:r>
            <a:r>
              <a:rPr lang="en-US" sz="3300" dirty="0"/>
              <a:t>Sinusitis, otitis, or lower respiratory tract infections, mixed anaerobic infections, and community-acquired pneumonia.</a:t>
            </a:r>
          </a:p>
        </p:txBody>
      </p:sp>
    </p:spTree>
    <p:extLst>
      <p:ext uri="{BB962C8B-B14F-4D97-AF65-F5344CB8AC3E}">
        <p14:creationId xmlns:p14="http://schemas.microsoft.com/office/powerpoint/2010/main" val="275116514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t>Third-generation </a:t>
            </a:r>
            <a:r>
              <a:rPr lang="en-US" b="1" i="1" dirty="0" err="1"/>
              <a:t>cephalosporins</a:t>
            </a:r>
            <a:endParaRPr lang="en-US" b="1" dirty="0"/>
          </a:p>
        </p:txBody>
      </p:sp>
      <p:sp>
        <p:nvSpPr>
          <p:cNvPr id="3" name="Content Placeholder 2"/>
          <p:cNvSpPr>
            <a:spLocks noGrp="1"/>
          </p:cNvSpPr>
          <p:nvPr>
            <p:ph idx="1"/>
          </p:nvPr>
        </p:nvSpPr>
        <p:spPr/>
        <p:txBody>
          <a:bodyPr>
            <a:normAutofit/>
          </a:bodyPr>
          <a:lstStyle/>
          <a:p>
            <a:r>
              <a:rPr lang="en-US" sz="2700" i="1" dirty="0">
                <a:solidFill>
                  <a:srgbClr val="FF0000"/>
                </a:solidFill>
              </a:rPr>
              <a:t>Members: </a:t>
            </a:r>
            <a:r>
              <a:rPr lang="en-US" sz="2700" dirty="0" err="1"/>
              <a:t>cefotaxime</a:t>
            </a:r>
            <a:r>
              <a:rPr lang="en-US" sz="2700" dirty="0"/>
              <a:t>, </a:t>
            </a:r>
            <a:r>
              <a:rPr lang="en-US" sz="2700" dirty="0" err="1"/>
              <a:t>ceftazidime</a:t>
            </a:r>
            <a:r>
              <a:rPr lang="en-US" sz="2700" dirty="0"/>
              <a:t>, ceftriaxone, and </a:t>
            </a:r>
            <a:r>
              <a:rPr lang="en-US" sz="2700" dirty="0" err="1"/>
              <a:t>proxetil</a:t>
            </a:r>
            <a:r>
              <a:rPr lang="en-US" sz="2700" dirty="0"/>
              <a:t>.</a:t>
            </a:r>
          </a:p>
          <a:p>
            <a:r>
              <a:rPr lang="en-US" sz="2700" i="1" dirty="0">
                <a:solidFill>
                  <a:srgbClr val="FF0000"/>
                </a:solidFill>
              </a:rPr>
              <a:t>Antimicrobial activity:</a:t>
            </a:r>
            <a:r>
              <a:rPr lang="en-US" sz="2700" i="1" dirty="0"/>
              <a:t> </a:t>
            </a:r>
            <a:r>
              <a:rPr lang="en-US" sz="2700" dirty="0"/>
              <a:t>The major features of these drugs are the ability of some to cross the blood-brain barrier and their expanded gram-negative coverage (active against </a:t>
            </a:r>
            <a:r>
              <a:rPr lang="en-US" sz="2700" dirty="0" err="1"/>
              <a:t>Citrobacter</a:t>
            </a:r>
            <a:r>
              <a:rPr lang="en-US" sz="2700" dirty="0"/>
              <a:t>, </a:t>
            </a:r>
            <a:r>
              <a:rPr lang="en-US" sz="2700" dirty="0" err="1"/>
              <a:t>Serratia</a:t>
            </a:r>
            <a:r>
              <a:rPr lang="en-US" sz="2700" dirty="0"/>
              <a:t> </a:t>
            </a:r>
            <a:r>
              <a:rPr lang="en-US" sz="2700" dirty="0" err="1"/>
              <a:t>marcescens</a:t>
            </a:r>
            <a:r>
              <a:rPr lang="en-US" sz="2700" dirty="0"/>
              <a:t>, </a:t>
            </a:r>
            <a:r>
              <a:rPr lang="en-US" sz="2700" dirty="0" err="1"/>
              <a:t>Providencia</a:t>
            </a:r>
            <a:r>
              <a:rPr lang="en-US" sz="2700" dirty="0"/>
              <a:t>, and beta-lactamase-producing strains of </a:t>
            </a:r>
            <a:r>
              <a:rPr lang="en-US" sz="2700" dirty="0" err="1"/>
              <a:t>Haemophilus</a:t>
            </a:r>
            <a:r>
              <a:rPr lang="en-US" sz="2700" dirty="0"/>
              <a:t> and Neisseria). </a:t>
            </a:r>
          </a:p>
        </p:txBody>
      </p:sp>
    </p:spTree>
    <p:extLst>
      <p:ext uri="{BB962C8B-B14F-4D97-AF65-F5344CB8AC3E}">
        <p14:creationId xmlns:p14="http://schemas.microsoft.com/office/powerpoint/2010/main" val="167987617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r>
              <a:rPr lang="en-US" sz="3000" dirty="0"/>
              <a:t>Ceftazidime is effective in pseudomonas infections.</a:t>
            </a:r>
          </a:p>
          <a:p>
            <a:r>
              <a:rPr lang="en-US" sz="3000" dirty="0"/>
              <a:t>They can be given orally or IM or IV. They penetrate body fluids and tissues well. </a:t>
            </a:r>
            <a:r>
              <a:rPr lang="en-US" sz="3000" dirty="0" err="1"/>
              <a:t>Cefotaxime</a:t>
            </a:r>
            <a:r>
              <a:rPr lang="en-US" sz="3000" dirty="0"/>
              <a:t>, </a:t>
            </a:r>
            <a:r>
              <a:rPr lang="en-US" sz="3000" dirty="0" err="1"/>
              <a:t>ceftazidim</a:t>
            </a:r>
            <a:r>
              <a:rPr lang="en-US" sz="3000" dirty="0"/>
              <a:t>, and ceftriaxone crosses blood brain barrier, hence inhibit most pathogens, including gram-negative rods.</a:t>
            </a:r>
            <a:br>
              <a:rPr lang="en-US" sz="3000" dirty="0"/>
            </a:br>
            <a:br>
              <a:rPr lang="en-US" sz="3000" dirty="0"/>
            </a:br>
            <a:endParaRPr lang="en-US" sz="3000" dirty="0"/>
          </a:p>
        </p:txBody>
      </p:sp>
    </p:spTree>
    <p:extLst>
      <p:ext uri="{BB962C8B-B14F-4D97-AF65-F5344CB8AC3E}">
        <p14:creationId xmlns:p14="http://schemas.microsoft.com/office/powerpoint/2010/main" val="375559266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r>
              <a:rPr lang="en-US" sz="3000" i="1" dirty="0">
                <a:solidFill>
                  <a:srgbClr val="FF0000"/>
                </a:solidFill>
              </a:rPr>
              <a:t>Clinical uses: </a:t>
            </a:r>
            <a:r>
              <a:rPr lang="en-US" sz="3000" dirty="0"/>
              <a:t>Gonorrhea (ceftriaxone and </a:t>
            </a:r>
            <a:r>
              <a:rPr lang="en-US" sz="3000" dirty="0" err="1"/>
              <a:t>cefixime</a:t>
            </a:r>
            <a:r>
              <a:rPr lang="en-US" sz="3000" dirty="0"/>
              <a:t>), meningitis (pneumococci, </a:t>
            </a:r>
            <a:r>
              <a:rPr lang="en-US" sz="3000" dirty="0" err="1"/>
              <a:t>meningococci</a:t>
            </a:r>
            <a:r>
              <a:rPr lang="en-US" sz="3000" dirty="0"/>
              <a:t>, H </a:t>
            </a:r>
            <a:r>
              <a:rPr lang="en-US" sz="3000" dirty="0" err="1"/>
              <a:t>influenzae</a:t>
            </a:r>
            <a:r>
              <a:rPr lang="en-US" sz="3000" dirty="0"/>
              <a:t>, and susceptible enteric gram-negative rods), penicillin-resistant strains of pneumococci (ceftriaxone, </a:t>
            </a:r>
            <a:r>
              <a:rPr lang="en-US" sz="3000" dirty="0" err="1"/>
              <a:t>cefotaxime</a:t>
            </a:r>
            <a:r>
              <a:rPr lang="en-US" sz="3000" dirty="0"/>
              <a:t>), and sepsis</a:t>
            </a:r>
            <a:br>
              <a:rPr lang="en-US" sz="3000" dirty="0"/>
            </a:br>
            <a:endParaRPr lang="en-US" sz="3000" dirty="0"/>
          </a:p>
        </p:txBody>
      </p:sp>
    </p:spTree>
    <p:extLst>
      <p:ext uri="{BB962C8B-B14F-4D97-AF65-F5344CB8AC3E}">
        <p14:creationId xmlns:p14="http://schemas.microsoft.com/office/powerpoint/2010/main" val="95058691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b="1" i="1" dirty="0"/>
            </a:br>
            <a:br>
              <a:rPr lang="en-US" b="1" i="1" dirty="0"/>
            </a:br>
            <a:r>
              <a:rPr lang="en-US" b="1" i="1" dirty="0"/>
              <a:t>Fourth-generation </a:t>
            </a:r>
            <a:r>
              <a:rPr lang="en-US" b="1" i="1" dirty="0" err="1"/>
              <a:t>cephalosporins</a:t>
            </a:r>
            <a:r>
              <a:rPr lang="en-US" b="1" i="1" dirty="0"/>
              <a:t> (</a:t>
            </a:r>
            <a:r>
              <a:rPr lang="en-US" b="1" i="1" dirty="0" err="1"/>
              <a:t>e.g.cefepime</a:t>
            </a:r>
            <a:r>
              <a:rPr lang="en-US" b="1" i="1" dirty="0"/>
              <a:t>)</a:t>
            </a:r>
            <a:br>
              <a:rPr lang="en-US" b="1" dirty="0"/>
            </a:br>
            <a:br>
              <a:rPr lang="en-US" b="1" dirty="0"/>
            </a:br>
            <a:endParaRPr lang="en-US" b="1" dirty="0"/>
          </a:p>
        </p:txBody>
      </p:sp>
      <p:sp>
        <p:nvSpPr>
          <p:cNvPr id="3" name="Content Placeholder 2"/>
          <p:cNvSpPr>
            <a:spLocks noGrp="1"/>
          </p:cNvSpPr>
          <p:nvPr>
            <p:ph idx="1"/>
          </p:nvPr>
        </p:nvSpPr>
        <p:spPr/>
        <p:txBody>
          <a:bodyPr>
            <a:normAutofit/>
          </a:bodyPr>
          <a:lstStyle/>
          <a:p>
            <a:pPr marL="0" indent="0">
              <a:buNone/>
            </a:pPr>
            <a:br>
              <a:rPr lang="en-US" sz="3000" dirty="0"/>
            </a:br>
            <a:r>
              <a:rPr lang="en-US" sz="3000" dirty="0"/>
              <a:t>It is similar to third-generation agents; however, it is more resistant to hydrolysis by </a:t>
            </a:r>
            <a:r>
              <a:rPr lang="en-US" sz="3000" dirty="0" err="1"/>
              <a:t>betalactamases</a:t>
            </a:r>
            <a:r>
              <a:rPr lang="en-US" sz="3000" dirty="0"/>
              <a:t>. It has good activity against P </a:t>
            </a:r>
            <a:r>
              <a:rPr lang="en-US" sz="3000" dirty="0" err="1"/>
              <a:t>aeruginosa</a:t>
            </a:r>
            <a:r>
              <a:rPr lang="en-US" sz="3000" dirty="0"/>
              <a:t>.</a:t>
            </a:r>
            <a:br>
              <a:rPr lang="en-US" sz="3000" dirty="0"/>
            </a:br>
            <a:endParaRPr lang="en-US" sz="3000" dirty="0"/>
          </a:p>
          <a:p>
            <a:endParaRPr lang="en-US" sz="3000" dirty="0"/>
          </a:p>
        </p:txBody>
      </p:sp>
    </p:spTree>
    <p:extLst>
      <p:ext uri="{BB962C8B-B14F-4D97-AF65-F5344CB8AC3E}">
        <p14:creationId xmlns:p14="http://schemas.microsoft.com/office/powerpoint/2010/main" val="208451356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solidFill>
                  <a:srgbClr val="FF0000"/>
                </a:solidFill>
              </a:rPr>
              <a:t>Monobactams</a:t>
            </a:r>
            <a:endParaRPr lang="en-US" dirty="0">
              <a:solidFill>
                <a:srgbClr val="FF0000"/>
              </a:solidFill>
            </a:endParaRPr>
          </a:p>
        </p:txBody>
      </p:sp>
      <p:sp>
        <p:nvSpPr>
          <p:cNvPr id="3" name="Content Placeholder 2"/>
          <p:cNvSpPr>
            <a:spLocks noGrp="1"/>
          </p:cNvSpPr>
          <p:nvPr>
            <p:ph idx="1"/>
          </p:nvPr>
        </p:nvSpPr>
        <p:spPr/>
        <p:txBody>
          <a:bodyPr>
            <a:noAutofit/>
          </a:bodyPr>
          <a:lstStyle/>
          <a:p>
            <a:r>
              <a:rPr lang="en-US" sz="4000" i="1" dirty="0"/>
              <a:t>contain </a:t>
            </a:r>
            <a:r>
              <a:rPr lang="en-US" sz="4000" dirty="0"/>
              <a:t>a monocyclic beta-lactam ring(e.g. </a:t>
            </a:r>
            <a:r>
              <a:rPr lang="en-US" sz="4000" dirty="0" err="1"/>
              <a:t>aztreonam</a:t>
            </a:r>
            <a:r>
              <a:rPr lang="en-US" sz="4000" dirty="0"/>
              <a:t>). </a:t>
            </a:r>
          </a:p>
          <a:p>
            <a:r>
              <a:rPr lang="en-US" sz="4000" dirty="0"/>
              <a:t>They are relatively resistant to beta-lactamases and active against gram-negative rods. </a:t>
            </a:r>
          </a:p>
          <a:p>
            <a:r>
              <a:rPr lang="en-US" sz="4000" dirty="0"/>
              <a:t>It resembles aminoglycosides in its spectrum of activity.</a:t>
            </a:r>
            <a:br>
              <a:rPr lang="en-US" sz="4000" dirty="0"/>
            </a:br>
            <a:endParaRPr lang="en-US" sz="4000" dirty="0"/>
          </a:p>
        </p:txBody>
      </p:sp>
    </p:spTree>
    <p:extLst>
      <p:ext uri="{BB962C8B-B14F-4D97-AF65-F5344CB8AC3E}">
        <p14:creationId xmlns:p14="http://schemas.microsoft.com/office/powerpoint/2010/main" val="199861209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Carbapenems</a:t>
            </a:r>
          </a:p>
        </p:txBody>
      </p:sp>
      <p:sp>
        <p:nvSpPr>
          <p:cNvPr id="3" name="Content Placeholder 2"/>
          <p:cNvSpPr>
            <a:spLocks noGrp="1"/>
          </p:cNvSpPr>
          <p:nvPr>
            <p:ph idx="1"/>
          </p:nvPr>
        </p:nvSpPr>
        <p:spPr/>
        <p:txBody>
          <a:bodyPr>
            <a:noAutofit/>
          </a:bodyPr>
          <a:lstStyle/>
          <a:p>
            <a:r>
              <a:rPr lang="en-US" sz="3600" dirty="0"/>
              <a:t>include </a:t>
            </a:r>
            <a:r>
              <a:rPr lang="en-US" sz="3600" dirty="0" err="1"/>
              <a:t>imipenem</a:t>
            </a:r>
            <a:r>
              <a:rPr lang="en-US" sz="3600" dirty="0"/>
              <a:t> and </a:t>
            </a:r>
            <a:r>
              <a:rPr lang="en-US" sz="3600" dirty="0" err="1"/>
              <a:t>meropenem</a:t>
            </a:r>
            <a:r>
              <a:rPr lang="en-US" sz="3600" dirty="0"/>
              <a:t> and have a broad spectrum of activity (against most Gram-positive and negative bacteria). </a:t>
            </a:r>
          </a:p>
          <a:p>
            <a:r>
              <a:rPr lang="en-US" sz="3600" dirty="0" err="1"/>
              <a:t>Imipenem</a:t>
            </a:r>
            <a:r>
              <a:rPr lang="en-US" sz="3600" dirty="0"/>
              <a:t> is inactivated by a renal</a:t>
            </a:r>
            <a:br>
              <a:rPr lang="en-US" sz="3600" dirty="0"/>
            </a:br>
            <a:r>
              <a:rPr lang="en-US" sz="3600" dirty="0" err="1"/>
              <a:t>proteolytic</a:t>
            </a:r>
            <a:r>
              <a:rPr lang="en-US" sz="3600" dirty="0"/>
              <a:t> enzyme and must therefore be combined with </a:t>
            </a:r>
            <a:r>
              <a:rPr lang="en-US" sz="3600" dirty="0" err="1"/>
              <a:t>cilastatin</a:t>
            </a:r>
            <a:r>
              <a:rPr lang="en-US" sz="3600" dirty="0"/>
              <a:t> which inhibits the enzyme.</a:t>
            </a:r>
            <a:br>
              <a:rPr lang="en-US" sz="3600" dirty="0"/>
            </a:br>
            <a:endParaRPr lang="en-US" sz="3600" dirty="0"/>
          </a:p>
        </p:txBody>
      </p:sp>
    </p:spTree>
    <p:extLst>
      <p:ext uri="{BB962C8B-B14F-4D97-AF65-F5344CB8AC3E}">
        <p14:creationId xmlns:p14="http://schemas.microsoft.com/office/powerpoint/2010/main" val="33601141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94098E-AB27-4590-9019-62986E22126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4700AE6-E17A-42F8-A692-CB630E94742B}"/>
              </a:ext>
            </a:extLst>
          </p:cNvPr>
          <p:cNvSpPr>
            <a:spLocks noGrp="1"/>
          </p:cNvSpPr>
          <p:nvPr>
            <p:ph idx="1"/>
          </p:nvPr>
        </p:nvSpPr>
        <p:spPr/>
        <p:txBody>
          <a:bodyPr/>
          <a:lstStyle/>
          <a:p>
            <a:r>
              <a:rPr lang="en-US" dirty="0"/>
              <a:t>Potassium supplements</a:t>
            </a:r>
          </a:p>
          <a:p>
            <a:r>
              <a:rPr lang="en-US" dirty="0"/>
              <a:t>Vitamins</a:t>
            </a:r>
          </a:p>
          <a:p>
            <a:r>
              <a:rPr lang="en-US" dirty="0"/>
              <a:t>Hypoglycemic drugs</a:t>
            </a:r>
          </a:p>
          <a:p>
            <a:r>
              <a:rPr lang="en-US" dirty="0" err="1"/>
              <a:t>Cystoxic</a:t>
            </a:r>
            <a:r>
              <a:rPr lang="en-US" dirty="0"/>
              <a:t> drugs</a:t>
            </a:r>
          </a:p>
          <a:p>
            <a:r>
              <a:rPr lang="en-US" dirty="0"/>
              <a:t>Anticoagulant drugs</a:t>
            </a:r>
          </a:p>
          <a:p>
            <a:r>
              <a:rPr lang="en-US" dirty="0"/>
              <a:t>Ophthalmic drugs</a:t>
            </a:r>
          </a:p>
          <a:p>
            <a:r>
              <a:rPr lang="en-US" dirty="0"/>
              <a:t>Antiemetics</a:t>
            </a:r>
          </a:p>
          <a:p>
            <a:r>
              <a:rPr lang="en-US" dirty="0"/>
              <a:t>steroids</a:t>
            </a:r>
          </a:p>
        </p:txBody>
      </p:sp>
    </p:spTree>
    <p:extLst>
      <p:ext uri="{BB962C8B-B14F-4D97-AF65-F5344CB8AC3E}">
        <p14:creationId xmlns:p14="http://schemas.microsoft.com/office/powerpoint/2010/main" val="324944919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solidFill>
                  <a:srgbClr val="FF0000"/>
                </a:solidFill>
              </a:rPr>
              <a:t>Beta-lactamase inhibitors:</a:t>
            </a:r>
            <a:endParaRPr lang="en-US" dirty="0">
              <a:solidFill>
                <a:srgbClr val="FF0000"/>
              </a:solidFill>
            </a:endParaRPr>
          </a:p>
        </p:txBody>
      </p:sp>
      <p:sp>
        <p:nvSpPr>
          <p:cNvPr id="3" name="Content Placeholder 2"/>
          <p:cNvSpPr>
            <a:spLocks noGrp="1"/>
          </p:cNvSpPr>
          <p:nvPr>
            <p:ph idx="1"/>
          </p:nvPr>
        </p:nvSpPr>
        <p:spPr/>
        <p:txBody>
          <a:bodyPr>
            <a:noAutofit/>
          </a:bodyPr>
          <a:lstStyle/>
          <a:p>
            <a:r>
              <a:rPr lang="en-US" sz="3200" i="1" dirty="0"/>
              <a:t>(</a:t>
            </a:r>
            <a:r>
              <a:rPr lang="en-US" sz="3200" dirty="0" err="1"/>
              <a:t>clavulanic</a:t>
            </a:r>
            <a:r>
              <a:rPr lang="en-US" sz="3200" dirty="0"/>
              <a:t> acid, </a:t>
            </a:r>
            <a:r>
              <a:rPr lang="en-US" sz="3200" dirty="0" err="1"/>
              <a:t>sulbactam</a:t>
            </a:r>
            <a:r>
              <a:rPr lang="en-US" sz="3200" dirty="0"/>
              <a:t>, and </a:t>
            </a:r>
            <a:r>
              <a:rPr lang="en-US" sz="3200" dirty="0" err="1"/>
              <a:t>tazobactam</a:t>
            </a:r>
            <a:r>
              <a:rPr lang="en-US" sz="3200" dirty="0"/>
              <a:t>)</a:t>
            </a:r>
            <a:r>
              <a:rPr lang="en-US" sz="3200" b="1" dirty="0"/>
              <a:t>.</a:t>
            </a:r>
            <a:br>
              <a:rPr lang="en-US" sz="3200" dirty="0"/>
            </a:br>
            <a:r>
              <a:rPr lang="en-US" sz="3200" dirty="0"/>
              <a:t>They </a:t>
            </a:r>
            <a:r>
              <a:rPr lang="en-US" sz="3200" b="1" dirty="0"/>
              <a:t>have no antimicrobial activity</a:t>
            </a:r>
            <a:r>
              <a:rPr lang="en-US" sz="3200" dirty="0"/>
              <a:t>, and usually combined with beta lactamase labile antibiotics,</a:t>
            </a:r>
            <a:br>
              <a:rPr lang="en-US" sz="3200" dirty="0"/>
            </a:br>
            <a:r>
              <a:rPr lang="en-US" sz="3200" dirty="0"/>
              <a:t>irreversibly inhibit beta-lactamases. Examples: </a:t>
            </a:r>
            <a:r>
              <a:rPr lang="en-US" sz="3200" dirty="0" err="1"/>
              <a:t>Ticarcillin</a:t>
            </a:r>
            <a:r>
              <a:rPr lang="en-US" sz="3200" dirty="0"/>
              <a:t> and </a:t>
            </a:r>
            <a:r>
              <a:rPr lang="en-US" sz="3200" dirty="0" err="1"/>
              <a:t>clavulanate</a:t>
            </a:r>
            <a:r>
              <a:rPr lang="en-US" sz="3200" dirty="0"/>
              <a:t> [</a:t>
            </a:r>
            <a:r>
              <a:rPr lang="en-US" sz="3200" dirty="0" err="1"/>
              <a:t>Timentin</a:t>
            </a:r>
            <a:r>
              <a:rPr lang="en-US" sz="3200" dirty="0"/>
              <a:t>], Ampicillin</a:t>
            </a:r>
            <a:br>
              <a:rPr lang="en-US" sz="3200" dirty="0"/>
            </a:br>
            <a:r>
              <a:rPr lang="en-US" sz="3200" dirty="0"/>
              <a:t>and </a:t>
            </a:r>
            <a:r>
              <a:rPr lang="en-US" sz="3200" dirty="0" err="1"/>
              <a:t>sulbactam</a:t>
            </a:r>
            <a:r>
              <a:rPr lang="en-US" sz="3200" dirty="0"/>
              <a:t> [</a:t>
            </a:r>
            <a:r>
              <a:rPr lang="en-US" sz="3200" dirty="0" err="1"/>
              <a:t>Unasyn</a:t>
            </a:r>
            <a:r>
              <a:rPr lang="en-US" sz="3200" dirty="0"/>
              <a:t>], Amoxicillin and </a:t>
            </a:r>
            <a:r>
              <a:rPr lang="en-US" sz="3200" dirty="0" err="1"/>
              <a:t>clavulanate</a:t>
            </a:r>
            <a:r>
              <a:rPr lang="en-US" sz="3200" dirty="0"/>
              <a:t> [Augmentin]</a:t>
            </a:r>
            <a:br>
              <a:rPr lang="en-US" sz="3200" dirty="0"/>
            </a:br>
            <a:endParaRPr lang="en-US" sz="3200" dirty="0"/>
          </a:p>
        </p:txBody>
      </p:sp>
    </p:spTree>
    <p:extLst>
      <p:ext uri="{BB962C8B-B14F-4D97-AF65-F5344CB8AC3E}">
        <p14:creationId xmlns:p14="http://schemas.microsoft.com/office/powerpoint/2010/main" val="125931896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0000"/>
                </a:solidFill>
              </a:rPr>
              <a:t>Vancomycin</a:t>
            </a:r>
            <a:endParaRPr lang="en-US" dirty="0">
              <a:solidFill>
                <a:srgbClr val="FF0000"/>
              </a:solidFill>
            </a:endParaRPr>
          </a:p>
        </p:txBody>
      </p:sp>
      <p:sp>
        <p:nvSpPr>
          <p:cNvPr id="3" name="Content Placeholder 2"/>
          <p:cNvSpPr>
            <a:spLocks noGrp="1"/>
          </p:cNvSpPr>
          <p:nvPr>
            <p:ph idx="1"/>
          </p:nvPr>
        </p:nvSpPr>
        <p:spPr/>
        <p:txBody>
          <a:bodyPr>
            <a:noAutofit/>
          </a:bodyPr>
          <a:lstStyle/>
          <a:p>
            <a:r>
              <a:rPr lang="en-US" sz="3200" dirty="0"/>
              <a:t>Vancomycin is active only against gram-positive bacteria, particularly staphylococci. </a:t>
            </a:r>
          </a:p>
          <a:p>
            <a:r>
              <a:rPr lang="en-US" sz="3200" dirty="0"/>
              <a:t>It inhibits cell wall synthesis.</a:t>
            </a:r>
          </a:p>
          <a:p>
            <a:r>
              <a:rPr lang="en-US" sz="3200" dirty="0"/>
              <a:t>poorly absorbed from the intestinal tract and is administered orally only for the</a:t>
            </a:r>
            <a:br>
              <a:rPr lang="en-US" sz="3200" dirty="0"/>
            </a:br>
            <a:r>
              <a:rPr lang="en-US" sz="3200" dirty="0"/>
              <a:t>treatment of antibiotic-associated </a:t>
            </a:r>
            <a:r>
              <a:rPr lang="en-US" sz="3200" dirty="0" err="1"/>
              <a:t>enterocolitis</a:t>
            </a:r>
            <a:r>
              <a:rPr lang="en-US" sz="3200" dirty="0"/>
              <a:t> caused by Clostridium </a:t>
            </a:r>
            <a:r>
              <a:rPr lang="en-US" sz="3200" dirty="0" err="1"/>
              <a:t>difficile</a:t>
            </a:r>
            <a:r>
              <a:rPr lang="en-US" sz="3200" dirty="0"/>
              <a:t>.</a:t>
            </a:r>
          </a:p>
          <a:p>
            <a:r>
              <a:rPr lang="en-US" sz="3200" dirty="0"/>
              <a:t>Parenteral doses must be administered intravenously. </a:t>
            </a:r>
          </a:p>
        </p:txBody>
      </p:sp>
    </p:spTree>
    <p:extLst>
      <p:ext uri="{BB962C8B-B14F-4D97-AF65-F5344CB8AC3E}">
        <p14:creationId xmlns:p14="http://schemas.microsoft.com/office/powerpoint/2010/main" val="371572508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r>
              <a:rPr lang="en-US" sz="3200" dirty="0"/>
              <a:t>The drug is widely distributed in the body.</a:t>
            </a:r>
          </a:p>
          <a:p>
            <a:r>
              <a:rPr lang="en-US" sz="3200" dirty="0"/>
              <a:t>Ninety percent of the drug is excreted by glomerular filtration.</a:t>
            </a:r>
            <a:br>
              <a:rPr lang="en-US" sz="3200" dirty="0"/>
            </a:br>
            <a:r>
              <a:rPr lang="en-US" sz="3200" b="1" i="1" dirty="0"/>
              <a:t>Clinical Uses: </a:t>
            </a:r>
            <a:r>
              <a:rPr lang="en-US" sz="3200" dirty="0"/>
              <a:t>Parenteral </a:t>
            </a:r>
            <a:r>
              <a:rPr lang="en-US" sz="3200" dirty="0" err="1"/>
              <a:t>vancomycin</a:t>
            </a:r>
            <a:r>
              <a:rPr lang="en-US" sz="3200" dirty="0"/>
              <a:t> is indicated for </a:t>
            </a:r>
            <a:r>
              <a:rPr lang="en-US" sz="3200" b="1" i="1" dirty="0"/>
              <a:t>sepsis or endocarditis </a:t>
            </a:r>
            <a:r>
              <a:rPr lang="en-US" sz="3200" dirty="0"/>
              <a:t>caused by</a:t>
            </a:r>
            <a:br>
              <a:rPr lang="en-US" sz="3200" dirty="0"/>
            </a:br>
            <a:r>
              <a:rPr lang="en-US" sz="3200" dirty="0"/>
              <a:t>methicillin-resistant staphylococci. </a:t>
            </a:r>
          </a:p>
          <a:p>
            <a:r>
              <a:rPr lang="en-US" sz="3200" dirty="0"/>
              <a:t>It irritates the tissues surrounding the injection site and is known to cause a red man or red neck syndrome.</a:t>
            </a:r>
            <a:br>
              <a:rPr lang="en-US" sz="3200" dirty="0"/>
            </a:br>
            <a:endParaRPr lang="en-US" sz="3200" dirty="0"/>
          </a:p>
        </p:txBody>
      </p:sp>
    </p:spTree>
    <p:extLst>
      <p:ext uri="{BB962C8B-B14F-4D97-AF65-F5344CB8AC3E}">
        <p14:creationId xmlns:p14="http://schemas.microsoft.com/office/powerpoint/2010/main" val="335502764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0000"/>
                </a:solidFill>
              </a:rPr>
              <a:t>Bacitracin</a:t>
            </a:r>
            <a:br>
              <a:rPr lang="en-US" dirty="0">
                <a:solidFill>
                  <a:srgbClr val="FF0000"/>
                </a:solidFill>
              </a:rPr>
            </a:br>
            <a:endParaRPr lang="en-US" dirty="0">
              <a:solidFill>
                <a:srgbClr val="FF0000"/>
              </a:solidFill>
            </a:endParaRPr>
          </a:p>
        </p:txBody>
      </p:sp>
      <p:sp>
        <p:nvSpPr>
          <p:cNvPr id="3" name="Content Placeholder 2"/>
          <p:cNvSpPr>
            <a:spLocks noGrp="1"/>
          </p:cNvSpPr>
          <p:nvPr>
            <p:ph idx="1"/>
          </p:nvPr>
        </p:nvSpPr>
        <p:spPr/>
        <p:txBody>
          <a:bodyPr>
            <a:noAutofit/>
          </a:bodyPr>
          <a:lstStyle/>
          <a:p>
            <a:r>
              <a:rPr lang="en-US" sz="4000" dirty="0"/>
              <a:t>Bacitracin is active against gram-positive microorganisms. </a:t>
            </a:r>
          </a:p>
          <a:p>
            <a:r>
              <a:rPr lang="en-US" sz="4000" dirty="0"/>
              <a:t>It inhibits cell wall formation. </a:t>
            </a:r>
          </a:p>
          <a:p>
            <a:r>
              <a:rPr lang="en-US" sz="4000" dirty="0"/>
              <a:t>It is markedly nephrotoxic if administered systemically, thus limited to topical use. </a:t>
            </a:r>
          </a:p>
          <a:p>
            <a:r>
              <a:rPr lang="en-US" sz="4000" dirty="0"/>
              <a:t>Bacitracin is poorly absorbed.</a:t>
            </a:r>
            <a:br>
              <a:rPr lang="en-US" sz="4000" dirty="0"/>
            </a:br>
            <a:endParaRPr lang="en-US" sz="4000" dirty="0"/>
          </a:p>
        </p:txBody>
      </p:sp>
    </p:spTree>
    <p:extLst>
      <p:ext uri="{BB962C8B-B14F-4D97-AF65-F5344CB8AC3E}">
        <p14:creationId xmlns:p14="http://schemas.microsoft.com/office/powerpoint/2010/main" val="276366029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0000"/>
                </a:solidFill>
              </a:rPr>
              <a:t>Cycloserine</a:t>
            </a:r>
            <a:endParaRPr lang="en-US" dirty="0">
              <a:solidFill>
                <a:srgbClr val="FF0000"/>
              </a:solidFill>
            </a:endParaRPr>
          </a:p>
        </p:txBody>
      </p:sp>
      <p:sp>
        <p:nvSpPr>
          <p:cNvPr id="3" name="Content Placeholder 2"/>
          <p:cNvSpPr>
            <a:spLocks noGrp="1"/>
          </p:cNvSpPr>
          <p:nvPr>
            <p:ph idx="1"/>
          </p:nvPr>
        </p:nvSpPr>
        <p:spPr/>
        <p:txBody>
          <a:bodyPr>
            <a:noAutofit/>
          </a:bodyPr>
          <a:lstStyle/>
          <a:p>
            <a:r>
              <a:rPr lang="en-US" sz="3200" dirty="0"/>
              <a:t>Cycloserine inhibits many gram-positive and gram-negative organisms, but it is used almost exclusively to treat tuberculosis caused by strains of M tuberculosis resistant to first-line agents.</a:t>
            </a:r>
            <a:br>
              <a:rPr lang="en-US" sz="3200" dirty="0"/>
            </a:br>
            <a:r>
              <a:rPr lang="en-US" sz="3200" dirty="0"/>
              <a:t>It is widely distributed in tissues. Most of the drug is excreted in active form into the urine.</a:t>
            </a:r>
            <a:br>
              <a:rPr lang="en-US" sz="3200" dirty="0"/>
            </a:br>
            <a:r>
              <a:rPr lang="en-US" sz="3200" dirty="0"/>
              <a:t>Cycloserine causes serious dose-related central nervous system toxicity with headaches, tremors, acute psychosis, and convulsions.</a:t>
            </a:r>
            <a:br>
              <a:rPr lang="en-US" sz="3200" dirty="0"/>
            </a:br>
            <a:endParaRPr lang="en-US" sz="3200" dirty="0"/>
          </a:p>
        </p:txBody>
      </p:sp>
    </p:spTree>
    <p:extLst>
      <p:ext uri="{BB962C8B-B14F-4D97-AF65-F5344CB8AC3E}">
        <p14:creationId xmlns:p14="http://schemas.microsoft.com/office/powerpoint/2010/main" val="264045022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solidFill>
                  <a:srgbClr val="FF0000"/>
                </a:solidFill>
              </a:rPr>
              <a:t>Cell Membrane Function Inhibitors</a:t>
            </a:r>
            <a:endParaRPr lang="en-US" dirty="0">
              <a:solidFill>
                <a:srgbClr val="FF0000"/>
              </a:solidFill>
            </a:endParaRPr>
          </a:p>
        </p:txBody>
      </p:sp>
      <p:sp>
        <p:nvSpPr>
          <p:cNvPr id="3" name="Content Placeholder 2"/>
          <p:cNvSpPr>
            <a:spLocks noGrp="1"/>
          </p:cNvSpPr>
          <p:nvPr>
            <p:ph idx="1"/>
          </p:nvPr>
        </p:nvSpPr>
        <p:spPr/>
        <p:txBody>
          <a:bodyPr>
            <a:normAutofit/>
          </a:bodyPr>
          <a:lstStyle/>
          <a:p>
            <a:r>
              <a:rPr lang="en-US" sz="4000" b="1" dirty="0"/>
              <a:t>Antimicrobials such as </a:t>
            </a:r>
            <a:r>
              <a:rPr lang="en-US" sz="4000" b="1" dirty="0" err="1"/>
              <a:t>polymyxins</a:t>
            </a:r>
            <a:r>
              <a:rPr lang="en-US" sz="4000" b="1" dirty="0"/>
              <a:t> acting on gram negative bacteria and affects the functional integrity of the cytoplasmic membrane, macromolecules and ions escape from the cell and cell</a:t>
            </a:r>
            <a:br>
              <a:rPr lang="en-US" sz="4000" b="1" dirty="0"/>
            </a:br>
            <a:r>
              <a:rPr lang="en-US" sz="4000" b="1" dirty="0"/>
              <a:t>damage and death occurs</a:t>
            </a:r>
            <a:endParaRPr lang="en-US" sz="4000" dirty="0"/>
          </a:p>
        </p:txBody>
      </p:sp>
    </p:spTree>
    <p:extLst>
      <p:ext uri="{BB962C8B-B14F-4D97-AF65-F5344CB8AC3E}">
        <p14:creationId xmlns:p14="http://schemas.microsoft.com/office/powerpoint/2010/main" val="74736386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r>
              <a:rPr lang="en-US" sz="3600" dirty="0"/>
              <a:t>The two most well known agents are </a:t>
            </a:r>
            <a:r>
              <a:rPr lang="en-US" sz="3600" dirty="0" err="1"/>
              <a:t>poymyxin</a:t>
            </a:r>
            <a:r>
              <a:rPr lang="en-US" sz="3600" dirty="0"/>
              <a:t> B and </a:t>
            </a:r>
            <a:r>
              <a:rPr lang="en-US" sz="3600" dirty="0" err="1"/>
              <a:t>colistin</a:t>
            </a:r>
            <a:r>
              <a:rPr lang="en-US" sz="3600" dirty="0"/>
              <a:t>.</a:t>
            </a:r>
            <a:br>
              <a:rPr lang="en-US" sz="3600" dirty="0"/>
            </a:br>
            <a:r>
              <a:rPr lang="en-US" sz="3600" dirty="0" err="1"/>
              <a:t>Polymyxins</a:t>
            </a:r>
            <a:r>
              <a:rPr lang="en-US" sz="3600" dirty="0"/>
              <a:t> are effective against Gram-negative bacteria, particularly pseudomonas species.</a:t>
            </a:r>
            <a:br>
              <a:rPr lang="en-US" sz="3600" dirty="0"/>
            </a:br>
            <a:r>
              <a:rPr lang="en-US" sz="3600" dirty="0"/>
              <a:t>The major adverse effects are nephrotoxicity dizziness, altered sensation and neuromuscular</a:t>
            </a:r>
            <a:br>
              <a:rPr lang="en-US" sz="3600" dirty="0"/>
            </a:br>
            <a:r>
              <a:rPr lang="en-US" sz="3600" dirty="0"/>
              <a:t>paralysis.</a:t>
            </a:r>
            <a:br>
              <a:rPr lang="en-US" sz="3600" dirty="0"/>
            </a:br>
            <a:endParaRPr lang="en-US" sz="3600" dirty="0"/>
          </a:p>
        </p:txBody>
      </p:sp>
    </p:spTree>
    <p:extLst>
      <p:ext uri="{BB962C8B-B14F-4D97-AF65-F5344CB8AC3E}">
        <p14:creationId xmlns:p14="http://schemas.microsoft.com/office/powerpoint/2010/main" val="208947404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0000"/>
                </a:solidFill>
              </a:rPr>
              <a:t>Protein Synthesis Inhibitors</a:t>
            </a:r>
            <a:endParaRPr lang="en-US" dirty="0">
              <a:solidFill>
                <a:srgbClr val="FF0000"/>
              </a:solidFill>
            </a:endParaRPr>
          </a:p>
        </p:txBody>
      </p:sp>
      <p:sp>
        <p:nvSpPr>
          <p:cNvPr id="3" name="Content Placeholder 2"/>
          <p:cNvSpPr>
            <a:spLocks noGrp="1"/>
          </p:cNvSpPr>
          <p:nvPr>
            <p:ph idx="1"/>
          </p:nvPr>
        </p:nvSpPr>
        <p:spPr/>
        <p:txBody>
          <a:bodyPr>
            <a:noAutofit/>
          </a:bodyPr>
          <a:lstStyle/>
          <a:p>
            <a:r>
              <a:rPr lang="en-US" dirty="0"/>
              <a:t>Bacteria have two ribosomal subunits; 30S and 50S. The 30S subunit binds mRNA in initiation and holds growing peptide chain. </a:t>
            </a:r>
          </a:p>
          <a:p>
            <a:r>
              <a:rPr lang="en-US" dirty="0"/>
              <a:t>The 50S subunit accepts / </a:t>
            </a:r>
            <a:r>
              <a:rPr lang="en-US" dirty="0" err="1"/>
              <a:t>translocates</a:t>
            </a:r>
            <a:r>
              <a:rPr lang="en-US" dirty="0"/>
              <a:t> charged </a:t>
            </a:r>
            <a:r>
              <a:rPr lang="en-US" dirty="0" err="1"/>
              <a:t>tRNAs</a:t>
            </a:r>
            <a:r>
              <a:rPr lang="en-US" dirty="0"/>
              <a:t>.</a:t>
            </a:r>
          </a:p>
          <a:p>
            <a:r>
              <a:rPr lang="en-US" dirty="0" err="1"/>
              <a:t>Protien</a:t>
            </a:r>
            <a:r>
              <a:rPr lang="en-US" dirty="0"/>
              <a:t> synthesis inhibitors are divided into two groups: bacteriostatic and bactericidal.</a:t>
            </a:r>
            <a:br>
              <a:rPr lang="en-US" dirty="0"/>
            </a:br>
            <a:r>
              <a:rPr lang="en-US" dirty="0"/>
              <a:t>Chloramphenicol, macrolides, clindamycin (</a:t>
            </a:r>
            <a:r>
              <a:rPr lang="en-US" dirty="0" err="1"/>
              <a:t>Lincosamides</a:t>
            </a:r>
            <a:r>
              <a:rPr lang="en-US" dirty="0"/>
              <a:t>), and </a:t>
            </a:r>
            <a:r>
              <a:rPr lang="en-US" dirty="0" err="1"/>
              <a:t>tetracyclines</a:t>
            </a:r>
            <a:r>
              <a:rPr lang="en-US" dirty="0"/>
              <a:t> are bacteriostatic</a:t>
            </a:r>
            <a:br>
              <a:rPr lang="en-US" dirty="0"/>
            </a:br>
            <a:r>
              <a:rPr lang="en-US" dirty="0"/>
              <a:t>whereas aminoglycosides are bactericidal</a:t>
            </a:r>
            <a:r>
              <a:rPr lang="en-US" b="1" dirty="0"/>
              <a:t>.</a:t>
            </a:r>
            <a:br>
              <a:rPr lang="en-US" dirty="0"/>
            </a:br>
            <a:endParaRPr lang="en-US" dirty="0"/>
          </a:p>
        </p:txBody>
      </p:sp>
    </p:spTree>
    <p:extLst>
      <p:ext uri="{BB962C8B-B14F-4D97-AF65-F5344CB8AC3E}">
        <p14:creationId xmlns:p14="http://schemas.microsoft.com/office/powerpoint/2010/main" val="152458773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Mechanisms of action:</a:t>
            </a:r>
            <a:endParaRPr lang="en-US" dirty="0"/>
          </a:p>
        </p:txBody>
      </p:sp>
      <p:sp>
        <p:nvSpPr>
          <p:cNvPr id="3" name="Content Placeholder 2"/>
          <p:cNvSpPr>
            <a:spLocks noGrp="1"/>
          </p:cNvSpPr>
          <p:nvPr>
            <p:ph idx="1"/>
          </p:nvPr>
        </p:nvSpPr>
        <p:spPr/>
        <p:txBody>
          <a:bodyPr>
            <a:normAutofit/>
          </a:bodyPr>
          <a:lstStyle/>
          <a:p>
            <a:r>
              <a:rPr lang="en-US" sz="3200" b="1" i="1" dirty="0"/>
              <a:t>Chloramphenicol</a:t>
            </a:r>
            <a:r>
              <a:rPr lang="en-US" sz="3200" i="1" dirty="0"/>
              <a:t> </a:t>
            </a:r>
            <a:r>
              <a:rPr lang="en-US" sz="3200" dirty="0"/>
              <a:t>blocks proper binding of 50S site which, stops protein synthesis. </a:t>
            </a:r>
          </a:p>
          <a:p>
            <a:r>
              <a:rPr lang="en-US" sz="3200" b="1" i="1" dirty="0"/>
              <a:t>Macrolides, clindamycin</a:t>
            </a:r>
            <a:r>
              <a:rPr lang="en-US" sz="3200" dirty="0"/>
              <a:t>, prevent transfer of the growing polypeptide chain within the 50S site so a new charged </a:t>
            </a:r>
            <a:r>
              <a:rPr lang="en-US" sz="3200" dirty="0" err="1"/>
              <a:t>tRNA</a:t>
            </a:r>
            <a:r>
              <a:rPr lang="en-US" sz="3200" dirty="0"/>
              <a:t> cannot bind to the ribosome so, stops protein synthesis.</a:t>
            </a:r>
          </a:p>
          <a:p>
            <a:r>
              <a:rPr lang="en-US" sz="3200" b="1" i="1" dirty="0"/>
              <a:t>Tetracyclines </a:t>
            </a:r>
            <a:r>
              <a:rPr lang="en-US" sz="3200" dirty="0"/>
              <a:t>bind to 30S ribosomal subunit at a site that blocks binding of charged </a:t>
            </a:r>
            <a:r>
              <a:rPr lang="en-US" sz="3200" dirty="0" err="1"/>
              <a:t>tRNA</a:t>
            </a:r>
            <a:r>
              <a:rPr lang="en-US" sz="3200" dirty="0"/>
              <a:t> to the 50S site of the ribosome. </a:t>
            </a:r>
          </a:p>
        </p:txBody>
      </p:sp>
    </p:spTree>
    <p:extLst>
      <p:ext uri="{BB962C8B-B14F-4D97-AF65-F5344CB8AC3E}">
        <p14:creationId xmlns:p14="http://schemas.microsoft.com/office/powerpoint/2010/main" val="88369129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Aminoglycosides:</a:t>
            </a:r>
            <a:endParaRPr lang="en-US" dirty="0"/>
          </a:p>
        </p:txBody>
      </p:sp>
      <p:sp>
        <p:nvSpPr>
          <p:cNvPr id="3" name="Content Placeholder 2"/>
          <p:cNvSpPr>
            <a:spLocks noGrp="1"/>
          </p:cNvSpPr>
          <p:nvPr>
            <p:ph idx="1"/>
          </p:nvPr>
        </p:nvSpPr>
        <p:spPr>
          <a:xfrm>
            <a:off x="2152650" y="1219200"/>
            <a:ext cx="7886700" cy="4351338"/>
          </a:xfrm>
        </p:spPr>
        <p:txBody>
          <a:bodyPr>
            <a:noAutofit/>
          </a:bodyPr>
          <a:lstStyle/>
          <a:p>
            <a:r>
              <a:rPr lang="en-US" dirty="0"/>
              <a:t>Protein synthesis is inhibited by aminoglycosides in at least three ways: </a:t>
            </a:r>
          </a:p>
          <a:p>
            <a:r>
              <a:rPr lang="en-US" dirty="0"/>
              <a:t>(1)They interfere with the "initiation complex" of peptide formation; (2) they induce misreading of mRNA, which causes incorporation of incorrect amino acids into the peptide, resulting in a nonfunctional or toxic protein; and </a:t>
            </a:r>
          </a:p>
          <a:p>
            <a:r>
              <a:rPr lang="en-US" dirty="0"/>
              <a:t>(3) they cause a breakup of </a:t>
            </a:r>
            <a:r>
              <a:rPr lang="en-US" dirty="0" err="1"/>
              <a:t>polysomes</a:t>
            </a:r>
            <a:r>
              <a:rPr lang="en-US" dirty="0"/>
              <a:t> into nonfunctional </a:t>
            </a:r>
            <a:r>
              <a:rPr lang="en-US" dirty="0" err="1"/>
              <a:t>monosomes</a:t>
            </a:r>
            <a:r>
              <a:rPr lang="en-US" dirty="0"/>
              <a:t>. </a:t>
            </a:r>
          </a:p>
          <a:p>
            <a:r>
              <a:rPr lang="en-US" dirty="0"/>
              <a:t>These activities occur more or less simultaneously, and the overall effect is irreversible and lethal for the cell.</a:t>
            </a:r>
            <a:br>
              <a:rPr lang="en-US" dirty="0"/>
            </a:br>
            <a:endParaRPr lang="en-US" dirty="0"/>
          </a:p>
        </p:txBody>
      </p:sp>
    </p:spTree>
    <p:extLst>
      <p:ext uri="{BB962C8B-B14F-4D97-AF65-F5344CB8AC3E}">
        <p14:creationId xmlns:p14="http://schemas.microsoft.com/office/powerpoint/2010/main" val="6673668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29BA5-7E5E-42C3-A2B1-7BAA1CD3BEE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953D1B8-E0D7-49CB-B237-5370F846A31C}"/>
              </a:ext>
            </a:extLst>
          </p:cNvPr>
          <p:cNvSpPr>
            <a:spLocks noGrp="1"/>
          </p:cNvSpPr>
          <p:nvPr>
            <p:ph idx="1"/>
          </p:nvPr>
        </p:nvSpPr>
        <p:spPr/>
        <p:txBody>
          <a:bodyPr/>
          <a:lstStyle/>
          <a:p>
            <a:r>
              <a:rPr lang="en-US" dirty="0"/>
              <a:t>Anti-inflammatory</a:t>
            </a:r>
          </a:p>
          <a:p>
            <a:r>
              <a:rPr lang="en-US" dirty="0"/>
              <a:t>Anti-thyroids</a:t>
            </a:r>
          </a:p>
          <a:p>
            <a:r>
              <a:rPr lang="en-US" dirty="0"/>
              <a:t>Anti-uric acids</a:t>
            </a:r>
          </a:p>
          <a:p>
            <a:r>
              <a:rPr lang="en-US" dirty="0"/>
              <a:t>Expectorants</a:t>
            </a:r>
          </a:p>
          <a:p>
            <a:r>
              <a:rPr lang="en-US" dirty="0"/>
              <a:t>Antifungals</a:t>
            </a:r>
          </a:p>
          <a:p>
            <a:r>
              <a:rPr lang="en-US" dirty="0"/>
              <a:t>Antiseptics</a:t>
            </a:r>
          </a:p>
          <a:p>
            <a:r>
              <a:rPr lang="en-US" dirty="0"/>
              <a:t>Premeditations</a:t>
            </a:r>
          </a:p>
          <a:p>
            <a:r>
              <a:rPr lang="en-US" dirty="0"/>
              <a:t>contraceptives</a:t>
            </a:r>
          </a:p>
        </p:txBody>
      </p:sp>
    </p:spTree>
    <p:extLst>
      <p:ext uri="{BB962C8B-B14F-4D97-AF65-F5344CB8AC3E}">
        <p14:creationId xmlns:p14="http://schemas.microsoft.com/office/powerpoint/2010/main" val="33604562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Chloramphenicol</a:t>
            </a:r>
            <a:endParaRPr lang="en-US" dirty="0"/>
          </a:p>
        </p:txBody>
      </p:sp>
      <p:sp>
        <p:nvSpPr>
          <p:cNvPr id="3" name="Content Placeholder 2"/>
          <p:cNvSpPr>
            <a:spLocks noGrp="1"/>
          </p:cNvSpPr>
          <p:nvPr>
            <p:ph idx="1"/>
          </p:nvPr>
        </p:nvSpPr>
        <p:spPr/>
        <p:txBody>
          <a:bodyPr>
            <a:noAutofit/>
          </a:bodyPr>
          <a:lstStyle/>
          <a:p>
            <a:r>
              <a:rPr lang="en-US" dirty="0"/>
              <a:t>is a bacteriostatic broad-spectrum antibiotic that is active against both aerobic and anaerobic gram-positive and gram-negative organisms. </a:t>
            </a:r>
          </a:p>
          <a:p>
            <a:r>
              <a:rPr lang="en-US" dirty="0"/>
              <a:t>It is active also against </a:t>
            </a:r>
            <a:r>
              <a:rPr lang="en-US" dirty="0" err="1"/>
              <a:t>rickettsiae</a:t>
            </a:r>
            <a:r>
              <a:rPr lang="en-US" i="1" dirty="0"/>
              <a:t>.</a:t>
            </a:r>
            <a:r>
              <a:rPr lang="en-US" dirty="0"/>
              <a:t> </a:t>
            </a:r>
            <a:r>
              <a:rPr lang="en-US" i="1" dirty="0" err="1"/>
              <a:t>Haemophilus</a:t>
            </a:r>
            <a:r>
              <a:rPr lang="en-US" i="1" dirty="0"/>
              <a:t> </a:t>
            </a:r>
            <a:r>
              <a:rPr lang="en-US" i="1" dirty="0" err="1"/>
              <a:t>influenzae</a:t>
            </a:r>
            <a:r>
              <a:rPr lang="en-US" i="1" dirty="0"/>
              <a:t>, N. </a:t>
            </a:r>
            <a:r>
              <a:rPr lang="en-US" i="1" dirty="0" err="1"/>
              <a:t>meningitidis</a:t>
            </a:r>
            <a:r>
              <a:rPr lang="en-US" i="1" dirty="0"/>
              <a:t>, </a:t>
            </a:r>
            <a:r>
              <a:rPr lang="en-US" dirty="0"/>
              <a:t>and some strains of </a:t>
            </a:r>
            <a:r>
              <a:rPr lang="en-US" i="1" dirty="0" err="1"/>
              <a:t>Bacteroides</a:t>
            </a:r>
            <a:r>
              <a:rPr lang="en-US" i="1" dirty="0"/>
              <a:t> </a:t>
            </a:r>
            <a:r>
              <a:rPr lang="en-US" dirty="0"/>
              <a:t>are highly susceptible, and for them chloramphenicol may be bactericidal.</a:t>
            </a:r>
          </a:p>
          <a:p>
            <a:r>
              <a:rPr lang="en-US" dirty="0"/>
              <a:t>Clinically significant resistance emerges and may be due to production of chloramphenicol </a:t>
            </a:r>
            <a:r>
              <a:rPr lang="en-US" dirty="0" err="1"/>
              <a:t>acetyltransferase</a:t>
            </a:r>
            <a:r>
              <a:rPr lang="en-US" dirty="0"/>
              <a:t>, an enzyme that inactivates the drug.</a:t>
            </a:r>
            <a:br>
              <a:rPr lang="en-US" dirty="0"/>
            </a:br>
            <a:endParaRPr lang="en-US" dirty="0"/>
          </a:p>
        </p:txBody>
      </p:sp>
    </p:spTree>
    <p:extLst>
      <p:ext uri="{BB962C8B-B14F-4D97-AF65-F5344CB8AC3E}">
        <p14:creationId xmlns:p14="http://schemas.microsoft.com/office/powerpoint/2010/main" val="281177390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1" dirty="0">
                <a:solidFill>
                  <a:srgbClr val="FF0000"/>
                </a:solidFill>
              </a:rPr>
              <a:t>Tetracyclines</a:t>
            </a:r>
            <a:endParaRPr lang="en-US" dirty="0">
              <a:solidFill>
                <a:srgbClr val="FF0000"/>
              </a:solidFill>
            </a:endParaRPr>
          </a:p>
        </p:txBody>
      </p:sp>
      <p:sp>
        <p:nvSpPr>
          <p:cNvPr id="3" name="Content Placeholder 2"/>
          <p:cNvSpPr>
            <a:spLocks noGrp="1"/>
          </p:cNvSpPr>
          <p:nvPr>
            <p:ph idx="1"/>
          </p:nvPr>
        </p:nvSpPr>
        <p:spPr/>
        <p:txBody>
          <a:bodyPr>
            <a:noAutofit/>
          </a:bodyPr>
          <a:lstStyle/>
          <a:p>
            <a:r>
              <a:rPr lang="en-US" sz="3600" dirty="0"/>
              <a:t>The </a:t>
            </a:r>
            <a:r>
              <a:rPr lang="en-US" sz="3600" dirty="0" err="1"/>
              <a:t>tetracyclines</a:t>
            </a:r>
            <a:r>
              <a:rPr lang="en-US" sz="3600" dirty="0"/>
              <a:t> are a large group of drugs with a common basic structure and activity.</a:t>
            </a:r>
            <a:br>
              <a:rPr lang="en-US" sz="3600" dirty="0"/>
            </a:br>
            <a:r>
              <a:rPr lang="en-US" sz="3600" dirty="0"/>
              <a:t>Tetracyclines are classified as short acting (chlortetracycline, tetracycline, </a:t>
            </a:r>
            <a:r>
              <a:rPr lang="en-US" sz="3600" dirty="0" err="1"/>
              <a:t>oxytetracycline</a:t>
            </a:r>
            <a:r>
              <a:rPr lang="en-US" sz="3600" dirty="0"/>
              <a:t>),intermediate acting (</a:t>
            </a:r>
            <a:r>
              <a:rPr lang="en-US" sz="3600" dirty="0" err="1"/>
              <a:t>demeclocycline</a:t>
            </a:r>
            <a:r>
              <a:rPr lang="en-US" sz="3600" dirty="0"/>
              <a:t> and </a:t>
            </a:r>
            <a:r>
              <a:rPr lang="en-US" sz="3600" dirty="0" err="1"/>
              <a:t>methacycline</a:t>
            </a:r>
            <a:r>
              <a:rPr lang="en-US" sz="3600" dirty="0"/>
              <a:t>), or long-acting (doxycycline and</a:t>
            </a:r>
            <a:br>
              <a:rPr lang="en-US" sz="3600" dirty="0"/>
            </a:br>
            <a:r>
              <a:rPr lang="en-US" sz="3600" dirty="0"/>
              <a:t>minocycline) based on serum half-lives.</a:t>
            </a:r>
            <a:br>
              <a:rPr lang="en-US" sz="3600" dirty="0"/>
            </a:br>
            <a:endParaRPr lang="en-US" sz="3600" dirty="0"/>
          </a:p>
        </p:txBody>
      </p:sp>
    </p:spTree>
    <p:extLst>
      <p:ext uri="{BB962C8B-B14F-4D97-AF65-F5344CB8AC3E}">
        <p14:creationId xmlns:p14="http://schemas.microsoft.com/office/powerpoint/2010/main" val="407988592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t>Antimicrobial activity</a:t>
            </a:r>
            <a:r>
              <a:rPr lang="en-US" i="1" dirty="0"/>
              <a:t>:</a:t>
            </a:r>
            <a:endParaRPr lang="en-US" dirty="0"/>
          </a:p>
        </p:txBody>
      </p:sp>
      <p:sp>
        <p:nvSpPr>
          <p:cNvPr id="3" name="Content Placeholder 2"/>
          <p:cNvSpPr>
            <a:spLocks noGrp="1"/>
          </p:cNvSpPr>
          <p:nvPr>
            <p:ph idx="1"/>
          </p:nvPr>
        </p:nvSpPr>
        <p:spPr/>
        <p:txBody>
          <a:bodyPr>
            <a:noAutofit/>
          </a:bodyPr>
          <a:lstStyle/>
          <a:p>
            <a:r>
              <a:rPr lang="en-US" dirty="0"/>
              <a:t>Tetracyclines are broad-spectrum antibiotics. </a:t>
            </a:r>
          </a:p>
          <a:p>
            <a:r>
              <a:rPr lang="en-US" dirty="0"/>
              <a:t>They are active against  many gram-positive and gram-negative bacteria, including anaerobes, </a:t>
            </a:r>
            <a:r>
              <a:rPr lang="en-US" dirty="0" err="1"/>
              <a:t>rickettsiae</a:t>
            </a:r>
            <a:r>
              <a:rPr lang="en-US" dirty="0"/>
              <a:t>, </a:t>
            </a:r>
            <a:r>
              <a:rPr lang="en-US" dirty="0" err="1"/>
              <a:t>chlamydiae</a:t>
            </a:r>
            <a:r>
              <a:rPr lang="en-US" dirty="0"/>
              <a:t>, mycoplasmas, and are active against some protozoa. </a:t>
            </a:r>
          </a:p>
          <a:p>
            <a:r>
              <a:rPr lang="en-US" dirty="0"/>
              <a:t>The main mechanisms of resistance to tetracycline is decreased intracellular accumulation due to either impaired influx or increased</a:t>
            </a:r>
            <a:br>
              <a:rPr lang="en-US" dirty="0"/>
            </a:br>
            <a:r>
              <a:rPr lang="en-US" dirty="0"/>
              <a:t>efflux by an active transport protein pump.</a:t>
            </a:r>
            <a:br>
              <a:rPr lang="en-US" dirty="0"/>
            </a:br>
            <a:endParaRPr lang="en-US" dirty="0"/>
          </a:p>
        </p:txBody>
      </p:sp>
    </p:spTree>
    <p:extLst>
      <p:ext uri="{BB962C8B-B14F-4D97-AF65-F5344CB8AC3E}">
        <p14:creationId xmlns:p14="http://schemas.microsoft.com/office/powerpoint/2010/main" val="103207094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Adverse reactions</a:t>
            </a:r>
            <a:endParaRPr lang="en-US" dirty="0"/>
          </a:p>
        </p:txBody>
      </p:sp>
      <p:sp>
        <p:nvSpPr>
          <p:cNvPr id="3" name="Content Placeholder 2"/>
          <p:cNvSpPr>
            <a:spLocks noGrp="1"/>
          </p:cNvSpPr>
          <p:nvPr>
            <p:ph idx="1"/>
          </p:nvPr>
        </p:nvSpPr>
        <p:spPr/>
        <p:txBody>
          <a:bodyPr>
            <a:normAutofit/>
          </a:bodyPr>
          <a:lstStyle/>
          <a:p>
            <a:r>
              <a:rPr lang="en-US" sz="2400" i="1" dirty="0"/>
              <a:t>Gastrointestinal adverse effects: </a:t>
            </a:r>
            <a:r>
              <a:rPr lang="en-US" sz="2400" dirty="0"/>
              <a:t>Nausea, vomiting, and diarrhea are the most common and these effects are attributable to direct local irritation of the intestinal tract. </a:t>
            </a:r>
          </a:p>
          <a:p>
            <a:r>
              <a:rPr lang="en-US" sz="2400" dirty="0"/>
              <a:t>Tetracyclines suppress susceptible coliform organisms and causes overgrowth of Pseudomonas, Proteus, staphylococci, resistant coliforms, clostridia, and Candida. This can result in intestinal functional disturbances, anal pruritus, vaginal or oral candidiasis, or </a:t>
            </a:r>
            <a:r>
              <a:rPr lang="en-US" sz="2400" dirty="0" err="1"/>
              <a:t>enterocolitis</a:t>
            </a:r>
            <a:r>
              <a:rPr lang="en-US" sz="2400" dirty="0"/>
              <a:t> (associated with </a:t>
            </a:r>
            <a:r>
              <a:rPr lang="en-US" sz="2400" i="1" dirty="0"/>
              <a:t>Clostridium </a:t>
            </a:r>
            <a:r>
              <a:rPr lang="en-US" sz="2400" i="1" dirty="0" err="1"/>
              <a:t>difficile</a:t>
            </a:r>
            <a:r>
              <a:rPr lang="en-US" sz="2400" dirty="0"/>
              <a:t>) with shock and death. </a:t>
            </a:r>
          </a:p>
          <a:p>
            <a:r>
              <a:rPr lang="en-US" sz="2400" dirty="0"/>
              <a:t>Pseudomembranous </a:t>
            </a:r>
            <a:r>
              <a:rPr lang="en-US" sz="2400" dirty="0" err="1"/>
              <a:t>enterocolitis</a:t>
            </a:r>
            <a:r>
              <a:rPr lang="en-US" sz="2400" dirty="0"/>
              <a:t> should be treated</a:t>
            </a:r>
            <a:br>
              <a:rPr lang="en-US" sz="2400" dirty="0"/>
            </a:br>
            <a:r>
              <a:rPr lang="en-US" sz="2400" dirty="0"/>
              <a:t>with metronidazole.</a:t>
            </a:r>
            <a:br>
              <a:rPr lang="en-US" sz="2400" dirty="0"/>
            </a:br>
            <a:endParaRPr lang="en-US" sz="2400" dirty="0"/>
          </a:p>
        </p:txBody>
      </p:sp>
    </p:spTree>
    <p:extLst>
      <p:ext uri="{BB962C8B-B14F-4D97-AF65-F5344CB8AC3E}">
        <p14:creationId xmlns:p14="http://schemas.microsoft.com/office/powerpoint/2010/main" val="424305025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r>
              <a:rPr lang="en-US" dirty="0"/>
              <a:t>Tetracyclines are readily bound to calcium deposited in newly formed bone or teeth in young children. It causes discoloration, and enamel dysplasia; they can also be deposited in bone, where it may cause deformity or growth inhibition. If the drug is given to children under 8 years of age for long periods, similar changes can result.</a:t>
            </a:r>
          </a:p>
          <a:p>
            <a:r>
              <a:rPr lang="en-US" dirty="0"/>
              <a:t>They are </a:t>
            </a:r>
            <a:r>
              <a:rPr lang="en-US" dirty="0" err="1"/>
              <a:t>hepato</a:t>
            </a:r>
            <a:r>
              <a:rPr lang="en-US" dirty="0"/>
              <a:t> and nephrotoxic drug, the also induce sensitivity to sunlight (</a:t>
            </a:r>
            <a:r>
              <a:rPr lang="en-US" dirty="0" err="1"/>
              <a:t>demeclocycine</a:t>
            </a:r>
            <a:r>
              <a:rPr lang="en-US" dirty="0"/>
              <a:t>) and vestibular reactions (doxycycline, and minocycline).</a:t>
            </a:r>
            <a:br>
              <a:rPr lang="en-US" dirty="0"/>
            </a:br>
            <a:endParaRPr lang="en-US" dirty="0"/>
          </a:p>
        </p:txBody>
      </p:sp>
    </p:spTree>
    <p:extLst>
      <p:ext uri="{BB962C8B-B14F-4D97-AF65-F5344CB8AC3E}">
        <p14:creationId xmlns:p14="http://schemas.microsoft.com/office/powerpoint/2010/main" val="76805457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solidFill>
                  <a:srgbClr val="FF0000"/>
                </a:solidFill>
              </a:rPr>
              <a:t>Macrolides:</a:t>
            </a:r>
            <a:endParaRPr lang="en-US" dirty="0">
              <a:solidFill>
                <a:srgbClr val="FF0000"/>
              </a:solidFill>
            </a:endParaRPr>
          </a:p>
        </p:txBody>
      </p:sp>
      <p:sp>
        <p:nvSpPr>
          <p:cNvPr id="3" name="Content Placeholder 2"/>
          <p:cNvSpPr>
            <a:spLocks noGrp="1"/>
          </p:cNvSpPr>
          <p:nvPr>
            <p:ph idx="1"/>
          </p:nvPr>
        </p:nvSpPr>
        <p:spPr/>
        <p:txBody>
          <a:bodyPr>
            <a:normAutofit/>
          </a:bodyPr>
          <a:lstStyle/>
          <a:p>
            <a:r>
              <a:rPr lang="en-US" sz="3600" i="1" dirty="0"/>
              <a:t>include erythromycin, clarithromycin and azithromycin.</a:t>
            </a:r>
            <a:br>
              <a:rPr lang="en-US" sz="3600" dirty="0"/>
            </a:br>
            <a:endParaRPr lang="en-US" sz="3600" dirty="0"/>
          </a:p>
        </p:txBody>
      </p:sp>
    </p:spTree>
    <p:extLst>
      <p:ext uri="{BB962C8B-B14F-4D97-AF65-F5344CB8AC3E}">
        <p14:creationId xmlns:p14="http://schemas.microsoft.com/office/powerpoint/2010/main" val="18826537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solidFill>
                  <a:srgbClr val="FF0000"/>
                </a:solidFill>
              </a:rPr>
              <a:t>Aminoglycosides:</a:t>
            </a:r>
            <a:endParaRPr lang="en-US" dirty="0">
              <a:solidFill>
                <a:srgbClr val="FF0000"/>
              </a:solidFill>
            </a:endParaRPr>
          </a:p>
        </p:txBody>
      </p:sp>
      <p:sp>
        <p:nvSpPr>
          <p:cNvPr id="3" name="Content Placeholder 2"/>
          <p:cNvSpPr>
            <a:spLocks noGrp="1"/>
          </p:cNvSpPr>
          <p:nvPr>
            <p:ph idx="1"/>
          </p:nvPr>
        </p:nvSpPr>
        <p:spPr/>
        <p:txBody>
          <a:bodyPr>
            <a:normAutofit/>
          </a:bodyPr>
          <a:lstStyle/>
          <a:p>
            <a:r>
              <a:rPr lang="en-US" sz="4000" i="1" dirty="0"/>
              <a:t>Members: </a:t>
            </a:r>
            <a:r>
              <a:rPr lang="en-US" sz="4000" dirty="0"/>
              <a:t>Streptomycin, neomycin, kanamycin, </a:t>
            </a:r>
            <a:r>
              <a:rPr lang="en-US" sz="4000" dirty="0" err="1"/>
              <a:t>amikacin</a:t>
            </a:r>
            <a:r>
              <a:rPr lang="en-US" sz="4000" dirty="0"/>
              <a:t>, gentamicin, </a:t>
            </a:r>
            <a:r>
              <a:rPr lang="en-US" sz="4000" dirty="0" err="1"/>
              <a:t>netilmicin</a:t>
            </a:r>
            <a:r>
              <a:rPr lang="en-US" sz="4000" dirty="0"/>
              <a:t>.</a:t>
            </a:r>
          </a:p>
          <a:p>
            <a:br>
              <a:rPr lang="en-US" sz="4000" dirty="0"/>
            </a:br>
            <a:endParaRPr lang="en-US" sz="4000" dirty="0"/>
          </a:p>
        </p:txBody>
      </p:sp>
    </p:spTree>
    <p:extLst>
      <p:ext uri="{BB962C8B-B14F-4D97-AF65-F5344CB8AC3E}">
        <p14:creationId xmlns:p14="http://schemas.microsoft.com/office/powerpoint/2010/main" val="253922655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t>Adverse effects</a:t>
            </a:r>
            <a:r>
              <a:rPr lang="en-US" i="1" dirty="0"/>
              <a:t>:</a:t>
            </a:r>
            <a:endParaRPr lang="en-US" dirty="0"/>
          </a:p>
        </p:txBody>
      </p:sp>
      <p:sp>
        <p:nvSpPr>
          <p:cNvPr id="3" name="Content Placeholder 2"/>
          <p:cNvSpPr>
            <a:spLocks noGrp="1"/>
          </p:cNvSpPr>
          <p:nvPr>
            <p:ph idx="1"/>
          </p:nvPr>
        </p:nvSpPr>
        <p:spPr/>
        <p:txBody>
          <a:bodyPr>
            <a:normAutofit/>
          </a:bodyPr>
          <a:lstStyle/>
          <a:p>
            <a:r>
              <a:rPr lang="en-US" sz="3600" dirty="0"/>
              <a:t>Aminoglycosides damage the VIII nerve and the kidneys. </a:t>
            </a:r>
          </a:p>
          <a:p>
            <a:r>
              <a:rPr lang="en-US" sz="3600" dirty="0"/>
              <a:t>Ototoxicity can manifest itself either as auditory damage, resulting in tinnitus and high-frequency hearing loss initially; </a:t>
            </a:r>
          </a:p>
          <a:p>
            <a:r>
              <a:rPr lang="en-US" sz="3600" dirty="0"/>
              <a:t>or as vestibular damage, evident by vertigo, ataxia, and loss of balance. </a:t>
            </a:r>
          </a:p>
        </p:txBody>
      </p:sp>
    </p:spTree>
    <p:extLst>
      <p:ext uri="{BB962C8B-B14F-4D97-AF65-F5344CB8AC3E}">
        <p14:creationId xmlns:p14="http://schemas.microsoft.com/office/powerpoint/2010/main" val="258320729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3600" dirty="0"/>
              <a:t>Nephrotoxicity results in rising serum creatinine levels or reduced creatinine clearance. </a:t>
            </a:r>
          </a:p>
          <a:p>
            <a:r>
              <a:rPr lang="en-US" sz="3600" dirty="0"/>
              <a:t>Neomycin, kanamycin, and </a:t>
            </a:r>
            <a:r>
              <a:rPr lang="en-US" sz="3600" dirty="0" err="1"/>
              <a:t>amikacin</a:t>
            </a:r>
            <a:r>
              <a:rPr lang="en-US" sz="3600" dirty="0"/>
              <a:t> are the most ototoxic agents. Streptomycin and gentamicin are the most </a:t>
            </a:r>
            <a:r>
              <a:rPr lang="en-US" sz="3600" dirty="0" err="1"/>
              <a:t>vestibulotoxic</a:t>
            </a:r>
            <a:r>
              <a:rPr lang="en-US" sz="3600" dirty="0"/>
              <a:t>.</a:t>
            </a:r>
            <a:br>
              <a:rPr lang="en-US" sz="3600" dirty="0"/>
            </a:br>
            <a:endParaRPr lang="en-US" sz="3600" dirty="0"/>
          </a:p>
          <a:p>
            <a:endParaRPr lang="en-US" sz="3600" dirty="0"/>
          </a:p>
        </p:txBody>
      </p:sp>
    </p:spTree>
    <p:extLst>
      <p:ext uri="{BB962C8B-B14F-4D97-AF65-F5344CB8AC3E}">
        <p14:creationId xmlns:p14="http://schemas.microsoft.com/office/powerpoint/2010/main" val="327240006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i="1" dirty="0">
                <a:solidFill>
                  <a:srgbClr val="FF0000"/>
                </a:solidFill>
              </a:rPr>
            </a:br>
            <a:r>
              <a:rPr lang="en-US" i="1" dirty="0">
                <a:solidFill>
                  <a:srgbClr val="FF0000"/>
                </a:solidFill>
              </a:rPr>
              <a:t>Nucleic Acid Synthesis Inhibitors</a:t>
            </a:r>
            <a:br>
              <a:rPr lang="en-US" dirty="0">
                <a:solidFill>
                  <a:srgbClr val="FF0000"/>
                </a:solidFill>
              </a:rPr>
            </a:br>
            <a:endParaRPr lang="en-US" dirty="0">
              <a:solidFill>
                <a:srgbClr val="FF0000"/>
              </a:solidFill>
            </a:endParaRPr>
          </a:p>
        </p:txBody>
      </p:sp>
      <p:sp>
        <p:nvSpPr>
          <p:cNvPr id="3" name="Content Placeholder 2"/>
          <p:cNvSpPr>
            <a:spLocks noGrp="1"/>
          </p:cNvSpPr>
          <p:nvPr>
            <p:ph idx="1"/>
          </p:nvPr>
        </p:nvSpPr>
        <p:spPr/>
        <p:txBody>
          <a:bodyPr>
            <a:normAutofit/>
          </a:bodyPr>
          <a:lstStyle/>
          <a:p>
            <a:r>
              <a:rPr lang="en-US" b="1" i="1" dirty="0"/>
              <a:t>Nalidixic acid</a:t>
            </a:r>
            <a:endParaRPr lang="en-US" b="1" dirty="0"/>
          </a:p>
          <a:p>
            <a:r>
              <a:rPr lang="en-US" dirty="0"/>
              <a:t>Nalidixic acid is the first antibacterial quinolone. </a:t>
            </a:r>
          </a:p>
          <a:p>
            <a:r>
              <a:rPr lang="en-US" dirty="0"/>
              <a:t>It is not fluorinated and is excreted too rapidly to have systemic antibacterial effects. </a:t>
            </a:r>
          </a:p>
          <a:p>
            <a:r>
              <a:rPr lang="en-US" dirty="0"/>
              <a:t>They inhibit normal transcription and replication of bacterial DNA.</a:t>
            </a:r>
          </a:p>
          <a:p>
            <a:r>
              <a:rPr lang="en-US" dirty="0"/>
              <a:t>Because of their relatively weak antibacterial activity, these agents were useful only for the treatment of urinary tract infections and shigellosis.</a:t>
            </a:r>
            <a:br>
              <a:rPr lang="en-US" dirty="0"/>
            </a:br>
            <a:endParaRPr lang="en-US" dirty="0"/>
          </a:p>
        </p:txBody>
      </p:sp>
    </p:spTree>
    <p:extLst>
      <p:ext uri="{BB962C8B-B14F-4D97-AF65-F5344CB8AC3E}">
        <p14:creationId xmlns:p14="http://schemas.microsoft.com/office/powerpoint/2010/main" val="11457861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74EADA-9279-4C14-A7CC-9DB22B00B2C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7BADDF0-231E-4DFD-9921-4217CAC056DB}"/>
              </a:ext>
            </a:extLst>
          </p:cNvPr>
          <p:cNvSpPr>
            <a:spLocks noGrp="1"/>
          </p:cNvSpPr>
          <p:nvPr>
            <p:ph idx="1"/>
          </p:nvPr>
        </p:nvSpPr>
        <p:spPr/>
        <p:txBody>
          <a:bodyPr/>
          <a:lstStyle/>
          <a:p>
            <a:r>
              <a:rPr lang="en-US" dirty="0"/>
              <a:t>Sulphonamides</a:t>
            </a:r>
          </a:p>
          <a:p>
            <a:r>
              <a:rPr lang="en-US" dirty="0"/>
              <a:t>Aperients</a:t>
            </a:r>
          </a:p>
          <a:p>
            <a:r>
              <a:rPr lang="en-US" dirty="0"/>
              <a:t>Vaccines</a:t>
            </a:r>
          </a:p>
          <a:p>
            <a:r>
              <a:rPr lang="en-US" dirty="0" err="1"/>
              <a:t>Nitrofuramide</a:t>
            </a:r>
            <a:endParaRPr lang="en-US" dirty="0"/>
          </a:p>
          <a:p>
            <a:r>
              <a:rPr lang="en-US" dirty="0"/>
              <a:t>coagulants</a:t>
            </a:r>
          </a:p>
        </p:txBody>
      </p:sp>
    </p:spTree>
    <p:extLst>
      <p:ext uri="{BB962C8B-B14F-4D97-AF65-F5344CB8AC3E}">
        <p14:creationId xmlns:p14="http://schemas.microsoft.com/office/powerpoint/2010/main" val="200471306"/>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t>Fluoroquinolones</a:t>
            </a:r>
            <a:endParaRPr lang="en-US" dirty="0"/>
          </a:p>
        </p:txBody>
      </p:sp>
      <p:sp>
        <p:nvSpPr>
          <p:cNvPr id="3" name="Content Placeholder 2"/>
          <p:cNvSpPr>
            <a:spLocks noGrp="1"/>
          </p:cNvSpPr>
          <p:nvPr>
            <p:ph idx="1"/>
          </p:nvPr>
        </p:nvSpPr>
        <p:spPr/>
        <p:txBody>
          <a:bodyPr>
            <a:noAutofit/>
          </a:bodyPr>
          <a:lstStyle/>
          <a:p>
            <a:r>
              <a:rPr lang="en-US" dirty="0"/>
              <a:t>Quinolones are synthetic fluorinated analogs of </a:t>
            </a:r>
            <a:r>
              <a:rPr lang="en-US" dirty="0" err="1"/>
              <a:t>nalidixic</a:t>
            </a:r>
            <a:r>
              <a:rPr lang="en-US" dirty="0"/>
              <a:t> acid, that inhibits nucleic acid synthesis.</a:t>
            </a:r>
            <a:br>
              <a:rPr lang="en-US" dirty="0"/>
            </a:br>
            <a:r>
              <a:rPr lang="en-US" b="1" dirty="0" err="1"/>
              <a:t/>
            </a:r>
            <a:r>
              <a:rPr lang="en-US" b="1" dirty="0"/>
              <a:t>Ofloxacin</a:t>
            </a:r>
            <a:r>
              <a:rPr lang="en-US" dirty="0"/>
              <a:t> and ciprofloxacin </a:t>
            </a:r>
            <a:r>
              <a:rPr lang="en-US" dirty="0" err="1"/>
              <a:t>inhibit gram-negative </a:t>
            </a:r>
            <a:r>
              <a:rPr lang="en-US" dirty="0"/>
              <a:t>cocci</a:t>
            </a:r>
            <a:r>
              <a:rPr lang="en-US" i="1" dirty="0" err="1"/>
              <a:t> and bacilli, including </a:t>
            </a:r>
            <a:r>
              <a:rPr lang="en-US" i="1" dirty="0"/>
              <a:t>Enterobacteriaceae</a:t>
            </a:r>
            <a:r>
              <a:rPr lang="en-US" i="1" dirty="0" err="1"/>
              <a:t>, Pseudomonas, Neisseria, </a:t>
            </a:r>
            <a:r>
              <a:rPr lang="en-US" i="1" dirty="0"/>
              <a:t>Haemophilus</a:t>
            </a:r>
            <a:r>
              <a:t>, and Campylobacter. </a:t>
            </a:r>
          </a:p>
          <a:p>
            <a:r>
              <a:rPr lang="en-US" dirty="0"/>
              <a:t>Many staphylococci also are sensitive these drugs. Intracellular pathogens such as </a:t>
            </a:r>
            <a:r>
              <a:rPr lang="en-US" i="1" dirty="0"/>
              <a:t>Legionella,</a:t>
            </a:r>
            <a:r>
              <a:rPr lang="en-US" dirty="0"/>
              <a:t> </a:t>
            </a:r>
            <a:r>
              <a:rPr lang="en-US" i="1" dirty="0"/>
              <a:t>Chlamydia, M tuberculosis and M </a:t>
            </a:r>
            <a:r>
              <a:rPr lang="en-US" i="1" dirty="0" err="1"/>
              <a:t>avium</a:t>
            </a:r>
            <a:r>
              <a:rPr lang="en-US" i="1" dirty="0"/>
              <a:t> complex, </a:t>
            </a:r>
            <a:r>
              <a:rPr lang="en-US" dirty="0"/>
              <a:t>are inhibited by </a:t>
            </a:r>
            <a:r>
              <a:rPr lang="en-US" dirty="0" err="1"/>
              <a:t>fluoroquinolones</a:t>
            </a:r>
            <a:r>
              <a:rPr lang="en-US" dirty="0"/>
              <a:t>.</a:t>
            </a:r>
            <a:br>
              <a:rPr lang="en-US" dirty="0"/>
            </a:br>
            <a:endParaRPr lang="en-US" dirty="0"/>
          </a:p>
        </p:txBody>
      </p:sp>
    </p:spTree>
    <p:extLst>
      <p:ext uri="{BB962C8B-B14F-4D97-AF65-F5344CB8AC3E}">
        <p14:creationId xmlns:p14="http://schemas.microsoft.com/office/powerpoint/2010/main" val="335261539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solidFill>
                  <a:srgbClr val="FF0000"/>
                </a:solidFill>
              </a:rPr>
              <a:t>Antimetabolites</a:t>
            </a:r>
            <a:br>
              <a:rPr lang="en-US" b="1" dirty="0">
                <a:solidFill>
                  <a:srgbClr val="FF0000"/>
                </a:solidFill>
              </a:rPr>
            </a:br>
            <a:r>
              <a:rPr lang="en-US" b="1" i="1" dirty="0"/>
              <a:t>Sulfonamides</a:t>
            </a:r>
            <a:endParaRPr lang="en-US" dirty="0"/>
          </a:p>
        </p:txBody>
      </p:sp>
      <p:sp>
        <p:nvSpPr>
          <p:cNvPr id="3" name="Content Placeholder 2"/>
          <p:cNvSpPr>
            <a:spLocks noGrp="1"/>
          </p:cNvSpPr>
          <p:nvPr>
            <p:ph idx="1"/>
          </p:nvPr>
        </p:nvSpPr>
        <p:spPr/>
        <p:txBody>
          <a:bodyPr>
            <a:normAutofit/>
          </a:bodyPr>
          <a:lstStyle/>
          <a:p>
            <a:r>
              <a:rPr lang="en-US" sz="3200" dirty="0"/>
              <a:t>Sulfonamides can be divided into three major groups: (1) oral, absorbable; (2) oral, non-absorbable; and (3) topical. </a:t>
            </a:r>
          </a:p>
          <a:p>
            <a:r>
              <a:rPr lang="en-US" sz="3200" dirty="0"/>
              <a:t>The oral, absorbable sulfonamides can be classified as short-, medium-, or long acting on the basis of their half-lives.</a:t>
            </a:r>
            <a:br>
              <a:rPr lang="en-US" sz="3200" dirty="0"/>
            </a:br>
            <a:endParaRPr lang="en-US" sz="3200" dirty="0"/>
          </a:p>
        </p:txBody>
      </p:sp>
    </p:spTree>
    <p:extLst>
      <p:ext uri="{BB962C8B-B14F-4D97-AF65-F5344CB8AC3E}">
        <p14:creationId xmlns:p14="http://schemas.microsoft.com/office/powerpoint/2010/main" val="216959854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t>Mechanisms of action:</a:t>
            </a:r>
            <a:endParaRPr lang="en-US" b="1" dirty="0"/>
          </a:p>
        </p:txBody>
      </p:sp>
      <p:sp>
        <p:nvSpPr>
          <p:cNvPr id="3" name="Content Placeholder 2"/>
          <p:cNvSpPr>
            <a:spLocks noGrp="1"/>
          </p:cNvSpPr>
          <p:nvPr>
            <p:ph idx="1"/>
          </p:nvPr>
        </p:nvSpPr>
        <p:spPr/>
        <p:txBody>
          <a:bodyPr>
            <a:normAutofit/>
          </a:bodyPr>
          <a:lstStyle/>
          <a:p>
            <a:r>
              <a:rPr lang="en-US" dirty="0"/>
              <a:t>Microorganisms require extracellular para-</a:t>
            </a:r>
            <a:r>
              <a:rPr lang="en-US" dirty="0" err="1"/>
              <a:t>aminobenzoic</a:t>
            </a:r>
            <a:r>
              <a:rPr lang="en-US" dirty="0"/>
              <a:t> acid (PABA) to form </a:t>
            </a:r>
            <a:r>
              <a:rPr lang="en-US" dirty="0" err="1"/>
              <a:t>dihydrofolic</a:t>
            </a:r>
            <a:r>
              <a:rPr lang="en-US" dirty="0"/>
              <a:t> acid, an essential step in the production of purines and the synthesis of nucleic acids. </a:t>
            </a:r>
          </a:p>
          <a:p>
            <a:r>
              <a:rPr lang="en-US" dirty="0"/>
              <a:t>Sulfonamides are structural analogs of PABA that competitively inhibit </a:t>
            </a:r>
            <a:r>
              <a:rPr lang="en-US" dirty="0" err="1"/>
              <a:t>dihydropteroate</a:t>
            </a:r>
            <a:r>
              <a:rPr lang="en-US" dirty="0"/>
              <a:t> synthase. </a:t>
            </a:r>
          </a:p>
          <a:p>
            <a:r>
              <a:rPr lang="en-US" dirty="0"/>
              <a:t>They inhibit growth by reversibly blocking folic acid synthesis.</a:t>
            </a:r>
            <a:br>
              <a:rPr lang="en-US" dirty="0"/>
            </a:br>
            <a:endParaRPr lang="en-US" dirty="0"/>
          </a:p>
          <a:p>
            <a:pPr marL="0" indent="0">
              <a:buNone/>
            </a:pPr>
            <a:endParaRPr lang="en-US" dirty="0"/>
          </a:p>
        </p:txBody>
      </p:sp>
    </p:spTree>
    <p:extLst>
      <p:ext uri="{BB962C8B-B14F-4D97-AF65-F5344CB8AC3E}">
        <p14:creationId xmlns:p14="http://schemas.microsoft.com/office/powerpoint/2010/main" val="12949760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i="1" dirty="0"/>
              <a:t>Clinical Uses</a:t>
            </a:r>
            <a:endParaRPr lang="en-US" dirty="0"/>
          </a:p>
        </p:txBody>
      </p:sp>
      <p:sp>
        <p:nvSpPr>
          <p:cNvPr id="3" name="Content Placeholder 2"/>
          <p:cNvSpPr>
            <a:spLocks noGrp="1"/>
          </p:cNvSpPr>
          <p:nvPr>
            <p:ph idx="1"/>
          </p:nvPr>
        </p:nvSpPr>
        <p:spPr>
          <a:xfrm>
            <a:off x="2057400" y="1219200"/>
            <a:ext cx="7886700" cy="4351338"/>
          </a:xfrm>
        </p:spPr>
        <p:txBody>
          <a:bodyPr>
            <a:noAutofit/>
          </a:bodyPr>
          <a:lstStyle/>
          <a:p>
            <a:r>
              <a:rPr lang="en-US" i="1" dirty="0"/>
              <a:t>Oral Absorbable Agents: </a:t>
            </a:r>
          </a:p>
          <a:p>
            <a:r>
              <a:rPr lang="en-US" dirty="0" err="1"/>
              <a:t>Sulfisoxazole</a:t>
            </a:r>
            <a:r>
              <a:rPr lang="en-US" dirty="0"/>
              <a:t> and </a:t>
            </a:r>
            <a:r>
              <a:rPr lang="en-US" dirty="0" err="1"/>
              <a:t>sulfamethoxazole</a:t>
            </a:r>
            <a:r>
              <a:rPr lang="en-US" dirty="0"/>
              <a:t> are short- to medium-acting agents that are used to treat urinary tract infections, respiratory tract infections, sinusitis, bronchitis, pneumonia, otitis media, and dysentery. </a:t>
            </a:r>
          </a:p>
          <a:p>
            <a:r>
              <a:rPr lang="en-US" dirty="0"/>
              <a:t>Sulfadiazine in combination with </a:t>
            </a:r>
            <a:r>
              <a:rPr lang="en-US" dirty="0" err="1"/>
              <a:t>pyrimethamine</a:t>
            </a:r>
            <a:r>
              <a:rPr lang="en-US" dirty="0"/>
              <a:t> is first-line therapy for treatment of acute toxoplasmosis. </a:t>
            </a:r>
          </a:p>
          <a:p>
            <a:r>
              <a:rPr lang="en-US" dirty="0" err="1"/>
              <a:t>Sulfadoxine</a:t>
            </a:r>
            <a:r>
              <a:rPr lang="en-US" dirty="0"/>
              <a:t>, long acting sulfonamide, in combination with </a:t>
            </a:r>
            <a:r>
              <a:rPr lang="en-US" dirty="0" err="1"/>
              <a:t>pyrimethamine</a:t>
            </a:r>
            <a:r>
              <a:rPr lang="en-US" dirty="0"/>
              <a:t> used as a second-line agent in treatment for malaria.</a:t>
            </a:r>
            <a:br>
              <a:rPr lang="en-US" dirty="0"/>
            </a:br>
            <a:endParaRPr lang="en-US" dirty="0"/>
          </a:p>
        </p:txBody>
      </p:sp>
    </p:spTree>
    <p:extLst>
      <p:ext uri="{BB962C8B-B14F-4D97-AF65-F5344CB8AC3E}">
        <p14:creationId xmlns:p14="http://schemas.microsoft.com/office/powerpoint/2010/main" val="1113579323"/>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Topical Agents:</a:t>
            </a:r>
            <a:endParaRPr lang="en-US" dirty="0"/>
          </a:p>
        </p:txBody>
      </p:sp>
      <p:sp>
        <p:nvSpPr>
          <p:cNvPr id="3" name="Content Placeholder 2"/>
          <p:cNvSpPr>
            <a:spLocks noGrp="1"/>
          </p:cNvSpPr>
          <p:nvPr>
            <p:ph idx="1"/>
          </p:nvPr>
        </p:nvSpPr>
        <p:spPr/>
        <p:txBody>
          <a:bodyPr>
            <a:normAutofit/>
          </a:bodyPr>
          <a:lstStyle/>
          <a:p>
            <a:r>
              <a:rPr lang="en-US" sz="3200" dirty="0"/>
              <a:t>Sodium </a:t>
            </a:r>
            <a:r>
              <a:rPr lang="en-US" sz="3200" dirty="0" err="1"/>
              <a:t>sulfacetamide</a:t>
            </a:r>
            <a:r>
              <a:rPr lang="en-US" sz="3200" dirty="0"/>
              <a:t> ophthalmic solution or ointment is effective treatment for bacterial conjunctivitis and as adjunctive therapy for trachoma. </a:t>
            </a:r>
          </a:p>
          <a:p>
            <a:r>
              <a:rPr lang="en-US" sz="3200" dirty="0"/>
              <a:t>Silver sulfadiazine is a much less toxic topical sulfonamide and is preferred to </a:t>
            </a:r>
            <a:r>
              <a:rPr lang="en-US" sz="3200" dirty="0" err="1"/>
              <a:t>mafenide</a:t>
            </a:r>
            <a:r>
              <a:rPr lang="en-US" sz="3200" dirty="0"/>
              <a:t> for prevention of infection of burn wounds.</a:t>
            </a:r>
            <a:br>
              <a:rPr lang="en-US" sz="3200" dirty="0"/>
            </a:br>
            <a:endParaRPr lang="en-US" sz="3200" dirty="0"/>
          </a:p>
        </p:txBody>
      </p:sp>
    </p:spTree>
    <p:extLst>
      <p:ext uri="{BB962C8B-B14F-4D97-AF65-F5344CB8AC3E}">
        <p14:creationId xmlns:p14="http://schemas.microsoft.com/office/powerpoint/2010/main" val="175643713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solidFill>
                  <a:srgbClr val="FF0000"/>
                </a:solidFill>
              </a:rPr>
              <a:t>ANALGESICS</a:t>
            </a:r>
            <a:endParaRPr lang="en-US" dirty="0">
              <a:solidFill>
                <a:srgbClr val="FF0000"/>
              </a:solidFill>
            </a:endParaRP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1727884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30274D-528E-4291-9B1F-002459925603}"/>
              </a:ext>
            </a:extLst>
          </p:cNvPr>
          <p:cNvSpPr>
            <a:spLocks noGrp="1"/>
          </p:cNvSpPr>
          <p:nvPr>
            <p:ph type="title"/>
          </p:nvPr>
        </p:nvSpPr>
        <p:spPr/>
        <p:txBody>
          <a:bodyPr/>
          <a:lstStyle/>
          <a:p>
            <a:r>
              <a:rPr lang="en-US" dirty="0">
                <a:solidFill>
                  <a:srgbClr val="FF0000"/>
                </a:solidFill>
              </a:rPr>
              <a:t>ANTHELMINTICS</a:t>
            </a:r>
            <a:endParaRPr lang="en-US" dirty="0"/>
          </a:p>
        </p:txBody>
      </p:sp>
      <p:sp>
        <p:nvSpPr>
          <p:cNvPr id="3" name="Content Placeholder 2">
            <a:extLst>
              <a:ext uri="{FF2B5EF4-FFF2-40B4-BE49-F238E27FC236}">
                <a16:creationId xmlns:a16="http://schemas.microsoft.com/office/drawing/2014/main" id="{C5FF4ACD-87EF-4764-8B29-752C38C711EA}"/>
              </a:ext>
            </a:extLst>
          </p:cNvPr>
          <p:cNvSpPr>
            <a:spLocks noGrp="1"/>
          </p:cNvSpPr>
          <p:nvPr>
            <p:ph idx="1"/>
          </p:nvPr>
        </p:nvSpPr>
        <p:spPr/>
        <p:txBody>
          <a:bodyPr>
            <a:normAutofit/>
          </a:bodyPr>
          <a:lstStyle/>
          <a:p>
            <a:r>
              <a:rPr lang="en-US" sz="4000" dirty="0"/>
              <a:t>Act either locally to expel parasitic worms from the GIT or systematically to eradicate adult helminths or developmental forms  that invade organs and tissues</a:t>
            </a:r>
          </a:p>
          <a:p>
            <a:r>
              <a:rPr lang="en-US" sz="4000" dirty="0"/>
              <a:t>They may be either vermicide ( kill the worm) or vermifuge ( expel the worm) to the infesting helminths</a:t>
            </a:r>
          </a:p>
        </p:txBody>
      </p:sp>
    </p:spTree>
    <p:extLst>
      <p:ext uri="{BB962C8B-B14F-4D97-AF65-F5344CB8AC3E}">
        <p14:creationId xmlns:p14="http://schemas.microsoft.com/office/powerpoint/2010/main" val="38396385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D1816B-592E-454C-9AAB-1D65A8A3B974}"/>
              </a:ext>
            </a:extLst>
          </p:cNvPr>
          <p:cNvSpPr>
            <a:spLocks noGrp="1"/>
          </p:cNvSpPr>
          <p:nvPr>
            <p:ph type="title"/>
          </p:nvPr>
        </p:nvSpPr>
        <p:spPr/>
        <p:txBody>
          <a:bodyPr/>
          <a:lstStyle/>
          <a:p>
            <a:endParaRPr lang="en-US" dirty="0">
              <a:solidFill>
                <a:srgbClr val="FF0000"/>
              </a:solidFill>
            </a:endParaRPr>
          </a:p>
        </p:txBody>
      </p:sp>
      <p:sp>
        <p:nvSpPr>
          <p:cNvPr id="3" name="Content Placeholder 2">
            <a:extLst>
              <a:ext uri="{FF2B5EF4-FFF2-40B4-BE49-F238E27FC236}">
                <a16:creationId xmlns:a16="http://schemas.microsoft.com/office/drawing/2014/main" id="{0F3E30E7-3EB6-41CD-9FFD-2CB32D9514B3}"/>
              </a:ext>
            </a:extLst>
          </p:cNvPr>
          <p:cNvSpPr>
            <a:spLocks noGrp="1"/>
          </p:cNvSpPr>
          <p:nvPr>
            <p:ph idx="1"/>
          </p:nvPr>
        </p:nvSpPr>
        <p:spPr/>
        <p:txBody>
          <a:bodyPr>
            <a:normAutofit/>
          </a:bodyPr>
          <a:lstStyle/>
          <a:p>
            <a:r>
              <a:rPr lang="en-US" sz="4000" dirty="0"/>
              <a:t>These are of three groups</a:t>
            </a:r>
          </a:p>
          <a:p>
            <a:pPr marL="514350" indent="-514350">
              <a:buAutoNum type="arabicPeriod"/>
            </a:pPr>
            <a:r>
              <a:rPr lang="en-US" sz="4000" dirty="0"/>
              <a:t>Drugs effective against nematode</a:t>
            </a:r>
          </a:p>
          <a:p>
            <a:pPr marL="514350" indent="-514350">
              <a:buAutoNum type="arabicPeriod"/>
            </a:pPr>
            <a:r>
              <a:rPr lang="en-US" sz="4000" dirty="0"/>
              <a:t>Drugs effective against cestodes ( flat worms)</a:t>
            </a:r>
          </a:p>
          <a:p>
            <a:pPr marL="514350" indent="-514350">
              <a:buAutoNum type="arabicPeriod"/>
            </a:pPr>
            <a:r>
              <a:rPr lang="en-US" sz="4000" dirty="0"/>
              <a:t>Drugs effective against trematodes</a:t>
            </a:r>
          </a:p>
        </p:txBody>
      </p:sp>
    </p:spTree>
    <p:extLst>
      <p:ext uri="{BB962C8B-B14F-4D97-AF65-F5344CB8AC3E}">
        <p14:creationId xmlns:p14="http://schemas.microsoft.com/office/powerpoint/2010/main" val="1695333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139</TotalTime>
  <Words>3332</Words>
  <Application>Microsoft Office PowerPoint</Application>
  <PresentationFormat>Widescreen</PresentationFormat>
  <Paragraphs>264</Paragraphs>
  <Slides>75</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75</vt:i4>
      </vt:variant>
    </vt:vector>
  </HeadingPairs>
  <TitlesOfParts>
    <vt:vector size="80" baseType="lpstr">
      <vt:lpstr>Arial</vt:lpstr>
      <vt:lpstr>Calibri</vt:lpstr>
      <vt:lpstr>Calibri Light</vt:lpstr>
      <vt:lpstr>Cambria Math</vt:lpstr>
      <vt:lpstr>Office Theme</vt:lpstr>
      <vt:lpstr>PHARMACOLOGY II</vt:lpstr>
      <vt:lpstr>MODULE CONTENT</vt:lpstr>
      <vt:lpstr>PowerPoint Presentation</vt:lpstr>
      <vt:lpstr>PowerPoint Presentation</vt:lpstr>
      <vt:lpstr>PowerPoint Presentation</vt:lpstr>
      <vt:lpstr>PowerPoint Presentation</vt:lpstr>
      <vt:lpstr>PowerPoint Presentation</vt:lpstr>
      <vt:lpstr>ANTHELMINTICS</vt:lpstr>
      <vt:lpstr>PowerPoint Presentation</vt:lpstr>
      <vt:lpstr>PowerPoint Presentation</vt:lpstr>
      <vt:lpstr>Mebendazole</vt:lpstr>
      <vt:lpstr>Clinical uses</vt:lpstr>
      <vt:lpstr>PowerPoint Presentation</vt:lpstr>
      <vt:lpstr>Albendazole </vt:lpstr>
      <vt:lpstr>Pyrantel pamoate</vt:lpstr>
      <vt:lpstr>uses</vt:lpstr>
      <vt:lpstr>Bephenium Hydroxynaphthoate</vt:lpstr>
      <vt:lpstr>PowerPoint Presentation</vt:lpstr>
      <vt:lpstr>Piperazine citrate</vt:lpstr>
      <vt:lpstr>levamisole</vt:lpstr>
      <vt:lpstr>Ivermectin </vt:lpstr>
      <vt:lpstr>Praziquantel </vt:lpstr>
      <vt:lpstr>ANTIMICROBIALS</vt:lpstr>
      <vt:lpstr> Mechanisms of antimicrobial drug action: </vt:lpstr>
      <vt:lpstr>Mechanisms of resistance to antibiotics</vt:lpstr>
      <vt:lpstr>PowerPoint Presentation</vt:lpstr>
      <vt:lpstr>Cell wall synthesis inhibitors</vt:lpstr>
      <vt:lpstr>PowerPoint Presentation</vt:lpstr>
      <vt:lpstr>Penicillins</vt:lpstr>
      <vt:lpstr>Mechanism of Action:</vt:lpstr>
      <vt:lpstr>Pharmacokinetics:</vt:lpstr>
      <vt:lpstr>PowerPoint Presentation</vt:lpstr>
      <vt:lpstr> Clinical Uses </vt:lpstr>
      <vt:lpstr>PowerPoint Presentation</vt:lpstr>
      <vt:lpstr>PowerPoint Presentation</vt:lpstr>
      <vt:lpstr>PowerPoint Presentation</vt:lpstr>
      <vt:lpstr>PowerPoint Presentation</vt:lpstr>
      <vt:lpstr>Adverse Reactions:</vt:lpstr>
      <vt:lpstr> Cephalosporins </vt:lpstr>
      <vt:lpstr>First-generation cephalosporins</vt:lpstr>
      <vt:lpstr>PowerPoint Presentation</vt:lpstr>
      <vt:lpstr>Second-generation cephalosporins</vt:lpstr>
      <vt:lpstr>PowerPoint Presentation</vt:lpstr>
      <vt:lpstr>Third-generation cephalosporins</vt:lpstr>
      <vt:lpstr>PowerPoint Presentation</vt:lpstr>
      <vt:lpstr>PowerPoint Presentation</vt:lpstr>
      <vt:lpstr>  Fourth-generation cephalosporins (e.g.cefepime)  </vt:lpstr>
      <vt:lpstr>Monobactams</vt:lpstr>
      <vt:lpstr>Carbapenems</vt:lpstr>
      <vt:lpstr>Beta-lactamase inhibitors:</vt:lpstr>
      <vt:lpstr>Vancomycin</vt:lpstr>
      <vt:lpstr>PowerPoint Presentation</vt:lpstr>
      <vt:lpstr>Bacitracin </vt:lpstr>
      <vt:lpstr>Cycloserine</vt:lpstr>
      <vt:lpstr>Cell Membrane Function Inhibitors</vt:lpstr>
      <vt:lpstr>PowerPoint Presentation</vt:lpstr>
      <vt:lpstr>Protein Synthesis Inhibitors</vt:lpstr>
      <vt:lpstr>Mechanisms of action:</vt:lpstr>
      <vt:lpstr>Aminoglycosides:</vt:lpstr>
      <vt:lpstr>Chloramphenicol</vt:lpstr>
      <vt:lpstr>Tetracyclines</vt:lpstr>
      <vt:lpstr>Antimicrobial activity:</vt:lpstr>
      <vt:lpstr>Adverse reactions</vt:lpstr>
      <vt:lpstr>PowerPoint Presentation</vt:lpstr>
      <vt:lpstr>Macrolides:</vt:lpstr>
      <vt:lpstr>Aminoglycosides:</vt:lpstr>
      <vt:lpstr>Adverse effects:</vt:lpstr>
      <vt:lpstr>PowerPoint Presentation</vt:lpstr>
      <vt:lpstr> Nucleic Acid Synthesis Inhibitors </vt:lpstr>
      <vt:lpstr>Fluoroquinolones</vt:lpstr>
      <vt:lpstr>Antimetabolites Sulfonamides</vt:lpstr>
      <vt:lpstr>Mechanisms of action:</vt:lpstr>
      <vt:lpstr>Clinical Uses</vt:lpstr>
      <vt:lpstr>Topical Agents:</vt:lpstr>
      <vt:lpstr>ANALGESICS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PHARM II KECHN </dc:title>
  <dc:creator>hp</dc:creator>
  <cp:lastModifiedBy>hp</cp:lastModifiedBy>
  <cp:revision>7</cp:revision>
  <dcterms:created xsi:type="dcterms:W3CDTF">2021-11-07T17:44:14Z</dcterms:created>
  <dcterms:modified xsi:type="dcterms:W3CDTF">2021-11-08T05:21:44Z</dcterms:modified>
</cp:coreProperties>
</file>