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3"/>
  </p:notesMasterIdLst>
  <p:handoutMasterIdLst>
    <p:handoutMasterId r:id="rId544"/>
  </p:handoutMasterIdLst>
  <p:sldIdLst>
    <p:sldId id="256" r:id="rId2"/>
    <p:sldId id="257" r:id="rId3"/>
    <p:sldId id="258" r:id="rId4"/>
    <p:sldId id="259"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31" r:id="rId26"/>
    <p:sldId id="329" r:id="rId27"/>
    <p:sldId id="330" r:id="rId28"/>
    <p:sldId id="332" r:id="rId29"/>
    <p:sldId id="333" r:id="rId30"/>
    <p:sldId id="334" r:id="rId31"/>
    <p:sldId id="336" r:id="rId32"/>
    <p:sldId id="337" r:id="rId33"/>
    <p:sldId id="335" r:id="rId34"/>
    <p:sldId id="339" r:id="rId35"/>
    <p:sldId id="344" r:id="rId36"/>
    <p:sldId id="340" r:id="rId37"/>
    <p:sldId id="342" r:id="rId38"/>
    <p:sldId id="343"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 id="370" r:id="rId65"/>
    <p:sldId id="371" r:id="rId66"/>
    <p:sldId id="372" r:id="rId67"/>
    <p:sldId id="373" r:id="rId68"/>
    <p:sldId id="374" r:id="rId69"/>
    <p:sldId id="376" r:id="rId70"/>
    <p:sldId id="377" r:id="rId71"/>
    <p:sldId id="378" r:id="rId72"/>
    <p:sldId id="379" r:id="rId73"/>
    <p:sldId id="380" r:id="rId74"/>
    <p:sldId id="381" r:id="rId75"/>
    <p:sldId id="382" r:id="rId76"/>
    <p:sldId id="375" r:id="rId77"/>
    <p:sldId id="383" r:id="rId78"/>
    <p:sldId id="384" r:id="rId79"/>
    <p:sldId id="385" r:id="rId80"/>
    <p:sldId id="535" r:id="rId81"/>
    <p:sldId id="536" r:id="rId82"/>
    <p:sldId id="537" r:id="rId83"/>
    <p:sldId id="538" r:id="rId84"/>
    <p:sldId id="539" r:id="rId85"/>
    <p:sldId id="540" r:id="rId86"/>
    <p:sldId id="555" r:id="rId87"/>
    <p:sldId id="558" r:id="rId88"/>
    <p:sldId id="542" r:id="rId89"/>
    <p:sldId id="544" r:id="rId90"/>
    <p:sldId id="559" r:id="rId91"/>
    <p:sldId id="560" r:id="rId92"/>
    <p:sldId id="561" r:id="rId93"/>
    <p:sldId id="545" r:id="rId94"/>
    <p:sldId id="546" r:id="rId95"/>
    <p:sldId id="547" r:id="rId96"/>
    <p:sldId id="548" r:id="rId97"/>
    <p:sldId id="549" r:id="rId98"/>
    <p:sldId id="550" r:id="rId99"/>
    <p:sldId id="551" r:id="rId100"/>
    <p:sldId id="553" r:id="rId101"/>
    <p:sldId id="835" r:id="rId102"/>
    <p:sldId id="836" r:id="rId103"/>
    <p:sldId id="837" r:id="rId104"/>
    <p:sldId id="838" r:id="rId105"/>
    <p:sldId id="839" r:id="rId106"/>
    <p:sldId id="840" r:id="rId107"/>
    <p:sldId id="841" r:id="rId108"/>
    <p:sldId id="842" r:id="rId109"/>
    <p:sldId id="843" r:id="rId110"/>
    <p:sldId id="844" r:id="rId111"/>
    <p:sldId id="845" r:id="rId112"/>
    <p:sldId id="562" r:id="rId113"/>
    <p:sldId id="275" r:id="rId114"/>
    <p:sldId id="276" r:id="rId115"/>
    <p:sldId id="277" r:id="rId116"/>
    <p:sldId id="278" r:id="rId117"/>
    <p:sldId id="279" r:id="rId118"/>
    <p:sldId id="280" r:id="rId119"/>
    <p:sldId id="281" r:id="rId120"/>
    <p:sldId id="282" r:id="rId121"/>
    <p:sldId id="847" r:id="rId122"/>
    <p:sldId id="846" r:id="rId123"/>
    <p:sldId id="283" r:id="rId124"/>
    <p:sldId id="284" r:id="rId125"/>
    <p:sldId id="285" r:id="rId126"/>
    <p:sldId id="286" r:id="rId127"/>
    <p:sldId id="287" r:id="rId128"/>
    <p:sldId id="288" r:id="rId129"/>
    <p:sldId id="289" r:id="rId130"/>
    <p:sldId id="290" r:id="rId131"/>
    <p:sldId id="291" r:id="rId132"/>
    <p:sldId id="292" r:id="rId133"/>
    <p:sldId id="293" r:id="rId134"/>
    <p:sldId id="294" r:id="rId135"/>
    <p:sldId id="295" r:id="rId136"/>
    <p:sldId id="296" r:id="rId137"/>
    <p:sldId id="297" r:id="rId138"/>
    <p:sldId id="851" r:id="rId139"/>
    <p:sldId id="848" r:id="rId140"/>
    <p:sldId id="849" r:id="rId141"/>
    <p:sldId id="850" r:id="rId142"/>
    <p:sldId id="298" r:id="rId143"/>
    <p:sldId id="299" r:id="rId144"/>
    <p:sldId id="300" r:id="rId145"/>
    <p:sldId id="301" r:id="rId146"/>
    <p:sldId id="302" r:id="rId147"/>
    <p:sldId id="303" r:id="rId148"/>
    <p:sldId id="304" r:id="rId149"/>
    <p:sldId id="305" r:id="rId150"/>
    <p:sldId id="306" r:id="rId151"/>
    <p:sldId id="628" r:id="rId152"/>
    <p:sldId id="629" r:id="rId153"/>
    <p:sldId id="630" r:id="rId154"/>
    <p:sldId id="631" r:id="rId155"/>
    <p:sldId id="632" r:id="rId156"/>
    <p:sldId id="633" r:id="rId157"/>
    <p:sldId id="634" r:id="rId158"/>
    <p:sldId id="635" r:id="rId159"/>
    <p:sldId id="636" r:id="rId160"/>
    <p:sldId id="637" r:id="rId161"/>
    <p:sldId id="638" r:id="rId162"/>
    <p:sldId id="639" r:id="rId163"/>
    <p:sldId id="640" r:id="rId164"/>
    <p:sldId id="641" r:id="rId165"/>
    <p:sldId id="642" r:id="rId166"/>
    <p:sldId id="643" r:id="rId167"/>
    <p:sldId id="644" r:id="rId168"/>
    <p:sldId id="645" r:id="rId169"/>
    <p:sldId id="646" r:id="rId170"/>
    <p:sldId id="647" r:id="rId171"/>
    <p:sldId id="648" r:id="rId172"/>
    <p:sldId id="649" r:id="rId173"/>
    <p:sldId id="650" r:id="rId174"/>
    <p:sldId id="651" r:id="rId175"/>
    <p:sldId id="652" r:id="rId176"/>
    <p:sldId id="653" r:id="rId177"/>
    <p:sldId id="654" r:id="rId178"/>
    <p:sldId id="655" r:id="rId179"/>
    <p:sldId id="656" r:id="rId180"/>
    <p:sldId id="657" r:id="rId181"/>
    <p:sldId id="658" r:id="rId182"/>
    <p:sldId id="659" r:id="rId183"/>
    <p:sldId id="660" r:id="rId184"/>
    <p:sldId id="661" r:id="rId185"/>
    <p:sldId id="662" r:id="rId186"/>
    <p:sldId id="663" r:id="rId187"/>
    <p:sldId id="664" r:id="rId188"/>
    <p:sldId id="665" r:id="rId189"/>
    <p:sldId id="666" r:id="rId190"/>
    <p:sldId id="667" r:id="rId191"/>
    <p:sldId id="668" r:id="rId192"/>
    <p:sldId id="307" r:id="rId193"/>
    <p:sldId id="670" r:id="rId194"/>
    <p:sldId id="671" r:id="rId195"/>
    <p:sldId id="672" r:id="rId196"/>
    <p:sldId id="673" r:id="rId197"/>
    <p:sldId id="674" r:id="rId198"/>
    <p:sldId id="675" r:id="rId199"/>
    <p:sldId id="676" r:id="rId200"/>
    <p:sldId id="677" r:id="rId201"/>
    <p:sldId id="678" r:id="rId202"/>
    <p:sldId id="679" r:id="rId203"/>
    <p:sldId id="680" r:id="rId204"/>
    <p:sldId id="681" r:id="rId205"/>
    <p:sldId id="682" r:id="rId206"/>
    <p:sldId id="683" r:id="rId207"/>
    <p:sldId id="684" r:id="rId208"/>
    <p:sldId id="685" r:id="rId209"/>
    <p:sldId id="686" r:id="rId210"/>
    <p:sldId id="687" r:id="rId211"/>
    <p:sldId id="688" r:id="rId212"/>
    <p:sldId id="689" r:id="rId213"/>
    <p:sldId id="690" r:id="rId214"/>
    <p:sldId id="691" r:id="rId215"/>
    <p:sldId id="693" r:id="rId216"/>
    <p:sldId id="694" r:id="rId217"/>
    <p:sldId id="696" r:id="rId218"/>
    <p:sldId id="697" r:id="rId219"/>
    <p:sldId id="698" r:id="rId220"/>
    <p:sldId id="699" r:id="rId221"/>
    <p:sldId id="700" r:id="rId222"/>
    <p:sldId id="701" r:id="rId223"/>
    <p:sldId id="702" r:id="rId224"/>
    <p:sldId id="703" r:id="rId225"/>
    <p:sldId id="705" r:id="rId226"/>
    <p:sldId id="706" r:id="rId227"/>
    <p:sldId id="708" r:id="rId228"/>
    <p:sldId id="709" r:id="rId229"/>
    <p:sldId id="710" r:id="rId230"/>
    <p:sldId id="711" r:id="rId231"/>
    <p:sldId id="712" r:id="rId232"/>
    <p:sldId id="713" r:id="rId233"/>
    <p:sldId id="714" r:id="rId234"/>
    <p:sldId id="715" r:id="rId235"/>
    <p:sldId id="716" r:id="rId236"/>
    <p:sldId id="717" r:id="rId237"/>
    <p:sldId id="718" r:id="rId238"/>
    <p:sldId id="719" r:id="rId239"/>
    <p:sldId id="720" r:id="rId240"/>
    <p:sldId id="721" r:id="rId241"/>
    <p:sldId id="262" r:id="rId242"/>
    <p:sldId id="263" r:id="rId243"/>
    <p:sldId id="264" r:id="rId244"/>
    <p:sldId id="265" r:id="rId245"/>
    <p:sldId id="266" r:id="rId246"/>
    <p:sldId id="267" r:id="rId247"/>
    <p:sldId id="268" r:id="rId248"/>
    <p:sldId id="269" r:id="rId249"/>
    <p:sldId id="270" r:id="rId250"/>
    <p:sldId id="271" r:id="rId251"/>
    <p:sldId id="272" r:id="rId252"/>
    <p:sldId id="273" r:id="rId253"/>
    <p:sldId id="387" r:id="rId254"/>
    <p:sldId id="563" r:id="rId255"/>
    <p:sldId id="564" r:id="rId256"/>
    <p:sldId id="568" r:id="rId257"/>
    <p:sldId id="569" r:id="rId258"/>
    <p:sldId id="570" r:id="rId259"/>
    <p:sldId id="573" r:id="rId260"/>
    <p:sldId id="574" r:id="rId261"/>
    <p:sldId id="576" r:id="rId262"/>
    <p:sldId id="577" r:id="rId263"/>
    <p:sldId id="578" r:id="rId264"/>
    <p:sldId id="579" r:id="rId265"/>
    <p:sldId id="580" r:id="rId266"/>
    <p:sldId id="581" r:id="rId267"/>
    <p:sldId id="582" r:id="rId268"/>
    <p:sldId id="583" r:id="rId269"/>
    <p:sldId id="584" r:id="rId270"/>
    <p:sldId id="585" r:id="rId271"/>
    <p:sldId id="586" r:id="rId272"/>
    <p:sldId id="587" r:id="rId273"/>
    <p:sldId id="590" r:id="rId274"/>
    <p:sldId id="591" r:id="rId275"/>
    <p:sldId id="592" r:id="rId276"/>
    <p:sldId id="593" r:id="rId277"/>
    <p:sldId id="594" r:id="rId278"/>
    <p:sldId id="595" r:id="rId279"/>
    <p:sldId id="596" r:id="rId280"/>
    <p:sldId id="597" r:id="rId281"/>
    <p:sldId id="402" r:id="rId282"/>
    <p:sldId id="403" r:id="rId283"/>
    <p:sldId id="404" r:id="rId284"/>
    <p:sldId id="405" r:id="rId285"/>
    <p:sldId id="407" r:id="rId286"/>
    <p:sldId id="408" r:id="rId287"/>
    <p:sldId id="409" r:id="rId288"/>
    <p:sldId id="410" r:id="rId289"/>
    <p:sldId id="411" r:id="rId290"/>
    <p:sldId id="412" r:id="rId291"/>
    <p:sldId id="413" r:id="rId292"/>
    <p:sldId id="414" r:id="rId293"/>
    <p:sldId id="416" r:id="rId294"/>
    <p:sldId id="417" r:id="rId295"/>
    <p:sldId id="418" r:id="rId296"/>
    <p:sldId id="419" r:id="rId297"/>
    <p:sldId id="420" r:id="rId298"/>
    <p:sldId id="424" r:id="rId299"/>
    <p:sldId id="425" r:id="rId300"/>
    <p:sldId id="426" r:id="rId301"/>
    <p:sldId id="427" r:id="rId302"/>
    <p:sldId id="428" r:id="rId303"/>
    <p:sldId id="429" r:id="rId304"/>
    <p:sldId id="430" r:id="rId305"/>
    <p:sldId id="431" r:id="rId306"/>
    <p:sldId id="432" r:id="rId307"/>
    <p:sldId id="433" r:id="rId308"/>
    <p:sldId id="434" r:id="rId309"/>
    <p:sldId id="435" r:id="rId310"/>
    <p:sldId id="436" r:id="rId311"/>
    <p:sldId id="437" r:id="rId312"/>
    <p:sldId id="438" r:id="rId313"/>
    <p:sldId id="439" r:id="rId314"/>
    <p:sldId id="440" r:id="rId315"/>
    <p:sldId id="441" r:id="rId316"/>
    <p:sldId id="442" r:id="rId317"/>
    <p:sldId id="443" r:id="rId318"/>
    <p:sldId id="444" r:id="rId319"/>
    <p:sldId id="445" r:id="rId320"/>
    <p:sldId id="446" r:id="rId321"/>
    <p:sldId id="447" r:id="rId322"/>
    <p:sldId id="448" r:id="rId323"/>
    <p:sldId id="449" r:id="rId324"/>
    <p:sldId id="450" r:id="rId325"/>
    <p:sldId id="451" r:id="rId326"/>
    <p:sldId id="452" r:id="rId327"/>
    <p:sldId id="453" r:id="rId328"/>
    <p:sldId id="454" r:id="rId329"/>
    <p:sldId id="455" r:id="rId330"/>
    <p:sldId id="456" r:id="rId331"/>
    <p:sldId id="457" r:id="rId332"/>
    <p:sldId id="458" r:id="rId333"/>
    <p:sldId id="459" r:id="rId334"/>
    <p:sldId id="460" r:id="rId335"/>
    <p:sldId id="461" r:id="rId336"/>
    <p:sldId id="462" r:id="rId337"/>
    <p:sldId id="463" r:id="rId338"/>
    <p:sldId id="464" r:id="rId339"/>
    <p:sldId id="465" r:id="rId340"/>
    <p:sldId id="466" r:id="rId341"/>
    <p:sldId id="467" r:id="rId342"/>
    <p:sldId id="468" r:id="rId343"/>
    <p:sldId id="469" r:id="rId344"/>
    <p:sldId id="470" r:id="rId345"/>
    <p:sldId id="471" r:id="rId346"/>
    <p:sldId id="472" r:id="rId347"/>
    <p:sldId id="473" r:id="rId348"/>
    <p:sldId id="474" r:id="rId349"/>
    <p:sldId id="475" r:id="rId350"/>
    <p:sldId id="476" r:id="rId351"/>
    <p:sldId id="477" r:id="rId352"/>
    <p:sldId id="478" r:id="rId353"/>
    <p:sldId id="479" r:id="rId354"/>
    <p:sldId id="480" r:id="rId355"/>
    <p:sldId id="481" r:id="rId356"/>
    <p:sldId id="482" r:id="rId357"/>
    <p:sldId id="483" r:id="rId358"/>
    <p:sldId id="484" r:id="rId359"/>
    <p:sldId id="485" r:id="rId360"/>
    <p:sldId id="486" r:id="rId361"/>
    <p:sldId id="487" r:id="rId362"/>
    <p:sldId id="488" r:id="rId363"/>
    <p:sldId id="489" r:id="rId364"/>
    <p:sldId id="490" r:id="rId365"/>
    <p:sldId id="491" r:id="rId366"/>
    <p:sldId id="492" r:id="rId367"/>
    <p:sldId id="493" r:id="rId368"/>
    <p:sldId id="494" r:id="rId369"/>
    <p:sldId id="495" r:id="rId370"/>
    <p:sldId id="496" r:id="rId371"/>
    <p:sldId id="497" r:id="rId372"/>
    <p:sldId id="498" r:id="rId373"/>
    <p:sldId id="499" r:id="rId374"/>
    <p:sldId id="500" r:id="rId375"/>
    <p:sldId id="501" r:id="rId376"/>
    <p:sldId id="502" r:id="rId377"/>
    <p:sldId id="503" r:id="rId378"/>
    <p:sldId id="504" r:id="rId379"/>
    <p:sldId id="389" r:id="rId380"/>
    <p:sldId id="722" r:id="rId381"/>
    <p:sldId id="723" r:id="rId382"/>
    <p:sldId id="724" r:id="rId383"/>
    <p:sldId id="725" r:id="rId384"/>
    <p:sldId id="726" r:id="rId385"/>
    <p:sldId id="727" r:id="rId386"/>
    <p:sldId id="728" r:id="rId387"/>
    <p:sldId id="729" r:id="rId388"/>
    <p:sldId id="730" r:id="rId389"/>
    <p:sldId id="731" r:id="rId390"/>
    <p:sldId id="732" r:id="rId391"/>
    <p:sldId id="733" r:id="rId392"/>
    <p:sldId id="734" r:id="rId393"/>
    <p:sldId id="735" r:id="rId394"/>
    <p:sldId id="736" r:id="rId395"/>
    <p:sldId id="737" r:id="rId396"/>
    <p:sldId id="738" r:id="rId397"/>
    <p:sldId id="739" r:id="rId398"/>
    <p:sldId id="740" r:id="rId399"/>
    <p:sldId id="741" r:id="rId400"/>
    <p:sldId id="742" r:id="rId401"/>
    <p:sldId id="743" r:id="rId402"/>
    <p:sldId id="744" r:id="rId403"/>
    <p:sldId id="745" r:id="rId404"/>
    <p:sldId id="746" r:id="rId405"/>
    <p:sldId id="747" r:id="rId406"/>
    <p:sldId id="748" r:id="rId407"/>
    <p:sldId id="749" r:id="rId408"/>
    <p:sldId id="750" r:id="rId409"/>
    <p:sldId id="751" r:id="rId410"/>
    <p:sldId id="752" r:id="rId411"/>
    <p:sldId id="753" r:id="rId412"/>
    <p:sldId id="754" r:id="rId413"/>
    <p:sldId id="755" r:id="rId414"/>
    <p:sldId id="756" r:id="rId415"/>
    <p:sldId id="757" r:id="rId416"/>
    <p:sldId id="758" r:id="rId417"/>
    <p:sldId id="759" r:id="rId418"/>
    <p:sldId id="760" r:id="rId419"/>
    <p:sldId id="761" r:id="rId420"/>
    <p:sldId id="762" r:id="rId421"/>
    <p:sldId id="763" r:id="rId422"/>
    <p:sldId id="764" r:id="rId423"/>
    <p:sldId id="765" r:id="rId424"/>
    <p:sldId id="766" r:id="rId425"/>
    <p:sldId id="767" r:id="rId426"/>
    <p:sldId id="768" r:id="rId427"/>
    <p:sldId id="769" r:id="rId428"/>
    <p:sldId id="770" r:id="rId429"/>
    <p:sldId id="771" r:id="rId430"/>
    <p:sldId id="772" r:id="rId431"/>
    <p:sldId id="773" r:id="rId432"/>
    <p:sldId id="774" r:id="rId433"/>
    <p:sldId id="775" r:id="rId434"/>
    <p:sldId id="534" r:id="rId435"/>
    <p:sldId id="505" r:id="rId436"/>
    <p:sldId id="506" r:id="rId437"/>
    <p:sldId id="507" r:id="rId438"/>
    <p:sldId id="508" r:id="rId439"/>
    <p:sldId id="509" r:id="rId440"/>
    <p:sldId id="510" r:id="rId441"/>
    <p:sldId id="511" r:id="rId442"/>
    <p:sldId id="512" r:id="rId443"/>
    <p:sldId id="513" r:id="rId444"/>
    <p:sldId id="515" r:id="rId445"/>
    <p:sldId id="517" r:id="rId446"/>
    <p:sldId id="519" r:id="rId447"/>
    <p:sldId id="520" r:id="rId448"/>
    <p:sldId id="521" r:id="rId449"/>
    <p:sldId id="522" r:id="rId450"/>
    <p:sldId id="523" r:id="rId451"/>
    <p:sldId id="524" r:id="rId452"/>
    <p:sldId id="527" r:id="rId453"/>
    <p:sldId id="529" r:id="rId454"/>
    <p:sldId id="532" r:id="rId455"/>
    <p:sldId id="533" r:id="rId456"/>
    <p:sldId id="390" r:id="rId457"/>
    <p:sldId id="598" r:id="rId458"/>
    <p:sldId id="599" r:id="rId459"/>
    <p:sldId id="600" r:id="rId460"/>
    <p:sldId id="601" r:id="rId461"/>
    <p:sldId id="602" r:id="rId462"/>
    <p:sldId id="603" r:id="rId463"/>
    <p:sldId id="604" r:id="rId464"/>
    <p:sldId id="605" r:id="rId465"/>
    <p:sldId id="606" r:id="rId466"/>
    <p:sldId id="607" r:id="rId467"/>
    <p:sldId id="608" r:id="rId468"/>
    <p:sldId id="609" r:id="rId469"/>
    <p:sldId id="610" r:id="rId470"/>
    <p:sldId id="627" r:id="rId471"/>
    <p:sldId id="611" r:id="rId472"/>
    <p:sldId id="612" r:id="rId473"/>
    <p:sldId id="613" r:id="rId474"/>
    <p:sldId id="615" r:id="rId475"/>
    <p:sldId id="616" r:id="rId476"/>
    <p:sldId id="617" r:id="rId477"/>
    <p:sldId id="618" r:id="rId478"/>
    <p:sldId id="620" r:id="rId479"/>
    <p:sldId id="621" r:id="rId480"/>
    <p:sldId id="622" r:id="rId481"/>
    <p:sldId id="623" r:id="rId482"/>
    <p:sldId id="624" r:id="rId483"/>
    <p:sldId id="625" r:id="rId484"/>
    <p:sldId id="626" r:id="rId485"/>
    <p:sldId id="776" r:id="rId486"/>
    <p:sldId id="777" r:id="rId487"/>
    <p:sldId id="778" r:id="rId488"/>
    <p:sldId id="779" r:id="rId489"/>
    <p:sldId id="780" r:id="rId490"/>
    <p:sldId id="781" r:id="rId491"/>
    <p:sldId id="782" r:id="rId492"/>
    <p:sldId id="783" r:id="rId493"/>
    <p:sldId id="784" r:id="rId494"/>
    <p:sldId id="785" r:id="rId495"/>
    <p:sldId id="786" r:id="rId496"/>
    <p:sldId id="787" r:id="rId497"/>
    <p:sldId id="788" r:id="rId498"/>
    <p:sldId id="789" r:id="rId499"/>
    <p:sldId id="790" r:id="rId500"/>
    <p:sldId id="791" r:id="rId501"/>
    <p:sldId id="792" r:id="rId502"/>
    <p:sldId id="793" r:id="rId503"/>
    <p:sldId id="794" r:id="rId504"/>
    <p:sldId id="795" r:id="rId505"/>
    <p:sldId id="796" r:id="rId506"/>
    <p:sldId id="797" r:id="rId507"/>
    <p:sldId id="798" r:id="rId508"/>
    <p:sldId id="799" r:id="rId509"/>
    <p:sldId id="800" r:id="rId510"/>
    <p:sldId id="801" r:id="rId511"/>
    <p:sldId id="802" r:id="rId512"/>
    <p:sldId id="803" r:id="rId513"/>
    <p:sldId id="804" r:id="rId514"/>
    <p:sldId id="805" r:id="rId515"/>
    <p:sldId id="806" r:id="rId516"/>
    <p:sldId id="807" r:id="rId517"/>
    <p:sldId id="808" r:id="rId518"/>
    <p:sldId id="809" r:id="rId519"/>
    <p:sldId id="810" r:id="rId520"/>
    <p:sldId id="811" r:id="rId521"/>
    <p:sldId id="832" r:id="rId522"/>
    <p:sldId id="812" r:id="rId523"/>
    <p:sldId id="813" r:id="rId524"/>
    <p:sldId id="814" r:id="rId525"/>
    <p:sldId id="815" r:id="rId526"/>
    <p:sldId id="816" r:id="rId527"/>
    <p:sldId id="817" r:id="rId528"/>
    <p:sldId id="818" r:id="rId529"/>
    <p:sldId id="819" r:id="rId530"/>
    <p:sldId id="820" r:id="rId531"/>
    <p:sldId id="821" r:id="rId532"/>
    <p:sldId id="822" r:id="rId533"/>
    <p:sldId id="823" r:id="rId534"/>
    <p:sldId id="824" r:id="rId535"/>
    <p:sldId id="825" r:id="rId536"/>
    <p:sldId id="826" r:id="rId537"/>
    <p:sldId id="827" r:id="rId538"/>
    <p:sldId id="828" r:id="rId539"/>
    <p:sldId id="829" r:id="rId540"/>
    <p:sldId id="830" r:id="rId541"/>
    <p:sldId id="831" r:id="rId542"/>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7687" autoAdjust="0"/>
  </p:normalViewPr>
  <p:slideViewPr>
    <p:cSldViewPr>
      <p:cViewPr>
        <p:scale>
          <a:sx n="77" d="100"/>
          <a:sy n="77" d="100"/>
        </p:scale>
        <p:origin x="-1176" y="-240"/>
      </p:cViewPr>
      <p:guideLst>
        <p:guide orient="horz" pos="2160"/>
        <p:guide pos="2880"/>
      </p:guideLst>
    </p:cSldViewPr>
  </p:slideViewPr>
  <p:outlineViewPr>
    <p:cViewPr>
      <p:scale>
        <a:sx n="33" d="100"/>
        <a:sy n="33" d="100"/>
      </p:scale>
      <p:origin x="0" y="40620"/>
    </p:cViewPr>
  </p:outlineViewPr>
  <p:notesTextViewPr>
    <p:cViewPr>
      <p:scale>
        <a:sx n="100" d="100"/>
        <a:sy n="100" d="100"/>
      </p:scale>
      <p:origin x="0" y="0"/>
    </p:cViewPr>
  </p:notesTextViewPr>
  <p:sorterViewPr>
    <p:cViewPr>
      <p:scale>
        <a:sx n="100" d="100"/>
        <a:sy n="100" d="100"/>
      </p:scale>
      <p:origin x="0" y="83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handoutMaster" Target="handoutMasters/handoutMaster1.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25" Type="http://schemas.openxmlformats.org/officeDocument/2006/relationships/slide" Target="slides/slide524.xml"/><Relationship Id="rId546"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theme" Target="theme/theme1.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notesMaster" Target="notesMasters/notesMaster1.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presProps" Target="presProps.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8BE3E8-6A20-4B2D-89A0-2A905C2D0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1E136EC3-F100-457E-A442-C76C58006E4E}">
      <dgm:prSet phldrT="[Text]"/>
      <dgm:spPr/>
      <dgm:t>
        <a:bodyPr/>
        <a:lstStyle/>
        <a:p>
          <a:r>
            <a:rPr lang="en-US" dirty="0" smtClean="0"/>
            <a:t>Oral administration</a:t>
          </a:r>
          <a:endParaRPr lang="en-US" dirty="0"/>
        </a:p>
      </dgm:t>
    </dgm:pt>
    <dgm:pt modelId="{89956AA5-1654-47A0-82EC-421B333AD63F}" type="parTrans" cxnId="{3EEEFB6B-1560-4BED-ACC0-777E9B7550A2}">
      <dgm:prSet/>
      <dgm:spPr/>
      <dgm:t>
        <a:bodyPr/>
        <a:lstStyle/>
        <a:p>
          <a:endParaRPr lang="en-US"/>
        </a:p>
      </dgm:t>
    </dgm:pt>
    <dgm:pt modelId="{70BAD8ED-75E4-4E87-9CBA-89DFDABE3982}" type="sibTrans" cxnId="{3EEEFB6B-1560-4BED-ACC0-777E9B7550A2}">
      <dgm:prSet/>
      <dgm:spPr/>
      <dgm:t>
        <a:bodyPr/>
        <a:lstStyle/>
        <a:p>
          <a:endParaRPr lang="en-US" dirty="0"/>
        </a:p>
      </dgm:t>
    </dgm:pt>
    <dgm:pt modelId="{325EF6C7-2A7F-47F2-B68C-346F176A2E4C}">
      <dgm:prSet phldrT="[Text]"/>
      <dgm:spPr/>
      <dgm:t>
        <a:bodyPr/>
        <a:lstStyle/>
        <a:p>
          <a:r>
            <a:rPr lang="en-US" dirty="0" smtClean="0"/>
            <a:t>Most metabolized in liver (oxidation &amp; conjugation)</a:t>
          </a:r>
          <a:endParaRPr lang="en-US" dirty="0"/>
        </a:p>
      </dgm:t>
    </dgm:pt>
    <dgm:pt modelId="{C2C62B2F-F592-4D4A-AED9-568CF5F7323D}" type="parTrans" cxnId="{0965AFFC-3099-45EA-8ED0-543E7CC80687}">
      <dgm:prSet/>
      <dgm:spPr/>
      <dgm:t>
        <a:bodyPr/>
        <a:lstStyle/>
        <a:p>
          <a:endParaRPr lang="en-US"/>
        </a:p>
      </dgm:t>
    </dgm:pt>
    <dgm:pt modelId="{093260FD-BA22-4402-9DD5-4B8508B4A29D}" type="sibTrans" cxnId="{0965AFFC-3099-45EA-8ED0-543E7CC80687}">
      <dgm:prSet/>
      <dgm:spPr/>
      <dgm:t>
        <a:bodyPr/>
        <a:lstStyle/>
        <a:p>
          <a:endParaRPr lang="en-US" dirty="0"/>
        </a:p>
      </dgm:t>
    </dgm:pt>
    <dgm:pt modelId="{A7729126-CE66-4312-BBF7-1A420FF2FB63}">
      <dgm:prSet/>
      <dgm:spPr/>
      <dgm:t>
        <a:bodyPr/>
        <a:lstStyle/>
        <a:p>
          <a:r>
            <a:rPr lang="en-US" dirty="0" smtClean="0"/>
            <a:t>95% bound to plasma-protein (high bioavailability)</a:t>
          </a:r>
          <a:endParaRPr lang="en-US" dirty="0"/>
        </a:p>
      </dgm:t>
    </dgm:pt>
    <dgm:pt modelId="{EEFF78FF-F6A0-4081-8429-9B372AA91DE4}" type="parTrans" cxnId="{8F54143D-A6E1-4E81-A590-6C9B7793523E}">
      <dgm:prSet/>
      <dgm:spPr/>
      <dgm:t>
        <a:bodyPr/>
        <a:lstStyle/>
        <a:p>
          <a:endParaRPr lang="en-US"/>
        </a:p>
      </dgm:t>
    </dgm:pt>
    <dgm:pt modelId="{751244E9-6255-49AD-B407-E88015C62B72}" type="sibTrans" cxnId="{8F54143D-A6E1-4E81-A590-6C9B7793523E}">
      <dgm:prSet/>
      <dgm:spPr/>
      <dgm:t>
        <a:bodyPr/>
        <a:lstStyle/>
        <a:p>
          <a:endParaRPr lang="en-US" dirty="0"/>
        </a:p>
      </dgm:t>
    </dgm:pt>
    <dgm:pt modelId="{99512A64-F843-4C36-A84D-84F2751E8519}">
      <dgm:prSet/>
      <dgm:spPr/>
      <dgm:t>
        <a:bodyPr/>
        <a:lstStyle/>
        <a:p>
          <a:r>
            <a:rPr lang="en-US" dirty="0" smtClean="0"/>
            <a:t>Most NSAIDs are weak acid (absorbed well in stomach and intestinal mucosa)</a:t>
          </a:r>
        </a:p>
      </dgm:t>
    </dgm:pt>
    <dgm:pt modelId="{6F15E896-43FE-47F5-AB71-D8FBB82E020A}" type="parTrans" cxnId="{56A1444B-CF02-4C31-A15E-B60E3248B6E4}">
      <dgm:prSet/>
      <dgm:spPr/>
      <dgm:t>
        <a:bodyPr/>
        <a:lstStyle/>
        <a:p>
          <a:endParaRPr lang="en-US"/>
        </a:p>
      </dgm:t>
    </dgm:pt>
    <dgm:pt modelId="{D7A5776D-22F6-471D-96DD-2D816EA83B14}" type="sibTrans" cxnId="{56A1444B-CF02-4C31-A15E-B60E3248B6E4}">
      <dgm:prSet/>
      <dgm:spPr/>
      <dgm:t>
        <a:bodyPr/>
        <a:lstStyle/>
        <a:p>
          <a:endParaRPr lang="en-US" dirty="0"/>
        </a:p>
      </dgm:t>
    </dgm:pt>
    <dgm:pt modelId="{3677309C-9CAA-4A8B-B475-11200AAAD512}" type="pres">
      <dgm:prSet presAssocID="{358BE3E8-6A20-4B2D-89A0-2A905C2D094A}" presName="cycle" presStyleCnt="0">
        <dgm:presLayoutVars>
          <dgm:dir/>
          <dgm:resizeHandles val="exact"/>
        </dgm:presLayoutVars>
      </dgm:prSet>
      <dgm:spPr/>
      <dgm:t>
        <a:bodyPr/>
        <a:lstStyle/>
        <a:p>
          <a:endParaRPr lang="en-US"/>
        </a:p>
      </dgm:t>
    </dgm:pt>
    <dgm:pt modelId="{8BD04C02-E168-48C2-B7CF-9FAB63DD5D4B}" type="pres">
      <dgm:prSet presAssocID="{1E136EC3-F100-457E-A442-C76C58006E4E}" presName="node" presStyleLbl="node1" presStyleIdx="0" presStyleCnt="4">
        <dgm:presLayoutVars>
          <dgm:bulletEnabled val="1"/>
        </dgm:presLayoutVars>
      </dgm:prSet>
      <dgm:spPr/>
      <dgm:t>
        <a:bodyPr/>
        <a:lstStyle/>
        <a:p>
          <a:endParaRPr lang="en-US"/>
        </a:p>
      </dgm:t>
    </dgm:pt>
    <dgm:pt modelId="{103D5717-4D78-42BC-899F-E417B1045681}" type="pres">
      <dgm:prSet presAssocID="{1E136EC3-F100-457E-A442-C76C58006E4E}" presName="spNode" presStyleCnt="0"/>
      <dgm:spPr/>
    </dgm:pt>
    <dgm:pt modelId="{06AC3939-1072-4C63-AA96-03688256472A}" type="pres">
      <dgm:prSet presAssocID="{70BAD8ED-75E4-4E87-9CBA-89DFDABE3982}" presName="sibTrans" presStyleLbl="sibTrans1D1" presStyleIdx="0" presStyleCnt="4"/>
      <dgm:spPr/>
      <dgm:t>
        <a:bodyPr/>
        <a:lstStyle/>
        <a:p>
          <a:endParaRPr lang="en-US"/>
        </a:p>
      </dgm:t>
    </dgm:pt>
    <dgm:pt modelId="{4A6C0324-A501-43E1-8666-0FA76776590A}" type="pres">
      <dgm:prSet presAssocID="{99512A64-F843-4C36-A84D-84F2751E8519}" presName="node" presStyleLbl="node1" presStyleIdx="1" presStyleCnt="4">
        <dgm:presLayoutVars>
          <dgm:bulletEnabled val="1"/>
        </dgm:presLayoutVars>
      </dgm:prSet>
      <dgm:spPr/>
      <dgm:t>
        <a:bodyPr/>
        <a:lstStyle/>
        <a:p>
          <a:endParaRPr lang="en-US"/>
        </a:p>
      </dgm:t>
    </dgm:pt>
    <dgm:pt modelId="{8E7CDDC1-C99F-4811-8152-0806B45941BA}" type="pres">
      <dgm:prSet presAssocID="{99512A64-F843-4C36-A84D-84F2751E8519}" presName="spNode" presStyleCnt="0"/>
      <dgm:spPr/>
    </dgm:pt>
    <dgm:pt modelId="{041A0B21-F6DF-4543-9845-0E8F3CADC98B}" type="pres">
      <dgm:prSet presAssocID="{D7A5776D-22F6-471D-96DD-2D816EA83B14}" presName="sibTrans" presStyleLbl="sibTrans1D1" presStyleIdx="1" presStyleCnt="4"/>
      <dgm:spPr/>
      <dgm:t>
        <a:bodyPr/>
        <a:lstStyle/>
        <a:p>
          <a:endParaRPr lang="en-US"/>
        </a:p>
      </dgm:t>
    </dgm:pt>
    <dgm:pt modelId="{6CA0270A-B1EC-48C8-9462-A6BE5DFF71B8}" type="pres">
      <dgm:prSet presAssocID="{A7729126-CE66-4312-BBF7-1A420FF2FB63}" presName="node" presStyleLbl="node1" presStyleIdx="2" presStyleCnt="4">
        <dgm:presLayoutVars>
          <dgm:bulletEnabled val="1"/>
        </dgm:presLayoutVars>
      </dgm:prSet>
      <dgm:spPr/>
      <dgm:t>
        <a:bodyPr/>
        <a:lstStyle/>
        <a:p>
          <a:endParaRPr lang="en-US"/>
        </a:p>
      </dgm:t>
    </dgm:pt>
    <dgm:pt modelId="{8F75FE26-7B50-4DA1-A214-F58132C11F1F}" type="pres">
      <dgm:prSet presAssocID="{A7729126-CE66-4312-BBF7-1A420FF2FB63}" presName="spNode" presStyleCnt="0"/>
      <dgm:spPr/>
    </dgm:pt>
    <dgm:pt modelId="{35422269-ACE4-4F85-AF52-A3672B202FAD}" type="pres">
      <dgm:prSet presAssocID="{751244E9-6255-49AD-B407-E88015C62B72}" presName="sibTrans" presStyleLbl="sibTrans1D1" presStyleIdx="2" presStyleCnt="4"/>
      <dgm:spPr/>
      <dgm:t>
        <a:bodyPr/>
        <a:lstStyle/>
        <a:p>
          <a:endParaRPr lang="en-US"/>
        </a:p>
      </dgm:t>
    </dgm:pt>
    <dgm:pt modelId="{247E3F62-905D-4882-AAD1-1E90047BD67B}" type="pres">
      <dgm:prSet presAssocID="{325EF6C7-2A7F-47F2-B68C-346F176A2E4C}" presName="node" presStyleLbl="node1" presStyleIdx="3" presStyleCnt="4">
        <dgm:presLayoutVars>
          <dgm:bulletEnabled val="1"/>
        </dgm:presLayoutVars>
      </dgm:prSet>
      <dgm:spPr/>
      <dgm:t>
        <a:bodyPr/>
        <a:lstStyle/>
        <a:p>
          <a:endParaRPr lang="en-US"/>
        </a:p>
      </dgm:t>
    </dgm:pt>
    <dgm:pt modelId="{FAB9F362-5786-4F87-BF39-FB513FB90D3F}" type="pres">
      <dgm:prSet presAssocID="{325EF6C7-2A7F-47F2-B68C-346F176A2E4C}" presName="spNode" presStyleCnt="0"/>
      <dgm:spPr/>
    </dgm:pt>
    <dgm:pt modelId="{DECD1952-120D-4836-8186-5B62113F9FB3}" type="pres">
      <dgm:prSet presAssocID="{093260FD-BA22-4402-9DD5-4B8508B4A29D}" presName="sibTrans" presStyleLbl="sibTrans1D1" presStyleIdx="3" presStyleCnt="4"/>
      <dgm:spPr/>
      <dgm:t>
        <a:bodyPr/>
        <a:lstStyle/>
        <a:p>
          <a:endParaRPr lang="en-US"/>
        </a:p>
      </dgm:t>
    </dgm:pt>
  </dgm:ptLst>
  <dgm:cxnLst>
    <dgm:cxn modelId="{420F32B8-6121-4A1C-BC61-F696F0B60A14}" type="presOf" srcId="{A7729126-CE66-4312-BBF7-1A420FF2FB63}" destId="{6CA0270A-B1EC-48C8-9462-A6BE5DFF71B8}" srcOrd="0" destOrd="0" presId="urn:microsoft.com/office/officeart/2005/8/layout/cycle5"/>
    <dgm:cxn modelId="{12A993C6-A0DD-4779-83E0-4225DFEABD03}" type="presOf" srcId="{751244E9-6255-49AD-B407-E88015C62B72}" destId="{35422269-ACE4-4F85-AF52-A3672B202FAD}" srcOrd="0" destOrd="0" presId="urn:microsoft.com/office/officeart/2005/8/layout/cycle5"/>
    <dgm:cxn modelId="{6EA11BD6-643D-4F2F-9D29-686BDD649FD6}" type="presOf" srcId="{093260FD-BA22-4402-9DD5-4B8508B4A29D}" destId="{DECD1952-120D-4836-8186-5B62113F9FB3}" srcOrd="0" destOrd="0" presId="urn:microsoft.com/office/officeart/2005/8/layout/cycle5"/>
    <dgm:cxn modelId="{3EEEFB6B-1560-4BED-ACC0-777E9B7550A2}" srcId="{358BE3E8-6A20-4B2D-89A0-2A905C2D094A}" destId="{1E136EC3-F100-457E-A442-C76C58006E4E}" srcOrd="0" destOrd="0" parTransId="{89956AA5-1654-47A0-82EC-421B333AD63F}" sibTransId="{70BAD8ED-75E4-4E87-9CBA-89DFDABE3982}"/>
    <dgm:cxn modelId="{0965AFFC-3099-45EA-8ED0-543E7CC80687}" srcId="{358BE3E8-6A20-4B2D-89A0-2A905C2D094A}" destId="{325EF6C7-2A7F-47F2-B68C-346F176A2E4C}" srcOrd="3" destOrd="0" parTransId="{C2C62B2F-F592-4D4A-AED9-568CF5F7323D}" sibTransId="{093260FD-BA22-4402-9DD5-4B8508B4A29D}"/>
    <dgm:cxn modelId="{D7E90789-6A8F-4DF8-B5FE-6787A2497AC4}" type="presOf" srcId="{1E136EC3-F100-457E-A442-C76C58006E4E}" destId="{8BD04C02-E168-48C2-B7CF-9FAB63DD5D4B}" srcOrd="0" destOrd="0" presId="urn:microsoft.com/office/officeart/2005/8/layout/cycle5"/>
    <dgm:cxn modelId="{56A1444B-CF02-4C31-A15E-B60E3248B6E4}" srcId="{358BE3E8-6A20-4B2D-89A0-2A905C2D094A}" destId="{99512A64-F843-4C36-A84D-84F2751E8519}" srcOrd="1" destOrd="0" parTransId="{6F15E896-43FE-47F5-AB71-D8FBB82E020A}" sibTransId="{D7A5776D-22F6-471D-96DD-2D816EA83B14}"/>
    <dgm:cxn modelId="{FD0FF8FB-5443-489A-A644-60DA822A349E}" type="presOf" srcId="{99512A64-F843-4C36-A84D-84F2751E8519}" destId="{4A6C0324-A501-43E1-8666-0FA76776590A}" srcOrd="0" destOrd="0" presId="urn:microsoft.com/office/officeart/2005/8/layout/cycle5"/>
    <dgm:cxn modelId="{5735B840-A950-4FD3-BD93-7E97EA1E7C30}" type="presOf" srcId="{D7A5776D-22F6-471D-96DD-2D816EA83B14}" destId="{041A0B21-F6DF-4543-9845-0E8F3CADC98B}" srcOrd="0" destOrd="0" presId="urn:microsoft.com/office/officeart/2005/8/layout/cycle5"/>
    <dgm:cxn modelId="{8F54143D-A6E1-4E81-A590-6C9B7793523E}" srcId="{358BE3E8-6A20-4B2D-89A0-2A905C2D094A}" destId="{A7729126-CE66-4312-BBF7-1A420FF2FB63}" srcOrd="2" destOrd="0" parTransId="{EEFF78FF-F6A0-4081-8429-9B372AA91DE4}" sibTransId="{751244E9-6255-49AD-B407-E88015C62B72}"/>
    <dgm:cxn modelId="{18D3DE50-3527-448B-B68F-EE0A517A19C1}" type="presOf" srcId="{325EF6C7-2A7F-47F2-B68C-346F176A2E4C}" destId="{247E3F62-905D-4882-AAD1-1E90047BD67B}" srcOrd="0" destOrd="0" presId="urn:microsoft.com/office/officeart/2005/8/layout/cycle5"/>
    <dgm:cxn modelId="{4E007752-2784-4E4C-BF65-270979F63A46}" type="presOf" srcId="{70BAD8ED-75E4-4E87-9CBA-89DFDABE3982}" destId="{06AC3939-1072-4C63-AA96-03688256472A}" srcOrd="0" destOrd="0" presId="urn:microsoft.com/office/officeart/2005/8/layout/cycle5"/>
    <dgm:cxn modelId="{C22EFB12-0A2C-4453-9102-BE57CAD350AF}" type="presOf" srcId="{358BE3E8-6A20-4B2D-89A0-2A905C2D094A}" destId="{3677309C-9CAA-4A8B-B475-11200AAAD512}" srcOrd="0" destOrd="0" presId="urn:microsoft.com/office/officeart/2005/8/layout/cycle5"/>
    <dgm:cxn modelId="{C466358C-AC86-488E-9406-1704240F325C}" type="presParOf" srcId="{3677309C-9CAA-4A8B-B475-11200AAAD512}" destId="{8BD04C02-E168-48C2-B7CF-9FAB63DD5D4B}" srcOrd="0" destOrd="0" presId="urn:microsoft.com/office/officeart/2005/8/layout/cycle5"/>
    <dgm:cxn modelId="{8C6A5AB3-BC62-40AD-8BAB-49819DAC0038}" type="presParOf" srcId="{3677309C-9CAA-4A8B-B475-11200AAAD512}" destId="{103D5717-4D78-42BC-899F-E417B1045681}" srcOrd="1" destOrd="0" presId="urn:microsoft.com/office/officeart/2005/8/layout/cycle5"/>
    <dgm:cxn modelId="{4F2A2A2A-EA7B-49E3-BD76-F1D9A20FA5FB}" type="presParOf" srcId="{3677309C-9CAA-4A8B-B475-11200AAAD512}" destId="{06AC3939-1072-4C63-AA96-03688256472A}" srcOrd="2" destOrd="0" presId="urn:microsoft.com/office/officeart/2005/8/layout/cycle5"/>
    <dgm:cxn modelId="{2682C6BC-8A16-430A-8CA3-3E3C100AB65F}" type="presParOf" srcId="{3677309C-9CAA-4A8B-B475-11200AAAD512}" destId="{4A6C0324-A501-43E1-8666-0FA76776590A}" srcOrd="3" destOrd="0" presId="urn:microsoft.com/office/officeart/2005/8/layout/cycle5"/>
    <dgm:cxn modelId="{3A052C16-F9A2-4B9F-93E1-18886B25341A}" type="presParOf" srcId="{3677309C-9CAA-4A8B-B475-11200AAAD512}" destId="{8E7CDDC1-C99F-4811-8152-0806B45941BA}" srcOrd="4" destOrd="0" presId="urn:microsoft.com/office/officeart/2005/8/layout/cycle5"/>
    <dgm:cxn modelId="{93B3CA62-9CA6-4600-8643-42460639F430}" type="presParOf" srcId="{3677309C-9CAA-4A8B-B475-11200AAAD512}" destId="{041A0B21-F6DF-4543-9845-0E8F3CADC98B}" srcOrd="5" destOrd="0" presId="urn:microsoft.com/office/officeart/2005/8/layout/cycle5"/>
    <dgm:cxn modelId="{DB28A760-0852-437E-9A85-D480A30743F6}" type="presParOf" srcId="{3677309C-9CAA-4A8B-B475-11200AAAD512}" destId="{6CA0270A-B1EC-48C8-9462-A6BE5DFF71B8}" srcOrd="6" destOrd="0" presId="urn:microsoft.com/office/officeart/2005/8/layout/cycle5"/>
    <dgm:cxn modelId="{6CCBFD40-5F3B-40A4-AF3D-9E3B575DCAA0}" type="presParOf" srcId="{3677309C-9CAA-4A8B-B475-11200AAAD512}" destId="{8F75FE26-7B50-4DA1-A214-F58132C11F1F}" srcOrd="7" destOrd="0" presId="urn:microsoft.com/office/officeart/2005/8/layout/cycle5"/>
    <dgm:cxn modelId="{D8D91F3B-6E81-4CF5-8EC1-2319DECA5524}" type="presParOf" srcId="{3677309C-9CAA-4A8B-B475-11200AAAD512}" destId="{35422269-ACE4-4F85-AF52-A3672B202FAD}" srcOrd="8" destOrd="0" presId="urn:microsoft.com/office/officeart/2005/8/layout/cycle5"/>
    <dgm:cxn modelId="{4794424F-8551-4C14-9971-F082E364C5B0}" type="presParOf" srcId="{3677309C-9CAA-4A8B-B475-11200AAAD512}" destId="{247E3F62-905D-4882-AAD1-1E90047BD67B}" srcOrd="9" destOrd="0" presId="urn:microsoft.com/office/officeart/2005/8/layout/cycle5"/>
    <dgm:cxn modelId="{69BDAD51-ABA8-4605-908A-B5A411FCFB88}" type="presParOf" srcId="{3677309C-9CAA-4A8B-B475-11200AAAD512}" destId="{FAB9F362-5786-4F87-BF39-FB513FB90D3F}" srcOrd="10" destOrd="0" presId="urn:microsoft.com/office/officeart/2005/8/layout/cycle5"/>
    <dgm:cxn modelId="{64522866-CE7D-4787-AB12-C052A3B6D029}" type="presParOf" srcId="{3677309C-9CAA-4A8B-B475-11200AAAD512}" destId="{DECD1952-120D-4836-8186-5B62113F9FB3}"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63316-2EC1-43EF-8D4A-EFF1527014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892C84F-1122-499C-81DA-FDB3F14AAD3F}">
      <dgm:prSet phldrT="[Text]"/>
      <dgm:spPr/>
      <dgm:t>
        <a:bodyPr/>
        <a:lstStyle/>
        <a:p>
          <a:r>
            <a:rPr lang="en-US" dirty="0" smtClean="0"/>
            <a:t>Analgesic</a:t>
          </a:r>
          <a:endParaRPr lang="en-US" dirty="0"/>
        </a:p>
      </dgm:t>
    </dgm:pt>
    <dgm:pt modelId="{9972FD14-0642-4911-9840-8E760224392E}" type="parTrans" cxnId="{09C1ABB7-CD22-4F8A-AEB1-A90A52BD953D}">
      <dgm:prSet/>
      <dgm:spPr/>
      <dgm:t>
        <a:bodyPr/>
        <a:lstStyle/>
        <a:p>
          <a:endParaRPr lang="en-US"/>
        </a:p>
      </dgm:t>
    </dgm:pt>
    <dgm:pt modelId="{F2E5050B-D170-4976-9926-FF767755E080}" type="sibTrans" cxnId="{09C1ABB7-CD22-4F8A-AEB1-A90A52BD953D}">
      <dgm:prSet/>
      <dgm:spPr/>
      <dgm:t>
        <a:bodyPr/>
        <a:lstStyle/>
        <a:p>
          <a:endParaRPr lang="en-US"/>
        </a:p>
      </dgm:t>
    </dgm:pt>
    <dgm:pt modelId="{6AB572B6-99B1-473D-B080-BC2910B866D9}">
      <dgm:prSet phldrT="[Text]"/>
      <dgm:spPr/>
      <dgm:t>
        <a:bodyPr/>
        <a:lstStyle/>
        <a:p>
          <a:pPr algn="ctr"/>
          <a:r>
            <a:rPr lang="en-US" dirty="0" smtClean="0"/>
            <a:t>Inhibition of COX enzymes in CNS</a:t>
          </a:r>
          <a:endParaRPr lang="en-US" dirty="0"/>
        </a:p>
      </dgm:t>
    </dgm:pt>
    <dgm:pt modelId="{3DE3E07B-2AFD-42EE-8541-1BA7A24A3B2A}" type="parTrans" cxnId="{2CFD3288-78EB-49BF-AD47-C27538D8360C}">
      <dgm:prSet/>
      <dgm:spPr/>
      <dgm:t>
        <a:bodyPr/>
        <a:lstStyle/>
        <a:p>
          <a:endParaRPr lang="en-US"/>
        </a:p>
      </dgm:t>
    </dgm:pt>
    <dgm:pt modelId="{26523472-1455-4773-848E-C67BC0CD8736}" type="sibTrans" cxnId="{2CFD3288-78EB-49BF-AD47-C27538D8360C}">
      <dgm:prSet/>
      <dgm:spPr/>
      <dgm:t>
        <a:bodyPr/>
        <a:lstStyle/>
        <a:p>
          <a:endParaRPr lang="en-US"/>
        </a:p>
      </dgm:t>
    </dgm:pt>
    <dgm:pt modelId="{BE89F82D-6DB3-4BD0-8CEB-B1F9E50501E0}">
      <dgm:prSet phldrT="[Text]"/>
      <dgm:spPr/>
      <dgm:t>
        <a:bodyPr/>
        <a:lstStyle/>
        <a:p>
          <a:pPr algn="ctr"/>
          <a:r>
            <a:rPr lang="en-US" dirty="0" smtClean="0"/>
            <a:t>Anti-Inflammatory action </a:t>
          </a:r>
          <a:endParaRPr lang="en-US" dirty="0"/>
        </a:p>
      </dgm:t>
    </dgm:pt>
    <dgm:pt modelId="{222945FA-BBB9-453D-A87E-2F8919E36E45}" type="parTrans" cxnId="{F191DEEB-DF5F-47F1-A08D-6C21F98C4CF1}">
      <dgm:prSet/>
      <dgm:spPr/>
      <dgm:t>
        <a:bodyPr/>
        <a:lstStyle/>
        <a:p>
          <a:endParaRPr lang="en-US"/>
        </a:p>
      </dgm:t>
    </dgm:pt>
    <dgm:pt modelId="{37091FB3-3223-4E56-B2A1-42D6CFCF4580}" type="sibTrans" cxnId="{F191DEEB-DF5F-47F1-A08D-6C21F98C4CF1}">
      <dgm:prSet/>
      <dgm:spPr/>
      <dgm:t>
        <a:bodyPr/>
        <a:lstStyle/>
        <a:p>
          <a:endParaRPr lang="en-US"/>
        </a:p>
      </dgm:t>
    </dgm:pt>
    <dgm:pt modelId="{95675166-D5E8-4EFC-9F26-9F42F816D4B7}">
      <dgm:prSet phldrT="[Text]"/>
      <dgm:spPr/>
      <dgm:t>
        <a:bodyPr/>
        <a:lstStyle/>
        <a:p>
          <a:r>
            <a:rPr lang="en-US" dirty="0" smtClean="0"/>
            <a:t>Antipyretic</a:t>
          </a:r>
          <a:endParaRPr lang="en-US" dirty="0"/>
        </a:p>
      </dgm:t>
    </dgm:pt>
    <dgm:pt modelId="{B006B499-F997-4D29-AB74-E59C33EF62C9}" type="parTrans" cxnId="{793B0857-A680-40DC-88E5-972633F3F96E}">
      <dgm:prSet/>
      <dgm:spPr/>
      <dgm:t>
        <a:bodyPr/>
        <a:lstStyle/>
        <a:p>
          <a:endParaRPr lang="en-US"/>
        </a:p>
      </dgm:t>
    </dgm:pt>
    <dgm:pt modelId="{0D981793-B261-4E67-940C-4D55DAF611E6}" type="sibTrans" cxnId="{793B0857-A680-40DC-88E5-972633F3F96E}">
      <dgm:prSet/>
      <dgm:spPr/>
      <dgm:t>
        <a:bodyPr/>
        <a:lstStyle/>
        <a:p>
          <a:endParaRPr lang="en-US"/>
        </a:p>
      </dgm:t>
    </dgm:pt>
    <dgm:pt modelId="{BC9A22C0-0AB5-464B-ABF8-36B0F70C93B6}">
      <dgm:prSet phldrT="[Text]"/>
      <dgm:spPr/>
      <dgm:t>
        <a:bodyPr/>
        <a:lstStyle/>
        <a:p>
          <a:pPr algn="ctr"/>
          <a:r>
            <a:rPr lang="en-US" dirty="0" smtClean="0"/>
            <a:t>Centrally inhibiting Prostaglandins</a:t>
          </a:r>
          <a:endParaRPr lang="en-US" dirty="0"/>
        </a:p>
      </dgm:t>
    </dgm:pt>
    <dgm:pt modelId="{20D162D2-06DE-4D29-A35C-2645DF1D5DE0}" type="parTrans" cxnId="{E324200D-D35E-4AD1-B235-839C920A433F}">
      <dgm:prSet/>
      <dgm:spPr/>
      <dgm:t>
        <a:bodyPr/>
        <a:lstStyle/>
        <a:p>
          <a:endParaRPr lang="en-US"/>
        </a:p>
      </dgm:t>
    </dgm:pt>
    <dgm:pt modelId="{2F567BF8-EB1F-4C18-B2BE-B89A64741047}" type="sibTrans" cxnId="{E324200D-D35E-4AD1-B235-839C920A433F}">
      <dgm:prSet/>
      <dgm:spPr/>
      <dgm:t>
        <a:bodyPr/>
        <a:lstStyle/>
        <a:p>
          <a:endParaRPr lang="en-US"/>
        </a:p>
      </dgm:t>
    </dgm:pt>
    <dgm:pt modelId="{3B48A200-8E9A-407A-8668-6413AA5908B4}">
      <dgm:prSet phldrT="[Text]"/>
      <dgm:spPr/>
      <dgm:t>
        <a:bodyPr/>
        <a:lstStyle/>
        <a:p>
          <a:pPr algn="ctr"/>
          <a:r>
            <a:rPr lang="en-US" dirty="0" smtClean="0"/>
            <a:t>Inhibit interleukin-1 release</a:t>
          </a:r>
          <a:endParaRPr lang="en-US" dirty="0"/>
        </a:p>
      </dgm:t>
    </dgm:pt>
    <dgm:pt modelId="{00BEA4AB-3774-4A1A-BD81-E7BE1F4B299D}" type="parTrans" cxnId="{90D27AE0-80C0-4F89-B365-0264434224FF}">
      <dgm:prSet/>
      <dgm:spPr/>
      <dgm:t>
        <a:bodyPr/>
        <a:lstStyle/>
        <a:p>
          <a:endParaRPr lang="en-US"/>
        </a:p>
      </dgm:t>
    </dgm:pt>
    <dgm:pt modelId="{F5147B83-EFB8-4B28-AE75-68BA542DD761}" type="sibTrans" cxnId="{90D27AE0-80C0-4F89-B365-0264434224FF}">
      <dgm:prSet/>
      <dgm:spPr/>
      <dgm:t>
        <a:bodyPr/>
        <a:lstStyle/>
        <a:p>
          <a:endParaRPr lang="en-US"/>
        </a:p>
      </dgm:t>
    </dgm:pt>
    <dgm:pt modelId="{88DA26C3-3862-482A-8D35-E8FA7FCBD8BD}">
      <dgm:prSet phldrT="[Text]"/>
      <dgm:spPr/>
      <dgm:t>
        <a:bodyPr/>
        <a:lstStyle/>
        <a:p>
          <a:r>
            <a:rPr lang="en-US" dirty="0" smtClean="0"/>
            <a:t>Anti-</a:t>
          </a:r>
          <a:r>
            <a:rPr lang="en-US" dirty="0" err="1" smtClean="0"/>
            <a:t>Inflam</a:t>
          </a:r>
          <a:r>
            <a:rPr lang="en-US" dirty="0" smtClean="0"/>
            <a:t>.</a:t>
          </a:r>
          <a:endParaRPr lang="en-US" dirty="0"/>
        </a:p>
      </dgm:t>
    </dgm:pt>
    <dgm:pt modelId="{F5E086F7-F177-4822-BCFA-264203DCD229}" type="parTrans" cxnId="{5B8AC022-4279-4A79-A409-660FC9763C66}">
      <dgm:prSet/>
      <dgm:spPr/>
      <dgm:t>
        <a:bodyPr/>
        <a:lstStyle/>
        <a:p>
          <a:endParaRPr lang="en-US"/>
        </a:p>
      </dgm:t>
    </dgm:pt>
    <dgm:pt modelId="{8005DE13-57E5-4507-9704-A663049C7626}" type="sibTrans" cxnId="{5B8AC022-4279-4A79-A409-660FC9763C66}">
      <dgm:prSet/>
      <dgm:spPr/>
      <dgm:t>
        <a:bodyPr/>
        <a:lstStyle/>
        <a:p>
          <a:endParaRPr lang="en-US"/>
        </a:p>
      </dgm:t>
    </dgm:pt>
    <dgm:pt modelId="{778D6FB0-EB72-4A09-9EBD-A04060369BAF}">
      <dgm:prSet phldrT="[Text]"/>
      <dgm:spPr/>
      <dgm:t>
        <a:bodyPr/>
        <a:lstStyle/>
        <a:p>
          <a:pPr algn="ctr"/>
          <a:r>
            <a:rPr lang="en-US" dirty="0" smtClean="0"/>
            <a:t>Peripherally inhibiting Prostaglandins secretion</a:t>
          </a:r>
          <a:endParaRPr lang="en-US" dirty="0"/>
        </a:p>
      </dgm:t>
    </dgm:pt>
    <dgm:pt modelId="{906F3F73-4AF1-4B8D-844B-525FFE296D50}" type="parTrans" cxnId="{32F1CA55-8F9F-4B18-8757-F8AA3A5B60A7}">
      <dgm:prSet/>
      <dgm:spPr/>
      <dgm:t>
        <a:bodyPr/>
        <a:lstStyle/>
        <a:p>
          <a:endParaRPr lang="en-US"/>
        </a:p>
      </dgm:t>
    </dgm:pt>
    <dgm:pt modelId="{3675365E-5BCB-4A74-95AA-41AAA7EACBDF}" type="sibTrans" cxnId="{32F1CA55-8F9F-4B18-8757-F8AA3A5B60A7}">
      <dgm:prSet/>
      <dgm:spPr/>
      <dgm:t>
        <a:bodyPr/>
        <a:lstStyle/>
        <a:p>
          <a:endParaRPr lang="en-US"/>
        </a:p>
      </dgm:t>
    </dgm:pt>
    <dgm:pt modelId="{66F219A5-7AF7-4E86-9AB3-3DD03000BEF6}">
      <dgm:prSet phldrT="[Text]"/>
      <dgm:spPr/>
      <dgm:t>
        <a:bodyPr/>
        <a:lstStyle/>
        <a:p>
          <a:pPr algn="ctr"/>
          <a:r>
            <a:rPr lang="en-US" dirty="0" smtClean="0"/>
            <a:t>Stabilization of </a:t>
          </a:r>
          <a:r>
            <a:rPr lang="en-US" dirty="0" err="1" smtClean="0"/>
            <a:t>lysosomes</a:t>
          </a:r>
          <a:endParaRPr lang="en-US" dirty="0"/>
        </a:p>
      </dgm:t>
    </dgm:pt>
    <dgm:pt modelId="{70732556-75B3-4D9E-93D4-3FE63542F334}" type="parTrans" cxnId="{01953D30-6665-42F9-BD5A-6FB815C5B179}">
      <dgm:prSet/>
      <dgm:spPr/>
      <dgm:t>
        <a:bodyPr/>
        <a:lstStyle/>
        <a:p>
          <a:pPr rtl="1"/>
          <a:endParaRPr lang="ar-SA"/>
        </a:p>
      </dgm:t>
    </dgm:pt>
    <dgm:pt modelId="{E9DF033D-A621-4EFE-A254-30A23DB0BC40}" type="sibTrans" cxnId="{01953D30-6665-42F9-BD5A-6FB815C5B179}">
      <dgm:prSet/>
      <dgm:spPr/>
      <dgm:t>
        <a:bodyPr/>
        <a:lstStyle/>
        <a:p>
          <a:pPr rtl="1"/>
          <a:endParaRPr lang="ar-SA"/>
        </a:p>
      </dgm:t>
    </dgm:pt>
    <dgm:pt modelId="{25BE1715-7A85-4CCF-BF29-0DBBC71F6FE5}">
      <dgm:prSet phldrT="[Text]"/>
      <dgm:spPr/>
      <dgm:t>
        <a:bodyPr/>
        <a:lstStyle/>
        <a:p>
          <a:pPr algn="ctr"/>
          <a:r>
            <a:rPr lang="en-US" dirty="0" smtClean="0"/>
            <a:t>Inhibits </a:t>
          </a:r>
          <a:r>
            <a:rPr lang="en-US" dirty="0" err="1" smtClean="0"/>
            <a:t>phagocytosis</a:t>
          </a:r>
          <a:endParaRPr lang="en-US" dirty="0"/>
        </a:p>
      </dgm:t>
    </dgm:pt>
    <dgm:pt modelId="{0ECAD692-9472-4D89-8043-CE1DD0B88FE7}" type="parTrans" cxnId="{06030C03-FDE1-4874-B6B4-F8D11009B9BB}">
      <dgm:prSet/>
      <dgm:spPr/>
      <dgm:t>
        <a:bodyPr/>
        <a:lstStyle/>
        <a:p>
          <a:pPr rtl="1"/>
          <a:endParaRPr lang="ar-SA"/>
        </a:p>
      </dgm:t>
    </dgm:pt>
    <dgm:pt modelId="{2FEC1327-3CD9-4AE1-A9CE-35ACFF0F71D9}" type="sibTrans" cxnId="{06030C03-FDE1-4874-B6B4-F8D11009B9BB}">
      <dgm:prSet/>
      <dgm:spPr/>
      <dgm:t>
        <a:bodyPr/>
        <a:lstStyle/>
        <a:p>
          <a:pPr rtl="1"/>
          <a:endParaRPr lang="ar-SA"/>
        </a:p>
      </dgm:t>
    </dgm:pt>
    <dgm:pt modelId="{5B1F5A3F-922E-41E0-A9D3-0AB87BA3E952}">
      <dgm:prSet phldrT="[Text]"/>
      <dgm:spPr/>
      <dgm:t>
        <a:bodyPr/>
        <a:lstStyle/>
        <a:p>
          <a:pPr algn="ctr"/>
          <a:r>
            <a:rPr lang="en-US" dirty="0" smtClean="0"/>
            <a:t>Anti-oxidant</a:t>
          </a:r>
          <a:endParaRPr lang="en-US" dirty="0"/>
        </a:p>
      </dgm:t>
    </dgm:pt>
    <dgm:pt modelId="{B597CF05-1A3A-492B-8C73-10DA3B0E488C}" type="parTrans" cxnId="{1C7205BD-C4CD-4137-9DC1-1C2BA4BB71EA}">
      <dgm:prSet/>
      <dgm:spPr/>
      <dgm:t>
        <a:bodyPr/>
        <a:lstStyle/>
        <a:p>
          <a:pPr rtl="1"/>
          <a:endParaRPr lang="ar-SA"/>
        </a:p>
      </dgm:t>
    </dgm:pt>
    <dgm:pt modelId="{F18F6B0F-1590-4B20-A4F9-BF3B43B8CC53}" type="sibTrans" cxnId="{1C7205BD-C4CD-4137-9DC1-1C2BA4BB71EA}">
      <dgm:prSet/>
      <dgm:spPr/>
      <dgm:t>
        <a:bodyPr/>
        <a:lstStyle/>
        <a:p>
          <a:pPr rtl="1"/>
          <a:endParaRPr lang="ar-SA"/>
        </a:p>
      </dgm:t>
    </dgm:pt>
    <dgm:pt modelId="{B2EC9CDC-909F-434D-B7AB-D303E9DF5E58}">
      <dgm:prSet phldrT="[Text]"/>
      <dgm:spPr/>
      <dgm:t>
        <a:bodyPr/>
        <a:lstStyle/>
        <a:p>
          <a:pPr algn="ctr"/>
          <a:r>
            <a:rPr lang="en-US" dirty="0" smtClean="0"/>
            <a:t>Peripheral </a:t>
          </a:r>
          <a:r>
            <a:rPr lang="en-US" dirty="0" err="1" smtClean="0"/>
            <a:t>vasodilation</a:t>
          </a:r>
          <a:endParaRPr lang="en-US" dirty="0"/>
        </a:p>
      </dgm:t>
    </dgm:pt>
    <dgm:pt modelId="{FC8CFC10-E297-4730-ADD3-9959DF82E194}" type="parTrans" cxnId="{01357D89-4734-461A-AC5B-57BB830809B7}">
      <dgm:prSet/>
      <dgm:spPr/>
      <dgm:t>
        <a:bodyPr/>
        <a:lstStyle/>
        <a:p>
          <a:pPr rtl="1"/>
          <a:endParaRPr lang="ar-SA"/>
        </a:p>
      </dgm:t>
    </dgm:pt>
    <dgm:pt modelId="{DF905176-D3C1-45C8-9C05-7C4FFD978F51}" type="sibTrans" cxnId="{01357D89-4734-461A-AC5B-57BB830809B7}">
      <dgm:prSet/>
      <dgm:spPr/>
      <dgm:t>
        <a:bodyPr/>
        <a:lstStyle/>
        <a:p>
          <a:pPr rtl="1"/>
          <a:endParaRPr lang="ar-SA"/>
        </a:p>
      </dgm:t>
    </dgm:pt>
    <dgm:pt modelId="{1B836D5A-38BC-45BA-B276-155D827C6BA1}">
      <dgm:prSet phldrT="[Text]"/>
      <dgm:spPr/>
      <dgm:t>
        <a:bodyPr/>
        <a:lstStyle/>
        <a:p>
          <a:pPr algn="ctr"/>
          <a:endParaRPr lang="en-US" dirty="0"/>
        </a:p>
      </dgm:t>
    </dgm:pt>
    <dgm:pt modelId="{A8EE5DCB-C176-4BE4-AE1E-B4A880C838A5}" type="parTrans" cxnId="{C1588681-C972-4163-A309-17547042BE53}">
      <dgm:prSet/>
      <dgm:spPr/>
      <dgm:t>
        <a:bodyPr/>
        <a:lstStyle/>
        <a:p>
          <a:pPr rtl="1"/>
          <a:endParaRPr lang="ar-SA"/>
        </a:p>
      </dgm:t>
    </dgm:pt>
    <dgm:pt modelId="{A9D2BED4-2D49-479D-9239-82B27D5409D0}" type="sibTrans" cxnId="{C1588681-C972-4163-A309-17547042BE53}">
      <dgm:prSet/>
      <dgm:spPr/>
      <dgm:t>
        <a:bodyPr/>
        <a:lstStyle/>
        <a:p>
          <a:pPr rtl="1"/>
          <a:endParaRPr lang="ar-SA"/>
        </a:p>
      </dgm:t>
    </dgm:pt>
    <dgm:pt modelId="{0FEBB86B-7B29-4A36-91C7-2F0B4CCA4FAB}">
      <dgm:prSet phldrT="[Text]"/>
      <dgm:spPr/>
      <dgm:t>
        <a:bodyPr/>
        <a:lstStyle/>
        <a:p>
          <a:pPr algn="ctr"/>
          <a:r>
            <a:rPr lang="en-US" dirty="0" smtClean="0"/>
            <a:t>production</a:t>
          </a:r>
          <a:endParaRPr lang="en-US" dirty="0"/>
        </a:p>
      </dgm:t>
    </dgm:pt>
    <dgm:pt modelId="{EB38B644-165F-4F3F-A104-247814FB23EA}" type="parTrans" cxnId="{9E79DA2F-074C-47B6-ABAC-FBEB9002CAC4}">
      <dgm:prSet/>
      <dgm:spPr/>
      <dgm:t>
        <a:bodyPr/>
        <a:lstStyle/>
        <a:p>
          <a:pPr rtl="1"/>
          <a:endParaRPr lang="ar-SA"/>
        </a:p>
      </dgm:t>
    </dgm:pt>
    <dgm:pt modelId="{34D5BEA0-9212-4D33-85D7-8A907EE23505}" type="sibTrans" cxnId="{9E79DA2F-074C-47B6-ABAC-FBEB9002CAC4}">
      <dgm:prSet/>
      <dgm:spPr/>
      <dgm:t>
        <a:bodyPr/>
        <a:lstStyle/>
        <a:p>
          <a:pPr rtl="1"/>
          <a:endParaRPr lang="ar-SA"/>
        </a:p>
      </dgm:t>
    </dgm:pt>
    <dgm:pt modelId="{5A579D58-B4A6-4647-A748-3EFB1BF5C1E2}" type="pres">
      <dgm:prSet presAssocID="{95163316-2EC1-43EF-8D4A-EFF1527014F8}" presName="Name0" presStyleCnt="0">
        <dgm:presLayoutVars>
          <dgm:dir/>
          <dgm:animLvl val="lvl"/>
          <dgm:resizeHandles val="exact"/>
        </dgm:presLayoutVars>
      </dgm:prSet>
      <dgm:spPr/>
      <dgm:t>
        <a:bodyPr/>
        <a:lstStyle/>
        <a:p>
          <a:endParaRPr lang="en-US"/>
        </a:p>
      </dgm:t>
    </dgm:pt>
    <dgm:pt modelId="{0E7ED527-AA68-4F13-8686-DA9BEDAE1CB9}" type="pres">
      <dgm:prSet presAssocID="{6892C84F-1122-499C-81DA-FDB3F14AAD3F}" presName="composite" presStyleCnt="0"/>
      <dgm:spPr/>
    </dgm:pt>
    <dgm:pt modelId="{AC655680-D374-4985-B860-EB69F15C108D}" type="pres">
      <dgm:prSet presAssocID="{6892C84F-1122-499C-81DA-FDB3F14AAD3F}" presName="parTx" presStyleLbl="alignNode1" presStyleIdx="0" presStyleCnt="3">
        <dgm:presLayoutVars>
          <dgm:chMax val="0"/>
          <dgm:chPref val="0"/>
          <dgm:bulletEnabled val="1"/>
        </dgm:presLayoutVars>
      </dgm:prSet>
      <dgm:spPr/>
      <dgm:t>
        <a:bodyPr/>
        <a:lstStyle/>
        <a:p>
          <a:endParaRPr lang="en-US"/>
        </a:p>
      </dgm:t>
    </dgm:pt>
    <dgm:pt modelId="{1371CECA-FD4A-4465-8A5C-96FB952DC95F}" type="pres">
      <dgm:prSet presAssocID="{6892C84F-1122-499C-81DA-FDB3F14AAD3F}" presName="desTx" presStyleLbl="alignAccFollowNode1" presStyleIdx="0" presStyleCnt="3">
        <dgm:presLayoutVars>
          <dgm:bulletEnabled val="1"/>
        </dgm:presLayoutVars>
      </dgm:prSet>
      <dgm:spPr/>
      <dgm:t>
        <a:bodyPr/>
        <a:lstStyle/>
        <a:p>
          <a:endParaRPr lang="en-US"/>
        </a:p>
      </dgm:t>
    </dgm:pt>
    <dgm:pt modelId="{58BB2353-161C-4180-AB73-AA100A93A267}" type="pres">
      <dgm:prSet presAssocID="{F2E5050B-D170-4976-9926-FF767755E080}" presName="space" presStyleCnt="0"/>
      <dgm:spPr/>
    </dgm:pt>
    <dgm:pt modelId="{009761D2-0D2C-4BED-99FB-3CA9837648E1}" type="pres">
      <dgm:prSet presAssocID="{95675166-D5E8-4EFC-9F26-9F42F816D4B7}" presName="composite" presStyleCnt="0"/>
      <dgm:spPr/>
    </dgm:pt>
    <dgm:pt modelId="{E0015D56-86E1-4AC6-B5AF-6618688CFE7A}" type="pres">
      <dgm:prSet presAssocID="{95675166-D5E8-4EFC-9F26-9F42F816D4B7}" presName="parTx" presStyleLbl="alignNode1" presStyleIdx="1" presStyleCnt="3">
        <dgm:presLayoutVars>
          <dgm:chMax val="0"/>
          <dgm:chPref val="0"/>
          <dgm:bulletEnabled val="1"/>
        </dgm:presLayoutVars>
      </dgm:prSet>
      <dgm:spPr/>
      <dgm:t>
        <a:bodyPr/>
        <a:lstStyle/>
        <a:p>
          <a:endParaRPr lang="en-US"/>
        </a:p>
      </dgm:t>
    </dgm:pt>
    <dgm:pt modelId="{4B2CB0D6-A5C2-42B5-8D88-CEB2B086499F}" type="pres">
      <dgm:prSet presAssocID="{95675166-D5E8-4EFC-9F26-9F42F816D4B7}" presName="desTx" presStyleLbl="alignAccFollowNode1" presStyleIdx="1" presStyleCnt="3">
        <dgm:presLayoutVars>
          <dgm:bulletEnabled val="1"/>
        </dgm:presLayoutVars>
      </dgm:prSet>
      <dgm:spPr/>
      <dgm:t>
        <a:bodyPr/>
        <a:lstStyle/>
        <a:p>
          <a:endParaRPr lang="en-US"/>
        </a:p>
      </dgm:t>
    </dgm:pt>
    <dgm:pt modelId="{1D727689-B3F0-445A-9542-BE8F02DFD014}" type="pres">
      <dgm:prSet presAssocID="{0D981793-B261-4E67-940C-4D55DAF611E6}" presName="space" presStyleCnt="0"/>
      <dgm:spPr/>
    </dgm:pt>
    <dgm:pt modelId="{4D5C8D61-62BD-4932-AE28-9A3C17AED828}" type="pres">
      <dgm:prSet presAssocID="{88DA26C3-3862-482A-8D35-E8FA7FCBD8BD}" presName="composite" presStyleCnt="0"/>
      <dgm:spPr/>
    </dgm:pt>
    <dgm:pt modelId="{A3FBF9EB-A335-4B2B-9703-088492B712B0}" type="pres">
      <dgm:prSet presAssocID="{88DA26C3-3862-482A-8D35-E8FA7FCBD8BD}" presName="parTx" presStyleLbl="alignNode1" presStyleIdx="2" presStyleCnt="3">
        <dgm:presLayoutVars>
          <dgm:chMax val="0"/>
          <dgm:chPref val="0"/>
          <dgm:bulletEnabled val="1"/>
        </dgm:presLayoutVars>
      </dgm:prSet>
      <dgm:spPr/>
      <dgm:t>
        <a:bodyPr/>
        <a:lstStyle/>
        <a:p>
          <a:endParaRPr lang="en-US"/>
        </a:p>
      </dgm:t>
    </dgm:pt>
    <dgm:pt modelId="{577E447C-9660-4471-B428-4B32F71682E3}" type="pres">
      <dgm:prSet presAssocID="{88DA26C3-3862-482A-8D35-E8FA7FCBD8BD}" presName="desTx" presStyleLbl="alignAccFollowNode1" presStyleIdx="2" presStyleCnt="3">
        <dgm:presLayoutVars>
          <dgm:bulletEnabled val="1"/>
        </dgm:presLayoutVars>
      </dgm:prSet>
      <dgm:spPr/>
      <dgm:t>
        <a:bodyPr/>
        <a:lstStyle/>
        <a:p>
          <a:endParaRPr lang="en-US"/>
        </a:p>
      </dgm:t>
    </dgm:pt>
  </dgm:ptLst>
  <dgm:cxnLst>
    <dgm:cxn modelId="{C1588681-C972-4163-A309-17547042BE53}" srcId="{95675166-D5E8-4EFC-9F26-9F42F816D4B7}" destId="{1B836D5A-38BC-45BA-B276-155D827C6BA1}" srcOrd="2" destOrd="0" parTransId="{A8EE5DCB-C176-4BE4-AE1E-B4A880C838A5}" sibTransId="{A9D2BED4-2D49-479D-9239-82B27D5409D0}"/>
    <dgm:cxn modelId="{01357D89-4734-461A-AC5B-57BB830809B7}" srcId="{95675166-D5E8-4EFC-9F26-9F42F816D4B7}" destId="{B2EC9CDC-909F-434D-B7AB-D303E9DF5E58}" srcOrd="4" destOrd="0" parTransId="{FC8CFC10-E297-4730-ADD3-9959DF82E194}" sibTransId="{DF905176-D3C1-45C8-9C05-7C4FFD978F51}"/>
    <dgm:cxn modelId="{2CFD3288-78EB-49BF-AD47-C27538D8360C}" srcId="{6892C84F-1122-499C-81DA-FDB3F14AAD3F}" destId="{6AB572B6-99B1-473D-B080-BC2910B866D9}" srcOrd="0" destOrd="0" parTransId="{3DE3E07B-2AFD-42EE-8541-1BA7A24A3B2A}" sibTransId="{26523472-1455-4773-848E-C67BC0CD8736}"/>
    <dgm:cxn modelId="{EB8DDA29-4AAA-4503-BFD2-2E79FE1B4E8A}" type="presOf" srcId="{5B1F5A3F-922E-41E0-A9D3-0AB87BA3E952}" destId="{577E447C-9660-4471-B428-4B32F71682E3}" srcOrd="0" destOrd="3" presId="urn:microsoft.com/office/officeart/2005/8/layout/hList1"/>
    <dgm:cxn modelId="{90D27AE0-80C0-4F89-B365-0264434224FF}" srcId="{95675166-D5E8-4EFC-9F26-9F42F816D4B7}" destId="{3B48A200-8E9A-407A-8668-6413AA5908B4}" srcOrd="3" destOrd="0" parTransId="{00BEA4AB-3774-4A1A-BD81-E7BE1F4B299D}" sibTransId="{F5147B83-EFB8-4B28-AE75-68BA542DD761}"/>
    <dgm:cxn modelId="{6F06983E-42DD-43AC-89FA-4AE43976FD03}" type="presOf" srcId="{95675166-D5E8-4EFC-9F26-9F42F816D4B7}" destId="{E0015D56-86E1-4AC6-B5AF-6618688CFE7A}" srcOrd="0" destOrd="0" presId="urn:microsoft.com/office/officeart/2005/8/layout/hList1"/>
    <dgm:cxn modelId="{E22290FF-BC99-40B7-8FA8-C276A23B6539}" type="presOf" srcId="{BE89F82D-6DB3-4BD0-8CEB-B1F9E50501E0}" destId="{1371CECA-FD4A-4465-8A5C-96FB952DC95F}" srcOrd="0" destOrd="1" presId="urn:microsoft.com/office/officeart/2005/8/layout/hList1"/>
    <dgm:cxn modelId="{5B3BC1CD-2614-4BF6-B72E-5E66960C86C7}" type="presOf" srcId="{1B836D5A-38BC-45BA-B276-155D827C6BA1}" destId="{4B2CB0D6-A5C2-42B5-8D88-CEB2B086499F}" srcOrd="0" destOrd="2" presId="urn:microsoft.com/office/officeart/2005/8/layout/hList1"/>
    <dgm:cxn modelId="{7003B132-AF51-45CF-8466-DD82E4B7CD17}" type="presOf" srcId="{6892C84F-1122-499C-81DA-FDB3F14AAD3F}" destId="{AC655680-D374-4985-B860-EB69F15C108D}" srcOrd="0" destOrd="0" presId="urn:microsoft.com/office/officeart/2005/8/layout/hList1"/>
    <dgm:cxn modelId="{56FF2591-A0FD-4DEB-A5C3-205DFE176EB0}" type="presOf" srcId="{778D6FB0-EB72-4A09-9EBD-A04060369BAF}" destId="{577E447C-9660-4471-B428-4B32F71682E3}" srcOrd="0" destOrd="0" presId="urn:microsoft.com/office/officeart/2005/8/layout/hList1"/>
    <dgm:cxn modelId="{C03E34A4-24FA-4B8E-8058-7038259E1C1B}" type="presOf" srcId="{0FEBB86B-7B29-4A36-91C7-2F0B4CCA4FAB}" destId="{4B2CB0D6-A5C2-42B5-8D88-CEB2B086499F}" srcOrd="0" destOrd="1" presId="urn:microsoft.com/office/officeart/2005/8/layout/hList1"/>
    <dgm:cxn modelId="{0398FFCD-2964-44A8-96F2-1B3EF602DCE8}" type="presOf" srcId="{B2EC9CDC-909F-434D-B7AB-D303E9DF5E58}" destId="{4B2CB0D6-A5C2-42B5-8D88-CEB2B086499F}" srcOrd="0" destOrd="4" presId="urn:microsoft.com/office/officeart/2005/8/layout/hList1"/>
    <dgm:cxn modelId="{1C7205BD-C4CD-4137-9DC1-1C2BA4BB71EA}" srcId="{88DA26C3-3862-482A-8D35-E8FA7FCBD8BD}" destId="{5B1F5A3F-922E-41E0-A9D3-0AB87BA3E952}" srcOrd="3" destOrd="0" parTransId="{B597CF05-1A3A-492B-8C73-10DA3B0E488C}" sibTransId="{F18F6B0F-1590-4B20-A4F9-BF3B43B8CC53}"/>
    <dgm:cxn modelId="{BFD0B532-CE23-4040-A55C-26688B1FAAA7}" type="presOf" srcId="{88DA26C3-3862-482A-8D35-E8FA7FCBD8BD}" destId="{A3FBF9EB-A335-4B2B-9703-088492B712B0}" srcOrd="0" destOrd="0" presId="urn:microsoft.com/office/officeart/2005/8/layout/hList1"/>
    <dgm:cxn modelId="{09C1ABB7-CD22-4F8A-AEB1-A90A52BD953D}" srcId="{95163316-2EC1-43EF-8D4A-EFF1527014F8}" destId="{6892C84F-1122-499C-81DA-FDB3F14AAD3F}" srcOrd="0" destOrd="0" parTransId="{9972FD14-0642-4911-9840-8E760224392E}" sibTransId="{F2E5050B-D170-4976-9926-FF767755E080}"/>
    <dgm:cxn modelId="{793B0857-A680-40DC-88E5-972633F3F96E}" srcId="{95163316-2EC1-43EF-8D4A-EFF1527014F8}" destId="{95675166-D5E8-4EFC-9F26-9F42F816D4B7}" srcOrd="1" destOrd="0" parTransId="{B006B499-F997-4D29-AB74-E59C33EF62C9}" sibTransId="{0D981793-B261-4E67-940C-4D55DAF611E6}"/>
    <dgm:cxn modelId="{06030C03-FDE1-4874-B6B4-F8D11009B9BB}" srcId="{88DA26C3-3862-482A-8D35-E8FA7FCBD8BD}" destId="{25BE1715-7A85-4CCF-BF29-0DBBC71F6FE5}" srcOrd="2" destOrd="0" parTransId="{0ECAD692-9472-4D89-8043-CE1DD0B88FE7}" sibTransId="{2FEC1327-3CD9-4AE1-A9CE-35ACFF0F71D9}"/>
    <dgm:cxn modelId="{952D4AC8-9B94-4B90-9C78-D05BD147B66F}" type="presOf" srcId="{BC9A22C0-0AB5-464B-ABF8-36B0F70C93B6}" destId="{4B2CB0D6-A5C2-42B5-8D88-CEB2B086499F}" srcOrd="0" destOrd="0" presId="urn:microsoft.com/office/officeart/2005/8/layout/hList1"/>
    <dgm:cxn modelId="{A1BAC91D-64EE-4A32-8289-EE7AFCDDF2A8}" type="presOf" srcId="{25BE1715-7A85-4CCF-BF29-0DBBC71F6FE5}" destId="{577E447C-9660-4471-B428-4B32F71682E3}" srcOrd="0" destOrd="2" presId="urn:microsoft.com/office/officeart/2005/8/layout/hList1"/>
    <dgm:cxn modelId="{32F1CA55-8F9F-4B18-8757-F8AA3A5B60A7}" srcId="{88DA26C3-3862-482A-8D35-E8FA7FCBD8BD}" destId="{778D6FB0-EB72-4A09-9EBD-A04060369BAF}" srcOrd="0" destOrd="0" parTransId="{906F3F73-4AF1-4B8D-844B-525FFE296D50}" sibTransId="{3675365E-5BCB-4A74-95AA-41AAA7EACBDF}"/>
    <dgm:cxn modelId="{5B8AC022-4279-4A79-A409-660FC9763C66}" srcId="{95163316-2EC1-43EF-8D4A-EFF1527014F8}" destId="{88DA26C3-3862-482A-8D35-E8FA7FCBD8BD}" srcOrd="2" destOrd="0" parTransId="{F5E086F7-F177-4822-BCFA-264203DCD229}" sibTransId="{8005DE13-57E5-4507-9704-A663049C7626}"/>
    <dgm:cxn modelId="{66E45AA0-D46A-4A59-9B1F-47AC0D3E0E84}" type="presOf" srcId="{66F219A5-7AF7-4E86-9AB3-3DD03000BEF6}" destId="{577E447C-9660-4471-B428-4B32F71682E3}" srcOrd="0" destOrd="1" presId="urn:microsoft.com/office/officeart/2005/8/layout/hList1"/>
    <dgm:cxn modelId="{7A954A58-9B9A-42B7-A7B9-0D100C04FF9F}" type="presOf" srcId="{95163316-2EC1-43EF-8D4A-EFF1527014F8}" destId="{5A579D58-B4A6-4647-A748-3EFB1BF5C1E2}" srcOrd="0" destOrd="0" presId="urn:microsoft.com/office/officeart/2005/8/layout/hList1"/>
    <dgm:cxn modelId="{F191DEEB-DF5F-47F1-A08D-6C21F98C4CF1}" srcId="{6892C84F-1122-499C-81DA-FDB3F14AAD3F}" destId="{BE89F82D-6DB3-4BD0-8CEB-B1F9E50501E0}" srcOrd="1" destOrd="0" parTransId="{222945FA-BBB9-453D-A87E-2F8919E36E45}" sibTransId="{37091FB3-3223-4E56-B2A1-42D6CFCF4580}"/>
    <dgm:cxn modelId="{9E79DA2F-074C-47B6-ABAC-FBEB9002CAC4}" srcId="{95675166-D5E8-4EFC-9F26-9F42F816D4B7}" destId="{0FEBB86B-7B29-4A36-91C7-2F0B4CCA4FAB}" srcOrd="1" destOrd="0" parTransId="{EB38B644-165F-4F3F-A104-247814FB23EA}" sibTransId="{34D5BEA0-9212-4D33-85D7-8A907EE23505}"/>
    <dgm:cxn modelId="{9A87E3C3-91C5-4A8E-8B35-B86625B27651}" type="presOf" srcId="{6AB572B6-99B1-473D-B080-BC2910B866D9}" destId="{1371CECA-FD4A-4465-8A5C-96FB952DC95F}" srcOrd="0" destOrd="0" presId="urn:microsoft.com/office/officeart/2005/8/layout/hList1"/>
    <dgm:cxn modelId="{845E7A91-220A-4B42-915E-30EB5F0E93AD}" type="presOf" srcId="{3B48A200-8E9A-407A-8668-6413AA5908B4}" destId="{4B2CB0D6-A5C2-42B5-8D88-CEB2B086499F}" srcOrd="0" destOrd="3" presId="urn:microsoft.com/office/officeart/2005/8/layout/hList1"/>
    <dgm:cxn modelId="{E324200D-D35E-4AD1-B235-839C920A433F}" srcId="{95675166-D5E8-4EFC-9F26-9F42F816D4B7}" destId="{BC9A22C0-0AB5-464B-ABF8-36B0F70C93B6}" srcOrd="0" destOrd="0" parTransId="{20D162D2-06DE-4D29-A35C-2645DF1D5DE0}" sibTransId="{2F567BF8-EB1F-4C18-B2BE-B89A64741047}"/>
    <dgm:cxn modelId="{01953D30-6665-42F9-BD5A-6FB815C5B179}" srcId="{88DA26C3-3862-482A-8D35-E8FA7FCBD8BD}" destId="{66F219A5-7AF7-4E86-9AB3-3DD03000BEF6}" srcOrd="1" destOrd="0" parTransId="{70732556-75B3-4D9E-93D4-3FE63542F334}" sibTransId="{E9DF033D-A621-4EFE-A254-30A23DB0BC40}"/>
    <dgm:cxn modelId="{96416535-185C-4550-819A-4FE76DB22DB9}" type="presParOf" srcId="{5A579D58-B4A6-4647-A748-3EFB1BF5C1E2}" destId="{0E7ED527-AA68-4F13-8686-DA9BEDAE1CB9}" srcOrd="0" destOrd="0" presId="urn:microsoft.com/office/officeart/2005/8/layout/hList1"/>
    <dgm:cxn modelId="{1148E48B-4AFB-4EED-9285-93AE2C2B7292}" type="presParOf" srcId="{0E7ED527-AA68-4F13-8686-DA9BEDAE1CB9}" destId="{AC655680-D374-4985-B860-EB69F15C108D}" srcOrd="0" destOrd="0" presId="urn:microsoft.com/office/officeart/2005/8/layout/hList1"/>
    <dgm:cxn modelId="{5407AEB2-95E6-4986-A5A4-8D4C98A78448}" type="presParOf" srcId="{0E7ED527-AA68-4F13-8686-DA9BEDAE1CB9}" destId="{1371CECA-FD4A-4465-8A5C-96FB952DC95F}" srcOrd="1" destOrd="0" presId="urn:microsoft.com/office/officeart/2005/8/layout/hList1"/>
    <dgm:cxn modelId="{C4C01145-8DBD-4351-8599-0AE57B8D221C}" type="presParOf" srcId="{5A579D58-B4A6-4647-A748-3EFB1BF5C1E2}" destId="{58BB2353-161C-4180-AB73-AA100A93A267}" srcOrd="1" destOrd="0" presId="urn:microsoft.com/office/officeart/2005/8/layout/hList1"/>
    <dgm:cxn modelId="{192897C7-D000-4088-B5BD-FBC6C2DE1D19}" type="presParOf" srcId="{5A579D58-B4A6-4647-A748-3EFB1BF5C1E2}" destId="{009761D2-0D2C-4BED-99FB-3CA9837648E1}" srcOrd="2" destOrd="0" presId="urn:microsoft.com/office/officeart/2005/8/layout/hList1"/>
    <dgm:cxn modelId="{C1E12C01-2FD8-4088-A6EB-68FAA57B3F8F}" type="presParOf" srcId="{009761D2-0D2C-4BED-99FB-3CA9837648E1}" destId="{E0015D56-86E1-4AC6-B5AF-6618688CFE7A}" srcOrd="0" destOrd="0" presId="urn:microsoft.com/office/officeart/2005/8/layout/hList1"/>
    <dgm:cxn modelId="{6659A935-D395-473A-953A-FEA1BF9687C8}" type="presParOf" srcId="{009761D2-0D2C-4BED-99FB-3CA9837648E1}" destId="{4B2CB0D6-A5C2-42B5-8D88-CEB2B086499F}" srcOrd="1" destOrd="0" presId="urn:microsoft.com/office/officeart/2005/8/layout/hList1"/>
    <dgm:cxn modelId="{A248353D-7123-4486-B314-7849A0376BD8}" type="presParOf" srcId="{5A579D58-B4A6-4647-A748-3EFB1BF5C1E2}" destId="{1D727689-B3F0-445A-9542-BE8F02DFD014}" srcOrd="3" destOrd="0" presId="urn:microsoft.com/office/officeart/2005/8/layout/hList1"/>
    <dgm:cxn modelId="{CB55BC13-3281-49FA-8BCA-A67CCEF2BA08}" type="presParOf" srcId="{5A579D58-B4A6-4647-A748-3EFB1BF5C1E2}" destId="{4D5C8D61-62BD-4932-AE28-9A3C17AED828}" srcOrd="4" destOrd="0" presId="urn:microsoft.com/office/officeart/2005/8/layout/hList1"/>
    <dgm:cxn modelId="{3A0703B4-44A4-4249-9B4D-A140FAB6413D}" type="presParOf" srcId="{4D5C8D61-62BD-4932-AE28-9A3C17AED828}" destId="{A3FBF9EB-A335-4B2B-9703-088492B712B0}" srcOrd="0" destOrd="0" presId="urn:microsoft.com/office/officeart/2005/8/layout/hList1"/>
    <dgm:cxn modelId="{74E7F9D7-C0E4-4BA2-B96B-094DBF3E34BC}" type="presParOf" srcId="{4D5C8D61-62BD-4932-AE28-9A3C17AED828}" destId="{577E447C-9660-4471-B428-4B32F71682E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163316-2EC1-43EF-8D4A-EFF1527014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892C84F-1122-499C-81DA-FDB3F14AAD3F}">
      <dgm:prSet phldrT="[Text]"/>
      <dgm:spPr/>
      <dgm:t>
        <a:bodyPr/>
        <a:lstStyle/>
        <a:p>
          <a:r>
            <a:rPr lang="en-US" dirty="0" err="1" smtClean="0"/>
            <a:t>Antiplatelet</a:t>
          </a:r>
          <a:endParaRPr lang="en-US" dirty="0"/>
        </a:p>
      </dgm:t>
    </dgm:pt>
    <dgm:pt modelId="{9972FD14-0642-4911-9840-8E760224392E}" type="parTrans" cxnId="{09C1ABB7-CD22-4F8A-AEB1-A90A52BD953D}">
      <dgm:prSet/>
      <dgm:spPr/>
      <dgm:t>
        <a:bodyPr/>
        <a:lstStyle/>
        <a:p>
          <a:endParaRPr lang="en-US"/>
        </a:p>
      </dgm:t>
    </dgm:pt>
    <dgm:pt modelId="{F2E5050B-D170-4976-9926-FF767755E080}" type="sibTrans" cxnId="{09C1ABB7-CD22-4F8A-AEB1-A90A52BD953D}">
      <dgm:prSet/>
      <dgm:spPr/>
      <dgm:t>
        <a:bodyPr/>
        <a:lstStyle/>
        <a:p>
          <a:endParaRPr lang="en-US"/>
        </a:p>
      </dgm:t>
    </dgm:pt>
    <dgm:pt modelId="{6AB572B6-99B1-473D-B080-BC2910B866D9}">
      <dgm:prSet phldrT="[Text]"/>
      <dgm:spPr/>
      <dgm:t>
        <a:bodyPr/>
        <a:lstStyle/>
        <a:p>
          <a:pPr algn="ctr"/>
          <a:r>
            <a:rPr lang="en-US" dirty="0" smtClean="0"/>
            <a:t>Inhibition of platelet COX</a:t>
          </a:r>
          <a:r>
            <a:rPr lang="en-US" baseline="-25000" dirty="0" smtClean="0"/>
            <a:t>1</a:t>
          </a:r>
          <a:r>
            <a:rPr lang="en-US" dirty="0" smtClean="0"/>
            <a:t> enzyme &amp; TXA</a:t>
          </a:r>
          <a:r>
            <a:rPr lang="en-US" baseline="-25000" dirty="0" smtClean="0"/>
            <a:t>2</a:t>
          </a:r>
          <a:r>
            <a:rPr lang="en-US" dirty="0" smtClean="0"/>
            <a:t>  </a:t>
          </a:r>
          <a:endParaRPr lang="en-US" dirty="0"/>
        </a:p>
      </dgm:t>
    </dgm:pt>
    <dgm:pt modelId="{3DE3E07B-2AFD-42EE-8541-1BA7A24A3B2A}" type="parTrans" cxnId="{2CFD3288-78EB-49BF-AD47-C27538D8360C}">
      <dgm:prSet/>
      <dgm:spPr/>
      <dgm:t>
        <a:bodyPr/>
        <a:lstStyle/>
        <a:p>
          <a:endParaRPr lang="en-US"/>
        </a:p>
      </dgm:t>
    </dgm:pt>
    <dgm:pt modelId="{26523472-1455-4773-848E-C67BC0CD8736}" type="sibTrans" cxnId="{2CFD3288-78EB-49BF-AD47-C27538D8360C}">
      <dgm:prSet/>
      <dgm:spPr/>
      <dgm:t>
        <a:bodyPr/>
        <a:lstStyle/>
        <a:p>
          <a:endParaRPr lang="en-US"/>
        </a:p>
      </dgm:t>
    </dgm:pt>
    <dgm:pt modelId="{5A579D58-B4A6-4647-A748-3EFB1BF5C1E2}" type="pres">
      <dgm:prSet presAssocID="{95163316-2EC1-43EF-8D4A-EFF1527014F8}" presName="Name0" presStyleCnt="0">
        <dgm:presLayoutVars>
          <dgm:dir/>
          <dgm:animLvl val="lvl"/>
          <dgm:resizeHandles val="exact"/>
        </dgm:presLayoutVars>
      </dgm:prSet>
      <dgm:spPr/>
      <dgm:t>
        <a:bodyPr/>
        <a:lstStyle/>
        <a:p>
          <a:endParaRPr lang="en-US"/>
        </a:p>
      </dgm:t>
    </dgm:pt>
    <dgm:pt modelId="{0E7ED527-AA68-4F13-8686-DA9BEDAE1CB9}" type="pres">
      <dgm:prSet presAssocID="{6892C84F-1122-499C-81DA-FDB3F14AAD3F}" presName="composite" presStyleCnt="0"/>
      <dgm:spPr/>
    </dgm:pt>
    <dgm:pt modelId="{AC655680-D374-4985-B860-EB69F15C108D}" type="pres">
      <dgm:prSet presAssocID="{6892C84F-1122-499C-81DA-FDB3F14AAD3F}" presName="parTx" presStyleLbl="alignNode1" presStyleIdx="0" presStyleCnt="1">
        <dgm:presLayoutVars>
          <dgm:chMax val="0"/>
          <dgm:chPref val="0"/>
          <dgm:bulletEnabled val="1"/>
        </dgm:presLayoutVars>
      </dgm:prSet>
      <dgm:spPr/>
      <dgm:t>
        <a:bodyPr/>
        <a:lstStyle/>
        <a:p>
          <a:endParaRPr lang="en-US"/>
        </a:p>
      </dgm:t>
    </dgm:pt>
    <dgm:pt modelId="{1371CECA-FD4A-4465-8A5C-96FB952DC95F}" type="pres">
      <dgm:prSet presAssocID="{6892C84F-1122-499C-81DA-FDB3F14AAD3F}" presName="desTx" presStyleLbl="alignAccFollowNode1" presStyleIdx="0" presStyleCnt="1">
        <dgm:presLayoutVars>
          <dgm:bulletEnabled val="1"/>
        </dgm:presLayoutVars>
      </dgm:prSet>
      <dgm:spPr/>
      <dgm:t>
        <a:bodyPr/>
        <a:lstStyle/>
        <a:p>
          <a:endParaRPr lang="en-US"/>
        </a:p>
      </dgm:t>
    </dgm:pt>
  </dgm:ptLst>
  <dgm:cxnLst>
    <dgm:cxn modelId="{3C071B07-362A-4785-9318-921A654D1E60}" type="presOf" srcId="{6892C84F-1122-499C-81DA-FDB3F14AAD3F}" destId="{AC655680-D374-4985-B860-EB69F15C108D}" srcOrd="0" destOrd="0" presId="urn:microsoft.com/office/officeart/2005/8/layout/hList1"/>
    <dgm:cxn modelId="{64DCC621-ABE5-4B1E-B77F-E49079FCDCC9}" type="presOf" srcId="{6AB572B6-99B1-473D-B080-BC2910B866D9}" destId="{1371CECA-FD4A-4465-8A5C-96FB952DC95F}" srcOrd="0" destOrd="0" presId="urn:microsoft.com/office/officeart/2005/8/layout/hList1"/>
    <dgm:cxn modelId="{E19252E2-B5A6-45E2-8071-4CF86DC7C389}" type="presOf" srcId="{95163316-2EC1-43EF-8D4A-EFF1527014F8}" destId="{5A579D58-B4A6-4647-A748-3EFB1BF5C1E2}" srcOrd="0" destOrd="0" presId="urn:microsoft.com/office/officeart/2005/8/layout/hList1"/>
    <dgm:cxn modelId="{09C1ABB7-CD22-4F8A-AEB1-A90A52BD953D}" srcId="{95163316-2EC1-43EF-8D4A-EFF1527014F8}" destId="{6892C84F-1122-499C-81DA-FDB3F14AAD3F}" srcOrd="0" destOrd="0" parTransId="{9972FD14-0642-4911-9840-8E760224392E}" sibTransId="{F2E5050B-D170-4976-9926-FF767755E080}"/>
    <dgm:cxn modelId="{2CFD3288-78EB-49BF-AD47-C27538D8360C}" srcId="{6892C84F-1122-499C-81DA-FDB3F14AAD3F}" destId="{6AB572B6-99B1-473D-B080-BC2910B866D9}" srcOrd="0" destOrd="0" parTransId="{3DE3E07B-2AFD-42EE-8541-1BA7A24A3B2A}" sibTransId="{26523472-1455-4773-848E-C67BC0CD8736}"/>
    <dgm:cxn modelId="{B59FDDF4-B877-4532-9404-43E181EF53E2}" type="presParOf" srcId="{5A579D58-B4A6-4647-A748-3EFB1BF5C1E2}" destId="{0E7ED527-AA68-4F13-8686-DA9BEDAE1CB9}" srcOrd="0" destOrd="0" presId="urn:microsoft.com/office/officeart/2005/8/layout/hList1"/>
    <dgm:cxn modelId="{C61AC0C3-A431-487F-A7CC-853C0605D171}" type="presParOf" srcId="{0E7ED527-AA68-4F13-8686-DA9BEDAE1CB9}" destId="{AC655680-D374-4985-B860-EB69F15C108D}" srcOrd="0" destOrd="0" presId="urn:microsoft.com/office/officeart/2005/8/layout/hList1"/>
    <dgm:cxn modelId="{3CF2CD16-59CB-4E44-AAC0-B623C1828A62}" type="presParOf" srcId="{0E7ED527-AA68-4F13-8686-DA9BEDAE1CB9}" destId="{1371CECA-FD4A-4465-8A5C-96FB952DC95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3DCB0A-739C-4D4F-815F-255D53887D67}" type="doc">
      <dgm:prSet loTypeId="urn:microsoft.com/office/officeart/2005/8/layout/orgChart1" loCatId="hierarchy" qsTypeId="urn:microsoft.com/office/officeart/2005/8/quickstyle/simple1" qsCatId="simple" csTypeId="urn:microsoft.com/office/officeart/2005/8/colors/accent1_2" csCatId="accent1"/>
      <dgm:spPr/>
    </dgm:pt>
    <dgm:pt modelId="{469EA7FC-2C65-4778-BFAC-600C85C2FAE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imes New Roman" pitchFamily="18" charset="0"/>
              <a:cs typeface="Times New Roman" pitchFamily="18" charset="0"/>
            </a:rPr>
            <a:t>Hypertension</a:t>
          </a:r>
        </a:p>
      </dgm:t>
    </dgm:pt>
    <dgm:pt modelId="{4CF175C0-6F4A-4DD9-945D-D7A8B0DF8412}" type="parTrans" cxnId="{33EB2596-04C2-422C-9C00-196E45FCB29A}">
      <dgm:prSet/>
      <dgm:spPr/>
    </dgm:pt>
    <dgm:pt modelId="{4F9E2D33-BE93-4435-8105-F68D83F98EE5}" type="sibTrans" cxnId="{33EB2596-04C2-422C-9C00-196E45FCB29A}">
      <dgm:prSet/>
      <dgm:spPr/>
    </dgm:pt>
    <dgm:pt modelId="{FC6C9BB2-6A71-496F-8708-9C01F165DC2E}">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imes New Roman" pitchFamily="18" charset="0"/>
              <a:cs typeface="Times New Roman" pitchFamily="18" charset="0"/>
            </a:rPr>
            <a:t>Systolic Blood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imes New Roman" pitchFamily="18" charset="0"/>
              <a:cs typeface="Times New Roman" pitchFamily="18" charset="0"/>
            </a:rPr>
            <a:t>Pressure (SBP)</a:t>
          </a:r>
        </a:p>
      </dgm:t>
    </dgm:pt>
    <dgm:pt modelId="{8F19CA3B-393E-4950-A5E5-00A655CC4309}" type="parTrans" cxnId="{0EC31B83-5110-4927-B961-59837929C330}">
      <dgm:prSet/>
      <dgm:spPr/>
    </dgm:pt>
    <dgm:pt modelId="{D38B981D-5190-408C-BC30-E9C21A141920}" type="sibTrans" cxnId="{0EC31B83-5110-4927-B961-59837929C330}">
      <dgm:prSet/>
      <dgm:spPr/>
    </dgm:pt>
    <dgm:pt modelId="{0F529456-C484-4B3C-B148-BEC7D04169C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imes New Roman" pitchFamily="18" charset="0"/>
              <a:cs typeface="Times New Roman" pitchFamily="18" charset="0"/>
            </a:rPr>
            <a:t>Diastolic Blood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imes New Roman" pitchFamily="18" charset="0"/>
              <a:cs typeface="Times New Roman" pitchFamily="18" charset="0"/>
            </a:rPr>
            <a:t>Pressure (DBP)</a:t>
          </a:r>
        </a:p>
      </dgm:t>
    </dgm:pt>
    <dgm:pt modelId="{B7DF76CC-9395-4C3A-BA85-CF0B02791EEB}" type="parTrans" cxnId="{9DD0E01C-AF85-46AC-A29B-7E6A474DF18F}">
      <dgm:prSet/>
      <dgm:spPr/>
    </dgm:pt>
    <dgm:pt modelId="{F3A0D7DB-E1CA-47C5-9D56-687D94D41091}" type="sibTrans" cxnId="{9DD0E01C-AF85-46AC-A29B-7E6A474DF18F}">
      <dgm:prSet/>
      <dgm:spPr/>
    </dgm:pt>
    <dgm:pt modelId="{034D4401-6196-4A66-A6E4-C5F70EE1D223}" type="pres">
      <dgm:prSet presAssocID="{133DCB0A-739C-4D4F-815F-255D53887D67}" presName="hierChild1" presStyleCnt="0">
        <dgm:presLayoutVars>
          <dgm:orgChart val="1"/>
          <dgm:chPref val="1"/>
          <dgm:dir/>
          <dgm:animOne val="branch"/>
          <dgm:animLvl val="lvl"/>
          <dgm:resizeHandles/>
        </dgm:presLayoutVars>
      </dgm:prSet>
      <dgm:spPr/>
    </dgm:pt>
    <dgm:pt modelId="{FF549F64-B40D-4383-9159-62FC574F404C}" type="pres">
      <dgm:prSet presAssocID="{469EA7FC-2C65-4778-BFAC-600C85C2FAEB}" presName="hierRoot1" presStyleCnt="0">
        <dgm:presLayoutVars>
          <dgm:hierBranch/>
        </dgm:presLayoutVars>
      </dgm:prSet>
      <dgm:spPr/>
    </dgm:pt>
    <dgm:pt modelId="{B1C43F53-2CB6-443A-B55E-C93092E78F42}" type="pres">
      <dgm:prSet presAssocID="{469EA7FC-2C65-4778-BFAC-600C85C2FAEB}" presName="rootComposite1" presStyleCnt="0"/>
      <dgm:spPr/>
    </dgm:pt>
    <dgm:pt modelId="{29979A7A-5475-4F29-8FB9-2323351A636C}" type="pres">
      <dgm:prSet presAssocID="{469EA7FC-2C65-4778-BFAC-600C85C2FAEB}" presName="rootText1" presStyleLbl="node0" presStyleIdx="0" presStyleCnt="1">
        <dgm:presLayoutVars>
          <dgm:chPref val="3"/>
        </dgm:presLayoutVars>
      </dgm:prSet>
      <dgm:spPr/>
      <dgm:t>
        <a:bodyPr/>
        <a:lstStyle/>
        <a:p>
          <a:endParaRPr lang="en-US"/>
        </a:p>
      </dgm:t>
    </dgm:pt>
    <dgm:pt modelId="{CEC517CE-A008-46F8-B388-6F68D0537308}" type="pres">
      <dgm:prSet presAssocID="{469EA7FC-2C65-4778-BFAC-600C85C2FAEB}" presName="rootConnector1" presStyleLbl="node1" presStyleIdx="0" presStyleCnt="0"/>
      <dgm:spPr/>
      <dgm:t>
        <a:bodyPr/>
        <a:lstStyle/>
        <a:p>
          <a:endParaRPr lang="en-US"/>
        </a:p>
      </dgm:t>
    </dgm:pt>
    <dgm:pt modelId="{2AB5A59A-29AF-4DA2-8B9C-0C52467FCA11}" type="pres">
      <dgm:prSet presAssocID="{469EA7FC-2C65-4778-BFAC-600C85C2FAEB}" presName="hierChild2" presStyleCnt="0"/>
      <dgm:spPr/>
    </dgm:pt>
    <dgm:pt modelId="{D5DBB3EE-B0C2-4E51-B91F-4B61933E04A3}" type="pres">
      <dgm:prSet presAssocID="{8F19CA3B-393E-4950-A5E5-00A655CC4309}" presName="Name35" presStyleLbl="parChTrans1D2" presStyleIdx="0" presStyleCnt="2"/>
      <dgm:spPr/>
    </dgm:pt>
    <dgm:pt modelId="{457E6173-710E-49A6-A3DA-BC45DA48BCDE}" type="pres">
      <dgm:prSet presAssocID="{FC6C9BB2-6A71-496F-8708-9C01F165DC2E}" presName="hierRoot2" presStyleCnt="0">
        <dgm:presLayoutVars>
          <dgm:hierBranch/>
        </dgm:presLayoutVars>
      </dgm:prSet>
      <dgm:spPr/>
    </dgm:pt>
    <dgm:pt modelId="{CE603EC7-CF09-43E9-9D60-F232C12B0687}" type="pres">
      <dgm:prSet presAssocID="{FC6C9BB2-6A71-496F-8708-9C01F165DC2E}" presName="rootComposite" presStyleCnt="0"/>
      <dgm:spPr/>
    </dgm:pt>
    <dgm:pt modelId="{B7E3EC2D-78CE-4989-B938-693C090EDDE3}" type="pres">
      <dgm:prSet presAssocID="{FC6C9BB2-6A71-496F-8708-9C01F165DC2E}" presName="rootText" presStyleLbl="node2" presStyleIdx="0" presStyleCnt="2">
        <dgm:presLayoutVars>
          <dgm:chPref val="3"/>
        </dgm:presLayoutVars>
      </dgm:prSet>
      <dgm:spPr/>
      <dgm:t>
        <a:bodyPr/>
        <a:lstStyle/>
        <a:p>
          <a:endParaRPr lang="en-US"/>
        </a:p>
      </dgm:t>
    </dgm:pt>
    <dgm:pt modelId="{92D89C91-F3E4-47B8-B257-02FC994E748A}" type="pres">
      <dgm:prSet presAssocID="{FC6C9BB2-6A71-496F-8708-9C01F165DC2E}" presName="rootConnector" presStyleLbl="node2" presStyleIdx="0" presStyleCnt="2"/>
      <dgm:spPr/>
      <dgm:t>
        <a:bodyPr/>
        <a:lstStyle/>
        <a:p>
          <a:endParaRPr lang="en-US"/>
        </a:p>
      </dgm:t>
    </dgm:pt>
    <dgm:pt modelId="{64CC1D93-E894-4C84-B496-FD7659C7CF76}" type="pres">
      <dgm:prSet presAssocID="{FC6C9BB2-6A71-496F-8708-9C01F165DC2E}" presName="hierChild4" presStyleCnt="0"/>
      <dgm:spPr/>
    </dgm:pt>
    <dgm:pt modelId="{A38F1E7F-8678-4A34-A5E9-6B0CDDEBC721}" type="pres">
      <dgm:prSet presAssocID="{FC6C9BB2-6A71-496F-8708-9C01F165DC2E}" presName="hierChild5" presStyleCnt="0"/>
      <dgm:spPr/>
    </dgm:pt>
    <dgm:pt modelId="{5B33E72A-4FB0-44B2-9F24-A769E7CB9CE3}" type="pres">
      <dgm:prSet presAssocID="{B7DF76CC-9395-4C3A-BA85-CF0B02791EEB}" presName="Name35" presStyleLbl="parChTrans1D2" presStyleIdx="1" presStyleCnt="2"/>
      <dgm:spPr/>
    </dgm:pt>
    <dgm:pt modelId="{715187EA-62DC-4291-93D0-529571335FD2}" type="pres">
      <dgm:prSet presAssocID="{0F529456-C484-4B3C-B148-BEC7D04169CB}" presName="hierRoot2" presStyleCnt="0">
        <dgm:presLayoutVars>
          <dgm:hierBranch/>
        </dgm:presLayoutVars>
      </dgm:prSet>
      <dgm:spPr/>
    </dgm:pt>
    <dgm:pt modelId="{6395A696-8603-4A31-9EF3-C9BA5EF61CB5}" type="pres">
      <dgm:prSet presAssocID="{0F529456-C484-4B3C-B148-BEC7D04169CB}" presName="rootComposite" presStyleCnt="0"/>
      <dgm:spPr/>
    </dgm:pt>
    <dgm:pt modelId="{B8F54D8B-B325-4715-8868-E8F368AE5162}" type="pres">
      <dgm:prSet presAssocID="{0F529456-C484-4B3C-B148-BEC7D04169CB}" presName="rootText" presStyleLbl="node2" presStyleIdx="1" presStyleCnt="2">
        <dgm:presLayoutVars>
          <dgm:chPref val="3"/>
        </dgm:presLayoutVars>
      </dgm:prSet>
      <dgm:spPr/>
      <dgm:t>
        <a:bodyPr/>
        <a:lstStyle/>
        <a:p>
          <a:endParaRPr lang="en-US"/>
        </a:p>
      </dgm:t>
    </dgm:pt>
    <dgm:pt modelId="{7CCFB883-7E49-4B21-82A0-20B1EF00C76F}" type="pres">
      <dgm:prSet presAssocID="{0F529456-C484-4B3C-B148-BEC7D04169CB}" presName="rootConnector" presStyleLbl="node2" presStyleIdx="1" presStyleCnt="2"/>
      <dgm:spPr/>
      <dgm:t>
        <a:bodyPr/>
        <a:lstStyle/>
        <a:p>
          <a:endParaRPr lang="en-US"/>
        </a:p>
      </dgm:t>
    </dgm:pt>
    <dgm:pt modelId="{E01758BA-E2A0-4264-A296-BE1F02F6F5F0}" type="pres">
      <dgm:prSet presAssocID="{0F529456-C484-4B3C-B148-BEC7D04169CB}" presName="hierChild4" presStyleCnt="0"/>
      <dgm:spPr/>
    </dgm:pt>
    <dgm:pt modelId="{19F87AB3-132D-45D7-BFF0-53F17AEA6E46}" type="pres">
      <dgm:prSet presAssocID="{0F529456-C484-4B3C-B148-BEC7D04169CB}" presName="hierChild5" presStyleCnt="0"/>
      <dgm:spPr/>
    </dgm:pt>
    <dgm:pt modelId="{8EE78455-B909-472A-8D12-8D1458BDDA68}" type="pres">
      <dgm:prSet presAssocID="{469EA7FC-2C65-4778-BFAC-600C85C2FAEB}" presName="hierChild3" presStyleCnt="0"/>
      <dgm:spPr/>
    </dgm:pt>
  </dgm:ptLst>
  <dgm:cxnLst>
    <dgm:cxn modelId="{B84FAE03-0CF3-41BC-BA72-4B6CDBF4246F}" type="presOf" srcId="{FC6C9BB2-6A71-496F-8708-9C01F165DC2E}" destId="{B7E3EC2D-78CE-4989-B938-693C090EDDE3}" srcOrd="0" destOrd="0" presId="urn:microsoft.com/office/officeart/2005/8/layout/orgChart1"/>
    <dgm:cxn modelId="{33EB2596-04C2-422C-9C00-196E45FCB29A}" srcId="{133DCB0A-739C-4D4F-815F-255D53887D67}" destId="{469EA7FC-2C65-4778-BFAC-600C85C2FAEB}" srcOrd="0" destOrd="0" parTransId="{4CF175C0-6F4A-4DD9-945D-D7A8B0DF8412}" sibTransId="{4F9E2D33-BE93-4435-8105-F68D83F98EE5}"/>
    <dgm:cxn modelId="{2083B4B9-E503-4772-BD5C-44F2DDBFB17F}" type="presOf" srcId="{469EA7FC-2C65-4778-BFAC-600C85C2FAEB}" destId="{29979A7A-5475-4F29-8FB9-2323351A636C}" srcOrd="0" destOrd="0" presId="urn:microsoft.com/office/officeart/2005/8/layout/orgChart1"/>
    <dgm:cxn modelId="{550729B7-4189-4EE9-BF31-FFCA749A3062}" type="presOf" srcId="{0F529456-C484-4B3C-B148-BEC7D04169CB}" destId="{7CCFB883-7E49-4B21-82A0-20B1EF00C76F}" srcOrd="1" destOrd="0" presId="urn:microsoft.com/office/officeart/2005/8/layout/orgChart1"/>
    <dgm:cxn modelId="{49F259EB-A818-47F9-9531-3D24F22343F8}" type="presOf" srcId="{B7DF76CC-9395-4C3A-BA85-CF0B02791EEB}" destId="{5B33E72A-4FB0-44B2-9F24-A769E7CB9CE3}" srcOrd="0" destOrd="0" presId="urn:microsoft.com/office/officeart/2005/8/layout/orgChart1"/>
    <dgm:cxn modelId="{0EC31B83-5110-4927-B961-59837929C330}" srcId="{469EA7FC-2C65-4778-BFAC-600C85C2FAEB}" destId="{FC6C9BB2-6A71-496F-8708-9C01F165DC2E}" srcOrd="0" destOrd="0" parTransId="{8F19CA3B-393E-4950-A5E5-00A655CC4309}" sibTransId="{D38B981D-5190-408C-BC30-E9C21A141920}"/>
    <dgm:cxn modelId="{9DD0E01C-AF85-46AC-A29B-7E6A474DF18F}" srcId="{469EA7FC-2C65-4778-BFAC-600C85C2FAEB}" destId="{0F529456-C484-4B3C-B148-BEC7D04169CB}" srcOrd="1" destOrd="0" parTransId="{B7DF76CC-9395-4C3A-BA85-CF0B02791EEB}" sibTransId="{F3A0D7DB-E1CA-47C5-9D56-687D94D41091}"/>
    <dgm:cxn modelId="{A571531A-2483-4C84-9CFA-BB6B99249C15}" type="presOf" srcId="{133DCB0A-739C-4D4F-815F-255D53887D67}" destId="{034D4401-6196-4A66-A6E4-C5F70EE1D223}" srcOrd="0" destOrd="0" presId="urn:microsoft.com/office/officeart/2005/8/layout/orgChart1"/>
    <dgm:cxn modelId="{F3BD486D-1F8B-499D-BC91-6E964D2EA6B2}" type="presOf" srcId="{469EA7FC-2C65-4778-BFAC-600C85C2FAEB}" destId="{CEC517CE-A008-46F8-B388-6F68D0537308}" srcOrd="1" destOrd="0" presId="urn:microsoft.com/office/officeart/2005/8/layout/orgChart1"/>
    <dgm:cxn modelId="{C078F79E-1417-4D89-9C98-C90E672C24BB}" type="presOf" srcId="{8F19CA3B-393E-4950-A5E5-00A655CC4309}" destId="{D5DBB3EE-B0C2-4E51-B91F-4B61933E04A3}" srcOrd="0" destOrd="0" presId="urn:microsoft.com/office/officeart/2005/8/layout/orgChart1"/>
    <dgm:cxn modelId="{2F1EAB9C-0DEB-4854-B4A0-C09218CA6932}" type="presOf" srcId="{FC6C9BB2-6A71-496F-8708-9C01F165DC2E}" destId="{92D89C91-F3E4-47B8-B257-02FC994E748A}" srcOrd="1" destOrd="0" presId="urn:microsoft.com/office/officeart/2005/8/layout/orgChart1"/>
    <dgm:cxn modelId="{D7F13E68-EB7D-49B2-948F-8E3FA0BDAED1}" type="presOf" srcId="{0F529456-C484-4B3C-B148-BEC7D04169CB}" destId="{B8F54D8B-B325-4715-8868-E8F368AE5162}" srcOrd="0" destOrd="0" presId="urn:microsoft.com/office/officeart/2005/8/layout/orgChart1"/>
    <dgm:cxn modelId="{941F0A26-C4E9-4A47-8127-CCFC9B27ADC9}" type="presParOf" srcId="{034D4401-6196-4A66-A6E4-C5F70EE1D223}" destId="{FF549F64-B40D-4383-9159-62FC574F404C}" srcOrd="0" destOrd="0" presId="urn:microsoft.com/office/officeart/2005/8/layout/orgChart1"/>
    <dgm:cxn modelId="{93B3A036-6D30-4C50-83AC-CBA1C648E4DF}" type="presParOf" srcId="{FF549F64-B40D-4383-9159-62FC574F404C}" destId="{B1C43F53-2CB6-443A-B55E-C93092E78F42}" srcOrd="0" destOrd="0" presId="urn:microsoft.com/office/officeart/2005/8/layout/orgChart1"/>
    <dgm:cxn modelId="{0BAC707A-0658-487C-A7B1-B9338C72F380}" type="presParOf" srcId="{B1C43F53-2CB6-443A-B55E-C93092E78F42}" destId="{29979A7A-5475-4F29-8FB9-2323351A636C}" srcOrd="0" destOrd="0" presId="urn:microsoft.com/office/officeart/2005/8/layout/orgChart1"/>
    <dgm:cxn modelId="{66319AF7-813B-4912-9E23-E2DF2E35EF25}" type="presParOf" srcId="{B1C43F53-2CB6-443A-B55E-C93092E78F42}" destId="{CEC517CE-A008-46F8-B388-6F68D0537308}" srcOrd="1" destOrd="0" presId="urn:microsoft.com/office/officeart/2005/8/layout/orgChart1"/>
    <dgm:cxn modelId="{D280753E-003E-4D99-BF1B-89F36033B732}" type="presParOf" srcId="{FF549F64-B40D-4383-9159-62FC574F404C}" destId="{2AB5A59A-29AF-4DA2-8B9C-0C52467FCA11}" srcOrd="1" destOrd="0" presId="urn:microsoft.com/office/officeart/2005/8/layout/orgChart1"/>
    <dgm:cxn modelId="{59C6A21C-0338-42FA-9A58-3E674EC36575}" type="presParOf" srcId="{2AB5A59A-29AF-4DA2-8B9C-0C52467FCA11}" destId="{D5DBB3EE-B0C2-4E51-B91F-4B61933E04A3}" srcOrd="0" destOrd="0" presId="urn:microsoft.com/office/officeart/2005/8/layout/orgChart1"/>
    <dgm:cxn modelId="{2A0CC667-0E50-4F31-817D-BE60D74BD1B0}" type="presParOf" srcId="{2AB5A59A-29AF-4DA2-8B9C-0C52467FCA11}" destId="{457E6173-710E-49A6-A3DA-BC45DA48BCDE}" srcOrd="1" destOrd="0" presId="urn:microsoft.com/office/officeart/2005/8/layout/orgChart1"/>
    <dgm:cxn modelId="{E39922A2-C0E8-4539-AAFE-E6FC89DE91CF}" type="presParOf" srcId="{457E6173-710E-49A6-A3DA-BC45DA48BCDE}" destId="{CE603EC7-CF09-43E9-9D60-F232C12B0687}" srcOrd="0" destOrd="0" presId="urn:microsoft.com/office/officeart/2005/8/layout/orgChart1"/>
    <dgm:cxn modelId="{A464CB64-C40E-40C4-8665-D24E8642C70F}" type="presParOf" srcId="{CE603EC7-CF09-43E9-9D60-F232C12B0687}" destId="{B7E3EC2D-78CE-4989-B938-693C090EDDE3}" srcOrd="0" destOrd="0" presId="urn:microsoft.com/office/officeart/2005/8/layout/orgChart1"/>
    <dgm:cxn modelId="{579053B4-834B-4A3D-8E06-8CBA18048EF8}" type="presParOf" srcId="{CE603EC7-CF09-43E9-9D60-F232C12B0687}" destId="{92D89C91-F3E4-47B8-B257-02FC994E748A}" srcOrd="1" destOrd="0" presId="urn:microsoft.com/office/officeart/2005/8/layout/orgChart1"/>
    <dgm:cxn modelId="{8144005B-058C-483C-9737-8D24DC1BC4F9}" type="presParOf" srcId="{457E6173-710E-49A6-A3DA-BC45DA48BCDE}" destId="{64CC1D93-E894-4C84-B496-FD7659C7CF76}" srcOrd="1" destOrd="0" presId="urn:microsoft.com/office/officeart/2005/8/layout/orgChart1"/>
    <dgm:cxn modelId="{92C0387E-14E8-41DD-B99A-1A5F54A9681F}" type="presParOf" srcId="{457E6173-710E-49A6-A3DA-BC45DA48BCDE}" destId="{A38F1E7F-8678-4A34-A5E9-6B0CDDEBC721}" srcOrd="2" destOrd="0" presId="urn:microsoft.com/office/officeart/2005/8/layout/orgChart1"/>
    <dgm:cxn modelId="{00DD4564-0698-4FC7-91AD-5A5974B3EF6C}" type="presParOf" srcId="{2AB5A59A-29AF-4DA2-8B9C-0C52467FCA11}" destId="{5B33E72A-4FB0-44B2-9F24-A769E7CB9CE3}" srcOrd="2" destOrd="0" presId="urn:microsoft.com/office/officeart/2005/8/layout/orgChart1"/>
    <dgm:cxn modelId="{270BF05B-D861-41F3-AD99-672CAC6BB880}" type="presParOf" srcId="{2AB5A59A-29AF-4DA2-8B9C-0C52467FCA11}" destId="{715187EA-62DC-4291-93D0-529571335FD2}" srcOrd="3" destOrd="0" presId="urn:microsoft.com/office/officeart/2005/8/layout/orgChart1"/>
    <dgm:cxn modelId="{D3DBA3AA-A58D-4794-B055-429E335A1A3A}" type="presParOf" srcId="{715187EA-62DC-4291-93D0-529571335FD2}" destId="{6395A696-8603-4A31-9EF3-C9BA5EF61CB5}" srcOrd="0" destOrd="0" presId="urn:microsoft.com/office/officeart/2005/8/layout/orgChart1"/>
    <dgm:cxn modelId="{AE27D97C-8D9E-4DD9-92D8-0C3D517B0E4E}" type="presParOf" srcId="{6395A696-8603-4A31-9EF3-C9BA5EF61CB5}" destId="{B8F54D8B-B325-4715-8868-E8F368AE5162}" srcOrd="0" destOrd="0" presId="urn:microsoft.com/office/officeart/2005/8/layout/orgChart1"/>
    <dgm:cxn modelId="{D24D7298-3060-4E38-81D1-BD5DAC940BE8}" type="presParOf" srcId="{6395A696-8603-4A31-9EF3-C9BA5EF61CB5}" destId="{7CCFB883-7E49-4B21-82A0-20B1EF00C76F}" srcOrd="1" destOrd="0" presId="urn:microsoft.com/office/officeart/2005/8/layout/orgChart1"/>
    <dgm:cxn modelId="{C7C87FF3-1297-47BC-A55E-619E2FECF471}" type="presParOf" srcId="{715187EA-62DC-4291-93D0-529571335FD2}" destId="{E01758BA-E2A0-4264-A296-BE1F02F6F5F0}" srcOrd="1" destOrd="0" presId="urn:microsoft.com/office/officeart/2005/8/layout/orgChart1"/>
    <dgm:cxn modelId="{3F53E021-5595-4605-AECD-BDE8D9186C03}" type="presParOf" srcId="{715187EA-62DC-4291-93D0-529571335FD2}" destId="{19F87AB3-132D-45D7-BFF0-53F17AEA6E46}" srcOrd="2" destOrd="0" presId="urn:microsoft.com/office/officeart/2005/8/layout/orgChart1"/>
    <dgm:cxn modelId="{B60D9D17-EEAB-4018-853D-BF849C9530C8}" type="presParOf" srcId="{FF549F64-B40D-4383-9159-62FC574F404C}" destId="{8EE78455-B909-472A-8D12-8D1458BDDA6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D74CEA-6E7B-44BB-9F12-C047D35F4EA5}" type="doc">
      <dgm:prSet loTypeId="urn:microsoft.com/office/officeart/2005/8/layout/orgChart1" loCatId="hierarchy" qsTypeId="urn:microsoft.com/office/officeart/2005/8/quickstyle/simple1" qsCatId="simple" csTypeId="urn:microsoft.com/office/officeart/2005/8/colors/accent1_2" csCatId="accent1"/>
      <dgm:spPr/>
    </dgm:pt>
    <dgm:pt modelId="{2AB51062-11B9-43D7-AABF-B6ABCE31481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Types of</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Hypertension</a:t>
          </a:r>
        </a:p>
      </dgm:t>
    </dgm:pt>
    <dgm:pt modelId="{F523E36F-C34C-4691-A99D-00C35055DAD7}" type="parTrans" cxnId="{F561AE37-8365-4279-BF86-EA245F487D40}">
      <dgm:prSet/>
      <dgm:spPr/>
    </dgm:pt>
    <dgm:pt modelId="{7FC3999E-B1D0-4DC4-A308-F3A46CF9E4A8}" type="sibTrans" cxnId="{F561AE37-8365-4279-BF86-EA245F487D40}">
      <dgm:prSet/>
      <dgm:spPr/>
    </dgm:pt>
    <dgm:pt modelId="{F37A1DCE-A719-45D6-B69E-CB65A2E54224}">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Essential</a:t>
          </a:r>
        </a:p>
      </dgm:t>
    </dgm:pt>
    <dgm:pt modelId="{848FE635-3C85-4393-AE24-EC75A9B0312E}" type="parTrans" cxnId="{2CFAF68F-6293-451C-A858-D8542431DDAD}">
      <dgm:prSet/>
      <dgm:spPr/>
    </dgm:pt>
    <dgm:pt modelId="{D8D713BA-013B-463F-9631-DB935E240802}" type="sibTrans" cxnId="{2CFAF68F-6293-451C-A858-D8542431DDAD}">
      <dgm:prSet/>
      <dgm:spPr/>
    </dgm:pt>
    <dgm:pt modelId="{46FB24A7-05CD-4772-AF59-50D55BDEB86F}">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A disorder of unknown origin affecting the</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Blood Pressure regulating mechanisms</a:t>
          </a:r>
        </a:p>
      </dgm:t>
    </dgm:pt>
    <dgm:pt modelId="{00E70B63-840B-4ED6-BB08-DB0B090E5ACA}" type="parTrans" cxnId="{F595044F-5623-4366-A813-65E5FA9C20EE}">
      <dgm:prSet/>
      <dgm:spPr/>
    </dgm:pt>
    <dgm:pt modelId="{874AA175-FAD2-49E2-B163-E08F25BF53D2}" type="sibTrans" cxnId="{F595044F-5623-4366-A813-65E5FA9C20EE}">
      <dgm:prSet/>
      <dgm:spPr/>
    </dgm:pt>
    <dgm:pt modelId="{F8F9E7BD-9BB0-4800-BB3E-0B76151475BC}">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Secondary</a:t>
          </a:r>
        </a:p>
      </dgm:t>
    </dgm:pt>
    <dgm:pt modelId="{7965A3ED-4FE6-4BE0-B3B0-5379B74349F8}" type="parTrans" cxnId="{AF66D032-6AC4-4CCE-AC64-B50A81FB87F9}">
      <dgm:prSet/>
      <dgm:spPr/>
    </dgm:pt>
    <dgm:pt modelId="{5CD409FA-4C40-4488-A038-2D93DCBAC2F4}" type="sibTrans" cxnId="{AF66D032-6AC4-4CCE-AC64-B50A81FB87F9}">
      <dgm:prSet/>
      <dgm:spPr/>
    </dgm:pt>
    <dgm:pt modelId="{4EFF4C84-E8FF-46E0-B554-6AA0639B0B85}">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Secondary to other disease processes</a:t>
          </a:r>
        </a:p>
      </dgm:t>
    </dgm:pt>
    <dgm:pt modelId="{B4A5CD8B-078E-4852-91A8-9C8F55F0FCB0}" type="parTrans" cxnId="{57CF4002-85F2-4D5C-8175-42D1369AEE69}">
      <dgm:prSet/>
      <dgm:spPr/>
    </dgm:pt>
    <dgm:pt modelId="{32BEF6F7-9C0E-4FF4-911C-E56F009EF514}" type="sibTrans" cxnId="{57CF4002-85F2-4D5C-8175-42D1369AEE69}">
      <dgm:prSet/>
      <dgm:spPr/>
    </dgm:pt>
    <dgm:pt modelId="{7A41FC99-479B-44B9-9381-865A87041C6F}" type="pres">
      <dgm:prSet presAssocID="{4FD74CEA-6E7B-44BB-9F12-C047D35F4EA5}" presName="hierChild1" presStyleCnt="0">
        <dgm:presLayoutVars>
          <dgm:orgChart val="1"/>
          <dgm:chPref val="1"/>
          <dgm:dir/>
          <dgm:animOne val="branch"/>
          <dgm:animLvl val="lvl"/>
          <dgm:resizeHandles/>
        </dgm:presLayoutVars>
      </dgm:prSet>
      <dgm:spPr/>
    </dgm:pt>
    <dgm:pt modelId="{3D97F1C7-8029-4372-9655-776EB46DA870}" type="pres">
      <dgm:prSet presAssocID="{2AB51062-11B9-43D7-AABF-B6ABCE31481B}" presName="hierRoot1" presStyleCnt="0">
        <dgm:presLayoutVars>
          <dgm:hierBranch/>
        </dgm:presLayoutVars>
      </dgm:prSet>
      <dgm:spPr/>
    </dgm:pt>
    <dgm:pt modelId="{20CE8D64-26AA-4F32-A5FA-FF4A06135533}" type="pres">
      <dgm:prSet presAssocID="{2AB51062-11B9-43D7-AABF-B6ABCE31481B}" presName="rootComposite1" presStyleCnt="0"/>
      <dgm:spPr/>
    </dgm:pt>
    <dgm:pt modelId="{D5CF17A2-6E86-4821-B958-02AFC1938053}" type="pres">
      <dgm:prSet presAssocID="{2AB51062-11B9-43D7-AABF-B6ABCE31481B}" presName="rootText1" presStyleLbl="node0" presStyleIdx="0" presStyleCnt="1">
        <dgm:presLayoutVars>
          <dgm:chPref val="3"/>
        </dgm:presLayoutVars>
      </dgm:prSet>
      <dgm:spPr/>
      <dgm:t>
        <a:bodyPr/>
        <a:lstStyle/>
        <a:p>
          <a:endParaRPr lang="en-US"/>
        </a:p>
      </dgm:t>
    </dgm:pt>
    <dgm:pt modelId="{A7CC7944-1071-49AD-964F-79B4A74D4CAF}" type="pres">
      <dgm:prSet presAssocID="{2AB51062-11B9-43D7-AABF-B6ABCE31481B}" presName="rootConnector1" presStyleLbl="node1" presStyleIdx="0" presStyleCnt="0"/>
      <dgm:spPr/>
      <dgm:t>
        <a:bodyPr/>
        <a:lstStyle/>
        <a:p>
          <a:endParaRPr lang="en-US"/>
        </a:p>
      </dgm:t>
    </dgm:pt>
    <dgm:pt modelId="{96B07D10-991A-421B-B293-EC8A12489FB0}" type="pres">
      <dgm:prSet presAssocID="{2AB51062-11B9-43D7-AABF-B6ABCE31481B}" presName="hierChild2" presStyleCnt="0"/>
      <dgm:spPr/>
    </dgm:pt>
    <dgm:pt modelId="{0C785F3A-0666-40F3-92EE-24FBDF1FFAE6}" type="pres">
      <dgm:prSet presAssocID="{848FE635-3C85-4393-AE24-EC75A9B0312E}" presName="Name35" presStyleLbl="parChTrans1D2" presStyleIdx="0" presStyleCnt="2"/>
      <dgm:spPr/>
    </dgm:pt>
    <dgm:pt modelId="{F56FFA4E-248C-4536-8B78-6C6D2698C86D}" type="pres">
      <dgm:prSet presAssocID="{F37A1DCE-A719-45D6-B69E-CB65A2E54224}" presName="hierRoot2" presStyleCnt="0">
        <dgm:presLayoutVars>
          <dgm:hierBranch/>
        </dgm:presLayoutVars>
      </dgm:prSet>
      <dgm:spPr/>
    </dgm:pt>
    <dgm:pt modelId="{9159A8C9-4021-44E0-A71F-7FB609C80736}" type="pres">
      <dgm:prSet presAssocID="{F37A1DCE-A719-45D6-B69E-CB65A2E54224}" presName="rootComposite" presStyleCnt="0"/>
      <dgm:spPr/>
    </dgm:pt>
    <dgm:pt modelId="{7F68DB4D-DE83-4DE9-B168-6D826437AE8E}" type="pres">
      <dgm:prSet presAssocID="{F37A1DCE-A719-45D6-B69E-CB65A2E54224}" presName="rootText" presStyleLbl="node2" presStyleIdx="0" presStyleCnt="2">
        <dgm:presLayoutVars>
          <dgm:chPref val="3"/>
        </dgm:presLayoutVars>
      </dgm:prSet>
      <dgm:spPr/>
      <dgm:t>
        <a:bodyPr/>
        <a:lstStyle/>
        <a:p>
          <a:endParaRPr lang="en-US"/>
        </a:p>
      </dgm:t>
    </dgm:pt>
    <dgm:pt modelId="{CDFE222A-B942-47EE-B6FA-C2326F5E8B12}" type="pres">
      <dgm:prSet presAssocID="{F37A1DCE-A719-45D6-B69E-CB65A2E54224}" presName="rootConnector" presStyleLbl="node2" presStyleIdx="0" presStyleCnt="2"/>
      <dgm:spPr/>
      <dgm:t>
        <a:bodyPr/>
        <a:lstStyle/>
        <a:p>
          <a:endParaRPr lang="en-US"/>
        </a:p>
      </dgm:t>
    </dgm:pt>
    <dgm:pt modelId="{5776D101-2848-4252-A00F-F41BB2E15EBE}" type="pres">
      <dgm:prSet presAssocID="{F37A1DCE-A719-45D6-B69E-CB65A2E54224}" presName="hierChild4" presStyleCnt="0"/>
      <dgm:spPr/>
    </dgm:pt>
    <dgm:pt modelId="{F4D984E7-9133-462E-8D66-71907605AB5A}" type="pres">
      <dgm:prSet presAssocID="{00E70B63-840B-4ED6-BB08-DB0B090E5ACA}" presName="Name35" presStyleLbl="parChTrans1D3" presStyleIdx="0" presStyleCnt="2"/>
      <dgm:spPr/>
    </dgm:pt>
    <dgm:pt modelId="{302DB724-332E-49D7-B18B-FE7B25E9EB6F}" type="pres">
      <dgm:prSet presAssocID="{46FB24A7-05CD-4772-AF59-50D55BDEB86F}" presName="hierRoot2" presStyleCnt="0">
        <dgm:presLayoutVars>
          <dgm:hierBranch val="r"/>
        </dgm:presLayoutVars>
      </dgm:prSet>
      <dgm:spPr/>
    </dgm:pt>
    <dgm:pt modelId="{83057044-44D3-451D-8F1A-4A3F8ED662F9}" type="pres">
      <dgm:prSet presAssocID="{46FB24A7-05CD-4772-AF59-50D55BDEB86F}" presName="rootComposite" presStyleCnt="0"/>
      <dgm:spPr/>
    </dgm:pt>
    <dgm:pt modelId="{BC1B0BE1-872C-40B7-B710-834B9FC3293C}" type="pres">
      <dgm:prSet presAssocID="{46FB24A7-05CD-4772-AF59-50D55BDEB86F}" presName="rootText" presStyleLbl="node3" presStyleIdx="0" presStyleCnt="2">
        <dgm:presLayoutVars>
          <dgm:chPref val="3"/>
        </dgm:presLayoutVars>
      </dgm:prSet>
      <dgm:spPr/>
      <dgm:t>
        <a:bodyPr/>
        <a:lstStyle/>
        <a:p>
          <a:endParaRPr lang="en-US"/>
        </a:p>
      </dgm:t>
    </dgm:pt>
    <dgm:pt modelId="{09540003-6B09-4665-8554-E2292786F5A2}" type="pres">
      <dgm:prSet presAssocID="{46FB24A7-05CD-4772-AF59-50D55BDEB86F}" presName="rootConnector" presStyleLbl="node3" presStyleIdx="0" presStyleCnt="2"/>
      <dgm:spPr/>
      <dgm:t>
        <a:bodyPr/>
        <a:lstStyle/>
        <a:p>
          <a:endParaRPr lang="en-US"/>
        </a:p>
      </dgm:t>
    </dgm:pt>
    <dgm:pt modelId="{F9828BFC-F893-4687-885D-9FC39DCAB5D8}" type="pres">
      <dgm:prSet presAssocID="{46FB24A7-05CD-4772-AF59-50D55BDEB86F}" presName="hierChild4" presStyleCnt="0"/>
      <dgm:spPr/>
    </dgm:pt>
    <dgm:pt modelId="{A11E30D0-17BF-4B0A-BFDF-61E7692C3082}" type="pres">
      <dgm:prSet presAssocID="{46FB24A7-05CD-4772-AF59-50D55BDEB86F}" presName="hierChild5" presStyleCnt="0"/>
      <dgm:spPr/>
    </dgm:pt>
    <dgm:pt modelId="{62B88018-1B19-443D-9D46-A0881C7ABC1E}" type="pres">
      <dgm:prSet presAssocID="{F37A1DCE-A719-45D6-B69E-CB65A2E54224}" presName="hierChild5" presStyleCnt="0"/>
      <dgm:spPr/>
    </dgm:pt>
    <dgm:pt modelId="{BE62E85B-083B-467C-9550-329B587F88FE}" type="pres">
      <dgm:prSet presAssocID="{7965A3ED-4FE6-4BE0-B3B0-5379B74349F8}" presName="Name35" presStyleLbl="parChTrans1D2" presStyleIdx="1" presStyleCnt="2"/>
      <dgm:spPr/>
    </dgm:pt>
    <dgm:pt modelId="{EE8ECD30-FE74-4844-A129-A2814F244D21}" type="pres">
      <dgm:prSet presAssocID="{F8F9E7BD-9BB0-4800-BB3E-0B76151475BC}" presName="hierRoot2" presStyleCnt="0">
        <dgm:presLayoutVars>
          <dgm:hierBranch/>
        </dgm:presLayoutVars>
      </dgm:prSet>
      <dgm:spPr/>
    </dgm:pt>
    <dgm:pt modelId="{D9CCD335-D3DC-4952-B529-8176E44302DB}" type="pres">
      <dgm:prSet presAssocID="{F8F9E7BD-9BB0-4800-BB3E-0B76151475BC}" presName="rootComposite" presStyleCnt="0"/>
      <dgm:spPr/>
    </dgm:pt>
    <dgm:pt modelId="{1176036B-18A0-4DE3-AA26-8252405FE280}" type="pres">
      <dgm:prSet presAssocID="{F8F9E7BD-9BB0-4800-BB3E-0B76151475BC}" presName="rootText" presStyleLbl="node2" presStyleIdx="1" presStyleCnt="2">
        <dgm:presLayoutVars>
          <dgm:chPref val="3"/>
        </dgm:presLayoutVars>
      </dgm:prSet>
      <dgm:spPr/>
      <dgm:t>
        <a:bodyPr/>
        <a:lstStyle/>
        <a:p>
          <a:endParaRPr lang="en-US"/>
        </a:p>
      </dgm:t>
    </dgm:pt>
    <dgm:pt modelId="{C6D73D95-B088-4F80-BE44-A7B4707DA843}" type="pres">
      <dgm:prSet presAssocID="{F8F9E7BD-9BB0-4800-BB3E-0B76151475BC}" presName="rootConnector" presStyleLbl="node2" presStyleIdx="1" presStyleCnt="2"/>
      <dgm:spPr/>
      <dgm:t>
        <a:bodyPr/>
        <a:lstStyle/>
        <a:p>
          <a:endParaRPr lang="en-US"/>
        </a:p>
      </dgm:t>
    </dgm:pt>
    <dgm:pt modelId="{B8E63705-07DC-4E1C-AC73-639E72D886F2}" type="pres">
      <dgm:prSet presAssocID="{F8F9E7BD-9BB0-4800-BB3E-0B76151475BC}" presName="hierChild4" presStyleCnt="0"/>
      <dgm:spPr/>
    </dgm:pt>
    <dgm:pt modelId="{14B7BAC0-4A3F-47F9-A37E-FACB30AB44C0}" type="pres">
      <dgm:prSet presAssocID="{B4A5CD8B-078E-4852-91A8-9C8F55F0FCB0}" presName="Name35" presStyleLbl="parChTrans1D3" presStyleIdx="1" presStyleCnt="2"/>
      <dgm:spPr/>
    </dgm:pt>
    <dgm:pt modelId="{B532850D-054F-4A8C-8142-04D70FB8E33C}" type="pres">
      <dgm:prSet presAssocID="{4EFF4C84-E8FF-46E0-B554-6AA0639B0B85}" presName="hierRoot2" presStyleCnt="0">
        <dgm:presLayoutVars>
          <dgm:hierBranch val="r"/>
        </dgm:presLayoutVars>
      </dgm:prSet>
      <dgm:spPr/>
    </dgm:pt>
    <dgm:pt modelId="{0EFFC658-CFAD-45D6-A5B0-937AFAEF3540}" type="pres">
      <dgm:prSet presAssocID="{4EFF4C84-E8FF-46E0-B554-6AA0639B0B85}" presName="rootComposite" presStyleCnt="0"/>
      <dgm:spPr/>
    </dgm:pt>
    <dgm:pt modelId="{7E3045C6-F9E7-497A-B1AA-49852933B3BC}" type="pres">
      <dgm:prSet presAssocID="{4EFF4C84-E8FF-46E0-B554-6AA0639B0B85}" presName="rootText" presStyleLbl="node3" presStyleIdx="1" presStyleCnt="2">
        <dgm:presLayoutVars>
          <dgm:chPref val="3"/>
        </dgm:presLayoutVars>
      </dgm:prSet>
      <dgm:spPr/>
      <dgm:t>
        <a:bodyPr/>
        <a:lstStyle/>
        <a:p>
          <a:endParaRPr lang="en-US"/>
        </a:p>
      </dgm:t>
    </dgm:pt>
    <dgm:pt modelId="{ECF4252E-8FA2-4F4A-8A1E-628BE6F47711}" type="pres">
      <dgm:prSet presAssocID="{4EFF4C84-E8FF-46E0-B554-6AA0639B0B85}" presName="rootConnector" presStyleLbl="node3" presStyleIdx="1" presStyleCnt="2"/>
      <dgm:spPr/>
      <dgm:t>
        <a:bodyPr/>
        <a:lstStyle/>
        <a:p>
          <a:endParaRPr lang="en-US"/>
        </a:p>
      </dgm:t>
    </dgm:pt>
    <dgm:pt modelId="{4BD9347F-6985-4274-9A47-DC5081C3C5F0}" type="pres">
      <dgm:prSet presAssocID="{4EFF4C84-E8FF-46E0-B554-6AA0639B0B85}" presName="hierChild4" presStyleCnt="0"/>
      <dgm:spPr/>
    </dgm:pt>
    <dgm:pt modelId="{86637FE9-9064-4790-9D19-0AA3F79AC76B}" type="pres">
      <dgm:prSet presAssocID="{4EFF4C84-E8FF-46E0-B554-6AA0639B0B85}" presName="hierChild5" presStyleCnt="0"/>
      <dgm:spPr/>
    </dgm:pt>
    <dgm:pt modelId="{376F2F76-2DE9-47D7-9D3F-3111BFB958EC}" type="pres">
      <dgm:prSet presAssocID="{F8F9E7BD-9BB0-4800-BB3E-0B76151475BC}" presName="hierChild5" presStyleCnt="0"/>
      <dgm:spPr/>
    </dgm:pt>
    <dgm:pt modelId="{5BCA9953-C60F-4F95-8590-8F5768AD6322}" type="pres">
      <dgm:prSet presAssocID="{2AB51062-11B9-43D7-AABF-B6ABCE31481B}" presName="hierChild3" presStyleCnt="0"/>
      <dgm:spPr/>
    </dgm:pt>
  </dgm:ptLst>
  <dgm:cxnLst>
    <dgm:cxn modelId="{0C5B6779-76A5-4F63-8A8B-D0991EBE9841}" type="presOf" srcId="{F37A1DCE-A719-45D6-B69E-CB65A2E54224}" destId="{CDFE222A-B942-47EE-B6FA-C2326F5E8B12}" srcOrd="1" destOrd="0" presId="urn:microsoft.com/office/officeart/2005/8/layout/orgChart1"/>
    <dgm:cxn modelId="{FD76721B-3EEE-4FF5-9B69-B77C1C07831C}" type="presOf" srcId="{4EFF4C84-E8FF-46E0-B554-6AA0639B0B85}" destId="{7E3045C6-F9E7-497A-B1AA-49852933B3BC}" srcOrd="0" destOrd="0" presId="urn:microsoft.com/office/officeart/2005/8/layout/orgChart1"/>
    <dgm:cxn modelId="{862638DB-BCF4-437F-879B-F230455CC291}" type="presOf" srcId="{848FE635-3C85-4393-AE24-EC75A9B0312E}" destId="{0C785F3A-0666-40F3-92EE-24FBDF1FFAE6}" srcOrd="0" destOrd="0" presId="urn:microsoft.com/office/officeart/2005/8/layout/orgChart1"/>
    <dgm:cxn modelId="{695AA318-D30A-4222-8E61-3C7FA4B92F20}" type="presOf" srcId="{46FB24A7-05CD-4772-AF59-50D55BDEB86F}" destId="{09540003-6B09-4665-8554-E2292786F5A2}" srcOrd="1" destOrd="0" presId="urn:microsoft.com/office/officeart/2005/8/layout/orgChart1"/>
    <dgm:cxn modelId="{D7EA25F3-2EFD-4EFB-A8C3-4172E2A68BC4}" type="presOf" srcId="{7965A3ED-4FE6-4BE0-B3B0-5379B74349F8}" destId="{BE62E85B-083B-467C-9550-329B587F88FE}" srcOrd="0" destOrd="0" presId="urn:microsoft.com/office/officeart/2005/8/layout/orgChart1"/>
    <dgm:cxn modelId="{F561AE37-8365-4279-BF86-EA245F487D40}" srcId="{4FD74CEA-6E7B-44BB-9F12-C047D35F4EA5}" destId="{2AB51062-11B9-43D7-AABF-B6ABCE31481B}" srcOrd="0" destOrd="0" parTransId="{F523E36F-C34C-4691-A99D-00C35055DAD7}" sibTransId="{7FC3999E-B1D0-4DC4-A308-F3A46CF9E4A8}"/>
    <dgm:cxn modelId="{47C6EC71-C35D-4BAF-A77D-05B52AEB2592}" type="presOf" srcId="{46FB24A7-05CD-4772-AF59-50D55BDEB86F}" destId="{BC1B0BE1-872C-40B7-B710-834B9FC3293C}" srcOrd="0" destOrd="0" presId="urn:microsoft.com/office/officeart/2005/8/layout/orgChart1"/>
    <dgm:cxn modelId="{F595044F-5623-4366-A813-65E5FA9C20EE}" srcId="{F37A1DCE-A719-45D6-B69E-CB65A2E54224}" destId="{46FB24A7-05CD-4772-AF59-50D55BDEB86F}" srcOrd="0" destOrd="0" parTransId="{00E70B63-840B-4ED6-BB08-DB0B090E5ACA}" sibTransId="{874AA175-FAD2-49E2-B163-E08F25BF53D2}"/>
    <dgm:cxn modelId="{30BAED02-E11A-4A80-AF98-F7E45C7559D4}" type="presOf" srcId="{F8F9E7BD-9BB0-4800-BB3E-0B76151475BC}" destId="{1176036B-18A0-4DE3-AA26-8252405FE280}" srcOrd="0" destOrd="0" presId="urn:microsoft.com/office/officeart/2005/8/layout/orgChart1"/>
    <dgm:cxn modelId="{B363B968-A4ED-40F2-8E36-6989B3A22E25}" type="presOf" srcId="{00E70B63-840B-4ED6-BB08-DB0B090E5ACA}" destId="{F4D984E7-9133-462E-8D66-71907605AB5A}" srcOrd="0" destOrd="0" presId="urn:microsoft.com/office/officeart/2005/8/layout/orgChart1"/>
    <dgm:cxn modelId="{2CFAF68F-6293-451C-A858-D8542431DDAD}" srcId="{2AB51062-11B9-43D7-AABF-B6ABCE31481B}" destId="{F37A1DCE-A719-45D6-B69E-CB65A2E54224}" srcOrd="0" destOrd="0" parTransId="{848FE635-3C85-4393-AE24-EC75A9B0312E}" sibTransId="{D8D713BA-013B-463F-9631-DB935E240802}"/>
    <dgm:cxn modelId="{6C96E5AF-6B20-42E6-971F-C27958B140DD}" type="presOf" srcId="{4FD74CEA-6E7B-44BB-9F12-C047D35F4EA5}" destId="{7A41FC99-479B-44B9-9381-865A87041C6F}" srcOrd="0" destOrd="0" presId="urn:microsoft.com/office/officeart/2005/8/layout/orgChart1"/>
    <dgm:cxn modelId="{DE9626C0-2D1D-4BAE-8568-3470A8215AEE}" type="presOf" srcId="{F8F9E7BD-9BB0-4800-BB3E-0B76151475BC}" destId="{C6D73D95-B088-4F80-BE44-A7B4707DA843}" srcOrd="1" destOrd="0" presId="urn:microsoft.com/office/officeart/2005/8/layout/orgChart1"/>
    <dgm:cxn modelId="{AF66D032-6AC4-4CCE-AC64-B50A81FB87F9}" srcId="{2AB51062-11B9-43D7-AABF-B6ABCE31481B}" destId="{F8F9E7BD-9BB0-4800-BB3E-0B76151475BC}" srcOrd="1" destOrd="0" parTransId="{7965A3ED-4FE6-4BE0-B3B0-5379B74349F8}" sibTransId="{5CD409FA-4C40-4488-A038-2D93DCBAC2F4}"/>
    <dgm:cxn modelId="{55E80A63-1A18-4A8F-AB3A-185E6D871544}" type="presOf" srcId="{F37A1DCE-A719-45D6-B69E-CB65A2E54224}" destId="{7F68DB4D-DE83-4DE9-B168-6D826437AE8E}" srcOrd="0" destOrd="0" presId="urn:microsoft.com/office/officeart/2005/8/layout/orgChart1"/>
    <dgm:cxn modelId="{B71372E9-2494-436E-8670-5F50266AB25F}" type="presOf" srcId="{4EFF4C84-E8FF-46E0-B554-6AA0639B0B85}" destId="{ECF4252E-8FA2-4F4A-8A1E-628BE6F47711}" srcOrd="1" destOrd="0" presId="urn:microsoft.com/office/officeart/2005/8/layout/orgChart1"/>
    <dgm:cxn modelId="{CF189D09-2996-4BE2-8D53-ABAA30FFFCFE}" type="presOf" srcId="{B4A5CD8B-078E-4852-91A8-9C8F55F0FCB0}" destId="{14B7BAC0-4A3F-47F9-A37E-FACB30AB44C0}" srcOrd="0" destOrd="0" presId="urn:microsoft.com/office/officeart/2005/8/layout/orgChart1"/>
    <dgm:cxn modelId="{0FFFB853-384A-48E7-9D6E-5E08BDF2D70B}" type="presOf" srcId="{2AB51062-11B9-43D7-AABF-B6ABCE31481B}" destId="{A7CC7944-1071-49AD-964F-79B4A74D4CAF}" srcOrd="1" destOrd="0" presId="urn:microsoft.com/office/officeart/2005/8/layout/orgChart1"/>
    <dgm:cxn modelId="{57CF4002-85F2-4D5C-8175-42D1369AEE69}" srcId="{F8F9E7BD-9BB0-4800-BB3E-0B76151475BC}" destId="{4EFF4C84-E8FF-46E0-B554-6AA0639B0B85}" srcOrd="0" destOrd="0" parTransId="{B4A5CD8B-078E-4852-91A8-9C8F55F0FCB0}" sibTransId="{32BEF6F7-9C0E-4FF4-911C-E56F009EF514}"/>
    <dgm:cxn modelId="{3402CB62-B5B5-4484-B680-C8FE8812AF85}" type="presOf" srcId="{2AB51062-11B9-43D7-AABF-B6ABCE31481B}" destId="{D5CF17A2-6E86-4821-B958-02AFC1938053}" srcOrd="0" destOrd="0" presId="urn:microsoft.com/office/officeart/2005/8/layout/orgChart1"/>
    <dgm:cxn modelId="{03359D49-C96A-49A9-80E9-4508B439D4DE}" type="presParOf" srcId="{7A41FC99-479B-44B9-9381-865A87041C6F}" destId="{3D97F1C7-8029-4372-9655-776EB46DA870}" srcOrd="0" destOrd="0" presId="urn:microsoft.com/office/officeart/2005/8/layout/orgChart1"/>
    <dgm:cxn modelId="{81921479-9986-4F1C-93BA-734DB5DA7E0E}" type="presParOf" srcId="{3D97F1C7-8029-4372-9655-776EB46DA870}" destId="{20CE8D64-26AA-4F32-A5FA-FF4A06135533}" srcOrd="0" destOrd="0" presId="urn:microsoft.com/office/officeart/2005/8/layout/orgChart1"/>
    <dgm:cxn modelId="{90E99767-BBA0-44CA-BF70-96A00DE9394E}" type="presParOf" srcId="{20CE8D64-26AA-4F32-A5FA-FF4A06135533}" destId="{D5CF17A2-6E86-4821-B958-02AFC1938053}" srcOrd="0" destOrd="0" presId="urn:microsoft.com/office/officeart/2005/8/layout/orgChart1"/>
    <dgm:cxn modelId="{E306A4BC-69E6-48B3-B6AE-3B9FFC0F0DB5}" type="presParOf" srcId="{20CE8D64-26AA-4F32-A5FA-FF4A06135533}" destId="{A7CC7944-1071-49AD-964F-79B4A74D4CAF}" srcOrd="1" destOrd="0" presId="urn:microsoft.com/office/officeart/2005/8/layout/orgChart1"/>
    <dgm:cxn modelId="{8EA6564C-0354-4B15-8D39-F8C5D5222762}" type="presParOf" srcId="{3D97F1C7-8029-4372-9655-776EB46DA870}" destId="{96B07D10-991A-421B-B293-EC8A12489FB0}" srcOrd="1" destOrd="0" presId="urn:microsoft.com/office/officeart/2005/8/layout/orgChart1"/>
    <dgm:cxn modelId="{1E3C2A78-674E-48A9-8E63-C50F189E997B}" type="presParOf" srcId="{96B07D10-991A-421B-B293-EC8A12489FB0}" destId="{0C785F3A-0666-40F3-92EE-24FBDF1FFAE6}" srcOrd="0" destOrd="0" presId="urn:microsoft.com/office/officeart/2005/8/layout/orgChart1"/>
    <dgm:cxn modelId="{35FF84C3-FC05-4A93-8EE7-E49C03781EA0}" type="presParOf" srcId="{96B07D10-991A-421B-B293-EC8A12489FB0}" destId="{F56FFA4E-248C-4536-8B78-6C6D2698C86D}" srcOrd="1" destOrd="0" presId="urn:microsoft.com/office/officeart/2005/8/layout/orgChart1"/>
    <dgm:cxn modelId="{FC92826E-0725-4B9C-86DA-3F14BBAB9A08}" type="presParOf" srcId="{F56FFA4E-248C-4536-8B78-6C6D2698C86D}" destId="{9159A8C9-4021-44E0-A71F-7FB609C80736}" srcOrd="0" destOrd="0" presId="urn:microsoft.com/office/officeart/2005/8/layout/orgChart1"/>
    <dgm:cxn modelId="{2BF1EDE9-5E3F-42C5-BEDA-5F5370BB5866}" type="presParOf" srcId="{9159A8C9-4021-44E0-A71F-7FB609C80736}" destId="{7F68DB4D-DE83-4DE9-B168-6D826437AE8E}" srcOrd="0" destOrd="0" presId="urn:microsoft.com/office/officeart/2005/8/layout/orgChart1"/>
    <dgm:cxn modelId="{CDD45864-436E-4FDE-99C2-96F837C13F9A}" type="presParOf" srcId="{9159A8C9-4021-44E0-A71F-7FB609C80736}" destId="{CDFE222A-B942-47EE-B6FA-C2326F5E8B12}" srcOrd="1" destOrd="0" presId="urn:microsoft.com/office/officeart/2005/8/layout/orgChart1"/>
    <dgm:cxn modelId="{BD4F4934-B67F-4044-9F7D-DE43C02DBA9F}" type="presParOf" srcId="{F56FFA4E-248C-4536-8B78-6C6D2698C86D}" destId="{5776D101-2848-4252-A00F-F41BB2E15EBE}" srcOrd="1" destOrd="0" presId="urn:microsoft.com/office/officeart/2005/8/layout/orgChart1"/>
    <dgm:cxn modelId="{7D95DCA5-CDD8-4DE8-B4CC-302A0B164A6B}" type="presParOf" srcId="{5776D101-2848-4252-A00F-F41BB2E15EBE}" destId="{F4D984E7-9133-462E-8D66-71907605AB5A}" srcOrd="0" destOrd="0" presId="urn:microsoft.com/office/officeart/2005/8/layout/orgChart1"/>
    <dgm:cxn modelId="{753C8609-BEA8-4B4E-8166-D810B64C8499}" type="presParOf" srcId="{5776D101-2848-4252-A00F-F41BB2E15EBE}" destId="{302DB724-332E-49D7-B18B-FE7B25E9EB6F}" srcOrd="1" destOrd="0" presId="urn:microsoft.com/office/officeart/2005/8/layout/orgChart1"/>
    <dgm:cxn modelId="{B147A060-7206-4CF0-98EB-A21B9482658E}" type="presParOf" srcId="{302DB724-332E-49D7-B18B-FE7B25E9EB6F}" destId="{83057044-44D3-451D-8F1A-4A3F8ED662F9}" srcOrd="0" destOrd="0" presId="urn:microsoft.com/office/officeart/2005/8/layout/orgChart1"/>
    <dgm:cxn modelId="{2D4120C4-EEFF-4BC7-A053-B15AE9DA52A6}" type="presParOf" srcId="{83057044-44D3-451D-8F1A-4A3F8ED662F9}" destId="{BC1B0BE1-872C-40B7-B710-834B9FC3293C}" srcOrd="0" destOrd="0" presId="urn:microsoft.com/office/officeart/2005/8/layout/orgChart1"/>
    <dgm:cxn modelId="{38041A6C-9AD7-4B2A-B8BF-7FDADE51CE01}" type="presParOf" srcId="{83057044-44D3-451D-8F1A-4A3F8ED662F9}" destId="{09540003-6B09-4665-8554-E2292786F5A2}" srcOrd="1" destOrd="0" presId="urn:microsoft.com/office/officeart/2005/8/layout/orgChart1"/>
    <dgm:cxn modelId="{3392CA00-61F4-4848-8AB6-25473D9524F7}" type="presParOf" srcId="{302DB724-332E-49D7-B18B-FE7B25E9EB6F}" destId="{F9828BFC-F893-4687-885D-9FC39DCAB5D8}" srcOrd="1" destOrd="0" presId="urn:microsoft.com/office/officeart/2005/8/layout/orgChart1"/>
    <dgm:cxn modelId="{C2F43A78-C16B-4FB3-8798-6A76CCF9D6AB}" type="presParOf" srcId="{302DB724-332E-49D7-B18B-FE7B25E9EB6F}" destId="{A11E30D0-17BF-4B0A-BFDF-61E7692C3082}" srcOrd="2" destOrd="0" presId="urn:microsoft.com/office/officeart/2005/8/layout/orgChart1"/>
    <dgm:cxn modelId="{FECF8C8A-2CA8-4BD2-A67B-62F9885DA888}" type="presParOf" srcId="{F56FFA4E-248C-4536-8B78-6C6D2698C86D}" destId="{62B88018-1B19-443D-9D46-A0881C7ABC1E}" srcOrd="2" destOrd="0" presId="urn:microsoft.com/office/officeart/2005/8/layout/orgChart1"/>
    <dgm:cxn modelId="{BF3920BE-A76E-47E8-A2C2-C233FB7D2947}" type="presParOf" srcId="{96B07D10-991A-421B-B293-EC8A12489FB0}" destId="{BE62E85B-083B-467C-9550-329B587F88FE}" srcOrd="2" destOrd="0" presId="urn:microsoft.com/office/officeart/2005/8/layout/orgChart1"/>
    <dgm:cxn modelId="{089BA078-5603-47AE-8CCD-00B836EEC9AF}" type="presParOf" srcId="{96B07D10-991A-421B-B293-EC8A12489FB0}" destId="{EE8ECD30-FE74-4844-A129-A2814F244D21}" srcOrd="3" destOrd="0" presId="urn:microsoft.com/office/officeart/2005/8/layout/orgChart1"/>
    <dgm:cxn modelId="{85F32DC5-F82B-4458-9A03-C6ABCF551A99}" type="presParOf" srcId="{EE8ECD30-FE74-4844-A129-A2814F244D21}" destId="{D9CCD335-D3DC-4952-B529-8176E44302DB}" srcOrd="0" destOrd="0" presId="urn:microsoft.com/office/officeart/2005/8/layout/orgChart1"/>
    <dgm:cxn modelId="{05E58EE0-C9B1-451D-AE65-16DC39B29B30}" type="presParOf" srcId="{D9CCD335-D3DC-4952-B529-8176E44302DB}" destId="{1176036B-18A0-4DE3-AA26-8252405FE280}" srcOrd="0" destOrd="0" presId="urn:microsoft.com/office/officeart/2005/8/layout/orgChart1"/>
    <dgm:cxn modelId="{6175876C-1D2F-498A-8DBF-31CDAFA168A7}" type="presParOf" srcId="{D9CCD335-D3DC-4952-B529-8176E44302DB}" destId="{C6D73D95-B088-4F80-BE44-A7B4707DA843}" srcOrd="1" destOrd="0" presId="urn:microsoft.com/office/officeart/2005/8/layout/orgChart1"/>
    <dgm:cxn modelId="{26DF4023-BEE8-41C4-B7E3-3B118BB677B1}" type="presParOf" srcId="{EE8ECD30-FE74-4844-A129-A2814F244D21}" destId="{B8E63705-07DC-4E1C-AC73-639E72D886F2}" srcOrd="1" destOrd="0" presId="urn:microsoft.com/office/officeart/2005/8/layout/orgChart1"/>
    <dgm:cxn modelId="{FCE5A6F5-A9E4-4F43-8B5A-F19E382C9A33}" type="presParOf" srcId="{B8E63705-07DC-4E1C-AC73-639E72D886F2}" destId="{14B7BAC0-4A3F-47F9-A37E-FACB30AB44C0}" srcOrd="0" destOrd="0" presId="urn:microsoft.com/office/officeart/2005/8/layout/orgChart1"/>
    <dgm:cxn modelId="{C08872D5-EB49-44B8-9137-E817E74C5D1D}" type="presParOf" srcId="{B8E63705-07DC-4E1C-AC73-639E72D886F2}" destId="{B532850D-054F-4A8C-8142-04D70FB8E33C}" srcOrd="1" destOrd="0" presId="urn:microsoft.com/office/officeart/2005/8/layout/orgChart1"/>
    <dgm:cxn modelId="{5D04DBA7-7100-49C0-B455-31F9FDFF9F69}" type="presParOf" srcId="{B532850D-054F-4A8C-8142-04D70FB8E33C}" destId="{0EFFC658-CFAD-45D6-A5B0-937AFAEF3540}" srcOrd="0" destOrd="0" presId="urn:microsoft.com/office/officeart/2005/8/layout/orgChart1"/>
    <dgm:cxn modelId="{F8E0E042-8C13-4E81-BA33-020EF2FC1D02}" type="presParOf" srcId="{0EFFC658-CFAD-45D6-A5B0-937AFAEF3540}" destId="{7E3045C6-F9E7-497A-B1AA-49852933B3BC}" srcOrd="0" destOrd="0" presId="urn:microsoft.com/office/officeart/2005/8/layout/orgChart1"/>
    <dgm:cxn modelId="{6CE26F96-0687-4DD5-88D8-E18A0429695A}" type="presParOf" srcId="{0EFFC658-CFAD-45D6-A5B0-937AFAEF3540}" destId="{ECF4252E-8FA2-4F4A-8A1E-628BE6F47711}" srcOrd="1" destOrd="0" presId="urn:microsoft.com/office/officeart/2005/8/layout/orgChart1"/>
    <dgm:cxn modelId="{74E58716-7B1E-4312-8F52-841A0EB42C0E}" type="presParOf" srcId="{B532850D-054F-4A8C-8142-04D70FB8E33C}" destId="{4BD9347F-6985-4274-9A47-DC5081C3C5F0}" srcOrd="1" destOrd="0" presId="urn:microsoft.com/office/officeart/2005/8/layout/orgChart1"/>
    <dgm:cxn modelId="{25F8AA66-59A5-4DA4-BBD6-AEA9B699613A}" type="presParOf" srcId="{B532850D-054F-4A8C-8142-04D70FB8E33C}" destId="{86637FE9-9064-4790-9D19-0AA3F79AC76B}" srcOrd="2" destOrd="0" presId="urn:microsoft.com/office/officeart/2005/8/layout/orgChart1"/>
    <dgm:cxn modelId="{4FD735E6-3A05-489A-BAC8-E0016F8DEEBC}" type="presParOf" srcId="{EE8ECD30-FE74-4844-A129-A2814F244D21}" destId="{376F2F76-2DE9-47D7-9D3F-3111BFB958EC}" srcOrd="2" destOrd="0" presId="urn:microsoft.com/office/officeart/2005/8/layout/orgChart1"/>
    <dgm:cxn modelId="{29128CDD-3743-4FEC-A398-23647C66CE82}" type="presParOf" srcId="{3D97F1C7-8029-4372-9655-776EB46DA870}" destId="{5BCA9953-C60F-4F95-8590-8F5768AD632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6A5080-C84B-480F-88E9-A35EB805AF26}" type="doc">
      <dgm:prSet loTypeId="urn:microsoft.com/office/officeart/2005/8/layout/orgChart1" loCatId="hierarchy" qsTypeId="urn:microsoft.com/office/officeart/2005/8/quickstyle/simple1" qsCatId="simple" csTypeId="urn:microsoft.com/office/officeart/2005/8/colors/accent1_2" csCatId="accent1"/>
      <dgm:spPr/>
    </dgm:pt>
    <dgm:pt modelId="{B63F2BBB-7DAA-44FB-B049-2F750C904062}">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Environmental </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Factors</a:t>
          </a:r>
        </a:p>
      </dgm:t>
    </dgm:pt>
    <dgm:pt modelId="{38CD9B8E-A224-45F5-A459-4B7D739B66D6}" type="parTrans" cxnId="{C01C6F07-80CF-425F-8391-686BE2322AE3}">
      <dgm:prSet/>
      <dgm:spPr/>
    </dgm:pt>
    <dgm:pt modelId="{478FFF80-E1BE-458C-9BE9-39916EF1AB50}" type="sibTrans" cxnId="{C01C6F07-80CF-425F-8391-686BE2322AE3}">
      <dgm:prSet/>
      <dgm:spPr/>
    </dgm:pt>
    <dgm:pt modelId="{355EBFD0-6FDF-48A6-BC52-8D2A5879747C}">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Stress</a:t>
          </a:r>
        </a:p>
      </dgm:t>
    </dgm:pt>
    <dgm:pt modelId="{2970C467-7B5C-4A76-A22B-11F629581987}" type="parTrans" cxnId="{B0C91946-7F97-4F1F-8ED5-39E909B68847}">
      <dgm:prSet/>
      <dgm:spPr/>
    </dgm:pt>
    <dgm:pt modelId="{AAC9A1F5-2498-4DB8-A67F-F2782272BBFC}" type="sibTrans" cxnId="{B0C91946-7F97-4F1F-8ED5-39E909B68847}">
      <dgm:prSet/>
      <dgm:spPr/>
    </dgm:pt>
    <dgm:pt modelId="{3DE1AF1F-EA4C-4FB2-968C-EE0D8993DD8E}">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Na+ Intake</a:t>
          </a:r>
        </a:p>
      </dgm:t>
    </dgm:pt>
    <dgm:pt modelId="{4FA3CCE2-DAF2-4305-96E5-741BC90A5AD5}" type="parTrans" cxnId="{0053F393-6051-48F3-8F4B-E72E984152AC}">
      <dgm:prSet/>
      <dgm:spPr/>
    </dgm:pt>
    <dgm:pt modelId="{34CF1659-8BBF-4292-8BB0-422E0206BB29}" type="sibTrans" cxnId="{0053F393-6051-48F3-8F4B-E72E984152AC}">
      <dgm:prSet/>
      <dgm:spPr/>
    </dgm:pt>
    <dgm:pt modelId="{2DFA449A-2249-4C40-A0E3-727756B7279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Obesity</a:t>
          </a:r>
        </a:p>
      </dgm:t>
    </dgm:pt>
    <dgm:pt modelId="{3B13AF06-4BB6-402C-923E-B270FB07FBFA}" type="parTrans" cxnId="{F4A2D0E7-493E-4000-8F65-9CAB01D121C4}">
      <dgm:prSet/>
      <dgm:spPr/>
    </dgm:pt>
    <dgm:pt modelId="{5BD18C3A-5EE2-4762-A5E8-C022920B9743}" type="sibTrans" cxnId="{F4A2D0E7-493E-4000-8F65-9CAB01D121C4}">
      <dgm:prSet/>
      <dgm:spPr/>
    </dgm:pt>
    <dgm:pt modelId="{0F117B6E-B88D-49A4-8768-CEE243A517AE}">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Times New Roman" pitchFamily="18" charset="0"/>
            </a:rPr>
            <a:t>Smoking</a:t>
          </a:r>
        </a:p>
      </dgm:t>
    </dgm:pt>
    <dgm:pt modelId="{BB2CEB61-5E10-4C4F-B04B-0583BD1207D9}" type="parTrans" cxnId="{6AE9BCA0-2E31-478B-AB49-3EBFE9FAA7D5}">
      <dgm:prSet/>
      <dgm:spPr/>
    </dgm:pt>
    <dgm:pt modelId="{68A71336-97DF-49E7-870B-54A57DB3F51D}" type="sibTrans" cxnId="{6AE9BCA0-2E31-478B-AB49-3EBFE9FAA7D5}">
      <dgm:prSet/>
      <dgm:spPr/>
    </dgm:pt>
    <dgm:pt modelId="{0E676D7C-4DE9-4ED2-BADC-DF3E0F029FD8}" type="pres">
      <dgm:prSet presAssocID="{E46A5080-C84B-480F-88E9-A35EB805AF26}" presName="hierChild1" presStyleCnt="0">
        <dgm:presLayoutVars>
          <dgm:orgChart val="1"/>
          <dgm:chPref val="1"/>
          <dgm:dir/>
          <dgm:animOne val="branch"/>
          <dgm:animLvl val="lvl"/>
          <dgm:resizeHandles/>
        </dgm:presLayoutVars>
      </dgm:prSet>
      <dgm:spPr/>
    </dgm:pt>
    <dgm:pt modelId="{D3D62CA5-D0BB-483E-8F09-13F834C1E6B2}" type="pres">
      <dgm:prSet presAssocID="{B63F2BBB-7DAA-44FB-B049-2F750C904062}" presName="hierRoot1" presStyleCnt="0">
        <dgm:presLayoutVars>
          <dgm:hierBranch/>
        </dgm:presLayoutVars>
      </dgm:prSet>
      <dgm:spPr/>
    </dgm:pt>
    <dgm:pt modelId="{AA49A0F2-4D2F-49E5-B0FE-0548AD8902F9}" type="pres">
      <dgm:prSet presAssocID="{B63F2BBB-7DAA-44FB-B049-2F750C904062}" presName="rootComposite1" presStyleCnt="0"/>
      <dgm:spPr/>
    </dgm:pt>
    <dgm:pt modelId="{17E53629-1A8B-455E-9974-F6BF7E0B2ED7}" type="pres">
      <dgm:prSet presAssocID="{B63F2BBB-7DAA-44FB-B049-2F750C904062}" presName="rootText1" presStyleLbl="node0" presStyleIdx="0" presStyleCnt="1">
        <dgm:presLayoutVars>
          <dgm:chPref val="3"/>
        </dgm:presLayoutVars>
      </dgm:prSet>
      <dgm:spPr/>
      <dgm:t>
        <a:bodyPr/>
        <a:lstStyle/>
        <a:p>
          <a:endParaRPr lang="en-US"/>
        </a:p>
      </dgm:t>
    </dgm:pt>
    <dgm:pt modelId="{E1F6C2E1-042B-4120-BE9E-D02622F72E3F}" type="pres">
      <dgm:prSet presAssocID="{B63F2BBB-7DAA-44FB-B049-2F750C904062}" presName="rootConnector1" presStyleLbl="node1" presStyleIdx="0" presStyleCnt="0"/>
      <dgm:spPr/>
      <dgm:t>
        <a:bodyPr/>
        <a:lstStyle/>
        <a:p>
          <a:endParaRPr lang="en-US"/>
        </a:p>
      </dgm:t>
    </dgm:pt>
    <dgm:pt modelId="{A9B12BEE-FF92-4C47-9870-4FFBC8E58484}" type="pres">
      <dgm:prSet presAssocID="{B63F2BBB-7DAA-44FB-B049-2F750C904062}" presName="hierChild2" presStyleCnt="0"/>
      <dgm:spPr/>
    </dgm:pt>
    <dgm:pt modelId="{81F64F2B-C451-4639-9211-D6CF35F950F7}" type="pres">
      <dgm:prSet presAssocID="{2970C467-7B5C-4A76-A22B-11F629581987}" presName="Name35" presStyleLbl="parChTrans1D2" presStyleIdx="0" presStyleCnt="4"/>
      <dgm:spPr/>
    </dgm:pt>
    <dgm:pt modelId="{E50D0BEC-FF19-47C4-A09D-A4FED5BBEAE4}" type="pres">
      <dgm:prSet presAssocID="{355EBFD0-6FDF-48A6-BC52-8D2A5879747C}" presName="hierRoot2" presStyleCnt="0">
        <dgm:presLayoutVars>
          <dgm:hierBranch/>
        </dgm:presLayoutVars>
      </dgm:prSet>
      <dgm:spPr/>
    </dgm:pt>
    <dgm:pt modelId="{99EE0CEB-29F4-49A6-A455-9C56589638D9}" type="pres">
      <dgm:prSet presAssocID="{355EBFD0-6FDF-48A6-BC52-8D2A5879747C}" presName="rootComposite" presStyleCnt="0"/>
      <dgm:spPr/>
    </dgm:pt>
    <dgm:pt modelId="{8B3BF855-D8E6-4672-852C-D82AC5E11608}" type="pres">
      <dgm:prSet presAssocID="{355EBFD0-6FDF-48A6-BC52-8D2A5879747C}" presName="rootText" presStyleLbl="node2" presStyleIdx="0" presStyleCnt="4">
        <dgm:presLayoutVars>
          <dgm:chPref val="3"/>
        </dgm:presLayoutVars>
      </dgm:prSet>
      <dgm:spPr/>
      <dgm:t>
        <a:bodyPr/>
        <a:lstStyle/>
        <a:p>
          <a:endParaRPr lang="en-US"/>
        </a:p>
      </dgm:t>
    </dgm:pt>
    <dgm:pt modelId="{263747F9-9427-4A3B-BF3B-8E5D0F1C2ACD}" type="pres">
      <dgm:prSet presAssocID="{355EBFD0-6FDF-48A6-BC52-8D2A5879747C}" presName="rootConnector" presStyleLbl="node2" presStyleIdx="0" presStyleCnt="4"/>
      <dgm:spPr/>
      <dgm:t>
        <a:bodyPr/>
        <a:lstStyle/>
        <a:p>
          <a:endParaRPr lang="en-US"/>
        </a:p>
      </dgm:t>
    </dgm:pt>
    <dgm:pt modelId="{34848FDA-D652-4FB2-A29B-BFCE3CB1BC97}" type="pres">
      <dgm:prSet presAssocID="{355EBFD0-6FDF-48A6-BC52-8D2A5879747C}" presName="hierChild4" presStyleCnt="0"/>
      <dgm:spPr/>
    </dgm:pt>
    <dgm:pt modelId="{77A0E195-2381-43A0-A60C-EA5A43D3A2E6}" type="pres">
      <dgm:prSet presAssocID="{355EBFD0-6FDF-48A6-BC52-8D2A5879747C}" presName="hierChild5" presStyleCnt="0"/>
      <dgm:spPr/>
    </dgm:pt>
    <dgm:pt modelId="{50956CAE-E2E4-47C0-933D-7195A15BEBFE}" type="pres">
      <dgm:prSet presAssocID="{4FA3CCE2-DAF2-4305-96E5-741BC90A5AD5}" presName="Name35" presStyleLbl="parChTrans1D2" presStyleIdx="1" presStyleCnt="4"/>
      <dgm:spPr/>
    </dgm:pt>
    <dgm:pt modelId="{F9976F93-2C26-4A19-8A84-A70E9F31973B}" type="pres">
      <dgm:prSet presAssocID="{3DE1AF1F-EA4C-4FB2-968C-EE0D8993DD8E}" presName="hierRoot2" presStyleCnt="0">
        <dgm:presLayoutVars>
          <dgm:hierBranch/>
        </dgm:presLayoutVars>
      </dgm:prSet>
      <dgm:spPr/>
    </dgm:pt>
    <dgm:pt modelId="{CD0FAF4C-9826-4380-BDB4-E72F29EB6BC4}" type="pres">
      <dgm:prSet presAssocID="{3DE1AF1F-EA4C-4FB2-968C-EE0D8993DD8E}" presName="rootComposite" presStyleCnt="0"/>
      <dgm:spPr/>
    </dgm:pt>
    <dgm:pt modelId="{226F8685-4B27-49C5-B1EE-13A1693A220A}" type="pres">
      <dgm:prSet presAssocID="{3DE1AF1F-EA4C-4FB2-968C-EE0D8993DD8E}" presName="rootText" presStyleLbl="node2" presStyleIdx="1" presStyleCnt="4">
        <dgm:presLayoutVars>
          <dgm:chPref val="3"/>
        </dgm:presLayoutVars>
      </dgm:prSet>
      <dgm:spPr/>
      <dgm:t>
        <a:bodyPr/>
        <a:lstStyle/>
        <a:p>
          <a:endParaRPr lang="en-US"/>
        </a:p>
      </dgm:t>
    </dgm:pt>
    <dgm:pt modelId="{BB24AB9D-7686-4F36-89AE-980FC9951640}" type="pres">
      <dgm:prSet presAssocID="{3DE1AF1F-EA4C-4FB2-968C-EE0D8993DD8E}" presName="rootConnector" presStyleLbl="node2" presStyleIdx="1" presStyleCnt="4"/>
      <dgm:spPr/>
      <dgm:t>
        <a:bodyPr/>
        <a:lstStyle/>
        <a:p>
          <a:endParaRPr lang="en-US"/>
        </a:p>
      </dgm:t>
    </dgm:pt>
    <dgm:pt modelId="{EBEE1A34-9B70-440A-8246-CDDCE8E9ED27}" type="pres">
      <dgm:prSet presAssocID="{3DE1AF1F-EA4C-4FB2-968C-EE0D8993DD8E}" presName="hierChild4" presStyleCnt="0"/>
      <dgm:spPr/>
    </dgm:pt>
    <dgm:pt modelId="{86C3F988-B147-4A4C-AA8B-E5F80216D4BB}" type="pres">
      <dgm:prSet presAssocID="{3DE1AF1F-EA4C-4FB2-968C-EE0D8993DD8E}" presName="hierChild5" presStyleCnt="0"/>
      <dgm:spPr/>
    </dgm:pt>
    <dgm:pt modelId="{00F00C0D-857E-4DD3-80CC-B7CFFB7EA4C6}" type="pres">
      <dgm:prSet presAssocID="{3B13AF06-4BB6-402C-923E-B270FB07FBFA}" presName="Name35" presStyleLbl="parChTrans1D2" presStyleIdx="2" presStyleCnt="4"/>
      <dgm:spPr/>
    </dgm:pt>
    <dgm:pt modelId="{ECABCFC5-D1E4-43BE-A9CD-F3516FD41061}" type="pres">
      <dgm:prSet presAssocID="{2DFA449A-2249-4C40-A0E3-727756B7279B}" presName="hierRoot2" presStyleCnt="0">
        <dgm:presLayoutVars>
          <dgm:hierBranch/>
        </dgm:presLayoutVars>
      </dgm:prSet>
      <dgm:spPr/>
    </dgm:pt>
    <dgm:pt modelId="{5BB5CF76-0A08-4C2B-9B82-E9FD23352369}" type="pres">
      <dgm:prSet presAssocID="{2DFA449A-2249-4C40-A0E3-727756B7279B}" presName="rootComposite" presStyleCnt="0"/>
      <dgm:spPr/>
    </dgm:pt>
    <dgm:pt modelId="{1C7449E3-004D-4C50-859F-0BDFC79589AA}" type="pres">
      <dgm:prSet presAssocID="{2DFA449A-2249-4C40-A0E3-727756B7279B}" presName="rootText" presStyleLbl="node2" presStyleIdx="2" presStyleCnt="4">
        <dgm:presLayoutVars>
          <dgm:chPref val="3"/>
        </dgm:presLayoutVars>
      </dgm:prSet>
      <dgm:spPr/>
      <dgm:t>
        <a:bodyPr/>
        <a:lstStyle/>
        <a:p>
          <a:endParaRPr lang="en-US"/>
        </a:p>
      </dgm:t>
    </dgm:pt>
    <dgm:pt modelId="{D6F3966F-9F69-4BAA-B040-F98E106A4B5B}" type="pres">
      <dgm:prSet presAssocID="{2DFA449A-2249-4C40-A0E3-727756B7279B}" presName="rootConnector" presStyleLbl="node2" presStyleIdx="2" presStyleCnt="4"/>
      <dgm:spPr/>
      <dgm:t>
        <a:bodyPr/>
        <a:lstStyle/>
        <a:p>
          <a:endParaRPr lang="en-US"/>
        </a:p>
      </dgm:t>
    </dgm:pt>
    <dgm:pt modelId="{50F2DA05-C593-4099-B559-BB735DFAFE2E}" type="pres">
      <dgm:prSet presAssocID="{2DFA449A-2249-4C40-A0E3-727756B7279B}" presName="hierChild4" presStyleCnt="0"/>
      <dgm:spPr/>
    </dgm:pt>
    <dgm:pt modelId="{140570D5-1A8D-46CE-BB7B-61241D60F485}" type="pres">
      <dgm:prSet presAssocID="{2DFA449A-2249-4C40-A0E3-727756B7279B}" presName="hierChild5" presStyleCnt="0"/>
      <dgm:spPr/>
    </dgm:pt>
    <dgm:pt modelId="{EB55F226-E16C-427F-B0E9-FE5973D69B7F}" type="pres">
      <dgm:prSet presAssocID="{BB2CEB61-5E10-4C4F-B04B-0583BD1207D9}" presName="Name35" presStyleLbl="parChTrans1D2" presStyleIdx="3" presStyleCnt="4"/>
      <dgm:spPr/>
    </dgm:pt>
    <dgm:pt modelId="{09976E34-1143-4940-8122-7C0944FEF612}" type="pres">
      <dgm:prSet presAssocID="{0F117B6E-B88D-49A4-8768-CEE243A517AE}" presName="hierRoot2" presStyleCnt="0">
        <dgm:presLayoutVars>
          <dgm:hierBranch/>
        </dgm:presLayoutVars>
      </dgm:prSet>
      <dgm:spPr/>
    </dgm:pt>
    <dgm:pt modelId="{8FC4A722-8022-446B-825B-51CCF52FFDA2}" type="pres">
      <dgm:prSet presAssocID="{0F117B6E-B88D-49A4-8768-CEE243A517AE}" presName="rootComposite" presStyleCnt="0"/>
      <dgm:spPr/>
    </dgm:pt>
    <dgm:pt modelId="{7CB969D5-0E66-4476-99F5-87D95F05554C}" type="pres">
      <dgm:prSet presAssocID="{0F117B6E-B88D-49A4-8768-CEE243A517AE}" presName="rootText" presStyleLbl="node2" presStyleIdx="3" presStyleCnt="4">
        <dgm:presLayoutVars>
          <dgm:chPref val="3"/>
        </dgm:presLayoutVars>
      </dgm:prSet>
      <dgm:spPr/>
      <dgm:t>
        <a:bodyPr/>
        <a:lstStyle/>
        <a:p>
          <a:endParaRPr lang="en-US"/>
        </a:p>
      </dgm:t>
    </dgm:pt>
    <dgm:pt modelId="{0DDA117C-11E3-4490-8D45-09408D21F77A}" type="pres">
      <dgm:prSet presAssocID="{0F117B6E-B88D-49A4-8768-CEE243A517AE}" presName="rootConnector" presStyleLbl="node2" presStyleIdx="3" presStyleCnt="4"/>
      <dgm:spPr/>
      <dgm:t>
        <a:bodyPr/>
        <a:lstStyle/>
        <a:p>
          <a:endParaRPr lang="en-US"/>
        </a:p>
      </dgm:t>
    </dgm:pt>
    <dgm:pt modelId="{4D78A2A6-49C6-44E6-8DAB-52511AE3AD7B}" type="pres">
      <dgm:prSet presAssocID="{0F117B6E-B88D-49A4-8768-CEE243A517AE}" presName="hierChild4" presStyleCnt="0"/>
      <dgm:spPr/>
    </dgm:pt>
    <dgm:pt modelId="{AD58E510-741A-47CA-904A-EADAE047396E}" type="pres">
      <dgm:prSet presAssocID="{0F117B6E-B88D-49A4-8768-CEE243A517AE}" presName="hierChild5" presStyleCnt="0"/>
      <dgm:spPr/>
    </dgm:pt>
    <dgm:pt modelId="{D09EC4C0-6337-45CC-B76F-28532415F1A2}" type="pres">
      <dgm:prSet presAssocID="{B63F2BBB-7DAA-44FB-B049-2F750C904062}" presName="hierChild3" presStyleCnt="0"/>
      <dgm:spPr/>
    </dgm:pt>
  </dgm:ptLst>
  <dgm:cxnLst>
    <dgm:cxn modelId="{091E659F-E11C-4980-B399-582E7988314F}" type="presOf" srcId="{BB2CEB61-5E10-4C4F-B04B-0583BD1207D9}" destId="{EB55F226-E16C-427F-B0E9-FE5973D69B7F}" srcOrd="0" destOrd="0" presId="urn:microsoft.com/office/officeart/2005/8/layout/orgChart1"/>
    <dgm:cxn modelId="{C21FF042-85E1-4148-968A-6FF57F5C4209}" type="presOf" srcId="{0F117B6E-B88D-49A4-8768-CEE243A517AE}" destId="{7CB969D5-0E66-4476-99F5-87D95F05554C}" srcOrd="0" destOrd="0" presId="urn:microsoft.com/office/officeart/2005/8/layout/orgChart1"/>
    <dgm:cxn modelId="{285CF4CA-4DDE-49B0-BD90-5D7E89C62ADD}" type="presOf" srcId="{3DE1AF1F-EA4C-4FB2-968C-EE0D8993DD8E}" destId="{226F8685-4B27-49C5-B1EE-13A1693A220A}" srcOrd="0" destOrd="0" presId="urn:microsoft.com/office/officeart/2005/8/layout/orgChart1"/>
    <dgm:cxn modelId="{B8C7C7D1-AECF-468B-9B57-B08D0F0D0EC8}" type="presOf" srcId="{355EBFD0-6FDF-48A6-BC52-8D2A5879747C}" destId="{8B3BF855-D8E6-4672-852C-D82AC5E11608}" srcOrd="0" destOrd="0" presId="urn:microsoft.com/office/officeart/2005/8/layout/orgChart1"/>
    <dgm:cxn modelId="{40EA193F-D380-4454-8D3B-13AE46DDB19C}" type="presOf" srcId="{E46A5080-C84B-480F-88E9-A35EB805AF26}" destId="{0E676D7C-4DE9-4ED2-BADC-DF3E0F029FD8}" srcOrd="0" destOrd="0" presId="urn:microsoft.com/office/officeart/2005/8/layout/orgChart1"/>
    <dgm:cxn modelId="{6FFBCE0C-34F7-491A-AE49-97A656AE8720}" type="presOf" srcId="{3DE1AF1F-EA4C-4FB2-968C-EE0D8993DD8E}" destId="{BB24AB9D-7686-4F36-89AE-980FC9951640}" srcOrd="1" destOrd="0" presId="urn:microsoft.com/office/officeart/2005/8/layout/orgChart1"/>
    <dgm:cxn modelId="{A8CA5048-EFD3-4B44-A5EC-EF85E9B2D540}" type="presOf" srcId="{2970C467-7B5C-4A76-A22B-11F629581987}" destId="{81F64F2B-C451-4639-9211-D6CF35F950F7}" srcOrd="0" destOrd="0" presId="urn:microsoft.com/office/officeart/2005/8/layout/orgChart1"/>
    <dgm:cxn modelId="{B5856B45-8F00-4FF3-8A28-FE206E05E241}" type="presOf" srcId="{2DFA449A-2249-4C40-A0E3-727756B7279B}" destId="{1C7449E3-004D-4C50-859F-0BDFC79589AA}" srcOrd="0" destOrd="0" presId="urn:microsoft.com/office/officeart/2005/8/layout/orgChart1"/>
    <dgm:cxn modelId="{959DFCA3-D667-4779-8A60-4562F85D7544}" type="presOf" srcId="{3B13AF06-4BB6-402C-923E-B270FB07FBFA}" destId="{00F00C0D-857E-4DD3-80CC-B7CFFB7EA4C6}" srcOrd="0" destOrd="0" presId="urn:microsoft.com/office/officeart/2005/8/layout/orgChart1"/>
    <dgm:cxn modelId="{FE6D7988-5FFC-467D-B0E9-B970AD5B7289}" type="presOf" srcId="{0F117B6E-B88D-49A4-8768-CEE243A517AE}" destId="{0DDA117C-11E3-4490-8D45-09408D21F77A}" srcOrd="1" destOrd="0" presId="urn:microsoft.com/office/officeart/2005/8/layout/orgChart1"/>
    <dgm:cxn modelId="{24DDB0D5-813C-4C97-9A9B-C5D511BDB8BC}" type="presOf" srcId="{B63F2BBB-7DAA-44FB-B049-2F750C904062}" destId="{E1F6C2E1-042B-4120-BE9E-D02622F72E3F}" srcOrd="1" destOrd="0" presId="urn:microsoft.com/office/officeart/2005/8/layout/orgChart1"/>
    <dgm:cxn modelId="{C01C6F07-80CF-425F-8391-686BE2322AE3}" srcId="{E46A5080-C84B-480F-88E9-A35EB805AF26}" destId="{B63F2BBB-7DAA-44FB-B049-2F750C904062}" srcOrd="0" destOrd="0" parTransId="{38CD9B8E-A224-45F5-A459-4B7D739B66D6}" sibTransId="{478FFF80-E1BE-458C-9BE9-39916EF1AB50}"/>
    <dgm:cxn modelId="{F4A2D0E7-493E-4000-8F65-9CAB01D121C4}" srcId="{B63F2BBB-7DAA-44FB-B049-2F750C904062}" destId="{2DFA449A-2249-4C40-A0E3-727756B7279B}" srcOrd="2" destOrd="0" parTransId="{3B13AF06-4BB6-402C-923E-B270FB07FBFA}" sibTransId="{5BD18C3A-5EE2-4762-A5E8-C022920B9743}"/>
    <dgm:cxn modelId="{B0C91946-7F97-4F1F-8ED5-39E909B68847}" srcId="{B63F2BBB-7DAA-44FB-B049-2F750C904062}" destId="{355EBFD0-6FDF-48A6-BC52-8D2A5879747C}" srcOrd="0" destOrd="0" parTransId="{2970C467-7B5C-4A76-A22B-11F629581987}" sibTransId="{AAC9A1F5-2498-4DB8-A67F-F2782272BBFC}"/>
    <dgm:cxn modelId="{9B9B3790-C9C3-44ED-A30A-C78831E875A2}" type="presOf" srcId="{4FA3CCE2-DAF2-4305-96E5-741BC90A5AD5}" destId="{50956CAE-E2E4-47C0-933D-7195A15BEBFE}" srcOrd="0" destOrd="0" presId="urn:microsoft.com/office/officeart/2005/8/layout/orgChart1"/>
    <dgm:cxn modelId="{6AE9BCA0-2E31-478B-AB49-3EBFE9FAA7D5}" srcId="{B63F2BBB-7DAA-44FB-B049-2F750C904062}" destId="{0F117B6E-B88D-49A4-8768-CEE243A517AE}" srcOrd="3" destOrd="0" parTransId="{BB2CEB61-5E10-4C4F-B04B-0583BD1207D9}" sibTransId="{68A71336-97DF-49E7-870B-54A57DB3F51D}"/>
    <dgm:cxn modelId="{46FC116A-E16D-44D7-A008-EC6BA77921EA}" type="presOf" srcId="{355EBFD0-6FDF-48A6-BC52-8D2A5879747C}" destId="{263747F9-9427-4A3B-BF3B-8E5D0F1C2ACD}" srcOrd="1" destOrd="0" presId="urn:microsoft.com/office/officeart/2005/8/layout/orgChart1"/>
    <dgm:cxn modelId="{F1072006-FD04-4250-AF60-2D3E08C9A5E4}" type="presOf" srcId="{2DFA449A-2249-4C40-A0E3-727756B7279B}" destId="{D6F3966F-9F69-4BAA-B040-F98E106A4B5B}" srcOrd="1" destOrd="0" presId="urn:microsoft.com/office/officeart/2005/8/layout/orgChart1"/>
    <dgm:cxn modelId="{0053F393-6051-48F3-8F4B-E72E984152AC}" srcId="{B63F2BBB-7DAA-44FB-B049-2F750C904062}" destId="{3DE1AF1F-EA4C-4FB2-968C-EE0D8993DD8E}" srcOrd="1" destOrd="0" parTransId="{4FA3CCE2-DAF2-4305-96E5-741BC90A5AD5}" sibTransId="{34CF1659-8BBF-4292-8BB0-422E0206BB29}"/>
    <dgm:cxn modelId="{D950E839-0053-4989-BAD3-A954C0F7049C}" type="presOf" srcId="{B63F2BBB-7DAA-44FB-B049-2F750C904062}" destId="{17E53629-1A8B-455E-9974-F6BF7E0B2ED7}" srcOrd="0" destOrd="0" presId="urn:microsoft.com/office/officeart/2005/8/layout/orgChart1"/>
    <dgm:cxn modelId="{135002E0-7692-4876-A43C-34F1CFD7EB4D}" type="presParOf" srcId="{0E676D7C-4DE9-4ED2-BADC-DF3E0F029FD8}" destId="{D3D62CA5-D0BB-483E-8F09-13F834C1E6B2}" srcOrd="0" destOrd="0" presId="urn:microsoft.com/office/officeart/2005/8/layout/orgChart1"/>
    <dgm:cxn modelId="{24973BA5-E3B1-4602-8E93-51D2BAC47AEC}" type="presParOf" srcId="{D3D62CA5-D0BB-483E-8F09-13F834C1E6B2}" destId="{AA49A0F2-4D2F-49E5-B0FE-0548AD8902F9}" srcOrd="0" destOrd="0" presId="urn:microsoft.com/office/officeart/2005/8/layout/orgChart1"/>
    <dgm:cxn modelId="{14D07E40-C1A4-4B42-8B71-C5733EE8186E}" type="presParOf" srcId="{AA49A0F2-4D2F-49E5-B0FE-0548AD8902F9}" destId="{17E53629-1A8B-455E-9974-F6BF7E0B2ED7}" srcOrd="0" destOrd="0" presId="urn:microsoft.com/office/officeart/2005/8/layout/orgChart1"/>
    <dgm:cxn modelId="{B90D9016-9B10-4AB2-945A-946424B0E597}" type="presParOf" srcId="{AA49A0F2-4D2F-49E5-B0FE-0548AD8902F9}" destId="{E1F6C2E1-042B-4120-BE9E-D02622F72E3F}" srcOrd="1" destOrd="0" presId="urn:microsoft.com/office/officeart/2005/8/layout/orgChart1"/>
    <dgm:cxn modelId="{058CD9BB-5D2F-4D00-9DFB-0B3F5E598C57}" type="presParOf" srcId="{D3D62CA5-D0BB-483E-8F09-13F834C1E6B2}" destId="{A9B12BEE-FF92-4C47-9870-4FFBC8E58484}" srcOrd="1" destOrd="0" presId="urn:microsoft.com/office/officeart/2005/8/layout/orgChart1"/>
    <dgm:cxn modelId="{4A57D97C-79F8-4E28-915B-6655DC4DFF66}" type="presParOf" srcId="{A9B12BEE-FF92-4C47-9870-4FFBC8E58484}" destId="{81F64F2B-C451-4639-9211-D6CF35F950F7}" srcOrd="0" destOrd="0" presId="urn:microsoft.com/office/officeart/2005/8/layout/orgChart1"/>
    <dgm:cxn modelId="{4356F970-82B6-4B19-BC05-80730F929703}" type="presParOf" srcId="{A9B12BEE-FF92-4C47-9870-4FFBC8E58484}" destId="{E50D0BEC-FF19-47C4-A09D-A4FED5BBEAE4}" srcOrd="1" destOrd="0" presId="urn:microsoft.com/office/officeart/2005/8/layout/orgChart1"/>
    <dgm:cxn modelId="{677B96BF-1BFE-4E87-8945-AA79F97B9208}" type="presParOf" srcId="{E50D0BEC-FF19-47C4-A09D-A4FED5BBEAE4}" destId="{99EE0CEB-29F4-49A6-A455-9C56589638D9}" srcOrd="0" destOrd="0" presId="urn:microsoft.com/office/officeart/2005/8/layout/orgChart1"/>
    <dgm:cxn modelId="{D57FE0FC-5973-4930-B437-E6BD739C7F5E}" type="presParOf" srcId="{99EE0CEB-29F4-49A6-A455-9C56589638D9}" destId="{8B3BF855-D8E6-4672-852C-D82AC5E11608}" srcOrd="0" destOrd="0" presId="urn:microsoft.com/office/officeart/2005/8/layout/orgChart1"/>
    <dgm:cxn modelId="{F1C0BDDE-998B-454B-9D36-9E3B1FB5190C}" type="presParOf" srcId="{99EE0CEB-29F4-49A6-A455-9C56589638D9}" destId="{263747F9-9427-4A3B-BF3B-8E5D0F1C2ACD}" srcOrd="1" destOrd="0" presId="urn:microsoft.com/office/officeart/2005/8/layout/orgChart1"/>
    <dgm:cxn modelId="{81BB5552-E13C-423F-9710-E6BCCF3CB420}" type="presParOf" srcId="{E50D0BEC-FF19-47C4-A09D-A4FED5BBEAE4}" destId="{34848FDA-D652-4FB2-A29B-BFCE3CB1BC97}" srcOrd="1" destOrd="0" presId="urn:microsoft.com/office/officeart/2005/8/layout/orgChart1"/>
    <dgm:cxn modelId="{849B4676-A225-4152-A021-3602E0F0A448}" type="presParOf" srcId="{E50D0BEC-FF19-47C4-A09D-A4FED5BBEAE4}" destId="{77A0E195-2381-43A0-A60C-EA5A43D3A2E6}" srcOrd="2" destOrd="0" presId="urn:microsoft.com/office/officeart/2005/8/layout/orgChart1"/>
    <dgm:cxn modelId="{95BC9450-85EA-4C26-970C-4FCD24CB2F18}" type="presParOf" srcId="{A9B12BEE-FF92-4C47-9870-4FFBC8E58484}" destId="{50956CAE-E2E4-47C0-933D-7195A15BEBFE}" srcOrd="2" destOrd="0" presId="urn:microsoft.com/office/officeart/2005/8/layout/orgChart1"/>
    <dgm:cxn modelId="{1028E3C1-FABA-496B-9511-691BE28E9102}" type="presParOf" srcId="{A9B12BEE-FF92-4C47-9870-4FFBC8E58484}" destId="{F9976F93-2C26-4A19-8A84-A70E9F31973B}" srcOrd="3" destOrd="0" presId="urn:microsoft.com/office/officeart/2005/8/layout/orgChart1"/>
    <dgm:cxn modelId="{1B79A2BB-24D4-4A0E-B218-D3EF3DB8FCBD}" type="presParOf" srcId="{F9976F93-2C26-4A19-8A84-A70E9F31973B}" destId="{CD0FAF4C-9826-4380-BDB4-E72F29EB6BC4}" srcOrd="0" destOrd="0" presId="urn:microsoft.com/office/officeart/2005/8/layout/orgChart1"/>
    <dgm:cxn modelId="{6BDBBA95-6F7C-4068-B12F-DCE8F258E77C}" type="presParOf" srcId="{CD0FAF4C-9826-4380-BDB4-E72F29EB6BC4}" destId="{226F8685-4B27-49C5-B1EE-13A1693A220A}" srcOrd="0" destOrd="0" presId="urn:microsoft.com/office/officeart/2005/8/layout/orgChart1"/>
    <dgm:cxn modelId="{7C7694D9-6A85-4567-A616-AC5E10D82AA0}" type="presParOf" srcId="{CD0FAF4C-9826-4380-BDB4-E72F29EB6BC4}" destId="{BB24AB9D-7686-4F36-89AE-980FC9951640}" srcOrd="1" destOrd="0" presId="urn:microsoft.com/office/officeart/2005/8/layout/orgChart1"/>
    <dgm:cxn modelId="{3F24B869-A1F6-49E0-9F90-50507D585E34}" type="presParOf" srcId="{F9976F93-2C26-4A19-8A84-A70E9F31973B}" destId="{EBEE1A34-9B70-440A-8246-CDDCE8E9ED27}" srcOrd="1" destOrd="0" presId="urn:microsoft.com/office/officeart/2005/8/layout/orgChart1"/>
    <dgm:cxn modelId="{C8E2EE92-E7A1-4DCB-973E-7572B0C67AD1}" type="presParOf" srcId="{F9976F93-2C26-4A19-8A84-A70E9F31973B}" destId="{86C3F988-B147-4A4C-AA8B-E5F80216D4BB}" srcOrd="2" destOrd="0" presId="urn:microsoft.com/office/officeart/2005/8/layout/orgChart1"/>
    <dgm:cxn modelId="{79823320-69EB-4F29-A9B7-2F9EB47D64ED}" type="presParOf" srcId="{A9B12BEE-FF92-4C47-9870-4FFBC8E58484}" destId="{00F00C0D-857E-4DD3-80CC-B7CFFB7EA4C6}" srcOrd="4" destOrd="0" presId="urn:microsoft.com/office/officeart/2005/8/layout/orgChart1"/>
    <dgm:cxn modelId="{E7EE70FC-9D36-4055-AEE3-6E7D540717B2}" type="presParOf" srcId="{A9B12BEE-FF92-4C47-9870-4FFBC8E58484}" destId="{ECABCFC5-D1E4-43BE-A9CD-F3516FD41061}" srcOrd="5" destOrd="0" presId="urn:microsoft.com/office/officeart/2005/8/layout/orgChart1"/>
    <dgm:cxn modelId="{D1E30A00-AE76-4344-8B70-71DC6FEA31E4}" type="presParOf" srcId="{ECABCFC5-D1E4-43BE-A9CD-F3516FD41061}" destId="{5BB5CF76-0A08-4C2B-9B82-E9FD23352369}" srcOrd="0" destOrd="0" presId="urn:microsoft.com/office/officeart/2005/8/layout/orgChart1"/>
    <dgm:cxn modelId="{1738504F-C152-4A6A-A266-1B0BB7F1E5BF}" type="presParOf" srcId="{5BB5CF76-0A08-4C2B-9B82-E9FD23352369}" destId="{1C7449E3-004D-4C50-859F-0BDFC79589AA}" srcOrd="0" destOrd="0" presId="urn:microsoft.com/office/officeart/2005/8/layout/orgChart1"/>
    <dgm:cxn modelId="{F0E646AD-99F9-48EE-8C22-6DC9084A9BD6}" type="presParOf" srcId="{5BB5CF76-0A08-4C2B-9B82-E9FD23352369}" destId="{D6F3966F-9F69-4BAA-B040-F98E106A4B5B}" srcOrd="1" destOrd="0" presId="urn:microsoft.com/office/officeart/2005/8/layout/orgChart1"/>
    <dgm:cxn modelId="{D587F434-2F61-47A5-8417-5B33C2A20751}" type="presParOf" srcId="{ECABCFC5-D1E4-43BE-A9CD-F3516FD41061}" destId="{50F2DA05-C593-4099-B559-BB735DFAFE2E}" srcOrd="1" destOrd="0" presId="urn:microsoft.com/office/officeart/2005/8/layout/orgChart1"/>
    <dgm:cxn modelId="{8899589E-9855-4EFB-94E5-452E427EAAF9}" type="presParOf" srcId="{ECABCFC5-D1E4-43BE-A9CD-F3516FD41061}" destId="{140570D5-1A8D-46CE-BB7B-61241D60F485}" srcOrd="2" destOrd="0" presId="urn:microsoft.com/office/officeart/2005/8/layout/orgChart1"/>
    <dgm:cxn modelId="{CAAAB09D-CF0D-42B5-AA1F-8CBDB5C13765}" type="presParOf" srcId="{A9B12BEE-FF92-4C47-9870-4FFBC8E58484}" destId="{EB55F226-E16C-427F-B0E9-FE5973D69B7F}" srcOrd="6" destOrd="0" presId="urn:microsoft.com/office/officeart/2005/8/layout/orgChart1"/>
    <dgm:cxn modelId="{2D816A41-EF9D-475B-B105-662FE6CF2EA9}" type="presParOf" srcId="{A9B12BEE-FF92-4C47-9870-4FFBC8E58484}" destId="{09976E34-1143-4940-8122-7C0944FEF612}" srcOrd="7" destOrd="0" presId="urn:microsoft.com/office/officeart/2005/8/layout/orgChart1"/>
    <dgm:cxn modelId="{BFCBA9EA-4EE0-4261-8378-5BB157D202C1}" type="presParOf" srcId="{09976E34-1143-4940-8122-7C0944FEF612}" destId="{8FC4A722-8022-446B-825B-51CCF52FFDA2}" srcOrd="0" destOrd="0" presId="urn:microsoft.com/office/officeart/2005/8/layout/orgChart1"/>
    <dgm:cxn modelId="{24B7BEF7-53D6-4B9C-B2F0-0640A88F2151}" type="presParOf" srcId="{8FC4A722-8022-446B-825B-51CCF52FFDA2}" destId="{7CB969D5-0E66-4476-99F5-87D95F05554C}" srcOrd="0" destOrd="0" presId="urn:microsoft.com/office/officeart/2005/8/layout/orgChart1"/>
    <dgm:cxn modelId="{B609C99D-3397-44D4-AE1F-9B982A791E13}" type="presParOf" srcId="{8FC4A722-8022-446B-825B-51CCF52FFDA2}" destId="{0DDA117C-11E3-4490-8D45-09408D21F77A}" srcOrd="1" destOrd="0" presId="urn:microsoft.com/office/officeart/2005/8/layout/orgChart1"/>
    <dgm:cxn modelId="{9BB60D24-30DD-4323-A9DB-968BB793EA32}" type="presParOf" srcId="{09976E34-1143-4940-8122-7C0944FEF612}" destId="{4D78A2A6-49C6-44E6-8DAB-52511AE3AD7B}" srcOrd="1" destOrd="0" presId="urn:microsoft.com/office/officeart/2005/8/layout/orgChart1"/>
    <dgm:cxn modelId="{0CDEE383-9C12-472A-8D7F-AD416F715006}" type="presParOf" srcId="{09976E34-1143-4940-8122-7C0944FEF612}" destId="{AD58E510-741A-47CA-904A-EADAE047396E}" srcOrd="2" destOrd="0" presId="urn:microsoft.com/office/officeart/2005/8/layout/orgChart1"/>
    <dgm:cxn modelId="{916D6F53-AC3F-4980-8713-B4A544924801}" type="presParOf" srcId="{D3D62CA5-D0BB-483E-8F09-13F834C1E6B2}" destId="{D09EC4C0-6337-45CC-B76F-28532415F1A2}"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04C02-E168-48C2-B7CF-9FAB63DD5D4B}">
      <dsp:nvSpPr>
        <dsp:cNvPr id="0" name=""/>
        <dsp:cNvSpPr/>
      </dsp:nvSpPr>
      <dsp:spPr>
        <a:xfrm>
          <a:off x="3482578" y="261"/>
          <a:ext cx="2178843" cy="1416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Oral administration</a:t>
          </a:r>
          <a:endParaRPr lang="en-US" sz="1700" kern="1200" dirty="0"/>
        </a:p>
      </dsp:txBody>
      <dsp:txXfrm>
        <a:off x="3551714" y="69397"/>
        <a:ext cx="2040571" cy="1277976"/>
      </dsp:txXfrm>
    </dsp:sp>
    <dsp:sp modelId="{06AC3939-1072-4C63-AA96-03688256472A}">
      <dsp:nvSpPr>
        <dsp:cNvPr id="0" name=""/>
        <dsp:cNvSpPr/>
      </dsp:nvSpPr>
      <dsp:spPr>
        <a:xfrm>
          <a:off x="2232385" y="708385"/>
          <a:ext cx="4679228" cy="4679228"/>
        </a:xfrm>
        <a:custGeom>
          <a:avLst/>
          <a:gdLst/>
          <a:ahLst/>
          <a:cxnLst/>
          <a:rect l="0" t="0" r="0" b="0"/>
          <a:pathLst>
            <a:path>
              <a:moveTo>
                <a:pt x="3729755" y="457779"/>
              </a:moveTo>
              <a:arcTo wR="2339614" hR="2339614" stAng="18387232"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A6C0324-A501-43E1-8666-0FA76776590A}">
      <dsp:nvSpPr>
        <dsp:cNvPr id="0" name=""/>
        <dsp:cNvSpPr/>
      </dsp:nvSpPr>
      <dsp:spPr>
        <a:xfrm>
          <a:off x="5822192" y="2339875"/>
          <a:ext cx="2178843" cy="1416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Most NSAIDs are weak acid (absorbed well in stomach and intestinal mucosa)</a:t>
          </a:r>
        </a:p>
      </dsp:txBody>
      <dsp:txXfrm>
        <a:off x="5891328" y="2409011"/>
        <a:ext cx="2040571" cy="1277976"/>
      </dsp:txXfrm>
    </dsp:sp>
    <dsp:sp modelId="{041A0B21-F6DF-4543-9845-0E8F3CADC98B}">
      <dsp:nvSpPr>
        <dsp:cNvPr id="0" name=""/>
        <dsp:cNvSpPr/>
      </dsp:nvSpPr>
      <dsp:spPr>
        <a:xfrm>
          <a:off x="2232385" y="708385"/>
          <a:ext cx="4679228" cy="4679228"/>
        </a:xfrm>
        <a:custGeom>
          <a:avLst/>
          <a:gdLst/>
          <a:ahLst/>
          <a:cxnLst/>
          <a:rect l="0" t="0" r="0" b="0"/>
          <a:pathLst>
            <a:path>
              <a:moveTo>
                <a:pt x="4436684" y="3376961"/>
              </a:moveTo>
              <a:arcTo wR="2339614" hR="2339614" stAng="1579199"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CA0270A-B1EC-48C8-9462-A6BE5DFF71B8}">
      <dsp:nvSpPr>
        <dsp:cNvPr id="0" name=""/>
        <dsp:cNvSpPr/>
      </dsp:nvSpPr>
      <dsp:spPr>
        <a:xfrm>
          <a:off x="3482578" y="4679489"/>
          <a:ext cx="2178843" cy="1416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95% bound to plasma-protein (high bioavailability)</a:t>
          </a:r>
          <a:endParaRPr lang="en-US" sz="1700" kern="1200" dirty="0"/>
        </a:p>
      </dsp:txBody>
      <dsp:txXfrm>
        <a:off x="3551714" y="4748625"/>
        <a:ext cx="2040571" cy="1277976"/>
      </dsp:txXfrm>
    </dsp:sp>
    <dsp:sp modelId="{35422269-ACE4-4F85-AF52-A3672B202FAD}">
      <dsp:nvSpPr>
        <dsp:cNvPr id="0" name=""/>
        <dsp:cNvSpPr/>
      </dsp:nvSpPr>
      <dsp:spPr>
        <a:xfrm>
          <a:off x="2232385" y="708385"/>
          <a:ext cx="4679228" cy="4679228"/>
        </a:xfrm>
        <a:custGeom>
          <a:avLst/>
          <a:gdLst/>
          <a:ahLst/>
          <a:cxnLst/>
          <a:rect l="0" t="0" r="0" b="0"/>
          <a:pathLst>
            <a:path>
              <a:moveTo>
                <a:pt x="949472" y="4221448"/>
              </a:moveTo>
              <a:arcTo wR="2339614" hR="2339614" stAng="7587232"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7E3F62-905D-4882-AAD1-1E90047BD67B}">
      <dsp:nvSpPr>
        <dsp:cNvPr id="0" name=""/>
        <dsp:cNvSpPr/>
      </dsp:nvSpPr>
      <dsp:spPr>
        <a:xfrm>
          <a:off x="1142963" y="2339875"/>
          <a:ext cx="2178843" cy="1416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Most metabolized in liver (oxidation &amp; conjugation)</a:t>
          </a:r>
          <a:endParaRPr lang="en-US" sz="1700" kern="1200" dirty="0"/>
        </a:p>
      </dsp:txBody>
      <dsp:txXfrm>
        <a:off x="1212099" y="2409011"/>
        <a:ext cx="2040571" cy="1277976"/>
      </dsp:txXfrm>
    </dsp:sp>
    <dsp:sp modelId="{DECD1952-120D-4836-8186-5B62113F9FB3}">
      <dsp:nvSpPr>
        <dsp:cNvPr id="0" name=""/>
        <dsp:cNvSpPr/>
      </dsp:nvSpPr>
      <dsp:spPr>
        <a:xfrm>
          <a:off x="2232385" y="708385"/>
          <a:ext cx="4679228" cy="4679228"/>
        </a:xfrm>
        <a:custGeom>
          <a:avLst/>
          <a:gdLst/>
          <a:ahLst/>
          <a:cxnLst/>
          <a:rect l="0" t="0" r="0" b="0"/>
          <a:pathLst>
            <a:path>
              <a:moveTo>
                <a:pt x="242543" y="1302267"/>
              </a:moveTo>
              <a:arcTo wR="2339614" hR="2339614" stAng="12379199"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55680-D374-4985-B860-EB69F15C108D}">
      <dsp:nvSpPr>
        <dsp:cNvPr id="0" name=""/>
        <dsp:cNvSpPr/>
      </dsp:nvSpPr>
      <dsp:spPr>
        <a:xfrm>
          <a:off x="2571" y="56804"/>
          <a:ext cx="2507456"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smtClean="0"/>
            <a:t>Analgesic</a:t>
          </a:r>
          <a:endParaRPr lang="en-US" sz="2300" kern="1200" dirty="0"/>
        </a:p>
      </dsp:txBody>
      <dsp:txXfrm>
        <a:off x="2571" y="56804"/>
        <a:ext cx="2507456" cy="662400"/>
      </dsp:txXfrm>
    </dsp:sp>
    <dsp:sp modelId="{1371CECA-FD4A-4465-8A5C-96FB952DC95F}">
      <dsp:nvSpPr>
        <dsp:cNvPr id="0" name=""/>
        <dsp:cNvSpPr/>
      </dsp:nvSpPr>
      <dsp:spPr>
        <a:xfrm>
          <a:off x="2571" y="719204"/>
          <a:ext cx="2507456" cy="37959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ctr" defTabSz="1022350">
            <a:lnSpc>
              <a:spcPct val="90000"/>
            </a:lnSpc>
            <a:spcBef>
              <a:spcPct val="0"/>
            </a:spcBef>
            <a:spcAft>
              <a:spcPct val="15000"/>
            </a:spcAft>
            <a:buChar char="••"/>
          </a:pPr>
          <a:r>
            <a:rPr lang="en-US" sz="2300" kern="1200" dirty="0" smtClean="0"/>
            <a:t>Inhibition of COX enzymes in CNS</a:t>
          </a:r>
          <a:endParaRPr lang="en-US" sz="2300" kern="1200" dirty="0"/>
        </a:p>
        <a:p>
          <a:pPr marL="228600" lvl="1" indent="-228600" algn="ctr" defTabSz="1022350">
            <a:lnSpc>
              <a:spcPct val="90000"/>
            </a:lnSpc>
            <a:spcBef>
              <a:spcPct val="0"/>
            </a:spcBef>
            <a:spcAft>
              <a:spcPct val="15000"/>
            </a:spcAft>
            <a:buChar char="••"/>
          </a:pPr>
          <a:r>
            <a:rPr lang="en-US" sz="2300" kern="1200" dirty="0" smtClean="0"/>
            <a:t>Anti-Inflammatory action </a:t>
          </a:r>
          <a:endParaRPr lang="en-US" sz="2300" kern="1200" dirty="0"/>
        </a:p>
      </dsp:txBody>
      <dsp:txXfrm>
        <a:off x="2571" y="719204"/>
        <a:ext cx="2507456" cy="3795991"/>
      </dsp:txXfrm>
    </dsp:sp>
    <dsp:sp modelId="{E0015D56-86E1-4AC6-B5AF-6618688CFE7A}">
      <dsp:nvSpPr>
        <dsp:cNvPr id="0" name=""/>
        <dsp:cNvSpPr/>
      </dsp:nvSpPr>
      <dsp:spPr>
        <a:xfrm>
          <a:off x="2861071" y="56804"/>
          <a:ext cx="2507456"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smtClean="0"/>
            <a:t>Antipyretic</a:t>
          </a:r>
          <a:endParaRPr lang="en-US" sz="2300" kern="1200" dirty="0"/>
        </a:p>
      </dsp:txBody>
      <dsp:txXfrm>
        <a:off x="2861071" y="56804"/>
        <a:ext cx="2507456" cy="662400"/>
      </dsp:txXfrm>
    </dsp:sp>
    <dsp:sp modelId="{4B2CB0D6-A5C2-42B5-8D88-CEB2B086499F}">
      <dsp:nvSpPr>
        <dsp:cNvPr id="0" name=""/>
        <dsp:cNvSpPr/>
      </dsp:nvSpPr>
      <dsp:spPr>
        <a:xfrm>
          <a:off x="2861071" y="719204"/>
          <a:ext cx="2507456" cy="37959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ctr" defTabSz="1022350">
            <a:lnSpc>
              <a:spcPct val="90000"/>
            </a:lnSpc>
            <a:spcBef>
              <a:spcPct val="0"/>
            </a:spcBef>
            <a:spcAft>
              <a:spcPct val="15000"/>
            </a:spcAft>
            <a:buChar char="••"/>
          </a:pPr>
          <a:r>
            <a:rPr lang="en-US" sz="2300" kern="1200" dirty="0" smtClean="0"/>
            <a:t>Centrally inhibiting Prostaglandins</a:t>
          </a:r>
          <a:endParaRPr lang="en-US" sz="2300" kern="1200" dirty="0"/>
        </a:p>
        <a:p>
          <a:pPr marL="228600" lvl="1" indent="-228600" algn="ctr" defTabSz="1022350">
            <a:lnSpc>
              <a:spcPct val="90000"/>
            </a:lnSpc>
            <a:spcBef>
              <a:spcPct val="0"/>
            </a:spcBef>
            <a:spcAft>
              <a:spcPct val="15000"/>
            </a:spcAft>
            <a:buChar char="••"/>
          </a:pPr>
          <a:r>
            <a:rPr lang="en-US" sz="2300" kern="1200" dirty="0" smtClean="0"/>
            <a:t>production</a:t>
          </a:r>
          <a:endParaRPr lang="en-US" sz="2300" kern="1200" dirty="0"/>
        </a:p>
        <a:p>
          <a:pPr marL="228600" lvl="1" indent="-228600" algn="ctr" defTabSz="1022350">
            <a:lnSpc>
              <a:spcPct val="90000"/>
            </a:lnSpc>
            <a:spcBef>
              <a:spcPct val="0"/>
            </a:spcBef>
            <a:spcAft>
              <a:spcPct val="15000"/>
            </a:spcAft>
            <a:buChar char="••"/>
          </a:pPr>
          <a:endParaRPr lang="en-US" sz="2300" kern="1200" dirty="0"/>
        </a:p>
        <a:p>
          <a:pPr marL="228600" lvl="1" indent="-228600" algn="ctr" defTabSz="1022350">
            <a:lnSpc>
              <a:spcPct val="90000"/>
            </a:lnSpc>
            <a:spcBef>
              <a:spcPct val="0"/>
            </a:spcBef>
            <a:spcAft>
              <a:spcPct val="15000"/>
            </a:spcAft>
            <a:buChar char="••"/>
          </a:pPr>
          <a:r>
            <a:rPr lang="en-US" sz="2300" kern="1200" dirty="0" smtClean="0"/>
            <a:t>Inhibit interleukin-1 release</a:t>
          </a:r>
          <a:endParaRPr lang="en-US" sz="2300" kern="1200" dirty="0"/>
        </a:p>
        <a:p>
          <a:pPr marL="228600" lvl="1" indent="-228600" algn="ctr" defTabSz="1022350">
            <a:lnSpc>
              <a:spcPct val="90000"/>
            </a:lnSpc>
            <a:spcBef>
              <a:spcPct val="0"/>
            </a:spcBef>
            <a:spcAft>
              <a:spcPct val="15000"/>
            </a:spcAft>
            <a:buChar char="••"/>
          </a:pPr>
          <a:r>
            <a:rPr lang="en-US" sz="2300" kern="1200" dirty="0" smtClean="0"/>
            <a:t>Peripheral </a:t>
          </a:r>
          <a:r>
            <a:rPr lang="en-US" sz="2300" kern="1200" dirty="0" err="1" smtClean="0"/>
            <a:t>vasodilation</a:t>
          </a:r>
          <a:endParaRPr lang="en-US" sz="2300" kern="1200" dirty="0"/>
        </a:p>
      </dsp:txBody>
      <dsp:txXfrm>
        <a:off x="2861071" y="719204"/>
        <a:ext cx="2507456" cy="3795991"/>
      </dsp:txXfrm>
    </dsp:sp>
    <dsp:sp modelId="{A3FBF9EB-A335-4B2B-9703-088492B712B0}">
      <dsp:nvSpPr>
        <dsp:cNvPr id="0" name=""/>
        <dsp:cNvSpPr/>
      </dsp:nvSpPr>
      <dsp:spPr>
        <a:xfrm>
          <a:off x="5719571" y="56804"/>
          <a:ext cx="2507456"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smtClean="0"/>
            <a:t>Anti-</a:t>
          </a:r>
          <a:r>
            <a:rPr lang="en-US" sz="2300" kern="1200" dirty="0" err="1" smtClean="0"/>
            <a:t>Inflam</a:t>
          </a:r>
          <a:r>
            <a:rPr lang="en-US" sz="2300" kern="1200" dirty="0" smtClean="0"/>
            <a:t>.</a:t>
          </a:r>
          <a:endParaRPr lang="en-US" sz="2300" kern="1200" dirty="0"/>
        </a:p>
      </dsp:txBody>
      <dsp:txXfrm>
        <a:off x="5719571" y="56804"/>
        <a:ext cx="2507456" cy="662400"/>
      </dsp:txXfrm>
    </dsp:sp>
    <dsp:sp modelId="{577E447C-9660-4471-B428-4B32F71682E3}">
      <dsp:nvSpPr>
        <dsp:cNvPr id="0" name=""/>
        <dsp:cNvSpPr/>
      </dsp:nvSpPr>
      <dsp:spPr>
        <a:xfrm>
          <a:off x="5719571" y="719204"/>
          <a:ext cx="2507456" cy="37959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ctr" defTabSz="1022350">
            <a:lnSpc>
              <a:spcPct val="90000"/>
            </a:lnSpc>
            <a:spcBef>
              <a:spcPct val="0"/>
            </a:spcBef>
            <a:spcAft>
              <a:spcPct val="15000"/>
            </a:spcAft>
            <a:buChar char="••"/>
          </a:pPr>
          <a:r>
            <a:rPr lang="en-US" sz="2300" kern="1200" dirty="0" smtClean="0"/>
            <a:t>Peripherally inhibiting Prostaglandins secretion</a:t>
          </a:r>
          <a:endParaRPr lang="en-US" sz="2300" kern="1200" dirty="0"/>
        </a:p>
        <a:p>
          <a:pPr marL="228600" lvl="1" indent="-228600" algn="ctr" defTabSz="1022350">
            <a:lnSpc>
              <a:spcPct val="90000"/>
            </a:lnSpc>
            <a:spcBef>
              <a:spcPct val="0"/>
            </a:spcBef>
            <a:spcAft>
              <a:spcPct val="15000"/>
            </a:spcAft>
            <a:buChar char="••"/>
          </a:pPr>
          <a:r>
            <a:rPr lang="en-US" sz="2300" kern="1200" dirty="0" smtClean="0"/>
            <a:t>Stabilization of </a:t>
          </a:r>
          <a:r>
            <a:rPr lang="en-US" sz="2300" kern="1200" dirty="0" err="1" smtClean="0"/>
            <a:t>lysosomes</a:t>
          </a:r>
          <a:endParaRPr lang="en-US" sz="2300" kern="1200" dirty="0"/>
        </a:p>
        <a:p>
          <a:pPr marL="228600" lvl="1" indent="-228600" algn="ctr" defTabSz="1022350">
            <a:lnSpc>
              <a:spcPct val="90000"/>
            </a:lnSpc>
            <a:spcBef>
              <a:spcPct val="0"/>
            </a:spcBef>
            <a:spcAft>
              <a:spcPct val="15000"/>
            </a:spcAft>
            <a:buChar char="••"/>
          </a:pPr>
          <a:r>
            <a:rPr lang="en-US" sz="2300" kern="1200" dirty="0" smtClean="0"/>
            <a:t>Inhibits </a:t>
          </a:r>
          <a:r>
            <a:rPr lang="en-US" sz="2300" kern="1200" dirty="0" err="1" smtClean="0"/>
            <a:t>phagocytosis</a:t>
          </a:r>
          <a:endParaRPr lang="en-US" sz="2300" kern="1200" dirty="0"/>
        </a:p>
        <a:p>
          <a:pPr marL="228600" lvl="1" indent="-228600" algn="ctr" defTabSz="1022350">
            <a:lnSpc>
              <a:spcPct val="90000"/>
            </a:lnSpc>
            <a:spcBef>
              <a:spcPct val="0"/>
            </a:spcBef>
            <a:spcAft>
              <a:spcPct val="15000"/>
            </a:spcAft>
            <a:buChar char="••"/>
          </a:pPr>
          <a:r>
            <a:rPr lang="en-US" sz="2300" kern="1200" dirty="0" smtClean="0"/>
            <a:t>Anti-oxidant</a:t>
          </a:r>
          <a:endParaRPr lang="en-US" sz="2300" kern="1200" dirty="0"/>
        </a:p>
      </dsp:txBody>
      <dsp:txXfrm>
        <a:off x="5719571" y="719204"/>
        <a:ext cx="2507456" cy="3795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55680-D374-4985-B860-EB69F15C108D}">
      <dsp:nvSpPr>
        <dsp:cNvPr id="0" name=""/>
        <dsp:cNvSpPr/>
      </dsp:nvSpPr>
      <dsp:spPr>
        <a:xfrm>
          <a:off x="0" y="31679"/>
          <a:ext cx="8229600" cy="178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251968" rIns="440944" bIns="251968" numCol="1" spcCol="1270" anchor="ctr" anchorCtr="0">
          <a:noAutofit/>
        </a:bodyPr>
        <a:lstStyle/>
        <a:p>
          <a:pPr lvl="0" algn="ctr" defTabSz="2755900">
            <a:lnSpc>
              <a:spcPct val="90000"/>
            </a:lnSpc>
            <a:spcBef>
              <a:spcPct val="0"/>
            </a:spcBef>
            <a:spcAft>
              <a:spcPct val="35000"/>
            </a:spcAft>
          </a:pPr>
          <a:r>
            <a:rPr lang="en-US" sz="6200" kern="1200" dirty="0" err="1" smtClean="0"/>
            <a:t>Antiplatelet</a:t>
          </a:r>
          <a:endParaRPr lang="en-US" sz="6200" kern="1200" dirty="0"/>
        </a:p>
      </dsp:txBody>
      <dsp:txXfrm>
        <a:off x="0" y="31679"/>
        <a:ext cx="8229600" cy="1785600"/>
      </dsp:txXfrm>
    </dsp:sp>
    <dsp:sp modelId="{1371CECA-FD4A-4465-8A5C-96FB952DC95F}">
      <dsp:nvSpPr>
        <dsp:cNvPr id="0" name=""/>
        <dsp:cNvSpPr/>
      </dsp:nvSpPr>
      <dsp:spPr>
        <a:xfrm>
          <a:off x="0" y="1817280"/>
          <a:ext cx="8229600" cy="27230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708" tIns="330708" rIns="440944" bIns="496062" numCol="1" spcCol="1270" anchor="t" anchorCtr="0">
          <a:noAutofit/>
        </a:bodyPr>
        <a:lstStyle/>
        <a:p>
          <a:pPr marL="285750" lvl="1" indent="-285750" algn="ctr" defTabSz="2755900">
            <a:lnSpc>
              <a:spcPct val="90000"/>
            </a:lnSpc>
            <a:spcBef>
              <a:spcPct val="0"/>
            </a:spcBef>
            <a:spcAft>
              <a:spcPct val="15000"/>
            </a:spcAft>
            <a:buChar char="••"/>
          </a:pPr>
          <a:r>
            <a:rPr lang="en-US" sz="6200" kern="1200" dirty="0" smtClean="0"/>
            <a:t>Inhibition of platelet COX</a:t>
          </a:r>
          <a:r>
            <a:rPr lang="en-US" sz="6200" kern="1200" baseline="-25000" dirty="0" smtClean="0"/>
            <a:t>1</a:t>
          </a:r>
          <a:r>
            <a:rPr lang="en-US" sz="6200" kern="1200" dirty="0" smtClean="0"/>
            <a:t> enzyme &amp; TXA</a:t>
          </a:r>
          <a:r>
            <a:rPr lang="en-US" sz="6200" kern="1200" baseline="-25000" dirty="0" smtClean="0"/>
            <a:t>2</a:t>
          </a:r>
          <a:r>
            <a:rPr lang="en-US" sz="6200" kern="1200" dirty="0" smtClean="0"/>
            <a:t>  </a:t>
          </a:r>
          <a:endParaRPr lang="en-US" sz="6200" kern="1200" dirty="0"/>
        </a:p>
      </dsp:txBody>
      <dsp:txXfrm>
        <a:off x="0" y="1817280"/>
        <a:ext cx="8229600" cy="2723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3E72A-4FB0-44B2-9F24-A769E7CB9CE3}">
      <dsp:nvSpPr>
        <dsp:cNvPr id="0" name=""/>
        <dsp:cNvSpPr/>
      </dsp:nvSpPr>
      <dsp:spPr>
        <a:xfrm>
          <a:off x="2628900" y="1666427"/>
          <a:ext cx="1438658" cy="499369"/>
        </a:xfrm>
        <a:custGeom>
          <a:avLst/>
          <a:gdLst/>
          <a:ahLst/>
          <a:cxnLst/>
          <a:rect l="0" t="0" r="0" b="0"/>
          <a:pathLst>
            <a:path>
              <a:moveTo>
                <a:pt x="0" y="0"/>
              </a:moveTo>
              <a:lnTo>
                <a:pt x="0" y="249684"/>
              </a:lnTo>
              <a:lnTo>
                <a:pt x="1438658" y="249684"/>
              </a:lnTo>
              <a:lnTo>
                <a:pt x="1438658" y="4993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DBB3EE-B0C2-4E51-B91F-4B61933E04A3}">
      <dsp:nvSpPr>
        <dsp:cNvPr id="0" name=""/>
        <dsp:cNvSpPr/>
      </dsp:nvSpPr>
      <dsp:spPr>
        <a:xfrm>
          <a:off x="1190241" y="1666427"/>
          <a:ext cx="1438658" cy="499369"/>
        </a:xfrm>
        <a:custGeom>
          <a:avLst/>
          <a:gdLst/>
          <a:ahLst/>
          <a:cxnLst/>
          <a:rect l="0" t="0" r="0" b="0"/>
          <a:pathLst>
            <a:path>
              <a:moveTo>
                <a:pt x="1438658" y="0"/>
              </a:moveTo>
              <a:lnTo>
                <a:pt x="1438658" y="249684"/>
              </a:lnTo>
              <a:lnTo>
                <a:pt x="0" y="249684"/>
              </a:lnTo>
              <a:lnTo>
                <a:pt x="0" y="4993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979A7A-5475-4F29-8FB9-2323351A636C}">
      <dsp:nvSpPr>
        <dsp:cNvPr id="0" name=""/>
        <dsp:cNvSpPr/>
      </dsp:nvSpPr>
      <dsp:spPr>
        <a:xfrm>
          <a:off x="1439926" y="477454"/>
          <a:ext cx="2377947" cy="1188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smtClean="0">
              <a:ln>
                <a:noFill/>
              </a:ln>
              <a:solidFill>
                <a:schemeClr val="tx1"/>
              </a:solidFill>
              <a:effectLst/>
              <a:latin typeface="Times New Roman" pitchFamily="18" charset="0"/>
              <a:cs typeface="Times New Roman" pitchFamily="18" charset="0"/>
            </a:rPr>
            <a:t>Hypertension</a:t>
          </a:r>
        </a:p>
      </dsp:txBody>
      <dsp:txXfrm>
        <a:off x="1439926" y="477454"/>
        <a:ext cx="2377947" cy="1188973"/>
      </dsp:txXfrm>
    </dsp:sp>
    <dsp:sp modelId="{B7E3EC2D-78CE-4989-B938-693C090EDDE3}">
      <dsp:nvSpPr>
        <dsp:cNvPr id="0" name=""/>
        <dsp:cNvSpPr/>
      </dsp:nvSpPr>
      <dsp:spPr>
        <a:xfrm>
          <a:off x="1267" y="2165797"/>
          <a:ext cx="2377947" cy="1188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smtClean="0">
              <a:ln>
                <a:noFill/>
              </a:ln>
              <a:solidFill>
                <a:schemeClr val="tx1"/>
              </a:solidFill>
              <a:effectLst/>
              <a:latin typeface="Times New Roman" pitchFamily="18" charset="0"/>
              <a:cs typeface="Times New Roman" pitchFamily="18" charset="0"/>
            </a:rPr>
            <a:t>Systolic Blood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smtClean="0">
              <a:ln>
                <a:noFill/>
              </a:ln>
              <a:solidFill>
                <a:schemeClr val="tx1"/>
              </a:solidFill>
              <a:effectLst/>
              <a:latin typeface="Times New Roman" pitchFamily="18" charset="0"/>
              <a:cs typeface="Times New Roman" pitchFamily="18" charset="0"/>
            </a:rPr>
            <a:t>Pressure (SBP)</a:t>
          </a:r>
        </a:p>
      </dsp:txBody>
      <dsp:txXfrm>
        <a:off x="1267" y="2165797"/>
        <a:ext cx="2377947" cy="1188973"/>
      </dsp:txXfrm>
    </dsp:sp>
    <dsp:sp modelId="{B8F54D8B-B325-4715-8868-E8F368AE5162}">
      <dsp:nvSpPr>
        <dsp:cNvPr id="0" name=""/>
        <dsp:cNvSpPr/>
      </dsp:nvSpPr>
      <dsp:spPr>
        <a:xfrm>
          <a:off x="2878584" y="2165797"/>
          <a:ext cx="2377947" cy="1188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smtClean="0">
              <a:ln>
                <a:noFill/>
              </a:ln>
              <a:solidFill>
                <a:schemeClr val="tx1"/>
              </a:solidFill>
              <a:effectLst/>
              <a:latin typeface="Times New Roman" pitchFamily="18" charset="0"/>
              <a:cs typeface="Times New Roman" pitchFamily="18" charset="0"/>
            </a:rPr>
            <a:t>Diastolic Blood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smtClean="0">
              <a:ln>
                <a:noFill/>
              </a:ln>
              <a:solidFill>
                <a:schemeClr val="tx1"/>
              </a:solidFill>
              <a:effectLst/>
              <a:latin typeface="Times New Roman" pitchFamily="18" charset="0"/>
              <a:cs typeface="Times New Roman" pitchFamily="18" charset="0"/>
            </a:rPr>
            <a:t>Pressure (DBP)</a:t>
          </a:r>
        </a:p>
      </dsp:txBody>
      <dsp:txXfrm>
        <a:off x="2878584" y="2165797"/>
        <a:ext cx="2377947" cy="11889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5F226-E16C-427F-B0E9-FE5973D69B7F}">
      <dsp:nvSpPr>
        <dsp:cNvPr id="0" name=""/>
        <dsp:cNvSpPr/>
      </dsp:nvSpPr>
      <dsp:spPr>
        <a:xfrm>
          <a:off x="4001293" y="803612"/>
          <a:ext cx="2916641" cy="337462"/>
        </a:xfrm>
        <a:custGeom>
          <a:avLst/>
          <a:gdLst/>
          <a:ahLst/>
          <a:cxnLst/>
          <a:rect l="0" t="0" r="0" b="0"/>
          <a:pathLst>
            <a:path>
              <a:moveTo>
                <a:pt x="0" y="0"/>
              </a:moveTo>
              <a:lnTo>
                <a:pt x="0" y="168731"/>
              </a:lnTo>
              <a:lnTo>
                <a:pt x="2916641" y="168731"/>
              </a:lnTo>
              <a:lnTo>
                <a:pt x="2916641" y="3374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F00C0D-857E-4DD3-80CC-B7CFFB7EA4C6}">
      <dsp:nvSpPr>
        <dsp:cNvPr id="0" name=""/>
        <dsp:cNvSpPr/>
      </dsp:nvSpPr>
      <dsp:spPr>
        <a:xfrm>
          <a:off x="4001293" y="803612"/>
          <a:ext cx="972213" cy="337462"/>
        </a:xfrm>
        <a:custGeom>
          <a:avLst/>
          <a:gdLst/>
          <a:ahLst/>
          <a:cxnLst/>
          <a:rect l="0" t="0" r="0" b="0"/>
          <a:pathLst>
            <a:path>
              <a:moveTo>
                <a:pt x="0" y="0"/>
              </a:moveTo>
              <a:lnTo>
                <a:pt x="0" y="168731"/>
              </a:lnTo>
              <a:lnTo>
                <a:pt x="972213" y="168731"/>
              </a:lnTo>
              <a:lnTo>
                <a:pt x="972213" y="3374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56CAE-E2E4-47C0-933D-7195A15BEBFE}">
      <dsp:nvSpPr>
        <dsp:cNvPr id="0" name=""/>
        <dsp:cNvSpPr/>
      </dsp:nvSpPr>
      <dsp:spPr>
        <a:xfrm>
          <a:off x="3029079" y="803612"/>
          <a:ext cx="972213" cy="337462"/>
        </a:xfrm>
        <a:custGeom>
          <a:avLst/>
          <a:gdLst/>
          <a:ahLst/>
          <a:cxnLst/>
          <a:rect l="0" t="0" r="0" b="0"/>
          <a:pathLst>
            <a:path>
              <a:moveTo>
                <a:pt x="972213" y="0"/>
              </a:moveTo>
              <a:lnTo>
                <a:pt x="972213" y="168731"/>
              </a:lnTo>
              <a:lnTo>
                <a:pt x="0" y="168731"/>
              </a:lnTo>
              <a:lnTo>
                <a:pt x="0" y="3374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F64F2B-C451-4639-9211-D6CF35F950F7}">
      <dsp:nvSpPr>
        <dsp:cNvPr id="0" name=""/>
        <dsp:cNvSpPr/>
      </dsp:nvSpPr>
      <dsp:spPr>
        <a:xfrm>
          <a:off x="1084652" y="803612"/>
          <a:ext cx="2916641" cy="337462"/>
        </a:xfrm>
        <a:custGeom>
          <a:avLst/>
          <a:gdLst/>
          <a:ahLst/>
          <a:cxnLst/>
          <a:rect l="0" t="0" r="0" b="0"/>
          <a:pathLst>
            <a:path>
              <a:moveTo>
                <a:pt x="2916641" y="0"/>
              </a:moveTo>
              <a:lnTo>
                <a:pt x="2916641" y="168731"/>
              </a:lnTo>
              <a:lnTo>
                <a:pt x="0" y="168731"/>
              </a:lnTo>
              <a:lnTo>
                <a:pt x="0" y="3374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E53629-1A8B-455E-9974-F6BF7E0B2ED7}">
      <dsp:nvSpPr>
        <dsp:cNvPr id="0" name=""/>
        <dsp:cNvSpPr/>
      </dsp:nvSpPr>
      <dsp:spPr>
        <a:xfrm>
          <a:off x="3197811" y="130"/>
          <a:ext cx="1606964" cy="8034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smtClean="0">
              <a:ln>
                <a:noFill/>
              </a:ln>
              <a:solidFill>
                <a:schemeClr val="tx1"/>
              </a:solidFill>
              <a:effectLst/>
              <a:latin typeface="Times New Roman" pitchFamily="18" charset="0"/>
              <a:cs typeface="Times New Roman" pitchFamily="18" charset="0"/>
            </a:rPr>
            <a:t>Environmental </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smtClean="0">
              <a:ln>
                <a:noFill/>
              </a:ln>
              <a:solidFill>
                <a:schemeClr val="tx1"/>
              </a:solidFill>
              <a:effectLst/>
              <a:latin typeface="Times New Roman" pitchFamily="18" charset="0"/>
              <a:cs typeface="Times New Roman" pitchFamily="18" charset="0"/>
            </a:rPr>
            <a:t>Factors</a:t>
          </a:r>
        </a:p>
      </dsp:txBody>
      <dsp:txXfrm>
        <a:off x="3197811" y="130"/>
        <a:ext cx="1606964" cy="803482"/>
      </dsp:txXfrm>
    </dsp:sp>
    <dsp:sp modelId="{8B3BF855-D8E6-4672-852C-D82AC5E11608}">
      <dsp:nvSpPr>
        <dsp:cNvPr id="0" name=""/>
        <dsp:cNvSpPr/>
      </dsp:nvSpPr>
      <dsp:spPr>
        <a:xfrm>
          <a:off x="281169" y="1141075"/>
          <a:ext cx="1606964" cy="8034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smtClean="0">
              <a:ln>
                <a:noFill/>
              </a:ln>
              <a:solidFill>
                <a:schemeClr val="tx1"/>
              </a:solidFill>
              <a:effectLst/>
              <a:latin typeface="Times New Roman" pitchFamily="18" charset="0"/>
              <a:cs typeface="Times New Roman" pitchFamily="18" charset="0"/>
            </a:rPr>
            <a:t>Stress</a:t>
          </a:r>
        </a:p>
      </dsp:txBody>
      <dsp:txXfrm>
        <a:off x="281169" y="1141075"/>
        <a:ext cx="1606964" cy="803482"/>
      </dsp:txXfrm>
    </dsp:sp>
    <dsp:sp modelId="{226F8685-4B27-49C5-B1EE-13A1693A220A}">
      <dsp:nvSpPr>
        <dsp:cNvPr id="0" name=""/>
        <dsp:cNvSpPr/>
      </dsp:nvSpPr>
      <dsp:spPr>
        <a:xfrm>
          <a:off x="2225597" y="1141075"/>
          <a:ext cx="1606964" cy="8034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smtClean="0">
              <a:ln>
                <a:noFill/>
              </a:ln>
              <a:solidFill>
                <a:schemeClr val="tx1"/>
              </a:solidFill>
              <a:effectLst/>
              <a:latin typeface="Times New Roman" pitchFamily="18" charset="0"/>
              <a:cs typeface="Times New Roman" pitchFamily="18" charset="0"/>
            </a:rPr>
            <a:t>Na+ Intake</a:t>
          </a:r>
        </a:p>
      </dsp:txBody>
      <dsp:txXfrm>
        <a:off x="2225597" y="1141075"/>
        <a:ext cx="1606964" cy="803482"/>
      </dsp:txXfrm>
    </dsp:sp>
    <dsp:sp modelId="{1C7449E3-004D-4C50-859F-0BDFC79589AA}">
      <dsp:nvSpPr>
        <dsp:cNvPr id="0" name=""/>
        <dsp:cNvSpPr/>
      </dsp:nvSpPr>
      <dsp:spPr>
        <a:xfrm>
          <a:off x="4170024" y="1141075"/>
          <a:ext cx="1606964" cy="8034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smtClean="0">
              <a:ln>
                <a:noFill/>
              </a:ln>
              <a:solidFill>
                <a:schemeClr val="tx1"/>
              </a:solidFill>
              <a:effectLst/>
              <a:latin typeface="Times New Roman" pitchFamily="18" charset="0"/>
              <a:cs typeface="Times New Roman" pitchFamily="18" charset="0"/>
            </a:rPr>
            <a:t>Obesity</a:t>
          </a:r>
        </a:p>
      </dsp:txBody>
      <dsp:txXfrm>
        <a:off x="4170024" y="1141075"/>
        <a:ext cx="1606964" cy="803482"/>
      </dsp:txXfrm>
    </dsp:sp>
    <dsp:sp modelId="{7CB969D5-0E66-4476-99F5-87D95F05554C}">
      <dsp:nvSpPr>
        <dsp:cNvPr id="0" name=""/>
        <dsp:cNvSpPr/>
      </dsp:nvSpPr>
      <dsp:spPr>
        <a:xfrm>
          <a:off x="6114452" y="1141075"/>
          <a:ext cx="1606964" cy="8034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smtClean="0">
              <a:ln>
                <a:noFill/>
              </a:ln>
              <a:solidFill>
                <a:schemeClr val="tx1"/>
              </a:solidFill>
              <a:effectLst/>
              <a:latin typeface="Times New Roman" pitchFamily="18" charset="0"/>
              <a:cs typeface="Times New Roman" pitchFamily="18" charset="0"/>
            </a:rPr>
            <a:t>Smoking</a:t>
          </a:r>
        </a:p>
      </dsp:txBody>
      <dsp:txXfrm>
        <a:off x="6114452" y="1141075"/>
        <a:ext cx="1606964" cy="803482"/>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68630"/>
          </a:xfrm>
          <a:prstGeom prst="rect">
            <a:avLst/>
          </a:prstGeom>
        </p:spPr>
        <p:txBody>
          <a:bodyPr vert="horz" lIns="94046" tIns="47023" rIns="94046" bIns="47023" rtlCol="0"/>
          <a:lstStyle>
            <a:lvl1pPr algn="r">
              <a:defRPr sz="1200"/>
            </a:lvl1pPr>
          </a:lstStyle>
          <a:p>
            <a:fld id="{FBF9E466-1780-4DF1-B01F-069E480A5193}" type="datetimeFigureOut">
              <a:rPr lang="en-US" smtClean="0"/>
              <a:t>1/12/2020</a:t>
            </a:fld>
            <a:endParaRPr lang="en-US"/>
          </a:p>
        </p:txBody>
      </p:sp>
      <p:sp>
        <p:nvSpPr>
          <p:cNvPr id="4" name="Footer Placeholder 3"/>
          <p:cNvSpPr>
            <a:spLocks noGrp="1"/>
          </p:cNvSpPr>
          <p:nvPr>
            <p:ph type="ftr" sz="quarter" idx="2"/>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4046" tIns="47023" rIns="94046" bIns="47023" rtlCol="0" anchor="b"/>
          <a:lstStyle>
            <a:lvl1pPr algn="r">
              <a:defRPr sz="1200"/>
            </a:lvl1pPr>
          </a:lstStyle>
          <a:p>
            <a:fld id="{D0E8CD60-E2E5-4B76-9EAA-4C905BC7FA1C}" type="slidenum">
              <a:rPr lang="en-US" smtClean="0"/>
              <a:t>‹#›</a:t>
            </a:fld>
            <a:endParaRPr lang="en-US"/>
          </a:p>
        </p:txBody>
      </p:sp>
    </p:spTree>
    <p:extLst>
      <p:ext uri="{BB962C8B-B14F-4D97-AF65-F5344CB8AC3E}">
        <p14:creationId xmlns:p14="http://schemas.microsoft.com/office/powerpoint/2010/main" val="405982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788" y="0"/>
            <a:ext cx="3070225" cy="468313"/>
          </a:xfrm>
          <a:prstGeom prst="rect">
            <a:avLst/>
          </a:prstGeom>
        </p:spPr>
        <p:txBody>
          <a:bodyPr vert="horz" lIns="91440" tIns="45720" rIns="91440" bIns="45720" rtlCol="0"/>
          <a:lstStyle>
            <a:lvl1pPr algn="r">
              <a:defRPr sz="1200"/>
            </a:lvl1pPr>
          </a:lstStyle>
          <a:p>
            <a:fld id="{F33018FB-D64A-4BCA-AB83-5C8AD4D5F540}" type="datetimeFigureOut">
              <a:rPr lang="en-US" smtClean="0"/>
              <a:t>1/12/2020</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700"/>
            <a:ext cx="3070225"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lIns="91440" tIns="45720" rIns="91440" bIns="45720" rtlCol="0" anchor="b"/>
          <a:lstStyle>
            <a:lvl1pPr algn="r">
              <a:defRPr sz="1200"/>
            </a:lvl1pPr>
          </a:lstStyle>
          <a:p>
            <a:fld id="{1DB389D0-4FC8-41CB-91CB-8A0BCBD3EB80}" type="slidenum">
              <a:rPr lang="en-US" smtClean="0"/>
              <a:t>‹#›</a:t>
            </a:fld>
            <a:endParaRPr lang="en-US"/>
          </a:p>
        </p:txBody>
      </p:sp>
    </p:spTree>
    <p:extLst>
      <p:ext uri="{BB962C8B-B14F-4D97-AF65-F5344CB8AC3E}">
        <p14:creationId xmlns:p14="http://schemas.microsoft.com/office/powerpoint/2010/main" val="323161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389D0-4FC8-41CB-91CB-8A0BCBD3EB80}" type="slidenum">
              <a:rPr lang="en-US" smtClean="0"/>
              <a:t>19</a:t>
            </a:fld>
            <a:endParaRPr lang="en-US"/>
          </a:p>
        </p:txBody>
      </p:sp>
    </p:spTree>
    <p:extLst>
      <p:ext uri="{BB962C8B-B14F-4D97-AF65-F5344CB8AC3E}">
        <p14:creationId xmlns:p14="http://schemas.microsoft.com/office/powerpoint/2010/main" val="4149495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A86F0-1703-49E3-B7D2-94B5E3A79DAD}" type="slidenum">
              <a:rPr lang="en-US"/>
              <a:pPr/>
              <a:t>258</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014100" y="8902343"/>
            <a:ext cx="307086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433A079-9A91-49D8-AB02-2F807E96BA73}" type="slidenum">
              <a:rPr lang="en-US" sz="1200"/>
              <a:pPr algn="r" eaLnBrk="1" hangingPunct="1"/>
              <a:t>514</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6A102-8269-43D2-8418-52642EFA119E}" type="slidenum">
              <a:rPr lang="en-US"/>
              <a:pPr/>
              <a:t>259</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14BA3-A03C-4596-A02E-CA0CF7A372BB}" type="slidenum">
              <a:rPr lang="en-US"/>
              <a:pPr/>
              <a:t>260</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EE9E5-9E5F-475F-9627-FA8DAFCE8915}" type="slidenum">
              <a:rPr lang="en-US"/>
              <a:pPr/>
              <a:t>261</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51DA1-2AA8-4CFF-869D-6F3959387AD4}" type="slidenum">
              <a:rPr lang="en-US"/>
              <a:pPr/>
              <a:t>262</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8E7302-DD68-4DFF-8E3A-C807234659FA}" type="slidenum">
              <a:rPr lang="en-US"/>
              <a:pPr/>
              <a:t>263</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A583D-32BC-433C-BE0F-D7FA441764F7}" type="slidenum">
              <a:rPr lang="en-US"/>
              <a:pPr/>
              <a:t>264</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3DB56-753C-455E-A0EB-C90F1B4AA153}" type="slidenum">
              <a:rPr lang="en-US"/>
              <a:pPr/>
              <a:t>265</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F0FFA-A523-4116-99D8-C0833970D209}" type="slidenum">
              <a:rPr lang="en-US"/>
              <a:pPr/>
              <a:t>266</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DBA71-C4AC-4784-9765-824E8FBE9599}" type="slidenum">
              <a:rPr lang="en-US"/>
              <a:pPr/>
              <a:t>267</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kumimoji="1" sz="3700">
                <a:solidFill>
                  <a:schemeClr val="tx1"/>
                </a:solidFill>
                <a:latin typeface="Times New Roman" pitchFamily="18" charset="0"/>
                <a:ea typeface="宋体" pitchFamily="2" charset="-122"/>
              </a:defRPr>
            </a:lvl1pPr>
            <a:lvl2pPr marL="764124" indent="-293894" eaLnBrk="0" hangingPunct="0">
              <a:defRPr kumimoji="1" sz="3700">
                <a:solidFill>
                  <a:schemeClr val="tx1"/>
                </a:solidFill>
                <a:latin typeface="Times New Roman" pitchFamily="18" charset="0"/>
                <a:ea typeface="宋体" pitchFamily="2" charset="-122"/>
              </a:defRPr>
            </a:lvl2pPr>
            <a:lvl3pPr marL="1175576" indent="-235115" eaLnBrk="0" hangingPunct="0">
              <a:defRPr kumimoji="1" sz="3700">
                <a:solidFill>
                  <a:schemeClr val="tx1"/>
                </a:solidFill>
                <a:latin typeface="Times New Roman" pitchFamily="18" charset="0"/>
                <a:ea typeface="宋体" pitchFamily="2" charset="-122"/>
              </a:defRPr>
            </a:lvl3pPr>
            <a:lvl4pPr marL="1645806" indent="-235115" eaLnBrk="0" hangingPunct="0">
              <a:defRPr kumimoji="1" sz="3700">
                <a:solidFill>
                  <a:schemeClr val="tx1"/>
                </a:solidFill>
                <a:latin typeface="Times New Roman" pitchFamily="18" charset="0"/>
                <a:ea typeface="宋体" pitchFamily="2" charset="-122"/>
              </a:defRPr>
            </a:lvl4pPr>
            <a:lvl5pPr marL="2116036" indent="-235115" eaLnBrk="0" hangingPunct="0">
              <a:defRPr kumimoji="1" sz="3700">
                <a:solidFill>
                  <a:schemeClr val="tx1"/>
                </a:solidFill>
                <a:latin typeface="Times New Roman" pitchFamily="18" charset="0"/>
                <a:ea typeface="宋体" pitchFamily="2" charset="-122"/>
              </a:defRPr>
            </a:lvl5pPr>
            <a:lvl6pPr marL="2586266" indent="-235115" eaLnBrk="0" fontAlgn="base" hangingPunct="0">
              <a:spcBef>
                <a:spcPct val="0"/>
              </a:spcBef>
              <a:spcAft>
                <a:spcPct val="0"/>
              </a:spcAft>
              <a:defRPr kumimoji="1" sz="3700">
                <a:solidFill>
                  <a:schemeClr val="tx1"/>
                </a:solidFill>
                <a:latin typeface="Times New Roman" pitchFamily="18" charset="0"/>
                <a:ea typeface="宋体" pitchFamily="2" charset="-122"/>
              </a:defRPr>
            </a:lvl6pPr>
            <a:lvl7pPr marL="3056496" indent="-235115" eaLnBrk="0" fontAlgn="base" hangingPunct="0">
              <a:spcBef>
                <a:spcPct val="0"/>
              </a:spcBef>
              <a:spcAft>
                <a:spcPct val="0"/>
              </a:spcAft>
              <a:defRPr kumimoji="1" sz="3700">
                <a:solidFill>
                  <a:schemeClr val="tx1"/>
                </a:solidFill>
                <a:latin typeface="Times New Roman" pitchFamily="18" charset="0"/>
                <a:ea typeface="宋体" pitchFamily="2" charset="-122"/>
              </a:defRPr>
            </a:lvl7pPr>
            <a:lvl8pPr marL="3526727" indent="-235115" eaLnBrk="0" fontAlgn="base" hangingPunct="0">
              <a:spcBef>
                <a:spcPct val="0"/>
              </a:spcBef>
              <a:spcAft>
                <a:spcPct val="0"/>
              </a:spcAft>
              <a:defRPr kumimoji="1" sz="3700">
                <a:solidFill>
                  <a:schemeClr val="tx1"/>
                </a:solidFill>
                <a:latin typeface="Times New Roman" pitchFamily="18" charset="0"/>
                <a:ea typeface="宋体" pitchFamily="2" charset="-122"/>
              </a:defRPr>
            </a:lvl8pPr>
            <a:lvl9pPr marL="3996957" indent="-235115" eaLnBrk="0" fontAlgn="base" hangingPunct="0">
              <a:spcBef>
                <a:spcPct val="0"/>
              </a:spcBef>
              <a:spcAft>
                <a:spcPct val="0"/>
              </a:spcAft>
              <a:defRPr kumimoji="1" sz="3700">
                <a:solidFill>
                  <a:schemeClr val="tx1"/>
                </a:solidFill>
                <a:latin typeface="Times New Roman" pitchFamily="18" charset="0"/>
                <a:ea typeface="宋体" pitchFamily="2" charset="-122"/>
              </a:defRPr>
            </a:lvl9pPr>
          </a:lstStyle>
          <a:p>
            <a:pPr eaLnBrk="1" hangingPunct="1"/>
            <a:fld id="{44AC29A7-2B3F-4369-BB5B-3D11BD5C0A01}" type="slidenum">
              <a:rPr lang="zh-CN" altLang="en-US" sz="1200"/>
              <a:pPr eaLnBrk="1" hangingPunct="1"/>
              <a:t>202</a:t>
            </a:fld>
            <a:endParaRPr lang="zh-CN" altLang="en-US" sz="120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zh-CN" smtClean="0"/>
              <a:t>Kallikrein   [</a:t>
            </a:r>
            <a:r>
              <a:rPr lang="zh-CN" altLang="en-US" smtClean="0"/>
              <a:t>生化][药]激肽释放酶</a:t>
            </a:r>
          </a:p>
          <a:p>
            <a:pPr eaLnBrk="1" hangingPunct="1"/>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6F7DD-08CA-4963-854F-1F624955571D}" type="slidenum">
              <a:rPr lang="en-US"/>
              <a:pPr/>
              <a:t>268</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5B5775-06AE-4523-B755-40E2433CFB4F}" type="slidenum">
              <a:rPr lang="en-US"/>
              <a:pPr/>
              <a:t>269</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357BC-D618-401B-A71A-5D01ECC95EA9}" type="slidenum">
              <a:rPr lang="en-US"/>
              <a:pPr/>
              <a:t>270</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47A352-238A-45C6-B3FC-755C5515624E}" type="slidenum">
              <a:rPr lang="en-US"/>
              <a:pPr/>
              <a:t>271</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A569AE-7AB1-4F3C-BAFB-0B5B439C634C}" type="slidenum">
              <a:rPr lang="en-US"/>
              <a:pPr/>
              <a:t>272</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337B6-C822-4C87-BAAF-599E62DE7DFF}" type="slidenum">
              <a:rPr lang="en-US"/>
              <a:pPr/>
              <a:t>273</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D587C1-091C-4154-91B9-B22C97813C2D}" type="slidenum">
              <a:rPr lang="en-US"/>
              <a:pPr/>
              <a:t>274</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612E5-A788-4761-9DBF-E8784C6D1372}" type="slidenum">
              <a:rPr lang="en-US"/>
              <a:pPr/>
              <a:t>275</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BC322-7398-4641-8440-96ED04F6C05C}" type="slidenum">
              <a:rPr lang="en-US"/>
              <a:pPr/>
              <a:t>276</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E377C0-DCE8-49E8-975C-4463BEA14C5C}" type="slidenum">
              <a:rPr lang="en-US"/>
              <a:pPr/>
              <a:t>277</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4124" indent="-293894" eaLnBrk="0" hangingPunct="0">
              <a:defRPr>
                <a:solidFill>
                  <a:schemeClr val="tx1"/>
                </a:solidFill>
                <a:latin typeface="Arial" charset="0"/>
                <a:cs typeface="Arial" charset="0"/>
              </a:defRPr>
            </a:lvl2pPr>
            <a:lvl3pPr marL="1175576" indent="-235115" eaLnBrk="0" hangingPunct="0">
              <a:defRPr>
                <a:solidFill>
                  <a:schemeClr val="tx1"/>
                </a:solidFill>
                <a:latin typeface="Arial" charset="0"/>
                <a:cs typeface="Arial" charset="0"/>
              </a:defRPr>
            </a:lvl3pPr>
            <a:lvl4pPr marL="1645806" indent="-235115" eaLnBrk="0" hangingPunct="0">
              <a:defRPr>
                <a:solidFill>
                  <a:schemeClr val="tx1"/>
                </a:solidFill>
                <a:latin typeface="Arial" charset="0"/>
                <a:cs typeface="Arial" charset="0"/>
              </a:defRPr>
            </a:lvl4pPr>
            <a:lvl5pPr marL="2116036" indent="-235115" eaLnBrk="0" hangingPunct="0">
              <a:defRPr>
                <a:solidFill>
                  <a:schemeClr val="tx1"/>
                </a:solidFill>
                <a:latin typeface="Arial" charset="0"/>
                <a:cs typeface="Arial" charset="0"/>
              </a:defRPr>
            </a:lvl5pPr>
            <a:lvl6pPr marL="2586266" indent="-235115" eaLnBrk="0" fontAlgn="base" hangingPunct="0">
              <a:spcBef>
                <a:spcPct val="0"/>
              </a:spcBef>
              <a:spcAft>
                <a:spcPct val="0"/>
              </a:spcAft>
              <a:defRPr>
                <a:solidFill>
                  <a:schemeClr val="tx1"/>
                </a:solidFill>
                <a:latin typeface="Arial" charset="0"/>
                <a:cs typeface="Arial" charset="0"/>
              </a:defRPr>
            </a:lvl6pPr>
            <a:lvl7pPr marL="3056496" indent="-235115" eaLnBrk="0" fontAlgn="base" hangingPunct="0">
              <a:spcBef>
                <a:spcPct val="0"/>
              </a:spcBef>
              <a:spcAft>
                <a:spcPct val="0"/>
              </a:spcAft>
              <a:defRPr>
                <a:solidFill>
                  <a:schemeClr val="tx1"/>
                </a:solidFill>
                <a:latin typeface="Arial" charset="0"/>
                <a:cs typeface="Arial" charset="0"/>
              </a:defRPr>
            </a:lvl7pPr>
            <a:lvl8pPr marL="3526727" indent="-235115" eaLnBrk="0" fontAlgn="base" hangingPunct="0">
              <a:spcBef>
                <a:spcPct val="0"/>
              </a:spcBef>
              <a:spcAft>
                <a:spcPct val="0"/>
              </a:spcAft>
              <a:defRPr>
                <a:solidFill>
                  <a:schemeClr val="tx1"/>
                </a:solidFill>
                <a:latin typeface="Arial" charset="0"/>
                <a:cs typeface="Arial" charset="0"/>
              </a:defRPr>
            </a:lvl8pPr>
            <a:lvl9pPr marL="3996957" indent="-235115" eaLnBrk="0" fontAlgn="base" hangingPunct="0">
              <a:spcBef>
                <a:spcPct val="0"/>
              </a:spcBef>
              <a:spcAft>
                <a:spcPct val="0"/>
              </a:spcAft>
              <a:defRPr>
                <a:solidFill>
                  <a:schemeClr val="tx1"/>
                </a:solidFill>
                <a:latin typeface="Arial" charset="0"/>
                <a:cs typeface="Arial" charset="0"/>
              </a:defRPr>
            </a:lvl9pPr>
          </a:lstStyle>
          <a:p>
            <a:pPr eaLnBrk="1" hangingPunct="1"/>
            <a:fld id="{762DE2BC-818A-4DA7-9D09-D8D19407641F}" type="slidenum">
              <a:rPr lang="ar-SA" smtClean="0">
                <a:latin typeface="Calibri" pitchFamily="34" charset="0"/>
              </a:rPr>
              <a:pPr eaLnBrk="1" hangingPunct="1"/>
              <a:t>215</a:t>
            </a:fld>
            <a:endParaRPr lang="en-US" smtClean="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7248A-3418-42DA-829A-AF0AF642D8F6}" type="slidenum">
              <a:rPr lang="en-US"/>
              <a:pPr/>
              <a:t>278</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52FB2-2724-4A62-8156-249AD722C684}" type="slidenum">
              <a:rPr lang="en-US"/>
              <a:pPr/>
              <a:t>279</a:t>
            </a:fld>
            <a:endParaRPr lang="en-US"/>
          </a:p>
        </p:txBody>
      </p:sp>
      <p:sp>
        <p:nvSpPr>
          <p:cNvPr id="183298" name="Rectangle 2"/>
          <p:cNvSpPr>
            <a:spLocks noGrp="1" noRot="1" noChangeAspect="1" noChangeArrowheads="1"/>
          </p:cNvSpPr>
          <p:nvPr>
            <p:ph type="sldImg"/>
          </p:nvPr>
        </p:nvSpPr>
        <p:spPr bwMode="auto">
          <a:xfrm>
            <a:off x="1181100" y="702945"/>
            <a:ext cx="4724400" cy="3514725"/>
          </a:xfrm>
          <a:prstGeom prst="rect">
            <a:avLst/>
          </a:prstGeom>
          <a:solidFill>
            <a:srgbClr val="FFFFFF"/>
          </a:solidFill>
          <a:ln>
            <a:solidFill>
              <a:srgbClr val="000000"/>
            </a:solidFill>
            <a:miter lim="800000"/>
            <a:headEnd/>
            <a:tailEnd/>
          </a:ln>
        </p:spPr>
      </p:sp>
      <p:sp>
        <p:nvSpPr>
          <p:cNvPr id="183299" name="Rectangle 3"/>
          <p:cNvSpPr>
            <a:spLocks noGrp="1" noChangeArrowheads="1"/>
          </p:cNvSpPr>
          <p:nvPr>
            <p:ph type="body" idx="1"/>
          </p:nvPr>
        </p:nvSpPr>
        <p:spPr bwMode="auto">
          <a:xfrm>
            <a:off x="944880" y="4451985"/>
            <a:ext cx="5196840" cy="421767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ECA50D-E3AE-482E-BA53-28435F70D761}" type="slidenum">
              <a:rPr lang="en-US"/>
              <a:pPr/>
              <a:t>280</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9B7A94-5FED-447B-BA16-4879664B3301}" type="slidenum">
              <a:rPr lang="en-US" smtClean="0"/>
              <a:pPr/>
              <a:t>282</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7F92B-DC9B-4E5F-8F13-0DB1D4A01F2F}" type="slidenum">
              <a:rPr lang="en-US" smtClean="0"/>
              <a:pPr/>
              <a:t>283</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DA3550-8E7B-40D1-9AB5-72F93CE11542}" type="slidenum">
              <a:rPr lang="en-US" smtClean="0"/>
              <a:pPr/>
              <a:t>284</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F084D2-965E-4F89-9D50-B083BE911E59}" type="slidenum">
              <a:rPr lang="en-US" smtClean="0"/>
              <a:pPr/>
              <a:t>286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DFEE68-33E7-4163-BA48-96DEB26A81CA}" type="slidenum">
              <a:rPr lang="en-US" smtClean="0"/>
              <a:pPr/>
              <a:t>288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DDDF8C-541C-4AE9-9949-539410F77E4C}" type="slidenum">
              <a:rPr lang="en-US" smtClean="0"/>
              <a:pPr/>
              <a:t>292</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C0AECD-C67B-467C-8801-48CC0A8762E9}" type="slidenum">
              <a:rPr lang="en-US" smtClean="0"/>
              <a:pPr/>
              <a:t>293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4124" indent="-293894" eaLnBrk="0" hangingPunct="0">
              <a:defRPr>
                <a:solidFill>
                  <a:schemeClr val="tx1"/>
                </a:solidFill>
                <a:latin typeface="Arial" charset="0"/>
                <a:cs typeface="Arial" charset="0"/>
              </a:defRPr>
            </a:lvl2pPr>
            <a:lvl3pPr marL="1175576" indent="-235115" eaLnBrk="0" hangingPunct="0">
              <a:defRPr>
                <a:solidFill>
                  <a:schemeClr val="tx1"/>
                </a:solidFill>
                <a:latin typeface="Arial" charset="0"/>
                <a:cs typeface="Arial" charset="0"/>
              </a:defRPr>
            </a:lvl3pPr>
            <a:lvl4pPr marL="1645806" indent="-235115" eaLnBrk="0" hangingPunct="0">
              <a:defRPr>
                <a:solidFill>
                  <a:schemeClr val="tx1"/>
                </a:solidFill>
                <a:latin typeface="Arial" charset="0"/>
                <a:cs typeface="Arial" charset="0"/>
              </a:defRPr>
            </a:lvl4pPr>
            <a:lvl5pPr marL="2116036" indent="-235115" eaLnBrk="0" hangingPunct="0">
              <a:defRPr>
                <a:solidFill>
                  <a:schemeClr val="tx1"/>
                </a:solidFill>
                <a:latin typeface="Arial" charset="0"/>
                <a:cs typeface="Arial" charset="0"/>
              </a:defRPr>
            </a:lvl5pPr>
            <a:lvl6pPr marL="2586266" indent="-235115" eaLnBrk="0" fontAlgn="base" hangingPunct="0">
              <a:spcBef>
                <a:spcPct val="0"/>
              </a:spcBef>
              <a:spcAft>
                <a:spcPct val="0"/>
              </a:spcAft>
              <a:defRPr>
                <a:solidFill>
                  <a:schemeClr val="tx1"/>
                </a:solidFill>
                <a:latin typeface="Arial" charset="0"/>
                <a:cs typeface="Arial" charset="0"/>
              </a:defRPr>
            </a:lvl6pPr>
            <a:lvl7pPr marL="3056496" indent="-235115" eaLnBrk="0" fontAlgn="base" hangingPunct="0">
              <a:spcBef>
                <a:spcPct val="0"/>
              </a:spcBef>
              <a:spcAft>
                <a:spcPct val="0"/>
              </a:spcAft>
              <a:defRPr>
                <a:solidFill>
                  <a:schemeClr val="tx1"/>
                </a:solidFill>
                <a:latin typeface="Arial" charset="0"/>
                <a:cs typeface="Arial" charset="0"/>
              </a:defRPr>
            </a:lvl7pPr>
            <a:lvl8pPr marL="3526727" indent="-235115" eaLnBrk="0" fontAlgn="base" hangingPunct="0">
              <a:spcBef>
                <a:spcPct val="0"/>
              </a:spcBef>
              <a:spcAft>
                <a:spcPct val="0"/>
              </a:spcAft>
              <a:defRPr>
                <a:solidFill>
                  <a:schemeClr val="tx1"/>
                </a:solidFill>
                <a:latin typeface="Arial" charset="0"/>
                <a:cs typeface="Arial" charset="0"/>
              </a:defRPr>
            </a:lvl8pPr>
            <a:lvl9pPr marL="3996957" indent="-235115" eaLnBrk="0" fontAlgn="base" hangingPunct="0">
              <a:spcBef>
                <a:spcPct val="0"/>
              </a:spcBef>
              <a:spcAft>
                <a:spcPct val="0"/>
              </a:spcAft>
              <a:defRPr>
                <a:solidFill>
                  <a:schemeClr val="tx1"/>
                </a:solidFill>
                <a:latin typeface="Arial" charset="0"/>
                <a:cs typeface="Arial" charset="0"/>
              </a:defRPr>
            </a:lvl9pPr>
          </a:lstStyle>
          <a:p>
            <a:pPr eaLnBrk="1" hangingPunct="1"/>
            <a:fld id="{61F7CAFC-BCCE-4262-B045-02128ED51C57}" type="slidenum">
              <a:rPr lang="ar-SA" smtClean="0">
                <a:latin typeface="Calibri" pitchFamily="34" charset="0"/>
              </a:rPr>
              <a:pPr eaLnBrk="1" hangingPunct="1"/>
              <a:t>216</a:t>
            </a:fld>
            <a:endParaRPr lang="en-US" smtClean="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BCCC95-089A-4F10-8D11-86F5694B4916}" type="slidenum">
              <a:rPr lang="en-US" smtClean="0"/>
              <a:pPr/>
              <a:t>294</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302909-2D6D-4634-B84A-209D9F80EF7C}" type="slidenum">
              <a:rPr lang="en-US" smtClean="0"/>
              <a:pPr/>
              <a:t>297</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9F8F6-E0F6-4631-AC4C-755D0E458580}" type="slidenum">
              <a:rPr lang="en-US" smtClean="0"/>
              <a:pPr/>
              <a:t>302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825D17-64D9-46F5-A401-878BE2E887A8}" type="slidenum">
              <a:rPr lang="en-US" smtClean="0"/>
              <a:pPr/>
              <a:t>304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endParaRPr lang="en-US" dirty="0"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D87630-169F-4472-A109-B6641321FB0C}" type="slidenum">
              <a:rPr lang="en-US" smtClean="0"/>
              <a:pPr/>
              <a:t>305</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8CB23C-0F6E-4124-9BD1-52946F76B5DD}" type="slidenum">
              <a:rPr lang="en-US" smtClean="0"/>
              <a:pPr/>
              <a:t>306</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endParaRPr lang="en-US" dirty="0"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256850-FC08-402A-BC70-805DA007F6D4}" type="slidenum">
              <a:rPr lang="en-US" smtClean="0"/>
              <a:pPr/>
              <a:t>307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228B6E-DFCC-4079-98EA-62FFD381D33B}" type="slidenum">
              <a:rPr lang="en-US" smtClean="0"/>
              <a:pPr/>
              <a:t>309</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1F5946-B3EB-42BA-86C9-FE73DBCC5A7C}" type="slidenum">
              <a:rPr lang="en-US" smtClean="0"/>
              <a:pPr/>
              <a:t>310</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BB0DC0-4961-4C5F-B079-BD1AA32B965A}" type="slidenum">
              <a:rPr lang="en-US" smtClean="0"/>
              <a:pPr/>
              <a:t>311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4124" indent="-293894" eaLnBrk="0" hangingPunct="0">
              <a:defRPr>
                <a:solidFill>
                  <a:schemeClr val="tx1"/>
                </a:solidFill>
                <a:latin typeface="Arial" charset="0"/>
                <a:cs typeface="Arial" charset="0"/>
              </a:defRPr>
            </a:lvl2pPr>
            <a:lvl3pPr marL="1175576" indent="-235115" eaLnBrk="0" hangingPunct="0">
              <a:defRPr>
                <a:solidFill>
                  <a:schemeClr val="tx1"/>
                </a:solidFill>
                <a:latin typeface="Arial" charset="0"/>
                <a:cs typeface="Arial" charset="0"/>
              </a:defRPr>
            </a:lvl3pPr>
            <a:lvl4pPr marL="1645806" indent="-235115" eaLnBrk="0" hangingPunct="0">
              <a:defRPr>
                <a:solidFill>
                  <a:schemeClr val="tx1"/>
                </a:solidFill>
                <a:latin typeface="Arial" charset="0"/>
                <a:cs typeface="Arial" charset="0"/>
              </a:defRPr>
            </a:lvl4pPr>
            <a:lvl5pPr marL="2116036" indent="-235115" eaLnBrk="0" hangingPunct="0">
              <a:defRPr>
                <a:solidFill>
                  <a:schemeClr val="tx1"/>
                </a:solidFill>
                <a:latin typeface="Arial" charset="0"/>
                <a:cs typeface="Arial" charset="0"/>
              </a:defRPr>
            </a:lvl5pPr>
            <a:lvl6pPr marL="2586266" indent="-235115" eaLnBrk="0" fontAlgn="base" hangingPunct="0">
              <a:spcBef>
                <a:spcPct val="0"/>
              </a:spcBef>
              <a:spcAft>
                <a:spcPct val="0"/>
              </a:spcAft>
              <a:defRPr>
                <a:solidFill>
                  <a:schemeClr val="tx1"/>
                </a:solidFill>
                <a:latin typeface="Arial" charset="0"/>
                <a:cs typeface="Arial" charset="0"/>
              </a:defRPr>
            </a:lvl6pPr>
            <a:lvl7pPr marL="3056496" indent="-235115" eaLnBrk="0" fontAlgn="base" hangingPunct="0">
              <a:spcBef>
                <a:spcPct val="0"/>
              </a:spcBef>
              <a:spcAft>
                <a:spcPct val="0"/>
              </a:spcAft>
              <a:defRPr>
                <a:solidFill>
                  <a:schemeClr val="tx1"/>
                </a:solidFill>
                <a:latin typeface="Arial" charset="0"/>
                <a:cs typeface="Arial" charset="0"/>
              </a:defRPr>
            </a:lvl7pPr>
            <a:lvl8pPr marL="3526727" indent="-235115" eaLnBrk="0" fontAlgn="base" hangingPunct="0">
              <a:spcBef>
                <a:spcPct val="0"/>
              </a:spcBef>
              <a:spcAft>
                <a:spcPct val="0"/>
              </a:spcAft>
              <a:defRPr>
                <a:solidFill>
                  <a:schemeClr val="tx1"/>
                </a:solidFill>
                <a:latin typeface="Arial" charset="0"/>
                <a:cs typeface="Arial" charset="0"/>
              </a:defRPr>
            </a:lvl8pPr>
            <a:lvl9pPr marL="3996957" indent="-235115" eaLnBrk="0" fontAlgn="base" hangingPunct="0">
              <a:spcBef>
                <a:spcPct val="0"/>
              </a:spcBef>
              <a:spcAft>
                <a:spcPct val="0"/>
              </a:spcAft>
              <a:defRPr>
                <a:solidFill>
                  <a:schemeClr val="tx1"/>
                </a:solidFill>
                <a:latin typeface="Arial" charset="0"/>
                <a:cs typeface="Arial" charset="0"/>
              </a:defRPr>
            </a:lvl9pPr>
          </a:lstStyle>
          <a:p>
            <a:pPr eaLnBrk="1" hangingPunct="1"/>
            <a:fld id="{ED3FC28C-1C20-4CBB-AEFB-DFCB940A5322}" type="slidenum">
              <a:rPr lang="ar-SA" smtClean="0">
                <a:latin typeface="Calibri" pitchFamily="34" charset="0"/>
              </a:rPr>
              <a:pPr eaLnBrk="1" hangingPunct="1"/>
              <a:t>237</a:t>
            </a:fld>
            <a:endParaRPr lang="ar-SA" smtClean="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294AD9-3E26-4935-A796-1718ADD2CB7E}" type="slidenum">
              <a:rPr lang="en-US" smtClean="0"/>
              <a:pPr/>
              <a:t>312</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9BA6AD-2CFD-40D2-888A-571D073E0373}" type="slidenum">
              <a:rPr lang="en-US" smtClean="0"/>
              <a:pPr/>
              <a:t>313</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184474-B01E-4258-BE49-77D6D450276F}" type="slidenum">
              <a:rPr lang="en-US" smtClean="0"/>
              <a:pPr/>
              <a:t>314</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85DBB8-CB2A-4BF5-B96B-65C19D8EE1BC}" type="slidenum">
              <a:rPr lang="en-US" smtClean="0"/>
              <a:pPr/>
              <a:t>315</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F989ED-1D30-4C51-8128-822F3FA7CA47}" type="slidenum">
              <a:rPr lang="en-US" smtClean="0"/>
              <a:pPr/>
              <a:t>316</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7D5584-68BF-4C15-99BE-5E6FF1F76609}" type="slidenum">
              <a:rPr lang="en-US" smtClean="0"/>
              <a:pPr/>
              <a:t>318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A7CD6B-AEB1-4404-869F-995BE209EC9F}" type="slidenum">
              <a:rPr lang="en-US" smtClean="0"/>
              <a:pPr/>
              <a:t>319</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24301C-05BE-481C-9317-74C161C865EC}" type="slidenum">
              <a:rPr lang="en-US" smtClean="0"/>
              <a:pPr/>
              <a:t>321</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802A8D-E925-4AFD-BC01-611304438C04}" type="slidenum">
              <a:rPr lang="en-US" smtClean="0"/>
              <a:pPr/>
              <a:t>322</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406027-72B6-4EDC-A063-AA37CA74C441}" type="slidenum">
              <a:rPr lang="en-US" smtClean="0"/>
              <a:pPr/>
              <a:t>324</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E6E62-0DB2-4D2B-AEB1-A09F402D29E9}" type="slidenum">
              <a:rPr lang="en-US"/>
              <a:pPr/>
              <a:t>254</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5B940F-4FB1-4F94-BB22-0108DEF57410}" type="slidenum">
              <a:rPr lang="en-US" smtClean="0"/>
              <a:pPr/>
              <a:t>325</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A8B24A-D887-4831-BA46-8B0412590A5B}" type="slidenum">
              <a:rPr lang="en-US" smtClean="0"/>
              <a:pPr/>
              <a:t>326</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EA9977-8729-47E4-86C8-558CA8FADA10}" type="slidenum">
              <a:rPr lang="en-US" smtClean="0"/>
              <a:pPr/>
              <a:t>327</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A525C1-7528-4F90-8D8B-0EA1050694C5}" type="slidenum">
              <a:rPr lang="en-US" smtClean="0"/>
              <a:pPr/>
              <a:t>328</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43604A-58A2-43EB-A8A1-0843426D24B8}" type="slidenum">
              <a:rPr lang="en-US" smtClean="0"/>
              <a:pPr/>
              <a:t>330</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dirty="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A07EF2-2EF1-48DB-90C1-5C01722EE8ED}" type="slidenum">
              <a:rPr lang="en-US" smtClean="0"/>
              <a:pPr/>
              <a:t>331</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32D47C-8D0D-485A-A02B-AC64580D57B3}" type="slidenum">
              <a:rPr lang="en-US" smtClean="0"/>
              <a:pPr/>
              <a:t>332</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xfrm>
            <a:off x="236220" y="4373880"/>
            <a:ext cx="6535420" cy="4686300"/>
          </a:xfrm>
          <a:noFill/>
        </p:spPr>
        <p:txBody>
          <a:bodyPr wrap="square" numCol="1" anchor="t" anchorCtr="0" compatLnSpc="1">
            <a:prstTxWarp prst="textNoShape">
              <a:avLst/>
            </a:prstTxWarp>
          </a:bodyPr>
          <a:lstStyle/>
          <a:p>
            <a:endParaRPr lang="en-US" sz="1600" dirty="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CA51FD-D135-4B28-8EB5-5DA5467561EF}" type="slidenum">
              <a:rPr lang="en-US" smtClean="0"/>
              <a:pPr/>
              <a:t>333</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5EE207-90CC-43FD-9370-34CC70116962}" type="slidenum">
              <a:rPr lang="en-US" smtClean="0"/>
              <a:pPr/>
              <a:t>334</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4F3978-ED19-4F70-A4B5-25507893F318}" type="slidenum">
              <a:rPr lang="en-US" smtClean="0"/>
              <a:pPr/>
              <a:t>335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3BCD2-41AD-4857-9391-1ADA8DE1F4D6}" type="slidenum">
              <a:rPr lang="en-US"/>
              <a:pPr/>
              <a:t>255</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3E401C-86FF-425F-A95B-8B5E5E2E6AC8}" type="slidenum">
              <a:rPr lang="en-US" smtClean="0"/>
              <a:pPr/>
              <a:t>336</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92E5F1-EEC5-4DE1-8AE5-1131FAA306C6}" type="slidenum">
              <a:rPr lang="en-US" smtClean="0"/>
              <a:pPr/>
              <a:t>338</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0A1D83-A41B-4618-A113-511A93CE8E44}" type="slidenum">
              <a:rPr lang="en-US" smtClean="0"/>
              <a:pPr/>
              <a:t>340</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dirty="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072187-1326-49B3-A70A-750D13DE79DF}" type="slidenum">
              <a:rPr lang="en-US" smtClean="0"/>
              <a:pPr/>
              <a:t>341</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343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344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346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347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349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350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C74223-6B3B-4983-B89C-3344C4BB1922}" type="slidenum">
              <a:rPr lang="en-US"/>
              <a:pPr/>
              <a:t>256</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40460"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351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352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354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356</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359</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360</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361</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B0FAB2-7FA6-43C1-BEEB-2172B2076F27}" type="slidenum">
              <a:rPr lang="en-US"/>
              <a:pPr/>
              <a:t>257</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365</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366</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367</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369</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375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1030E-5470-40A2-9D0D-23CC4AFABBBB}" type="slidenum">
              <a:rPr lang="en-US" smtClean="0"/>
              <a:pPr>
                <a:defRPr/>
              </a:pPr>
              <a:t>377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charset="-128"/>
              </a:defRPr>
            </a:lvl1pPr>
            <a:lvl2pPr marL="764124" indent="-293894">
              <a:defRPr sz="2500">
                <a:solidFill>
                  <a:schemeClr val="tx1"/>
                </a:solidFill>
                <a:latin typeface="Arial" charset="0"/>
                <a:ea typeface="ＭＳ Ｐゴシック" charset="-128"/>
              </a:defRPr>
            </a:lvl2pPr>
            <a:lvl3pPr marL="1175576" indent="-235115">
              <a:defRPr sz="2500">
                <a:solidFill>
                  <a:schemeClr val="tx1"/>
                </a:solidFill>
                <a:latin typeface="Arial" charset="0"/>
                <a:ea typeface="ＭＳ Ｐゴシック" charset="-128"/>
              </a:defRPr>
            </a:lvl3pPr>
            <a:lvl4pPr marL="1645806" indent="-235115">
              <a:defRPr sz="2500">
                <a:solidFill>
                  <a:schemeClr val="tx1"/>
                </a:solidFill>
                <a:latin typeface="Arial" charset="0"/>
                <a:ea typeface="ＭＳ Ｐゴシック" charset="-128"/>
              </a:defRPr>
            </a:lvl4pPr>
            <a:lvl5pPr marL="2116036" indent="-235115">
              <a:defRPr sz="2500">
                <a:solidFill>
                  <a:schemeClr val="tx1"/>
                </a:solidFill>
                <a:latin typeface="Arial" charset="0"/>
                <a:ea typeface="ＭＳ Ｐゴシック" charset="-128"/>
              </a:defRPr>
            </a:lvl5pPr>
            <a:lvl6pPr marL="2586266" indent="-235115" eaLnBrk="0" fontAlgn="base" hangingPunct="0">
              <a:spcBef>
                <a:spcPct val="0"/>
              </a:spcBef>
              <a:spcAft>
                <a:spcPct val="0"/>
              </a:spcAft>
              <a:defRPr sz="2500">
                <a:solidFill>
                  <a:schemeClr val="tx1"/>
                </a:solidFill>
                <a:latin typeface="Arial" charset="0"/>
                <a:ea typeface="ＭＳ Ｐゴシック" charset="-128"/>
              </a:defRPr>
            </a:lvl6pPr>
            <a:lvl7pPr marL="3056496" indent="-235115" eaLnBrk="0" fontAlgn="base" hangingPunct="0">
              <a:spcBef>
                <a:spcPct val="0"/>
              </a:spcBef>
              <a:spcAft>
                <a:spcPct val="0"/>
              </a:spcAft>
              <a:defRPr sz="2500">
                <a:solidFill>
                  <a:schemeClr val="tx1"/>
                </a:solidFill>
                <a:latin typeface="Arial" charset="0"/>
                <a:ea typeface="ＭＳ Ｐゴシック" charset="-128"/>
              </a:defRPr>
            </a:lvl7pPr>
            <a:lvl8pPr marL="3526727" indent="-235115" eaLnBrk="0" fontAlgn="base" hangingPunct="0">
              <a:spcBef>
                <a:spcPct val="0"/>
              </a:spcBef>
              <a:spcAft>
                <a:spcPct val="0"/>
              </a:spcAft>
              <a:defRPr sz="2500">
                <a:solidFill>
                  <a:schemeClr val="tx1"/>
                </a:solidFill>
                <a:latin typeface="Arial" charset="0"/>
                <a:ea typeface="ＭＳ Ｐゴシック" charset="-128"/>
              </a:defRPr>
            </a:lvl8pPr>
            <a:lvl9pPr marL="3996957" indent="-235115" eaLnBrk="0" fontAlgn="base" hangingPunct="0">
              <a:spcBef>
                <a:spcPct val="0"/>
              </a:spcBef>
              <a:spcAft>
                <a:spcPct val="0"/>
              </a:spcAft>
              <a:defRPr sz="2500">
                <a:solidFill>
                  <a:schemeClr val="tx1"/>
                </a:solidFill>
                <a:latin typeface="Arial" charset="0"/>
                <a:ea typeface="ＭＳ Ｐゴシック" charset="-128"/>
              </a:defRPr>
            </a:lvl9pPr>
          </a:lstStyle>
          <a:p>
            <a:fld id="{689CF6BA-D582-488D-882A-7BF3FC2D9F1C}" type="slidenum">
              <a:rPr lang="id-ID" sz="1200"/>
              <a:pPr/>
              <a:t>427</a:t>
            </a:fld>
            <a:endParaRPr lang="id-ID"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4124" indent="-293894" eaLnBrk="0" hangingPunct="0">
              <a:defRPr>
                <a:solidFill>
                  <a:schemeClr val="tx1"/>
                </a:solidFill>
                <a:latin typeface="Arial" charset="0"/>
              </a:defRPr>
            </a:lvl2pPr>
            <a:lvl3pPr marL="1175576" indent="-235115" eaLnBrk="0" hangingPunct="0">
              <a:defRPr>
                <a:solidFill>
                  <a:schemeClr val="tx1"/>
                </a:solidFill>
                <a:latin typeface="Arial" charset="0"/>
              </a:defRPr>
            </a:lvl3pPr>
            <a:lvl4pPr marL="1645806" indent="-235115" eaLnBrk="0" hangingPunct="0">
              <a:defRPr>
                <a:solidFill>
                  <a:schemeClr val="tx1"/>
                </a:solidFill>
                <a:latin typeface="Arial" charset="0"/>
              </a:defRPr>
            </a:lvl4pPr>
            <a:lvl5pPr marL="2116036" indent="-235115" eaLnBrk="0" hangingPunct="0">
              <a:defRPr>
                <a:solidFill>
                  <a:schemeClr val="tx1"/>
                </a:solidFill>
                <a:latin typeface="Arial" charset="0"/>
              </a:defRPr>
            </a:lvl5pPr>
            <a:lvl6pPr marL="2586266" indent="-235115" eaLnBrk="0" fontAlgn="base" hangingPunct="0">
              <a:spcBef>
                <a:spcPct val="0"/>
              </a:spcBef>
              <a:spcAft>
                <a:spcPct val="0"/>
              </a:spcAft>
              <a:defRPr>
                <a:solidFill>
                  <a:schemeClr val="tx1"/>
                </a:solidFill>
                <a:latin typeface="Arial" charset="0"/>
              </a:defRPr>
            </a:lvl6pPr>
            <a:lvl7pPr marL="3056496" indent="-235115" eaLnBrk="0" fontAlgn="base" hangingPunct="0">
              <a:spcBef>
                <a:spcPct val="0"/>
              </a:spcBef>
              <a:spcAft>
                <a:spcPct val="0"/>
              </a:spcAft>
              <a:defRPr>
                <a:solidFill>
                  <a:schemeClr val="tx1"/>
                </a:solidFill>
                <a:latin typeface="Arial" charset="0"/>
              </a:defRPr>
            </a:lvl7pPr>
            <a:lvl8pPr marL="3526727" indent="-235115" eaLnBrk="0" fontAlgn="base" hangingPunct="0">
              <a:spcBef>
                <a:spcPct val="0"/>
              </a:spcBef>
              <a:spcAft>
                <a:spcPct val="0"/>
              </a:spcAft>
              <a:defRPr>
                <a:solidFill>
                  <a:schemeClr val="tx1"/>
                </a:solidFill>
                <a:latin typeface="Arial" charset="0"/>
              </a:defRPr>
            </a:lvl8pPr>
            <a:lvl9pPr marL="3996957" indent="-235115" eaLnBrk="0" fontAlgn="base" hangingPunct="0">
              <a:spcBef>
                <a:spcPct val="0"/>
              </a:spcBef>
              <a:spcAft>
                <a:spcPct val="0"/>
              </a:spcAft>
              <a:defRPr>
                <a:solidFill>
                  <a:schemeClr val="tx1"/>
                </a:solidFill>
                <a:latin typeface="Arial" charset="0"/>
              </a:defRPr>
            </a:lvl9pPr>
          </a:lstStyle>
          <a:p>
            <a:pPr eaLnBrk="1" hangingPunct="1"/>
            <a:fld id="{4B779E12-52E6-4676-A175-0B7D20EC7D6F}" type="slidenum">
              <a:rPr lang="en-US" smtClean="0"/>
              <a:pPr eaLnBrk="1" hangingPunct="1"/>
              <a:t>490</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Baroreflexes are responsible for minute to minute regulation of BP. Central sympathetic neurones in vasomotor area are tonically active. When there is stretch in the vessel wall brought about by rise in pressure, baroreceptor stimulation occurs and inhibits sympathetic discharge. On the other hand reduction in stretch, increases baroreceptor activity. Therefore, there will be increase in PVR (constriction of arterioles), and increase in CO (increase in venous return due to constriction of capacitance venules and direct stimulation of heart – thereby restoring normal blood pressure. Acts in vasodilators and shock.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4124" indent="-293894" eaLnBrk="0" hangingPunct="0">
              <a:defRPr>
                <a:solidFill>
                  <a:schemeClr val="tx1"/>
                </a:solidFill>
                <a:latin typeface="Arial" charset="0"/>
              </a:defRPr>
            </a:lvl2pPr>
            <a:lvl3pPr marL="1175576" indent="-235115" eaLnBrk="0" hangingPunct="0">
              <a:defRPr>
                <a:solidFill>
                  <a:schemeClr val="tx1"/>
                </a:solidFill>
                <a:latin typeface="Arial" charset="0"/>
              </a:defRPr>
            </a:lvl3pPr>
            <a:lvl4pPr marL="1645806" indent="-235115" eaLnBrk="0" hangingPunct="0">
              <a:defRPr>
                <a:solidFill>
                  <a:schemeClr val="tx1"/>
                </a:solidFill>
                <a:latin typeface="Arial" charset="0"/>
              </a:defRPr>
            </a:lvl4pPr>
            <a:lvl5pPr marL="2116036" indent="-235115" eaLnBrk="0" hangingPunct="0">
              <a:defRPr>
                <a:solidFill>
                  <a:schemeClr val="tx1"/>
                </a:solidFill>
                <a:latin typeface="Arial" charset="0"/>
              </a:defRPr>
            </a:lvl5pPr>
            <a:lvl6pPr marL="2586266" indent="-235115" eaLnBrk="0" fontAlgn="base" hangingPunct="0">
              <a:spcBef>
                <a:spcPct val="0"/>
              </a:spcBef>
              <a:spcAft>
                <a:spcPct val="0"/>
              </a:spcAft>
              <a:defRPr>
                <a:solidFill>
                  <a:schemeClr val="tx1"/>
                </a:solidFill>
                <a:latin typeface="Arial" charset="0"/>
              </a:defRPr>
            </a:lvl6pPr>
            <a:lvl7pPr marL="3056496" indent="-235115" eaLnBrk="0" fontAlgn="base" hangingPunct="0">
              <a:spcBef>
                <a:spcPct val="0"/>
              </a:spcBef>
              <a:spcAft>
                <a:spcPct val="0"/>
              </a:spcAft>
              <a:defRPr>
                <a:solidFill>
                  <a:schemeClr val="tx1"/>
                </a:solidFill>
                <a:latin typeface="Arial" charset="0"/>
              </a:defRPr>
            </a:lvl7pPr>
            <a:lvl8pPr marL="3526727" indent="-235115" eaLnBrk="0" fontAlgn="base" hangingPunct="0">
              <a:spcBef>
                <a:spcPct val="0"/>
              </a:spcBef>
              <a:spcAft>
                <a:spcPct val="0"/>
              </a:spcAft>
              <a:defRPr>
                <a:solidFill>
                  <a:schemeClr val="tx1"/>
                </a:solidFill>
                <a:latin typeface="Arial" charset="0"/>
              </a:defRPr>
            </a:lvl8pPr>
            <a:lvl9pPr marL="3996957" indent="-235115" eaLnBrk="0" fontAlgn="base" hangingPunct="0">
              <a:spcBef>
                <a:spcPct val="0"/>
              </a:spcBef>
              <a:spcAft>
                <a:spcPct val="0"/>
              </a:spcAft>
              <a:defRPr>
                <a:solidFill>
                  <a:schemeClr val="tx1"/>
                </a:solidFill>
                <a:latin typeface="Arial" charset="0"/>
              </a:defRPr>
            </a:lvl9pPr>
          </a:lstStyle>
          <a:p>
            <a:pPr eaLnBrk="1" hangingPunct="1"/>
            <a:fld id="{DE82E364-2B55-4AE4-94BB-96525DD8957D}" type="slidenum">
              <a:rPr lang="en-US" smtClean="0"/>
              <a:pPr eaLnBrk="1" hangingPunct="1"/>
              <a:t>496</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5631DB-ADA9-408F-AA3B-C5AFE0541883}" type="datetimeFigureOut">
              <a:rPr lang="en-US" smtClean="0"/>
              <a:pPr/>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5631DB-ADA9-408F-AA3B-C5AFE0541883}" type="datetimeFigureOut">
              <a:rPr lang="en-US" smtClean="0"/>
              <a:pPr/>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5631DB-ADA9-408F-AA3B-C5AFE0541883}" type="datetimeFigureOut">
              <a:rPr lang="en-US" smtClean="0"/>
              <a:pPr/>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2A1819-269D-4A46-B8E4-60119526711E}" type="slidenum">
              <a:rPr lang="en-US"/>
              <a:pPr>
                <a:defRPr/>
              </a:pPr>
              <a:t>‹#›</a:t>
            </a:fld>
            <a:endParaRPr lang="en-US"/>
          </a:p>
        </p:txBody>
      </p:sp>
    </p:spTree>
    <p:extLst>
      <p:ext uri="{BB962C8B-B14F-4D97-AF65-F5344CB8AC3E}">
        <p14:creationId xmlns:p14="http://schemas.microsoft.com/office/powerpoint/2010/main" val="328342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5631DB-ADA9-408F-AA3B-C5AFE0541883}" type="datetimeFigureOut">
              <a:rPr lang="en-US" smtClean="0"/>
              <a:pPr/>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5631DB-ADA9-408F-AA3B-C5AFE0541883}" type="datetimeFigureOut">
              <a:rPr lang="en-US" smtClean="0"/>
              <a:pPr/>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5631DB-ADA9-408F-AA3B-C5AFE0541883}" type="datetimeFigureOut">
              <a:rPr lang="en-US" smtClean="0"/>
              <a:pPr/>
              <a:t>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5631DB-ADA9-408F-AA3B-C5AFE0541883}" type="datetimeFigureOut">
              <a:rPr lang="en-US" smtClean="0"/>
              <a:pPr/>
              <a:t>1/12/2020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5631DB-ADA9-408F-AA3B-C5AFE0541883}" type="datetimeFigureOut">
              <a:rPr lang="en-US" smtClean="0"/>
              <a:pPr/>
              <a:t>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631DB-ADA9-408F-AA3B-C5AFE0541883}" type="datetimeFigureOut">
              <a:rPr lang="en-US" smtClean="0"/>
              <a:pPr/>
              <a:t>1/12/2020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5631DB-ADA9-408F-AA3B-C5AFE0541883}" type="datetimeFigureOut">
              <a:rPr lang="en-US" smtClean="0"/>
              <a:pPr/>
              <a:t>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5631DB-ADA9-408F-AA3B-C5AFE0541883}" type="datetimeFigureOut">
              <a:rPr lang="en-US" smtClean="0"/>
              <a:pPr/>
              <a:t>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88469-7C95-4D7C-87DB-48871B61EA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31DB-ADA9-408F-AA3B-C5AFE0541883}" type="datetimeFigureOut">
              <a:rPr lang="en-US" smtClean="0"/>
              <a:pPr/>
              <a:t>1/12/2020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88469-7C95-4D7C-87DB-48871B61EA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en.wikipedia.org/wiki/Hepatitis"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en.wikipedia.org/wiki/Pyridoxine"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en.wikipedia.org/wiki/Monoclonal_antibody"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hyperlink" Target="http://www.answers.com/topic/nsaid"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3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hyperlink" Target="http://upload.wikimedia.org/wikipedia/commons/2/2b/Synapse_diag4.png" TargetMode="External"/><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6.png"/></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jpeg"/></Relationships>
</file>

<file path=ppt/slides/_rels/slide48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98.wmf"/><Relationship Id="rId4" Type="http://schemas.openxmlformats.org/officeDocument/2006/relationships/image" Target="../media/image97.wmf"/></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6.xml"/><Relationship Id="rId1" Type="http://schemas.openxmlformats.org/officeDocument/2006/relationships/video" Target="file:///D:\Documents%20and%20Settings\Dr.%20Dhriti%20Brahma\My%20Documents\heart.wmv" TargetMode="External"/><Relationship Id="rId5" Type="http://schemas.openxmlformats.org/officeDocument/2006/relationships/image" Target="../media/image104.png"/><Relationship Id="rId4" Type="http://schemas.openxmlformats.org/officeDocument/2006/relationships/image" Target="../media/image103.jpeg"/></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5.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ninecooks.typepad.com/photos/uncategorized/buttermilk.jpg" TargetMode="External"/><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PHARMACOLOGY</a:t>
            </a:r>
            <a:endParaRPr lang="en-US" dirty="0"/>
          </a:p>
        </p:txBody>
      </p:sp>
      <p:sp>
        <p:nvSpPr>
          <p:cNvPr id="3" name="Subtitle 2"/>
          <p:cNvSpPr>
            <a:spLocks noGrp="1"/>
          </p:cNvSpPr>
          <p:nvPr>
            <p:ph type="subTitle" idx="1"/>
          </p:nvPr>
        </p:nvSpPr>
        <p:spPr/>
        <p:txBody>
          <a:bodyPr/>
          <a:lstStyle/>
          <a:p>
            <a:r>
              <a:rPr lang="en-US" dirty="0" err="1" smtClean="0"/>
              <a:t>Baariu</a:t>
            </a:r>
            <a:r>
              <a:rPr lang="en-US" dirty="0" smtClean="0"/>
              <a:t> </a:t>
            </a:r>
            <a:r>
              <a:rPr lang="en-US" dirty="0" err="1" smtClean="0"/>
              <a:t>Kirimi</a:t>
            </a:r>
            <a:r>
              <a:rPr lang="en-US" dirty="0" smtClean="0"/>
              <a:t> S.</a:t>
            </a:r>
          </a:p>
          <a:p>
            <a:r>
              <a:rPr lang="en-US" dirty="0" smtClean="0"/>
              <a:t>LECTURER</a:t>
            </a:r>
          </a:p>
          <a:p>
            <a:r>
              <a:rPr lang="en-US" dirty="0" smtClean="0"/>
              <a:t>KMTC-NAIROBI</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Routes of drug administration</a:t>
            </a:r>
            <a:endParaRPr lang="en-US" dirty="0"/>
          </a:p>
        </p:txBody>
      </p:sp>
      <p:sp>
        <p:nvSpPr>
          <p:cNvPr id="4" name="Line 5"/>
          <p:cNvSpPr>
            <a:spLocks noGrp="1" noChangeShapeType="1"/>
          </p:cNvSpPr>
          <p:nvPr>
            <p:ph idx="1"/>
          </p:nvPr>
        </p:nvSpPr>
        <p:spPr bwMode="auto">
          <a:xfrm>
            <a:off x="533400" y="2209800"/>
            <a:ext cx="80010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endParaRPr lang="en-US" dirty="0"/>
          </a:p>
        </p:txBody>
      </p:sp>
      <p:cxnSp>
        <p:nvCxnSpPr>
          <p:cNvPr id="8" name="Straight Arrow Connector 7"/>
          <p:cNvCxnSpPr/>
          <p:nvPr/>
        </p:nvCxnSpPr>
        <p:spPr>
          <a:xfrm>
            <a:off x="533400" y="2209800"/>
            <a:ext cx="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91000" y="1962434"/>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1"/>
          </p:cNvCxnSpPr>
          <p:nvPr/>
        </p:nvCxnSpPr>
        <p:spPr>
          <a:xfrm>
            <a:off x="8534400" y="22860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 Box 9"/>
          <p:cNvSpPr txBox="1">
            <a:spLocks noChangeArrowheads="1"/>
          </p:cNvSpPr>
          <p:nvPr/>
        </p:nvSpPr>
        <p:spPr bwMode="auto">
          <a:xfrm>
            <a:off x="393700" y="3063875"/>
            <a:ext cx="1981200" cy="557213"/>
          </a:xfrm>
          <a:prstGeom prst="rect">
            <a:avLst/>
          </a:prstGeom>
          <a:solidFill>
            <a:srgbClr val="FFFFFF"/>
          </a:solidFill>
          <a:ln w="38100">
            <a:solidFill>
              <a:srgbClr val="FF00FF"/>
            </a:solidFill>
            <a:miter lim="800000"/>
            <a:headEnd/>
            <a:tailEnd/>
          </a:ln>
        </p:spPr>
        <p:txBody>
          <a:bodyPr>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a:r>
              <a:rPr lang="en-US" sz="2800" b="1" dirty="0">
                <a:solidFill>
                  <a:srgbClr val="FF0000"/>
                </a:solidFill>
              </a:rPr>
              <a:t>Enteral</a:t>
            </a:r>
          </a:p>
        </p:txBody>
      </p:sp>
      <p:sp>
        <p:nvSpPr>
          <p:cNvPr id="14" name="Text Box 10"/>
          <p:cNvSpPr txBox="1">
            <a:spLocks noChangeArrowheads="1"/>
          </p:cNvSpPr>
          <p:nvPr/>
        </p:nvSpPr>
        <p:spPr bwMode="auto">
          <a:xfrm>
            <a:off x="3124201" y="2987675"/>
            <a:ext cx="2743199" cy="954107"/>
          </a:xfrm>
          <a:prstGeom prst="rect">
            <a:avLst/>
          </a:prstGeom>
          <a:solidFill>
            <a:srgbClr val="FFFFFF"/>
          </a:solidFill>
          <a:ln w="38100">
            <a:solidFill>
              <a:srgbClr val="FF00FF"/>
            </a:solidFill>
            <a:miter lim="800000"/>
            <a:headEnd/>
            <a:tailEnd/>
          </a:ln>
        </p:spPr>
        <p:txBody>
          <a:bodyPr wrap="squar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a:r>
              <a:rPr lang="en-US" sz="2800" b="1">
                <a:solidFill>
                  <a:srgbClr val="FF0000"/>
                </a:solidFill>
              </a:rPr>
              <a:t>Parenteral (injectable)</a:t>
            </a:r>
          </a:p>
        </p:txBody>
      </p:sp>
      <p:sp>
        <p:nvSpPr>
          <p:cNvPr id="15" name="Text Box 14"/>
          <p:cNvSpPr txBox="1">
            <a:spLocks noChangeArrowheads="1"/>
          </p:cNvSpPr>
          <p:nvPr/>
        </p:nvSpPr>
        <p:spPr bwMode="auto">
          <a:xfrm>
            <a:off x="6946710" y="3309610"/>
            <a:ext cx="2209800" cy="523220"/>
          </a:xfrm>
          <a:prstGeom prst="rect">
            <a:avLst/>
          </a:prstGeom>
          <a:solidFill>
            <a:srgbClr val="FFFFFF"/>
          </a:solidFill>
          <a:ln w="38100">
            <a:solidFill>
              <a:srgbClr val="FF00FF"/>
            </a:solidFill>
            <a:miter lim="800000"/>
            <a:headEnd type="none" w="sm" len="sm"/>
            <a:tailEnd type="none" w="sm" len="sm"/>
          </a:ln>
        </p:spPr>
        <p:txBody>
          <a:bodyPr wrap="squar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a:r>
              <a:rPr lang="en-US" sz="2800" b="1">
                <a:solidFill>
                  <a:srgbClr val="FF0000"/>
                </a:solidFill>
              </a:rPr>
              <a:t>Topical</a:t>
            </a:r>
          </a:p>
        </p:txBody>
      </p:sp>
      <p:sp>
        <p:nvSpPr>
          <p:cNvPr id="16" name="Text Box 8"/>
          <p:cNvSpPr txBox="1">
            <a:spLocks noChangeArrowheads="1"/>
          </p:cNvSpPr>
          <p:nvPr/>
        </p:nvSpPr>
        <p:spPr bwMode="auto">
          <a:xfrm>
            <a:off x="228600" y="4054475"/>
            <a:ext cx="2640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a:buFontTx/>
              <a:buAutoNum type="arabicPeriod"/>
            </a:pPr>
            <a:r>
              <a:rPr lang="en-US" b="1">
                <a:solidFill>
                  <a:srgbClr val="0033CC"/>
                </a:solidFill>
              </a:rPr>
              <a:t>Oral</a:t>
            </a:r>
          </a:p>
          <a:p>
            <a:pPr algn="l">
              <a:buFontTx/>
              <a:buAutoNum type="arabicPeriod"/>
            </a:pPr>
            <a:r>
              <a:rPr lang="en-US" b="1">
                <a:solidFill>
                  <a:srgbClr val="0033CC"/>
                </a:solidFill>
              </a:rPr>
              <a:t>Sublingual</a:t>
            </a:r>
          </a:p>
          <a:p>
            <a:pPr algn="l">
              <a:buFontTx/>
              <a:buAutoNum type="arabicPeriod"/>
            </a:pPr>
            <a:r>
              <a:rPr lang="en-US" b="1">
                <a:solidFill>
                  <a:srgbClr val="0033CC"/>
                </a:solidFill>
              </a:rPr>
              <a:t>Rectal</a:t>
            </a:r>
            <a:endParaRPr lang="en-US">
              <a:solidFill>
                <a:srgbClr val="0033CC"/>
              </a:solidFill>
            </a:endParaRPr>
          </a:p>
        </p:txBody>
      </p:sp>
      <p:sp>
        <p:nvSpPr>
          <p:cNvPr id="17" name="Text Box 11"/>
          <p:cNvSpPr txBox="1">
            <a:spLocks noChangeArrowheads="1"/>
          </p:cNvSpPr>
          <p:nvPr/>
        </p:nvSpPr>
        <p:spPr bwMode="auto">
          <a:xfrm>
            <a:off x="2703513" y="4130675"/>
            <a:ext cx="317658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b="1" dirty="0">
                <a:solidFill>
                  <a:srgbClr val="0033CC"/>
                </a:solidFill>
              </a:rPr>
              <a:t>  </a:t>
            </a:r>
            <a:r>
              <a:rPr lang="en-US" b="1" dirty="0" smtClean="0">
                <a:solidFill>
                  <a:srgbClr val="0033CC"/>
                </a:solidFill>
              </a:rPr>
              <a:t> 1</a:t>
            </a:r>
            <a:r>
              <a:rPr lang="en-US" b="1" dirty="0">
                <a:solidFill>
                  <a:srgbClr val="0033CC"/>
                </a:solidFill>
              </a:rPr>
              <a:t>. Intravenous</a:t>
            </a:r>
          </a:p>
          <a:p>
            <a:r>
              <a:rPr lang="en-US" b="1" dirty="0">
                <a:solidFill>
                  <a:srgbClr val="0033CC"/>
                </a:solidFill>
              </a:rPr>
              <a:t>   </a:t>
            </a:r>
            <a:r>
              <a:rPr lang="en-US" b="1" dirty="0" smtClean="0">
                <a:solidFill>
                  <a:srgbClr val="0033CC"/>
                </a:solidFill>
              </a:rPr>
              <a:t>2</a:t>
            </a:r>
            <a:r>
              <a:rPr lang="en-US" b="1" dirty="0">
                <a:solidFill>
                  <a:srgbClr val="0033CC"/>
                </a:solidFill>
              </a:rPr>
              <a:t>. Intramuscular</a:t>
            </a:r>
          </a:p>
          <a:p>
            <a:r>
              <a:rPr lang="en-US" sz="1800" b="1" dirty="0">
                <a:solidFill>
                  <a:srgbClr val="0033CC"/>
                </a:solidFill>
              </a:rPr>
              <a:t>   </a:t>
            </a:r>
            <a:r>
              <a:rPr lang="en-US" sz="1800" b="1" dirty="0" smtClean="0">
                <a:solidFill>
                  <a:srgbClr val="0033CC"/>
                </a:solidFill>
              </a:rPr>
              <a:t>3</a:t>
            </a:r>
            <a:r>
              <a:rPr lang="en-US" sz="1800" b="1" dirty="0">
                <a:solidFill>
                  <a:srgbClr val="0033CC"/>
                </a:solidFill>
              </a:rPr>
              <a:t>. </a:t>
            </a:r>
            <a:r>
              <a:rPr lang="en-US" b="1" dirty="0">
                <a:solidFill>
                  <a:srgbClr val="0033CC"/>
                </a:solidFill>
              </a:rPr>
              <a:t>Subcutaneous                 </a:t>
            </a:r>
            <a:r>
              <a:rPr lang="en-US" sz="2800" b="1" dirty="0">
                <a:solidFill>
                  <a:srgbClr val="0033CC"/>
                </a:solidFill>
              </a:rPr>
              <a:t> </a:t>
            </a:r>
            <a:r>
              <a:rPr lang="en-US" sz="2800" dirty="0">
                <a:solidFill>
                  <a:srgbClr val="0033CC"/>
                </a:solidFill>
              </a:rPr>
              <a:t>     </a:t>
            </a:r>
          </a:p>
        </p:txBody>
      </p:sp>
      <p:sp>
        <p:nvSpPr>
          <p:cNvPr id="18" name="Text Box 15"/>
          <p:cNvSpPr txBox="1">
            <a:spLocks noChangeArrowheads="1"/>
          </p:cNvSpPr>
          <p:nvPr/>
        </p:nvSpPr>
        <p:spPr bwMode="auto">
          <a:xfrm>
            <a:off x="6477000" y="4054475"/>
            <a:ext cx="25003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marL="457200" indent="-457200"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a:buFontTx/>
              <a:buAutoNum type="arabicPeriod"/>
            </a:pPr>
            <a:r>
              <a:rPr lang="en-US" b="1" dirty="0">
                <a:solidFill>
                  <a:srgbClr val="0033CC"/>
                </a:solidFill>
              </a:rPr>
              <a:t>Intranasal</a:t>
            </a:r>
          </a:p>
          <a:p>
            <a:pPr algn="l">
              <a:buFontTx/>
              <a:buAutoNum type="arabicPeriod"/>
            </a:pPr>
            <a:r>
              <a:rPr lang="en-US" b="1" dirty="0">
                <a:solidFill>
                  <a:srgbClr val="0033CC"/>
                </a:solidFill>
              </a:rPr>
              <a:t>Inhalation</a:t>
            </a:r>
          </a:p>
          <a:p>
            <a:pPr algn="l">
              <a:buFontTx/>
              <a:buAutoNum type="arabicPeriod"/>
            </a:pPr>
            <a:r>
              <a:rPr lang="en-US" b="1" dirty="0" err="1">
                <a:solidFill>
                  <a:srgbClr val="0033CC"/>
                </a:solidFill>
              </a:rPr>
              <a:t>Intravaginal</a:t>
            </a:r>
            <a:r>
              <a:rPr lang="en-US" dirty="0">
                <a:solidFill>
                  <a:srgbClr val="0033CC"/>
                </a:solidFill>
              </a:rPr>
              <a:t> </a:t>
            </a:r>
          </a:p>
        </p:txBody>
      </p:sp>
      <p:sp>
        <p:nvSpPr>
          <p:cNvPr id="19" name="Rectangle 16"/>
          <p:cNvSpPr>
            <a:spLocks noChangeArrowheads="1"/>
          </p:cNvSpPr>
          <p:nvPr/>
        </p:nvSpPr>
        <p:spPr bwMode="auto">
          <a:xfrm>
            <a:off x="2290763" y="1530350"/>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p>
            <a:pPr algn="l" eaLnBrk="0" hangingPunct="0"/>
            <a:r>
              <a:rPr lang="en-US" altLang="en-US" sz="2800" b="1" dirty="0">
                <a:solidFill>
                  <a:srgbClr val="0033CC"/>
                </a:solidFill>
              </a:rPr>
              <a:t>How the drug is given</a:t>
            </a:r>
            <a:endParaRPr lang="en-US" sz="2800" b="1" dirty="0">
              <a:solidFill>
                <a:srgbClr val="0033CC"/>
              </a:solidFill>
            </a:endParaRPr>
          </a:p>
        </p:txBody>
      </p:sp>
    </p:spTree>
    <p:extLst>
      <p:ext uri="{BB962C8B-B14F-4D97-AF65-F5344CB8AC3E}">
        <p14:creationId xmlns:p14="http://schemas.microsoft.com/office/powerpoint/2010/main" val="25614184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8229600" cy="715962"/>
          </a:xfrm>
        </p:spPr>
        <p:txBody>
          <a:bodyPr>
            <a:normAutofit/>
          </a:bodyPr>
          <a:lstStyle/>
          <a:p>
            <a:pPr eaLnBrk="1" hangingPunct="1">
              <a:defRPr/>
            </a:pPr>
            <a:r>
              <a:rPr lang="en-US" sz="3200" b="1" dirty="0" err="1" smtClean="0"/>
              <a:t>Antitubercular</a:t>
            </a:r>
            <a:r>
              <a:rPr lang="en-US" sz="3200" b="1" dirty="0" smtClean="0"/>
              <a:t> Agents: Nursing Implications</a:t>
            </a:r>
          </a:p>
        </p:txBody>
      </p:sp>
      <p:sp>
        <p:nvSpPr>
          <p:cNvPr id="125955" name="Rectangle 3"/>
          <p:cNvSpPr>
            <a:spLocks noGrp="1" noChangeArrowheads="1"/>
          </p:cNvSpPr>
          <p:nvPr>
            <p:ph type="body" idx="1"/>
          </p:nvPr>
        </p:nvSpPr>
        <p:spPr>
          <a:xfrm>
            <a:off x="741363" y="1066800"/>
            <a:ext cx="7640637" cy="5486399"/>
          </a:xfrm>
        </p:spPr>
        <p:txBody>
          <a:bodyPr>
            <a:normAutofit/>
          </a:bodyPr>
          <a:lstStyle/>
          <a:p>
            <a:pPr eaLnBrk="1" hangingPunct="1">
              <a:buFont typeface="Wingdings" pitchFamily="2" charset="2"/>
              <a:buNone/>
              <a:defRPr/>
            </a:pPr>
            <a:r>
              <a:rPr lang="en-US" dirty="0" smtClean="0"/>
              <a:t>Monitor for therapeutic effects:</a:t>
            </a:r>
          </a:p>
          <a:p>
            <a:pPr eaLnBrk="1" hangingPunct="1">
              <a:defRPr/>
            </a:pPr>
            <a:r>
              <a:rPr lang="en-US" dirty="0" smtClean="0"/>
              <a:t>Decrease in symptoms of TB, such as cough </a:t>
            </a:r>
            <a:br>
              <a:rPr lang="en-US" dirty="0" smtClean="0"/>
            </a:br>
            <a:r>
              <a:rPr lang="en-US" dirty="0" smtClean="0"/>
              <a:t>and fever</a:t>
            </a:r>
          </a:p>
          <a:p>
            <a:pPr eaLnBrk="1" hangingPunct="1">
              <a:defRPr/>
            </a:pPr>
            <a:r>
              <a:rPr lang="en-US" dirty="0" smtClean="0"/>
              <a:t>Lab studies (culture and sensitivity tests) </a:t>
            </a:r>
            <a:br>
              <a:rPr lang="en-US" dirty="0" smtClean="0"/>
            </a:br>
            <a:r>
              <a:rPr lang="en-US" dirty="0" smtClean="0"/>
              <a:t>and CXR should confirm clinical findings</a:t>
            </a:r>
          </a:p>
          <a:p>
            <a:pPr eaLnBrk="1" hangingPunct="1">
              <a:defRPr/>
            </a:pPr>
            <a:r>
              <a:rPr lang="en-US" dirty="0" smtClean="0"/>
              <a:t>Watch for lack of clinical response to therapy, indicating possible drug resistance</a:t>
            </a:r>
          </a:p>
        </p:txBody>
      </p:sp>
    </p:spTree>
    <p:extLst>
      <p:ext uri="{BB962C8B-B14F-4D97-AF65-F5344CB8AC3E}">
        <p14:creationId xmlns:p14="http://schemas.microsoft.com/office/powerpoint/2010/main" val="3054094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rifampicin</a:t>
            </a:r>
            <a:endParaRPr lang="en-US" dirty="0"/>
          </a:p>
        </p:txBody>
      </p:sp>
      <p:sp>
        <p:nvSpPr>
          <p:cNvPr id="3" name="Content Placeholder 2"/>
          <p:cNvSpPr>
            <a:spLocks noGrp="1"/>
          </p:cNvSpPr>
          <p:nvPr>
            <p:ph idx="1"/>
          </p:nvPr>
        </p:nvSpPr>
        <p:spPr>
          <a:xfrm>
            <a:off x="152400" y="1066800"/>
            <a:ext cx="8763000" cy="5257800"/>
          </a:xfrm>
        </p:spPr>
        <p:txBody>
          <a:bodyPr>
            <a:normAutofit lnSpcReduction="10000"/>
          </a:bodyPr>
          <a:lstStyle/>
          <a:p>
            <a:r>
              <a:rPr lang="en-US" dirty="0" smtClean="0"/>
              <a:t>Works by inhibiting </a:t>
            </a:r>
            <a:r>
              <a:rPr lang="en-US" dirty="0"/>
              <a:t>bacterial DNA-dependent RNA synthesis by inhibiting bacterial DNA-dependent RNA </a:t>
            </a:r>
            <a:r>
              <a:rPr lang="en-US" dirty="0" smtClean="0"/>
              <a:t>polymerase</a:t>
            </a:r>
          </a:p>
          <a:p>
            <a:r>
              <a:rPr lang="en-US" dirty="0"/>
              <a:t>Resistance to rifampicin arises from mutations that alter residues of the rifampicin binding site on RNA polymerase, resulting in decreased affinity for </a:t>
            </a:r>
            <a:r>
              <a:rPr lang="en-US" dirty="0" smtClean="0"/>
              <a:t>rifampicin</a:t>
            </a:r>
          </a:p>
          <a:p>
            <a:r>
              <a:rPr lang="en-US" dirty="0"/>
              <a:t>used to treat several types of bacterial infections, including tuberculosis, </a:t>
            </a:r>
            <a:r>
              <a:rPr lang="en-US" i="1" dirty="0"/>
              <a:t>Mycobacterium </a:t>
            </a:r>
            <a:r>
              <a:rPr lang="en-US" i="1" dirty="0" err="1"/>
              <a:t>avium</a:t>
            </a:r>
            <a:r>
              <a:rPr lang="en-US" dirty="0"/>
              <a:t> complex, leprosy, </a:t>
            </a:r>
            <a:r>
              <a:rPr lang="en-US" dirty="0" smtClean="0"/>
              <a:t>Legionnaire and  Brucellosis</a:t>
            </a:r>
            <a:endParaRPr lang="en-US" dirty="0"/>
          </a:p>
        </p:txBody>
      </p:sp>
    </p:spTree>
    <p:extLst>
      <p:ext uri="{BB962C8B-B14F-4D97-AF65-F5344CB8AC3E}">
        <p14:creationId xmlns:p14="http://schemas.microsoft.com/office/powerpoint/2010/main" val="19250278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Rifampicin is well absorbed in the intestines and widely metabolized in the liver. </a:t>
            </a:r>
          </a:p>
          <a:p>
            <a:r>
              <a:rPr lang="en-US" dirty="0" smtClean="0"/>
              <a:t>The elimination is through bile. About 7% is eliminated unchanged in urine</a:t>
            </a:r>
          </a:p>
          <a:p>
            <a:r>
              <a:rPr lang="en-US" dirty="0" smtClean="0"/>
              <a:t>Rifampicin is a potent inducer of cytochrome P450</a:t>
            </a:r>
            <a:endParaRPr lang="en-US" dirty="0"/>
          </a:p>
        </p:txBody>
      </p:sp>
    </p:spTree>
    <p:extLst>
      <p:ext uri="{BB962C8B-B14F-4D97-AF65-F5344CB8AC3E}">
        <p14:creationId xmlns:p14="http://schemas.microsoft.com/office/powerpoint/2010/main" val="18962118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Side effects</a:t>
            </a:r>
            <a:endParaRPr lang="en-US" dirty="0"/>
          </a:p>
        </p:txBody>
      </p:sp>
      <p:sp>
        <p:nvSpPr>
          <p:cNvPr id="3" name="Content Placeholder 2"/>
          <p:cNvSpPr>
            <a:spLocks noGrp="1"/>
          </p:cNvSpPr>
          <p:nvPr>
            <p:ph idx="1"/>
          </p:nvPr>
        </p:nvSpPr>
        <p:spPr>
          <a:xfrm>
            <a:off x="228600" y="1219200"/>
            <a:ext cx="8534400" cy="4906963"/>
          </a:xfrm>
        </p:spPr>
        <p:txBody>
          <a:bodyPr>
            <a:normAutofit fontScale="92500"/>
          </a:bodyPr>
          <a:lstStyle/>
          <a:p>
            <a:r>
              <a:rPr lang="en-US" dirty="0" smtClean="0"/>
              <a:t>Fever</a:t>
            </a:r>
          </a:p>
          <a:p>
            <a:r>
              <a:rPr lang="en-US" dirty="0" smtClean="0"/>
              <a:t>gastrointestinal disturbances</a:t>
            </a:r>
          </a:p>
          <a:p>
            <a:r>
              <a:rPr lang="en-US" dirty="0" smtClean="0"/>
              <a:t>Rashes</a:t>
            </a:r>
          </a:p>
          <a:p>
            <a:r>
              <a:rPr lang="en-US" dirty="0" smtClean="0"/>
              <a:t>immunological </a:t>
            </a:r>
            <a:r>
              <a:rPr lang="en-US" dirty="0"/>
              <a:t>reactions. </a:t>
            </a:r>
            <a:endParaRPr lang="en-US" dirty="0" smtClean="0"/>
          </a:p>
          <a:p>
            <a:r>
              <a:rPr lang="en-US" dirty="0" smtClean="0"/>
              <a:t>Taking </a:t>
            </a:r>
            <a:r>
              <a:rPr lang="en-US" dirty="0"/>
              <a:t>rifampicin usually causes certain bodily fluids, such as urine, sweat, and tears, to become orange-red in color</a:t>
            </a:r>
            <a:r>
              <a:rPr lang="en-US" dirty="0" smtClean="0"/>
              <a:t>,</a:t>
            </a:r>
            <a:r>
              <a:rPr lang="en-US" dirty="0"/>
              <a:t> </a:t>
            </a:r>
            <a:endParaRPr lang="en-US" dirty="0" smtClean="0"/>
          </a:p>
          <a:p>
            <a:r>
              <a:rPr lang="en-US" dirty="0" smtClean="0"/>
              <a:t>Liver </a:t>
            </a:r>
            <a:r>
              <a:rPr lang="en-US" dirty="0"/>
              <a:t>toxicity—</a:t>
            </a:r>
            <a:r>
              <a:rPr lang="en-US" dirty="0">
                <a:hlinkClick r:id="rId2" tooltip="Hepatitis"/>
              </a:rPr>
              <a:t>hepatitis</a:t>
            </a:r>
            <a:r>
              <a:rPr lang="en-US" dirty="0"/>
              <a:t>, liver failure in severe cases</a:t>
            </a:r>
          </a:p>
          <a:p>
            <a:r>
              <a:rPr lang="en-US" dirty="0"/>
              <a:t>Respiratory—breathlessness</a:t>
            </a:r>
          </a:p>
          <a:p>
            <a:endParaRPr lang="en-US" dirty="0" smtClean="0"/>
          </a:p>
          <a:p>
            <a:endParaRPr lang="en-US" dirty="0"/>
          </a:p>
        </p:txBody>
      </p:sp>
    </p:spTree>
    <p:extLst>
      <p:ext uri="{BB962C8B-B14F-4D97-AF65-F5344CB8AC3E}">
        <p14:creationId xmlns:p14="http://schemas.microsoft.com/office/powerpoint/2010/main" val="20849619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66842"/>
            <a:ext cx="8382000" cy="5016758"/>
          </a:xfrm>
          <a:prstGeom prst="rect">
            <a:avLst/>
          </a:prstGeom>
        </p:spPr>
        <p:txBody>
          <a:bodyPr wrap="square">
            <a:spAutoFit/>
          </a:bodyPr>
          <a:lstStyle/>
          <a:p>
            <a:pPr marL="457200" indent="-457200">
              <a:buFont typeface="Arial" pitchFamily="34" charset="0"/>
              <a:buChar char="•"/>
            </a:pPr>
            <a:r>
              <a:rPr lang="en-US" sz="3200" dirty="0" smtClean="0"/>
              <a:t>Cutaneous—flushing</a:t>
            </a:r>
            <a:r>
              <a:rPr lang="en-US" sz="3200" dirty="0"/>
              <a:t>, pruritus, rash, hyperpigmentation</a:t>
            </a:r>
            <a:r>
              <a:rPr lang="en-US" sz="3200" dirty="0" smtClean="0"/>
              <a:t>,</a:t>
            </a:r>
            <a:r>
              <a:rPr lang="en-US" sz="3200" dirty="0"/>
              <a:t> redness and watering of eyes</a:t>
            </a:r>
          </a:p>
          <a:p>
            <a:pPr marL="457200" indent="-457200">
              <a:buFont typeface="Arial" pitchFamily="34" charset="0"/>
              <a:buChar char="•"/>
            </a:pPr>
            <a:r>
              <a:rPr lang="en-US" sz="3200" dirty="0"/>
              <a:t>Abdominal — nausea, vomiting, abdominal cramps, diarrhea</a:t>
            </a:r>
          </a:p>
          <a:p>
            <a:pPr marL="457200" indent="-457200">
              <a:buFont typeface="Arial" pitchFamily="34" charset="0"/>
              <a:buChar char="•"/>
            </a:pPr>
            <a:r>
              <a:rPr lang="en-US" sz="3200" dirty="0"/>
              <a:t>Flu-like symptoms—chills, fever, headache, arthralgia, and malaise. </a:t>
            </a:r>
          </a:p>
          <a:p>
            <a:pPr marL="457200" indent="-457200">
              <a:buFont typeface="Arial" pitchFamily="34" charset="0"/>
              <a:buChar char="•"/>
            </a:pPr>
            <a:r>
              <a:rPr lang="en-US" sz="3200" dirty="0"/>
              <a:t>Allergic reaction—rashes, itching, swelling of the tongue or throat, severe dizziness, and trouble breathing</a:t>
            </a:r>
          </a:p>
        </p:txBody>
      </p:sp>
    </p:spTree>
    <p:extLst>
      <p:ext uri="{BB962C8B-B14F-4D97-AF65-F5344CB8AC3E}">
        <p14:creationId xmlns:p14="http://schemas.microsoft.com/office/powerpoint/2010/main" val="6860823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isoniazid</a:t>
            </a:r>
            <a:endParaRPr lang="en-US" dirty="0"/>
          </a:p>
        </p:txBody>
      </p:sp>
      <p:sp>
        <p:nvSpPr>
          <p:cNvPr id="3" name="Content Placeholder 2"/>
          <p:cNvSpPr>
            <a:spLocks noGrp="1"/>
          </p:cNvSpPr>
          <p:nvPr>
            <p:ph idx="1"/>
          </p:nvPr>
        </p:nvSpPr>
        <p:spPr/>
        <p:txBody>
          <a:bodyPr/>
          <a:lstStyle/>
          <a:p>
            <a:r>
              <a:rPr lang="en-US" dirty="0"/>
              <a:t>A</a:t>
            </a:r>
            <a:r>
              <a:rPr lang="en-US" dirty="0" smtClean="0"/>
              <a:t>lso </a:t>
            </a:r>
            <a:r>
              <a:rPr lang="en-US" dirty="0"/>
              <a:t>known as </a:t>
            </a:r>
            <a:r>
              <a:rPr lang="en-US" b="1" dirty="0" err="1"/>
              <a:t>isonicotinylhydrazide</a:t>
            </a:r>
            <a:r>
              <a:rPr lang="en-US" dirty="0"/>
              <a:t> (</a:t>
            </a:r>
            <a:r>
              <a:rPr lang="en-US" b="1" dirty="0"/>
              <a:t>INH</a:t>
            </a:r>
            <a:r>
              <a:rPr lang="en-US" dirty="0" smtClean="0"/>
              <a:t>)</a:t>
            </a:r>
          </a:p>
          <a:p>
            <a:r>
              <a:rPr lang="en-US" dirty="0"/>
              <a:t>It may also be used for atypical types </a:t>
            </a:r>
            <a:r>
              <a:rPr lang="en-US" dirty="0" smtClean="0"/>
              <a:t>of </a:t>
            </a:r>
            <a:r>
              <a:rPr lang="en-US" dirty="0"/>
              <a:t>mycobacteria, such as </a:t>
            </a:r>
            <a:r>
              <a:rPr lang="en-US" i="1" dirty="0"/>
              <a:t>M. </a:t>
            </a:r>
            <a:r>
              <a:rPr lang="en-US" i="1" dirty="0" err="1"/>
              <a:t>avium</a:t>
            </a:r>
            <a:r>
              <a:rPr lang="en-US" dirty="0"/>
              <a:t>, </a:t>
            </a:r>
            <a:r>
              <a:rPr lang="en-US" i="1" dirty="0"/>
              <a:t>M. </a:t>
            </a:r>
            <a:r>
              <a:rPr lang="en-US" i="1" dirty="0" err="1"/>
              <a:t>kansasii</a:t>
            </a:r>
            <a:r>
              <a:rPr lang="en-US" dirty="0"/>
              <a:t>, and </a:t>
            </a:r>
            <a:r>
              <a:rPr lang="en-US" i="1" dirty="0"/>
              <a:t>M. </a:t>
            </a:r>
            <a:r>
              <a:rPr lang="en-US" i="1" dirty="0" err="1" smtClean="0"/>
              <a:t>xenopi</a:t>
            </a:r>
            <a:endParaRPr lang="en-US" i="1" dirty="0" smtClean="0"/>
          </a:p>
          <a:p>
            <a:r>
              <a:rPr lang="en-US" i="1" dirty="0" smtClean="0"/>
              <a:t>Works by inhibiting formation of the bacteria cell wall</a:t>
            </a:r>
          </a:p>
          <a:p>
            <a:r>
              <a:rPr lang="en-US" i="1" dirty="0" smtClean="0"/>
              <a:t>Metabolized in the liver and mostly excreted in bile</a:t>
            </a:r>
            <a:endParaRPr lang="en-US" dirty="0"/>
          </a:p>
        </p:txBody>
      </p:sp>
    </p:spTree>
    <p:extLst>
      <p:ext uri="{BB962C8B-B14F-4D97-AF65-F5344CB8AC3E}">
        <p14:creationId xmlns:p14="http://schemas.microsoft.com/office/powerpoint/2010/main" val="31387516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Side effects</a:t>
            </a:r>
            <a:endParaRPr lang="en-US" dirty="0"/>
          </a:p>
        </p:txBody>
      </p:sp>
      <p:sp>
        <p:nvSpPr>
          <p:cNvPr id="3" name="Content Placeholder 2"/>
          <p:cNvSpPr>
            <a:spLocks noGrp="1"/>
          </p:cNvSpPr>
          <p:nvPr>
            <p:ph idx="1"/>
          </p:nvPr>
        </p:nvSpPr>
        <p:spPr>
          <a:xfrm>
            <a:off x="457200" y="990600"/>
            <a:ext cx="8229600" cy="5486400"/>
          </a:xfrm>
        </p:spPr>
        <p:txBody>
          <a:bodyPr>
            <a:normAutofit lnSpcReduction="10000"/>
          </a:bodyPr>
          <a:lstStyle/>
          <a:p>
            <a:r>
              <a:rPr lang="en-US" dirty="0"/>
              <a:t> P</a:t>
            </a:r>
            <a:r>
              <a:rPr lang="en-US" dirty="0" smtClean="0"/>
              <a:t>eripheral neuropathy</a:t>
            </a:r>
            <a:endParaRPr lang="en-US" dirty="0"/>
          </a:p>
          <a:p>
            <a:r>
              <a:rPr lang="en-US" dirty="0" smtClean="0"/>
              <a:t>Gastrointestinal </a:t>
            </a:r>
            <a:r>
              <a:rPr lang="en-US" dirty="0"/>
              <a:t>reactions include nausea and vomiting</a:t>
            </a:r>
            <a:r>
              <a:rPr lang="en-US" dirty="0" smtClean="0"/>
              <a:t>.</a:t>
            </a:r>
            <a:endParaRPr lang="en-US" dirty="0"/>
          </a:p>
          <a:p>
            <a:r>
              <a:rPr lang="en-US" dirty="0" smtClean="0"/>
              <a:t>Aplastic </a:t>
            </a:r>
            <a:r>
              <a:rPr lang="en-US" dirty="0"/>
              <a:t>anemia, thrombocytopenia, and </a:t>
            </a:r>
            <a:r>
              <a:rPr lang="en-US" dirty="0" err="1" smtClean="0"/>
              <a:t>agranulocytosis</a:t>
            </a:r>
            <a:endParaRPr lang="en-US" dirty="0"/>
          </a:p>
          <a:p>
            <a:r>
              <a:rPr lang="en-US" dirty="0" smtClean="0"/>
              <a:t>Hypersensitivity </a:t>
            </a:r>
            <a:r>
              <a:rPr lang="en-US" dirty="0"/>
              <a:t>reactions are also common and can present with a </a:t>
            </a:r>
            <a:r>
              <a:rPr lang="en-US" dirty="0" err="1"/>
              <a:t>maculopapular</a:t>
            </a:r>
            <a:r>
              <a:rPr lang="en-US" dirty="0"/>
              <a:t> rash and fever</a:t>
            </a:r>
            <a:r>
              <a:rPr lang="en-US" dirty="0" smtClean="0"/>
              <a:t>.</a:t>
            </a:r>
            <a:endParaRPr lang="en-US" dirty="0"/>
          </a:p>
          <a:p>
            <a:r>
              <a:rPr lang="en-US" dirty="0"/>
              <a:t>Asymptomatic elevation of serum liver enzyme concentrations occurs in 10% to 20% of people taking </a:t>
            </a:r>
            <a:r>
              <a:rPr lang="en-US" dirty="0" smtClean="0"/>
              <a:t>INH</a:t>
            </a:r>
          </a:p>
          <a:p>
            <a:endParaRPr lang="en-US" dirty="0"/>
          </a:p>
        </p:txBody>
      </p:sp>
    </p:spTree>
    <p:extLst>
      <p:ext uri="{BB962C8B-B14F-4D97-AF65-F5344CB8AC3E}">
        <p14:creationId xmlns:p14="http://schemas.microsoft.com/office/powerpoint/2010/main" val="32058033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Symptoms suggestive of liver toxicity include nausea, vomiting, abdominal pain, dark urine, right upper quadrant pain, and loss of </a:t>
            </a:r>
          </a:p>
          <a:p>
            <a:r>
              <a:rPr lang="en-US" dirty="0"/>
              <a:t>Headache, poor concentration, weight gain, poor memory, insomnia, and depression have all been associated with isoniazid use</a:t>
            </a:r>
          </a:p>
          <a:p>
            <a:r>
              <a:rPr lang="en-US" dirty="0"/>
              <a:t>Isoniazid is associated with </a:t>
            </a:r>
            <a:r>
              <a:rPr lang="en-US" dirty="0">
                <a:hlinkClick r:id="rId2" tooltip="Pyridoxine"/>
              </a:rPr>
              <a:t>pyridoxine</a:t>
            </a:r>
            <a:r>
              <a:rPr lang="en-US" dirty="0"/>
              <a:t> (vitamin B6) deficiency because of its similar structure. Isoniazid is also associated with increased excretion of pyridoxine. </a:t>
            </a:r>
          </a:p>
          <a:p>
            <a:endParaRPr lang="en-US" dirty="0"/>
          </a:p>
        </p:txBody>
      </p:sp>
    </p:spTree>
    <p:extLst>
      <p:ext uri="{BB962C8B-B14F-4D97-AF65-F5344CB8AC3E}">
        <p14:creationId xmlns:p14="http://schemas.microsoft.com/office/powerpoint/2010/main" val="22048973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Pyrazinamide</a:t>
            </a:r>
            <a:endParaRPr lang="en-US" dirty="0"/>
          </a:p>
        </p:txBody>
      </p:sp>
      <p:sp>
        <p:nvSpPr>
          <p:cNvPr id="3" name="Content Placeholder 2"/>
          <p:cNvSpPr>
            <a:spLocks noGrp="1"/>
          </p:cNvSpPr>
          <p:nvPr>
            <p:ph idx="1"/>
          </p:nvPr>
        </p:nvSpPr>
        <p:spPr/>
        <p:txBody>
          <a:bodyPr/>
          <a:lstStyle/>
          <a:p>
            <a:r>
              <a:rPr lang="en-US" dirty="0" smtClean="0"/>
              <a:t>Mechanism of action is poorly understood</a:t>
            </a:r>
          </a:p>
          <a:p>
            <a:r>
              <a:rPr lang="en-US" dirty="0"/>
              <a:t>Pyrazinamide is well absorbed orally. </a:t>
            </a:r>
            <a:endParaRPr lang="en-US" dirty="0" smtClean="0"/>
          </a:p>
          <a:p>
            <a:r>
              <a:rPr lang="en-US" dirty="0" smtClean="0"/>
              <a:t>It </a:t>
            </a:r>
            <a:r>
              <a:rPr lang="en-US" dirty="0"/>
              <a:t>crosses inflamed meninges and is an essential part of the treatment of </a:t>
            </a:r>
            <a:r>
              <a:rPr lang="en-US" dirty="0" err="1"/>
              <a:t>tuberculous</a:t>
            </a:r>
            <a:r>
              <a:rPr lang="en-US" dirty="0"/>
              <a:t> meningitis. </a:t>
            </a:r>
            <a:endParaRPr lang="en-US" dirty="0" smtClean="0"/>
          </a:p>
          <a:p>
            <a:r>
              <a:rPr lang="en-US" dirty="0" smtClean="0"/>
              <a:t>It </a:t>
            </a:r>
            <a:r>
              <a:rPr lang="en-US" dirty="0"/>
              <a:t>is </a:t>
            </a:r>
            <a:r>
              <a:rPr lang="en-US" dirty="0" smtClean="0"/>
              <a:t>metabolized </a:t>
            </a:r>
            <a:r>
              <a:rPr lang="en-US" dirty="0"/>
              <a:t>by the liver and the metabolic products are excreted by the kidneys.</a:t>
            </a:r>
          </a:p>
        </p:txBody>
      </p:sp>
    </p:spTree>
    <p:extLst>
      <p:ext uri="{BB962C8B-B14F-4D97-AF65-F5344CB8AC3E}">
        <p14:creationId xmlns:p14="http://schemas.microsoft.com/office/powerpoint/2010/main" val="31198023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 J</a:t>
            </a:r>
            <a:r>
              <a:rPr lang="en-US" dirty="0" smtClean="0"/>
              <a:t>oint pains</a:t>
            </a:r>
          </a:p>
          <a:p>
            <a:r>
              <a:rPr lang="en-US" dirty="0" smtClean="0"/>
              <a:t>The </a:t>
            </a:r>
            <a:r>
              <a:rPr lang="en-US" dirty="0"/>
              <a:t>most dangerous side effect of pyrazinamide is hepatotoxicity, which is dose-related. </a:t>
            </a:r>
            <a:endParaRPr lang="en-US" dirty="0" smtClean="0"/>
          </a:p>
          <a:p>
            <a:r>
              <a:rPr lang="en-US" dirty="0" smtClean="0"/>
              <a:t>nausea</a:t>
            </a:r>
            <a:r>
              <a:rPr lang="en-US" dirty="0"/>
              <a:t> </a:t>
            </a:r>
          </a:p>
          <a:p>
            <a:r>
              <a:rPr lang="en-US" dirty="0" smtClean="0"/>
              <a:t>vomiting</a:t>
            </a:r>
            <a:r>
              <a:rPr lang="en-US" dirty="0"/>
              <a:t> </a:t>
            </a:r>
            <a:endParaRPr lang="en-US" dirty="0" smtClean="0"/>
          </a:p>
          <a:p>
            <a:r>
              <a:rPr lang="en-US" dirty="0" smtClean="0"/>
              <a:t>anorexia</a:t>
            </a:r>
          </a:p>
          <a:p>
            <a:r>
              <a:rPr lang="en-US" dirty="0" err="1" smtClean="0"/>
              <a:t>sideroblastic</a:t>
            </a:r>
            <a:r>
              <a:rPr lang="en-US" dirty="0" smtClean="0"/>
              <a:t> anemia</a:t>
            </a:r>
            <a:r>
              <a:rPr lang="en-US" dirty="0"/>
              <a:t> </a:t>
            </a:r>
            <a:endParaRPr lang="en-US" dirty="0" smtClean="0"/>
          </a:p>
          <a:p>
            <a:r>
              <a:rPr lang="en-US" dirty="0" smtClean="0"/>
              <a:t>skin rash</a:t>
            </a:r>
          </a:p>
          <a:p>
            <a:r>
              <a:rPr lang="en-US" dirty="0"/>
              <a:t> </a:t>
            </a:r>
            <a:r>
              <a:rPr lang="en-US" dirty="0" err="1"/>
              <a:t>urticaria</a:t>
            </a:r>
            <a:r>
              <a:rPr lang="en-US" dirty="0"/>
              <a:t>, pruritus, dysuria, </a:t>
            </a:r>
            <a:r>
              <a:rPr lang="en-US" dirty="0" smtClean="0"/>
              <a:t>interstitial </a:t>
            </a:r>
            <a:r>
              <a:rPr lang="en-US" dirty="0"/>
              <a:t>nephritis, malaise, rarely porphyria, and fever.</a:t>
            </a:r>
          </a:p>
          <a:p>
            <a:endParaRPr lang="en-US" dirty="0"/>
          </a:p>
        </p:txBody>
      </p:sp>
    </p:spTree>
    <p:extLst>
      <p:ext uri="{BB962C8B-B14F-4D97-AF65-F5344CB8AC3E}">
        <p14:creationId xmlns:p14="http://schemas.microsoft.com/office/powerpoint/2010/main" val="3544590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46" y="228600"/>
            <a:ext cx="8229600" cy="715962"/>
          </a:xfrm>
        </p:spPr>
        <p:txBody>
          <a:bodyPr>
            <a:noAutofit/>
          </a:bodyPr>
          <a:lstStyle/>
          <a:p>
            <a:r>
              <a:rPr lang="en-US" sz="2400" dirty="0" smtClean="0"/>
              <a:t>Advantages and disadvantages of various routes of drug administration</a:t>
            </a:r>
            <a:endParaRPr lang="en-US" sz="2400" dirty="0"/>
          </a:p>
        </p:txBody>
      </p:sp>
      <p:sp>
        <p:nvSpPr>
          <p:cNvPr id="8" name="Text Box 6"/>
          <p:cNvSpPr txBox="1">
            <a:spLocks noGrp="1" noChangeArrowheads="1"/>
          </p:cNvSpPr>
          <p:nvPr>
            <p:ph idx="1"/>
          </p:nvPr>
        </p:nvSpPr>
        <p:spPr bwMode="auto">
          <a:xfrm>
            <a:off x="568090" y="990600"/>
            <a:ext cx="55029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lvl="6"/>
            <a:r>
              <a:rPr lang="en-US" b="1" dirty="0">
                <a:solidFill>
                  <a:srgbClr val="FF0000"/>
                </a:solidFill>
                <a:latin typeface="Times New Roman" pitchFamily="18" charset="0"/>
              </a:rPr>
              <a:t>BIOAVAILABILITY</a:t>
            </a:r>
          </a:p>
        </p:txBody>
      </p:sp>
      <p:sp>
        <p:nvSpPr>
          <p:cNvPr id="9" name="Text Box 9"/>
          <p:cNvSpPr txBox="1">
            <a:spLocks noChangeArrowheads="1"/>
          </p:cNvSpPr>
          <p:nvPr/>
        </p:nvSpPr>
        <p:spPr bwMode="auto">
          <a:xfrm>
            <a:off x="3332404" y="1314586"/>
            <a:ext cx="2524089" cy="46166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400" b="1" dirty="0">
                <a:solidFill>
                  <a:srgbClr val="A50021"/>
                </a:solidFill>
                <a:latin typeface="Times New Roman" pitchFamily="18" charset="0"/>
              </a:rPr>
              <a:t> </a:t>
            </a:r>
            <a:r>
              <a:rPr lang="en-US" sz="1800" b="1" dirty="0">
                <a:solidFill>
                  <a:srgbClr val="A50021"/>
                </a:solidFill>
                <a:latin typeface="Times New Roman" pitchFamily="18" charset="0"/>
              </a:rPr>
              <a:t>IV &gt; IM = SC &gt; ORAL</a:t>
            </a:r>
          </a:p>
        </p:txBody>
      </p:sp>
      <p:sp>
        <p:nvSpPr>
          <p:cNvPr id="10" name="Text Box 11"/>
          <p:cNvSpPr txBox="1">
            <a:spLocks noChangeArrowheads="1"/>
          </p:cNvSpPr>
          <p:nvPr/>
        </p:nvSpPr>
        <p:spPr bwMode="auto">
          <a:xfrm>
            <a:off x="3336132" y="1791888"/>
            <a:ext cx="25384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b="1" dirty="0">
                <a:solidFill>
                  <a:srgbClr val="FF0000"/>
                </a:solidFill>
                <a:latin typeface="Times New Roman" pitchFamily="18" charset="0"/>
              </a:rPr>
              <a:t>ONSET OF ACTION</a:t>
            </a:r>
          </a:p>
        </p:txBody>
      </p:sp>
      <p:sp>
        <p:nvSpPr>
          <p:cNvPr id="11" name="Text Box 10"/>
          <p:cNvSpPr txBox="1">
            <a:spLocks noChangeArrowheads="1"/>
          </p:cNvSpPr>
          <p:nvPr/>
        </p:nvSpPr>
        <p:spPr bwMode="auto">
          <a:xfrm>
            <a:off x="3388116" y="2191998"/>
            <a:ext cx="2486467" cy="46166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400" b="1" dirty="0">
                <a:solidFill>
                  <a:srgbClr val="A50021"/>
                </a:solidFill>
                <a:latin typeface="Times New Roman" pitchFamily="18" charset="0"/>
              </a:rPr>
              <a:t> </a:t>
            </a:r>
            <a:r>
              <a:rPr lang="en-US" sz="1800" b="1" dirty="0">
                <a:solidFill>
                  <a:srgbClr val="A50021"/>
                </a:solidFill>
                <a:latin typeface="Times New Roman" pitchFamily="18" charset="0"/>
              </a:rPr>
              <a:t>IV &gt; IM &gt; SC &gt; Oral</a:t>
            </a:r>
          </a:p>
        </p:txBody>
      </p:sp>
      <p:sp>
        <p:nvSpPr>
          <p:cNvPr id="12" name="Text Box 12"/>
          <p:cNvSpPr txBox="1">
            <a:spLocks noChangeArrowheads="1"/>
          </p:cNvSpPr>
          <p:nvPr/>
        </p:nvSpPr>
        <p:spPr bwMode="auto">
          <a:xfrm>
            <a:off x="3256767" y="2685507"/>
            <a:ext cx="31331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b="1" dirty="0">
                <a:solidFill>
                  <a:srgbClr val="FF0000"/>
                </a:solidFill>
                <a:latin typeface="Times New Roman" pitchFamily="18" charset="0"/>
              </a:rPr>
              <a:t>PATIENT COMPLIANCE</a:t>
            </a:r>
          </a:p>
        </p:txBody>
      </p:sp>
      <p:sp>
        <p:nvSpPr>
          <p:cNvPr id="13" name="Text Box 15"/>
          <p:cNvSpPr txBox="1">
            <a:spLocks noChangeArrowheads="1"/>
          </p:cNvSpPr>
          <p:nvPr/>
        </p:nvSpPr>
        <p:spPr bwMode="auto">
          <a:xfrm>
            <a:off x="3388116" y="3085617"/>
            <a:ext cx="2486468" cy="52322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dirty="0">
                <a:solidFill>
                  <a:srgbClr val="A50021"/>
                </a:solidFill>
                <a:latin typeface="Times New Roman" pitchFamily="18" charset="0"/>
              </a:rPr>
              <a:t> </a:t>
            </a:r>
            <a:r>
              <a:rPr lang="en-US" sz="1800" b="1" dirty="0">
                <a:solidFill>
                  <a:srgbClr val="A50021"/>
                </a:solidFill>
                <a:latin typeface="Times New Roman" pitchFamily="18" charset="0"/>
              </a:rPr>
              <a:t>Oral &gt; SC &gt; IM &gt; IV</a:t>
            </a:r>
          </a:p>
        </p:txBody>
      </p:sp>
      <p:sp>
        <p:nvSpPr>
          <p:cNvPr id="14" name="Text Box 7"/>
          <p:cNvSpPr txBox="1">
            <a:spLocks noChangeArrowheads="1"/>
          </p:cNvSpPr>
          <p:nvPr/>
        </p:nvSpPr>
        <p:spPr bwMode="auto">
          <a:xfrm>
            <a:off x="326242" y="1272775"/>
            <a:ext cx="2930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a:solidFill>
                  <a:srgbClr val="3333FF"/>
                </a:solidFill>
                <a:latin typeface="Times New Roman" pitchFamily="18" charset="0"/>
              </a:rPr>
              <a:t>High and Reliable</a:t>
            </a:r>
          </a:p>
        </p:txBody>
      </p:sp>
      <p:sp>
        <p:nvSpPr>
          <p:cNvPr id="15" name="Text Box 8"/>
          <p:cNvSpPr txBox="1">
            <a:spLocks noChangeArrowheads="1"/>
          </p:cNvSpPr>
          <p:nvPr/>
        </p:nvSpPr>
        <p:spPr bwMode="auto">
          <a:xfrm>
            <a:off x="6167662" y="1303731"/>
            <a:ext cx="290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400" b="1">
                <a:solidFill>
                  <a:srgbClr val="FF00FF"/>
                </a:solidFill>
                <a:latin typeface="Times New Roman" pitchFamily="18" charset="0"/>
              </a:rPr>
              <a:t>Low &amp;/or Variable</a:t>
            </a:r>
          </a:p>
        </p:txBody>
      </p:sp>
      <p:sp>
        <p:nvSpPr>
          <p:cNvPr id="16" name="Text Box 5"/>
          <p:cNvSpPr txBox="1">
            <a:spLocks noChangeArrowheads="1"/>
          </p:cNvSpPr>
          <p:nvPr/>
        </p:nvSpPr>
        <p:spPr bwMode="auto">
          <a:xfrm>
            <a:off x="879485" y="2085956"/>
            <a:ext cx="1824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a:solidFill>
                  <a:srgbClr val="3333FF"/>
                </a:solidFill>
                <a:latin typeface="Times New Roman" pitchFamily="18" charset="0"/>
              </a:rPr>
              <a:t>Immediate</a:t>
            </a:r>
          </a:p>
        </p:txBody>
      </p:sp>
      <p:sp>
        <p:nvSpPr>
          <p:cNvPr id="17" name="Text Box 3"/>
          <p:cNvSpPr txBox="1">
            <a:spLocks noChangeArrowheads="1"/>
          </p:cNvSpPr>
          <p:nvPr/>
        </p:nvSpPr>
        <p:spPr bwMode="auto">
          <a:xfrm>
            <a:off x="1368993" y="3097342"/>
            <a:ext cx="935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dirty="0">
                <a:solidFill>
                  <a:srgbClr val="3333FF"/>
                </a:solidFill>
                <a:latin typeface="Times New Roman" pitchFamily="18" charset="0"/>
              </a:rPr>
              <a:t>High</a:t>
            </a:r>
          </a:p>
        </p:txBody>
      </p:sp>
      <p:sp>
        <p:nvSpPr>
          <p:cNvPr id="18" name="Text Box 4"/>
          <p:cNvSpPr txBox="1">
            <a:spLocks noChangeArrowheads="1"/>
          </p:cNvSpPr>
          <p:nvPr/>
        </p:nvSpPr>
        <p:spPr bwMode="auto">
          <a:xfrm>
            <a:off x="6250189" y="2134550"/>
            <a:ext cx="1408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a:solidFill>
                  <a:srgbClr val="FF00FF"/>
                </a:solidFill>
                <a:latin typeface="Times New Roman" pitchFamily="18" charset="0"/>
              </a:rPr>
              <a:t>Delayed</a:t>
            </a:r>
          </a:p>
        </p:txBody>
      </p:sp>
      <p:sp>
        <p:nvSpPr>
          <p:cNvPr id="19" name="Text Box 2"/>
          <p:cNvSpPr txBox="1">
            <a:spLocks noChangeArrowheads="1"/>
          </p:cNvSpPr>
          <p:nvPr/>
        </p:nvSpPr>
        <p:spPr bwMode="auto">
          <a:xfrm>
            <a:off x="6924603" y="3097342"/>
            <a:ext cx="855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a:solidFill>
                  <a:srgbClr val="FF00FF"/>
                </a:solidFill>
                <a:latin typeface="Times New Roman" pitchFamily="18" charset="0"/>
              </a:rPr>
              <a:t>Low</a:t>
            </a:r>
          </a:p>
        </p:txBody>
      </p:sp>
      <p:sp>
        <p:nvSpPr>
          <p:cNvPr id="20" name="Text Box 6"/>
          <p:cNvSpPr txBox="1">
            <a:spLocks noChangeArrowheads="1"/>
          </p:cNvSpPr>
          <p:nvPr/>
        </p:nvSpPr>
        <p:spPr bwMode="auto">
          <a:xfrm>
            <a:off x="3837730" y="3639129"/>
            <a:ext cx="11993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b="1" dirty="0">
                <a:solidFill>
                  <a:srgbClr val="FF0000"/>
                </a:solidFill>
                <a:latin typeface="Times New Roman" pitchFamily="18" charset="0"/>
              </a:rPr>
              <a:t>SAFETY</a:t>
            </a:r>
          </a:p>
        </p:txBody>
      </p:sp>
      <p:sp>
        <p:nvSpPr>
          <p:cNvPr id="21" name="Text Box 9"/>
          <p:cNvSpPr txBox="1">
            <a:spLocks noChangeArrowheads="1"/>
          </p:cNvSpPr>
          <p:nvPr/>
        </p:nvSpPr>
        <p:spPr bwMode="auto">
          <a:xfrm>
            <a:off x="3400940" y="4039239"/>
            <a:ext cx="2473644" cy="46166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400" b="1" dirty="0">
                <a:solidFill>
                  <a:srgbClr val="A50021"/>
                </a:solidFill>
                <a:latin typeface="Times New Roman" pitchFamily="18" charset="0"/>
              </a:rPr>
              <a:t> </a:t>
            </a:r>
            <a:r>
              <a:rPr lang="en-US" sz="1800" b="1" dirty="0">
                <a:solidFill>
                  <a:srgbClr val="A50021"/>
                </a:solidFill>
                <a:latin typeface="Times New Roman" pitchFamily="18" charset="0"/>
              </a:rPr>
              <a:t>Oral &gt; SC &gt; IM &gt; IV</a:t>
            </a:r>
          </a:p>
        </p:txBody>
      </p:sp>
      <p:sp>
        <p:nvSpPr>
          <p:cNvPr id="22" name="Text Box 11"/>
          <p:cNvSpPr txBox="1">
            <a:spLocks noChangeArrowheads="1"/>
          </p:cNvSpPr>
          <p:nvPr/>
        </p:nvSpPr>
        <p:spPr bwMode="auto">
          <a:xfrm>
            <a:off x="3499524" y="4558913"/>
            <a:ext cx="21130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b="1" dirty="0">
                <a:solidFill>
                  <a:srgbClr val="FF0000"/>
                </a:solidFill>
                <a:latin typeface="Times New Roman" pitchFamily="18" charset="0"/>
              </a:rPr>
              <a:t>CONVENIENCE</a:t>
            </a:r>
          </a:p>
        </p:txBody>
      </p:sp>
      <p:sp>
        <p:nvSpPr>
          <p:cNvPr id="23" name="Text Box 10"/>
          <p:cNvSpPr txBox="1">
            <a:spLocks noChangeArrowheads="1"/>
          </p:cNvSpPr>
          <p:nvPr/>
        </p:nvSpPr>
        <p:spPr bwMode="auto">
          <a:xfrm>
            <a:off x="3400939" y="4959023"/>
            <a:ext cx="2473643" cy="46166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400" b="1" dirty="0">
                <a:solidFill>
                  <a:srgbClr val="A50021"/>
                </a:solidFill>
                <a:latin typeface="Times New Roman" pitchFamily="18" charset="0"/>
              </a:rPr>
              <a:t> </a:t>
            </a:r>
            <a:r>
              <a:rPr lang="en-US" sz="1800" b="1" dirty="0">
                <a:solidFill>
                  <a:srgbClr val="A50021"/>
                </a:solidFill>
                <a:latin typeface="Times New Roman" pitchFamily="18" charset="0"/>
              </a:rPr>
              <a:t>Oral &gt; SC &gt; IM &gt; IV</a:t>
            </a:r>
          </a:p>
        </p:txBody>
      </p:sp>
      <p:sp>
        <p:nvSpPr>
          <p:cNvPr id="24" name="Text Box 13"/>
          <p:cNvSpPr txBox="1">
            <a:spLocks noChangeArrowheads="1"/>
          </p:cNvSpPr>
          <p:nvPr/>
        </p:nvSpPr>
        <p:spPr bwMode="auto">
          <a:xfrm>
            <a:off x="3934170" y="5435070"/>
            <a:ext cx="883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b="1" dirty="0">
                <a:solidFill>
                  <a:srgbClr val="FF0000"/>
                </a:solidFill>
                <a:latin typeface="Times New Roman" pitchFamily="18" charset="0"/>
              </a:rPr>
              <a:t>COST</a:t>
            </a:r>
          </a:p>
        </p:txBody>
      </p:sp>
      <p:sp>
        <p:nvSpPr>
          <p:cNvPr id="25" name="Text Box 14"/>
          <p:cNvSpPr txBox="1">
            <a:spLocks noChangeArrowheads="1"/>
          </p:cNvSpPr>
          <p:nvPr/>
        </p:nvSpPr>
        <p:spPr bwMode="auto">
          <a:xfrm>
            <a:off x="3332404" y="5887626"/>
            <a:ext cx="2542180" cy="46166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400" b="1" dirty="0">
                <a:solidFill>
                  <a:srgbClr val="A50021"/>
                </a:solidFill>
                <a:latin typeface="Times New Roman" pitchFamily="18" charset="0"/>
              </a:rPr>
              <a:t> </a:t>
            </a:r>
            <a:r>
              <a:rPr lang="en-US" sz="1800" b="1" dirty="0">
                <a:solidFill>
                  <a:srgbClr val="A50021"/>
                </a:solidFill>
                <a:latin typeface="Times New Roman" pitchFamily="18" charset="0"/>
              </a:rPr>
              <a:t>IV &gt; IM &gt; SC &gt; ORAL</a:t>
            </a:r>
          </a:p>
        </p:txBody>
      </p:sp>
      <p:sp>
        <p:nvSpPr>
          <p:cNvPr id="26" name="Text Box 7"/>
          <p:cNvSpPr txBox="1">
            <a:spLocks noChangeArrowheads="1"/>
          </p:cNvSpPr>
          <p:nvPr/>
        </p:nvSpPr>
        <p:spPr bwMode="auto">
          <a:xfrm>
            <a:off x="1524000" y="3973891"/>
            <a:ext cx="935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a:solidFill>
                  <a:srgbClr val="3333FF"/>
                </a:solidFill>
                <a:latin typeface="Times New Roman" pitchFamily="18" charset="0"/>
              </a:rPr>
              <a:t>High</a:t>
            </a:r>
          </a:p>
        </p:txBody>
      </p:sp>
      <p:sp>
        <p:nvSpPr>
          <p:cNvPr id="27" name="Text Box 3"/>
          <p:cNvSpPr txBox="1">
            <a:spLocks noChangeArrowheads="1"/>
          </p:cNvSpPr>
          <p:nvPr/>
        </p:nvSpPr>
        <p:spPr bwMode="auto">
          <a:xfrm>
            <a:off x="1586706" y="4930298"/>
            <a:ext cx="9413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a:solidFill>
                  <a:srgbClr val="3333FF"/>
                </a:solidFill>
                <a:latin typeface="Times New Roman" pitchFamily="18" charset="0"/>
              </a:rPr>
              <a:t>High</a:t>
            </a:r>
          </a:p>
        </p:txBody>
      </p:sp>
      <p:sp>
        <p:nvSpPr>
          <p:cNvPr id="28" name="Text Box 3"/>
          <p:cNvSpPr txBox="1">
            <a:spLocks noChangeArrowheads="1"/>
          </p:cNvSpPr>
          <p:nvPr/>
        </p:nvSpPr>
        <p:spPr bwMode="auto">
          <a:xfrm>
            <a:off x="1762135" y="5887626"/>
            <a:ext cx="9413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a:solidFill>
                  <a:srgbClr val="3333FF"/>
                </a:solidFill>
                <a:latin typeface="Times New Roman" pitchFamily="18" charset="0"/>
              </a:rPr>
              <a:t>High</a:t>
            </a:r>
          </a:p>
        </p:txBody>
      </p:sp>
      <p:sp>
        <p:nvSpPr>
          <p:cNvPr id="29" name="Text Box 8"/>
          <p:cNvSpPr txBox="1">
            <a:spLocks noChangeArrowheads="1"/>
          </p:cNvSpPr>
          <p:nvPr/>
        </p:nvSpPr>
        <p:spPr bwMode="auto">
          <a:xfrm>
            <a:off x="6959719" y="3973890"/>
            <a:ext cx="855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dirty="0">
                <a:solidFill>
                  <a:srgbClr val="FF00FF"/>
                </a:solidFill>
                <a:latin typeface="Times New Roman" pitchFamily="18" charset="0"/>
              </a:rPr>
              <a:t>Low</a:t>
            </a:r>
          </a:p>
        </p:txBody>
      </p:sp>
      <p:sp>
        <p:nvSpPr>
          <p:cNvPr id="30" name="Text Box 8"/>
          <p:cNvSpPr txBox="1">
            <a:spLocks noChangeArrowheads="1"/>
          </p:cNvSpPr>
          <p:nvPr/>
        </p:nvSpPr>
        <p:spPr bwMode="auto">
          <a:xfrm>
            <a:off x="7194774" y="4959023"/>
            <a:ext cx="855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dirty="0">
                <a:solidFill>
                  <a:srgbClr val="FF00FF"/>
                </a:solidFill>
                <a:latin typeface="Times New Roman" pitchFamily="18" charset="0"/>
              </a:rPr>
              <a:t>Low</a:t>
            </a:r>
          </a:p>
        </p:txBody>
      </p:sp>
      <p:sp>
        <p:nvSpPr>
          <p:cNvPr id="31" name="Text Box 8"/>
          <p:cNvSpPr txBox="1">
            <a:spLocks noChangeArrowheads="1"/>
          </p:cNvSpPr>
          <p:nvPr/>
        </p:nvSpPr>
        <p:spPr bwMode="auto">
          <a:xfrm>
            <a:off x="7352434" y="5899371"/>
            <a:ext cx="855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r>
              <a:rPr lang="en-US" sz="2800" b="1" dirty="0">
                <a:solidFill>
                  <a:srgbClr val="FF00FF"/>
                </a:solidFill>
                <a:latin typeface="Times New Roman" pitchFamily="18" charset="0"/>
              </a:rPr>
              <a:t>Low</a:t>
            </a:r>
          </a:p>
        </p:txBody>
      </p:sp>
    </p:spTree>
    <p:extLst>
      <p:ext uri="{BB962C8B-B14F-4D97-AF65-F5344CB8AC3E}">
        <p14:creationId xmlns:p14="http://schemas.microsoft.com/office/powerpoint/2010/main" val="4026623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Ethambutol</a:t>
            </a:r>
            <a:endParaRPr lang="en-US" dirty="0"/>
          </a:p>
        </p:txBody>
      </p:sp>
      <p:sp>
        <p:nvSpPr>
          <p:cNvPr id="3" name="Content Placeholder 2"/>
          <p:cNvSpPr>
            <a:spLocks noGrp="1"/>
          </p:cNvSpPr>
          <p:nvPr>
            <p:ph idx="1"/>
          </p:nvPr>
        </p:nvSpPr>
        <p:spPr/>
        <p:txBody>
          <a:bodyPr/>
          <a:lstStyle/>
          <a:p>
            <a:r>
              <a:rPr lang="en-US" dirty="0" smtClean="0"/>
              <a:t>Works by inhibiting synthesis of bacteria cell wall</a:t>
            </a:r>
          </a:p>
          <a:p>
            <a:r>
              <a:rPr lang="en-US" dirty="0" smtClean="0"/>
              <a:t>Effective also against mycobacterium </a:t>
            </a:r>
            <a:r>
              <a:rPr lang="en-US" dirty="0" err="1" smtClean="0"/>
              <a:t>avium</a:t>
            </a:r>
            <a:r>
              <a:rPr lang="en-US" dirty="0" smtClean="0"/>
              <a:t> complex and mycobacterium </a:t>
            </a:r>
            <a:r>
              <a:rPr lang="en-US" dirty="0" err="1" smtClean="0"/>
              <a:t>kasansii</a:t>
            </a:r>
            <a:endParaRPr lang="en-US" dirty="0" smtClean="0"/>
          </a:p>
          <a:p>
            <a:r>
              <a:rPr lang="en-US" dirty="0" smtClean="0"/>
              <a:t>Well absorbed from GIT and well distributed in body tissues and fluids</a:t>
            </a:r>
          </a:p>
          <a:p>
            <a:r>
              <a:rPr lang="en-US" dirty="0" smtClean="0"/>
              <a:t>50% is excreted unchanged in urine</a:t>
            </a:r>
            <a:endParaRPr lang="en-US" dirty="0"/>
          </a:p>
        </p:txBody>
      </p:sp>
    </p:spTree>
    <p:extLst>
      <p:ext uri="{BB962C8B-B14F-4D97-AF65-F5344CB8AC3E}">
        <p14:creationId xmlns:p14="http://schemas.microsoft.com/office/powerpoint/2010/main" val="20005045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effects</a:t>
            </a:r>
            <a:endParaRPr lang="en-US" dirty="0"/>
          </a:p>
        </p:txBody>
      </p:sp>
      <p:sp>
        <p:nvSpPr>
          <p:cNvPr id="3" name="Content Placeholder 2"/>
          <p:cNvSpPr>
            <a:spLocks noGrp="1"/>
          </p:cNvSpPr>
          <p:nvPr>
            <p:ph idx="1"/>
          </p:nvPr>
        </p:nvSpPr>
        <p:spPr>
          <a:xfrm>
            <a:off x="457200" y="1143000"/>
            <a:ext cx="8229600" cy="5410200"/>
          </a:xfrm>
        </p:spPr>
        <p:txBody>
          <a:bodyPr>
            <a:normAutofit/>
          </a:bodyPr>
          <a:lstStyle/>
          <a:p>
            <a:r>
              <a:rPr lang="en-US" dirty="0" smtClean="0"/>
              <a:t>Optic neuritis</a:t>
            </a:r>
          </a:p>
          <a:p>
            <a:r>
              <a:rPr lang="en-US" dirty="0" smtClean="0"/>
              <a:t>Joint pain</a:t>
            </a:r>
          </a:p>
          <a:p>
            <a:r>
              <a:rPr lang="en-US" dirty="0" smtClean="0"/>
              <a:t>Nausea</a:t>
            </a:r>
          </a:p>
          <a:p>
            <a:r>
              <a:rPr lang="en-US" dirty="0" smtClean="0"/>
              <a:t>Headache</a:t>
            </a:r>
          </a:p>
          <a:p>
            <a:r>
              <a:rPr lang="en-US" dirty="0" smtClean="0"/>
              <a:t>Hepatitis</a:t>
            </a:r>
          </a:p>
          <a:p>
            <a:r>
              <a:rPr lang="en-US" dirty="0" smtClean="0"/>
              <a:t>Kidney problems</a:t>
            </a:r>
          </a:p>
          <a:p>
            <a:r>
              <a:rPr lang="en-US" dirty="0" smtClean="0"/>
              <a:t>Red-green </a:t>
            </a:r>
            <a:r>
              <a:rPr lang="en-US" dirty="0" err="1" smtClean="0"/>
              <a:t>colour</a:t>
            </a:r>
            <a:r>
              <a:rPr lang="en-US" dirty="0" smtClean="0"/>
              <a:t> blindness</a:t>
            </a:r>
          </a:p>
          <a:p>
            <a:r>
              <a:rPr lang="en-US" dirty="0" err="1" smtClean="0"/>
              <a:t>Hyperurecemia</a:t>
            </a:r>
            <a:endParaRPr lang="en-US" dirty="0" smtClean="0"/>
          </a:p>
          <a:p>
            <a:r>
              <a:rPr lang="en-US" dirty="0" smtClean="0"/>
              <a:t>Vertical </a:t>
            </a:r>
            <a:r>
              <a:rPr lang="en-US" dirty="0" err="1" smtClean="0"/>
              <a:t>nystagmas</a:t>
            </a:r>
            <a:endParaRPr lang="en-US" dirty="0" smtClean="0"/>
          </a:p>
          <a:p>
            <a:endParaRPr lang="en-US" dirty="0" smtClean="0"/>
          </a:p>
          <a:p>
            <a:endParaRPr lang="en-US" dirty="0"/>
          </a:p>
        </p:txBody>
      </p:sp>
    </p:spTree>
    <p:extLst>
      <p:ext uri="{BB962C8B-B14F-4D97-AF65-F5344CB8AC3E}">
        <p14:creationId xmlns:p14="http://schemas.microsoft.com/office/powerpoint/2010/main" val="9093159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Antiviral agents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96645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ANTIVIRAL AGENTS</a:t>
            </a:r>
            <a:endParaRPr lang="en-US" dirty="0"/>
          </a:p>
        </p:txBody>
      </p:sp>
      <p:sp>
        <p:nvSpPr>
          <p:cNvPr id="3" name="Content Placeholder 2"/>
          <p:cNvSpPr>
            <a:spLocks noGrp="1"/>
          </p:cNvSpPr>
          <p:nvPr>
            <p:ph idx="1"/>
          </p:nvPr>
        </p:nvSpPr>
        <p:spPr/>
        <p:txBody>
          <a:bodyPr>
            <a:normAutofit lnSpcReduction="10000"/>
          </a:bodyPr>
          <a:lstStyle/>
          <a:p>
            <a:r>
              <a:rPr lang="en-US" dirty="0" smtClean="0"/>
              <a:t>Viruses are obligate intracellular parasites and therefore antiviral agents must either inhibit the entry of virus into the cell, prevent replication inside the cell or prevent the exit of </a:t>
            </a:r>
            <a:r>
              <a:rPr lang="en-US" dirty="0" err="1" smtClean="0"/>
              <a:t>virions</a:t>
            </a:r>
            <a:r>
              <a:rPr lang="en-US" dirty="0" smtClean="0"/>
              <a:t> out of the cell.</a:t>
            </a:r>
          </a:p>
          <a:p>
            <a:r>
              <a:rPr lang="en-US" dirty="0" smtClean="0"/>
              <a:t>In the process of their interfering with the process of viral replication, these agents can interfere with host cell function leading to toxicity</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acyclovir</a:t>
            </a:r>
            <a:endParaRPr lang="en-US" dirty="0"/>
          </a:p>
        </p:txBody>
      </p:sp>
      <p:sp>
        <p:nvSpPr>
          <p:cNvPr id="3" name="Content Placeholder 2"/>
          <p:cNvSpPr>
            <a:spLocks noGrp="1"/>
          </p:cNvSpPr>
          <p:nvPr>
            <p:ph idx="1"/>
          </p:nvPr>
        </p:nvSpPr>
        <p:spPr>
          <a:xfrm>
            <a:off x="304800" y="914400"/>
            <a:ext cx="8534400" cy="5943600"/>
          </a:xfrm>
        </p:spPr>
        <p:txBody>
          <a:bodyPr>
            <a:normAutofit lnSpcReduction="10000"/>
          </a:bodyPr>
          <a:lstStyle/>
          <a:p>
            <a:r>
              <a:rPr lang="en-US" dirty="0" smtClean="0"/>
              <a:t>An acyclic guanosine derivative</a:t>
            </a:r>
          </a:p>
          <a:p>
            <a:r>
              <a:rPr lang="en-US" dirty="0" smtClean="0"/>
              <a:t>Works by inhibiting DNA synthesis in two ways:</a:t>
            </a:r>
          </a:p>
          <a:p>
            <a:pPr lvl="1"/>
            <a:r>
              <a:rPr lang="en-US" dirty="0" smtClean="0"/>
              <a:t>Competition with deoxyGTP for the viral DNA polymerase and</a:t>
            </a:r>
          </a:p>
          <a:p>
            <a:pPr lvl="1"/>
            <a:r>
              <a:rPr lang="en-US" dirty="0" smtClean="0"/>
              <a:t>Chain termination following incorporation into the viral DNA.</a:t>
            </a:r>
          </a:p>
          <a:p>
            <a:r>
              <a:rPr lang="en-US" dirty="0" smtClean="0"/>
              <a:t>Acyclovir is cleared by glomerullar filtration and tubal secretion. Accumulation occurs in patients with impaired renal function</a:t>
            </a:r>
          </a:p>
          <a:p>
            <a:r>
              <a:rPr lang="en-US" dirty="0" smtClean="0"/>
              <a:t>Side effects includes nausea, reversible renal or neurologic (delirium, tremors, seizures) headache, diarrhea, </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457200" y="685800"/>
            <a:ext cx="8229600" cy="6172200"/>
          </a:xfrm>
        </p:spPr>
        <p:txBody>
          <a:bodyPr>
            <a:normAutofit/>
          </a:bodyPr>
          <a:lstStyle/>
          <a:p>
            <a:r>
              <a:rPr lang="en-US" dirty="0" smtClean="0"/>
              <a:t>Drugs related to acyclovir and with similar mode of action include</a:t>
            </a:r>
          </a:p>
          <a:p>
            <a:pPr lvl="1"/>
            <a:r>
              <a:rPr lang="en-US" dirty="0" err="1" smtClean="0"/>
              <a:t>Valacyclovir</a:t>
            </a:r>
            <a:r>
              <a:rPr lang="en-US" dirty="0" smtClean="0"/>
              <a:t>         - </a:t>
            </a:r>
            <a:r>
              <a:rPr lang="en-US" dirty="0" err="1" smtClean="0"/>
              <a:t>valgancyclovir</a:t>
            </a:r>
            <a:endParaRPr lang="en-US" dirty="0" smtClean="0"/>
          </a:p>
          <a:p>
            <a:pPr lvl="1"/>
            <a:r>
              <a:rPr lang="en-US" dirty="0" err="1" smtClean="0"/>
              <a:t>Famcyclovir</a:t>
            </a:r>
            <a:endParaRPr lang="en-US" dirty="0" smtClean="0"/>
          </a:p>
          <a:p>
            <a:pPr lvl="1"/>
            <a:r>
              <a:rPr lang="en-US" dirty="0" err="1" smtClean="0"/>
              <a:t>Pencyclovir</a:t>
            </a:r>
            <a:endParaRPr lang="en-US" dirty="0" smtClean="0"/>
          </a:p>
          <a:p>
            <a:pPr lvl="1"/>
            <a:r>
              <a:rPr lang="en-US" dirty="0" err="1" smtClean="0"/>
              <a:t>ganciclovir</a:t>
            </a:r>
            <a:endParaRPr lang="en-US" dirty="0" smtClean="0"/>
          </a:p>
          <a:p>
            <a:r>
              <a:rPr lang="en-US" dirty="0" smtClean="0"/>
              <a:t>Clinical use:</a:t>
            </a:r>
          </a:p>
          <a:p>
            <a:pPr lvl="1">
              <a:buFont typeface="Wingdings" pitchFamily="2" charset="2"/>
              <a:buChar char="Ø"/>
            </a:pPr>
            <a:r>
              <a:rPr lang="en-US" dirty="0" smtClean="0"/>
              <a:t>Herpes simplex infections treatment</a:t>
            </a:r>
          </a:p>
          <a:p>
            <a:pPr lvl="1">
              <a:buFont typeface="Wingdings" pitchFamily="2" charset="2"/>
              <a:buChar char="Ø"/>
            </a:pPr>
            <a:r>
              <a:rPr lang="en-US" dirty="0" err="1" smtClean="0"/>
              <a:t>Varicella</a:t>
            </a:r>
            <a:r>
              <a:rPr lang="en-US" dirty="0" smtClean="0"/>
              <a:t>-zoster virus infection treatment</a:t>
            </a:r>
          </a:p>
          <a:p>
            <a:pPr lvl="1">
              <a:buFont typeface="Wingdings" pitchFamily="2" charset="2"/>
              <a:buChar char="Ø"/>
            </a:pPr>
            <a:r>
              <a:rPr lang="en-US" dirty="0" smtClean="0"/>
              <a:t>CMV infections treatment</a:t>
            </a:r>
          </a:p>
          <a:p>
            <a:pPr lvl="1">
              <a:buFont typeface="Wingdings" pitchFamily="2" charset="2"/>
              <a:buChar char="Ø"/>
            </a:pPr>
            <a:r>
              <a:rPr lang="en-US" dirty="0" smtClean="0"/>
              <a:t>Epstein-Barr virus infections treatment</a:t>
            </a:r>
          </a:p>
          <a:p>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docosanol</a:t>
            </a:r>
            <a:endParaRPr lang="en-US" dirty="0"/>
          </a:p>
        </p:txBody>
      </p:sp>
      <p:sp>
        <p:nvSpPr>
          <p:cNvPr id="3" name="Content Placeholder 2"/>
          <p:cNvSpPr>
            <a:spLocks noGrp="1"/>
          </p:cNvSpPr>
          <p:nvPr>
            <p:ph idx="1"/>
          </p:nvPr>
        </p:nvSpPr>
        <p:spPr/>
        <p:txBody>
          <a:bodyPr/>
          <a:lstStyle/>
          <a:p>
            <a:r>
              <a:rPr lang="en-US" dirty="0" smtClean="0"/>
              <a:t>It is a 22-carbon saturated aliphatic alcohol.</a:t>
            </a:r>
          </a:p>
          <a:p>
            <a:r>
              <a:rPr lang="en-US" dirty="0" smtClean="0"/>
              <a:t>Works by inhibiting fusion between virus and plasma membrane and thus prevents entry of virus into the cell.</a:t>
            </a:r>
          </a:p>
          <a:p>
            <a:r>
              <a:rPr lang="en-US" dirty="0" smtClean="0"/>
              <a:t>Used in treatment of HSV infections as a topical application</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trifluridine</a:t>
            </a:r>
            <a:endParaRPr lang="en-US" dirty="0"/>
          </a:p>
        </p:txBody>
      </p:sp>
      <p:sp>
        <p:nvSpPr>
          <p:cNvPr id="3" name="Content Placeholder 2"/>
          <p:cNvSpPr>
            <a:spLocks noGrp="1"/>
          </p:cNvSpPr>
          <p:nvPr>
            <p:ph idx="1"/>
          </p:nvPr>
        </p:nvSpPr>
        <p:spPr/>
        <p:txBody>
          <a:bodyPr/>
          <a:lstStyle/>
          <a:p>
            <a:r>
              <a:rPr lang="en-US" dirty="0" smtClean="0"/>
              <a:t>It is a fluorinated nucleoside.</a:t>
            </a:r>
          </a:p>
          <a:p>
            <a:r>
              <a:rPr lang="en-US" dirty="0" smtClean="0"/>
              <a:t>Works by inhibiting viral DNA synthesis</a:t>
            </a:r>
          </a:p>
          <a:p>
            <a:r>
              <a:rPr lang="en-US" dirty="0" err="1" smtClean="0"/>
              <a:t>Trifluridine</a:t>
            </a:r>
            <a:r>
              <a:rPr lang="en-US" dirty="0" smtClean="0"/>
              <a:t> can be incorporated into both host and viral DNA and this prevents its systemic use.</a:t>
            </a:r>
          </a:p>
          <a:p>
            <a:r>
              <a:rPr lang="en-US" dirty="0" smtClean="0"/>
              <a:t>Used in treatment of HSV1 and 2, CMV, </a:t>
            </a:r>
            <a:r>
              <a:rPr lang="en-US" dirty="0" err="1" smtClean="0"/>
              <a:t>vaccinia</a:t>
            </a:r>
            <a:r>
              <a:rPr lang="en-US" dirty="0" smtClean="0"/>
              <a:t> and adenovirus infections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foscarnet</a:t>
            </a:r>
            <a:endParaRPr lang="en-US" dirty="0"/>
          </a:p>
        </p:txBody>
      </p:sp>
      <p:sp>
        <p:nvSpPr>
          <p:cNvPr id="3" name="Content Placeholder 2"/>
          <p:cNvSpPr>
            <a:spLocks noGrp="1"/>
          </p:cNvSpPr>
          <p:nvPr>
            <p:ph idx="1"/>
          </p:nvPr>
        </p:nvSpPr>
        <p:spPr/>
        <p:txBody>
          <a:bodyPr>
            <a:normAutofit lnSpcReduction="10000"/>
          </a:bodyPr>
          <a:lstStyle/>
          <a:p>
            <a:r>
              <a:rPr lang="en-US" dirty="0" err="1" smtClean="0"/>
              <a:t>Phosphonoformic</a:t>
            </a:r>
            <a:r>
              <a:rPr lang="en-US" dirty="0" smtClean="0"/>
              <a:t> acid that inhibits viral DNA and RNA polymerase and HIV reverse transcriptase.</a:t>
            </a:r>
          </a:p>
          <a:p>
            <a:r>
              <a:rPr lang="en-US" dirty="0" smtClean="0"/>
              <a:t>Used in treatment of HSV, VZV, CMV,  EBV, HHV6&amp;8, and HIV 1.</a:t>
            </a:r>
          </a:p>
          <a:p>
            <a:r>
              <a:rPr lang="en-US" dirty="0" smtClean="0"/>
              <a:t>Adverse effects includes renal impairment, hyper or hypocalcaemia, hypo or hypephosphatemia, hypokalemia or hypomagnesemia</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cidofovir</a:t>
            </a:r>
            <a:endParaRPr lang="en-US" dirty="0"/>
          </a:p>
        </p:txBody>
      </p:sp>
      <p:sp>
        <p:nvSpPr>
          <p:cNvPr id="3" name="Content Placeholder 2"/>
          <p:cNvSpPr>
            <a:spLocks noGrp="1"/>
          </p:cNvSpPr>
          <p:nvPr>
            <p:ph idx="1"/>
          </p:nvPr>
        </p:nvSpPr>
        <p:spPr>
          <a:xfrm>
            <a:off x="457200" y="1066800"/>
            <a:ext cx="8229600" cy="5181600"/>
          </a:xfrm>
        </p:spPr>
        <p:txBody>
          <a:bodyPr>
            <a:normAutofit lnSpcReduction="10000"/>
          </a:bodyPr>
          <a:lstStyle/>
          <a:p>
            <a:r>
              <a:rPr lang="en-US" dirty="0" smtClean="0"/>
              <a:t>It is an acyclic cytosine nucleotide analog.</a:t>
            </a:r>
          </a:p>
          <a:p>
            <a:r>
              <a:rPr lang="en-US" dirty="0" smtClean="0"/>
              <a:t>Works by inhibiting DNA synthesis and becoming incorporated into viral DNA chain.</a:t>
            </a:r>
          </a:p>
          <a:p>
            <a:r>
              <a:rPr lang="en-US" dirty="0" smtClean="0"/>
              <a:t>Has activity against CMV, HSV 1&amp;2, VZV, EBV, HHV-6, HHV-8, adenovirus, poxvirus, and human </a:t>
            </a:r>
            <a:r>
              <a:rPr lang="en-US" dirty="0" err="1" smtClean="0"/>
              <a:t>papilloma</a:t>
            </a:r>
            <a:r>
              <a:rPr lang="en-US" dirty="0" smtClean="0"/>
              <a:t> virus.</a:t>
            </a:r>
          </a:p>
          <a:p>
            <a:r>
              <a:rPr lang="en-US" dirty="0" smtClean="0"/>
              <a:t>Adverse effects include dose-dependent proximal tube nephrotoxicity, </a:t>
            </a:r>
            <a:r>
              <a:rPr lang="en-US" dirty="0" err="1" smtClean="0"/>
              <a:t>proteinuria</a:t>
            </a:r>
            <a:r>
              <a:rPr lang="en-US" dirty="0" smtClean="0"/>
              <a:t>, </a:t>
            </a:r>
            <a:r>
              <a:rPr lang="en-US" dirty="0" err="1" smtClean="0"/>
              <a:t>azotemia</a:t>
            </a:r>
            <a:r>
              <a:rPr lang="en-US" dirty="0" smtClean="0"/>
              <a:t>, metabolic acidosis and </a:t>
            </a:r>
            <a:r>
              <a:rPr lang="en-US" dirty="0" err="1" smtClean="0"/>
              <a:t>Fanconi’s</a:t>
            </a:r>
            <a:r>
              <a:rPr lang="en-US" dirty="0" smtClean="0"/>
              <a:t> syndrome.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PHARMACOKINETICS</a:t>
            </a:r>
            <a:endParaRPr lang="en-US" dirty="0"/>
          </a:p>
        </p:txBody>
      </p:sp>
      <p:sp>
        <p:nvSpPr>
          <p:cNvPr id="3" name="Content Placeholder 2"/>
          <p:cNvSpPr>
            <a:spLocks noGrp="1"/>
          </p:cNvSpPr>
          <p:nvPr>
            <p:ph idx="1"/>
          </p:nvPr>
        </p:nvSpPr>
        <p:spPr>
          <a:xfrm>
            <a:off x="304800" y="838200"/>
            <a:ext cx="8610600" cy="5867400"/>
          </a:xfrm>
        </p:spPr>
        <p:txBody>
          <a:bodyPr>
            <a:normAutofit fontScale="92500" lnSpcReduction="20000"/>
          </a:bodyPr>
          <a:lstStyle/>
          <a:p>
            <a:pPr marL="91440" indent="-393700" algn="just">
              <a:lnSpc>
                <a:spcPct val="120000"/>
              </a:lnSpc>
              <a:spcBef>
                <a:spcPts val="0"/>
              </a:spcBef>
              <a:buFontTx/>
              <a:buChar char="•"/>
            </a:pPr>
            <a:r>
              <a:rPr kumimoji="1" lang="en-US" dirty="0">
                <a:solidFill>
                  <a:srgbClr val="0033CC"/>
                </a:solidFill>
              </a:rPr>
              <a:t>The study of </a:t>
            </a:r>
            <a:r>
              <a:rPr kumimoji="1" lang="en-US" dirty="0">
                <a:solidFill>
                  <a:srgbClr val="FF0000"/>
                </a:solidFill>
              </a:rPr>
              <a:t>what the body does to the drug</a:t>
            </a:r>
          </a:p>
          <a:p>
            <a:pPr marL="91440" indent="-393700" algn="just">
              <a:lnSpc>
                <a:spcPct val="120000"/>
              </a:lnSpc>
              <a:spcBef>
                <a:spcPts val="0"/>
              </a:spcBef>
              <a:buFontTx/>
              <a:buChar char="•"/>
            </a:pPr>
            <a:r>
              <a:rPr kumimoji="1" lang="en-US" dirty="0">
                <a:solidFill>
                  <a:srgbClr val="0033CC"/>
                </a:solidFill>
              </a:rPr>
              <a:t>It  is the study  of </a:t>
            </a:r>
            <a:r>
              <a:rPr kumimoji="1" lang="en-US" dirty="0">
                <a:solidFill>
                  <a:srgbClr val="008000"/>
                </a:solidFill>
              </a:rPr>
              <a:t>absorption</a:t>
            </a:r>
            <a:r>
              <a:rPr kumimoji="1" lang="en-US" dirty="0">
                <a:solidFill>
                  <a:srgbClr val="A50021"/>
                </a:solidFill>
              </a:rPr>
              <a:t>, distribution</a:t>
            </a:r>
            <a:r>
              <a:rPr kumimoji="1" lang="en-US" dirty="0">
                <a:solidFill>
                  <a:srgbClr val="0033CC"/>
                </a:solidFill>
              </a:rPr>
              <a:t>, </a:t>
            </a:r>
            <a:r>
              <a:rPr kumimoji="1" lang="en-US" dirty="0">
                <a:solidFill>
                  <a:srgbClr val="A50021"/>
                </a:solidFill>
              </a:rPr>
              <a:t>metabolism</a:t>
            </a:r>
            <a:r>
              <a:rPr kumimoji="1" lang="en-US" dirty="0">
                <a:solidFill>
                  <a:srgbClr val="0033CC"/>
                </a:solidFill>
              </a:rPr>
              <a:t>  and </a:t>
            </a:r>
            <a:r>
              <a:rPr kumimoji="1" lang="en-US" dirty="0">
                <a:solidFill>
                  <a:srgbClr val="FF00FF"/>
                </a:solidFill>
              </a:rPr>
              <a:t>excretion</a:t>
            </a:r>
            <a:r>
              <a:rPr kumimoji="1" lang="en-US" dirty="0">
                <a:solidFill>
                  <a:srgbClr val="0033CC"/>
                </a:solidFill>
              </a:rPr>
              <a:t> </a:t>
            </a:r>
            <a:r>
              <a:rPr kumimoji="1" lang="en-US" b="1" u="sng" dirty="0">
                <a:solidFill>
                  <a:srgbClr val="0033CC"/>
                </a:solidFill>
              </a:rPr>
              <a:t>(ADME)</a:t>
            </a:r>
            <a:r>
              <a:rPr kumimoji="1" lang="en-US" dirty="0">
                <a:solidFill>
                  <a:srgbClr val="0033CC"/>
                </a:solidFill>
              </a:rPr>
              <a:t> of </a:t>
            </a:r>
            <a:r>
              <a:rPr kumimoji="1" lang="en-US" dirty="0" smtClean="0">
                <a:solidFill>
                  <a:srgbClr val="0033CC"/>
                </a:solidFill>
              </a:rPr>
              <a:t>drugs.</a:t>
            </a:r>
            <a:endParaRPr kumimoji="1" lang="en-US" dirty="0">
              <a:solidFill>
                <a:srgbClr val="0033CC"/>
              </a:solidFill>
            </a:endParaRPr>
          </a:p>
          <a:p>
            <a:pPr marL="91440" indent="-287338" algn="just" defTabSz="800100">
              <a:lnSpc>
                <a:spcPct val="120000"/>
              </a:lnSpc>
              <a:spcBef>
                <a:spcPts val="0"/>
              </a:spcBef>
              <a:buClr>
                <a:srgbClr val="0000FF"/>
              </a:buClr>
              <a:buFontTx/>
              <a:buChar char="•"/>
            </a:pPr>
            <a:r>
              <a:rPr lang="en-US" sz="4400" u="sng" dirty="0">
                <a:solidFill>
                  <a:srgbClr val="FF0000"/>
                </a:solidFill>
                <a:cs typeface="Arial" pitchFamily="34" charset="0"/>
              </a:rPr>
              <a:t>A</a:t>
            </a:r>
            <a:r>
              <a:rPr lang="en-US" sz="2800" u="sng" dirty="0">
                <a:solidFill>
                  <a:srgbClr val="FF0000"/>
                </a:solidFill>
                <a:cs typeface="Arial" pitchFamily="34" charset="0"/>
              </a:rPr>
              <a:t>bsorption</a:t>
            </a:r>
          </a:p>
          <a:p>
            <a:pPr marL="91440" lvl="1" indent="-211138" algn="just" defTabSz="800100">
              <a:lnSpc>
                <a:spcPct val="120000"/>
              </a:lnSpc>
              <a:spcBef>
                <a:spcPts val="0"/>
              </a:spcBef>
              <a:buClr>
                <a:srgbClr val="FF0000"/>
              </a:buClr>
              <a:buFont typeface="Wingdings" pitchFamily="2" charset="2"/>
              <a:buChar char="@"/>
            </a:pPr>
            <a:r>
              <a:rPr lang="en-US" dirty="0">
                <a:solidFill>
                  <a:srgbClr val="000000"/>
                </a:solidFill>
                <a:cs typeface="Arial" pitchFamily="34" charset="0"/>
              </a:rPr>
              <a:t>How the drug </a:t>
            </a:r>
            <a:r>
              <a:rPr lang="en-US" dirty="0" smtClean="0">
                <a:solidFill>
                  <a:srgbClr val="000000"/>
                </a:solidFill>
                <a:cs typeface="Arial" pitchFamily="34" charset="0"/>
              </a:rPr>
              <a:t>is moved </a:t>
            </a:r>
            <a:r>
              <a:rPr lang="en-US" dirty="0">
                <a:solidFill>
                  <a:srgbClr val="000000"/>
                </a:solidFill>
                <a:cs typeface="Arial" pitchFamily="34" charset="0"/>
              </a:rPr>
              <a:t>into blood stream from the site of </a:t>
            </a:r>
            <a:r>
              <a:rPr lang="en-US" dirty="0" smtClean="0">
                <a:solidFill>
                  <a:srgbClr val="000000"/>
                </a:solidFill>
                <a:cs typeface="Arial" pitchFamily="34" charset="0"/>
              </a:rPr>
              <a:t>administration  (what affects absorption?)</a:t>
            </a:r>
            <a:endParaRPr lang="en-US" dirty="0">
              <a:solidFill>
                <a:srgbClr val="000000"/>
              </a:solidFill>
              <a:cs typeface="Arial" pitchFamily="34" charset="0"/>
            </a:endParaRPr>
          </a:p>
          <a:p>
            <a:pPr marL="91440" indent="-287338" algn="just" defTabSz="800100">
              <a:lnSpc>
                <a:spcPct val="120000"/>
              </a:lnSpc>
              <a:spcBef>
                <a:spcPts val="0"/>
              </a:spcBef>
              <a:buClr>
                <a:srgbClr val="0000FF"/>
              </a:buClr>
              <a:buFontTx/>
              <a:buChar char="•"/>
            </a:pPr>
            <a:r>
              <a:rPr lang="en-US" u="sng" dirty="0">
                <a:solidFill>
                  <a:srgbClr val="3333FF"/>
                </a:solidFill>
                <a:cs typeface="Arial" pitchFamily="34" charset="0"/>
              </a:rPr>
              <a:t>D</a:t>
            </a:r>
            <a:r>
              <a:rPr lang="en-US" sz="2800" u="sng" dirty="0">
                <a:solidFill>
                  <a:srgbClr val="3333FF"/>
                </a:solidFill>
                <a:cs typeface="Arial" pitchFamily="34" charset="0"/>
              </a:rPr>
              <a:t>istribution</a:t>
            </a:r>
          </a:p>
          <a:p>
            <a:pPr marL="91440" lvl="1" indent="-211138" algn="just" defTabSz="800100">
              <a:lnSpc>
                <a:spcPct val="120000"/>
              </a:lnSpc>
              <a:spcBef>
                <a:spcPts val="0"/>
              </a:spcBef>
              <a:buClr>
                <a:srgbClr val="FF0000"/>
              </a:buClr>
              <a:buFont typeface="Wingdings" pitchFamily="2" charset="2"/>
              <a:buChar char="@"/>
            </a:pPr>
            <a:r>
              <a:rPr lang="en-US" dirty="0" smtClean="0">
                <a:solidFill>
                  <a:srgbClr val="000000"/>
                </a:solidFill>
                <a:cs typeface="Arial" pitchFamily="34" charset="0"/>
              </a:rPr>
              <a:t>How </a:t>
            </a:r>
            <a:r>
              <a:rPr lang="en-US" dirty="0">
                <a:solidFill>
                  <a:srgbClr val="000000"/>
                </a:solidFill>
                <a:cs typeface="Arial" pitchFamily="34" charset="0"/>
              </a:rPr>
              <a:t>much drug is moved to various  body   tissues / organs ? Depends on blood flow through </a:t>
            </a:r>
            <a:r>
              <a:rPr lang="en-US" dirty="0" smtClean="0">
                <a:solidFill>
                  <a:srgbClr val="000000"/>
                </a:solidFill>
                <a:cs typeface="Arial" pitchFamily="34" charset="0"/>
              </a:rPr>
              <a:t>tissue</a:t>
            </a:r>
            <a:endParaRPr lang="en-US" dirty="0">
              <a:solidFill>
                <a:srgbClr val="000000"/>
              </a:solidFill>
              <a:cs typeface="Arial" pitchFamily="34" charset="0"/>
            </a:endParaRPr>
          </a:p>
          <a:p>
            <a:pPr marL="91440" indent="-287338" algn="just" defTabSz="800100">
              <a:lnSpc>
                <a:spcPct val="120000"/>
              </a:lnSpc>
              <a:spcBef>
                <a:spcPts val="0"/>
              </a:spcBef>
              <a:buClr>
                <a:srgbClr val="0000FF"/>
              </a:buClr>
              <a:buFontTx/>
              <a:buChar char="•"/>
            </a:pPr>
            <a:r>
              <a:rPr lang="en-US" u="sng" dirty="0">
                <a:solidFill>
                  <a:srgbClr val="00FF00"/>
                </a:solidFill>
                <a:cs typeface="Arial" pitchFamily="34" charset="0"/>
              </a:rPr>
              <a:t>M</a:t>
            </a:r>
            <a:r>
              <a:rPr lang="en-US" sz="2800" u="sng" dirty="0">
                <a:solidFill>
                  <a:srgbClr val="00FF00"/>
                </a:solidFill>
                <a:cs typeface="Arial" pitchFamily="34" charset="0"/>
              </a:rPr>
              <a:t>etabolism</a:t>
            </a:r>
            <a:r>
              <a:rPr lang="en-US" sz="2400" u="sng" dirty="0">
                <a:solidFill>
                  <a:srgbClr val="000000"/>
                </a:solidFill>
                <a:cs typeface="Arial" pitchFamily="34" charset="0"/>
              </a:rPr>
              <a:t> </a:t>
            </a:r>
          </a:p>
          <a:p>
            <a:pPr marL="91440" lvl="1" indent="-211138" algn="just" defTabSz="800100">
              <a:lnSpc>
                <a:spcPct val="120000"/>
              </a:lnSpc>
              <a:spcBef>
                <a:spcPts val="0"/>
              </a:spcBef>
              <a:buClr>
                <a:srgbClr val="FF0000"/>
              </a:buClr>
              <a:buFont typeface="Wingdings" pitchFamily="2" charset="2"/>
              <a:buChar char="@"/>
            </a:pPr>
            <a:r>
              <a:rPr lang="en-US" dirty="0">
                <a:solidFill>
                  <a:srgbClr val="000000"/>
                </a:solidFill>
                <a:cs typeface="Arial" pitchFamily="34" charset="0"/>
              </a:rPr>
              <a:t>How  the  drug is  altered – broken down </a:t>
            </a:r>
            <a:r>
              <a:rPr lang="en-US" dirty="0" smtClean="0">
                <a:solidFill>
                  <a:srgbClr val="000000"/>
                </a:solidFill>
                <a:cs typeface="Arial" pitchFamily="34" charset="0"/>
              </a:rPr>
              <a:t>?</a:t>
            </a:r>
            <a:endParaRPr lang="en-US" dirty="0">
              <a:solidFill>
                <a:srgbClr val="FF00FF"/>
              </a:solidFill>
              <a:cs typeface="Arial" pitchFamily="34" charset="0"/>
            </a:endParaRPr>
          </a:p>
          <a:p>
            <a:pPr marL="91440" indent="-287338" algn="just" defTabSz="800100">
              <a:lnSpc>
                <a:spcPct val="120000"/>
              </a:lnSpc>
              <a:spcBef>
                <a:spcPts val="0"/>
              </a:spcBef>
              <a:buClr>
                <a:srgbClr val="0000FF"/>
              </a:buClr>
              <a:buFontTx/>
              <a:buChar char="•"/>
            </a:pPr>
            <a:r>
              <a:rPr lang="en-US" u="sng" dirty="0">
                <a:solidFill>
                  <a:srgbClr val="FF00FF"/>
                </a:solidFill>
                <a:cs typeface="Arial" pitchFamily="34" charset="0"/>
              </a:rPr>
              <a:t>E</a:t>
            </a:r>
            <a:r>
              <a:rPr lang="en-US" sz="2800" u="sng" dirty="0">
                <a:solidFill>
                  <a:srgbClr val="FF00FF"/>
                </a:solidFill>
                <a:cs typeface="Arial" pitchFamily="34" charset="0"/>
              </a:rPr>
              <a:t>xcretion</a:t>
            </a:r>
            <a:r>
              <a:rPr lang="en-US" sz="2800" u="sng" dirty="0">
                <a:solidFill>
                  <a:srgbClr val="000000"/>
                </a:solidFill>
                <a:cs typeface="Arial" pitchFamily="34" charset="0"/>
              </a:rPr>
              <a:t> </a:t>
            </a:r>
          </a:p>
          <a:p>
            <a:pPr marL="91440" lvl="1" indent="-211138" algn="just" defTabSz="800100">
              <a:lnSpc>
                <a:spcPct val="120000"/>
              </a:lnSpc>
              <a:spcBef>
                <a:spcPts val="0"/>
              </a:spcBef>
              <a:buClr>
                <a:srgbClr val="FF0000"/>
              </a:buClr>
              <a:buFont typeface="Wingdings" pitchFamily="2" charset="2"/>
              <a:buChar char="@"/>
            </a:pPr>
            <a:r>
              <a:rPr lang="en-US" dirty="0">
                <a:solidFill>
                  <a:srgbClr val="000000"/>
                </a:solidFill>
                <a:cs typeface="Arial" pitchFamily="34" charset="0"/>
              </a:rPr>
              <a:t>How much of the drug  is removed  from the  body ?</a:t>
            </a:r>
          </a:p>
          <a:p>
            <a:endParaRPr lang="en-US" dirty="0"/>
          </a:p>
        </p:txBody>
      </p:sp>
    </p:spTree>
    <p:extLst>
      <p:ext uri="{BB962C8B-B14F-4D97-AF65-F5344CB8AC3E}">
        <p14:creationId xmlns:p14="http://schemas.microsoft.com/office/powerpoint/2010/main" val="113574154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Antiretroviral agents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IV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304800"/>
            <a:ext cx="7696200" cy="598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554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ites of action of ARV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86800" cy="622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857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Nucleoside and nucleotide reverse transcriptase inhibitors.</a:t>
            </a:r>
            <a:endParaRPr lang="en-US" dirty="0"/>
          </a:p>
        </p:txBody>
      </p:sp>
      <p:sp>
        <p:nvSpPr>
          <p:cNvPr id="3" name="Content Placeholder 2"/>
          <p:cNvSpPr>
            <a:spLocks noGrp="1"/>
          </p:cNvSpPr>
          <p:nvPr>
            <p:ph idx="1"/>
          </p:nvPr>
        </p:nvSpPr>
        <p:spPr/>
        <p:txBody>
          <a:bodyPr>
            <a:normAutofit lnSpcReduction="10000"/>
          </a:bodyPr>
          <a:lstStyle/>
          <a:p>
            <a:r>
              <a:rPr lang="en-US" dirty="0" smtClean="0"/>
              <a:t>Retrovirus have an enzyme reverse transcriptase, which transcribes viral RNA into a DNA so that the virus can make use of host DNA polymerase to make copies of viral RNA and messenger RNAs for protein synthesis.</a:t>
            </a:r>
          </a:p>
          <a:p>
            <a:r>
              <a:rPr lang="en-US" dirty="0" smtClean="0"/>
              <a:t>Nucleotide and nucleoside reverse transcriptase inhibitors works by getting incorporated into growing viral DNA chain resulting in premature termination.</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abacavir</a:t>
            </a:r>
            <a:r>
              <a:rPr lang="en-US" dirty="0" smtClean="0"/>
              <a:t>.</a:t>
            </a:r>
            <a:endParaRPr lang="en-US" dirty="0"/>
          </a:p>
        </p:txBody>
      </p:sp>
      <p:sp>
        <p:nvSpPr>
          <p:cNvPr id="3" name="Content Placeholder 2"/>
          <p:cNvSpPr>
            <a:spLocks noGrp="1"/>
          </p:cNvSpPr>
          <p:nvPr>
            <p:ph idx="1"/>
          </p:nvPr>
        </p:nvSpPr>
        <p:spPr/>
        <p:txBody>
          <a:bodyPr/>
          <a:lstStyle/>
          <a:p>
            <a:r>
              <a:rPr lang="en-US" dirty="0" smtClean="0"/>
              <a:t>It is a guanosine analog</a:t>
            </a:r>
          </a:p>
          <a:p>
            <a:r>
              <a:rPr lang="en-US" dirty="0" smtClean="0"/>
              <a:t>Hypersensitivity reactions occurs in </a:t>
            </a:r>
            <a:r>
              <a:rPr lang="en-US" dirty="0" err="1" smtClean="0"/>
              <a:t>btn</a:t>
            </a:r>
            <a:r>
              <a:rPr lang="en-US" dirty="0" smtClean="0"/>
              <a:t> 3-5% patients and presents with symptoms such as fever, malaise, nausea, vomiting, diarrhea, </a:t>
            </a:r>
            <a:r>
              <a:rPr lang="en-US" dirty="0" err="1" smtClean="0"/>
              <a:t>dyspnea</a:t>
            </a:r>
            <a:r>
              <a:rPr lang="en-US" dirty="0" smtClean="0"/>
              <a:t>, rash and cough.</a:t>
            </a:r>
          </a:p>
          <a:p>
            <a:r>
              <a:rPr lang="en-US" dirty="0" smtClean="0"/>
              <a:t>Should be used with care on patients with existing cardiac risk factors.</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a:t>
            </a:r>
            <a:r>
              <a:rPr lang="en-US" dirty="0" err="1" smtClean="0"/>
              <a:t>didanosine</a:t>
            </a:r>
            <a:endParaRPr lang="en-US" dirty="0"/>
          </a:p>
        </p:txBody>
      </p:sp>
      <p:sp>
        <p:nvSpPr>
          <p:cNvPr id="3" name="Content Placeholder 2"/>
          <p:cNvSpPr>
            <a:spLocks noGrp="1"/>
          </p:cNvSpPr>
          <p:nvPr>
            <p:ph idx="1"/>
          </p:nvPr>
        </p:nvSpPr>
        <p:spPr/>
        <p:txBody>
          <a:bodyPr>
            <a:normAutofit lnSpcReduction="10000"/>
          </a:bodyPr>
          <a:lstStyle/>
          <a:p>
            <a:r>
              <a:rPr lang="en-US" dirty="0" smtClean="0"/>
              <a:t>A synthetic analogue of </a:t>
            </a:r>
            <a:r>
              <a:rPr lang="en-US" dirty="0" err="1" smtClean="0"/>
              <a:t>deoxyadenosine</a:t>
            </a:r>
            <a:r>
              <a:rPr lang="en-US" dirty="0" smtClean="0"/>
              <a:t>.</a:t>
            </a:r>
          </a:p>
          <a:p>
            <a:r>
              <a:rPr lang="en-US" dirty="0" smtClean="0"/>
              <a:t>Drug eliminated by cellular metabolism and renal excretion.</a:t>
            </a:r>
          </a:p>
          <a:p>
            <a:r>
              <a:rPr lang="en-US" dirty="0" smtClean="0"/>
              <a:t>Adverse effects include pancreatitis, peripheral neuropathy, diarrhea, hepatitis, </a:t>
            </a:r>
            <a:r>
              <a:rPr lang="en-US" dirty="0" err="1" smtClean="0"/>
              <a:t>cardiomyopathy</a:t>
            </a:r>
            <a:r>
              <a:rPr lang="en-US" dirty="0" smtClean="0"/>
              <a:t>, headache, insomnia and irritability. </a:t>
            </a:r>
          </a:p>
          <a:p>
            <a:r>
              <a:rPr lang="en-US" dirty="0" smtClean="0"/>
              <a:t>Contraindicated in patients with increased risk for pancreatitis </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a:t>
            </a:r>
            <a:r>
              <a:rPr lang="en-US" dirty="0" err="1" smtClean="0"/>
              <a:t>emtricitabine</a:t>
            </a:r>
            <a:endParaRPr lang="en-US" dirty="0"/>
          </a:p>
        </p:txBody>
      </p:sp>
      <p:sp>
        <p:nvSpPr>
          <p:cNvPr id="3" name="Content Placeholder 2"/>
          <p:cNvSpPr>
            <a:spLocks noGrp="1"/>
          </p:cNvSpPr>
          <p:nvPr>
            <p:ph idx="1"/>
          </p:nvPr>
        </p:nvSpPr>
        <p:spPr/>
        <p:txBody>
          <a:bodyPr/>
          <a:lstStyle/>
          <a:p>
            <a:r>
              <a:rPr lang="en-US" dirty="0" smtClean="0"/>
              <a:t>This is a fluorinated analog of </a:t>
            </a:r>
            <a:r>
              <a:rPr lang="en-US" dirty="0" err="1" smtClean="0"/>
              <a:t>lamivudine</a:t>
            </a:r>
            <a:r>
              <a:rPr lang="en-US" dirty="0" smtClean="0"/>
              <a:t> with longer half-life.</a:t>
            </a:r>
          </a:p>
          <a:p>
            <a:r>
              <a:rPr lang="en-US" dirty="0" smtClean="0"/>
              <a:t>Once daily dosing is possible</a:t>
            </a:r>
          </a:p>
          <a:p>
            <a:r>
              <a:rPr lang="en-US" dirty="0" smtClean="0"/>
              <a:t>Common side effects include: headache, diarrhea, nausea and asthenia.</a:t>
            </a:r>
          </a:p>
          <a:p>
            <a:r>
              <a:rPr lang="en-US" dirty="0" smtClean="0"/>
              <a:t>Contraindicated in children, pregnant women, patient with renal or hepatic </a:t>
            </a:r>
            <a:r>
              <a:rPr lang="en-US" dirty="0" err="1" smtClean="0"/>
              <a:t>impairement</a:t>
            </a:r>
            <a:r>
              <a:rPr lang="en-US" dirty="0" smtClean="0"/>
              <a:t> and those using </a:t>
            </a:r>
            <a:r>
              <a:rPr lang="en-US" dirty="0" err="1" smtClean="0"/>
              <a:t>metronidazole</a:t>
            </a:r>
            <a:r>
              <a:rPr lang="en-US" dirty="0" smtClean="0"/>
              <a:t> or </a:t>
            </a:r>
            <a:r>
              <a:rPr lang="en-US" dirty="0" err="1" smtClean="0"/>
              <a:t>disulfiram</a:t>
            </a:r>
            <a:r>
              <a:rPr lang="en-US" dirty="0" smtClean="0"/>
              <a:t>.</a:t>
            </a: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d)  </a:t>
            </a:r>
            <a:r>
              <a:rPr lang="en-US" dirty="0" err="1" smtClean="0"/>
              <a:t>Lamivudine</a:t>
            </a:r>
            <a:r>
              <a:rPr lang="en-US" dirty="0" smtClean="0"/>
              <a:t> (3TC)</a:t>
            </a:r>
            <a:endParaRPr lang="en-US" dirty="0"/>
          </a:p>
        </p:txBody>
      </p:sp>
      <p:sp>
        <p:nvSpPr>
          <p:cNvPr id="3" name="Content Placeholder 2"/>
          <p:cNvSpPr>
            <a:spLocks noGrp="1"/>
          </p:cNvSpPr>
          <p:nvPr>
            <p:ph idx="1"/>
          </p:nvPr>
        </p:nvSpPr>
        <p:spPr>
          <a:xfrm>
            <a:off x="457200" y="1143000"/>
            <a:ext cx="8229600" cy="5486400"/>
          </a:xfrm>
        </p:spPr>
        <p:txBody>
          <a:bodyPr>
            <a:normAutofit lnSpcReduction="10000"/>
          </a:bodyPr>
          <a:lstStyle/>
          <a:p>
            <a:r>
              <a:rPr lang="en-US" dirty="0" smtClean="0"/>
              <a:t>A cytosine analog.</a:t>
            </a:r>
          </a:p>
          <a:p>
            <a:r>
              <a:rPr lang="en-US" dirty="0" smtClean="0"/>
              <a:t>Shows synergy with zidovudine and stavudine.</a:t>
            </a:r>
          </a:p>
          <a:p>
            <a:r>
              <a:rPr lang="en-US" dirty="0" smtClean="0"/>
              <a:t>Has good oral bioavailability that is not affected by food.</a:t>
            </a:r>
          </a:p>
          <a:p>
            <a:r>
              <a:rPr lang="en-US" dirty="0" smtClean="0"/>
              <a:t>Adverse effects includes headache, dizziness, insomnia and GI discomfort</a:t>
            </a:r>
          </a:p>
          <a:p>
            <a:r>
              <a:rPr lang="en-US" dirty="0" smtClean="0"/>
              <a:t>Its bioavailabity increases when co-</a:t>
            </a:r>
            <a:r>
              <a:rPr lang="en-US" dirty="0" err="1" smtClean="0"/>
              <a:t>adminstered</a:t>
            </a:r>
            <a:r>
              <a:rPr lang="en-US" dirty="0" smtClean="0"/>
              <a:t> with trimethoprim-sulfamethoxazole.</a:t>
            </a:r>
          </a:p>
          <a:p>
            <a:r>
              <a:rPr lang="en-US" dirty="0" err="1" smtClean="0"/>
              <a:t>Shld</a:t>
            </a:r>
            <a:r>
              <a:rPr lang="en-US" dirty="0" smtClean="0"/>
              <a:t> not be administered together with zalcitabine.(why?)</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e)  stavudine</a:t>
            </a:r>
            <a:endParaRPr lang="en-US" dirty="0"/>
          </a:p>
        </p:txBody>
      </p:sp>
      <p:sp>
        <p:nvSpPr>
          <p:cNvPr id="3" name="Content Placeholder 2"/>
          <p:cNvSpPr>
            <a:spLocks noGrp="1"/>
          </p:cNvSpPr>
          <p:nvPr>
            <p:ph idx="1"/>
          </p:nvPr>
        </p:nvSpPr>
        <p:spPr>
          <a:xfrm>
            <a:off x="457200" y="990600"/>
            <a:ext cx="8229600" cy="5562600"/>
          </a:xfrm>
        </p:spPr>
        <p:txBody>
          <a:bodyPr>
            <a:normAutofit lnSpcReduction="10000"/>
          </a:bodyPr>
          <a:lstStyle/>
          <a:p>
            <a:r>
              <a:rPr lang="en-US" dirty="0" smtClean="0"/>
              <a:t>A </a:t>
            </a:r>
            <a:r>
              <a:rPr lang="en-US" dirty="0" err="1" smtClean="0"/>
              <a:t>thymidine</a:t>
            </a:r>
            <a:r>
              <a:rPr lang="en-US" dirty="0" smtClean="0"/>
              <a:t> analog</a:t>
            </a:r>
          </a:p>
          <a:p>
            <a:r>
              <a:rPr lang="en-US" dirty="0" smtClean="0"/>
              <a:t>Has good bioavailability following oral administration which is not affected by food.</a:t>
            </a:r>
          </a:p>
          <a:p>
            <a:r>
              <a:rPr lang="en-US" dirty="0" smtClean="0"/>
              <a:t>Has dose-limiting peripheral sensory neuropathy. This is more pronounced in patients taking other neuropathy inducing drugs and those with advanced immunosupression.</a:t>
            </a:r>
          </a:p>
          <a:p>
            <a:r>
              <a:rPr lang="en-US" dirty="0" smtClean="0"/>
              <a:t>other adverse effects are pancreatitis, </a:t>
            </a:r>
            <a:r>
              <a:rPr lang="en-US" dirty="0" err="1" smtClean="0"/>
              <a:t>arthralgia</a:t>
            </a:r>
            <a:r>
              <a:rPr lang="en-US" dirty="0" smtClean="0"/>
              <a:t>, lactic acidosis, and hepatic </a:t>
            </a:r>
            <a:r>
              <a:rPr lang="en-US" dirty="0" err="1" smtClean="0"/>
              <a:t>steatosis</a:t>
            </a:r>
            <a:r>
              <a:rPr lang="en-US" dirty="0" smtClean="0"/>
              <a:t>. </a:t>
            </a:r>
          </a:p>
          <a:p>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a:t>
            </a:r>
            <a:r>
              <a:rPr lang="en-US" dirty="0" err="1" smtClean="0"/>
              <a:t>tenofovir</a:t>
            </a:r>
            <a:endParaRPr lang="en-US" dirty="0"/>
          </a:p>
        </p:txBody>
      </p:sp>
      <p:sp>
        <p:nvSpPr>
          <p:cNvPr id="3" name="Content Placeholder 2"/>
          <p:cNvSpPr>
            <a:spLocks noGrp="1"/>
          </p:cNvSpPr>
          <p:nvPr>
            <p:ph idx="1"/>
          </p:nvPr>
        </p:nvSpPr>
        <p:spPr/>
        <p:txBody>
          <a:bodyPr/>
          <a:lstStyle/>
          <a:p>
            <a:r>
              <a:rPr lang="en-US" dirty="0" smtClean="0"/>
              <a:t>An adenosine analog.</a:t>
            </a:r>
          </a:p>
          <a:p>
            <a:r>
              <a:rPr lang="en-US" dirty="0" smtClean="0"/>
              <a:t>Often administered in combination with </a:t>
            </a:r>
            <a:r>
              <a:rPr lang="en-US" dirty="0" err="1" smtClean="0"/>
              <a:t>emtricitabine</a:t>
            </a:r>
            <a:r>
              <a:rPr lang="en-US" dirty="0" smtClean="0"/>
              <a:t>.</a:t>
            </a:r>
          </a:p>
          <a:p>
            <a:r>
              <a:rPr lang="en-US" dirty="0" smtClean="0"/>
              <a:t>GI complaints are the most common adverse effects but don’t merit discontinuation.</a:t>
            </a:r>
          </a:p>
          <a:p>
            <a:endParaRPr lang="en-US"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bioavailability</a:t>
            </a:r>
            <a:endParaRPr lang="en-US" dirty="0"/>
          </a:p>
        </p:txBody>
      </p:sp>
      <p:sp>
        <p:nvSpPr>
          <p:cNvPr id="4" name="Rectangle 5"/>
          <p:cNvSpPr>
            <a:spLocks noGrp="1" noChangeArrowheads="1"/>
          </p:cNvSpPr>
          <p:nvPr>
            <p:ph idx="1"/>
          </p:nvPr>
        </p:nvSpPr>
        <p:spPr bwMode="auto">
          <a:xfrm>
            <a:off x="533400" y="914400"/>
            <a:ext cx="8153400" cy="1902059"/>
          </a:xfrm>
          <a:prstGeom prst="rect">
            <a:avLst/>
          </a:prstGeom>
          <a:solidFill>
            <a:srgbClr val="FFFF9F"/>
          </a:solidFill>
          <a:ln w="38100">
            <a:solidFill>
              <a:srgbClr val="0033CC"/>
            </a:solidFill>
            <a:miter lim="800000"/>
            <a:headEnd/>
            <a:tailEnd/>
          </a:ln>
        </p:spPr>
        <p:txBody>
          <a:bodyPr wrap="square">
            <a:spAutoFit/>
          </a:bodyPr>
          <a:lstStyle/>
          <a:p>
            <a:pPr marL="284163" indent="-284163" algn="just">
              <a:buFontTx/>
              <a:buChar char="•"/>
            </a:pPr>
            <a:r>
              <a:rPr lang="en-US" sz="2800" dirty="0">
                <a:solidFill>
                  <a:srgbClr val="FF0000"/>
                </a:solidFill>
              </a:rPr>
              <a:t>Bioavailability </a:t>
            </a:r>
            <a:r>
              <a:rPr lang="en-US" sz="2800" dirty="0">
                <a:solidFill>
                  <a:srgbClr val="000000"/>
                </a:solidFill>
              </a:rPr>
              <a:t>is a fraction of administered dose of a drug</a:t>
            </a:r>
            <a:r>
              <a:rPr lang="en-US" sz="2800" dirty="0">
                <a:solidFill>
                  <a:schemeClr val="tx1"/>
                </a:solidFill>
              </a:rPr>
              <a:t> </a:t>
            </a:r>
            <a:r>
              <a:rPr lang="en-US" sz="2800" dirty="0">
                <a:solidFill>
                  <a:srgbClr val="FF00FF"/>
                </a:solidFill>
              </a:rPr>
              <a:t>that reaches the systemic circulation</a:t>
            </a:r>
            <a:r>
              <a:rPr lang="en-US" sz="2800" dirty="0">
                <a:solidFill>
                  <a:schemeClr val="tx1"/>
                </a:solidFill>
              </a:rPr>
              <a:t> </a:t>
            </a:r>
            <a:r>
              <a:rPr lang="en-US" sz="2800" dirty="0">
                <a:solidFill>
                  <a:srgbClr val="000000"/>
                </a:solidFill>
              </a:rPr>
              <a:t>in the</a:t>
            </a:r>
            <a:r>
              <a:rPr lang="en-US" sz="2800" dirty="0">
                <a:solidFill>
                  <a:schemeClr val="tx1"/>
                </a:solidFill>
              </a:rPr>
              <a:t> </a:t>
            </a:r>
            <a:r>
              <a:rPr lang="en-US" sz="2800" dirty="0">
                <a:solidFill>
                  <a:srgbClr val="A50021"/>
                </a:solidFill>
              </a:rPr>
              <a:t>unchanged form</a:t>
            </a:r>
            <a:r>
              <a:rPr lang="en-US" sz="2800" dirty="0">
                <a:solidFill>
                  <a:schemeClr val="tx1"/>
                </a:solidFill>
              </a:rPr>
              <a:t>.</a:t>
            </a:r>
            <a:endParaRPr lang="en-US" sz="2800" dirty="0">
              <a:solidFill>
                <a:srgbClr val="000000"/>
              </a:solidFill>
            </a:endParaRPr>
          </a:p>
          <a:p>
            <a:pPr marL="284163" indent="-284163" algn="just">
              <a:buFontTx/>
              <a:buChar char="•"/>
            </a:pPr>
            <a:r>
              <a:rPr lang="en-US" sz="2800" dirty="0">
                <a:solidFill>
                  <a:srgbClr val="000000"/>
                </a:solidFill>
              </a:rPr>
              <a:t>Bioavailability of IV route :</a:t>
            </a:r>
            <a:r>
              <a:rPr lang="en-US" sz="2800" dirty="0">
                <a:solidFill>
                  <a:schemeClr val="tx1"/>
                </a:solidFill>
              </a:rPr>
              <a:t> </a:t>
            </a:r>
            <a:r>
              <a:rPr lang="en-US" sz="2800" dirty="0">
                <a:solidFill>
                  <a:srgbClr val="A50021"/>
                </a:solidFill>
              </a:rPr>
              <a:t>100 %</a:t>
            </a:r>
            <a:endParaRPr lang="en-US" sz="2800" dirty="0">
              <a:solidFill>
                <a:schemeClr val="tx1"/>
              </a:solidFill>
            </a:endParaRPr>
          </a:p>
        </p:txBody>
      </p:sp>
      <p:sp>
        <p:nvSpPr>
          <p:cNvPr id="7" name="TextBox 6"/>
          <p:cNvSpPr txBox="1"/>
          <p:nvPr/>
        </p:nvSpPr>
        <p:spPr>
          <a:xfrm>
            <a:off x="381000" y="3429000"/>
            <a:ext cx="4343400" cy="2677656"/>
          </a:xfrm>
          <a:prstGeom prst="rect">
            <a:avLst/>
          </a:prstGeom>
          <a:noFill/>
        </p:spPr>
        <p:txBody>
          <a:bodyPr wrap="square" rtlCol="0">
            <a:spAutoFit/>
          </a:bodyPr>
          <a:lstStyle/>
          <a:p>
            <a:pPr marL="682625" lvl="1" indent="-276225" eaLnBrk="0" hangingPunct="0">
              <a:buFontTx/>
              <a:buChar char="•"/>
            </a:pPr>
            <a:r>
              <a:rPr lang="en-US" sz="2800" dirty="0">
                <a:solidFill>
                  <a:srgbClr val="000000"/>
                </a:solidFill>
              </a:rPr>
              <a:t>Dosage forms</a:t>
            </a:r>
          </a:p>
          <a:p>
            <a:pPr marL="682625" lvl="1" indent="-276225" eaLnBrk="0" hangingPunct="0">
              <a:buFontTx/>
              <a:buChar char="•"/>
            </a:pPr>
            <a:r>
              <a:rPr lang="en-US" sz="2800" dirty="0">
                <a:solidFill>
                  <a:srgbClr val="000000"/>
                </a:solidFill>
              </a:rPr>
              <a:t> Chemical form</a:t>
            </a:r>
          </a:p>
          <a:p>
            <a:pPr marL="682625" lvl="1" indent="-276225" eaLnBrk="0" hangingPunct="0">
              <a:buFontTx/>
              <a:buChar char="•"/>
            </a:pPr>
            <a:r>
              <a:rPr lang="en-US" sz="2800" dirty="0">
                <a:solidFill>
                  <a:srgbClr val="000000"/>
                </a:solidFill>
              </a:rPr>
              <a:t> Dissolution &amp; Absorption of drug</a:t>
            </a:r>
          </a:p>
          <a:p>
            <a:pPr marL="682625" lvl="1" indent="-276225" eaLnBrk="0" hangingPunct="0">
              <a:buFontTx/>
              <a:buChar char="•"/>
            </a:pPr>
            <a:r>
              <a:rPr lang="en-US" sz="2800" dirty="0">
                <a:solidFill>
                  <a:srgbClr val="000000"/>
                </a:solidFill>
              </a:rPr>
              <a:t> Route of administration</a:t>
            </a:r>
          </a:p>
        </p:txBody>
      </p:sp>
      <p:sp>
        <p:nvSpPr>
          <p:cNvPr id="8" name="TextBox 7"/>
          <p:cNvSpPr txBox="1"/>
          <p:nvPr/>
        </p:nvSpPr>
        <p:spPr>
          <a:xfrm>
            <a:off x="4419600" y="3657600"/>
            <a:ext cx="4495800" cy="3108543"/>
          </a:xfrm>
          <a:prstGeom prst="rect">
            <a:avLst/>
          </a:prstGeom>
          <a:noFill/>
        </p:spPr>
        <p:txBody>
          <a:bodyPr wrap="square" rtlCol="0">
            <a:spAutoFit/>
          </a:bodyPr>
          <a:lstStyle/>
          <a:p>
            <a:pPr marL="682625" lvl="1" indent="-276225" eaLnBrk="0" hangingPunct="0">
              <a:buFontTx/>
              <a:buChar char="•"/>
            </a:pPr>
            <a:r>
              <a:rPr lang="en-GB" sz="2800" dirty="0">
                <a:solidFill>
                  <a:srgbClr val="000000"/>
                </a:solidFill>
              </a:rPr>
              <a:t>Presence of food/drugs in GI tract</a:t>
            </a:r>
            <a:endParaRPr lang="en-US" sz="2800" dirty="0">
              <a:solidFill>
                <a:srgbClr val="000000"/>
              </a:solidFill>
            </a:endParaRPr>
          </a:p>
          <a:p>
            <a:pPr marL="682625" lvl="1" indent="-276225" eaLnBrk="0" hangingPunct="0">
              <a:buFontTx/>
              <a:buChar char="•"/>
            </a:pPr>
            <a:r>
              <a:rPr lang="en-US" sz="2800" dirty="0">
                <a:solidFill>
                  <a:srgbClr val="000000"/>
                </a:solidFill>
              </a:rPr>
              <a:t> First pass effect</a:t>
            </a:r>
          </a:p>
          <a:p>
            <a:pPr marL="682625" lvl="1" indent="-276225" eaLnBrk="0" hangingPunct="0">
              <a:buFontTx/>
              <a:buChar char="•"/>
            </a:pPr>
            <a:r>
              <a:rPr lang="en-GB" sz="2800" dirty="0">
                <a:solidFill>
                  <a:srgbClr val="000000"/>
                </a:solidFill>
              </a:rPr>
              <a:t> Extent of drug metabolism before reaching  systemic  circulation</a:t>
            </a:r>
          </a:p>
        </p:txBody>
      </p:sp>
      <p:sp>
        <p:nvSpPr>
          <p:cNvPr id="9" name="TextBox 8"/>
          <p:cNvSpPr txBox="1"/>
          <p:nvPr/>
        </p:nvSpPr>
        <p:spPr>
          <a:xfrm>
            <a:off x="838200" y="3059668"/>
            <a:ext cx="7391400" cy="369332"/>
          </a:xfrm>
          <a:prstGeom prst="rect">
            <a:avLst/>
          </a:prstGeom>
          <a:noFill/>
        </p:spPr>
        <p:txBody>
          <a:bodyPr wrap="square" rtlCol="0">
            <a:spAutoFit/>
          </a:bodyPr>
          <a:lstStyle/>
          <a:p>
            <a:pPr algn="ctr"/>
            <a:r>
              <a:rPr lang="en-US" b="1" dirty="0" smtClean="0"/>
              <a:t>FACTORS AFFECTING BIOAVAILABITY</a:t>
            </a:r>
            <a:endParaRPr lang="en-US" b="1" dirty="0"/>
          </a:p>
        </p:txBody>
      </p:sp>
    </p:spTree>
    <p:extLst>
      <p:ext uri="{BB962C8B-B14F-4D97-AF65-F5344CB8AC3E}">
        <p14:creationId xmlns:p14="http://schemas.microsoft.com/office/powerpoint/2010/main" val="31227461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g)  zidovudine</a:t>
            </a:r>
            <a:endParaRPr lang="en-US" dirty="0"/>
          </a:p>
        </p:txBody>
      </p:sp>
      <p:sp>
        <p:nvSpPr>
          <p:cNvPr id="3" name="Content Placeholder 2"/>
          <p:cNvSpPr>
            <a:spLocks noGrp="1"/>
          </p:cNvSpPr>
          <p:nvPr>
            <p:ph idx="1"/>
          </p:nvPr>
        </p:nvSpPr>
        <p:spPr>
          <a:xfrm>
            <a:off x="457200" y="990600"/>
            <a:ext cx="8229600" cy="5486400"/>
          </a:xfrm>
        </p:spPr>
        <p:txBody>
          <a:bodyPr>
            <a:normAutofit lnSpcReduction="10000"/>
          </a:bodyPr>
          <a:lstStyle/>
          <a:p>
            <a:r>
              <a:rPr lang="en-US" dirty="0" smtClean="0"/>
              <a:t>A </a:t>
            </a:r>
            <a:r>
              <a:rPr lang="en-US" dirty="0" err="1" smtClean="0"/>
              <a:t>deoxythymidine</a:t>
            </a:r>
            <a:r>
              <a:rPr lang="en-US" dirty="0" smtClean="0"/>
              <a:t> analog.</a:t>
            </a:r>
          </a:p>
          <a:p>
            <a:r>
              <a:rPr lang="en-US" dirty="0" smtClean="0"/>
              <a:t>Used widely in PMTCT</a:t>
            </a:r>
          </a:p>
          <a:p>
            <a:r>
              <a:rPr lang="en-US" dirty="0" smtClean="0"/>
              <a:t>Shown to decrease the disease progression rate and increase survival rate in HIV infected patients.</a:t>
            </a:r>
          </a:p>
          <a:p>
            <a:r>
              <a:rPr lang="en-US" dirty="0" smtClean="0"/>
              <a:t>Common adverse effects includes; </a:t>
            </a:r>
            <a:r>
              <a:rPr lang="en-US" dirty="0" err="1" smtClean="0"/>
              <a:t>myelosupression</a:t>
            </a:r>
            <a:r>
              <a:rPr lang="en-US" dirty="0" smtClean="0"/>
              <a:t>, gastrointestinal intolerance, headache and extremity fat loss</a:t>
            </a:r>
          </a:p>
          <a:p>
            <a:r>
              <a:rPr lang="en-US" dirty="0" smtClean="0"/>
              <a:t>NB. READ AND MAKE NOTES ON ZALCITABINE AND DRUGS THAT INTERACTS WTH ZIDOVUDINE</a:t>
            </a: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Nonnucleoside</a:t>
            </a:r>
            <a:r>
              <a:rPr lang="en-US" dirty="0" smtClean="0"/>
              <a:t> reverse transcriptase </a:t>
            </a:r>
            <a:r>
              <a:rPr lang="en-US" dirty="0" err="1" smtClean="0"/>
              <a:t>inhihitors</a:t>
            </a:r>
            <a:endParaRPr lang="en-US" dirty="0"/>
          </a:p>
        </p:txBody>
      </p:sp>
      <p:sp>
        <p:nvSpPr>
          <p:cNvPr id="3" name="Content Placeholder 2"/>
          <p:cNvSpPr>
            <a:spLocks noGrp="1"/>
          </p:cNvSpPr>
          <p:nvPr>
            <p:ph idx="1"/>
          </p:nvPr>
        </p:nvSpPr>
        <p:spPr/>
        <p:txBody>
          <a:bodyPr/>
          <a:lstStyle/>
          <a:p>
            <a:r>
              <a:rPr lang="en-US" dirty="0" smtClean="0"/>
              <a:t>These agents bind directly to HIV-1 reverse transcriptase, resulting in </a:t>
            </a:r>
            <a:r>
              <a:rPr lang="en-US" dirty="0" err="1" smtClean="0"/>
              <a:t>allosteric</a:t>
            </a:r>
            <a:r>
              <a:rPr lang="en-US" dirty="0" smtClean="0"/>
              <a:t> inhibition of RNA – and DNA- dependent DNA polymerase.</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a)  nevirapine</a:t>
            </a:r>
            <a:endParaRPr lang="en-US" dirty="0"/>
          </a:p>
        </p:txBody>
      </p:sp>
      <p:sp>
        <p:nvSpPr>
          <p:cNvPr id="3" name="Content Placeholder 2"/>
          <p:cNvSpPr>
            <a:spLocks noGrp="1"/>
          </p:cNvSpPr>
          <p:nvPr>
            <p:ph idx="1"/>
          </p:nvPr>
        </p:nvSpPr>
        <p:spPr>
          <a:xfrm>
            <a:off x="457200" y="990600"/>
            <a:ext cx="8229600" cy="5638800"/>
          </a:xfrm>
        </p:spPr>
        <p:txBody>
          <a:bodyPr>
            <a:normAutofit lnSpcReduction="10000"/>
          </a:bodyPr>
          <a:lstStyle/>
          <a:p>
            <a:r>
              <a:rPr lang="en-US" dirty="0" smtClean="0"/>
              <a:t>Has excellent oral bioavailability</a:t>
            </a:r>
          </a:p>
          <a:p>
            <a:r>
              <a:rPr lang="en-US" dirty="0" smtClean="0"/>
              <a:t>Metabolized in the liver and excreted in the urine</a:t>
            </a:r>
          </a:p>
          <a:p>
            <a:r>
              <a:rPr lang="en-US" dirty="0" smtClean="0"/>
              <a:t>Used widely in PMTCT</a:t>
            </a:r>
          </a:p>
          <a:p>
            <a:r>
              <a:rPr lang="en-US" dirty="0" smtClean="0"/>
              <a:t>Adverse effects includes rash, elevated liver enzymes, fever, nausea, vomiting, headache and somnolence</a:t>
            </a:r>
          </a:p>
          <a:p>
            <a:r>
              <a:rPr lang="en-US" dirty="0" smtClean="0"/>
              <a:t>Induces enzymes and thus increases metabolism of rifampicin and tipranavir. Fluconazole, ketoconazole and clarithromycin increase serum concentration of nevirapine</a:t>
            </a: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a:t>
            </a:r>
            <a:r>
              <a:rPr lang="en-US" dirty="0" err="1" smtClean="0"/>
              <a:t>efavirenz</a:t>
            </a:r>
            <a:endParaRPr lang="en-US" dirty="0"/>
          </a:p>
        </p:txBody>
      </p:sp>
      <p:sp>
        <p:nvSpPr>
          <p:cNvPr id="3" name="Content Placeholder 2"/>
          <p:cNvSpPr>
            <a:spLocks noGrp="1"/>
          </p:cNvSpPr>
          <p:nvPr>
            <p:ph idx="1"/>
          </p:nvPr>
        </p:nvSpPr>
        <p:spPr/>
        <p:txBody>
          <a:bodyPr/>
          <a:lstStyle/>
          <a:p>
            <a:r>
              <a:rPr lang="en-US" dirty="0" smtClean="0"/>
              <a:t>Has moderate bioavailability PO that increases when taken with fatty food and thus </a:t>
            </a:r>
            <a:r>
              <a:rPr lang="en-US" dirty="0" err="1" smtClean="0"/>
              <a:t>shld</a:t>
            </a:r>
            <a:r>
              <a:rPr lang="en-US" dirty="0" smtClean="0"/>
              <a:t> be taken on empty stomach to prevent toxicity.</a:t>
            </a:r>
          </a:p>
          <a:p>
            <a:r>
              <a:rPr lang="en-US" dirty="0" smtClean="0"/>
              <a:t>Adverse effects include dizziness, drowsiness, insomnia, headache, depression, </a:t>
            </a:r>
            <a:r>
              <a:rPr lang="en-US" dirty="0" err="1" smtClean="0"/>
              <a:t>mania,and</a:t>
            </a:r>
            <a:r>
              <a:rPr lang="en-US" dirty="0" smtClean="0"/>
              <a:t> psychosis.</a:t>
            </a:r>
          </a:p>
          <a:p>
            <a:r>
              <a:rPr lang="en-US" dirty="0" err="1" smtClean="0"/>
              <a:t>Shld</a:t>
            </a:r>
            <a:r>
              <a:rPr lang="en-US" dirty="0" smtClean="0"/>
              <a:t> be avoided in pregnancy—risk of abnormalities.</a:t>
            </a:r>
          </a:p>
          <a:p>
            <a:endParaRPr lang="en-US" dirty="0" smtClean="0"/>
          </a:p>
          <a:p>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 </a:t>
            </a:r>
            <a:r>
              <a:rPr lang="en-US" dirty="0" err="1" smtClean="0"/>
              <a:t>delavirdine</a:t>
            </a:r>
            <a:endParaRPr lang="en-US" dirty="0"/>
          </a:p>
        </p:txBody>
      </p:sp>
      <p:sp>
        <p:nvSpPr>
          <p:cNvPr id="3" name="Content Placeholder 2"/>
          <p:cNvSpPr>
            <a:spLocks noGrp="1"/>
          </p:cNvSpPr>
          <p:nvPr>
            <p:ph idx="1"/>
          </p:nvPr>
        </p:nvSpPr>
        <p:spPr>
          <a:xfrm>
            <a:off x="457200" y="990600"/>
            <a:ext cx="8229600" cy="5638800"/>
          </a:xfrm>
        </p:spPr>
        <p:txBody>
          <a:bodyPr>
            <a:normAutofit/>
          </a:bodyPr>
          <a:lstStyle/>
          <a:p>
            <a:r>
              <a:rPr lang="en-US" dirty="0" smtClean="0"/>
              <a:t>Its PO bioavailability reduced by antacids and H2 receptor blockers.</a:t>
            </a:r>
          </a:p>
          <a:p>
            <a:r>
              <a:rPr lang="en-US" dirty="0" err="1" smtClean="0"/>
              <a:t>Shld</a:t>
            </a:r>
            <a:r>
              <a:rPr lang="en-US" dirty="0" smtClean="0"/>
              <a:t> not be used together with </a:t>
            </a:r>
            <a:r>
              <a:rPr lang="en-US" dirty="0" err="1" smtClean="0"/>
              <a:t>rifabutin</a:t>
            </a:r>
            <a:r>
              <a:rPr lang="en-US" dirty="0" smtClean="0"/>
              <a:t> and </a:t>
            </a:r>
            <a:r>
              <a:rPr lang="en-US" dirty="0" err="1" smtClean="0"/>
              <a:t>fosamprenavir</a:t>
            </a:r>
            <a:r>
              <a:rPr lang="en-US" dirty="0" smtClean="0"/>
              <a:t> because they decrease the level of </a:t>
            </a:r>
            <a:r>
              <a:rPr lang="en-US" dirty="0" err="1" smtClean="0"/>
              <a:t>delavirdine</a:t>
            </a:r>
            <a:r>
              <a:rPr lang="en-US" dirty="0" smtClean="0"/>
              <a:t>.</a:t>
            </a:r>
          </a:p>
          <a:p>
            <a:r>
              <a:rPr lang="en-US" dirty="0" smtClean="0"/>
              <a:t>Adverse effects include skin rash, headache, fatigue, nausea, diarrhea, and has been shown to be teratogenic in rats and thus, contraindicated in pregnancy.</a:t>
            </a:r>
          </a:p>
          <a:p>
            <a:r>
              <a:rPr lang="en-US" dirty="0" smtClean="0"/>
              <a:t>NB: READ ON ETRAVIRINE.</a:t>
            </a: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PROTEASE INHIBOTORS</a:t>
            </a:r>
            <a:endParaRPr lang="en-US" dirty="0"/>
          </a:p>
        </p:txBody>
      </p:sp>
      <p:sp>
        <p:nvSpPr>
          <p:cNvPr id="3" name="Content Placeholder 2"/>
          <p:cNvSpPr>
            <a:spLocks noGrp="1"/>
          </p:cNvSpPr>
          <p:nvPr>
            <p:ph idx="1"/>
          </p:nvPr>
        </p:nvSpPr>
        <p:spPr>
          <a:xfrm>
            <a:off x="457200" y="1066800"/>
            <a:ext cx="8229600" cy="5486400"/>
          </a:xfrm>
        </p:spPr>
        <p:txBody>
          <a:bodyPr>
            <a:normAutofit lnSpcReduction="10000"/>
          </a:bodyPr>
          <a:lstStyle/>
          <a:p>
            <a:r>
              <a:rPr lang="en-US" dirty="0" smtClean="0"/>
              <a:t>Protease is an enzyme that cleaves </a:t>
            </a:r>
            <a:r>
              <a:rPr lang="en-US" dirty="0" err="1" smtClean="0"/>
              <a:t>virion</a:t>
            </a:r>
            <a:r>
              <a:rPr lang="en-US" dirty="0" smtClean="0"/>
              <a:t> proteins from their </a:t>
            </a:r>
            <a:r>
              <a:rPr lang="en-US" dirty="0" err="1" smtClean="0"/>
              <a:t>precusor</a:t>
            </a:r>
            <a:r>
              <a:rPr lang="en-US" dirty="0" smtClean="0"/>
              <a:t> molecules.</a:t>
            </a:r>
          </a:p>
          <a:p>
            <a:r>
              <a:rPr lang="en-US" dirty="0" smtClean="0"/>
              <a:t>Protease inhibitors works by preventing the processing of viral proteins into functional conformations.</a:t>
            </a:r>
          </a:p>
          <a:p>
            <a:r>
              <a:rPr lang="en-US" dirty="0" smtClean="0"/>
              <a:t>Protease inhibitors include:</a:t>
            </a:r>
          </a:p>
          <a:p>
            <a:pPr lvl="1"/>
            <a:r>
              <a:rPr lang="en-US" dirty="0" err="1" smtClean="0"/>
              <a:t>Atazanavir</a:t>
            </a:r>
            <a:r>
              <a:rPr lang="en-US" dirty="0" smtClean="0"/>
              <a:t>              -</a:t>
            </a:r>
            <a:r>
              <a:rPr lang="en-US" dirty="0" err="1" smtClean="0"/>
              <a:t>Darunavir</a:t>
            </a:r>
            <a:endParaRPr lang="en-US" dirty="0" smtClean="0"/>
          </a:p>
          <a:p>
            <a:pPr lvl="1"/>
            <a:r>
              <a:rPr lang="en-US" dirty="0" err="1" smtClean="0"/>
              <a:t>Fosamprenavir</a:t>
            </a:r>
            <a:r>
              <a:rPr lang="en-US" dirty="0" smtClean="0"/>
              <a:t>      -</a:t>
            </a:r>
            <a:r>
              <a:rPr lang="en-US" dirty="0" err="1" smtClean="0"/>
              <a:t>Indinavir</a:t>
            </a:r>
            <a:endParaRPr lang="en-US" dirty="0" smtClean="0"/>
          </a:p>
          <a:p>
            <a:pPr lvl="1"/>
            <a:r>
              <a:rPr lang="en-US" dirty="0" err="1" smtClean="0"/>
              <a:t>Lopinavir</a:t>
            </a:r>
            <a:r>
              <a:rPr lang="en-US" dirty="0" smtClean="0"/>
              <a:t>                 -</a:t>
            </a:r>
            <a:r>
              <a:rPr lang="en-US" dirty="0" err="1" smtClean="0"/>
              <a:t>Nelfinavir</a:t>
            </a:r>
            <a:endParaRPr lang="en-US" dirty="0" smtClean="0"/>
          </a:p>
          <a:p>
            <a:pPr lvl="1"/>
            <a:r>
              <a:rPr lang="en-US" dirty="0" err="1" smtClean="0"/>
              <a:t>Ritonavir</a:t>
            </a:r>
            <a:r>
              <a:rPr lang="en-US" dirty="0" smtClean="0"/>
              <a:t>                 -</a:t>
            </a:r>
            <a:r>
              <a:rPr lang="en-US" dirty="0" err="1" smtClean="0"/>
              <a:t>Saquinavir</a:t>
            </a:r>
            <a:endParaRPr lang="en-US" dirty="0" smtClean="0"/>
          </a:p>
          <a:p>
            <a:pPr lvl="1"/>
            <a:r>
              <a:rPr lang="en-US" dirty="0" smtClean="0"/>
              <a:t>tipranavir</a:t>
            </a: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Viruses rapidly acquire resistance against these agents and thus </a:t>
            </a:r>
            <a:r>
              <a:rPr lang="en-US" dirty="0" err="1" smtClean="0"/>
              <a:t>monotherapy</a:t>
            </a:r>
            <a:r>
              <a:rPr lang="en-US" dirty="0" smtClean="0"/>
              <a:t> is contraindicated.</a:t>
            </a:r>
          </a:p>
          <a:p>
            <a:r>
              <a:rPr lang="en-US" dirty="0" smtClean="0"/>
              <a:t>They causes central obesity, buffalo hump, peripheral and facial wasting, breast enlargement and </a:t>
            </a:r>
            <a:r>
              <a:rPr lang="en-US" dirty="0" err="1" smtClean="0"/>
              <a:t>cushingoid</a:t>
            </a:r>
            <a:r>
              <a:rPr lang="en-US" dirty="0" smtClean="0"/>
              <a:t> syndrome.</a:t>
            </a:r>
          </a:p>
          <a:p>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ENTRY INHIBITORS</a:t>
            </a:r>
            <a:endParaRPr lang="en-US" dirty="0"/>
          </a:p>
        </p:txBody>
      </p:sp>
      <p:sp>
        <p:nvSpPr>
          <p:cNvPr id="3" name="Content Placeholder 2"/>
          <p:cNvSpPr>
            <a:spLocks noGrp="1"/>
          </p:cNvSpPr>
          <p:nvPr>
            <p:ph idx="1"/>
          </p:nvPr>
        </p:nvSpPr>
        <p:spPr>
          <a:xfrm>
            <a:off x="228600" y="838200"/>
            <a:ext cx="8686800" cy="5791200"/>
          </a:xfrm>
        </p:spPr>
        <p:txBody>
          <a:bodyPr>
            <a:normAutofit lnSpcReduction="10000"/>
          </a:bodyPr>
          <a:lstStyle/>
          <a:p>
            <a:r>
              <a:rPr lang="en-US" dirty="0" smtClean="0"/>
              <a:t>These agents prevents binding of viral glycoprotein </a:t>
            </a:r>
            <a:r>
              <a:rPr lang="en-US" dirty="0" err="1" smtClean="0"/>
              <a:t>gp</a:t>
            </a:r>
            <a:r>
              <a:rPr lang="en-US" dirty="0" smtClean="0"/>
              <a:t> 160 complex to cellular CD-4  receptor or co-receptors CCR5 and CXCR4</a:t>
            </a:r>
          </a:p>
          <a:p>
            <a:r>
              <a:rPr lang="en-US" dirty="0" smtClean="0"/>
              <a:t>EXAMPLES</a:t>
            </a:r>
          </a:p>
          <a:p>
            <a:r>
              <a:rPr lang="en-US" b="1" i="1" u="sng" dirty="0" err="1" smtClean="0"/>
              <a:t>Maraviroc</a:t>
            </a:r>
            <a:r>
              <a:rPr lang="en-US" dirty="0" smtClean="0"/>
              <a:t>- binds on CCR5blocking access of virus to these receptors.  Adverse effects include cough, URTIs, muscle and joints pains, diarrhea, sleep disturbance and </a:t>
            </a:r>
            <a:r>
              <a:rPr lang="en-US" dirty="0" err="1" smtClean="0"/>
              <a:t>hepatotoxicity</a:t>
            </a:r>
            <a:endParaRPr lang="en-US" dirty="0" smtClean="0"/>
          </a:p>
          <a:p>
            <a:r>
              <a:rPr lang="en-US" b="1" i="1" u="sng" dirty="0" err="1" smtClean="0"/>
              <a:t>Enfuvirtide</a:t>
            </a:r>
            <a:r>
              <a:rPr lang="en-US" dirty="0" smtClean="0"/>
              <a:t>- binds on </a:t>
            </a:r>
            <a:r>
              <a:rPr lang="en-US" dirty="0" err="1" smtClean="0"/>
              <a:t>gp</a:t>
            </a:r>
            <a:r>
              <a:rPr lang="en-US" dirty="0" smtClean="0"/>
              <a:t> 41 preventing viral fusion with plasma membrane. Adverse effects include eosinophalia, injection site reactions, hypersensitivity.</a:t>
            </a:r>
          </a:p>
          <a:p>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10000"/>
          </a:bodyPr>
          <a:lstStyle/>
          <a:p>
            <a:r>
              <a:rPr lang="en-US" b="1" u="sng" dirty="0" err="1" smtClean="0">
                <a:solidFill>
                  <a:srgbClr val="FF0000"/>
                </a:solidFill>
              </a:rPr>
              <a:t>Ibalizumab</a:t>
            </a:r>
            <a:endParaRPr lang="en-US" b="1" u="sng" dirty="0" smtClean="0">
              <a:solidFill>
                <a:srgbClr val="FF0000"/>
              </a:solidFill>
            </a:endParaRPr>
          </a:p>
          <a:p>
            <a:r>
              <a:rPr lang="en-US" dirty="0"/>
              <a:t> </a:t>
            </a:r>
            <a:r>
              <a:rPr lang="en-US" dirty="0" smtClean="0"/>
              <a:t>It is a </a:t>
            </a:r>
            <a:r>
              <a:rPr lang="en-US" dirty="0" smtClean="0">
                <a:hlinkClick r:id="rId2" tooltip="Monoclonal antibody"/>
              </a:rPr>
              <a:t>monoclonal </a:t>
            </a:r>
            <a:r>
              <a:rPr lang="en-US" dirty="0">
                <a:hlinkClick r:id="rId2" tooltip="Monoclonal antibody"/>
              </a:rPr>
              <a:t>antibody</a:t>
            </a:r>
            <a:r>
              <a:rPr lang="en-US" dirty="0"/>
              <a:t> that binds CD4, </a:t>
            </a:r>
            <a:r>
              <a:rPr lang="en-US" dirty="0" smtClean="0"/>
              <a:t>receptor</a:t>
            </a:r>
            <a:r>
              <a:rPr lang="en-US" dirty="0"/>
              <a:t> and inhibits HIV from entering cells</a:t>
            </a:r>
            <a:r>
              <a:rPr lang="en-US" dirty="0" smtClean="0"/>
              <a:t>.</a:t>
            </a:r>
            <a:r>
              <a:rPr lang="en-US" dirty="0"/>
              <a:t> </a:t>
            </a:r>
            <a:endParaRPr lang="en-US" dirty="0" smtClean="0"/>
          </a:p>
          <a:p>
            <a:r>
              <a:rPr lang="en-US" dirty="0" smtClean="0"/>
              <a:t>It </a:t>
            </a:r>
            <a:r>
              <a:rPr lang="en-US" dirty="0"/>
              <a:t>is a post-attachment inhibitor, blocking HIV from binding to the CCR5 and </a:t>
            </a:r>
            <a:r>
              <a:rPr lang="en-US" dirty="0" smtClean="0"/>
              <a:t>CXCR4</a:t>
            </a:r>
            <a:r>
              <a:rPr lang="en-US" dirty="0"/>
              <a:t> </a:t>
            </a:r>
            <a:r>
              <a:rPr lang="en-US" dirty="0" smtClean="0"/>
              <a:t>co-receptors </a:t>
            </a:r>
            <a:r>
              <a:rPr lang="en-US" dirty="0"/>
              <a:t>after HIV binds to the CD4 receptor on the surface of a CD4 cell</a:t>
            </a:r>
            <a:r>
              <a:rPr lang="en-US" dirty="0" smtClean="0"/>
              <a:t>.</a:t>
            </a:r>
          </a:p>
          <a:p>
            <a:r>
              <a:rPr lang="en-US" dirty="0" smtClean="0"/>
              <a:t>The drug is administered intravenously every 14 days</a:t>
            </a:r>
          </a:p>
          <a:p>
            <a:r>
              <a:rPr lang="en-US" dirty="0" smtClean="0"/>
              <a:t>Side effects include immune reconstitution syndrome, Dizziness, diarrhea nausea and rash</a:t>
            </a:r>
            <a:endParaRPr lang="en-US" dirty="0"/>
          </a:p>
        </p:txBody>
      </p:sp>
    </p:spTree>
    <p:extLst>
      <p:ext uri="{BB962C8B-B14F-4D97-AF65-F5344CB8AC3E}">
        <p14:creationId xmlns:p14="http://schemas.microsoft.com/office/powerpoint/2010/main" val="3212246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Integrase</a:t>
            </a:r>
            <a:r>
              <a:rPr lang="en-US" dirty="0" smtClean="0"/>
              <a:t> Inhibitors</a:t>
            </a:r>
            <a:endParaRPr lang="en-US" dirty="0"/>
          </a:p>
        </p:txBody>
      </p:sp>
      <p:sp>
        <p:nvSpPr>
          <p:cNvPr id="3" name="Content Placeholder 2"/>
          <p:cNvSpPr>
            <a:spLocks noGrp="1"/>
          </p:cNvSpPr>
          <p:nvPr>
            <p:ph idx="1"/>
          </p:nvPr>
        </p:nvSpPr>
        <p:spPr>
          <a:xfrm>
            <a:off x="304800" y="1143000"/>
            <a:ext cx="8610600" cy="5410200"/>
          </a:xfrm>
        </p:spPr>
        <p:txBody>
          <a:bodyPr>
            <a:normAutofit fontScale="92500"/>
          </a:bodyPr>
          <a:lstStyle/>
          <a:p>
            <a:r>
              <a:rPr lang="en-US" dirty="0" smtClean="0"/>
              <a:t>Works by blocking </a:t>
            </a:r>
            <a:r>
              <a:rPr lang="en-US" dirty="0"/>
              <a:t>the action of </a:t>
            </a:r>
            <a:r>
              <a:rPr lang="en-US" dirty="0" err="1"/>
              <a:t>integrase</a:t>
            </a:r>
            <a:r>
              <a:rPr lang="en-US" dirty="0"/>
              <a:t>, a viral enzyme that inserts the viral genome into the DNA of the host </a:t>
            </a:r>
            <a:r>
              <a:rPr lang="en-US" dirty="0" smtClean="0"/>
              <a:t>cell</a:t>
            </a:r>
          </a:p>
          <a:p>
            <a:r>
              <a:rPr lang="en-US" b="1" u="sng" dirty="0" err="1" smtClean="0">
                <a:solidFill>
                  <a:srgbClr val="FF0000"/>
                </a:solidFill>
              </a:rPr>
              <a:t>Raltegravil</a:t>
            </a:r>
            <a:r>
              <a:rPr lang="en-US" dirty="0" smtClean="0"/>
              <a:t> is taken per oral and is widely used for post exposure prophylaxis</a:t>
            </a:r>
          </a:p>
          <a:p>
            <a:r>
              <a:rPr lang="en-US" dirty="0"/>
              <a:t>Common side effects include trouble sleeping, feeling tired, nausea, high blood sugar, and headaches</a:t>
            </a:r>
            <a:r>
              <a:rPr lang="en-US" dirty="0" smtClean="0"/>
              <a:t>.</a:t>
            </a:r>
            <a:r>
              <a:rPr lang="en-US" dirty="0"/>
              <a:t> </a:t>
            </a:r>
            <a:endParaRPr lang="en-US" dirty="0" smtClean="0"/>
          </a:p>
          <a:p>
            <a:r>
              <a:rPr lang="en-US" dirty="0" smtClean="0"/>
              <a:t>Severe </a:t>
            </a:r>
            <a:r>
              <a:rPr lang="en-US" dirty="0"/>
              <a:t>side effects may include allergic reactions including Stevens-Johnson syndrome, muscle breakdown, and liver problems</a:t>
            </a:r>
            <a:r>
              <a:rPr lang="en-US" dirty="0" smtClean="0"/>
              <a:t>.</a:t>
            </a:r>
            <a:endParaRPr lang="en-US" dirty="0"/>
          </a:p>
        </p:txBody>
      </p:sp>
    </p:spTree>
    <p:extLst>
      <p:ext uri="{BB962C8B-B14F-4D97-AF65-F5344CB8AC3E}">
        <p14:creationId xmlns:p14="http://schemas.microsoft.com/office/powerpoint/2010/main" val="2341876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228600" y="838200"/>
            <a:ext cx="8610600" cy="5791200"/>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ormAutofit fontScale="92500"/>
          </a:bodyPr>
          <a:lstStyle/>
          <a:p>
            <a:pPr marL="287338" indent="-287338" defTabSz="800100">
              <a:lnSpc>
                <a:spcPct val="110000"/>
              </a:lnSpc>
              <a:spcBef>
                <a:spcPts val="0"/>
              </a:spcBef>
              <a:buClr>
                <a:srgbClr val="0000FF"/>
              </a:buClr>
              <a:buFontTx/>
              <a:buChar char="•"/>
            </a:pPr>
            <a:r>
              <a:rPr lang="en-US" sz="2800" b="1" dirty="0">
                <a:solidFill>
                  <a:srgbClr val="FF00FF"/>
                </a:solidFill>
                <a:cs typeface="Arial" pitchFamily="34" charset="0"/>
              </a:rPr>
              <a:t>MEC (Minimum Effective Concentration):</a:t>
            </a:r>
            <a:r>
              <a:rPr lang="en-US" sz="2800" dirty="0">
                <a:solidFill>
                  <a:srgbClr val="000000"/>
                </a:solidFill>
                <a:cs typeface="Arial" pitchFamily="34" charset="0"/>
              </a:rPr>
              <a:t>    The </a:t>
            </a:r>
            <a:r>
              <a:rPr lang="en-US" sz="2800" b="1" dirty="0">
                <a:solidFill>
                  <a:srgbClr val="000000"/>
                </a:solidFill>
                <a:cs typeface="Arial" pitchFamily="34" charset="0"/>
              </a:rPr>
              <a:t>minimum</a:t>
            </a:r>
            <a:r>
              <a:rPr lang="en-US" sz="2800" dirty="0">
                <a:solidFill>
                  <a:srgbClr val="000000"/>
                </a:solidFill>
                <a:cs typeface="Arial" pitchFamily="34" charset="0"/>
              </a:rPr>
              <a:t> level of drug concentration needed for the desired therapeutic effect to be present.</a:t>
            </a:r>
          </a:p>
          <a:p>
            <a:pPr marL="287338" indent="-287338" defTabSz="800100">
              <a:lnSpc>
                <a:spcPct val="110000"/>
              </a:lnSpc>
              <a:spcBef>
                <a:spcPts val="0"/>
              </a:spcBef>
              <a:buClr>
                <a:srgbClr val="0000FF"/>
              </a:buClr>
              <a:buFontTx/>
              <a:buChar char="•"/>
            </a:pPr>
            <a:r>
              <a:rPr lang="en-US" sz="2800" b="1" dirty="0">
                <a:solidFill>
                  <a:srgbClr val="FF00FF"/>
                </a:solidFill>
                <a:cs typeface="Arial" pitchFamily="34" charset="0"/>
              </a:rPr>
              <a:t>MSC (Maximum Safe Concentration): </a:t>
            </a:r>
            <a:r>
              <a:rPr lang="en-US" sz="2800" dirty="0">
                <a:solidFill>
                  <a:srgbClr val="000000"/>
                </a:solidFill>
                <a:cs typeface="Arial" pitchFamily="34" charset="0"/>
              </a:rPr>
              <a:t>The </a:t>
            </a:r>
            <a:r>
              <a:rPr lang="en-US" sz="2800" b="1" dirty="0">
                <a:solidFill>
                  <a:srgbClr val="000000"/>
                </a:solidFill>
                <a:cs typeface="Arial" pitchFamily="34" charset="0"/>
              </a:rPr>
              <a:t>maximum</a:t>
            </a:r>
            <a:r>
              <a:rPr lang="en-US" sz="2800" dirty="0">
                <a:solidFill>
                  <a:srgbClr val="000000"/>
                </a:solidFill>
                <a:cs typeface="Arial" pitchFamily="34" charset="0"/>
              </a:rPr>
              <a:t> level of drug concentration above which toxic effects </a:t>
            </a:r>
            <a:r>
              <a:rPr lang="en-US" sz="2800" dirty="0" smtClean="0">
                <a:solidFill>
                  <a:srgbClr val="000000"/>
                </a:solidFill>
                <a:cs typeface="Arial" pitchFamily="34" charset="0"/>
              </a:rPr>
              <a:t>occurs</a:t>
            </a:r>
            <a:endParaRPr lang="en-US" sz="2800" b="1" dirty="0">
              <a:solidFill>
                <a:srgbClr val="000000"/>
              </a:solidFill>
              <a:cs typeface="Arial" pitchFamily="34" charset="0"/>
            </a:endParaRPr>
          </a:p>
          <a:p>
            <a:pPr>
              <a:lnSpc>
                <a:spcPct val="110000"/>
              </a:lnSpc>
              <a:spcBef>
                <a:spcPts val="0"/>
              </a:spcBef>
              <a:buClr>
                <a:srgbClr val="0000FF"/>
              </a:buClr>
              <a:buFontTx/>
              <a:buChar char="•"/>
            </a:pPr>
            <a:r>
              <a:rPr lang="en-US" sz="2800" b="1" dirty="0">
                <a:solidFill>
                  <a:srgbClr val="FF00FF"/>
                </a:solidFill>
                <a:cs typeface="Arial" pitchFamily="34" charset="0"/>
              </a:rPr>
              <a:t>MTC (Minimum Toxic Concentration):</a:t>
            </a:r>
            <a:r>
              <a:rPr lang="en-US" sz="2800" dirty="0">
                <a:solidFill>
                  <a:srgbClr val="000000"/>
                </a:solidFill>
                <a:cs typeface="Arial" pitchFamily="34" charset="0"/>
              </a:rPr>
              <a:t>    The </a:t>
            </a:r>
            <a:r>
              <a:rPr lang="en-US" sz="2800" b="1" dirty="0">
                <a:solidFill>
                  <a:srgbClr val="000000"/>
                </a:solidFill>
                <a:cs typeface="Arial" pitchFamily="34" charset="0"/>
              </a:rPr>
              <a:t>minimum</a:t>
            </a:r>
            <a:r>
              <a:rPr lang="en-US" sz="2800" dirty="0">
                <a:solidFill>
                  <a:srgbClr val="000000"/>
                </a:solidFill>
                <a:cs typeface="Arial" pitchFamily="34" charset="0"/>
              </a:rPr>
              <a:t> level of drug concentration that produces toxic effects</a:t>
            </a:r>
            <a:r>
              <a:rPr lang="en-US" sz="2800" dirty="0" smtClean="0">
                <a:solidFill>
                  <a:srgbClr val="000000"/>
                </a:solidFill>
                <a:cs typeface="Arial" pitchFamily="34" charset="0"/>
              </a:rPr>
              <a:t>.</a:t>
            </a:r>
          </a:p>
          <a:p>
            <a:pPr>
              <a:lnSpc>
                <a:spcPct val="110000"/>
              </a:lnSpc>
              <a:spcBef>
                <a:spcPts val="0"/>
              </a:spcBef>
              <a:buClr>
                <a:srgbClr val="0000FF"/>
              </a:buClr>
              <a:buFontTx/>
              <a:buChar char="•"/>
            </a:pPr>
            <a:r>
              <a:rPr lang="en-US" sz="2800" b="1" dirty="0" smtClean="0">
                <a:solidFill>
                  <a:srgbClr val="FF00FF"/>
                </a:solidFill>
                <a:cs typeface="Arial" pitchFamily="34" charset="0"/>
              </a:rPr>
              <a:t> </a:t>
            </a:r>
            <a:r>
              <a:rPr lang="en-US" sz="2800" b="1" dirty="0">
                <a:solidFill>
                  <a:srgbClr val="FF00FF"/>
                </a:solidFill>
                <a:cs typeface="Arial" pitchFamily="34" charset="0"/>
              </a:rPr>
              <a:t>Maximal Effect:</a:t>
            </a:r>
            <a:r>
              <a:rPr lang="en-US" sz="2800" dirty="0">
                <a:solidFill>
                  <a:srgbClr val="000000"/>
                </a:solidFill>
                <a:cs typeface="Arial" pitchFamily="34" charset="0"/>
              </a:rPr>
              <a:t> Greatest response that can be produced by a drug, above which no </a:t>
            </a:r>
            <a:r>
              <a:rPr lang="en-US" sz="2800" dirty="0" smtClean="0">
                <a:solidFill>
                  <a:srgbClr val="000000"/>
                </a:solidFill>
                <a:cs typeface="Arial" pitchFamily="34" charset="0"/>
              </a:rPr>
              <a:t> further </a:t>
            </a:r>
            <a:r>
              <a:rPr lang="en-US" sz="2800" dirty="0">
                <a:solidFill>
                  <a:srgbClr val="000000"/>
                </a:solidFill>
                <a:cs typeface="Arial" pitchFamily="34" charset="0"/>
              </a:rPr>
              <a:t>response can be created (sometimes called “</a:t>
            </a:r>
            <a:r>
              <a:rPr lang="en-US" sz="2800" dirty="0">
                <a:solidFill>
                  <a:srgbClr val="FF0000"/>
                </a:solidFill>
                <a:cs typeface="Arial" pitchFamily="34" charset="0"/>
              </a:rPr>
              <a:t>peak effect</a:t>
            </a:r>
            <a:r>
              <a:rPr lang="en-US" sz="2800" dirty="0" smtClean="0">
                <a:solidFill>
                  <a:srgbClr val="000000"/>
                </a:solidFill>
                <a:cs typeface="Arial" pitchFamily="34" charset="0"/>
              </a:rPr>
              <a:t>”)</a:t>
            </a:r>
          </a:p>
          <a:p>
            <a:pPr>
              <a:lnSpc>
                <a:spcPct val="110000"/>
              </a:lnSpc>
              <a:spcBef>
                <a:spcPts val="0"/>
              </a:spcBef>
              <a:buClr>
                <a:srgbClr val="0000FF"/>
              </a:buClr>
              <a:buFontTx/>
              <a:buChar char="•"/>
            </a:pPr>
            <a:r>
              <a:rPr lang="en-US" sz="2800" b="1" dirty="0" smtClean="0">
                <a:solidFill>
                  <a:srgbClr val="F400F4"/>
                </a:solidFill>
                <a:cs typeface="Arial" pitchFamily="34" charset="0"/>
              </a:rPr>
              <a:t>Onset</a:t>
            </a:r>
            <a:r>
              <a:rPr lang="en-US" sz="2800" b="1" dirty="0">
                <a:solidFill>
                  <a:srgbClr val="F400F4"/>
                </a:solidFill>
                <a:cs typeface="Arial" pitchFamily="34" charset="0"/>
              </a:rPr>
              <a:t>:</a:t>
            </a:r>
            <a:r>
              <a:rPr lang="en-US" sz="2800" dirty="0">
                <a:solidFill>
                  <a:srgbClr val="000000"/>
                </a:solidFill>
                <a:cs typeface="Arial" pitchFamily="34" charset="0"/>
              </a:rPr>
              <a:t> How long before a drug is able to exert a therapeutic </a:t>
            </a:r>
            <a:r>
              <a:rPr lang="en-US" sz="2800" dirty="0" smtClean="0">
                <a:solidFill>
                  <a:srgbClr val="000000"/>
                </a:solidFill>
                <a:cs typeface="Arial" pitchFamily="34" charset="0"/>
              </a:rPr>
              <a:t>effect</a:t>
            </a:r>
            <a:endParaRPr lang="en-US" sz="2800" dirty="0">
              <a:solidFill>
                <a:srgbClr val="000000"/>
              </a:solidFill>
              <a:cs typeface="Arial" pitchFamily="34" charset="0"/>
            </a:endParaRPr>
          </a:p>
          <a:p>
            <a:pPr>
              <a:lnSpc>
                <a:spcPct val="110000"/>
              </a:lnSpc>
              <a:spcBef>
                <a:spcPts val="0"/>
              </a:spcBef>
              <a:buClr>
                <a:srgbClr val="0000FF"/>
              </a:buClr>
              <a:buFontTx/>
              <a:buChar char="•"/>
            </a:pPr>
            <a:r>
              <a:rPr lang="en-US" sz="2800" b="1" dirty="0">
                <a:solidFill>
                  <a:srgbClr val="FF00FF"/>
                </a:solidFill>
                <a:cs typeface="Arial" pitchFamily="34" charset="0"/>
              </a:rPr>
              <a:t>Duration:</a:t>
            </a:r>
            <a:r>
              <a:rPr lang="en-US" sz="2800" dirty="0">
                <a:solidFill>
                  <a:srgbClr val="000000"/>
                </a:solidFill>
                <a:cs typeface="Arial" pitchFamily="34" charset="0"/>
              </a:rPr>
              <a:t> How long a drug effect lasts</a:t>
            </a:r>
          </a:p>
          <a:p>
            <a:pPr marL="0" indent="0" algn="just" defTabSz="800100">
              <a:spcBef>
                <a:spcPct val="30000"/>
              </a:spcBef>
              <a:buClr>
                <a:srgbClr val="0000FF"/>
              </a:buClr>
              <a:buNone/>
            </a:pPr>
            <a:endParaRPr lang="en-US" sz="2800" dirty="0" smtClean="0">
              <a:solidFill>
                <a:srgbClr val="000000"/>
              </a:solidFill>
              <a:cs typeface="Arial" pitchFamily="34" charset="0"/>
            </a:endParaRPr>
          </a:p>
        </p:txBody>
      </p:sp>
      <p:sp>
        <p:nvSpPr>
          <p:cNvPr id="5" name="Title 4"/>
          <p:cNvSpPr>
            <a:spLocks noGrp="1" noChangeArrowheads="1"/>
          </p:cNvSpPr>
          <p:nvPr>
            <p:ph type="title"/>
          </p:nvPr>
        </p:nvSpPr>
        <p:spPr bwMode="auto">
          <a:xfrm>
            <a:off x="457200" y="152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ormAutofit fontScale="90000"/>
          </a:bodyPr>
          <a:lstStyle/>
          <a:p>
            <a:pPr>
              <a:lnSpc>
                <a:spcPct val="105000"/>
              </a:lnSpc>
            </a:pPr>
            <a:r>
              <a:rPr lang="en-US" sz="2800" b="1" dirty="0">
                <a:solidFill>
                  <a:schemeClr val="tx2"/>
                </a:solidFill>
                <a:cs typeface="Arial" pitchFamily="34" charset="0"/>
              </a:rPr>
              <a:t>Concept of Critical Threshold</a:t>
            </a:r>
          </a:p>
        </p:txBody>
      </p:sp>
    </p:spTree>
    <p:extLst>
      <p:ext uri="{BB962C8B-B14F-4D97-AF65-F5344CB8AC3E}">
        <p14:creationId xmlns:p14="http://schemas.microsoft.com/office/powerpoint/2010/main" val="247321184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u="sng" dirty="0" err="1" smtClean="0">
                <a:solidFill>
                  <a:srgbClr val="FF0000"/>
                </a:solidFill>
              </a:rPr>
              <a:t>Dolutegravil</a:t>
            </a:r>
            <a:endParaRPr lang="en-US" b="1" u="sng" dirty="0" smtClean="0">
              <a:solidFill>
                <a:srgbClr val="FF0000"/>
              </a:solidFill>
            </a:endParaRPr>
          </a:p>
          <a:p>
            <a:r>
              <a:rPr lang="en-US" dirty="0" smtClean="0"/>
              <a:t>Sold under brand name </a:t>
            </a:r>
            <a:r>
              <a:rPr lang="en-US" dirty="0" err="1" smtClean="0"/>
              <a:t>Tivicay</a:t>
            </a:r>
            <a:endParaRPr lang="en-US" dirty="0" smtClean="0"/>
          </a:p>
          <a:p>
            <a:r>
              <a:rPr lang="en-US" dirty="0" smtClean="0"/>
              <a:t>Used together with other drugs for treatment of HIV infection and other retroviruses</a:t>
            </a:r>
          </a:p>
          <a:p>
            <a:r>
              <a:rPr lang="en-US" dirty="0" smtClean="0"/>
              <a:t>It is also used for post exposure prophylaxis</a:t>
            </a:r>
          </a:p>
          <a:p>
            <a:r>
              <a:rPr lang="en-US" dirty="0" smtClean="0"/>
              <a:t>It is taken per oral</a:t>
            </a:r>
          </a:p>
          <a:p>
            <a:endParaRPr lang="en-US" dirty="0"/>
          </a:p>
        </p:txBody>
      </p:sp>
    </p:spTree>
    <p:extLst>
      <p:ext uri="{BB962C8B-B14F-4D97-AF65-F5344CB8AC3E}">
        <p14:creationId xmlns:p14="http://schemas.microsoft.com/office/powerpoint/2010/main" val="19879277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Common side effects include trouble sleeping, feeling tired, diarrhea, high blood sugar, and headache</a:t>
            </a:r>
            <a:r>
              <a:rPr lang="en-US" dirty="0" smtClean="0"/>
              <a:t>.</a:t>
            </a:r>
            <a:endParaRPr lang="en-US" baseline="30000" dirty="0"/>
          </a:p>
          <a:p>
            <a:r>
              <a:rPr lang="en-US" dirty="0" smtClean="0"/>
              <a:t>Severe </a:t>
            </a:r>
            <a:r>
              <a:rPr lang="en-US" dirty="0"/>
              <a:t>side effects may include allergic reactions and liver </a:t>
            </a:r>
            <a:r>
              <a:rPr lang="en-US" dirty="0" smtClean="0"/>
              <a:t>problems.</a:t>
            </a:r>
            <a:endParaRPr lang="en-US" baseline="30000" dirty="0"/>
          </a:p>
          <a:p>
            <a:r>
              <a:rPr lang="en-US" dirty="0" smtClean="0"/>
              <a:t>There </a:t>
            </a:r>
            <a:r>
              <a:rPr lang="en-US" dirty="0"/>
              <a:t>is tentative concerns that use during pregnancy can result in harm to the baby.</a:t>
            </a:r>
          </a:p>
        </p:txBody>
      </p:sp>
    </p:spTree>
    <p:extLst>
      <p:ext uri="{BB962C8B-B14F-4D97-AF65-F5344CB8AC3E}">
        <p14:creationId xmlns:p14="http://schemas.microsoft.com/office/powerpoint/2010/main" val="13976125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Antifungal agents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Systemic antifungal drugs</a:t>
            </a:r>
            <a:endParaRPr lang="en-US" dirty="0"/>
          </a:p>
        </p:txBody>
      </p:sp>
      <p:sp>
        <p:nvSpPr>
          <p:cNvPr id="3" name="Content Placeholder 2"/>
          <p:cNvSpPr>
            <a:spLocks noGrp="1"/>
          </p:cNvSpPr>
          <p:nvPr>
            <p:ph idx="1"/>
          </p:nvPr>
        </p:nvSpPr>
        <p:spPr>
          <a:xfrm>
            <a:off x="457200" y="1066800"/>
            <a:ext cx="8229600" cy="5334000"/>
          </a:xfrm>
        </p:spPr>
        <p:txBody>
          <a:bodyPr>
            <a:normAutofit lnSpcReduction="10000"/>
          </a:bodyPr>
          <a:lstStyle/>
          <a:p>
            <a:pPr marL="514350" indent="-514350" algn="ctr">
              <a:buFont typeface="+mj-lt"/>
              <a:buAutoNum type="arabicPeriod"/>
            </a:pPr>
            <a:r>
              <a:rPr lang="en-US" b="1" u="sng" dirty="0" smtClean="0"/>
              <a:t>Amphotericin B</a:t>
            </a:r>
          </a:p>
          <a:p>
            <a:pPr marL="514350" indent="-514350"/>
            <a:r>
              <a:rPr lang="en-US" dirty="0" smtClean="0"/>
              <a:t>This is an amphoteric polyene macrolide antibiotic produced by </a:t>
            </a:r>
            <a:r>
              <a:rPr lang="en-US" i="1" dirty="0" smtClean="0"/>
              <a:t>Streptomyces nodosus.</a:t>
            </a:r>
          </a:p>
          <a:p>
            <a:pPr marL="514350" indent="-514350"/>
            <a:r>
              <a:rPr lang="en-US" dirty="0" smtClean="0"/>
              <a:t>It is poorly absorbed PO and thus it is administered intravenously.</a:t>
            </a:r>
          </a:p>
          <a:p>
            <a:pPr marL="514350" indent="-514350"/>
            <a:r>
              <a:rPr lang="en-US" dirty="0" smtClean="0"/>
              <a:t>Mechanism of action: binds to ergosterol and forms ampotericin-B associated pores that alters permeability of the fungal cells. This causes leakage of intracellular ions and eventual fungal death.</a:t>
            </a:r>
          </a:p>
          <a:p>
            <a:pPr marL="514350" indent="-514350"/>
            <a:endParaRPr lang="en-US" dirty="0" smtClean="0"/>
          </a:p>
          <a:p>
            <a:pPr marL="514350" indent="-514350">
              <a:buNone/>
            </a:pPr>
            <a:endParaRPr lang="en-US" dirty="0" smtClean="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457200" y="990600"/>
            <a:ext cx="8229600" cy="5562600"/>
          </a:xfrm>
        </p:spPr>
        <p:txBody>
          <a:bodyPr/>
          <a:lstStyle/>
          <a:p>
            <a:r>
              <a:rPr lang="en-US" dirty="0" smtClean="0"/>
              <a:t>It is used in treatment of infections caused by </a:t>
            </a:r>
            <a:r>
              <a:rPr lang="en-US" dirty="0" err="1" smtClean="0"/>
              <a:t>candida</a:t>
            </a:r>
            <a:r>
              <a:rPr lang="en-US" dirty="0" smtClean="0"/>
              <a:t> </a:t>
            </a:r>
            <a:r>
              <a:rPr lang="en-US" dirty="0" err="1" smtClean="0"/>
              <a:t>albicans</a:t>
            </a:r>
            <a:r>
              <a:rPr lang="en-US" dirty="0" smtClean="0"/>
              <a:t>, Cryptococcus </a:t>
            </a:r>
            <a:r>
              <a:rPr lang="en-US" dirty="0" err="1" smtClean="0"/>
              <a:t>neoformans</a:t>
            </a:r>
            <a:r>
              <a:rPr lang="en-US" dirty="0" smtClean="0"/>
              <a:t>, </a:t>
            </a:r>
            <a:r>
              <a:rPr lang="en-US" dirty="0" err="1" smtClean="0"/>
              <a:t>aspergillus</a:t>
            </a:r>
            <a:r>
              <a:rPr lang="en-US" dirty="0" smtClean="0"/>
              <a:t> </a:t>
            </a:r>
            <a:r>
              <a:rPr lang="en-US" dirty="0" err="1" smtClean="0"/>
              <a:t>fumigatus</a:t>
            </a:r>
            <a:r>
              <a:rPr lang="en-US" dirty="0" smtClean="0"/>
              <a:t>, </a:t>
            </a:r>
            <a:r>
              <a:rPr lang="en-US" dirty="0" err="1" smtClean="0"/>
              <a:t>coccidioides</a:t>
            </a:r>
            <a:r>
              <a:rPr lang="en-US" dirty="0" smtClean="0"/>
              <a:t> </a:t>
            </a:r>
            <a:r>
              <a:rPr lang="en-US" dirty="0" err="1" smtClean="0"/>
              <a:t>immitis</a:t>
            </a:r>
            <a:r>
              <a:rPr lang="en-US" dirty="0" smtClean="0"/>
              <a:t>, </a:t>
            </a:r>
            <a:r>
              <a:rPr lang="en-US" dirty="0" err="1" smtClean="0"/>
              <a:t>blastomyces</a:t>
            </a:r>
            <a:r>
              <a:rPr lang="en-US" dirty="0" smtClean="0"/>
              <a:t> </a:t>
            </a:r>
            <a:r>
              <a:rPr lang="en-US" dirty="0" err="1" smtClean="0"/>
              <a:t>dermatitidis</a:t>
            </a:r>
            <a:r>
              <a:rPr lang="en-US" dirty="0" smtClean="0"/>
              <a:t> etc</a:t>
            </a:r>
          </a:p>
          <a:p>
            <a:r>
              <a:rPr lang="en-US" dirty="0" smtClean="0"/>
              <a:t>Adverse effects</a:t>
            </a:r>
          </a:p>
          <a:p>
            <a:pPr lvl="1"/>
            <a:r>
              <a:rPr lang="en-US" dirty="0" smtClean="0"/>
              <a:t>Infusion-related toxicity- fever, chills, </a:t>
            </a:r>
            <a:r>
              <a:rPr lang="en-US" dirty="0" err="1" smtClean="0"/>
              <a:t>musclespasms</a:t>
            </a:r>
            <a:r>
              <a:rPr lang="en-US" dirty="0" smtClean="0"/>
              <a:t>, vomiting, headache and hypotension.</a:t>
            </a:r>
          </a:p>
          <a:p>
            <a:pPr lvl="1"/>
            <a:r>
              <a:rPr lang="en-US" dirty="0" smtClean="0"/>
              <a:t>Cumulative toxicity- renal damage, abnormalities of liver function tests.</a:t>
            </a:r>
          </a:p>
          <a:p>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p:cNvSpPr>
            <a:spLocks noGrp="1"/>
          </p:cNvSpPr>
          <p:nvPr>
            <p:ph idx="1"/>
          </p:nvPr>
        </p:nvSpPr>
        <p:spPr>
          <a:xfrm>
            <a:off x="457200" y="1143000"/>
            <a:ext cx="8229600" cy="4983163"/>
          </a:xfrm>
        </p:spPr>
        <p:txBody>
          <a:bodyPr/>
          <a:lstStyle/>
          <a:p>
            <a:pPr marL="514350" indent="-514350" algn="ctr">
              <a:buAutoNum type="arabicParenR" startAt="2"/>
            </a:pPr>
            <a:r>
              <a:rPr lang="en-US" dirty="0" smtClean="0"/>
              <a:t>azoles.</a:t>
            </a:r>
          </a:p>
          <a:p>
            <a:pPr marL="514350" indent="-514350"/>
            <a:r>
              <a:rPr lang="en-US" dirty="0" smtClean="0"/>
              <a:t>These are </a:t>
            </a:r>
            <a:r>
              <a:rPr lang="en-US" dirty="0" err="1" smtClean="0"/>
              <a:t>sythentic</a:t>
            </a:r>
            <a:r>
              <a:rPr lang="en-US" dirty="0" smtClean="0"/>
              <a:t> compounds that contain nitrogen on a five-</a:t>
            </a:r>
            <a:r>
              <a:rPr lang="en-US" dirty="0" err="1" smtClean="0"/>
              <a:t>membered</a:t>
            </a:r>
            <a:r>
              <a:rPr lang="en-US" dirty="0" smtClean="0"/>
              <a:t> </a:t>
            </a:r>
            <a:r>
              <a:rPr lang="en-US" dirty="0" err="1" smtClean="0"/>
              <a:t>azole</a:t>
            </a:r>
            <a:r>
              <a:rPr lang="en-US" dirty="0" smtClean="0"/>
              <a:t> ring.</a:t>
            </a:r>
          </a:p>
          <a:p>
            <a:pPr marL="514350" indent="-514350"/>
            <a:r>
              <a:rPr lang="en-US" dirty="0" smtClean="0"/>
              <a:t>They work by </a:t>
            </a:r>
            <a:r>
              <a:rPr lang="en-US" dirty="0" err="1" smtClean="0"/>
              <a:t>unhibiting</a:t>
            </a:r>
            <a:r>
              <a:rPr lang="en-US" dirty="0" smtClean="0"/>
              <a:t> ergosterol synthesis, a component of fungal cell wall.</a:t>
            </a:r>
          </a:p>
          <a:p>
            <a:pPr marL="514350" indent="-514350"/>
            <a:r>
              <a:rPr lang="en-US" dirty="0" smtClean="0"/>
              <a:t>The azoles are used in treatment of infections by C. </a:t>
            </a:r>
            <a:r>
              <a:rPr lang="en-US" dirty="0" err="1" smtClean="0"/>
              <a:t>neoformans</a:t>
            </a:r>
            <a:r>
              <a:rPr lang="en-US" dirty="0" smtClean="0"/>
              <a:t>, </a:t>
            </a:r>
            <a:r>
              <a:rPr lang="en-US" dirty="0" err="1" smtClean="0"/>
              <a:t>blastomycosis</a:t>
            </a:r>
            <a:r>
              <a:rPr lang="en-US" dirty="0" smtClean="0"/>
              <a:t>, </a:t>
            </a:r>
            <a:r>
              <a:rPr lang="en-US" dirty="0" err="1" smtClean="0"/>
              <a:t>coccidiomycosis</a:t>
            </a:r>
            <a:r>
              <a:rPr lang="en-US" dirty="0" smtClean="0"/>
              <a:t>, histoplasmosis, </a:t>
            </a:r>
            <a:r>
              <a:rPr lang="en-US" dirty="0" err="1" smtClean="0"/>
              <a:t>dermatophytosis</a:t>
            </a:r>
            <a:r>
              <a:rPr lang="en-US" dirty="0" smtClean="0"/>
              <a:t>, and </a:t>
            </a:r>
            <a:r>
              <a:rPr lang="en-US" dirty="0" err="1" smtClean="0"/>
              <a:t>appergillosis</a:t>
            </a:r>
            <a:r>
              <a:rPr lang="en-US" dirty="0" smtClean="0"/>
              <a:t>.</a:t>
            </a:r>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sp>
        <p:nvSpPr>
          <p:cNvPr id="3" name="Content Placeholder 2"/>
          <p:cNvSpPr>
            <a:spLocks noGrp="1"/>
          </p:cNvSpPr>
          <p:nvPr>
            <p:ph idx="1"/>
          </p:nvPr>
        </p:nvSpPr>
        <p:spPr>
          <a:xfrm>
            <a:off x="457200" y="1143000"/>
            <a:ext cx="8229600" cy="5334000"/>
          </a:xfrm>
        </p:spPr>
        <p:txBody>
          <a:bodyPr/>
          <a:lstStyle/>
          <a:p>
            <a:r>
              <a:rPr lang="en-US" dirty="0" smtClean="0"/>
              <a:t>The drugs in this group are:</a:t>
            </a:r>
          </a:p>
          <a:p>
            <a:pPr lvl="1"/>
            <a:r>
              <a:rPr lang="en-US" dirty="0" smtClean="0"/>
              <a:t>Ketoconazole       - </a:t>
            </a:r>
            <a:r>
              <a:rPr lang="en-US" dirty="0" err="1" smtClean="0"/>
              <a:t>itraconazole</a:t>
            </a:r>
            <a:endParaRPr lang="en-US" dirty="0" smtClean="0"/>
          </a:p>
          <a:p>
            <a:pPr lvl="1"/>
            <a:r>
              <a:rPr lang="en-US" dirty="0" smtClean="0"/>
              <a:t>Fluconazole          - </a:t>
            </a:r>
            <a:r>
              <a:rPr lang="en-US" dirty="0" err="1" smtClean="0"/>
              <a:t>voriconazole</a:t>
            </a:r>
            <a:endParaRPr lang="en-US" dirty="0" smtClean="0"/>
          </a:p>
          <a:p>
            <a:pPr lvl="1"/>
            <a:r>
              <a:rPr lang="en-US" dirty="0" err="1" smtClean="0"/>
              <a:t>Posaconazole</a:t>
            </a:r>
            <a:r>
              <a:rPr lang="en-US" dirty="0" smtClean="0"/>
              <a:t>       - </a:t>
            </a:r>
            <a:r>
              <a:rPr lang="en-US" dirty="0" err="1" smtClean="0"/>
              <a:t>miconazole</a:t>
            </a:r>
            <a:endParaRPr lang="en-US" dirty="0" smtClean="0"/>
          </a:p>
          <a:p>
            <a:pPr lvl="1"/>
            <a:r>
              <a:rPr lang="en-US" dirty="0" err="1" smtClean="0"/>
              <a:t>Clotrimazole</a:t>
            </a:r>
            <a:r>
              <a:rPr lang="en-US" dirty="0" smtClean="0"/>
              <a:t>        </a:t>
            </a:r>
          </a:p>
          <a:p>
            <a:r>
              <a:rPr lang="en-US" dirty="0" smtClean="0"/>
              <a:t>Fluconazole has good penetration of blood-brain barrier and thus used in treatment of fungal meningitis.</a:t>
            </a:r>
          </a:p>
          <a:p>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486400"/>
          </a:xfrm>
        </p:spPr>
        <p:txBody>
          <a:bodyPr>
            <a:normAutofit lnSpcReduction="10000"/>
          </a:bodyPr>
          <a:lstStyle/>
          <a:p>
            <a:pPr marL="514350" indent="-514350">
              <a:buAutoNum type="arabicParenR" startAt="3"/>
            </a:pPr>
            <a:r>
              <a:rPr lang="en-US" dirty="0" err="1" smtClean="0"/>
              <a:t>Echinocandins</a:t>
            </a:r>
            <a:endParaRPr lang="en-US" dirty="0" smtClean="0"/>
          </a:p>
          <a:p>
            <a:pPr marL="514350" indent="-514350"/>
            <a:r>
              <a:rPr lang="en-US" dirty="0" smtClean="0"/>
              <a:t>The drugs in this class includes </a:t>
            </a:r>
            <a:r>
              <a:rPr lang="en-US" dirty="0" err="1" smtClean="0"/>
              <a:t>caspofungin</a:t>
            </a:r>
            <a:r>
              <a:rPr lang="en-US" dirty="0" smtClean="0"/>
              <a:t>, </a:t>
            </a:r>
            <a:r>
              <a:rPr lang="en-US" dirty="0" err="1" smtClean="0"/>
              <a:t>micafungin</a:t>
            </a:r>
            <a:r>
              <a:rPr lang="en-US" dirty="0" smtClean="0"/>
              <a:t> and </a:t>
            </a:r>
            <a:r>
              <a:rPr lang="en-US" dirty="0" err="1" smtClean="0"/>
              <a:t>anidulafungin</a:t>
            </a:r>
            <a:r>
              <a:rPr lang="en-US" dirty="0" smtClean="0"/>
              <a:t>.</a:t>
            </a:r>
          </a:p>
          <a:p>
            <a:pPr marL="514350" indent="-514350"/>
            <a:r>
              <a:rPr lang="en-US" dirty="0" smtClean="0"/>
              <a:t>Are only available in intravenous formulations.</a:t>
            </a:r>
          </a:p>
          <a:p>
            <a:pPr marL="514350" indent="-514350"/>
            <a:r>
              <a:rPr lang="en-US" dirty="0" smtClean="0"/>
              <a:t>Works by inhibiting synthesis of fungal beta(1-3)-</a:t>
            </a:r>
            <a:r>
              <a:rPr lang="en-US" dirty="0" err="1" smtClean="0"/>
              <a:t>glucan</a:t>
            </a:r>
            <a:r>
              <a:rPr lang="en-US" dirty="0" smtClean="0"/>
              <a:t> with eventual disruption of cell wall.</a:t>
            </a:r>
          </a:p>
          <a:p>
            <a:pPr marL="514350" indent="-514350"/>
            <a:r>
              <a:rPr lang="en-US" dirty="0" smtClean="0"/>
              <a:t>Are well tolerated with few adverse effects that includes GI disturbance, flushing and elevated liver enzymes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514350" indent="-514350" algn="ctr">
              <a:buAutoNum type="arabicParenR" startAt="4"/>
            </a:pPr>
            <a:r>
              <a:rPr lang="en-US" dirty="0" smtClean="0"/>
              <a:t>Griseofulvin</a:t>
            </a:r>
          </a:p>
          <a:p>
            <a:pPr marL="514350" indent="-514350"/>
            <a:r>
              <a:rPr lang="en-US" dirty="0" smtClean="0"/>
              <a:t>It is a </a:t>
            </a:r>
            <a:r>
              <a:rPr lang="en-US" dirty="0" err="1" smtClean="0"/>
              <a:t>fungistatic</a:t>
            </a:r>
            <a:r>
              <a:rPr lang="en-US" dirty="0" smtClean="0"/>
              <a:t> drug that is deposited in newly forming skin cells and thus, prevents their infection.</a:t>
            </a:r>
          </a:p>
          <a:p>
            <a:pPr marL="514350" indent="-514350"/>
            <a:r>
              <a:rPr lang="en-US" dirty="0" smtClean="0"/>
              <a:t>It is administered for long period (2-6 weeks) to allow replacement of infected structures with new ones.</a:t>
            </a:r>
          </a:p>
          <a:p>
            <a:pPr marL="514350" indent="-514350"/>
            <a:r>
              <a:rPr lang="en-US" dirty="0" smtClean="0"/>
              <a:t>Adverse effects include serum like sickness and hepatitis.</a:t>
            </a:r>
          </a:p>
          <a:p>
            <a:pPr marL="514350" indent="-514350"/>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486400"/>
          </a:xfrm>
        </p:spPr>
        <p:txBody>
          <a:bodyPr>
            <a:normAutofit/>
          </a:bodyPr>
          <a:lstStyle/>
          <a:p>
            <a:pPr marL="514350" indent="-514350">
              <a:buAutoNum type="arabicParenR" startAt="5"/>
            </a:pPr>
            <a:r>
              <a:rPr lang="en-US" dirty="0" err="1" smtClean="0"/>
              <a:t>Nystatin</a:t>
            </a:r>
            <a:endParaRPr lang="en-US" dirty="0" smtClean="0"/>
          </a:p>
          <a:p>
            <a:pPr marL="514350" indent="-514350"/>
            <a:r>
              <a:rPr lang="en-US" dirty="0" err="1" smtClean="0"/>
              <a:t>Nystatin</a:t>
            </a:r>
            <a:r>
              <a:rPr lang="en-US" dirty="0" smtClean="0"/>
              <a:t> is a </a:t>
            </a:r>
            <a:r>
              <a:rPr lang="en-US" dirty="0" err="1" smtClean="0"/>
              <a:t>polyene</a:t>
            </a:r>
            <a:r>
              <a:rPr lang="en-US" dirty="0" smtClean="0"/>
              <a:t> macrolide like </a:t>
            </a:r>
            <a:r>
              <a:rPr lang="en-US" dirty="0" err="1" smtClean="0"/>
              <a:t>amphotericin</a:t>
            </a:r>
            <a:r>
              <a:rPr lang="en-US" dirty="0" smtClean="0"/>
              <a:t> B but it is too toxic to be administered parentally and thus, used topically only.</a:t>
            </a:r>
          </a:p>
          <a:p>
            <a:pPr marL="514350" indent="-514350"/>
            <a:r>
              <a:rPr lang="en-US" dirty="0" smtClean="0"/>
              <a:t>Mechanism of action similar to </a:t>
            </a:r>
            <a:r>
              <a:rPr lang="en-US" dirty="0" err="1" smtClean="0"/>
              <a:t>amphoterin</a:t>
            </a:r>
            <a:r>
              <a:rPr lang="en-US" dirty="0" smtClean="0"/>
              <a:t> B.</a:t>
            </a:r>
          </a:p>
          <a:p>
            <a:pPr marL="514350" indent="-514350"/>
            <a:r>
              <a:rPr lang="en-US" dirty="0" smtClean="0"/>
              <a:t>Indicated for </a:t>
            </a:r>
            <a:r>
              <a:rPr lang="en-US" dirty="0" err="1" smtClean="0"/>
              <a:t>oropharengeal</a:t>
            </a:r>
            <a:r>
              <a:rPr lang="en-US" dirty="0" smtClean="0"/>
              <a:t> thrush, vaginal </a:t>
            </a:r>
            <a:r>
              <a:rPr lang="en-US" dirty="0" err="1" smtClean="0"/>
              <a:t>candidiasis</a:t>
            </a:r>
            <a:r>
              <a:rPr lang="en-US" dirty="0" smtClean="0"/>
              <a:t> and </a:t>
            </a:r>
            <a:r>
              <a:rPr lang="en-US" dirty="0" err="1" smtClean="0"/>
              <a:t>intertrigenous</a:t>
            </a:r>
            <a:r>
              <a:rPr lang="en-US" dirty="0" smtClean="0"/>
              <a:t> fungal infections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152400" y="685800"/>
            <a:ext cx="8839200" cy="5943600"/>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ormAutofit/>
          </a:bodyPr>
          <a:lstStyle/>
          <a:p>
            <a:pPr marL="287338" indent="-287338" algn="just" defTabSz="800100">
              <a:lnSpc>
                <a:spcPct val="120000"/>
              </a:lnSpc>
              <a:spcBef>
                <a:spcPts val="0"/>
              </a:spcBef>
              <a:buClr>
                <a:srgbClr val="0000FF"/>
              </a:buClr>
              <a:buFontTx/>
              <a:buChar char="•"/>
            </a:pPr>
            <a:r>
              <a:rPr lang="en-GB" sz="2800" dirty="0">
                <a:solidFill>
                  <a:srgbClr val="000000"/>
                </a:solidFill>
                <a:cs typeface="Arial" pitchFamily="34" charset="0"/>
              </a:rPr>
              <a:t>Half life is the </a:t>
            </a:r>
            <a:r>
              <a:rPr lang="en-GB" sz="2800" dirty="0">
                <a:solidFill>
                  <a:srgbClr val="FF00FF"/>
                </a:solidFill>
                <a:cs typeface="Arial" pitchFamily="34" charset="0"/>
              </a:rPr>
              <a:t>time</a:t>
            </a:r>
            <a:r>
              <a:rPr lang="en-GB" sz="2800" dirty="0">
                <a:solidFill>
                  <a:srgbClr val="000000"/>
                </a:solidFill>
                <a:cs typeface="Arial" pitchFamily="34" charset="0"/>
              </a:rPr>
              <a:t> required to reduce the plasma concentration to 50% of its original value</a:t>
            </a:r>
            <a:endParaRPr lang="en-US" sz="2800" dirty="0">
              <a:solidFill>
                <a:srgbClr val="000000"/>
              </a:solidFill>
              <a:cs typeface="Arial" pitchFamily="34" charset="0"/>
            </a:endParaRPr>
          </a:p>
          <a:p>
            <a:pPr marL="287338" indent="-287338" algn="just" defTabSz="800100">
              <a:lnSpc>
                <a:spcPct val="120000"/>
              </a:lnSpc>
              <a:spcBef>
                <a:spcPts val="0"/>
              </a:spcBef>
              <a:buClr>
                <a:srgbClr val="0000FF"/>
              </a:buClr>
              <a:buFontTx/>
              <a:buChar char="•"/>
            </a:pPr>
            <a:r>
              <a:rPr lang="en-US" sz="2800" dirty="0">
                <a:solidFill>
                  <a:srgbClr val="000000"/>
                </a:solidFill>
                <a:cs typeface="Arial" pitchFamily="34" charset="0"/>
              </a:rPr>
              <a:t>Will determine dosing requirements / how long a drug will remain in the body</a:t>
            </a:r>
          </a:p>
          <a:p>
            <a:pPr marL="287338" indent="-287338" algn="just" defTabSz="800100">
              <a:lnSpc>
                <a:spcPct val="120000"/>
              </a:lnSpc>
              <a:spcBef>
                <a:spcPts val="0"/>
              </a:spcBef>
              <a:buClr>
                <a:srgbClr val="0000FF"/>
              </a:buClr>
              <a:buFontTx/>
              <a:buChar char="•"/>
            </a:pPr>
            <a:r>
              <a:rPr lang="en-US" sz="2800" dirty="0">
                <a:solidFill>
                  <a:srgbClr val="000000"/>
                </a:solidFill>
                <a:cs typeface="Arial" pitchFamily="34" charset="0"/>
              </a:rPr>
              <a:t>Used in determining </a:t>
            </a:r>
            <a:r>
              <a:rPr lang="en-US" sz="2800" dirty="0">
                <a:solidFill>
                  <a:srgbClr val="FF0000"/>
                </a:solidFill>
                <a:cs typeface="Arial" pitchFamily="34" charset="0"/>
              </a:rPr>
              <a:t>dosing interval</a:t>
            </a:r>
            <a:endParaRPr lang="en-US" sz="2800" dirty="0">
              <a:solidFill>
                <a:srgbClr val="000000"/>
              </a:solidFill>
              <a:cs typeface="Arial" pitchFamily="34" charset="0"/>
            </a:endParaRPr>
          </a:p>
          <a:p>
            <a:pPr lvl="1" algn="just">
              <a:lnSpc>
                <a:spcPct val="120000"/>
              </a:lnSpc>
              <a:spcBef>
                <a:spcPts val="0"/>
              </a:spcBef>
              <a:buClr>
                <a:srgbClr val="0000FF"/>
              </a:buClr>
              <a:buFontTx/>
              <a:buChar char="•"/>
            </a:pPr>
            <a:r>
              <a:rPr lang="en-US" dirty="0">
                <a:solidFill>
                  <a:srgbClr val="000000"/>
                </a:solidFill>
                <a:cs typeface="Arial" pitchFamily="34" charset="0"/>
              </a:rPr>
              <a:t>1</a:t>
            </a:r>
            <a:r>
              <a:rPr lang="en-US" sz="2400" dirty="0">
                <a:solidFill>
                  <a:srgbClr val="000000"/>
                </a:solidFill>
                <a:cs typeface="Arial" pitchFamily="34" charset="0"/>
              </a:rPr>
              <a:t> t</a:t>
            </a:r>
            <a:r>
              <a:rPr lang="en-US" sz="1000" dirty="0">
                <a:solidFill>
                  <a:srgbClr val="000000"/>
                </a:solidFill>
                <a:cs typeface="Arial" pitchFamily="34" charset="0"/>
              </a:rPr>
              <a:t>1/2     </a:t>
            </a:r>
            <a:r>
              <a:rPr lang="en-US" sz="2400" dirty="0">
                <a:solidFill>
                  <a:srgbClr val="000000"/>
                </a:solidFill>
                <a:cs typeface="Arial" pitchFamily="34" charset="0"/>
              </a:rPr>
              <a:t>-</a:t>
            </a:r>
            <a:r>
              <a:rPr lang="en-US" sz="1000" dirty="0">
                <a:solidFill>
                  <a:srgbClr val="000000"/>
                </a:solidFill>
                <a:cs typeface="Arial" pitchFamily="34" charset="0"/>
              </a:rPr>
              <a:t> </a:t>
            </a:r>
            <a:r>
              <a:rPr lang="en-US" sz="2400" dirty="0">
                <a:solidFill>
                  <a:srgbClr val="000000"/>
                </a:solidFill>
                <a:cs typeface="Arial" pitchFamily="34" charset="0"/>
              </a:rPr>
              <a:t> </a:t>
            </a:r>
            <a:r>
              <a:rPr lang="en-US" sz="2400" dirty="0">
                <a:solidFill>
                  <a:srgbClr val="FF00FF"/>
                </a:solidFill>
                <a:cs typeface="Arial" pitchFamily="34" charset="0"/>
              </a:rPr>
              <a:t>50 %</a:t>
            </a:r>
            <a:r>
              <a:rPr lang="en-US" sz="2400" dirty="0">
                <a:solidFill>
                  <a:srgbClr val="000000"/>
                </a:solidFill>
                <a:cs typeface="Arial" pitchFamily="34" charset="0"/>
              </a:rPr>
              <a:t> drug is eliminated</a:t>
            </a:r>
          </a:p>
          <a:p>
            <a:pPr lvl="1" algn="just">
              <a:lnSpc>
                <a:spcPct val="120000"/>
              </a:lnSpc>
              <a:spcBef>
                <a:spcPts val="0"/>
              </a:spcBef>
              <a:buClr>
                <a:srgbClr val="0000FF"/>
              </a:buClr>
              <a:buFontTx/>
              <a:buChar char="•"/>
            </a:pPr>
            <a:r>
              <a:rPr lang="en-US" sz="2400" dirty="0">
                <a:solidFill>
                  <a:srgbClr val="000000"/>
                </a:solidFill>
                <a:cs typeface="Arial" pitchFamily="34" charset="0"/>
              </a:rPr>
              <a:t> </a:t>
            </a:r>
            <a:r>
              <a:rPr lang="en-US" sz="2400" b="1" dirty="0">
                <a:solidFill>
                  <a:srgbClr val="000000"/>
                </a:solidFill>
                <a:cs typeface="Arial" pitchFamily="34" charset="0"/>
              </a:rPr>
              <a:t>2</a:t>
            </a:r>
            <a:r>
              <a:rPr lang="en-US" sz="2400" dirty="0">
                <a:solidFill>
                  <a:srgbClr val="000000"/>
                </a:solidFill>
                <a:cs typeface="Arial" pitchFamily="34" charset="0"/>
              </a:rPr>
              <a:t>  t</a:t>
            </a:r>
            <a:r>
              <a:rPr lang="en-US" sz="1000" dirty="0">
                <a:solidFill>
                  <a:srgbClr val="000000"/>
                </a:solidFill>
                <a:cs typeface="Arial" pitchFamily="34" charset="0"/>
              </a:rPr>
              <a:t>1/2  </a:t>
            </a:r>
            <a:r>
              <a:rPr lang="en-US" sz="2400" dirty="0">
                <a:solidFill>
                  <a:srgbClr val="000000"/>
                </a:solidFill>
                <a:cs typeface="Arial" pitchFamily="34" charset="0"/>
              </a:rPr>
              <a:t> -  50+25 (</a:t>
            </a:r>
            <a:r>
              <a:rPr lang="en-US" sz="2400" dirty="0">
                <a:solidFill>
                  <a:srgbClr val="FF00FF"/>
                </a:solidFill>
                <a:cs typeface="Arial" pitchFamily="34" charset="0"/>
              </a:rPr>
              <a:t>75 %</a:t>
            </a:r>
            <a:r>
              <a:rPr lang="en-US" sz="2400" dirty="0">
                <a:solidFill>
                  <a:srgbClr val="000000"/>
                </a:solidFill>
                <a:cs typeface="Arial" pitchFamily="34" charset="0"/>
              </a:rPr>
              <a:t>) drug is eliminated</a:t>
            </a:r>
          </a:p>
          <a:p>
            <a:pPr lvl="1" algn="just">
              <a:lnSpc>
                <a:spcPct val="120000"/>
              </a:lnSpc>
              <a:spcBef>
                <a:spcPts val="0"/>
              </a:spcBef>
              <a:buClr>
                <a:srgbClr val="0000FF"/>
              </a:buClr>
              <a:buFontTx/>
              <a:buChar char="•"/>
            </a:pPr>
            <a:r>
              <a:rPr lang="en-US" sz="2400" b="1" dirty="0">
                <a:solidFill>
                  <a:srgbClr val="000000"/>
                </a:solidFill>
                <a:cs typeface="Arial" pitchFamily="34" charset="0"/>
              </a:rPr>
              <a:t> 3  </a:t>
            </a:r>
            <a:r>
              <a:rPr lang="en-US" sz="2400" dirty="0">
                <a:solidFill>
                  <a:srgbClr val="000000"/>
                </a:solidFill>
                <a:cs typeface="Arial" pitchFamily="34" charset="0"/>
              </a:rPr>
              <a:t>t</a:t>
            </a:r>
            <a:r>
              <a:rPr lang="en-US" sz="1000" dirty="0">
                <a:solidFill>
                  <a:srgbClr val="000000"/>
                </a:solidFill>
                <a:cs typeface="Arial" pitchFamily="34" charset="0"/>
              </a:rPr>
              <a:t>1/2  </a:t>
            </a:r>
            <a:r>
              <a:rPr lang="en-US" sz="2400" dirty="0">
                <a:solidFill>
                  <a:srgbClr val="000000"/>
                </a:solidFill>
                <a:cs typeface="Arial" pitchFamily="34" charset="0"/>
              </a:rPr>
              <a:t> -  50+25 +12.5 (</a:t>
            </a:r>
            <a:r>
              <a:rPr lang="en-US" sz="2400" dirty="0">
                <a:solidFill>
                  <a:srgbClr val="FF00FF"/>
                </a:solidFill>
                <a:cs typeface="Arial" pitchFamily="34" charset="0"/>
              </a:rPr>
              <a:t>87.5 %</a:t>
            </a:r>
            <a:r>
              <a:rPr lang="en-US" sz="2400" dirty="0">
                <a:solidFill>
                  <a:srgbClr val="000000"/>
                </a:solidFill>
                <a:cs typeface="Arial" pitchFamily="34" charset="0"/>
              </a:rPr>
              <a:t>) drug is eliminated</a:t>
            </a:r>
          </a:p>
          <a:p>
            <a:pPr lvl="1" algn="just">
              <a:lnSpc>
                <a:spcPct val="120000"/>
              </a:lnSpc>
              <a:spcBef>
                <a:spcPts val="0"/>
              </a:spcBef>
              <a:buClr>
                <a:srgbClr val="0000FF"/>
              </a:buClr>
              <a:buFontTx/>
              <a:buChar char="•"/>
            </a:pPr>
            <a:r>
              <a:rPr lang="en-US" sz="2400" b="1" dirty="0">
                <a:solidFill>
                  <a:srgbClr val="000000"/>
                </a:solidFill>
                <a:cs typeface="Arial" pitchFamily="34" charset="0"/>
              </a:rPr>
              <a:t> 4 </a:t>
            </a:r>
            <a:r>
              <a:rPr lang="en-US" sz="2400" dirty="0">
                <a:solidFill>
                  <a:srgbClr val="000000"/>
                </a:solidFill>
                <a:cs typeface="Arial" pitchFamily="34" charset="0"/>
              </a:rPr>
              <a:t>t</a:t>
            </a:r>
            <a:r>
              <a:rPr lang="en-US" sz="1000" dirty="0">
                <a:solidFill>
                  <a:srgbClr val="000000"/>
                </a:solidFill>
                <a:cs typeface="Arial" pitchFamily="34" charset="0"/>
              </a:rPr>
              <a:t>1/2 </a:t>
            </a:r>
            <a:r>
              <a:rPr lang="en-US" sz="2400" dirty="0">
                <a:solidFill>
                  <a:srgbClr val="000000"/>
                </a:solidFill>
                <a:cs typeface="Arial" pitchFamily="34" charset="0"/>
              </a:rPr>
              <a:t>- 50+25 +12.5+6.25 (</a:t>
            </a:r>
            <a:r>
              <a:rPr lang="en-US" sz="2400" dirty="0">
                <a:solidFill>
                  <a:srgbClr val="FF00FF"/>
                </a:solidFill>
                <a:cs typeface="Arial" pitchFamily="34" charset="0"/>
              </a:rPr>
              <a:t>93.7 %</a:t>
            </a:r>
            <a:r>
              <a:rPr lang="en-US" sz="2400" dirty="0">
                <a:solidFill>
                  <a:srgbClr val="000000"/>
                </a:solidFill>
                <a:cs typeface="Arial" pitchFamily="34" charset="0"/>
              </a:rPr>
              <a:t>) drug is eliminated</a:t>
            </a:r>
          </a:p>
          <a:p>
            <a:pPr algn="just">
              <a:lnSpc>
                <a:spcPct val="120000"/>
              </a:lnSpc>
              <a:spcBef>
                <a:spcPts val="0"/>
              </a:spcBef>
              <a:buClr>
                <a:srgbClr val="0000FF"/>
              </a:buClr>
            </a:pPr>
            <a:r>
              <a:rPr lang="en-US" sz="2800" dirty="0">
                <a:solidFill>
                  <a:srgbClr val="000000"/>
                </a:solidFill>
                <a:cs typeface="Arial" pitchFamily="34" charset="0"/>
              </a:rPr>
              <a:t>Thus, nearly complete drug elimination occurs in 4-5 half lives.</a:t>
            </a:r>
            <a:endParaRPr lang="en-US" sz="1400" dirty="0">
              <a:solidFill>
                <a:srgbClr val="000000"/>
              </a:solidFill>
              <a:cs typeface="Arial" pitchFamily="34" charset="0"/>
            </a:endParaRPr>
          </a:p>
          <a:p>
            <a:pPr marL="0" indent="0" algn="just" defTabSz="800100">
              <a:lnSpc>
                <a:spcPct val="120000"/>
              </a:lnSpc>
              <a:spcBef>
                <a:spcPct val="30000"/>
              </a:spcBef>
              <a:buClr>
                <a:srgbClr val="0000FF"/>
              </a:buClr>
              <a:buNone/>
            </a:pPr>
            <a:endParaRPr lang="en-US" sz="2800" dirty="0">
              <a:solidFill>
                <a:srgbClr val="F400F4"/>
              </a:solidFill>
              <a:cs typeface="Arial" pitchFamily="34" charset="0"/>
            </a:endParaRPr>
          </a:p>
        </p:txBody>
      </p:sp>
      <p:sp>
        <p:nvSpPr>
          <p:cNvPr id="5" name="Rectangle 6"/>
          <p:cNvSpPr>
            <a:spLocks noGrp="1" noChangeArrowheads="1"/>
          </p:cNvSpPr>
          <p:nvPr>
            <p:ph type="title"/>
          </p:nvPr>
        </p:nvSpPr>
        <p:spPr bwMode="auto">
          <a:xfrm>
            <a:off x="457200" y="1524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ormAutofit fontScale="90000"/>
          </a:bodyPr>
          <a:lstStyle/>
          <a:p>
            <a:pPr>
              <a:lnSpc>
                <a:spcPct val="105000"/>
              </a:lnSpc>
            </a:pPr>
            <a:r>
              <a:rPr lang="en-US" sz="3600" b="1" dirty="0">
                <a:solidFill>
                  <a:schemeClr val="tx2"/>
                </a:solidFill>
                <a:cs typeface="Arial" pitchFamily="34" charset="0"/>
              </a:rPr>
              <a:t>DRUG HALF-LIFE </a:t>
            </a:r>
            <a:r>
              <a:rPr lang="en-US" sz="3600" dirty="0">
                <a:solidFill>
                  <a:schemeClr val="tx2"/>
                </a:solidFill>
                <a:cs typeface="Arial" pitchFamily="34" charset="0"/>
              </a:rPr>
              <a:t>(t</a:t>
            </a:r>
            <a:r>
              <a:rPr lang="en-US" sz="3600" baseline="-25000" dirty="0">
                <a:solidFill>
                  <a:schemeClr val="tx2"/>
                </a:solidFill>
                <a:cs typeface="Arial" pitchFamily="34" charset="0"/>
              </a:rPr>
              <a:t>1/2 </a:t>
            </a:r>
            <a:r>
              <a:rPr lang="en-US" sz="3600" dirty="0">
                <a:solidFill>
                  <a:schemeClr val="tx2"/>
                </a:solidFill>
                <a:cs typeface="Arial" pitchFamily="34" charset="0"/>
              </a:rPr>
              <a:t>)</a:t>
            </a:r>
          </a:p>
        </p:txBody>
      </p:sp>
    </p:spTree>
    <p:extLst>
      <p:ext uri="{BB962C8B-B14F-4D97-AF65-F5344CB8AC3E}">
        <p14:creationId xmlns:p14="http://schemas.microsoft.com/office/powerpoint/2010/main" val="25482147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514350" indent="-514350" algn="ctr">
              <a:buAutoNum type="arabicParenR" startAt="6"/>
            </a:pPr>
            <a:r>
              <a:rPr lang="en-US" dirty="0" err="1" smtClean="0"/>
              <a:t>allylamines</a:t>
            </a:r>
            <a:r>
              <a:rPr lang="en-US" dirty="0" smtClean="0"/>
              <a:t>.</a:t>
            </a:r>
          </a:p>
          <a:p>
            <a:pPr marL="514350" indent="-514350"/>
            <a:r>
              <a:rPr lang="en-US" dirty="0" smtClean="0"/>
              <a:t>Agents in this includes </a:t>
            </a:r>
            <a:r>
              <a:rPr lang="en-US" dirty="0" err="1" smtClean="0"/>
              <a:t>terbinafine</a:t>
            </a:r>
            <a:r>
              <a:rPr lang="en-US" dirty="0" smtClean="0"/>
              <a:t> and </a:t>
            </a:r>
            <a:r>
              <a:rPr lang="en-US" dirty="0" err="1" smtClean="0"/>
              <a:t>naftifine</a:t>
            </a:r>
            <a:r>
              <a:rPr lang="en-US" dirty="0" smtClean="0"/>
              <a:t>.</a:t>
            </a:r>
          </a:p>
          <a:p>
            <a:pPr marL="514350" indent="-514350"/>
            <a:r>
              <a:rPr lang="en-US" dirty="0" smtClean="0"/>
              <a:t>They works by preventing synthesis of fungal cell membrane.</a:t>
            </a:r>
          </a:p>
          <a:p>
            <a:pPr marL="514350" indent="-514350"/>
            <a:r>
              <a:rPr lang="en-US" dirty="0" smtClean="0"/>
              <a:t>They are used in treatment of </a:t>
            </a:r>
            <a:r>
              <a:rPr lang="en-US" dirty="0" err="1" smtClean="0"/>
              <a:t>mucocutaneous</a:t>
            </a:r>
            <a:r>
              <a:rPr lang="en-US" dirty="0" smtClean="0"/>
              <a:t> fungal infections. </a:t>
            </a:r>
          </a:p>
          <a:p>
            <a:pPr marL="514350" indent="-514350"/>
            <a:r>
              <a:rPr lang="en-US" dirty="0" smtClean="0"/>
              <a:t>Common side effects includes GI upset, headache and </a:t>
            </a:r>
            <a:r>
              <a:rPr lang="en-US" dirty="0" err="1" smtClean="0"/>
              <a:t>hepatotoxicity</a:t>
            </a:r>
            <a:r>
              <a:rPr lang="en-US" dirty="0" smtClean="0"/>
              <a:t>. </a:t>
            </a:r>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65325"/>
            <a:ext cx="7772400" cy="1350963"/>
          </a:xfrm>
        </p:spPr>
        <p:txBody>
          <a:bodyPr>
            <a:normAutofit fontScale="90000"/>
          </a:bodyPr>
          <a:lstStyle/>
          <a:p>
            <a:pPr eaLnBrk="1" hangingPunct="1">
              <a:defRPr/>
            </a:pPr>
            <a:r>
              <a:rPr lang="en-US" sz="6600" dirty="0" smtClean="0"/>
              <a:t>Antimalarial, Antiprotozoal, and </a:t>
            </a:r>
            <a:r>
              <a:rPr lang="en-US" sz="6600" dirty="0" err="1" smtClean="0"/>
              <a:t>Antihelmintic</a:t>
            </a:r>
            <a:r>
              <a:rPr lang="en-US" sz="6600" dirty="0" smtClean="0"/>
              <a:t> Agents</a:t>
            </a:r>
          </a:p>
        </p:txBody>
      </p:sp>
    </p:spTree>
    <p:extLst>
      <p:ext uri="{BB962C8B-B14F-4D97-AF65-F5344CB8AC3E}">
        <p14:creationId xmlns:p14="http://schemas.microsoft.com/office/powerpoint/2010/main" val="100158939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lang="en-US" smtClean="0"/>
              <a:t>Protozoal Infections</a:t>
            </a:r>
          </a:p>
        </p:txBody>
      </p:sp>
      <p:sp>
        <p:nvSpPr>
          <p:cNvPr id="128003" name="Rectangle 3"/>
          <p:cNvSpPr>
            <a:spLocks noGrp="1" noChangeArrowheads="1"/>
          </p:cNvSpPr>
          <p:nvPr>
            <p:ph type="body" idx="1"/>
          </p:nvPr>
        </p:nvSpPr>
        <p:spPr/>
        <p:txBody>
          <a:bodyPr/>
          <a:lstStyle/>
          <a:p>
            <a:pPr eaLnBrk="1" hangingPunct="1">
              <a:buFont typeface="Wingdings" pitchFamily="2" charset="2"/>
              <a:buNone/>
              <a:defRPr/>
            </a:pPr>
            <a:r>
              <a:rPr lang="en-US" smtClean="0"/>
              <a:t>Parasitic protozoa:  live in or on humans</a:t>
            </a:r>
          </a:p>
          <a:p>
            <a:pPr eaLnBrk="1" hangingPunct="1">
              <a:buFont typeface="Wingdings" pitchFamily="2" charset="2"/>
              <a:buChar char="n"/>
              <a:defRPr/>
            </a:pPr>
            <a:r>
              <a:rPr lang="en-US" sz="2800" smtClean="0"/>
              <a:t>malaria</a:t>
            </a:r>
          </a:p>
          <a:p>
            <a:pPr eaLnBrk="1" hangingPunct="1">
              <a:buFont typeface="Wingdings" pitchFamily="2" charset="2"/>
              <a:buChar char="n"/>
              <a:defRPr/>
            </a:pPr>
            <a:r>
              <a:rPr lang="en-US" sz="2800" smtClean="0"/>
              <a:t>leishmaniasis</a:t>
            </a:r>
          </a:p>
          <a:p>
            <a:pPr eaLnBrk="1" hangingPunct="1">
              <a:buFont typeface="Wingdings" pitchFamily="2" charset="2"/>
              <a:buChar char="n"/>
              <a:defRPr/>
            </a:pPr>
            <a:r>
              <a:rPr lang="en-US" sz="2800" smtClean="0"/>
              <a:t>amebiasis</a:t>
            </a:r>
          </a:p>
          <a:p>
            <a:pPr eaLnBrk="1" hangingPunct="1">
              <a:buFont typeface="Wingdings" pitchFamily="2" charset="2"/>
              <a:buChar char="n"/>
              <a:defRPr/>
            </a:pPr>
            <a:r>
              <a:rPr lang="en-US" sz="2800" smtClean="0"/>
              <a:t>giardiasis</a:t>
            </a:r>
          </a:p>
          <a:p>
            <a:pPr eaLnBrk="1" hangingPunct="1">
              <a:buFont typeface="Wingdings" pitchFamily="2" charset="2"/>
              <a:buChar char="n"/>
              <a:defRPr/>
            </a:pPr>
            <a:r>
              <a:rPr lang="en-US" sz="2800" smtClean="0"/>
              <a:t>trichomoniasis</a:t>
            </a:r>
            <a:endParaRPr lang="en-US" smtClean="0"/>
          </a:p>
        </p:txBody>
      </p:sp>
    </p:spTree>
    <p:extLst>
      <p:ext uri="{BB962C8B-B14F-4D97-AF65-F5344CB8AC3E}">
        <p14:creationId xmlns:p14="http://schemas.microsoft.com/office/powerpoint/2010/main" val="20773434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defRPr/>
            </a:pPr>
            <a:r>
              <a:rPr lang="en-US" smtClean="0"/>
              <a:t>Malaria</a:t>
            </a:r>
          </a:p>
        </p:txBody>
      </p:sp>
      <p:sp>
        <p:nvSpPr>
          <p:cNvPr id="129027" name="Rectangle 3"/>
          <p:cNvSpPr>
            <a:spLocks noGrp="1" noChangeArrowheads="1"/>
          </p:cNvSpPr>
          <p:nvPr>
            <p:ph type="body" idx="1"/>
          </p:nvPr>
        </p:nvSpPr>
        <p:spPr/>
        <p:txBody>
          <a:bodyPr/>
          <a:lstStyle/>
          <a:p>
            <a:pPr eaLnBrk="1" hangingPunct="1">
              <a:buFont typeface="Wingdings" pitchFamily="2" charset="2"/>
              <a:buChar char="n"/>
              <a:defRPr/>
            </a:pPr>
            <a:r>
              <a:rPr lang="en-US" smtClean="0"/>
              <a:t>Caused by the plasmodium protozoa.</a:t>
            </a:r>
          </a:p>
          <a:p>
            <a:pPr eaLnBrk="1" hangingPunct="1">
              <a:buFont typeface="Wingdings" pitchFamily="2" charset="2"/>
              <a:buChar char="n"/>
              <a:defRPr/>
            </a:pPr>
            <a:r>
              <a:rPr lang="en-US" smtClean="0"/>
              <a:t>Four different plasmodium species.</a:t>
            </a:r>
          </a:p>
          <a:p>
            <a:pPr eaLnBrk="1" hangingPunct="1">
              <a:buFont typeface="Wingdings" pitchFamily="2" charset="2"/>
              <a:buChar char="n"/>
              <a:defRPr/>
            </a:pPr>
            <a:r>
              <a:rPr lang="en-US" smtClean="0"/>
              <a:t>Cause:  the bite of an infected adult mosquito.</a:t>
            </a:r>
          </a:p>
          <a:p>
            <a:pPr eaLnBrk="1" hangingPunct="1">
              <a:buFont typeface="Wingdings" pitchFamily="2" charset="2"/>
              <a:buChar char="n"/>
              <a:defRPr/>
            </a:pPr>
            <a:r>
              <a:rPr lang="en-US" smtClean="0"/>
              <a:t>Can also be transmitted by infected individuals via blood transfusion, congenitally, or via infected needles by drug abusers.</a:t>
            </a:r>
          </a:p>
        </p:txBody>
      </p:sp>
    </p:spTree>
    <p:extLst>
      <p:ext uri="{BB962C8B-B14F-4D97-AF65-F5344CB8AC3E}">
        <p14:creationId xmlns:p14="http://schemas.microsoft.com/office/powerpoint/2010/main" val="40869903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304800"/>
            <a:ext cx="8229600" cy="5715000"/>
          </a:xfrm>
        </p:spPr>
      </p:pic>
    </p:spTree>
    <p:extLst>
      <p:ext uri="{BB962C8B-B14F-4D97-AF65-F5344CB8AC3E}">
        <p14:creationId xmlns:p14="http://schemas.microsoft.com/office/powerpoint/2010/main" val="30746796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defRPr/>
            </a:pPr>
            <a:r>
              <a:rPr lang="en-US" smtClean="0"/>
              <a:t>Malarial Parasite (plasmodium)</a:t>
            </a:r>
          </a:p>
        </p:txBody>
      </p:sp>
      <p:sp>
        <p:nvSpPr>
          <p:cNvPr id="130051" name="Rectangle 3"/>
          <p:cNvSpPr>
            <a:spLocks noGrp="1" noChangeArrowheads="1"/>
          </p:cNvSpPr>
          <p:nvPr>
            <p:ph type="body" idx="1"/>
          </p:nvPr>
        </p:nvSpPr>
        <p:spPr/>
        <p:txBody>
          <a:bodyPr/>
          <a:lstStyle/>
          <a:p>
            <a:pPr eaLnBrk="1" hangingPunct="1">
              <a:buFont typeface="Wingdings" pitchFamily="2" charset="2"/>
              <a:buNone/>
              <a:defRPr/>
            </a:pPr>
            <a:r>
              <a:rPr lang="en-US" smtClean="0"/>
              <a:t>Two Interdependent Life Cycles</a:t>
            </a:r>
          </a:p>
          <a:p>
            <a:pPr eaLnBrk="1" hangingPunct="1">
              <a:buFont typeface="Wingdings" pitchFamily="2" charset="2"/>
              <a:buChar char="n"/>
              <a:defRPr/>
            </a:pPr>
            <a:r>
              <a:rPr lang="en-US" sz="2800" smtClean="0"/>
              <a:t>Sexual cycle:  in the mosquito</a:t>
            </a:r>
          </a:p>
          <a:p>
            <a:pPr eaLnBrk="1" hangingPunct="1">
              <a:buFont typeface="Wingdings" pitchFamily="2" charset="2"/>
              <a:buChar char="n"/>
              <a:defRPr/>
            </a:pPr>
            <a:r>
              <a:rPr lang="en-US" sz="2800" smtClean="0"/>
              <a:t>Asexual cycle:  in the human</a:t>
            </a:r>
            <a:endParaRPr lang="en-US" smtClean="0"/>
          </a:p>
          <a:p>
            <a:pPr lvl="1" eaLnBrk="1" hangingPunct="1">
              <a:defRPr/>
            </a:pPr>
            <a:r>
              <a:rPr lang="en-US" smtClean="0"/>
              <a:t>Knowledge of the life cycles is essential in understanding antimalarial drug treatment.</a:t>
            </a:r>
          </a:p>
          <a:p>
            <a:pPr lvl="1" eaLnBrk="1" hangingPunct="1">
              <a:defRPr/>
            </a:pPr>
            <a:r>
              <a:rPr lang="en-US" smtClean="0"/>
              <a:t>Drugs are only effective during the asexual cycle.</a:t>
            </a:r>
          </a:p>
        </p:txBody>
      </p:sp>
    </p:spTree>
    <p:extLst>
      <p:ext uri="{BB962C8B-B14F-4D97-AF65-F5344CB8AC3E}">
        <p14:creationId xmlns:p14="http://schemas.microsoft.com/office/powerpoint/2010/main" val="11070612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smtClean="0"/>
              <a:t>Plasmodium Life Cycle</a:t>
            </a:r>
          </a:p>
        </p:txBody>
      </p:sp>
      <p:sp>
        <p:nvSpPr>
          <p:cNvPr id="131075" name="Rectangle 3"/>
          <p:cNvSpPr>
            <a:spLocks noGrp="1" noChangeArrowheads="1"/>
          </p:cNvSpPr>
          <p:nvPr>
            <p:ph type="body" idx="1"/>
          </p:nvPr>
        </p:nvSpPr>
        <p:spPr/>
        <p:txBody>
          <a:bodyPr/>
          <a:lstStyle/>
          <a:p>
            <a:pPr marL="287338" indent="-287338" eaLnBrk="1" hangingPunct="1">
              <a:buFont typeface="Wingdings" pitchFamily="2" charset="2"/>
              <a:buNone/>
              <a:tabLst>
                <a:tab pos="4110038" algn="l"/>
              </a:tabLst>
              <a:defRPr/>
            </a:pPr>
            <a:r>
              <a:rPr lang="en-US" smtClean="0"/>
              <a:t>Asexual cycle: two phases</a:t>
            </a:r>
          </a:p>
          <a:p>
            <a:pPr marL="287338" indent="-287338" eaLnBrk="1" hangingPunct="1">
              <a:buFont typeface="Wingdings" pitchFamily="2" charset="2"/>
              <a:buChar char="n"/>
              <a:tabLst>
                <a:tab pos="4110038" algn="l"/>
              </a:tabLst>
              <a:defRPr/>
            </a:pPr>
            <a:r>
              <a:rPr lang="en-US" sz="2800" smtClean="0"/>
              <a:t>Exoerythrocytic phase:	occurs “outside” 			the erythrocyte</a:t>
            </a:r>
          </a:p>
          <a:p>
            <a:pPr marL="287338" indent="-287338" eaLnBrk="1" hangingPunct="1">
              <a:buFont typeface="Wingdings" pitchFamily="2" charset="2"/>
              <a:buChar char="n"/>
              <a:tabLst>
                <a:tab pos="4110038" algn="l"/>
              </a:tabLst>
              <a:defRPr/>
            </a:pPr>
            <a:r>
              <a:rPr lang="en-US" sz="2800" smtClean="0"/>
              <a:t>Erythrocytic phase:	occurs “inside” 			the erythrocyte</a:t>
            </a:r>
            <a:endParaRPr lang="en-US" smtClean="0"/>
          </a:p>
          <a:p>
            <a:pPr lvl="1" eaLnBrk="1" hangingPunct="1">
              <a:buFontTx/>
              <a:buNone/>
              <a:tabLst>
                <a:tab pos="4110038" algn="l"/>
              </a:tabLst>
              <a:defRPr/>
            </a:pPr>
            <a:r>
              <a:rPr lang="en-US" smtClean="0"/>
              <a:t>Erythrocytes = RBCs</a:t>
            </a:r>
          </a:p>
        </p:txBody>
      </p:sp>
    </p:spTree>
    <p:extLst>
      <p:ext uri="{BB962C8B-B14F-4D97-AF65-F5344CB8AC3E}">
        <p14:creationId xmlns:p14="http://schemas.microsoft.com/office/powerpoint/2010/main" val="3064732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372600" cy="6858000"/>
          </a:xfrm>
        </p:spPr>
      </p:pic>
    </p:spTree>
    <p:extLst>
      <p:ext uri="{BB962C8B-B14F-4D97-AF65-F5344CB8AC3E}">
        <p14:creationId xmlns:p14="http://schemas.microsoft.com/office/powerpoint/2010/main" val="39018294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en-US" smtClean="0"/>
              <a:t>Antimalarial Agents</a:t>
            </a:r>
          </a:p>
        </p:txBody>
      </p:sp>
      <p:sp>
        <p:nvSpPr>
          <p:cNvPr id="132099" name="Rectangle 3"/>
          <p:cNvSpPr>
            <a:spLocks noGrp="1" noChangeArrowheads="1"/>
          </p:cNvSpPr>
          <p:nvPr>
            <p:ph type="body" idx="1"/>
          </p:nvPr>
        </p:nvSpPr>
        <p:spPr/>
        <p:txBody>
          <a:bodyPr/>
          <a:lstStyle/>
          <a:p>
            <a:pPr marL="287338" indent="-287338" eaLnBrk="1" hangingPunct="1">
              <a:buFont typeface="Wingdings" pitchFamily="2" charset="2"/>
              <a:buNone/>
              <a:tabLst>
                <a:tab pos="4514850" algn="l"/>
              </a:tabLst>
              <a:defRPr/>
            </a:pPr>
            <a:r>
              <a:rPr lang="en-US" smtClean="0"/>
              <a:t>Attack the parasite during the asexual phase,                     when it is vulnerable</a:t>
            </a:r>
          </a:p>
          <a:p>
            <a:pPr marL="287338" indent="-287338" eaLnBrk="1" hangingPunct="1">
              <a:buFont typeface="Wingdings" pitchFamily="2" charset="2"/>
              <a:buChar char="n"/>
              <a:tabLst>
                <a:tab pos="4514850" algn="l"/>
              </a:tabLst>
              <a:defRPr/>
            </a:pPr>
            <a:r>
              <a:rPr lang="en-US" sz="2800" smtClean="0"/>
              <a:t>Erythrocytic phase drugs: chloroquine, hydroxychloroquine, quinine, mefloquine</a:t>
            </a:r>
          </a:p>
          <a:p>
            <a:pPr marL="287338" indent="-287338" eaLnBrk="1" hangingPunct="1">
              <a:buFont typeface="Wingdings" pitchFamily="2" charset="2"/>
              <a:buChar char="n"/>
              <a:tabLst>
                <a:tab pos="4514850" algn="l"/>
              </a:tabLst>
              <a:defRPr/>
            </a:pPr>
            <a:r>
              <a:rPr lang="en-US" sz="2800" smtClean="0"/>
              <a:t>Exoerythrocytic phase drug:  primaquine</a:t>
            </a:r>
            <a:r>
              <a:rPr lang="en-US" smtClean="0"/>
              <a:t/>
            </a:r>
            <a:br>
              <a:rPr lang="en-US" smtClean="0"/>
            </a:br>
            <a:endParaRPr lang="en-US" smtClean="0"/>
          </a:p>
          <a:p>
            <a:pPr marL="287338" indent="-287338" eaLnBrk="1" hangingPunct="1">
              <a:buFont typeface="Wingdings" pitchFamily="2" charset="2"/>
              <a:buNone/>
              <a:tabLst>
                <a:tab pos="4514850" algn="l"/>
              </a:tabLst>
              <a:defRPr/>
            </a:pPr>
            <a:r>
              <a:rPr lang="en-US" sz="2400" smtClean="0"/>
              <a:t>May be used together for synergistic or additive killing power.</a:t>
            </a:r>
            <a:endParaRPr lang="en-US" smtClean="0"/>
          </a:p>
        </p:txBody>
      </p:sp>
    </p:spTree>
    <p:extLst>
      <p:ext uri="{BB962C8B-B14F-4D97-AF65-F5344CB8AC3E}">
        <p14:creationId xmlns:p14="http://schemas.microsoft.com/office/powerpoint/2010/main" val="26468583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fontScale="90000"/>
          </a:bodyPr>
          <a:lstStyle/>
          <a:p>
            <a:pPr eaLnBrk="1" hangingPunct="1">
              <a:defRPr/>
            </a:pPr>
            <a:r>
              <a:rPr lang="en-US" smtClean="0"/>
              <a:t>Antimalarials: </a:t>
            </a:r>
            <a:br>
              <a:rPr lang="en-US" smtClean="0"/>
            </a:br>
            <a:r>
              <a:rPr lang="en-US" smtClean="0"/>
              <a:t>Mechanism of Action</a:t>
            </a:r>
          </a:p>
        </p:txBody>
      </p:sp>
      <p:sp>
        <p:nvSpPr>
          <p:cNvPr id="133123" name="Rectangle 3"/>
          <p:cNvSpPr>
            <a:spLocks noGrp="1" noChangeArrowheads="1"/>
          </p:cNvSpPr>
          <p:nvPr>
            <p:ph type="body" idx="1"/>
          </p:nvPr>
        </p:nvSpPr>
        <p:spPr>
          <a:xfrm>
            <a:off x="762000" y="1863725"/>
            <a:ext cx="7635875" cy="4387850"/>
          </a:xfrm>
        </p:spPr>
        <p:txBody>
          <a:bodyPr>
            <a:normAutofit fontScale="92500" lnSpcReduction="20000"/>
          </a:bodyPr>
          <a:lstStyle/>
          <a:p>
            <a:pPr eaLnBrk="1" hangingPunct="1">
              <a:spcAft>
                <a:spcPct val="25000"/>
              </a:spcAft>
              <a:buFont typeface="Wingdings" pitchFamily="2" charset="2"/>
              <a:buNone/>
              <a:defRPr/>
            </a:pPr>
            <a:r>
              <a:rPr lang="en-US" dirty="0" smtClean="0"/>
              <a:t>4-aminoquinoline derivatives </a:t>
            </a:r>
            <a:r>
              <a:rPr lang="en-US" dirty="0" err="1" smtClean="0"/>
              <a:t>chloroquine</a:t>
            </a:r>
            <a:r>
              <a:rPr lang="en-US" dirty="0" smtClean="0"/>
              <a:t> </a:t>
            </a:r>
            <a:br>
              <a:rPr lang="en-US" dirty="0" smtClean="0"/>
            </a:br>
            <a:r>
              <a:rPr lang="en-US" dirty="0" smtClean="0"/>
              <a:t>and </a:t>
            </a:r>
            <a:r>
              <a:rPr lang="en-US" dirty="0" err="1" smtClean="0"/>
              <a:t>hydroxychloroquine</a:t>
            </a:r>
            <a:endParaRPr lang="en-US" dirty="0" smtClean="0"/>
          </a:p>
          <a:p>
            <a:pPr eaLnBrk="1" hangingPunct="1">
              <a:spcAft>
                <a:spcPct val="25000"/>
              </a:spcAft>
              <a:buFont typeface="Wingdings" pitchFamily="2" charset="2"/>
              <a:buChar char="n"/>
              <a:defRPr/>
            </a:pPr>
            <a:r>
              <a:rPr lang="en-US" sz="2400" dirty="0" smtClean="0"/>
              <a:t>Bind to parasite nucleoproteins and interfere with protein synthesis.</a:t>
            </a:r>
          </a:p>
          <a:p>
            <a:pPr eaLnBrk="1" hangingPunct="1">
              <a:spcAft>
                <a:spcPct val="25000"/>
              </a:spcAft>
              <a:buFont typeface="Wingdings" pitchFamily="2" charset="2"/>
              <a:buChar char="n"/>
              <a:defRPr/>
            </a:pPr>
            <a:r>
              <a:rPr lang="en-US" sz="2800" dirty="0" smtClean="0"/>
              <a:t>Prevent vital parasite-sustaining substances from being formed.</a:t>
            </a:r>
          </a:p>
          <a:p>
            <a:pPr eaLnBrk="1" hangingPunct="1">
              <a:spcAft>
                <a:spcPct val="25000"/>
              </a:spcAft>
              <a:buFont typeface="Wingdings" pitchFamily="2" charset="2"/>
              <a:buChar char="n"/>
              <a:defRPr/>
            </a:pPr>
            <a:r>
              <a:rPr lang="en-US" sz="2800" dirty="0" smtClean="0"/>
              <a:t>Alter pH within the parasite.</a:t>
            </a:r>
          </a:p>
          <a:p>
            <a:pPr eaLnBrk="1" hangingPunct="1">
              <a:spcAft>
                <a:spcPct val="25000"/>
              </a:spcAft>
              <a:buFont typeface="Wingdings" pitchFamily="2" charset="2"/>
              <a:buChar char="n"/>
              <a:defRPr/>
            </a:pPr>
            <a:r>
              <a:rPr lang="en-US" sz="2800" dirty="0" smtClean="0"/>
              <a:t>Interfere with parasite’s ability to metabolize and</a:t>
            </a:r>
            <a:br>
              <a:rPr lang="en-US" sz="2800" dirty="0" smtClean="0"/>
            </a:br>
            <a:r>
              <a:rPr lang="en-US" sz="2800" dirty="0" smtClean="0"/>
              <a:t>use erythrocyte hemoglobin.</a:t>
            </a:r>
          </a:p>
          <a:p>
            <a:pPr eaLnBrk="1" hangingPunct="1">
              <a:spcAft>
                <a:spcPct val="25000"/>
              </a:spcAft>
              <a:buFont typeface="Wingdings" pitchFamily="2" charset="2"/>
              <a:buChar char="n"/>
              <a:defRPr/>
            </a:pPr>
            <a:r>
              <a:rPr lang="en-US" sz="2800" dirty="0" smtClean="0"/>
              <a:t>Effective only during the </a:t>
            </a:r>
            <a:r>
              <a:rPr lang="en-US" sz="2800" dirty="0" err="1" smtClean="0"/>
              <a:t>erythrocytic</a:t>
            </a:r>
            <a:r>
              <a:rPr lang="en-US" sz="2800" dirty="0" smtClean="0"/>
              <a:t> phase</a:t>
            </a:r>
            <a:endParaRPr lang="en-US" dirty="0" smtClean="0"/>
          </a:p>
        </p:txBody>
      </p:sp>
    </p:spTree>
    <p:extLst>
      <p:ext uri="{BB962C8B-B14F-4D97-AF65-F5344CB8AC3E}">
        <p14:creationId xmlns:p14="http://schemas.microsoft.com/office/powerpoint/2010/main" val="660675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460439510"/>
              </p:ext>
            </p:extLst>
          </p:nvPr>
        </p:nvGraphicFramePr>
        <p:xfrm>
          <a:off x="609600" y="762000"/>
          <a:ext cx="7848600" cy="5334000"/>
        </p:xfrm>
        <a:graphic>
          <a:graphicData uri="http://schemas.openxmlformats.org/presentationml/2006/ole">
            <mc:AlternateContent xmlns:mc="http://schemas.openxmlformats.org/markup-compatibility/2006">
              <mc:Choice xmlns:v="urn:schemas-microsoft-com:vml" Requires="v">
                <p:oleObj spid="_x0000_s1072" name="Worksheet" r:id="rId3" imgW="4324621" imgH="3019907" progId="Excel.Sheet.8">
                  <p:embed/>
                </p:oleObj>
              </mc:Choice>
              <mc:Fallback>
                <p:oleObj name="Worksheet" r:id="rId3" imgW="4324621" imgH="3019907" progId="Excel.Sheet.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7848600" cy="5334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9053493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pPr eaLnBrk="1" hangingPunct="1">
              <a:defRPr/>
            </a:pPr>
            <a:r>
              <a:rPr lang="en-US" smtClean="0"/>
              <a:t>Antimalarials: Mechanism of Action</a:t>
            </a:r>
          </a:p>
        </p:txBody>
      </p:sp>
      <p:sp>
        <p:nvSpPr>
          <p:cNvPr id="134147" name="Rectangle 3"/>
          <p:cNvSpPr>
            <a:spLocks noGrp="1" noChangeArrowheads="1"/>
          </p:cNvSpPr>
          <p:nvPr>
            <p:ph type="body" idx="1"/>
          </p:nvPr>
        </p:nvSpPr>
        <p:spPr/>
        <p:txBody>
          <a:bodyPr/>
          <a:lstStyle/>
          <a:p>
            <a:pPr eaLnBrk="1" hangingPunct="1">
              <a:buFont typeface="Wingdings" pitchFamily="2" charset="2"/>
              <a:buNone/>
              <a:defRPr/>
            </a:pPr>
            <a:r>
              <a:rPr lang="en-US" smtClean="0"/>
              <a:t>4-aminoquinoline derivatives quinine and mefloquine</a:t>
            </a:r>
          </a:p>
          <a:p>
            <a:pPr eaLnBrk="1" hangingPunct="1">
              <a:buFont typeface="Wingdings" pitchFamily="2" charset="2"/>
              <a:buChar char="n"/>
              <a:defRPr/>
            </a:pPr>
            <a:r>
              <a:rPr lang="en-US" sz="2800" smtClean="0"/>
              <a:t>Alter pH within the parasite.</a:t>
            </a:r>
          </a:p>
          <a:p>
            <a:pPr eaLnBrk="1" hangingPunct="1">
              <a:buFont typeface="Wingdings" pitchFamily="2" charset="2"/>
              <a:buChar char="n"/>
              <a:defRPr/>
            </a:pPr>
            <a:r>
              <a:rPr lang="en-US" sz="2800" smtClean="0"/>
              <a:t>Interfere with parasite’s ability to metabolize and use erythrocyte hemoglobin.</a:t>
            </a:r>
          </a:p>
          <a:p>
            <a:pPr eaLnBrk="1" hangingPunct="1">
              <a:buFont typeface="Wingdings" pitchFamily="2" charset="2"/>
              <a:buChar char="n"/>
              <a:defRPr/>
            </a:pPr>
            <a:r>
              <a:rPr lang="en-US" sz="2800" smtClean="0"/>
              <a:t>Effective only during the erythrocytic phase.</a:t>
            </a:r>
            <a:endParaRPr lang="en-US" smtClean="0"/>
          </a:p>
        </p:txBody>
      </p:sp>
    </p:spTree>
    <p:extLst>
      <p:ext uri="{BB962C8B-B14F-4D97-AF65-F5344CB8AC3E}">
        <p14:creationId xmlns:p14="http://schemas.microsoft.com/office/powerpoint/2010/main" val="34029859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7813"/>
            <a:ext cx="8229600" cy="712787"/>
          </a:xfrm>
        </p:spPr>
        <p:txBody>
          <a:bodyPr/>
          <a:lstStyle/>
          <a:p>
            <a:pPr eaLnBrk="1" hangingPunct="1">
              <a:defRPr/>
            </a:pPr>
            <a:r>
              <a:rPr lang="en-US" sz="3200" dirty="0" err="1" smtClean="0"/>
              <a:t>Antimalarials</a:t>
            </a:r>
            <a:r>
              <a:rPr lang="en-US" sz="3200" dirty="0" smtClean="0"/>
              <a:t>: Mechanism of Action </a:t>
            </a:r>
          </a:p>
        </p:txBody>
      </p:sp>
      <p:sp>
        <p:nvSpPr>
          <p:cNvPr id="135171" name="Rectangle 3"/>
          <p:cNvSpPr>
            <a:spLocks noGrp="1" noChangeArrowheads="1"/>
          </p:cNvSpPr>
          <p:nvPr>
            <p:ph type="body" idx="1"/>
          </p:nvPr>
        </p:nvSpPr>
        <p:spPr>
          <a:xfrm>
            <a:off x="304800" y="990600"/>
            <a:ext cx="8686800" cy="5867400"/>
          </a:xfrm>
        </p:spPr>
        <p:txBody>
          <a:bodyPr/>
          <a:lstStyle/>
          <a:p>
            <a:pPr eaLnBrk="1" hangingPunct="1">
              <a:buFont typeface="Wingdings" pitchFamily="2" charset="2"/>
              <a:buNone/>
              <a:defRPr/>
            </a:pPr>
            <a:r>
              <a:rPr lang="en-US" dirty="0" err="1" smtClean="0"/>
              <a:t>diaminophyrimidines</a:t>
            </a:r>
            <a:r>
              <a:rPr lang="en-US" dirty="0" smtClean="0"/>
              <a:t> </a:t>
            </a:r>
            <a:r>
              <a:rPr lang="en-US" dirty="0" err="1" smtClean="0"/>
              <a:t>pyrimethamine</a:t>
            </a:r>
            <a:r>
              <a:rPr lang="en-US" dirty="0" smtClean="0"/>
              <a:t> and trimethoprim</a:t>
            </a:r>
          </a:p>
          <a:p>
            <a:pPr eaLnBrk="1" hangingPunct="1">
              <a:buFont typeface="Wingdings" pitchFamily="2" charset="2"/>
              <a:buChar char="n"/>
              <a:defRPr/>
            </a:pPr>
            <a:r>
              <a:rPr lang="en-US" sz="2800" dirty="0" smtClean="0"/>
              <a:t>Inhibit dihydrofolate reductase in the parasite.</a:t>
            </a:r>
          </a:p>
          <a:p>
            <a:pPr eaLnBrk="1" hangingPunct="1">
              <a:buFont typeface="Wingdings" pitchFamily="2" charset="2"/>
              <a:buChar char="n"/>
              <a:defRPr/>
            </a:pPr>
            <a:r>
              <a:rPr lang="en-US" sz="2800" dirty="0" smtClean="0"/>
              <a:t>This enzyme is needed by the parasite to make essential substances.</a:t>
            </a:r>
          </a:p>
          <a:p>
            <a:pPr eaLnBrk="1" hangingPunct="1">
              <a:buFont typeface="Wingdings" pitchFamily="2" charset="2"/>
              <a:buChar char="n"/>
              <a:defRPr/>
            </a:pPr>
            <a:r>
              <a:rPr lang="en-US" sz="2800" dirty="0" smtClean="0"/>
              <a:t>Also blocks the synthesis of tetrahydrofolate.</a:t>
            </a:r>
            <a:br>
              <a:rPr lang="en-US" sz="2800" dirty="0" smtClean="0"/>
            </a:br>
            <a:endParaRPr lang="en-US" dirty="0" smtClean="0"/>
          </a:p>
          <a:p>
            <a:pPr eaLnBrk="1" hangingPunct="1">
              <a:buFont typeface="Wingdings" pitchFamily="2" charset="2"/>
              <a:buNone/>
              <a:defRPr/>
            </a:pPr>
            <a:r>
              <a:rPr lang="en-US" sz="2400" dirty="0" smtClean="0"/>
              <a:t>	These agents may be used with </a:t>
            </a:r>
            <a:r>
              <a:rPr lang="en-US" sz="2400" dirty="0" err="1" smtClean="0"/>
              <a:t>sulfadoxine</a:t>
            </a:r>
            <a:r>
              <a:rPr lang="en-US" sz="2400" dirty="0" smtClean="0"/>
              <a:t> or </a:t>
            </a:r>
            <a:r>
              <a:rPr lang="en-US" sz="2400" dirty="0" err="1" smtClean="0"/>
              <a:t>dapsone</a:t>
            </a:r>
            <a:r>
              <a:rPr lang="en-US" sz="2400" dirty="0" smtClean="0"/>
              <a:t> </a:t>
            </a:r>
            <a:br>
              <a:rPr lang="en-US" sz="2400" dirty="0" smtClean="0"/>
            </a:br>
            <a:r>
              <a:rPr lang="en-US" sz="2400" dirty="0" smtClean="0"/>
              <a:t>for synergistic effects.</a:t>
            </a:r>
            <a:endParaRPr lang="en-US" dirty="0" smtClean="0"/>
          </a:p>
        </p:txBody>
      </p:sp>
    </p:spTree>
    <p:extLst>
      <p:ext uri="{BB962C8B-B14F-4D97-AF65-F5344CB8AC3E}">
        <p14:creationId xmlns:p14="http://schemas.microsoft.com/office/powerpoint/2010/main" val="7524436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defRPr/>
            </a:pPr>
            <a:r>
              <a:rPr lang="en-US" smtClean="0"/>
              <a:t>Antimalarials:  Mechanism of Action</a:t>
            </a:r>
          </a:p>
        </p:txBody>
      </p:sp>
      <p:sp>
        <p:nvSpPr>
          <p:cNvPr id="136195" name="Rectangle 3"/>
          <p:cNvSpPr>
            <a:spLocks noGrp="1" noChangeArrowheads="1"/>
          </p:cNvSpPr>
          <p:nvPr>
            <p:ph type="body" idx="1"/>
          </p:nvPr>
        </p:nvSpPr>
        <p:spPr/>
        <p:txBody>
          <a:bodyPr/>
          <a:lstStyle/>
          <a:p>
            <a:pPr eaLnBrk="1" hangingPunct="1">
              <a:buFont typeface="Wingdings" pitchFamily="2" charset="2"/>
              <a:buNone/>
              <a:defRPr/>
            </a:pPr>
            <a:r>
              <a:rPr lang="en-US" smtClean="0"/>
              <a:t>primaquine</a:t>
            </a:r>
          </a:p>
          <a:p>
            <a:pPr eaLnBrk="1" hangingPunct="1">
              <a:buFont typeface="Wingdings" pitchFamily="2" charset="2"/>
              <a:buChar char="n"/>
              <a:defRPr/>
            </a:pPr>
            <a:r>
              <a:rPr lang="en-US" sz="2800" smtClean="0"/>
              <a:t>Only exoerythrocytic drug.</a:t>
            </a:r>
          </a:p>
          <a:p>
            <a:pPr eaLnBrk="1" hangingPunct="1">
              <a:buFont typeface="Wingdings" pitchFamily="2" charset="2"/>
              <a:buChar char="n"/>
              <a:defRPr/>
            </a:pPr>
            <a:r>
              <a:rPr lang="en-US" sz="2800" smtClean="0"/>
              <a:t>Binds and alters DNA.</a:t>
            </a:r>
            <a:r>
              <a:rPr lang="en-US" smtClean="0"/>
              <a:t/>
            </a:r>
            <a:br>
              <a:rPr lang="en-US" smtClean="0"/>
            </a:br>
            <a:endParaRPr lang="en-US" smtClean="0"/>
          </a:p>
          <a:p>
            <a:pPr eaLnBrk="1" hangingPunct="1">
              <a:buFont typeface="Wingdings" pitchFamily="2" charset="2"/>
              <a:buNone/>
              <a:defRPr/>
            </a:pPr>
            <a:r>
              <a:rPr lang="en-US" smtClean="0"/>
              <a:t>sulfonamides, tetracyclines, clindamycin</a:t>
            </a:r>
          </a:p>
          <a:p>
            <a:pPr eaLnBrk="1" hangingPunct="1">
              <a:buFont typeface="Wingdings" pitchFamily="2" charset="2"/>
              <a:buChar char="n"/>
              <a:defRPr/>
            </a:pPr>
            <a:r>
              <a:rPr lang="en-US" sz="2800" smtClean="0"/>
              <a:t>Used in combination with antimalarials to increase protozoacidal effects</a:t>
            </a:r>
            <a:endParaRPr lang="en-US" smtClean="0"/>
          </a:p>
        </p:txBody>
      </p:sp>
    </p:spTree>
    <p:extLst>
      <p:ext uri="{BB962C8B-B14F-4D97-AF65-F5344CB8AC3E}">
        <p14:creationId xmlns:p14="http://schemas.microsoft.com/office/powerpoint/2010/main" val="24779793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defRPr/>
            </a:pPr>
            <a:r>
              <a:rPr lang="en-US" smtClean="0"/>
              <a:t>Antimalarials:  Drug Effects</a:t>
            </a:r>
          </a:p>
        </p:txBody>
      </p:sp>
      <p:sp>
        <p:nvSpPr>
          <p:cNvPr id="137219" name="Rectangle 3"/>
          <p:cNvSpPr>
            <a:spLocks noGrp="1" noChangeArrowheads="1"/>
          </p:cNvSpPr>
          <p:nvPr>
            <p:ph type="body" idx="1"/>
          </p:nvPr>
        </p:nvSpPr>
        <p:spPr/>
        <p:txBody>
          <a:bodyPr/>
          <a:lstStyle/>
          <a:p>
            <a:pPr eaLnBrk="1" hangingPunct="1">
              <a:buFont typeface="Wingdings" pitchFamily="2" charset="2"/>
              <a:buChar char="n"/>
              <a:defRPr/>
            </a:pPr>
            <a:r>
              <a:rPr lang="en-US" smtClean="0"/>
              <a:t>Kill parasitic organisms.</a:t>
            </a:r>
          </a:p>
          <a:p>
            <a:pPr eaLnBrk="1" hangingPunct="1">
              <a:buFont typeface="Wingdings" pitchFamily="2" charset="2"/>
              <a:buChar char="n"/>
              <a:defRPr/>
            </a:pPr>
            <a:r>
              <a:rPr lang="en-US" smtClean="0"/>
              <a:t>Chloroquine and hydroxychloroquine also have antiinflammatory effects.</a:t>
            </a:r>
          </a:p>
        </p:txBody>
      </p:sp>
    </p:spTree>
    <p:extLst>
      <p:ext uri="{BB962C8B-B14F-4D97-AF65-F5344CB8AC3E}">
        <p14:creationId xmlns:p14="http://schemas.microsoft.com/office/powerpoint/2010/main" val="7616777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r>
              <a:rPr lang="en-US" smtClean="0"/>
              <a:t>Antimalarials:  Therapeutic Uses</a:t>
            </a:r>
          </a:p>
        </p:txBody>
      </p:sp>
      <p:sp>
        <p:nvSpPr>
          <p:cNvPr id="138243" name="Rectangle 3"/>
          <p:cNvSpPr>
            <a:spLocks noGrp="1" noChangeArrowheads="1"/>
          </p:cNvSpPr>
          <p:nvPr>
            <p:ph type="body" idx="1"/>
          </p:nvPr>
        </p:nvSpPr>
        <p:spPr/>
        <p:txBody>
          <a:bodyPr/>
          <a:lstStyle/>
          <a:p>
            <a:pPr eaLnBrk="1" hangingPunct="1">
              <a:buFont typeface="Wingdings" pitchFamily="2" charset="2"/>
              <a:buChar char="n"/>
              <a:defRPr/>
            </a:pPr>
            <a:r>
              <a:rPr lang="en-US" smtClean="0"/>
              <a:t>Used to kill plasmodium organisms, the parasites that cause malaria.</a:t>
            </a:r>
          </a:p>
          <a:p>
            <a:pPr eaLnBrk="1" hangingPunct="1">
              <a:buFont typeface="Wingdings" pitchFamily="2" charset="2"/>
              <a:buChar char="n"/>
              <a:defRPr/>
            </a:pPr>
            <a:r>
              <a:rPr lang="en-US" smtClean="0"/>
              <a:t>The drugs have varying effectiveness on </a:t>
            </a:r>
            <a:br>
              <a:rPr lang="en-US" smtClean="0"/>
            </a:br>
            <a:r>
              <a:rPr lang="en-US" smtClean="0"/>
              <a:t>the different malaria organisms.</a:t>
            </a:r>
          </a:p>
          <a:p>
            <a:pPr eaLnBrk="1" hangingPunct="1">
              <a:buFont typeface="Wingdings" pitchFamily="2" charset="2"/>
              <a:buChar char="n"/>
              <a:defRPr/>
            </a:pPr>
            <a:r>
              <a:rPr lang="en-US" smtClean="0"/>
              <a:t>Some agents are used for prophylaxis against malaria.</a:t>
            </a:r>
          </a:p>
          <a:p>
            <a:pPr eaLnBrk="1" hangingPunct="1">
              <a:buFont typeface="Wingdings" pitchFamily="2" charset="2"/>
              <a:buChar char="n"/>
              <a:defRPr/>
            </a:pPr>
            <a:r>
              <a:rPr lang="en-US" smtClean="0"/>
              <a:t>Chloroquine is also used for rheumatoid arthritis and lupus.</a:t>
            </a:r>
          </a:p>
        </p:txBody>
      </p:sp>
    </p:spTree>
    <p:extLst>
      <p:ext uri="{BB962C8B-B14F-4D97-AF65-F5344CB8AC3E}">
        <p14:creationId xmlns:p14="http://schemas.microsoft.com/office/powerpoint/2010/main" val="18112330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defRPr/>
            </a:pPr>
            <a:r>
              <a:rPr lang="en-US" smtClean="0"/>
              <a:t>Antimalarials:  Side Effects</a:t>
            </a:r>
          </a:p>
        </p:txBody>
      </p:sp>
      <p:sp>
        <p:nvSpPr>
          <p:cNvPr id="139267" name="Rectangle 3"/>
          <p:cNvSpPr>
            <a:spLocks noGrp="1" noChangeArrowheads="1"/>
          </p:cNvSpPr>
          <p:nvPr>
            <p:ph type="body" idx="1"/>
          </p:nvPr>
        </p:nvSpPr>
        <p:spPr/>
        <p:txBody>
          <a:bodyPr/>
          <a:lstStyle/>
          <a:p>
            <a:pPr eaLnBrk="1" hangingPunct="1">
              <a:buFont typeface="Wingdings" pitchFamily="2" charset="2"/>
              <a:buChar char="n"/>
              <a:defRPr/>
            </a:pPr>
            <a:r>
              <a:rPr lang="en-US" smtClean="0"/>
              <a:t>Many side effects for the various agents</a:t>
            </a:r>
          </a:p>
          <a:p>
            <a:pPr eaLnBrk="1" hangingPunct="1">
              <a:buFont typeface="Wingdings" pitchFamily="2" charset="2"/>
              <a:buChar char="n"/>
              <a:defRPr/>
            </a:pPr>
            <a:r>
              <a:rPr lang="en-US" smtClean="0"/>
              <a:t>Primarily gastrointestinal: nausea, vomiting, diarrhea,	anorexia, and abdominal pain</a:t>
            </a:r>
          </a:p>
        </p:txBody>
      </p:sp>
    </p:spTree>
    <p:extLst>
      <p:ext uri="{BB962C8B-B14F-4D97-AF65-F5344CB8AC3E}">
        <p14:creationId xmlns:p14="http://schemas.microsoft.com/office/powerpoint/2010/main" val="32582619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defRPr/>
            </a:pPr>
            <a:r>
              <a:rPr lang="en-US" smtClean="0"/>
              <a:t>Antiprotozoals</a:t>
            </a:r>
          </a:p>
        </p:txBody>
      </p:sp>
      <p:sp>
        <p:nvSpPr>
          <p:cNvPr id="140291" name="Rectangle 3"/>
          <p:cNvSpPr>
            <a:spLocks noGrp="1" noChangeArrowheads="1"/>
          </p:cNvSpPr>
          <p:nvPr>
            <p:ph type="body" idx="1"/>
          </p:nvPr>
        </p:nvSpPr>
        <p:spPr/>
        <p:txBody>
          <a:bodyPr/>
          <a:lstStyle/>
          <a:p>
            <a:pPr eaLnBrk="1" hangingPunct="1">
              <a:buFont typeface="Wingdings" pitchFamily="2" charset="2"/>
              <a:buChar char="n"/>
              <a:defRPr/>
            </a:pPr>
            <a:r>
              <a:rPr lang="en-US" smtClean="0"/>
              <a:t>atovaquone (Mepron)</a:t>
            </a:r>
          </a:p>
          <a:p>
            <a:pPr eaLnBrk="1" hangingPunct="1">
              <a:buFont typeface="Wingdings" pitchFamily="2" charset="2"/>
              <a:buChar char="n"/>
              <a:defRPr/>
            </a:pPr>
            <a:r>
              <a:rPr lang="en-US" smtClean="0"/>
              <a:t>metronidazole (Flagyl)</a:t>
            </a:r>
          </a:p>
          <a:p>
            <a:pPr eaLnBrk="1" hangingPunct="1">
              <a:buFont typeface="Wingdings" pitchFamily="2" charset="2"/>
              <a:buChar char="n"/>
              <a:defRPr/>
            </a:pPr>
            <a:r>
              <a:rPr lang="en-US" smtClean="0"/>
              <a:t>pentamidine (Pentam)</a:t>
            </a:r>
          </a:p>
          <a:p>
            <a:pPr eaLnBrk="1" hangingPunct="1">
              <a:buFont typeface="Wingdings" pitchFamily="2" charset="2"/>
              <a:buChar char="n"/>
              <a:defRPr/>
            </a:pPr>
            <a:r>
              <a:rPr lang="en-US" smtClean="0"/>
              <a:t>iodoquinol (Yodoxin, Di-Quinol)</a:t>
            </a:r>
          </a:p>
          <a:p>
            <a:pPr eaLnBrk="1" hangingPunct="1">
              <a:buFont typeface="Wingdings" pitchFamily="2" charset="2"/>
              <a:buChar char="n"/>
              <a:defRPr/>
            </a:pPr>
            <a:r>
              <a:rPr lang="en-US" smtClean="0"/>
              <a:t>paromomycin (Humatin)</a:t>
            </a:r>
          </a:p>
        </p:txBody>
      </p:sp>
    </p:spTree>
    <p:extLst>
      <p:ext uri="{BB962C8B-B14F-4D97-AF65-F5344CB8AC3E}">
        <p14:creationId xmlns:p14="http://schemas.microsoft.com/office/powerpoint/2010/main" val="40911898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lang="en-US" smtClean="0"/>
              <a:t>Protozoal Infections</a:t>
            </a:r>
          </a:p>
        </p:txBody>
      </p:sp>
      <p:sp>
        <p:nvSpPr>
          <p:cNvPr id="141315" name="Rectangle 3"/>
          <p:cNvSpPr>
            <a:spLocks noGrp="1" noChangeArrowheads="1"/>
          </p:cNvSpPr>
          <p:nvPr>
            <p:ph type="body" idx="1"/>
          </p:nvPr>
        </p:nvSpPr>
        <p:spPr/>
        <p:txBody>
          <a:bodyPr/>
          <a:lstStyle/>
          <a:p>
            <a:pPr eaLnBrk="1" hangingPunct="1">
              <a:buFont typeface="Wingdings" pitchFamily="2" charset="2"/>
              <a:buChar char="n"/>
              <a:defRPr/>
            </a:pPr>
            <a:r>
              <a:rPr lang="en-US" smtClean="0"/>
              <a:t>amebiasis</a:t>
            </a:r>
          </a:p>
          <a:p>
            <a:pPr eaLnBrk="1" hangingPunct="1">
              <a:buFont typeface="Wingdings" pitchFamily="2" charset="2"/>
              <a:buChar char="n"/>
              <a:defRPr/>
            </a:pPr>
            <a:r>
              <a:rPr lang="en-US" smtClean="0"/>
              <a:t>giardiasis</a:t>
            </a:r>
          </a:p>
          <a:p>
            <a:pPr eaLnBrk="1" hangingPunct="1">
              <a:buFont typeface="Wingdings" pitchFamily="2" charset="2"/>
              <a:buChar char="n"/>
              <a:defRPr/>
            </a:pPr>
            <a:r>
              <a:rPr lang="en-US" smtClean="0"/>
              <a:t>pneumocystosis</a:t>
            </a:r>
          </a:p>
          <a:p>
            <a:pPr eaLnBrk="1" hangingPunct="1">
              <a:buFont typeface="Wingdings" pitchFamily="2" charset="2"/>
              <a:buChar char="n"/>
              <a:defRPr/>
            </a:pPr>
            <a:r>
              <a:rPr lang="en-US" smtClean="0"/>
              <a:t>toxoplasmosis</a:t>
            </a:r>
          </a:p>
          <a:p>
            <a:pPr eaLnBrk="1" hangingPunct="1">
              <a:buFont typeface="Wingdings" pitchFamily="2" charset="2"/>
              <a:buChar char="n"/>
              <a:defRPr/>
            </a:pPr>
            <a:r>
              <a:rPr lang="en-US" smtClean="0"/>
              <a:t>trichomoniasis</a:t>
            </a:r>
          </a:p>
        </p:txBody>
      </p:sp>
    </p:spTree>
    <p:extLst>
      <p:ext uri="{BB962C8B-B14F-4D97-AF65-F5344CB8AC3E}">
        <p14:creationId xmlns:p14="http://schemas.microsoft.com/office/powerpoint/2010/main" val="290545431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r>
              <a:rPr lang="en-US" smtClean="0"/>
              <a:t>Protozoal Infections</a:t>
            </a:r>
          </a:p>
        </p:txBody>
      </p:sp>
      <p:sp>
        <p:nvSpPr>
          <p:cNvPr id="142339" name="Rectangle 3"/>
          <p:cNvSpPr>
            <a:spLocks noGrp="1" noChangeArrowheads="1"/>
          </p:cNvSpPr>
          <p:nvPr>
            <p:ph type="body" idx="1"/>
          </p:nvPr>
        </p:nvSpPr>
        <p:spPr/>
        <p:txBody>
          <a:bodyPr/>
          <a:lstStyle/>
          <a:p>
            <a:pPr eaLnBrk="1" hangingPunct="1">
              <a:buFont typeface="Wingdings" pitchFamily="2" charset="2"/>
              <a:buNone/>
              <a:defRPr/>
            </a:pPr>
            <a:r>
              <a:rPr lang="en-US" smtClean="0"/>
              <a:t>Transmission</a:t>
            </a:r>
          </a:p>
          <a:p>
            <a:pPr eaLnBrk="1" hangingPunct="1">
              <a:buFont typeface="Wingdings" pitchFamily="2" charset="2"/>
              <a:buChar char="n"/>
              <a:defRPr/>
            </a:pPr>
            <a:r>
              <a:rPr lang="en-US" sz="2800" smtClean="0"/>
              <a:t>Person-to-person</a:t>
            </a:r>
          </a:p>
          <a:p>
            <a:pPr eaLnBrk="1" hangingPunct="1">
              <a:buFont typeface="Wingdings" pitchFamily="2" charset="2"/>
              <a:buChar char="n"/>
              <a:defRPr/>
            </a:pPr>
            <a:r>
              <a:rPr lang="en-US" sz="2800" smtClean="0"/>
              <a:t>Ingestion of contaminated water or food</a:t>
            </a:r>
          </a:p>
          <a:p>
            <a:pPr eaLnBrk="1" hangingPunct="1">
              <a:buFont typeface="Wingdings" pitchFamily="2" charset="2"/>
              <a:buChar char="n"/>
              <a:defRPr/>
            </a:pPr>
            <a:r>
              <a:rPr lang="en-US" sz="2800" smtClean="0"/>
              <a:t>Direct contact with the parasite</a:t>
            </a:r>
          </a:p>
          <a:p>
            <a:pPr eaLnBrk="1" hangingPunct="1">
              <a:buFont typeface="Wingdings" pitchFamily="2" charset="2"/>
              <a:buChar char="n"/>
              <a:defRPr/>
            </a:pPr>
            <a:r>
              <a:rPr lang="en-US" sz="2800" smtClean="0"/>
              <a:t>Insect bite (mosquito or tick)</a:t>
            </a:r>
            <a:endParaRPr lang="en-US" smtClean="0"/>
          </a:p>
        </p:txBody>
      </p:sp>
    </p:spTree>
    <p:extLst>
      <p:ext uri="{BB962C8B-B14F-4D97-AF65-F5344CB8AC3E}">
        <p14:creationId xmlns:p14="http://schemas.microsoft.com/office/powerpoint/2010/main" val="33240956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741363" y="468313"/>
            <a:ext cx="7793037" cy="949325"/>
          </a:xfrm>
        </p:spPr>
        <p:txBody>
          <a:bodyPr>
            <a:noAutofit/>
          </a:bodyPr>
          <a:lstStyle/>
          <a:p>
            <a:pPr eaLnBrk="1" hangingPunct="1">
              <a:defRPr/>
            </a:pPr>
            <a:r>
              <a:rPr lang="en-US" sz="3200" dirty="0" err="1" smtClean="0"/>
              <a:t>Antiprotozoals</a:t>
            </a:r>
            <a:r>
              <a:rPr lang="en-US" sz="3200" dirty="0" smtClean="0"/>
              <a:t>:  Mechanism of Action </a:t>
            </a:r>
            <a:br>
              <a:rPr lang="en-US" sz="3200" dirty="0" smtClean="0"/>
            </a:br>
            <a:r>
              <a:rPr lang="en-US" sz="3200" dirty="0" smtClean="0"/>
              <a:t>and Uses </a:t>
            </a:r>
            <a:r>
              <a:rPr lang="en-US" sz="3200" dirty="0" err="1" smtClean="0"/>
              <a:t>atovaquone</a:t>
            </a:r>
            <a:r>
              <a:rPr lang="en-US" sz="3200" dirty="0" smtClean="0"/>
              <a:t> (</a:t>
            </a:r>
            <a:r>
              <a:rPr lang="en-US" sz="3200" dirty="0" err="1" smtClean="0"/>
              <a:t>Mepron</a:t>
            </a:r>
            <a:r>
              <a:rPr lang="en-US" sz="3200" dirty="0" smtClean="0"/>
              <a:t>)</a:t>
            </a:r>
          </a:p>
        </p:txBody>
      </p:sp>
      <p:sp>
        <p:nvSpPr>
          <p:cNvPr id="143363" name="Rectangle 3"/>
          <p:cNvSpPr>
            <a:spLocks noGrp="1" noChangeArrowheads="1"/>
          </p:cNvSpPr>
          <p:nvPr>
            <p:ph type="body" idx="1"/>
          </p:nvPr>
        </p:nvSpPr>
        <p:spPr/>
        <p:txBody>
          <a:bodyPr/>
          <a:lstStyle/>
          <a:p>
            <a:pPr marL="0" indent="0" eaLnBrk="1" hangingPunct="1">
              <a:buNone/>
              <a:defRPr/>
            </a:pPr>
            <a:endParaRPr lang="en-US" dirty="0" smtClean="0"/>
          </a:p>
          <a:p>
            <a:pPr eaLnBrk="1" hangingPunct="1">
              <a:buFont typeface="Wingdings" pitchFamily="2" charset="2"/>
              <a:buChar char="n"/>
              <a:defRPr/>
            </a:pPr>
            <a:r>
              <a:rPr lang="en-US" dirty="0" err="1" smtClean="0"/>
              <a:t>Protozoal</a:t>
            </a:r>
            <a:r>
              <a:rPr lang="en-US" dirty="0" smtClean="0"/>
              <a:t> energy comes from the mitochondria</a:t>
            </a:r>
          </a:p>
          <a:p>
            <a:pPr eaLnBrk="1" hangingPunct="1">
              <a:buFont typeface="Wingdings" pitchFamily="2" charset="2"/>
              <a:buChar char="n"/>
              <a:defRPr/>
            </a:pPr>
            <a:r>
              <a:rPr lang="en-US" dirty="0" err="1" smtClean="0"/>
              <a:t>Atovaquone</a:t>
            </a:r>
            <a:r>
              <a:rPr lang="en-US" dirty="0" smtClean="0"/>
              <a:t>:  selective inhibition of mitochondrial electron transport</a:t>
            </a:r>
          </a:p>
          <a:p>
            <a:pPr eaLnBrk="1" hangingPunct="1">
              <a:buFont typeface="Wingdings" pitchFamily="2" charset="2"/>
              <a:buChar char="n"/>
              <a:defRPr/>
            </a:pPr>
            <a:r>
              <a:rPr lang="en-US" dirty="0" smtClean="0"/>
              <a:t>Result:  no energy, leading to cellular death</a:t>
            </a:r>
          </a:p>
          <a:p>
            <a:pPr lvl="1" eaLnBrk="1" hangingPunct="1">
              <a:buFontTx/>
              <a:buNone/>
              <a:defRPr/>
            </a:pPr>
            <a:r>
              <a:rPr lang="en-US" dirty="0" smtClean="0"/>
              <a:t/>
            </a:r>
            <a:br>
              <a:rPr lang="en-US" dirty="0" smtClean="0"/>
            </a:br>
            <a:r>
              <a:rPr lang="en-US" dirty="0" smtClean="0"/>
              <a:t>Used to treat mild to moderate P. </a:t>
            </a:r>
            <a:r>
              <a:rPr lang="en-US" dirty="0" err="1" smtClean="0"/>
              <a:t>carinii</a:t>
            </a:r>
            <a:r>
              <a:rPr lang="en-US" dirty="0" smtClean="0"/>
              <a:t> </a:t>
            </a:r>
          </a:p>
        </p:txBody>
      </p:sp>
    </p:spTree>
    <p:extLst>
      <p:ext uri="{BB962C8B-B14F-4D97-AF65-F5344CB8AC3E}">
        <p14:creationId xmlns:p14="http://schemas.microsoft.com/office/powerpoint/2010/main" val="307543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638800"/>
          </a:xfrm>
        </p:spPr>
        <p:txBody>
          <a:bodyPr/>
          <a:lstStyle/>
          <a:p>
            <a:r>
              <a:rPr lang="en-US" dirty="0">
                <a:solidFill>
                  <a:srgbClr val="000000"/>
                </a:solidFill>
              </a:rPr>
              <a:t>Distribution is a branch of pharmacokinetics which describes the reversible transfer of drug from one location to another within the </a:t>
            </a:r>
            <a:r>
              <a:rPr lang="en-US" dirty="0" smtClean="0">
                <a:solidFill>
                  <a:srgbClr val="000000"/>
                </a:solidFill>
              </a:rPr>
              <a:t>body.</a:t>
            </a:r>
          </a:p>
          <a:p>
            <a:pPr marL="0" indent="0">
              <a:buNone/>
            </a:pPr>
            <a:endParaRPr lang="en-US" dirty="0"/>
          </a:p>
        </p:txBody>
      </p:sp>
      <p:sp>
        <p:nvSpPr>
          <p:cNvPr id="4" name="Rectangle 4"/>
          <p:cNvSpPr>
            <a:spLocks noGrp="1" noChangeArrowheads="1"/>
          </p:cNvSpPr>
          <p:nvPr>
            <p:ph type="title"/>
          </p:nvPr>
        </p:nvSpPr>
        <p:spPr bwMode="auto">
          <a:xfrm>
            <a:off x="3048000" y="152400"/>
            <a:ext cx="2956257"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600" b="1" dirty="0">
                <a:solidFill>
                  <a:schemeClr val="tx2"/>
                </a:solidFill>
              </a:rPr>
              <a:t>DISTRIBUTION</a:t>
            </a:r>
          </a:p>
        </p:txBody>
      </p:sp>
      <p:sp>
        <p:nvSpPr>
          <p:cNvPr id="12" name="Rectangle 3"/>
          <p:cNvSpPr txBox="1">
            <a:spLocks noChangeArrowheads="1"/>
          </p:cNvSpPr>
          <p:nvPr/>
        </p:nvSpPr>
        <p:spPr bwMode="auto">
          <a:xfrm>
            <a:off x="381000" y="2819400"/>
            <a:ext cx="8610600" cy="3657600"/>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2075" tIns="46038" rIns="92075" bIns="46038"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b="1" dirty="0" smtClean="0">
                <a:solidFill>
                  <a:srgbClr val="FF00FF"/>
                </a:solidFill>
              </a:rPr>
              <a:t>Dosing Interval</a:t>
            </a:r>
            <a:r>
              <a:rPr lang="en-US" b="1" dirty="0" smtClean="0"/>
              <a:t> - </a:t>
            </a:r>
            <a:r>
              <a:rPr lang="en-US" dirty="0" smtClean="0"/>
              <a:t>How often the drug should be given</a:t>
            </a:r>
          </a:p>
          <a:p>
            <a:pPr algn="just"/>
            <a:r>
              <a:rPr lang="en-US" b="1" dirty="0" smtClean="0">
                <a:solidFill>
                  <a:srgbClr val="FF00FF"/>
                </a:solidFill>
              </a:rPr>
              <a:t>Loading dose</a:t>
            </a:r>
            <a:r>
              <a:rPr lang="en-US" dirty="0" smtClean="0"/>
              <a:t> – Which  puts  the plasma concentration in the therapeutic range</a:t>
            </a:r>
          </a:p>
          <a:p>
            <a:pPr algn="just"/>
            <a:r>
              <a:rPr lang="en-US" b="1" dirty="0" smtClean="0">
                <a:solidFill>
                  <a:srgbClr val="FF00FF"/>
                </a:solidFill>
              </a:rPr>
              <a:t>Maintenance dose</a:t>
            </a:r>
            <a:r>
              <a:rPr lang="en-US" b="1" dirty="0" smtClean="0"/>
              <a:t> - </a:t>
            </a:r>
            <a:r>
              <a:rPr lang="en-US" dirty="0" smtClean="0"/>
              <a:t>Routine smaller doses to maintain the steady state (Plateau) </a:t>
            </a:r>
          </a:p>
        </p:txBody>
      </p:sp>
      <p:sp>
        <p:nvSpPr>
          <p:cNvPr id="13" name="Rectangle 2"/>
          <p:cNvSpPr txBox="1">
            <a:spLocks noChangeArrowheads="1"/>
          </p:cNvSpPr>
          <p:nvPr/>
        </p:nvSpPr>
        <p:spPr bwMode="auto">
          <a:xfrm>
            <a:off x="1611312" y="2286000"/>
            <a:ext cx="3151188"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rtlCol="0" anchor="ctr" anchorCtr="0" compatLnSpc="1">
            <a:prstTxWarp prst="textNoShape">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t>Dosing</a:t>
            </a:r>
          </a:p>
        </p:txBody>
      </p:sp>
    </p:spTree>
    <p:extLst>
      <p:ext uri="{BB962C8B-B14F-4D97-AF65-F5344CB8AC3E}">
        <p14:creationId xmlns:p14="http://schemas.microsoft.com/office/powerpoint/2010/main" val="363940943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741363" y="468313"/>
            <a:ext cx="7739062" cy="949325"/>
          </a:xfrm>
        </p:spPr>
        <p:txBody>
          <a:bodyPr>
            <a:normAutofit fontScale="90000"/>
          </a:bodyPr>
          <a:lstStyle/>
          <a:p>
            <a:pPr eaLnBrk="1" hangingPunct="1">
              <a:defRPr/>
            </a:pPr>
            <a:r>
              <a:rPr lang="en-US" smtClean="0"/>
              <a:t>Antiprotozoals:  Mechanism of Action and Uses metronidazole</a:t>
            </a:r>
          </a:p>
        </p:txBody>
      </p:sp>
      <p:sp>
        <p:nvSpPr>
          <p:cNvPr id="144387" name="Rectangle 3"/>
          <p:cNvSpPr>
            <a:spLocks noGrp="1" noChangeArrowheads="1"/>
          </p:cNvSpPr>
          <p:nvPr>
            <p:ph type="body" idx="1"/>
          </p:nvPr>
        </p:nvSpPr>
        <p:spPr/>
        <p:txBody>
          <a:bodyPr/>
          <a:lstStyle/>
          <a:p>
            <a:pPr eaLnBrk="1" hangingPunct="1">
              <a:buFont typeface="Wingdings" pitchFamily="2" charset="2"/>
              <a:buChar char="n"/>
              <a:defRPr/>
            </a:pPr>
            <a:r>
              <a:rPr lang="en-US" smtClean="0"/>
              <a:t>Disruption of DNA synthesis as well as nucleic acid synthesis</a:t>
            </a:r>
          </a:p>
          <a:p>
            <a:pPr eaLnBrk="1" hangingPunct="1">
              <a:buFont typeface="Wingdings" pitchFamily="2" charset="2"/>
              <a:buChar char="n"/>
              <a:defRPr/>
            </a:pPr>
            <a:r>
              <a:rPr lang="en-US" smtClean="0"/>
              <a:t>Bactericidal, amebicidal, trichomonacidal</a:t>
            </a:r>
          </a:p>
          <a:p>
            <a:pPr lvl="1" eaLnBrk="1" hangingPunct="1">
              <a:buFontTx/>
              <a:buNone/>
              <a:defRPr/>
            </a:pPr>
            <a:r>
              <a:rPr lang="en-US" smtClean="0"/>
              <a:t/>
            </a:r>
            <a:br>
              <a:rPr lang="en-US" smtClean="0"/>
            </a:br>
            <a:r>
              <a:rPr lang="en-US" smtClean="0"/>
              <a:t>Used for treatment of trichomoniasis, amebiasis, giardiasis, anaerobic infections, and antibiotic-associated pseudomembranous colitis</a:t>
            </a:r>
          </a:p>
        </p:txBody>
      </p:sp>
    </p:spTree>
    <p:extLst>
      <p:ext uri="{BB962C8B-B14F-4D97-AF65-F5344CB8AC3E}">
        <p14:creationId xmlns:p14="http://schemas.microsoft.com/office/powerpoint/2010/main" val="28798922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41363" y="468313"/>
            <a:ext cx="7766050" cy="949325"/>
          </a:xfrm>
        </p:spPr>
        <p:txBody>
          <a:bodyPr>
            <a:normAutofit fontScale="90000"/>
          </a:bodyPr>
          <a:lstStyle/>
          <a:p>
            <a:pPr eaLnBrk="1" hangingPunct="1">
              <a:defRPr/>
            </a:pPr>
            <a:r>
              <a:rPr lang="en-US" smtClean="0"/>
              <a:t>Antiprotozoals:  Mechanism of Action and Uses pentamidine</a:t>
            </a:r>
          </a:p>
        </p:txBody>
      </p:sp>
      <p:sp>
        <p:nvSpPr>
          <p:cNvPr id="145411" name="Rectangle 3"/>
          <p:cNvSpPr>
            <a:spLocks noGrp="1" noChangeArrowheads="1"/>
          </p:cNvSpPr>
          <p:nvPr>
            <p:ph type="body" idx="1"/>
          </p:nvPr>
        </p:nvSpPr>
        <p:spPr/>
        <p:txBody>
          <a:bodyPr/>
          <a:lstStyle/>
          <a:p>
            <a:pPr eaLnBrk="1" hangingPunct="1">
              <a:spcBef>
                <a:spcPct val="25000"/>
              </a:spcBef>
              <a:spcAft>
                <a:spcPct val="25000"/>
              </a:spcAft>
              <a:buFont typeface="Wingdings" pitchFamily="2" charset="2"/>
              <a:buChar char="n"/>
              <a:defRPr/>
            </a:pPr>
            <a:r>
              <a:rPr lang="en-US" sz="2800" smtClean="0"/>
              <a:t>Inhibits DNA and RNA</a:t>
            </a:r>
          </a:p>
          <a:p>
            <a:pPr eaLnBrk="1" hangingPunct="1">
              <a:spcBef>
                <a:spcPct val="25000"/>
              </a:spcBef>
              <a:spcAft>
                <a:spcPct val="25000"/>
              </a:spcAft>
              <a:buFont typeface="Wingdings" pitchFamily="2" charset="2"/>
              <a:buChar char="n"/>
              <a:defRPr/>
            </a:pPr>
            <a:r>
              <a:rPr lang="en-US" sz="2800" smtClean="0"/>
              <a:t>Binds to and aggregates ribosomes</a:t>
            </a:r>
          </a:p>
          <a:p>
            <a:pPr eaLnBrk="1" hangingPunct="1">
              <a:spcBef>
                <a:spcPct val="25000"/>
              </a:spcBef>
              <a:spcAft>
                <a:spcPct val="25000"/>
              </a:spcAft>
              <a:buFont typeface="Wingdings" pitchFamily="2" charset="2"/>
              <a:buChar char="n"/>
              <a:defRPr/>
            </a:pPr>
            <a:r>
              <a:rPr lang="en-US" sz="2800" smtClean="0"/>
              <a:t>Directly lethal to Pneumocystis carinii</a:t>
            </a:r>
          </a:p>
          <a:p>
            <a:pPr eaLnBrk="1" hangingPunct="1">
              <a:spcBef>
                <a:spcPct val="25000"/>
              </a:spcBef>
              <a:spcAft>
                <a:spcPct val="25000"/>
              </a:spcAft>
              <a:buFont typeface="Wingdings" pitchFamily="2" charset="2"/>
              <a:buChar char="n"/>
              <a:defRPr/>
            </a:pPr>
            <a:r>
              <a:rPr lang="en-US" sz="2800" smtClean="0"/>
              <a:t>Inhibits glucose metabolism, protein and RNA synthesis, and intracellular amino acid transport</a:t>
            </a:r>
          </a:p>
          <a:p>
            <a:pPr lvl="1" eaLnBrk="1" hangingPunct="1">
              <a:spcBef>
                <a:spcPct val="25000"/>
              </a:spcBef>
              <a:spcAft>
                <a:spcPct val="25000"/>
              </a:spcAft>
              <a:buFontTx/>
              <a:buNone/>
              <a:defRPr/>
            </a:pPr>
            <a:r>
              <a:rPr lang="en-US" smtClean="0"/>
              <a:t/>
            </a:r>
            <a:br>
              <a:rPr lang="en-US" smtClean="0"/>
            </a:br>
            <a:r>
              <a:rPr lang="en-US" smtClean="0"/>
              <a:t>Mainly used to treat P. carinii pneumonia </a:t>
            </a:r>
            <a:br>
              <a:rPr lang="en-US" smtClean="0"/>
            </a:br>
            <a:r>
              <a:rPr lang="en-US" smtClean="0"/>
              <a:t>and other protozoal infections</a:t>
            </a:r>
          </a:p>
        </p:txBody>
      </p:sp>
    </p:spTree>
    <p:extLst>
      <p:ext uri="{BB962C8B-B14F-4D97-AF65-F5344CB8AC3E}">
        <p14:creationId xmlns:p14="http://schemas.microsoft.com/office/powerpoint/2010/main" val="2416239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741363" y="468313"/>
            <a:ext cx="7739062" cy="949325"/>
          </a:xfrm>
        </p:spPr>
        <p:txBody>
          <a:bodyPr>
            <a:normAutofit fontScale="90000"/>
          </a:bodyPr>
          <a:lstStyle/>
          <a:p>
            <a:pPr eaLnBrk="1" hangingPunct="1">
              <a:defRPr/>
            </a:pPr>
            <a:r>
              <a:rPr lang="en-US" sz="4000" smtClean="0"/>
              <a:t>Antiprotozoals:  Mechanism of Action </a:t>
            </a:r>
            <a:br>
              <a:rPr lang="en-US" sz="4000" smtClean="0"/>
            </a:br>
            <a:r>
              <a:rPr lang="en-US" sz="4000" smtClean="0"/>
              <a:t>and Uses iodoquinol (Yodoxin, Di-Quinol)</a:t>
            </a:r>
            <a:endParaRPr lang="en-US" smtClean="0"/>
          </a:p>
        </p:txBody>
      </p:sp>
      <p:sp>
        <p:nvSpPr>
          <p:cNvPr id="146435" name="Rectangle 3"/>
          <p:cNvSpPr>
            <a:spLocks noGrp="1" noChangeArrowheads="1"/>
          </p:cNvSpPr>
          <p:nvPr>
            <p:ph type="body" idx="1"/>
          </p:nvPr>
        </p:nvSpPr>
        <p:spPr/>
        <p:txBody>
          <a:bodyPr/>
          <a:lstStyle/>
          <a:p>
            <a:pPr eaLnBrk="1" hangingPunct="1">
              <a:buFont typeface="Wingdings" pitchFamily="2" charset="2"/>
              <a:buChar char="n"/>
              <a:defRPr/>
            </a:pPr>
            <a:r>
              <a:rPr lang="en-US" smtClean="0"/>
              <a:t>“Luminal” or “contact” amebicide</a:t>
            </a:r>
          </a:p>
          <a:p>
            <a:pPr eaLnBrk="1" hangingPunct="1">
              <a:buFont typeface="Wingdings" pitchFamily="2" charset="2"/>
              <a:buChar char="n"/>
              <a:defRPr/>
            </a:pPr>
            <a:r>
              <a:rPr lang="en-US" smtClean="0"/>
              <a:t>Acts primarily in the intestinal lumen of the infected host</a:t>
            </a:r>
          </a:p>
          <a:p>
            <a:pPr eaLnBrk="1" hangingPunct="1">
              <a:buFont typeface="Wingdings" pitchFamily="2" charset="2"/>
              <a:buChar char="n"/>
              <a:defRPr/>
            </a:pPr>
            <a:r>
              <a:rPr lang="en-US" smtClean="0"/>
              <a:t>Directly kills the protozoa</a:t>
            </a:r>
          </a:p>
          <a:p>
            <a:pPr lvl="1" eaLnBrk="1" hangingPunct="1">
              <a:buFontTx/>
              <a:buNone/>
              <a:defRPr/>
            </a:pPr>
            <a:r>
              <a:rPr lang="en-US" smtClean="0"/>
              <a:t/>
            </a:r>
            <a:br>
              <a:rPr lang="en-US" smtClean="0"/>
            </a:br>
            <a:r>
              <a:rPr lang="en-US" smtClean="0"/>
              <a:t>Used to treat intestinal amebiasis</a:t>
            </a:r>
          </a:p>
        </p:txBody>
      </p:sp>
    </p:spTree>
    <p:extLst>
      <p:ext uri="{BB962C8B-B14F-4D97-AF65-F5344CB8AC3E}">
        <p14:creationId xmlns:p14="http://schemas.microsoft.com/office/powerpoint/2010/main" val="83599322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741363" y="468313"/>
            <a:ext cx="7751762" cy="949325"/>
          </a:xfrm>
        </p:spPr>
        <p:txBody>
          <a:bodyPr>
            <a:normAutofit fontScale="90000"/>
          </a:bodyPr>
          <a:lstStyle/>
          <a:p>
            <a:pPr eaLnBrk="1" hangingPunct="1">
              <a:defRPr/>
            </a:pPr>
            <a:r>
              <a:rPr lang="en-US" smtClean="0"/>
              <a:t>Antiprotozoals:  Mechanism of Action and Uses paromomycin</a:t>
            </a:r>
          </a:p>
        </p:txBody>
      </p:sp>
      <p:sp>
        <p:nvSpPr>
          <p:cNvPr id="147459" name="Rectangle 3"/>
          <p:cNvSpPr>
            <a:spLocks noGrp="1" noChangeArrowheads="1"/>
          </p:cNvSpPr>
          <p:nvPr>
            <p:ph type="body" idx="1"/>
          </p:nvPr>
        </p:nvSpPr>
        <p:spPr/>
        <p:txBody>
          <a:bodyPr/>
          <a:lstStyle/>
          <a:p>
            <a:pPr eaLnBrk="1" hangingPunct="1">
              <a:buFont typeface="Wingdings" pitchFamily="2" charset="2"/>
              <a:buChar char="n"/>
              <a:defRPr/>
            </a:pPr>
            <a:r>
              <a:rPr lang="en-US" smtClean="0"/>
              <a:t>“Luminal” or “contact” amebicide</a:t>
            </a:r>
          </a:p>
          <a:p>
            <a:pPr eaLnBrk="1" hangingPunct="1">
              <a:buFont typeface="Wingdings" pitchFamily="2" charset="2"/>
              <a:buChar char="n"/>
              <a:defRPr/>
            </a:pPr>
            <a:r>
              <a:rPr lang="en-US" smtClean="0"/>
              <a:t>Kills by inhibiting protein synthesis</a:t>
            </a:r>
          </a:p>
          <a:p>
            <a:pPr lvl="1" eaLnBrk="1" hangingPunct="1">
              <a:buFontTx/>
              <a:buNone/>
              <a:defRPr/>
            </a:pPr>
            <a:r>
              <a:rPr lang="en-US" smtClean="0"/>
              <a:t/>
            </a:r>
            <a:br>
              <a:rPr lang="en-US" smtClean="0"/>
            </a:br>
            <a:r>
              <a:rPr lang="en-US" smtClean="0"/>
              <a:t>Used to treat amebiasis and intestinal protozoal infections, and also adjunct therapy in management of hepatic coma</a:t>
            </a:r>
          </a:p>
        </p:txBody>
      </p:sp>
    </p:spTree>
    <p:extLst>
      <p:ext uri="{BB962C8B-B14F-4D97-AF65-F5344CB8AC3E}">
        <p14:creationId xmlns:p14="http://schemas.microsoft.com/office/powerpoint/2010/main" val="23752527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lang="en-US" smtClean="0"/>
              <a:t>Antiprotozoals:  Side Effects</a:t>
            </a:r>
          </a:p>
        </p:txBody>
      </p:sp>
      <p:sp>
        <p:nvSpPr>
          <p:cNvPr id="148483" name="Rectangle 3"/>
          <p:cNvSpPr>
            <a:spLocks noGrp="1" noChangeArrowheads="1"/>
          </p:cNvSpPr>
          <p:nvPr>
            <p:ph type="body" idx="1"/>
          </p:nvPr>
        </p:nvSpPr>
        <p:spPr>
          <a:xfrm>
            <a:off x="762000" y="1800225"/>
            <a:ext cx="7635875" cy="4300538"/>
          </a:xfrm>
        </p:spPr>
        <p:txBody>
          <a:bodyPr>
            <a:normAutofit lnSpcReduction="10000"/>
          </a:bodyPr>
          <a:lstStyle/>
          <a:p>
            <a:pPr eaLnBrk="1" hangingPunct="1">
              <a:lnSpc>
                <a:spcPct val="85000"/>
              </a:lnSpc>
              <a:spcBef>
                <a:spcPct val="15000"/>
              </a:spcBef>
              <a:spcAft>
                <a:spcPct val="15000"/>
              </a:spcAft>
              <a:buFont typeface="Wingdings" pitchFamily="2" charset="2"/>
              <a:buNone/>
              <a:defRPr/>
            </a:pPr>
            <a:r>
              <a:rPr lang="en-US" smtClean="0"/>
              <a:t>atovaquone</a:t>
            </a:r>
          </a:p>
          <a:p>
            <a:pPr eaLnBrk="1" hangingPunct="1">
              <a:lnSpc>
                <a:spcPct val="85000"/>
              </a:lnSpc>
              <a:spcBef>
                <a:spcPct val="15000"/>
              </a:spcBef>
              <a:spcAft>
                <a:spcPct val="15000"/>
              </a:spcAft>
              <a:buFont typeface="Wingdings" pitchFamily="2" charset="2"/>
              <a:buChar char="n"/>
              <a:defRPr/>
            </a:pPr>
            <a:r>
              <a:rPr lang="en-US" sz="2800" smtClean="0"/>
              <a:t>nausea, vomiting, diarrhea, anorexia</a:t>
            </a:r>
            <a:r>
              <a:rPr lang="en-US" smtClean="0"/>
              <a:t/>
            </a:r>
            <a:br>
              <a:rPr lang="en-US" smtClean="0"/>
            </a:br>
            <a:endParaRPr lang="en-US" smtClean="0"/>
          </a:p>
          <a:p>
            <a:pPr eaLnBrk="1" hangingPunct="1">
              <a:lnSpc>
                <a:spcPct val="85000"/>
              </a:lnSpc>
              <a:spcBef>
                <a:spcPct val="15000"/>
              </a:spcBef>
              <a:spcAft>
                <a:spcPct val="15000"/>
              </a:spcAft>
              <a:buFont typeface="Wingdings" pitchFamily="2" charset="2"/>
              <a:buNone/>
              <a:defRPr/>
            </a:pPr>
            <a:r>
              <a:rPr lang="en-US" smtClean="0"/>
              <a:t>metronidazole</a:t>
            </a:r>
          </a:p>
          <a:p>
            <a:pPr eaLnBrk="1" hangingPunct="1">
              <a:lnSpc>
                <a:spcPct val="85000"/>
              </a:lnSpc>
              <a:spcBef>
                <a:spcPct val="15000"/>
              </a:spcBef>
              <a:spcAft>
                <a:spcPct val="15000"/>
              </a:spcAft>
              <a:buFont typeface="Wingdings" pitchFamily="2" charset="2"/>
              <a:buChar char="n"/>
              <a:defRPr/>
            </a:pPr>
            <a:r>
              <a:rPr lang="en-US" sz="2800" smtClean="0"/>
              <a:t>metallic taste, nausea, vomiting, diarrhea, </a:t>
            </a:r>
            <a:br>
              <a:rPr lang="en-US" sz="2800" smtClean="0"/>
            </a:br>
            <a:r>
              <a:rPr lang="en-US" sz="2800" smtClean="0"/>
              <a:t>abdominal cramps</a:t>
            </a:r>
            <a:r>
              <a:rPr lang="en-US" smtClean="0"/>
              <a:t/>
            </a:r>
            <a:br>
              <a:rPr lang="en-US" smtClean="0"/>
            </a:br>
            <a:endParaRPr lang="en-US" smtClean="0"/>
          </a:p>
          <a:p>
            <a:pPr eaLnBrk="1" hangingPunct="1">
              <a:lnSpc>
                <a:spcPct val="85000"/>
              </a:lnSpc>
              <a:spcBef>
                <a:spcPct val="15000"/>
              </a:spcBef>
              <a:spcAft>
                <a:spcPct val="15000"/>
              </a:spcAft>
              <a:buFont typeface="Wingdings" pitchFamily="2" charset="2"/>
              <a:buNone/>
              <a:defRPr/>
            </a:pPr>
            <a:r>
              <a:rPr lang="en-US" smtClean="0"/>
              <a:t>iodoquinol</a:t>
            </a:r>
          </a:p>
          <a:p>
            <a:pPr eaLnBrk="1" hangingPunct="1">
              <a:lnSpc>
                <a:spcPct val="85000"/>
              </a:lnSpc>
              <a:spcBef>
                <a:spcPct val="15000"/>
              </a:spcBef>
              <a:spcAft>
                <a:spcPct val="15000"/>
              </a:spcAft>
              <a:buFont typeface="Wingdings" pitchFamily="2" charset="2"/>
              <a:buChar char="n"/>
              <a:defRPr/>
            </a:pPr>
            <a:r>
              <a:rPr lang="en-US" sz="2800" smtClean="0"/>
              <a:t>nausea, vomiting, diarrhea, anorexia, agranulocytosis</a:t>
            </a:r>
            <a:endParaRPr lang="en-US" smtClean="0"/>
          </a:p>
        </p:txBody>
      </p:sp>
    </p:spTree>
    <p:extLst>
      <p:ext uri="{BB962C8B-B14F-4D97-AF65-F5344CB8AC3E}">
        <p14:creationId xmlns:p14="http://schemas.microsoft.com/office/powerpoint/2010/main" val="19182932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defRPr/>
            </a:pPr>
            <a:r>
              <a:rPr lang="en-US" smtClean="0"/>
              <a:t>Antiprotozoals:  Side Effects</a:t>
            </a:r>
          </a:p>
        </p:txBody>
      </p:sp>
      <p:sp>
        <p:nvSpPr>
          <p:cNvPr id="149507" name="Rectangle 3"/>
          <p:cNvSpPr>
            <a:spLocks noGrp="1" noChangeArrowheads="1"/>
          </p:cNvSpPr>
          <p:nvPr>
            <p:ph type="body" idx="1"/>
          </p:nvPr>
        </p:nvSpPr>
        <p:spPr/>
        <p:txBody>
          <a:bodyPr/>
          <a:lstStyle/>
          <a:p>
            <a:pPr eaLnBrk="1" hangingPunct="1">
              <a:buFont typeface="Wingdings" pitchFamily="2" charset="2"/>
              <a:buNone/>
              <a:defRPr/>
            </a:pPr>
            <a:r>
              <a:rPr lang="en-US" smtClean="0"/>
              <a:t>pentamidine</a:t>
            </a:r>
          </a:p>
          <a:p>
            <a:pPr eaLnBrk="1" hangingPunct="1">
              <a:buFont typeface="Wingdings" pitchFamily="2" charset="2"/>
              <a:buChar char="n"/>
              <a:defRPr/>
            </a:pPr>
            <a:r>
              <a:rPr lang="en-US" sz="2800" smtClean="0"/>
              <a:t>bronchospasms, leukopenia, thrombocytopenia, acute pancreatitis, acute renal failure, increased liver function studies</a:t>
            </a:r>
            <a:r>
              <a:rPr lang="en-US" smtClean="0"/>
              <a:t/>
            </a:r>
            <a:br>
              <a:rPr lang="en-US" smtClean="0"/>
            </a:br>
            <a:endParaRPr lang="en-US" smtClean="0"/>
          </a:p>
          <a:p>
            <a:pPr eaLnBrk="1" hangingPunct="1">
              <a:buFont typeface="Wingdings" pitchFamily="2" charset="2"/>
              <a:buNone/>
              <a:defRPr/>
            </a:pPr>
            <a:r>
              <a:rPr lang="en-US" smtClean="0"/>
              <a:t>paromomycin</a:t>
            </a:r>
          </a:p>
          <a:p>
            <a:pPr eaLnBrk="1" hangingPunct="1">
              <a:buFont typeface="Wingdings" pitchFamily="2" charset="2"/>
              <a:buChar char="n"/>
              <a:defRPr/>
            </a:pPr>
            <a:r>
              <a:rPr lang="en-US" sz="2800" smtClean="0"/>
              <a:t>nausea, vomiting, diarrhea, stomach cramps</a:t>
            </a:r>
            <a:endParaRPr lang="en-US" smtClean="0"/>
          </a:p>
        </p:txBody>
      </p:sp>
    </p:spTree>
    <p:extLst>
      <p:ext uri="{BB962C8B-B14F-4D97-AF65-F5344CB8AC3E}">
        <p14:creationId xmlns:p14="http://schemas.microsoft.com/office/powerpoint/2010/main" val="19165324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Rectangle 4"/>
          <p:cNvSpPr>
            <a:spLocks noGrp="1" noChangeArrowheads="1"/>
          </p:cNvSpPr>
          <p:nvPr>
            <p:ph type="title"/>
          </p:nvPr>
        </p:nvSpPr>
        <p:spPr/>
        <p:txBody>
          <a:bodyPr/>
          <a:lstStyle/>
          <a:p>
            <a:pPr eaLnBrk="1" hangingPunct="1">
              <a:defRPr/>
            </a:pPr>
            <a:r>
              <a:rPr lang="en-US" smtClean="0"/>
              <a:t>Antihelmintic drugs</a:t>
            </a:r>
            <a:endParaRPr lang="uk-UA" smtClean="0"/>
          </a:p>
        </p:txBody>
      </p:sp>
      <p:pic>
        <p:nvPicPr>
          <p:cNvPr id="12697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524000"/>
            <a:ext cx="8229600" cy="5334000"/>
          </a:xfrm>
        </p:spPr>
      </p:pic>
    </p:spTree>
    <p:extLst>
      <p:ext uri="{BB962C8B-B14F-4D97-AF65-F5344CB8AC3E}">
        <p14:creationId xmlns:p14="http://schemas.microsoft.com/office/powerpoint/2010/main" val="21657088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ru-RU" altLang="en-US" sz="4000" smtClean="0">
                <a:effectLst/>
              </a:rPr>
              <a:t>Roundworm characteristics</a:t>
            </a:r>
            <a:br>
              <a:rPr lang="ru-RU" altLang="en-US" sz="4000" smtClean="0">
                <a:effectLst/>
              </a:rPr>
            </a:br>
            <a:endParaRPr lang="ru-RU" altLang="en-US" sz="4000" smtClean="0">
              <a:effectLst/>
            </a:endParaRPr>
          </a:p>
        </p:txBody>
      </p:sp>
      <p:sp>
        <p:nvSpPr>
          <p:cNvPr id="238595" name="Rectangle 3"/>
          <p:cNvSpPr>
            <a:spLocks noGrp="1" noChangeArrowheads="1"/>
          </p:cNvSpPr>
          <p:nvPr>
            <p:ph type="body" idx="1"/>
          </p:nvPr>
        </p:nvSpPr>
        <p:spPr/>
        <p:txBody>
          <a:bodyPr/>
          <a:lstStyle/>
          <a:p>
            <a:pPr eaLnBrk="1" hangingPunct="1">
              <a:lnSpc>
                <a:spcPct val="90000"/>
              </a:lnSpc>
              <a:buFont typeface="Wingdings" pitchFamily="2" charset="2"/>
              <a:buChar char="n"/>
              <a:defRPr/>
            </a:pPr>
            <a:r>
              <a:rPr lang="uk-UA" sz="2400" smtClean="0">
                <a:effectLst/>
              </a:rPr>
              <a:t>Round in cross section</a:t>
            </a:r>
          </a:p>
          <a:p>
            <a:pPr eaLnBrk="1" hangingPunct="1">
              <a:lnSpc>
                <a:spcPct val="90000"/>
              </a:lnSpc>
              <a:buFont typeface="Wingdings" pitchFamily="2" charset="2"/>
              <a:buChar char="n"/>
              <a:defRPr/>
            </a:pPr>
            <a:r>
              <a:rPr lang="uk-UA" sz="2400" smtClean="0">
                <a:effectLst/>
              </a:rPr>
              <a:t>Digestive system complete – mouth to anus</a:t>
            </a:r>
          </a:p>
          <a:p>
            <a:pPr eaLnBrk="1" hangingPunct="1">
              <a:lnSpc>
                <a:spcPct val="90000"/>
              </a:lnSpc>
              <a:buFont typeface="Wingdings" pitchFamily="2" charset="2"/>
              <a:buChar char="n"/>
              <a:defRPr/>
            </a:pPr>
            <a:r>
              <a:rPr lang="uk-UA" sz="2400" smtClean="0">
                <a:effectLst/>
              </a:rPr>
              <a:t>Acellular cuticle</a:t>
            </a:r>
          </a:p>
          <a:p>
            <a:pPr eaLnBrk="1" hangingPunct="1">
              <a:lnSpc>
                <a:spcPct val="90000"/>
              </a:lnSpc>
              <a:buFont typeface="Wingdings" pitchFamily="2" charset="2"/>
              <a:buChar char="n"/>
              <a:defRPr/>
            </a:pPr>
            <a:r>
              <a:rPr lang="uk-UA" sz="2400" smtClean="0">
                <a:effectLst/>
              </a:rPr>
              <a:t>Four larval stages</a:t>
            </a:r>
          </a:p>
          <a:p>
            <a:pPr eaLnBrk="1" hangingPunct="1">
              <a:lnSpc>
                <a:spcPct val="90000"/>
              </a:lnSpc>
              <a:buFont typeface="Wingdings" pitchFamily="2" charset="2"/>
              <a:buChar char="n"/>
              <a:defRPr/>
            </a:pPr>
            <a:r>
              <a:rPr lang="uk-UA" sz="2400" smtClean="0">
                <a:effectLst/>
              </a:rPr>
              <a:t>Subcuticular layer of muscle</a:t>
            </a:r>
          </a:p>
          <a:p>
            <a:pPr eaLnBrk="1" hangingPunct="1">
              <a:lnSpc>
                <a:spcPct val="90000"/>
              </a:lnSpc>
              <a:buFont typeface="Wingdings" pitchFamily="2" charset="2"/>
              <a:buChar char="n"/>
              <a:defRPr/>
            </a:pPr>
            <a:r>
              <a:rPr lang="uk-UA" sz="2400" smtClean="0">
                <a:effectLst/>
              </a:rPr>
              <a:t>Separate sexes</a:t>
            </a:r>
          </a:p>
          <a:p>
            <a:pPr eaLnBrk="1" hangingPunct="1">
              <a:lnSpc>
                <a:spcPct val="90000"/>
              </a:lnSpc>
              <a:buFont typeface="Wingdings" pitchFamily="2" charset="2"/>
              <a:buChar char="n"/>
              <a:defRPr/>
            </a:pPr>
            <a:r>
              <a:rPr lang="uk-UA" sz="2400" smtClean="0">
                <a:effectLst/>
              </a:rPr>
              <a:t>Terms: egg (ova)</a:t>
            </a:r>
          </a:p>
          <a:p>
            <a:pPr eaLnBrk="1" hangingPunct="1">
              <a:lnSpc>
                <a:spcPct val="90000"/>
              </a:lnSpc>
              <a:buFont typeface="Wingdings" pitchFamily="2" charset="2"/>
              <a:buChar char="n"/>
              <a:defRPr/>
            </a:pPr>
            <a:r>
              <a:rPr lang="uk-UA" sz="2400" smtClean="0">
                <a:effectLst/>
              </a:rPr>
              <a:t>embryo</a:t>
            </a:r>
          </a:p>
          <a:p>
            <a:pPr eaLnBrk="1" hangingPunct="1">
              <a:lnSpc>
                <a:spcPct val="90000"/>
              </a:lnSpc>
              <a:buFont typeface="Wingdings" pitchFamily="2" charset="2"/>
              <a:buChar char="n"/>
              <a:defRPr/>
            </a:pPr>
            <a:r>
              <a:rPr lang="uk-UA" sz="2400" smtClean="0">
                <a:effectLst/>
              </a:rPr>
              <a:t>larva</a:t>
            </a:r>
          </a:p>
          <a:p>
            <a:pPr eaLnBrk="1" hangingPunct="1">
              <a:lnSpc>
                <a:spcPct val="90000"/>
              </a:lnSpc>
              <a:buFont typeface="Wingdings" pitchFamily="2" charset="2"/>
              <a:buChar char="n"/>
              <a:defRPr/>
            </a:pPr>
            <a:r>
              <a:rPr lang="uk-UA" sz="2400" smtClean="0">
                <a:effectLst/>
              </a:rPr>
              <a:t>adult</a:t>
            </a:r>
          </a:p>
          <a:p>
            <a:pPr eaLnBrk="1" hangingPunct="1">
              <a:lnSpc>
                <a:spcPct val="90000"/>
              </a:lnSpc>
              <a:buFont typeface="Wingdings" pitchFamily="2" charset="2"/>
              <a:buChar char="n"/>
              <a:defRPr/>
            </a:pPr>
            <a:endParaRPr lang="uk-UA" sz="2400" smtClean="0"/>
          </a:p>
        </p:txBody>
      </p:sp>
    </p:spTree>
    <p:extLst>
      <p:ext uri="{BB962C8B-B14F-4D97-AF65-F5344CB8AC3E}">
        <p14:creationId xmlns:p14="http://schemas.microsoft.com/office/powerpoint/2010/main" val="330460344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lang="en-US" smtClean="0"/>
              <a:t>Antihelmintics</a:t>
            </a:r>
          </a:p>
        </p:txBody>
      </p:sp>
      <p:sp>
        <p:nvSpPr>
          <p:cNvPr id="150531" name="Rectangle 3"/>
          <p:cNvSpPr>
            <a:spLocks noGrp="1" noChangeArrowheads="1"/>
          </p:cNvSpPr>
          <p:nvPr>
            <p:ph type="body" idx="1"/>
          </p:nvPr>
        </p:nvSpPr>
        <p:spPr/>
        <p:txBody>
          <a:bodyPr>
            <a:normAutofit lnSpcReduction="10000"/>
          </a:bodyPr>
          <a:lstStyle/>
          <a:p>
            <a:pPr eaLnBrk="1" hangingPunct="1">
              <a:lnSpc>
                <a:spcPct val="85000"/>
              </a:lnSpc>
              <a:spcAft>
                <a:spcPct val="20000"/>
              </a:spcAft>
              <a:buFont typeface="Wingdings" pitchFamily="2" charset="2"/>
              <a:buChar char="n"/>
              <a:defRPr/>
            </a:pPr>
            <a:r>
              <a:rPr lang="en-US" smtClean="0"/>
              <a:t>diethylcarbamazine (Hetrazan)</a:t>
            </a:r>
          </a:p>
          <a:p>
            <a:pPr eaLnBrk="1" hangingPunct="1">
              <a:lnSpc>
                <a:spcPct val="85000"/>
              </a:lnSpc>
              <a:spcAft>
                <a:spcPct val="20000"/>
              </a:spcAft>
              <a:buFont typeface="Wingdings" pitchFamily="2" charset="2"/>
              <a:buChar char="n"/>
              <a:defRPr/>
            </a:pPr>
            <a:r>
              <a:rPr lang="en-US" smtClean="0"/>
              <a:t>mebendazole (Vermox)</a:t>
            </a:r>
          </a:p>
          <a:p>
            <a:pPr eaLnBrk="1" hangingPunct="1">
              <a:lnSpc>
                <a:spcPct val="85000"/>
              </a:lnSpc>
              <a:spcAft>
                <a:spcPct val="20000"/>
              </a:spcAft>
              <a:buFont typeface="Wingdings" pitchFamily="2" charset="2"/>
              <a:buChar char="n"/>
              <a:defRPr/>
            </a:pPr>
            <a:r>
              <a:rPr lang="en-US" smtClean="0"/>
              <a:t>niclosamide (Niclocide)</a:t>
            </a:r>
          </a:p>
          <a:p>
            <a:pPr eaLnBrk="1" hangingPunct="1">
              <a:lnSpc>
                <a:spcPct val="85000"/>
              </a:lnSpc>
              <a:spcAft>
                <a:spcPct val="20000"/>
              </a:spcAft>
              <a:buFont typeface="Wingdings" pitchFamily="2" charset="2"/>
              <a:buChar char="n"/>
              <a:defRPr/>
            </a:pPr>
            <a:r>
              <a:rPr lang="en-US" smtClean="0"/>
              <a:t>oxamniquine (Vansil)</a:t>
            </a:r>
          </a:p>
          <a:p>
            <a:pPr eaLnBrk="1" hangingPunct="1">
              <a:lnSpc>
                <a:spcPct val="85000"/>
              </a:lnSpc>
              <a:spcAft>
                <a:spcPct val="20000"/>
              </a:spcAft>
              <a:buFont typeface="Wingdings" pitchFamily="2" charset="2"/>
              <a:buChar char="n"/>
              <a:defRPr/>
            </a:pPr>
            <a:r>
              <a:rPr lang="en-US" smtClean="0"/>
              <a:t>piperazine (Vermizine)</a:t>
            </a:r>
          </a:p>
          <a:p>
            <a:pPr eaLnBrk="1" hangingPunct="1">
              <a:lnSpc>
                <a:spcPct val="85000"/>
              </a:lnSpc>
              <a:spcAft>
                <a:spcPct val="20000"/>
              </a:spcAft>
              <a:buFont typeface="Wingdings" pitchFamily="2" charset="2"/>
              <a:buChar char="n"/>
              <a:defRPr/>
            </a:pPr>
            <a:r>
              <a:rPr lang="en-US" smtClean="0"/>
              <a:t>praziquantel (Biltricide)</a:t>
            </a:r>
          </a:p>
          <a:p>
            <a:pPr eaLnBrk="1" hangingPunct="1">
              <a:lnSpc>
                <a:spcPct val="85000"/>
              </a:lnSpc>
              <a:spcAft>
                <a:spcPct val="20000"/>
              </a:spcAft>
              <a:buFont typeface="Wingdings" pitchFamily="2" charset="2"/>
              <a:buChar char="n"/>
              <a:defRPr/>
            </a:pPr>
            <a:r>
              <a:rPr lang="en-US" smtClean="0"/>
              <a:t>pyrantel (Antiminth)</a:t>
            </a:r>
          </a:p>
          <a:p>
            <a:pPr eaLnBrk="1" hangingPunct="1">
              <a:lnSpc>
                <a:spcPct val="85000"/>
              </a:lnSpc>
              <a:spcAft>
                <a:spcPct val="20000"/>
              </a:spcAft>
              <a:buFont typeface="Wingdings" pitchFamily="2" charset="2"/>
              <a:buChar char="n"/>
              <a:defRPr/>
            </a:pPr>
            <a:r>
              <a:rPr lang="en-US" smtClean="0"/>
              <a:t>thiabendazole (Mintezol)</a:t>
            </a:r>
          </a:p>
        </p:txBody>
      </p:sp>
    </p:spTree>
    <p:extLst>
      <p:ext uri="{BB962C8B-B14F-4D97-AF65-F5344CB8AC3E}">
        <p14:creationId xmlns:p14="http://schemas.microsoft.com/office/powerpoint/2010/main" val="11475843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smtClean="0"/>
              <a:t>Antihelmintics</a:t>
            </a:r>
          </a:p>
        </p:txBody>
      </p:sp>
      <p:sp>
        <p:nvSpPr>
          <p:cNvPr id="151555" name="Rectangle 3"/>
          <p:cNvSpPr>
            <a:spLocks noGrp="1" noChangeArrowheads="1"/>
          </p:cNvSpPr>
          <p:nvPr>
            <p:ph type="body" idx="1"/>
          </p:nvPr>
        </p:nvSpPr>
        <p:spPr/>
        <p:txBody>
          <a:bodyPr/>
          <a:lstStyle/>
          <a:p>
            <a:pPr eaLnBrk="1" hangingPunct="1">
              <a:buFont typeface="Wingdings" pitchFamily="2" charset="2"/>
              <a:buChar char="n"/>
              <a:defRPr/>
            </a:pPr>
            <a:r>
              <a:rPr lang="en-US" smtClean="0"/>
              <a:t>Drugs used to treat parasitic worm infections:  helmintic infections</a:t>
            </a:r>
          </a:p>
          <a:p>
            <a:pPr eaLnBrk="1" hangingPunct="1">
              <a:buFont typeface="Wingdings" pitchFamily="2" charset="2"/>
              <a:buChar char="n"/>
              <a:defRPr/>
            </a:pPr>
            <a:r>
              <a:rPr lang="en-US" smtClean="0"/>
              <a:t>Unlike protozoa, helminths are large and have complex cellular structures</a:t>
            </a:r>
          </a:p>
          <a:p>
            <a:pPr eaLnBrk="1" hangingPunct="1">
              <a:buFont typeface="Wingdings" pitchFamily="2" charset="2"/>
              <a:buChar char="n"/>
              <a:defRPr/>
            </a:pPr>
            <a:r>
              <a:rPr lang="en-US" smtClean="0"/>
              <a:t>Drug treatment is very specific</a:t>
            </a:r>
          </a:p>
        </p:txBody>
      </p:sp>
    </p:spTree>
    <p:extLst>
      <p:ext uri="{BB962C8B-B14F-4D97-AF65-F5344CB8AC3E}">
        <p14:creationId xmlns:p14="http://schemas.microsoft.com/office/powerpoint/2010/main" val="354887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bwMode="auto">
          <a:xfrm>
            <a:off x="228600" y="990600"/>
            <a:ext cx="8610600"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just" eaLnBrk="1" hangingPunct="1">
              <a:lnSpc>
                <a:spcPct val="90000"/>
              </a:lnSpc>
              <a:buSzPct val="70000"/>
              <a:buFont typeface="Wingdings" pitchFamily="2" charset="2"/>
              <a:buChar char="v"/>
            </a:pPr>
            <a:r>
              <a:rPr lang="en-US" sz="2800" dirty="0" smtClean="0"/>
              <a:t>Metabolism  = change / biotransformation</a:t>
            </a:r>
          </a:p>
          <a:p>
            <a:pPr algn="just" eaLnBrk="1" hangingPunct="1">
              <a:lnSpc>
                <a:spcPct val="90000"/>
              </a:lnSpc>
              <a:buSzPct val="70000"/>
              <a:buFont typeface="Wingdings" pitchFamily="2" charset="2"/>
              <a:buChar char="v"/>
            </a:pPr>
            <a:r>
              <a:rPr lang="en-US" sz="2800" dirty="0" smtClean="0">
                <a:solidFill>
                  <a:srgbClr val="0033CC"/>
                </a:solidFill>
              </a:rPr>
              <a:t>The conversion from one chemical form to another</a:t>
            </a:r>
            <a:endParaRPr lang="en-US" sz="2800" dirty="0" smtClean="0"/>
          </a:p>
          <a:p>
            <a:pPr algn="just" eaLnBrk="1" hangingPunct="1">
              <a:lnSpc>
                <a:spcPct val="90000"/>
              </a:lnSpc>
              <a:buFont typeface="Wingdings" pitchFamily="2" charset="2"/>
              <a:buChar char="v"/>
            </a:pPr>
            <a:r>
              <a:rPr lang="en-US" sz="2800" u="sng" dirty="0" smtClean="0"/>
              <a:t>Site of drug biotransformation</a:t>
            </a:r>
          </a:p>
          <a:p>
            <a:pPr lvl="2" algn="just" eaLnBrk="1" hangingPunct="1">
              <a:lnSpc>
                <a:spcPct val="90000"/>
              </a:lnSpc>
            </a:pPr>
            <a:r>
              <a:rPr lang="en-US" sz="2800" dirty="0" smtClean="0">
                <a:solidFill>
                  <a:srgbClr val="0033CC"/>
                </a:solidFill>
              </a:rPr>
              <a:t>Liver</a:t>
            </a:r>
            <a:r>
              <a:rPr lang="en-US" sz="2800" dirty="0" smtClean="0"/>
              <a:t> - cytochrome P450 pathways OR microsomal P450 pathways are used to metabolize most agents</a:t>
            </a:r>
          </a:p>
          <a:p>
            <a:pPr lvl="2" algn="just" eaLnBrk="1" hangingPunct="1">
              <a:lnSpc>
                <a:spcPct val="90000"/>
              </a:lnSpc>
            </a:pPr>
            <a:r>
              <a:rPr lang="en-US" sz="2800" dirty="0" smtClean="0">
                <a:solidFill>
                  <a:srgbClr val="FF0000"/>
                </a:solidFill>
              </a:rPr>
              <a:t>Enzymatic alteration</a:t>
            </a:r>
            <a:r>
              <a:rPr lang="en-US" sz="2800" dirty="0" smtClean="0"/>
              <a:t> of drug structure</a:t>
            </a:r>
            <a:endParaRPr lang="en-US" sz="2800" b="1" dirty="0" smtClean="0"/>
          </a:p>
          <a:p>
            <a:pPr algn="just" eaLnBrk="1" hangingPunct="1">
              <a:lnSpc>
                <a:spcPct val="90000"/>
              </a:lnSpc>
              <a:buSzPct val="70000"/>
              <a:buFont typeface="Wingdings" pitchFamily="2" charset="2"/>
              <a:buChar char="v"/>
            </a:pPr>
            <a:r>
              <a:rPr lang="en-US" sz="2800" b="1" u="sng" dirty="0" smtClean="0"/>
              <a:t> </a:t>
            </a:r>
            <a:r>
              <a:rPr lang="en-US" sz="2800" u="sng" dirty="0" smtClean="0"/>
              <a:t>Effect of  metabolism</a:t>
            </a:r>
            <a:r>
              <a:rPr lang="en-US" sz="2800" dirty="0" smtClean="0"/>
              <a:t> </a:t>
            </a:r>
          </a:p>
          <a:p>
            <a:pPr lvl="1" algn="just" eaLnBrk="1" hangingPunct="1">
              <a:lnSpc>
                <a:spcPct val="90000"/>
              </a:lnSpc>
              <a:buSzPct val="70000"/>
              <a:buFont typeface="Wingdings" pitchFamily="2" charset="2"/>
              <a:buChar char="v"/>
            </a:pPr>
            <a:r>
              <a:rPr lang="en-US" dirty="0" smtClean="0"/>
              <a:t>80% of drugs  become inactive</a:t>
            </a:r>
          </a:p>
          <a:p>
            <a:pPr lvl="1" algn="just" eaLnBrk="1" hangingPunct="1">
              <a:lnSpc>
                <a:spcPct val="90000"/>
              </a:lnSpc>
              <a:buSzPct val="70000"/>
              <a:buFont typeface="Wingdings" pitchFamily="2" charset="2"/>
              <a:buChar char="v"/>
            </a:pPr>
            <a:r>
              <a:rPr lang="en-US" dirty="0" smtClean="0"/>
              <a:t>Inactive drug becomes active: </a:t>
            </a:r>
            <a:r>
              <a:rPr lang="en-US" dirty="0" err="1" smtClean="0"/>
              <a:t>Prodrug</a:t>
            </a:r>
            <a:endParaRPr lang="en-US" dirty="0" smtClean="0"/>
          </a:p>
          <a:p>
            <a:pPr lvl="1" algn="just" eaLnBrk="1" hangingPunct="1">
              <a:lnSpc>
                <a:spcPct val="90000"/>
              </a:lnSpc>
              <a:buSzPct val="70000"/>
              <a:buFont typeface="Wingdings" pitchFamily="2" charset="2"/>
              <a:buChar char="v"/>
            </a:pPr>
            <a:r>
              <a:rPr lang="en-US" dirty="0" smtClean="0"/>
              <a:t>Some drugs do not get  metabolized at all</a:t>
            </a:r>
          </a:p>
          <a:p>
            <a:pPr algn="just">
              <a:lnSpc>
                <a:spcPct val="90000"/>
              </a:lnSpc>
              <a:buSzPct val="70000"/>
              <a:buFont typeface="Wingdings" pitchFamily="2" charset="2"/>
              <a:buChar char="v"/>
            </a:pPr>
            <a:r>
              <a:rPr lang="en-US" dirty="0" smtClean="0"/>
              <a:t>Other drugs may induce or inhibit metabolism</a:t>
            </a:r>
            <a:endParaRPr lang="en-US" dirty="0"/>
          </a:p>
        </p:txBody>
      </p:sp>
      <p:sp>
        <p:nvSpPr>
          <p:cNvPr id="5" name="Rectangle 2"/>
          <p:cNvSpPr>
            <a:spLocks noGrp="1" noChangeArrowheads="1"/>
          </p:cNvSpPr>
          <p:nvPr>
            <p:ph type="title"/>
          </p:nvPr>
        </p:nvSpPr>
        <p:spPr bwMode="auto">
          <a:xfrm>
            <a:off x="457200" y="274638"/>
            <a:ext cx="8229600" cy="48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b="1" dirty="0" smtClean="0"/>
              <a:t>METABOLISM</a:t>
            </a:r>
          </a:p>
        </p:txBody>
      </p:sp>
    </p:spTree>
    <p:extLst>
      <p:ext uri="{BB962C8B-B14F-4D97-AF65-F5344CB8AC3E}">
        <p14:creationId xmlns:p14="http://schemas.microsoft.com/office/powerpoint/2010/main" val="238891861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smtClean="0"/>
              <a:t>Antihelmintics</a:t>
            </a:r>
          </a:p>
        </p:txBody>
      </p:sp>
      <p:sp>
        <p:nvSpPr>
          <p:cNvPr id="152579" name="Rectangle 3"/>
          <p:cNvSpPr>
            <a:spLocks noGrp="1" noChangeArrowheads="1"/>
          </p:cNvSpPr>
          <p:nvPr>
            <p:ph type="body" idx="1"/>
          </p:nvPr>
        </p:nvSpPr>
        <p:spPr/>
        <p:txBody>
          <a:bodyPr/>
          <a:lstStyle/>
          <a:p>
            <a:pPr eaLnBrk="1" hangingPunct="1">
              <a:buFont typeface="Wingdings" pitchFamily="2" charset="2"/>
              <a:buChar char="n"/>
              <a:defRPr/>
            </a:pPr>
            <a:r>
              <a:rPr lang="en-US" smtClean="0"/>
              <a:t>It is VERY IMPORTANT to identify the causative worm</a:t>
            </a:r>
          </a:p>
          <a:p>
            <a:pPr eaLnBrk="1" hangingPunct="1">
              <a:buFont typeface="Wingdings" pitchFamily="2" charset="2"/>
              <a:buChar char="n"/>
              <a:defRPr/>
            </a:pPr>
            <a:r>
              <a:rPr lang="en-US" smtClean="0"/>
              <a:t>Done by finding the parasite ova or larvae in           feces, urine, blood, sputum, or tissue</a:t>
            </a:r>
          </a:p>
          <a:p>
            <a:pPr lvl="1" eaLnBrk="1" hangingPunct="1">
              <a:defRPr/>
            </a:pPr>
            <a:r>
              <a:rPr lang="en-US" smtClean="0"/>
              <a:t>cestodes (tapeworms)</a:t>
            </a:r>
          </a:p>
          <a:p>
            <a:pPr lvl="1" eaLnBrk="1" hangingPunct="1">
              <a:defRPr/>
            </a:pPr>
            <a:r>
              <a:rPr lang="en-US" smtClean="0"/>
              <a:t>nematodes (roundworms)</a:t>
            </a:r>
          </a:p>
          <a:p>
            <a:pPr lvl="1" eaLnBrk="1" hangingPunct="1">
              <a:defRPr/>
            </a:pPr>
            <a:r>
              <a:rPr lang="en-US" smtClean="0"/>
              <a:t>trematodes (flukes)</a:t>
            </a:r>
          </a:p>
        </p:txBody>
      </p:sp>
    </p:spTree>
    <p:extLst>
      <p:ext uri="{BB962C8B-B14F-4D97-AF65-F5344CB8AC3E}">
        <p14:creationId xmlns:p14="http://schemas.microsoft.com/office/powerpoint/2010/main" val="339637144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normAutofit fontScale="90000"/>
          </a:bodyPr>
          <a:lstStyle/>
          <a:p>
            <a:pPr eaLnBrk="1" hangingPunct="1">
              <a:defRPr/>
            </a:pPr>
            <a:r>
              <a:rPr lang="en-US" smtClean="0"/>
              <a:t>Antihelmintics:  Mechanism of Action and Uses</a:t>
            </a:r>
          </a:p>
        </p:txBody>
      </p:sp>
      <p:sp>
        <p:nvSpPr>
          <p:cNvPr id="153603" name="Rectangle 3"/>
          <p:cNvSpPr>
            <a:spLocks noGrp="1" noChangeArrowheads="1"/>
          </p:cNvSpPr>
          <p:nvPr>
            <p:ph type="body" idx="1"/>
          </p:nvPr>
        </p:nvSpPr>
        <p:spPr>
          <a:xfrm>
            <a:off x="762000" y="1981200"/>
            <a:ext cx="7778750" cy="4119563"/>
          </a:xfrm>
        </p:spPr>
        <p:txBody>
          <a:bodyPr/>
          <a:lstStyle/>
          <a:p>
            <a:pPr marL="287338" indent="-287338" eaLnBrk="1" hangingPunct="1">
              <a:spcBef>
                <a:spcPct val="25000"/>
              </a:spcBef>
              <a:spcAft>
                <a:spcPct val="25000"/>
              </a:spcAft>
              <a:buFont typeface="Wingdings" pitchFamily="2" charset="2"/>
              <a:buNone/>
              <a:defRPr/>
            </a:pPr>
            <a:r>
              <a:rPr lang="en-US" sz="2400" smtClean="0"/>
              <a:t>diethylcarbamazine (Hetrazan)</a:t>
            </a:r>
          </a:p>
          <a:p>
            <a:pPr marL="287338" indent="-287338" eaLnBrk="1" hangingPunct="1">
              <a:spcBef>
                <a:spcPct val="25000"/>
              </a:spcBef>
              <a:spcAft>
                <a:spcPct val="25000"/>
              </a:spcAft>
              <a:buFont typeface="Wingdings" pitchFamily="2" charset="2"/>
              <a:buChar char="n"/>
              <a:defRPr/>
            </a:pPr>
            <a:r>
              <a:rPr lang="en-US" sz="2400" smtClean="0"/>
              <a:t>Inhibits rate of embryogenesis</a:t>
            </a:r>
            <a:br>
              <a:rPr lang="en-US" sz="2400" smtClean="0"/>
            </a:br>
            <a:endParaRPr lang="en-US" sz="2400" smtClean="0"/>
          </a:p>
          <a:p>
            <a:pPr marL="287338" indent="-287338" eaLnBrk="1" hangingPunct="1">
              <a:spcBef>
                <a:spcPct val="25000"/>
              </a:spcBef>
              <a:spcAft>
                <a:spcPct val="25000"/>
              </a:spcAft>
              <a:buFont typeface="Wingdings" pitchFamily="2" charset="2"/>
              <a:buNone/>
              <a:defRPr/>
            </a:pPr>
            <a:r>
              <a:rPr lang="en-US" sz="2400" smtClean="0"/>
              <a:t>thiabendazole (Mintezol)</a:t>
            </a:r>
          </a:p>
          <a:p>
            <a:pPr marL="287338" indent="-287338" eaLnBrk="1" hangingPunct="1">
              <a:spcBef>
                <a:spcPct val="25000"/>
              </a:spcBef>
              <a:spcAft>
                <a:spcPct val="25000"/>
              </a:spcAft>
              <a:buFont typeface="Wingdings" pitchFamily="2" charset="2"/>
              <a:buChar char="n"/>
              <a:defRPr/>
            </a:pPr>
            <a:r>
              <a:rPr lang="en-US" sz="2400" smtClean="0"/>
              <a:t>Inhibits the helminth-specific enzyme, fumarate reductase</a:t>
            </a:r>
          </a:p>
          <a:p>
            <a:pPr marL="627063" lvl="1" indent="-222250" eaLnBrk="1" hangingPunct="1">
              <a:spcBef>
                <a:spcPct val="25000"/>
              </a:spcBef>
              <a:spcAft>
                <a:spcPct val="25000"/>
              </a:spcAft>
              <a:buFontTx/>
              <a:buNone/>
              <a:defRPr/>
            </a:pPr>
            <a:r>
              <a:rPr lang="en-US" sz="2400" smtClean="0"/>
              <a:t/>
            </a:r>
            <a:br>
              <a:rPr lang="en-US" sz="2400" smtClean="0"/>
            </a:br>
            <a:r>
              <a:rPr lang="en-US" sz="2400" smtClean="0"/>
              <a:t>Both used for nematodes </a:t>
            </a:r>
            <a:br>
              <a:rPr lang="en-US" sz="2400" smtClean="0"/>
            </a:br>
            <a:r>
              <a:rPr lang="en-US" sz="2400" smtClean="0"/>
              <a:t>(tissue and some roundworms)</a:t>
            </a:r>
          </a:p>
        </p:txBody>
      </p:sp>
    </p:spTree>
    <p:extLst>
      <p:ext uri="{BB962C8B-B14F-4D97-AF65-F5344CB8AC3E}">
        <p14:creationId xmlns:p14="http://schemas.microsoft.com/office/powerpoint/2010/main" val="7312420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normAutofit fontScale="90000"/>
          </a:bodyPr>
          <a:lstStyle/>
          <a:p>
            <a:pPr eaLnBrk="1" hangingPunct="1">
              <a:defRPr/>
            </a:pPr>
            <a:r>
              <a:rPr lang="en-US" smtClean="0"/>
              <a:t>Antihelmintics:  Mechanism of Action</a:t>
            </a:r>
          </a:p>
        </p:txBody>
      </p:sp>
      <p:sp>
        <p:nvSpPr>
          <p:cNvPr id="154627" name="Rectangle 3"/>
          <p:cNvSpPr>
            <a:spLocks noGrp="1" noChangeArrowheads="1"/>
          </p:cNvSpPr>
          <p:nvPr>
            <p:ph type="body" idx="1"/>
          </p:nvPr>
        </p:nvSpPr>
        <p:spPr/>
        <p:txBody>
          <a:bodyPr/>
          <a:lstStyle/>
          <a:p>
            <a:pPr marL="287338" indent="-287338" eaLnBrk="1" hangingPunct="1">
              <a:buFont typeface="Wingdings" pitchFamily="2" charset="2"/>
              <a:buNone/>
              <a:defRPr/>
            </a:pPr>
            <a:r>
              <a:rPr lang="en-US" dirty="0" err="1" smtClean="0"/>
              <a:t>piperazine</a:t>
            </a:r>
            <a:r>
              <a:rPr lang="en-US" dirty="0" smtClean="0"/>
              <a:t>  and </a:t>
            </a:r>
            <a:r>
              <a:rPr lang="en-US" dirty="0" err="1" smtClean="0"/>
              <a:t>pyrantel</a:t>
            </a:r>
            <a:r>
              <a:rPr lang="en-US" dirty="0" smtClean="0"/>
              <a:t> </a:t>
            </a:r>
          </a:p>
          <a:p>
            <a:pPr marL="287338" indent="-287338" eaLnBrk="1" hangingPunct="1">
              <a:buFont typeface="Wingdings" pitchFamily="2" charset="2"/>
              <a:buChar char="n"/>
              <a:defRPr/>
            </a:pPr>
            <a:r>
              <a:rPr lang="en-US" sz="2800" dirty="0" smtClean="0"/>
              <a:t>Blocks acetylcholine at the neuromuscular junction, resulting in paralysis of the worms, which are then expelled through the GI tract</a:t>
            </a:r>
            <a:endParaRPr lang="en-US" dirty="0" smtClean="0"/>
          </a:p>
          <a:p>
            <a:pPr marL="457200" lvl="1" indent="0" eaLnBrk="1" hangingPunct="1">
              <a:buFontTx/>
              <a:buNone/>
              <a:defRPr/>
            </a:pPr>
            <a:r>
              <a:rPr lang="en-US" dirty="0" smtClean="0"/>
              <a:t/>
            </a:r>
            <a:br>
              <a:rPr lang="en-US" dirty="0" smtClean="0"/>
            </a:br>
            <a:r>
              <a:rPr lang="en-US" dirty="0" smtClean="0"/>
              <a:t>Used to treat nematodes (giant worm and pinworm)</a:t>
            </a:r>
          </a:p>
        </p:txBody>
      </p:sp>
    </p:spTree>
    <p:extLst>
      <p:ext uri="{BB962C8B-B14F-4D97-AF65-F5344CB8AC3E}">
        <p14:creationId xmlns:p14="http://schemas.microsoft.com/office/powerpoint/2010/main" val="869135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fontScale="90000"/>
          </a:bodyPr>
          <a:lstStyle/>
          <a:p>
            <a:pPr eaLnBrk="1" hangingPunct="1">
              <a:defRPr/>
            </a:pPr>
            <a:r>
              <a:rPr lang="en-US" smtClean="0"/>
              <a:t>Antihelmintics:  Mechanism of Action</a:t>
            </a:r>
          </a:p>
        </p:txBody>
      </p:sp>
      <p:sp>
        <p:nvSpPr>
          <p:cNvPr id="155651" name="Rectangle 3"/>
          <p:cNvSpPr>
            <a:spLocks noGrp="1" noChangeArrowheads="1"/>
          </p:cNvSpPr>
          <p:nvPr>
            <p:ph type="body" idx="1"/>
          </p:nvPr>
        </p:nvSpPr>
        <p:spPr/>
        <p:txBody>
          <a:bodyPr/>
          <a:lstStyle/>
          <a:p>
            <a:pPr eaLnBrk="1" hangingPunct="1">
              <a:buFont typeface="Wingdings" pitchFamily="2" charset="2"/>
              <a:buNone/>
              <a:defRPr/>
            </a:pPr>
            <a:r>
              <a:rPr lang="en-US" smtClean="0"/>
              <a:t>mebendazole (Vermox)</a:t>
            </a:r>
          </a:p>
          <a:p>
            <a:pPr eaLnBrk="1" hangingPunct="1">
              <a:buFont typeface="Wingdings" pitchFamily="2" charset="2"/>
              <a:buChar char="n"/>
              <a:defRPr/>
            </a:pPr>
            <a:r>
              <a:rPr lang="en-US" sz="2800" smtClean="0"/>
              <a:t>Inhibits uptake of glucose and other nutrients, leading to autolysis and death of the parasitic worm</a:t>
            </a:r>
            <a:endParaRPr lang="en-US" smtClean="0"/>
          </a:p>
          <a:p>
            <a:pPr lvl="1" eaLnBrk="1" hangingPunct="1">
              <a:buFontTx/>
              <a:buNone/>
              <a:defRPr/>
            </a:pPr>
            <a:r>
              <a:rPr lang="en-US" smtClean="0"/>
              <a:t/>
            </a:r>
            <a:br>
              <a:rPr lang="en-US" smtClean="0"/>
            </a:br>
            <a:r>
              <a:rPr lang="en-US" smtClean="0"/>
              <a:t>Used to treat cestodes and nematodes</a:t>
            </a:r>
          </a:p>
        </p:txBody>
      </p:sp>
    </p:spTree>
    <p:extLst>
      <p:ext uri="{BB962C8B-B14F-4D97-AF65-F5344CB8AC3E}">
        <p14:creationId xmlns:p14="http://schemas.microsoft.com/office/powerpoint/2010/main" val="29299824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normAutofit fontScale="90000"/>
          </a:bodyPr>
          <a:lstStyle/>
          <a:p>
            <a:pPr eaLnBrk="1" hangingPunct="1">
              <a:defRPr/>
            </a:pPr>
            <a:r>
              <a:rPr lang="en-US" smtClean="0"/>
              <a:t>Antihelmintics:  Mechanism of Action</a:t>
            </a:r>
          </a:p>
        </p:txBody>
      </p:sp>
      <p:sp>
        <p:nvSpPr>
          <p:cNvPr id="156675" name="Rectangle 3"/>
          <p:cNvSpPr>
            <a:spLocks noGrp="1" noChangeArrowheads="1"/>
          </p:cNvSpPr>
          <p:nvPr>
            <p:ph type="body" idx="1"/>
          </p:nvPr>
        </p:nvSpPr>
        <p:spPr/>
        <p:txBody>
          <a:bodyPr/>
          <a:lstStyle/>
          <a:p>
            <a:pPr eaLnBrk="1" hangingPunct="1">
              <a:buFont typeface="Wingdings" pitchFamily="2" charset="2"/>
              <a:buNone/>
              <a:defRPr/>
            </a:pPr>
            <a:r>
              <a:rPr lang="en-US" smtClean="0"/>
              <a:t>niclosamide (Niclocide)</a:t>
            </a:r>
          </a:p>
          <a:p>
            <a:pPr eaLnBrk="1" hangingPunct="1">
              <a:buFont typeface="Wingdings" pitchFamily="2" charset="2"/>
              <a:buChar char="n"/>
              <a:defRPr/>
            </a:pPr>
            <a:r>
              <a:rPr lang="en-US" sz="2800" smtClean="0"/>
              <a:t>Causes the worm to become dislodged </a:t>
            </a:r>
            <a:br>
              <a:rPr lang="en-US" sz="2800" smtClean="0"/>
            </a:br>
            <a:r>
              <a:rPr lang="en-US" sz="2800" smtClean="0"/>
              <a:t>from the GI wall</a:t>
            </a:r>
          </a:p>
          <a:p>
            <a:pPr eaLnBrk="1" hangingPunct="1">
              <a:buFont typeface="Wingdings" pitchFamily="2" charset="2"/>
              <a:buChar char="n"/>
              <a:defRPr/>
            </a:pPr>
            <a:r>
              <a:rPr lang="en-US" sz="2800" smtClean="0"/>
              <a:t>They are then digested in the intestines </a:t>
            </a:r>
            <a:br>
              <a:rPr lang="en-US" sz="2800" smtClean="0"/>
            </a:br>
            <a:r>
              <a:rPr lang="en-US" sz="2800" smtClean="0"/>
              <a:t>and expelled</a:t>
            </a:r>
            <a:endParaRPr lang="en-US" smtClean="0"/>
          </a:p>
          <a:p>
            <a:pPr lvl="1" eaLnBrk="1" hangingPunct="1">
              <a:buFontTx/>
              <a:buNone/>
              <a:defRPr/>
            </a:pPr>
            <a:r>
              <a:rPr lang="en-US" smtClean="0"/>
              <a:t/>
            </a:r>
            <a:br>
              <a:rPr lang="en-US" smtClean="0"/>
            </a:br>
            <a:r>
              <a:rPr lang="en-US" smtClean="0"/>
              <a:t>Used to treat cestodes</a:t>
            </a:r>
          </a:p>
        </p:txBody>
      </p:sp>
    </p:spTree>
    <p:extLst>
      <p:ext uri="{BB962C8B-B14F-4D97-AF65-F5344CB8AC3E}">
        <p14:creationId xmlns:p14="http://schemas.microsoft.com/office/powerpoint/2010/main" val="30756642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normAutofit fontScale="90000"/>
          </a:bodyPr>
          <a:lstStyle/>
          <a:p>
            <a:pPr eaLnBrk="1" hangingPunct="1">
              <a:defRPr/>
            </a:pPr>
            <a:r>
              <a:rPr lang="en-US" smtClean="0"/>
              <a:t>Antihelmintics:  Mechanism of Action</a:t>
            </a:r>
          </a:p>
        </p:txBody>
      </p:sp>
      <p:sp>
        <p:nvSpPr>
          <p:cNvPr id="157699" name="Rectangle 3"/>
          <p:cNvSpPr>
            <a:spLocks noGrp="1" noChangeArrowheads="1"/>
          </p:cNvSpPr>
          <p:nvPr>
            <p:ph type="body" idx="1"/>
          </p:nvPr>
        </p:nvSpPr>
        <p:spPr/>
        <p:txBody>
          <a:bodyPr/>
          <a:lstStyle/>
          <a:p>
            <a:pPr eaLnBrk="1" hangingPunct="1">
              <a:lnSpc>
                <a:spcPct val="85000"/>
              </a:lnSpc>
              <a:spcBef>
                <a:spcPct val="25000"/>
              </a:spcBef>
              <a:spcAft>
                <a:spcPct val="25000"/>
              </a:spcAft>
              <a:buFont typeface="Wingdings" pitchFamily="2" charset="2"/>
              <a:buNone/>
              <a:defRPr/>
            </a:pPr>
            <a:r>
              <a:rPr lang="en-US" dirty="0" err="1" smtClean="0"/>
              <a:t>oxamniquine</a:t>
            </a:r>
            <a:r>
              <a:rPr lang="en-US" dirty="0" smtClean="0"/>
              <a:t>  and </a:t>
            </a:r>
            <a:r>
              <a:rPr lang="en-US" dirty="0" err="1" smtClean="0"/>
              <a:t>praziquantel</a:t>
            </a:r>
            <a:r>
              <a:rPr lang="en-US" dirty="0" smtClean="0"/>
              <a:t> </a:t>
            </a:r>
          </a:p>
          <a:p>
            <a:pPr eaLnBrk="1" hangingPunct="1">
              <a:lnSpc>
                <a:spcPct val="85000"/>
              </a:lnSpc>
              <a:spcBef>
                <a:spcPct val="25000"/>
              </a:spcBef>
              <a:spcAft>
                <a:spcPct val="25000"/>
              </a:spcAft>
              <a:buFont typeface="Wingdings" pitchFamily="2" charset="2"/>
              <a:buChar char="n"/>
              <a:defRPr/>
            </a:pPr>
            <a:r>
              <a:rPr lang="en-US" sz="2800" dirty="0" smtClean="0"/>
              <a:t>Cause paralysis of worms’ musculature and immobilization of their suckers</a:t>
            </a:r>
          </a:p>
          <a:p>
            <a:pPr eaLnBrk="1" hangingPunct="1">
              <a:lnSpc>
                <a:spcPct val="85000"/>
              </a:lnSpc>
              <a:spcBef>
                <a:spcPct val="25000"/>
              </a:spcBef>
              <a:spcAft>
                <a:spcPct val="25000"/>
              </a:spcAft>
              <a:buFont typeface="Wingdings" pitchFamily="2" charset="2"/>
              <a:buChar char="n"/>
              <a:defRPr/>
            </a:pPr>
            <a:r>
              <a:rPr lang="en-US" sz="2800" dirty="0" smtClean="0"/>
              <a:t>Cause worms to dislodge from mesenteric veins </a:t>
            </a:r>
            <a:br>
              <a:rPr lang="en-US" sz="2800" dirty="0" smtClean="0"/>
            </a:br>
            <a:r>
              <a:rPr lang="en-US" sz="2800" dirty="0" smtClean="0"/>
              <a:t>to the liver, then killed by host tissue reactions</a:t>
            </a:r>
            <a:endParaRPr lang="en-US" dirty="0" smtClean="0"/>
          </a:p>
          <a:p>
            <a:pPr lvl="1" eaLnBrk="1" hangingPunct="1">
              <a:lnSpc>
                <a:spcPct val="85000"/>
              </a:lnSpc>
              <a:spcBef>
                <a:spcPct val="25000"/>
              </a:spcBef>
              <a:spcAft>
                <a:spcPct val="25000"/>
              </a:spcAft>
              <a:buFontTx/>
              <a:buNone/>
              <a:defRPr/>
            </a:pPr>
            <a:r>
              <a:rPr lang="en-US" dirty="0" smtClean="0"/>
              <a:t/>
            </a:r>
            <a:br>
              <a:rPr lang="en-US" dirty="0" smtClean="0"/>
            </a:br>
            <a:r>
              <a:rPr lang="en-US" dirty="0" smtClean="0"/>
              <a:t>Used to treat </a:t>
            </a:r>
            <a:r>
              <a:rPr lang="en-US" dirty="0" err="1" smtClean="0"/>
              <a:t>trematodes</a:t>
            </a:r>
            <a:r>
              <a:rPr lang="en-US" dirty="0" smtClean="0"/>
              <a:t>, </a:t>
            </a:r>
            <a:r>
              <a:rPr lang="en-US" dirty="0" err="1" smtClean="0"/>
              <a:t>cestodes</a:t>
            </a:r>
            <a:r>
              <a:rPr lang="en-US" dirty="0" smtClean="0"/>
              <a:t> </a:t>
            </a:r>
            <a:br>
              <a:rPr lang="en-US" dirty="0" smtClean="0"/>
            </a:br>
            <a:r>
              <a:rPr lang="en-US" dirty="0" smtClean="0"/>
              <a:t>(</a:t>
            </a:r>
            <a:r>
              <a:rPr lang="en-US" dirty="0" err="1" smtClean="0"/>
              <a:t>praziquantel</a:t>
            </a:r>
            <a:r>
              <a:rPr lang="en-US" dirty="0" smtClean="0"/>
              <a:t> only)</a:t>
            </a:r>
          </a:p>
        </p:txBody>
      </p:sp>
    </p:spTree>
    <p:extLst>
      <p:ext uri="{BB962C8B-B14F-4D97-AF65-F5344CB8AC3E}">
        <p14:creationId xmlns:p14="http://schemas.microsoft.com/office/powerpoint/2010/main" val="83527977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defRPr/>
            </a:pPr>
            <a:r>
              <a:rPr lang="en-US" smtClean="0"/>
              <a:t>Antihelmintics:  Side Effects</a:t>
            </a:r>
          </a:p>
        </p:txBody>
      </p:sp>
      <p:sp>
        <p:nvSpPr>
          <p:cNvPr id="158723" name="Rectangle 3"/>
          <p:cNvSpPr>
            <a:spLocks noGrp="1" noChangeArrowheads="1"/>
          </p:cNvSpPr>
          <p:nvPr>
            <p:ph type="body" idx="1"/>
          </p:nvPr>
        </p:nvSpPr>
        <p:spPr/>
        <p:txBody>
          <a:bodyPr/>
          <a:lstStyle/>
          <a:p>
            <a:pPr eaLnBrk="1" hangingPunct="1">
              <a:buFont typeface="Wingdings" pitchFamily="2" charset="2"/>
              <a:buNone/>
              <a:defRPr/>
            </a:pPr>
            <a:r>
              <a:rPr lang="en-US" smtClean="0"/>
              <a:t>niclosamide, oxamniquine, praziquantel, thiabendazole, piperazine, pyrantel</a:t>
            </a:r>
          </a:p>
          <a:p>
            <a:pPr eaLnBrk="1" hangingPunct="1">
              <a:buFont typeface="Wingdings" pitchFamily="2" charset="2"/>
              <a:buChar char="n"/>
              <a:defRPr/>
            </a:pPr>
            <a:r>
              <a:rPr lang="en-US" sz="2800" smtClean="0"/>
              <a:t>nausea, vomiting, diarrhea, dizziness, headache</a:t>
            </a:r>
            <a:r>
              <a:rPr lang="en-US" smtClean="0"/>
              <a:t/>
            </a:r>
            <a:br>
              <a:rPr lang="en-US" smtClean="0"/>
            </a:br>
            <a:endParaRPr lang="en-US" smtClean="0"/>
          </a:p>
          <a:p>
            <a:pPr eaLnBrk="1" hangingPunct="1">
              <a:buFont typeface="Wingdings" pitchFamily="2" charset="2"/>
              <a:buNone/>
              <a:defRPr/>
            </a:pPr>
            <a:r>
              <a:rPr lang="en-US" smtClean="0"/>
              <a:t>mebendazole</a:t>
            </a:r>
          </a:p>
          <a:p>
            <a:pPr eaLnBrk="1" hangingPunct="1">
              <a:buFont typeface="Wingdings" pitchFamily="2" charset="2"/>
              <a:buChar char="n"/>
              <a:defRPr/>
            </a:pPr>
            <a:r>
              <a:rPr lang="en-US" sz="2800" smtClean="0"/>
              <a:t>diarrhea, abdominal pain, tissue necrosis</a:t>
            </a:r>
            <a:endParaRPr lang="en-US" smtClean="0"/>
          </a:p>
        </p:txBody>
      </p:sp>
    </p:spTree>
    <p:extLst>
      <p:ext uri="{BB962C8B-B14F-4D97-AF65-F5344CB8AC3E}">
        <p14:creationId xmlns:p14="http://schemas.microsoft.com/office/powerpoint/2010/main" val="4753034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741363" y="468313"/>
            <a:ext cx="7778750" cy="949325"/>
          </a:xfrm>
        </p:spPr>
        <p:txBody>
          <a:bodyPr>
            <a:normAutofit fontScale="90000"/>
          </a:bodyPr>
          <a:lstStyle/>
          <a:p>
            <a:pPr eaLnBrk="1" hangingPunct="1">
              <a:defRPr/>
            </a:pPr>
            <a:r>
              <a:rPr lang="en-US" sz="4100" smtClean="0"/>
              <a:t>Antimalarial, Antiprotozoal, Antihelmintic Agents: Nursing Implications</a:t>
            </a:r>
            <a:endParaRPr lang="en-US" sz="4000" smtClean="0"/>
          </a:p>
        </p:txBody>
      </p:sp>
      <p:sp>
        <p:nvSpPr>
          <p:cNvPr id="159747" name="Rectangle 3"/>
          <p:cNvSpPr>
            <a:spLocks noGrp="1" noChangeArrowheads="1"/>
          </p:cNvSpPr>
          <p:nvPr>
            <p:ph type="body" idx="1"/>
          </p:nvPr>
        </p:nvSpPr>
        <p:spPr/>
        <p:txBody>
          <a:bodyPr/>
          <a:lstStyle/>
          <a:p>
            <a:pPr eaLnBrk="1" hangingPunct="1">
              <a:buFont typeface="Wingdings" pitchFamily="2" charset="2"/>
              <a:buChar char="n"/>
              <a:defRPr/>
            </a:pPr>
            <a:r>
              <a:rPr lang="en-US" smtClean="0"/>
              <a:t>Before beginning therapy, perform a thorough health history and medication history, and assess for allergies.</a:t>
            </a:r>
          </a:p>
          <a:p>
            <a:pPr eaLnBrk="1" hangingPunct="1">
              <a:buFont typeface="Wingdings" pitchFamily="2" charset="2"/>
              <a:buChar char="n"/>
              <a:defRPr/>
            </a:pPr>
            <a:r>
              <a:rPr lang="en-US" smtClean="0"/>
              <a:t>Check baseline VS.</a:t>
            </a:r>
          </a:p>
          <a:p>
            <a:pPr eaLnBrk="1" hangingPunct="1">
              <a:buFont typeface="Wingdings" pitchFamily="2" charset="2"/>
              <a:buChar char="n"/>
              <a:defRPr/>
            </a:pPr>
            <a:r>
              <a:rPr lang="en-US" smtClean="0"/>
              <a:t>Check for conditions that may contraindicate use, and for potential drug interactions.</a:t>
            </a:r>
          </a:p>
        </p:txBody>
      </p:sp>
    </p:spTree>
    <p:extLst>
      <p:ext uri="{BB962C8B-B14F-4D97-AF65-F5344CB8AC3E}">
        <p14:creationId xmlns:p14="http://schemas.microsoft.com/office/powerpoint/2010/main" val="18181187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741363" y="468313"/>
            <a:ext cx="7753350" cy="949325"/>
          </a:xfrm>
        </p:spPr>
        <p:txBody>
          <a:bodyPr>
            <a:normAutofit fontScale="90000"/>
          </a:bodyPr>
          <a:lstStyle/>
          <a:p>
            <a:pPr eaLnBrk="1" hangingPunct="1">
              <a:defRPr/>
            </a:pPr>
            <a:r>
              <a:rPr lang="en-US" sz="4100" smtClean="0"/>
              <a:t>Antimalarial, Antiprotozoal, Antihelmintic Agents: Nursing Implications</a:t>
            </a:r>
          </a:p>
        </p:txBody>
      </p:sp>
      <p:sp>
        <p:nvSpPr>
          <p:cNvPr id="160771" name="Rectangle 3"/>
          <p:cNvSpPr>
            <a:spLocks noGrp="1" noChangeArrowheads="1"/>
          </p:cNvSpPr>
          <p:nvPr>
            <p:ph type="body" idx="1"/>
          </p:nvPr>
        </p:nvSpPr>
        <p:spPr/>
        <p:txBody>
          <a:bodyPr/>
          <a:lstStyle/>
          <a:p>
            <a:pPr eaLnBrk="1" hangingPunct="1">
              <a:buFont typeface="Wingdings" pitchFamily="2" charset="2"/>
              <a:buChar char="n"/>
              <a:defRPr/>
            </a:pPr>
            <a:r>
              <a:rPr lang="en-US" smtClean="0"/>
              <a:t>Some agents may cause the urine to have an asparagus-like odor, or cause an unusual skin odor, or a metallic taste;  be sure to warn the patient ahead of time.</a:t>
            </a:r>
          </a:p>
          <a:p>
            <a:pPr eaLnBrk="1" hangingPunct="1">
              <a:buFont typeface="Wingdings" pitchFamily="2" charset="2"/>
              <a:buChar char="n"/>
              <a:defRPr/>
            </a:pPr>
            <a:r>
              <a:rPr lang="en-US" smtClean="0"/>
              <a:t>Administer ALL agents as ordered and for the prescribed length of time.</a:t>
            </a:r>
          </a:p>
          <a:p>
            <a:pPr eaLnBrk="1" hangingPunct="1">
              <a:buFont typeface="Wingdings" pitchFamily="2" charset="2"/>
              <a:buChar char="n"/>
              <a:defRPr/>
            </a:pPr>
            <a:r>
              <a:rPr lang="en-US" smtClean="0"/>
              <a:t>Most agents should be taken with food to reduce GI upset.</a:t>
            </a:r>
          </a:p>
        </p:txBody>
      </p:sp>
    </p:spTree>
    <p:extLst>
      <p:ext uri="{BB962C8B-B14F-4D97-AF65-F5344CB8AC3E}">
        <p14:creationId xmlns:p14="http://schemas.microsoft.com/office/powerpoint/2010/main" val="17026024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normAutofit fontScale="90000"/>
          </a:bodyPr>
          <a:lstStyle/>
          <a:p>
            <a:pPr eaLnBrk="1" hangingPunct="1">
              <a:defRPr/>
            </a:pPr>
            <a:r>
              <a:rPr lang="en-US" smtClean="0"/>
              <a:t>Antimalarial Agents: </a:t>
            </a:r>
            <a:br>
              <a:rPr lang="en-US" smtClean="0"/>
            </a:br>
            <a:r>
              <a:rPr lang="en-US" smtClean="0"/>
              <a:t>Nursing Implications</a:t>
            </a:r>
          </a:p>
        </p:txBody>
      </p:sp>
      <p:sp>
        <p:nvSpPr>
          <p:cNvPr id="161795" name="Rectangle 3"/>
          <p:cNvSpPr>
            <a:spLocks noGrp="1" noChangeArrowheads="1"/>
          </p:cNvSpPr>
          <p:nvPr>
            <p:ph type="body" idx="1"/>
          </p:nvPr>
        </p:nvSpPr>
        <p:spPr/>
        <p:txBody>
          <a:bodyPr/>
          <a:lstStyle/>
          <a:p>
            <a:pPr eaLnBrk="1" hangingPunct="1">
              <a:buFont typeface="Wingdings" pitchFamily="2" charset="2"/>
              <a:buChar char="n"/>
              <a:defRPr/>
            </a:pPr>
            <a:r>
              <a:rPr lang="en-US" smtClean="0"/>
              <a:t>Assess for presence of malarial symptoms.</a:t>
            </a:r>
          </a:p>
          <a:p>
            <a:pPr eaLnBrk="1" hangingPunct="1">
              <a:buFont typeface="Wingdings" pitchFamily="2" charset="2"/>
              <a:buChar char="n"/>
              <a:defRPr/>
            </a:pPr>
            <a:r>
              <a:rPr lang="en-US" smtClean="0"/>
              <a:t>When used for prophylaxis, these agents should be started 2 weeks before potential exposure to malaria, and for 8 weeks after leaving the area.</a:t>
            </a:r>
          </a:p>
          <a:p>
            <a:pPr eaLnBrk="1" hangingPunct="1">
              <a:buFont typeface="Wingdings" pitchFamily="2" charset="2"/>
              <a:buChar char="n"/>
              <a:defRPr/>
            </a:pPr>
            <a:r>
              <a:rPr lang="en-US" smtClean="0"/>
              <a:t>Medications are taken weekly, with 8 ounces of water.</a:t>
            </a:r>
          </a:p>
        </p:txBody>
      </p:sp>
    </p:spTree>
    <p:extLst>
      <p:ext uri="{BB962C8B-B14F-4D97-AF65-F5344CB8AC3E}">
        <p14:creationId xmlns:p14="http://schemas.microsoft.com/office/powerpoint/2010/main" val="3608043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62000"/>
          </a:xfrm>
        </p:spPr>
        <p:txBody>
          <a:bodyPr>
            <a:normAutofit fontScale="90000"/>
          </a:bodyPr>
          <a:lstStyle/>
          <a:p>
            <a:r>
              <a:rPr lang="en-US" b="1" dirty="0">
                <a:solidFill>
                  <a:schemeClr val="tx2"/>
                </a:solidFill>
                <a:cs typeface="Arial" pitchFamily="34" charset="0"/>
              </a:rPr>
              <a:t>First Pass Metabolism</a:t>
            </a:r>
            <a:br>
              <a:rPr lang="en-US" b="1" dirty="0">
                <a:solidFill>
                  <a:schemeClr val="tx2"/>
                </a:solidFill>
                <a:cs typeface="Arial" pitchFamily="34" charset="0"/>
              </a:rPr>
            </a:br>
            <a:endParaRPr lang="en-US" dirty="0"/>
          </a:p>
        </p:txBody>
      </p:sp>
      <p:sp>
        <p:nvSpPr>
          <p:cNvPr id="3" name="Content Placeholder 2"/>
          <p:cNvSpPr>
            <a:spLocks noGrp="1"/>
          </p:cNvSpPr>
          <p:nvPr>
            <p:ph idx="1"/>
          </p:nvPr>
        </p:nvSpPr>
        <p:spPr>
          <a:xfrm>
            <a:off x="457200" y="685800"/>
            <a:ext cx="8229600" cy="5715000"/>
          </a:xfrm>
        </p:spPr>
        <p:txBody>
          <a:bodyPr>
            <a:normAutofit lnSpcReduction="10000"/>
          </a:bodyPr>
          <a:lstStyle/>
          <a:p>
            <a:r>
              <a:rPr lang="en-US" dirty="0">
                <a:solidFill>
                  <a:srgbClr val="000000"/>
                </a:solidFill>
              </a:rPr>
              <a:t>The first-pass metabolism (also known as first-pass effect or </a:t>
            </a:r>
            <a:r>
              <a:rPr lang="en-US" dirty="0" err="1">
                <a:solidFill>
                  <a:srgbClr val="000000"/>
                </a:solidFill>
              </a:rPr>
              <a:t>presystemic</a:t>
            </a:r>
            <a:r>
              <a:rPr lang="en-US" dirty="0">
                <a:solidFill>
                  <a:srgbClr val="000000"/>
                </a:solidFill>
              </a:rPr>
              <a:t> metabolism) is a phenomenon of drug metabolism whereby the concentration of a drug is greatly reduced </a:t>
            </a:r>
            <a:r>
              <a:rPr lang="en-US" dirty="0">
                <a:solidFill>
                  <a:srgbClr val="0033CC"/>
                </a:solidFill>
              </a:rPr>
              <a:t>before it reaches the systemic </a:t>
            </a:r>
            <a:r>
              <a:rPr lang="en-US" dirty="0" smtClean="0">
                <a:solidFill>
                  <a:srgbClr val="0033CC"/>
                </a:solidFill>
              </a:rPr>
              <a:t>circulation</a:t>
            </a:r>
          </a:p>
          <a:p>
            <a:r>
              <a:rPr lang="en-US" dirty="0">
                <a:solidFill>
                  <a:srgbClr val="000000"/>
                </a:solidFill>
              </a:rPr>
              <a:t>Systems that affect the first pass effect of the drug</a:t>
            </a:r>
            <a:r>
              <a:rPr lang="en-US" dirty="0" smtClean="0">
                <a:solidFill>
                  <a:srgbClr val="000000"/>
                </a:solidFill>
              </a:rPr>
              <a:t>,</a:t>
            </a:r>
            <a:endParaRPr lang="en-US" dirty="0">
              <a:solidFill>
                <a:srgbClr val="000000"/>
              </a:solidFill>
            </a:endParaRPr>
          </a:p>
          <a:p>
            <a:pPr lvl="1">
              <a:buFontTx/>
              <a:buChar char="•"/>
            </a:pPr>
            <a:r>
              <a:rPr lang="en-US" sz="3200" dirty="0">
                <a:solidFill>
                  <a:srgbClr val="000000"/>
                </a:solidFill>
              </a:rPr>
              <a:t> Enzymes of the gastro intestinal lumen</a:t>
            </a:r>
          </a:p>
          <a:p>
            <a:pPr lvl="1">
              <a:buFontTx/>
              <a:buChar char="•"/>
            </a:pPr>
            <a:r>
              <a:rPr lang="en-US" sz="3200" dirty="0">
                <a:solidFill>
                  <a:srgbClr val="000000"/>
                </a:solidFill>
              </a:rPr>
              <a:t> Gut wall enzyme</a:t>
            </a:r>
          </a:p>
          <a:p>
            <a:pPr lvl="1">
              <a:buFontTx/>
              <a:buChar char="•"/>
            </a:pPr>
            <a:r>
              <a:rPr lang="en-US" sz="3200" dirty="0">
                <a:solidFill>
                  <a:srgbClr val="000000"/>
                </a:solidFill>
              </a:rPr>
              <a:t> Bacterial enzymes</a:t>
            </a:r>
          </a:p>
          <a:p>
            <a:pPr lvl="1">
              <a:buFontTx/>
              <a:buChar char="•"/>
            </a:pPr>
            <a:r>
              <a:rPr lang="en-US" sz="3200" dirty="0">
                <a:solidFill>
                  <a:srgbClr val="000000"/>
                </a:solidFill>
              </a:rPr>
              <a:t> Hepatic enzymes</a:t>
            </a:r>
          </a:p>
          <a:p>
            <a:endParaRPr lang="en-US" dirty="0"/>
          </a:p>
        </p:txBody>
      </p:sp>
    </p:spTree>
    <p:extLst>
      <p:ext uri="{BB962C8B-B14F-4D97-AF65-F5344CB8AC3E}">
        <p14:creationId xmlns:p14="http://schemas.microsoft.com/office/powerpoint/2010/main" val="373780471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rmAutofit fontScale="90000"/>
          </a:bodyPr>
          <a:lstStyle/>
          <a:p>
            <a:pPr eaLnBrk="1" hangingPunct="1">
              <a:defRPr/>
            </a:pPr>
            <a:r>
              <a:rPr lang="en-US" smtClean="0"/>
              <a:t>Antimalarial Agents: </a:t>
            </a:r>
            <a:br>
              <a:rPr lang="en-US" smtClean="0"/>
            </a:br>
            <a:r>
              <a:rPr lang="en-US" smtClean="0"/>
              <a:t>Nursing Implications</a:t>
            </a:r>
          </a:p>
        </p:txBody>
      </p:sp>
      <p:sp>
        <p:nvSpPr>
          <p:cNvPr id="162819" name="Rectangle 3"/>
          <p:cNvSpPr>
            <a:spLocks noGrp="1" noChangeArrowheads="1"/>
          </p:cNvSpPr>
          <p:nvPr>
            <p:ph type="body" idx="1"/>
          </p:nvPr>
        </p:nvSpPr>
        <p:spPr/>
        <p:txBody>
          <a:bodyPr/>
          <a:lstStyle/>
          <a:p>
            <a:pPr eaLnBrk="1" hangingPunct="1">
              <a:buFont typeface="Wingdings" pitchFamily="2" charset="2"/>
              <a:buChar char="n"/>
              <a:defRPr/>
            </a:pPr>
            <a:r>
              <a:rPr lang="en-US" smtClean="0"/>
              <a:t>Instruct patient to notify physician immediately if ringing in the ears, hearing decrease, visual difficulties, nausea, vomiting, profuse diarrhea, or abdominal pain occur.</a:t>
            </a:r>
          </a:p>
          <a:p>
            <a:pPr eaLnBrk="1" hangingPunct="1">
              <a:buFont typeface="Wingdings" pitchFamily="2" charset="2"/>
              <a:buChar char="n"/>
              <a:defRPr/>
            </a:pPr>
            <a:r>
              <a:rPr lang="en-US" smtClean="0"/>
              <a:t>Alert patients to the possible recurrence of the symptoms of malaria so that they will know to seek immediate treatment.</a:t>
            </a:r>
          </a:p>
        </p:txBody>
      </p:sp>
    </p:spTree>
    <p:extLst>
      <p:ext uri="{BB962C8B-B14F-4D97-AF65-F5344CB8AC3E}">
        <p14:creationId xmlns:p14="http://schemas.microsoft.com/office/powerpoint/2010/main" val="18622456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741363" y="468313"/>
            <a:ext cx="7753350" cy="949325"/>
          </a:xfrm>
        </p:spPr>
        <p:txBody>
          <a:bodyPr>
            <a:normAutofit fontScale="90000"/>
          </a:bodyPr>
          <a:lstStyle/>
          <a:p>
            <a:pPr eaLnBrk="1" hangingPunct="1">
              <a:defRPr/>
            </a:pPr>
            <a:r>
              <a:rPr lang="en-US" sz="4100" smtClean="0"/>
              <a:t>Antimalarial, Antiprotozoal, Antihelmintic Agents: Nursing Implications</a:t>
            </a:r>
          </a:p>
        </p:txBody>
      </p:sp>
      <p:sp>
        <p:nvSpPr>
          <p:cNvPr id="163843" name="Rectangle 3"/>
          <p:cNvSpPr>
            <a:spLocks noGrp="1" noChangeArrowheads="1"/>
          </p:cNvSpPr>
          <p:nvPr>
            <p:ph type="body" idx="1"/>
          </p:nvPr>
        </p:nvSpPr>
        <p:spPr/>
        <p:txBody>
          <a:bodyPr/>
          <a:lstStyle/>
          <a:p>
            <a:pPr eaLnBrk="1" hangingPunct="1">
              <a:buFont typeface="Wingdings" pitchFamily="2" charset="2"/>
              <a:buNone/>
              <a:defRPr/>
            </a:pPr>
            <a:r>
              <a:rPr lang="en-US" smtClean="0"/>
              <a:t>Monitor for side effects:</a:t>
            </a:r>
          </a:p>
          <a:p>
            <a:pPr eaLnBrk="1" hangingPunct="1">
              <a:buFont typeface="Wingdings" pitchFamily="2" charset="2"/>
              <a:buChar char="n"/>
              <a:defRPr/>
            </a:pPr>
            <a:r>
              <a:rPr lang="en-US" sz="2800" smtClean="0"/>
              <a:t>Ensure that patients know the side effects that should be reported.</a:t>
            </a:r>
          </a:p>
          <a:p>
            <a:pPr eaLnBrk="1" hangingPunct="1">
              <a:buFont typeface="Wingdings" pitchFamily="2" charset="2"/>
              <a:buChar char="n"/>
              <a:defRPr/>
            </a:pPr>
            <a:r>
              <a:rPr lang="en-US" sz="2800" smtClean="0"/>
              <a:t>Monitor for therapeutic effects and adverse effects with long-term therapy.</a:t>
            </a:r>
            <a:endParaRPr lang="en-US" smtClean="0"/>
          </a:p>
          <a:p>
            <a:pPr eaLnBrk="1" hangingPunct="1">
              <a:buFont typeface="Wingdings" pitchFamily="2" charset="2"/>
              <a:buChar char="n"/>
              <a:defRPr/>
            </a:pPr>
            <a:endParaRPr lang="en-US" smtClean="0"/>
          </a:p>
          <a:p>
            <a:pPr eaLnBrk="1" hangingPunct="1">
              <a:buFont typeface="Wingdings" pitchFamily="2" charset="2"/>
              <a:buChar char="n"/>
              <a:defRPr/>
            </a:pPr>
            <a:endParaRPr lang="en-US" smtClean="0"/>
          </a:p>
        </p:txBody>
      </p:sp>
    </p:spTree>
    <p:extLst>
      <p:ext uri="{BB962C8B-B14F-4D97-AF65-F5344CB8AC3E}">
        <p14:creationId xmlns:p14="http://schemas.microsoft.com/office/powerpoint/2010/main" val="80975258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Cytotoxic</a:t>
            </a:r>
            <a:r>
              <a:rPr lang="en-US" dirty="0" smtClean="0"/>
              <a:t> drugs</a:t>
            </a:r>
            <a:endParaRPr lang="en-US" dirty="0"/>
          </a:p>
        </p:txBody>
      </p:sp>
      <p:sp>
        <p:nvSpPr>
          <p:cNvPr id="3" name="Text Placeholder 2"/>
          <p:cNvSpPr>
            <a:spLocks noGrp="1"/>
          </p:cNvSpPr>
          <p:nvPr>
            <p:ph type="body" idx="1"/>
          </p:nvPr>
        </p:nvSpPr>
        <p:spPr/>
        <p:txBody>
          <a:bodyPr/>
          <a:lstStyle/>
          <a:p>
            <a:r>
              <a:rPr lang="en-US" dirty="0" smtClean="0"/>
              <a:t>c</a:t>
            </a:r>
            <a:endParaRPr 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24200"/>
            <a:ext cx="6172200" cy="1893888"/>
          </a:xfrm>
        </p:spPr>
        <p:txBody>
          <a:bodyPr/>
          <a:lstStyle/>
          <a:p>
            <a:pPr eaLnBrk="1" fontAlgn="auto" hangingPunct="1">
              <a:spcAft>
                <a:spcPts val="0"/>
              </a:spcAft>
              <a:defRPr/>
            </a:pPr>
            <a:r>
              <a:rPr lang="en-US" dirty="0" smtClean="0">
                <a:solidFill>
                  <a:schemeClr val="tx1"/>
                </a:solidFill>
              </a:rPr>
              <a:t>Non-steroidal anti-inflammatory drugs</a:t>
            </a:r>
            <a:endParaRPr lang="en-US" dirty="0">
              <a:solidFill>
                <a:schemeClr val="tx1"/>
              </a:solidFill>
            </a:endParaRPr>
          </a:p>
        </p:txBody>
      </p:sp>
    </p:spTree>
    <p:extLst>
      <p:ext uri="{BB962C8B-B14F-4D97-AF65-F5344CB8AC3E}">
        <p14:creationId xmlns:p14="http://schemas.microsoft.com/office/powerpoint/2010/main" val="374023060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wrap="square" lIns="91440" tIns="45720" rIns="91440" bIns="45720" numCol="1" anchorCtr="0" compatLnSpc="1">
            <a:prstTxWarp prst="textNoShape">
              <a:avLst/>
            </a:prstTxWarp>
            <a:normAutofit/>
          </a:bodyPr>
          <a:lstStyle/>
          <a:p>
            <a:pPr algn="ctr" eaLnBrk="1" hangingPunct="1">
              <a:defRPr/>
            </a:pPr>
            <a:r>
              <a:rPr lang="en-US" sz="4000" b="1" cap="none" dirty="0" smtClean="0">
                <a:solidFill>
                  <a:schemeClr val="tx1"/>
                </a:solidFill>
              </a:rPr>
              <a:t>ANTI-INFLAMMATORY DRUGS</a:t>
            </a:r>
          </a:p>
        </p:txBody>
      </p:sp>
      <p:sp>
        <p:nvSpPr>
          <p:cNvPr id="8194" name="Content Placeholder 2"/>
          <p:cNvSpPr>
            <a:spLocks noGrp="1"/>
          </p:cNvSpPr>
          <p:nvPr>
            <p:ph sz="quarter" idx="1"/>
          </p:nvPr>
        </p:nvSpPr>
        <p:spPr>
          <a:xfrm>
            <a:off x="457200" y="2590800"/>
            <a:ext cx="8229600" cy="1905000"/>
          </a:xfrm>
        </p:spPr>
        <p:txBody>
          <a:bodyPr>
            <a:noAutofit/>
          </a:bodyPr>
          <a:lstStyle/>
          <a:p>
            <a:pPr marL="0" indent="0" algn="ctr" eaLnBrk="1" fontAlgn="auto" hangingPunct="1">
              <a:spcAft>
                <a:spcPts val="0"/>
              </a:spcAft>
              <a:buFont typeface="Wingdings 2" pitchFamily="18" charset="2"/>
              <a:buNone/>
              <a:defRPr/>
            </a:pPr>
            <a:r>
              <a:rPr lang="en-US" sz="4000" b="1" dirty="0" smtClean="0">
                <a:solidFill>
                  <a:schemeClr val="accent6">
                    <a:lumMod val="75000"/>
                  </a:schemeClr>
                </a:solidFill>
              </a:rPr>
              <a:t>A class of drugs that lower inflammation and that includes </a:t>
            </a:r>
            <a:r>
              <a:rPr lang="en-US" sz="4000" b="1" dirty="0" smtClean="0">
                <a:solidFill>
                  <a:schemeClr val="accent6">
                    <a:lumMod val="75000"/>
                  </a:schemeClr>
                </a:solidFill>
                <a:hlinkClick r:id="rId2" action="ppaction://hlinkfile"/>
              </a:rPr>
              <a:t>NSAIDs</a:t>
            </a:r>
            <a:r>
              <a:rPr lang="en-US" sz="4000" b="1" dirty="0" smtClean="0">
                <a:solidFill>
                  <a:schemeClr val="accent6">
                    <a:lumMod val="75000"/>
                  </a:schemeClr>
                </a:solidFill>
              </a:rPr>
              <a:t> and </a:t>
            </a:r>
            <a:r>
              <a:rPr lang="en-US" sz="4000" b="1" u="sng" dirty="0" smtClean="0">
                <a:solidFill>
                  <a:srgbClr val="0070C0"/>
                </a:solidFill>
              </a:rPr>
              <a:t>DMARDs</a:t>
            </a:r>
            <a:r>
              <a:rPr lang="en-US" sz="4000" b="1" dirty="0" smtClean="0">
                <a:solidFill>
                  <a:schemeClr val="accent6">
                    <a:lumMod val="75000"/>
                  </a:schemeClr>
                </a:solidFill>
              </a:rPr>
              <a:t>. </a:t>
            </a:r>
          </a:p>
          <a:p>
            <a:pPr marL="0" indent="0" algn="ctr" eaLnBrk="1" fontAlgn="auto" hangingPunct="1">
              <a:spcAft>
                <a:spcPts val="0"/>
              </a:spcAft>
              <a:buFont typeface="Wingdings"/>
              <a:buChar char=""/>
              <a:defRPr/>
            </a:pPr>
            <a:endParaRPr lang="en-US" sz="4000" dirty="0" smtClean="0"/>
          </a:p>
        </p:txBody>
      </p:sp>
      <p:pic>
        <p:nvPicPr>
          <p:cNvPr id="4099" name="Picture 3" descr="C:\Users\Mido\AppData\Local\Microsoft\Windows\Temporary Internet Files\Content.IE5\YE162FU6\MCj0250224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267200"/>
            <a:ext cx="20875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03490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from="(-#ppt_w/2)" to="(#ppt_x)" calcmode="lin" valueType="num">
                                      <p:cBhvr>
                                        <p:cTn id="12" dur="300" fill="hold">
                                          <p:stCondLst>
                                            <p:cond delay="0"/>
                                          </p:stCondLst>
                                        </p:cTn>
                                        <p:tgtEl>
                                          <p:spTgt spid="4099"/>
                                        </p:tgtEl>
                                        <p:attrNameLst>
                                          <p:attrName>ppt_x</p:attrName>
                                        </p:attrNameLst>
                                      </p:cBhvr>
                                    </p:anim>
                                    <p:anim from="0" to="-1.0" calcmode="lin" valueType="num">
                                      <p:cBhvr>
                                        <p:cTn id="13" dur="100" decel="50000" autoRev="1" fill="hold">
                                          <p:stCondLst>
                                            <p:cond delay="300"/>
                                          </p:stCondLst>
                                        </p:cTn>
                                        <p:tgtEl>
                                          <p:spTgt spid="4099"/>
                                        </p:tgtEl>
                                        <p:attrNameLst>
                                          <p:attrName>xshear</p:attrName>
                                        </p:attrNameLst>
                                      </p:cBhvr>
                                    </p:anim>
                                    <p:animScale>
                                      <p:cBhvr>
                                        <p:cTn id="14" dur="100" decel="100000" autoRev="1" fill="hold">
                                          <p:stCondLst>
                                            <p:cond delay="300"/>
                                          </p:stCondLst>
                                        </p:cTn>
                                        <p:tgtEl>
                                          <p:spTgt spid="4099"/>
                                        </p:tgtEl>
                                      </p:cBhvr>
                                      <p:from x="100000" y="100000"/>
                                      <p:to x="80000" y="100000"/>
                                    </p:animScale>
                                    <p:anim by="(#ppt_h/3+#ppt_w*0.1)" calcmode="lin" valueType="num">
                                      <p:cBhvr additive="sum">
                                        <p:cTn id="15" dur="100" decel="100000" autoRev="1" fill="hold">
                                          <p:stCondLst>
                                            <p:cond delay="300"/>
                                          </p:stCondLst>
                                        </p:cTn>
                                        <p:tgtEl>
                                          <p:spTgt spid="4099"/>
                                        </p:tgtEl>
                                        <p:attrNameLst>
                                          <p:attrName>ppt_x</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5" fill="hold" grpId="0" nodeType="clickEffect">
                                  <p:stCondLst>
                                    <p:cond delay="0"/>
                                  </p:stCondLst>
                                  <p:childTnLst>
                                    <p:set>
                                      <p:cBhvr>
                                        <p:cTn id="19" dur="1" fill="hold">
                                          <p:stCondLst>
                                            <p:cond delay="0"/>
                                          </p:stCondLst>
                                        </p:cTn>
                                        <p:tgtEl>
                                          <p:spTgt spid="8194">
                                            <p:txEl>
                                              <p:pRg st="0" end="0"/>
                                            </p:txEl>
                                          </p:spTgt>
                                        </p:tgtEl>
                                        <p:attrNameLst>
                                          <p:attrName>style.visibility</p:attrName>
                                        </p:attrNameLst>
                                      </p:cBhvr>
                                      <p:to>
                                        <p:strVal val="visible"/>
                                      </p:to>
                                    </p:set>
                                    <p:animEffect transition="in" filter="checkerboard(down)">
                                      <p:cBhvr>
                                        <p:cTn id="20" dur="1000"/>
                                        <p:tgtEl>
                                          <p:spTgt spid="81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194"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p:cNvSpPr>
            <a:spLocks noGrp="1"/>
          </p:cNvSpPr>
          <p:nvPr>
            <p:ph type="title"/>
          </p:nvPr>
        </p:nvSpPr>
        <p:spPr>
          <a:xfrm>
            <a:off x="457200" y="0"/>
            <a:ext cx="8229600" cy="838200"/>
          </a:xfrm>
        </p:spPr>
        <p:txBody>
          <a:bodyPr/>
          <a:lstStyle/>
          <a:p>
            <a:pPr algn="ctr" eaLnBrk="1" hangingPunct="1">
              <a:defRPr/>
            </a:pPr>
            <a:r>
              <a:rPr lang="en-US" dirty="0" smtClean="0">
                <a:solidFill>
                  <a:srgbClr val="FF0000"/>
                </a:solidFill>
              </a:rPr>
              <a:t>Pharmacokinetic</a:t>
            </a:r>
          </a:p>
        </p:txBody>
      </p:sp>
      <p:graphicFrame>
        <p:nvGraphicFramePr>
          <p:cNvPr id="6" name="Diagram 5"/>
          <p:cNvGraphicFramePr/>
          <p:nvPr/>
        </p:nvGraphicFramePr>
        <p:xfrm>
          <a:off x="0" y="762000"/>
          <a:ext cx="91440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590800"/>
            <a:ext cx="22860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70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457200" y="762000"/>
            <a:ext cx="7467600" cy="1143000"/>
          </a:xfrm>
        </p:spPr>
        <p:txBody>
          <a:bodyPr wrap="square" lIns="91440" tIns="45720" rIns="91440" bIns="45720" numCol="1" anchorCtr="0" compatLnSpc="1">
            <a:prstTxWarp prst="textNoShape">
              <a:avLst/>
            </a:prstTxWarp>
            <a:normAutofit fontScale="90000"/>
          </a:bodyPr>
          <a:lstStyle/>
          <a:p>
            <a:pPr algn="ctr">
              <a:defRPr/>
            </a:pPr>
            <a:r>
              <a:rPr lang="en-US" sz="4800" b="1" cap="none" dirty="0" smtClean="0">
                <a:solidFill>
                  <a:schemeClr val="tx1"/>
                </a:solidFill>
              </a:rPr>
              <a:t>MECHANISM OF ACTION OF NSAIDS</a:t>
            </a:r>
          </a:p>
        </p:txBody>
      </p:sp>
      <p:sp>
        <p:nvSpPr>
          <p:cNvPr id="13315" name="Content Placeholder 2"/>
          <p:cNvSpPr>
            <a:spLocks noGrp="1"/>
          </p:cNvSpPr>
          <p:nvPr>
            <p:ph sz="quarter" idx="1"/>
          </p:nvPr>
        </p:nvSpPr>
        <p:spPr>
          <a:xfrm>
            <a:off x="685800" y="0"/>
            <a:ext cx="7467600" cy="4873625"/>
          </a:xfrm>
        </p:spPr>
        <p:txBody>
          <a:bodyPr/>
          <a:lstStyle/>
          <a:p>
            <a:pPr>
              <a:buFont typeface="Wingdings" pitchFamily="2" charset="2"/>
              <a:buNone/>
            </a:pPr>
            <a:r>
              <a:rPr lang="en-US" smtClean="0"/>
              <a:t>                   </a:t>
            </a:r>
          </a:p>
        </p:txBody>
      </p:sp>
      <p:pic>
        <p:nvPicPr>
          <p:cNvPr id="4" name="Picture 2" descr="C:\Users\Mido\AppData\Local\Microsoft\Windows\Temporary Internet Files\Content.IE5\T9JKGPRF\MCj043151200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67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23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ustralianprescriber.com/upload/issue_files/2302_360_1.gif"/>
          <p:cNvPicPr>
            <a:picLocks noChangeAspect="1" noChangeArrowheads="1"/>
          </p:cNvPicPr>
          <p:nvPr/>
        </p:nvPicPr>
        <p:blipFill>
          <a:blip r:embed="rId2"/>
          <a:srcRect b="16931"/>
          <a:stretch>
            <a:fillRect/>
          </a:stretch>
        </p:blipFill>
        <p:spPr bwMode="auto">
          <a:xfrm>
            <a:off x="1503904" y="527539"/>
            <a:ext cx="6047619" cy="569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357122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Effect transition="in" filter="fade">
                                      <p:cBhvr>
                                        <p:cTn id="9"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wrap="square" lIns="91440" tIns="45720" rIns="91440" bIns="45720" numCol="1" anchorCtr="0" compatLnSpc="1">
            <a:prstTxWarp prst="textNoShape">
              <a:avLst/>
            </a:prstTxWarp>
            <a:normAutofit fontScale="90000"/>
          </a:bodyPr>
          <a:lstStyle/>
          <a:p>
            <a:pPr algn="ctr" eaLnBrk="1" hangingPunct="1"/>
            <a:r>
              <a:rPr lang="en-US" b="1" cap="none" smtClean="0">
                <a:solidFill>
                  <a:srgbClr val="953735"/>
                </a:solidFill>
              </a:rPr>
              <a:t>NON- SLECTIVE -NON -STEROIDAL ANTI-INFLAMMATORY DRUGS</a:t>
            </a:r>
          </a:p>
        </p:txBody>
      </p:sp>
      <p:sp>
        <p:nvSpPr>
          <p:cNvPr id="9218" name="Content Placeholder 2"/>
          <p:cNvSpPr>
            <a:spLocks noGrp="1"/>
          </p:cNvSpPr>
          <p:nvPr>
            <p:ph sz="quarter" idx="1"/>
          </p:nvPr>
        </p:nvSpPr>
        <p:spPr>
          <a:xfrm>
            <a:off x="381000" y="2286000"/>
            <a:ext cx="7467600" cy="3352800"/>
          </a:xfrm>
        </p:spPr>
        <p:txBody>
          <a:bodyPr>
            <a:normAutofit lnSpcReduction="10000"/>
          </a:bodyPr>
          <a:lstStyle/>
          <a:p>
            <a:pPr eaLnBrk="1" hangingPunct="1">
              <a:buFont typeface="Wingdings" pitchFamily="2" charset="2"/>
              <a:buNone/>
            </a:pPr>
            <a:r>
              <a:rPr lang="en-US" b="1" smtClean="0"/>
              <a:t>Are group of drugs that share in common the capacity to induce:</a:t>
            </a:r>
          </a:p>
          <a:p>
            <a:pPr eaLnBrk="1" hangingPunct="1"/>
            <a:r>
              <a:rPr lang="en-US" b="1" smtClean="0">
                <a:solidFill>
                  <a:srgbClr val="0070C0"/>
                </a:solidFill>
              </a:rPr>
              <a:t>Analgesic effect.</a:t>
            </a:r>
          </a:p>
          <a:p>
            <a:pPr eaLnBrk="1" hangingPunct="1"/>
            <a:r>
              <a:rPr lang="en-US" b="1" smtClean="0">
                <a:solidFill>
                  <a:srgbClr val="0070C0"/>
                </a:solidFill>
              </a:rPr>
              <a:t>Antipyretic effect.</a:t>
            </a:r>
          </a:p>
          <a:p>
            <a:pPr eaLnBrk="1" hangingPunct="1"/>
            <a:r>
              <a:rPr lang="en-US" b="1" smtClean="0">
                <a:solidFill>
                  <a:srgbClr val="0070C0"/>
                </a:solidFill>
              </a:rPr>
              <a:t>Anti-inflammatory effect.</a:t>
            </a:r>
          </a:p>
          <a:p>
            <a:pPr eaLnBrk="1" hangingPunct="1"/>
            <a:r>
              <a:rPr lang="en-US" b="1" smtClean="0">
                <a:solidFill>
                  <a:srgbClr val="0070C0"/>
                </a:solidFill>
              </a:rPr>
              <a:t>Antiplatelet effect</a:t>
            </a:r>
          </a:p>
          <a:p>
            <a:pPr eaLnBrk="1" hangingPunct="1"/>
            <a:endParaRPr lang="en-US" smtClean="0"/>
          </a:p>
        </p:txBody>
      </p:sp>
      <p:pic>
        <p:nvPicPr>
          <p:cNvPr id="2050" name="Picture 2" descr="C:\Users\Mido\AppData\Local\Microsoft\Windows\Temporary Internet Files\Content.IE5\YE162FU6\MCj0384172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914400"/>
            <a:ext cx="1538288"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9736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8" presetClass="entr" presetSubtype="0" accel="5000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2000" fill="hold"/>
                                        <p:tgtEl>
                                          <p:spTgt spid="20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2000" fill="hold"/>
                                        <p:tgtEl>
                                          <p:spTgt spid="2050"/>
                                        </p:tgtEl>
                                        <p:attrNameLst>
                                          <p:attrName>ppt_x</p:attrName>
                                        </p:attrNameLst>
                                      </p:cBhvr>
                                      <p:tavLst>
                                        <p:tav tm="0">
                                          <p:val>
                                            <p:fltVal val="-1"/>
                                          </p:val>
                                        </p:tav>
                                        <p:tav tm="50000">
                                          <p:val>
                                            <p:fltVal val="0.95"/>
                                          </p:val>
                                        </p:tav>
                                        <p:tav tm="100000">
                                          <p:val>
                                            <p:strVal val="#ppt_x"/>
                                          </p:val>
                                        </p:tav>
                                      </p:tavLst>
                                    </p:anim>
                                    <p:anim calcmode="lin" valueType="num">
                                      <p:cBhvr>
                                        <p:cTn id="14" dur="2000" fill="hold"/>
                                        <p:tgtEl>
                                          <p:spTgt spid="2050"/>
                                        </p:tgtEl>
                                        <p:attrNameLst>
                                          <p:attrName>ppt_y</p:attrName>
                                        </p:attrNameLst>
                                      </p:cBhvr>
                                      <p:tavLst>
                                        <p:tav tm="0">
                                          <p:val>
                                            <p:strVal val="#ppt_y"/>
                                          </p:val>
                                        </p:tav>
                                        <p:tav tm="100000">
                                          <p:val>
                                            <p:strVal val="#ppt_y"/>
                                          </p:val>
                                        </p:tav>
                                      </p:tavLst>
                                    </p:anim>
                                    <p:animEffect transition="in" filter="fade">
                                      <p:cBhvr>
                                        <p:cTn id="15" dur="2000"/>
                                        <p:tgtEl>
                                          <p:spTgt spid="20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218">
                                            <p:txEl>
                                              <p:pRg st="0" end="0"/>
                                            </p:txEl>
                                          </p:spTgt>
                                        </p:tgtEl>
                                        <p:attrNameLst>
                                          <p:attrName>style.visibility</p:attrName>
                                        </p:attrNameLst>
                                      </p:cBhvr>
                                      <p:to>
                                        <p:strVal val="visible"/>
                                      </p:to>
                                    </p:set>
                                    <p:anim calcmode="lin" valueType="num">
                                      <p:cBhvr additive="base">
                                        <p:cTn id="20" dur="500" fill="hold"/>
                                        <p:tgtEl>
                                          <p:spTgt spid="9218">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92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218">
                                            <p:txEl>
                                              <p:pRg st="1" end="1"/>
                                            </p:txEl>
                                          </p:spTgt>
                                        </p:tgtEl>
                                        <p:attrNameLst>
                                          <p:attrName>style.visibility</p:attrName>
                                        </p:attrNameLst>
                                      </p:cBhvr>
                                      <p:to>
                                        <p:strVal val="visible"/>
                                      </p:to>
                                    </p:set>
                                    <p:anim calcmode="lin" valueType="num">
                                      <p:cBhvr additive="base">
                                        <p:cTn id="26" dur="500" fill="hold"/>
                                        <p:tgtEl>
                                          <p:spTgt spid="9218">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2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9218">
                                            <p:txEl>
                                              <p:pRg st="2" end="2"/>
                                            </p:txEl>
                                          </p:spTgt>
                                        </p:tgtEl>
                                        <p:attrNameLst>
                                          <p:attrName>style.visibility</p:attrName>
                                        </p:attrNameLst>
                                      </p:cBhvr>
                                      <p:to>
                                        <p:strVal val="visible"/>
                                      </p:to>
                                    </p:set>
                                    <p:anim calcmode="lin" valueType="num">
                                      <p:cBhvr additive="base">
                                        <p:cTn id="32" dur="500" fill="hold"/>
                                        <p:tgtEl>
                                          <p:spTgt spid="9218">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92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9218">
                                            <p:txEl>
                                              <p:pRg st="3" end="3"/>
                                            </p:txEl>
                                          </p:spTgt>
                                        </p:tgtEl>
                                        <p:attrNameLst>
                                          <p:attrName>style.visibility</p:attrName>
                                        </p:attrNameLst>
                                      </p:cBhvr>
                                      <p:to>
                                        <p:strVal val="visible"/>
                                      </p:to>
                                    </p:set>
                                    <p:anim calcmode="lin" valueType="num">
                                      <p:cBhvr additive="base">
                                        <p:cTn id="38" dur="500" fill="hold"/>
                                        <p:tgtEl>
                                          <p:spTgt spid="9218">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92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9218">
                                            <p:txEl>
                                              <p:pRg st="4" end="4"/>
                                            </p:txEl>
                                          </p:spTgt>
                                        </p:tgtEl>
                                        <p:attrNameLst>
                                          <p:attrName>style.visibility</p:attrName>
                                        </p:attrNameLst>
                                      </p:cBhvr>
                                      <p:to>
                                        <p:strVal val="visible"/>
                                      </p:to>
                                    </p:set>
                                    <p:anim calcmode="lin" valueType="num">
                                      <p:cBhvr additive="base">
                                        <p:cTn id="44" dur="500" fill="hold"/>
                                        <p:tgtEl>
                                          <p:spTgt spid="9218">
                                            <p:txEl>
                                              <p:pRg st="4" end="4"/>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921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218"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algn="ctr" eaLnBrk="1" hangingPunct="1">
              <a:defRPr/>
            </a:pPr>
            <a:r>
              <a:rPr lang="en-US" b="1" dirty="0" smtClean="0">
                <a:solidFill>
                  <a:schemeClr val="tx1"/>
                </a:solidFill>
              </a:rPr>
              <a:t>Mechanism Of Action</a:t>
            </a:r>
          </a:p>
        </p:txBody>
      </p:sp>
      <p:graphicFrame>
        <p:nvGraphicFramePr>
          <p:cNvPr id="6" name="Content Placeholder 5"/>
          <p:cNvGraphicFramePr>
            <a:graphicFrameLocks noGrp="1"/>
          </p:cNvGraphicFramePr>
          <p:nvPr>
            <p:ph idx="1"/>
          </p:nvPr>
        </p:nvGraphicFramePr>
        <p:xfrm>
          <a:off x="457200" y="1882775"/>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43686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 1: Introduction to pharmacology</a:t>
            </a:r>
            <a:endParaRPr lang="en-US" dirty="0"/>
          </a:p>
        </p:txBody>
      </p:sp>
      <p:sp>
        <p:nvSpPr>
          <p:cNvPr id="3" name="Content Placeholder 2"/>
          <p:cNvSpPr>
            <a:spLocks noGrp="1"/>
          </p:cNvSpPr>
          <p:nvPr>
            <p:ph idx="1"/>
          </p:nvPr>
        </p:nvSpPr>
        <p:spPr/>
        <p:txBody>
          <a:bodyPr/>
          <a:lstStyle/>
          <a:p>
            <a:r>
              <a:rPr lang="en-US" dirty="0" smtClean="0"/>
              <a:t>Objectives</a:t>
            </a:r>
          </a:p>
          <a:p>
            <a:r>
              <a:rPr lang="en-US" dirty="0" smtClean="0"/>
              <a:t>At the end of the lesson, learners will:</a:t>
            </a:r>
          </a:p>
          <a:p>
            <a:r>
              <a:rPr lang="en-US" dirty="0" smtClean="0"/>
              <a:t>Define pharmacology</a:t>
            </a:r>
          </a:p>
          <a:p>
            <a:r>
              <a:rPr lang="en-US" dirty="0" smtClean="0"/>
              <a:t>Explain the concepts of pharmacodynamics and pharmacokinetics</a:t>
            </a:r>
          </a:p>
          <a:p>
            <a:r>
              <a:rPr lang="en-US" dirty="0" smtClean="0"/>
              <a:t>Define a drug</a:t>
            </a:r>
          </a:p>
          <a:p>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sp>
        <p:nvSpPr>
          <p:cNvPr id="3" name="Content Placeholder 2"/>
          <p:cNvSpPr>
            <a:spLocks noGrp="1"/>
          </p:cNvSpPr>
          <p:nvPr>
            <p:ph idx="1"/>
          </p:nvPr>
        </p:nvSpPr>
        <p:spPr>
          <a:xfrm>
            <a:off x="304800" y="1295400"/>
            <a:ext cx="8534400" cy="5029200"/>
          </a:xfrm>
        </p:spPr>
        <p:txBody>
          <a:bodyPr>
            <a:normAutofit/>
          </a:bodyPr>
          <a:lstStyle/>
          <a:p>
            <a:pPr marL="287338" indent="-287338" algn="just" defTabSz="800100">
              <a:lnSpc>
                <a:spcPct val="120000"/>
              </a:lnSpc>
              <a:spcBef>
                <a:spcPct val="30000"/>
              </a:spcBef>
              <a:buClr>
                <a:srgbClr val="0000FF"/>
              </a:buClr>
              <a:buFont typeface="Wingdings" pitchFamily="2" charset="2"/>
              <a:buChar char="v"/>
            </a:pPr>
            <a:r>
              <a:rPr lang="en-US" sz="2600" u="sng" dirty="0">
                <a:solidFill>
                  <a:srgbClr val="000000"/>
                </a:solidFill>
                <a:cs typeface="Arial" pitchFamily="34" charset="0"/>
              </a:rPr>
              <a:t>Effect  of  first  pass  metabolism</a:t>
            </a:r>
          </a:p>
          <a:p>
            <a:pPr marL="500063" lvl="1" indent="-211138" algn="just" defTabSz="800100">
              <a:lnSpc>
                <a:spcPct val="120000"/>
              </a:lnSpc>
              <a:spcBef>
                <a:spcPct val="30000"/>
              </a:spcBef>
              <a:buClr>
                <a:srgbClr val="FF0000"/>
              </a:buClr>
              <a:buFont typeface="Wingdings" pitchFamily="2" charset="2"/>
              <a:buChar char="Ø"/>
            </a:pPr>
            <a:r>
              <a:rPr lang="en-US" sz="2400" dirty="0">
                <a:solidFill>
                  <a:srgbClr val="000000"/>
                </a:solidFill>
                <a:cs typeface="Arial" pitchFamily="34" charset="0"/>
              </a:rPr>
              <a:t>Part  of  administered dose made  inactive</a:t>
            </a:r>
          </a:p>
          <a:p>
            <a:pPr marL="712788" lvl="2" indent="-211138" algn="just" defTabSz="800100">
              <a:lnSpc>
                <a:spcPct val="115000"/>
              </a:lnSpc>
              <a:spcBef>
                <a:spcPct val="35000"/>
              </a:spcBef>
              <a:buClr>
                <a:srgbClr val="339933"/>
              </a:buClr>
              <a:buFont typeface="Wingdings" pitchFamily="2" charset="2"/>
              <a:buChar char="v"/>
            </a:pPr>
            <a:r>
              <a:rPr lang="en-US" dirty="0">
                <a:solidFill>
                  <a:srgbClr val="000000"/>
                </a:solidFill>
                <a:cs typeface="Arial" pitchFamily="34" charset="0"/>
              </a:rPr>
              <a:t>↓ bioavailability</a:t>
            </a:r>
          </a:p>
          <a:p>
            <a:pPr marL="500063" lvl="1" indent="-211138" algn="just" defTabSz="800100">
              <a:lnSpc>
                <a:spcPct val="120000"/>
              </a:lnSpc>
              <a:spcBef>
                <a:spcPct val="30000"/>
              </a:spcBef>
              <a:buClr>
                <a:srgbClr val="FF0000"/>
              </a:buClr>
              <a:buFont typeface="Wingdings" pitchFamily="2" charset="2"/>
              <a:buChar char="Ø"/>
            </a:pPr>
            <a:r>
              <a:rPr lang="en-US" sz="2400" dirty="0">
                <a:solidFill>
                  <a:srgbClr val="000000"/>
                </a:solidFill>
                <a:cs typeface="Arial" pitchFamily="34" charset="0"/>
              </a:rPr>
              <a:t>Drug  converted  into  its  active </a:t>
            </a:r>
            <a:r>
              <a:rPr lang="en-US" sz="2400" dirty="0" smtClean="0">
                <a:solidFill>
                  <a:srgbClr val="000000"/>
                </a:solidFill>
                <a:cs typeface="Arial" pitchFamily="34" charset="0"/>
              </a:rPr>
              <a:t>form</a:t>
            </a:r>
            <a:endParaRPr lang="en-US" sz="2400" dirty="0">
              <a:solidFill>
                <a:srgbClr val="000000"/>
              </a:solidFill>
              <a:cs typeface="Arial" pitchFamily="34" charset="0"/>
            </a:endParaRPr>
          </a:p>
          <a:p>
            <a:pPr marL="287338" indent="-287338" algn="just" defTabSz="800100">
              <a:lnSpc>
                <a:spcPct val="120000"/>
              </a:lnSpc>
              <a:spcBef>
                <a:spcPct val="30000"/>
              </a:spcBef>
              <a:buClr>
                <a:srgbClr val="0000FF"/>
              </a:buClr>
              <a:buFontTx/>
              <a:buChar char="•"/>
            </a:pPr>
            <a:r>
              <a:rPr lang="en-US" sz="2600" dirty="0">
                <a:solidFill>
                  <a:srgbClr val="000000"/>
                </a:solidFill>
                <a:cs typeface="Arial" pitchFamily="34" charset="0"/>
              </a:rPr>
              <a:t>Nitroglycerin  when  given  orally</a:t>
            </a:r>
          </a:p>
          <a:p>
            <a:pPr marL="500063" lvl="1" indent="-211138" algn="just" defTabSz="800100">
              <a:lnSpc>
                <a:spcPct val="120000"/>
              </a:lnSpc>
              <a:spcBef>
                <a:spcPct val="30000"/>
              </a:spcBef>
              <a:buClr>
                <a:srgbClr val="FF0000"/>
              </a:buClr>
              <a:buFontTx/>
              <a:buChar char="•"/>
            </a:pPr>
            <a:r>
              <a:rPr lang="en-US" dirty="0">
                <a:solidFill>
                  <a:srgbClr val="000000"/>
                </a:solidFill>
                <a:cs typeface="Arial" pitchFamily="34" charset="0"/>
              </a:rPr>
              <a:t>Totally   inactivated  in  the  liver</a:t>
            </a:r>
          </a:p>
          <a:p>
            <a:pPr marL="500063" lvl="1" indent="-211138" algn="just" defTabSz="800100">
              <a:lnSpc>
                <a:spcPct val="120000"/>
              </a:lnSpc>
              <a:spcBef>
                <a:spcPct val="30000"/>
              </a:spcBef>
              <a:buClr>
                <a:srgbClr val="FF0000"/>
              </a:buClr>
              <a:buFontTx/>
              <a:buChar char="•"/>
            </a:pPr>
            <a:r>
              <a:rPr lang="en-US" dirty="0">
                <a:solidFill>
                  <a:srgbClr val="000000"/>
                </a:solidFill>
                <a:cs typeface="Arial" pitchFamily="34" charset="0"/>
              </a:rPr>
              <a:t>100%  first pass  effect</a:t>
            </a:r>
          </a:p>
          <a:p>
            <a:pPr marL="500063" lvl="1" indent="-211138" algn="just" defTabSz="800100">
              <a:lnSpc>
                <a:spcPct val="120000"/>
              </a:lnSpc>
              <a:spcBef>
                <a:spcPct val="30000"/>
              </a:spcBef>
              <a:buClr>
                <a:srgbClr val="FF0000"/>
              </a:buClr>
              <a:buFontTx/>
              <a:buChar char="•"/>
            </a:pPr>
            <a:r>
              <a:rPr lang="en-US" dirty="0">
                <a:solidFill>
                  <a:srgbClr val="000000"/>
                </a:solidFill>
                <a:cs typeface="Arial" pitchFamily="34" charset="0"/>
              </a:rPr>
              <a:t>Always  given  sublingually</a:t>
            </a:r>
          </a:p>
          <a:p>
            <a:endParaRPr lang="en-US" dirty="0"/>
          </a:p>
        </p:txBody>
      </p:sp>
    </p:spTree>
    <p:extLst>
      <p:ext uri="{BB962C8B-B14F-4D97-AF65-F5344CB8AC3E}">
        <p14:creationId xmlns:p14="http://schemas.microsoft.com/office/powerpoint/2010/main" val="70563686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algn="ctr" eaLnBrk="1" hangingPunct="1">
              <a:defRPr/>
            </a:pPr>
            <a:r>
              <a:rPr lang="en-US" b="1" dirty="0" smtClean="0">
                <a:solidFill>
                  <a:schemeClr val="tx1"/>
                </a:solidFill>
              </a:rPr>
              <a:t>Mechanism Of Action ( continue)</a:t>
            </a:r>
          </a:p>
        </p:txBody>
      </p:sp>
      <p:graphicFrame>
        <p:nvGraphicFramePr>
          <p:cNvPr id="6" name="Content Placeholder 5"/>
          <p:cNvGraphicFramePr>
            <a:graphicFrameLocks noGrp="1"/>
          </p:cNvGraphicFramePr>
          <p:nvPr>
            <p:ph idx="1"/>
          </p:nvPr>
        </p:nvGraphicFramePr>
        <p:xfrm>
          <a:off x="457200" y="1882775"/>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8644469"/>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5364163" y="476250"/>
            <a:ext cx="2879725" cy="863600"/>
          </a:xfrm>
          <a:prstGeom prst="cloudCallout">
            <a:avLst>
              <a:gd name="adj1" fmla="val -89912"/>
              <a:gd name="adj2" fmla="val 90991"/>
            </a:avLst>
          </a:prstGeom>
          <a:solidFill>
            <a:srgbClr val="CC0000"/>
          </a:solidFill>
          <a:ln>
            <a:noFill/>
          </a:ln>
          <a:effectLst/>
          <a:extLst>
            <a:ext uri="{91240B29-F687-4F45-9708-019B960494DF}">
              <a14:hiddenLine xmlns:a14="http://schemas.microsoft.com/office/drawing/2010/main" w="9525">
                <a:solidFill>
                  <a:srgbClr val="CC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kumimoji="0" lang="en-US" altLang="zh-CN" sz="3200" b="1">
                <a:latin typeface="Arial" charset="0"/>
              </a:rPr>
              <a:t>NSAIDs</a:t>
            </a:r>
          </a:p>
          <a:p>
            <a:pPr algn="ctr">
              <a:spcBef>
                <a:spcPct val="50000"/>
              </a:spcBef>
              <a:buFontTx/>
              <a:buChar char="•"/>
            </a:pPr>
            <a:endParaRPr kumimoji="0" lang="zh-CN" altLang="en-US" sz="3200" b="1">
              <a:latin typeface="Arial" charset="0"/>
            </a:endParaRPr>
          </a:p>
        </p:txBody>
      </p:sp>
      <p:sp>
        <p:nvSpPr>
          <p:cNvPr id="50179" name="AutoShape 3"/>
          <p:cNvSpPr>
            <a:spLocks noChangeArrowheads="1"/>
          </p:cNvSpPr>
          <p:nvPr/>
        </p:nvSpPr>
        <p:spPr bwMode="auto">
          <a:xfrm>
            <a:off x="250825" y="1412875"/>
            <a:ext cx="3384550" cy="2239963"/>
          </a:xfrm>
          <a:prstGeom prst="downArrowCallout">
            <a:avLst>
              <a:gd name="adj1" fmla="val 31773"/>
              <a:gd name="adj2" fmla="val 15886"/>
              <a:gd name="adj3" fmla="val 48843"/>
              <a:gd name="adj4" fmla="val 49764"/>
            </a:avLst>
          </a:prstGeom>
          <a:solidFill>
            <a:srgbClr val="336600"/>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kumimoji="0" lang="en-US" altLang="zh-CN" sz="2800" b="1">
                <a:latin typeface="Arial" charset="0"/>
              </a:rPr>
              <a:t>Prostaglandins</a:t>
            </a:r>
          </a:p>
          <a:p>
            <a:pPr algn="ctr">
              <a:spcBef>
                <a:spcPct val="50000"/>
              </a:spcBef>
            </a:pPr>
            <a:r>
              <a:rPr kumimoji="0" lang="en-US" altLang="zh-CN" sz="2800" b="1">
                <a:latin typeface="Arial" charset="0"/>
              </a:rPr>
              <a:t>pGE2   pGF2</a:t>
            </a:r>
          </a:p>
        </p:txBody>
      </p:sp>
      <p:sp>
        <p:nvSpPr>
          <p:cNvPr id="50180" name="AutoShape 4"/>
          <p:cNvSpPr>
            <a:spLocks noChangeArrowheads="1"/>
          </p:cNvSpPr>
          <p:nvPr/>
        </p:nvSpPr>
        <p:spPr bwMode="auto">
          <a:xfrm>
            <a:off x="250825" y="3716338"/>
            <a:ext cx="3311525" cy="1509712"/>
          </a:xfrm>
          <a:prstGeom prst="downArrowCallout">
            <a:avLst>
              <a:gd name="adj1" fmla="val 48785"/>
              <a:gd name="adj2" fmla="val 24392"/>
              <a:gd name="adj3" fmla="val 38278"/>
              <a:gd name="adj4" fmla="val 60250"/>
            </a:avLst>
          </a:prstGeom>
          <a:solidFill>
            <a:srgbClr val="336600"/>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kumimoji="0" lang="en-US" altLang="zh-CN" sz="2800" b="1">
                <a:latin typeface="Arial" charset="0"/>
              </a:rPr>
              <a:t>Symptoms of inflammation</a:t>
            </a:r>
          </a:p>
        </p:txBody>
      </p:sp>
      <p:sp>
        <p:nvSpPr>
          <p:cNvPr id="50181" name="Text Box 5"/>
          <p:cNvSpPr txBox="1">
            <a:spLocks noChangeArrowheads="1"/>
          </p:cNvSpPr>
          <p:nvPr/>
        </p:nvSpPr>
        <p:spPr bwMode="auto">
          <a:xfrm>
            <a:off x="755650" y="5445125"/>
            <a:ext cx="2663825" cy="817563"/>
          </a:xfrm>
          <a:prstGeom prst="rect">
            <a:avLst/>
          </a:prstGeom>
          <a:solidFill>
            <a:srgbClr val="336600"/>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3600">
                <a:solidFill>
                  <a:schemeClr val="tx1"/>
                </a:solidFill>
                <a:latin typeface="Times New Roman" pitchFamily="18" charset="0"/>
                <a:ea typeface="宋体" pitchFamily="2" charset="-122"/>
              </a:defRPr>
            </a:lvl1pPr>
            <a:lvl2pPr marL="742950" indent="-285750" eaLnBrk="0" hangingPunct="0">
              <a:defRPr kumimoji="1" sz="3600">
                <a:solidFill>
                  <a:schemeClr val="tx1"/>
                </a:solidFill>
                <a:latin typeface="Times New Roman" pitchFamily="18" charset="0"/>
                <a:ea typeface="宋体" pitchFamily="2" charset="-122"/>
              </a:defRPr>
            </a:lvl2pPr>
            <a:lvl3pPr marL="1143000" indent="-228600" eaLnBrk="0" hangingPunct="0">
              <a:defRPr kumimoji="1" sz="3600">
                <a:solidFill>
                  <a:schemeClr val="tx1"/>
                </a:solidFill>
                <a:latin typeface="Times New Roman" pitchFamily="18" charset="0"/>
                <a:ea typeface="宋体" pitchFamily="2" charset="-122"/>
              </a:defRPr>
            </a:lvl3pPr>
            <a:lvl4pPr marL="1600200" indent="-228600" eaLnBrk="0" hangingPunct="0">
              <a:defRPr kumimoji="1" sz="3600">
                <a:solidFill>
                  <a:schemeClr val="tx1"/>
                </a:solidFill>
                <a:latin typeface="Times New Roman" pitchFamily="18" charset="0"/>
                <a:ea typeface="宋体" pitchFamily="2" charset="-122"/>
              </a:defRPr>
            </a:lvl4pPr>
            <a:lvl5pPr marL="2057400" indent="-228600" eaLnBrk="0" hangingPunct="0">
              <a:defRPr kumimoji="1" sz="36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9pPr>
          </a:lstStyle>
          <a:p>
            <a:pPr eaLnBrk="1" hangingPunct="1">
              <a:lnSpc>
                <a:spcPct val="60000"/>
              </a:lnSpc>
              <a:spcBef>
                <a:spcPct val="50000"/>
              </a:spcBef>
            </a:pPr>
            <a:r>
              <a:rPr kumimoji="0" lang="en-US" altLang="zh-CN" sz="2800" b="1">
                <a:latin typeface="Arial" charset="0"/>
              </a:rPr>
              <a:t>Red, swelling, </a:t>
            </a:r>
          </a:p>
          <a:p>
            <a:pPr eaLnBrk="1" hangingPunct="1">
              <a:lnSpc>
                <a:spcPct val="60000"/>
              </a:lnSpc>
              <a:spcBef>
                <a:spcPct val="50000"/>
              </a:spcBef>
            </a:pPr>
            <a:r>
              <a:rPr kumimoji="0" lang="en-US" altLang="zh-CN" sz="2800" b="1">
                <a:latin typeface="Arial" charset="0"/>
              </a:rPr>
              <a:t>Heating, Pain</a:t>
            </a:r>
          </a:p>
        </p:txBody>
      </p:sp>
      <p:sp>
        <p:nvSpPr>
          <p:cNvPr id="50182" name="Text Box 6"/>
          <p:cNvSpPr txBox="1">
            <a:spLocks noChangeArrowheads="1"/>
          </p:cNvSpPr>
          <p:nvPr/>
        </p:nvSpPr>
        <p:spPr bwMode="auto">
          <a:xfrm>
            <a:off x="4787900" y="2708275"/>
            <a:ext cx="1871663" cy="1552575"/>
          </a:xfrm>
          <a:prstGeom prst="rect">
            <a:avLst/>
          </a:prstGeom>
          <a:solidFill>
            <a:srgbClr val="336600"/>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3600">
                <a:solidFill>
                  <a:schemeClr val="tx1"/>
                </a:solidFill>
                <a:latin typeface="Times New Roman" pitchFamily="18" charset="0"/>
                <a:ea typeface="宋体" pitchFamily="2" charset="-122"/>
              </a:defRPr>
            </a:lvl1pPr>
            <a:lvl2pPr marL="742950" indent="-285750" eaLnBrk="0" hangingPunct="0">
              <a:defRPr kumimoji="1" sz="3600">
                <a:solidFill>
                  <a:schemeClr val="tx1"/>
                </a:solidFill>
                <a:latin typeface="Times New Roman" pitchFamily="18" charset="0"/>
                <a:ea typeface="宋体" pitchFamily="2" charset="-122"/>
              </a:defRPr>
            </a:lvl2pPr>
            <a:lvl3pPr marL="1143000" indent="-228600" eaLnBrk="0" hangingPunct="0">
              <a:defRPr kumimoji="1" sz="3600">
                <a:solidFill>
                  <a:schemeClr val="tx1"/>
                </a:solidFill>
                <a:latin typeface="Times New Roman" pitchFamily="18" charset="0"/>
                <a:ea typeface="宋体" pitchFamily="2" charset="-122"/>
              </a:defRPr>
            </a:lvl3pPr>
            <a:lvl4pPr marL="1600200" indent="-228600" eaLnBrk="0" hangingPunct="0">
              <a:defRPr kumimoji="1" sz="3600">
                <a:solidFill>
                  <a:schemeClr val="tx1"/>
                </a:solidFill>
                <a:latin typeface="Times New Roman" pitchFamily="18" charset="0"/>
                <a:ea typeface="宋体" pitchFamily="2" charset="-122"/>
              </a:defRPr>
            </a:lvl4pPr>
            <a:lvl5pPr marL="2057400" indent="-228600" eaLnBrk="0" hangingPunct="0">
              <a:defRPr kumimoji="1" sz="36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9pPr>
          </a:lstStyle>
          <a:p>
            <a:pPr eaLnBrk="1" hangingPunct="1">
              <a:spcBef>
                <a:spcPct val="50000"/>
              </a:spcBef>
            </a:pPr>
            <a:r>
              <a:rPr kumimoji="0" lang="en-US" altLang="zh-CN" sz="2400" b="1">
                <a:latin typeface="Arial" charset="0"/>
              </a:rPr>
              <a:t>Bradrkinin</a:t>
            </a:r>
          </a:p>
          <a:p>
            <a:pPr eaLnBrk="1" hangingPunct="1">
              <a:spcBef>
                <a:spcPct val="50000"/>
              </a:spcBef>
            </a:pPr>
            <a:r>
              <a:rPr kumimoji="0" lang="en-US" altLang="zh-CN" sz="2400" b="1">
                <a:latin typeface="Arial" charset="0"/>
              </a:rPr>
              <a:t>Histamine</a:t>
            </a:r>
          </a:p>
          <a:p>
            <a:pPr eaLnBrk="1" hangingPunct="1">
              <a:spcBef>
                <a:spcPct val="50000"/>
              </a:spcBef>
            </a:pPr>
            <a:r>
              <a:rPr kumimoji="0" lang="en-US" altLang="zh-CN" sz="2400" b="1">
                <a:latin typeface="Arial" charset="0"/>
              </a:rPr>
              <a:t>5-HT</a:t>
            </a:r>
          </a:p>
        </p:txBody>
      </p:sp>
      <p:sp>
        <p:nvSpPr>
          <p:cNvPr id="50183" name="Text Box 7"/>
          <p:cNvSpPr txBox="1">
            <a:spLocks noChangeArrowheads="1"/>
          </p:cNvSpPr>
          <p:nvPr/>
        </p:nvSpPr>
        <p:spPr bwMode="auto">
          <a:xfrm>
            <a:off x="6443663" y="1628775"/>
            <a:ext cx="2447925" cy="946150"/>
          </a:xfrm>
          <a:prstGeom prst="rect">
            <a:avLst/>
          </a:prstGeom>
          <a:solidFill>
            <a:srgbClr val="336600"/>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3600">
                <a:solidFill>
                  <a:schemeClr val="tx1"/>
                </a:solidFill>
                <a:latin typeface="Times New Roman" pitchFamily="18" charset="0"/>
                <a:ea typeface="宋体" pitchFamily="2" charset="-122"/>
              </a:defRPr>
            </a:lvl1pPr>
            <a:lvl2pPr marL="742950" indent="-285750" eaLnBrk="0" hangingPunct="0">
              <a:defRPr kumimoji="1" sz="3600">
                <a:solidFill>
                  <a:schemeClr val="tx1"/>
                </a:solidFill>
                <a:latin typeface="Times New Roman" pitchFamily="18" charset="0"/>
                <a:ea typeface="宋体" pitchFamily="2" charset="-122"/>
              </a:defRPr>
            </a:lvl2pPr>
            <a:lvl3pPr marL="1143000" indent="-228600" eaLnBrk="0" hangingPunct="0">
              <a:defRPr kumimoji="1" sz="3600">
                <a:solidFill>
                  <a:schemeClr val="tx1"/>
                </a:solidFill>
                <a:latin typeface="Times New Roman" pitchFamily="18" charset="0"/>
                <a:ea typeface="宋体" pitchFamily="2" charset="-122"/>
              </a:defRPr>
            </a:lvl3pPr>
            <a:lvl4pPr marL="1600200" indent="-228600" eaLnBrk="0" hangingPunct="0">
              <a:defRPr kumimoji="1" sz="3600">
                <a:solidFill>
                  <a:schemeClr val="tx1"/>
                </a:solidFill>
                <a:latin typeface="Times New Roman" pitchFamily="18" charset="0"/>
                <a:ea typeface="宋体" pitchFamily="2" charset="-122"/>
              </a:defRPr>
            </a:lvl4pPr>
            <a:lvl5pPr marL="2057400" indent="-228600" eaLnBrk="0" hangingPunct="0">
              <a:defRPr kumimoji="1" sz="36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9pPr>
          </a:lstStyle>
          <a:p>
            <a:pPr eaLnBrk="1" hangingPunct="1">
              <a:spcBef>
                <a:spcPct val="50000"/>
              </a:spcBef>
            </a:pPr>
            <a:r>
              <a:rPr kumimoji="0" lang="en-US" altLang="zh-CN" sz="2800" b="1">
                <a:latin typeface="Arial" charset="0"/>
              </a:rPr>
              <a:t>Inflammatory factors</a:t>
            </a:r>
          </a:p>
        </p:txBody>
      </p:sp>
      <p:sp>
        <p:nvSpPr>
          <p:cNvPr id="50184" name="Line 8"/>
          <p:cNvSpPr>
            <a:spLocks noChangeShapeType="1"/>
          </p:cNvSpPr>
          <p:nvPr/>
        </p:nvSpPr>
        <p:spPr bwMode="auto">
          <a:xfrm flipH="1">
            <a:off x="3635375" y="2133600"/>
            <a:ext cx="2665413" cy="0"/>
          </a:xfrm>
          <a:prstGeom prst="line">
            <a:avLst/>
          </a:prstGeom>
          <a:noFill/>
          <a:ln w="7620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185" name="Line 9"/>
          <p:cNvSpPr>
            <a:spLocks noChangeShapeType="1"/>
          </p:cNvSpPr>
          <p:nvPr/>
        </p:nvSpPr>
        <p:spPr bwMode="auto">
          <a:xfrm flipH="1">
            <a:off x="3563938" y="3644900"/>
            <a:ext cx="1079500" cy="720725"/>
          </a:xfrm>
          <a:prstGeom prst="line">
            <a:avLst/>
          </a:prstGeom>
          <a:noFill/>
          <a:ln w="7620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186" name="Line 10"/>
          <p:cNvSpPr>
            <a:spLocks noChangeShapeType="1"/>
          </p:cNvSpPr>
          <p:nvPr/>
        </p:nvSpPr>
        <p:spPr bwMode="auto">
          <a:xfrm>
            <a:off x="3276600" y="2636838"/>
            <a:ext cx="790575" cy="1223962"/>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187" name="Line 11"/>
          <p:cNvSpPr>
            <a:spLocks noChangeShapeType="1"/>
          </p:cNvSpPr>
          <p:nvPr/>
        </p:nvSpPr>
        <p:spPr bwMode="auto">
          <a:xfrm flipH="1">
            <a:off x="6732588" y="2636838"/>
            <a:ext cx="647700" cy="792162"/>
          </a:xfrm>
          <a:prstGeom prst="line">
            <a:avLst/>
          </a:prstGeom>
          <a:noFill/>
          <a:ln w="7620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188" name="Text Box 12"/>
          <p:cNvSpPr txBox="1">
            <a:spLocks noChangeArrowheads="1"/>
          </p:cNvSpPr>
          <p:nvPr/>
        </p:nvSpPr>
        <p:spPr bwMode="auto">
          <a:xfrm>
            <a:off x="3563938" y="2708275"/>
            <a:ext cx="481012" cy="701675"/>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a:solidFill>
                  <a:schemeClr val="tx1"/>
                </a:solidFill>
                <a:latin typeface="Times New Roman" pitchFamily="18" charset="0"/>
                <a:ea typeface="宋体" pitchFamily="2" charset="-122"/>
              </a:defRPr>
            </a:lvl1pPr>
            <a:lvl2pPr marL="742950" indent="-285750" eaLnBrk="0" hangingPunct="0">
              <a:defRPr kumimoji="1" sz="3600">
                <a:solidFill>
                  <a:schemeClr val="tx1"/>
                </a:solidFill>
                <a:latin typeface="Times New Roman" pitchFamily="18" charset="0"/>
                <a:ea typeface="宋体" pitchFamily="2" charset="-122"/>
              </a:defRPr>
            </a:lvl2pPr>
            <a:lvl3pPr marL="1143000" indent="-228600" eaLnBrk="0" hangingPunct="0">
              <a:defRPr kumimoji="1" sz="3600">
                <a:solidFill>
                  <a:schemeClr val="tx1"/>
                </a:solidFill>
                <a:latin typeface="Times New Roman" pitchFamily="18" charset="0"/>
                <a:ea typeface="宋体" pitchFamily="2" charset="-122"/>
              </a:defRPr>
            </a:lvl3pPr>
            <a:lvl4pPr marL="1600200" indent="-228600" eaLnBrk="0" hangingPunct="0">
              <a:defRPr kumimoji="1" sz="3600">
                <a:solidFill>
                  <a:schemeClr val="tx1"/>
                </a:solidFill>
                <a:latin typeface="Times New Roman" pitchFamily="18" charset="0"/>
                <a:ea typeface="宋体" pitchFamily="2" charset="-122"/>
              </a:defRPr>
            </a:lvl4pPr>
            <a:lvl5pPr marL="2057400" indent="-228600" eaLnBrk="0" hangingPunct="0">
              <a:defRPr kumimoji="1" sz="36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3600">
                <a:solidFill>
                  <a:schemeClr val="tx1"/>
                </a:solidFill>
                <a:latin typeface="Times New Roman" pitchFamily="18" charset="0"/>
                <a:ea typeface="宋体" pitchFamily="2" charset="-122"/>
              </a:defRPr>
            </a:lvl9pPr>
          </a:lstStyle>
          <a:p>
            <a:pPr eaLnBrk="1" hangingPunct="1">
              <a:spcBef>
                <a:spcPct val="50000"/>
              </a:spcBef>
            </a:pPr>
            <a:r>
              <a:rPr kumimoji="0" lang="zh-CN" altLang="en-US" sz="4000" b="1">
                <a:latin typeface="Arial" charset="0"/>
              </a:rPr>
              <a:t>+</a:t>
            </a:r>
          </a:p>
        </p:txBody>
      </p:sp>
      <p:sp>
        <p:nvSpPr>
          <p:cNvPr id="50189" name="Text Box 13"/>
          <p:cNvSpPr txBox="1">
            <a:spLocks noChangeArrowheads="1"/>
          </p:cNvSpPr>
          <p:nvPr/>
        </p:nvSpPr>
        <p:spPr bwMode="auto">
          <a:xfrm>
            <a:off x="4356100" y="4581525"/>
            <a:ext cx="4284663" cy="1931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defRPr/>
            </a:pPr>
            <a:r>
              <a:rPr kumimoji="0" lang="zh-CN" altLang="en-US" sz="2800" b="1">
                <a:solidFill>
                  <a:srgbClr val="FFFF00"/>
                </a:solidFill>
                <a:effectLst>
                  <a:outerShdw blurRad="38100" dist="38100" dir="2700000" algn="tl">
                    <a:srgbClr val="000000"/>
                  </a:outerShdw>
                </a:effectLst>
                <a:latin typeface="Arial" charset="0"/>
              </a:rPr>
              <a:t>  </a:t>
            </a:r>
            <a:r>
              <a:rPr kumimoji="0" lang="en-US" altLang="zh-CN" sz="2800" b="1">
                <a:solidFill>
                  <a:srgbClr val="FFFF00"/>
                </a:solidFill>
                <a:effectLst>
                  <a:outerShdw blurRad="38100" dist="38100" dir="2700000" algn="tl">
                    <a:srgbClr val="000000"/>
                  </a:outerShdw>
                </a:effectLst>
                <a:latin typeface="Arial" charset="0"/>
              </a:rPr>
              <a:t>block prostaglandins production</a:t>
            </a:r>
          </a:p>
          <a:p>
            <a:pPr>
              <a:buFontTx/>
              <a:buChar char="•"/>
              <a:defRPr/>
            </a:pPr>
            <a:endParaRPr kumimoji="0" lang="en-US" altLang="zh-CN" sz="800" b="1">
              <a:solidFill>
                <a:srgbClr val="FFFF00"/>
              </a:solidFill>
              <a:effectLst>
                <a:outerShdw blurRad="38100" dist="38100" dir="2700000" algn="tl">
                  <a:srgbClr val="000000"/>
                </a:outerShdw>
              </a:effectLst>
              <a:latin typeface="Arial" charset="0"/>
            </a:endParaRPr>
          </a:p>
          <a:p>
            <a:pPr>
              <a:buFontTx/>
              <a:buChar char="•"/>
              <a:defRPr/>
            </a:pPr>
            <a:r>
              <a:rPr lang="en-US" altLang="zh-CN" sz="2800" b="1">
                <a:effectLst>
                  <a:outerShdw blurRad="38100" dist="38100" dir="2700000" algn="tl">
                    <a:srgbClr val="000000"/>
                  </a:outerShdw>
                </a:effectLst>
                <a:latin typeface="Arial" charset="0"/>
              </a:rPr>
              <a:t>  Sites of action:  </a:t>
            </a:r>
            <a:r>
              <a:rPr lang="en-US" altLang="zh-CN" sz="2800" b="1">
                <a:solidFill>
                  <a:srgbClr val="FFFF00"/>
                </a:solidFill>
                <a:effectLst>
                  <a:outerShdw blurRad="38100" dist="38100" dir="2700000" algn="tl">
                    <a:srgbClr val="000000"/>
                  </a:outerShdw>
                </a:effectLst>
                <a:latin typeface="Arial" charset="0"/>
              </a:rPr>
              <a:t>peripheral tissue</a:t>
            </a:r>
          </a:p>
        </p:txBody>
      </p:sp>
    </p:spTree>
    <p:extLst>
      <p:ext uri="{BB962C8B-B14F-4D97-AF65-F5344CB8AC3E}">
        <p14:creationId xmlns:p14="http://schemas.microsoft.com/office/powerpoint/2010/main" val="1082848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3"/>
                                        </p:tgtEl>
                                        <p:attrNameLst>
                                          <p:attrName>style.visibility</p:attrName>
                                        </p:attrNameLst>
                                      </p:cBhvr>
                                      <p:to>
                                        <p:strVal val="visible"/>
                                      </p:to>
                                    </p:set>
                                    <p:animEffect transition="in" filter="blinds(horizontal)">
                                      <p:cBhvr>
                                        <p:cTn id="7" dur="500"/>
                                        <p:tgtEl>
                                          <p:spTgt spid="50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184"/>
                                        </p:tgtEl>
                                        <p:attrNameLst>
                                          <p:attrName>style.visibility</p:attrName>
                                        </p:attrNameLst>
                                      </p:cBhvr>
                                      <p:to>
                                        <p:strVal val="visible"/>
                                      </p:to>
                                    </p:set>
                                    <p:animEffect transition="in" filter="blinds(horizontal)">
                                      <p:cBhvr>
                                        <p:cTn id="12" dur="500"/>
                                        <p:tgtEl>
                                          <p:spTgt spid="50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179"/>
                                        </p:tgtEl>
                                        <p:attrNameLst>
                                          <p:attrName>style.visibility</p:attrName>
                                        </p:attrNameLst>
                                      </p:cBhvr>
                                      <p:to>
                                        <p:strVal val="visible"/>
                                      </p:to>
                                    </p:set>
                                    <p:animEffect transition="in" filter="blinds(horizontal)">
                                      <p:cBhvr>
                                        <p:cTn id="17" dur="500"/>
                                        <p:tgtEl>
                                          <p:spTgt spid="501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0187"/>
                                        </p:tgtEl>
                                        <p:attrNameLst>
                                          <p:attrName>style.visibility</p:attrName>
                                        </p:attrNameLst>
                                      </p:cBhvr>
                                      <p:to>
                                        <p:strVal val="visible"/>
                                      </p:to>
                                    </p:set>
                                    <p:animEffect transition="in" filter="blinds(horizontal)">
                                      <p:cBhvr>
                                        <p:cTn id="22" dur="500"/>
                                        <p:tgtEl>
                                          <p:spTgt spid="501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0182"/>
                                        </p:tgtEl>
                                        <p:attrNameLst>
                                          <p:attrName>style.visibility</p:attrName>
                                        </p:attrNameLst>
                                      </p:cBhvr>
                                      <p:to>
                                        <p:strVal val="visible"/>
                                      </p:to>
                                    </p:set>
                                    <p:animEffect transition="in" filter="blinds(horizontal)">
                                      <p:cBhvr>
                                        <p:cTn id="27" dur="500"/>
                                        <p:tgtEl>
                                          <p:spTgt spid="5018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0180"/>
                                        </p:tgtEl>
                                        <p:attrNameLst>
                                          <p:attrName>style.visibility</p:attrName>
                                        </p:attrNameLst>
                                      </p:cBhvr>
                                      <p:to>
                                        <p:strVal val="visible"/>
                                      </p:to>
                                    </p:set>
                                    <p:animEffect transition="in" filter="blinds(horizontal)">
                                      <p:cBhvr>
                                        <p:cTn id="32" dur="500"/>
                                        <p:tgtEl>
                                          <p:spTgt spid="501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0185"/>
                                        </p:tgtEl>
                                        <p:attrNameLst>
                                          <p:attrName>style.visibility</p:attrName>
                                        </p:attrNameLst>
                                      </p:cBhvr>
                                      <p:to>
                                        <p:strVal val="visible"/>
                                      </p:to>
                                    </p:set>
                                    <p:animEffect transition="in" filter="blinds(horizontal)">
                                      <p:cBhvr>
                                        <p:cTn id="37" dur="500"/>
                                        <p:tgtEl>
                                          <p:spTgt spid="501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0186"/>
                                        </p:tgtEl>
                                        <p:attrNameLst>
                                          <p:attrName>style.visibility</p:attrName>
                                        </p:attrNameLst>
                                      </p:cBhvr>
                                      <p:to>
                                        <p:strVal val="visible"/>
                                      </p:to>
                                    </p:set>
                                    <p:animEffect transition="in" filter="blinds(horizontal)">
                                      <p:cBhvr>
                                        <p:cTn id="42" dur="500"/>
                                        <p:tgtEl>
                                          <p:spTgt spid="501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018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50181"/>
                                        </p:tgtEl>
                                        <p:attrNameLst>
                                          <p:attrName>style.visibility</p:attrName>
                                        </p:attrNameLst>
                                      </p:cBhvr>
                                      <p:to>
                                        <p:strVal val="visible"/>
                                      </p:to>
                                    </p:set>
                                    <p:animEffect transition="in" filter="box(in)">
                                      <p:cBhvr>
                                        <p:cTn id="51" dur="500"/>
                                        <p:tgtEl>
                                          <p:spTgt spid="5018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50178"/>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50189"/>
                                        </p:tgtEl>
                                        <p:attrNameLst>
                                          <p:attrName>style.visibility</p:attrName>
                                        </p:attrNameLst>
                                      </p:cBhvr>
                                      <p:to>
                                        <p:strVal val="visible"/>
                                      </p:to>
                                    </p:set>
                                    <p:animEffect transition="in" filter="blinds(horizontal)">
                                      <p:cBhvr>
                                        <p:cTn id="60" dur="500"/>
                                        <p:tgtEl>
                                          <p:spTgt spid="50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autoUpdateAnimBg="0"/>
      <p:bldP spid="50179" grpId="0" animBg="1" autoUpdateAnimBg="0"/>
      <p:bldP spid="50180" grpId="0" animBg="1" autoUpdateAnimBg="0"/>
      <p:bldP spid="50181" grpId="0" animBg="1" autoUpdateAnimBg="0"/>
      <p:bldP spid="50182" grpId="0" animBg="1" autoUpdateAnimBg="0"/>
      <p:bldP spid="50183" grpId="0" animBg="1" autoUpdateAnimBg="0"/>
      <p:bldP spid="50184" grpId="0" animBg="1"/>
      <p:bldP spid="50185" grpId="0" animBg="1"/>
      <p:bldP spid="50186" grpId="0" animBg="1"/>
      <p:bldP spid="50187" grpId="0" animBg="1"/>
      <p:bldP spid="50188" grpId="0" autoUpdateAnimBg="0"/>
      <p:bldP spid="50189"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609600"/>
            <a:ext cx="7772400" cy="752475"/>
          </a:xfrm>
        </p:spPr>
        <p:txBody>
          <a:bodyPr/>
          <a:lstStyle/>
          <a:p>
            <a:pPr eaLnBrk="1" hangingPunct="1"/>
            <a:r>
              <a:rPr lang="en-US" altLang="zh-CN" sz="4000" b="1" smtClean="0">
                <a:solidFill>
                  <a:srgbClr val="FFCC99"/>
                </a:solidFill>
              </a:rPr>
              <a:t>Anti-inflammatory Effects</a:t>
            </a:r>
          </a:p>
        </p:txBody>
      </p:sp>
      <p:sp>
        <p:nvSpPr>
          <p:cNvPr id="48131" name="Rectangle 3"/>
          <p:cNvSpPr>
            <a:spLocks noGrp="1" noChangeArrowheads="1"/>
          </p:cNvSpPr>
          <p:nvPr>
            <p:ph type="body" idx="1"/>
          </p:nvPr>
        </p:nvSpPr>
        <p:spPr>
          <a:xfrm>
            <a:off x="611188" y="1905000"/>
            <a:ext cx="8229600" cy="4495800"/>
          </a:xfrm>
        </p:spPr>
        <p:txBody>
          <a:bodyPr/>
          <a:lstStyle/>
          <a:p>
            <a:pPr eaLnBrk="1" hangingPunct="1"/>
            <a:r>
              <a:rPr lang="en-US" altLang="zh-CN" b="1" smtClean="0"/>
              <a:t>Reduced synthesis: </a:t>
            </a:r>
          </a:p>
          <a:p>
            <a:pPr eaLnBrk="1" hangingPunct="1">
              <a:buFontTx/>
              <a:buNone/>
            </a:pPr>
            <a:r>
              <a:rPr lang="en-US" altLang="zh-CN" b="1" smtClean="0"/>
              <a:t>       --eicosanoid mediators </a:t>
            </a:r>
          </a:p>
          <a:p>
            <a:pPr eaLnBrk="1" hangingPunct="1"/>
            <a:r>
              <a:rPr lang="en-US" altLang="zh-CN" b="1" smtClean="0"/>
              <a:t>Interference: </a:t>
            </a:r>
          </a:p>
          <a:p>
            <a:pPr eaLnBrk="1" hangingPunct="1">
              <a:buFontTx/>
              <a:buNone/>
            </a:pPr>
            <a:r>
              <a:rPr lang="en-US" altLang="zh-CN" b="1" smtClean="0"/>
              <a:t>        --kallikrein system mediators</a:t>
            </a:r>
          </a:p>
          <a:p>
            <a:pPr eaLnBrk="1" hangingPunct="1">
              <a:buFont typeface="Wingdings" pitchFamily="2" charset="2"/>
              <a:buNone/>
            </a:pPr>
            <a:r>
              <a:rPr lang="en-US" altLang="zh-CN" b="1" smtClean="0"/>
              <a:t>        --inhibits granulocyte adherence</a:t>
            </a:r>
          </a:p>
          <a:p>
            <a:pPr eaLnBrk="1" hangingPunct="1">
              <a:buFont typeface="Wingdings" pitchFamily="2" charset="2"/>
              <a:buNone/>
            </a:pPr>
            <a:r>
              <a:rPr lang="en-US" altLang="zh-CN" b="1" smtClean="0"/>
              <a:t>        --stabilizes lysosomes </a:t>
            </a:r>
          </a:p>
          <a:p>
            <a:pPr eaLnBrk="1" hangingPunct="1">
              <a:buFont typeface="Wingdings" pitchFamily="2" charset="2"/>
              <a:buNone/>
            </a:pPr>
            <a:r>
              <a:rPr lang="en-US" altLang="zh-CN" b="1" smtClean="0"/>
              <a:t>        --inhibits leukocyte migration</a:t>
            </a:r>
          </a:p>
          <a:p>
            <a:pPr eaLnBrk="1" hangingPunct="1">
              <a:buFont typeface="Wingdings" pitchFamily="2" charset="2"/>
              <a:buNone/>
            </a:pPr>
            <a:endParaRPr lang="en-US" altLang="zh-CN" smtClean="0"/>
          </a:p>
        </p:txBody>
      </p:sp>
    </p:spTree>
    <p:extLst>
      <p:ext uri="{BB962C8B-B14F-4D97-AF65-F5344CB8AC3E}">
        <p14:creationId xmlns:p14="http://schemas.microsoft.com/office/powerpoint/2010/main" val="976031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dissolve">
                                      <p:cBhvr>
                                        <p:cTn id="7" dur="500"/>
                                        <p:tgtEl>
                                          <p:spTgt spid="48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131">
                                            <p:txEl>
                                              <p:pRg st="0" end="0"/>
                                            </p:txEl>
                                          </p:spTgt>
                                        </p:tgtEl>
                                        <p:attrNameLst>
                                          <p:attrName>style.visibility</p:attrName>
                                        </p:attrNameLst>
                                      </p:cBhvr>
                                      <p:to>
                                        <p:strVal val="visible"/>
                                      </p:to>
                                    </p:set>
                                    <p:animEffect transition="in" filter="dissolve">
                                      <p:cBhvr>
                                        <p:cTn id="12" dur="500"/>
                                        <p:tgtEl>
                                          <p:spTgt spid="481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131">
                                            <p:txEl>
                                              <p:pRg st="1" end="1"/>
                                            </p:txEl>
                                          </p:spTgt>
                                        </p:tgtEl>
                                        <p:attrNameLst>
                                          <p:attrName>style.visibility</p:attrName>
                                        </p:attrNameLst>
                                      </p:cBhvr>
                                      <p:to>
                                        <p:strVal val="visible"/>
                                      </p:to>
                                    </p:set>
                                    <p:animEffect transition="in" filter="dissolve">
                                      <p:cBhvr>
                                        <p:cTn id="17" dur="500"/>
                                        <p:tgtEl>
                                          <p:spTgt spid="481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8131">
                                            <p:txEl>
                                              <p:pRg st="2" end="2"/>
                                            </p:txEl>
                                          </p:spTgt>
                                        </p:tgtEl>
                                        <p:attrNameLst>
                                          <p:attrName>style.visibility</p:attrName>
                                        </p:attrNameLst>
                                      </p:cBhvr>
                                      <p:to>
                                        <p:strVal val="visible"/>
                                      </p:to>
                                    </p:set>
                                    <p:animEffect transition="in" filter="dissolve">
                                      <p:cBhvr>
                                        <p:cTn id="22" dur="500"/>
                                        <p:tgtEl>
                                          <p:spTgt spid="481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8131">
                                            <p:txEl>
                                              <p:pRg st="3" end="3"/>
                                            </p:txEl>
                                          </p:spTgt>
                                        </p:tgtEl>
                                        <p:attrNameLst>
                                          <p:attrName>style.visibility</p:attrName>
                                        </p:attrNameLst>
                                      </p:cBhvr>
                                      <p:to>
                                        <p:strVal val="visible"/>
                                      </p:to>
                                    </p:set>
                                    <p:animEffect transition="in" filter="dissolve">
                                      <p:cBhvr>
                                        <p:cTn id="27" dur="500"/>
                                        <p:tgtEl>
                                          <p:spTgt spid="4813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8131">
                                            <p:txEl>
                                              <p:pRg st="4" end="4"/>
                                            </p:txEl>
                                          </p:spTgt>
                                        </p:tgtEl>
                                        <p:attrNameLst>
                                          <p:attrName>style.visibility</p:attrName>
                                        </p:attrNameLst>
                                      </p:cBhvr>
                                      <p:to>
                                        <p:strVal val="visible"/>
                                      </p:to>
                                    </p:set>
                                    <p:animEffect transition="in" filter="dissolve">
                                      <p:cBhvr>
                                        <p:cTn id="32" dur="500"/>
                                        <p:tgtEl>
                                          <p:spTgt spid="4813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8131">
                                            <p:txEl>
                                              <p:pRg st="5" end="5"/>
                                            </p:txEl>
                                          </p:spTgt>
                                        </p:tgtEl>
                                        <p:attrNameLst>
                                          <p:attrName>style.visibility</p:attrName>
                                        </p:attrNameLst>
                                      </p:cBhvr>
                                      <p:to>
                                        <p:strVal val="visible"/>
                                      </p:to>
                                    </p:set>
                                    <p:animEffect transition="in" filter="dissolve">
                                      <p:cBhvr>
                                        <p:cTn id="37" dur="500"/>
                                        <p:tgtEl>
                                          <p:spTgt spid="4813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8131">
                                            <p:txEl>
                                              <p:pRg st="6" end="6"/>
                                            </p:txEl>
                                          </p:spTgt>
                                        </p:tgtEl>
                                        <p:attrNameLst>
                                          <p:attrName>style.visibility</p:attrName>
                                        </p:attrNameLst>
                                      </p:cBhvr>
                                      <p:to>
                                        <p:strVal val="visible"/>
                                      </p:to>
                                    </p:set>
                                    <p:animEffect transition="in" filter="dissolve">
                                      <p:cBhvr>
                                        <p:cTn id="42"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utoUpdateAnimBg="0"/>
      <p:bldP spid="48131"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4463"/>
            <a:ext cx="7772400" cy="769937"/>
          </a:xfrm>
        </p:spPr>
        <p:txBody>
          <a:bodyPr/>
          <a:lstStyle/>
          <a:p>
            <a:pPr eaLnBrk="1" hangingPunct="1">
              <a:buFont typeface="Wingdings" pitchFamily="2" charset="2"/>
              <a:buChar char="Ø"/>
              <a:defRPr/>
            </a:pPr>
            <a:r>
              <a:rPr lang="en-US" sz="3600" b="1" dirty="0" smtClean="0">
                <a:solidFill>
                  <a:srgbClr val="FF0000"/>
                </a:solidFill>
                <a:cs typeface="Andalus" pitchFamily="2" charset="-78"/>
              </a:rPr>
              <a:t>Systemic effects of NSAIDS</a:t>
            </a:r>
            <a:endParaRPr lang="ar-SA" sz="3600" b="1" dirty="0" smtClean="0">
              <a:solidFill>
                <a:srgbClr val="FF0000"/>
              </a:solidFill>
              <a:cs typeface="Andalus" pitchFamily="2" charset="-78"/>
            </a:endParaRPr>
          </a:p>
        </p:txBody>
      </p:sp>
      <p:sp>
        <p:nvSpPr>
          <p:cNvPr id="3" name="Content Placeholder 2"/>
          <p:cNvSpPr>
            <a:spLocks noGrp="1"/>
          </p:cNvSpPr>
          <p:nvPr>
            <p:ph idx="1"/>
          </p:nvPr>
        </p:nvSpPr>
        <p:spPr>
          <a:xfrm>
            <a:off x="457200" y="1600200"/>
            <a:ext cx="7467600" cy="4873625"/>
          </a:xfrm>
        </p:spPr>
        <p:txBody>
          <a:bodyPr/>
          <a:lstStyle/>
          <a:p>
            <a:pPr eaLnBrk="1" hangingPunct="1">
              <a:buFont typeface="Wingdings" pitchFamily="2" charset="2"/>
              <a:buChar char="Ø"/>
            </a:pPr>
            <a:r>
              <a:rPr lang="en-US" sz="3600" b="1" smtClean="0">
                <a:solidFill>
                  <a:srgbClr val="FF0000"/>
                </a:solidFill>
              </a:rPr>
              <a:t>Effect on GIT</a:t>
            </a:r>
          </a:p>
          <a:p>
            <a:pPr eaLnBrk="1" hangingPunct="1">
              <a:buFontTx/>
              <a:buNone/>
            </a:pPr>
            <a:r>
              <a:rPr lang="en-US" sz="3600" b="1" smtClean="0"/>
              <a:t>		Inhibition of PGI</a:t>
            </a:r>
            <a:r>
              <a:rPr lang="en-US" sz="3600" b="1" baseline="-25000" smtClean="0"/>
              <a:t>2</a:t>
            </a:r>
            <a:r>
              <a:rPr lang="en-US" sz="3600" b="1" smtClean="0"/>
              <a:t> &amp; PGE</a:t>
            </a:r>
            <a:r>
              <a:rPr lang="en-US" sz="3600" b="1" baseline="-25000" smtClean="0"/>
              <a:t>2</a:t>
            </a:r>
            <a:r>
              <a:rPr lang="en-US" sz="3600" b="1" smtClean="0"/>
              <a:t> &amp; PGF</a:t>
            </a:r>
            <a:r>
              <a:rPr lang="en-US" sz="3600" b="1" baseline="-25000" smtClean="0"/>
              <a:t>2</a:t>
            </a:r>
            <a:r>
              <a:rPr lang="en-US" sz="3600" b="1" smtClean="0"/>
              <a:t> resulting in gastric upset up to gastric ulceration &amp; bleeding</a:t>
            </a:r>
          </a:p>
          <a:p>
            <a:pPr eaLnBrk="1" hangingPunct="1">
              <a:buFontTx/>
              <a:buNone/>
            </a:pPr>
            <a:endParaRPr lang="en-US" smtClean="0"/>
          </a:p>
          <a:p>
            <a:pPr eaLnBrk="1" hangingPunct="1">
              <a:buFontTx/>
              <a:buNone/>
            </a:pPr>
            <a:endParaRPr lang="ar-SA" smtClean="0"/>
          </a:p>
        </p:txBody>
      </p:sp>
    </p:spTree>
    <p:extLst>
      <p:ext uri="{BB962C8B-B14F-4D97-AF65-F5344CB8AC3E}">
        <p14:creationId xmlns:p14="http://schemas.microsoft.com/office/powerpoint/2010/main" val="3514552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4463"/>
            <a:ext cx="7772400" cy="769937"/>
          </a:xfrm>
        </p:spPr>
        <p:txBody>
          <a:bodyPr/>
          <a:lstStyle/>
          <a:p>
            <a:pPr eaLnBrk="1" hangingPunct="1">
              <a:defRPr/>
            </a:pPr>
            <a:r>
              <a:rPr lang="en-US" sz="3600" b="1" dirty="0" smtClean="0">
                <a:solidFill>
                  <a:srgbClr val="FF0000"/>
                </a:solidFill>
              </a:rPr>
              <a:t>Continue</a:t>
            </a:r>
            <a:endParaRPr lang="ar-SA" sz="3600" b="1" dirty="0" smtClean="0">
              <a:solidFill>
                <a:srgbClr val="FF0000"/>
              </a:solidFill>
            </a:endParaRPr>
          </a:p>
        </p:txBody>
      </p:sp>
      <p:sp>
        <p:nvSpPr>
          <p:cNvPr id="3" name="Content Placeholder 2"/>
          <p:cNvSpPr>
            <a:spLocks noGrp="1"/>
          </p:cNvSpPr>
          <p:nvPr>
            <p:ph idx="1"/>
          </p:nvPr>
        </p:nvSpPr>
        <p:spPr>
          <a:xfrm>
            <a:off x="457200" y="1600200"/>
            <a:ext cx="7467600" cy="4873625"/>
          </a:xfrm>
        </p:spPr>
        <p:txBody>
          <a:bodyPr/>
          <a:lstStyle/>
          <a:p>
            <a:pPr eaLnBrk="1" hangingPunct="1">
              <a:buFont typeface="Wingdings" pitchFamily="2" charset="2"/>
              <a:buChar char="Ø"/>
            </a:pPr>
            <a:r>
              <a:rPr lang="en-US" b="1" smtClean="0">
                <a:solidFill>
                  <a:srgbClr val="FF0000"/>
                </a:solidFill>
              </a:rPr>
              <a:t> </a:t>
            </a:r>
            <a:r>
              <a:rPr lang="en-US" sz="3600" b="1" smtClean="0">
                <a:solidFill>
                  <a:srgbClr val="FF0000"/>
                </a:solidFill>
              </a:rPr>
              <a:t>Kidney</a:t>
            </a:r>
          </a:p>
          <a:p>
            <a:pPr eaLnBrk="1" hangingPunct="1">
              <a:buFontTx/>
              <a:buNone/>
            </a:pPr>
            <a:r>
              <a:rPr lang="en-US" sz="3600" b="1" smtClean="0"/>
              <a:t>     Inhibit PGE</a:t>
            </a:r>
            <a:r>
              <a:rPr lang="en-US" sz="3600" b="1" baseline="-25000" smtClean="0"/>
              <a:t>2</a:t>
            </a:r>
            <a:r>
              <a:rPr lang="en-US" sz="3600" b="1" smtClean="0"/>
              <a:t> &amp; PGI</a:t>
            </a:r>
            <a:r>
              <a:rPr lang="en-US" sz="3600" b="1" baseline="-25000" smtClean="0"/>
              <a:t>2</a:t>
            </a:r>
            <a:r>
              <a:rPr lang="en-US" sz="3600" b="1" smtClean="0"/>
              <a:t> resulting in salt &amp; water retention , edema , hyperkalemia &amp; interstitial nephritis </a:t>
            </a:r>
            <a:endParaRPr lang="ar-SA" sz="3600" b="1" smtClean="0"/>
          </a:p>
        </p:txBody>
      </p:sp>
    </p:spTree>
    <p:extLst>
      <p:ext uri="{BB962C8B-B14F-4D97-AF65-F5344CB8AC3E}">
        <p14:creationId xmlns:p14="http://schemas.microsoft.com/office/powerpoint/2010/main" val="3135224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4463"/>
            <a:ext cx="7772400" cy="769937"/>
          </a:xfrm>
        </p:spPr>
        <p:txBody>
          <a:bodyPr/>
          <a:lstStyle/>
          <a:p>
            <a:pPr eaLnBrk="1" hangingPunct="1">
              <a:defRPr/>
            </a:pPr>
            <a:r>
              <a:rPr lang="en-US" b="1" dirty="0" smtClean="0">
                <a:solidFill>
                  <a:srgbClr val="FF0000"/>
                </a:solidFill>
              </a:rPr>
              <a:t>Continue</a:t>
            </a:r>
            <a:endParaRPr lang="ar-SA" b="1" dirty="0" smtClean="0">
              <a:solidFill>
                <a:srgbClr val="FF0000"/>
              </a:solidFill>
            </a:endParaRPr>
          </a:p>
        </p:txBody>
      </p:sp>
      <p:sp>
        <p:nvSpPr>
          <p:cNvPr id="3" name="Content Placeholder 2"/>
          <p:cNvSpPr>
            <a:spLocks noGrp="1"/>
          </p:cNvSpPr>
          <p:nvPr>
            <p:ph idx="1"/>
          </p:nvPr>
        </p:nvSpPr>
        <p:spPr>
          <a:xfrm>
            <a:off x="457200" y="1600200"/>
            <a:ext cx="7467600" cy="4873625"/>
          </a:xfrm>
        </p:spPr>
        <p:txBody>
          <a:bodyPr/>
          <a:lstStyle/>
          <a:p>
            <a:pPr eaLnBrk="1" hangingPunct="1">
              <a:buFont typeface="Wingdings" pitchFamily="2" charset="2"/>
              <a:buChar char="Ø"/>
            </a:pPr>
            <a:r>
              <a:rPr lang="en-US" sz="3600" b="1" smtClean="0">
                <a:solidFill>
                  <a:srgbClr val="FF0000"/>
                </a:solidFill>
              </a:rPr>
              <a:t>Respiratory system</a:t>
            </a:r>
          </a:p>
          <a:p>
            <a:pPr eaLnBrk="1" hangingPunct="1">
              <a:buFontTx/>
              <a:buNone/>
            </a:pPr>
            <a:r>
              <a:rPr lang="en-US" b="1" smtClean="0"/>
              <a:t>      With aspirin</a:t>
            </a:r>
          </a:p>
          <a:p>
            <a:pPr eaLnBrk="1" hangingPunct="1">
              <a:buFontTx/>
              <a:buNone/>
            </a:pPr>
            <a:r>
              <a:rPr lang="en-US" b="1" smtClean="0"/>
              <a:t>High dose act directly on respiratory center causing hyperventilation &amp; respiratory alkalosis</a:t>
            </a:r>
          </a:p>
          <a:p>
            <a:pPr eaLnBrk="1" hangingPunct="1">
              <a:buFontTx/>
              <a:buNone/>
            </a:pPr>
            <a:r>
              <a:rPr lang="en-US" b="1" smtClean="0"/>
              <a:t>Toxic doses causing central respiratory paralysis&amp; respiratory acidosis</a:t>
            </a:r>
            <a:endParaRPr lang="ar-SA" b="1" smtClean="0"/>
          </a:p>
        </p:txBody>
      </p:sp>
    </p:spTree>
    <p:extLst>
      <p:ext uri="{BB962C8B-B14F-4D97-AF65-F5344CB8AC3E}">
        <p14:creationId xmlns:p14="http://schemas.microsoft.com/office/powerpoint/2010/main" val="1816430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sz="quarter" idx="1"/>
          </p:nvPr>
        </p:nvSpPr>
        <p:spPr>
          <a:xfrm>
            <a:off x="457200" y="1600200"/>
            <a:ext cx="7467600" cy="4873625"/>
          </a:xfrm>
        </p:spPr>
        <p:txBody>
          <a:bodyPr/>
          <a:lstStyle/>
          <a:p>
            <a:pPr eaLnBrk="1" hangingPunct="1"/>
            <a:r>
              <a:rPr lang="en-US" sz="4800" smtClean="0"/>
              <a:t>Fever.</a:t>
            </a:r>
          </a:p>
          <a:p>
            <a:pPr eaLnBrk="1" hangingPunct="1"/>
            <a:r>
              <a:rPr lang="en-US" sz="4800" smtClean="0"/>
              <a:t>Analgesic (Type of pain?)</a:t>
            </a:r>
          </a:p>
          <a:p>
            <a:pPr eaLnBrk="1" hangingPunct="1">
              <a:buFont typeface="Wingdings" pitchFamily="2" charset="2"/>
              <a:buNone/>
            </a:pPr>
            <a:r>
              <a:rPr lang="en-US" sz="3600" smtClean="0"/>
              <a:t>Headache, Migraine, </a:t>
            </a:r>
          </a:p>
          <a:p>
            <a:pPr eaLnBrk="1" hangingPunct="1">
              <a:buFont typeface="Wingdings" pitchFamily="2" charset="2"/>
              <a:buNone/>
            </a:pPr>
            <a:r>
              <a:rPr lang="en-US" sz="3600" smtClean="0"/>
              <a:t>Dental pain</a:t>
            </a:r>
          </a:p>
          <a:p>
            <a:pPr eaLnBrk="1" hangingPunct="1"/>
            <a:r>
              <a:rPr lang="en-US" sz="4800" smtClean="0"/>
              <a:t>Common cold.</a:t>
            </a:r>
          </a:p>
          <a:p>
            <a:pPr eaLnBrk="1" hangingPunct="1"/>
            <a:endParaRPr lang="en-US" smtClean="0"/>
          </a:p>
        </p:txBody>
      </p:sp>
      <p:pic>
        <p:nvPicPr>
          <p:cNvPr id="25603" name="Picture 4" descr="C:\Users\Nagwa\AppData\Local\Microsoft\Windows\Temporary Internet Files\Content.IE5\HBDXNUEF\MCj0299073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810000"/>
            <a:ext cx="22971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1600" y="609600"/>
            <a:ext cx="5334000" cy="523220"/>
          </a:xfrm>
          <a:prstGeom prst="rect">
            <a:avLst/>
          </a:prstGeom>
          <a:noFill/>
        </p:spPr>
        <p:txBody>
          <a:bodyPr wrap="square" rtlCol="0">
            <a:spAutoFit/>
          </a:bodyPr>
          <a:lstStyle/>
          <a:p>
            <a:r>
              <a:rPr lang="en-US" sz="2800" dirty="0" smtClean="0"/>
              <a:t>COMMON USES AMONGST NSAIDS</a:t>
            </a:r>
            <a:endParaRPr lang="en-US" sz="2800" dirty="0"/>
          </a:p>
        </p:txBody>
      </p:sp>
    </p:spTree>
    <p:extLst>
      <p:ext uri="{BB962C8B-B14F-4D97-AF65-F5344CB8AC3E}">
        <p14:creationId xmlns:p14="http://schemas.microsoft.com/office/powerpoint/2010/main" val="125847712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solidFill>
                  <a:srgbClr val="FF0000"/>
                </a:solidFill>
              </a:rPr>
              <a:t>Continue</a:t>
            </a:r>
            <a:endParaRPr lang="en-US" sz="3600" b="1" dirty="0">
              <a:solidFill>
                <a:srgbClr val="FF0000"/>
              </a:solidFill>
            </a:endParaRPr>
          </a:p>
        </p:txBody>
      </p:sp>
      <p:sp>
        <p:nvSpPr>
          <p:cNvPr id="26627" name="Content Placeholder 2"/>
          <p:cNvSpPr>
            <a:spLocks noGrp="1"/>
          </p:cNvSpPr>
          <p:nvPr>
            <p:ph sz="quarter" idx="1"/>
          </p:nvPr>
        </p:nvSpPr>
        <p:spPr>
          <a:xfrm>
            <a:off x="457200" y="1600200"/>
            <a:ext cx="7467600" cy="4873625"/>
          </a:xfrm>
        </p:spPr>
        <p:txBody>
          <a:bodyPr/>
          <a:lstStyle/>
          <a:p>
            <a:r>
              <a:rPr lang="en-US" sz="3200" b="1" smtClean="0"/>
              <a:t>Rheumatic / Rheumatoid arthritis</a:t>
            </a:r>
          </a:p>
          <a:p>
            <a:endParaRPr lang="en-US" smtClean="0"/>
          </a:p>
          <a:p>
            <a:endParaRPr lang="en-US" smtClean="0"/>
          </a:p>
          <a:p>
            <a:endParaRPr lang="en-US" smtClean="0"/>
          </a:p>
          <a:p>
            <a:r>
              <a:rPr lang="en-US" sz="3200" b="1" smtClean="0"/>
              <a:t>Dysmenorrhea</a:t>
            </a:r>
          </a:p>
          <a:p>
            <a:endParaRPr lang="en-US" b="1" smtClean="0"/>
          </a:p>
          <a:p>
            <a:endParaRPr lang="en-US" b="1" smtClean="0"/>
          </a:p>
          <a:p>
            <a:r>
              <a:rPr lang="en-US" sz="3600" b="1" smtClean="0"/>
              <a:t>Muscular pain</a:t>
            </a:r>
          </a:p>
        </p:txBody>
      </p:sp>
    </p:spTree>
    <p:extLst>
      <p:ext uri="{BB962C8B-B14F-4D97-AF65-F5344CB8AC3E}">
        <p14:creationId xmlns:p14="http://schemas.microsoft.com/office/powerpoint/2010/main" val="348629318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ringfield.news-leader.com/lifestyle/health/rheumatoid-arthritis.jpg"/>
          <p:cNvPicPr>
            <a:picLocks noChangeAspect="1" noChangeArrowheads="1"/>
          </p:cNvPicPr>
          <p:nvPr/>
        </p:nvPicPr>
        <p:blipFill>
          <a:blip r:embed="rId2"/>
          <a:srcRect/>
          <a:stretch>
            <a:fillRect/>
          </a:stretch>
        </p:blipFill>
        <p:spPr bwMode="auto">
          <a:xfrm>
            <a:off x="2089563" y="381000"/>
            <a:ext cx="4857562"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15210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algn="ctr" eaLnBrk="1" hangingPunct="1">
              <a:defRPr/>
            </a:pPr>
            <a:r>
              <a:rPr lang="en-US" sz="3600" b="1" dirty="0" smtClean="0">
                <a:solidFill>
                  <a:schemeClr val="tx1"/>
                </a:solidFill>
              </a:rPr>
              <a:t>ADVERSE EFFECTS</a:t>
            </a:r>
          </a:p>
        </p:txBody>
      </p:sp>
      <p:sp>
        <p:nvSpPr>
          <p:cNvPr id="28675" name="Content Placeholder 2"/>
          <p:cNvSpPr>
            <a:spLocks noGrp="1"/>
          </p:cNvSpPr>
          <p:nvPr>
            <p:ph idx="1"/>
          </p:nvPr>
        </p:nvSpPr>
        <p:spPr>
          <a:xfrm>
            <a:off x="457200" y="2438400"/>
            <a:ext cx="8229600" cy="3886200"/>
          </a:xfrm>
        </p:spPr>
        <p:txBody>
          <a:bodyPr>
            <a:normAutofit lnSpcReduction="10000"/>
          </a:bodyPr>
          <a:lstStyle/>
          <a:p>
            <a:pPr eaLnBrk="1" hangingPunct="1"/>
            <a:r>
              <a:rPr lang="en-US" b="1" smtClean="0">
                <a:solidFill>
                  <a:srgbClr val="0070C0"/>
                </a:solidFill>
              </a:rPr>
              <a:t>GIT upsets ( nausea, vomiting)</a:t>
            </a:r>
          </a:p>
          <a:p>
            <a:pPr eaLnBrk="1" hangingPunct="1"/>
            <a:r>
              <a:rPr lang="en-US" b="1" smtClean="0">
                <a:solidFill>
                  <a:srgbClr val="0070C0"/>
                </a:solidFill>
              </a:rPr>
              <a:t>GIT bleeding &amp; ulceration</a:t>
            </a:r>
          </a:p>
          <a:p>
            <a:pPr eaLnBrk="1" hangingPunct="1"/>
            <a:r>
              <a:rPr lang="en-US" b="1" smtClean="0">
                <a:solidFill>
                  <a:srgbClr val="0070C0"/>
                </a:solidFill>
              </a:rPr>
              <a:t>Bleeding</a:t>
            </a:r>
          </a:p>
          <a:p>
            <a:pPr eaLnBrk="1" hangingPunct="1"/>
            <a:r>
              <a:rPr lang="en-US" b="1" smtClean="0">
                <a:solidFill>
                  <a:srgbClr val="0070C0"/>
                </a:solidFill>
              </a:rPr>
              <a:t>Hypersensitivity reaction</a:t>
            </a:r>
          </a:p>
          <a:p>
            <a:pPr eaLnBrk="1" hangingPunct="1"/>
            <a:r>
              <a:rPr lang="en-US" b="1" smtClean="0">
                <a:solidFill>
                  <a:srgbClr val="0070C0"/>
                </a:solidFill>
              </a:rPr>
              <a:t>Inhibition of uterine</a:t>
            </a:r>
          </a:p>
          <a:p>
            <a:pPr eaLnBrk="1" hangingPunct="1">
              <a:buFont typeface="Wingdings" pitchFamily="2" charset="2"/>
              <a:buNone/>
            </a:pPr>
            <a:r>
              <a:rPr lang="en-US" b="1" smtClean="0">
                <a:solidFill>
                  <a:srgbClr val="0070C0"/>
                </a:solidFill>
              </a:rPr>
              <a:t> 	contraction</a:t>
            </a:r>
          </a:p>
          <a:p>
            <a:pPr eaLnBrk="1" hangingPunct="1"/>
            <a:r>
              <a:rPr lang="en-US" b="1" smtClean="0">
                <a:solidFill>
                  <a:srgbClr val="0070C0"/>
                </a:solidFill>
              </a:rPr>
              <a:t>Salt &amp; water retention</a:t>
            </a:r>
          </a:p>
          <a:p>
            <a:pPr eaLnBrk="1" hangingPunct="1"/>
            <a:endParaRPr lang="en-US" smtClean="0">
              <a:solidFill>
                <a:srgbClr val="0070C0"/>
              </a:solidFill>
            </a:endParaRPr>
          </a:p>
        </p:txBody>
      </p:sp>
      <p:pic>
        <p:nvPicPr>
          <p:cNvPr id="28676" name="Picture 3" descr="gastric-stomach-ulcers-3452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000500"/>
            <a:ext cx="2819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29716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prodrug</a:t>
            </a:r>
            <a:endParaRPr lang="en-US" dirty="0"/>
          </a:p>
        </p:txBody>
      </p:sp>
      <p:sp>
        <p:nvSpPr>
          <p:cNvPr id="4" name="Rectangle 3"/>
          <p:cNvSpPr>
            <a:spLocks noGrp="1" noChangeArrowheads="1"/>
          </p:cNvSpPr>
          <p:nvPr>
            <p:ph idx="1"/>
          </p:nvPr>
        </p:nvSpPr>
        <p:spPr bwMode="auto">
          <a:xfrm>
            <a:off x="457200" y="1066800"/>
            <a:ext cx="82296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buSzPct val="80000"/>
              <a:buFont typeface="Wingdings" pitchFamily="2" charset="2"/>
              <a:buChar char="v"/>
            </a:pPr>
            <a:r>
              <a:rPr lang="en-US" sz="2800" dirty="0" smtClean="0"/>
              <a:t>Administered  in an inactive  form</a:t>
            </a:r>
          </a:p>
          <a:p>
            <a:pPr eaLnBrk="1" hangingPunct="1">
              <a:buSzPct val="80000"/>
              <a:buFont typeface="Wingdings" pitchFamily="2" charset="2"/>
              <a:buChar char="v"/>
            </a:pPr>
            <a:r>
              <a:rPr lang="en-US" sz="2800" dirty="0" smtClean="0"/>
              <a:t>After administration  converted into their active form</a:t>
            </a:r>
          </a:p>
          <a:p>
            <a:pPr lvl="1" eaLnBrk="1" hangingPunct="1">
              <a:buSzPct val="80000"/>
              <a:buFont typeface="Wingdings" pitchFamily="2" charset="2"/>
              <a:buChar char="v"/>
            </a:pPr>
            <a:r>
              <a:rPr lang="en-US" dirty="0" smtClean="0"/>
              <a:t>usually  in liver</a:t>
            </a:r>
          </a:p>
          <a:p>
            <a:pPr eaLnBrk="1" hangingPunct="1">
              <a:buSzPct val="80000"/>
              <a:buFont typeface="Wingdings" pitchFamily="2" charset="2"/>
              <a:buChar char="v"/>
            </a:pPr>
            <a:r>
              <a:rPr lang="en-US" sz="2800" dirty="0" smtClean="0"/>
              <a:t>Designed to improve bioavailability</a:t>
            </a:r>
          </a:p>
          <a:p>
            <a:pPr eaLnBrk="1" hangingPunct="1">
              <a:buSzPct val="80000"/>
              <a:buFont typeface="Wingdings" pitchFamily="2" charset="2"/>
              <a:buChar char="v"/>
            </a:pPr>
            <a:r>
              <a:rPr lang="en-US" sz="2800" dirty="0" smtClean="0"/>
              <a:t>Examples</a:t>
            </a:r>
          </a:p>
          <a:p>
            <a:pPr lvl="1" eaLnBrk="1" hangingPunct="1">
              <a:buSzPct val="80000"/>
              <a:buFont typeface="Wingdings" pitchFamily="2" charset="2"/>
              <a:buChar char="v"/>
            </a:pPr>
            <a:r>
              <a:rPr lang="en-US" dirty="0" err="1" smtClean="0"/>
              <a:t>Enalapril</a:t>
            </a:r>
            <a:r>
              <a:rPr lang="en-US" dirty="0" smtClean="0"/>
              <a:t> – </a:t>
            </a:r>
            <a:r>
              <a:rPr lang="en-US" dirty="0" err="1" smtClean="0"/>
              <a:t>Enalaprilate</a:t>
            </a:r>
            <a:endParaRPr lang="en-US" dirty="0" smtClean="0"/>
          </a:p>
          <a:p>
            <a:pPr lvl="1" eaLnBrk="1" hangingPunct="1">
              <a:buSzPct val="80000"/>
              <a:buFont typeface="Wingdings" pitchFamily="2" charset="2"/>
              <a:buChar char="v"/>
            </a:pPr>
            <a:r>
              <a:rPr lang="en-US" dirty="0" err="1" smtClean="0"/>
              <a:t>Ramipril</a:t>
            </a:r>
            <a:r>
              <a:rPr lang="en-US" dirty="0" smtClean="0"/>
              <a:t> - </a:t>
            </a:r>
            <a:r>
              <a:rPr lang="en-US" dirty="0" err="1" smtClean="0"/>
              <a:t>Ramiprilate</a:t>
            </a:r>
            <a:endParaRPr lang="en-US" dirty="0" smtClean="0"/>
          </a:p>
        </p:txBody>
      </p:sp>
    </p:spTree>
    <p:extLst>
      <p:ext uri="{BB962C8B-B14F-4D97-AF65-F5344CB8AC3E}">
        <p14:creationId xmlns:p14="http://schemas.microsoft.com/office/powerpoint/2010/main" val="303039121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bc.ca/news/background/drugs/gfx/aspirin.jpg"/>
          <p:cNvPicPr>
            <a:picLocks noChangeAspect="1" noChangeArrowheads="1"/>
          </p:cNvPicPr>
          <p:nvPr/>
        </p:nvPicPr>
        <p:blipFill>
          <a:blip r:embed="rId2"/>
          <a:srcRect t="10292" b="8405"/>
          <a:stretch>
            <a:fillRect/>
          </a:stretch>
        </p:blipFill>
        <p:spPr bwMode="auto">
          <a:xfrm>
            <a:off x="609600" y="-152400"/>
            <a:ext cx="7404100" cy="6019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10824958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ipe(down)">
                                      <p:cBhvr>
                                        <p:cTn id="7" dur="580">
                                          <p:stCondLst>
                                            <p:cond delay="0"/>
                                          </p:stCondLst>
                                        </p:cTn>
                                        <p:tgtEl>
                                          <p:spTgt spid="30722"/>
                                        </p:tgtEl>
                                      </p:cBhvr>
                                    </p:animEffect>
                                    <p:anim calcmode="lin" valueType="num">
                                      <p:cBhvr>
                                        <p:cTn id="8" dur="1822" tmFilter="0,0; 0.14,0.36; 0.43,0.73; 0.71,0.91; 1.0,1.0">
                                          <p:stCondLst>
                                            <p:cond delay="0"/>
                                          </p:stCondLst>
                                        </p:cTn>
                                        <p:tgtEl>
                                          <p:spTgt spid="307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22"/>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22"/>
                                        </p:tgtEl>
                                      </p:cBhvr>
                                      <p:to x="100000" y="60000"/>
                                    </p:animScale>
                                    <p:animScale>
                                      <p:cBhvr>
                                        <p:cTn id="14" dur="166" decel="50000">
                                          <p:stCondLst>
                                            <p:cond delay="676"/>
                                          </p:stCondLst>
                                        </p:cTn>
                                        <p:tgtEl>
                                          <p:spTgt spid="30722"/>
                                        </p:tgtEl>
                                      </p:cBhvr>
                                      <p:to x="100000" y="100000"/>
                                    </p:animScale>
                                    <p:animScale>
                                      <p:cBhvr>
                                        <p:cTn id="15" dur="26">
                                          <p:stCondLst>
                                            <p:cond delay="1312"/>
                                          </p:stCondLst>
                                        </p:cTn>
                                        <p:tgtEl>
                                          <p:spTgt spid="30722"/>
                                        </p:tgtEl>
                                      </p:cBhvr>
                                      <p:to x="100000" y="80000"/>
                                    </p:animScale>
                                    <p:animScale>
                                      <p:cBhvr>
                                        <p:cTn id="16" dur="166" decel="50000">
                                          <p:stCondLst>
                                            <p:cond delay="1338"/>
                                          </p:stCondLst>
                                        </p:cTn>
                                        <p:tgtEl>
                                          <p:spTgt spid="30722"/>
                                        </p:tgtEl>
                                      </p:cBhvr>
                                      <p:to x="100000" y="100000"/>
                                    </p:animScale>
                                    <p:animScale>
                                      <p:cBhvr>
                                        <p:cTn id="17" dur="26">
                                          <p:stCondLst>
                                            <p:cond delay="1642"/>
                                          </p:stCondLst>
                                        </p:cTn>
                                        <p:tgtEl>
                                          <p:spTgt spid="30722"/>
                                        </p:tgtEl>
                                      </p:cBhvr>
                                      <p:to x="100000" y="90000"/>
                                    </p:animScale>
                                    <p:animScale>
                                      <p:cBhvr>
                                        <p:cTn id="18" dur="166" decel="50000">
                                          <p:stCondLst>
                                            <p:cond delay="1668"/>
                                          </p:stCondLst>
                                        </p:cTn>
                                        <p:tgtEl>
                                          <p:spTgt spid="30722"/>
                                        </p:tgtEl>
                                      </p:cBhvr>
                                      <p:to x="100000" y="100000"/>
                                    </p:animScale>
                                    <p:animScale>
                                      <p:cBhvr>
                                        <p:cTn id="19" dur="26">
                                          <p:stCondLst>
                                            <p:cond delay="1808"/>
                                          </p:stCondLst>
                                        </p:cTn>
                                        <p:tgtEl>
                                          <p:spTgt spid="30722"/>
                                        </p:tgtEl>
                                      </p:cBhvr>
                                      <p:to x="100000" y="95000"/>
                                    </p:animScale>
                                    <p:animScale>
                                      <p:cBhvr>
                                        <p:cTn id="20" dur="166" decel="50000">
                                          <p:stCondLst>
                                            <p:cond delay="1834"/>
                                          </p:stCondLst>
                                        </p:cTn>
                                        <p:tgtEl>
                                          <p:spTgt spid="307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defRPr/>
            </a:pPr>
            <a:r>
              <a:rPr lang="en-US" sz="4000" b="1" dirty="0" smtClean="0">
                <a:solidFill>
                  <a:schemeClr val="tx1"/>
                </a:solidFill>
              </a:rPr>
              <a:t> Clinical uses</a:t>
            </a:r>
            <a:br>
              <a:rPr lang="en-US" sz="4000" b="1" dirty="0" smtClean="0">
                <a:solidFill>
                  <a:schemeClr val="tx1"/>
                </a:solidFill>
              </a:rPr>
            </a:br>
            <a:endParaRPr lang="en-US" sz="4000" b="1" dirty="0" smtClean="0">
              <a:solidFill>
                <a:schemeClr val="tx1"/>
              </a:solidFill>
            </a:endParaRPr>
          </a:p>
        </p:txBody>
      </p:sp>
      <p:pic>
        <p:nvPicPr>
          <p:cNvPr id="30723" name="Picture 4" descr="aspirin3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04800"/>
            <a:ext cx="192246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3"/>
          <p:cNvSpPr>
            <a:spLocks noGrp="1" noChangeArrowheads="1"/>
          </p:cNvSpPr>
          <p:nvPr>
            <p:ph type="body" idx="1"/>
          </p:nvPr>
        </p:nvSpPr>
        <p:spPr>
          <a:xfrm>
            <a:off x="457200" y="1600200"/>
            <a:ext cx="7467600" cy="4873625"/>
          </a:xfrm>
        </p:spPr>
        <p:txBody>
          <a:bodyPr/>
          <a:lstStyle/>
          <a:p>
            <a:pPr eaLnBrk="1" hangingPunct="1"/>
            <a:r>
              <a:rPr lang="en-US" sz="3200" b="1" smtClean="0"/>
              <a:t>Acute rheumatic fever</a:t>
            </a:r>
          </a:p>
          <a:p>
            <a:pPr eaLnBrk="1" hangingPunct="1">
              <a:buFont typeface="Wingdings" pitchFamily="2" charset="2"/>
              <a:buNone/>
            </a:pPr>
            <a:endParaRPr lang="en-US" smtClean="0"/>
          </a:p>
          <a:p>
            <a:pPr eaLnBrk="1" hangingPunct="1"/>
            <a:r>
              <a:rPr lang="en-US" sz="3200" b="1" smtClean="0"/>
              <a:t>Reducing the risk of myocardial infarction</a:t>
            </a:r>
          </a:p>
          <a:p>
            <a:pPr eaLnBrk="1" hangingPunct="1"/>
            <a:endParaRPr lang="en-US" smtClean="0"/>
          </a:p>
          <a:p>
            <a:pPr eaLnBrk="1" hangingPunct="1">
              <a:buFont typeface="Wingdings" pitchFamily="2" charset="2"/>
              <a:buNone/>
            </a:pPr>
            <a:endParaRPr lang="en-US" smtClean="0"/>
          </a:p>
          <a:p>
            <a:pPr eaLnBrk="1" hangingPunct="1"/>
            <a:r>
              <a:rPr lang="en-US" sz="3200" b="1" smtClean="0"/>
              <a:t>Prevention of pre-eclampsia</a:t>
            </a:r>
          </a:p>
        </p:txBody>
      </p:sp>
    </p:spTree>
    <p:extLst>
      <p:ext uri="{BB962C8B-B14F-4D97-AF65-F5344CB8AC3E}">
        <p14:creationId xmlns:p14="http://schemas.microsoft.com/office/powerpoint/2010/main" val="168327747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mednote.co.kr/images/ar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8011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30684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wrap="square" lIns="91440" tIns="45720" rIns="91440" bIns="45720" numCol="1" anchorCtr="0" compatLnSpc="1">
            <a:prstTxWarp prst="textNoShape">
              <a:avLst/>
            </a:prstTxWarp>
            <a:normAutofit fontScale="90000"/>
          </a:bodyPr>
          <a:lstStyle/>
          <a:p>
            <a:pPr algn="ctr" eaLnBrk="1" hangingPunct="1">
              <a:defRPr/>
            </a:pPr>
            <a:r>
              <a:rPr lang="en-US" sz="3600" b="1" cap="none" dirty="0" smtClean="0">
                <a:solidFill>
                  <a:srgbClr val="FF0000"/>
                </a:solidFill>
              </a:rPr>
              <a:t>Adverse  Effects Related to (</a:t>
            </a:r>
            <a:r>
              <a:rPr lang="en-US" sz="3600" b="1" cap="none" dirty="0" smtClean="0">
                <a:solidFill>
                  <a:srgbClr val="002060"/>
                </a:solidFill>
              </a:rPr>
              <a:t>A</a:t>
            </a:r>
            <a:r>
              <a:rPr lang="en-US" sz="3600" b="1" cap="none" dirty="0" smtClean="0">
                <a:solidFill>
                  <a:srgbClr val="FF0000"/>
                </a:solidFill>
              </a:rPr>
              <a:t>)Therapeutic Doses Of Aspirin</a:t>
            </a:r>
            <a:endParaRPr lang="en-US" sz="3600" cap="none" dirty="0" smtClean="0">
              <a:solidFill>
                <a:srgbClr val="FF0000"/>
              </a:solidFill>
            </a:endParaRPr>
          </a:p>
        </p:txBody>
      </p:sp>
      <p:sp>
        <p:nvSpPr>
          <p:cNvPr id="3" name="Content Placeholder 2"/>
          <p:cNvSpPr>
            <a:spLocks noGrp="1"/>
          </p:cNvSpPr>
          <p:nvPr>
            <p:ph sz="quarter" idx="1"/>
          </p:nvPr>
        </p:nvSpPr>
        <p:spPr>
          <a:xfrm>
            <a:off x="457200" y="1600200"/>
            <a:ext cx="7467600" cy="4873625"/>
          </a:xfrm>
        </p:spPr>
        <p:txBody>
          <a:bodyPr/>
          <a:lstStyle/>
          <a:p>
            <a:pPr eaLnBrk="1" hangingPunct="1"/>
            <a:r>
              <a:rPr lang="en-US" sz="4400" b="1" smtClean="0"/>
              <a:t>Gastric irritation</a:t>
            </a:r>
          </a:p>
          <a:p>
            <a:pPr eaLnBrk="1" hangingPunct="1"/>
            <a:r>
              <a:rPr lang="en-US" sz="4400" b="1" smtClean="0"/>
              <a:t>Hypersensitivity</a:t>
            </a:r>
          </a:p>
          <a:p>
            <a:pPr eaLnBrk="1" hangingPunct="1">
              <a:buFont typeface="Wingdings" pitchFamily="2" charset="2"/>
              <a:buNone/>
            </a:pPr>
            <a:r>
              <a:rPr lang="en-US" sz="4400" b="1" smtClean="0"/>
              <a:t>   ( aspirin asthma)</a:t>
            </a:r>
          </a:p>
          <a:p>
            <a:pPr eaLnBrk="1" hangingPunct="1"/>
            <a:r>
              <a:rPr lang="en-US" sz="4400" b="1" smtClean="0"/>
              <a:t>Acute Gouty arthritis</a:t>
            </a:r>
          </a:p>
          <a:p>
            <a:pPr eaLnBrk="1" hangingPunct="1"/>
            <a:r>
              <a:rPr lang="en-US" sz="4400" b="1" smtClean="0"/>
              <a:t>Reye's syndrome</a:t>
            </a:r>
          </a:p>
          <a:p>
            <a:pPr eaLnBrk="1" hangingPunct="1">
              <a:buFont typeface="Wingdings" pitchFamily="2" charset="2"/>
              <a:buNone/>
            </a:pPr>
            <a:endParaRPr lang="en-US" sz="4400" smtClean="0"/>
          </a:p>
          <a:p>
            <a:pPr eaLnBrk="1" hangingPunct="1"/>
            <a:endParaRPr lang="en-US" b="1" smtClean="0"/>
          </a:p>
        </p:txBody>
      </p:sp>
      <p:pic>
        <p:nvPicPr>
          <p:cNvPr id="7172" name="Picture 4" descr="C:\Users\Mido\AppData\Local\Microsoft\Windows\Temporary Internet Files\Content.IE5\T9JKGPRF\MCj0082279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9825" y="2895600"/>
            <a:ext cx="193357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67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additive="base">
                                        <p:cTn id="12" dur="500" fill="hold"/>
                                        <p:tgtEl>
                                          <p:spTgt spid="7172"/>
                                        </p:tgtEl>
                                        <p:attrNameLst>
                                          <p:attrName>ppt_x</p:attrName>
                                        </p:attrNameLst>
                                      </p:cBhvr>
                                      <p:tavLst>
                                        <p:tav tm="0">
                                          <p:val>
                                            <p:strVal val="#ppt_x"/>
                                          </p:val>
                                        </p:tav>
                                        <p:tav tm="100000">
                                          <p:val>
                                            <p:strVal val="#ppt_x"/>
                                          </p:val>
                                        </p:tav>
                                      </p:tavLst>
                                    </p:anim>
                                    <p:anim calcmode="lin" valueType="num">
                                      <p:cBhvr additive="base">
                                        <p:cTn id="13"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defRPr/>
            </a:pPr>
            <a:r>
              <a:rPr lang="en-US" sz="4000" b="1" dirty="0" smtClean="0">
                <a:solidFill>
                  <a:srgbClr val="FF0000"/>
                </a:solidFill>
              </a:rPr>
              <a:t>(</a:t>
            </a:r>
            <a:r>
              <a:rPr lang="en-US" sz="4000" b="1" dirty="0" smtClean="0">
                <a:solidFill>
                  <a:srgbClr val="002060"/>
                </a:solidFill>
              </a:rPr>
              <a:t>B</a:t>
            </a:r>
            <a:r>
              <a:rPr lang="en-US" sz="4000" b="1" dirty="0" smtClean="0">
                <a:solidFill>
                  <a:srgbClr val="FF0000"/>
                </a:solidFill>
              </a:rPr>
              <a:t>) TO high doses &amp;prolonged use  of aspirin</a:t>
            </a:r>
          </a:p>
        </p:txBody>
      </p:sp>
      <p:pic>
        <p:nvPicPr>
          <p:cNvPr id="33795" name="Picture 4" descr="aspirin3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04800"/>
            <a:ext cx="192246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3"/>
          <p:cNvSpPr>
            <a:spLocks noGrp="1" noChangeArrowheads="1"/>
          </p:cNvSpPr>
          <p:nvPr>
            <p:ph type="body" idx="1"/>
          </p:nvPr>
        </p:nvSpPr>
        <p:spPr>
          <a:xfrm>
            <a:off x="457200" y="1600200"/>
            <a:ext cx="7467600" cy="4873625"/>
          </a:xfrm>
        </p:spPr>
        <p:txBody>
          <a:bodyPr/>
          <a:lstStyle/>
          <a:p>
            <a:pPr eaLnBrk="1" hangingPunct="1"/>
            <a:r>
              <a:rPr lang="en-US" b="1" dirty="0" err="1" smtClean="0"/>
              <a:t>Salicylism</a:t>
            </a:r>
            <a:r>
              <a:rPr lang="en-US" b="1" dirty="0" smtClean="0"/>
              <a:t> ( ringing of ears (tinnitus), vertigo)</a:t>
            </a:r>
          </a:p>
          <a:p>
            <a:pPr eaLnBrk="1" hangingPunct="1">
              <a:buFont typeface="Wingdings" pitchFamily="2" charset="2"/>
              <a:buNone/>
            </a:pPr>
            <a:endParaRPr lang="en-US" b="1" dirty="0" smtClean="0"/>
          </a:p>
          <a:p>
            <a:pPr eaLnBrk="1" hangingPunct="1"/>
            <a:r>
              <a:rPr lang="en-US" b="1" dirty="0" smtClean="0"/>
              <a:t>Hyperthermia</a:t>
            </a:r>
          </a:p>
          <a:p>
            <a:pPr eaLnBrk="1" hangingPunct="1">
              <a:buFont typeface="Wingdings" pitchFamily="2" charset="2"/>
              <a:buNone/>
            </a:pPr>
            <a:endParaRPr lang="en-US" b="1" dirty="0" smtClean="0"/>
          </a:p>
          <a:p>
            <a:pPr eaLnBrk="1" hangingPunct="1"/>
            <a:r>
              <a:rPr lang="en-US" sz="2800" b="1" dirty="0" smtClean="0"/>
              <a:t>Gastric ulceration &amp; bleeding</a:t>
            </a:r>
          </a:p>
          <a:p>
            <a:pPr eaLnBrk="1" hangingPunct="1"/>
            <a:endParaRPr lang="en-US" sz="2800" b="1" dirty="0" smtClean="0"/>
          </a:p>
          <a:p>
            <a:pPr eaLnBrk="1" hangingPunct="1"/>
            <a:r>
              <a:rPr lang="en-US" sz="2800" b="1" dirty="0" smtClean="0"/>
              <a:t>Metabolic acidosis</a:t>
            </a:r>
          </a:p>
          <a:p>
            <a:pPr eaLnBrk="1" hangingPunct="1">
              <a:buFont typeface="Wingdings" pitchFamily="2" charset="2"/>
              <a:buNone/>
            </a:pPr>
            <a:r>
              <a:rPr lang="en-US" sz="2800" b="1" dirty="0" smtClean="0">
                <a:solidFill>
                  <a:srgbClr val="FF0000"/>
                </a:solidFill>
              </a:rPr>
              <a:t>		</a:t>
            </a:r>
          </a:p>
        </p:txBody>
      </p:sp>
    </p:spTree>
    <p:extLst>
      <p:ext uri="{BB962C8B-B14F-4D97-AF65-F5344CB8AC3E}">
        <p14:creationId xmlns:p14="http://schemas.microsoft.com/office/powerpoint/2010/main" val="335896329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solidFill>
                  <a:srgbClr val="FF0000"/>
                </a:solidFill>
              </a:rPr>
              <a:t>Contraindications </a:t>
            </a:r>
            <a:endParaRPr lang="en-US" sz="3600" b="1" dirty="0">
              <a:solidFill>
                <a:srgbClr val="FF0000"/>
              </a:solidFill>
            </a:endParaRPr>
          </a:p>
        </p:txBody>
      </p:sp>
      <p:sp>
        <p:nvSpPr>
          <p:cNvPr id="35843" name="Content Placeholder 2"/>
          <p:cNvSpPr>
            <a:spLocks noGrp="1"/>
          </p:cNvSpPr>
          <p:nvPr>
            <p:ph sz="quarter" idx="1"/>
          </p:nvPr>
        </p:nvSpPr>
        <p:spPr>
          <a:xfrm>
            <a:off x="457200" y="1600200"/>
            <a:ext cx="7467600" cy="4873625"/>
          </a:xfrm>
        </p:spPr>
        <p:txBody>
          <a:bodyPr/>
          <a:lstStyle/>
          <a:p>
            <a:r>
              <a:rPr lang="en-US" sz="2800" b="1" smtClean="0"/>
              <a:t>Peptic ulcer</a:t>
            </a:r>
          </a:p>
          <a:p>
            <a:r>
              <a:rPr lang="en-US" sz="2800" b="1" smtClean="0"/>
              <a:t>Pregnancy</a:t>
            </a:r>
          </a:p>
          <a:p>
            <a:r>
              <a:rPr lang="en-US" sz="2800" b="1" smtClean="0"/>
              <a:t>Hemophilic patients</a:t>
            </a:r>
          </a:p>
          <a:p>
            <a:r>
              <a:rPr lang="en-US" sz="2800" b="1" smtClean="0"/>
              <a:t>Patients taking anticoagulants</a:t>
            </a:r>
          </a:p>
          <a:p>
            <a:r>
              <a:rPr lang="en-US" sz="2800" b="1" smtClean="0"/>
              <a:t>Children with viral infections</a:t>
            </a:r>
          </a:p>
          <a:p>
            <a:r>
              <a:rPr lang="en-US" sz="2800" b="1" smtClean="0"/>
              <a:t>Gout ( small doses )</a:t>
            </a:r>
          </a:p>
        </p:txBody>
      </p:sp>
    </p:spTree>
    <p:extLst>
      <p:ext uri="{BB962C8B-B14F-4D97-AF65-F5344CB8AC3E}">
        <p14:creationId xmlns:p14="http://schemas.microsoft.com/office/powerpoint/2010/main" val="291208071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639762"/>
          </a:xfrm>
        </p:spPr>
        <p:txBody>
          <a:bodyPr wrap="square" lIns="91440" tIns="45720" rIns="91440" bIns="45720" numCol="1" anchorCtr="0" compatLnSpc="1">
            <a:prstTxWarp prst="textNoShape">
              <a:avLst/>
            </a:prstTxWarp>
            <a:normAutofit fontScale="90000"/>
          </a:bodyPr>
          <a:lstStyle/>
          <a:p>
            <a:pPr algn="ctr" eaLnBrk="1" hangingPunct="1"/>
            <a:r>
              <a:rPr lang="en-US" sz="4800" b="1" cap="none" dirty="0" smtClean="0"/>
              <a:t>PARACETAMOL</a:t>
            </a:r>
          </a:p>
        </p:txBody>
      </p:sp>
      <p:sp>
        <p:nvSpPr>
          <p:cNvPr id="3" name="Content Placeholder 2"/>
          <p:cNvSpPr>
            <a:spLocks noGrp="1"/>
          </p:cNvSpPr>
          <p:nvPr>
            <p:ph sz="quarter" idx="1"/>
          </p:nvPr>
        </p:nvSpPr>
        <p:spPr>
          <a:xfrm>
            <a:off x="381000" y="1066800"/>
            <a:ext cx="8229600" cy="5486400"/>
          </a:xfrm>
        </p:spPr>
        <p:txBody>
          <a:bodyPr>
            <a:normAutofit fontScale="85000" lnSpcReduction="20000"/>
          </a:bodyPr>
          <a:lstStyle/>
          <a:p>
            <a:r>
              <a:rPr lang="en-US" sz="4800" dirty="0" smtClean="0"/>
              <a:t>Also known as acetaminophen</a:t>
            </a:r>
          </a:p>
          <a:p>
            <a:r>
              <a:rPr lang="en-US" sz="4800" dirty="0" smtClean="0"/>
              <a:t>A commonly used analgesic antipyretic instead of aspirin in cases of   :</a:t>
            </a:r>
          </a:p>
          <a:p>
            <a:r>
              <a:rPr lang="en-US" sz="4800" b="1" dirty="0" smtClean="0"/>
              <a:t>Peptic </a:t>
            </a:r>
            <a:r>
              <a:rPr lang="en-US" sz="4800" b="1" dirty="0"/>
              <a:t>or gastric ulcers. </a:t>
            </a:r>
          </a:p>
          <a:p>
            <a:r>
              <a:rPr lang="en-US" sz="4800" b="1" dirty="0"/>
              <a:t>Bleeding tendency. </a:t>
            </a:r>
          </a:p>
          <a:p>
            <a:r>
              <a:rPr lang="en-US" sz="4800" b="1" dirty="0"/>
              <a:t>Allergy to aspirin.</a:t>
            </a:r>
          </a:p>
          <a:p>
            <a:r>
              <a:rPr lang="en-US" sz="4800" b="1" dirty="0"/>
              <a:t>Viral infections in children .</a:t>
            </a:r>
          </a:p>
          <a:p>
            <a:r>
              <a:rPr lang="en-US" sz="4800" b="1" dirty="0"/>
              <a:t>Pregnancy.</a:t>
            </a:r>
          </a:p>
          <a:p>
            <a:endParaRPr lang="en-US" sz="4800" dirty="0" smtClean="0"/>
          </a:p>
        </p:txBody>
      </p:sp>
    </p:spTree>
    <p:extLst>
      <p:ext uri="{BB962C8B-B14F-4D97-AF65-F5344CB8AC3E}">
        <p14:creationId xmlns:p14="http://schemas.microsoft.com/office/powerpoint/2010/main" val="281211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amond(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amond(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diamond(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diamond(in)">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solidFill>
                  <a:srgbClr val="FF0000"/>
                </a:solidFill>
              </a:rPr>
              <a:t>Adverse   Effects</a:t>
            </a:r>
            <a:endParaRPr lang="en-US" sz="3600" b="1" dirty="0">
              <a:solidFill>
                <a:srgbClr val="FF0000"/>
              </a:solidFill>
            </a:endParaRPr>
          </a:p>
        </p:txBody>
      </p:sp>
      <p:sp>
        <p:nvSpPr>
          <p:cNvPr id="38915" name="Content Placeholder 2"/>
          <p:cNvSpPr>
            <a:spLocks noGrp="1"/>
          </p:cNvSpPr>
          <p:nvPr>
            <p:ph sz="quarter" idx="1"/>
          </p:nvPr>
        </p:nvSpPr>
        <p:spPr>
          <a:xfrm>
            <a:off x="457200" y="1600200"/>
            <a:ext cx="7467600" cy="4873625"/>
          </a:xfrm>
        </p:spPr>
        <p:txBody>
          <a:bodyPr>
            <a:normAutofit fontScale="92500"/>
          </a:bodyPr>
          <a:lstStyle/>
          <a:p>
            <a:r>
              <a:rPr lang="en-US" b="1" dirty="0" smtClean="0"/>
              <a:t>Mainly on liver due to its active metabolites</a:t>
            </a:r>
          </a:p>
          <a:p>
            <a:endParaRPr lang="en-US" b="1" dirty="0" smtClean="0"/>
          </a:p>
          <a:p>
            <a:r>
              <a:rPr lang="en-US" b="1" dirty="0" smtClean="0"/>
              <a:t>Therapeutic doses elevate liver enzymes</a:t>
            </a:r>
          </a:p>
          <a:p>
            <a:endParaRPr lang="en-US" b="1" dirty="0" smtClean="0"/>
          </a:p>
          <a:p>
            <a:r>
              <a:rPr lang="en-US" b="1" dirty="0" smtClean="0"/>
              <a:t>High doses cause liver &amp; kidney necrosis</a:t>
            </a:r>
          </a:p>
          <a:p>
            <a:pPr>
              <a:buFont typeface="Wingdings" pitchFamily="2" charset="2"/>
              <a:buNone/>
            </a:pPr>
            <a:endParaRPr lang="en-US" b="1" dirty="0" smtClean="0"/>
          </a:p>
          <a:p>
            <a:r>
              <a:rPr lang="en-US" b="1" dirty="0" smtClean="0"/>
              <a:t>Treatment  toxicity of paracetamol:</a:t>
            </a:r>
          </a:p>
          <a:p>
            <a:pPr>
              <a:buFont typeface="Wingdings" pitchFamily="2" charset="2"/>
              <a:buNone/>
            </a:pPr>
            <a:r>
              <a:rPr lang="en-US" b="1" dirty="0" smtClean="0"/>
              <a:t>     	N- </a:t>
            </a:r>
            <a:r>
              <a:rPr lang="en-US" b="1" dirty="0" err="1" smtClean="0"/>
              <a:t>acetylcysteine</a:t>
            </a:r>
            <a:r>
              <a:rPr lang="en-US" b="1" dirty="0" smtClean="0"/>
              <a:t> to neutralize the toxic 			metabolites</a:t>
            </a:r>
          </a:p>
        </p:txBody>
      </p:sp>
    </p:spTree>
    <p:extLst>
      <p:ext uri="{BB962C8B-B14F-4D97-AF65-F5344CB8AC3E}">
        <p14:creationId xmlns:p14="http://schemas.microsoft.com/office/powerpoint/2010/main" val="240602405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43000" y="144463"/>
            <a:ext cx="7772400" cy="1446212"/>
          </a:xfrm>
        </p:spPr>
        <p:txBody>
          <a:bodyPr/>
          <a:lstStyle/>
          <a:p>
            <a:pPr eaLnBrk="1" hangingPunct="1">
              <a:defRPr/>
            </a:pPr>
            <a:r>
              <a:rPr lang="en-US" sz="3600" b="1" dirty="0" err="1" smtClean="0">
                <a:solidFill>
                  <a:srgbClr val="FF0000"/>
                </a:solidFill>
              </a:rPr>
              <a:t>Propionic</a:t>
            </a:r>
            <a:r>
              <a:rPr lang="en-US" sz="3600" b="1" dirty="0" smtClean="0">
                <a:solidFill>
                  <a:srgbClr val="FF0000"/>
                </a:solidFill>
              </a:rPr>
              <a:t> acid derivatives</a:t>
            </a:r>
          </a:p>
        </p:txBody>
      </p:sp>
      <p:sp>
        <p:nvSpPr>
          <p:cNvPr id="35843" name="Rectangle 3"/>
          <p:cNvSpPr>
            <a:spLocks noGrp="1" noChangeArrowheads="1"/>
          </p:cNvSpPr>
          <p:nvPr>
            <p:ph type="body" idx="1"/>
          </p:nvPr>
        </p:nvSpPr>
        <p:spPr>
          <a:xfrm>
            <a:off x="457200" y="1600200"/>
            <a:ext cx="7467600" cy="4873625"/>
          </a:xfrm>
        </p:spPr>
        <p:txBody>
          <a:bodyPr/>
          <a:lstStyle/>
          <a:p>
            <a:pPr eaLnBrk="1" hangingPunct="1">
              <a:lnSpc>
                <a:spcPct val="90000"/>
              </a:lnSpc>
              <a:buFont typeface="Wingdings" pitchFamily="2" charset="2"/>
              <a:buNone/>
            </a:pPr>
            <a:endParaRPr lang="en-US" u="sng" smtClean="0"/>
          </a:p>
          <a:p>
            <a:pPr eaLnBrk="1" hangingPunct="1">
              <a:lnSpc>
                <a:spcPct val="90000"/>
              </a:lnSpc>
              <a:buFont typeface="Wingdings" pitchFamily="2" charset="2"/>
              <a:buNone/>
            </a:pPr>
            <a:endParaRPr lang="en-US" u="sng" smtClean="0"/>
          </a:p>
          <a:p>
            <a:pPr eaLnBrk="1" hangingPunct="1">
              <a:lnSpc>
                <a:spcPct val="90000"/>
              </a:lnSpc>
              <a:buFont typeface="Wingdings" pitchFamily="2" charset="2"/>
              <a:buNone/>
            </a:pPr>
            <a:endParaRPr lang="en-US" u="sng" smtClean="0"/>
          </a:p>
          <a:p>
            <a:pPr eaLnBrk="1" hangingPunct="1">
              <a:lnSpc>
                <a:spcPct val="90000"/>
              </a:lnSpc>
              <a:buFont typeface="Wingdings" pitchFamily="2" charset="2"/>
              <a:buNone/>
            </a:pPr>
            <a:endParaRPr lang="en-US" u="sng" smtClean="0"/>
          </a:p>
          <a:p>
            <a:pPr eaLnBrk="1" hangingPunct="1">
              <a:lnSpc>
                <a:spcPct val="90000"/>
              </a:lnSpc>
              <a:buFont typeface="Wingdings" pitchFamily="2" charset="2"/>
              <a:buNone/>
            </a:pPr>
            <a:endParaRPr lang="en-US" u="sng" smtClean="0"/>
          </a:p>
          <a:p>
            <a:pPr algn="ctr" eaLnBrk="1" hangingPunct="1">
              <a:lnSpc>
                <a:spcPct val="90000"/>
              </a:lnSpc>
              <a:buFont typeface="Wingdings" pitchFamily="2" charset="2"/>
              <a:buNone/>
            </a:pPr>
            <a:r>
              <a:rPr lang="en-US" sz="4000" smtClean="0"/>
              <a:t> </a:t>
            </a:r>
            <a:r>
              <a:rPr lang="en-US" sz="4000" b="1" smtClean="0">
                <a:solidFill>
                  <a:srgbClr val="FF0000"/>
                </a:solidFill>
              </a:rPr>
              <a:t>IBUPROFEN</a:t>
            </a:r>
          </a:p>
        </p:txBody>
      </p:sp>
    </p:spTree>
    <p:extLst>
      <p:ext uri="{BB962C8B-B14F-4D97-AF65-F5344CB8AC3E}">
        <p14:creationId xmlns:p14="http://schemas.microsoft.com/office/powerpoint/2010/main" val="1677532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amond(in)">
                                      <p:cBhvr>
                                        <p:cTn id="7" dur="20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3">
                                            <p:txEl>
                                              <p:pRg st="5" end="5"/>
                                            </p:txEl>
                                          </p:spTgt>
                                        </p:tgtEl>
                                        <p:attrNameLst>
                                          <p:attrName>style.visibility</p:attrName>
                                        </p:attrNameLst>
                                      </p:cBhvr>
                                      <p:to>
                                        <p:strVal val="visible"/>
                                      </p:to>
                                    </p:set>
                                    <p:animEffect transition="in" filter="dissolve">
                                      <p:cBhvr>
                                        <p:cTn id="12" dur="500"/>
                                        <p:tgtEl>
                                          <p:spTgt spid="358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3"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Clinical uses</a:t>
            </a:r>
          </a:p>
        </p:txBody>
      </p:sp>
      <p:sp>
        <p:nvSpPr>
          <p:cNvPr id="36867" name="Rectangle 3"/>
          <p:cNvSpPr>
            <a:spLocks noGrp="1" noChangeArrowheads="1"/>
          </p:cNvSpPr>
          <p:nvPr>
            <p:ph type="body" idx="1"/>
          </p:nvPr>
        </p:nvSpPr>
        <p:spPr>
          <a:xfrm>
            <a:off x="457200" y="1600200"/>
            <a:ext cx="7467600" cy="4873625"/>
          </a:xfrm>
        </p:spPr>
        <p:txBody>
          <a:bodyPr>
            <a:normAutofit lnSpcReduction="10000"/>
          </a:bodyPr>
          <a:lstStyle/>
          <a:p>
            <a:pPr eaLnBrk="1" hangingPunct="1"/>
            <a:r>
              <a:rPr lang="en-US" sz="3200" b="1" smtClean="0">
                <a:solidFill>
                  <a:srgbClr val="0070C0"/>
                </a:solidFill>
              </a:rPr>
              <a:t>Therapeutic uses shared by NS- NSAIDs  </a:t>
            </a:r>
          </a:p>
          <a:p>
            <a:pPr eaLnBrk="1" hangingPunct="1"/>
            <a:endParaRPr lang="en-US" b="1" smtClean="0">
              <a:solidFill>
                <a:srgbClr val="0070C0"/>
              </a:solidFill>
            </a:endParaRPr>
          </a:p>
          <a:p>
            <a:pPr eaLnBrk="1" hangingPunct="1"/>
            <a:r>
              <a:rPr lang="en-US" sz="3200" b="1" smtClean="0">
                <a:solidFill>
                  <a:srgbClr val="0070C0"/>
                </a:solidFill>
              </a:rPr>
              <a:t>Acute gouty arthritis</a:t>
            </a:r>
          </a:p>
          <a:p>
            <a:pPr eaLnBrk="1" hangingPunct="1">
              <a:buFont typeface="Wingdings" pitchFamily="2" charset="2"/>
              <a:buNone/>
            </a:pPr>
            <a:endParaRPr lang="en-US" b="1" smtClean="0">
              <a:solidFill>
                <a:srgbClr val="0070C0"/>
              </a:solidFill>
            </a:endParaRPr>
          </a:p>
          <a:p>
            <a:pPr eaLnBrk="1" hangingPunct="1"/>
            <a:r>
              <a:rPr lang="en-US" sz="3200" b="1" smtClean="0">
                <a:solidFill>
                  <a:srgbClr val="0070C0"/>
                </a:solidFill>
              </a:rPr>
              <a:t> Patent ductus arteriosus</a:t>
            </a:r>
          </a:p>
          <a:p>
            <a:pPr eaLnBrk="1" hangingPunct="1">
              <a:buFont typeface="Wingdings" pitchFamily="2" charset="2"/>
              <a:buNone/>
            </a:pPr>
            <a:endParaRPr lang="en-US" smtClean="0"/>
          </a:p>
          <a:p>
            <a:pPr eaLnBrk="1" hangingPunct="1"/>
            <a:endParaRPr lang="en-US" smtClean="0"/>
          </a:p>
          <a:p>
            <a:pPr eaLnBrk="1" hangingPunct="1"/>
            <a:r>
              <a:rPr lang="en-US" b="1" smtClean="0">
                <a:solidFill>
                  <a:srgbClr val="FF0000"/>
                </a:solidFill>
              </a:rPr>
              <a:t>More potent as an anti-inflammatory than aspirin</a:t>
            </a:r>
          </a:p>
        </p:txBody>
      </p:sp>
    </p:spTree>
    <p:extLst>
      <p:ext uri="{BB962C8B-B14F-4D97-AF65-F5344CB8AC3E}">
        <p14:creationId xmlns:p14="http://schemas.microsoft.com/office/powerpoint/2010/main" val="489798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amond(in)">
                                      <p:cBhvr>
                                        <p:cTn id="7" dur="20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0" end="0"/>
                                            </p:txEl>
                                          </p:spTgt>
                                        </p:tgtEl>
                                        <p:attrNameLst>
                                          <p:attrName>style.visibility</p:attrName>
                                        </p:attrNameLst>
                                      </p:cBhvr>
                                      <p:to>
                                        <p:strVal val="visible"/>
                                      </p:to>
                                    </p:set>
                                    <p:animEffect transition="in" filter="dissolve">
                                      <p:cBhvr>
                                        <p:cTn id="12" dur="500"/>
                                        <p:tgtEl>
                                          <p:spTgt spid="368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4" end="4"/>
                                            </p:txEl>
                                          </p:spTgt>
                                        </p:tgtEl>
                                        <p:attrNameLst>
                                          <p:attrName>style.visibility</p:attrName>
                                        </p:attrNameLst>
                                      </p:cBhvr>
                                      <p:to>
                                        <p:strVal val="visible"/>
                                      </p:to>
                                    </p:set>
                                    <p:animEffect transition="in" filter="dissolve">
                                      <p:cBhvr>
                                        <p:cTn id="22" dur="500"/>
                                        <p:tgtEl>
                                          <p:spTgt spid="3686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867">
                                            <p:txEl>
                                              <p:pRg st="7" end="7"/>
                                            </p:txEl>
                                          </p:spTgt>
                                        </p:tgtEl>
                                        <p:attrNameLst>
                                          <p:attrName>style.visibility</p:attrName>
                                        </p:attrNameLst>
                                      </p:cBhvr>
                                      <p:to>
                                        <p:strVal val="visible"/>
                                      </p:to>
                                    </p:set>
                                    <p:animEffect transition="in" filter="dissolve">
                                      <p:cBhvr>
                                        <p:cTn id="27"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Elimination of drug</a:t>
            </a:r>
            <a:endParaRPr lang="en-US" dirty="0"/>
          </a:p>
        </p:txBody>
      </p:sp>
      <p:sp>
        <p:nvSpPr>
          <p:cNvPr id="4" name="Text Box 6"/>
          <p:cNvSpPr txBox="1">
            <a:spLocks noGrp="1" noChangeArrowheads="1"/>
          </p:cNvSpPr>
          <p:nvPr>
            <p:ph idx="1"/>
          </p:nvPr>
        </p:nvSpPr>
        <p:spPr bwMode="auto">
          <a:xfrm>
            <a:off x="571500" y="1143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just">
              <a:lnSpc>
                <a:spcPct val="110000"/>
              </a:lnSpc>
            </a:pPr>
            <a:r>
              <a:rPr lang="en-US" sz="2600" dirty="0">
                <a:solidFill>
                  <a:srgbClr val="000000"/>
                </a:solidFill>
              </a:rPr>
              <a:t>Drugs &amp;/or its metabolites are irreversibly eliminated from the body</a:t>
            </a:r>
          </a:p>
        </p:txBody>
      </p:sp>
      <p:sp>
        <p:nvSpPr>
          <p:cNvPr id="5" name="Rectangle 5"/>
          <p:cNvSpPr>
            <a:spLocks noChangeArrowheads="1"/>
          </p:cNvSpPr>
          <p:nvPr/>
        </p:nvSpPr>
        <p:spPr bwMode="auto">
          <a:xfrm>
            <a:off x="609600" y="2286000"/>
            <a:ext cx="769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7338" indent="-287338" algn="l" defTabSz="800100">
              <a:lnSpc>
                <a:spcPct val="90000"/>
              </a:lnSpc>
              <a:spcBef>
                <a:spcPct val="30000"/>
              </a:spcBef>
              <a:buClr>
                <a:srgbClr val="0000FF"/>
              </a:buClr>
              <a:buFontTx/>
              <a:buChar char="•"/>
            </a:pPr>
            <a:r>
              <a:rPr lang="en-US" sz="2600" dirty="0">
                <a:solidFill>
                  <a:srgbClr val="FF0000"/>
                </a:solidFill>
                <a:cs typeface="Arial" pitchFamily="34" charset="0"/>
              </a:rPr>
              <a:t>Elimination of  the drug</a:t>
            </a:r>
            <a:r>
              <a:rPr lang="en-US" sz="2800" dirty="0">
                <a:solidFill>
                  <a:srgbClr val="000000"/>
                </a:solidFill>
                <a:cs typeface="Arial" pitchFamily="34" charset="0"/>
              </a:rPr>
              <a:t> </a:t>
            </a:r>
          </a:p>
          <a:p>
            <a:pPr marL="500063" lvl="1" indent="-211138" algn="l" defTabSz="800100">
              <a:lnSpc>
                <a:spcPct val="90000"/>
              </a:lnSpc>
              <a:spcBef>
                <a:spcPct val="30000"/>
              </a:spcBef>
              <a:buClr>
                <a:srgbClr val="FF0000"/>
              </a:buClr>
              <a:buFontTx/>
              <a:buChar char="•"/>
            </a:pPr>
            <a:r>
              <a:rPr lang="en-US" sz="2400" dirty="0">
                <a:solidFill>
                  <a:srgbClr val="000000"/>
                </a:solidFill>
                <a:cs typeface="Arial" pitchFamily="34" charset="0"/>
              </a:rPr>
              <a:t>Unchanged (Parent form)</a:t>
            </a:r>
          </a:p>
          <a:p>
            <a:pPr marL="500063" lvl="1" indent="-211138" algn="l" defTabSz="800100">
              <a:lnSpc>
                <a:spcPct val="90000"/>
              </a:lnSpc>
              <a:spcBef>
                <a:spcPct val="30000"/>
              </a:spcBef>
              <a:buClr>
                <a:srgbClr val="FF0000"/>
              </a:buClr>
              <a:buFontTx/>
              <a:buChar char="•"/>
            </a:pPr>
            <a:r>
              <a:rPr lang="en-US" sz="2400" dirty="0">
                <a:solidFill>
                  <a:srgbClr val="000000"/>
                </a:solidFill>
                <a:cs typeface="Arial" pitchFamily="34" charset="0"/>
              </a:rPr>
              <a:t>Metabolites</a:t>
            </a:r>
          </a:p>
          <a:p>
            <a:pPr marL="712788" lvl="2" indent="-211138" algn="l" defTabSz="800100">
              <a:lnSpc>
                <a:spcPct val="90000"/>
              </a:lnSpc>
              <a:spcBef>
                <a:spcPct val="35000"/>
              </a:spcBef>
              <a:buClr>
                <a:srgbClr val="339933"/>
              </a:buClr>
              <a:buFontTx/>
              <a:buChar char="•"/>
            </a:pPr>
            <a:endParaRPr lang="en-US" dirty="0">
              <a:solidFill>
                <a:srgbClr val="000000"/>
              </a:solidFill>
              <a:cs typeface="Arial" pitchFamily="34" charset="0"/>
            </a:endParaRPr>
          </a:p>
          <a:p>
            <a:pPr marL="287338" indent="-287338" algn="l" defTabSz="800100">
              <a:lnSpc>
                <a:spcPct val="90000"/>
              </a:lnSpc>
              <a:spcBef>
                <a:spcPct val="30000"/>
              </a:spcBef>
              <a:buClr>
                <a:srgbClr val="0000FF"/>
              </a:buClr>
              <a:buFontTx/>
              <a:buChar char="•"/>
            </a:pPr>
            <a:r>
              <a:rPr lang="en-US" sz="2600" dirty="0">
                <a:solidFill>
                  <a:srgbClr val="FF0000"/>
                </a:solidFill>
                <a:cs typeface="Arial" pitchFamily="34" charset="0"/>
              </a:rPr>
              <a:t>Routes of excretion</a:t>
            </a:r>
          </a:p>
          <a:p>
            <a:pPr marL="500063" lvl="1" indent="-211138" algn="l" defTabSz="800100">
              <a:lnSpc>
                <a:spcPct val="90000"/>
              </a:lnSpc>
              <a:spcBef>
                <a:spcPct val="30000"/>
              </a:spcBef>
              <a:buClr>
                <a:srgbClr val="FF0000"/>
              </a:buClr>
              <a:buFontTx/>
              <a:buChar char="•"/>
            </a:pPr>
            <a:r>
              <a:rPr lang="en-US" sz="2800" dirty="0">
                <a:solidFill>
                  <a:srgbClr val="000000"/>
                </a:solidFill>
                <a:cs typeface="Arial" pitchFamily="34" charset="0"/>
              </a:rPr>
              <a:t>Kidneys – Urine</a:t>
            </a:r>
          </a:p>
          <a:p>
            <a:pPr marL="500063" lvl="1" indent="-211138" algn="l" defTabSz="800100">
              <a:lnSpc>
                <a:spcPct val="90000"/>
              </a:lnSpc>
              <a:spcBef>
                <a:spcPct val="30000"/>
              </a:spcBef>
              <a:buClr>
                <a:srgbClr val="FF0000"/>
              </a:buClr>
              <a:buFontTx/>
              <a:buChar char="•"/>
            </a:pPr>
            <a:r>
              <a:rPr lang="en-US" sz="2800" dirty="0">
                <a:solidFill>
                  <a:srgbClr val="000000"/>
                </a:solidFill>
                <a:cs typeface="Arial" pitchFamily="34" charset="0"/>
              </a:rPr>
              <a:t>GIT – Stools</a:t>
            </a:r>
          </a:p>
          <a:p>
            <a:pPr marL="500063" lvl="1" indent="-211138" algn="l" defTabSz="800100">
              <a:lnSpc>
                <a:spcPct val="90000"/>
              </a:lnSpc>
              <a:spcBef>
                <a:spcPct val="30000"/>
              </a:spcBef>
              <a:buClr>
                <a:srgbClr val="FF0000"/>
              </a:buClr>
              <a:buFontTx/>
              <a:buChar char="•"/>
            </a:pPr>
            <a:r>
              <a:rPr lang="en-US" sz="2800" dirty="0">
                <a:solidFill>
                  <a:srgbClr val="000000"/>
                </a:solidFill>
                <a:cs typeface="Arial" pitchFamily="34" charset="0"/>
              </a:rPr>
              <a:t>Skin - Perspiration</a:t>
            </a:r>
          </a:p>
          <a:p>
            <a:pPr marL="500063" lvl="1" indent="-211138" algn="l" defTabSz="800100">
              <a:lnSpc>
                <a:spcPct val="90000"/>
              </a:lnSpc>
              <a:spcBef>
                <a:spcPct val="30000"/>
              </a:spcBef>
              <a:buClr>
                <a:srgbClr val="FF0000"/>
              </a:buClr>
              <a:buFontTx/>
              <a:buChar char="•"/>
            </a:pPr>
            <a:r>
              <a:rPr lang="en-US" sz="2800" dirty="0">
                <a:solidFill>
                  <a:srgbClr val="000000"/>
                </a:solidFill>
                <a:cs typeface="Arial" pitchFamily="34" charset="0"/>
              </a:rPr>
              <a:t>Eyes - Tears</a:t>
            </a:r>
            <a:endParaRPr lang="en-GB" sz="2800" dirty="0">
              <a:solidFill>
                <a:srgbClr val="000000"/>
              </a:solidFill>
              <a:cs typeface="Arial" pitchFamily="34" charset="0"/>
            </a:endParaRPr>
          </a:p>
        </p:txBody>
      </p:sp>
    </p:spTree>
    <p:extLst>
      <p:ext uri="{BB962C8B-B14F-4D97-AF65-F5344CB8AC3E}">
        <p14:creationId xmlns:p14="http://schemas.microsoft.com/office/powerpoint/2010/main" val="86166295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43000" y="0"/>
            <a:ext cx="7772400" cy="1446213"/>
          </a:xfrm>
        </p:spPr>
        <p:txBody>
          <a:bodyPr/>
          <a:lstStyle/>
          <a:p>
            <a:pPr eaLnBrk="1" hangingPunct="1">
              <a:defRPr/>
            </a:pPr>
            <a:r>
              <a:rPr lang="en-US" sz="3600" b="1" dirty="0" smtClean="0">
                <a:solidFill>
                  <a:srgbClr val="C00000"/>
                </a:solidFill>
              </a:rPr>
              <a:t>Preparations of Ibuprofen</a:t>
            </a:r>
          </a:p>
        </p:txBody>
      </p:sp>
      <p:sp>
        <p:nvSpPr>
          <p:cNvPr id="94211" name="Rectangle 3"/>
          <p:cNvSpPr>
            <a:spLocks noGrp="1" noChangeArrowheads="1"/>
          </p:cNvSpPr>
          <p:nvPr>
            <p:ph type="body" idx="1"/>
          </p:nvPr>
        </p:nvSpPr>
        <p:spPr>
          <a:xfrm>
            <a:off x="457200" y="1600200"/>
            <a:ext cx="7467600" cy="4873625"/>
          </a:xfrm>
        </p:spPr>
        <p:txBody>
          <a:bodyPr/>
          <a:lstStyle/>
          <a:p>
            <a:pPr eaLnBrk="1" hangingPunct="1"/>
            <a:r>
              <a:rPr lang="en-US" smtClean="0"/>
              <a:t>Oral preparations.</a:t>
            </a:r>
          </a:p>
          <a:p>
            <a:pPr eaLnBrk="1" hangingPunct="1"/>
            <a:r>
              <a:rPr lang="en-US" smtClean="0"/>
              <a:t>Topical cream for osteoarthritis.</a:t>
            </a:r>
          </a:p>
          <a:p>
            <a:pPr eaLnBrk="1" hangingPunct="1"/>
            <a:r>
              <a:rPr lang="en-US" smtClean="0"/>
              <a:t>A liquid gel  for rapid relief of postsurgical dental pain.</a:t>
            </a:r>
          </a:p>
          <a:p>
            <a:pPr eaLnBrk="1" hangingPunct="1"/>
            <a:r>
              <a:rPr lang="en-US" smtClean="0"/>
              <a:t>Intravenous route as In patent ductus arteriosus </a:t>
            </a:r>
          </a:p>
        </p:txBody>
      </p:sp>
    </p:spTree>
    <p:extLst>
      <p:ext uri="{BB962C8B-B14F-4D97-AF65-F5344CB8AC3E}">
        <p14:creationId xmlns:p14="http://schemas.microsoft.com/office/powerpoint/2010/main" val="281462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diamond(in)">
                                      <p:cBhvr>
                                        <p:cTn id="7" dur="2000"/>
                                        <p:tgtEl>
                                          <p:spTgt spid="94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4211">
                                            <p:txEl>
                                              <p:pRg st="0" end="0"/>
                                            </p:txEl>
                                          </p:spTgt>
                                        </p:tgtEl>
                                        <p:attrNameLst>
                                          <p:attrName>style.visibility</p:attrName>
                                        </p:attrNameLst>
                                      </p:cBhvr>
                                      <p:to>
                                        <p:strVal val="visible"/>
                                      </p:to>
                                    </p:set>
                                    <p:animEffect transition="in" filter="dissolve">
                                      <p:cBhvr>
                                        <p:cTn id="12" dur="500"/>
                                        <p:tgtEl>
                                          <p:spTgt spid="942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4211">
                                            <p:txEl>
                                              <p:pRg st="1" end="1"/>
                                            </p:txEl>
                                          </p:spTgt>
                                        </p:tgtEl>
                                        <p:attrNameLst>
                                          <p:attrName>style.visibility</p:attrName>
                                        </p:attrNameLst>
                                      </p:cBhvr>
                                      <p:to>
                                        <p:strVal val="visible"/>
                                      </p:to>
                                    </p:set>
                                    <p:animEffect transition="in" filter="dissolve">
                                      <p:cBhvr>
                                        <p:cTn id="17" dur="500"/>
                                        <p:tgtEl>
                                          <p:spTgt spid="942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4211">
                                            <p:txEl>
                                              <p:pRg st="2" end="2"/>
                                            </p:txEl>
                                          </p:spTgt>
                                        </p:tgtEl>
                                        <p:attrNameLst>
                                          <p:attrName>style.visibility</p:attrName>
                                        </p:attrNameLst>
                                      </p:cBhvr>
                                      <p:to>
                                        <p:strVal val="visible"/>
                                      </p:to>
                                    </p:set>
                                    <p:animEffect transition="in" filter="dissolve">
                                      <p:cBhvr>
                                        <p:cTn id="22" dur="500"/>
                                        <p:tgtEl>
                                          <p:spTgt spid="942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4211">
                                            <p:txEl>
                                              <p:pRg st="3" end="3"/>
                                            </p:txEl>
                                          </p:spTgt>
                                        </p:tgtEl>
                                        <p:attrNameLst>
                                          <p:attrName>style.visibility</p:attrName>
                                        </p:attrNameLst>
                                      </p:cBhvr>
                                      <p:to>
                                        <p:strVal val="visible"/>
                                      </p:to>
                                    </p:set>
                                    <p:animEffect transition="in" filter="dissolve">
                                      <p:cBhvr>
                                        <p:cTn id="27" dur="500"/>
                                        <p:tgtEl>
                                          <p:spTgt spid="94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1"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Adverse effects</a:t>
            </a:r>
          </a:p>
        </p:txBody>
      </p:sp>
      <p:sp>
        <p:nvSpPr>
          <p:cNvPr id="37891" name="Rectangle 3"/>
          <p:cNvSpPr>
            <a:spLocks noGrp="1" noChangeArrowheads="1"/>
          </p:cNvSpPr>
          <p:nvPr>
            <p:ph type="body" idx="1"/>
          </p:nvPr>
        </p:nvSpPr>
        <p:spPr>
          <a:xfrm>
            <a:off x="457200" y="1600200"/>
            <a:ext cx="7467600" cy="4873625"/>
          </a:xfrm>
        </p:spPr>
        <p:txBody>
          <a:bodyPr/>
          <a:lstStyle/>
          <a:p>
            <a:pPr eaLnBrk="1" hangingPunct="1">
              <a:lnSpc>
                <a:spcPct val="90000"/>
              </a:lnSpc>
            </a:pPr>
            <a:r>
              <a:rPr lang="en-US" b="1" smtClean="0">
                <a:solidFill>
                  <a:srgbClr val="0070C0"/>
                </a:solidFill>
              </a:rPr>
              <a:t> Adverse effects shared by NS-NSAIDs</a:t>
            </a:r>
            <a:endParaRPr lang="en-US" smtClean="0"/>
          </a:p>
          <a:p>
            <a:pPr eaLnBrk="1" hangingPunct="1">
              <a:lnSpc>
                <a:spcPct val="90000"/>
              </a:lnSpc>
              <a:buFont typeface="Wingdings" pitchFamily="2" charset="2"/>
              <a:buNone/>
            </a:pPr>
            <a:r>
              <a:rPr lang="en-US" sz="3200" b="1" smtClean="0">
                <a:solidFill>
                  <a:srgbClr val="C00000"/>
                </a:solidFill>
              </a:rPr>
              <a:t>          (Gastric upset less frequent 			than aspirin)</a:t>
            </a:r>
          </a:p>
          <a:p>
            <a:pPr eaLnBrk="1" hangingPunct="1">
              <a:lnSpc>
                <a:spcPct val="90000"/>
              </a:lnSpc>
              <a:buFont typeface="Wingdings" pitchFamily="2" charset="2"/>
              <a:buNone/>
            </a:pPr>
            <a:endParaRPr lang="en-US" smtClean="0"/>
          </a:p>
          <a:p>
            <a:pPr eaLnBrk="1" hangingPunct="1">
              <a:lnSpc>
                <a:spcPct val="90000"/>
              </a:lnSpc>
            </a:pPr>
            <a:r>
              <a:rPr lang="en-US" b="1" smtClean="0">
                <a:solidFill>
                  <a:srgbClr val="0070C0"/>
                </a:solidFill>
              </a:rPr>
              <a:t>Rare hematologic effects (agranulocytosis &amp; aplastic anemia ).</a:t>
            </a:r>
          </a:p>
          <a:p>
            <a:pPr eaLnBrk="1" hangingPunct="1">
              <a:lnSpc>
                <a:spcPct val="90000"/>
              </a:lnSpc>
            </a:pPr>
            <a:endParaRPr lang="en-US" b="1" smtClean="0">
              <a:solidFill>
                <a:srgbClr val="0070C0"/>
              </a:solidFill>
            </a:endParaRPr>
          </a:p>
          <a:p>
            <a:pPr eaLnBrk="1" hangingPunct="1">
              <a:lnSpc>
                <a:spcPct val="90000"/>
              </a:lnSpc>
            </a:pPr>
            <a:r>
              <a:rPr lang="en-US" b="1" smtClean="0">
                <a:solidFill>
                  <a:srgbClr val="0070C0"/>
                </a:solidFill>
              </a:rPr>
              <a:t>Ocular disturbance</a:t>
            </a:r>
          </a:p>
        </p:txBody>
      </p:sp>
    </p:spTree>
    <p:extLst>
      <p:ext uri="{BB962C8B-B14F-4D97-AF65-F5344CB8AC3E}">
        <p14:creationId xmlns:p14="http://schemas.microsoft.com/office/powerpoint/2010/main" val="1354627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20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dissolve">
                                      <p:cBhvr>
                                        <p:cTn id="12" dur="500"/>
                                        <p:tgtEl>
                                          <p:spTgt spid="378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1">
                                            <p:txEl>
                                              <p:pRg st="1" end="1"/>
                                            </p:txEl>
                                          </p:spTgt>
                                        </p:tgtEl>
                                        <p:attrNameLst>
                                          <p:attrName>style.visibility</p:attrName>
                                        </p:attrNameLst>
                                      </p:cBhvr>
                                      <p:to>
                                        <p:strVal val="visible"/>
                                      </p:to>
                                    </p:set>
                                    <p:animEffect transition="in" filter="dissolve">
                                      <p:cBhvr>
                                        <p:cTn id="17" dur="500"/>
                                        <p:tgtEl>
                                          <p:spTgt spid="3789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dissolve">
                                      <p:cBhvr>
                                        <p:cTn id="22" dur="500"/>
                                        <p:tgtEl>
                                          <p:spTgt spid="378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animEffect transition="in" filter="dissolve">
                                      <p:cBhvr>
                                        <p:cTn id="27" dur="500"/>
                                        <p:tgtEl>
                                          <p:spTgt spid="37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Contraindications</a:t>
            </a:r>
          </a:p>
        </p:txBody>
      </p:sp>
      <p:sp>
        <p:nvSpPr>
          <p:cNvPr id="38915" name="Rectangle 3"/>
          <p:cNvSpPr>
            <a:spLocks noGrp="1" noChangeArrowheads="1"/>
          </p:cNvSpPr>
          <p:nvPr>
            <p:ph type="body" idx="1"/>
          </p:nvPr>
        </p:nvSpPr>
        <p:spPr>
          <a:xfrm>
            <a:off x="457200" y="1600200"/>
            <a:ext cx="7467600" cy="4873625"/>
          </a:xfrm>
        </p:spPr>
        <p:txBody>
          <a:bodyPr/>
          <a:lstStyle/>
          <a:p>
            <a:pPr eaLnBrk="1" hangingPunct="1">
              <a:lnSpc>
                <a:spcPct val="90000"/>
              </a:lnSpc>
            </a:pPr>
            <a:r>
              <a:rPr lang="en-US" sz="2800" smtClean="0"/>
              <a:t> Peptic ulcer</a:t>
            </a:r>
          </a:p>
          <a:p>
            <a:pPr eaLnBrk="1" hangingPunct="1">
              <a:lnSpc>
                <a:spcPct val="90000"/>
              </a:lnSpc>
            </a:pPr>
            <a:r>
              <a:rPr lang="en-US" sz="2800" smtClean="0"/>
              <a:t> Allergic patients to aspirin</a:t>
            </a:r>
          </a:p>
          <a:p>
            <a:pPr eaLnBrk="1" hangingPunct="1">
              <a:lnSpc>
                <a:spcPct val="90000"/>
              </a:lnSpc>
            </a:pPr>
            <a:r>
              <a:rPr lang="en-US" sz="2800" smtClean="0"/>
              <a:t> Kidney impairment</a:t>
            </a:r>
          </a:p>
          <a:p>
            <a:pPr eaLnBrk="1" hangingPunct="1">
              <a:lnSpc>
                <a:spcPct val="90000"/>
              </a:lnSpc>
            </a:pPr>
            <a:r>
              <a:rPr lang="en-US" sz="2800" smtClean="0"/>
              <a:t> Liver diseases</a:t>
            </a:r>
          </a:p>
          <a:p>
            <a:pPr eaLnBrk="1" hangingPunct="1">
              <a:lnSpc>
                <a:spcPct val="90000"/>
              </a:lnSpc>
            </a:pPr>
            <a:r>
              <a:rPr lang="en-US" sz="2800" smtClean="0"/>
              <a:t> Pregnancy</a:t>
            </a:r>
          </a:p>
          <a:p>
            <a:pPr eaLnBrk="1" hangingPunct="1">
              <a:lnSpc>
                <a:spcPct val="90000"/>
              </a:lnSpc>
            </a:pPr>
            <a:r>
              <a:rPr lang="en-US" sz="2800" smtClean="0"/>
              <a:t>Haemophilic patients</a:t>
            </a:r>
          </a:p>
          <a:p>
            <a:pPr eaLnBrk="1" hangingPunct="1">
              <a:lnSpc>
                <a:spcPct val="90000"/>
              </a:lnSpc>
            </a:pPr>
            <a:r>
              <a:rPr lang="en-US" sz="2800" smtClean="0"/>
              <a:t>The concomitant administration of ibuprofen antagonizes the irrevesible platelet inhibition of aspirin( limit cardioprotective effect of aspirin ).</a:t>
            </a:r>
          </a:p>
        </p:txBody>
      </p:sp>
    </p:spTree>
    <p:extLst>
      <p:ext uri="{BB962C8B-B14F-4D97-AF65-F5344CB8AC3E}">
        <p14:creationId xmlns:p14="http://schemas.microsoft.com/office/powerpoint/2010/main" val="3044451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amond(in)">
                                      <p:cBhvr>
                                        <p:cTn id="7" dur="20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Effect transition="in" filter="dissolve">
                                      <p:cBhvr>
                                        <p:cTn id="12" dur="500"/>
                                        <p:tgtEl>
                                          <p:spTgt spid="389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915">
                                            <p:txEl>
                                              <p:pRg st="1" end="1"/>
                                            </p:txEl>
                                          </p:spTgt>
                                        </p:tgtEl>
                                        <p:attrNameLst>
                                          <p:attrName>style.visibility</p:attrName>
                                        </p:attrNameLst>
                                      </p:cBhvr>
                                      <p:to>
                                        <p:strVal val="visible"/>
                                      </p:to>
                                    </p:set>
                                    <p:animEffect transition="in" filter="dissolve">
                                      <p:cBhvr>
                                        <p:cTn id="17" dur="500"/>
                                        <p:tgtEl>
                                          <p:spTgt spid="3891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915">
                                            <p:txEl>
                                              <p:pRg st="2" end="2"/>
                                            </p:txEl>
                                          </p:spTgt>
                                        </p:tgtEl>
                                        <p:attrNameLst>
                                          <p:attrName>style.visibility</p:attrName>
                                        </p:attrNameLst>
                                      </p:cBhvr>
                                      <p:to>
                                        <p:strVal val="visible"/>
                                      </p:to>
                                    </p:set>
                                    <p:animEffect transition="in" filter="dissolve">
                                      <p:cBhvr>
                                        <p:cTn id="22" dur="500"/>
                                        <p:tgtEl>
                                          <p:spTgt spid="3891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915">
                                            <p:txEl>
                                              <p:pRg st="3" end="3"/>
                                            </p:txEl>
                                          </p:spTgt>
                                        </p:tgtEl>
                                        <p:attrNameLst>
                                          <p:attrName>style.visibility</p:attrName>
                                        </p:attrNameLst>
                                      </p:cBhvr>
                                      <p:to>
                                        <p:strVal val="visible"/>
                                      </p:to>
                                    </p:set>
                                    <p:animEffect transition="in" filter="dissolve">
                                      <p:cBhvr>
                                        <p:cTn id="27" dur="500"/>
                                        <p:tgtEl>
                                          <p:spTgt spid="3891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8915">
                                            <p:txEl>
                                              <p:pRg st="4" end="4"/>
                                            </p:txEl>
                                          </p:spTgt>
                                        </p:tgtEl>
                                        <p:attrNameLst>
                                          <p:attrName>style.visibility</p:attrName>
                                        </p:attrNameLst>
                                      </p:cBhvr>
                                      <p:to>
                                        <p:strVal val="visible"/>
                                      </p:to>
                                    </p:set>
                                    <p:animEffect transition="in" filter="dissolve">
                                      <p:cBhvr>
                                        <p:cTn id="32" dur="500"/>
                                        <p:tgtEl>
                                          <p:spTgt spid="3891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Effect transition="in" filter="dissolve">
                                      <p:cBhvr>
                                        <p:cTn id="37" dur="500"/>
                                        <p:tgtEl>
                                          <p:spTgt spid="3891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915">
                                            <p:txEl>
                                              <p:pRg st="6" end="6"/>
                                            </p:txEl>
                                          </p:spTgt>
                                        </p:tgtEl>
                                        <p:attrNameLst>
                                          <p:attrName>style.visibility</p:attrName>
                                        </p:attrNameLst>
                                      </p:cBhvr>
                                      <p:to>
                                        <p:strVal val="visible"/>
                                      </p:to>
                                    </p:set>
                                    <p:animEffect transition="in" filter="dissolve">
                                      <p:cBhvr>
                                        <p:cTn id="42"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43000" y="814388"/>
            <a:ext cx="7772400" cy="762000"/>
          </a:xfrm>
        </p:spPr>
        <p:txBody>
          <a:bodyPr/>
          <a:lstStyle/>
          <a:p>
            <a:pPr eaLnBrk="1" hangingPunct="1">
              <a:defRPr/>
            </a:pPr>
            <a:r>
              <a:rPr lang="en-US" sz="4000" b="1" dirty="0" err="1" smtClean="0">
                <a:solidFill>
                  <a:srgbClr val="FF0000"/>
                </a:solidFill>
              </a:rPr>
              <a:t>Oxicam</a:t>
            </a:r>
            <a:r>
              <a:rPr lang="en-US" sz="4000" b="1" dirty="0" smtClean="0">
                <a:solidFill>
                  <a:srgbClr val="FF0000"/>
                </a:solidFill>
              </a:rPr>
              <a:t> derivatives</a:t>
            </a:r>
          </a:p>
        </p:txBody>
      </p:sp>
      <p:sp>
        <p:nvSpPr>
          <p:cNvPr id="41987" name="Rectangle 3"/>
          <p:cNvSpPr>
            <a:spLocks noGrp="1" noChangeArrowheads="1"/>
          </p:cNvSpPr>
          <p:nvPr>
            <p:ph type="body" idx="1"/>
          </p:nvPr>
        </p:nvSpPr>
        <p:spPr>
          <a:xfrm>
            <a:off x="457200" y="1600200"/>
            <a:ext cx="7467600" cy="4873625"/>
          </a:xfrm>
        </p:spPr>
        <p:txBody>
          <a:bodyPr/>
          <a:lstStyle/>
          <a:p>
            <a:pPr eaLnBrk="1" hangingPunct="1">
              <a:defRPr/>
            </a:pPr>
            <a:r>
              <a:rPr lang="en-US" sz="3600" dirty="0" err="1" smtClean="0">
                <a:solidFill>
                  <a:schemeClr val="accent1">
                    <a:lumMod val="75000"/>
                  </a:schemeClr>
                </a:solidFill>
              </a:rPr>
              <a:t>Piroxicam</a:t>
            </a:r>
            <a:endParaRPr lang="en-US" sz="3600" dirty="0" smtClean="0">
              <a:solidFill>
                <a:schemeClr val="accent1">
                  <a:lumMod val="75000"/>
                </a:schemeClr>
              </a:solidFill>
            </a:endParaRPr>
          </a:p>
          <a:p>
            <a:pPr eaLnBrk="1" hangingPunct="1">
              <a:defRPr/>
            </a:pPr>
            <a:endParaRPr lang="en-US" dirty="0" smtClean="0">
              <a:solidFill>
                <a:schemeClr val="accent1">
                  <a:lumMod val="75000"/>
                </a:schemeClr>
              </a:solidFill>
            </a:endParaRPr>
          </a:p>
          <a:p>
            <a:pPr eaLnBrk="1" hangingPunct="1">
              <a:buFont typeface="Wingdings" pitchFamily="2" charset="2"/>
              <a:buNone/>
              <a:defRPr/>
            </a:pPr>
            <a:endParaRPr lang="en-US" dirty="0" smtClean="0">
              <a:solidFill>
                <a:schemeClr val="accent1">
                  <a:lumMod val="75000"/>
                </a:schemeClr>
              </a:solidFill>
            </a:endParaRPr>
          </a:p>
          <a:p>
            <a:pPr eaLnBrk="1" hangingPunct="1">
              <a:defRPr/>
            </a:pPr>
            <a:r>
              <a:rPr lang="en-US" sz="3600" b="1" dirty="0" err="1" smtClean="0">
                <a:solidFill>
                  <a:schemeClr val="accent1">
                    <a:lumMod val="75000"/>
                  </a:schemeClr>
                </a:solidFill>
              </a:rPr>
              <a:t>Tenoxicam</a:t>
            </a:r>
            <a:endParaRPr lang="en-US" sz="3600" b="1" dirty="0" smtClean="0">
              <a:solidFill>
                <a:schemeClr val="accent1">
                  <a:lumMod val="75000"/>
                </a:schemeClr>
              </a:solidFill>
            </a:endParaRPr>
          </a:p>
        </p:txBody>
      </p:sp>
    </p:spTree>
    <p:extLst>
      <p:ext uri="{BB962C8B-B14F-4D97-AF65-F5344CB8AC3E}">
        <p14:creationId xmlns:p14="http://schemas.microsoft.com/office/powerpoint/2010/main" val="4259348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amond(in)">
                                      <p:cBhvr>
                                        <p:cTn id="7" dur="2000"/>
                                        <p:tgtEl>
                                          <p:spTgt spid="41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Effect transition="in" filter="dissolve">
                                      <p:cBhvr>
                                        <p:cTn id="12" dur="500"/>
                                        <p:tgtEl>
                                          <p:spTgt spid="419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xEl>
                                              <p:pRg st="3" end="3"/>
                                            </p:txEl>
                                          </p:spTgt>
                                        </p:tgtEl>
                                        <p:attrNameLst>
                                          <p:attrName>style.visibility</p:attrName>
                                        </p:attrNameLst>
                                      </p:cBhvr>
                                      <p:to>
                                        <p:strVal val="visible"/>
                                      </p:to>
                                    </p:set>
                                    <p:animEffect transition="in" filter="dissolve">
                                      <p:cBhvr>
                                        <p:cTn id="17" dur="5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43000" y="814388"/>
            <a:ext cx="7772400" cy="762000"/>
          </a:xfrm>
        </p:spPr>
        <p:txBody>
          <a:bodyPr/>
          <a:lstStyle/>
          <a:p>
            <a:pPr eaLnBrk="1" hangingPunct="1">
              <a:defRPr/>
            </a:pPr>
            <a:r>
              <a:rPr lang="en-US" sz="4000" b="1" dirty="0" err="1" smtClean="0">
                <a:solidFill>
                  <a:srgbClr val="FF0000"/>
                </a:solidFill>
              </a:rPr>
              <a:t>Piroxicam</a:t>
            </a:r>
            <a:endParaRPr lang="en-US" sz="4000" b="1" dirty="0" smtClean="0">
              <a:solidFill>
                <a:srgbClr val="FF0000"/>
              </a:solidFill>
            </a:endParaRPr>
          </a:p>
        </p:txBody>
      </p:sp>
      <p:sp>
        <p:nvSpPr>
          <p:cNvPr id="44035" name="Rectangle 3"/>
          <p:cNvSpPr>
            <a:spLocks noGrp="1" noChangeArrowheads="1"/>
          </p:cNvSpPr>
          <p:nvPr>
            <p:ph type="body" idx="1"/>
          </p:nvPr>
        </p:nvSpPr>
        <p:spPr>
          <a:xfrm>
            <a:off x="457200" y="1600200"/>
            <a:ext cx="7467600" cy="4873625"/>
          </a:xfrm>
        </p:spPr>
        <p:txBody>
          <a:bodyPr/>
          <a:lstStyle/>
          <a:p>
            <a:r>
              <a:rPr lang="en-US" b="1" dirty="0" smtClean="0"/>
              <a:t>Half- Life 45 hours</a:t>
            </a:r>
            <a:endParaRPr lang="en-US" dirty="0" smtClean="0"/>
          </a:p>
          <a:p>
            <a:pPr eaLnBrk="1" hangingPunct="1"/>
            <a:r>
              <a:rPr lang="en-US" b="1" dirty="0" smtClean="0"/>
              <a:t>Given once daily</a:t>
            </a:r>
          </a:p>
          <a:p>
            <a:pPr marL="0" indent="0" eaLnBrk="1" hangingPunct="1">
              <a:buNone/>
            </a:pPr>
            <a:r>
              <a:rPr lang="en-US" b="1" i="1" u="sng" dirty="0" smtClean="0">
                <a:solidFill>
                  <a:srgbClr val="FF0000"/>
                </a:solidFill>
              </a:rPr>
              <a:t>Adverse effects</a:t>
            </a:r>
          </a:p>
          <a:p>
            <a:r>
              <a:rPr lang="en-US" b="1" dirty="0"/>
              <a:t>Less frequent gastric upset (20%) .</a:t>
            </a:r>
          </a:p>
          <a:p>
            <a:r>
              <a:rPr lang="en-US" b="1" dirty="0"/>
              <a:t>Dizziness</a:t>
            </a:r>
          </a:p>
          <a:p>
            <a:r>
              <a:rPr lang="en-US" b="1" dirty="0"/>
              <a:t>Tinnitus</a:t>
            </a:r>
          </a:p>
          <a:p>
            <a:r>
              <a:rPr lang="en-US" b="1" dirty="0"/>
              <a:t>Headache</a:t>
            </a:r>
          </a:p>
          <a:p>
            <a:r>
              <a:rPr lang="en-US" b="1" dirty="0"/>
              <a:t>Allergy</a:t>
            </a:r>
          </a:p>
          <a:p>
            <a:pPr eaLnBrk="1" hangingPunct="1"/>
            <a:endParaRPr lang="en-US" b="1" dirty="0" smtClean="0"/>
          </a:p>
        </p:txBody>
      </p:sp>
    </p:spTree>
    <p:extLst>
      <p:ext uri="{BB962C8B-B14F-4D97-AF65-F5344CB8AC3E}">
        <p14:creationId xmlns:p14="http://schemas.microsoft.com/office/powerpoint/2010/main" val="2655195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diamond(in)">
                                      <p:cBhvr>
                                        <p:cTn id="7" dur="2000"/>
                                        <p:tgtEl>
                                          <p:spTgt spid="44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Effect transition="in" filter="dissolve">
                                      <p:cBhvr>
                                        <p:cTn id="12" dur="500"/>
                                        <p:tgtEl>
                                          <p:spTgt spid="440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5">
                                            <p:txEl>
                                              <p:pRg st="1" end="1"/>
                                            </p:txEl>
                                          </p:spTgt>
                                        </p:tgtEl>
                                        <p:attrNameLst>
                                          <p:attrName>style.visibility</p:attrName>
                                        </p:attrNameLst>
                                      </p:cBhvr>
                                      <p:to>
                                        <p:strVal val="visible"/>
                                      </p:to>
                                    </p:set>
                                    <p:animEffect transition="in" filter="dissolve">
                                      <p:cBhvr>
                                        <p:cTn id="17" dur="500"/>
                                        <p:tgtEl>
                                          <p:spTgt spid="440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35">
                                            <p:txEl>
                                              <p:pRg st="2" end="2"/>
                                            </p:txEl>
                                          </p:spTgt>
                                        </p:tgtEl>
                                        <p:attrNameLst>
                                          <p:attrName>style.visibility</p:attrName>
                                        </p:attrNameLst>
                                      </p:cBhvr>
                                      <p:to>
                                        <p:strVal val="visible"/>
                                      </p:to>
                                    </p:set>
                                    <p:animEffect transition="in" filter="dissolve">
                                      <p:cBhvr>
                                        <p:cTn id="22" dur="500"/>
                                        <p:tgtEl>
                                          <p:spTgt spid="440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35">
                                            <p:txEl>
                                              <p:pRg st="3" end="3"/>
                                            </p:txEl>
                                          </p:spTgt>
                                        </p:tgtEl>
                                        <p:attrNameLst>
                                          <p:attrName>style.visibility</p:attrName>
                                        </p:attrNameLst>
                                      </p:cBhvr>
                                      <p:to>
                                        <p:strVal val="visible"/>
                                      </p:to>
                                    </p:set>
                                    <p:animEffect transition="in" filter="dissolve">
                                      <p:cBhvr>
                                        <p:cTn id="27" dur="500"/>
                                        <p:tgtEl>
                                          <p:spTgt spid="440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035">
                                            <p:txEl>
                                              <p:pRg st="4" end="4"/>
                                            </p:txEl>
                                          </p:spTgt>
                                        </p:tgtEl>
                                        <p:attrNameLst>
                                          <p:attrName>style.visibility</p:attrName>
                                        </p:attrNameLst>
                                      </p:cBhvr>
                                      <p:to>
                                        <p:strVal val="visible"/>
                                      </p:to>
                                    </p:set>
                                    <p:animEffect transition="in" filter="dissolve">
                                      <p:cBhvr>
                                        <p:cTn id="32" dur="500"/>
                                        <p:tgtEl>
                                          <p:spTgt spid="440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4035">
                                            <p:txEl>
                                              <p:pRg st="5" end="5"/>
                                            </p:txEl>
                                          </p:spTgt>
                                        </p:tgtEl>
                                        <p:attrNameLst>
                                          <p:attrName>style.visibility</p:attrName>
                                        </p:attrNameLst>
                                      </p:cBhvr>
                                      <p:to>
                                        <p:strVal val="visible"/>
                                      </p:to>
                                    </p:set>
                                    <p:animEffect transition="in" filter="dissolve">
                                      <p:cBhvr>
                                        <p:cTn id="37" dur="500"/>
                                        <p:tgtEl>
                                          <p:spTgt spid="4403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4035">
                                            <p:txEl>
                                              <p:pRg st="6" end="6"/>
                                            </p:txEl>
                                          </p:spTgt>
                                        </p:tgtEl>
                                        <p:attrNameLst>
                                          <p:attrName>style.visibility</p:attrName>
                                        </p:attrNameLst>
                                      </p:cBhvr>
                                      <p:to>
                                        <p:strVal val="visible"/>
                                      </p:to>
                                    </p:set>
                                    <p:animEffect transition="in" filter="dissolve">
                                      <p:cBhvr>
                                        <p:cTn id="42" dur="500"/>
                                        <p:tgtEl>
                                          <p:spTgt spid="4403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4035">
                                            <p:txEl>
                                              <p:pRg st="7" end="7"/>
                                            </p:txEl>
                                          </p:spTgt>
                                        </p:tgtEl>
                                        <p:attrNameLst>
                                          <p:attrName>style.visibility</p:attrName>
                                        </p:attrNameLst>
                                      </p:cBhvr>
                                      <p:to>
                                        <p:strVal val="visible"/>
                                      </p:to>
                                    </p:set>
                                    <p:animEffect transition="in" filter="dissolve">
                                      <p:cBhvr>
                                        <p:cTn id="47" dur="500"/>
                                        <p:tgtEl>
                                          <p:spTgt spid="440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Acetic acid derivatives</a:t>
            </a:r>
          </a:p>
        </p:txBody>
      </p:sp>
      <p:sp>
        <p:nvSpPr>
          <p:cNvPr id="47107" name="Rectangle 3"/>
          <p:cNvSpPr>
            <a:spLocks noGrp="1" noChangeArrowheads="1"/>
          </p:cNvSpPr>
          <p:nvPr>
            <p:ph type="body" idx="1"/>
          </p:nvPr>
        </p:nvSpPr>
        <p:spPr>
          <a:xfrm>
            <a:off x="457200" y="1600200"/>
            <a:ext cx="7467600" cy="4873625"/>
          </a:xfrm>
        </p:spPr>
        <p:txBody>
          <a:bodyPr/>
          <a:lstStyle/>
          <a:p>
            <a:pPr eaLnBrk="1" hangingPunct="1">
              <a:buFontTx/>
              <a:buNone/>
              <a:defRPr/>
            </a:pPr>
            <a:r>
              <a:rPr lang="en-US" dirty="0" smtClean="0"/>
              <a:t>                     </a:t>
            </a:r>
            <a:endParaRPr lang="en-US" dirty="0" smtClean="0">
              <a:solidFill>
                <a:schemeClr val="accent1">
                  <a:lumMod val="75000"/>
                </a:schemeClr>
              </a:solidFill>
            </a:endParaRPr>
          </a:p>
          <a:p>
            <a:pPr eaLnBrk="1" hangingPunct="1">
              <a:buFontTx/>
              <a:buNone/>
              <a:defRPr/>
            </a:pPr>
            <a:endParaRPr lang="en-US" dirty="0" smtClean="0">
              <a:solidFill>
                <a:schemeClr val="accent1">
                  <a:lumMod val="75000"/>
                </a:schemeClr>
              </a:solidFill>
            </a:endParaRPr>
          </a:p>
          <a:p>
            <a:pPr eaLnBrk="1" hangingPunct="1">
              <a:buFontTx/>
              <a:buNone/>
              <a:defRPr/>
            </a:pPr>
            <a:endParaRPr lang="en-US" dirty="0" smtClean="0">
              <a:solidFill>
                <a:schemeClr val="accent1">
                  <a:lumMod val="75000"/>
                </a:schemeClr>
              </a:solidFill>
            </a:endParaRPr>
          </a:p>
          <a:p>
            <a:pPr eaLnBrk="1" hangingPunct="1">
              <a:buFontTx/>
              <a:buNone/>
              <a:defRPr/>
            </a:pPr>
            <a:endParaRPr lang="en-US" dirty="0" smtClean="0">
              <a:solidFill>
                <a:schemeClr val="accent1">
                  <a:lumMod val="75000"/>
                </a:schemeClr>
              </a:solidFill>
            </a:endParaRPr>
          </a:p>
          <a:p>
            <a:pPr eaLnBrk="1" hangingPunct="1">
              <a:buFontTx/>
              <a:buNone/>
              <a:defRPr/>
            </a:pPr>
            <a:endParaRPr lang="en-US" dirty="0" smtClean="0">
              <a:solidFill>
                <a:schemeClr val="accent1">
                  <a:lumMod val="75000"/>
                </a:schemeClr>
              </a:solidFill>
            </a:endParaRPr>
          </a:p>
          <a:p>
            <a:pPr eaLnBrk="1" hangingPunct="1">
              <a:buFontTx/>
              <a:buNone/>
              <a:defRPr/>
            </a:pPr>
            <a:r>
              <a:rPr lang="en-US" sz="4000" b="1" dirty="0" smtClean="0">
                <a:solidFill>
                  <a:srgbClr val="FF0000"/>
                </a:solidFill>
              </a:rPr>
              <a:t>                      Diclofenac</a:t>
            </a:r>
          </a:p>
          <a:p>
            <a:pPr eaLnBrk="1" hangingPunct="1">
              <a:buFont typeface="Wingdings" pitchFamily="2" charset="2"/>
              <a:buNone/>
              <a:defRPr/>
            </a:pPr>
            <a:endParaRPr lang="en-US" u="sng" dirty="0" smtClean="0"/>
          </a:p>
        </p:txBody>
      </p:sp>
    </p:spTree>
    <p:extLst>
      <p:ext uri="{BB962C8B-B14F-4D97-AF65-F5344CB8AC3E}">
        <p14:creationId xmlns:p14="http://schemas.microsoft.com/office/powerpoint/2010/main" val="1088879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diamond(in)">
                                      <p:cBhvr>
                                        <p:cTn id="7" dur="2000"/>
                                        <p:tgtEl>
                                          <p:spTgt spid="4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7">
                                            <p:txEl>
                                              <p:pRg st="0" end="0"/>
                                            </p:txEl>
                                          </p:spTgt>
                                        </p:tgtEl>
                                        <p:attrNameLst>
                                          <p:attrName>style.visibility</p:attrName>
                                        </p:attrNameLst>
                                      </p:cBhvr>
                                      <p:to>
                                        <p:strVal val="visible"/>
                                      </p:to>
                                    </p:set>
                                    <p:animEffect transition="in" filter="dissolve">
                                      <p:cBhvr>
                                        <p:cTn id="12" dur="500"/>
                                        <p:tgtEl>
                                          <p:spTgt spid="471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107">
                                            <p:txEl>
                                              <p:pRg st="5" end="5"/>
                                            </p:txEl>
                                          </p:spTgt>
                                        </p:tgtEl>
                                        <p:attrNameLst>
                                          <p:attrName>style.visibility</p:attrName>
                                        </p:attrNameLst>
                                      </p:cBhvr>
                                      <p:to>
                                        <p:strVal val="visible"/>
                                      </p:to>
                                    </p:set>
                                    <p:animEffect transition="in" filter="dissolve">
                                      <p:cBhvr>
                                        <p:cTn id="17" dur="500"/>
                                        <p:tgtEl>
                                          <p:spTgt spid="471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143000" y="144463"/>
            <a:ext cx="7772400" cy="846137"/>
          </a:xfrm>
        </p:spPr>
        <p:txBody>
          <a:bodyPr/>
          <a:lstStyle/>
          <a:p>
            <a:pPr eaLnBrk="1" hangingPunct="1">
              <a:defRPr/>
            </a:pPr>
            <a:r>
              <a:rPr lang="en-US" sz="3200" b="1" dirty="0" smtClean="0">
                <a:solidFill>
                  <a:srgbClr val="FF0000"/>
                </a:solidFill>
              </a:rPr>
              <a:t>Preparations of Diclofenac</a:t>
            </a:r>
          </a:p>
        </p:txBody>
      </p:sp>
      <p:sp>
        <p:nvSpPr>
          <p:cNvPr id="50179" name="Rectangle 3"/>
          <p:cNvSpPr>
            <a:spLocks noGrp="1" noChangeArrowheads="1"/>
          </p:cNvSpPr>
          <p:nvPr>
            <p:ph type="body" idx="1"/>
          </p:nvPr>
        </p:nvSpPr>
        <p:spPr>
          <a:xfrm>
            <a:off x="533400" y="990600"/>
            <a:ext cx="8229600" cy="5638800"/>
          </a:xfrm>
        </p:spPr>
        <p:txBody>
          <a:bodyPr>
            <a:normAutofit lnSpcReduction="10000"/>
          </a:bodyPr>
          <a:lstStyle/>
          <a:p>
            <a:pPr eaLnBrk="1" hangingPunct="1">
              <a:lnSpc>
                <a:spcPct val="90000"/>
              </a:lnSpc>
            </a:pPr>
            <a:r>
              <a:rPr lang="en-US" dirty="0" smtClean="0"/>
              <a:t>Diclofenac with misoprostol  decreases upper gastrointestinal ulceration ,but result in diarrhea.</a:t>
            </a:r>
          </a:p>
          <a:p>
            <a:pPr eaLnBrk="1" hangingPunct="1">
              <a:lnSpc>
                <a:spcPct val="90000"/>
              </a:lnSpc>
            </a:pPr>
            <a:r>
              <a:rPr lang="en-US" dirty="0" smtClean="0"/>
              <a:t>Diclofenac with omeprazole to prevent recurrent bleeding.</a:t>
            </a:r>
          </a:p>
          <a:p>
            <a:pPr eaLnBrk="1" hangingPunct="1">
              <a:lnSpc>
                <a:spcPct val="90000"/>
              </a:lnSpc>
            </a:pPr>
            <a:r>
              <a:rPr lang="en-US" dirty="0" smtClean="0"/>
              <a:t>.1% ophthalmic preparation for postoperative ophthalmic inflammation.</a:t>
            </a:r>
          </a:p>
          <a:p>
            <a:pPr eaLnBrk="1" hangingPunct="1">
              <a:lnSpc>
                <a:spcPct val="90000"/>
              </a:lnSpc>
            </a:pPr>
            <a:r>
              <a:rPr lang="en-US" dirty="0" smtClean="0"/>
              <a:t>A topical gel 3% for solar keratosis.</a:t>
            </a:r>
          </a:p>
          <a:p>
            <a:r>
              <a:rPr lang="en-US" dirty="0" smtClean="0"/>
              <a:t>Rectal suppository </a:t>
            </a:r>
          </a:p>
          <a:p>
            <a:r>
              <a:rPr lang="en-US" b="1" dirty="0" smtClean="0"/>
              <a:t>Oral </a:t>
            </a:r>
            <a:r>
              <a:rPr lang="en-US" b="1" dirty="0"/>
              <a:t>mouth wash.</a:t>
            </a:r>
          </a:p>
          <a:p>
            <a:r>
              <a:rPr lang="en-US" b="1" dirty="0"/>
              <a:t>Intramuscular preparations.</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1689304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diamond(in)">
                                      <p:cBhvr>
                                        <p:cTn id="7" dur="2000"/>
                                        <p:tgtEl>
                                          <p:spTgt spid="50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179">
                                            <p:txEl>
                                              <p:pRg st="0" end="0"/>
                                            </p:txEl>
                                          </p:spTgt>
                                        </p:tgtEl>
                                        <p:attrNameLst>
                                          <p:attrName>style.visibility</p:attrName>
                                        </p:attrNameLst>
                                      </p:cBhvr>
                                      <p:to>
                                        <p:strVal val="visible"/>
                                      </p:to>
                                    </p:set>
                                    <p:animEffect transition="in" filter="dissolve">
                                      <p:cBhvr>
                                        <p:cTn id="12" dur="500"/>
                                        <p:tgtEl>
                                          <p:spTgt spid="501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179">
                                            <p:txEl>
                                              <p:pRg st="1" end="1"/>
                                            </p:txEl>
                                          </p:spTgt>
                                        </p:tgtEl>
                                        <p:attrNameLst>
                                          <p:attrName>style.visibility</p:attrName>
                                        </p:attrNameLst>
                                      </p:cBhvr>
                                      <p:to>
                                        <p:strVal val="visible"/>
                                      </p:to>
                                    </p:set>
                                    <p:animEffect transition="in" filter="dissolve">
                                      <p:cBhvr>
                                        <p:cTn id="17" dur="500"/>
                                        <p:tgtEl>
                                          <p:spTgt spid="5017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179">
                                            <p:txEl>
                                              <p:pRg st="2" end="2"/>
                                            </p:txEl>
                                          </p:spTgt>
                                        </p:tgtEl>
                                        <p:attrNameLst>
                                          <p:attrName>style.visibility</p:attrName>
                                        </p:attrNameLst>
                                      </p:cBhvr>
                                      <p:to>
                                        <p:strVal val="visible"/>
                                      </p:to>
                                    </p:set>
                                    <p:animEffect transition="in" filter="dissolve">
                                      <p:cBhvr>
                                        <p:cTn id="22" dur="500"/>
                                        <p:tgtEl>
                                          <p:spTgt spid="5017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179">
                                            <p:txEl>
                                              <p:pRg st="3" end="3"/>
                                            </p:txEl>
                                          </p:spTgt>
                                        </p:tgtEl>
                                        <p:attrNameLst>
                                          <p:attrName>style.visibility</p:attrName>
                                        </p:attrNameLst>
                                      </p:cBhvr>
                                      <p:to>
                                        <p:strVal val="visible"/>
                                      </p:to>
                                    </p:set>
                                    <p:animEffect transition="in" filter="dissolve">
                                      <p:cBhvr>
                                        <p:cTn id="27" dur="500"/>
                                        <p:tgtEl>
                                          <p:spTgt spid="5017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0179">
                                            <p:txEl>
                                              <p:pRg st="4" end="4"/>
                                            </p:txEl>
                                          </p:spTgt>
                                        </p:tgtEl>
                                        <p:attrNameLst>
                                          <p:attrName>style.visibility</p:attrName>
                                        </p:attrNameLst>
                                      </p:cBhvr>
                                      <p:to>
                                        <p:strVal val="visible"/>
                                      </p:to>
                                    </p:set>
                                    <p:animEffect transition="in" filter="dissolve">
                                      <p:cBhvr>
                                        <p:cTn id="32" dur="500"/>
                                        <p:tgtEl>
                                          <p:spTgt spid="5017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Effect transition="in" filter="dissolve">
                                      <p:cBhvr>
                                        <p:cTn id="37" dur="500"/>
                                        <p:tgtEl>
                                          <p:spTgt spid="5017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0179">
                                            <p:txEl>
                                              <p:pRg st="6" end="6"/>
                                            </p:txEl>
                                          </p:spTgt>
                                        </p:tgtEl>
                                        <p:attrNameLst>
                                          <p:attrName>style.visibility</p:attrName>
                                        </p:attrNameLst>
                                      </p:cBhvr>
                                      <p:to>
                                        <p:strVal val="visible"/>
                                      </p:to>
                                    </p:set>
                                    <p:animEffect transition="in" filter="dissolve">
                                      <p:cBhvr>
                                        <p:cTn id="42" dur="500"/>
                                        <p:tgtEl>
                                          <p:spTgt spid="501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P spid="50179"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143000" y="814388"/>
            <a:ext cx="7772400" cy="762000"/>
          </a:xfrm>
        </p:spPr>
        <p:txBody>
          <a:bodyPr/>
          <a:lstStyle/>
          <a:p>
            <a:pPr eaLnBrk="1" hangingPunct="1">
              <a:defRPr/>
            </a:pPr>
            <a:endParaRPr lang="en-US" sz="3600" b="1" dirty="0" smtClean="0">
              <a:solidFill>
                <a:srgbClr val="FF0000"/>
              </a:solidFill>
            </a:endParaRPr>
          </a:p>
        </p:txBody>
      </p:sp>
      <p:sp>
        <p:nvSpPr>
          <p:cNvPr id="48131" name="Rectangle 3"/>
          <p:cNvSpPr>
            <a:spLocks noGrp="1" noChangeArrowheads="1"/>
          </p:cNvSpPr>
          <p:nvPr>
            <p:ph type="body" idx="1"/>
          </p:nvPr>
        </p:nvSpPr>
        <p:spPr>
          <a:xfrm>
            <a:off x="457200" y="1600200"/>
            <a:ext cx="7467600" cy="4873625"/>
          </a:xfrm>
        </p:spPr>
        <p:txBody>
          <a:bodyPr/>
          <a:lstStyle/>
          <a:p>
            <a:pPr eaLnBrk="1" hangingPunct="1"/>
            <a:r>
              <a:rPr lang="en-US" sz="2800" dirty="0" smtClean="0"/>
              <a:t> Clinical uses shared by Ns-NSAIDs</a:t>
            </a:r>
          </a:p>
          <a:p>
            <a:pPr eaLnBrk="1" hangingPunct="1"/>
            <a:r>
              <a:rPr lang="en-US" sz="2800" dirty="0" smtClean="0"/>
              <a:t>Acute gouty arthritis</a:t>
            </a:r>
          </a:p>
          <a:p>
            <a:pPr eaLnBrk="1" hangingPunct="1"/>
            <a:r>
              <a:rPr lang="en-US" sz="2800" dirty="0" smtClean="0"/>
              <a:t>  Locally to prevent or treat post </a:t>
            </a:r>
            <a:r>
              <a:rPr lang="en-US" sz="2800" dirty="0" err="1" smtClean="0"/>
              <a:t>opthalmic</a:t>
            </a:r>
            <a:r>
              <a:rPr lang="en-US" sz="2800" dirty="0" smtClean="0"/>
              <a:t> inflammation</a:t>
            </a:r>
          </a:p>
          <a:p>
            <a:pPr eaLnBrk="1" hangingPunct="1"/>
            <a:r>
              <a:rPr lang="en-US" sz="2800" dirty="0" smtClean="0"/>
              <a:t> A topical gel for solar keratosis</a:t>
            </a:r>
          </a:p>
          <a:p>
            <a:pPr eaLnBrk="1" hangingPunct="1"/>
            <a:endParaRPr lang="en-US" sz="2800" dirty="0" smtClean="0"/>
          </a:p>
        </p:txBody>
      </p:sp>
    </p:spTree>
    <p:extLst>
      <p:ext uri="{BB962C8B-B14F-4D97-AF65-F5344CB8AC3E}">
        <p14:creationId xmlns:p14="http://schemas.microsoft.com/office/powerpoint/2010/main" val="4116465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nodePh="1">
                                  <p:stCondLst>
                                    <p:cond delay="0"/>
                                  </p:stCondLst>
                                  <p:endCondLst>
                                    <p:cond evt="begin" delay="0">
                                      <p:tn val="5"/>
                                    </p:cond>
                                  </p:endCondLst>
                                  <p:childTnLst>
                                    <p:set>
                                      <p:cBhvr>
                                        <p:cTn id="6" dur="1" fill="hold">
                                          <p:stCondLst>
                                            <p:cond delay="0"/>
                                          </p:stCondLst>
                                        </p:cTn>
                                        <p:tgtEl>
                                          <p:spTgt spid="48130"/>
                                        </p:tgtEl>
                                        <p:attrNameLst>
                                          <p:attrName>style.visibility</p:attrName>
                                        </p:attrNameLst>
                                      </p:cBhvr>
                                      <p:to>
                                        <p:strVal val="visible"/>
                                      </p:to>
                                    </p:set>
                                    <p:animEffect transition="in" filter="checkerboard(across)">
                                      <p:cBhvr>
                                        <p:cTn id="7" dur="500"/>
                                        <p:tgtEl>
                                          <p:spTgt spid="48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131">
                                            <p:txEl>
                                              <p:pRg st="0" end="0"/>
                                            </p:txEl>
                                          </p:spTgt>
                                        </p:tgtEl>
                                        <p:attrNameLst>
                                          <p:attrName>style.visibility</p:attrName>
                                        </p:attrNameLst>
                                      </p:cBhvr>
                                      <p:to>
                                        <p:strVal val="visible"/>
                                      </p:to>
                                    </p:set>
                                    <p:animEffect transition="in" filter="dissolve">
                                      <p:cBhvr>
                                        <p:cTn id="12" dur="500"/>
                                        <p:tgtEl>
                                          <p:spTgt spid="481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131">
                                            <p:txEl>
                                              <p:pRg st="1" end="1"/>
                                            </p:txEl>
                                          </p:spTgt>
                                        </p:tgtEl>
                                        <p:attrNameLst>
                                          <p:attrName>style.visibility</p:attrName>
                                        </p:attrNameLst>
                                      </p:cBhvr>
                                      <p:to>
                                        <p:strVal val="visible"/>
                                      </p:to>
                                    </p:set>
                                    <p:animEffect transition="in" filter="dissolve">
                                      <p:cBhvr>
                                        <p:cTn id="17" dur="500"/>
                                        <p:tgtEl>
                                          <p:spTgt spid="481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8131">
                                            <p:txEl>
                                              <p:pRg st="2" end="2"/>
                                            </p:txEl>
                                          </p:spTgt>
                                        </p:tgtEl>
                                        <p:attrNameLst>
                                          <p:attrName>style.visibility</p:attrName>
                                        </p:attrNameLst>
                                      </p:cBhvr>
                                      <p:to>
                                        <p:strVal val="visible"/>
                                      </p:to>
                                    </p:set>
                                    <p:animEffect transition="in" filter="dissolve">
                                      <p:cBhvr>
                                        <p:cTn id="22" dur="500"/>
                                        <p:tgtEl>
                                          <p:spTgt spid="481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8131">
                                            <p:txEl>
                                              <p:pRg st="3" end="3"/>
                                            </p:txEl>
                                          </p:spTgt>
                                        </p:tgtEl>
                                        <p:attrNameLst>
                                          <p:attrName>style.visibility</p:attrName>
                                        </p:attrNameLst>
                                      </p:cBhvr>
                                      <p:to>
                                        <p:strVal val="visible"/>
                                      </p:to>
                                    </p:set>
                                    <p:animEffect transition="in" filter="dissolve">
                                      <p:cBhvr>
                                        <p:cTn id="27" dur="500"/>
                                        <p:tgtEl>
                                          <p:spTgt spid="48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Adverse effects</a:t>
            </a:r>
          </a:p>
        </p:txBody>
      </p:sp>
      <p:sp>
        <p:nvSpPr>
          <p:cNvPr id="60419" name="Rectangle 3"/>
          <p:cNvSpPr>
            <a:spLocks noGrp="1" noChangeArrowheads="1"/>
          </p:cNvSpPr>
          <p:nvPr>
            <p:ph type="body" idx="1"/>
          </p:nvPr>
        </p:nvSpPr>
        <p:spPr>
          <a:xfrm>
            <a:off x="457200" y="1600200"/>
            <a:ext cx="7467600" cy="4873625"/>
          </a:xfrm>
        </p:spPr>
        <p:txBody>
          <a:bodyPr/>
          <a:lstStyle/>
          <a:p>
            <a:pPr eaLnBrk="1" hangingPunct="1"/>
            <a:r>
              <a:rPr lang="en-US" sz="3600" b="1" smtClean="0"/>
              <a:t>Adverse effects shared by NS-NSAIDs</a:t>
            </a:r>
          </a:p>
        </p:txBody>
      </p:sp>
    </p:spTree>
    <p:extLst>
      <p:ext uri="{BB962C8B-B14F-4D97-AF65-F5344CB8AC3E}">
        <p14:creationId xmlns:p14="http://schemas.microsoft.com/office/powerpoint/2010/main" val="2474660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amond(in)">
                                      <p:cBhvr>
                                        <p:cTn id="7" dur="2000"/>
                                        <p:tgtEl>
                                          <p:spTgt spid="60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dissolve">
                                      <p:cBhvr>
                                        <p:cTn id="12" dur="500"/>
                                        <p:tgtEl>
                                          <p:spTgt spid="60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19"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Selective COX-2 inhibitors</a:t>
            </a:r>
            <a:endParaRPr lang="en-US" b="1" dirty="0"/>
          </a:p>
        </p:txBody>
      </p:sp>
      <p:sp>
        <p:nvSpPr>
          <p:cNvPr id="53251" name="Content Placeholder 2"/>
          <p:cNvSpPr>
            <a:spLocks noGrp="1"/>
          </p:cNvSpPr>
          <p:nvPr>
            <p:ph sz="quarter" idx="1"/>
          </p:nvPr>
        </p:nvSpPr>
        <p:spPr>
          <a:xfrm>
            <a:off x="457200" y="1600200"/>
            <a:ext cx="7467600" cy="4873625"/>
          </a:xfrm>
        </p:spPr>
        <p:txBody>
          <a:bodyPr/>
          <a:lstStyle/>
          <a:p>
            <a:pPr>
              <a:buFont typeface="Wingdings" pitchFamily="2" charset="2"/>
              <a:buNone/>
            </a:pPr>
            <a:r>
              <a:rPr lang="en-US" sz="3600" b="1" smtClean="0">
                <a:solidFill>
                  <a:srgbClr val="C00000"/>
                </a:solidFill>
              </a:rPr>
              <a:t>General advantages </a:t>
            </a:r>
            <a:r>
              <a:rPr lang="en-US" sz="3600" b="1" smtClean="0"/>
              <a:t>:</a:t>
            </a:r>
          </a:p>
          <a:p>
            <a:pPr>
              <a:buFont typeface="Courier New" pitchFamily="49" charset="0"/>
              <a:buChar char="o"/>
            </a:pPr>
            <a:r>
              <a:rPr lang="en-US" sz="3600" b="1" smtClean="0"/>
              <a:t>Potent anti-inflammatory</a:t>
            </a:r>
          </a:p>
          <a:p>
            <a:pPr>
              <a:buFont typeface="Courier New" pitchFamily="49" charset="0"/>
              <a:buChar char="o"/>
            </a:pPr>
            <a:r>
              <a:rPr lang="en-US" sz="3600" b="1" smtClean="0"/>
              <a:t>Antipyretic &amp; analgesic</a:t>
            </a:r>
          </a:p>
          <a:p>
            <a:pPr>
              <a:buFont typeface="Courier New" pitchFamily="49" charset="0"/>
              <a:buChar char="o"/>
            </a:pPr>
            <a:r>
              <a:rPr lang="en-US" sz="3600" b="1" smtClean="0">
                <a:solidFill>
                  <a:srgbClr val="C00000"/>
                </a:solidFill>
              </a:rPr>
              <a:t>Lower incidence of gastric upset</a:t>
            </a:r>
          </a:p>
          <a:p>
            <a:pPr>
              <a:buFont typeface="Courier New" pitchFamily="49" charset="0"/>
              <a:buChar char="o"/>
            </a:pPr>
            <a:r>
              <a:rPr lang="en-US" sz="3600" b="1" smtClean="0"/>
              <a:t>No effect on platelet aggregation ( COX-1)</a:t>
            </a:r>
          </a:p>
        </p:txBody>
      </p:sp>
    </p:spTree>
    <p:extLst>
      <p:ext uri="{BB962C8B-B14F-4D97-AF65-F5344CB8AC3E}">
        <p14:creationId xmlns:p14="http://schemas.microsoft.com/office/powerpoint/2010/main" val="1542838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pPr marL="393700" indent="-393700" algn="just">
              <a:lnSpc>
                <a:spcPct val="130000"/>
              </a:lnSpc>
              <a:spcBef>
                <a:spcPts val="0"/>
              </a:spcBef>
              <a:buFontTx/>
              <a:buChar char="•"/>
            </a:pPr>
            <a:r>
              <a:rPr kumimoji="1" lang="en-US" dirty="0"/>
              <a:t>The study of</a:t>
            </a:r>
            <a:r>
              <a:rPr kumimoji="1" lang="en-US" dirty="0">
                <a:solidFill>
                  <a:srgbClr val="FF00FF"/>
                </a:solidFill>
              </a:rPr>
              <a:t> what the drug does to the body</a:t>
            </a:r>
            <a:endParaRPr kumimoji="1" lang="en-US" sz="4000" dirty="0">
              <a:solidFill>
                <a:srgbClr val="FF00FF"/>
              </a:solidFill>
            </a:endParaRPr>
          </a:p>
          <a:p>
            <a:pPr marL="393700" indent="-393700" algn="just" eaLnBrk="0" hangingPunct="0">
              <a:lnSpc>
                <a:spcPct val="130000"/>
              </a:lnSpc>
              <a:spcBef>
                <a:spcPts val="0"/>
              </a:spcBef>
              <a:buClr>
                <a:schemeClr val="tx2"/>
              </a:buClr>
              <a:buFontTx/>
              <a:buChar char="•"/>
            </a:pPr>
            <a:r>
              <a:rPr kumimoji="1" lang="en-US" dirty="0"/>
              <a:t>It is the  </a:t>
            </a:r>
            <a:r>
              <a:rPr kumimoji="1" lang="en-US" dirty="0">
                <a:solidFill>
                  <a:srgbClr val="3333FF"/>
                </a:solidFill>
              </a:rPr>
              <a:t>quantitative study  of the biological and  therapeutic effects of drugs</a:t>
            </a:r>
            <a:r>
              <a:rPr kumimoji="1" lang="en-US" dirty="0" smtClean="0">
                <a:solidFill>
                  <a:srgbClr val="3333FF"/>
                </a:solidFill>
              </a:rPr>
              <a:t>. These are:</a:t>
            </a:r>
            <a:endParaRPr kumimoji="1" lang="en-US" dirty="0">
              <a:solidFill>
                <a:srgbClr val="3333FF"/>
              </a:solidFill>
            </a:endParaRPr>
          </a:p>
          <a:p>
            <a:endParaRPr lang="en-US" dirty="0"/>
          </a:p>
        </p:txBody>
      </p:sp>
      <p:sp>
        <p:nvSpPr>
          <p:cNvPr id="4" name="Rectangle 12"/>
          <p:cNvSpPr>
            <a:spLocks noGrp="1" noChangeArrowheads="1"/>
          </p:cNvSpPr>
          <p:nvPr>
            <p:ph type="title"/>
          </p:nvPr>
        </p:nvSpPr>
        <p:spPr bwMode="auto">
          <a:xfrm>
            <a:off x="1447800" y="228600"/>
            <a:ext cx="708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wrap="square">
            <a:spAutoFit/>
          </a:bodyPr>
          <a:lstStyle/>
          <a:p>
            <a:r>
              <a:rPr lang="en-US" sz="3200" b="1" dirty="0">
                <a:solidFill>
                  <a:schemeClr val="tx2"/>
                </a:solidFill>
              </a:rPr>
              <a:t>PHARMACODYNAMICS</a:t>
            </a:r>
          </a:p>
        </p:txBody>
      </p:sp>
      <p:sp>
        <p:nvSpPr>
          <p:cNvPr id="5" name="Rectangle 5"/>
          <p:cNvSpPr>
            <a:spLocks noChangeArrowheads="1"/>
          </p:cNvSpPr>
          <p:nvPr/>
        </p:nvSpPr>
        <p:spPr bwMode="auto">
          <a:xfrm>
            <a:off x="600501" y="2971800"/>
            <a:ext cx="8534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7338" indent="-287338" algn="l" defTabSz="800100">
              <a:lnSpc>
                <a:spcPct val="120000"/>
              </a:lnSpc>
              <a:spcBef>
                <a:spcPct val="30000"/>
              </a:spcBef>
              <a:buClr>
                <a:srgbClr val="0000FF"/>
              </a:buClr>
            </a:pPr>
            <a:r>
              <a:rPr lang="en-US" sz="2800" b="1" dirty="0">
                <a:solidFill>
                  <a:srgbClr val="0033CC"/>
                </a:solidFill>
                <a:cs typeface="Arial" pitchFamily="34" charset="0"/>
              </a:rPr>
              <a:t>Drug actions:</a:t>
            </a:r>
          </a:p>
          <a:p>
            <a:pPr marL="287338" indent="-287338" algn="l" defTabSz="800100">
              <a:lnSpc>
                <a:spcPct val="120000"/>
              </a:lnSpc>
              <a:buClr>
                <a:srgbClr val="0000FF"/>
              </a:buClr>
              <a:buFontTx/>
              <a:buChar char="•"/>
            </a:pPr>
            <a:r>
              <a:rPr lang="en-US" sz="2800" dirty="0">
                <a:solidFill>
                  <a:srgbClr val="000000"/>
                </a:solidFill>
                <a:cs typeface="Arial" pitchFamily="34" charset="0"/>
              </a:rPr>
              <a:t>The cellular processes involved in the drug and cell </a:t>
            </a:r>
            <a:r>
              <a:rPr lang="en-US" sz="2800" dirty="0" smtClean="0">
                <a:solidFill>
                  <a:srgbClr val="000000"/>
                </a:solidFill>
                <a:cs typeface="Arial" pitchFamily="34" charset="0"/>
              </a:rPr>
              <a:t>interaction</a:t>
            </a:r>
            <a:endParaRPr lang="en-US" sz="2800" dirty="0">
              <a:solidFill>
                <a:srgbClr val="000000"/>
              </a:solidFill>
              <a:cs typeface="Arial" pitchFamily="34" charset="0"/>
            </a:endParaRPr>
          </a:p>
          <a:p>
            <a:pPr marL="287338" indent="-287338" algn="l" defTabSz="800100">
              <a:lnSpc>
                <a:spcPct val="120000"/>
              </a:lnSpc>
              <a:buClr>
                <a:srgbClr val="0000FF"/>
              </a:buClr>
            </a:pPr>
            <a:r>
              <a:rPr lang="en-US" sz="2800" b="1" dirty="0">
                <a:solidFill>
                  <a:srgbClr val="0033CC"/>
                </a:solidFill>
                <a:cs typeface="Arial" pitchFamily="34" charset="0"/>
              </a:rPr>
              <a:t>Drug effect</a:t>
            </a:r>
            <a:r>
              <a:rPr lang="en-US" sz="2800" dirty="0">
                <a:solidFill>
                  <a:srgbClr val="0033CC"/>
                </a:solidFill>
                <a:cs typeface="Arial" pitchFamily="34" charset="0"/>
              </a:rPr>
              <a:t>:</a:t>
            </a:r>
          </a:p>
          <a:p>
            <a:pPr marL="287338" indent="-287338" algn="l" defTabSz="800100">
              <a:lnSpc>
                <a:spcPct val="120000"/>
              </a:lnSpc>
              <a:buClr>
                <a:srgbClr val="0000FF"/>
              </a:buClr>
              <a:buFontTx/>
              <a:buChar char="•"/>
            </a:pPr>
            <a:r>
              <a:rPr lang="en-US" sz="2800" dirty="0">
                <a:solidFill>
                  <a:srgbClr val="000000"/>
                </a:solidFill>
                <a:cs typeface="Arial" pitchFamily="34" charset="0"/>
              </a:rPr>
              <a:t>The physiologic reaction of the body to the drug</a:t>
            </a:r>
          </a:p>
        </p:txBody>
      </p:sp>
    </p:spTree>
    <p:extLst>
      <p:ext uri="{BB962C8B-B14F-4D97-AF65-F5344CB8AC3E}">
        <p14:creationId xmlns:p14="http://schemas.microsoft.com/office/powerpoint/2010/main" val="389684140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C00000"/>
                </a:solidFill>
              </a:rPr>
              <a:t>General adverse effects</a:t>
            </a:r>
            <a:endParaRPr lang="en-US" b="1" dirty="0">
              <a:solidFill>
                <a:srgbClr val="C00000"/>
              </a:solidFill>
            </a:endParaRPr>
          </a:p>
        </p:txBody>
      </p:sp>
      <p:sp>
        <p:nvSpPr>
          <p:cNvPr id="54275" name="Content Placeholder 2"/>
          <p:cNvSpPr>
            <a:spLocks noGrp="1"/>
          </p:cNvSpPr>
          <p:nvPr>
            <p:ph sz="quarter" idx="1"/>
          </p:nvPr>
        </p:nvSpPr>
        <p:spPr>
          <a:xfrm>
            <a:off x="457200" y="1600200"/>
            <a:ext cx="7467600" cy="4873625"/>
          </a:xfrm>
        </p:spPr>
        <p:txBody>
          <a:bodyPr/>
          <a:lstStyle/>
          <a:p>
            <a:r>
              <a:rPr lang="en-US" b="1" smtClean="0"/>
              <a:t>Renal toxicity</a:t>
            </a:r>
          </a:p>
          <a:p>
            <a:r>
              <a:rPr lang="en-US" b="1" smtClean="0"/>
              <a:t>Dyspepsia &amp; heartburn</a:t>
            </a:r>
          </a:p>
          <a:p>
            <a:r>
              <a:rPr lang="en-US" b="1" smtClean="0"/>
              <a:t>Allergy</a:t>
            </a:r>
          </a:p>
          <a:p>
            <a:r>
              <a:rPr lang="en-US" b="1" smtClean="0"/>
              <a:t>Cardiovascular ( do not offer the cardioprotective effects of non-selective group).</a:t>
            </a:r>
          </a:p>
        </p:txBody>
      </p:sp>
    </p:spTree>
    <p:extLst>
      <p:ext uri="{BB962C8B-B14F-4D97-AF65-F5344CB8AC3E}">
        <p14:creationId xmlns:p14="http://schemas.microsoft.com/office/powerpoint/2010/main" val="396026360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C00000"/>
                </a:solidFill>
              </a:rPr>
              <a:t>Clinical uses</a:t>
            </a:r>
            <a:endParaRPr lang="en-US" b="1" dirty="0">
              <a:solidFill>
                <a:srgbClr val="C00000"/>
              </a:solidFill>
            </a:endParaRPr>
          </a:p>
        </p:txBody>
      </p:sp>
      <p:sp>
        <p:nvSpPr>
          <p:cNvPr id="55299" name="Content Placeholder 2"/>
          <p:cNvSpPr>
            <a:spLocks noGrp="1"/>
          </p:cNvSpPr>
          <p:nvPr>
            <p:ph sz="quarter" idx="1"/>
          </p:nvPr>
        </p:nvSpPr>
        <p:spPr>
          <a:xfrm>
            <a:off x="457200" y="1600200"/>
            <a:ext cx="7467600" cy="4873625"/>
          </a:xfrm>
        </p:spPr>
        <p:txBody>
          <a:bodyPr/>
          <a:lstStyle/>
          <a:p>
            <a:r>
              <a:rPr lang="en-US" b="1" smtClean="0"/>
              <a:t>Postoperative patients undergoing bone repair</a:t>
            </a:r>
          </a:p>
          <a:p>
            <a:r>
              <a:rPr lang="en-US" b="1" smtClean="0"/>
              <a:t>Acute gouty arthritis</a:t>
            </a:r>
          </a:p>
          <a:p>
            <a:r>
              <a:rPr lang="en-US" b="1" smtClean="0"/>
              <a:t>Acute musculoskeletal pain</a:t>
            </a:r>
          </a:p>
          <a:p>
            <a:r>
              <a:rPr lang="en-US" b="1" smtClean="0"/>
              <a:t>Ankylosing spondylitis</a:t>
            </a:r>
          </a:p>
        </p:txBody>
      </p:sp>
    </p:spTree>
    <p:extLst>
      <p:ext uri="{BB962C8B-B14F-4D97-AF65-F5344CB8AC3E}">
        <p14:creationId xmlns:p14="http://schemas.microsoft.com/office/powerpoint/2010/main" val="95050463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err="1" smtClean="0">
                <a:solidFill>
                  <a:srgbClr val="0070C0"/>
                </a:solidFill>
              </a:rPr>
              <a:t>Celecoxib</a:t>
            </a:r>
            <a:endParaRPr lang="en-US" sz="3600" b="1" dirty="0">
              <a:solidFill>
                <a:srgbClr val="0070C0"/>
              </a:solidFill>
            </a:endParaRPr>
          </a:p>
        </p:txBody>
      </p:sp>
      <p:sp>
        <p:nvSpPr>
          <p:cNvPr id="56323" name="Content Placeholder 2"/>
          <p:cNvSpPr>
            <a:spLocks noGrp="1"/>
          </p:cNvSpPr>
          <p:nvPr>
            <p:ph sz="quarter" idx="1"/>
          </p:nvPr>
        </p:nvSpPr>
        <p:spPr>
          <a:xfrm>
            <a:off x="457200" y="1600200"/>
            <a:ext cx="7467600" cy="4873625"/>
          </a:xfrm>
        </p:spPr>
        <p:txBody>
          <a:bodyPr/>
          <a:lstStyle/>
          <a:p>
            <a:r>
              <a:rPr lang="en-US" b="1" dirty="0" smtClean="0"/>
              <a:t>Half-life 11 hours ( Given twice daily)</a:t>
            </a:r>
          </a:p>
          <a:p>
            <a:pPr>
              <a:buFont typeface="Wingdings" pitchFamily="2" charset="2"/>
              <a:buNone/>
            </a:pPr>
            <a:endParaRPr lang="en-US" b="1" dirty="0" smtClean="0"/>
          </a:p>
          <a:p>
            <a:r>
              <a:rPr lang="en-US" b="1" dirty="0" smtClean="0"/>
              <a:t>Food decrease its absorption</a:t>
            </a:r>
          </a:p>
          <a:p>
            <a:pPr>
              <a:buFont typeface="Wingdings" pitchFamily="2" charset="2"/>
              <a:buNone/>
            </a:pPr>
            <a:endParaRPr lang="en-US" b="1" dirty="0" smtClean="0"/>
          </a:p>
          <a:p>
            <a:r>
              <a:rPr lang="en-US" b="1" dirty="0" smtClean="0"/>
              <a:t>Highly bound to plasma proteins</a:t>
            </a:r>
          </a:p>
          <a:p>
            <a:endParaRPr lang="en-US" b="1" dirty="0" smtClean="0"/>
          </a:p>
          <a:p>
            <a:r>
              <a:rPr lang="en-US" b="1" dirty="0" smtClean="0"/>
              <a:t>Metabolized in liver to inactive metabolites</a:t>
            </a:r>
          </a:p>
        </p:txBody>
      </p:sp>
    </p:spTree>
    <p:extLst>
      <p:ext uri="{BB962C8B-B14F-4D97-AF65-F5344CB8AC3E}">
        <p14:creationId xmlns:p14="http://schemas.microsoft.com/office/powerpoint/2010/main" val="371407734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143000" y="838200"/>
            <a:ext cx="7772400" cy="762000"/>
          </a:xfrm>
        </p:spPr>
        <p:txBody>
          <a:bodyPr/>
          <a:lstStyle/>
          <a:p>
            <a:pPr eaLnBrk="1" hangingPunct="1">
              <a:defRPr/>
            </a:pPr>
            <a:r>
              <a:rPr lang="en-US" sz="3600" b="1" dirty="0" err="1" smtClean="0">
                <a:solidFill>
                  <a:srgbClr val="FF0000"/>
                </a:solidFill>
              </a:rPr>
              <a:t>Meloxicam</a:t>
            </a:r>
            <a:endParaRPr lang="en-US" sz="3600" b="1" dirty="0" smtClean="0">
              <a:solidFill>
                <a:srgbClr val="FF0000"/>
              </a:solidFill>
            </a:endParaRPr>
          </a:p>
        </p:txBody>
      </p:sp>
      <p:sp>
        <p:nvSpPr>
          <p:cNvPr id="57347" name="Rectangle 3"/>
          <p:cNvSpPr>
            <a:spLocks noGrp="1" noChangeArrowheads="1"/>
          </p:cNvSpPr>
          <p:nvPr>
            <p:ph type="body" idx="1"/>
          </p:nvPr>
        </p:nvSpPr>
        <p:spPr>
          <a:xfrm>
            <a:off x="457200" y="1600200"/>
            <a:ext cx="7467600" cy="4873625"/>
          </a:xfrm>
        </p:spPr>
        <p:txBody>
          <a:bodyPr/>
          <a:lstStyle/>
          <a:p>
            <a:pPr eaLnBrk="1" hangingPunct="1"/>
            <a:r>
              <a:rPr lang="en-US" sz="3200" b="1" smtClean="0"/>
              <a:t>Relatively selective Cox2 inhibitors.</a:t>
            </a:r>
          </a:p>
          <a:p>
            <a:pPr eaLnBrk="1" hangingPunct="1"/>
            <a:r>
              <a:rPr lang="en-US" sz="3600" b="1" smtClean="0"/>
              <a:t>Safer than piroxicam.</a:t>
            </a:r>
          </a:p>
        </p:txBody>
      </p:sp>
    </p:spTree>
    <p:extLst>
      <p:ext uri="{BB962C8B-B14F-4D97-AF65-F5344CB8AC3E}">
        <p14:creationId xmlns:p14="http://schemas.microsoft.com/office/powerpoint/2010/main" val="1970370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diamond(in)">
                                      <p:cBhvr>
                                        <p:cTn id="7" dur="2000"/>
                                        <p:tgtEl>
                                          <p:spTgt spid="57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347">
                                            <p:txEl>
                                              <p:pRg st="0" end="0"/>
                                            </p:txEl>
                                          </p:spTgt>
                                        </p:tgtEl>
                                        <p:attrNameLst>
                                          <p:attrName>style.visibility</p:attrName>
                                        </p:attrNameLst>
                                      </p:cBhvr>
                                      <p:to>
                                        <p:strVal val="visible"/>
                                      </p:to>
                                    </p:set>
                                    <p:animEffect transition="in" filter="dissolve">
                                      <p:cBhvr>
                                        <p:cTn id="12" dur="500"/>
                                        <p:tgtEl>
                                          <p:spTgt spid="573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347">
                                            <p:txEl>
                                              <p:pRg st="1" end="1"/>
                                            </p:txEl>
                                          </p:spTgt>
                                        </p:tgtEl>
                                        <p:attrNameLst>
                                          <p:attrName>style.visibility</p:attrName>
                                        </p:attrNameLst>
                                      </p:cBhvr>
                                      <p:to>
                                        <p:strVal val="visible"/>
                                      </p:to>
                                    </p:set>
                                    <p:animEffect transition="in" filter="dissolve">
                                      <p:cBhvr>
                                        <p:cTn id="17" dur="500"/>
                                        <p:tgtEl>
                                          <p:spTgt spid="573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7"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Pharmacokinetics</a:t>
            </a:r>
          </a:p>
        </p:txBody>
      </p:sp>
      <p:sp>
        <p:nvSpPr>
          <p:cNvPr id="58371" name="Rectangle 3"/>
          <p:cNvSpPr>
            <a:spLocks noGrp="1" noChangeArrowheads="1"/>
          </p:cNvSpPr>
          <p:nvPr>
            <p:ph type="body" idx="1"/>
          </p:nvPr>
        </p:nvSpPr>
        <p:spPr>
          <a:xfrm>
            <a:off x="457200" y="1600200"/>
            <a:ext cx="7467600" cy="4873625"/>
          </a:xfrm>
        </p:spPr>
        <p:txBody>
          <a:bodyPr/>
          <a:lstStyle/>
          <a:p>
            <a:pPr eaLnBrk="1" hangingPunct="1"/>
            <a:r>
              <a:rPr lang="en-US" sz="2800" b="1" smtClean="0"/>
              <a:t>Given orally ,rectally, I.M.,I.V.</a:t>
            </a:r>
          </a:p>
          <a:p>
            <a:pPr eaLnBrk="1" hangingPunct="1"/>
            <a:r>
              <a:rPr lang="en-US" sz="2800" b="1" smtClean="0"/>
              <a:t>Metabolized in liver to inactive metabolites.</a:t>
            </a:r>
          </a:p>
          <a:p>
            <a:pPr eaLnBrk="1" hangingPunct="1"/>
            <a:r>
              <a:rPr lang="en-US" sz="2800" b="1" smtClean="0"/>
              <a:t>Excreted in urine 50% and in feces 50%.</a:t>
            </a:r>
          </a:p>
          <a:p>
            <a:pPr eaLnBrk="1" hangingPunct="1"/>
            <a:r>
              <a:rPr lang="en-US" sz="2800" b="1" smtClean="0"/>
              <a:t>Half-life 20 hours.</a:t>
            </a:r>
          </a:p>
          <a:p>
            <a:pPr eaLnBrk="1" hangingPunct="1"/>
            <a:r>
              <a:rPr lang="en-US" sz="2800" b="1" smtClean="0"/>
              <a:t>Given once daily.</a:t>
            </a:r>
          </a:p>
        </p:txBody>
      </p:sp>
    </p:spTree>
    <p:extLst>
      <p:ext uri="{BB962C8B-B14F-4D97-AF65-F5344CB8AC3E}">
        <p14:creationId xmlns:p14="http://schemas.microsoft.com/office/powerpoint/2010/main" val="1382891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checkerboard(across)">
                                      <p:cBhvr>
                                        <p:cTn id="7" dur="500"/>
                                        <p:tgtEl>
                                          <p:spTgt spid="58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Effect transition="in" filter="dissolve">
                                      <p:cBhvr>
                                        <p:cTn id="12" dur="500"/>
                                        <p:tgtEl>
                                          <p:spTgt spid="583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371">
                                            <p:txEl>
                                              <p:pRg st="1" end="1"/>
                                            </p:txEl>
                                          </p:spTgt>
                                        </p:tgtEl>
                                        <p:attrNameLst>
                                          <p:attrName>style.visibility</p:attrName>
                                        </p:attrNameLst>
                                      </p:cBhvr>
                                      <p:to>
                                        <p:strVal val="visible"/>
                                      </p:to>
                                    </p:set>
                                    <p:animEffect transition="in" filter="dissolve">
                                      <p:cBhvr>
                                        <p:cTn id="17" dur="500"/>
                                        <p:tgtEl>
                                          <p:spTgt spid="583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371">
                                            <p:txEl>
                                              <p:pRg st="2" end="2"/>
                                            </p:txEl>
                                          </p:spTgt>
                                        </p:tgtEl>
                                        <p:attrNameLst>
                                          <p:attrName>style.visibility</p:attrName>
                                        </p:attrNameLst>
                                      </p:cBhvr>
                                      <p:to>
                                        <p:strVal val="visible"/>
                                      </p:to>
                                    </p:set>
                                    <p:animEffect transition="in" filter="dissolve">
                                      <p:cBhvr>
                                        <p:cTn id="22" dur="500"/>
                                        <p:tgtEl>
                                          <p:spTgt spid="583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8371">
                                            <p:txEl>
                                              <p:pRg st="3" end="3"/>
                                            </p:txEl>
                                          </p:spTgt>
                                        </p:tgtEl>
                                        <p:attrNameLst>
                                          <p:attrName>style.visibility</p:attrName>
                                        </p:attrNameLst>
                                      </p:cBhvr>
                                      <p:to>
                                        <p:strVal val="visible"/>
                                      </p:to>
                                    </p:set>
                                    <p:animEffect transition="in" filter="dissolve">
                                      <p:cBhvr>
                                        <p:cTn id="27" dur="500"/>
                                        <p:tgtEl>
                                          <p:spTgt spid="5837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8371">
                                            <p:txEl>
                                              <p:pRg st="4" end="4"/>
                                            </p:txEl>
                                          </p:spTgt>
                                        </p:tgtEl>
                                        <p:attrNameLst>
                                          <p:attrName>style.visibility</p:attrName>
                                        </p:attrNameLst>
                                      </p:cBhvr>
                                      <p:to>
                                        <p:strVal val="visible"/>
                                      </p:to>
                                    </p:set>
                                    <p:animEffect transition="in" filter="dissolve">
                                      <p:cBhvr>
                                        <p:cTn id="32"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1"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Clinical uses</a:t>
            </a:r>
          </a:p>
        </p:txBody>
      </p:sp>
      <p:sp>
        <p:nvSpPr>
          <p:cNvPr id="59395" name="Rectangle 3"/>
          <p:cNvSpPr>
            <a:spLocks noGrp="1" noChangeArrowheads="1"/>
          </p:cNvSpPr>
          <p:nvPr>
            <p:ph type="body" idx="1"/>
          </p:nvPr>
        </p:nvSpPr>
        <p:spPr>
          <a:xfrm>
            <a:off x="457200" y="1600200"/>
            <a:ext cx="7467600" cy="4873625"/>
          </a:xfrm>
        </p:spPr>
        <p:txBody>
          <a:bodyPr/>
          <a:lstStyle/>
          <a:p>
            <a:pPr eaLnBrk="1" hangingPunct="1"/>
            <a:r>
              <a:rPr lang="en-US" sz="4000" b="1" smtClean="0"/>
              <a:t>Shared by selective COX-2 inhibitors</a:t>
            </a:r>
          </a:p>
        </p:txBody>
      </p:sp>
    </p:spTree>
    <p:extLst>
      <p:ext uri="{BB962C8B-B14F-4D97-AF65-F5344CB8AC3E}">
        <p14:creationId xmlns:p14="http://schemas.microsoft.com/office/powerpoint/2010/main" val="1868508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diamond(in)">
                                      <p:cBhvr>
                                        <p:cTn id="7" dur="2000"/>
                                        <p:tgtEl>
                                          <p:spTgt spid="59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5">
                                            <p:txEl>
                                              <p:pRg st="0" end="0"/>
                                            </p:txEl>
                                          </p:spTgt>
                                        </p:tgtEl>
                                        <p:attrNameLst>
                                          <p:attrName>style.visibility</p:attrName>
                                        </p:attrNameLst>
                                      </p:cBhvr>
                                      <p:to>
                                        <p:strVal val="visible"/>
                                      </p:to>
                                    </p:set>
                                    <p:animEffect transition="in" filter="dissolve">
                                      <p:cBhvr>
                                        <p:cTn id="12" dur="500"/>
                                        <p:tgtEl>
                                          <p:spTgt spid="59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395"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Adverse effects</a:t>
            </a:r>
          </a:p>
        </p:txBody>
      </p:sp>
      <p:sp>
        <p:nvSpPr>
          <p:cNvPr id="60419" name="Rectangle 3"/>
          <p:cNvSpPr>
            <a:spLocks noGrp="1" noChangeArrowheads="1"/>
          </p:cNvSpPr>
          <p:nvPr>
            <p:ph type="body" idx="1"/>
          </p:nvPr>
        </p:nvSpPr>
        <p:spPr>
          <a:xfrm>
            <a:off x="457200" y="1600200"/>
            <a:ext cx="7467600" cy="4873625"/>
          </a:xfrm>
        </p:spPr>
        <p:txBody>
          <a:bodyPr/>
          <a:lstStyle/>
          <a:p>
            <a:pPr eaLnBrk="1" hangingPunct="1"/>
            <a:r>
              <a:rPr lang="en-US" sz="4000" b="1" smtClean="0"/>
              <a:t>Shared by selective COX-2 inhibitors</a:t>
            </a:r>
          </a:p>
        </p:txBody>
      </p:sp>
    </p:spTree>
    <p:extLst>
      <p:ext uri="{BB962C8B-B14F-4D97-AF65-F5344CB8AC3E}">
        <p14:creationId xmlns:p14="http://schemas.microsoft.com/office/powerpoint/2010/main" val="251674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amond(in)">
                                      <p:cBhvr>
                                        <p:cTn id="7" dur="2000"/>
                                        <p:tgtEl>
                                          <p:spTgt spid="60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dissolve">
                                      <p:cBhvr>
                                        <p:cTn id="12" dur="500"/>
                                        <p:tgtEl>
                                          <p:spTgt spid="60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19"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Drug interactions</a:t>
            </a:r>
          </a:p>
        </p:txBody>
      </p:sp>
      <p:sp>
        <p:nvSpPr>
          <p:cNvPr id="61443" name="Rectangle 3"/>
          <p:cNvSpPr>
            <a:spLocks noGrp="1" noChangeArrowheads="1"/>
          </p:cNvSpPr>
          <p:nvPr>
            <p:ph type="body" idx="1"/>
          </p:nvPr>
        </p:nvSpPr>
        <p:spPr>
          <a:xfrm>
            <a:off x="457200" y="1600200"/>
            <a:ext cx="7467600" cy="4873625"/>
          </a:xfrm>
        </p:spPr>
        <p:txBody>
          <a:bodyPr/>
          <a:lstStyle/>
          <a:p>
            <a:pPr eaLnBrk="1" hangingPunct="1"/>
            <a:r>
              <a:rPr lang="en-US" sz="3600" smtClean="0"/>
              <a:t>Cholestyramine increases the clearance of the drug .</a:t>
            </a:r>
          </a:p>
        </p:txBody>
      </p:sp>
    </p:spTree>
    <p:extLst>
      <p:ext uri="{BB962C8B-B14F-4D97-AF65-F5344CB8AC3E}">
        <p14:creationId xmlns:p14="http://schemas.microsoft.com/office/powerpoint/2010/main" val="1044603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diamond(in)">
                                      <p:cBhvr>
                                        <p:cTn id="7" dur="20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dissolve">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3"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143000" y="814388"/>
            <a:ext cx="7772400" cy="762000"/>
          </a:xfrm>
        </p:spPr>
        <p:txBody>
          <a:bodyPr/>
          <a:lstStyle/>
          <a:p>
            <a:pPr eaLnBrk="1" hangingPunct="1">
              <a:defRPr/>
            </a:pPr>
            <a:r>
              <a:rPr lang="en-US" sz="3600" b="1" dirty="0" err="1" smtClean="0">
                <a:solidFill>
                  <a:srgbClr val="FF0000"/>
                </a:solidFill>
              </a:rPr>
              <a:t>Nabumetone</a:t>
            </a:r>
            <a:endParaRPr lang="en-US" sz="3600" b="1" dirty="0" smtClean="0">
              <a:solidFill>
                <a:srgbClr val="FF0000"/>
              </a:solidFill>
            </a:endParaRPr>
          </a:p>
        </p:txBody>
      </p:sp>
      <p:sp>
        <p:nvSpPr>
          <p:cNvPr id="62467" name="Rectangle 3"/>
          <p:cNvSpPr>
            <a:spLocks noGrp="1" noChangeArrowheads="1"/>
          </p:cNvSpPr>
          <p:nvPr>
            <p:ph type="body" idx="1"/>
          </p:nvPr>
        </p:nvSpPr>
        <p:spPr>
          <a:xfrm>
            <a:off x="457200" y="1600200"/>
            <a:ext cx="7467600" cy="4873625"/>
          </a:xfrm>
        </p:spPr>
        <p:txBody>
          <a:bodyPr/>
          <a:lstStyle/>
          <a:p>
            <a:pPr eaLnBrk="1" hangingPunct="1"/>
            <a:r>
              <a:rPr lang="en-US" sz="3600" b="1" smtClean="0"/>
              <a:t>Relatively  selective COX-2 inhibitor</a:t>
            </a:r>
          </a:p>
          <a:p>
            <a:pPr eaLnBrk="1" hangingPunct="1"/>
            <a:r>
              <a:rPr lang="en-US" sz="3600" b="1" smtClean="0"/>
              <a:t>Well absorbed orally.</a:t>
            </a:r>
          </a:p>
          <a:p>
            <a:pPr eaLnBrk="1" hangingPunct="1"/>
            <a:r>
              <a:rPr lang="en-US" sz="3600" b="1" smtClean="0"/>
              <a:t>Metabolized in liver to active metabolites.</a:t>
            </a:r>
          </a:p>
          <a:p>
            <a:pPr eaLnBrk="1" hangingPunct="1"/>
            <a:r>
              <a:rPr lang="en-US" sz="3600" b="1" smtClean="0"/>
              <a:t>Half-life 26 hours.</a:t>
            </a:r>
          </a:p>
          <a:p>
            <a:pPr eaLnBrk="1" hangingPunct="1"/>
            <a:r>
              <a:rPr lang="en-US" sz="3600" b="1" smtClean="0"/>
              <a:t>Taken once daily</a:t>
            </a:r>
            <a:r>
              <a:rPr lang="en-US" sz="3600" smtClean="0"/>
              <a:t>.</a:t>
            </a:r>
          </a:p>
        </p:txBody>
      </p:sp>
    </p:spTree>
    <p:extLst>
      <p:ext uri="{BB962C8B-B14F-4D97-AF65-F5344CB8AC3E}">
        <p14:creationId xmlns:p14="http://schemas.microsoft.com/office/powerpoint/2010/main" val="534005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diamond(in)">
                                      <p:cBhvr>
                                        <p:cTn id="7" dur="2000"/>
                                        <p:tgtEl>
                                          <p:spTgt spid="62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67">
                                            <p:txEl>
                                              <p:pRg st="0" end="0"/>
                                            </p:txEl>
                                          </p:spTgt>
                                        </p:tgtEl>
                                        <p:attrNameLst>
                                          <p:attrName>style.visibility</p:attrName>
                                        </p:attrNameLst>
                                      </p:cBhvr>
                                      <p:to>
                                        <p:strVal val="visible"/>
                                      </p:to>
                                    </p:set>
                                    <p:animEffect transition="in" filter="dissolve">
                                      <p:cBhvr>
                                        <p:cTn id="12" dur="500"/>
                                        <p:tgtEl>
                                          <p:spTgt spid="624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67">
                                            <p:txEl>
                                              <p:pRg st="1" end="1"/>
                                            </p:txEl>
                                          </p:spTgt>
                                        </p:tgtEl>
                                        <p:attrNameLst>
                                          <p:attrName>style.visibility</p:attrName>
                                        </p:attrNameLst>
                                      </p:cBhvr>
                                      <p:to>
                                        <p:strVal val="visible"/>
                                      </p:to>
                                    </p:set>
                                    <p:animEffect transition="in" filter="dissolve">
                                      <p:cBhvr>
                                        <p:cTn id="17" dur="500"/>
                                        <p:tgtEl>
                                          <p:spTgt spid="624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2467">
                                            <p:txEl>
                                              <p:pRg st="2" end="2"/>
                                            </p:txEl>
                                          </p:spTgt>
                                        </p:tgtEl>
                                        <p:attrNameLst>
                                          <p:attrName>style.visibility</p:attrName>
                                        </p:attrNameLst>
                                      </p:cBhvr>
                                      <p:to>
                                        <p:strVal val="visible"/>
                                      </p:to>
                                    </p:set>
                                    <p:animEffect transition="in" filter="dissolve">
                                      <p:cBhvr>
                                        <p:cTn id="22" dur="500"/>
                                        <p:tgtEl>
                                          <p:spTgt spid="624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2467">
                                            <p:txEl>
                                              <p:pRg st="3" end="3"/>
                                            </p:txEl>
                                          </p:spTgt>
                                        </p:tgtEl>
                                        <p:attrNameLst>
                                          <p:attrName>style.visibility</p:attrName>
                                        </p:attrNameLst>
                                      </p:cBhvr>
                                      <p:to>
                                        <p:strVal val="visible"/>
                                      </p:to>
                                    </p:set>
                                    <p:animEffect transition="in" filter="dissolve">
                                      <p:cBhvr>
                                        <p:cTn id="27" dur="500"/>
                                        <p:tgtEl>
                                          <p:spTgt spid="6246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2467">
                                            <p:txEl>
                                              <p:pRg st="4" end="4"/>
                                            </p:txEl>
                                          </p:spTgt>
                                        </p:tgtEl>
                                        <p:attrNameLst>
                                          <p:attrName>style.visibility</p:attrName>
                                        </p:attrNameLst>
                                      </p:cBhvr>
                                      <p:to>
                                        <p:strVal val="visible"/>
                                      </p:to>
                                    </p:set>
                                    <p:animEffect transition="in" filter="dissolve">
                                      <p:cBhvr>
                                        <p:cTn id="32" dur="500"/>
                                        <p:tgtEl>
                                          <p:spTgt spid="624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67"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Clinical uses</a:t>
            </a:r>
          </a:p>
        </p:txBody>
      </p:sp>
      <p:sp>
        <p:nvSpPr>
          <p:cNvPr id="63491" name="Rectangle 3"/>
          <p:cNvSpPr>
            <a:spLocks noGrp="1" noChangeArrowheads="1"/>
          </p:cNvSpPr>
          <p:nvPr>
            <p:ph type="body" idx="1"/>
          </p:nvPr>
        </p:nvSpPr>
        <p:spPr>
          <a:xfrm>
            <a:off x="457200" y="1600200"/>
            <a:ext cx="7467600" cy="4873625"/>
          </a:xfrm>
        </p:spPr>
        <p:txBody>
          <a:bodyPr/>
          <a:lstStyle/>
          <a:p>
            <a:pPr eaLnBrk="1" hangingPunct="1"/>
            <a:r>
              <a:rPr lang="en-US" sz="3600" b="1" smtClean="0"/>
              <a:t>Shared by selective COX-2 inhibitors</a:t>
            </a:r>
          </a:p>
        </p:txBody>
      </p:sp>
    </p:spTree>
    <p:extLst>
      <p:ext uri="{BB962C8B-B14F-4D97-AF65-F5344CB8AC3E}">
        <p14:creationId xmlns:p14="http://schemas.microsoft.com/office/powerpoint/2010/main" val="105397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diamond(in)">
                                      <p:cBhvr>
                                        <p:cTn id="7" dur="2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3491">
                                            <p:txEl>
                                              <p:pRg st="0" end="0"/>
                                            </p:txEl>
                                          </p:spTgt>
                                        </p:tgtEl>
                                        <p:attrNameLst>
                                          <p:attrName>style.visibility</p:attrName>
                                        </p:attrNameLst>
                                      </p:cBhvr>
                                      <p:to>
                                        <p:strVal val="visible"/>
                                      </p:to>
                                    </p:set>
                                    <p:animEffect transition="in" filter="checkerboard(across)">
                                      <p:cBhvr>
                                        <p:cTn id="12" dur="500"/>
                                        <p:tgtEl>
                                          <p:spTgt spid="634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5"/>
          <p:cNvSpPr>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indent="0" algn="just" defTabSz="800100">
              <a:lnSpc>
                <a:spcPct val="105000"/>
              </a:lnSpc>
              <a:spcBef>
                <a:spcPct val="15000"/>
              </a:spcBef>
              <a:spcAft>
                <a:spcPct val="15000"/>
              </a:spcAft>
              <a:buClr>
                <a:srgbClr val="0000FF"/>
              </a:buClr>
              <a:buNone/>
            </a:pPr>
            <a:r>
              <a:rPr lang="en-US" sz="2800" b="1" dirty="0">
                <a:solidFill>
                  <a:srgbClr val="0033CC"/>
                </a:solidFill>
                <a:cs typeface="Arial" pitchFamily="34" charset="0"/>
              </a:rPr>
              <a:t>Onset</a:t>
            </a:r>
          </a:p>
          <a:p>
            <a:pPr marL="287338" indent="-287338" algn="just" defTabSz="800100">
              <a:lnSpc>
                <a:spcPct val="105000"/>
              </a:lnSpc>
              <a:spcBef>
                <a:spcPct val="15000"/>
              </a:spcBef>
              <a:spcAft>
                <a:spcPct val="15000"/>
              </a:spcAft>
              <a:buClr>
                <a:srgbClr val="0000FF"/>
              </a:buClr>
              <a:buFontTx/>
              <a:buChar char="•"/>
            </a:pPr>
            <a:r>
              <a:rPr lang="en-US" sz="2800" dirty="0">
                <a:solidFill>
                  <a:srgbClr val="000000"/>
                </a:solidFill>
                <a:cs typeface="Arial" pitchFamily="34" charset="0"/>
              </a:rPr>
              <a:t>The time it takes for the drug to elicit a </a:t>
            </a:r>
            <a:br>
              <a:rPr lang="en-US" sz="2800" dirty="0">
                <a:solidFill>
                  <a:srgbClr val="000000"/>
                </a:solidFill>
                <a:cs typeface="Arial" pitchFamily="34" charset="0"/>
              </a:rPr>
            </a:br>
            <a:r>
              <a:rPr lang="en-US" sz="2800" dirty="0">
                <a:solidFill>
                  <a:srgbClr val="000000"/>
                </a:solidFill>
                <a:cs typeface="Arial" pitchFamily="34" charset="0"/>
              </a:rPr>
              <a:t>therapeutic response</a:t>
            </a:r>
          </a:p>
          <a:p>
            <a:pPr marL="0" indent="0" algn="just" defTabSz="800100">
              <a:lnSpc>
                <a:spcPct val="105000"/>
              </a:lnSpc>
              <a:spcBef>
                <a:spcPct val="15000"/>
              </a:spcBef>
              <a:spcAft>
                <a:spcPct val="15000"/>
              </a:spcAft>
              <a:buClr>
                <a:srgbClr val="0000FF"/>
              </a:buClr>
              <a:buNone/>
            </a:pPr>
            <a:r>
              <a:rPr lang="en-US" sz="2800" b="1" dirty="0">
                <a:solidFill>
                  <a:srgbClr val="0033CC"/>
                </a:solidFill>
                <a:cs typeface="Arial" pitchFamily="34" charset="0"/>
              </a:rPr>
              <a:t>Peak</a:t>
            </a:r>
          </a:p>
          <a:p>
            <a:pPr marL="287338" indent="-287338" algn="just" defTabSz="800100">
              <a:lnSpc>
                <a:spcPct val="105000"/>
              </a:lnSpc>
              <a:spcBef>
                <a:spcPct val="15000"/>
              </a:spcBef>
              <a:spcAft>
                <a:spcPct val="15000"/>
              </a:spcAft>
              <a:buClr>
                <a:srgbClr val="0000FF"/>
              </a:buClr>
              <a:buFontTx/>
              <a:buChar char="•"/>
            </a:pPr>
            <a:r>
              <a:rPr lang="en-US" sz="2800" dirty="0">
                <a:solidFill>
                  <a:srgbClr val="000000"/>
                </a:solidFill>
                <a:cs typeface="Arial" pitchFamily="34" charset="0"/>
              </a:rPr>
              <a:t>The time it takes for a drug to reach its maximum therapeutic response</a:t>
            </a:r>
          </a:p>
          <a:p>
            <a:pPr marL="0" indent="0" algn="just" defTabSz="800100">
              <a:lnSpc>
                <a:spcPct val="105000"/>
              </a:lnSpc>
              <a:spcBef>
                <a:spcPct val="15000"/>
              </a:spcBef>
              <a:spcAft>
                <a:spcPct val="15000"/>
              </a:spcAft>
              <a:buClr>
                <a:srgbClr val="0000FF"/>
              </a:buClr>
              <a:buNone/>
            </a:pPr>
            <a:r>
              <a:rPr lang="en-US" sz="2800" b="1" dirty="0">
                <a:solidFill>
                  <a:srgbClr val="0033CC"/>
                </a:solidFill>
                <a:cs typeface="Arial" pitchFamily="34" charset="0"/>
              </a:rPr>
              <a:t>Duration</a:t>
            </a:r>
          </a:p>
          <a:p>
            <a:pPr marL="287338" indent="-287338" algn="just" defTabSz="800100">
              <a:lnSpc>
                <a:spcPct val="105000"/>
              </a:lnSpc>
              <a:spcBef>
                <a:spcPct val="15000"/>
              </a:spcBef>
              <a:spcAft>
                <a:spcPct val="15000"/>
              </a:spcAft>
              <a:buClr>
                <a:srgbClr val="0000FF"/>
              </a:buClr>
              <a:buFontTx/>
              <a:buChar char="•"/>
            </a:pPr>
            <a:r>
              <a:rPr lang="en-US" sz="2800" dirty="0">
                <a:solidFill>
                  <a:srgbClr val="000000"/>
                </a:solidFill>
                <a:cs typeface="Arial" pitchFamily="34" charset="0"/>
              </a:rPr>
              <a:t>The time a drug concentration is sufficient to elicit therapeutic response</a:t>
            </a:r>
          </a:p>
        </p:txBody>
      </p:sp>
    </p:spTree>
    <p:extLst>
      <p:ext uri="{BB962C8B-B14F-4D97-AF65-F5344CB8AC3E}">
        <p14:creationId xmlns:p14="http://schemas.microsoft.com/office/powerpoint/2010/main" val="2072648608"/>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143000" y="814388"/>
            <a:ext cx="7772400" cy="762000"/>
          </a:xfrm>
        </p:spPr>
        <p:txBody>
          <a:bodyPr/>
          <a:lstStyle/>
          <a:p>
            <a:pPr eaLnBrk="1" hangingPunct="1">
              <a:defRPr/>
            </a:pPr>
            <a:r>
              <a:rPr lang="en-US" sz="3600" b="1" dirty="0" smtClean="0">
                <a:solidFill>
                  <a:srgbClr val="FF0000"/>
                </a:solidFill>
              </a:rPr>
              <a:t>Adverse effects</a:t>
            </a:r>
          </a:p>
        </p:txBody>
      </p:sp>
      <p:sp>
        <p:nvSpPr>
          <p:cNvPr id="64515" name="Rectangle 3"/>
          <p:cNvSpPr>
            <a:spLocks noGrp="1" noChangeArrowheads="1"/>
          </p:cNvSpPr>
          <p:nvPr>
            <p:ph type="body" idx="1"/>
          </p:nvPr>
        </p:nvSpPr>
        <p:spPr>
          <a:xfrm>
            <a:off x="457200" y="1600200"/>
            <a:ext cx="7467600" cy="4873625"/>
          </a:xfrm>
        </p:spPr>
        <p:txBody>
          <a:bodyPr/>
          <a:lstStyle/>
          <a:p>
            <a:pPr eaLnBrk="1" hangingPunct="1"/>
            <a:r>
              <a:rPr lang="en-US" sz="3600" b="1" smtClean="0"/>
              <a:t>Shared by selective COX-2 inhibitors</a:t>
            </a:r>
          </a:p>
          <a:p>
            <a:pPr eaLnBrk="1" hangingPunct="1"/>
            <a:r>
              <a:rPr lang="en-US" sz="3600" b="1" smtClean="0"/>
              <a:t>Headache </a:t>
            </a:r>
          </a:p>
          <a:p>
            <a:pPr eaLnBrk="1" hangingPunct="1"/>
            <a:r>
              <a:rPr lang="en-US" sz="3600" b="1" smtClean="0"/>
              <a:t>Tinnitus</a:t>
            </a:r>
          </a:p>
          <a:p>
            <a:pPr eaLnBrk="1" hangingPunct="1"/>
            <a:r>
              <a:rPr lang="en-US" sz="3600" b="1" smtClean="0"/>
              <a:t>Photosensitivity</a:t>
            </a:r>
          </a:p>
        </p:txBody>
      </p:sp>
    </p:spTree>
    <p:extLst>
      <p:ext uri="{BB962C8B-B14F-4D97-AF65-F5344CB8AC3E}">
        <p14:creationId xmlns:p14="http://schemas.microsoft.com/office/powerpoint/2010/main" val="3953792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checkerboard(across)">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Effect transition="in" filter="box(in)">
                                      <p:cBhvr>
                                        <p:cTn id="12" dur="500"/>
                                        <p:tgtEl>
                                          <p:spTgt spid="645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4515">
                                            <p:txEl>
                                              <p:pRg st="1" end="1"/>
                                            </p:txEl>
                                          </p:spTgt>
                                        </p:tgtEl>
                                        <p:attrNameLst>
                                          <p:attrName>style.visibility</p:attrName>
                                        </p:attrNameLst>
                                      </p:cBhvr>
                                      <p:to>
                                        <p:strVal val="visible"/>
                                      </p:to>
                                    </p:set>
                                    <p:animEffect transition="in" filter="box(in)">
                                      <p:cBhvr>
                                        <p:cTn id="17" dur="500"/>
                                        <p:tgtEl>
                                          <p:spTgt spid="6451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4515">
                                            <p:txEl>
                                              <p:pRg st="2" end="2"/>
                                            </p:txEl>
                                          </p:spTgt>
                                        </p:tgtEl>
                                        <p:attrNameLst>
                                          <p:attrName>style.visibility</p:attrName>
                                        </p:attrNameLst>
                                      </p:cBhvr>
                                      <p:to>
                                        <p:strVal val="visible"/>
                                      </p:to>
                                    </p:set>
                                    <p:animEffect transition="in" filter="box(in)">
                                      <p:cBhvr>
                                        <p:cTn id="22" dur="500"/>
                                        <p:tgtEl>
                                          <p:spTgt spid="6451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4515">
                                            <p:txEl>
                                              <p:pRg st="3" end="3"/>
                                            </p:txEl>
                                          </p:spTgt>
                                        </p:tgtEl>
                                        <p:attrNameLst>
                                          <p:attrName>style.visibility</p:attrName>
                                        </p:attrNameLst>
                                      </p:cBhvr>
                                      <p:to>
                                        <p:strVal val="visible"/>
                                      </p:to>
                                    </p:set>
                                    <p:animEffect transition="in" filter="box(in)">
                                      <p:cBhvr>
                                        <p:cTn id="27" dur="500"/>
                                        <p:tgtEl>
                                          <p:spTgt spid="645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4515" grpId="0"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Sedatives-hypnotics</a:t>
            </a:r>
            <a:endParaRPr lang="en-US" dirty="0"/>
          </a:p>
        </p:txBody>
      </p:sp>
      <p:sp>
        <p:nvSpPr>
          <p:cNvPr id="3" name="Text Placeholder 2"/>
          <p:cNvSpPr>
            <a:spLocks noGrp="1"/>
          </p:cNvSpPr>
          <p:nvPr>
            <p:ph type="body" idx="1"/>
          </p:nvPr>
        </p:nvSpPr>
        <p:spPr/>
        <p:txBody>
          <a:bodyPr/>
          <a:lstStyle/>
          <a:p>
            <a:r>
              <a:rPr lang="en-US" dirty="0" smtClean="0"/>
              <a:t>LESSON 2:</a:t>
            </a:r>
            <a:endParaRPr lang="en-US"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smtClean="0"/>
              <a:t>Sedatives</a:t>
            </a:r>
            <a:r>
              <a:rPr lang="en-US" dirty="0" smtClean="0"/>
              <a:t> are medications intended to reduce anxiety and exert calming effects. They are also known as anxiolytics.</a:t>
            </a:r>
          </a:p>
          <a:p>
            <a:r>
              <a:rPr lang="en-US" b="1" i="1" dirty="0" smtClean="0"/>
              <a:t>Hypnotic drugs </a:t>
            </a:r>
            <a:r>
              <a:rPr lang="en-US" dirty="0" smtClean="0"/>
              <a:t>are medications that produces drowsiness, induce onset and maintenance of sleep.</a:t>
            </a:r>
          </a:p>
          <a:p>
            <a:r>
              <a:rPr lang="en-US" dirty="0" smtClean="0"/>
              <a:t>Sedative-hypnotics produces dose-dependent depression of central nervous system. </a:t>
            </a:r>
            <a:endParaRPr lang="en-US"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With these drugs, an increase in dose higher than that needed for hypnosis may lead to a state of general </a:t>
            </a:r>
            <a:r>
              <a:rPr lang="en-US" dirty="0" err="1" smtClean="0"/>
              <a:t>anaesthesia</a:t>
            </a:r>
            <a:r>
              <a:rPr lang="en-US" dirty="0" smtClean="0"/>
              <a:t> or still, depression of vasomotor and respiratory centers leading to coma and death.</a:t>
            </a:r>
          </a:p>
          <a:p>
            <a:r>
              <a:rPr lang="en-US" dirty="0" smtClean="0"/>
              <a:t>There is high risk for tolerance and physiological dependence with these drugs if used for a long period of time</a:t>
            </a:r>
            <a:endParaRPr 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Classes of sedatives-hypnotics</a:t>
            </a:r>
            <a:endParaRPr lang="en-US" dirty="0"/>
          </a:p>
        </p:txBody>
      </p:sp>
      <p:sp>
        <p:nvSpPr>
          <p:cNvPr id="3" name="Content Placeholder 2"/>
          <p:cNvSpPr>
            <a:spLocks noGrp="1"/>
          </p:cNvSpPr>
          <p:nvPr>
            <p:ph idx="1"/>
          </p:nvPr>
        </p:nvSpPr>
        <p:spPr/>
        <p:txBody>
          <a:bodyPr/>
          <a:lstStyle/>
          <a:p>
            <a:pPr marL="514350" indent="-514350">
              <a:buFont typeface="+mj-lt"/>
              <a:buAutoNum type="alphaLcPeriod"/>
            </a:pPr>
            <a:r>
              <a:rPr lang="en-US" b="1" u="sng" dirty="0" smtClean="0"/>
              <a:t>Benzodiazipines</a:t>
            </a:r>
          </a:p>
          <a:p>
            <a:pPr marL="514350" indent="-514350">
              <a:buNone/>
            </a:pPr>
            <a:r>
              <a:rPr lang="en-US" dirty="0" smtClean="0"/>
              <a:t>    examples</a:t>
            </a:r>
          </a:p>
          <a:p>
            <a:pPr marL="514350" indent="-514350">
              <a:buNone/>
            </a:pPr>
            <a:r>
              <a:rPr lang="en-US" dirty="0" smtClean="0"/>
              <a:t> 	diazepam, </a:t>
            </a:r>
            <a:r>
              <a:rPr lang="en-US" dirty="0" err="1" smtClean="0"/>
              <a:t>chlordiazepoxide</a:t>
            </a:r>
            <a:r>
              <a:rPr lang="en-US" dirty="0" smtClean="0"/>
              <a:t>, </a:t>
            </a:r>
            <a:r>
              <a:rPr lang="en-US" dirty="0" err="1" smtClean="0"/>
              <a:t>flurazepam</a:t>
            </a:r>
            <a:r>
              <a:rPr lang="en-US" dirty="0" smtClean="0"/>
              <a:t>, </a:t>
            </a:r>
            <a:r>
              <a:rPr lang="en-US" dirty="0" err="1" smtClean="0"/>
              <a:t>desmethyldiazepam</a:t>
            </a:r>
            <a:r>
              <a:rPr lang="en-US" dirty="0" smtClean="0"/>
              <a:t>, </a:t>
            </a:r>
            <a:r>
              <a:rPr lang="en-US" dirty="0" err="1" smtClean="0"/>
              <a:t>oxazepam</a:t>
            </a:r>
            <a:r>
              <a:rPr lang="en-US" dirty="0" smtClean="0"/>
              <a:t>, lorazepam,</a:t>
            </a:r>
          </a:p>
          <a:p>
            <a:pPr marL="514350" indent="-514350">
              <a:buNone/>
            </a:pPr>
            <a:r>
              <a:rPr lang="en-US" dirty="0" smtClean="0"/>
              <a:t>	</a:t>
            </a:r>
            <a:r>
              <a:rPr lang="en-US" dirty="0" err="1" smtClean="0"/>
              <a:t>nitrazepam</a:t>
            </a:r>
            <a:r>
              <a:rPr lang="en-US" dirty="0" smtClean="0"/>
              <a:t>, </a:t>
            </a:r>
            <a:r>
              <a:rPr lang="en-US" dirty="0" err="1" smtClean="0"/>
              <a:t>triazolam</a:t>
            </a:r>
            <a:r>
              <a:rPr lang="en-US" dirty="0" smtClean="0"/>
              <a:t>, </a:t>
            </a:r>
            <a:r>
              <a:rPr lang="en-US" dirty="0" err="1" smtClean="0"/>
              <a:t>alprazolam</a:t>
            </a:r>
            <a:r>
              <a:rPr lang="en-US" dirty="0" smtClean="0"/>
              <a:t>, midazolam, </a:t>
            </a:r>
            <a:r>
              <a:rPr lang="en-US" dirty="0" err="1" smtClean="0"/>
              <a:t>quazepam</a:t>
            </a:r>
            <a:r>
              <a:rPr lang="en-US" dirty="0" smtClean="0"/>
              <a:t>, </a:t>
            </a:r>
            <a:r>
              <a:rPr lang="en-US" dirty="0" err="1" smtClean="0"/>
              <a:t>temazepam</a:t>
            </a:r>
            <a:r>
              <a:rPr lang="en-US" dirty="0" smtClean="0"/>
              <a:t>, </a:t>
            </a:r>
            <a:r>
              <a:rPr lang="en-US" dirty="0" err="1" smtClean="0"/>
              <a:t>estazolam</a:t>
            </a:r>
            <a:endParaRPr 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lphaLcParenR" startAt="2"/>
            </a:pPr>
            <a:r>
              <a:rPr lang="en-US" dirty="0" smtClean="0"/>
              <a:t>Barbiturates</a:t>
            </a:r>
          </a:p>
          <a:p>
            <a:pPr marL="514350" indent="-514350">
              <a:buNone/>
            </a:pPr>
            <a:r>
              <a:rPr lang="en-US" dirty="0" smtClean="0"/>
              <a:t>	</a:t>
            </a:r>
            <a:r>
              <a:rPr lang="en-US" dirty="0" err="1" smtClean="0"/>
              <a:t>phenobarbital</a:t>
            </a:r>
            <a:r>
              <a:rPr lang="en-US" dirty="0" smtClean="0"/>
              <a:t>, </a:t>
            </a:r>
            <a:r>
              <a:rPr lang="en-US" dirty="0" err="1" smtClean="0"/>
              <a:t>secobarbital</a:t>
            </a:r>
            <a:r>
              <a:rPr lang="en-US" dirty="0" smtClean="0"/>
              <a:t>, pentobarbital, </a:t>
            </a:r>
            <a:r>
              <a:rPr lang="en-US" dirty="0" err="1" smtClean="0"/>
              <a:t>allobarbital</a:t>
            </a:r>
            <a:r>
              <a:rPr lang="en-US" dirty="0" smtClean="0"/>
              <a:t>, </a:t>
            </a:r>
            <a:r>
              <a:rPr lang="en-US" dirty="0" err="1" smtClean="0"/>
              <a:t>aprobarbital</a:t>
            </a:r>
            <a:r>
              <a:rPr lang="en-US" dirty="0" smtClean="0"/>
              <a:t>, </a:t>
            </a:r>
            <a:r>
              <a:rPr lang="en-US" dirty="0" err="1" smtClean="0"/>
              <a:t>alphenal</a:t>
            </a:r>
            <a:r>
              <a:rPr lang="en-US" dirty="0" smtClean="0"/>
              <a:t>, barbital, </a:t>
            </a:r>
            <a:r>
              <a:rPr lang="en-US" dirty="0" err="1" smtClean="0"/>
              <a:t>brallobarbital</a:t>
            </a:r>
            <a:r>
              <a:rPr lang="en-US" dirty="0" smtClean="0"/>
              <a:t>.</a:t>
            </a:r>
          </a:p>
          <a:p>
            <a:pPr marL="514350" indent="-514350"/>
            <a:r>
              <a:rPr lang="en-US" dirty="0" err="1" smtClean="0"/>
              <a:t>Glutethimide</a:t>
            </a:r>
            <a:r>
              <a:rPr lang="en-US" dirty="0" smtClean="0"/>
              <a:t>, </a:t>
            </a:r>
            <a:r>
              <a:rPr lang="en-US" dirty="0" err="1" smtClean="0"/>
              <a:t>meprobamate</a:t>
            </a:r>
            <a:r>
              <a:rPr lang="en-US" dirty="0" smtClean="0"/>
              <a:t>, chloral hydrate are structurally different from barbiturates but works in the same way</a:t>
            </a:r>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lphaLcParenR" startAt="3"/>
            </a:pPr>
            <a:r>
              <a:rPr lang="en-US" dirty="0" smtClean="0"/>
              <a:t>New hypnotics</a:t>
            </a:r>
          </a:p>
          <a:p>
            <a:pPr marL="514350" indent="-514350">
              <a:buNone/>
            </a:pPr>
            <a:r>
              <a:rPr lang="en-US" dirty="0" smtClean="0"/>
              <a:t>	</a:t>
            </a:r>
            <a:r>
              <a:rPr lang="en-US" dirty="0" err="1" smtClean="0"/>
              <a:t>zolpidem</a:t>
            </a:r>
            <a:r>
              <a:rPr lang="en-US" dirty="0" smtClean="0"/>
              <a:t>, </a:t>
            </a:r>
            <a:r>
              <a:rPr lang="en-US" dirty="0" err="1" smtClean="0"/>
              <a:t>zaleplon</a:t>
            </a:r>
            <a:r>
              <a:rPr lang="en-US" dirty="0" smtClean="0"/>
              <a:t> </a:t>
            </a:r>
            <a:r>
              <a:rPr lang="en-US" dirty="0" err="1" smtClean="0"/>
              <a:t>eszopiclone</a:t>
            </a:r>
            <a:r>
              <a:rPr lang="en-US" dirty="0" smtClean="0"/>
              <a:t>, </a:t>
            </a:r>
            <a:r>
              <a:rPr lang="en-US" dirty="0" err="1" smtClean="0"/>
              <a:t>ramelton</a:t>
            </a:r>
            <a:r>
              <a:rPr lang="en-US" dirty="0" smtClean="0"/>
              <a:t> a melatonin receptor agonist</a:t>
            </a:r>
            <a:r>
              <a:rPr lang="en-US" dirty="0" smtClean="0"/>
              <a:t>, hydroxyzine</a:t>
            </a:r>
            <a:r>
              <a:rPr lang="en-US" dirty="0" smtClean="0"/>
              <a:t>, </a:t>
            </a:r>
            <a:r>
              <a:rPr lang="en-US" dirty="0" err="1" smtClean="0"/>
              <a:t>meprobamate</a:t>
            </a:r>
            <a:r>
              <a:rPr lang="en-US" dirty="0" smtClean="0"/>
              <a:t>, paraldehyde </a:t>
            </a:r>
            <a:r>
              <a:rPr lang="en-US" dirty="0" smtClean="0"/>
              <a:t>and </a:t>
            </a:r>
            <a:r>
              <a:rPr lang="en-US" dirty="0" err="1" smtClean="0"/>
              <a:t>buspirone</a:t>
            </a:r>
            <a:r>
              <a:rPr lang="en-US" dirty="0" smtClean="0"/>
              <a:t>.</a:t>
            </a:r>
            <a:endParaRPr lang="en-US"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pharmacokinetics</a:t>
            </a:r>
            <a:endParaRPr lang="en-US" dirty="0"/>
          </a:p>
        </p:txBody>
      </p:sp>
      <p:sp>
        <p:nvSpPr>
          <p:cNvPr id="3" name="Content Placeholder 2"/>
          <p:cNvSpPr>
            <a:spLocks noGrp="1"/>
          </p:cNvSpPr>
          <p:nvPr>
            <p:ph idx="1"/>
          </p:nvPr>
        </p:nvSpPr>
        <p:spPr/>
        <p:txBody>
          <a:bodyPr>
            <a:normAutofit lnSpcReduction="10000"/>
          </a:bodyPr>
          <a:lstStyle/>
          <a:p>
            <a:r>
              <a:rPr lang="en-US" dirty="0" smtClean="0"/>
              <a:t>The rate of absorption after oral administration differs among these drugs and depends on </a:t>
            </a:r>
            <a:r>
              <a:rPr lang="en-US" dirty="0" err="1" smtClean="0"/>
              <a:t>lipophilicity</a:t>
            </a:r>
            <a:r>
              <a:rPr lang="en-US" dirty="0" smtClean="0"/>
              <a:t>.</a:t>
            </a:r>
          </a:p>
          <a:p>
            <a:r>
              <a:rPr lang="en-US" dirty="0" smtClean="0"/>
              <a:t>All sedatives hypnotics cross the fetal-placenta barrier.</a:t>
            </a:r>
          </a:p>
          <a:p>
            <a:r>
              <a:rPr lang="en-US" dirty="0" smtClean="0"/>
              <a:t>The sedative-hypnotics are metabolized in the liver.</a:t>
            </a:r>
          </a:p>
          <a:p>
            <a:r>
              <a:rPr lang="en-US" dirty="0" smtClean="0"/>
              <a:t>Excretion of conjugated metabolites is through the kidneys.</a:t>
            </a:r>
            <a:endParaRPr lang="en-US"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pharmacokinetics</a:t>
            </a:r>
            <a:endParaRPr lang="en-US" dirty="0"/>
          </a:p>
        </p:txBody>
      </p:sp>
      <p:sp>
        <p:nvSpPr>
          <p:cNvPr id="3" name="Content Placeholder 2"/>
          <p:cNvSpPr>
            <a:spLocks noGrp="1"/>
          </p:cNvSpPr>
          <p:nvPr>
            <p:ph idx="1"/>
          </p:nvPr>
        </p:nvSpPr>
        <p:spPr/>
        <p:txBody>
          <a:bodyPr/>
          <a:lstStyle/>
          <a:p>
            <a:r>
              <a:rPr lang="en-US" dirty="0" smtClean="0"/>
              <a:t>Mechanism of action: the sedative-hypnotics work by binding on GABA (Gamma </a:t>
            </a:r>
            <a:r>
              <a:rPr lang="en-US" dirty="0" err="1" smtClean="0"/>
              <a:t>AminoButiric</a:t>
            </a:r>
            <a:r>
              <a:rPr lang="en-US" dirty="0" smtClean="0"/>
              <a:t> Acid) receptor in the brain.</a:t>
            </a:r>
          </a:p>
          <a:p>
            <a:r>
              <a:rPr lang="en-US" dirty="0" smtClean="0"/>
              <a:t>GABA is the major inhibitory neurotransmitter in the brain. The sedatives-hypnotics do </a:t>
            </a:r>
            <a:r>
              <a:rPr lang="en-US" dirty="0" smtClean="0"/>
              <a:t>not a </a:t>
            </a:r>
            <a:r>
              <a:rPr lang="en-US" dirty="0" smtClean="0"/>
              <a:t>substitute GABA on its receptor but rather allosterically potentiates its effects</a:t>
            </a:r>
            <a:endParaRPr lang="en-US"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 organic effects of sedatives-hypnotics</a:t>
            </a:r>
            <a:endParaRPr lang="en-US" dirty="0"/>
          </a:p>
        </p:txBody>
      </p:sp>
      <p:sp>
        <p:nvSpPr>
          <p:cNvPr id="3" name="Content Placeholder 2"/>
          <p:cNvSpPr>
            <a:spLocks noGrp="1"/>
          </p:cNvSpPr>
          <p:nvPr>
            <p:ph idx="1"/>
          </p:nvPr>
        </p:nvSpPr>
        <p:spPr>
          <a:xfrm>
            <a:off x="457200" y="1066800"/>
            <a:ext cx="8229600" cy="5791200"/>
          </a:xfrm>
        </p:spPr>
        <p:txBody>
          <a:bodyPr>
            <a:normAutofit fontScale="92500"/>
          </a:bodyPr>
          <a:lstStyle/>
          <a:p>
            <a:pPr marL="514350" indent="-514350">
              <a:buFont typeface="+mj-lt"/>
              <a:buAutoNum type="alphaLcParenR"/>
            </a:pPr>
            <a:r>
              <a:rPr lang="en-US" dirty="0" smtClean="0"/>
              <a:t>Sedation- they exert calming effect with concomitant reduction in anxiety. The anxiolytic effect is accompanied by depression of cognitive and psychomotor function.</a:t>
            </a:r>
          </a:p>
          <a:p>
            <a:pPr marL="514350" indent="-514350">
              <a:buFont typeface="+mj-lt"/>
              <a:buAutoNum type="alphaLcParenR"/>
            </a:pPr>
            <a:r>
              <a:rPr lang="en-US" dirty="0" smtClean="0"/>
              <a:t>Hypnosis- they induce and maintain sleep if high enough doses are given.</a:t>
            </a:r>
          </a:p>
          <a:p>
            <a:pPr marL="514350" indent="-514350">
              <a:buFont typeface="+mj-lt"/>
              <a:buAutoNum type="alphaLcParenR"/>
            </a:pPr>
            <a:r>
              <a:rPr lang="en-US" dirty="0" smtClean="0"/>
              <a:t>Anesthesia- high doses of some sedative-hypnotics depress CNS to the point of stage III of general anesthesia. Benzodiazipines like diazepam, lorazepam and midazolam are used intravenously in combination with other agents in anesthesia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spcBef>
                <a:spcPts val="0"/>
              </a:spcBef>
            </a:pPr>
            <a:r>
              <a:rPr lang="en-US" sz="3200" b="1" dirty="0" smtClean="0"/>
              <a:t>Effects of combining drugs</a:t>
            </a:r>
            <a:endParaRPr lang="en-US" sz="3200" b="1" dirty="0"/>
          </a:p>
        </p:txBody>
      </p:sp>
      <p:sp>
        <p:nvSpPr>
          <p:cNvPr id="4" name="Rectangle 3"/>
          <p:cNvSpPr>
            <a:spLocks noGrp="1" noChangeArrowheads="1"/>
          </p:cNvSpPr>
          <p:nvPr>
            <p:ph idx="1"/>
          </p:nvPr>
        </p:nvSpPr>
        <p:spPr bwMode="auto">
          <a:xfrm>
            <a:off x="457200" y="838200"/>
            <a:ext cx="82296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spcBef>
                <a:spcPts val="0"/>
              </a:spcBef>
            </a:pPr>
            <a:r>
              <a:rPr lang="en-US" sz="2800" dirty="0" smtClean="0">
                <a:solidFill>
                  <a:srgbClr val="0033CC"/>
                </a:solidFill>
              </a:rPr>
              <a:t>Addition</a:t>
            </a:r>
            <a:r>
              <a:rPr lang="en-US" sz="2800" dirty="0" smtClean="0">
                <a:solidFill>
                  <a:srgbClr val="FF0000"/>
                </a:solidFill>
              </a:rPr>
              <a:t>	</a:t>
            </a:r>
            <a:r>
              <a:rPr lang="en-US" sz="2800" dirty="0" smtClean="0"/>
              <a:t>			</a:t>
            </a:r>
            <a:r>
              <a:rPr lang="en-US" sz="2800" b="1" dirty="0" smtClean="0"/>
              <a:t>1 + 1 = 2</a:t>
            </a:r>
            <a:endParaRPr lang="en-US" sz="2800" dirty="0" smtClean="0"/>
          </a:p>
          <a:p>
            <a:pPr lvl="1" algn="just" eaLnBrk="1" hangingPunct="1">
              <a:spcBef>
                <a:spcPts val="0"/>
              </a:spcBef>
            </a:pPr>
            <a:r>
              <a:rPr lang="en-US" dirty="0" smtClean="0"/>
              <a:t>Response elicited by combined drugs is equal to the combined response of the individual drugs</a:t>
            </a:r>
          </a:p>
          <a:p>
            <a:pPr algn="just" eaLnBrk="1" hangingPunct="1">
              <a:spcBef>
                <a:spcPts val="0"/>
              </a:spcBef>
            </a:pPr>
            <a:r>
              <a:rPr lang="en-US" sz="2800" dirty="0" smtClean="0">
                <a:solidFill>
                  <a:srgbClr val="0033CC"/>
                </a:solidFill>
              </a:rPr>
              <a:t>Synergism	</a:t>
            </a:r>
            <a:r>
              <a:rPr lang="en-US" sz="2800" dirty="0" smtClean="0"/>
              <a:t>			 </a:t>
            </a:r>
            <a:r>
              <a:rPr lang="en-US" sz="2800" b="1" dirty="0" smtClean="0"/>
              <a:t>1 + 1 = 3</a:t>
            </a:r>
          </a:p>
          <a:p>
            <a:pPr lvl="1" algn="just" eaLnBrk="1" hangingPunct="1">
              <a:spcBef>
                <a:spcPts val="0"/>
              </a:spcBef>
            </a:pPr>
            <a:r>
              <a:rPr lang="en-US" altLang="en-US" dirty="0" smtClean="0"/>
              <a:t>Two drugs with the same effect are given together and produce a response greater than the sum of their individual responses</a:t>
            </a:r>
          </a:p>
          <a:p>
            <a:pPr lvl="1" algn="just" eaLnBrk="1" hangingPunct="1">
              <a:spcBef>
                <a:spcPts val="0"/>
              </a:spcBef>
            </a:pPr>
            <a:endParaRPr lang="en-US" dirty="0" smtClean="0"/>
          </a:p>
        </p:txBody>
      </p:sp>
      <p:sp>
        <p:nvSpPr>
          <p:cNvPr id="5" name="Rectangle 3"/>
          <p:cNvSpPr txBox="1">
            <a:spLocks noChangeArrowheads="1"/>
          </p:cNvSpPr>
          <p:nvPr/>
        </p:nvSpPr>
        <p:spPr bwMode="auto">
          <a:xfrm>
            <a:off x="341194" y="3840707"/>
            <a:ext cx="8229600" cy="304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0"/>
              </a:spcBef>
            </a:pPr>
            <a:r>
              <a:rPr lang="en-US" sz="2800" dirty="0" smtClean="0">
                <a:solidFill>
                  <a:srgbClr val="0033CC"/>
                </a:solidFill>
              </a:rPr>
              <a:t>Potentiation</a:t>
            </a:r>
            <a:r>
              <a:rPr lang="en-US" sz="2800" dirty="0" smtClean="0">
                <a:solidFill>
                  <a:srgbClr val="FF0000"/>
                </a:solidFill>
              </a:rPr>
              <a:t>	</a:t>
            </a:r>
            <a:r>
              <a:rPr lang="en-US" sz="2800" dirty="0" smtClean="0"/>
              <a:t>		</a:t>
            </a:r>
            <a:r>
              <a:rPr lang="en-US" sz="2800" b="1" dirty="0" smtClean="0"/>
              <a:t>0 + 1 = 2</a:t>
            </a:r>
            <a:endParaRPr lang="en-US" sz="2800" dirty="0" smtClean="0"/>
          </a:p>
          <a:p>
            <a:pPr lvl="1" algn="just">
              <a:spcBef>
                <a:spcPts val="0"/>
              </a:spcBef>
            </a:pPr>
            <a:r>
              <a:rPr lang="en-US" dirty="0" smtClean="0"/>
              <a:t>A drug which has no effect enhances the effect of a second drug</a:t>
            </a:r>
          </a:p>
          <a:p>
            <a:pPr algn="just">
              <a:spcBef>
                <a:spcPts val="0"/>
              </a:spcBef>
            </a:pPr>
            <a:r>
              <a:rPr lang="en-US" sz="2800" dirty="0" smtClean="0">
                <a:solidFill>
                  <a:srgbClr val="0033CC"/>
                </a:solidFill>
              </a:rPr>
              <a:t>Antagonism</a:t>
            </a:r>
            <a:r>
              <a:rPr lang="en-US" sz="2800" dirty="0" smtClean="0">
                <a:solidFill>
                  <a:srgbClr val="FF0000"/>
                </a:solidFill>
              </a:rPr>
              <a:t>	</a:t>
            </a:r>
            <a:r>
              <a:rPr lang="en-US" sz="2800" dirty="0" smtClean="0"/>
              <a:t>		</a:t>
            </a:r>
            <a:r>
              <a:rPr lang="en-US" sz="2800" b="1" dirty="0" smtClean="0"/>
              <a:t>1 + 1 = 0</a:t>
            </a:r>
            <a:endParaRPr lang="en-US" sz="2800" dirty="0" smtClean="0"/>
          </a:p>
          <a:p>
            <a:pPr lvl="1" algn="just">
              <a:spcBef>
                <a:spcPts val="0"/>
              </a:spcBef>
            </a:pPr>
            <a:r>
              <a:rPr lang="en-US" dirty="0" smtClean="0"/>
              <a:t>Drug inhibits the effect of another drug.  Usually, the antagonist has no inherent activity</a:t>
            </a:r>
            <a:endParaRPr lang="en-CA" dirty="0" smtClean="0"/>
          </a:p>
        </p:txBody>
      </p:sp>
    </p:spTree>
    <p:extLst>
      <p:ext uri="{BB962C8B-B14F-4D97-AF65-F5344CB8AC3E}">
        <p14:creationId xmlns:p14="http://schemas.microsoft.com/office/powerpoint/2010/main" val="284530607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715000"/>
          </a:xfrm>
        </p:spPr>
        <p:txBody>
          <a:bodyPr>
            <a:normAutofit fontScale="92500" lnSpcReduction="20000"/>
          </a:bodyPr>
          <a:lstStyle/>
          <a:p>
            <a:pPr marL="514350" indent="-514350">
              <a:buAutoNum type="alphaLcParenR" startAt="4"/>
            </a:pPr>
            <a:r>
              <a:rPr lang="en-US" dirty="0" smtClean="0"/>
              <a:t>Anticonvulsant effect-  they are capable of inhibiting development and spread of </a:t>
            </a:r>
            <a:r>
              <a:rPr lang="en-US" dirty="0" err="1" smtClean="0"/>
              <a:t>epileptiform</a:t>
            </a:r>
            <a:r>
              <a:rPr lang="en-US" dirty="0" smtClean="0"/>
              <a:t> electrical activity in the brain. </a:t>
            </a:r>
            <a:r>
              <a:rPr lang="en-US" dirty="0" err="1" smtClean="0"/>
              <a:t>Clonazepam</a:t>
            </a:r>
            <a:r>
              <a:rPr lang="en-US" dirty="0" smtClean="0"/>
              <a:t>, </a:t>
            </a:r>
            <a:r>
              <a:rPr lang="en-US" dirty="0" err="1" smtClean="0"/>
              <a:t>nitrazepam</a:t>
            </a:r>
            <a:r>
              <a:rPr lang="en-US" dirty="0" smtClean="0"/>
              <a:t>, lorazepam and diazepam are used in treatment of seizures.</a:t>
            </a:r>
          </a:p>
          <a:p>
            <a:pPr marL="514350" indent="-514350">
              <a:buAutoNum type="alphaLcParenR" startAt="4"/>
            </a:pPr>
            <a:r>
              <a:rPr lang="en-US" dirty="0" smtClean="0"/>
              <a:t>Muscle relaxation- </a:t>
            </a:r>
            <a:r>
              <a:rPr lang="en-US" dirty="0" err="1" smtClean="0"/>
              <a:t>carbamate</a:t>
            </a:r>
            <a:r>
              <a:rPr lang="en-US" dirty="0" smtClean="0"/>
              <a:t> and </a:t>
            </a:r>
            <a:r>
              <a:rPr lang="en-US" dirty="0" err="1" smtClean="0"/>
              <a:t>benzodiazipine</a:t>
            </a:r>
            <a:r>
              <a:rPr lang="en-US" dirty="0" smtClean="0"/>
              <a:t> groups inhibit polysynaptic reflexes and at higher doses can inhibit transmission at neuromuscular junction.</a:t>
            </a:r>
          </a:p>
          <a:p>
            <a:pPr marL="514350" indent="-514350">
              <a:buAutoNum type="alphaLcParenR" startAt="4"/>
            </a:pPr>
            <a:r>
              <a:rPr lang="en-US" dirty="0" smtClean="0"/>
              <a:t>Effects on respiratory and cardiovascular function- respiratory depression is dose-related. Cardiovascular depression is seen in patients with hypovolumia, heart failure and other states that affect cardiovascular function.</a:t>
            </a:r>
          </a:p>
          <a:p>
            <a:pPr marL="514350" indent="-514350">
              <a:buAutoNum type="alphaLcParenR" startAt="4"/>
            </a:pPr>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Tolerance and physiological dependency</a:t>
            </a:r>
            <a:endParaRPr lang="en-US" dirty="0"/>
          </a:p>
        </p:txBody>
      </p:sp>
      <p:sp>
        <p:nvSpPr>
          <p:cNvPr id="3" name="Content Placeholder 2"/>
          <p:cNvSpPr>
            <a:spLocks noGrp="1"/>
          </p:cNvSpPr>
          <p:nvPr>
            <p:ph idx="1"/>
          </p:nvPr>
        </p:nvSpPr>
        <p:spPr>
          <a:xfrm>
            <a:off x="228600" y="1295400"/>
            <a:ext cx="8610600" cy="5562600"/>
          </a:xfrm>
        </p:spPr>
        <p:txBody>
          <a:bodyPr>
            <a:normAutofit lnSpcReduction="10000"/>
          </a:bodyPr>
          <a:lstStyle/>
          <a:p>
            <a:r>
              <a:rPr lang="en-US" dirty="0" smtClean="0"/>
              <a:t>Tolerance refers to decreased responsiveness to drug following repeated exposure. This means with continued use, dose adjustments are needed to achieve desired relief.</a:t>
            </a:r>
          </a:p>
          <a:p>
            <a:r>
              <a:rPr lang="en-US" dirty="0" smtClean="0"/>
              <a:t>Physiologic dependency describes  an altered physiologic state continuous administration of a drug to prevent withdrawal symptoms.</a:t>
            </a:r>
          </a:p>
          <a:p>
            <a:r>
              <a:rPr lang="en-US" dirty="0" smtClean="0"/>
              <a:t>The above are associated with sedatives-hypnotics and thus have increased risk for abuse. These drugs are classified as controlled drugs in </a:t>
            </a:r>
            <a:r>
              <a:rPr lang="en-US" dirty="0" err="1" smtClean="0"/>
              <a:t>kenya</a:t>
            </a:r>
            <a:endParaRPr lang="en-US"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Clinical use of sedative-hypnotics</a:t>
            </a:r>
            <a:endParaRPr lang="en-US" dirty="0"/>
          </a:p>
        </p:txBody>
      </p:sp>
      <p:sp>
        <p:nvSpPr>
          <p:cNvPr id="3" name="Content Placeholder 2"/>
          <p:cNvSpPr>
            <a:spLocks noGrp="1"/>
          </p:cNvSpPr>
          <p:nvPr>
            <p:ph idx="1"/>
          </p:nvPr>
        </p:nvSpPr>
        <p:spPr>
          <a:xfrm>
            <a:off x="457200" y="1066800"/>
            <a:ext cx="8229600" cy="5562600"/>
          </a:xfrm>
        </p:spPr>
        <p:txBody>
          <a:bodyPr>
            <a:normAutofit lnSpcReduction="10000"/>
          </a:bodyPr>
          <a:lstStyle/>
          <a:p>
            <a:pPr marL="514350" indent="-514350">
              <a:buFont typeface="+mj-lt"/>
              <a:buAutoNum type="arabicPeriod"/>
            </a:pPr>
            <a:r>
              <a:rPr lang="en-US" dirty="0" smtClean="0"/>
              <a:t>To relieve anxiety</a:t>
            </a:r>
          </a:p>
          <a:p>
            <a:pPr marL="514350" indent="-514350">
              <a:buFont typeface="+mj-lt"/>
              <a:buAutoNum type="arabicPeriod"/>
            </a:pPr>
            <a:r>
              <a:rPr lang="en-US" dirty="0" smtClean="0"/>
              <a:t>For sedation and amnesia before and during medical and surgical procedures.</a:t>
            </a:r>
          </a:p>
          <a:p>
            <a:pPr marL="514350" indent="-514350">
              <a:buFont typeface="+mj-lt"/>
              <a:buAutoNum type="arabicPeriod"/>
            </a:pPr>
            <a:r>
              <a:rPr lang="en-US" dirty="0" smtClean="0"/>
              <a:t>For treatment of epilepsy and seizure states.</a:t>
            </a:r>
          </a:p>
          <a:p>
            <a:pPr marL="514350" indent="-514350">
              <a:buFont typeface="+mj-lt"/>
              <a:buAutoNum type="arabicPeriod"/>
            </a:pPr>
            <a:r>
              <a:rPr lang="en-US" dirty="0" smtClean="0"/>
              <a:t>as a component of balanced </a:t>
            </a:r>
            <a:r>
              <a:rPr lang="en-US" dirty="0" err="1" smtClean="0"/>
              <a:t>anaesthesia</a:t>
            </a:r>
            <a:r>
              <a:rPr lang="en-US" dirty="0" smtClean="0"/>
              <a:t>.</a:t>
            </a:r>
          </a:p>
          <a:p>
            <a:pPr marL="514350" indent="-514350">
              <a:buFont typeface="+mj-lt"/>
              <a:buAutoNum type="arabicPeriod"/>
            </a:pPr>
            <a:r>
              <a:rPr lang="en-US" dirty="0" smtClean="0"/>
              <a:t>For control of ethanol and other sedative-hypnotics withdrawal syndromes</a:t>
            </a:r>
          </a:p>
          <a:p>
            <a:pPr marL="514350" indent="-514350">
              <a:buFont typeface="+mj-lt"/>
              <a:buAutoNum type="arabicPeriod"/>
            </a:pPr>
            <a:r>
              <a:rPr lang="en-US" dirty="0" smtClean="0"/>
              <a:t>For muscle relaxation in specific neuromuscular disorders</a:t>
            </a:r>
          </a:p>
          <a:p>
            <a:pPr marL="514350" indent="-514350">
              <a:buFont typeface="+mj-lt"/>
              <a:buAutoNum type="arabicPeriod"/>
            </a:pPr>
            <a:r>
              <a:rPr lang="en-US" dirty="0" smtClean="0"/>
              <a:t>As diagnostic aids or for treatment in psychiatry</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7063809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p:txBody>
          <a:bodyPr/>
          <a:lstStyle/>
          <a:p>
            <a:r>
              <a:rPr lang="en-US" dirty="0" err="1" smtClean="0"/>
              <a:t>Kirimi</a:t>
            </a:r>
            <a:r>
              <a:rPr lang="en-US" dirty="0" smtClean="0"/>
              <a:t> </a:t>
            </a:r>
            <a:r>
              <a:rPr lang="en-US" dirty="0" err="1" smtClean="0"/>
              <a:t>bs</a:t>
            </a:r>
            <a:endParaRPr lang="en-US" dirty="0"/>
          </a:p>
        </p:txBody>
      </p:sp>
      <p:sp>
        <p:nvSpPr>
          <p:cNvPr id="4098" name="Rectangle 2"/>
          <p:cNvSpPr>
            <a:spLocks noGrp="1" noChangeArrowheads="1"/>
          </p:cNvSpPr>
          <p:nvPr>
            <p:ph type="ctrTitle"/>
          </p:nvPr>
        </p:nvSpPr>
        <p:spPr>
          <a:xfrm>
            <a:off x="685800" y="2286000"/>
            <a:ext cx="7772400" cy="914400"/>
          </a:xfrm>
        </p:spPr>
        <p:txBody>
          <a:bodyPr>
            <a:normAutofit/>
          </a:bodyPr>
          <a:lstStyle/>
          <a:p>
            <a:r>
              <a:rPr lang="en-US"/>
              <a:t>Histamine and Antihistamines</a:t>
            </a:r>
          </a:p>
        </p:txBody>
      </p:sp>
      <p:sp>
        <p:nvSpPr>
          <p:cNvPr id="4101" name="Text Box 5"/>
          <p:cNvSpPr txBox="1">
            <a:spLocks noChangeArrowheads="1"/>
          </p:cNvSpPr>
          <p:nvPr/>
        </p:nvSpPr>
        <p:spPr bwMode="auto">
          <a:xfrm>
            <a:off x="758825" y="5149850"/>
            <a:ext cx="7626350" cy="946150"/>
          </a:xfrm>
          <a:prstGeom prst="rect">
            <a:avLst/>
          </a:prstGeom>
          <a:noFill/>
          <a:ln w="9525">
            <a:noFill/>
            <a:miter lim="800000"/>
            <a:headEnd/>
            <a:tailEnd/>
          </a:ln>
          <a:effectLst/>
        </p:spPr>
        <p:txBody>
          <a:bodyPr>
            <a:spAutoFit/>
          </a:bodyPr>
          <a:lstStyle/>
          <a:p>
            <a:r>
              <a:rPr lang="en-US">
                <a:solidFill>
                  <a:srgbClr val="FFFFFF"/>
                </a:solidFill>
              </a:rPr>
              <a:t>‘Antihistamines’ means classical H1 receptor antagonists unless otherwise specified</a:t>
            </a:r>
            <a:endParaRPr lang="en-US"/>
          </a:p>
        </p:txBody>
      </p:sp>
    </p:spTree>
    <p:extLst>
      <p:ext uri="{BB962C8B-B14F-4D97-AF65-F5344CB8AC3E}">
        <p14:creationId xmlns:p14="http://schemas.microsoft.com/office/powerpoint/2010/main" val="246589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ppt_w</p:attrName>
                                        </p:attrNameLst>
                                      </p:cBhvr>
                                      <p:tavLst>
                                        <p:tav tm="0">
                                          <p:val>
                                            <p:fltVal val="0"/>
                                          </p:val>
                                        </p:tav>
                                        <p:tav tm="100000">
                                          <p:val>
                                            <p:strVal val="#ppt_w"/>
                                          </p:val>
                                        </p:tav>
                                      </p:tavLst>
                                    </p:anim>
                                    <p:anim calcmode="lin" valueType="num">
                                      <p:cBhvr>
                                        <p:cTn id="8" dur="1000" fill="hold"/>
                                        <p:tgtEl>
                                          <p:spTgt spid="4101"/>
                                        </p:tgtEl>
                                        <p:attrNameLst>
                                          <p:attrName>ppt_h</p:attrName>
                                        </p:attrNameLst>
                                      </p:cBhvr>
                                      <p:tavLst>
                                        <p:tav tm="0">
                                          <p:val>
                                            <p:fltVal val="0"/>
                                          </p:val>
                                        </p:tav>
                                        <p:tav tm="100000">
                                          <p:val>
                                            <p:strVal val="#ppt_h"/>
                                          </p:val>
                                        </p:tav>
                                      </p:tavLst>
                                    </p:anim>
                                    <p:anim calcmode="lin" valueType="num">
                                      <p:cBhvr>
                                        <p:cTn id="9"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304800"/>
            <a:ext cx="7772400" cy="1143000"/>
          </a:xfrm>
        </p:spPr>
        <p:txBody>
          <a:bodyPr>
            <a:normAutofit fontScale="90000"/>
          </a:bodyPr>
          <a:lstStyle/>
          <a:p>
            <a:r>
              <a:rPr lang="en-US" sz="3200"/>
              <a:t>Drug list items</a:t>
            </a:r>
            <a:r>
              <a:rPr lang="en-US" sz="2800"/>
              <a:t/>
            </a:r>
            <a:br>
              <a:rPr lang="en-US" sz="2800"/>
            </a:br>
            <a:endParaRPr lang="en-US"/>
          </a:p>
        </p:txBody>
      </p:sp>
      <p:sp>
        <p:nvSpPr>
          <p:cNvPr id="114691" name="Rectangle 3"/>
          <p:cNvSpPr>
            <a:spLocks noGrp="1" noChangeArrowheads="1"/>
          </p:cNvSpPr>
          <p:nvPr>
            <p:ph sz="quarter" idx="1"/>
          </p:nvPr>
        </p:nvSpPr>
        <p:spPr>
          <a:xfrm>
            <a:off x="685800" y="1066800"/>
            <a:ext cx="7772400" cy="4114800"/>
          </a:xfrm>
        </p:spPr>
        <p:txBody>
          <a:bodyPr>
            <a:normAutofit fontScale="92500" lnSpcReduction="20000"/>
          </a:bodyPr>
          <a:lstStyle/>
          <a:p>
            <a:pPr>
              <a:lnSpc>
                <a:spcPct val="90000"/>
              </a:lnSpc>
            </a:pPr>
            <a:r>
              <a:rPr lang="en-US" sz="2800"/>
              <a:t>cetirizine  (Zyrtec®)</a:t>
            </a:r>
          </a:p>
          <a:p>
            <a:pPr>
              <a:lnSpc>
                <a:spcPct val="90000"/>
              </a:lnSpc>
            </a:pPr>
            <a:r>
              <a:rPr lang="en-US" sz="2800"/>
              <a:t>chlorpheniramine  (Chlor-Trimeton®)</a:t>
            </a:r>
          </a:p>
          <a:p>
            <a:pPr>
              <a:lnSpc>
                <a:spcPct val="90000"/>
              </a:lnSpc>
            </a:pPr>
            <a:r>
              <a:rPr lang="en-US" sz="2800"/>
              <a:t>diphenhydramine (Benadryl®) </a:t>
            </a:r>
          </a:p>
          <a:p>
            <a:pPr>
              <a:lnSpc>
                <a:spcPct val="90000"/>
              </a:lnSpc>
            </a:pPr>
            <a:r>
              <a:rPr lang="en-US" sz="2800"/>
              <a:t>disodium cromoglycate (cromolyn, Intal®)</a:t>
            </a:r>
            <a:r>
              <a:rPr lang="en-US" sz="2800">
                <a:solidFill>
                  <a:srgbClr val="FF0000"/>
                </a:solidFill>
              </a:rPr>
              <a:t>**</a:t>
            </a:r>
            <a:endParaRPr lang="en-US" sz="2800"/>
          </a:p>
          <a:p>
            <a:pPr>
              <a:lnSpc>
                <a:spcPct val="90000"/>
              </a:lnSpc>
            </a:pPr>
            <a:r>
              <a:rPr lang="en-US" sz="2800"/>
              <a:t>fexofenadine  (Allegra®)</a:t>
            </a:r>
          </a:p>
          <a:p>
            <a:pPr>
              <a:lnSpc>
                <a:spcPct val="90000"/>
              </a:lnSpc>
            </a:pPr>
            <a:r>
              <a:rPr lang="en-US" sz="2800"/>
              <a:t>histamine</a:t>
            </a:r>
          </a:p>
          <a:p>
            <a:pPr>
              <a:lnSpc>
                <a:spcPct val="90000"/>
              </a:lnSpc>
            </a:pPr>
            <a:r>
              <a:rPr lang="en-US" sz="2800"/>
              <a:t>hydroxyzine  (Atarax®)</a:t>
            </a:r>
          </a:p>
          <a:p>
            <a:pPr>
              <a:lnSpc>
                <a:spcPct val="90000"/>
              </a:lnSpc>
            </a:pPr>
            <a:r>
              <a:rPr lang="en-US" sz="2800"/>
              <a:t>loratadine  (Claritin®)</a:t>
            </a:r>
          </a:p>
          <a:p>
            <a:pPr>
              <a:lnSpc>
                <a:spcPct val="90000"/>
              </a:lnSpc>
            </a:pPr>
            <a:r>
              <a:rPr lang="en-US" sz="2800"/>
              <a:t>promethazine  (Phenergan®)</a:t>
            </a:r>
          </a:p>
          <a:p>
            <a:pPr>
              <a:lnSpc>
                <a:spcPct val="90000"/>
              </a:lnSpc>
            </a:pPr>
            <a:r>
              <a:rPr lang="en-US" sz="2800"/>
              <a:t>scopolamine  (Transderm Scop®)</a:t>
            </a:r>
            <a:r>
              <a:rPr lang="en-US" sz="2800">
                <a:solidFill>
                  <a:srgbClr val="FF0000"/>
                </a:solidFill>
              </a:rPr>
              <a:t>**</a:t>
            </a:r>
            <a:endParaRPr lang="en-US" sz="2800"/>
          </a:p>
          <a:p>
            <a:pPr>
              <a:lnSpc>
                <a:spcPct val="90000"/>
              </a:lnSpc>
            </a:pPr>
            <a:r>
              <a:rPr lang="en-US" sz="2800"/>
              <a:t>tripelennamine  (PBZ)</a:t>
            </a:r>
          </a:p>
        </p:txBody>
      </p:sp>
    </p:spTree>
    <p:extLst>
      <p:ext uri="{BB962C8B-B14F-4D97-AF65-F5344CB8AC3E}">
        <p14:creationId xmlns:p14="http://schemas.microsoft.com/office/powerpoint/2010/main" val="331759423"/>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81000"/>
            <a:ext cx="7772400" cy="1143000"/>
          </a:xfrm>
        </p:spPr>
        <p:txBody>
          <a:bodyPr>
            <a:normAutofit fontScale="90000"/>
          </a:bodyPr>
          <a:lstStyle/>
          <a:p>
            <a:r>
              <a:rPr lang="en-US" sz="3200"/>
              <a:t>Histamine (tissue amine, also ‘enteramine’): another potent biogenic amine</a:t>
            </a:r>
            <a:br>
              <a:rPr lang="en-US" sz="3200"/>
            </a:br>
            <a:r>
              <a:rPr lang="en-US" sz="3200"/>
              <a:t>(normally acts locally, an ‘autacoid’)</a:t>
            </a:r>
            <a:endParaRPr lang="en-US" sz="3600"/>
          </a:p>
        </p:txBody>
      </p:sp>
      <p:sp>
        <p:nvSpPr>
          <p:cNvPr id="54275" name="Rectangle 3"/>
          <p:cNvSpPr>
            <a:spLocks noGrp="1" noChangeArrowheads="1"/>
          </p:cNvSpPr>
          <p:nvPr>
            <p:ph sz="quarter" idx="1"/>
          </p:nvPr>
        </p:nvSpPr>
        <p:spPr>
          <a:xfrm>
            <a:off x="685800" y="2133600"/>
            <a:ext cx="7772400" cy="4114800"/>
          </a:xfrm>
        </p:spPr>
        <p:txBody>
          <a:bodyPr/>
          <a:lstStyle/>
          <a:p>
            <a:r>
              <a:rPr lang="en-US" sz="2800"/>
              <a:t>Synthesized by decarboxylation from an amino acid precursor, histidine</a:t>
            </a:r>
          </a:p>
          <a:p>
            <a:r>
              <a:rPr lang="en-US" sz="2800"/>
              <a:t>Stored in granules in certain cells (mast cells, basophils, enterocytes)</a:t>
            </a:r>
          </a:p>
          <a:p>
            <a:r>
              <a:rPr lang="en-US" sz="2800"/>
              <a:t>Released in response to certain stimuli (Ca dependent exocytosis)</a:t>
            </a:r>
          </a:p>
          <a:p>
            <a:r>
              <a:rPr lang="en-US" sz="2800"/>
              <a:t>Eliminated by oxidative deamination and/or transmethylation</a:t>
            </a:r>
            <a:endParaRPr lang="en-US" sz="2400"/>
          </a:p>
        </p:txBody>
      </p:sp>
    </p:spTree>
    <p:extLst>
      <p:ext uri="{BB962C8B-B14F-4D97-AF65-F5344CB8AC3E}">
        <p14:creationId xmlns:p14="http://schemas.microsoft.com/office/powerpoint/2010/main" val="421307603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365125" y="152400"/>
            <a:ext cx="8550275" cy="519113"/>
          </a:xfrm>
          <a:prstGeom prst="rect">
            <a:avLst/>
          </a:prstGeom>
          <a:noFill/>
          <a:ln w="9525">
            <a:noFill/>
            <a:miter lim="800000"/>
            <a:headEnd/>
            <a:tailEnd/>
          </a:ln>
          <a:effectLst/>
        </p:spPr>
        <p:txBody>
          <a:bodyPr>
            <a:spAutoFit/>
          </a:bodyPr>
          <a:lstStyle/>
          <a:p>
            <a:pPr algn="ctr"/>
            <a:r>
              <a:rPr lang="en-US"/>
              <a:t>Synthesis and metabolism of histamine</a:t>
            </a:r>
          </a:p>
        </p:txBody>
      </p:sp>
      <p:pic>
        <p:nvPicPr>
          <p:cNvPr id="117764" name="Picture 4"/>
          <p:cNvPicPr>
            <a:picLocks noChangeAspect="1" noChangeArrowheads="1"/>
          </p:cNvPicPr>
          <p:nvPr/>
        </p:nvPicPr>
        <p:blipFill>
          <a:blip r:embed="rId3"/>
          <a:srcRect/>
          <a:stretch>
            <a:fillRect/>
          </a:stretch>
        </p:blipFill>
        <p:spPr bwMode="auto">
          <a:xfrm>
            <a:off x="685800" y="685800"/>
            <a:ext cx="7924800" cy="6129338"/>
          </a:xfrm>
          <a:prstGeom prst="rect">
            <a:avLst/>
          </a:prstGeom>
          <a:noFill/>
        </p:spPr>
      </p:pic>
    </p:spTree>
    <p:extLst>
      <p:ext uri="{BB962C8B-B14F-4D97-AF65-F5344CB8AC3E}">
        <p14:creationId xmlns:p14="http://schemas.microsoft.com/office/powerpoint/2010/main" val="2580221722"/>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228600"/>
            <a:ext cx="7772400" cy="914400"/>
          </a:xfrm>
        </p:spPr>
        <p:txBody>
          <a:bodyPr/>
          <a:lstStyle/>
          <a:p>
            <a:r>
              <a:rPr lang="en-US" sz="3200"/>
              <a:t>Histamine receptors</a:t>
            </a:r>
            <a:endParaRPr lang="en-US"/>
          </a:p>
        </p:txBody>
      </p:sp>
      <p:sp>
        <p:nvSpPr>
          <p:cNvPr id="55299" name="Rectangle 3"/>
          <p:cNvSpPr>
            <a:spLocks noGrp="1" noChangeArrowheads="1"/>
          </p:cNvSpPr>
          <p:nvPr>
            <p:ph sz="quarter" idx="1"/>
          </p:nvPr>
        </p:nvSpPr>
        <p:spPr>
          <a:xfrm>
            <a:off x="762000" y="1295400"/>
            <a:ext cx="7848600" cy="4495800"/>
          </a:xfrm>
        </p:spPr>
        <p:txBody>
          <a:bodyPr>
            <a:normAutofit lnSpcReduction="10000"/>
          </a:bodyPr>
          <a:lstStyle/>
          <a:p>
            <a:r>
              <a:rPr lang="en-US" sz="2800" dirty="0"/>
              <a:t>H1 - smooth muscle, exocrine glands, vascular endothelium, brain; coupled to phospholipase C, leading to  </a:t>
            </a:r>
            <a:r>
              <a:rPr lang="en-US" sz="2800" dirty="0" smtClean="0"/>
              <a:t>IP3 (inositol triphosphate) </a:t>
            </a:r>
            <a:r>
              <a:rPr lang="en-US" sz="2800" dirty="0"/>
              <a:t>and </a:t>
            </a:r>
            <a:r>
              <a:rPr lang="en-US" sz="2800" dirty="0" err="1"/>
              <a:t>diacylglycerol</a:t>
            </a:r>
            <a:r>
              <a:rPr lang="en-US" sz="2800" dirty="0"/>
              <a:t> (DAG)</a:t>
            </a:r>
          </a:p>
          <a:p>
            <a:endParaRPr lang="en-US" sz="2800" dirty="0"/>
          </a:p>
          <a:p>
            <a:r>
              <a:rPr lang="en-US" sz="2800" dirty="0"/>
              <a:t>H2 - parietal cells, heart, vascular smooth muscle, mast cells, brain; coupled to </a:t>
            </a:r>
            <a:r>
              <a:rPr lang="en-US" sz="2800" dirty="0" err="1"/>
              <a:t>cAMP</a:t>
            </a:r>
            <a:r>
              <a:rPr lang="en-US" sz="2800" dirty="0"/>
              <a:t> production</a:t>
            </a:r>
          </a:p>
          <a:p>
            <a:endParaRPr lang="en-US" sz="2800" dirty="0"/>
          </a:p>
          <a:p>
            <a:r>
              <a:rPr lang="en-US" sz="2800" dirty="0"/>
              <a:t>H3 - presynaptic, brain, </a:t>
            </a:r>
            <a:r>
              <a:rPr lang="en-US" sz="2800" dirty="0" err="1"/>
              <a:t>myenteric</a:t>
            </a:r>
            <a:r>
              <a:rPr lang="en-US" sz="2800" dirty="0"/>
              <a:t> plexus</a:t>
            </a:r>
            <a:br>
              <a:rPr lang="en-US" sz="2800" dirty="0"/>
            </a:br>
            <a:r>
              <a:rPr lang="en-US" sz="2800" dirty="0"/>
              <a:t>	(no therapeutic applications, yet)</a:t>
            </a:r>
            <a:endParaRPr lang="en-US" dirty="0"/>
          </a:p>
        </p:txBody>
      </p:sp>
    </p:spTree>
    <p:extLst>
      <p:ext uri="{BB962C8B-B14F-4D97-AF65-F5344CB8AC3E}">
        <p14:creationId xmlns:p14="http://schemas.microsoft.com/office/powerpoint/2010/main" val="303253895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04800"/>
            <a:ext cx="8077200" cy="1143000"/>
          </a:xfrm>
        </p:spPr>
        <p:txBody>
          <a:bodyPr/>
          <a:lstStyle/>
          <a:p>
            <a:r>
              <a:rPr lang="en-US" sz="3200"/>
              <a:t>Histamine in the skin: </a:t>
            </a:r>
            <a:br>
              <a:rPr lang="en-US" sz="3200"/>
            </a:br>
            <a:r>
              <a:rPr lang="en-US" sz="3200"/>
              <a:t>the Triple Response of Lewis</a:t>
            </a:r>
            <a:endParaRPr lang="en-US"/>
          </a:p>
        </p:txBody>
      </p:sp>
      <p:sp>
        <p:nvSpPr>
          <p:cNvPr id="57347" name="Rectangle 3"/>
          <p:cNvSpPr>
            <a:spLocks noGrp="1" noChangeArrowheads="1"/>
          </p:cNvSpPr>
          <p:nvPr>
            <p:ph sz="quarter" idx="1"/>
          </p:nvPr>
        </p:nvSpPr>
        <p:spPr/>
        <p:txBody>
          <a:bodyPr/>
          <a:lstStyle/>
          <a:p>
            <a:r>
              <a:rPr lang="en-US"/>
              <a:t>Red spot</a:t>
            </a:r>
          </a:p>
          <a:p>
            <a:endParaRPr lang="en-US"/>
          </a:p>
          <a:p>
            <a:r>
              <a:rPr lang="en-US"/>
              <a:t>Flare</a:t>
            </a:r>
          </a:p>
          <a:p>
            <a:endParaRPr lang="en-US"/>
          </a:p>
          <a:p>
            <a:r>
              <a:rPr lang="en-US"/>
              <a:t>Wheal</a:t>
            </a:r>
          </a:p>
          <a:p>
            <a:endParaRPr lang="en-US"/>
          </a:p>
        </p:txBody>
      </p:sp>
      <p:pic>
        <p:nvPicPr>
          <p:cNvPr id="57348" name="Picture 4"/>
          <p:cNvPicPr>
            <a:picLocks noChangeAspect="1" noChangeArrowheads="1"/>
          </p:cNvPicPr>
          <p:nvPr/>
        </p:nvPicPr>
        <p:blipFill>
          <a:blip r:embed="rId3"/>
          <a:srcRect/>
          <a:stretch>
            <a:fillRect/>
          </a:stretch>
        </p:blipFill>
        <p:spPr bwMode="auto">
          <a:xfrm>
            <a:off x="3429000" y="1676400"/>
            <a:ext cx="5410200" cy="4657725"/>
          </a:xfrm>
          <a:prstGeom prst="rect">
            <a:avLst/>
          </a:prstGeom>
          <a:noFill/>
          <a:ln w="9525">
            <a:noFill/>
            <a:miter lim="800000"/>
            <a:headEnd/>
            <a:tailEnd/>
          </a:ln>
          <a:effectLst/>
        </p:spPr>
      </p:pic>
    </p:spTree>
    <p:extLst>
      <p:ext uri="{BB962C8B-B14F-4D97-AF65-F5344CB8AC3E}">
        <p14:creationId xmlns:p14="http://schemas.microsoft.com/office/powerpoint/2010/main" val="3379646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bwMode="auto">
          <a:xfrm>
            <a:off x="304800" y="990600"/>
            <a:ext cx="84582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600" dirty="0" smtClean="0">
                <a:solidFill>
                  <a:srgbClr val="0033CC"/>
                </a:solidFill>
              </a:rPr>
              <a:t>Pharmacological</a:t>
            </a:r>
            <a:r>
              <a:rPr lang="en-US" sz="2600" dirty="0" smtClean="0">
                <a:solidFill>
                  <a:srgbClr val="FF0000"/>
                </a:solidFill>
              </a:rPr>
              <a:t> </a:t>
            </a:r>
          </a:p>
          <a:p>
            <a:pPr lvl="1" eaLnBrk="1" hangingPunct="1"/>
            <a:r>
              <a:rPr lang="en-US" sz="2600" dirty="0" smtClean="0"/>
              <a:t>Dose &amp; Route  of  administration</a:t>
            </a:r>
          </a:p>
          <a:p>
            <a:pPr lvl="1" eaLnBrk="1" hangingPunct="1"/>
            <a:r>
              <a:rPr lang="en-US" sz="2600" dirty="0" smtClean="0"/>
              <a:t>Duration of treatment</a:t>
            </a:r>
          </a:p>
          <a:p>
            <a:pPr lvl="1" eaLnBrk="1" hangingPunct="1"/>
            <a:r>
              <a:rPr lang="en-US" sz="2600" dirty="0" smtClean="0"/>
              <a:t>Co-administration  of  other  drugs</a:t>
            </a:r>
          </a:p>
          <a:p>
            <a:pPr eaLnBrk="1" hangingPunct="1"/>
            <a:r>
              <a:rPr lang="en-US" sz="2600" dirty="0" smtClean="0">
                <a:solidFill>
                  <a:srgbClr val="0033CC"/>
                </a:solidFill>
              </a:rPr>
              <a:t>Individual</a:t>
            </a:r>
          </a:p>
          <a:p>
            <a:pPr lvl="1" eaLnBrk="1" hangingPunct="1"/>
            <a:r>
              <a:rPr lang="en-US" sz="2600" dirty="0" smtClean="0"/>
              <a:t>Age &amp; Weight</a:t>
            </a:r>
          </a:p>
          <a:p>
            <a:pPr lvl="1" eaLnBrk="1" hangingPunct="1"/>
            <a:r>
              <a:rPr lang="en-US" sz="2600" dirty="0" smtClean="0"/>
              <a:t>Gender</a:t>
            </a:r>
          </a:p>
          <a:p>
            <a:pPr lvl="1" eaLnBrk="1" hangingPunct="1"/>
            <a:r>
              <a:rPr lang="en-US" sz="2600" dirty="0" smtClean="0"/>
              <a:t>Pathology</a:t>
            </a:r>
          </a:p>
          <a:p>
            <a:pPr lvl="1" eaLnBrk="1" hangingPunct="1"/>
            <a:r>
              <a:rPr lang="en-US" sz="2600" dirty="0" smtClean="0"/>
              <a:t>Diet</a:t>
            </a:r>
          </a:p>
        </p:txBody>
      </p:sp>
      <p:sp>
        <p:nvSpPr>
          <p:cNvPr id="5" name="Rectangle 2"/>
          <p:cNvSpPr>
            <a:spLocks noGrp="1" noChangeArrowheads="1"/>
          </p:cNvSpPr>
          <p:nvPr>
            <p:ph type="title"/>
          </p:nvPr>
        </p:nvSpPr>
        <p:spPr bwMode="auto">
          <a:xfrm>
            <a:off x="457200" y="274638"/>
            <a:ext cx="82296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b="1" smtClean="0"/>
              <a:t>Factors affecting drug response</a:t>
            </a:r>
          </a:p>
        </p:txBody>
      </p:sp>
    </p:spTree>
    <p:extLst>
      <p:ext uri="{BB962C8B-B14F-4D97-AF65-F5344CB8AC3E}">
        <p14:creationId xmlns:p14="http://schemas.microsoft.com/office/powerpoint/2010/main" val="359727089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228600"/>
            <a:ext cx="7772400" cy="762000"/>
          </a:xfrm>
        </p:spPr>
        <p:txBody>
          <a:bodyPr/>
          <a:lstStyle/>
          <a:p>
            <a:r>
              <a:rPr lang="en-US" sz="3600"/>
              <a:t>Effects of histamine</a:t>
            </a:r>
            <a:endParaRPr lang="en-US"/>
          </a:p>
        </p:txBody>
      </p:sp>
      <p:sp>
        <p:nvSpPr>
          <p:cNvPr id="99331" name="Rectangle 3"/>
          <p:cNvSpPr>
            <a:spLocks noGrp="1" noChangeArrowheads="1"/>
          </p:cNvSpPr>
          <p:nvPr>
            <p:ph sz="quarter" idx="1"/>
          </p:nvPr>
        </p:nvSpPr>
        <p:spPr>
          <a:xfrm>
            <a:off x="685800" y="1219200"/>
            <a:ext cx="7772400" cy="4114800"/>
          </a:xfrm>
        </p:spPr>
        <p:txBody>
          <a:bodyPr/>
          <a:lstStyle/>
          <a:p>
            <a:r>
              <a:rPr lang="en-US" sz="2800"/>
              <a:t>Decreased peripheral vascular resistance (mediated by H1 and H2) ( flushing, headache!)</a:t>
            </a:r>
          </a:p>
          <a:p>
            <a:r>
              <a:rPr lang="en-US" sz="2800"/>
              <a:t>Increased vascular permeability, especially postcapillaries, local edema (H1)</a:t>
            </a:r>
          </a:p>
          <a:p>
            <a:r>
              <a:rPr lang="en-US" sz="2800"/>
              <a:t>Stimulation of nerve endings (pain!)</a:t>
            </a:r>
          </a:p>
          <a:p>
            <a:endParaRPr lang="en-US" sz="2800"/>
          </a:p>
          <a:p>
            <a:endParaRPr lang="en-US"/>
          </a:p>
          <a:p>
            <a:endParaRPr lang="en-US"/>
          </a:p>
        </p:txBody>
      </p:sp>
    </p:spTree>
    <p:extLst>
      <p:ext uri="{BB962C8B-B14F-4D97-AF65-F5344CB8AC3E}">
        <p14:creationId xmlns:p14="http://schemas.microsoft.com/office/powerpoint/2010/main" val="92225712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228600"/>
            <a:ext cx="7772400" cy="762000"/>
          </a:xfrm>
        </p:spPr>
        <p:txBody>
          <a:bodyPr/>
          <a:lstStyle/>
          <a:p>
            <a:r>
              <a:rPr lang="en-US" sz="3600"/>
              <a:t>Effects of histamine</a:t>
            </a:r>
            <a:endParaRPr lang="en-US"/>
          </a:p>
        </p:txBody>
      </p:sp>
      <p:sp>
        <p:nvSpPr>
          <p:cNvPr id="101379" name="Rectangle 3"/>
          <p:cNvSpPr>
            <a:spLocks noGrp="1" noChangeArrowheads="1"/>
          </p:cNvSpPr>
          <p:nvPr>
            <p:ph sz="quarter" idx="1"/>
          </p:nvPr>
        </p:nvSpPr>
        <p:spPr>
          <a:xfrm>
            <a:off x="685800" y="1219200"/>
            <a:ext cx="7772400" cy="4114800"/>
          </a:xfrm>
        </p:spPr>
        <p:txBody>
          <a:bodyPr/>
          <a:lstStyle/>
          <a:p>
            <a:pPr>
              <a:lnSpc>
                <a:spcPct val="90000"/>
              </a:lnSpc>
            </a:pPr>
            <a:r>
              <a:rPr lang="en-US" sz="2800"/>
              <a:t>Decreased peripheral vascular resistance (mediated by H1 and H2) ( flushing, headache!)</a:t>
            </a:r>
          </a:p>
          <a:p>
            <a:pPr>
              <a:lnSpc>
                <a:spcPct val="90000"/>
              </a:lnSpc>
            </a:pPr>
            <a:r>
              <a:rPr lang="en-US" sz="2800"/>
              <a:t>Increased vascular permeability, especially postcapillaries, local edema (H1)</a:t>
            </a:r>
          </a:p>
          <a:p>
            <a:pPr>
              <a:lnSpc>
                <a:spcPct val="90000"/>
              </a:lnSpc>
            </a:pPr>
            <a:r>
              <a:rPr lang="en-US" sz="2800"/>
              <a:t>Stimulation of nerve endings (pain!)</a:t>
            </a:r>
          </a:p>
          <a:p>
            <a:pPr>
              <a:lnSpc>
                <a:spcPct val="90000"/>
              </a:lnSpc>
            </a:pPr>
            <a:r>
              <a:rPr lang="en-US" sz="2800"/>
              <a:t>Tachycardia, direct (H2) and reflex</a:t>
            </a:r>
          </a:p>
          <a:p>
            <a:pPr>
              <a:lnSpc>
                <a:spcPct val="90000"/>
              </a:lnSpc>
            </a:pPr>
            <a:r>
              <a:rPr lang="en-US" sz="2800"/>
              <a:t>Increased gastric acid secretion (H2) and GI motility (H1)</a:t>
            </a:r>
            <a:endParaRPr lang="en-US"/>
          </a:p>
          <a:p>
            <a:pPr>
              <a:lnSpc>
                <a:spcPct val="90000"/>
              </a:lnSpc>
            </a:pPr>
            <a:endParaRPr lang="en-US"/>
          </a:p>
        </p:txBody>
      </p:sp>
    </p:spTree>
    <p:extLst>
      <p:ext uri="{BB962C8B-B14F-4D97-AF65-F5344CB8AC3E}">
        <p14:creationId xmlns:p14="http://schemas.microsoft.com/office/powerpoint/2010/main" val="2655726577"/>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8600" y="228600"/>
            <a:ext cx="8458200" cy="762000"/>
          </a:xfrm>
        </p:spPr>
        <p:txBody>
          <a:bodyPr>
            <a:normAutofit fontScale="90000"/>
          </a:bodyPr>
          <a:lstStyle/>
          <a:p>
            <a:r>
              <a:rPr lang="en-US" sz="3200"/>
              <a:t>Histamine release: Promoted by many compounds</a:t>
            </a:r>
            <a:endParaRPr lang="en-US"/>
          </a:p>
        </p:txBody>
      </p:sp>
      <p:sp>
        <p:nvSpPr>
          <p:cNvPr id="58371" name="Rectangle 3"/>
          <p:cNvSpPr>
            <a:spLocks noGrp="1" noChangeArrowheads="1"/>
          </p:cNvSpPr>
          <p:nvPr>
            <p:ph sz="quarter" idx="1"/>
          </p:nvPr>
        </p:nvSpPr>
        <p:spPr>
          <a:xfrm>
            <a:off x="381000" y="1143000"/>
            <a:ext cx="8305800" cy="5029200"/>
          </a:xfrm>
        </p:spPr>
        <p:txBody>
          <a:bodyPr/>
          <a:lstStyle/>
          <a:p>
            <a:pPr>
              <a:lnSpc>
                <a:spcPct val="90000"/>
              </a:lnSpc>
            </a:pPr>
            <a:r>
              <a:rPr lang="en-US" sz="2800"/>
              <a:t>Therapeutic:</a:t>
            </a:r>
            <a:br>
              <a:rPr lang="en-US" sz="2800"/>
            </a:br>
            <a:r>
              <a:rPr lang="en-US" sz="2800"/>
              <a:t>	morphine, d-tubocurarine, aminoglycosides (remember “Red neck syndrome” ??)</a:t>
            </a:r>
            <a:br>
              <a:rPr lang="en-US" sz="2800"/>
            </a:br>
            <a:endParaRPr lang="en-US" sz="2800"/>
          </a:p>
          <a:p>
            <a:pPr>
              <a:lnSpc>
                <a:spcPct val="90000"/>
              </a:lnSpc>
            </a:pPr>
            <a:r>
              <a:rPr lang="en-US" sz="2800"/>
              <a:t>Experimental:</a:t>
            </a:r>
            <a:br>
              <a:rPr lang="en-US" sz="2800"/>
            </a:br>
            <a:r>
              <a:rPr lang="en-US" sz="2800"/>
              <a:t>	compound 48/80 (was tested as antihypertensive)</a:t>
            </a:r>
            <a:br>
              <a:rPr lang="en-US" sz="2800"/>
            </a:br>
            <a:endParaRPr lang="en-US" sz="2800"/>
          </a:p>
          <a:p>
            <a:pPr>
              <a:lnSpc>
                <a:spcPct val="90000"/>
              </a:lnSpc>
            </a:pPr>
            <a:r>
              <a:rPr lang="en-US" sz="2800"/>
              <a:t>Unknown:</a:t>
            </a:r>
            <a:br>
              <a:rPr lang="en-US" sz="2800"/>
            </a:br>
            <a:r>
              <a:rPr lang="en-US" sz="2800"/>
              <a:t>	cause of hives is rarely determined</a:t>
            </a:r>
            <a:br>
              <a:rPr lang="en-US" sz="2800"/>
            </a:br>
            <a:endParaRPr lang="en-US" sz="2800"/>
          </a:p>
          <a:p>
            <a:pPr>
              <a:lnSpc>
                <a:spcPct val="90000"/>
              </a:lnSpc>
            </a:pPr>
            <a:r>
              <a:rPr lang="en-US" sz="2800"/>
              <a:t>Antigen-antibody reactions</a:t>
            </a:r>
            <a:endParaRPr lang="en-US"/>
          </a:p>
        </p:txBody>
      </p:sp>
    </p:spTree>
    <p:extLst>
      <p:ext uri="{BB962C8B-B14F-4D97-AF65-F5344CB8AC3E}">
        <p14:creationId xmlns:p14="http://schemas.microsoft.com/office/powerpoint/2010/main" val="367950772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228600"/>
            <a:ext cx="7772400" cy="838200"/>
          </a:xfrm>
        </p:spPr>
        <p:txBody>
          <a:bodyPr/>
          <a:lstStyle/>
          <a:p>
            <a:r>
              <a:rPr lang="en-US" sz="3600"/>
              <a:t>Anaphylaxis</a:t>
            </a:r>
            <a:endParaRPr lang="en-US"/>
          </a:p>
        </p:txBody>
      </p:sp>
      <p:sp>
        <p:nvSpPr>
          <p:cNvPr id="69635" name="Rectangle 3"/>
          <p:cNvSpPr>
            <a:spLocks noGrp="1" noChangeArrowheads="1"/>
          </p:cNvSpPr>
          <p:nvPr>
            <p:ph sz="quarter" idx="1"/>
          </p:nvPr>
        </p:nvSpPr>
        <p:spPr>
          <a:xfrm>
            <a:off x="685800" y="1295400"/>
            <a:ext cx="7772400" cy="5029200"/>
          </a:xfrm>
        </p:spPr>
        <p:txBody>
          <a:bodyPr/>
          <a:lstStyle/>
          <a:p>
            <a:r>
              <a:rPr lang="en-US" sz="2800"/>
              <a:t>Type I allergic response</a:t>
            </a:r>
            <a:br>
              <a:rPr lang="en-US" sz="2800"/>
            </a:br>
            <a:r>
              <a:rPr lang="en-US" sz="2800"/>
              <a:t>	(immediate hypersensitivity reaction)</a:t>
            </a:r>
          </a:p>
          <a:p>
            <a:r>
              <a:rPr lang="en-US" sz="2800"/>
              <a:t>Mediated by IgE antibodies</a:t>
            </a:r>
          </a:p>
          <a:p>
            <a:r>
              <a:rPr lang="en-US" sz="2800"/>
              <a:t>IgE binds to receptors on mast cells and basophils</a:t>
            </a:r>
          </a:p>
          <a:p>
            <a:r>
              <a:rPr lang="en-US" sz="2800"/>
              <a:t>Fab portion of antibody binds antigen and causes (moderate to massive) release of:</a:t>
            </a:r>
            <a:r>
              <a:rPr lang="en-US"/>
              <a:t/>
            </a:r>
            <a:br>
              <a:rPr lang="en-US"/>
            </a:br>
            <a:r>
              <a:rPr lang="en-US"/>
              <a:t>	histamine</a:t>
            </a:r>
            <a:br>
              <a:rPr lang="en-US"/>
            </a:br>
            <a:r>
              <a:rPr lang="en-US"/>
              <a:t>	leukotrienes</a:t>
            </a:r>
            <a:br>
              <a:rPr lang="en-US"/>
            </a:br>
            <a:r>
              <a:rPr lang="en-US"/>
              <a:t>	prostaglandins</a:t>
            </a:r>
            <a:br>
              <a:rPr lang="en-US"/>
            </a:br>
            <a:r>
              <a:rPr lang="en-US"/>
              <a:t>	etc., etc.	</a:t>
            </a:r>
          </a:p>
        </p:txBody>
      </p:sp>
    </p:spTree>
    <p:extLst>
      <p:ext uri="{BB962C8B-B14F-4D97-AF65-F5344CB8AC3E}">
        <p14:creationId xmlns:p14="http://schemas.microsoft.com/office/powerpoint/2010/main" val="207951663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5800" y="76200"/>
            <a:ext cx="7772400" cy="1143000"/>
          </a:xfrm>
        </p:spPr>
        <p:txBody>
          <a:bodyPr/>
          <a:lstStyle/>
          <a:p>
            <a:r>
              <a:rPr lang="en-US" sz="2800"/>
              <a:t>Common causes of anaphylactic and</a:t>
            </a:r>
            <a:br>
              <a:rPr lang="en-US" sz="2800"/>
            </a:br>
            <a:r>
              <a:rPr lang="en-US" sz="2800"/>
              <a:t> anaphylactoid reactions</a:t>
            </a:r>
            <a:endParaRPr lang="en-US"/>
          </a:p>
        </p:txBody>
      </p:sp>
      <p:sp>
        <p:nvSpPr>
          <p:cNvPr id="176131" name="Rectangle 3"/>
          <p:cNvSpPr>
            <a:spLocks noGrp="1" noChangeArrowheads="1"/>
          </p:cNvSpPr>
          <p:nvPr>
            <p:ph sz="quarter" idx="1"/>
          </p:nvPr>
        </p:nvSpPr>
        <p:spPr>
          <a:xfrm>
            <a:off x="304800" y="1447800"/>
            <a:ext cx="4191000" cy="4114800"/>
          </a:xfrm>
        </p:spPr>
        <p:txBody>
          <a:bodyPr>
            <a:normAutofit lnSpcReduction="10000"/>
          </a:bodyPr>
          <a:lstStyle/>
          <a:p>
            <a:r>
              <a:rPr lang="en-US" b="1"/>
              <a:t>IgE-mediated</a:t>
            </a:r>
            <a:br>
              <a:rPr lang="en-US" b="1"/>
            </a:br>
            <a:r>
              <a:rPr lang="en-US" b="1"/>
              <a:t>Anaphylaxis</a:t>
            </a:r>
            <a:endParaRPr lang="en-US"/>
          </a:p>
          <a:p>
            <a:endParaRPr lang="en-US"/>
          </a:p>
          <a:p>
            <a:r>
              <a:rPr lang="en-US" sz="2400"/>
              <a:t>Peanuts, seafood, eggs, milk, grains</a:t>
            </a:r>
          </a:p>
          <a:p>
            <a:r>
              <a:rPr lang="en-US" sz="2400"/>
              <a:t>Venoms</a:t>
            </a:r>
          </a:p>
          <a:p>
            <a:r>
              <a:rPr lang="en-US" sz="2400"/>
              <a:t>Foreign proteins</a:t>
            </a:r>
          </a:p>
          <a:p>
            <a:r>
              <a:rPr lang="en-US" sz="2400"/>
              <a:t>Some exercise-induced bronchospasm</a:t>
            </a:r>
            <a:endParaRPr lang="en-US"/>
          </a:p>
        </p:txBody>
      </p:sp>
      <p:sp>
        <p:nvSpPr>
          <p:cNvPr id="176132" name="Rectangle 4"/>
          <p:cNvSpPr>
            <a:spLocks noGrp="1" noChangeArrowheads="1"/>
          </p:cNvSpPr>
          <p:nvPr>
            <p:ph sz="quarter" idx="2"/>
          </p:nvPr>
        </p:nvSpPr>
        <p:spPr>
          <a:xfrm>
            <a:off x="4648200" y="1447800"/>
            <a:ext cx="3810000" cy="4114800"/>
          </a:xfrm>
        </p:spPr>
        <p:txBody>
          <a:bodyPr>
            <a:normAutofit lnSpcReduction="10000"/>
          </a:bodyPr>
          <a:lstStyle/>
          <a:p>
            <a:pPr>
              <a:lnSpc>
                <a:spcPct val="90000"/>
              </a:lnSpc>
            </a:pPr>
            <a:r>
              <a:rPr lang="en-US" b="1"/>
              <a:t>Non-IgE-mediated</a:t>
            </a:r>
            <a:br>
              <a:rPr lang="en-US" b="1"/>
            </a:br>
            <a:r>
              <a:rPr lang="en-US" b="1"/>
              <a:t>Anaphylactoid</a:t>
            </a:r>
            <a:endParaRPr lang="en-US" sz="2400"/>
          </a:p>
          <a:p>
            <a:pPr>
              <a:lnSpc>
                <a:spcPct val="90000"/>
              </a:lnSpc>
            </a:pPr>
            <a:endParaRPr lang="en-US" sz="2400"/>
          </a:p>
          <a:p>
            <a:pPr>
              <a:lnSpc>
                <a:spcPct val="90000"/>
              </a:lnSpc>
            </a:pPr>
            <a:endParaRPr lang="en-US" sz="2000"/>
          </a:p>
          <a:p>
            <a:pPr>
              <a:lnSpc>
                <a:spcPct val="90000"/>
              </a:lnSpc>
            </a:pPr>
            <a:r>
              <a:rPr lang="en-US" sz="2000"/>
              <a:t>NMJ blockers, opioids, plasma expanders</a:t>
            </a:r>
          </a:p>
          <a:p>
            <a:pPr>
              <a:lnSpc>
                <a:spcPct val="90000"/>
              </a:lnSpc>
            </a:pPr>
            <a:r>
              <a:rPr lang="en-US" sz="2000"/>
              <a:t>Aminoglycosides</a:t>
            </a:r>
          </a:p>
          <a:p>
            <a:pPr>
              <a:lnSpc>
                <a:spcPct val="90000"/>
              </a:lnSpc>
            </a:pPr>
            <a:r>
              <a:rPr lang="en-US" sz="2400"/>
              <a:t>Protamine</a:t>
            </a:r>
          </a:p>
          <a:p>
            <a:pPr>
              <a:lnSpc>
                <a:spcPct val="90000"/>
              </a:lnSpc>
            </a:pPr>
            <a:r>
              <a:rPr lang="en-US" sz="2400"/>
              <a:t>Radiocontrast media</a:t>
            </a:r>
          </a:p>
          <a:p>
            <a:pPr>
              <a:lnSpc>
                <a:spcPct val="90000"/>
              </a:lnSpc>
            </a:pPr>
            <a:r>
              <a:rPr lang="en-US" sz="2400"/>
              <a:t>Urticaria of cold, heat, sun</a:t>
            </a:r>
          </a:p>
          <a:p>
            <a:pPr>
              <a:lnSpc>
                <a:spcPct val="90000"/>
              </a:lnSpc>
            </a:pPr>
            <a:r>
              <a:rPr lang="en-US" sz="2400"/>
              <a:t>Some exercised-induced bronchospasm</a:t>
            </a:r>
          </a:p>
        </p:txBody>
      </p:sp>
    </p:spTree>
    <p:extLst>
      <p:ext uri="{BB962C8B-B14F-4D97-AF65-F5344CB8AC3E}">
        <p14:creationId xmlns:p14="http://schemas.microsoft.com/office/powerpoint/2010/main" val="184344868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81000"/>
            <a:ext cx="7772400" cy="533400"/>
          </a:xfrm>
        </p:spPr>
        <p:txBody>
          <a:bodyPr>
            <a:normAutofit fontScale="90000"/>
          </a:bodyPr>
          <a:lstStyle/>
          <a:p>
            <a:r>
              <a:rPr lang="en-US" sz="3200"/>
              <a:t>Anaphylaxis: Effects and Treatment</a:t>
            </a:r>
            <a:br>
              <a:rPr lang="en-US" sz="3200"/>
            </a:br>
            <a:r>
              <a:rPr lang="en-US" sz="2000"/>
              <a:t>(may involve release of mediators in addition to histamine)</a:t>
            </a:r>
            <a:endParaRPr lang="en-US" sz="3600"/>
          </a:p>
        </p:txBody>
      </p:sp>
      <p:sp>
        <p:nvSpPr>
          <p:cNvPr id="38915" name="Rectangle 3"/>
          <p:cNvSpPr>
            <a:spLocks noGrp="1" noChangeArrowheads="1"/>
          </p:cNvSpPr>
          <p:nvPr>
            <p:ph sz="quarter" idx="1"/>
          </p:nvPr>
        </p:nvSpPr>
        <p:spPr>
          <a:xfrm>
            <a:off x="228600" y="1524000"/>
            <a:ext cx="8686800" cy="4724400"/>
          </a:xfrm>
        </p:spPr>
        <p:txBody>
          <a:bodyPr>
            <a:normAutofit lnSpcReduction="10000"/>
          </a:bodyPr>
          <a:lstStyle/>
          <a:p>
            <a:pPr>
              <a:lnSpc>
                <a:spcPct val="90000"/>
              </a:lnSpc>
            </a:pPr>
            <a:r>
              <a:rPr lang="en-US" sz="2800"/>
              <a:t>Decreased blood pressure</a:t>
            </a:r>
          </a:p>
          <a:p>
            <a:pPr>
              <a:lnSpc>
                <a:spcPct val="90000"/>
              </a:lnSpc>
            </a:pPr>
            <a:r>
              <a:rPr lang="en-US" sz="2800"/>
              <a:t>Decreased cardiac output</a:t>
            </a:r>
          </a:p>
          <a:p>
            <a:pPr>
              <a:lnSpc>
                <a:spcPct val="90000"/>
              </a:lnSpc>
            </a:pPr>
            <a:r>
              <a:rPr lang="en-US" sz="2800"/>
              <a:t>Bronchoconstriction and increased pulmonary secretions</a:t>
            </a:r>
          </a:p>
          <a:p>
            <a:pPr>
              <a:lnSpc>
                <a:spcPct val="90000"/>
              </a:lnSpc>
            </a:pPr>
            <a:r>
              <a:rPr lang="en-US" sz="2800"/>
              <a:t>Pruritis</a:t>
            </a:r>
            <a:r>
              <a:rPr lang="en-US" sz="1800"/>
              <a:t/>
            </a:r>
            <a:br>
              <a:rPr lang="en-US" sz="1800"/>
            </a:br>
            <a:r>
              <a:rPr lang="en-US" sz="1800"/>
              <a:t/>
            </a:r>
            <a:br>
              <a:rPr lang="en-US" sz="1800"/>
            </a:br>
            <a:endParaRPr lang="en-US" sz="1800"/>
          </a:p>
          <a:p>
            <a:pPr>
              <a:lnSpc>
                <a:spcPct val="90000"/>
              </a:lnSpc>
            </a:pPr>
            <a:r>
              <a:rPr lang="en-US" sz="2800"/>
              <a:t>Treatment: Epinephrine - not initially antihistamines</a:t>
            </a:r>
            <a:br>
              <a:rPr lang="en-US" sz="2800"/>
            </a:br>
            <a:r>
              <a:rPr lang="en-US" sz="2800"/>
              <a:t>(epinephrine is a </a:t>
            </a:r>
            <a:r>
              <a:rPr lang="en-US" sz="2800" u="sng"/>
              <a:t>physiological</a:t>
            </a:r>
            <a:r>
              <a:rPr lang="en-US" sz="2800"/>
              <a:t> antagonist of histamine, not a pharmacological antagonist)</a:t>
            </a:r>
            <a:br>
              <a:rPr lang="en-US" sz="2800"/>
            </a:br>
            <a:r>
              <a:rPr lang="en-US" sz="2800"/>
              <a:t/>
            </a:r>
            <a:br>
              <a:rPr lang="en-US" sz="2800"/>
            </a:br>
            <a:r>
              <a:rPr lang="en-US" sz="2400"/>
              <a:t>(alpha-1 vasoconstriction, beta-1 increased HR,</a:t>
            </a:r>
            <a:br>
              <a:rPr lang="en-US" sz="2400"/>
            </a:br>
            <a:r>
              <a:rPr lang="en-US" sz="2400"/>
              <a:t> beta-2 bronchodilation)</a:t>
            </a:r>
            <a:endParaRPr lang="en-US" sz="2800"/>
          </a:p>
        </p:txBody>
      </p:sp>
    </p:spTree>
    <p:extLst>
      <p:ext uri="{BB962C8B-B14F-4D97-AF65-F5344CB8AC3E}">
        <p14:creationId xmlns:p14="http://schemas.microsoft.com/office/powerpoint/2010/main" val="335686637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62000" y="304800"/>
            <a:ext cx="7772400" cy="1143000"/>
          </a:xfrm>
        </p:spPr>
        <p:txBody>
          <a:bodyPr/>
          <a:lstStyle/>
          <a:p>
            <a:r>
              <a:rPr lang="en-US" sz="3200"/>
              <a:t>Three mechanistically different approaches to minimize histamine reactions</a:t>
            </a:r>
            <a:endParaRPr lang="en-US"/>
          </a:p>
        </p:txBody>
      </p:sp>
      <p:sp>
        <p:nvSpPr>
          <p:cNvPr id="64515" name="Rectangle 3"/>
          <p:cNvSpPr>
            <a:spLocks noGrp="1" noChangeArrowheads="1"/>
          </p:cNvSpPr>
          <p:nvPr>
            <p:ph sz="quarter" idx="1"/>
          </p:nvPr>
        </p:nvSpPr>
        <p:spPr/>
        <p:txBody>
          <a:bodyPr/>
          <a:lstStyle/>
          <a:p>
            <a:r>
              <a:rPr lang="en-US" sz="2800"/>
              <a:t>Physiological antagonism (e.g., epinephrine)</a:t>
            </a:r>
          </a:p>
          <a:p>
            <a:endParaRPr lang="en-US" sz="2800"/>
          </a:p>
          <a:p>
            <a:endParaRPr lang="en-US" sz="2800"/>
          </a:p>
          <a:p>
            <a:r>
              <a:rPr lang="en-US" sz="2800"/>
              <a:t>Inhibit the release of histamine (e.g., cromolyn)</a:t>
            </a:r>
            <a:br>
              <a:rPr lang="en-US" sz="2800"/>
            </a:br>
            <a:endParaRPr lang="en-US" sz="2800"/>
          </a:p>
          <a:p>
            <a:r>
              <a:rPr lang="en-US" sz="2800"/>
              <a:t>Pharmacological antagonism (antihistamines)</a:t>
            </a:r>
            <a:br>
              <a:rPr lang="en-US" sz="2800"/>
            </a:br>
            <a:endParaRPr lang="en-US" sz="2800"/>
          </a:p>
        </p:txBody>
      </p:sp>
    </p:spTree>
    <p:extLst>
      <p:ext uri="{BB962C8B-B14F-4D97-AF65-F5344CB8AC3E}">
        <p14:creationId xmlns:p14="http://schemas.microsoft.com/office/powerpoint/2010/main" val="339621005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304800"/>
            <a:ext cx="8458200" cy="838200"/>
          </a:xfrm>
        </p:spPr>
        <p:txBody>
          <a:bodyPr/>
          <a:lstStyle/>
          <a:p>
            <a:r>
              <a:rPr lang="en-US" sz="3200"/>
              <a:t> disodium cromoglycate (cromolyn, Intal®)</a:t>
            </a:r>
            <a:endParaRPr lang="en-US" sz="3600"/>
          </a:p>
        </p:txBody>
      </p:sp>
      <p:sp>
        <p:nvSpPr>
          <p:cNvPr id="39939" name="Rectangle 3"/>
          <p:cNvSpPr>
            <a:spLocks noGrp="1" noChangeArrowheads="1"/>
          </p:cNvSpPr>
          <p:nvPr>
            <p:ph sz="quarter" idx="1"/>
          </p:nvPr>
        </p:nvSpPr>
        <p:spPr>
          <a:xfrm>
            <a:off x="762000" y="1219200"/>
            <a:ext cx="7772400" cy="4114800"/>
          </a:xfrm>
        </p:spPr>
        <p:txBody>
          <a:bodyPr>
            <a:normAutofit fontScale="92500" lnSpcReduction="20000"/>
          </a:bodyPr>
          <a:lstStyle/>
          <a:p>
            <a:r>
              <a:rPr lang="en-US" sz="2800"/>
              <a:t>Decreases histamine release from mast cells</a:t>
            </a:r>
            <a:br>
              <a:rPr lang="en-US" sz="2800"/>
            </a:br>
            <a:r>
              <a:rPr lang="en-US" sz="2800"/>
              <a:t>(and decreases release of SRS-A)</a:t>
            </a:r>
            <a:br>
              <a:rPr lang="en-US" sz="2800"/>
            </a:br>
            <a:endParaRPr lang="en-US" sz="2800"/>
          </a:p>
          <a:p>
            <a:r>
              <a:rPr lang="en-US" sz="2800"/>
              <a:t>Administration: inhalation of nebulized solution</a:t>
            </a:r>
            <a:br>
              <a:rPr lang="en-US" sz="2800"/>
            </a:br>
            <a:r>
              <a:rPr lang="en-US" sz="2800"/>
              <a:t>(formerly powder, irritating)</a:t>
            </a:r>
          </a:p>
          <a:p>
            <a:endParaRPr lang="en-US" sz="2800"/>
          </a:p>
          <a:p>
            <a:r>
              <a:rPr lang="en-US" sz="2800"/>
              <a:t>May be useful in prophylaxis of histamine release, but does not antagonize the effects of histamine</a:t>
            </a:r>
            <a:br>
              <a:rPr lang="en-US" sz="2800"/>
            </a:br>
            <a:endParaRPr lang="en-US" sz="2800"/>
          </a:p>
          <a:p>
            <a:r>
              <a:rPr lang="en-US" sz="2800"/>
              <a:t>Similar mechanism and effects by nedocromil (Tilade®)</a:t>
            </a:r>
          </a:p>
          <a:p>
            <a:endParaRPr lang="en-US" sz="2800"/>
          </a:p>
        </p:txBody>
      </p:sp>
    </p:spTree>
    <p:extLst>
      <p:ext uri="{BB962C8B-B14F-4D97-AF65-F5344CB8AC3E}">
        <p14:creationId xmlns:p14="http://schemas.microsoft.com/office/powerpoint/2010/main" val="75909603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n-US" sz="3600"/>
              <a:t>Cromolyn (Intal®)</a:t>
            </a:r>
            <a:br>
              <a:rPr lang="en-US" sz="3600"/>
            </a:br>
            <a:endParaRPr lang="en-US" sz="3600"/>
          </a:p>
        </p:txBody>
      </p:sp>
      <p:sp>
        <p:nvSpPr>
          <p:cNvPr id="41987" name="Rectangle 3"/>
          <p:cNvSpPr>
            <a:spLocks noGrp="1" noChangeArrowheads="1"/>
          </p:cNvSpPr>
          <p:nvPr>
            <p:ph sz="quarter" idx="1"/>
          </p:nvPr>
        </p:nvSpPr>
        <p:spPr>
          <a:xfrm>
            <a:off x="685800" y="1752600"/>
            <a:ext cx="7772400" cy="4114800"/>
          </a:xfrm>
        </p:spPr>
        <p:txBody>
          <a:bodyPr>
            <a:normAutofit fontScale="92500" lnSpcReduction="10000"/>
          </a:bodyPr>
          <a:lstStyle/>
          <a:p>
            <a:r>
              <a:rPr lang="en-US" sz="2800"/>
              <a:t>Indications: </a:t>
            </a:r>
          </a:p>
          <a:p>
            <a:pPr lvl="1"/>
            <a:r>
              <a:rPr lang="en-US" sz="2400"/>
              <a:t>Adjunct in treatment of severe perennial asthma</a:t>
            </a:r>
          </a:p>
          <a:p>
            <a:pPr lvl="1"/>
            <a:r>
              <a:rPr lang="en-US" sz="2400"/>
              <a:t>Prevention and treatment of allergic rhinitis</a:t>
            </a:r>
          </a:p>
          <a:p>
            <a:pPr lvl="1"/>
            <a:r>
              <a:rPr lang="en-US" sz="2400"/>
              <a:t>Prevention of exercise induced bronchospasm</a:t>
            </a:r>
          </a:p>
          <a:p>
            <a:pPr lvl="1"/>
            <a:r>
              <a:rPr lang="en-US" sz="2400"/>
              <a:t>Systemic mastocytosis (mast cell ‘dumping’)</a:t>
            </a:r>
          </a:p>
          <a:p>
            <a:pPr lvl="1"/>
            <a:r>
              <a:rPr lang="en-US" sz="2400"/>
              <a:t>Allergic ocular disorders</a:t>
            </a:r>
          </a:p>
          <a:p>
            <a:pPr lvl="1"/>
            <a:endParaRPr lang="en-US" sz="2400"/>
          </a:p>
          <a:p>
            <a:r>
              <a:rPr lang="en-US" sz="2800"/>
              <a:t>Contraindications</a:t>
            </a:r>
          </a:p>
          <a:p>
            <a:pPr lvl="1"/>
            <a:r>
              <a:rPr lang="en-US" sz="2400"/>
              <a:t>Acute asthma</a:t>
            </a:r>
          </a:p>
          <a:p>
            <a:pPr lvl="1"/>
            <a:r>
              <a:rPr lang="en-US" sz="2400"/>
              <a:t>Bronchospasm</a:t>
            </a:r>
          </a:p>
        </p:txBody>
      </p:sp>
    </p:spTree>
    <p:extLst>
      <p:ext uri="{BB962C8B-B14F-4D97-AF65-F5344CB8AC3E}">
        <p14:creationId xmlns:p14="http://schemas.microsoft.com/office/powerpoint/2010/main" val="46545918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Cromolyn: Adverse reactions</a:t>
            </a:r>
          </a:p>
        </p:txBody>
      </p:sp>
      <p:sp>
        <p:nvSpPr>
          <p:cNvPr id="106499" name="Rectangle 3"/>
          <p:cNvSpPr>
            <a:spLocks noGrp="1" noChangeArrowheads="1"/>
          </p:cNvSpPr>
          <p:nvPr>
            <p:ph sz="quarter" idx="1"/>
          </p:nvPr>
        </p:nvSpPr>
        <p:spPr/>
        <p:txBody>
          <a:bodyPr/>
          <a:lstStyle/>
          <a:p>
            <a:r>
              <a:rPr lang="en-US" sz="2800"/>
              <a:t>Cough</a:t>
            </a:r>
          </a:p>
          <a:p>
            <a:r>
              <a:rPr lang="en-US" sz="2800"/>
              <a:t>Wheezing</a:t>
            </a:r>
          </a:p>
          <a:p>
            <a:r>
              <a:rPr lang="en-US" sz="2800"/>
              <a:t>Headache</a:t>
            </a:r>
          </a:p>
          <a:p>
            <a:r>
              <a:rPr lang="en-US" sz="2800"/>
              <a:t>Rash</a:t>
            </a:r>
          </a:p>
          <a:p>
            <a:r>
              <a:rPr lang="en-US" sz="2800"/>
              <a:t>Nausea</a:t>
            </a:r>
          </a:p>
          <a:p>
            <a:endParaRPr lang="en-US" sz="2800"/>
          </a:p>
          <a:p>
            <a:endParaRPr lang="en-US"/>
          </a:p>
        </p:txBody>
      </p:sp>
    </p:spTree>
    <p:extLst>
      <p:ext uri="{BB962C8B-B14F-4D97-AF65-F5344CB8AC3E}">
        <p14:creationId xmlns:p14="http://schemas.microsoft.com/office/powerpoint/2010/main" val="698547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Indication &amp; Contraindication</a:t>
            </a:r>
          </a:p>
        </p:txBody>
      </p:sp>
      <p:sp>
        <p:nvSpPr>
          <p:cNvPr id="3" name="Content Placeholder 2"/>
          <p:cNvSpPr>
            <a:spLocks noGrp="1"/>
          </p:cNvSpPr>
          <p:nvPr>
            <p:ph idx="1"/>
          </p:nvPr>
        </p:nvSpPr>
        <p:spPr/>
        <p:txBody>
          <a:bodyPr/>
          <a:lstStyle/>
          <a:p>
            <a:r>
              <a:rPr lang="en-US" b="1" dirty="0">
                <a:solidFill>
                  <a:srgbClr val="0033CC"/>
                </a:solidFill>
              </a:rPr>
              <a:t>Indication: </a:t>
            </a:r>
          </a:p>
          <a:p>
            <a:pPr>
              <a:buNone/>
            </a:pPr>
            <a:r>
              <a:rPr lang="en-US" dirty="0"/>
              <a:t>	A clinical circumstance indicating that the use of a particular intervention would be appropriate </a:t>
            </a:r>
          </a:p>
          <a:p>
            <a:endParaRPr lang="en-US" dirty="0"/>
          </a:p>
          <a:p>
            <a:r>
              <a:rPr lang="en-US" b="1" dirty="0">
                <a:solidFill>
                  <a:srgbClr val="0033CC"/>
                </a:solidFill>
              </a:rPr>
              <a:t>Contraindication:</a:t>
            </a:r>
            <a:r>
              <a:rPr lang="en-US" b="1" dirty="0"/>
              <a:t> </a:t>
            </a:r>
          </a:p>
          <a:p>
            <a:pPr>
              <a:buNone/>
            </a:pPr>
            <a:r>
              <a:rPr lang="en-US" dirty="0"/>
              <a:t>	Any condition which renders a particular line of treatment improper or undesirable</a:t>
            </a:r>
          </a:p>
        </p:txBody>
      </p:sp>
    </p:spTree>
    <p:extLst>
      <p:ext uri="{BB962C8B-B14F-4D97-AF65-F5344CB8AC3E}">
        <p14:creationId xmlns:p14="http://schemas.microsoft.com/office/powerpoint/2010/main" val="1803527329"/>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304800"/>
            <a:ext cx="7772400" cy="1143000"/>
          </a:xfrm>
        </p:spPr>
        <p:txBody>
          <a:bodyPr>
            <a:normAutofit fontScale="90000"/>
          </a:bodyPr>
          <a:lstStyle/>
          <a:p>
            <a:r>
              <a:rPr lang="en-US" sz="3600"/>
              <a:t>H1 antihistamines: diverse pharmacological properties</a:t>
            </a:r>
            <a:endParaRPr lang="en-US"/>
          </a:p>
        </p:txBody>
      </p:sp>
      <p:sp>
        <p:nvSpPr>
          <p:cNvPr id="71683" name="Rectangle 3"/>
          <p:cNvSpPr>
            <a:spLocks noGrp="1" noChangeArrowheads="1"/>
          </p:cNvSpPr>
          <p:nvPr>
            <p:ph sz="quarter" idx="1"/>
          </p:nvPr>
        </p:nvSpPr>
        <p:spPr/>
        <p:txBody>
          <a:bodyPr/>
          <a:lstStyle/>
          <a:p>
            <a:r>
              <a:rPr lang="en-US" sz="2800"/>
              <a:t>Antagonize H1 receptors (±)</a:t>
            </a:r>
            <a:br>
              <a:rPr lang="en-US" sz="2800"/>
            </a:br>
            <a:endParaRPr lang="en-US" sz="2800"/>
          </a:p>
          <a:p>
            <a:r>
              <a:rPr lang="en-US" sz="2800"/>
              <a:t>Prophylaxis of motion sickness &amp; vomiting</a:t>
            </a:r>
            <a:br>
              <a:rPr lang="en-US" sz="2800"/>
            </a:br>
            <a:endParaRPr lang="en-US" sz="2800"/>
          </a:p>
          <a:p>
            <a:r>
              <a:rPr lang="en-US" sz="2800"/>
              <a:t>Inhibition of allergic rhinitis</a:t>
            </a:r>
            <a:br>
              <a:rPr lang="en-US" sz="2800"/>
            </a:br>
            <a:endParaRPr lang="en-US" sz="2800"/>
          </a:p>
          <a:p>
            <a:r>
              <a:rPr lang="en-US" sz="2800"/>
              <a:t>Useful symptomatic relief</a:t>
            </a:r>
            <a:br>
              <a:rPr lang="en-US" sz="2800"/>
            </a:br>
            <a:r>
              <a:rPr lang="en-US" sz="2800"/>
              <a:t>	pollinosis, conjunctivitis, urticaria (but do not 	use topically !)</a:t>
            </a:r>
          </a:p>
        </p:txBody>
      </p:sp>
    </p:spTree>
    <p:extLst>
      <p:ext uri="{BB962C8B-B14F-4D97-AF65-F5344CB8AC3E}">
        <p14:creationId xmlns:p14="http://schemas.microsoft.com/office/powerpoint/2010/main" val="215883731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228600"/>
            <a:ext cx="7772400" cy="1143000"/>
          </a:xfrm>
        </p:spPr>
        <p:txBody>
          <a:bodyPr>
            <a:normAutofit fontScale="90000"/>
          </a:bodyPr>
          <a:lstStyle/>
          <a:p>
            <a:r>
              <a:rPr lang="en-US" sz="3600"/>
              <a:t>General properties of </a:t>
            </a:r>
            <a:r>
              <a:rPr lang="en-US" sz="3600" i="1">
                <a:solidFill>
                  <a:srgbClr val="FFFFFF"/>
                </a:solidFill>
              </a:rPr>
              <a:t>first generation</a:t>
            </a:r>
            <a:r>
              <a:rPr lang="en-US" sz="3600"/>
              <a:t/>
            </a:r>
            <a:br>
              <a:rPr lang="en-US" sz="3600"/>
            </a:br>
            <a:r>
              <a:rPr lang="en-US" sz="3600"/>
              <a:t>H1 antihistamines</a:t>
            </a:r>
          </a:p>
        </p:txBody>
      </p:sp>
      <p:sp>
        <p:nvSpPr>
          <p:cNvPr id="50179" name="Rectangle 3"/>
          <p:cNvSpPr>
            <a:spLocks noGrp="1" noChangeArrowheads="1"/>
          </p:cNvSpPr>
          <p:nvPr>
            <p:ph sz="quarter" idx="1"/>
          </p:nvPr>
        </p:nvSpPr>
        <p:spPr>
          <a:xfrm>
            <a:off x="685800" y="1447800"/>
            <a:ext cx="7772400" cy="5029200"/>
          </a:xfrm>
        </p:spPr>
        <p:txBody>
          <a:bodyPr>
            <a:normAutofit/>
          </a:bodyPr>
          <a:lstStyle/>
          <a:p>
            <a:r>
              <a:rPr lang="en-US" sz="2800"/>
              <a:t>Lipid soluble - CNS penetration and effects</a:t>
            </a:r>
          </a:p>
          <a:p>
            <a:r>
              <a:rPr lang="en-US" sz="2800"/>
              <a:t>Well absorbed</a:t>
            </a:r>
          </a:p>
          <a:p>
            <a:r>
              <a:rPr lang="en-US" sz="2800"/>
              <a:t>Metabolized in the liver</a:t>
            </a:r>
          </a:p>
          <a:p>
            <a:r>
              <a:rPr lang="en-US" sz="2800"/>
              <a:t>Half life about 5-6 hours</a:t>
            </a:r>
          </a:p>
          <a:p>
            <a:r>
              <a:rPr lang="en-US" sz="2800"/>
              <a:t>Adverse reactions</a:t>
            </a:r>
            <a:br>
              <a:rPr lang="en-US" sz="2800"/>
            </a:br>
            <a:r>
              <a:rPr lang="en-US" sz="2800"/>
              <a:t>	SEDATION, DROWSINESS</a:t>
            </a:r>
            <a:br>
              <a:rPr lang="en-US" sz="2800"/>
            </a:br>
            <a:r>
              <a:rPr lang="en-US" sz="2800"/>
              <a:t>	headache, nausea &amp; vomiting</a:t>
            </a:r>
            <a:br>
              <a:rPr lang="en-US" sz="2800"/>
            </a:br>
            <a:r>
              <a:rPr lang="en-US" sz="2800"/>
              <a:t>	cough</a:t>
            </a:r>
            <a:br>
              <a:rPr lang="en-US" sz="2800"/>
            </a:br>
            <a:r>
              <a:rPr lang="en-US" sz="2800"/>
              <a:t>	constipation, diarrhea</a:t>
            </a:r>
            <a:br>
              <a:rPr lang="en-US" sz="2800"/>
            </a:br>
            <a:r>
              <a:rPr lang="en-US" sz="2800"/>
              <a:t>	dry mouth, blurred vision, urinary retention</a:t>
            </a:r>
          </a:p>
        </p:txBody>
      </p:sp>
    </p:spTree>
    <p:extLst>
      <p:ext uri="{BB962C8B-B14F-4D97-AF65-F5344CB8AC3E}">
        <p14:creationId xmlns:p14="http://schemas.microsoft.com/office/powerpoint/2010/main" val="245694441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228600"/>
            <a:ext cx="7772400" cy="914400"/>
          </a:xfrm>
        </p:spPr>
        <p:txBody>
          <a:bodyPr>
            <a:normAutofit/>
          </a:bodyPr>
          <a:lstStyle/>
          <a:p>
            <a:r>
              <a:rPr lang="en-US" sz="3600"/>
              <a:t>H1 antihistamines: overdosage</a:t>
            </a:r>
            <a:endParaRPr lang="en-US"/>
          </a:p>
        </p:txBody>
      </p:sp>
      <p:sp>
        <p:nvSpPr>
          <p:cNvPr id="120835" name="Rectangle 3"/>
          <p:cNvSpPr>
            <a:spLocks noGrp="1" noChangeArrowheads="1"/>
          </p:cNvSpPr>
          <p:nvPr>
            <p:ph sz="quarter" idx="1"/>
          </p:nvPr>
        </p:nvSpPr>
        <p:spPr>
          <a:xfrm>
            <a:off x="685800" y="1143000"/>
            <a:ext cx="7772400" cy="4953000"/>
          </a:xfrm>
        </p:spPr>
        <p:txBody>
          <a:bodyPr/>
          <a:lstStyle/>
          <a:p>
            <a:r>
              <a:rPr lang="en-US" sz="2800"/>
              <a:t>Fever</a:t>
            </a:r>
          </a:p>
          <a:p>
            <a:endParaRPr lang="en-US" sz="2800"/>
          </a:p>
          <a:p>
            <a:r>
              <a:rPr lang="en-US" sz="2800"/>
              <a:t>Excitement</a:t>
            </a:r>
          </a:p>
          <a:p>
            <a:endParaRPr lang="en-US" sz="2800"/>
          </a:p>
          <a:p>
            <a:r>
              <a:rPr lang="en-US" sz="2800"/>
              <a:t>Pupillary dilatation</a:t>
            </a:r>
          </a:p>
          <a:p>
            <a:endParaRPr lang="en-US" sz="2800"/>
          </a:p>
          <a:p>
            <a:r>
              <a:rPr lang="en-US" sz="2800"/>
              <a:t>Hallucinations</a:t>
            </a:r>
          </a:p>
          <a:p>
            <a:endParaRPr lang="en-US" sz="2800"/>
          </a:p>
          <a:p>
            <a:r>
              <a:rPr lang="en-US" sz="2800"/>
              <a:t>Convulsions</a:t>
            </a:r>
          </a:p>
        </p:txBody>
      </p:sp>
    </p:spTree>
    <p:extLst>
      <p:ext uri="{BB962C8B-B14F-4D97-AF65-F5344CB8AC3E}">
        <p14:creationId xmlns:p14="http://schemas.microsoft.com/office/powerpoint/2010/main" val="211503782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914400"/>
          </a:xfrm>
        </p:spPr>
        <p:txBody>
          <a:bodyPr>
            <a:normAutofit/>
          </a:bodyPr>
          <a:lstStyle/>
          <a:p>
            <a:r>
              <a:rPr lang="en-US" sz="3600"/>
              <a:t>H1 antihistamines: overdosage</a:t>
            </a:r>
            <a:endParaRPr lang="en-US"/>
          </a:p>
        </p:txBody>
      </p:sp>
      <p:sp>
        <p:nvSpPr>
          <p:cNvPr id="70659" name="Rectangle 3"/>
          <p:cNvSpPr>
            <a:spLocks noGrp="1" noChangeArrowheads="1"/>
          </p:cNvSpPr>
          <p:nvPr>
            <p:ph sz="quarter" idx="1"/>
          </p:nvPr>
        </p:nvSpPr>
        <p:spPr>
          <a:xfrm>
            <a:off x="685800" y="1143000"/>
            <a:ext cx="7772400" cy="4953000"/>
          </a:xfrm>
        </p:spPr>
        <p:txBody>
          <a:bodyPr/>
          <a:lstStyle/>
          <a:p>
            <a:r>
              <a:rPr lang="en-US" sz="2800"/>
              <a:t>Fever</a:t>
            </a:r>
          </a:p>
          <a:p>
            <a:endParaRPr lang="en-US" sz="2800"/>
          </a:p>
          <a:p>
            <a:r>
              <a:rPr lang="en-US" sz="2800"/>
              <a:t>Excitement</a:t>
            </a:r>
          </a:p>
          <a:p>
            <a:endParaRPr lang="en-US" sz="2800"/>
          </a:p>
          <a:p>
            <a:r>
              <a:rPr lang="en-US" sz="2800"/>
              <a:t>Pupillary dilatation</a:t>
            </a:r>
          </a:p>
          <a:p>
            <a:endParaRPr lang="en-US" sz="2800"/>
          </a:p>
          <a:p>
            <a:r>
              <a:rPr lang="en-US" sz="2800"/>
              <a:t>Hallucinations</a:t>
            </a:r>
          </a:p>
          <a:p>
            <a:endParaRPr lang="en-US" sz="2800"/>
          </a:p>
          <a:p>
            <a:r>
              <a:rPr lang="en-US" sz="2800"/>
              <a:t>Convulsions</a:t>
            </a:r>
          </a:p>
        </p:txBody>
      </p:sp>
      <p:sp>
        <p:nvSpPr>
          <p:cNvPr id="70660" name="Text Box 4"/>
          <p:cNvSpPr txBox="1">
            <a:spLocks noChangeArrowheads="1"/>
          </p:cNvSpPr>
          <p:nvPr/>
        </p:nvSpPr>
        <p:spPr bwMode="auto">
          <a:xfrm>
            <a:off x="5257800" y="2514600"/>
            <a:ext cx="2544763" cy="3935413"/>
          </a:xfrm>
          <a:prstGeom prst="rect">
            <a:avLst/>
          </a:prstGeom>
          <a:noFill/>
          <a:ln w="9525">
            <a:noFill/>
            <a:miter lim="800000"/>
            <a:headEnd/>
            <a:tailEnd/>
          </a:ln>
          <a:effectLst/>
        </p:spPr>
        <p:txBody>
          <a:bodyPr wrap="none">
            <a:spAutoFit/>
          </a:bodyPr>
          <a:lstStyle/>
          <a:p>
            <a:r>
              <a:rPr lang="en-US">
                <a:solidFill>
                  <a:srgbClr val="FFFFFF"/>
                </a:solidFill>
              </a:rPr>
              <a:t>REMEMBER</a:t>
            </a:r>
          </a:p>
          <a:p>
            <a:endParaRPr lang="en-US">
              <a:solidFill>
                <a:srgbClr val="FFFFFF"/>
              </a:solidFill>
            </a:endParaRPr>
          </a:p>
          <a:p>
            <a:r>
              <a:rPr lang="en-US">
                <a:solidFill>
                  <a:srgbClr val="FFFFFF"/>
                </a:solidFill>
              </a:rPr>
              <a:t>Hot as a stove…</a:t>
            </a:r>
          </a:p>
          <a:p>
            <a:endParaRPr lang="en-US">
              <a:solidFill>
                <a:srgbClr val="FFFFFF"/>
              </a:solidFill>
            </a:endParaRPr>
          </a:p>
          <a:p>
            <a:r>
              <a:rPr lang="en-US">
                <a:solidFill>
                  <a:srgbClr val="FFFFFF"/>
                </a:solidFill>
              </a:rPr>
              <a:t>Red as a beet…</a:t>
            </a:r>
          </a:p>
          <a:p>
            <a:endParaRPr lang="en-US">
              <a:solidFill>
                <a:srgbClr val="FFFFFF"/>
              </a:solidFill>
            </a:endParaRPr>
          </a:p>
          <a:p>
            <a:r>
              <a:rPr lang="en-US">
                <a:solidFill>
                  <a:srgbClr val="FFFFFF"/>
                </a:solidFill>
              </a:rPr>
              <a:t>Dry as a bone…</a:t>
            </a:r>
          </a:p>
          <a:p>
            <a:endParaRPr lang="en-US">
              <a:solidFill>
                <a:srgbClr val="FFFFFF"/>
              </a:solidFill>
            </a:endParaRPr>
          </a:p>
          <a:p>
            <a:r>
              <a:rPr lang="en-US">
                <a:solidFill>
                  <a:srgbClr val="FFFFFF"/>
                </a:solidFill>
              </a:rPr>
              <a:t>Mad as a hatter</a:t>
            </a:r>
          </a:p>
        </p:txBody>
      </p:sp>
    </p:spTree>
    <p:extLst>
      <p:ext uri="{BB962C8B-B14F-4D97-AF65-F5344CB8AC3E}">
        <p14:creationId xmlns:p14="http://schemas.microsoft.com/office/powerpoint/2010/main" val="3586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228600"/>
            <a:ext cx="7772400" cy="1143000"/>
          </a:xfrm>
        </p:spPr>
        <p:txBody>
          <a:bodyPr>
            <a:normAutofit fontScale="90000"/>
          </a:bodyPr>
          <a:lstStyle/>
          <a:p>
            <a:r>
              <a:rPr lang="en-US" sz="3600"/>
              <a:t>Some </a:t>
            </a:r>
            <a:r>
              <a:rPr lang="en-US" sz="3600" i="1">
                <a:solidFill>
                  <a:srgbClr val="FFFFFF"/>
                </a:solidFill>
              </a:rPr>
              <a:t>second generation</a:t>
            </a:r>
            <a:r>
              <a:rPr lang="en-US" sz="3600"/>
              <a:t> (‘non-drowsy’)</a:t>
            </a:r>
            <a:br>
              <a:rPr lang="en-US" sz="3600"/>
            </a:br>
            <a:r>
              <a:rPr lang="en-US" sz="3600"/>
              <a:t>H1 antihistamines</a:t>
            </a:r>
          </a:p>
        </p:txBody>
      </p:sp>
      <p:sp>
        <p:nvSpPr>
          <p:cNvPr id="53251" name="Rectangle 3"/>
          <p:cNvSpPr>
            <a:spLocks noGrp="1" noChangeArrowheads="1"/>
          </p:cNvSpPr>
          <p:nvPr>
            <p:ph sz="quarter" idx="1"/>
          </p:nvPr>
        </p:nvSpPr>
        <p:spPr>
          <a:xfrm>
            <a:off x="685800" y="1295400"/>
            <a:ext cx="7772400" cy="5029200"/>
          </a:xfrm>
        </p:spPr>
        <p:txBody>
          <a:bodyPr>
            <a:normAutofit lnSpcReduction="10000"/>
          </a:bodyPr>
          <a:lstStyle/>
          <a:p>
            <a:pPr>
              <a:lnSpc>
                <a:spcPct val="90000"/>
              </a:lnSpc>
            </a:pPr>
            <a:r>
              <a:rPr lang="en-US" sz="2800" dirty="0" err="1"/>
              <a:t>terfenadine</a:t>
            </a:r>
            <a:r>
              <a:rPr lang="en-US" sz="2800" dirty="0"/>
              <a:t> (</a:t>
            </a:r>
            <a:r>
              <a:rPr lang="en-US" sz="2800" dirty="0" err="1"/>
              <a:t>Seldane</a:t>
            </a:r>
            <a:r>
              <a:rPr lang="en-US" sz="2800" dirty="0"/>
              <a:t>®), the pioneer of this second 	generation  </a:t>
            </a:r>
            <a:r>
              <a:rPr lang="en-US" sz="2800" dirty="0">
                <a:solidFill>
                  <a:srgbClr val="FFFFFF"/>
                </a:solidFill>
              </a:rPr>
              <a:t>(NOW WITHDRAWN)</a:t>
            </a:r>
          </a:p>
          <a:p>
            <a:pPr>
              <a:lnSpc>
                <a:spcPct val="90000"/>
              </a:lnSpc>
            </a:pPr>
            <a:r>
              <a:rPr lang="en-US" sz="2800" dirty="0" err="1"/>
              <a:t>astemizole</a:t>
            </a:r>
            <a:r>
              <a:rPr lang="en-US" sz="2800" dirty="0"/>
              <a:t> (Hismanal®) </a:t>
            </a:r>
            <a:r>
              <a:rPr lang="en-US" sz="2800" dirty="0">
                <a:solidFill>
                  <a:srgbClr val="FFFFFF"/>
                </a:solidFill>
              </a:rPr>
              <a:t>(NOW WITHDRAWN)</a:t>
            </a:r>
            <a:endParaRPr lang="en-US" sz="2800" dirty="0">
              <a:solidFill>
                <a:srgbClr val="FF33CC"/>
              </a:solidFill>
            </a:endParaRPr>
          </a:p>
          <a:p>
            <a:pPr>
              <a:lnSpc>
                <a:spcPct val="90000"/>
              </a:lnSpc>
            </a:pPr>
            <a:r>
              <a:rPr lang="en-US" sz="2800" dirty="0" err="1"/>
              <a:t>fexofenadine</a:t>
            </a:r>
            <a:r>
              <a:rPr lang="en-US" sz="2800" dirty="0"/>
              <a:t> (Allegra®)</a:t>
            </a:r>
            <a:br>
              <a:rPr lang="en-US" sz="2800" dirty="0"/>
            </a:br>
            <a:r>
              <a:rPr lang="en-US" sz="2800" dirty="0"/>
              <a:t>	</a:t>
            </a:r>
            <a:r>
              <a:rPr lang="en-US" sz="2400" dirty="0"/>
              <a:t>(active metabolite of </a:t>
            </a:r>
            <a:r>
              <a:rPr lang="en-US" sz="2400" dirty="0" err="1"/>
              <a:t>terfenadine</a:t>
            </a:r>
            <a:r>
              <a:rPr lang="en-US" sz="2400" dirty="0"/>
              <a:t>)</a:t>
            </a:r>
            <a:endParaRPr lang="en-US" sz="2800" dirty="0"/>
          </a:p>
          <a:p>
            <a:pPr>
              <a:lnSpc>
                <a:spcPct val="90000"/>
              </a:lnSpc>
            </a:pPr>
            <a:r>
              <a:rPr lang="en-US" sz="2800" dirty="0" err="1"/>
              <a:t>cetirizine</a:t>
            </a:r>
            <a:r>
              <a:rPr lang="en-US" sz="2800" dirty="0"/>
              <a:t> (</a:t>
            </a:r>
            <a:r>
              <a:rPr lang="en-US" sz="2800" dirty="0" err="1"/>
              <a:t>Zyrtec</a:t>
            </a:r>
            <a:r>
              <a:rPr lang="en-US" sz="2800" dirty="0"/>
              <a:t>®)</a:t>
            </a:r>
          </a:p>
          <a:p>
            <a:pPr>
              <a:lnSpc>
                <a:spcPct val="90000"/>
              </a:lnSpc>
            </a:pPr>
            <a:r>
              <a:rPr lang="en-US" sz="2800" dirty="0" err="1"/>
              <a:t>loratadine</a:t>
            </a:r>
            <a:r>
              <a:rPr lang="en-US" sz="2800" dirty="0"/>
              <a:t> (Claritin®)</a:t>
            </a:r>
            <a:br>
              <a:rPr lang="en-US" sz="2800" dirty="0"/>
            </a:br>
            <a:r>
              <a:rPr lang="en-US" sz="1600" dirty="0"/>
              <a:t/>
            </a:r>
            <a:br>
              <a:rPr lang="en-US" sz="1600" dirty="0"/>
            </a:br>
            <a:r>
              <a:rPr lang="en-US" sz="2400" dirty="0"/>
              <a:t>Second generation antihistamines are recommended as the first line in treatment of allergic rhinitis by The American College of Allergy Asthma and Immunology (Ann. Allergy Asthma &amp; Immunology, Nov. 1998).  Avoids drowsiness of first generation antihistamines and major adverse reactions of injected corticosteroids.</a:t>
            </a:r>
          </a:p>
        </p:txBody>
      </p:sp>
    </p:spTree>
    <p:extLst>
      <p:ext uri="{BB962C8B-B14F-4D97-AF65-F5344CB8AC3E}">
        <p14:creationId xmlns:p14="http://schemas.microsoft.com/office/powerpoint/2010/main" val="3729008972"/>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7772400" cy="1143000"/>
          </a:xfrm>
        </p:spPr>
        <p:txBody>
          <a:bodyPr>
            <a:normAutofit/>
          </a:bodyPr>
          <a:lstStyle/>
          <a:p>
            <a:r>
              <a:rPr lang="en-US" sz="3200"/>
              <a:t>Terfenadine (Seldane®) blocks K channels:</a:t>
            </a:r>
            <a:br>
              <a:rPr lang="en-US" sz="3200"/>
            </a:br>
            <a:r>
              <a:rPr lang="en-US" sz="3200"/>
              <a:t>May cause torsades de pointes</a:t>
            </a:r>
            <a:endParaRPr lang="en-US" sz="3600"/>
          </a:p>
        </p:txBody>
      </p:sp>
      <p:sp>
        <p:nvSpPr>
          <p:cNvPr id="51203" name="Rectangle 3"/>
          <p:cNvSpPr>
            <a:spLocks noGrp="1" noChangeArrowheads="1"/>
          </p:cNvSpPr>
          <p:nvPr>
            <p:ph sz="quarter" idx="1"/>
          </p:nvPr>
        </p:nvSpPr>
        <p:spPr>
          <a:xfrm>
            <a:off x="685800" y="1600200"/>
            <a:ext cx="7772400" cy="4724400"/>
          </a:xfrm>
        </p:spPr>
        <p:txBody>
          <a:bodyPr>
            <a:normAutofit/>
          </a:bodyPr>
          <a:lstStyle/>
          <a:p>
            <a:r>
              <a:rPr lang="en-US" sz="2800"/>
              <a:t>There is normally a large first pass effect resulting in creation of carboxy-terfenadine (fexofenadine) by CYP3A4</a:t>
            </a:r>
          </a:p>
          <a:p>
            <a:endParaRPr lang="en-US" sz="2800"/>
          </a:p>
          <a:p>
            <a:r>
              <a:rPr lang="en-US" sz="2800"/>
              <a:t>Erythromycin, ketoconazole and other drugs that inhibit CYP3A4 promote accumulation of unchanged terfenadine and, thus, increased the risk of torsade de pointes - prompting withdrawal of terfenadine (similar effects with astemizole, Hismanal®, also withdrawn)</a:t>
            </a:r>
          </a:p>
        </p:txBody>
      </p:sp>
    </p:spTree>
    <p:extLst>
      <p:ext uri="{BB962C8B-B14F-4D97-AF65-F5344CB8AC3E}">
        <p14:creationId xmlns:p14="http://schemas.microsoft.com/office/powerpoint/2010/main" val="1942975566"/>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228600"/>
            <a:ext cx="7772400" cy="1143000"/>
          </a:xfrm>
        </p:spPr>
        <p:txBody>
          <a:bodyPr>
            <a:normAutofit fontScale="90000"/>
          </a:bodyPr>
          <a:lstStyle/>
          <a:p>
            <a:r>
              <a:rPr lang="en-US" sz="3600"/>
              <a:t>General properties of </a:t>
            </a:r>
            <a:r>
              <a:rPr lang="en-US" sz="3600" i="1">
                <a:solidFill>
                  <a:srgbClr val="FFFFFF"/>
                </a:solidFill>
              </a:rPr>
              <a:t>second generation</a:t>
            </a:r>
            <a:r>
              <a:rPr lang="en-US" sz="3600"/>
              <a:t/>
            </a:r>
            <a:br>
              <a:rPr lang="en-US" sz="3600"/>
            </a:br>
            <a:r>
              <a:rPr lang="en-US" sz="3600"/>
              <a:t>H1 antihistamines</a:t>
            </a:r>
          </a:p>
        </p:txBody>
      </p:sp>
      <p:sp>
        <p:nvSpPr>
          <p:cNvPr id="52227" name="Rectangle 3"/>
          <p:cNvSpPr>
            <a:spLocks noGrp="1" noChangeArrowheads="1"/>
          </p:cNvSpPr>
          <p:nvPr>
            <p:ph sz="quarter" idx="1"/>
          </p:nvPr>
        </p:nvSpPr>
        <p:spPr>
          <a:xfrm>
            <a:off x="762000" y="1600200"/>
            <a:ext cx="7772400" cy="4876800"/>
          </a:xfrm>
        </p:spPr>
        <p:txBody>
          <a:bodyPr>
            <a:normAutofit/>
          </a:bodyPr>
          <a:lstStyle/>
          <a:p>
            <a:r>
              <a:rPr lang="en-US" sz="2800"/>
              <a:t>Lipid soluble structure with a highly ionized functional group - less CNS penetration - more selective for peripheral H1 antagonism (less useful in other indications)	</a:t>
            </a:r>
          </a:p>
          <a:p>
            <a:r>
              <a:rPr lang="en-US" sz="2800"/>
              <a:t>Well absorbed</a:t>
            </a:r>
          </a:p>
          <a:p>
            <a:r>
              <a:rPr lang="en-US" sz="2800"/>
              <a:t>Metabolized in the liver</a:t>
            </a:r>
          </a:p>
          <a:p>
            <a:r>
              <a:rPr lang="en-US" sz="2800"/>
              <a:t>Half life about 5-6 hours</a:t>
            </a:r>
          </a:p>
          <a:p>
            <a:endParaRPr lang="en-US" sz="2800"/>
          </a:p>
          <a:p>
            <a:r>
              <a:rPr lang="en-US" sz="2800"/>
              <a:t>(Huge potential market,</a:t>
            </a:r>
            <a:br>
              <a:rPr lang="en-US" sz="2800"/>
            </a:br>
            <a:r>
              <a:rPr lang="en-US" sz="2800"/>
              <a:t>direct consumer advertising)</a:t>
            </a:r>
          </a:p>
        </p:txBody>
      </p:sp>
    </p:spTree>
    <p:extLst>
      <p:ext uri="{BB962C8B-B14F-4D97-AF65-F5344CB8AC3E}">
        <p14:creationId xmlns:p14="http://schemas.microsoft.com/office/powerpoint/2010/main" val="393886599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228600"/>
            <a:ext cx="7772400" cy="1143000"/>
          </a:xfrm>
        </p:spPr>
        <p:txBody>
          <a:bodyPr/>
          <a:lstStyle/>
          <a:p>
            <a:r>
              <a:rPr lang="en-US" sz="3200"/>
              <a:t>Indications for antihistamine examples</a:t>
            </a:r>
            <a:endParaRPr lang="en-US"/>
          </a:p>
        </p:txBody>
      </p:sp>
      <p:sp>
        <p:nvSpPr>
          <p:cNvPr id="80899" name="Rectangle 3"/>
          <p:cNvSpPr>
            <a:spLocks noGrp="1" noChangeArrowheads="1"/>
          </p:cNvSpPr>
          <p:nvPr>
            <p:ph sz="quarter" idx="1"/>
          </p:nvPr>
        </p:nvSpPr>
        <p:spPr>
          <a:xfrm>
            <a:off x="381000" y="2057400"/>
            <a:ext cx="5867400" cy="4648200"/>
          </a:xfrm>
        </p:spPr>
        <p:txBody>
          <a:bodyPr/>
          <a:lstStyle/>
          <a:p>
            <a:pPr>
              <a:lnSpc>
                <a:spcPct val="90000"/>
              </a:lnSpc>
            </a:pPr>
            <a:r>
              <a:rPr lang="en-US" b="1" u="sng">
                <a:solidFill>
                  <a:srgbClr val="FFFFFF"/>
                </a:solidFill>
              </a:rPr>
              <a:t>promethazine</a:t>
            </a:r>
            <a:endParaRPr lang="en-US" sz="2400" u="sng"/>
          </a:p>
          <a:p>
            <a:pPr>
              <a:lnSpc>
                <a:spcPct val="90000"/>
              </a:lnSpc>
            </a:pPr>
            <a:r>
              <a:rPr lang="en-US" sz="2400"/>
              <a:t>Rhinitis</a:t>
            </a:r>
          </a:p>
          <a:p>
            <a:pPr>
              <a:lnSpc>
                <a:spcPct val="90000"/>
              </a:lnSpc>
            </a:pPr>
            <a:r>
              <a:rPr lang="en-US" sz="2400"/>
              <a:t>Urticaria &amp; angioedema</a:t>
            </a:r>
          </a:p>
          <a:p>
            <a:pPr>
              <a:lnSpc>
                <a:spcPct val="90000"/>
              </a:lnSpc>
            </a:pPr>
            <a:r>
              <a:rPr lang="en-US" sz="2400"/>
              <a:t>Allergic conjunctivitis</a:t>
            </a:r>
          </a:p>
          <a:p>
            <a:pPr>
              <a:lnSpc>
                <a:spcPct val="90000"/>
              </a:lnSpc>
            </a:pPr>
            <a:r>
              <a:rPr lang="en-US" sz="2400"/>
              <a:t>Anaphylaxis (with EPI)</a:t>
            </a:r>
          </a:p>
          <a:p>
            <a:pPr>
              <a:lnSpc>
                <a:spcPct val="90000"/>
              </a:lnSpc>
            </a:pPr>
            <a:endParaRPr lang="en-US" sz="2400"/>
          </a:p>
          <a:p>
            <a:pPr>
              <a:lnSpc>
                <a:spcPct val="90000"/>
              </a:lnSpc>
            </a:pPr>
            <a:r>
              <a:rPr lang="en-US" sz="2400"/>
              <a:t>Pre/post op sedation</a:t>
            </a:r>
          </a:p>
          <a:p>
            <a:pPr>
              <a:lnSpc>
                <a:spcPct val="90000"/>
              </a:lnSpc>
            </a:pPr>
            <a:r>
              <a:rPr lang="en-US" sz="2400"/>
              <a:t>Prevention of N&amp;V</a:t>
            </a:r>
          </a:p>
          <a:p>
            <a:pPr>
              <a:lnSpc>
                <a:spcPct val="90000"/>
              </a:lnSpc>
            </a:pPr>
            <a:r>
              <a:rPr lang="en-US" sz="2400"/>
              <a:t>Prevention of motion sickness</a:t>
            </a:r>
          </a:p>
          <a:p>
            <a:pPr>
              <a:lnSpc>
                <a:spcPct val="90000"/>
              </a:lnSpc>
            </a:pPr>
            <a:r>
              <a:rPr lang="en-US" sz="2400"/>
              <a:t>Adjunct to pain meds  (esp. hydroxyzine)</a:t>
            </a:r>
          </a:p>
          <a:p>
            <a:pPr>
              <a:lnSpc>
                <a:spcPct val="90000"/>
              </a:lnSpc>
            </a:pPr>
            <a:r>
              <a:rPr lang="en-US" sz="2400"/>
              <a:t>(local anesthetic)</a:t>
            </a:r>
            <a:endParaRPr lang="en-US"/>
          </a:p>
        </p:txBody>
      </p:sp>
      <p:sp>
        <p:nvSpPr>
          <p:cNvPr id="80900" name="Rectangle 4"/>
          <p:cNvSpPr>
            <a:spLocks noGrp="1" noChangeArrowheads="1"/>
          </p:cNvSpPr>
          <p:nvPr>
            <p:ph sz="quarter" idx="2"/>
          </p:nvPr>
        </p:nvSpPr>
        <p:spPr>
          <a:xfrm>
            <a:off x="5105400" y="2133600"/>
            <a:ext cx="3810000" cy="4114800"/>
          </a:xfrm>
        </p:spPr>
        <p:txBody>
          <a:bodyPr/>
          <a:lstStyle/>
          <a:p>
            <a:r>
              <a:rPr lang="en-US" b="1" u="sng">
                <a:solidFill>
                  <a:srgbClr val="FFFFFF"/>
                </a:solidFill>
              </a:rPr>
              <a:t>fexofenadine</a:t>
            </a:r>
            <a:endParaRPr lang="en-US" sz="2400" u="sng"/>
          </a:p>
          <a:p>
            <a:r>
              <a:rPr lang="en-US" sz="2400"/>
              <a:t>Seasonal allergic rhinitis</a:t>
            </a:r>
          </a:p>
          <a:p>
            <a:r>
              <a:rPr lang="en-US" sz="2400"/>
              <a:t>Urticaria, chronic</a:t>
            </a:r>
            <a:endParaRPr lang="en-US"/>
          </a:p>
        </p:txBody>
      </p:sp>
      <p:sp>
        <p:nvSpPr>
          <p:cNvPr id="80901" name="Text Box 5"/>
          <p:cNvSpPr txBox="1">
            <a:spLocks noChangeArrowheads="1"/>
          </p:cNvSpPr>
          <p:nvPr/>
        </p:nvSpPr>
        <p:spPr bwMode="auto">
          <a:xfrm>
            <a:off x="609600" y="1538288"/>
            <a:ext cx="3711575" cy="519112"/>
          </a:xfrm>
          <a:prstGeom prst="rect">
            <a:avLst/>
          </a:prstGeom>
          <a:noFill/>
          <a:ln w="9525">
            <a:noFill/>
            <a:miter lim="800000"/>
            <a:headEnd/>
            <a:tailEnd/>
          </a:ln>
          <a:effectLst/>
        </p:spPr>
        <p:txBody>
          <a:bodyPr>
            <a:spAutoFit/>
          </a:bodyPr>
          <a:lstStyle/>
          <a:p>
            <a:pPr>
              <a:spcBef>
                <a:spcPct val="50000"/>
              </a:spcBef>
            </a:pPr>
            <a:r>
              <a:rPr lang="en-US" i="1">
                <a:solidFill>
                  <a:srgbClr val="FFFFFF"/>
                </a:solidFill>
              </a:rPr>
              <a:t>First generation</a:t>
            </a:r>
          </a:p>
        </p:txBody>
      </p:sp>
      <p:sp>
        <p:nvSpPr>
          <p:cNvPr id="80902" name="Rectangle 6"/>
          <p:cNvSpPr>
            <a:spLocks noChangeArrowheads="1"/>
          </p:cNvSpPr>
          <p:nvPr/>
        </p:nvSpPr>
        <p:spPr bwMode="auto">
          <a:xfrm>
            <a:off x="5257800" y="1600200"/>
            <a:ext cx="2840038" cy="519113"/>
          </a:xfrm>
          <a:prstGeom prst="rect">
            <a:avLst/>
          </a:prstGeom>
          <a:noFill/>
          <a:ln w="9525">
            <a:noFill/>
            <a:miter lim="800000"/>
            <a:headEnd/>
            <a:tailEnd/>
          </a:ln>
          <a:effectLst/>
        </p:spPr>
        <p:txBody>
          <a:bodyPr wrap="none">
            <a:spAutoFit/>
          </a:bodyPr>
          <a:lstStyle/>
          <a:p>
            <a:r>
              <a:rPr lang="en-US" i="1">
                <a:solidFill>
                  <a:srgbClr val="FFFFFF"/>
                </a:solidFill>
              </a:rPr>
              <a:t>Second generation</a:t>
            </a:r>
          </a:p>
        </p:txBody>
      </p:sp>
    </p:spTree>
    <p:extLst>
      <p:ext uri="{BB962C8B-B14F-4D97-AF65-F5344CB8AC3E}">
        <p14:creationId xmlns:p14="http://schemas.microsoft.com/office/powerpoint/2010/main" val="130760777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609600" y="381000"/>
            <a:ext cx="7864475" cy="519113"/>
          </a:xfrm>
          <a:prstGeom prst="rect">
            <a:avLst/>
          </a:prstGeom>
          <a:noFill/>
          <a:ln w="9525">
            <a:noFill/>
            <a:miter lim="800000"/>
            <a:headEnd/>
            <a:tailEnd/>
          </a:ln>
          <a:effectLst/>
        </p:spPr>
        <p:txBody>
          <a:bodyPr>
            <a:spAutoFit/>
          </a:bodyPr>
          <a:lstStyle/>
          <a:p>
            <a:pPr algn="ctr"/>
            <a:r>
              <a:rPr lang="en-US"/>
              <a:t>Input and integration of the vomiting reflex</a:t>
            </a:r>
          </a:p>
        </p:txBody>
      </p:sp>
      <p:pic>
        <p:nvPicPr>
          <p:cNvPr id="116741" name="Picture 5"/>
          <p:cNvPicPr>
            <a:picLocks noChangeAspect="1" noChangeArrowheads="1"/>
          </p:cNvPicPr>
          <p:nvPr/>
        </p:nvPicPr>
        <p:blipFill>
          <a:blip r:embed="rId3"/>
          <a:srcRect/>
          <a:stretch>
            <a:fillRect/>
          </a:stretch>
        </p:blipFill>
        <p:spPr bwMode="auto">
          <a:xfrm>
            <a:off x="76200" y="1066800"/>
            <a:ext cx="8915400" cy="5649913"/>
          </a:xfrm>
          <a:prstGeom prst="rect">
            <a:avLst/>
          </a:prstGeom>
          <a:noFill/>
        </p:spPr>
      </p:pic>
    </p:spTree>
    <p:extLst>
      <p:ext uri="{BB962C8B-B14F-4D97-AF65-F5344CB8AC3E}">
        <p14:creationId xmlns:p14="http://schemas.microsoft.com/office/powerpoint/2010/main" val="16394447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838200" y="228600"/>
            <a:ext cx="7772400" cy="1143000"/>
          </a:xfrm>
        </p:spPr>
        <p:txBody>
          <a:bodyPr>
            <a:normAutofit/>
          </a:bodyPr>
          <a:lstStyle/>
          <a:p>
            <a:r>
              <a:rPr lang="en-US" sz="3200">
                <a:solidFill>
                  <a:srgbClr val="000000"/>
                </a:solidFill>
              </a:rPr>
              <a:t>Clinically important relief (CIR) produced by antihistamines in allergic rhinitis</a:t>
            </a:r>
            <a:endParaRPr lang="en-US"/>
          </a:p>
        </p:txBody>
      </p:sp>
      <p:sp>
        <p:nvSpPr>
          <p:cNvPr id="182275" name="Text Box 3"/>
          <p:cNvSpPr txBox="1">
            <a:spLocks noChangeArrowheads="1"/>
          </p:cNvSpPr>
          <p:nvPr/>
        </p:nvSpPr>
        <p:spPr bwMode="auto">
          <a:xfrm>
            <a:off x="762000" y="5943600"/>
            <a:ext cx="7840663" cy="641350"/>
          </a:xfrm>
          <a:prstGeom prst="rect">
            <a:avLst/>
          </a:prstGeom>
          <a:noFill/>
          <a:ln w="9525">
            <a:noFill/>
            <a:miter lim="800000"/>
            <a:headEnd/>
            <a:tailEnd/>
          </a:ln>
          <a:effectLst/>
        </p:spPr>
        <p:txBody>
          <a:bodyPr wrap="none">
            <a:spAutoFit/>
          </a:bodyPr>
          <a:lstStyle/>
          <a:p>
            <a:r>
              <a:rPr lang="en-US" sz="1800">
                <a:solidFill>
                  <a:srgbClr val="000000"/>
                </a:solidFill>
              </a:rPr>
              <a:t>Adapted from Day et al., Annals of Allergy, Asthma and Immunology, 79: 163-171</a:t>
            </a:r>
          </a:p>
          <a:p>
            <a:r>
              <a:rPr lang="en-US" sz="1800">
                <a:solidFill>
                  <a:srgbClr val="000000"/>
                </a:solidFill>
              </a:rPr>
              <a:t>Financial support from Nordic Merrill Dow, Canada</a:t>
            </a:r>
            <a:endParaRPr lang="en-US" sz="2400"/>
          </a:p>
        </p:txBody>
      </p:sp>
      <p:pic>
        <p:nvPicPr>
          <p:cNvPr id="182276" name="Picture 4"/>
          <p:cNvPicPr>
            <a:picLocks noChangeAspect="1" noChangeArrowheads="1"/>
          </p:cNvPicPr>
          <p:nvPr/>
        </p:nvPicPr>
        <p:blipFill>
          <a:blip r:embed="rId3"/>
          <a:srcRect/>
          <a:stretch>
            <a:fillRect/>
          </a:stretch>
        </p:blipFill>
        <p:spPr bwMode="auto">
          <a:xfrm>
            <a:off x="706438" y="1752600"/>
            <a:ext cx="7734300" cy="3771900"/>
          </a:xfrm>
          <a:prstGeom prst="rect">
            <a:avLst/>
          </a:prstGeom>
          <a:noFill/>
          <a:ln w="9525">
            <a:noFill/>
            <a:miter lim="800000"/>
            <a:headEnd/>
            <a:tailEnd/>
          </a:ln>
          <a:effectLst/>
        </p:spPr>
      </p:pic>
    </p:spTree>
    <p:extLst>
      <p:ext uri="{BB962C8B-B14F-4D97-AF65-F5344CB8AC3E}">
        <p14:creationId xmlns:p14="http://schemas.microsoft.com/office/powerpoint/2010/main" val="2907458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457200" y="152400"/>
            <a:ext cx="8229600"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dirty="0" smtClean="0"/>
              <a:t>Adverse  drug  reactions</a:t>
            </a:r>
          </a:p>
        </p:txBody>
      </p:sp>
      <p:sp>
        <p:nvSpPr>
          <p:cNvPr id="5" name="Rectangle 2"/>
          <p:cNvSpPr>
            <a:spLocks noGrp="1" noChangeArrowheads="1"/>
          </p:cNvSpPr>
          <p:nvPr>
            <p:ph idx="1"/>
          </p:nvPr>
        </p:nvSpPr>
        <p:spPr bwMode="auto">
          <a:xfrm>
            <a:off x="304800" y="990600"/>
            <a:ext cx="83820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just" eaLnBrk="1" hangingPunct="1">
              <a:lnSpc>
                <a:spcPct val="90000"/>
              </a:lnSpc>
              <a:spcBef>
                <a:spcPts val="0"/>
              </a:spcBef>
            </a:pPr>
            <a:r>
              <a:rPr lang="en-US" sz="2400" b="1" dirty="0" smtClean="0">
                <a:solidFill>
                  <a:srgbClr val="0033CC"/>
                </a:solidFill>
              </a:rPr>
              <a:t>Side  Effect </a:t>
            </a:r>
          </a:p>
          <a:p>
            <a:pPr lvl="1" algn="just" eaLnBrk="1" hangingPunct="1">
              <a:lnSpc>
                <a:spcPct val="90000"/>
              </a:lnSpc>
              <a:spcBef>
                <a:spcPts val="0"/>
              </a:spcBef>
            </a:pPr>
            <a:r>
              <a:rPr lang="en-US" sz="2400" b="1" dirty="0" smtClean="0"/>
              <a:t>Unavoidable unintended pharmacodynamic  effects  that  occur  at  a  therapeutic  dose </a:t>
            </a:r>
          </a:p>
          <a:p>
            <a:pPr lvl="2" algn="just" eaLnBrk="1" hangingPunct="1">
              <a:lnSpc>
                <a:spcPct val="90000"/>
              </a:lnSpc>
              <a:spcBef>
                <a:spcPts val="0"/>
              </a:spcBef>
            </a:pPr>
            <a:r>
              <a:rPr lang="en-US" b="1" dirty="0" smtClean="0">
                <a:solidFill>
                  <a:srgbClr val="F400F4"/>
                </a:solidFill>
              </a:rPr>
              <a:t>Dryness of mouth  with  Atropine</a:t>
            </a:r>
          </a:p>
          <a:p>
            <a:pPr algn="just" eaLnBrk="1" hangingPunct="1">
              <a:lnSpc>
                <a:spcPct val="90000"/>
              </a:lnSpc>
              <a:spcBef>
                <a:spcPts val="0"/>
              </a:spcBef>
            </a:pPr>
            <a:r>
              <a:rPr lang="en-US" sz="2400" b="1" dirty="0" smtClean="0">
                <a:solidFill>
                  <a:srgbClr val="0033CC"/>
                </a:solidFill>
              </a:rPr>
              <a:t>Toxic  effects</a:t>
            </a:r>
          </a:p>
          <a:p>
            <a:pPr lvl="1" algn="just" eaLnBrk="1" hangingPunct="1">
              <a:lnSpc>
                <a:spcPct val="90000"/>
              </a:lnSpc>
              <a:spcBef>
                <a:spcPts val="0"/>
              </a:spcBef>
            </a:pPr>
            <a:r>
              <a:rPr lang="en-US" sz="2400" b="1" dirty="0" smtClean="0"/>
              <a:t>Result  of   excessive   pharmacological action  of  the  drug  due  to  over dosage or  prolonged  use</a:t>
            </a:r>
          </a:p>
          <a:p>
            <a:pPr lvl="2" algn="just" eaLnBrk="1" hangingPunct="1">
              <a:lnSpc>
                <a:spcPct val="90000"/>
              </a:lnSpc>
              <a:spcBef>
                <a:spcPts val="0"/>
              </a:spcBef>
            </a:pPr>
            <a:r>
              <a:rPr lang="en-US" b="1" dirty="0" smtClean="0">
                <a:solidFill>
                  <a:srgbClr val="F400F4"/>
                </a:solidFill>
              </a:rPr>
              <a:t>Hepatic  necrosis  from  paracetamol over dosage</a:t>
            </a:r>
          </a:p>
          <a:p>
            <a:pPr algn="just" eaLnBrk="1" hangingPunct="1">
              <a:lnSpc>
                <a:spcPct val="90000"/>
              </a:lnSpc>
              <a:spcBef>
                <a:spcPts val="0"/>
              </a:spcBef>
            </a:pPr>
            <a:r>
              <a:rPr lang="en-US" sz="2400" b="1" dirty="0" smtClean="0">
                <a:solidFill>
                  <a:srgbClr val="0033CC"/>
                </a:solidFill>
              </a:rPr>
              <a:t>Drug  intolerance</a:t>
            </a:r>
          </a:p>
          <a:p>
            <a:pPr lvl="1" algn="just" eaLnBrk="1" hangingPunct="1">
              <a:lnSpc>
                <a:spcPct val="90000"/>
              </a:lnSpc>
              <a:spcBef>
                <a:spcPts val="0"/>
              </a:spcBef>
            </a:pPr>
            <a:r>
              <a:rPr lang="en-US" sz="2400" b="1" dirty="0" smtClean="0"/>
              <a:t>Toxic  effects  of  a  drug  in an  individual at  therapeutic  doses</a:t>
            </a:r>
          </a:p>
          <a:p>
            <a:pPr lvl="2" algn="just" eaLnBrk="1" hangingPunct="1">
              <a:lnSpc>
                <a:spcPct val="90000"/>
              </a:lnSpc>
              <a:spcBef>
                <a:spcPts val="0"/>
              </a:spcBef>
            </a:pPr>
            <a:r>
              <a:rPr lang="en-US" b="1" dirty="0" smtClean="0">
                <a:solidFill>
                  <a:srgbClr val="F400F4"/>
                </a:solidFill>
              </a:rPr>
              <a:t>Vomiting  with  a  single  dose  of salicylate</a:t>
            </a:r>
          </a:p>
          <a:p>
            <a:pPr algn="just" eaLnBrk="1" hangingPunct="1">
              <a:lnSpc>
                <a:spcPts val="4000"/>
              </a:lnSpc>
              <a:spcBef>
                <a:spcPts val="0"/>
              </a:spcBef>
            </a:pPr>
            <a:r>
              <a:rPr lang="en-US" sz="2400" b="1" dirty="0" smtClean="0">
                <a:solidFill>
                  <a:srgbClr val="0033CC"/>
                </a:solidFill>
              </a:rPr>
              <a:t>Drug  tolerance</a:t>
            </a:r>
          </a:p>
          <a:p>
            <a:pPr lvl="1" algn="just" eaLnBrk="1" hangingPunct="1">
              <a:lnSpc>
                <a:spcPct val="125000"/>
              </a:lnSpc>
              <a:spcBef>
                <a:spcPts val="0"/>
              </a:spcBef>
            </a:pPr>
            <a:r>
              <a:rPr lang="en-US" sz="2400" b="1" dirty="0" smtClean="0"/>
              <a:t>Decreased response to  the same amount of drug after repeated administration </a:t>
            </a:r>
          </a:p>
        </p:txBody>
      </p:sp>
    </p:spTree>
    <p:extLst>
      <p:ext uri="{BB962C8B-B14F-4D97-AF65-F5344CB8AC3E}">
        <p14:creationId xmlns:p14="http://schemas.microsoft.com/office/powerpoint/2010/main" val="392028677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838200"/>
          </a:xfrm>
        </p:spPr>
        <p:txBody>
          <a:bodyPr/>
          <a:lstStyle/>
          <a:p>
            <a:r>
              <a:rPr lang="en-US" sz="3200"/>
              <a:t>Worth noting…...</a:t>
            </a:r>
            <a:endParaRPr lang="en-US" sz="3600"/>
          </a:p>
        </p:txBody>
      </p:sp>
      <p:sp>
        <p:nvSpPr>
          <p:cNvPr id="103427" name="Rectangle 3"/>
          <p:cNvSpPr>
            <a:spLocks noGrp="1" noChangeArrowheads="1"/>
          </p:cNvSpPr>
          <p:nvPr>
            <p:ph sz="quarter" idx="1"/>
          </p:nvPr>
        </p:nvSpPr>
        <p:spPr>
          <a:xfrm>
            <a:off x="685800" y="1143000"/>
            <a:ext cx="7772400" cy="4114800"/>
          </a:xfrm>
        </p:spPr>
        <p:txBody>
          <a:bodyPr>
            <a:normAutofit fontScale="92500" lnSpcReduction="10000"/>
          </a:bodyPr>
          <a:lstStyle/>
          <a:p>
            <a:pPr>
              <a:lnSpc>
                <a:spcPct val="90000"/>
              </a:lnSpc>
            </a:pPr>
            <a:r>
              <a:rPr lang="en-US" sz="2800"/>
              <a:t>First generation antihistamines are virtually without value in the treatment of asthma; may be relatively contraindicated.  The main benefit in pruritis may be sedation……on the other hand, a main cause of driver drowsiness may be traced to antihistamines…….</a:t>
            </a:r>
          </a:p>
          <a:p>
            <a:pPr>
              <a:lnSpc>
                <a:spcPct val="90000"/>
              </a:lnSpc>
            </a:pPr>
            <a:endParaRPr lang="en-US" sz="2800"/>
          </a:p>
          <a:p>
            <a:pPr>
              <a:lnSpc>
                <a:spcPct val="90000"/>
              </a:lnSpc>
            </a:pPr>
            <a:r>
              <a:rPr lang="en-US" sz="2800"/>
              <a:t>Second generations antihistamines may be useful </a:t>
            </a:r>
            <a:r>
              <a:rPr lang="en-US" sz="2800">
                <a:solidFill>
                  <a:srgbClr val="FF0000"/>
                </a:solidFill>
              </a:rPr>
              <a:t>(off label)</a:t>
            </a:r>
            <a:br>
              <a:rPr lang="en-US" sz="2800">
                <a:solidFill>
                  <a:srgbClr val="FF0000"/>
                </a:solidFill>
              </a:rPr>
            </a:br>
            <a:r>
              <a:rPr lang="en-US" sz="2800"/>
              <a:t> in some patients with asthma (e.g., 20 mg of cetirizine has a bronchodilator action additive to that of albuterol in subjects with FEV1 of 50-80% of predicted, Spector et al., 1995).  </a:t>
            </a:r>
          </a:p>
        </p:txBody>
      </p:sp>
    </p:spTree>
    <p:extLst>
      <p:ext uri="{BB962C8B-B14F-4D97-AF65-F5344CB8AC3E}">
        <p14:creationId xmlns:p14="http://schemas.microsoft.com/office/powerpoint/2010/main" val="580019811"/>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57200" y="2438400"/>
            <a:ext cx="7848600" cy="1066800"/>
          </a:xfrm>
        </p:spPr>
        <p:txBody>
          <a:bodyPr rtlCol="0">
            <a:normAutofit/>
          </a:bodyPr>
          <a:lstStyle/>
          <a:p>
            <a:pPr eaLnBrk="1" fontAlgn="auto" hangingPunct="1">
              <a:lnSpc>
                <a:spcPct val="90000"/>
              </a:lnSpc>
              <a:spcAft>
                <a:spcPts val="0"/>
              </a:spcAft>
              <a:buFont typeface="Arial" pitchFamily="34" charset="0"/>
              <a:buNone/>
              <a:defRPr/>
            </a:pPr>
            <a:r>
              <a:rPr lang="en-US" sz="4800" b="1" dirty="0" smtClean="0">
                <a:solidFill>
                  <a:schemeClr val="hlink"/>
                </a:solidFill>
              </a:rPr>
              <a:t>Anti Cancer Chemotherapy</a:t>
            </a:r>
          </a:p>
          <a:p>
            <a:pPr eaLnBrk="1" fontAlgn="auto" hangingPunct="1">
              <a:lnSpc>
                <a:spcPct val="90000"/>
              </a:lnSpc>
              <a:spcAft>
                <a:spcPts val="0"/>
              </a:spcAft>
              <a:buFont typeface="Arial" pitchFamily="34" charset="0"/>
              <a:buNone/>
              <a:defRPr/>
            </a:pPr>
            <a:endParaRPr lang="en-US" sz="4800" b="1" dirty="0" smtClean="0"/>
          </a:p>
        </p:txBody>
      </p:sp>
      <p:sp>
        <p:nvSpPr>
          <p:cNvPr id="2" name="TextBox 1"/>
          <p:cNvSpPr txBox="1"/>
          <p:nvPr/>
        </p:nvSpPr>
        <p:spPr>
          <a:xfrm>
            <a:off x="1600200" y="4114800"/>
            <a:ext cx="6400800" cy="923330"/>
          </a:xfrm>
          <a:prstGeom prst="rect">
            <a:avLst/>
          </a:prstGeom>
          <a:noFill/>
        </p:spPr>
        <p:txBody>
          <a:bodyPr wrap="square" rtlCol="0">
            <a:spAutoFit/>
          </a:bodyPr>
          <a:lstStyle/>
          <a:p>
            <a:r>
              <a:rPr lang="en-US" dirty="0" err="1" smtClean="0"/>
              <a:t>Kirimi</a:t>
            </a:r>
            <a:r>
              <a:rPr lang="en-US" dirty="0" smtClean="0"/>
              <a:t> </a:t>
            </a:r>
            <a:r>
              <a:rPr lang="en-US" dirty="0" err="1" smtClean="0"/>
              <a:t>shadrack</a:t>
            </a:r>
            <a:endParaRPr lang="en-US" dirty="0" smtClean="0"/>
          </a:p>
          <a:p>
            <a:r>
              <a:rPr lang="en-US" dirty="0" smtClean="0"/>
              <a:t>Lecturer</a:t>
            </a:r>
          </a:p>
          <a:p>
            <a:r>
              <a:rPr lang="en-US" dirty="0" err="1" smtClean="0"/>
              <a:t>Kmtc</a:t>
            </a:r>
            <a:r>
              <a:rPr lang="en-US" dirty="0" smtClean="0"/>
              <a:t> </a:t>
            </a:r>
            <a:r>
              <a:rPr lang="en-US" dirty="0" err="1" smtClean="0"/>
              <a:t>nairobi</a:t>
            </a:r>
            <a:endParaRPr lang="en-US" dirty="0"/>
          </a:p>
        </p:txBody>
      </p:sp>
    </p:spTree>
    <p:extLst>
      <p:ext uri="{BB962C8B-B14F-4D97-AF65-F5344CB8AC3E}">
        <p14:creationId xmlns:p14="http://schemas.microsoft.com/office/powerpoint/2010/main" val="1879618749"/>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609600"/>
            <a:ext cx="8229600" cy="5867400"/>
          </a:xfrm>
        </p:spPr>
        <p:txBody>
          <a:bodyPr/>
          <a:lstStyle/>
          <a:p>
            <a:pPr eaLnBrk="1" hangingPunct="1"/>
            <a:r>
              <a:rPr lang="en-US" smtClean="0">
                <a:solidFill>
                  <a:srgbClr val="7030A0"/>
                </a:solidFill>
              </a:rPr>
              <a:t>Cancer </a:t>
            </a:r>
          </a:p>
          <a:p>
            <a:pPr lvl="1" eaLnBrk="1" hangingPunct="1"/>
            <a:r>
              <a:rPr lang="en-US" smtClean="0"/>
              <a:t>Uncontrolled  multiplication and spread within the body  of abnormal forms of body's own cells </a:t>
            </a:r>
          </a:p>
          <a:p>
            <a:pPr eaLnBrk="1" hangingPunct="1"/>
            <a:r>
              <a:rPr lang="en-US" smtClean="0">
                <a:solidFill>
                  <a:srgbClr val="7030A0"/>
                </a:solidFill>
              </a:rPr>
              <a:t>Neoplasm </a:t>
            </a:r>
          </a:p>
          <a:p>
            <a:pPr lvl="1" eaLnBrk="1" hangingPunct="1"/>
            <a:r>
              <a:rPr lang="en-US" smtClean="0"/>
              <a:t>A mass of tissue formed as a result of </a:t>
            </a:r>
          </a:p>
          <a:p>
            <a:pPr lvl="2" eaLnBrk="1" hangingPunct="1"/>
            <a:r>
              <a:rPr lang="en-US" smtClean="0"/>
              <a:t>Abnormal </a:t>
            </a:r>
          </a:p>
          <a:p>
            <a:pPr lvl="2" eaLnBrk="1" hangingPunct="1"/>
            <a:r>
              <a:rPr lang="en-US" smtClean="0"/>
              <a:t>Excessive </a:t>
            </a:r>
          </a:p>
          <a:p>
            <a:pPr lvl="2" eaLnBrk="1" hangingPunct="1"/>
            <a:r>
              <a:rPr lang="en-US" smtClean="0"/>
              <a:t>Uncoordinated </a:t>
            </a:r>
          </a:p>
          <a:p>
            <a:pPr lvl="2" eaLnBrk="1" hangingPunct="1"/>
            <a:r>
              <a:rPr lang="en-US" smtClean="0"/>
              <a:t>Autonomous  and</a:t>
            </a:r>
          </a:p>
          <a:p>
            <a:pPr lvl="2" eaLnBrk="1" hangingPunct="1"/>
            <a:r>
              <a:rPr lang="en-US" smtClean="0"/>
              <a:t>purposeless  </a:t>
            </a:r>
          </a:p>
          <a:p>
            <a:pPr lvl="2" eaLnBrk="1" hangingPunct="1">
              <a:buFont typeface="Arial" charset="0"/>
              <a:buNone/>
            </a:pPr>
            <a:r>
              <a:rPr lang="en-US" sz="2800" smtClean="0"/>
              <a:t>Proliferation of cells </a:t>
            </a:r>
          </a:p>
        </p:txBody>
      </p:sp>
    </p:spTree>
    <p:extLst>
      <p:ext uri="{BB962C8B-B14F-4D97-AF65-F5344CB8AC3E}">
        <p14:creationId xmlns:p14="http://schemas.microsoft.com/office/powerpoint/2010/main" val="665451311"/>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1417638"/>
          </a:xfrm>
          <a:solidFill>
            <a:schemeClr val="accent5">
              <a:lumMod val="20000"/>
              <a:lumOff val="80000"/>
            </a:schemeClr>
          </a:solidFill>
        </p:spPr>
        <p:txBody>
          <a:bodyPr/>
          <a:lstStyle/>
          <a:p>
            <a:pPr eaLnBrk="1" hangingPunct="1">
              <a:defRPr/>
            </a:pPr>
            <a:r>
              <a:rPr lang="en-US" dirty="0" smtClean="0"/>
              <a:t>Why term chemotherapy </a:t>
            </a:r>
          </a:p>
        </p:txBody>
      </p:sp>
      <p:sp>
        <p:nvSpPr>
          <p:cNvPr id="4099" name="Content Placeholder 2"/>
          <p:cNvSpPr>
            <a:spLocks noGrp="1"/>
          </p:cNvSpPr>
          <p:nvPr>
            <p:ph idx="1"/>
          </p:nvPr>
        </p:nvSpPr>
        <p:spPr/>
        <p:txBody>
          <a:bodyPr/>
          <a:lstStyle/>
          <a:p>
            <a:pPr eaLnBrk="1" hangingPunct="1"/>
            <a:r>
              <a:rPr lang="en-US" smtClean="0"/>
              <a:t>Like infective disease </a:t>
            </a:r>
          </a:p>
          <a:p>
            <a:pPr lvl="1" eaLnBrk="1" hangingPunct="1"/>
            <a:r>
              <a:rPr lang="en-US" smtClean="0"/>
              <a:t>Some malignant cells can be cultured </a:t>
            </a:r>
          </a:p>
          <a:p>
            <a:pPr lvl="1" eaLnBrk="1" hangingPunct="1"/>
            <a:r>
              <a:rPr lang="en-US" smtClean="0"/>
              <a:t>Some malignancies can be transmitted by innoculation </a:t>
            </a:r>
          </a:p>
        </p:txBody>
      </p:sp>
    </p:spTree>
    <p:extLst>
      <p:ext uri="{BB962C8B-B14F-4D97-AF65-F5344CB8AC3E}">
        <p14:creationId xmlns:p14="http://schemas.microsoft.com/office/powerpoint/2010/main" val="265789932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1143000"/>
          </a:xfrm>
          <a:solidFill>
            <a:schemeClr val="accent5">
              <a:lumMod val="20000"/>
              <a:lumOff val="80000"/>
            </a:schemeClr>
          </a:solidFill>
          <a:ln>
            <a:solidFill>
              <a:srgbClr val="0070C0"/>
            </a:solidFill>
          </a:ln>
        </p:spPr>
        <p:txBody>
          <a:bodyPr>
            <a:normAutofit fontScale="90000"/>
          </a:bodyPr>
          <a:lstStyle/>
          <a:p>
            <a:pPr eaLnBrk="1" hangingPunct="1">
              <a:defRPr/>
            </a:pPr>
            <a:r>
              <a:rPr lang="en-US" sz="3600" dirty="0" smtClean="0"/>
              <a:t>Cancer chemotherapy not as successful as antimicrobial chemotherapy </a:t>
            </a:r>
          </a:p>
        </p:txBody>
      </p:sp>
      <p:sp>
        <p:nvSpPr>
          <p:cNvPr id="5123" name="Content Placeholder 2"/>
          <p:cNvSpPr>
            <a:spLocks noGrp="1"/>
          </p:cNvSpPr>
          <p:nvPr>
            <p:ph idx="1"/>
          </p:nvPr>
        </p:nvSpPr>
        <p:spPr>
          <a:xfrm>
            <a:off x="304800" y="1371600"/>
            <a:ext cx="8382000" cy="5486400"/>
          </a:xfrm>
        </p:spPr>
        <p:txBody>
          <a:bodyPr/>
          <a:lstStyle/>
          <a:p>
            <a:pPr eaLnBrk="1" hangingPunct="1"/>
            <a:r>
              <a:rPr lang="en-US" smtClean="0"/>
              <a:t>Metabolism in parasite differs qualitatively from host cells, while metabolism in cancer cells differ only quantitatively from normal host cells </a:t>
            </a:r>
          </a:p>
          <a:p>
            <a:pPr lvl="1" eaLnBrk="1" hangingPunct="1"/>
            <a:r>
              <a:rPr lang="en-US" smtClean="0"/>
              <a:t>Hence target selectivity is more difficult in cancer</a:t>
            </a:r>
          </a:p>
          <a:p>
            <a:pPr lvl="1" eaLnBrk="1" hangingPunct="1"/>
            <a:r>
              <a:rPr lang="en-US" smtClean="0"/>
              <a:t>cancer there is no substantial immune response</a:t>
            </a:r>
          </a:p>
          <a:p>
            <a:pPr lvl="1" eaLnBrk="1" hangingPunct="1"/>
            <a:r>
              <a:rPr lang="en-US" smtClean="0"/>
              <a:t>Diagnostic complexity: delay in institution of treatment</a:t>
            </a:r>
          </a:p>
          <a:p>
            <a:pPr lvl="1" eaLnBrk="1" hangingPunct="1">
              <a:buFont typeface="Arial" charset="0"/>
              <a:buNone/>
            </a:pPr>
            <a:endParaRPr lang="en-US" smtClean="0"/>
          </a:p>
        </p:txBody>
      </p:sp>
    </p:spTree>
    <p:extLst>
      <p:ext uri="{BB962C8B-B14F-4D97-AF65-F5344CB8AC3E}">
        <p14:creationId xmlns:p14="http://schemas.microsoft.com/office/powerpoint/2010/main" val="112807724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295400"/>
          </a:xfrm>
          <a:solidFill>
            <a:schemeClr val="accent5">
              <a:lumMod val="20000"/>
              <a:lumOff val="80000"/>
            </a:schemeClr>
          </a:solidFill>
        </p:spPr>
        <p:txBody>
          <a:bodyPr/>
          <a:lstStyle/>
          <a:p>
            <a:pPr eaLnBrk="1" hangingPunct="1">
              <a:defRPr/>
            </a:pPr>
            <a:r>
              <a:rPr lang="en-US" sz="3800" dirty="0" smtClean="0"/>
              <a:t>Cancer chemotherapy can be curative in </a:t>
            </a:r>
          </a:p>
        </p:txBody>
      </p:sp>
      <p:sp>
        <p:nvSpPr>
          <p:cNvPr id="7171" name="Rectangle 3"/>
          <p:cNvSpPr>
            <a:spLocks noGrp="1" noChangeArrowheads="1"/>
          </p:cNvSpPr>
          <p:nvPr>
            <p:ph idx="1"/>
          </p:nvPr>
        </p:nvSpPr>
        <p:spPr/>
        <p:txBody>
          <a:bodyPr/>
          <a:lstStyle/>
          <a:p>
            <a:pPr marL="609600" indent="-609600" eaLnBrk="1" hangingPunct="1">
              <a:lnSpc>
                <a:spcPct val="90000"/>
              </a:lnSpc>
            </a:pPr>
            <a:r>
              <a:rPr lang="en-US" sz="2800" smtClean="0"/>
              <a:t>Acute Leukemias</a:t>
            </a:r>
          </a:p>
          <a:p>
            <a:pPr marL="609600" indent="-609600" eaLnBrk="1" hangingPunct="1">
              <a:lnSpc>
                <a:spcPct val="90000"/>
              </a:lnSpc>
            </a:pPr>
            <a:r>
              <a:rPr lang="en-US" sz="2800" smtClean="0"/>
              <a:t>Wilm’s Tumour </a:t>
            </a:r>
          </a:p>
          <a:p>
            <a:pPr marL="609600" indent="-609600" eaLnBrk="1" hangingPunct="1">
              <a:lnSpc>
                <a:spcPct val="90000"/>
              </a:lnSpc>
            </a:pPr>
            <a:r>
              <a:rPr lang="en-US" sz="2800" smtClean="0"/>
              <a:t>Ewing’s Sarcoma</a:t>
            </a:r>
          </a:p>
          <a:p>
            <a:pPr marL="609600" indent="-609600" eaLnBrk="1" hangingPunct="1">
              <a:lnSpc>
                <a:spcPct val="90000"/>
              </a:lnSpc>
            </a:pPr>
            <a:r>
              <a:rPr lang="en-US" sz="2800" smtClean="0"/>
              <a:t>Choriocarcinoma</a:t>
            </a:r>
          </a:p>
          <a:p>
            <a:pPr marL="609600" indent="-609600" eaLnBrk="1" hangingPunct="1">
              <a:lnSpc>
                <a:spcPct val="90000"/>
              </a:lnSpc>
            </a:pPr>
            <a:r>
              <a:rPr lang="en-US" sz="2800" smtClean="0"/>
              <a:t>Hodgkin’s Disease </a:t>
            </a:r>
          </a:p>
          <a:p>
            <a:pPr marL="609600" indent="-609600" eaLnBrk="1" hangingPunct="1">
              <a:lnSpc>
                <a:spcPct val="90000"/>
              </a:lnSpc>
            </a:pPr>
            <a:r>
              <a:rPr lang="en-US" sz="2800" smtClean="0"/>
              <a:t>Lymphosarcoma</a:t>
            </a:r>
          </a:p>
          <a:p>
            <a:pPr marL="609600" indent="-609600" eaLnBrk="1" hangingPunct="1">
              <a:lnSpc>
                <a:spcPct val="90000"/>
              </a:lnSpc>
            </a:pPr>
            <a:r>
              <a:rPr lang="en-US" sz="2800" smtClean="0"/>
              <a:t>Burkitts lymphoma </a:t>
            </a:r>
          </a:p>
          <a:p>
            <a:pPr marL="609600" indent="-609600" eaLnBrk="1" hangingPunct="1">
              <a:lnSpc>
                <a:spcPct val="90000"/>
              </a:lnSpc>
            </a:pPr>
            <a:r>
              <a:rPr lang="en-US" sz="2800" smtClean="0"/>
              <a:t>Testicular Teratomas</a:t>
            </a:r>
          </a:p>
          <a:p>
            <a:pPr marL="609600" indent="-609600" eaLnBrk="1" hangingPunct="1">
              <a:lnSpc>
                <a:spcPct val="90000"/>
              </a:lnSpc>
            </a:pPr>
            <a:r>
              <a:rPr lang="en-US" sz="2800" smtClean="0"/>
              <a:t>Seminomas</a:t>
            </a:r>
          </a:p>
          <a:p>
            <a:pPr marL="609600" indent="-609600" eaLnBrk="1" hangingPunct="1">
              <a:lnSpc>
                <a:spcPct val="90000"/>
              </a:lnSpc>
              <a:buFont typeface="Wingdings" pitchFamily="2" charset="2"/>
              <a:buNone/>
            </a:pPr>
            <a:endParaRPr lang="en-US" sz="2800" smtClean="0"/>
          </a:p>
        </p:txBody>
      </p:sp>
      <p:sp>
        <p:nvSpPr>
          <p:cNvPr id="7172" name="Text Box 5"/>
          <p:cNvSpPr txBox="1">
            <a:spLocks noChangeArrowheads="1"/>
          </p:cNvSpPr>
          <p:nvPr/>
        </p:nvSpPr>
        <p:spPr bwMode="auto">
          <a:xfrm>
            <a:off x="4648200" y="1981200"/>
            <a:ext cx="2105025" cy="579438"/>
          </a:xfrm>
          <a:prstGeom prst="rect">
            <a:avLst/>
          </a:prstGeom>
          <a:noFill/>
          <a:ln w="9525">
            <a:noFill/>
            <a:miter lim="800000"/>
            <a:headEnd/>
            <a:tailEnd/>
          </a:ln>
        </p:spPr>
        <p:txBody>
          <a:bodyPr wrap="none">
            <a:spAutoFit/>
          </a:bodyPr>
          <a:lstStyle/>
          <a:p>
            <a:r>
              <a:rPr lang="en-US" sz="3200"/>
              <a:t>In children</a:t>
            </a:r>
          </a:p>
        </p:txBody>
      </p:sp>
      <p:sp>
        <p:nvSpPr>
          <p:cNvPr id="7173" name="Line 6"/>
          <p:cNvSpPr>
            <a:spLocks noChangeShapeType="1"/>
          </p:cNvSpPr>
          <p:nvPr/>
        </p:nvSpPr>
        <p:spPr bwMode="auto">
          <a:xfrm>
            <a:off x="4191000" y="1752600"/>
            <a:ext cx="0" cy="106680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389909226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a:solidFill>
            <a:schemeClr val="accent5">
              <a:lumMod val="20000"/>
              <a:lumOff val="80000"/>
            </a:schemeClr>
          </a:solidFill>
        </p:spPr>
        <p:txBody>
          <a:bodyPr rtlCol="0">
            <a:normAutofit fontScale="90000"/>
          </a:bodyPr>
          <a:lstStyle/>
          <a:p>
            <a:pPr eaLnBrk="1" fontAlgn="auto" hangingPunct="1">
              <a:spcAft>
                <a:spcPts val="0"/>
              </a:spcAft>
              <a:defRPr/>
            </a:pPr>
            <a:r>
              <a:rPr lang="en-US" sz="3800" b="1" dirty="0" smtClean="0"/>
              <a:t>Chemotherapy can have only Palliative effect in</a:t>
            </a:r>
          </a:p>
        </p:txBody>
      </p:sp>
      <p:sp>
        <p:nvSpPr>
          <p:cNvPr id="8195" name="Rectangle 3"/>
          <p:cNvSpPr>
            <a:spLocks noGrp="1" noChangeArrowheads="1"/>
          </p:cNvSpPr>
          <p:nvPr>
            <p:ph idx="1"/>
          </p:nvPr>
        </p:nvSpPr>
        <p:spPr>
          <a:xfrm>
            <a:off x="381000" y="1295400"/>
            <a:ext cx="8229600" cy="5257800"/>
          </a:xfrm>
        </p:spPr>
        <p:txBody>
          <a:bodyPr/>
          <a:lstStyle/>
          <a:p>
            <a:pPr marL="457200" indent="-457200" eaLnBrk="1" hangingPunct="1">
              <a:lnSpc>
                <a:spcPct val="90000"/>
              </a:lnSpc>
            </a:pPr>
            <a:r>
              <a:rPr lang="en-US" smtClean="0"/>
              <a:t>Breast Cancer</a:t>
            </a:r>
          </a:p>
          <a:p>
            <a:pPr marL="457200" indent="-457200" eaLnBrk="1" hangingPunct="1">
              <a:lnSpc>
                <a:spcPct val="90000"/>
              </a:lnSpc>
            </a:pPr>
            <a:r>
              <a:rPr lang="en-US" smtClean="0"/>
              <a:t>Ovarian Cancer</a:t>
            </a:r>
          </a:p>
          <a:p>
            <a:pPr marL="457200" indent="-457200" eaLnBrk="1" hangingPunct="1">
              <a:lnSpc>
                <a:spcPct val="90000"/>
              </a:lnSpc>
            </a:pPr>
            <a:r>
              <a:rPr lang="en-US" smtClean="0"/>
              <a:t>Endometrial Cancer</a:t>
            </a:r>
          </a:p>
          <a:p>
            <a:pPr marL="457200" indent="-457200" eaLnBrk="1" hangingPunct="1">
              <a:lnSpc>
                <a:spcPct val="90000"/>
              </a:lnSpc>
            </a:pPr>
            <a:r>
              <a:rPr lang="en-US" smtClean="0"/>
              <a:t>Prostatic Cancer</a:t>
            </a:r>
          </a:p>
          <a:p>
            <a:pPr marL="457200" indent="-457200" eaLnBrk="1" hangingPunct="1">
              <a:lnSpc>
                <a:spcPct val="90000"/>
              </a:lnSpc>
            </a:pPr>
            <a:r>
              <a:rPr lang="en-US" smtClean="0"/>
              <a:t>Chronic Lymphatic Leukemia</a:t>
            </a:r>
          </a:p>
          <a:p>
            <a:pPr marL="457200" indent="-457200" eaLnBrk="1" hangingPunct="1">
              <a:lnSpc>
                <a:spcPct val="90000"/>
              </a:lnSpc>
            </a:pPr>
            <a:r>
              <a:rPr lang="en-US" smtClean="0"/>
              <a:t>Chronic Myeloid Leukemia</a:t>
            </a:r>
          </a:p>
          <a:p>
            <a:pPr marL="457200" indent="-457200" eaLnBrk="1" hangingPunct="1">
              <a:lnSpc>
                <a:spcPct val="90000"/>
              </a:lnSpc>
            </a:pPr>
            <a:r>
              <a:rPr lang="en-US" smtClean="0"/>
              <a:t>Head &amp; Neck Cancer</a:t>
            </a:r>
          </a:p>
          <a:p>
            <a:pPr marL="457200" indent="-457200" eaLnBrk="1" hangingPunct="1">
              <a:lnSpc>
                <a:spcPct val="90000"/>
              </a:lnSpc>
            </a:pPr>
            <a:r>
              <a:rPr lang="en-US" smtClean="0"/>
              <a:t>Lung (small cell) Cancer</a:t>
            </a:r>
          </a:p>
        </p:txBody>
      </p:sp>
    </p:spTree>
    <p:extLst>
      <p:ext uri="{BB962C8B-B14F-4D97-AF65-F5344CB8AC3E}">
        <p14:creationId xmlns:p14="http://schemas.microsoft.com/office/powerpoint/2010/main" val="4173768701"/>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19200"/>
          </a:xfrm>
          <a:solidFill>
            <a:schemeClr val="accent5">
              <a:lumMod val="20000"/>
              <a:lumOff val="80000"/>
            </a:schemeClr>
          </a:solidFill>
        </p:spPr>
        <p:txBody>
          <a:bodyPr/>
          <a:lstStyle/>
          <a:p>
            <a:pPr eaLnBrk="1" hangingPunct="1">
              <a:defRPr/>
            </a:pPr>
            <a:r>
              <a:rPr lang="en-US" sz="3800" dirty="0" smtClean="0"/>
              <a:t>Chemotherapy is less sensitive in </a:t>
            </a:r>
          </a:p>
        </p:txBody>
      </p:sp>
      <p:sp>
        <p:nvSpPr>
          <p:cNvPr id="9219" name="Rectangle 3"/>
          <p:cNvSpPr>
            <a:spLocks noGrp="1" noChangeArrowheads="1"/>
          </p:cNvSpPr>
          <p:nvPr>
            <p:ph idx="1"/>
          </p:nvPr>
        </p:nvSpPr>
        <p:spPr/>
        <p:txBody>
          <a:bodyPr/>
          <a:lstStyle/>
          <a:p>
            <a:pPr eaLnBrk="1" hangingPunct="1">
              <a:lnSpc>
                <a:spcPct val="90000"/>
              </a:lnSpc>
            </a:pPr>
            <a:r>
              <a:rPr lang="en-US" smtClean="0"/>
              <a:t>Colorectal Cancer</a:t>
            </a:r>
          </a:p>
          <a:p>
            <a:pPr eaLnBrk="1" hangingPunct="1">
              <a:lnSpc>
                <a:spcPct val="90000"/>
              </a:lnSpc>
            </a:pPr>
            <a:r>
              <a:rPr lang="en-US" smtClean="0"/>
              <a:t>Carcinoma Stomach</a:t>
            </a:r>
          </a:p>
          <a:p>
            <a:pPr eaLnBrk="1" hangingPunct="1">
              <a:lnSpc>
                <a:spcPct val="90000"/>
              </a:lnSpc>
            </a:pPr>
            <a:r>
              <a:rPr lang="en-US" smtClean="0"/>
              <a:t>Carcinoma of esophagus</a:t>
            </a:r>
          </a:p>
          <a:p>
            <a:pPr eaLnBrk="1" hangingPunct="1">
              <a:lnSpc>
                <a:spcPct val="90000"/>
              </a:lnSpc>
            </a:pPr>
            <a:r>
              <a:rPr lang="en-US" smtClean="0"/>
              <a:t>Renal carcinoma</a:t>
            </a:r>
          </a:p>
          <a:p>
            <a:pPr eaLnBrk="1" hangingPunct="1">
              <a:lnSpc>
                <a:spcPct val="90000"/>
              </a:lnSpc>
            </a:pPr>
            <a:r>
              <a:rPr lang="en-US" smtClean="0"/>
              <a:t>Hepatoma</a:t>
            </a:r>
          </a:p>
          <a:p>
            <a:pPr eaLnBrk="1" hangingPunct="1">
              <a:lnSpc>
                <a:spcPct val="90000"/>
              </a:lnSpc>
            </a:pPr>
            <a:r>
              <a:rPr lang="en-US" smtClean="0"/>
              <a:t>Bronchogenic (non small cell) carcinoma</a:t>
            </a:r>
          </a:p>
          <a:p>
            <a:pPr eaLnBrk="1" hangingPunct="1">
              <a:lnSpc>
                <a:spcPct val="90000"/>
              </a:lnSpc>
            </a:pPr>
            <a:r>
              <a:rPr lang="en-US" smtClean="0"/>
              <a:t>Malignant Melanoma</a:t>
            </a:r>
          </a:p>
          <a:p>
            <a:pPr eaLnBrk="1" hangingPunct="1">
              <a:lnSpc>
                <a:spcPct val="90000"/>
              </a:lnSpc>
            </a:pPr>
            <a:r>
              <a:rPr lang="en-US" smtClean="0"/>
              <a:t>Sarcoma </a:t>
            </a:r>
          </a:p>
        </p:txBody>
      </p:sp>
    </p:spTree>
    <p:extLst>
      <p:ext uri="{BB962C8B-B14F-4D97-AF65-F5344CB8AC3E}">
        <p14:creationId xmlns:p14="http://schemas.microsoft.com/office/powerpoint/2010/main" val="179015831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609600"/>
          </a:xfrm>
          <a:solidFill>
            <a:schemeClr val="accent5">
              <a:lumMod val="20000"/>
              <a:lumOff val="80000"/>
            </a:schemeClr>
          </a:solidFill>
        </p:spPr>
        <p:txBody>
          <a:bodyPr>
            <a:normAutofit fontScale="90000"/>
          </a:bodyPr>
          <a:lstStyle/>
          <a:p>
            <a:pPr eaLnBrk="1" hangingPunct="1">
              <a:defRPr/>
            </a:pPr>
            <a:r>
              <a:rPr lang="en-US" dirty="0" smtClean="0"/>
              <a:t>Pathogenesis of cancer </a:t>
            </a:r>
          </a:p>
        </p:txBody>
      </p:sp>
      <p:sp>
        <p:nvSpPr>
          <p:cNvPr id="4" name="TextBox 3"/>
          <p:cNvSpPr txBox="1"/>
          <p:nvPr/>
        </p:nvSpPr>
        <p:spPr>
          <a:xfrm>
            <a:off x="76200" y="685800"/>
            <a:ext cx="4876800" cy="461963"/>
          </a:xfrm>
          <a:prstGeom prst="rect">
            <a:avLst/>
          </a:prstGeom>
          <a:noFill/>
          <a:ln>
            <a:solidFill>
              <a:schemeClr val="tx2">
                <a:lumMod val="40000"/>
                <a:lumOff val="60000"/>
              </a:schemeClr>
            </a:solidFill>
          </a:ln>
        </p:spPr>
        <p:txBody>
          <a:bodyPr>
            <a:spAutoFit/>
          </a:bodyPr>
          <a:lstStyle/>
          <a:p>
            <a:pPr>
              <a:defRPr/>
            </a:pPr>
            <a:r>
              <a:rPr lang="en-US" sz="2400" dirty="0"/>
              <a:t>Chemicals, viruses, irradiation, etc</a:t>
            </a:r>
          </a:p>
        </p:txBody>
      </p:sp>
      <p:sp>
        <p:nvSpPr>
          <p:cNvPr id="6" name="TextBox 5"/>
          <p:cNvSpPr txBox="1"/>
          <p:nvPr/>
        </p:nvSpPr>
        <p:spPr>
          <a:xfrm>
            <a:off x="457200" y="1676400"/>
            <a:ext cx="3733800" cy="461963"/>
          </a:xfrm>
          <a:prstGeom prst="rect">
            <a:avLst/>
          </a:prstGeom>
          <a:noFill/>
          <a:ln>
            <a:solidFill>
              <a:schemeClr val="tx2">
                <a:lumMod val="40000"/>
                <a:lumOff val="60000"/>
              </a:schemeClr>
            </a:solidFill>
          </a:ln>
        </p:spPr>
        <p:txBody>
          <a:bodyPr>
            <a:spAutoFit/>
          </a:bodyPr>
          <a:lstStyle/>
          <a:p>
            <a:pPr>
              <a:defRPr/>
            </a:pPr>
            <a:r>
              <a:rPr lang="en-US" sz="2400" dirty="0"/>
              <a:t>Acquired Mutations </a:t>
            </a:r>
          </a:p>
        </p:txBody>
      </p:sp>
      <p:cxnSp>
        <p:nvCxnSpPr>
          <p:cNvPr id="9" name="Straight Arrow Connector 8"/>
          <p:cNvCxnSpPr/>
          <p:nvPr/>
        </p:nvCxnSpPr>
        <p:spPr>
          <a:xfrm rot="5400000">
            <a:off x="1485900" y="1333500"/>
            <a:ext cx="382588"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7" name="TextBox 16"/>
          <p:cNvSpPr txBox="1"/>
          <p:nvPr/>
        </p:nvSpPr>
        <p:spPr>
          <a:xfrm>
            <a:off x="304800" y="2514600"/>
            <a:ext cx="4267200" cy="830263"/>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err="1"/>
              <a:t>Protooncogenes</a:t>
            </a:r>
            <a:r>
              <a:rPr lang="en-US" sz="2400" b="1" dirty="0"/>
              <a:t> </a:t>
            </a:r>
            <a:r>
              <a:rPr lang="en-US" sz="2400" b="1" dirty="0">
                <a:sym typeface="Wingdings" pitchFamily="2" charset="2"/>
              </a:rPr>
              <a:t></a:t>
            </a:r>
            <a:r>
              <a:rPr lang="en-US" sz="2400" b="1" dirty="0"/>
              <a:t>    </a:t>
            </a:r>
            <a:r>
              <a:rPr lang="en-US" sz="2400" b="1" dirty="0" err="1"/>
              <a:t>oncogenes</a:t>
            </a:r>
            <a:endParaRPr lang="en-US" sz="2400" b="1" dirty="0"/>
          </a:p>
          <a:p>
            <a:pPr>
              <a:defRPr/>
            </a:pPr>
            <a:r>
              <a:rPr lang="en-US" sz="2400" b="1" dirty="0"/>
              <a:t>     </a:t>
            </a:r>
          </a:p>
        </p:txBody>
      </p:sp>
      <p:sp>
        <p:nvSpPr>
          <p:cNvPr id="27" name="TextBox 26"/>
          <p:cNvSpPr txBox="1"/>
          <p:nvPr/>
        </p:nvSpPr>
        <p:spPr>
          <a:xfrm>
            <a:off x="4572000" y="2514600"/>
            <a:ext cx="4267200" cy="830263"/>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b="1" dirty="0"/>
              <a:t>↓ expression  of tumor </a:t>
            </a:r>
            <a:r>
              <a:rPr lang="en-US" sz="2400" b="1" dirty="0" err="1"/>
              <a:t>supressor</a:t>
            </a:r>
            <a:r>
              <a:rPr lang="en-US" sz="2400" b="1" dirty="0"/>
              <a:t>  genes  (P53, </a:t>
            </a:r>
            <a:r>
              <a:rPr lang="en-US" sz="2400" b="1" dirty="0" err="1"/>
              <a:t>Rb</a:t>
            </a:r>
            <a:r>
              <a:rPr lang="en-US" sz="2400" b="1" dirty="0"/>
              <a:t> etc)</a:t>
            </a:r>
          </a:p>
        </p:txBody>
      </p:sp>
      <p:sp>
        <p:nvSpPr>
          <p:cNvPr id="32" name="TextBox 31"/>
          <p:cNvSpPr txBox="1">
            <a:spLocks noChangeArrowheads="1"/>
          </p:cNvSpPr>
          <p:nvPr/>
        </p:nvSpPr>
        <p:spPr bwMode="auto">
          <a:xfrm>
            <a:off x="3505200" y="3505200"/>
            <a:ext cx="2286000" cy="1200150"/>
          </a:xfrm>
          <a:prstGeom prst="rect">
            <a:avLst/>
          </a:prstGeom>
          <a:noFill/>
          <a:ln w="9525">
            <a:noFill/>
            <a:miter lim="800000"/>
            <a:headEnd/>
            <a:tailEnd/>
          </a:ln>
        </p:spPr>
        <p:txBody>
          <a:bodyPr>
            <a:spAutoFit/>
          </a:bodyPr>
          <a:lstStyle/>
          <a:p>
            <a:r>
              <a:rPr lang="en-US" sz="2400"/>
              <a:t>Promoters,  </a:t>
            </a:r>
          </a:p>
          <a:p>
            <a:r>
              <a:rPr lang="en-US" sz="2400"/>
              <a:t>co-carcinogen, hormones </a:t>
            </a:r>
          </a:p>
        </p:txBody>
      </p:sp>
      <p:sp>
        <p:nvSpPr>
          <p:cNvPr id="33" name="TextBox 32"/>
          <p:cNvSpPr txBox="1"/>
          <p:nvPr/>
        </p:nvSpPr>
        <p:spPr>
          <a:xfrm>
            <a:off x="533400" y="4419600"/>
            <a:ext cx="2514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a:t>Uncontrolled cell proliferation, dedifferentiation </a:t>
            </a:r>
          </a:p>
        </p:txBody>
      </p:sp>
      <p:sp>
        <p:nvSpPr>
          <p:cNvPr id="34" name="TextBox 33"/>
          <p:cNvSpPr txBox="1"/>
          <p:nvPr/>
        </p:nvSpPr>
        <p:spPr>
          <a:xfrm>
            <a:off x="5486400" y="4648200"/>
            <a:ext cx="3429000" cy="8302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a:t>↓ apoptosis, alterations in telomerase</a:t>
            </a:r>
          </a:p>
        </p:txBody>
      </p:sp>
      <p:sp>
        <p:nvSpPr>
          <p:cNvPr id="35" name="TextBox 34"/>
          <p:cNvSpPr txBox="1"/>
          <p:nvPr/>
        </p:nvSpPr>
        <p:spPr>
          <a:xfrm>
            <a:off x="5029200" y="1600200"/>
            <a:ext cx="3733800" cy="461963"/>
          </a:xfrm>
          <a:prstGeom prst="rect">
            <a:avLst/>
          </a:prstGeom>
          <a:noFill/>
          <a:ln>
            <a:solidFill>
              <a:schemeClr val="tx2">
                <a:lumMod val="40000"/>
                <a:lumOff val="60000"/>
              </a:schemeClr>
            </a:solidFill>
          </a:ln>
        </p:spPr>
        <p:txBody>
          <a:bodyPr>
            <a:spAutoFit/>
          </a:bodyPr>
          <a:lstStyle/>
          <a:p>
            <a:pPr>
              <a:defRPr/>
            </a:pPr>
            <a:r>
              <a:rPr lang="en-US" sz="2400" dirty="0"/>
              <a:t>Inherited  Mutations </a:t>
            </a:r>
          </a:p>
        </p:txBody>
      </p:sp>
      <p:cxnSp>
        <p:nvCxnSpPr>
          <p:cNvPr id="39" name="Straight Arrow Connector 38"/>
          <p:cNvCxnSpPr/>
          <p:nvPr/>
        </p:nvCxnSpPr>
        <p:spPr>
          <a:xfrm>
            <a:off x="2743200" y="2209800"/>
            <a:ext cx="457200" cy="2286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a:xfrm rot="10800000" flipV="1">
            <a:off x="4876800" y="2133600"/>
            <a:ext cx="457200" cy="304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4" name="Straight Arrow Connector 43"/>
          <p:cNvCxnSpPr/>
          <p:nvPr/>
        </p:nvCxnSpPr>
        <p:spPr>
          <a:xfrm rot="5400000">
            <a:off x="1219201" y="3810000"/>
            <a:ext cx="762000" cy="317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6" name="Straight Arrow Connector 45"/>
          <p:cNvCxnSpPr/>
          <p:nvPr/>
        </p:nvCxnSpPr>
        <p:spPr>
          <a:xfrm rot="5400000">
            <a:off x="6706394" y="4037806"/>
            <a:ext cx="762000"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8" name="Straight Arrow Connector 47"/>
          <p:cNvCxnSpPr/>
          <p:nvPr/>
        </p:nvCxnSpPr>
        <p:spPr>
          <a:xfrm rot="10800000">
            <a:off x="2057400" y="3810000"/>
            <a:ext cx="1143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5867400" y="3808413"/>
            <a:ext cx="990600"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2" name="TextBox 51"/>
          <p:cNvSpPr txBox="1"/>
          <p:nvPr/>
        </p:nvSpPr>
        <p:spPr>
          <a:xfrm>
            <a:off x="2133600" y="6096000"/>
            <a:ext cx="4724400" cy="5238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sz="2800" dirty="0"/>
              <a:t>Development of primary tumor</a:t>
            </a:r>
          </a:p>
        </p:txBody>
      </p:sp>
      <p:cxnSp>
        <p:nvCxnSpPr>
          <p:cNvPr id="53" name="Straight Arrow Connector 52"/>
          <p:cNvCxnSpPr/>
          <p:nvPr/>
        </p:nvCxnSpPr>
        <p:spPr>
          <a:xfrm>
            <a:off x="1143000" y="5715000"/>
            <a:ext cx="762000" cy="4572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58" name="Straight Arrow Connector 57"/>
          <p:cNvCxnSpPr/>
          <p:nvPr/>
        </p:nvCxnSpPr>
        <p:spPr>
          <a:xfrm rot="5400000">
            <a:off x="6858794" y="5790406"/>
            <a:ext cx="685800" cy="382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9100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linds(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linds(horizontal)">
                                      <p:cBhvr>
                                        <p:cTn id="23" dur="500"/>
                                        <p:tgtEl>
                                          <p:spTgt spid="39"/>
                                        </p:tgtEl>
                                      </p:cBhvr>
                                    </p:animEffect>
                                  </p:childTnLst>
                                </p:cTn>
                              </p:par>
                              <p:par>
                                <p:cTn id="24" presetID="3" presetClass="entr" presetSubtype="1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linds(horizontal)">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linds(horizontal)">
                                      <p:cBhvr>
                                        <p:cTn id="41" dur="500"/>
                                        <p:tgtEl>
                                          <p:spTgt spid="4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linds(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blinds(horizontal)">
                                      <p:cBhvr>
                                        <p:cTn id="49" dur="500"/>
                                        <p:tgtEl>
                                          <p:spTgt spid="4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linds(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par>
                                <p:cTn id="58" presetID="3" presetClass="entr" presetSubtype="1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blinds(horizontal)">
                                      <p:cBhvr>
                                        <p:cTn id="60" dur="500"/>
                                        <p:tgtEl>
                                          <p:spTgt spid="48"/>
                                        </p:tgtEl>
                                      </p:cBhvr>
                                    </p:animEffect>
                                  </p:childTnLst>
                                </p:cTn>
                              </p:par>
                              <p:par>
                                <p:cTn id="61" presetID="3" presetClass="entr" presetSubtype="1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linds(horizontal)">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blinds(horizontal)">
                                      <p:cBhvr>
                                        <p:cTn id="68" dur="500"/>
                                        <p:tgtEl>
                                          <p:spTgt spid="53"/>
                                        </p:tgtEl>
                                      </p:cBhvr>
                                    </p:animEffect>
                                  </p:childTnLst>
                                </p:cTn>
                              </p:par>
                              <p:par>
                                <p:cTn id="69" presetID="3" presetClass="entr" presetSubtype="1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linds(horizontal)">
                                      <p:cBhvr>
                                        <p:cTn id="71" dur="500"/>
                                        <p:tgtEl>
                                          <p:spTgt spid="58"/>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blinds(horizontal)">
                                      <p:cBhvr>
                                        <p:cTn id="7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7" grpId="0" animBg="1"/>
      <p:bldP spid="27" grpId="0" animBg="1"/>
      <p:bldP spid="32" grpId="0"/>
      <p:bldP spid="33" grpId="0" animBg="1"/>
      <p:bldP spid="34" grpId="0" animBg="1"/>
      <p:bldP spid="35" grpId="0" animBg="1"/>
      <p:bldP spid="52"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609600"/>
          </a:xfrm>
          <a:prstGeom prst="rect">
            <a:avLst/>
          </a:prstGeom>
          <a:solidFill>
            <a:schemeClr val="accent5">
              <a:lumMod val="20000"/>
              <a:lumOff val="80000"/>
            </a:schemeClr>
          </a:solidFill>
          <a:ln w="9525">
            <a:noFill/>
            <a:miter lim="800000"/>
            <a:headEnd/>
            <a:tailEnd/>
          </a:ln>
        </p:spPr>
        <p:txBody>
          <a:bodyPr anchor="ctr"/>
          <a:lstStyle/>
          <a:p>
            <a:pPr algn="ctr" eaLnBrk="1" hangingPunct="1">
              <a:defRPr/>
            </a:pPr>
            <a:r>
              <a:rPr lang="en-US" sz="4400">
                <a:latin typeface="+mj-lt"/>
                <a:ea typeface="+mj-ea"/>
                <a:cs typeface="+mj-cs"/>
              </a:rPr>
              <a:t>Pathogenesis of cancer </a:t>
            </a:r>
            <a:endParaRPr lang="en-US" sz="4400" dirty="0">
              <a:latin typeface="+mj-lt"/>
              <a:ea typeface="+mj-ea"/>
              <a:cs typeface="+mj-cs"/>
            </a:endParaRPr>
          </a:p>
        </p:txBody>
      </p:sp>
      <p:sp>
        <p:nvSpPr>
          <p:cNvPr id="6" name="TextBox 5"/>
          <p:cNvSpPr txBox="1"/>
          <p:nvPr/>
        </p:nvSpPr>
        <p:spPr>
          <a:xfrm>
            <a:off x="2209800" y="838200"/>
            <a:ext cx="4724400" cy="5238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sz="2800" dirty="0"/>
              <a:t>Development of primary tumor</a:t>
            </a:r>
          </a:p>
        </p:txBody>
      </p:sp>
      <p:sp>
        <p:nvSpPr>
          <p:cNvPr id="7" name="TextBox 6"/>
          <p:cNvSpPr txBox="1"/>
          <p:nvPr/>
        </p:nvSpPr>
        <p:spPr>
          <a:xfrm>
            <a:off x="1905000" y="1905000"/>
            <a:ext cx="5943600" cy="461963"/>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b="1" dirty="0"/>
              <a:t>Production of </a:t>
            </a:r>
            <a:r>
              <a:rPr lang="en-US" sz="2400" b="1" dirty="0" err="1"/>
              <a:t>metalloproteinases</a:t>
            </a:r>
            <a:r>
              <a:rPr lang="en-US" sz="2400" b="1" dirty="0"/>
              <a:t> </a:t>
            </a:r>
          </a:p>
        </p:txBody>
      </p:sp>
      <p:sp>
        <p:nvSpPr>
          <p:cNvPr id="8" name="TextBox 7"/>
          <p:cNvSpPr txBox="1"/>
          <p:nvPr/>
        </p:nvSpPr>
        <p:spPr>
          <a:xfrm>
            <a:off x="1752600" y="2890838"/>
            <a:ext cx="5943600" cy="461962"/>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b="1" dirty="0"/>
              <a:t>Invasion of nearby tissue by tumor cells </a:t>
            </a:r>
          </a:p>
        </p:txBody>
      </p:sp>
      <p:sp>
        <p:nvSpPr>
          <p:cNvPr id="9" name="TextBox 8"/>
          <p:cNvSpPr txBox="1"/>
          <p:nvPr/>
        </p:nvSpPr>
        <p:spPr>
          <a:xfrm>
            <a:off x="3276600" y="3881438"/>
            <a:ext cx="2438400" cy="461962"/>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b="1" dirty="0"/>
              <a:t>Angiogenesis </a:t>
            </a:r>
          </a:p>
        </p:txBody>
      </p:sp>
      <p:sp>
        <p:nvSpPr>
          <p:cNvPr id="10" name="TextBox 9"/>
          <p:cNvSpPr txBox="1"/>
          <p:nvPr/>
        </p:nvSpPr>
        <p:spPr>
          <a:xfrm>
            <a:off x="3733800" y="5029200"/>
            <a:ext cx="1905000" cy="461963"/>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b="1" dirty="0"/>
              <a:t>Metastasis </a:t>
            </a:r>
          </a:p>
        </p:txBody>
      </p:sp>
      <p:sp>
        <p:nvSpPr>
          <p:cNvPr id="11" name="TextBox 10"/>
          <p:cNvSpPr txBox="1"/>
          <p:nvPr/>
        </p:nvSpPr>
        <p:spPr>
          <a:xfrm>
            <a:off x="1981200" y="6029325"/>
            <a:ext cx="5791200" cy="5238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sz="2800" dirty="0"/>
              <a:t>Development of secondary tumors</a:t>
            </a:r>
          </a:p>
        </p:txBody>
      </p:sp>
      <p:cxnSp>
        <p:nvCxnSpPr>
          <p:cNvPr id="12" name="Straight Arrow Connector 11"/>
          <p:cNvCxnSpPr/>
          <p:nvPr/>
        </p:nvCxnSpPr>
        <p:spPr>
          <a:xfrm rot="5400000">
            <a:off x="4229100" y="2552700"/>
            <a:ext cx="382588"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rot="5400000">
            <a:off x="4229100" y="3619500"/>
            <a:ext cx="382588"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rot="5400000">
            <a:off x="4229100" y="4686300"/>
            <a:ext cx="382588"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p:nvPr/>
        </p:nvCxnSpPr>
        <p:spPr>
          <a:xfrm rot="5400000">
            <a:off x="4229100" y="5753100"/>
            <a:ext cx="382588"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rot="5400000">
            <a:off x="4229100" y="1638300"/>
            <a:ext cx="382588"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92613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bwMode="auto">
          <a:xfrm>
            <a:off x="304800" y="1066800"/>
            <a:ext cx="83820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r>
              <a:rPr lang="en-US" altLang="en-US" sz="2800" b="1" dirty="0" smtClean="0">
                <a:solidFill>
                  <a:srgbClr val="0033CC"/>
                </a:solidFill>
              </a:rPr>
              <a:t>Cross Tolerance</a:t>
            </a:r>
          </a:p>
          <a:p>
            <a:pPr lvl="1" eaLnBrk="1" hangingPunct="1">
              <a:spcBef>
                <a:spcPts val="0"/>
              </a:spcBef>
            </a:pPr>
            <a:r>
              <a:rPr lang="en-US" altLang="en-US" b="1" dirty="0" smtClean="0"/>
              <a:t>Tolerance for a drug that develops after administration of a different drug</a:t>
            </a:r>
          </a:p>
          <a:p>
            <a:pPr eaLnBrk="1" hangingPunct="1">
              <a:spcBef>
                <a:spcPts val="0"/>
              </a:spcBef>
            </a:pPr>
            <a:r>
              <a:rPr lang="en-US" altLang="en-US" sz="2800" b="1" dirty="0" err="1" smtClean="0">
                <a:solidFill>
                  <a:srgbClr val="0033CC"/>
                </a:solidFill>
              </a:rPr>
              <a:t>Tachyphylaxis</a:t>
            </a:r>
            <a:endParaRPr lang="en-US" altLang="en-US" sz="2800" b="1" dirty="0" smtClean="0">
              <a:solidFill>
                <a:srgbClr val="0033CC"/>
              </a:solidFill>
            </a:endParaRPr>
          </a:p>
          <a:p>
            <a:pPr lvl="1" eaLnBrk="1" hangingPunct="1">
              <a:spcBef>
                <a:spcPts val="0"/>
              </a:spcBef>
            </a:pPr>
            <a:r>
              <a:rPr lang="en-US" altLang="en-US" b="1" dirty="0" smtClean="0"/>
              <a:t>Rapidly occurring tolerance to a drug.</a:t>
            </a:r>
          </a:p>
          <a:p>
            <a:pPr eaLnBrk="1" hangingPunct="1">
              <a:spcBef>
                <a:spcPts val="0"/>
              </a:spcBef>
            </a:pPr>
            <a:r>
              <a:rPr lang="en-US" altLang="en-US" sz="2800" b="1" dirty="0" smtClean="0">
                <a:solidFill>
                  <a:srgbClr val="0033CC"/>
                </a:solidFill>
              </a:rPr>
              <a:t>Cumulative effect</a:t>
            </a:r>
          </a:p>
          <a:p>
            <a:pPr lvl="1" eaLnBrk="1" hangingPunct="1">
              <a:spcBef>
                <a:spcPts val="0"/>
              </a:spcBef>
            </a:pPr>
            <a:r>
              <a:rPr lang="en-US" altLang="en-US" b="1" dirty="0" smtClean="0"/>
              <a:t>Increased effectiveness when a drug is given in several doses.</a:t>
            </a:r>
            <a:endParaRPr lang="en-US" altLang="en-US" b="1" dirty="0" smtClean="0">
              <a:solidFill>
                <a:srgbClr val="0033CC"/>
              </a:solidFill>
            </a:endParaRPr>
          </a:p>
          <a:p>
            <a:pPr eaLnBrk="1" hangingPunct="1">
              <a:spcBef>
                <a:spcPts val="0"/>
              </a:spcBef>
            </a:pPr>
            <a:r>
              <a:rPr lang="en-US" altLang="en-US" sz="2800" b="1" dirty="0" smtClean="0">
                <a:solidFill>
                  <a:srgbClr val="0033CC"/>
                </a:solidFill>
              </a:rPr>
              <a:t>Drug dependence</a:t>
            </a:r>
          </a:p>
          <a:p>
            <a:pPr lvl="1" eaLnBrk="1" hangingPunct="1">
              <a:spcBef>
                <a:spcPts val="0"/>
              </a:spcBef>
            </a:pPr>
            <a:r>
              <a:rPr lang="en-US" altLang="en-US" b="1" dirty="0" smtClean="0"/>
              <a:t>The patient becomes accustomed to the drug’s presence in his</a:t>
            </a:r>
            <a:br>
              <a:rPr lang="en-US" altLang="en-US" b="1" dirty="0" smtClean="0"/>
            </a:br>
            <a:r>
              <a:rPr lang="en-US" altLang="en-US" b="1" dirty="0" smtClean="0"/>
              <a:t>body.</a:t>
            </a:r>
          </a:p>
          <a:p>
            <a:pPr lvl="1" eaLnBrk="1" hangingPunct="1">
              <a:spcBef>
                <a:spcPts val="0"/>
              </a:spcBef>
              <a:buFontTx/>
              <a:buNone/>
            </a:pPr>
            <a:endParaRPr lang="en-US" sz="1700" b="1" dirty="0" smtClean="0"/>
          </a:p>
        </p:txBody>
      </p:sp>
      <p:sp>
        <p:nvSpPr>
          <p:cNvPr id="5" name="Rectangle 2"/>
          <p:cNvSpPr>
            <a:spLocks noGrp="1" noChangeArrowheads="1"/>
          </p:cNvSpPr>
          <p:nvPr>
            <p:ph type="title"/>
          </p:nvPr>
        </p:nvSpPr>
        <p:spPr bwMode="auto">
          <a:xfrm>
            <a:off x="457200" y="274638"/>
            <a:ext cx="82296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dirty="0" smtClean="0"/>
              <a:t>Adverse  drug  reactions</a:t>
            </a:r>
          </a:p>
        </p:txBody>
      </p:sp>
    </p:spTree>
    <p:extLst>
      <p:ext uri="{BB962C8B-B14F-4D97-AF65-F5344CB8AC3E}">
        <p14:creationId xmlns:p14="http://schemas.microsoft.com/office/powerpoint/2010/main" val="1686290054"/>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accent5">
              <a:lumMod val="20000"/>
              <a:lumOff val="80000"/>
            </a:schemeClr>
          </a:solidFill>
        </p:spPr>
        <p:txBody>
          <a:bodyPr/>
          <a:lstStyle/>
          <a:p>
            <a:pPr>
              <a:defRPr/>
            </a:pPr>
            <a:r>
              <a:rPr lang="en-US" dirty="0" smtClean="0"/>
              <a:t>Cancer cells differ from normal cells by </a:t>
            </a:r>
            <a:endParaRPr lang="en-US" dirty="0"/>
          </a:p>
        </p:txBody>
      </p:sp>
      <p:sp>
        <p:nvSpPr>
          <p:cNvPr id="12291" name="Content Placeholder 2"/>
          <p:cNvSpPr>
            <a:spLocks noGrp="1"/>
          </p:cNvSpPr>
          <p:nvPr>
            <p:ph idx="1"/>
          </p:nvPr>
        </p:nvSpPr>
        <p:spPr>
          <a:xfrm>
            <a:off x="457200" y="1905000"/>
            <a:ext cx="8229600" cy="2438400"/>
          </a:xfrm>
        </p:spPr>
        <p:txBody>
          <a:bodyPr/>
          <a:lstStyle/>
          <a:p>
            <a:r>
              <a:rPr lang="en-US" smtClean="0"/>
              <a:t>Uncontrolled proliferation </a:t>
            </a:r>
          </a:p>
          <a:p>
            <a:r>
              <a:rPr lang="en-US" smtClean="0"/>
              <a:t>De-differentiation  &amp; loss of function </a:t>
            </a:r>
          </a:p>
          <a:p>
            <a:r>
              <a:rPr lang="en-US" smtClean="0"/>
              <a:t>Invasiveness </a:t>
            </a:r>
          </a:p>
          <a:p>
            <a:r>
              <a:rPr lang="en-US" smtClean="0"/>
              <a:t>Metastasis </a:t>
            </a:r>
          </a:p>
        </p:txBody>
      </p:sp>
    </p:spTree>
    <p:extLst>
      <p:ext uri="{BB962C8B-B14F-4D97-AF65-F5344CB8AC3E}">
        <p14:creationId xmlns:p14="http://schemas.microsoft.com/office/powerpoint/2010/main" val="2474956312"/>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1417638"/>
          </a:xfrm>
          <a:solidFill>
            <a:schemeClr val="accent5">
              <a:lumMod val="20000"/>
              <a:lumOff val="80000"/>
            </a:schemeClr>
          </a:solidFill>
          <a:ln>
            <a:solidFill>
              <a:schemeClr val="accent5">
                <a:lumMod val="20000"/>
                <a:lumOff val="80000"/>
              </a:schemeClr>
            </a:solidFill>
          </a:ln>
        </p:spPr>
        <p:txBody>
          <a:bodyPr>
            <a:normAutofit fontScale="90000"/>
          </a:bodyPr>
          <a:lstStyle/>
          <a:p>
            <a:pPr eaLnBrk="1" hangingPunct="1">
              <a:defRPr/>
            </a:pPr>
            <a:r>
              <a:rPr lang="en-US" dirty="0" smtClean="0"/>
              <a:t>Guiding principles in cancer chemotherapy </a:t>
            </a:r>
          </a:p>
        </p:txBody>
      </p:sp>
      <p:sp>
        <p:nvSpPr>
          <p:cNvPr id="13315" name="Content Placeholder 2"/>
          <p:cNvSpPr>
            <a:spLocks noGrp="1"/>
          </p:cNvSpPr>
          <p:nvPr>
            <p:ph idx="1"/>
          </p:nvPr>
        </p:nvSpPr>
        <p:spPr/>
        <p:txBody>
          <a:bodyPr/>
          <a:lstStyle/>
          <a:p>
            <a:pPr eaLnBrk="1" hangingPunct="1"/>
            <a:r>
              <a:rPr lang="en-US" smtClean="0"/>
              <a:t>To achieve cure a TOTAL CELL KILL must be tried </a:t>
            </a:r>
          </a:p>
          <a:p>
            <a:pPr eaLnBrk="1" hangingPunct="1"/>
            <a:r>
              <a:rPr lang="en-US" smtClean="0"/>
              <a:t>Early diagnosis and early institution of treatment </a:t>
            </a:r>
          </a:p>
          <a:p>
            <a:pPr eaLnBrk="1" hangingPunct="1"/>
            <a:r>
              <a:rPr lang="en-US" smtClean="0"/>
              <a:t>Combination chemotherapy </a:t>
            </a:r>
          </a:p>
          <a:p>
            <a:pPr eaLnBrk="1" hangingPunct="1"/>
            <a:r>
              <a:rPr lang="en-US" smtClean="0"/>
              <a:t>Intermittent regimens </a:t>
            </a:r>
          </a:p>
          <a:p>
            <a:pPr eaLnBrk="1" hangingPunct="1"/>
            <a:r>
              <a:rPr lang="en-US" smtClean="0"/>
              <a:t>Adjuvant and neoadjuvant  chemotherapy occasionally </a:t>
            </a:r>
          </a:p>
        </p:txBody>
      </p:sp>
    </p:spTree>
    <p:extLst>
      <p:ext uri="{BB962C8B-B14F-4D97-AF65-F5344CB8AC3E}">
        <p14:creationId xmlns:p14="http://schemas.microsoft.com/office/powerpoint/2010/main" val="2678175571"/>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0"/>
            <a:ext cx="9144000" cy="990600"/>
          </a:xfrm>
          <a:solidFill>
            <a:schemeClr val="accent5">
              <a:lumMod val="20000"/>
              <a:lumOff val="80000"/>
            </a:schemeClr>
          </a:solidFill>
        </p:spPr>
        <p:txBody>
          <a:bodyPr/>
          <a:lstStyle/>
          <a:p>
            <a:pPr eaLnBrk="1" hangingPunct="1">
              <a:defRPr/>
            </a:pPr>
            <a:r>
              <a:rPr lang="en-US" dirty="0" smtClean="0"/>
              <a:t>Total cell kill</a:t>
            </a:r>
          </a:p>
        </p:txBody>
      </p:sp>
      <p:sp>
        <p:nvSpPr>
          <p:cNvPr id="14339" name="Content Placeholder 2"/>
          <p:cNvSpPr>
            <a:spLocks noGrp="1"/>
          </p:cNvSpPr>
          <p:nvPr>
            <p:ph idx="1"/>
          </p:nvPr>
        </p:nvSpPr>
        <p:spPr/>
        <p:txBody>
          <a:bodyPr/>
          <a:lstStyle/>
          <a:p>
            <a:pPr eaLnBrk="1" hangingPunct="1"/>
            <a:r>
              <a:rPr lang="en-US" smtClean="0"/>
              <a:t>Aimed at destroying all the malignant cells, leaving none</a:t>
            </a:r>
          </a:p>
          <a:p>
            <a:pPr eaLnBrk="1" hangingPunct="1"/>
            <a:r>
              <a:rPr lang="en-US" smtClean="0"/>
              <a:t>This approach ensures </a:t>
            </a:r>
          </a:p>
          <a:p>
            <a:pPr lvl="1" eaLnBrk="1" hangingPunct="1"/>
            <a:r>
              <a:rPr lang="en-US" smtClean="0"/>
              <a:t>Early recovery </a:t>
            </a:r>
          </a:p>
          <a:p>
            <a:pPr lvl="1" eaLnBrk="1" hangingPunct="1"/>
            <a:r>
              <a:rPr lang="en-US" smtClean="0"/>
              <a:t>Prevents relapse </a:t>
            </a:r>
          </a:p>
          <a:p>
            <a:pPr lvl="1" eaLnBrk="1" hangingPunct="1"/>
            <a:r>
              <a:rPr lang="en-US" smtClean="0"/>
              <a:t>Prolongs survival </a:t>
            </a:r>
          </a:p>
          <a:p>
            <a:pPr eaLnBrk="1" hangingPunct="1"/>
            <a:r>
              <a:rPr lang="en-US" smtClean="0"/>
              <a:t>Pharmacological sancturies  </a:t>
            </a:r>
          </a:p>
        </p:txBody>
      </p:sp>
    </p:spTree>
    <p:extLst>
      <p:ext uri="{BB962C8B-B14F-4D97-AF65-F5344CB8AC3E}">
        <p14:creationId xmlns:p14="http://schemas.microsoft.com/office/powerpoint/2010/main" val="4042065495"/>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9144000" cy="990600"/>
          </a:xfrm>
          <a:solidFill>
            <a:schemeClr val="accent5">
              <a:lumMod val="20000"/>
              <a:lumOff val="80000"/>
            </a:schemeClr>
          </a:solidFill>
        </p:spPr>
        <p:txBody>
          <a:bodyPr/>
          <a:lstStyle/>
          <a:p>
            <a:pPr eaLnBrk="1" hangingPunct="1">
              <a:defRPr/>
            </a:pPr>
            <a:r>
              <a:rPr lang="en-US" sz="4000" dirty="0" smtClean="0"/>
              <a:t>Early diagnosis and early T/t why?</a:t>
            </a:r>
          </a:p>
        </p:txBody>
      </p:sp>
      <p:sp>
        <p:nvSpPr>
          <p:cNvPr id="16387" name="Content Placeholder 2"/>
          <p:cNvSpPr>
            <a:spLocks noGrp="1"/>
          </p:cNvSpPr>
          <p:nvPr>
            <p:ph idx="1"/>
          </p:nvPr>
        </p:nvSpPr>
        <p:spPr>
          <a:xfrm>
            <a:off x="457200" y="1219200"/>
            <a:ext cx="8229600" cy="5181600"/>
          </a:xfrm>
        </p:spPr>
        <p:txBody>
          <a:bodyPr/>
          <a:lstStyle/>
          <a:p>
            <a:pPr eaLnBrk="1" hangingPunct="1"/>
            <a:r>
              <a:rPr lang="en-US" smtClean="0"/>
              <a:t>Survival time inversely related to initial number of cells </a:t>
            </a:r>
          </a:p>
          <a:p>
            <a:pPr eaLnBrk="1" hangingPunct="1"/>
            <a:r>
              <a:rPr lang="en-US" smtClean="0"/>
              <a:t>Aging cancer cells are less susceptible to chemotherapy, because there is </a:t>
            </a:r>
          </a:p>
          <a:p>
            <a:pPr lvl="1" eaLnBrk="1" hangingPunct="1"/>
            <a:r>
              <a:rPr lang="en-US" smtClean="0"/>
              <a:t>↑ cell cycle (division) time </a:t>
            </a:r>
          </a:p>
          <a:p>
            <a:pPr lvl="1" eaLnBrk="1" hangingPunct="1"/>
            <a:r>
              <a:rPr lang="en-US" smtClean="0"/>
              <a:t>↓No of actively dividing cells with more resting cells </a:t>
            </a:r>
          </a:p>
          <a:p>
            <a:pPr lvl="1" eaLnBrk="1" hangingPunct="1"/>
            <a:r>
              <a:rPr lang="en-US" smtClean="0"/>
              <a:t>↑ cell death within tumor </a:t>
            </a:r>
          </a:p>
          <a:p>
            <a:pPr lvl="1" eaLnBrk="1" hangingPunct="1"/>
            <a:r>
              <a:rPr lang="en-US" smtClean="0"/>
              <a:t>Overcrowding of cells </a:t>
            </a:r>
          </a:p>
        </p:txBody>
      </p:sp>
    </p:spTree>
    <p:extLst>
      <p:ext uri="{BB962C8B-B14F-4D97-AF65-F5344CB8AC3E}">
        <p14:creationId xmlns:p14="http://schemas.microsoft.com/office/powerpoint/2010/main" val="288691470"/>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990600"/>
          </a:xfrm>
          <a:solidFill>
            <a:schemeClr val="accent5">
              <a:lumMod val="20000"/>
              <a:lumOff val="80000"/>
            </a:schemeClr>
          </a:solidFill>
        </p:spPr>
        <p:txBody>
          <a:bodyPr/>
          <a:lstStyle/>
          <a:p>
            <a:pPr eaLnBrk="1" hangingPunct="1">
              <a:defRPr/>
            </a:pPr>
            <a:r>
              <a:rPr lang="en-US" dirty="0" smtClean="0"/>
              <a:t>Combination chemotherapy? </a:t>
            </a:r>
          </a:p>
        </p:txBody>
      </p:sp>
      <p:sp>
        <p:nvSpPr>
          <p:cNvPr id="17411" name="Content Placeholder 2"/>
          <p:cNvSpPr>
            <a:spLocks noGrp="1"/>
          </p:cNvSpPr>
          <p:nvPr>
            <p:ph idx="1"/>
          </p:nvPr>
        </p:nvSpPr>
        <p:spPr/>
        <p:txBody>
          <a:bodyPr>
            <a:normAutofit lnSpcReduction="10000"/>
          </a:bodyPr>
          <a:lstStyle/>
          <a:p>
            <a:pPr eaLnBrk="1" hangingPunct="1"/>
            <a:r>
              <a:rPr lang="en-US" smtClean="0"/>
              <a:t>Heterogenicity of cells remaining in different phase of growth cycle , showing different level of sensitivity  </a:t>
            </a:r>
          </a:p>
          <a:p>
            <a:pPr lvl="1" eaLnBrk="1" hangingPunct="1"/>
            <a:r>
              <a:rPr lang="en-US" smtClean="0"/>
              <a:t>Nature of drug (with different biochemical site of action)</a:t>
            </a:r>
          </a:p>
          <a:p>
            <a:pPr lvl="1" eaLnBrk="1" hangingPunct="1"/>
            <a:r>
              <a:rPr lang="en-US" smtClean="0"/>
              <a:t>Avoid emergence of drug resistance </a:t>
            </a:r>
          </a:p>
          <a:p>
            <a:pPr eaLnBrk="1" hangingPunct="1"/>
            <a:r>
              <a:rPr lang="en-US" smtClean="0"/>
              <a:t>Monotherapy adequate in Burkitts lymphoma &amp; choriocarcinoma </a:t>
            </a:r>
          </a:p>
          <a:p>
            <a:pPr lvl="1" eaLnBrk="1" hangingPunct="1">
              <a:buFont typeface="Arial" charset="0"/>
              <a:buNone/>
            </a:pPr>
            <a:r>
              <a:rPr lang="en-US" smtClean="0"/>
              <a:t> </a:t>
            </a:r>
          </a:p>
        </p:txBody>
      </p:sp>
    </p:spTree>
    <p:extLst>
      <p:ext uri="{BB962C8B-B14F-4D97-AF65-F5344CB8AC3E}">
        <p14:creationId xmlns:p14="http://schemas.microsoft.com/office/powerpoint/2010/main" val="638428785"/>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1066800"/>
          </a:xfrm>
          <a:solidFill>
            <a:schemeClr val="accent5">
              <a:lumMod val="20000"/>
              <a:lumOff val="80000"/>
            </a:schemeClr>
          </a:solidFill>
        </p:spPr>
        <p:txBody>
          <a:bodyPr/>
          <a:lstStyle/>
          <a:p>
            <a:pPr eaLnBrk="1" hangingPunct="1">
              <a:defRPr/>
            </a:pPr>
            <a:r>
              <a:rPr lang="en-US" dirty="0" smtClean="0"/>
              <a:t>Why intermittent regimen? </a:t>
            </a:r>
          </a:p>
        </p:txBody>
      </p:sp>
      <p:sp>
        <p:nvSpPr>
          <p:cNvPr id="18435" name="Content Placeholder 2"/>
          <p:cNvSpPr>
            <a:spLocks noGrp="1"/>
          </p:cNvSpPr>
          <p:nvPr>
            <p:ph idx="1"/>
          </p:nvPr>
        </p:nvSpPr>
        <p:spPr/>
        <p:txBody>
          <a:bodyPr>
            <a:normAutofit lnSpcReduction="10000"/>
          </a:bodyPr>
          <a:lstStyle/>
          <a:p>
            <a:pPr eaLnBrk="1" hangingPunct="1"/>
            <a:r>
              <a:rPr lang="en-US" smtClean="0"/>
              <a:t>Favours risk –benefit ratio</a:t>
            </a:r>
          </a:p>
          <a:p>
            <a:pPr eaLnBrk="1" hangingPunct="1"/>
            <a:r>
              <a:rPr lang="en-US" smtClean="0"/>
              <a:t>Allows time for damaged normal host cells to recover </a:t>
            </a:r>
          </a:p>
          <a:p>
            <a:pPr eaLnBrk="1" hangingPunct="1"/>
            <a:r>
              <a:rPr lang="en-US" smtClean="0"/>
              <a:t>Pulse therapy</a:t>
            </a:r>
          </a:p>
          <a:p>
            <a:pPr lvl="1" eaLnBrk="1" hangingPunct="1"/>
            <a:r>
              <a:rPr lang="en-US" smtClean="0"/>
              <a:t>Type of intermittent chemotherapeutic regime employing highest tolerated dose within a short administration period </a:t>
            </a:r>
          </a:p>
          <a:p>
            <a:pPr lvl="1" eaLnBrk="1" hangingPunct="1"/>
            <a:r>
              <a:rPr lang="en-US" smtClean="0"/>
              <a:t>Based on principle of drug conc. (C) x duration of exposure (T) = constant </a:t>
            </a:r>
          </a:p>
        </p:txBody>
      </p:sp>
    </p:spTree>
    <p:extLst>
      <p:ext uri="{BB962C8B-B14F-4D97-AF65-F5344CB8AC3E}">
        <p14:creationId xmlns:p14="http://schemas.microsoft.com/office/powerpoint/2010/main" val="481949556"/>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990600"/>
          </a:xfrm>
          <a:solidFill>
            <a:schemeClr val="accent5">
              <a:lumMod val="20000"/>
              <a:lumOff val="80000"/>
            </a:schemeClr>
          </a:solidFill>
        </p:spPr>
        <p:txBody>
          <a:bodyPr>
            <a:normAutofit fontScale="90000"/>
          </a:bodyPr>
          <a:lstStyle/>
          <a:p>
            <a:pPr eaLnBrk="1" hangingPunct="1">
              <a:defRPr/>
            </a:pPr>
            <a:r>
              <a:rPr lang="en-US" dirty="0" smtClean="0"/>
              <a:t>Adjuvant &amp; </a:t>
            </a:r>
            <a:r>
              <a:rPr lang="en-US" dirty="0" err="1" smtClean="0"/>
              <a:t>Neoadjuvant</a:t>
            </a:r>
            <a:r>
              <a:rPr lang="en-US" dirty="0" smtClean="0"/>
              <a:t> chemotherapy </a:t>
            </a:r>
          </a:p>
        </p:txBody>
      </p:sp>
      <p:sp>
        <p:nvSpPr>
          <p:cNvPr id="18435" name="Content Placeholder 2"/>
          <p:cNvSpPr>
            <a:spLocks noGrp="1"/>
          </p:cNvSpPr>
          <p:nvPr>
            <p:ph idx="1"/>
          </p:nvPr>
        </p:nvSpPr>
        <p:spPr>
          <a:xfrm>
            <a:off x="304800" y="1447800"/>
            <a:ext cx="8382000" cy="5029200"/>
          </a:xfrm>
        </p:spPr>
        <p:txBody>
          <a:bodyPr/>
          <a:lstStyle/>
          <a:p>
            <a:pPr eaLnBrk="1" hangingPunct="1">
              <a:defRPr/>
            </a:pPr>
            <a:r>
              <a:rPr lang="en-US" dirty="0" smtClean="0">
                <a:solidFill>
                  <a:schemeClr val="accent6">
                    <a:lumMod val="50000"/>
                  </a:schemeClr>
                </a:solidFill>
              </a:rPr>
              <a:t>Adjuvant chemotherapy:</a:t>
            </a:r>
          </a:p>
          <a:p>
            <a:pPr lvl="1" eaLnBrk="1" hangingPunct="1">
              <a:defRPr/>
            </a:pPr>
            <a:r>
              <a:rPr lang="en-US" dirty="0" smtClean="0"/>
              <a:t>Chemotherapy given after surgery or irradiation  to destroy </a:t>
            </a:r>
            <a:r>
              <a:rPr lang="en-US" dirty="0" err="1" smtClean="0"/>
              <a:t>micrometastasis</a:t>
            </a:r>
            <a:r>
              <a:rPr lang="en-US" dirty="0" smtClean="0"/>
              <a:t> &amp; prevent development of secondary neoplasm.</a:t>
            </a:r>
          </a:p>
          <a:p>
            <a:pPr eaLnBrk="1" hangingPunct="1">
              <a:defRPr/>
            </a:pPr>
            <a:r>
              <a:rPr lang="en-US" dirty="0" smtClean="0">
                <a:solidFill>
                  <a:schemeClr val="accent6">
                    <a:lumMod val="50000"/>
                  </a:schemeClr>
                </a:solidFill>
              </a:rPr>
              <a:t>Neo-adjuvant chemotherapy:</a:t>
            </a:r>
          </a:p>
          <a:p>
            <a:pPr lvl="1" eaLnBrk="1" hangingPunct="1">
              <a:defRPr/>
            </a:pPr>
            <a:r>
              <a:rPr lang="en-US" dirty="0" smtClean="0"/>
              <a:t>Chemotherapy given before surgery or radiotherapy in order to diminish the volume of large primary neoplasm </a:t>
            </a:r>
          </a:p>
        </p:txBody>
      </p:sp>
    </p:spTree>
    <p:extLst>
      <p:ext uri="{BB962C8B-B14F-4D97-AF65-F5344CB8AC3E}">
        <p14:creationId xmlns:p14="http://schemas.microsoft.com/office/powerpoint/2010/main" val="76585893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457200" y="1143000"/>
            <a:ext cx="8229600" cy="5486400"/>
          </a:xfrm>
        </p:spPr>
        <p:txBody>
          <a:bodyPr/>
          <a:lstStyle/>
          <a:p>
            <a:r>
              <a:rPr lang="en-US" smtClean="0"/>
              <a:t>Nausea &amp; Vomiting </a:t>
            </a:r>
          </a:p>
          <a:p>
            <a:r>
              <a:rPr lang="en-US" smtClean="0"/>
              <a:t>Bone marrow depression </a:t>
            </a:r>
          </a:p>
          <a:p>
            <a:r>
              <a:rPr lang="en-US" smtClean="0"/>
              <a:t>Alopecia </a:t>
            </a:r>
          </a:p>
          <a:p>
            <a:r>
              <a:rPr lang="en-US" smtClean="0"/>
              <a:t>Gonads: </a:t>
            </a:r>
            <a:r>
              <a:rPr lang="en-US" sz="2800" smtClean="0"/>
              <a:t>Oligospermia, impotence, ↓ ovulation </a:t>
            </a:r>
            <a:endParaRPr lang="en-US" smtClean="0"/>
          </a:p>
          <a:p>
            <a:r>
              <a:rPr lang="en-US" smtClean="0"/>
              <a:t>Foetus: </a:t>
            </a:r>
            <a:r>
              <a:rPr lang="en-US" sz="2800" smtClean="0"/>
              <a:t>Abortion, foetal death, teratogenicity </a:t>
            </a:r>
          </a:p>
          <a:p>
            <a:r>
              <a:rPr lang="en-US" smtClean="0"/>
              <a:t>Carcinogenicity </a:t>
            </a:r>
          </a:p>
          <a:p>
            <a:r>
              <a:rPr lang="en-US" smtClean="0"/>
              <a:t>Hyperuricemia </a:t>
            </a:r>
          </a:p>
          <a:p>
            <a:r>
              <a:rPr lang="en-US" smtClean="0"/>
              <a:t>Immunosupression:</a:t>
            </a:r>
            <a:r>
              <a:rPr lang="en-US" sz="2800" smtClean="0"/>
              <a:t> Fludarabine </a:t>
            </a:r>
            <a:endParaRPr lang="en-US" sz="2400" smtClean="0"/>
          </a:p>
          <a:p>
            <a:r>
              <a:rPr lang="en-US" smtClean="0"/>
              <a:t>Hazards to staff</a:t>
            </a:r>
            <a:endParaRPr lang="en-US" sz="4000" smtClean="0"/>
          </a:p>
        </p:txBody>
      </p:sp>
      <p:sp>
        <p:nvSpPr>
          <p:cNvPr id="4" name="Title 1"/>
          <p:cNvSpPr>
            <a:spLocks noGrp="1"/>
          </p:cNvSpPr>
          <p:nvPr>
            <p:ph type="title"/>
          </p:nvPr>
        </p:nvSpPr>
        <p:spPr>
          <a:xfrm>
            <a:off x="0" y="0"/>
            <a:ext cx="9144000" cy="990600"/>
          </a:xfrm>
          <a:solidFill>
            <a:schemeClr val="accent5">
              <a:lumMod val="20000"/>
              <a:lumOff val="80000"/>
            </a:schemeClr>
          </a:solidFill>
        </p:spPr>
        <p:txBody>
          <a:bodyPr>
            <a:normAutofit/>
          </a:bodyPr>
          <a:lstStyle/>
          <a:p>
            <a:pPr eaLnBrk="1" hangingPunct="1">
              <a:defRPr/>
            </a:pPr>
            <a:r>
              <a:rPr lang="en-US" dirty="0" smtClean="0"/>
              <a:t>General toxicity of </a:t>
            </a:r>
            <a:r>
              <a:rPr lang="en-US" dirty="0" err="1" smtClean="0"/>
              <a:t>cytotoxic</a:t>
            </a:r>
            <a:r>
              <a:rPr lang="en-US" dirty="0" smtClean="0"/>
              <a:t> drugs </a:t>
            </a:r>
          </a:p>
        </p:txBody>
      </p:sp>
    </p:spTree>
    <p:extLst>
      <p:ext uri="{BB962C8B-B14F-4D97-AF65-F5344CB8AC3E}">
        <p14:creationId xmlns:p14="http://schemas.microsoft.com/office/powerpoint/2010/main" val="5886335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5"/>
          <p:cNvSpPr>
            <a:spLocks noGrp="1"/>
          </p:cNvSpPr>
          <p:nvPr>
            <p:ph idx="1"/>
          </p:nvPr>
        </p:nvSpPr>
        <p:spPr>
          <a:xfrm>
            <a:off x="457200" y="990600"/>
            <a:ext cx="8229600" cy="5638800"/>
          </a:xfrm>
        </p:spPr>
        <p:txBody>
          <a:bodyPr/>
          <a:lstStyle/>
          <a:p>
            <a:r>
              <a:rPr lang="en-US" smtClean="0">
                <a:solidFill>
                  <a:srgbClr val="7030A0"/>
                </a:solidFill>
              </a:rPr>
              <a:t>Nitrogen Mustards </a:t>
            </a:r>
          </a:p>
          <a:p>
            <a:pPr lvl="1"/>
            <a:r>
              <a:rPr lang="en-US" smtClean="0"/>
              <a:t>Meclorethamine, Melphalan, Chlorambucil, cyclophosphamide, ifosfamide </a:t>
            </a:r>
          </a:p>
          <a:p>
            <a:r>
              <a:rPr lang="en-US" smtClean="0">
                <a:solidFill>
                  <a:srgbClr val="7030A0"/>
                </a:solidFill>
              </a:rPr>
              <a:t>Ethyleneimine : </a:t>
            </a:r>
            <a:r>
              <a:rPr lang="en-US" sz="2800" smtClean="0"/>
              <a:t>Thiotepa</a:t>
            </a:r>
            <a:r>
              <a:rPr lang="en-US" smtClean="0"/>
              <a:t> </a:t>
            </a:r>
          </a:p>
          <a:p>
            <a:r>
              <a:rPr lang="en-US" smtClean="0">
                <a:solidFill>
                  <a:srgbClr val="7030A0"/>
                </a:solidFill>
              </a:rPr>
              <a:t>Alkyl Sulfonate: </a:t>
            </a:r>
            <a:r>
              <a:rPr lang="en-US" sz="2800" smtClean="0"/>
              <a:t>Busulfan</a:t>
            </a:r>
            <a:r>
              <a:rPr lang="en-US" smtClean="0"/>
              <a:t> </a:t>
            </a:r>
          </a:p>
          <a:p>
            <a:r>
              <a:rPr lang="en-US" smtClean="0">
                <a:solidFill>
                  <a:srgbClr val="7030A0"/>
                </a:solidFill>
              </a:rPr>
              <a:t>Nitrosureas </a:t>
            </a:r>
          </a:p>
          <a:p>
            <a:pPr lvl="1"/>
            <a:r>
              <a:rPr lang="en-US" smtClean="0"/>
              <a:t>Carmustine,lomustine, streptozocin </a:t>
            </a:r>
          </a:p>
          <a:p>
            <a:r>
              <a:rPr lang="en-US" smtClean="0">
                <a:solidFill>
                  <a:srgbClr val="7030A0"/>
                </a:solidFill>
              </a:rPr>
              <a:t>Triazines </a:t>
            </a:r>
          </a:p>
          <a:p>
            <a:pPr lvl="1"/>
            <a:r>
              <a:rPr lang="en-US" smtClean="0"/>
              <a:t>Dacarbazine, temozolamide </a:t>
            </a:r>
          </a:p>
        </p:txBody>
      </p:sp>
      <p:sp>
        <p:nvSpPr>
          <p:cNvPr id="7" name="Rectangle 2"/>
          <p:cNvSpPr>
            <a:spLocks noGrp="1" noChangeArrowheads="1"/>
          </p:cNvSpPr>
          <p:nvPr>
            <p:ph type="title"/>
          </p:nvPr>
        </p:nvSpPr>
        <p:spPr>
          <a:xfrm>
            <a:off x="0" y="0"/>
            <a:ext cx="9144000" cy="685800"/>
          </a:xfrm>
          <a:solidFill>
            <a:schemeClr val="accent5">
              <a:lumMod val="20000"/>
              <a:lumOff val="80000"/>
            </a:schemeClr>
          </a:solidFill>
        </p:spPr>
        <p:txBody>
          <a:bodyPr rtlCol="0">
            <a:normAutofit/>
          </a:bodyPr>
          <a:lstStyle/>
          <a:p>
            <a:pPr eaLnBrk="1" fontAlgn="auto" hangingPunct="1">
              <a:spcAft>
                <a:spcPts val="0"/>
              </a:spcAft>
              <a:defRPr/>
            </a:pPr>
            <a:r>
              <a:rPr lang="en-US" sz="3800" b="1" dirty="0" smtClean="0"/>
              <a:t>Alkylating agents </a:t>
            </a:r>
            <a:endParaRPr lang="en-US" sz="3800" dirty="0" smtClean="0"/>
          </a:p>
        </p:txBody>
      </p:sp>
    </p:spTree>
    <p:extLst>
      <p:ext uri="{BB962C8B-B14F-4D97-AF65-F5344CB8AC3E}">
        <p14:creationId xmlns:p14="http://schemas.microsoft.com/office/powerpoint/2010/main" val="260579214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457200" y="1143000"/>
            <a:ext cx="8229600" cy="4983163"/>
          </a:xfrm>
        </p:spPr>
        <p:txBody>
          <a:bodyPr/>
          <a:lstStyle/>
          <a:p>
            <a:r>
              <a:rPr lang="en-US" smtClean="0">
                <a:solidFill>
                  <a:srgbClr val="7030A0"/>
                </a:solidFill>
              </a:rPr>
              <a:t>Folate Antagonists</a:t>
            </a:r>
          </a:p>
          <a:p>
            <a:pPr lvl="1"/>
            <a:r>
              <a:rPr lang="en-US" smtClean="0"/>
              <a:t>Methotrexate </a:t>
            </a:r>
          </a:p>
          <a:p>
            <a:r>
              <a:rPr lang="en-US" smtClean="0">
                <a:solidFill>
                  <a:srgbClr val="7030A0"/>
                </a:solidFill>
              </a:rPr>
              <a:t>Purine Antagonists </a:t>
            </a:r>
          </a:p>
          <a:p>
            <a:pPr lvl="1"/>
            <a:r>
              <a:rPr lang="en-US" smtClean="0"/>
              <a:t>6 Mercaptopurine, 6 Thioguanine, Azathioprine</a:t>
            </a:r>
          </a:p>
          <a:p>
            <a:r>
              <a:rPr lang="en-US" smtClean="0">
                <a:solidFill>
                  <a:srgbClr val="7030A0"/>
                </a:solidFill>
              </a:rPr>
              <a:t>Pyrimidine antagonists </a:t>
            </a:r>
          </a:p>
          <a:p>
            <a:pPr lvl="1"/>
            <a:r>
              <a:rPr lang="en-US" smtClean="0"/>
              <a:t>5 Fluorouracil, cytarabine, gemcitabine  </a:t>
            </a:r>
          </a:p>
        </p:txBody>
      </p:sp>
      <p:sp>
        <p:nvSpPr>
          <p:cNvPr id="4" name="Rectangle 2"/>
          <p:cNvSpPr>
            <a:spLocks noGrp="1" noChangeArrowheads="1"/>
          </p:cNvSpPr>
          <p:nvPr>
            <p:ph type="title"/>
          </p:nvPr>
        </p:nvSpPr>
        <p:spPr>
          <a:xfrm>
            <a:off x="0" y="0"/>
            <a:ext cx="9144000" cy="685800"/>
          </a:xfrm>
          <a:solidFill>
            <a:schemeClr val="accent5">
              <a:lumMod val="20000"/>
              <a:lumOff val="80000"/>
            </a:schemeClr>
          </a:solidFill>
        </p:spPr>
        <p:txBody>
          <a:bodyPr rtlCol="0">
            <a:normAutofit/>
          </a:bodyPr>
          <a:lstStyle/>
          <a:p>
            <a:pPr eaLnBrk="1" fontAlgn="auto" hangingPunct="1">
              <a:spcAft>
                <a:spcPts val="0"/>
              </a:spcAft>
              <a:defRPr/>
            </a:pPr>
            <a:r>
              <a:rPr lang="en-US" sz="3800" b="1" dirty="0" err="1" smtClean="0"/>
              <a:t>Antimetabolites</a:t>
            </a:r>
            <a:r>
              <a:rPr lang="en-US" sz="3800" b="1" dirty="0" smtClean="0"/>
              <a:t> </a:t>
            </a:r>
            <a:endParaRPr lang="en-US" sz="3800" dirty="0" smtClean="0"/>
          </a:p>
        </p:txBody>
      </p:sp>
    </p:spTree>
    <p:extLst>
      <p:ext uri="{BB962C8B-B14F-4D97-AF65-F5344CB8AC3E}">
        <p14:creationId xmlns:p14="http://schemas.microsoft.com/office/powerpoint/2010/main" val="507157289"/>
      </p:ext>
    </p:extLst>
  </p:cSld>
  <p:clrMapOvr>
    <a:masterClrMapping/>
  </p:clrMapOvr>
  <mc:AlternateContent xmlns:mc="http://schemas.openxmlformats.org/markup-compatibility/2006" xmlns:p14="http://schemas.microsoft.com/office/powerpoint/2010/main">
    <mc:Choice Requires="p14">
      <p:transition spd="slow" p14:dur="2000" advTm="1300"/>
    </mc:Choice>
    <mc:Fallback xmlns="">
      <p:transition spd="slow" advTm="13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DEFINATION OF TERMS</a:t>
            </a:r>
            <a:endParaRPr lang="en-US" dirty="0"/>
          </a:p>
        </p:txBody>
      </p:sp>
      <p:sp>
        <p:nvSpPr>
          <p:cNvPr id="3" name="Content Placeholder 2"/>
          <p:cNvSpPr>
            <a:spLocks noGrp="1"/>
          </p:cNvSpPr>
          <p:nvPr>
            <p:ph idx="1"/>
          </p:nvPr>
        </p:nvSpPr>
        <p:spPr>
          <a:xfrm>
            <a:off x="457200" y="1143000"/>
            <a:ext cx="8229600" cy="5257800"/>
          </a:xfrm>
        </p:spPr>
        <p:txBody>
          <a:bodyPr>
            <a:normAutofit fontScale="92500" lnSpcReduction="20000"/>
          </a:bodyPr>
          <a:lstStyle/>
          <a:p>
            <a:r>
              <a:rPr lang="en-US" b="1" i="1" dirty="0" smtClean="0"/>
              <a:t>Pharmacology</a:t>
            </a:r>
            <a:r>
              <a:rPr lang="en-US" dirty="0" smtClean="0"/>
              <a:t>-:study of substances that interact with living systems through binding to regulatory molecules and activating or inhibiting normal body processes.</a:t>
            </a:r>
          </a:p>
          <a:p>
            <a:r>
              <a:rPr lang="en-US" b="1" i="1" dirty="0" smtClean="0"/>
              <a:t>Pharmacy-</a:t>
            </a:r>
            <a:r>
              <a:rPr lang="en-US" dirty="0" smtClean="0"/>
              <a:t> the science and technique of preparing and dispensing drugs</a:t>
            </a:r>
          </a:p>
          <a:p>
            <a:r>
              <a:rPr lang="en-US" b="1" i="1" dirty="0" smtClean="0"/>
              <a:t>Medical pharmacology</a:t>
            </a:r>
            <a:r>
              <a:rPr lang="en-US" dirty="0" smtClean="0"/>
              <a:t>:- the science of substances used to prevent, diagnose and prevent disease.</a:t>
            </a:r>
          </a:p>
          <a:p>
            <a:r>
              <a:rPr lang="en-US" b="1" i="1" dirty="0" smtClean="0"/>
              <a:t>Toxicology</a:t>
            </a:r>
            <a:r>
              <a:rPr lang="en-US" dirty="0" smtClean="0"/>
              <a:t>- the branch of pharmacology that deals with the undesirable effects of chemicals on living systems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bwMode="auto">
          <a:xfrm>
            <a:off x="304800" y="914400"/>
            <a:ext cx="84582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lnSpc>
                <a:spcPct val="100000"/>
              </a:lnSpc>
              <a:spcBef>
                <a:spcPts val="0"/>
              </a:spcBef>
            </a:pPr>
            <a:r>
              <a:rPr lang="en-US" sz="2400" b="1" dirty="0" smtClean="0">
                <a:solidFill>
                  <a:srgbClr val="0033CC"/>
                </a:solidFill>
              </a:rPr>
              <a:t>Idiosyncrasy</a:t>
            </a:r>
          </a:p>
          <a:p>
            <a:pPr marL="825500" lvl="2" eaLnBrk="1" hangingPunct="1">
              <a:lnSpc>
                <a:spcPct val="100000"/>
              </a:lnSpc>
              <a:spcBef>
                <a:spcPts val="0"/>
              </a:spcBef>
            </a:pPr>
            <a:r>
              <a:rPr lang="en-US" b="1" dirty="0" smtClean="0"/>
              <a:t>Drug effect unique to an individual,</a:t>
            </a:r>
          </a:p>
          <a:p>
            <a:pPr marL="825500" lvl="2" eaLnBrk="1" hangingPunct="1">
              <a:lnSpc>
                <a:spcPct val="100000"/>
              </a:lnSpc>
              <a:spcBef>
                <a:spcPts val="0"/>
              </a:spcBef>
              <a:buFontTx/>
              <a:buNone/>
            </a:pPr>
            <a:r>
              <a:rPr lang="en-US" b="1" dirty="0" smtClean="0"/>
              <a:t>	A. a toxic reaction</a:t>
            </a:r>
          </a:p>
          <a:p>
            <a:pPr marL="825500" lvl="2" eaLnBrk="1" hangingPunct="1">
              <a:lnSpc>
                <a:spcPct val="100000"/>
              </a:lnSpc>
              <a:spcBef>
                <a:spcPts val="0"/>
              </a:spcBef>
              <a:buFontTx/>
              <a:buNone/>
            </a:pPr>
            <a:r>
              <a:rPr lang="en-US" b="1" dirty="0" smtClean="0"/>
              <a:t>	B. an allergic reaction</a:t>
            </a:r>
          </a:p>
          <a:p>
            <a:pPr marL="825500" lvl="2" eaLnBrk="1" hangingPunct="1">
              <a:lnSpc>
                <a:spcPct val="100000"/>
              </a:lnSpc>
              <a:spcBef>
                <a:spcPts val="0"/>
              </a:spcBef>
              <a:buFontTx/>
              <a:buNone/>
            </a:pPr>
            <a:r>
              <a:rPr lang="en-US" b="1" dirty="0" smtClean="0"/>
              <a:t>	C. a reaction peculiar to the patient</a:t>
            </a:r>
          </a:p>
          <a:p>
            <a:pPr marL="825500" lvl="2" eaLnBrk="1" hangingPunct="1">
              <a:lnSpc>
                <a:spcPct val="100000"/>
              </a:lnSpc>
              <a:spcBef>
                <a:spcPts val="0"/>
              </a:spcBef>
              <a:buFontTx/>
              <a:buNone/>
            </a:pPr>
            <a:r>
              <a:rPr lang="en-US" b="1" dirty="0" smtClean="0"/>
              <a:t>	D. an anaphylactic reaction</a:t>
            </a:r>
          </a:p>
          <a:p>
            <a:pPr eaLnBrk="1" hangingPunct="1">
              <a:lnSpc>
                <a:spcPct val="100000"/>
              </a:lnSpc>
              <a:spcBef>
                <a:spcPts val="0"/>
              </a:spcBef>
            </a:pPr>
            <a:r>
              <a:rPr lang="en-US" sz="2400" b="1" dirty="0" smtClean="0">
                <a:solidFill>
                  <a:srgbClr val="0033CC"/>
                </a:solidFill>
              </a:rPr>
              <a:t>Drug  allergy</a:t>
            </a:r>
          </a:p>
          <a:p>
            <a:pPr lvl="1" eaLnBrk="1" hangingPunct="1">
              <a:lnSpc>
                <a:spcPct val="100000"/>
              </a:lnSpc>
              <a:spcBef>
                <a:spcPts val="0"/>
              </a:spcBef>
            </a:pPr>
            <a:r>
              <a:rPr lang="en-US" sz="2400" b="1" dirty="0" smtClean="0"/>
              <a:t>Immunologically  mediated  reaction</a:t>
            </a:r>
          </a:p>
          <a:p>
            <a:pPr lvl="1" eaLnBrk="1" hangingPunct="1">
              <a:lnSpc>
                <a:spcPct val="100000"/>
              </a:lnSpc>
              <a:spcBef>
                <a:spcPts val="0"/>
              </a:spcBef>
            </a:pPr>
            <a:r>
              <a:rPr lang="en-US" sz="2400" b="1" dirty="0" smtClean="0"/>
              <a:t>Symptoms  unrelated  to pharmacodynamic  profile of  drug </a:t>
            </a:r>
          </a:p>
          <a:p>
            <a:pPr lvl="1" eaLnBrk="1" hangingPunct="1">
              <a:lnSpc>
                <a:spcPct val="100000"/>
              </a:lnSpc>
              <a:spcBef>
                <a:spcPts val="0"/>
              </a:spcBef>
            </a:pPr>
            <a:r>
              <a:rPr lang="en-US" sz="2400" b="1" dirty="0" smtClean="0"/>
              <a:t>Independent  of  dosage</a:t>
            </a:r>
          </a:p>
          <a:p>
            <a:pPr lvl="1" eaLnBrk="1" hangingPunct="1">
              <a:lnSpc>
                <a:spcPct val="100000"/>
              </a:lnSpc>
              <a:spcBef>
                <a:spcPts val="0"/>
              </a:spcBef>
              <a:buFontTx/>
              <a:buNone/>
            </a:pPr>
            <a:r>
              <a:rPr lang="en-US" sz="2400" b="1" dirty="0" smtClean="0"/>
              <a:t>       </a:t>
            </a:r>
            <a:r>
              <a:rPr lang="en-US" sz="2400" dirty="0" smtClean="0"/>
              <a:t>E.g. </a:t>
            </a:r>
            <a:r>
              <a:rPr lang="en-US" sz="2400" b="1" dirty="0" smtClean="0"/>
              <a:t> </a:t>
            </a:r>
            <a:r>
              <a:rPr lang="en-US" sz="2400" b="1" dirty="0" smtClean="0">
                <a:solidFill>
                  <a:srgbClr val="F400F4"/>
                </a:solidFill>
              </a:rPr>
              <a:t>Penicillin</a:t>
            </a:r>
          </a:p>
          <a:p>
            <a:pPr eaLnBrk="1" hangingPunct="1">
              <a:lnSpc>
                <a:spcPct val="100000"/>
              </a:lnSpc>
              <a:spcBef>
                <a:spcPts val="0"/>
              </a:spcBef>
            </a:pPr>
            <a:r>
              <a:rPr lang="en-US" sz="2400" b="1" dirty="0" smtClean="0">
                <a:solidFill>
                  <a:srgbClr val="0033CC"/>
                </a:solidFill>
              </a:rPr>
              <a:t>Drug withdrawal symptoms</a:t>
            </a:r>
          </a:p>
          <a:p>
            <a:pPr lvl="1" eaLnBrk="1" hangingPunct="1">
              <a:lnSpc>
                <a:spcPct val="100000"/>
              </a:lnSpc>
              <a:spcBef>
                <a:spcPts val="0"/>
              </a:spcBef>
            </a:pPr>
            <a:r>
              <a:rPr lang="en-US" sz="2400" b="1" dirty="0" smtClean="0"/>
              <a:t>Functional  disturbances  induced  by a  drug Persists  even after offending  drug has been  withdrawn</a:t>
            </a:r>
            <a:br>
              <a:rPr lang="en-US" sz="2400" b="1" dirty="0" smtClean="0"/>
            </a:br>
            <a:r>
              <a:rPr lang="en-US" sz="2400" b="1" dirty="0" smtClean="0"/>
              <a:t>E.g. </a:t>
            </a:r>
            <a:r>
              <a:rPr lang="en-US" sz="2400" b="1" dirty="0" smtClean="0">
                <a:solidFill>
                  <a:srgbClr val="FF00FF"/>
                </a:solidFill>
              </a:rPr>
              <a:t>Peptic  ulcer  by  salicylates </a:t>
            </a:r>
            <a:r>
              <a:rPr lang="en-US" sz="2000" b="1" dirty="0" smtClean="0">
                <a:solidFill>
                  <a:srgbClr val="FF00FF"/>
                </a:solidFill>
              </a:rPr>
              <a:t/>
            </a:r>
            <a:br>
              <a:rPr lang="en-US" sz="2000" b="1" dirty="0" smtClean="0">
                <a:solidFill>
                  <a:srgbClr val="FF00FF"/>
                </a:solidFill>
              </a:rPr>
            </a:br>
            <a:endParaRPr lang="en-US" b="1" dirty="0" smtClean="0">
              <a:solidFill>
                <a:srgbClr val="FF00FF"/>
              </a:solidFill>
            </a:endParaRPr>
          </a:p>
        </p:txBody>
      </p:sp>
      <p:sp>
        <p:nvSpPr>
          <p:cNvPr id="5" name="Rectangle 2"/>
          <p:cNvSpPr>
            <a:spLocks noGrp="1" noChangeArrowheads="1"/>
          </p:cNvSpPr>
          <p:nvPr>
            <p:ph type="title"/>
          </p:nvPr>
        </p:nvSpPr>
        <p:spPr bwMode="auto">
          <a:xfrm>
            <a:off x="457200" y="228600"/>
            <a:ext cx="82296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dirty="0" smtClean="0"/>
              <a:t>Adverse  drug  reactions</a:t>
            </a:r>
          </a:p>
        </p:txBody>
      </p:sp>
    </p:spTree>
    <p:extLst>
      <p:ext uri="{BB962C8B-B14F-4D97-AF65-F5344CB8AC3E}">
        <p14:creationId xmlns:p14="http://schemas.microsoft.com/office/powerpoint/2010/main" val="4862612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4419600" cy="5791200"/>
          </a:xfrm>
          <a:solidFill>
            <a:schemeClr val="bg1"/>
          </a:solidFill>
          <a:ln>
            <a:solidFill>
              <a:schemeClr val="accent6">
                <a:lumMod val="75000"/>
              </a:schemeClr>
            </a:solidFill>
          </a:ln>
        </p:spPr>
        <p:txBody>
          <a:bodyPr/>
          <a:lstStyle/>
          <a:p>
            <a:pPr>
              <a:defRPr/>
            </a:pPr>
            <a:r>
              <a:rPr lang="en-US" sz="3000" dirty="0" smtClean="0">
                <a:solidFill>
                  <a:srgbClr val="7030A0"/>
                </a:solidFill>
              </a:rPr>
              <a:t>Antibiotics</a:t>
            </a:r>
          </a:p>
          <a:p>
            <a:pPr lvl="1">
              <a:defRPr/>
            </a:pPr>
            <a:r>
              <a:rPr lang="en-US" sz="2600" dirty="0" err="1" smtClean="0"/>
              <a:t>Actinomycin</a:t>
            </a:r>
            <a:r>
              <a:rPr lang="en-US" sz="2600" dirty="0" smtClean="0"/>
              <a:t> D, Doxorubicin, </a:t>
            </a:r>
            <a:r>
              <a:rPr lang="en-US" sz="2600" dirty="0" err="1" smtClean="0"/>
              <a:t>Daunorubicin</a:t>
            </a:r>
            <a:r>
              <a:rPr lang="en-US" sz="2600" dirty="0" smtClean="0"/>
              <a:t>, </a:t>
            </a:r>
            <a:r>
              <a:rPr lang="en-US" sz="2600" dirty="0" err="1" smtClean="0"/>
              <a:t>Bleomycin</a:t>
            </a:r>
            <a:r>
              <a:rPr lang="en-US" sz="2600" dirty="0" smtClean="0"/>
              <a:t>, Mitomycin C</a:t>
            </a:r>
          </a:p>
          <a:p>
            <a:pPr>
              <a:defRPr/>
            </a:pPr>
            <a:r>
              <a:rPr lang="en-US" sz="3000" dirty="0" err="1" smtClean="0">
                <a:solidFill>
                  <a:srgbClr val="7030A0"/>
                </a:solidFill>
              </a:rPr>
              <a:t>Vinca</a:t>
            </a:r>
            <a:r>
              <a:rPr lang="en-US" sz="3000" dirty="0" smtClean="0">
                <a:solidFill>
                  <a:srgbClr val="7030A0"/>
                </a:solidFill>
              </a:rPr>
              <a:t> alkaloids </a:t>
            </a:r>
          </a:p>
          <a:p>
            <a:pPr lvl="1">
              <a:defRPr/>
            </a:pPr>
            <a:r>
              <a:rPr lang="en-US" sz="2600" dirty="0" err="1" smtClean="0"/>
              <a:t>Vincristine</a:t>
            </a:r>
            <a:r>
              <a:rPr lang="en-US" sz="2600" dirty="0" smtClean="0"/>
              <a:t>, </a:t>
            </a:r>
            <a:r>
              <a:rPr lang="en-US" sz="2600" dirty="0" err="1" smtClean="0"/>
              <a:t>Vinblastine</a:t>
            </a:r>
            <a:r>
              <a:rPr lang="en-US" sz="2600" dirty="0" smtClean="0"/>
              <a:t>, </a:t>
            </a:r>
            <a:r>
              <a:rPr lang="en-US" sz="2600" dirty="0" err="1" smtClean="0"/>
              <a:t>Vinorelbine</a:t>
            </a:r>
            <a:r>
              <a:rPr lang="en-US" sz="2600" dirty="0" smtClean="0"/>
              <a:t> </a:t>
            </a:r>
          </a:p>
          <a:p>
            <a:pPr>
              <a:defRPr/>
            </a:pPr>
            <a:r>
              <a:rPr lang="en-US" sz="3000" dirty="0" err="1" smtClean="0">
                <a:solidFill>
                  <a:srgbClr val="7030A0"/>
                </a:solidFill>
              </a:rPr>
              <a:t>Taxanes</a:t>
            </a:r>
            <a:endParaRPr lang="en-US" sz="3000" dirty="0" smtClean="0">
              <a:solidFill>
                <a:srgbClr val="7030A0"/>
              </a:solidFill>
            </a:endParaRPr>
          </a:p>
          <a:p>
            <a:pPr lvl="1">
              <a:defRPr/>
            </a:pPr>
            <a:r>
              <a:rPr lang="en-US" sz="2600" dirty="0" smtClean="0"/>
              <a:t> </a:t>
            </a:r>
            <a:r>
              <a:rPr lang="en-US" sz="2600" dirty="0" err="1" smtClean="0"/>
              <a:t>Paclitaxel</a:t>
            </a:r>
            <a:r>
              <a:rPr lang="en-US" sz="2600" dirty="0" smtClean="0"/>
              <a:t>, </a:t>
            </a:r>
            <a:r>
              <a:rPr lang="en-US" sz="2600" dirty="0" err="1" smtClean="0"/>
              <a:t>docetaxel</a:t>
            </a:r>
            <a:endParaRPr lang="en-US" sz="2600" dirty="0" smtClean="0"/>
          </a:p>
          <a:p>
            <a:pPr>
              <a:defRPr/>
            </a:pPr>
            <a:r>
              <a:rPr lang="en-US" sz="3000" dirty="0" smtClean="0">
                <a:solidFill>
                  <a:srgbClr val="7030A0"/>
                </a:solidFill>
              </a:rPr>
              <a:t>Enzymes</a:t>
            </a:r>
          </a:p>
          <a:p>
            <a:pPr lvl="1">
              <a:defRPr/>
            </a:pPr>
            <a:r>
              <a:rPr lang="en-US" sz="2600" dirty="0" smtClean="0"/>
              <a:t> L-</a:t>
            </a:r>
            <a:r>
              <a:rPr lang="en-US" sz="2600" dirty="0" err="1" smtClean="0"/>
              <a:t>Asparginase</a:t>
            </a:r>
            <a:r>
              <a:rPr lang="en-US" sz="2600" dirty="0" smtClean="0"/>
              <a:t> </a:t>
            </a:r>
          </a:p>
          <a:p>
            <a:pPr>
              <a:defRPr/>
            </a:pPr>
            <a:endParaRPr lang="en-US" sz="3000" dirty="0" smtClean="0"/>
          </a:p>
        </p:txBody>
      </p:sp>
      <p:sp>
        <p:nvSpPr>
          <p:cNvPr id="4" name="Rectangle 2"/>
          <p:cNvSpPr txBox="1">
            <a:spLocks noChangeArrowheads="1"/>
          </p:cNvSpPr>
          <p:nvPr/>
        </p:nvSpPr>
        <p:spPr bwMode="auto">
          <a:xfrm>
            <a:off x="0" y="0"/>
            <a:ext cx="9144000" cy="685800"/>
          </a:xfrm>
          <a:prstGeom prst="rect">
            <a:avLst/>
          </a:prstGeom>
          <a:solidFill>
            <a:schemeClr val="accent5">
              <a:lumMod val="20000"/>
              <a:lumOff val="80000"/>
            </a:schemeClr>
          </a:solidFill>
          <a:ln w="9525">
            <a:noFill/>
            <a:miter lim="800000"/>
            <a:headEnd/>
            <a:tailEnd/>
          </a:ln>
        </p:spPr>
        <p:txBody>
          <a:bodyPr anchor="ctr">
            <a:normAutofit lnSpcReduction="10000"/>
          </a:bodyPr>
          <a:lstStyle/>
          <a:p>
            <a:pPr algn="ctr" eaLnBrk="1" fontAlgn="auto" hangingPunct="1">
              <a:spcAft>
                <a:spcPts val="0"/>
              </a:spcAft>
              <a:defRPr/>
            </a:pPr>
            <a:r>
              <a:rPr lang="en-US" sz="4000" dirty="0">
                <a:latin typeface="+mn-lt"/>
              </a:rPr>
              <a:t>Natural Products </a:t>
            </a:r>
            <a:endParaRPr lang="en-US" sz="3800" dirty="0">
              <a:latin typeface="+mn-lt"/>
              <a:ea typeface="+mj-ea"/>
              <a:cs typeface="+mj-cs"/>
            </a:endParaRPr>
          </a:p>
        </p:txBody>
      </p:sp>
      <p:sp>
        <p:nvSpPr>
          <p:cNvPr id="5" name="Content Placeholder 2"/>
          <p:cNvSpPr txBox="1">
            <a:spLocks/>
          </p:cNvSpPr>
          <p:nvPr/>
        </p:nvSpPr>
        <p:spPr bwMode="auto">
          <a:xfrm>
            <a:off x="5029200" y="838200"/>
            <a:ext cx="3886200" cy="5791200"/>
          </a:xfrm>
          <a:prstGeom prst="rect">
            <a:avLst/>
          </a:prstGeom>
          <a:solidFill>
            <a:schemeClr val="bg1"/>
          </a:solidFill>
          <a:ln w="9525">
            <a:solidFill>
              <a:schemeClr val="accent6">
                <a:lumMod val="75000"/>
              </a:schemeClr>
            </a:solidFill>
            <a:miter lim="800000"/>
            <a:headEnd/>
            <a:tailEnd/>
          </a:ln>
        </p:spPr>
        <p:txBody>
          <a:bodyPr/>
          <a:lstStyle/>
          <a:p>
            <a:pPr marL="342900" indent="-342900">
              <a:spcBef>
                <a:spcPct val="20000"/>
              </a:spcBef>
              <a:buFont typeface="Arial" charset="0"/>
              <a:buChar char="•"/>
              <a:defRPr/>
            </a:pPr>
            <a:r>
              <a:rPr lang="en-US" sz="3000" dirty="0" err="1">
                <a:solidFill>
                  <a:srgbClr val="7030A0"/>
                </a:solidFill>
                <a:latin typeface="+mn-lt"/>
              </a:rPr>
              <a:t>Epipodophyllotoxins</a:t>
            </a:r>
            <a:endParaRPr lang="en-US" sz="3000" dirty="0">
              <a:solidFill>
                <a:srgbClr val="7030A0"/>
              </a:solidFill>
              <a:latin typeface="+mn-lt"/>
            </a:endParaRPr>
          </a:p>
          <a:p>
            <a:pPr marL="742950" lvl="1" indent="-285750">
              <a:spcBef>
                <a:spcPct val="20000"/>
              </a:spcBef>
              <a:buFont typeface="Arial" charset="0"/>
              <a:buChar char="–"/>
              <a:defRPr/>
            </a:pPr>
            <a:r>
              <a:rPr lang="en-US" sz="2600" dirty="0" err="1">
                <a:latin typeface="+mn-lt"/>
              </a:rPr>
              <a:t>etoposide</a:t>
            </a:r>
            <a:r>
              <a:rPr lang="en-US" sz="2600" dirty="0">
                <a:latin typeface="+mn-lt"/>
              </a:rPr>
              <a:t>, </a:t>
            </a:r>
            <a:r>
              <a:rPr lang="en-US" sz="2600" dirty="0" err="1">
                <a:latin typeface="+mn-lt"/>
              </a:rPr>
              <a:t>tenoposide</a:t>
            </a:r>
            <a:r>
              <a:rPr lang="en-US" sz="2600" dirty="0">
                <a:latin typeface="+mn-lt"/>
              </a:rPr>
              <a:t> </a:t>
            </a:r>
          </a:p>
          <a:p>
            <a:pPr marL="342900" indent="-342900">
              <a:spcBef>
                <a:spcPct val="20000"/>
              </a:spcBef>
              <a:buFont typeface="Arial" charset="0"/>
              <a:buChar char="•"/>
              <a:defRPr/>
            </a:pPr>
            <a:r>
              <a:rPr lang="en-US" sz="3000" dirty="0" err="1">
                <a:solidFill>
                  <a:srgbClr val="7030A0"/>
                </a:solidFill>
                <a:latin typeface="+mn-lt"/>
              </a:rPr>
              <a:t>Camptothecin</a:t>
            </a:r>
            <a:r>
              <a:rPr lang="en-US" sz="3000" dirty="0">
                <a:solidFill>
                  <a:srgbClr val="7030A0"/>
                </a:solidFill>
                <a:latin typeface="+mn-lt"/>
              </a:rPr>
              <a:t> analogs</a:t>
            </a:r>
          </a:p>
          <a:p>
            <a:pPr marL="742950" lvl="1" indent="-285750">
              <a:spcBef>
                <a:spcPct val="20000"/>
              </a:spcBef>
              <a:buFont typeface="Arial" charset="0"/>
              <a:buChar char="–"/>
              <a:defRPr/>
            </a:pPr>
            <a:r>
              <a:rPr lang="en-US" sz="2600" dirty="0" err="1">
                <a:latin typeface="+mn-lt"/>
              </a:rPr>
              <a:t>Topotecan</a:t>
            </a:r>
            <a:r>
              <a:rPr lang="en-US" sz="2600" dirty="0">
                <a:latin typeface="+mn-lt"/>
              </a:rPr>
              <a:t>, </a:t>
            </a:r>
            <a:r>
              <a:rPr lang="en-US" sz="2600" dirty="0" err="1">
                <a:latin typeface="+mn-lt"/>
              </a:rPr>
              <a:t>irinotecan</a:t>
            </a:r>
            <a:endParaRPr lang="en-US" sz="2600" dirty="0">
              <a:latin typeface="+mn-lt"/>
            </a:endParaRPr>
          </a:p>
          <a:p>
            <a:pPr marL="342900" indent="-342900">
              <a:spcBef>
                <a:spcPct val="20000"/>
              </a:spcBef>
              <a:buFont typeface="Arial" charset="0"/>
              <a:buChar char="•"/>
              <a:defRPr/>
            </a:pPr>
            <a:r>
              <a:rPr lang="en-US" sz="3000" dirty="0">
                <a:solidFill>
                  <a:srgbClr val="7030A0"/>
                </a:solidFill>
                <a:latin typeface="+mn-lt"/>
              </a:rPr>
              <a:t>Biological response     modifiers</a:t>
            </a:r>
          </a:p>
          <a:p>
            <a:pPr marL="742950" lvl="1" indent="-285750">
              <a:spcBef>
                <a:spcPct val="20000"/>
              </a:spcBef>
              <a:buFont typeface="Arial" charset="0"/>
              <a:buChar char="–"/>
              <a:defRPr/>
            </a:pPr>
            <a:r>
              <a:rPr lang="en-US" sz="2400" dirty="0">
                <a:latin typeface="+mn-lt"/>
              </a:rPr>
              <a:t> </a:t>
            </a:r>
            <a:r>
              <a:rPr lang="en-US" sz="2600" dirty="0" err="1">
                <a:latin typeface="+mn-lt"/>
              </a:rPr>
              <a:t>Interferons</a:t>
            </a:r>
            <a:r>
              <a:rPr lang="en-US" sz="2600" dirty="0">
                <a:latin typeface="+mn-lt"/>
              </a:rPr>
              <a:t>,</a:t>
            </a:r>
          </a:p>
          <a:p>
            <a:pPr marL="742950" lvl="1" indent="-285750">
              <a:spcBef>
                <a:spcPct val="20000"/>
              </a:spcBef>
              <a:buFont typeface="Arial" charset="0"/>
              <a:buChar char="–"/>
              <a:defRPr/>
            </a:pPr>
            <a:r>
              <a:rPr lang="en-US" sz="2600" dirty="0">
                <a:latin typeface="+mn-lt"/>
              </a:rPr>
              <a:t> Interleukins </a:t>
            </a:r>
          </a:p>
        </p:txBody>
      </p:sp>
    </p:spTree>
    <p:extLst>
      <p:ext uri="{BB962C8B-B14F-4D97-AF65-F5344CB8AC3E}">
        <p14:creationId xmlns:p14="http://schemas.microsoft.com/office/powerpoint/2010/main" val="1605982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p:txBody>
          <a:bodyPr/>
          <a:lstStyle/>
          <a:p>
            <a:r>
              <a:rPr lang="en-US" smtClean="0"/>
              <a:t>Cisplatin </a:t>
            </a:r>
          </a:p>
          <a:p>
            <a:r>
              <a:rPr lang="en-US" smtClean="0"/>
              <a:t>Carboplatin </a:t>
            </a:r>
          </a:p>
          <a:p>
            <a:r>
              <a:rPr lang="en-US" smtClean="0"/>
              <a:t>Hydroxurea</a:t>
            </a:r>
          </a:p>
          <a:p>
            <a:r>
              <a:rPr lang="en-US" smtClean="0"/>
              <a:t>Procarbazine</a:t>
            </a:r>
          </a:p>
          <a:p>
            <a:r>
              <a:rPr lang="en-US" smtClean="0"/>
              <a:t>Mitotane </a:t>
            </a:r>
          </a:p>
          <a:p>
            <a:r>
              <a:rPr lang="en-US" smtClean="0"/>
              <a:t>Imatinib </a:t>
            </a:r>
          </a:p>
          <a:p>
            <a:pPr>
              <a:buFont typeface="Arial" charset="0"/>
              <a:buNone/>
            </a:pPr>
            <a:endParaRPr lang="en-US" smtClean="0"/>
          </a:p>
        </p:txBody>
      </p:sp>
      <p:sp>
        <p:nvSpPr>
          <p:cNvPr id="4" name="Rectangle 2"/>
          <p:cNvSpPr txBox="1">
            <a:spLocks noChangeArrowheads="1"/>
          </p:cNvSpPr>
          <p:nvPr/>
        </p:nvSpPr>
        <p:spPr bwMode="auto">
          <a:xfrm>
            <a:off x="0" y="0"/>
            <a:ext cx="9144000" cy="685800"/>
          </a:xfrm>
          <a:prstGeom prst="rect">
            <a:avLst/>
          </a:prstGeom>
          <a:solidFill>
            <a:schemeClr val="accent5">
              <a:lumMod val="20000"/>
              <a:lumOff val="80000"/>
            </a:schemeClr>
          </a:solidFill>
          <a:ln w="9525">
            <a:noFill/>
            <a:miter lim="800000"/>
            <a:headEnd/>
            <a:tailEnd/>
          </a:ln>
        </p:spPr>
        <p:txBody>
          <a:bodyPr anchor="ctr">
            <a:normAutofit lnSpcReduction="10000"/>
          </a:bodyPr>
          <a:lstStyle/>
          <a:p>
            <a:pPr algn="ctr" eaLnBrk="1" fontAlgn="auto" hangingPunct="1">
              <a:spcAft>
                <a:spcPts val="0"/>
              </a:spcAft>
              <a:defRPr/>
            </a:pPr>
            <a:r>
              <a:rPr lang="en-US" sz="4000" dirty="0">
                <a:latin typeface="+mn-lt"/>
              </a:rPr>
              <a:t>Miscellaneous Agents </a:t>
            </a:r>
            <a:endParaRPr lang="en-US" sz="3800" dirty="0">
              <a:latin typeface="+mn-lt"/>
              <a:ea typeface="+mj-ea"/>
              <a:cs typeface="+mj-cs"/>
            </a:endParaRPr>
          </a:p>
        </p:txBody>
      </p:sp>
    </p:spTree>
    <p:extLst>
      <p:ext uri="{BB962C8B-B14F-4D97-AF65-F5344CB8AC3E}">
        <p14:creationId xmlns:p14="http://schemas.microsoft.com/office/powerpoint/2010/main" val="351571434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0" cy="685800"/>
          </a:xfrm>
          <a:prstGeom prst="rect">
            <a:avLst/>
          </a:prstGeom>
          <a:solidFill>
            <a:schemeClr val="accent5">
              <a:lumMod val="20000"/>
              <a:lumOff val="80000"/>
            </a:schemeClr>
          </a:solidFill>
          <a:ln w="9525">
            <a:noFill/>
            <a:miter lim="800000"/>
            <a:headEnd/>
            <a:tailEnd/>
          </a:ln>
        </p:spPr>
        <p:txBody>
          <a:bodyPr anchor="ctr">
            <a:normAutofit lnSpcReduction="10000"/>
          </a:bodyPr>
          <a:lstStyle/>
          <a:p>
            <a:pPr algn="ctr" eaLnBrk="1" fontAlgn="auto" hangingPunct="1">
              <a:spcAft>
                <a:spcPts val="0"/>
              </a:spcAft>
              <a:defRPr/>
            </a:pPr>
            <a:r>
              <a:rPr lang="en-US" sz="4000" dirty="0">
                <a:latin typeface="+mn-lt"/>
              </a:rPr>
              <a:t>Hormones &amp; antagonists </a:t>
            </a:r>
            <a:endParaRPr lang="en-US" sz="3800" dirty="0">
              <a:latin typeface="+mn-lt"/>
              <a:ea typeface="+mj-ea"/>
              <a:cs typeface="+mj-cs"/>
            </a:endParaRPr>
          </a:p>
        </p:txBody>
      </p:sp>
      <p:sp>
        <p:nvSpPr>
          <p:cNvPr id="6" name="Content Placeholder 2"/>
          <p:cNvSpPr>
            <a:spLocks noGrp="1"/>
          </p:cNvSpPr>
          <p:nvPr>
            <p:ph idx="1"/>
          </p:nvPr>
        </p:nvSpPr>
        <p:spPr>
          <a:xfrm>
            <a:off x="228600" y="838200"/>
            <a:ext cx="4419600" cy="5791200"/>
          </a:xfrm>
          <a:solidFill>
            <a:schemeClr val="bg1"/>
          </a:solidFill>
          <a:ln>
            <a:solidFill>
              <a:schemeClr val="accent6">
                <a:lumMod val="75000"/>
              </a:schemeClr>
            </a:solidFill>
          </a:ln>
        </p:spPr>
        <p:txBody>
          <a:bodyPr>
            <a:normAutofit fontScale="92500" lnSpcReduction="10000"/>
          </a:bodyPr>
          <a:lstStyle/>
          <a:p>
            <a:pPr>
              <a:defRPr/>
            </a:pPr>
            <a:r>
              <a:rPr lang="en-US" sz="3000" dirty="0" smtClean="0">
                <a:solidFill>
                  <a:srgbClr val="7030A0"/>
                </a:solidFill>
              </a:rPr>
              <a:t>Corticosteroids</a:t>
            </a:r>
          </a:p>
          <a:p>
            <a:pPr lvl="1">
              <a:defRPr/>
            </a:pPr>
            <a:r>
              <a:rPr lang="en-US" sz="2600" dirty="0" err="1" smtClean="0"/>
              <a:t>Prednisolone</a:t>
            </a:r>
            <a:r>
              <a:rPr lang="en-US" sz="2600" dirty="0" smtClean="0"/>
              <a:t> </a:t>
            </a:r>
          </a:p>
          <a:p>
            <a:pPr>
              <a:defRPr/>
            </a:pPr>
            <a:r>
              <a:rPr lang="en-US" sz="3000" dirty="0" smtClean="0">
                <a:solidFill>
                  <a:srgbClr val="7030A0"/>
                </a:solidFill>
              </a:rPr>
              <a:t>Estrogens </a:t>
            </a:r>
          </a:p>
          <a:p>
            <a:pPr lvl="1">
              <a:defRPr/>
            </a:pPr>
            <a:r>
              <a:rPr lang="en-US" sz="2600" dirty="0" err="1" smtClean="0"/>
              <a:t>Ethinyl</a:t>
            </a:r>
            <a:r>
              <a:rPr lang="en-US" sz="2600" dirty="0" smtClean="0"/>
              <a:t> </a:t>
            </a:r>
            <a:r>
              <a:rPr lang="en-US" sz="2600" dirty="0" err="1" smtClean="0"/>
              <a:t>Estradiol</a:t>
            </a:r>
            <a:r>
              <a:rPr lang="en-US" sz="2600" dirty="0" smtClean="0"/>
              <a:t> </a:t>
            </a:r>
          </a:p>
          <a:p>
            <a:pPr>
              <a:defRPr/>
            </a:pPr>
            <a:r>
              <a:rPr lang="en-US" sz="3000" dirty="0" smtClean="0">
                <a:solidFill>
                  <a:srgbClr val="7030A0"/>
                </a:solidFill>
              </a:rPr>
              <a:t>SERM( selective estrogen receptor modulators)</a:t>
            </a:r>
          </a:p>
          <a:p>
            <a:pPr lvl="1">
              <a:defRPr/>
            </a:pPr>
            <a:r>
              <a:rPr lang="en-US" sz="2600" dirty="0" smtClean="0"/>
              <a:t> </a:t>
            </a:r>
            <a:r>
              <a:rPr lang="en-US" sz="2600" dirty="0" err="1" smtClean="0"/>
              <a:t>Tamoxifene</a:t>
            </a:r>
            <a:r>
              <a:rPr lang="en-US" sz="2600" dirty="0" smtClean="0"/>
              <a:t>, </a:t>
            </a:r>
            <a:r>
              <a:rPr lang="en-US" sz="2600" dirty="0" err="1" smtClean="0"/>
              <a:t>Toremifene</a:t>
            </a:r>
            <a:r>
              <a:rPr lang="en-US" sz="2600" dirty="0" smtClean="0"/>
              <a:t> </a:t>
            </a:r>
          </a:p>
          <a:p>
            <a:pPr>
              <a:defRPr/>
            </a:pPr>
            <a:r>
              <a:rPr lang="en-US" sz="3000" dirty="0" smtClean="0">
                <a:solidFill>
                  <a:srgbClr val="7030A0"/>
                </a:solidFill>
              </a:rPr>
              <a:t>SERD (selective estrogen receptor </a:t>
            </a:r>
            <a:r>
              <a:rPr lang="en-US" sz="3000" dirty="0" err="1" smtClean="0">
                <a:solidFill>
                  <a:srgbClr val="7030A0"/>
                </a:solidFill>
              </a:rPr>
              <a:t>downregulators</a:t>
            </a:r>
            <a:r>
              <a:rPr lang="en-US" sz="3000" dirty="0" smtClean="0">
                <a:solidFill>
                  <a:srgbClr val="7030A0"/>
                </a:solidFill>
              </a:rPr>
              <a:t>)</a:t>
            </a:r>
          </a:p>
          <a:p>
            <a:pPr lvl="1">
              <a:defRPr/>
            </a:pPr>
            <a:r>
              <a:rPr lang="en-US" sz="2600" dirty="0" smtClean="0"/>
              <a:t> </a:t>
            </a:r>
            <a:r>
              <a:rPr lang="en-US" sz="2600" dirty="0" err="1" smtClean="0"/>
              <a:t>Fulvestrant</a:t>
            </a:r>
            <a:r>
              <a:rPr lang="en-US" sz="2600" dirty="0" smtClean="0"/>
              <a:t> </a:t>
            </a:r>
          </a:p>
          <a:p>
            <a:pPr>
              <a:defRPr/>
            </a:pPr>
            <a:r>
              <a:rPr lang="en-US" sz="3000" dirty="0" err="1" smtClean="0">
                <a:solidFill>
                  <a:srgbClr val="7030A0"/>
                </a:solidFill>
              </a:rPr>
              <a:t>Aromatase</a:t>
            </a:r>
            <a:r>
              <a:rPr lang="en-US" sz="3000" dirty="0" smtClean="0">
                <a:solidFill>
                  <a:srgbClr val="7030A0"/>
                </a:solidFill>
              </a:rPr>
              <a:t> Inhibitors</a:t>
            </a:r>
          </a:p>
          <a:p>
            <a:pPr lvl="1">
              <a:defRPr/>
            </a:pPr>
            <a:r>
              <a:rPr lang="en-US" sz="2600" dirty="0" smtClean="0"/>
              <a:t> </a:t>
            </a:r>
            <a:r>
              <a:rPr lang="en-US" sz="2600" dirty="0" err="1" smtClean="0"/>
              <a:t>Letrozole</a:t>
            </a:r>
            <a:r>
              <a:rPr lang="en-US" sz="2600" dirty="0" smtClean="0"/>
              <a:t>, </a:t>
            </a:r>
            <a:r>
              <a:rPr lang="en-US" sz="2600" dirty="0" err="1" smtClean="0"/>
              <a:t>Anastrazole</a:t>
            </a:r>
            <a:r>
              <a:rPr lang="en-US" sz="2600" dirty="0" smtClean="0"/>
              <a:t>, </a:t>
            </a:r>
            <a:r>
              <a:rPr lang="en-US" sz="2600" dirty="0" err="1" smtClean="0"/>
              <a:t>Exemestane</a:t>
            </a:r>
            <a:r>
              <a:rPr lang="en-US" sz="2600" dirty="0" smtClean="0"/>
              <a:t> </a:t>
            </a:r>
          </a:p>
          <a:p>
            <a:pPr>
              <a:buFont typeface="Arial" charset="0"/>
              <a:buNone/>
              <a:defRPr/>
            </a:pPr>
            <a:endParaRPr lang="en-US" sz="3000" dirty="0" smtClean="0"/>
          </a:p>
          <a:p>
            <a:pPr lvl="1">
              <a:defRPr/>
            </a:pPr>
            <a:endParaRPr lang="en-US" sz="2600" dirty="0" smtClean="0"/>
          </a:p>
          <a:p>
            <a:pPr>
              <a:defRPr/>
            </a:pPr>
            <a:endParaRPr lang="en-US" sz="3000" dirty="0" smtClean="0"/>
          </a:p>
        </p:txBody>
      </p:sp>
      <p:sp>
        <p:nvSpPr>
          <p:cNvPr id="7" name="Content Placeholder 2"/>
          <p:cNvSpPr txBox="1">
            <a:spLocks/>
          </p:cNvSpPr>
          <p:nvPr/>
        </p:nvSpPr>
        <p:spPr bwMode="auto">
          <a:xfrm>
            <a:off x="4800600" y="838200"/>
            <a:ext cx="4114800" cy="5791200"/>
          </a:xfrm>
          <a:prstGeom prst="rect">
            <a:avLst/>
          </a:prstGeom>
          <a:solidFill>
            <a:schemeClr val="bg1"/>
          </a:solidFill>
          <a:ln w="9525">
            <a:solidFill>
              <a:schemeClr val="accent6">
                <a:lumMod val="75000"/>
              </a:schemeClr>
            </a:solidFill>
            <a:miter lim="800000"/>
            <a:headEnd/>
            <a:tailEnd/>
          </a:ln>
        </p:spPr>
        <p:txBody>
          <a:bodyPr/>
          <a:lstStyle/>
          <a:p>
            <a:pPr marL="342900" indent="-342900">
              <a:spcBef>
                <a:spcPct val="20000"/>
              </a:spcBef>
              <a:buFont typeface="Arial" charset="0"/>
              <a:buChar char="•"/>
              <a:defRPr/>
            </a:pPr>
            <a:r>
              <a:rPr lang="en-US" sz="3000" dirty="0" err="1">
                <a:solidFill>
                  <a:srgbClr val="7030A0"/>
                </a:solidFill>
                <a:latin typeface="+mn-lt"/>
              </a:rPr>
              <a:t>Progestins</a:t>
            </a:r>
            <a:r>
              <a:rPr lang="en-US" sz="3000" dirty="0">
                <a:solidFill>
                  <a:srgbClr val="7030A0"/>
                </a:solidFill>
                <a:latin typeface="+mn-lt"/>
              </a:rPr>
              <a:t> </a:t>
            </a:r>
          </a:p>
          <a:p>
            <a:pPr marL="742950" lvl="1" indent="-285750">
              <a:spcBef>
                <a:spcPct val="20000"/>
              </a:spcBef>
              <a:buFont typeface="Arial" charset="0"/>
              <a:buChar char="–"/>
              <a:defRPr/>
            </a:pPr>
            <a:r>
              <a:rPr lang="en-US" sz="2600" dirty="0" err="1">
                <a:latin typeface="+mn-lt"/>
              </a:rPr>
              <a:t>Hydroxyprogesterone</a:t>
            </a:r>
            <a:r>
              <a:rPr lang="en-US" sz="2600" dirty="0">
                <a:latin typeface="+mn-lt"/>
              </a:rPr>
              <a:t> </a:t>
            </a:r>
          </a:p>
          <a:p>
            <a:pPr marL="342900" indent="-342900">
              <a:spcBef>
                <a:spcPct val="20000"/>
              </a:spcBef>
              <a:buFont typeface="Arial" charset="0"/>
              <a:buChar char="•"/>
              <a:defRPr/>
            </a:pPr>
            <a:r>
              <a:rPr lang="en-US" sz="3000" dirty="0">
                <a:solidFill>
                  <a:srgbClr val="7030A0"/>
                </a:solidFill>
                <a:latin typeface="+mn-lt"/>
              </a:rPr>
              <a:t>Anti-androgens </a:t>
            </a:r>
          </a:p>
          <a:p>
            <a:pPr marL="742950" lvl="1" indent="-285750">
              <a:spcBef>
                <a:spcPct val="20000"/>
              </a:spcBef>
              <a:buFont typeface="Arial" charset="0"/>
              <a:buChar char="–"/>
              <a:defRPr/>
            </a:pPr>
            <a:r>
              <a:rPr lang="en-US" sz="2600" dirty="0" err="1">
                <a:latin typeface="+mn-lt"/>
              </a:rPr>
              <a:t>Flutamide</a:t>
            </a:r>
            <a:r>
              <a:rPr lang="en-US" sz="2600" dirty="0">
                <a:latin typeface="+mn-lt"/>
              </a:rPr>
              <a:t>, </a:t>
            </a:r>
            <a:r>
              <a:rPr lang="en-US" sz="2600" dirty="0" err="1">
                <a:latin typeface="+mn-lt"/>
              </a:rPr>
              <a:t>Bicalutamide</a:t>
            </a:r>
            <a:r>
              <a:rPr lang="en-US" sz="2600" dirty="0">
                <a:latin typeface="+mn-lt"/>
              </a:rPr>
              <a:t> </a:t>
            </a:r>
          </a:p>
          <a:p>
            <a:pPr marL="342900" indent="-342900">
              <a:spcBef>
                <a:spcPct val="20000"/>
              </a:spcBef>
              <a:buFont typeface="Arial" charset="0"/>
              <a:buChar char="•"/>
              <a:defRPr/>
            </a:pPr>
            <a:r>
              <a:rPr lang="en-US" sz="3000" dirty="0">
                <a:solidFill>
                  <a:srgbClr val="7030A0"/>
                </a:solidFill>
                <a:latin typeface="+mn-lt"/>
              </a:rPr>
              <a:t>5-</a:t>
            </a:r>
            <a:r>
              <a:rPr lang="en-US" sz="3000" dirty="0">
                <a:solidFill>
                  <a:srgbClr val="7030A0"/>
                </a:solidFill>
                <a:latin typeface="+mn-lt"/>
                <a:sym typeface="Symbol"/>
              </a:rPr>
              <a:t> </a:t>
            </a:r>
            <a:r>
              <a:rPr lang="en-US" sz="3000" dirty="0" err="1">
                <a:solidFill>
                  <a:srgbClr val="7030A0"/>
                </a:solidFill>
                <a:latin typeface="+mn-lt"/>
                <a:sym typeface="Symbol"/>
              </a:rPr>
              <a:t>reductase</a:t>
            </a:r>
            <a:r>
              <a:rPr lang="en-US" sz="3000" dirty="0">
                <a:solidFill>
                  <a:srgbClr val="7030A0"/>
                </a:solidFill>
                <a:latin typeface="+mn-lt"/>
                <a:sym typeface="Symbol"/>
              </a:rPr>
              <a:t> Inhibitors </a:t>
            </a:r>
            <a:endParaRPr lang="en-US" sz="3000" dirty="0">
              <a:solidFill>
                <a:srgbClr val="7030A0"/>
              </a:solidFill>
              <a:latin typeface="+mn-lt"/>
            </a:endParaRPr>
          </a:p>
          <a:p>
            <a:pPr marL="742950" lvl="1" indent="-285750">
              <a:spcBef>
                <a:spcPct val="20000"/>
              </a:spcBef>
              <a:buFont typeface="Arial" charset="0"/>
              <a:buChar char="–"/>
              <a:defRPr/>
            </a:pPr>
            <a:r>
              <a:rPr lang="en-US" sz="2400" dirty="0">
                <a:latin typeface="+mn-lt"/>
              </a:rPr>
              <a:t> </a:t>
            </a:r>
            <a:r>
              <a:rPr lang="en-US" sz="2600" dirty="0" err="1">
                <a:latin typeface="+mn-lt"/>
              </a:rPr>
              <a:t>finasteride</a:t>
            </a:r>
            <a:r>
              <a:rPr lang="en-US" sz="2600" dirty="0">
                <a:latin typeface="+mn-lt"/>
              </a:rPr>
              <a:t>, </a:t>
            </a:r>
            <a:r>
              <a:rPr lang="en-US" sz="2600" dirty="0" err="1">
                <a:latin typeface="+mn-lt"/>
              </a:rPr>
              <a:t>dutasteride</a:t>
            </a:r>
            <a:r>
              <a:rPr lang="en-US" sz="2600" dirty="0">
                <a:latin typeface="+mn-lt"/>
              </a:rPr>
              <a:t> </a:t>
            </a:r>
          </a:p>
          <a:p>
            <a:pPr marL="342900" indent="-342900">
              <a:spcBef>
                <a:spcPct val="20000"/>
              </a:spcBef>
              <a:buFont typeface="Arial" charset="0"/>
              <a:buChar char="•"/>
              <a:defRPr/>
            </a:pPr>
            <a:r>
              <a:rPr lang="en-US" sz="3000" dirty="0" err="1">
                <a:solidFill>
                  <a:srgbClr val="7030A0"/>
                </a:solidFill>
              </a:rPr>
              <a:t>GnRH</a:t>
            </a:r>
            <a:r>
              <a:rPr lang="en-US" sz="3000" dirty="0">
                <a:solidFill>
                  <a:srgbClr val="7030A0"/>
                </a:solidFill>
              </a:rPr>
              <a:t> analogs </a:t>
            </a:r>
          </a:p>
          <a:p>
            <a:pPr marL="742950" lvl="1" indent="-285750">
              <a:spcBef>
                <a:spcPct val="20000"/>
              </a:spcBef>
              <a:buFont typeface="Arial" charset="0"/>
              <a:buChar char="–"/>
              <a:defRPr/>
            </a:pPr>
            <a:r>
              <a:rPr lang="en-US" sz="2400" dirty="0"/>
              <a:t> </a:t>
            </a:r>
            <a:r>
              <a:rPr lang="en-US" sz="2600" dirty="0"/>
              <a:t>Naferelin, goserelin, leuoprolide </a:t>
            </a:r>
          </a:p>
          <a:p>
            <a:pPr marL="285750" indent="-285750">
              <a:spcBef>
                <a:spcPct val="20000"/>
              </a:spcBef>
              <a:buFont typeface="Arial" charset="0"/>
              <a:buChar char="–"/>
              <a:defRPr/>
            </a:pPr>
            <a:endParaRPr lang="en-US" sz="2600" dirty="0">
              <a:latin typeface="+mn-lt"/>
            </a:endParaRPr>
          </a:p>
        </p:txBody>
      </p:sp>
    </p:spTree>
    <p:extLst>
      <p:ext uri="{BB962C8B-B14F-4D97-AF65-F5344CB8AC3E}">
        <p14:creationId xmlns:p14="http://schemas.microsoft.com/office/powerpoint/2010/main" val="20092058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5">
              <a:lumMod val="20000"/>
              <a:lumOff val="80000"/>
            </a:schemeClr>
          </a:solidFill>
        </p:spPr>
        <p:txBody>
          <a:bodyPr/>
          <a:lstStyle/>
          <a:p>
            <a:pPr>
              <a:defRPr/>
            </a:pPr>
            <a:r>
              <a:rPr lang="en-US" dirty="0" smtClean="0"/>
              <a:t>MOA of some anticancer drugs </a:t>
            </a:r>
            <a:endParaRPr lang="en-US" dirty="0"/>
          </a:p>
        </p:txBody>
      </p:sp>
      <p:sp>
        <p:nvSpPr>
          <p:cNvPr id="4" name="TextBox 3"/>
          <p:cNvSpPr txBox="1"/>
          <p:nvPr/>
        </p:nvSpPr>
        <p:spPr>
          <a:xfrm>
            <a:off x="2438400" y="1143000"/>
            <a:ext cx="4419600" cy="461963"/>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t>Purine</a:t>
            </a:r>
            <a:r>
              <a:rPr lang="en-US" sz="2400" dirty="0"/>
              <a:t> &amp; </a:t>
            </a:r>
            <a:r>
              <a:rPr lang="en-US" sz="2400" dirty="0" err="1"/>
              <a:t>Pyrimidine</a:t>
            </a:r>
            <a:r>
              <a:rPr lang="en-US" sz="2400" dirty="0"/>
              <a:t> synthesis </a:t>
            </a:r>
          </a:p>
        </p:txBody>
      </p:sp>
      <p:sp>
        <p:nvSpPr>
          <p:cNvPr id="5" name="TextBox 4"/>
          <p:cNvSpPr txBox="1"/>
          <p:nvPr/>
        </p:nvSpPr>
        <p:spPr>
          <a:xfrm>
            <a:off x="3048000" y="2133600"/>
            <a:ext cx="3276600" cy="461963"/>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t>Ribonucleotides</a:t>
            </a:r>
            <a:r>
              <a:rPr lang="en-US" sz="2400" dirty="0"/>
              <a:t> </a:t>
            </a:r>
          </a:p>
        </p:txBody>
      </p:sp>
      <p:sp>
        <p:nvSpPr>
          <p:cNvPr id="6" name="TextBox 5"/>
          <p:cNvSpPr txBox="1"/>
          <p:nvPr/>
        </p:nvSpPr>
        <p:spPr>
          <a:xfrm>
            <a:off x="3048000" y="3276600"/>
            <a:ext cx="3276600" cy="461963"/>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t>Deoxy</a:t>
            </a:r>
            <a:r>
              <a:rPr lang="en-US" sz="2400" dirty="0"/>
              <a:t> </a:t>
            </a:r>
            <a:r>
              <a:rPr lang="en-US" sz="2400" dirty="0" err="1"/>
              <a:t>ribonucleotides</a:t>
            </a:r>
            <a:r>
              <a:rPr lang="en-US" sz="2400" dirty="0"/>
              <a:t> </a:t>
            </a:r>
          </a:p>
        </p:txBody>
      </p:sp>
      <p:sp>
        <p:nvSpPr>
          <p:cNvPr id="7" name="TextBox 6"/>
          <p:cNvSpPr txBox="1"/>
          <p:nvPr/>
        </p:nvSpPr>
        <p:spPr>
          <a:xfrm>
            <a:off x="4267200" y="4267200"/>
            <a:ext cx="838200" cy="461963"/>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a:t>DNA </a:t>
            </a:r>
          </a:p>
        </p:txBody>
      </p:sp>
      <p:sp>
        <p:nvSpPr>
          <p:cNvPr id="8" name="TextBox 7"/>
          <p:cNvSpPr txBox="1"/>
          <p:nvPr/>
        </p:nvSpPr>
        <p:spPr>
          <a:xfrm>
            <a:off x="4343400" y="5257800"/>
            <a:ext cx="838200" cy="461963"/>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a:t>RNA </a:t>
            </a:r>
          </a:p>
        </p:txBody>
      </p:sp>
      <p:sp>
        <p:nvSpPr>
          <p:cNvPr id="9" name="TextBox 8"/>
          <p:cNvSpPr txBox="1"/>
          <p:nvPr/>
        </p:nvSpPr>
        <p:spPr>
          <a:xfrm>
            <a:off x="4114800" y="6096000"/>
            <a:ext cx="1524000" cy="461963"/>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a:t>Proteins </a:t>
            </a:r>
          </a:p>
        </p:txBody>
      </p:sp>
      <p:cxnSp>
        <p:nvCxnSpPr>
          <p:cNvPr id="12" name="Straight Arrow Connector 11"/>
          <p:cNvCxnSpPr/>
          <p:nvPr/>
        </p:nvCxnSpPr>
        <p:spPr>
          <a:xfrm rot="5400000">
            <a:off x="4572794" y="1904206"/>
            <a:ext cx="304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rot="5400000">
            <a:off x="4572794" y="2971006"/>
            <a:ext cx="304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rot="5400000">
            <a:off x="4572794" y="3961606"/>
            <a:ext cx="304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rot="5400000">
            <a:off x="4648994" y="5028406"/>
            <a:ext cx="304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rot="5400000">
            <a:off x="4648994" y="5866606"/>
            <a:ext cx="304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152400" y="1143000"/>
            <a:ext cx="18288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err="1"/>
              <a:t>Purine</a:t>
            </a:r>
            <a:r>
              <a:rPr lang="en-US" sz="2400" dirty="0"/>
              <a:t>/ </a:t>
            </a:r>
            <a:r>
              <a:rPr lang="en-US" sz="2400" dirty="0" err="1"/>
              <a:t>Pyrimidine</a:t>
            </a:r>
            <a:r>
              <a:rPr lang="en-US" sz="2400" dirty="0"/>
              <a:t> antagonists </a:t>
            </a:r>
          </a:p>
        </p:txBody>
      </p:sp>
      <p:cxnSp>
        <p:nvCxnSpPr>
          <p:cNvPr id="19" name="Straight Arrow Connector 18"/>
          <p:cNvCxnSpPr/>
          <p:nvPr/>
        </p:nvCxnSpPr>
        <p:spPr>
          <a:xfrm flipV="1">
            <a:off x="2057400" y="1524000"/>
            <a:ext cx="304800"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a:off x="7010400" y="1752600"/>
            <a:ext cx="1905000" cy="19383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err="1">
                <a:solidFill>
                  <a:schemeClr val="accent6">
                    <a:lumMod val="50000"/>
                  </a:schemeClr>
                </a:solidFill>
              </a:rPr>
              <a:t>Methotrexate</a:t>
            </a:r>
            <a:endParaRPr lang="en-US" sz="2400" dirty="0">
              <a:solidFill>
                <a:schemeClr val="accent6">
                  <a:lumMod val="50000"/>
                </a:schemeClr>
              </a:solidFill>
            </a:endParaRPr>
          </a:p>
          <a:p>
            <a:pPr>
              <a:defRPr/>
            </a:pPr>
            <a:r>
              <a:rPr lang="en-US" sz="2400" dirty="0"/>
              <a:t>Inhibition of </a:t>
            </a:r>
            <a:r>
              <a:rPr lang="en-US" sz="2400" dirty="0" err="1"/>
              <a:t>purine</a:t>
            </a:r>
            <a:r>
              <a:rPr lang="en-US" sz="2400" dirty="0"/>
              <a:t> ring &amp; </a:t>
            </a:r>
            <a:r>
              <a:rPr lang="en-US" sz="2400" dirty="0" err="1"/>
              <a:t>dTMP</a:t>
            </a:r>
            <a:r>
              <a:rPr lang="en-US" sz="2400" dirty="0"/>
              <a:t>  biosynthesis  </a:t>
            </a:r>
          </a:p>
        </p:txBody>
      </p:sp>
      <p:cxnSp>
        <p:nvCxnSpPr>
          <p:cNvPr id="23" name="Straight Arrow Connector 22"/>
          <p:cNvCxnSpPr/>
          <p:nvPr/>
        </p:nvCxnSpPr>
        <p:spPr>
          <a:xfrm rot="10800000">
            <a:off x="6096000" y="1828800"/>
            <a:ext cx="6858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rot="10800000" flipV="1">
            <a:off x="6019800" y="2743200"/>
            <a:ext cx="8382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152400" y="2667000"/>
            <a:ext cx="2133600" cy="8302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a:solidFill>
                  <a:schemeClr val="accent6">
                    <a:lumMod val="50000"/>
                  </a:schemeClr>
                </a:solidFill>
              </a:rPr>
              <a:t>5 FU </a:t>
            </a:r>
            <a:r>
              <a:rPr lang="en-US" sz="2400" dirty="0"/>
              <a:t>inhibits </a:t>
            </a:r>
            <a:r>
              <a:rPr lang="en-US" sz="2400" dirty="0" err="1"/>
              <a:t>dTMP</a:t>
            </a:r>
            <a:r>
              <a:rPr lang="en-US" sz="2400" dirty="0"/>
              <a:t> synthesis </a:t>
            </a:r>
          </a:p>
        </p:txBody>
      </p:sp>
      <p:cxnSp>
        <p:nvCxnSpPr>
          <p:cNvPr id="31" name="Straight Arrow Connector 30"/>
          <p:cNvCxnSpPr/>
          <p:nvPr/>
        </p:nvCxnSpPr>
        <p:spPr>
          <a:xfrm>
            <a:off x="2514600" y="2895600"/>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4" name="TextBox 33"/>
          <p:cNvSpPr txBox="1"/>
          <p:nvPr/>
        </p:nvSpPr>
        <p:spPr>
          <a:xfrm>
            <a:off x="228600" y="5200650"/>
            <a:ext cx="3276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err="1">
                <a:solidFill>
                  <a:schemeClr val="accent6">
                    <a:lumMod val="50000"/>
                  </a:schemeClr>
                </a:solidFill>
              </a:rPr>
              <a:t>Dactinomycin</a:t>
            </a:r>
            <a:r>
              <a:rPr lang="en-US" sz="2400" dirty="0">
                <a:solidFill>
                  <a:schemeClr val="accent6">
                    <a:lumMod val="50000"/>
                  </a:schemeClr>
                </a:solidFill>
              </a:rPr>
              <a:t> , </a:t>
            </a:r>
            <a:r>
              <a:rPr lang="en-US" sz="2400" dirty="0"/>
              <a:t>Intercalate with DNA disrupt DNA function </a:t>
            </a:r>
          </a:p>
        </p:txBody>
      </p:sp>
      <p:cxnSp>
        <p:nvCxnSpPr>
          <p:cNvPr id="35" name="Straight Arrow Connector 34"/>
          <p:cNvCxnSpPr/>
          <p:nvPr/>
        </p:nvCxnSpPr>
        <p:spPr>
          <a:xfrm flipV="1">
            <a:off x="3733800" y="4954588"/>
            <a:ext cx="533400" cy="5318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6400800" y="4191000"/>
            <a:ext cx="2438400"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a:solidFill>
                  <a:schemeClr val="accent6">
                    <a:lumMod val="50000"/>
                  </a:schemeClr>
                </a:solidFill>
              </a:rPr>
              <a:t>Alkylating agents</a:t>
            </a:r>
          </a:p>
          <a:p>
            <a:pPr>
              <a:defRPr/>
            </a:pPr>
            <a:r>
              <a:rPr lang="en-US" sz="2400" dirty="0"/>
              <a:t>Alter structure &amp; function of DNA by cross linking  and/or fragmenting DNA </a:t>
            </a:r>
          </a:p>
        </p:txBody>
      </p:sp>
      <p:cxnSp>
        <p:nvCxnSpPr>
          <p:cNvPr id="37" name="Straight Arrow Connector 36"/>
          <p:cNvCxnSpPr/>
          <p:nvPr/>
        </p:nvCxnSpPr>
        <p:spPr>
          <a:xfrm rot="10800000">
            <a:off x="5257800" y="4876800"/>
            <a:ext cx="9144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0" name="TextBox 39"/>
          <p:cNvSpPr txBox="1"/>
          <p:nvPr/>
        </p:nvSpPr>
        <p:spPr>
          <a:xfrm>
            <a:off x="228600" y="3970338"/>
            <a:ext cx="3048000" cy="83026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dirty="0" err="1">
                <a:solidFill>
                  <a:schemeClr val="accent6">
                    <a:lumMod val="50000"/>
                  </a:schemeClr>
                </a:solidFill>
              </a:rPr>
              <a:t>Cytarabine</a:t>
            </a:r>
            <a:r>
              <a:rPr lang="en-US" sz="2400" dirty="0">
                <a:solidFill>
                  <a:schemeClr val="accent6">
                    <a:lumMod val="50000"/>
                  </a:schemeClr>
                </a:solidFill>
              </a:rPr>
              <a:t> </a:t>
            </a:r>
            <a:r>
              <a:rPr lang="en-US" sz="2400" dirty="0">
                <a:solidFill>
                  <a:schemeClr val="tx1"/>
                </a:solidFill>
              </a:rPr>
              <a:t>inhibits DNA chain elongation </a:t>
            </a:r>
            <a:endParaRPr lang="en-US" sz="2400" dirty="0"/>
          </a:p>
        </p:txBody>
      </p:sp>
      <p:cxnSp>
        <p:nvCxnSpPr>
          <p:cNvPr id="41" name="Straight Arrow Connector 40"/>
          <p:cNvCxnSpPr/>
          <p:nvPr/>
        </p:nvCxnSpPr>
        <p:spPr>
          <a:xfrm>
            <a:off x="3352800" y="4343400"/>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3130882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6">
              <a:lumMod val="20000"/>
              <a:lumOff val="80000"/>
            </a:schemeClr>
          </a:solidFill>
          <a:ln>
            <a:solidFill>
              <a:schemeClr val="tx1"/>
            </a:solidFill>
          </a:ln>
        </p:spPr>
        <p:txBody>
          <a:bodyPr/>
          <a:lstStyle/>
          <a:p>
            <a:pPr>
              <a:defRPr/>
            </a:pPr>
            <a:r>
              <a:rPr lang="en-US" dirty="0" smtClean="0"/>
              <a:t>Alkylating agents </a:t>
            </a:r>
            <a:endParaRPr lang="en-US" dirty="0"/>
          </a:p>
        </p:txBody>
      </p:sp>
      <p:sp>
        <p:nvSpPr>
          <p:cNvPr id="30723" name="Content Placeholder 5"/>
          <p:cNvSpPr>
            <a:spLocks noGrp="1"/>
          </p:cNvSpPr>
          <p:nvPr>
            <p:ph idx="1"/>
          </p:nvPr>
        </p:nvSpPr>
        <p:spPr>
          <a:xfrm>
            <a:off x="457200" y="1600200"/>
            <a:ext cx="8229600" cy="5029200"/>
          </a:xfrm>
        </p:spPr>
        <p:txBody>
          <a:bodyPr/>
          <a:lstStyle/>
          <a:p>
            <a:r>
              <a:rPr lang="en-US" smtClean="0">
                <a:solidFill>
                  <a:srgbClr val="7030A0"/>
                </a:solidFill>
              </a:rPr>
              <a:t>Nitrogen Mustards </a:t>
            </a:r>
            <a:r>
              <a:rPr lang="en-US" smtClean="0">
                <a:solidFill>
                  <a:srgbClr val="FF0000"/>
                </a:solidFill>
              </a:rPr>
              <a:t>(MCI)</a:t>
            </a:r>
          </a:p>
          <a:p>
            <a:pPr lvl="1"/>
            <a:r>
              <a:rPr lang="en-US" smtClean="0"/>
              <a:t>Meclorethamine, Melphalan, Chlorambucil, Cyclophosphamide, Ifosfamide </a:t>
            </a:r>
          </a:p>
          <a:p>
            <a:r>
              <a:rPr lang="en-US" smtClean="0">
                <a:solidFill>
                  <a:srgbClr val="7030A0"/>
                </a:solidFill>
              </a:rPr>
              <a:t>Ethyleneimine : </a:t>
            </a:r>
            <a:r>
              <a:rPr lang="en-US" sz="2800" smtClean="0"/>
              <a:t>Thiotepa</a:t>
            </a:r>
            <a:r>
              <a:rPr lang="en-US" smtClean="0"/>
              <a:t> </a:t>
            </a:r>
          </a:p>
          <a:p>
            <a:r>
              <a:rPr lang="en-US" smtClean="0">
                <a:solidFill>
                  <a:srgbClr val="7030A0"/>
                </a:solidFill>
              </a:rPr>
              <a:t>Alkyl Sulfonate: </a:t>
            </a:r>
            <a:r>
              <a:rPr lang="en-US" sz="2800" smtClean="0"/>
              <a:t>Busulfan</a:t>
            </a:r>
            <a:r>
              <a:rPr lang="en-US" smtClean="0"/>
              <a:t> </a:t>
            </a:r>
          </a:p>
          <a:p>
            <a:r>
              <a:rPr lang="en-US" smtClean="0">
                <a:solidFill>
                  <a:srgbClr val="7030A0"/>
                </a:solidFill>
              </a:rPr>
              <a:t>Nitrosureas </a:t>
            </a:r>
          </a:p>
          <a:p>
            <a:pPr lvl="1"/>
            <a:r>
              <a:rPr lang="en-US" smtClean="0"/>
              <a:t>Carmustine,lomustine, streptozocin </a:t>
            </a:r>
          </a:p>
          <a:p>
            <a:r>
              <a:rPr lang="en-US" smtClean="0">
                <a:solidFill>
                  <a:srgbClr val="7030A0"/>
                </a:solidFill>
              </a:rPr>
              <a:t>Triazines </a:t>
            </a:r>
          </a:p>
          <a:p>
            <a:pPr lvl="1"/>
            <a:r>
              <a:rPr lang="en-US" smtClean="0"/>
              <a:t>Dacarbazine, temozolamide </a:t>
            </a:r>
          </a:p>
        </p:txBody>
      </p:sp>
    </p:spTree>
    <p:extLst>
      <p:ext uri="{BB962C8B-B14F-4D97-AF65-F5344CB8AC3E}">
        <p14:creationId xmlns:p14="http://schemas.microsoft.com/office/powerpoint/2010/main" val="232327082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Mechanism of action </a:t>
            </a:r>
            <a:endParaRPr lang="en-US" dirty="0"/>
          </a:p>
        </p:txBody>
      </p:sp>
      <p:sp>
        <p:nvSpPr>
          <p:cNvPr id="4" name="TextBox 3"/>
          <p:cNvSpPr txBox="1"/>
          <p:nvPr/>
        </p:nvSpPr>
        <p:spPr>
          <a:xfrm>
            <a:off x="3048000" y="914400"/>
            <a:ext cx="251460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a:t>Alkylating Agents </a:t>
            </a:r>
          </a:p>
        </p:txBody>
      </p:sp>
      <p:sp>
        <p:nvSpPr>
          <p:cNvPr id="5" name="TextBox 4"/>
          <p:cNvSpPr txBox="1"/>
          <p:nvPr/>
        </p:nvSpPr>
        <p:spPr>
          <a:xfrm>
            <a:off x="1828800" y="1981200"/>
            <a:ext cx="4953000" cy="46196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dirty="0"/>
              <a:t>Form highly reactive </a:t>
            </a:r>
            <a:r>
              <a:rPr lang="en-US" sz="2400" dirty="0" err="1"/>
              <a:t>carbonium</a:t>
            </a:r>
            <a:r>
              <a:rPr lang="en-US" sz="2400" dirty="0"/>
              <a:t> ion </a:t>
            </a:r>
          </a:p>
        </p:txBody>
      </p:sp>
      <p:sp>
        <p:nvSpPr>
          <p:cNvPr id="6" name="TextBox 5"/>
          <p:cNvSpPr txBox="1"/>
          <p:nvPr/>
        </p:nvSpPr>
        <p:spPr>
          <a:xfrm>
            <a:off x="685800" y="3048000"/>
            <a:ext cx="7772400" cy="46196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dirty="0"/>
              <a:t>Transfer alkyl groups to nucleophilic sites on DNA bases </a:t>
            </a:r>
          </a:p>
        </p:txBody>
      </p:sp>
      <p:sp>
        <p:nvSpPr>
          <p:cNvPr id="7" name="TextBox 6"/>
          <p:cNvSpPr txBox="1"/>
          <p:nvPr/>
        </p:nvSpPr>
        <p:spPr>
          <a:xfrm>
            <a:off x="3505200" y="3962400"/>
            <a:ext cx="152400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2400" dirty="0"/>
              <a:t>Results in </a:t>
            </a:r>
          </a:p>
        </p:txBody>
      </p:sp>
      <p:sp>
        <p:nvSpPr>
          <p:cNvPr id="8" name="TextBox 7"/>
          <p:cNvSpPr txBox="1"/>
          <p:nvPr/>
        </p:nvSpPr>
        <p:spPr>
          <a:xfrm>
            <a:off x="304800" y="4953000"/>
            <a:ext cx="1981200" cy="46166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US" sz="2400" dirty="0"/>
              <a:t>Cross linkage </a:t>
            </a:r>
          </a:p>
        </p:txBody>
      </p:sp>
      <p:sp>
        <p:nvSpPr>
          <p:cNvPr id="9" name="TextBox 8"/>
          <p:cNvSpPr txBox="1"/>
          <p:nvPr/>
        </p:nvSpPr>
        <p:spPr>
          <a:xfrm>
            <a:off x="2514600" y="4953000"/>
            <a:ext cx="3276600" cy="46166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US" sz="2400" dirty="0"/>
              <a:t>Abnormal base pairing </a:t>
            </a:r>
          </a:p>
        </p:txBody>
      </p:sp>
      <p:sp>
        <p:nvSpPr>
          <p:cNvPr id="10" name="TextBox 9"/>
          <p:cNvSpPr txBox="1"/>
          <p:nvPr/>
        </p:nvSpPr>
        <p:spPr>
          <a:xfrm>
            <a:off x="5943600" y="4953000"/>
            <a:ext cx="3048000" cy="46166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US" sz="2400" dirty="0"/>
              <a:t>DNA strand breakage </a:t>
            </a:r>
          </a:p>
        </p:txBody>
      </p:sp>
      <p:sp>
        <p:nvSpPr>
          <p:cNvPr id="11" name="TextBox 10"/>
          <p:cNvSpPr txBox="1"/>
          <p:nvPr/>
        </p:nvSpPr>
        <p:spPr>
          <a:xfrm>
            <a:off x="6248400" y="5943600"/>
            <a:ext cx="2590800" cy="46166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US" sz="2400" dirty="0">
                <a:latin typeface="Times New Roman"/>
                <a:cs typeface="Times New Roman"/>
              </a:rPr>
              <a:t>↓ </a:t>
            </a:r>
            <a:r>
              <a:rPr lang="en-US" sz="2400" dirty="0"/>
              <a:t>cell proliferation </a:t>
            </a:r>
          </a:p>
        </p:txBody>
      </p:sp>
      <p:sp>
        <p:nvSpPr>
          <p:cNvPr id="12" name="TextBox 11"/>
          <p:cNvSpPr txBox="1"/>
          <p:nvPr/>
        </p:nvSpPr>
        <p:spPr>
          <a:xfrm>
            <a:off x="609600" y="5791200"/>
            <a:ext cx="3886200" cy="83099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dirty="0"/>
              <a:t>Alkylation also damages RNA and proteins </a:t>
            </a:r>
          </a:p>
        </p:txBody>
      </p:sp>
      <p:cxnSp>
        <p:nvCxnSpPr>
          <p:cNvPr id="14" name="Straight Arrow Connector 13"/>
          <p:cNvCxnSpPr/>
          <p:nvPr/>
        </p:nvCxnSpPr>
        <p:spPr>
          <a:xfrm rot="5400000">
            <a:off x="4000501" y="1638300"/>
            <a:ext cx="381000" cy="31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rot="5400000">
            <a:off x="3963194" y="2742406"/>
            <a:ext cx="4572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rot="5400000">
            <a:off x="4039394" y="3733006"/>
            <a:ext cx="304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rot="10800000" flipV="1">
            <a:off x="1447800" y="4267200"/>
            <a:ext cx="19050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5105400" y="4191000"/>
            <a:ext cx="18288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rot="5400000">
            <a:off x="4000501" y="4686300"/>
            <a:ext cx="381000" cy="31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rot="5400000">
            <a:off x="7162801" y="5638800"/>
            <a:ext cx="457200" cy="31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619876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linds(horizontal)">
                                      <p:cBhvr>
                                        <p:cTn id="44" dur="500"/>
                                        <p:tgtEl>
                                          <p:spTgt spid="26"/>
                                        </p:tgtEl>
                                      </p:cBhvr>
                                    </p:animEffect>
                                  </p:childTnLst>
                                </p:cTn>
                              </p:par>
                              <p:par>
                                <p:cTn id="45" presetID="3"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linds(horizont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linds(horizontal)">
                                      <p:cBhvr>
                                        <p:cTn id="60" dur="500"/>
                                        <p:tgtEl>
                                          <p:spTgt spid="30"/>
                                        </p:tgtEl>
                                      </p:cBhvr>
                                    </p:animEffect>
                                  </p:childTnLst>
                                </p:cTn>
                              </p:par>
                              <p:par>
                                <p:cTn id="61" presetID="3" presetClass="entr" presetSubtype="1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linds(horizontal)">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l="36719" t="22221" r="36719" b="18056"/>
          <a:stretch>
            <a:fillRect/>
          </a:stretch>
        </p:blipFill>
        <p:spPr bwMode="auto">
          <a:xfrm>
            <a:off x="1676400" y="152400"/>
            <a:ext cx="5334000" cy="6553200"/>
          </a:xfrm>
          <a:prstGeom prst="rect">
            <a:avLst/>
          </a:prstGeom>
          <a:noFill/>
          <a:ln w="9525">
            <a:noFill/>
            <a:miter lim="800000"/>
            <a:headEnd/>
            <a:tailEnd/>
          </a:ln>
        </p:spPr>
      </p:pic>
    </p:spTree>
    <p:extLst>
      <p:ext uri="{BB962C8B-B14F-4D97-AF65-F5344CB8AC3E}">
        <p14:creationId xmlns:p14="http://schemas.microsoft.com/office/powerpoint/2010/main" val="301862646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457200" y="1066800"/>
            <a:ext cx="8229600" cy="5486400"/>
          </a:xfrm>
        </p:spPr>
        <p:txBody>
          <a:bodyPr/>
          <a:lstStyle/>
          <a:p>
            <a:r>
              <a:rPr lang="en-US" smtClean="0">
                <a:solidFill>
                  <a:srgbClr val="7030A0"/>
                </a:solidFill>
              </a:rPr>
              <a:t>Cytotoxic action </a:t>
            </a:r>
          </a:p>
          <a:p>
            <a:pPr lvl="1"/>
            <a:r>
              <a:rPr lang="en-US" smtClean="0"/>
              <a:t>Hemopoetic system highly susceptible </a:t>
            </a:r>
          </a:p>
          <a:p>
            <a:pPr lvl="2"/>
            <a:r>
              <a:rPr lang="en-US" smtClean="0"/>
              <a:t>Chlorambucil – more against lymphoid series </a:t>
            </a:r>
          </a:p>
          <a:p>
            <a:pPr lvl="2"/>
            <a:r>
              <a:rPr lang="en-US" smtClean="0"/>
              <a:t>Busulfan – more against myeloid series </a:t>
            </a:r>
          </a:p>
          <a:p>
            <a:pPr lvl="1"/>
            <a:r>
              <a:rPr lang="en-US" smtClean="0"/>
              <a:t>Epithelial tissues, hair follicles</a:t>
            </a:r>
          </a:p>
          <a:p>
            <a:pPr lvl="1"/>
            <a:r>
              <a:rPr lang="en-US" smtClean="0"/>
              <a:t>Spermatogenesis , fetopathic effect</a:t>
            </a:r>
          </a:p>
          <a:p>
            <a:r>
              <a:rPr lang="en-US" smtClean="0">
                <a:solidFill>
                  <a:srgbClr val="7030A0"/>
                </a:solidFill>
              </a:rPr>
              <a:t>Immunosupressant action </a:t>
            </a:r>
          </a:p>
          <a:p>
            <a:r>
              <a:rPr lang="en-US" smtClean="0">
                <a:solidFill>
                  <a:srgbClr val="7030A0"/>
                </a:solidFill>
              </a:rPr>
              <a:t>Miscellaneous</a:t>
            </a:r>
            <a:r>
              <a:rPr lang="en-US" smtClean="0"/>
              <a:t> </a:t>
            </a:r>
          </a:p>
          <a:p>
            <a:pPr lvl="1"/>
            <a:r>
              <a:rPr lang="en-US" smtClean="0"/>
              <a:t>Severe nausea &amp; vomiting </a:t>
            </a:r>
          </a:p>
          <a:p>
            <a:r>
              <a:rPr lang="en-US" smtClean="0"/>
              <a:t>Known as </a:t>
            </a:r>
            <a:r>
              <a:rPr lang="en-US" smtClean="0">
                <a:solidFill>
                  <a:srgbClr val="7030A0"/>
                </a:solidFill>
              </a:rPr>
              <a:t>radiomimetic</a:t>
            </a:r>
            <a:r>
              <a:rPr lang="en-US" smtClean="0"/>
              <a:t> drugs </a:t>
            </a:r>
          </a:p>
          <a:p>
            <a:pPr lvl="1">
              <a:buFont typeface="Arial" charset="0"/>
              <a:buNone/>
            </a:pPr>
            <a:endParaRPr lang="en-US" smtClean="0"/>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Pharmacological actions </a:t>
            </a:r>
            <a:endParaRPr lang="en-US" dirty="0"/>
          </a:p>
        </p:txBody>
      </p:sp>
    </p:spTree>
    <p:extLst>
      <p:ext uri="{BB962C8B-B14F-4D97-AF65-F5344CB8AC3E}">
        <p14:creationId xmlns:p14="http://schemas.microsoft.com/office/powerpoint/2010/main" val="296102750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r>
              <a:rPr lang="en-US" smtClean="0"/>
              <a:t>Mechlorethamine </a:t>
            </a:r>
          </a:p>
          <a:p>
            <a:r>
              <a:rPr lang="en-US" smtClean="0"/>
              <a:t>Melphalan </a:t>
            </a:r>
          </a:p>
          <a:p>
            <a:r>
              <a:rPr lang="en-US" smtClean="0"/>
              <a:t>Chlorambucil </a:t>
            </a:r>
          </a:p>
          <a:p>
            <a:r>
              <a:rPr lang="en-US" smtClean="0"/>
              <a:t>Cyclophosphamide </a:t>
            </a:r>
          </a:p>
          <a:p>
            <a:r>
              <a:rPr lang="en-US" smtClean="0"/>
              <a:t>Ifosfamide </a:t>
            </a:r>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Nitrogen Mustards </a:t>
            </a:r>
            <a:endParaRPr lang="en-US" dirty="0"/>
          </a:p>
        </p:txBody>
      </p:sp>
    </p:spTree>
    <p:extLst>
      <p:ext uri="{BB962C8B-B14F-4D97-AF65-F5344CB8AC3E}">
        <p14:creationId xmlns:p14="http://schemas.microsoft.com/office/powerpoint/2010/main" val="24040043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304800" y="914400"/>
            <a:ext cx="8229600" cy="5715000"/>
          </a:xfrm>
        </p:spPr>
        <p:txBody>
          <a:bodyPr/>
          <a:lstStyle/>
          <a:p>
            <a:r>
              <a:rPr lang="en-US" smtClean="0"/>
              <a:t>Very </a:t>
            </a:r>
            <a:r>
              <a:rPr lang="en-US" smtClean="0">
                <a:solidFill>
                  <a:srgbClr val="7030A0"/>
                </a:solidFill>
              </a:rPr>
              <a:t>irritant</a:t>
            </a:r>
            <a:r>
              <a:rPr lang="en-US" smtClean="0"/>
              <a:t> drug</a:t>
            </a:r>
          </a:p>
          <a:p>
            <a:r>
              <a:rPr lang="en-US" smtClean="0"/>
              <a:t>Dose = 0.4 mg/kg single or divided </a:t>
            </a:r>
          </a:p>
          <a:p>
            <a:r>
              <a:rPr lang="en-US" smtClean="0"/>
              <a:t>Uses </a:t>
            </a:r>
          </a:p>
          <a:p>
            <a:pPr lvl="1"/>
            <a:r>
              <a:rPr lang="en-US" smtClean="0"/>
              <a:t>Hematological cancers , lymphomas , solid tumors </a:t>
            </a:r>
          </a:p>
          <a:p>
            <a:pPr lvl="1"/>
            <a:r>
              <a:rPr lang="en-US" smtClean="0"/>
              <a:t>Hodkins as part of MOPP, CML, CLL  </a:t>
            </a:r>
          </a:p>
          <a:p>
            <a:r>
              <a:rPr lang="en-US" smtClean="0">
                <a:solidFill>
                  <a:srgbClr val="7030A0"/>
                </a:solidFill>
              </a:rPr>
              <a:t>Adverse effects </a:t>
            </a:r>
          </a:p>
          <a:p>
            <a:pPr lvl="1"/>
            <a:r>
              <a:rPr lang="en-US" smtClean="0"/>
              <a:t>Anorexia, nausea, vomiting </a:t>
            </a:r>
          </a:p>
          <a:p>
            <a:pPr lvl="1"/>
            <a:r>
              <a:rPr lang="en-US" smtClean="0"/>
              <a:t>Bone marrow depression, aplasia </a:t>
            </a:r>
          </a:p>
          <a:p>
            <a:pPr lvl="1"/>
            <a:r>
              <a:rPr lang="en-US" smtClean="0"/>
              <a:t>Menstrual irregularities </a:t>
            </a:r>
          </a:p>
          <a:p>
            <a:r>
              <a:rPr lang="en-US" smtClean="0">
                <a:solidFill>
                  <a:srgbClr val="7030A0"/>
                </a:solidFill>
              </a:rPr>
              <a:t>Estramustine </a:t>
            </a:r>
          </a:p>
          <a:p>
            <a:pPr lvl="1"/>
            <a:endParaRPr lang="en-US" smtClean="0"/>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err="1" smtClean="0"/>
              <a:t>Mechlorethamine</a:t>
            </a:r>
            <a:r>
              <a:rPr lang="en-US" dirty="0" smtClean="0"/>
              <a:t> (</a:t>
            </a:r>
            <a:r>
              <a:rPr lang="en-US" dirty="0" err="1" smtClean="0"/>
              <a:t>Mustine</a:t>
            </a:r>
            <a:r>
              <a:rPr lang="en-US" dirty="0" smtClean="0"/>
              <a:t>) </a:t>
            </a:r>
            <a:endParaRPr lang="en-US" dirty="0"/>
          </a:p>
        </p:txBody>
      </p:sp>
    </p:spTree>
    <p:extLst>
      <p:ext uri="{BB962C8B-B14F-4D97-AF65-F5344CB8AC3E}">
        <p14:creationId xmlns:p14="http://schemas.microsoft.com/office/powerpoint/2010/main" val="372690529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Adverse  drug  reactions</a:t>
            </a:r>
          </a:p>
        </p:txBody>
      </p:sp>
      <p:sp>
        <p:nvSpPr>
          <p:cNvPr id="4" name="Rectangle 2"/>
          <p:cNvSpPr>
            <a:spLocks noGrp="1" noChangeArrowheads="1"/>
          </p:cNvSpPr>
          <p:nvPr>
            <p:ph idx="1"/>
          </p:nvPr>
        </p:nvSpPr>
        <p:spPr bwMode="auto">
          <a:xfrm>
            <a:off x="457200" y="762000"/>
            <a:ext cx="8229600"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indent="0" eaLnBrk="1" hangingPunct="1">
              <a:lnSpc>
                <a:spcPct val="140000"/>
              </a:lnSpc>
              <a:spcBef>
                <a:spcPts val="0"/>
              </a:spcBef>
              <a:buNone/>
            </a:pPr>
            <a:r>
              <a:rPr lang="en-US" sz="2800" b="1" dirty="0" err="1" smtClean="0">
                <a:solidFill>
                  <a:srgbClr val="0033CC"/>
                </a:solidFill>
              </a:rPr>
              <a:t>Teratogenecity</a:t>
            </a:r>
            <a:r>
              <a:rPr lang="en-US" sz="2800" b="1" dirty="0" smtClean="0">
                <a:solidFill>
                  <a:srgbClr val="0033CC"/>
                </a:solidFill>
              </a:rPr>
              <a:t> – </a:t>
            </a:r>
            <a:r>
              <a:rPr lang="en-US" sz="2800" dirty="0" smtClean="0">
                <a:solidFill>
                  <a:srgbClr val="0033CC"/>
                </a:solidFill>
              </a:rPr>
              <a:t>induce birth defect</a:t>
            </a:r>
            <a:r>
              <a:rPr lang="en-US" sz="2800" dirty="0" smtClean="0">
                <a:solidFill>
                  <a:srgbClr val="FF0000"/>
                </a:solidFill>
              </a:rPr>
              <a:t> </a:t>
            </a:r>
          </a:p>
          <a:p>
            <a:pPr marL="0" lvl="1" eaLnBrk="1" hangingPunct="1">
              <a:lnSpc>
                <a:spcPct val="140000"/>
              </a:lnSpc>
              <a:spcBef>
                <a:spcPts val="0"/>
              </a:spcBef>
            </a:pPr>
            <a:r>
              <a:rPr lang="en-US" sz="2400" dirty="0" smtClean="0"/>
              <a:t>Capacity  of  a  drug  to  cause  </a:t>
            </a:r>
            <a:r>
              <a:rPr lang="en-US" sz="2400" dirty="0" err="1" smtClean="0"/>
              <a:t>foetal</a:t>
            </a:r>
            <a:r>
              <a:rPr lang="en-US" sz="2400" dirty="0" smtClean="0"/>
              <a:t>  abnormalities</a:t>
            </a:r>
          </a:p>
          <a:p>
            <a:pPr marL="0" lvl="2" indent="0" eaLnBrk="1" hangingPunct="1">
              <a:lnSpc>
                <a:spcPct val="140000"/>
              </a:lnSpc>
              <a:spcBef>
                <a:spcPts val="0"/>
              </a:spcBef>
              <a:buNone/>
            </a:pPr>
            <a:r>
              <a:rPr lang="en-US" b="1" dirty="0" smtClean="0">
                <a:solidFill>
                  <a:srgbClr val="F400F4"/>
                </a:solidFill>
              </a:rPr>
              <a:t>          Thalidomide</a:t>
            </a:r>
          </a:p>
          <a:p>
            <a:pPr marL="0" indent="0" eaLnBrk="1" hangingPunct="1">
              <a:lnSpc>
                <a:spcPct val="140000"/>
              </a:lnSpc>
              <a:spcBef>
                <a:spcPts val="0"/>
              </a:spcBef>
              <a:buNone/>
            </a:pPr>
            <a:r>
              <a:rPr lang="en-US" sz="2800" b="1" dirty="0" smtClean="0">
                <a:solidFill>
                  <a:srgbClr val="0033CC"/>
                </a:solidFill>
              </a:rPr>
              <a:t>Mutagenic  Effect</a:t>
            </a:r>
            <a:r>
              <a:rPr lang="en-US" sz="2800" b="1" dirty="0" smtClean="0">
                <a:solidFill>
                  <a:srgbClr val="FF0000"/>
                </a:solidFill>
              </a:rPr>
              <a:t> </a:t>
            </a:r>
          </a:p>
          <a:p>
            <a:pPr marL="0" lvl="1" eaLnBrk="1" hangingPunct="1">
              <a:lnSpc>
                <a:spcPct val="140000"/>
              </a:lnSpc>
              <a:spcBef>
                <a:spcPts val="0"/>
              </a:spcBef>
            </a:pPr>
            <a:r>
              <a:rPr lang="en-US" sz="2400" dirty="0" smtClean="0"/>
              <a:t>Mutagenesis  involves  alteration  of  the genotype  by modification  of  the DNA</a:t>
            </a:r>
          </a:p>
          <a:p>
            <a:pPr marL="0" lvl="1" eaLnBrk="1" hangingPunct="1">
              <a:lnSpc>
                <a:spcPct val="140000"/>
              </a:lnSpc>
              <a:spcBef>
                <a:spcPts val="0"/>
              </a:spcBef>
            </a:pPr>
            <a:r>
              <a:rPr lang="en-US" sz="2400" dirty="0" smtClean="0"/>
              <a:t>Mutation   is  carried  to   the   next  generations</a:t>
            </a:r>
          </a:p>
          <a:p>
            <a:pPr marL="0" indent="0" eaLnBrk="1" hangingPunct="1">
              <a:lnSpc>
                <a:spcPct val="140000"/>
              </a:lnSpc>
              <a:spcBef>
                <a:spcPts val="0"/>
              </a:spcBef>
              <a:buNone/>
            </a:pPr>
            <a:r>
              <a:rPr lang="en-US" sz="2800" b="1" dirty="0" smtClean="0">
                <a:solidFill>
                  <a:srgbClr val="0033CC"/>
                </a:solidFill>
              </a:rPr>
              <a:t>Photosensitivity</a:t>
            </a:r>
            <a:r>
              <a:rPr lang="en-US" sz="2800" dirty="0" smtClean="0">
                <a:solidFill>
                  <a:srgbClr val="FF0000"/>
                </a:solidFill>
              </a:rPr>
              <a:t> </a:t>
            </a:r>
          </a:p>
          <a:p>
            <a:pPr marL="0" lvl="1" eaLnBrk="1" hangingPunct="1">
              <a:lnSpc>
                <a:spcPct val="140000"/>
              </a:lnSpc>
              <a:spcBef>
                <a:spcPts val="0"/>
              </a:spcBef>
            </a:pPr>
            <a:r>
              <a:rPr lang="en-US" sz="2400" dirty="0" smtClean="0"/>
              <a:t>Cutaneous  reaction  resulting  from  drug induced  sensitization  of  the  skin  to  UV  radiation</a:t>
            </a:r>
          </a:p>
          <a:p>
            <a:pPr marL="0" lvl="1" eaLnBrk="1" hangingPunct="1">
              <a:lnSpc>
                <a:spcPct val="140000"/>
              </a:lnSpc>
              <a:spcBef>
                <a:spcPts val="0"/>
              </a:spcBef>
            </a:pPr>
            <a:r>
              <a:rPr lang="en-US" sz="2400" dirty="0" smtClean="0">
                <a:solidFill>
                  <a:srgbClr val="F400F4"/>
                </a:solidFill>
              </a:rPr>
              <a:t>Quinolones</a:t>
            </a:r>
            <a:r>
              <a:rPr lang="en-US" b="1" dirty="0" smtClean="0">
                <a:solidFill>
                  <a:srgbClr val="F400F4"/>
                </a:solidFill>
              </a:rPr>
              <a:t> </a:t>
            </a:r>
          </a:p>
        </p:txBody>
      </p:sp>
    </p:spTree>
    <p:extLst>
      <p:ext uri="{BB962C8B-B14F-4D97-AF65-F5344CB8AC3E}">
        <p14:creationId xmlns:p14="http://schemas.microsoft.com/office/powerpoint/2010/main" val="3796481417"/>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a:xfrm>
            <a:off x="0" y="0"/>
            <a:ext cx="9144000" cy="914400"/>
          </a:xfrm>
          <a:solidFill>
            <a:schemeClr val="accent2"/>
          </a:solidFill>
        </p:spPr>
        <p:txBody>
          <a:bodyPr/>
          <a:lstStyle/>
          <a:p>
            <a:r>
              <a:rPr lang="en-US" smtClean="0"/>
              <a:t>Melphalan </a:t>
            </a:r>
          </a:p>
        </p:txBody>
      </p:sp>
      <p:sp>
        <p:nvSpPr>
          <p:cNvPr id="36867" name="Rectangle 3"/>
          <p:cNvSpPr>
            <a:spLocks noGrp="1" noChangeArrowheads="1"/>
          </p:cNvSpPr>
          <p:nvPr>
            <p:ph idx="1"/>
          </p:nvPr>
        </p:nvSpPr>
        <p:spPr/>
        <p:txBody>
          <a:bodyPr/>
          <a:lstStyle/>
          <a:p>
            <a:pPr eaLnBrk="1" hangingPunct="1"/>
            <a:r>
              <a:rPr lang="en-US" smtClean="0"/>
              <a:t>Very effective in </a:t>
            </a:r>
            <a:r>
              <a:rPr lang="en-US" smtClean="0">
                <a:solidFill>
                  <a:schemeClr val="hlink"/>
                </a:solidFill>
              </a:rPr>
              <a:t>MULTIPLE MYELOMA</a:t>
            </a:r>
          </a:p>
          <a:p>
            <a:pPr eaLnBrk="1" hangingPunct="1"/>
            <a:r>
              <a:rPr lang="en-US" smtClean="0"/>
              <a:t>Less irritant locally , less alopecia </a:t>
            </a:r>
          </a:p>
          <a:p>
            <a:pPr eaLnBrk="1" hangingPunct="1"/>
            <a:r>
              <a:rPr lang="en-US" smtClean="0">
                <a:solidFill>
                  <a:srgbClr val="7030A0"/>
                </a:solidFill>
              </a:rPr>
              <a:t>Dose:</a:t>
            </a:r>
          </a:p>
          <a:p>
            <a:pPr eaLnBrk="1" hangingPunct="1">
              <a:buFont typeface="Wingdings" pitchFamily="2" charset="2"/>
              <a:buNone/>
            </a:pPr>
            <a:r>
              <a:rPr lang="en-US" smtClean="0"/>
              <a:t>	0.25 mg/kg daily for 4 days every 4-6 weeks </a:t>
            </a:r>
          </a:p>
          <a:p>
            <a:pPr eaLnBrk="1" hangingPunct="1"/>
            <a:r>
              <a:rPr lang="en-US" smtClean="0">
                <a:solidFill>
                  <a:srgbClr val="7030A0"/>
                </a:solidFill>
              </a:rPr>
              <a:t>Adverse Effects :</a:t>
            </a:r>
          </a:p>
          <a:p>
            <a:pPr lvl="1" eaLnBrk="1" hangingPunct="1"/>
            <a:r>
              <a:rPr lang="en-US" smtClean="0"/>
              <a:t> Bone marrow Depression</a:t>
            </a:r>
          </a:p>
          <a:p>
            <a:pPr lvl="1" eaLnBrk="1" hangingPunct="1"/>
            <a:r>
              <a:rPr lang="en-US" smtClean="0"/>
              <a:t>Infections , diarrhoea and pancreatitis </a:t>
            </a:r>
          </a:p>
          <a:p>
            <a:pPr eaLnBrk="1" hangingPunct="1"/>
            <a:endParaRPr lang="en-US" smtClean="0"/>
          </a:p>
        </p:txBody>
      </p:sp>
    </p:spTree>
    <p:extLst>
      <p:ext uri="{BB962C8B-B14F-4D97-AF65-F5344CB8AC3E}">
        <p14:creationId xmlns:p14="http://schemas.microsoft.com/office/powerpoint/2010/main" val="381453001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304800" y="1600200"/>
            <a:ext cx="8534400" cy="609600"/>
          </a:xfrm>
        </p:spPr>
        <p:txBody>
          <a:bodyPr/>
          <a:lstStyle/>
          <a:p>
            <a:r>
              <a:rPr lang="en-US" smtClean="0"/>
              <a:t>Most commonly used alkylating agent a prodrug </a:t>
            </a:r>
          </a:p>
        </p:txBody>
      </p:sp>
      <p:sp>
        <p:nvSpPr>
          <p:cNvPr id="37891" name="Title 2"/>
          <p:cNvSpPr>
            <a:spLocks noGrp="1"/>
          </p:cNvSpPr>
          <p:nvPr>
            <p:ph type="title"/>
          </p:nvPr>
        </p:nvSpPr>
        <p:spPr>
          <a:xfrm>
            <a:off x="0" y="0"/>
            <a:ext cx="9144000" cy="914400"/>
          </a:xfrm>
          <a:solidFill>
            <a:schemeClr val="accent2"/>
          </a:solidFill>
        </p:spPr>
        <p:txBody>
          <a:bodyPr/>
          <a:lstStyle/>
          <a:p>
            <a:r>
              <a:rPr lang="en-US" smtClean="0"/>
              <a:t>Cyclophosphamide </a:t>
            </a:r>
          </a:p>
        </p:txBody>
      </p:sp>
      <p:pic>
        <p:nvPicPr>
          <p:cNvPr id="37892" name="Picture 2"/>
          <p:cNvPicPr>
            <a:picLocks noChangeAspect="1" noChangeArrowheads="1"/>
          </p:cNvPicPr>
          <p:nvPr/>
        </p:nvPicPr>
        <p:blipFill>
          <a:blip r:embed="rId3"/>
          <a:srcRect l="37761" t="12500" r="37761" b="51042"/>
          <a:stretch>
            <a:fillRect/>
          </a:stretch>
        </p:blipFill>
        <p:spPr bwMode="auto">
          <a:xfrm>
            <a:off x="2971800" y="2286000"/>
            <a:ext cx="3581400" cy="4000500"/>
          </a:xfrm>
          <a:prstGeom prst="rect">
            <a:avLst/>
          </a:prstGeom>
          <a:noFill/>
          <a:ln w="9525">
            <a:noFill/>
            <a:miter lim="800000"/>
            <a:headEnd/>
            <a:tailEnd/>
          </a:ln>
        </p:spPr>
      </p:pic>
    </p:spTree>
    <p:extLst>
      <p:ext uri="{BB962C8B-B14F-4D97-AF65-F5344CB8AC3E}">
        <p14:creationId xmlns:p14="http://schemas.microsoft.com/office/powerpoint/2010/main" val="319227392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Cyclophosphamide </a:t>
            </a:r>
          </a:p>
        </p:txBody>
      </p:sp>
      <p:sp>
        <p:nvSpPr>
          <p:cNvPr id="4" name="TextBox 3"/>
          <p:cNvSpPr txBox="1"/>
          <p:nvPr/>
        </p:nvSpPr>
        <p:spPr>
          <a:xfrm>
            <a:off x="3581400" y="914400"/>
            <a:ext cx="289560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a:t>Cyclophosphamide </a:t>
            </a:r>
          </a:p>
        </p:txBody>
      </p:sp>
      <p:sp>
        <p:nvSpPr>
          <p:cNvPr id="5" name="TextBox 4"/>
          <p:cNvSpPr txBox="1"/>
          <p:nvPr/>
        </p:nvSpPr>
        <p:spPr>
          <a:xfrm>
            <a:off x="3505200" y="1976438"/>
            <a:ext cx="2895600" cy="4619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t>Aldophosphamide</a:t>
            </a:r>
            <a:r>
              <a:rPr lang="en-US" sz="2400" dirty="0"/>
              <a:t> </a:t>
            </a:r>
          </a:p>
        </p:txBody>
      </p:sp>
      <p:sp>
        <p:nvSpPr>
          <p:cNvPr id="6" name="TextBox 5"/>
          <p:cNvSpPr txBox="1"/>
          <p:nvPr/>
        </p:nvSpPr>
        <p:spPr>
          <a:xfrm>
            <a:off x="609600" y="2903538"/>
            <a:ext cx="2895600" cy="8302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t>Phosphoramide</a:t>
            </a:r>
            <a:r>
              <a:rPr lang="en-US" sz="2400" dirty="0"/>
              <a:t> mustard </a:t>
            </a:r>
          </a:p>
        </p:txBody>
      </p:sp>
      <p:sp>
        <p:nvSpPr>
          <p:cNvPr id="7" name="TextBox 6"/>
          <p:cNvSpPr txBox="1"/>
          <p:nvPr/>
        </p:nvSpPr>
        <p:spPr>
          <a:xfrm>
            <a:off x="5791200" y="2895600"/>
            <a:ext cx="289560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t>Acrolein</a:t>
            </a:r>
            <a:r>
              <a:rPr lang="en-US" sz="2400" dirty="0"/>
              <a:t> </a:t>
            </a:r>
          </a:p>
        </p:txBody>
      </p:sp>
      <p:sp>
        <p:nvSpPr>
          <p:cNvPr id="8" name="TextBox 7"/>
          <p:cNvSpPr txBox="1"/>
          <p:nvPr/>
        </p:nvSpPr>
        <p:spPr>
          <a:xfrm>
            <a:off x="685800" y="4491038"/>
            <a:ext cx="2895600" cy="4619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t>Cytotoxic</a:t>
            </a:r>
            <a:r>
              <a:rPr lang="en-US" sz="2400" dirty="0"/>
              <a:t> effect </a:t>
            </a:r>
          </a:p>
        </p:txBody>
      </p:sp>
      <p:sp>
        <p:nvSpPr>
          <p:cNvPr id="9" name="TextBox 8"/>
          <p:cNvSpPr txBox="1"/>
          <p:nvPr/>
        </p:nvSpPr>
        <p:spPr>
          <a:xfrm>
            <a:off x="6019800" y="4267200"/>
            <a:ext cx="289560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a:t>Hemorrhagic cystitis </a:t>
            </a:r>
          </a:p>
        </p:txBody>
      </p:sp>
      <p:sp>
        <p:nvSpPr>
          <p:cNvPr id="10" name="TextBox 9"/>
          <p:cNvSpPr txBox="1"/>
          <p:nvPr/>
        </p:nvSpPr>
        <p:spPr>
          <a:xfrm>
            <a:off x="4038600" y="5029200"/>
            <a:ext cx="1600200"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3200" dirty="0" err="1"/>
              <a:t>Mesna</a:t>
            </a:r>
            <a:r>
              <a:rPr lang="en-US" sz="3200" dirty="0"/>
              <a:t> </a:t>
            </a:r>
          </a:p>
        </p:txBody>
      </p:sp>
      <p:cxnSp>
        <p:nvCxnSpPr>
          <p:cNvPr id="12" name="Straight Arrow Connector 11"/>
          <p:cNvCxnSpPr/>
          <p:nvPr/>
        </p:nvCxnSpPr>
        <p:spPr>
          <a:xfrm rot="5400000">
            <a:off x="4762501" y="1638300"/>
            <a:ext cx="381000" cy="31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rot="10800000" flipV="1">
            <a:off x="2514600" y="2209800"/>
            <a:ext cx="839788"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6477000" y="2209800"/>
            <a:ext cx="7620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rot="5400000">
            <a:off x="1639094" y="4075906"/>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rot="5400000">
            <a:off x="6973094" y="3847306"/>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ight Arrow 22"/>
          <p:cNvSpPr/>
          <p:nvPr/>
        </p:nvSpPr>
        <p:spPr>
          <a:xfrm rot="18128987">
            <a:off x="4579938" y="3968750"/>
            <a:ext cx="1404937" cy="379413"/>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40976" name="TextBox 23"/>
          <p:cNvSpPr txBox="1">
            <a:spLocks noChangeArrowheads="1"/>
          </p:cNvSpPr>
          <p:nvPr/>
        </p:nvSpPr>
        <p:spPr bwMode="auto">
          <a:xfrm>
            <a:off x="5105400" y="2743200"/>
            <a:ext cx="609600" cy="708025"/>
          </a:xfrm>
          <a:prstGeom prst="rect">
            <a:avLst/>
          </a:prstGeom>
          <a:noFill/>
          <a:ln w="9525">
            <a:noFill/>
            <a:miter lim="800000"/>
            <a:headEnd/>
            <a:tailEnd/>
          </a:ln>
        </p:spPr>
        <p:txBody>
          <a:bodyPr>
            <a:spAutoFit/>
          </a:bodyPr>
          <a:lstStyle/>
          <a:p>
            <a:r>
              <a:rPr lang="en-US" sz="4000">
                <a:solidFill>
                  <a:srgbClr val="FF0000"/>
                </a:solidFill>
                <a:sym typeface="Symbol" pitchFamily="18" charset="2"/>
              </a:rPr>
              <a:t></a:t>
            </a:r>
            <a:endParaRPr lang="en-US" sz="4000">
              <a:solidFill>
                <a:srgbClr val="FF0000"/>
              </a:solidFill>
            </a:endParaRPr>
          </a:p>
        </p:txBody>
      </p:sp>
    </p:spTree>
    <p:extLst>
      <p:ext uri="{BB962C8B-B14F-4D97-AF65-F5344CB8AC3E}">
        <p14:creationId xmlns:p14="http://schemas.microsoft.com/office/powerpoint/2010/main" val="236050690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par>
                                <p:cTn id="21" presetID="3"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linds(horizontal)">
                                      <p:cBhvr>
                                        <p:cTn id="53" dur="500"/>
                                        <p:tgtEl>
                                          <p:spTgt spid="23"/>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0976"/>
                                        </p:tgtEl>
                                        <p:attrNameLst>
                                          <p:attrName>style.visibility</p:attrName>
                                        </p:attrNameLst>
                                      </p:cBhvr>
                                      <p:to>
                                        <p:strVal val="visible"/>
                                      </p:to>
                                    </p:set>
                                    <p:animEffect transition="in" filter="blinds(horizontal)">
                                      <p:cBhvr>
                                        <p:cTn id="56" dur="500"/>
                                        <p:tgtEl>
                                          <p:spTgt spid="40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3" grpId="0" animBg="1"/>
      <p:bldP spid="40976"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 Uses of </a:t>
            </a:r>
            <a:r>
              <a:rPr lang="en-US" dirty="0" err="1" smtClean="0"/>
              <a:t>cyclophosphamide</a:t>
            </a:r>
            <a:r>
              <a:rPr lang="en-US" dirty="0" smtClean="0"/>
              <a:t> </a:t>
            </a:r>
            <a:endParaRPr lang="en-US" dirty="0"/>
          </a:p>
        </p:txBody>
      </p:sp>
      <p:sp>
        <p:nvSpPr>
          <p:cNvPr id="39939" name="Content Placeholder 2"/>
          <p:cNvSpPr>
            <a:spLocks noGrp="1"/>
          </p:cNvSpPr>
          <p:nvPr>
            <p:ph idx="1"/>
          </p:nvPr>
        </p:nvSpPr>
        <p:spPr>
          <a:xfrm>
            <a:off x="457200" y="1066800"/>
            <a:ext cx="8229600" cy="5562600"/>
          </a:xfrm>
        </p:spPr>
        <p:txBody>
          <a:bodyPr/>
          <a:lstStyle/>
          <a:p>
            <a:r>
              <a:rPr lang="en-US" smtClean="0">
                <a:solidFill>
                  <a:srgbClr val="7030A0"/>
                </a:solidFill>
              </a:rPr>
              <a:t>Neoplastic conditions</a:t>
            </a:r>
          </a:p>
          <a:p>
            <a:pPr lvl="1"/>
            <a:r>
              <a:rPr lang="en-US" smtClean="0"/>
              <a:t>Hodgkins and non hodgkins lymphoma </a:t>
            </a:r>
          </a:p>
          <a:p>
            <a:pPr lvl="1"/>
            <a:r>
              <a:rPr lang="en-US" smtClean="0"/>
              <a:t>ALL, CLL, Multiple myeloma </a:t>
            </a:r>
          </a:p>
          <a:p>
            <a:pPr lvl="1"/>
            <a:r>
              <a:rPr lang="en-US" smtClean="0"/>
              <a:t>Burkits lymphoma </a:t>
            </a:r>
          </a:p>
          <a:p>
            <a:pPr lvl="1"/>
            <a:r>
              <a:rPr lang="en-US" smtClean="0"/>
              <a:t>Neuroblastoma , retinoblastoma </a:t>
            </a:r>
          </a:p>
          <a:p>
            <a:pPr lvl="1"/>
            <a:r>
              <a:rPr lang="en-US" smtClean="0"/>
              <a:t>Ca breast , adenocarcinoma of ovaries </a:t>
            </a:r>
          </a:p>
          <a:p>
            <a:r>
              <a:rPr lang="en-US" smtClean="0">
                <a:solidFill>
                  <a:srgbClr val="7030A0"/>
                </a:solidFill>
              </a:rPr>
              <a:t>Non neoplastic conditions </a:t>
            </a:r>
          </a:p>
          <a:p>
            <a:pPr lvl="1"/>
            <a:r>
              <a:rPr lang="en-US" smtClean="0"/>
              <a:t>Control of graft versus host reaction </a:t>
            </a:r>
          </a:p>
          <a:p>
            <a:pPr lvl="1"/>
            <a:r>
              <a:rPr lang="en-US" smtClean="0"/>
              <a:t>Rheumatoid arthritis </a:t>
            </a:r>
          </a:p>
          <a:p>
            <a:pPr lvl="1"/>
            <a:r>
              <a:rPr lang="en-US" smtClean="0"/>
              <a:t>Nephrotic syndrome </a:t>
            </a:r>
          </a:p>
          <a:p>
            <a:pPr lvl="1"/>
            <a:endParaRPr lang="en-US" smtClean="0"/>
          </a:p>
        </p:txBody>
      </p:sp>
    </p:spTree>
    <p:extLst>
      <p:ext uri="{BB962C8B-B14F-4D97-AF65-F5344CB8AC3E}">
        <p14:creationId xmlns:p14="http://schemas.microsoft.com/office/powerpoint/2010/main" val="291397357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486400"/>
          </a:xfrm>
        </p:spPr>
        <p:txBody>
          <a:bodyPr/>
          <a:lstStyle/>
          <a:p>
            <a:pPr>
              <a:defRPr/>
            </a:pPr>
            <a:r>
              <a:rPr lang="en-US" dirty="0" smtClean="0">
                <a:solidFill>
                  <a:srgbClr val="7030A0"/>
                </a:solidFill>
              </a:rPr>
              <a:t>Adverse effects:</a:t>
            </a:r>
            <a:r>
              <a:rPr lang="en-US" dirty="0" smtClean="0"/>
              <a:t>	</a:t>
            </a:r>
          </a:p>
          <a:p>
            <a:pPr lvl="1">
              <a:defRPr/>
            </a:pPr>
            <a:r>
              <a:rPr lang="en-US" dirty="0" smtClean="0">
                <a:solidFill>
                  <a:schemeClr val="accent6">
                    <a:lumMod val="50000"/>
                  </a:schemeClr>
                </a:solidFill>
              </a:rPr>
              <a:t>Hemorrhagic cystitis</a:t>
            </a:r>
            <a:r>
              <a:rPr lang="en-US" dirty="0" smtClean="0"/>
              <a:t>,</a:t>
            </a:r>
          </a:p>
          <a:p>
            <a:pPr lvl="1">
              <a:defRPr/>
            </a:pPr>
            <a:r>
              <a:rPr lang="en-US" dirty="0" smtClean="0"/>
              <a:t> alopecia, </a:t>
            </a:r>
          </a:p>
          <a:p>
            <a:pPr lvl="1">
              <a:defRPr/>
            </a:pPr>
            <a:r>
              <a:rPr lang="en-US" dirty="0" smtClean="0"/>
              <a:t>nausea &amp; vomiting, </a:t>
            </a:r>
          </a:p>
          <a:p>
            <a:pPr lvl="1">
              <a:defRPr/>
            </a:pPr>
            <a:r>
              <a:rPr lang="en-US" dirty="0" smtClean="0"/>
              <a:t>SIADH</a:t>
            </a:r>
          </a:p>
          <a:p>
            <a:pPr lvl="1">
              <a:defRPr/>
            </a:pPr>
            <a:r>
              <a:rPr lang="en-US" dirty="0" smtClean="0"/>
              <a:t> hepatic damage </a:t>
            </a:r>
          </a:p>
          <a:p>
            <a:pPr>
              <a:defRPr/>
            </a:pPr>
            <a:r>
              <a:rPr lang="en-US" dirty="0" smtClean="0"/>
              <a:t>Dose: 2-3 mg/kg/day  oral </a:t>
            </a:r>
          </a:p>
          <a:p>
            <a:pPr>
              <a:buFont typeface="Arial" charset="0"/>
              <a:buNone/>
              <a:defRPr/>
            </a:pPr>
            <a:r>
              <a:rPr lang="en-US" dirty="0" smtClean="0"/>
              <a:t>                10-15 mg/kg IV every 7-10 days</a:t>
            </a:r>
          </a:p>
          <a:p>
            <a:pPr>
              <a:defRPr/>
            </a:pPr>
            <a:r>
              <a:rPr lang="en-US" dirty="0" smtClean="0"/>
              <a:t>It can be administered IV, IM, IP, intrapleurally, Intraarterialy, directly into tumor </a:t>
            </a:r>
          </a:p>
          <a:p>
            <a:pPr>
              <a:buFont typeface="Arial" charset="0"/>
              <a:buNone/>
              <a:defRPr/>
            </a:pPr>
            <a:endParaRPr lang="en-US" dirty="0" smtClean="0"/>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Cyclophosphamide </a:t>
            </a:r>
          </a:p>
        </p:txBody>
      </p:sp>
    </p:spTree>
    <p:extLst>
      <p:ext uri="{BB962C8B-B14F-4D97-AF65-F5344CB8AC3E}">
        <p14:creationId xmlns:p14="http://schemas.microsoft.com/office/powerpoint/2010/main" val="416949214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0"/>
            <a:ext cx="9144000" cy="762000"/>
          </a:xfrm>
          <a:solidFill>
            <a:schemeClr val="accent5">
              <a:lumMod val="20000"/>
              <a:lumOff val="80000"/>
            </a:schemeClr>
          </a:solidFill>
        </p:spPr>
        <p:txBody>
          <a:bodyPr/>
          <a:lstStyle/>
          <a:p>
            <a:pPr>
              <a:defRPr/>
            </a:pPr>
            <a:r>
              <a:rPr lang="en-US" dirty="0" err="1" smtClean="0"/>
              <a:t>Ifosfamide</a:t>
            </a:r>
            <a:r>
              <a:rPr lang="en-US" dirty="0" smtClean="0"/>
              <a:t> </a:t>
            </a:r>
          </a:p>
        </p:txBody>
      </p:sp>
      <p:sp>
        <p:nvSpPr>
          <p:cNvPr id="41987" name="Content Placeholder 2"/>
          <p:cNvSpPr>
            <a:spLocks noGrp="1"/>
          </p:cNvSpPr>
          <p:nvPr>
            <p:ph idx="1"/>
          </p:nvPr>
        </p:nvSpPr>
        <p:spPr>
          <a:xfrm>
            <a:off x="457200" y="1371600"/>
            <a:ext cx="8229600" cy="4754563"/>
          </a:xfrm>
        </p:spPr>
        <p:txBody>
          <a:bodyPr/>
          <a:lstStyle/>
          <a:p>
            <a:pPr>
              <a:defRPr/>
            </a:pPr>
            <a:r>
              <a:rPr lang="en-US" dirty="0" smtClean="0"/>
              <a:t>Congener of </a:t>
            </a:r>
            <a:r>
              <a:rPr lang="en-US" dirty="0" err="1" smtClean="0"/>
              <a:t>cyclophosphamide</a:t>
            </a:r>
            <a:r>
              <a:rPr lang="en-US" dirty="0" smtClean="0"/>
              <a:t> </a:t>
            </a:r>
          </a:p>
          <a:p>
            <a:pPr>
              <a:defRPr/>
            </a:pPr>
            <a:r>
              <a:rPr lang="en-US" dirty="0" smtClean="0"/>
              <a:t>Longer half life than </a:t>
            </a:r>
            <a:r>
              <a:rPr lang="en-US" dirty="0" err="1" smtClean="0"/>
              <a:t>cyclophosphamide</a:t>
            </a:r>
            <a:r>
              <a:rPr lang="en-US" dirty="0" smtClean="0"/>
              <a:t> </a:t>
            </a:r>
          </a:p>
          <a:p>
            <a:pPr>
              <a:defRPr/>
            </a:pPr>
            <a:r>
              <a:rPr lang="en-US" dirty="0" smtClean="0">
                <a:solidFill>
                  <a:schemeClr val="accent6">
                    <a:lumMod val="50000"/>
                  </a:schemeClr>
                </a:solidFill>
              </a:rPr>
              <a:t>Less alopecia </a:t>
            </a:r>
            <a:r>
              <a:rPr lang="en-US" dirty="0" smtClean="0"/>
              <a:t>and </a:t>
            </a:r>
            <a:r>
              <a:rPr lang="en-US" dirty="0" smtClean="0">
                <a:solidFill>
                  <a:schemeClr val="accent6">
                    <a:lumMod val="50000"/>
                  </a:schemeClr>
                </a:solidFill>
              </a:rPr>
              <a:t>less </a:t>
            </a:r>
            <a:r>
              <a:rPr lang="en-US" dirty="0" err="1" smtClean="0">
                <a:solidFill>
                  <a:schemeClr val="accent6">
                    <a:lumMod val="50000"/>
                  </a:schemeClr>
                </a:solidFill>
              </a:rPr>
              <a:t>emetogenic</a:t>
            </a:r>
            <a:r>
              <a:rPr lang="en-US" dirty="0" smtClean="0">
                <a:solidFill>
                  <a:schemeClr val="accent6">
                    <a:lumMod val="50000"/>
                  </a:schemeClr>
                </a:solidFill>
              </a:rPr>
              <a:t> </a:t>
            </a:r>
            <a:r>
              <a:rPr lang="en-US" dirty="0" smtClean="0"/>
              <a:t>than </a:t>
            </a:r>
            <a:r>
              <a:rPr lang="en-US" dirty="0" err="1" smtClean="0"/>
              <a:t>cyclophosphamide</a:t>
            </a:r>
            <a:r>
              <a:rPr lang="en-US" dirty="0" smtClean="0"/>
              <a:t> </a:t>
            </a:r>
          </a:p>
          <a:p>
            <a:pPr>
              <a:defRPr/>
            </a:pPr>
            <a:r>
              <a:rPr lang="en-US" dirty="0" smtClean="0"/>
              <a:t>Can cause hemorrhagic  cystitis and severe neurological toxicity </a:t>
            </a:r>
          </a:p>
          <a:p>
            <a:pPr>
              <a:defRPr/>
            </a:pPr>
            <a:r>
              <a:rPr lang="en-US" dirty="0" smtClean="0"/>
              <a:t>Used for germ cell testicular tumors and adult sarcomas</a:t>
            </a:r>
          </a:p>
        </p:txBody>
      </p:sp>
    </p:spTree>
    <p:extLst>
      <p:ext uri="{BB962C8B-B14F-4D97-AF65-F5344CB8AC3E}">
        <p14:creationId xmlns:p14="http://schemas.microsoft.com/office/powerpoint/2010/main" val="27283996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5">
              <a:lumMod val="20000"/>
              <a:lumOff val="80000"/>
            </a:schemeClr>
          </a:solidFill>
        </p:spPr>
        <p:txBody>
          <a:bodyPr/>
          <a:lstStyle/>
          <a:p>
            <a:pPr>
              <a:defRPr/>
            </a:pPr>
            <a:r>
              <a:rPr lang="en-US" dirty="0" err="1" smtClean="0"/>
              <a:t>Chlorambucil</a:t>
            </a:r>
            <a:r>
              <a:rPr lang="en-US" dirty="0" smtClean="0"/>
              <a:t> (</a:t>
            </a:r>
            <a:r>
              <a:rPr lang="en-US" dirty="0" err="1" smtClean="0"/>
              <a:t>Leukeran</a:t>
            </a:r>
            <a:r>
              <a:rPr lang="en-US" dirty="0" smtClean="0"/>
              <a:t>)</a:t>
            </a:r>
            <a:endParaRPr lang="en-US" dirty="0"/>
          </a:p>
        </p:txBody>
      </p:sp>
      <p:sp>
        <p:nvSpPr>
          <p:cNvPr id="43011" name="Content Placeholder 2"/>
          <p:cNvSpPr>
            <a:spLocks noGrp="1"/>
          </p:cNvSpPr>
          <p:nvPr>
            <p:ph idx="1"/>
          </p:nvPr>
        </p:nvSpPr>
        <p:spPr/>
        <p:txBody>
          <a:bodyPr/>
          <a:lstStyle/>
          <a:p>
            <a:r>
              <a:rPr lang="en-US" smtClean="0"/>
              <a:t>Slowest acting and least toxic alkylating agent</a:t>
            </a:r>
          </a:p>
          <a:p>
            <a:r>
              <a:rPr lang="en-US" smtClean="0"/>
              <a:t>Main action on lymphoid series produces marked lympholytic action </a:t>
            </a:r>
          </a:p>
          <a:p>
            <a:r>
              <a:rPr lang="en-US" smtClean="0"/>
              <a:t>Drug of choice for long term maintenance therapy of CLL</a:t>
            </a:r>
          </a:p>
          <a:p>
            <a:r>
              <a:rPr lang="en-US" smtClean="0"/>
              <a:t>Dose: 0.1-0.2 mg/kg daily for 3-6 weeks then 2 mg daily for maintenance </a:t>
            </a:r>
          </a:p>
        </p:txBody>
      </p:sp>
    </p:spTree>
    <p:extLst>
      <p:ext uri="{BB962C8B-B14F-4D97-AF65-F5344CB8AC3E}">
        <p14:creationId xmlns:p14="http://schemas.microsoft.com/office/powerpoint/2010/main" val="182310734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lstStyle/>
          <a:p>
            <a:pPr>
              <a:defRPr/>
            </a:pPr>
            <a:r>
              <a:rPr lang="en-US" dirty="0" err="1" smtClean="0"/>
              <a:t>ThioTEPA</a:t>
            </a:r>
            <a:r>
              <a:rPr lang="en-US" dirty="0" smtClean="0"/>
              <a:t> </a:t>
            </a:r>
            <a:endParaRPr lang="en-US" dirty="0"/>
          </a:p>
        </p:txBody>
      </p:sp>
      <p:sp>
        <p:nvSpPr>
          <p:cNvPr id="44035" name="Content Placeholder 2"/>
          <p:cNvSpPr>
            <a:spLocks noGrp="1"/>
          </p:cNvSpPr>
          <p:nvPr>
            <p:ph idx="1"/>
          </p:nvPr>
        </p:nvSpPr>
        <p:spPr/>
        <p:txBody>
          <a:bodyPr/>
          <a:lstStyle/>
          <a:p>
            <a:r>
              <a:rPr lang="en-US" smtClean="0"/>
              <a:t>Triethylene phosphoramide </a:t>
            </a:r>
          </a:p>
          <a:p>
            <a:r>
              <a:rPr lang="en-US" smtClean="0"/>
              <a:t>Does not require to form active intermediate </a:t>
            </a:r>
          </a:p>
          <a:p>
            <a:r>
              <a:rPr lang="en-US" smtClean="0"/>
              <a:t>Active intravesicular agent can also be used topicaly in superficial bladder cancer </a:t>
            </a:r>
          </a:p>
          <a:p>
            <a:r>
              <a:rPr lang="en-US" smtClean="0"/>
              <a:t>Not well absorbed orally given IV </a:t>
            </a:r>
          </a:p>
          <a:p>
            <a:r>
              <a:rPr lang="en-US" smtClean="0"/>
              <a:t>High toxicity </a:t>
            </a:r>
          </a:p>
        </p:txBody>
      </p:sp>
    </p:spTree>
    <p:extLst>
      <p:ext uri="{BB962C8B-B14F-4D97-AF65-F5344CB8AC3E}">
        <p14:creationId xmlns:p14="http://schemas.microsoft.com/office/powerpoint/2010/main" val="84901089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lstStyle/>
          <a:p>
            <a:pPr>
              <a:defRPr/>
            </a:pPr>
            <a:r>
              <a:rPr lang="en-US" dirty="0" err="1" smtClean="0"/>
              <a:t>Busulfan</a:t>
            </a:r>
            <a:r>
              <a:rPr lang="en-US" dirty="0" smtClean="0"/>
              <a:t> (</a:t>
            </a:r>
            <a:r>
              <a:rPr lang="en-US" dirty="0" err="1" smtClean="0"/>
              <a:t>Myleran</a:t>
            </a:r>
            <a:r>
              <a:rPr lang="en-US" dirty="0" smtClean="0"/>
              <a:t>)   </a:t>
            </a:r>
            <a:endParaRPr lang="en-US" dirty="0"/>
          </a:p>
        </p:txBody>
      </p:sp>
      <p:sp>
        <p:nvSpPr>
          <p:cNvPr id="45059" name="Content Placeholder 2"/>
          <p:cNvSpPr>
            <a:spLocks noGrp="1"/>
          </p:cNvSpPr>
          <p:nvPr>
            <p:ph idx="1"/>
          </p:nvPr>
        </p:nvSpPr>
        <p:spPr>
          <a:xfrm>
            <a:off x="457200" y="1371600"/>
            <a:ext cx="8229600" cy="5029200"/>
          </a:xfrm>
        </p:spPr>
        <p:txBody>
          <a:bodyPr/>
          <a:lstStyle/>
          <a:p>
            <a:r>
              <a:rPr lang="en-US" smtClean="0"/>
              <a:t>Depresses bone marrow with selective action on myeloid series </a:t>
            </a:r>
          </a:p>
          <a:p>
            <a:r>
              <a:rPr lang="en-US" smtClean="0"/>
              <a:t>Primarily used in Chronic myelogenous leukemia 2-6 mg/day </a:t>
            </a:r>
          </a:p>
          <a:p>
            <a:r>
              <a:rPr lang="en-US" smtClean="0"/>
              <a:t>Adverse effect: </a:t>
            </a:r>
          </a:p>
          <a:p>
            <a:pPr lvl="1"/>
            <a:r>
              <a:rPr lang="en-US" smtClean="0"/>
              <a:t>Interstitial pulmonary fibrosis</a:t>
            </a:r>
          </a:p>
          <a:p>
            <a:pPr lvl="1"/>
            <a:r>
              <a:rPr lang="en-US" smtClean="0"/>
              <a:t>Venoocclusive disease of liver </a:t>
            </a:r>
          </a:p>
          <a:p>
            <a:pPr lvl="1"/>
            <a:r>
              <a:rPr lang="en-US" smtClean="0"/>
              <a:t>Hyperuricaemia </a:t>
            </a:r>
          </a:p>
          <a:p>
            <a:pPr lvl="1"/>
            <a:r>
              <a:rPr lang="en-US" smtClean="0"/>
              <a:t>Sterility  </a:t>
            </a:r>
          </a:p>
        </p:txBody>
      </p:sp>
    </p:spTree>
    <p:extLst>
      <p:ext uri="{BB962C8B-B14F-4D97-AF65-F5344CB8AC3E}">
        <p14:creationId xmlns:p14="http://schemas.microsoft.com/office/powerpoint/2010/main" val="402540073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5">
              <a:lumMod val="20000"/>
              <a:lumOff val="80000"/>
            </a:schemeClr>
          </a:solidFill>
        </p:spPr>
        <p:txBody>
          <a:bodyPr/>
          <a:lstStyle/>
          <a:p>
            <a:pPr>
              <a:defRPr/>
            </a:pPr>
            <a:r>
              <a:rPr lang="en-US" dirty="0" err="1" smtClean="0"/>
              <a:t>Nitrosureas</a:t>
            </a:r>
            <a:r>
              <a:rPr lang="en-US" dirty="0" smtClean="0"/>
              <a:t> </a:t>
            </a:r>
            <a:endParaRPr lang="en-US" dirty="0">
              <a:solidFill>
                <a:schemeClr val="accent4">
                  <a:lumMod val="50000"/>
                </a:schemeClr>
              </a:solidFill>
            </a:endParaRPr>
          </a:p>
        </p:txBody>
      </p:sp>
      <p:sp>
        <p:nvSpPr>
          <p:cNvPr id="3" name="Content Placeholder 2"/>
          <p:cNvSpPr>
            <a:spLocks noGrp="1"/>
          </p:cNvSpPr>
          <p:nvPr>
            <p:ph idx="1"/>
          </p:nvPr>
        </p:nvSpPr>
        <p:spPr>
          <a:xfrm>
            <a:off x="228600" y="838200"/>
            <a:ext cx="5486400" cy="5638800"/>
          </a:xfrm>
          <a:ln>
            <a:solidFill>
              <a:schemeClr val="tx2">
                <a:lumMod val="60000"/>
                <a:lumOff val="40000"/>
              </a:schemeClr>
            </a:solidFill>
          </a:ln>
        </p:spPr>
        <p:txBody>
          <a:bodyPr/>
          <a:lstStyle/>
          <a:p>
            <a:pPr eaLnBrk="1" hangingPunct="1">
              <a:defRPr/>
            </a:pPr>
            <a:r>
              <a:rPr lang="en-US" dirty="0" smtClean="0"/>
              <a:t>Highly lipid soluble, Cross BBB</a:t>
            </a:r>
          </a:p>
          <a:p>
            <a:pPr eaLnBrk="1" hangingPunct="1">
              <a:defRPr/>
            </a:pPr>
            <a:r>
              <a:rPr lang="en-US" dirty="0" smtClean="0">
                <a:solidFill>
                  <a:schemeClr val="accent6">
                    <a:lumMod val="50000"/>
                  </a:schemeClr>
                </a:solidFill>
              </a:rPr>
              <a:t>Uses:</a:t>
            </a:r>
          </a:p>
          <a:p>
            <a:pPr lvl="1" eaLnBrk="1" hangingPunct="1">
              <a:defRPr/>
            </a:pPr>
            <a:r>
              <a:rPr lang="en-US" dirty="0" smtClean="0"/>
              <a:t> </a:t>
            </a:r>
            <a:r>
              <a:rPr lang="en-US" sz="3200" dirty="0" err="1" smtClean="0">
                <a:solidFill>
                  <a:schemeClr val="hlink"/>
                </a:solidFill>
              </a:rPr>
              <a:t>Meningeal</a:t>
            </a:r>
            <a:r>
              <a:rPr lang="en-US" sz="3200" dirty="0" smtClean="0">
                <a:solidFill>
                  <a:schemeClr val="hlink"/>
                </a:solidFill>
              </a:rPr>
              <a:t> / Brain </a:t>
            </a:r>
            <a:r>
              <a:rPr lang="en-US" sz="3200" dirty="0" err="1" smtClean="0">
                <a:solidFill>
                  <a:schemeClr val="hlink"/>
                </a:solidFill>
              </a:rPr>
              <a:t>tumours</a:t>
            </a:r>
            <a:endParaRPr lang="en-US" dirty="0" smtClean="0">
              <a:solidFill>
                <a:schemeClr val="hlink"/>
              </a:solidFill>
            </a:endParaRPr>
          </a:p>
          <a:p>
            <a:pPr eaLnBrk="1" hangingPunct="1">
              <a:defRPr/>
            </a:pPr>
            <a:r>
              <a:rPr lang="en-US" dirty="0" smtClean="0">
                <a:solidFill>
                  <a:schemeClr val="accent6">
                    <a:lumMod val="50000"/>
                  </a:schemeClr>
                </a:solidFill>
              </a:rPr>
              <a:t>Dose :</a:t>
            </a:r>
            <a:r>
              <a:rPr lang="en-US" dirty="0" smtClean="0"/>
              <a:t>150-200 mg/m2 BSA </a:t>
            </a:r>
          </a:p>
          <a:p>
            <a:pPr eaLnBrk="1" hangingPunct="1">
              <a:buFont typeface="Arial" charset="0"/>
              <a:buNone/>
              <a:defRPr/>
            </a:pPr>
            <a:r>
              <a:rPr lang="en-US" dirty="0" smtClean="0"/>
              <a:t>    every 6 wks (</a:t>
            </a:r>
            <a:r>
              <a:rPr lang="en-US" dirty="0" err="1" smtClean="0"/>
              <a:t>Carmustine</a:t>
            </a:r>
            <a:r>
              <a:rPr lang="en-US" dirty="0" smtClean="0"/>
              <a:t>)</a:t>
            </a:r>
          </a:p>
          <a:p>
            <a:pPr eaLnBrk="1" hangingPunct="1">
              <a:defRPr/>
            </a:pPr>
            <a:r>
              <a:rPr lang="en-US" dirty="0" smtClean="0">
                <a:solidFill>
                  <a:schemeClr val="accent6">
                    <a:lumMod val="50000"/>
                  </a:schemeClr>
                </a:solidFill>
              </a:rPr>
              <a:t>Adverse Effects:</a:t>
            </a:r>
          </a:p>
          <a:p>
            <a:pPr lvl="1" eaLnBrk="1" hangingPunct="1">
              <a:defRPr/>
            </a:pPr>
            <a:r>
              <a:rPr lang="en-US" dirty="0" smtClean="0"/>
              <a:t>   Delayed bone marrow </a:t>
            </a:r>
            <a:br>
              <a:rPr lang="en-US" dirty="0" smtClean="0"/>
            </a:br>
            <a:r>
              <a:rPr lang="en-US" dirty="0" smtClean="0"/>
              <a:t>   suppression</a:t>
            </a:r>
          </a:p>
          <a:p>
            <a:pPr lvl="1" eaLnBrk="1" hangingPunct="1">
              <a:defRPr/>
            </a:pPr>
            <a:r>
              <a:rPr lang="en-US" dirty="0" smtClean="0"/>
              <a:t>   Visceral fibrosis, renal </a:t>
            </a:r>
            <a:br>
              <a:rPr lang="en-US" dirty="0" smtClean="0"/>
            </a:br>
            <a:r>
              <a:rPr lang="en-US" dirty="0" smtClean="0"/>
              <a:t>   damage</a:t>
            </a:r>
          </a:p>
        </p:txBody>
      </p:sp>
      <p:pic>
        <p:nvPicPr>
          <p:cNvPr id="46084" name="Picture 2"/>
          <p:cNvPicPr>
            <a:picLocks noChangeAspect="1" noChangeArrowheads="1"/>
          </p:cNvPicPr>
          <p:nvPr/>
        </p:nvPicPr>
        <p:blipFill>
          <a:blip r:embed="rId3"/>
          <a:srcRect l="35156" t="27083" r="44531" b="28125"/>
          <a:stretch>
            <a:fillRect/>
          </a:stretch>
        </p:blipFill>
        <p:spPr bwMode="auto">
          <a:xfrm>
            <a:off x="5791200" y="914400"/>
            <a:ext cx="3200400" cy="5292725"/>
          </a:xfrm>
          <a:prstGeom prst="rect">
            <a:avLst/>
          </a:prstGeom>
          <a:noFill/>
          <a:ln w="9525">
            <a:noFill/>
            <a:miter lim="800000"/>
            <a:headEnd/>
            <a:tailEnd/>
          </a:ln>
        </p:spPr>
      </p:pic>
    </p:spTree>
    <p:extLst>
      <p:ext uri="{BB962C8B-B14F-4D97-AF65-F5344CB8AC3E}">
        <p14:creationId xmlns:p14="http://schemas.microsoft.com/office/powerpoint/2010/main" val="29196136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457200" y="152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pPr>
              <a:lnSpc>
                <a:spcPct val="105000"/>
              </a:lnSpc>
            </a:pPr>
            <a:r>
              <a:rPr lang="en-US" sz="3600">
                <a:solidFill>
                  <a:schemeClr val="tx2"/>
                </a:solidFill>
                <a:cs typeface="Arial" pitchFamily="34" charset="0"/>
              </a:rPr>
              <a:t>Pregnancy Considerations</a:t>
            </a:r>
          </a:p>
        </p:txBody>
      </p:sp>
      <p:sp>
        <p:nvSpPr>
          <p:cNvPr id="5" name="Rectangle 5"/>
          <p:cNvSpPr>
            <a:spLocks noGrp="1" noChangeArrowheads="1"/>
          </p:cNvSpPr>
          <p:nvPr>
            <p:ph idx="1"/>
          </p:nvPr>
        </p:nvSpPr>
        <p:spPr bwMode="auto">
          <a:xfrm>
            <a:off x="533400" y="838200"/>
            <a:ext cx="82296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287338" indent="-287338" algn="l" defTabSz="800100">
              <a:lnSpc>
                <a:spcPct val="120000"/>
              </a:lnSpc>
              <a:spcBef>
                <a:spcPct val="30000"/>
              </a:spcBef>
              <a:buClr>
                <a:srgbClr val="0000FF"/>
              </a:buClr>
              <a:buFontTx/>
              <a:buChar char="•"/>
            </a:pPr>
            <a:r>
              <a:rPr lang="en-US" dirty="0">
                <a:solidFill>
                  <a:srgbClr val="000000"/>
                </a:solidFill>
                <a:cs typeface="Arial" pitchFamily="34" charset="0"/>
              </a:rPr>
              <a:t>Increased maternal HR, CO and blood volume</a:t>
            </a:r>
          </a:p>
          <a:p>
            <a:pPr marL="500063" lvl="1" indent="-211138" algn="l" defTabSz="800100">
              <a:lnSpc>
                <a:spcPct val="120000"/>
              </a:lnSpc>
              <a:spcBef>
                <a:spcPct val="30000"/>
              </a:spcBef>
              <a:buClr>
                <a:srgbClr val="FF0000"/>
              </a:buClr>
              <a:buFontTx/>
              <a:buChar char="•"/>
            </a:pPr>
            <a:r>
              <a:rPr lang="en-US" sz="3200" dirty="0">
                <a:solidFill>
                  <a:srgbClr val="000000"/>
                </a:solidFill>
                <a:cs typeface="Arial" pitchFamily="34" charset="0"/>
              </a:rPr>
              <a:t>May affect absorption, distribution, effectiveness</a:t>
            </a:r>
          </a:p>
          <a:p>
            <a:pPr marL="287338" indent="-287338" algn="l" defTabSz="800100">
              <a:lnSpc>
                <a:spcPct val="120000"/>
              </a:lnSpc>
              <a:spcBef>
                <a:spcPct val="30000"/>
              </a:spcBef>
              <a:buClr>
                <a:srgbClr val="0000FF"/>
              </a:buClr>
              <a:buFontTx/>
              <a:buChar char="•"/>
            </a:pPr>
            <a:r>
              <a:rPr lang="en-US" dirty="0">
                <a:solidFill>
                  <a:srgbClr val="000000"/>
                </a:solidFill>
                <a:cs typeface="Arial" pitchFamily="34" charset="0"/>
              </a:rPr>
              <a:t>Drugs may cross placenta</a:t>
            </a:r>
          </a:p>
          <a:p>
            <a:pPr marL="287338" indent="-287338" algn="l" defTabSz="800100">
              <a:lnSpc>
                <a:spcPct val="120000"/>
              </a:lnSpc>
              <a:spcBef>
                <a:spcPct val="30000"/>
              </a:spcBef>
              <a:buClr>
                <a:srgbClr val="0000FF"/>
              </a:buClr>
              <a:buFontTx/>
              <a:buChar char="•"/>
            </a:pPr>
            <a:r>
              <a:rPr lang="en-US" dirty="0">
                <a:solidFill>
                  <a:srgbClr val="000000"/>
                </a:solidFill>
                <a:cs typeface="Arial" pitchFamily="34" charset="0"/>
              </a:rPr>
              <a:t>Drugs may cross into breast milk</a:t>
            </a:r>
          </a:p>
          <a:p>
            <a:pPr marL="287338" indent="-287338" algn="l" defTabSz="800100">
              <a:lnSpc>
                <a:spcPct val="120000"/>
              </a:lnSpc>
              <a:spcBef>
                <a:spcPct val="30000"/>
              </a:spcBef>
              <a:buClr>
                <a:srgbClr val="0000FF"/>
              </a:buClr>
              <a:buFontTx/>
              <a:buChar char="•"/>
            </a:pPr>
            <a:r>
              <a:rPr lang="en-US" dirty="0" err="1" smtClean="0">
                <a:solidFill>
                  <a:srgbClr val="000000"/>
                </a:solidFill>
                <a:cs typeface="Arial" pitchFamily="34" charset="0"/>
              </a:rPr>
              <a:t>Teratatogens</a:t>
            </a:r>
            <a:endParaRPr lang="en-US" dirty="0">
              <a:solidFill>
                <a:srgbClr val="000000"/>
              </a:solidFill>
              <a:cs typeface="Arial" pitchFamily="34" charset="0"/>
            </a:endParaRPr>
          </a:p>
        </p:txBody>
      </p:sp>
    </p:spTree>
    <p:extLst>
      <p:ext uri="{BB962C8B-B14F-4D97-AF65-F5344CB8AC3E}">
        <p14:creationId xmlns:p14="http://schemas.microsoft.com/office/powerpoint/2010/main" val="2110512130"/>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lstStyle/>
          <a:p>
            <a:pPr>
              <a:defRPr/>
            </a:pPr>
            <a:r>
              <a:rPr lang="en-US" dirty="0" err="1" smtClean="0"/>
              <a:t>Triazenes</a:t>
            </a:r>
            <a:r>
              <a:rPr lang="en-US" dirty="0" smtClean="0"/>
              <a:t> </a:t>
            </a:r>
            <a:endParaRPr lang="en-US" dirty="0"/>
          </a:p>
        </p:txBody>
      </p:sp>
      <p:sp>
        <p:nvSpPr>
          <p:cNvPr id="47107" name="Content Placeholder 2"/>
          <p:cNvSpPr>
            <a:spLocks noGrp="1"/>
          </p:cNvSpPr>
          <p:nvPr>
            <p:ph idx="1"/>
          </p:nvPr>
        </p:nvSpPr>
        <p:spPr>
          <a:xfrm>
            <a:off x="457200" y="1600200"/>
            <a:ext cx="5715000" cy="4648200"/>
          </a:xfrm>
        </p:spPr>
        <p:txBody>
          <a:bodyPr/>
          <a:lstStyle/>
          <a:p>
            <a:r>
              <a:rPr lang="en-US" smtClean="0"/>
              <a:t>Dacarbazine </a:t>
            </a:r>
          </a:p>
          <a:p>
            <a:pPr lvl="1"/>
            <a:r>
              <a:rPr lang="en-US" smtClean="0"/>
              <a:t>Primary </a:t>
            </a:r>
            <a:r>
              <a:rPr lang="en-US" smtClean="0">
                <a:solidFill>
                  <a:srgbClr val="FF0000"/>
                </a:solidFill>
              </a:rPr>
              <a:t>inhibitory action on RNA                               &amp; protein synthesis </a:t>
            </a:r>
          </a:p>
          <a:p>
            <a:pPr lvl="1"/>
            <a:r>
              <a:rPr lang="en-US" smtClean="0"/>
              <a:t>Used in malignant melanoma</a:t>
            </a:r>
          </a:p>
          <a:p>
            <a:r>
              <a:rPr lang="en-US" smtClean="0"/>
              <a:t>Temozolamide </a:t>
            </a:r>
          </a:p>
          <a:p>
            <a:pPr lvl="1"/>
            <a:r>
              <a:rPr lang="en-US" smtClean="0"/>
              <a:t>New alkylating agent </a:t>
            </a:r>
          </a:p>
          <a:p>
            <a:pPr lvl="1"/>
            <a:r>
              <a:rPr lang="en-US" smtClean="0"/>
              <a:t>Approved for </a:t>
            </a:r>
            <a:r>
              <a:rPr lang="en-US" smtClean="0">
                <a:solidFill>
                  <a:srgbClr val="7030A0"/>
                </a:solidFill>
              </a:rPr>
              <a:t>malignant glioma </a:t>
            </a:r>
          </a:p>
          <a:p>
            <a:pPr lvl="1"/>
            <a:r>
              <a:rPr lang="en-US" smtClean="0"/>
              <a:t>Rapidly absorbed after oral absorption &amp; crosses BBB</a:t>
            </a:r>
          </a:p>
          <a:p>
            <a:endParaRPr lang="en-US" smtClean="0"/>
          </a:p>
        </p:txBody>
      </p:sp>
      <p:pic>
        <p:nvPicPr>
          <p:cNvPr id="47108" name="Picture 2"/>
          <p:cNvPicPr>
            <a:picLocks noChangeAspect="1" noChangeArrowheads="1"/>
          </p:cNvPicPr>
          <p:nvPr/>
        </p:nvPicPr>
        <p:blipFill>
          <a:blip r:embed="rId2"/>
          <a:srcRect l="35156" t="11458" r="44531" b="42708"/>
          <a:stretch>
            <a:fillRect/>
          </a:stretch>
        </p:blipFill>
        <p:spPr bwMode="auto">
          <a:xfrm>
            <a:off x="6183313" y="1600200"/>
            <a:ext cx="2746375" cy="4648200"/>
          </a:xfrm>
          <a:prstGeom prst="rect">
            <a:avLst/>
          </a:prstGeom>
          <a:noFill/>
          <a:ln w="9525">
            <a:noFill/>
            <a:miter lim="800000"/>
            <a:headEnd/>
            <a:tailEnd/>
          </a:ln>
        </p:spPr>
      </p:pic>
    </p:spTree>
    <p:extLst>
      <p:ext uri="{BB962C8B-B14F-4D97-AF65-F5344CB8AC3E}">
        <p14:creationId xmlns:p14="http://schemas.microsoft.com/office/powerpoint/2010/main" val="352977387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5">
              <a:lumMod val="20000"/>
              <a:lumOff val="80000"/>
            </a:schemeClr>
          </a:solidFill>
        </p:spPr>
        <p:txBody>
          <a:bodyPr>
            <a:normAutofit fontScale="90000"/>
          </a:bodyPr>
          <a:lstStyle/>
          <a:p>
            <a:pPr>
              <a:defRPr/>
            </a:pPr>
            <a:r>
              <a:rPr lang="en-US" dirty="0" smtClean="0"/>
              <a:t>Mechanisms of resistance of </a:t>
            </a:r>
            <a:r>
              <a:rPr lang="en-US" dirty="0" err="1" smtClean="0"/>
              <a:t>alkylating</a:t>
            </a:r>
            <a:r>
              <a:rPr lang="en-US" dirty="0" smtClean="0"/>
              <a:t> agents </a:t>
            </a:r>
            <a:endParaRPr lang="en-US" dirty="0"/>
          </a:p>
        </p:txBody>
      </p:sp>
      <p:sp>
        <p:nvSpPr>
          <p:cNvPr id="48131" name="Content Placeholder 2"/>
          <p:cNvSpPr>
            <a:spLocks noGrp="1"/>
          </p:cNvSpPr>
          <p:nvPr>
            <p:ph idx="1"/>
          </p:nvPr>
        </p:nvSpPr>
        <p:spPr/>
        <p:txBody>
          <a:bodyPr/>
          <a:lstStyle/>
          <a:p>
            <a:r>
              <a:rPr lang="en-US" smtClean="0">
                <a:latin typeface="Times New Roman" pitchFamily="18" charset="0"/>
                <a:cs typeface="Times New Roman" pitchFamily="18" charset="0"/>
              </a:rPr>
              <a:t>↓ </a:t>
            </a:r>
            <a:r>
              <a:rPr lang="en-US" smtClean="0"/>
              <a:t>Influx of drug </a:t>
            </a:r>
          </a:p>
          <a:p>
            <a:r>
              <a:rPr lang="en-US" smtClean="0">
                <a:latin typeface="Times New Roman" pitchFamily="18" charset="0"/>
                <a:cs typeface="Times New Roman" pitchFamily="18" charset="0"/>
              </a:rPr>
              <a:t>↑ </a:t>
            </a:r>
            <a:r>
              <a:rPr lang="en-US" smtClean="0"/>
              <a:t>Production of nucleophilic substances like glutathione that compete with target DNA for alkylation </a:t>
            </a:r>
          </a:p>
          <a:p>
            <a:r>
              <a:rPr lang="en-US" smtClean="0">
                <a:latin typeface="Times New Roman" pitchFamily="18" charset="0"/>
                <a:cs typeface="Times New Roman" pitchFamily="18" charset="0"/>
              </a:rPr>
              <a:t>↑ </a:t>
            </a:r>
            <a:r>
              <a:rPr lang="en-US" smtClean="0"/>
              <a:t>Activity of DNA repair enzymes </a:t>
            </a:r>
          </a:p>
          <a:p>
            <a:r>
              <a:rPr lang="en-US" smtClean="0">
                <a:latin typeface="Times New Roman" pitchFamily="18" charset="0"/>
                <a:cs typeface="Times New Roman" pitchFamily="18" charset="0"/>
              </a:rPr>
              <a:t>↑ </a:t>
            </a:r>
            <a:r>
              <a:rPr lang="en-US" smtClean="0">
                <a:cs typeface="Times New Roman" pitchFamily="18" charset="0"/>
              </a:rPr>
              <a:t>metabolic inactivation of drugs </a:t>
            </a:r>
            <a:endParaRPr lang="en-US" smtClean="0"/>
          </a:p>
        </p:txBody>
      </p:sp>
    </p:spTree>
    <p:extLst>
      <p:ext uri="{BB962C8B-B14F-4D97-AF65-F5344CB8AC3E}">
        <p14:creationId xmlns:p14="http://schemas.microsoft.com/office/powerpoint/2010/main" val="35924010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accent5">
              <a:lumMod val="20000"/>
              <a:lumOff val="80000"/>
            </a:schemeClr>
          </a:solidFill>
        </p:spPr>
        <p:txBody>
          <a:bodyPr/>
          <a:lstStyle/>
          <a:p>
            <a:pPr>
              <a:defRPr/>
            </a:pPr>
            <a:r>
              <a:rPr lang="en-US" dirty="0" err="1" smtClean="0"/>
              <a:t>Cisplatin</a:t>
            </a:r>
            <a:r>
              <a:rPr lang="en-US" dirty="0" smtClean="0"/>
              <a:t> </a:t>
            </a:r>
            <a:endParaRPr lang="en-US" dirty="0"/>
          </a:p>
        </p:txBody>
      </p:sp>
      <p:sp>
        <p:nvSpPr>
          <p:cNvPr id="24" name="Content Placeholder 23"/>
          <p:cNvSpPr>
            <a:spLocks noGrp="1"/>
          </p:cNvSpPr>
          <p:nvPr>
            <p:ph idx="1"/>
          </p:nvPr>
        </p:nvSpPr>
        <p:spPr>
          <a:xfrm>
            <a:off x="457200" y="1371600"/>
            <a:ext cx="4876800" cy="5029200"/>
          </a:xfrm>
          <a:ln>
            <a:solidFill>
              <a:schemeClr val="bg2">
                <a:lumMod val="10000"/>
              </a:schemeClr>
            </a:solidFill>
          </a:ln>
        </p:spPr>
        <p:txBody>
          <a:bodyPr/>
          <a:lstStyle/>
          <a:p>
            <a:pPr>
              <a:defRPr/>
            </a:pPr>
            <a:r>
              <a:rPr lang="en-US" dirty="0" smtClean="0"/>
              <a:t>Non cell cycle specific killing </a:t>
            </a:r>
          </a:p>
          <a:p>
            <a:pPr>
              <a:defRPr/>
            </a:pPr>
            <a:r>
              <a:rPr lang="en-US" dirty="0" smtClean="0"/>
              <a:t>Administered IV </a:t>
            </a:r>
          </a:p>
          <a:p>
            <a:pPr>
              <a:defRPr/>
            </a:pPr>
            <a:r>
              <a:rPr lang="en-US" dirty="0" smtClean="0"/>
              <a:t>Highly bound to plasma proteins </a:t>
            </a:r>
          </a:p>
          <a:p>
            <a:pPr>
              <a:defRPr/>
            </a:pPr>
            <a:r>
              <a:rPr lang="en-US" dirty="0" smtClean="0"/>
              <a:t>Gets </a:t>
            </a:r>
            <a:r>
              <a:rPr lang="en-US" dirty="0" err="1" smtClean="0"/>
              <a:t>conc</a:t>
            </a:r>
            <a:r>
              <a:rPr lang="en-US" dirty="0" smtClean="0"/>
              <a:t> in kidney, intestine, testes </a:t>
            </a:r>
          </a:p>
          <a:p>
            <a:pPr>
              <a:defRPr/>
            </a:pPr>
            <a:r>
              <a:rPr lang="en-US" dirty="0" smtClean="0"/>
              <a:t>Poorly penetrates BBB</a:t>
            </a:r>
          </a:p>
          <a:p>
            <a:pPr>
              <a:defRPr/>
            </a:pPr>
            <a:r>
              <a:rPr lang="en-US" dirty="0" smtClean="0"/>
              <a:t>Slowly excreted in urine </a:t>
            </a:r>
            <a:endParaRPr lang="en-US" dirty="0"/>
          </a:p>
        </p:txBody>
      </p:sp>
      <p:grpSp>
        <p:nvGrpSpPr>
          <p:cNvPr id="3" name="Group 22"/>
          <p:cNvGrpSpPr>
            <a:grpSpLocks/>
          </p:cNvGrpSpPr>
          <p:nvPr/>
        </p:nvGrpSpPr>
        <p:grpSpPr bwMode="auto">
          <a:xfrm>
            <a:off x="5842000" y="1447800"/>
            <a:ext cx="2540000" cy="1681163"/>
            <a:chOff x="2819400" y="1600200"/>
            <a:chExt cx="2539251" cy="1680865"/>
          </a:xfrm>
        </p:grpSpPr>
        <p:sp>
          <p:nvSpPr>
            <p:cNvPr id="49158" name="TextBox 3"/>
            <p:cNvSpPr txBox="1">
              <a:spLocks noChangeArrowheads="1"/>
            </p:cNvSpPr>
            <p:nvPr/>
          </p:nvSpPr>
          <p:spPr bwMode="auto">
            <a:xfrm>
              <a:off x="3657624" y="2281535"/>
              <a:ext cx="457176" cy="461665"/>
            </a:xfrm>
            <a:prstGeom prst="rect">
              <a:avLst/>
            </a:prstGeom>
            <a:noFill/>
            <a:ln w="9525">
              <a:noFill/>
              <a:miter lim="800000"/>
              <a:headEnd/>
              <a:tailEnd/>
            </a:ln>
          </p:spPr>
          <p:txBody>
            <a:bodyPr wrap="none">
              <a:spAutoFit/>
            </a:bodyPr>
            <a:lstStyle/>
            <a:p>
              <a:r>
                <a:rPr lang="en-US" sz="2400"/>
                <a:t>Pt</a:t>
              </a:r>
            </a:p>
          </p:txBody>
        </p:sp>
        <p:sp>
          <p:nvSpPr>
            <p:cNvPr id="49159" name="TextBox 4"/>
            <p:cNvSpPr txBox="1">
              <a:spLocks noChangeArrowheads="1"/>
            </p:cNvSpPr>
            <p:nvPr/>
          </p:nvSpPr>
          <p:spPr bwMode="auto">
            <a:xfrm>
              <a:off x="4648200" y="2819400"/>
              <a:ext cx="710451" cy="461665"/>
            </a:xfrm>
            <a:prstGeom prst="rect">
              <a:avLst/>
            </a:prstGeom>
            <a:noFill/>
            <a:ln w="9525">
              <a:noFill/>
              <a:miter lim="800000"/>
              <a:headEnd/>
              <a:tailEnd/>
            </a:ln>
          </p:spPr>
          <p:txBody>
            <a:bodyPr wrap="none">
              <a:spAutoFit/>
            </a:bodyPr>
            <a:lstStyle/>
            <a:p>
              <a:r>
                <a:rPr lang="en-US" sz="2400"/>
                <a:t>NH</a:t>
              </a:r>
              <a:r>
                <a:rPr lang="en-US" sz="2400" baseline="-25000"/>
                <a:t>3</a:t>
              </a:r>
            </a:p>
          </p:txBody>
        </p:sp>
        <p:sp>
          <p:nvSpPr>
            <p:cNvPr id="49160" name="TextBox 5"/>
            <p:cNvSpPr txBox="1">
              <a:spLocks noChangeArrowheads="1"/>
            </p:cNvSpPr>
            <p:nvPr/>
          </p:nvSpPr>
          <p:spPr bwMode="auto">
            <a:xfrm>
              <a:off x="2819400" y="2819400"/>
              <a:ext cx="439544" cy="461665"/>
            </a:xfrm>
            <a:prstGeom prst="rect">
              <a:avLst/>
            </a:prstGeom>
            <a:noFill/>
            <a:ln w="9525">
              <a:noFill/>
              <a:miter lim="800000"/>
              <a:headEnd/>
              <a:tailEnd/>
            </a:ln>
          </p:spPr>
          <p:txBody>
            <a:bodyPr wrap="none">
              <a:spAutoFit/>
            </a:bodyPr>
            <a:lstStyle/>
            <a:p>
              <a:r>
                <a:rPr lang="en-US" sz="2400"/>
                <a:t>Cl</a:t>
              </a:r>
            </a:p>
          </p:txBody>
        </p:sp>
        <p:sp>
          <p:nvSpPr>
            <p:cNvPr id="49161" name="TextBox 6"/>
            <p:cNvSpPr txBox="1">
              <a:spLocks noChangeArrowheads="1"/>
            </p:cNvSpPr>
            <p:nvPr/>
          </p:nvSpPr>
          <p:spPr bwMode="auto">
            <a:xfrm>
              <a:off x="2819400" y="1600200"/>
              <a:ext cx="439544" cy="461665"/>
            </a:xfrm>
            <a:prstGeom prst="rect">
              <a:avLst/>
            </a:prstGeom>
            <a:noFill/>
            <a:ln w="9525">
              <a:noFill/>
              <a:miter lim="800000"/>
              <a:headEnd/>
              <a:tailEnd/>
            </a:ln>
          </p:spPr>
          <p:txBody>
            <a:bodyPr wrap="none">
              <a:spAutoFit/>
            </a:bodyPr>
            <a:lstStyle/>
            <a:p>
              <a:r>
                <a:rPr lang="en-US" sz="2400"/>
                <a:t>Cl</a:t>
              </a:r>
            </a:p>
          </p:txBody>
        </p:sp>
        <p:sp>
          <p:nvSpPr>
            <p:cNvPr id="49162" name="TextBox 7"/>
            <p:cNvSpPr txBox="1">
              <a:spLocks noChangeArrowheads="1"/>
            </p:cNvSpPr>
            <p:nvPr/>
          </p:nvSpPr>
          <p:spPr bwMode="auto">
            <a:xfrm>
              <a:off x="4495800" y="1600200"/>
              <a:ext cx="710451" cy="461665"/>
            </a:xfrm>
            <a:prstGeom prst="rect">
              <a:avLst/>
            </a:prstGeom>
            <a:noFill/>
            <a:ln w="9525">
              <a:noFill/>
              <a:miter lim="800000"/>
              <a:headEnd/>
              <a:tailEnd/>
            </a:ln>
          </p:spPr>
          <p:txBody>
            <a:bodyPr wrap="none">
              <a:spAutoFit/>
            </a:bodyPr>
            <a:lstStyle/>
            <a:p>
              <a:r>
                <a:rPr lang="en-US" sz="2400"/>
                <a:t>NH</a:t>
              </a:r>
              <a:r>
                <a:rPr lang="en-US" sz="2400" baseline="-25000"/>
                <a:t>3</a:t>
              </a:r>
            </a:p>
          </p:txBody>
        </p:sp>
        <p:cxnSp>
          <p:nvCxnSpPr>
            <p:cNvPr id="12" name="Straight Connector 11"/>
            <p:cNvCxnSpPr/>
            <p:nvPr/>
          </p:nvCxnSpPr>
          <p:spPr>
            <a:xfrm rot="10800000">
              <a:off x="3276465" y="1981132"/>
              <a:ext cx="380888" cy="304746"/>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flipV="1">
              <a:off x="4114418" y="1981132"/>
              <a:ext cx="380888" cy="22855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V="1">
              <a:off x="3276465" y="2590624"/>
              <a:ext cx="380888" cy="228559"/>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10800000">
              <a:off x="4190596" y="2590624"/>
              <a:ext cx="380888" cy="228559"/>
            </a:xfrm>
            <a:prstGeom prst="line">
              <a:avLst/>
            </a:prstGeom>
          </p:spPr>
          <p:style>
            <a:lnRef idx="2">
              <a:schemeClr val="dk1"/>
            </a:lnRef>
            <a:fillRef idx="0">
              <a:schemeClr val="dk1"/>
            </a:fillRef>
            <a:effectRef idx="1">
              <a:schemeClr val="dk1"/>
            </a:effectRef>
            <a:fontRef idx="minor">
              <a:schemeClr val="tx1"/>
            </a:fontRef>
          </p:style>
        </p:cxnSp>
      </p:grpSp>
      <p:sp>
        <p:nvSpPr>
          <p:cNvPr id="25" name="TextBox 24"/>
          <p:cNvSpPr txBox="1"/>
          <p:nvPr/>
        </p:nvSpPr>
        <p:spPr>
          <a:xfrm>
            <a:off x="5562600" y="3657600"/>
            <a:ext cx="3352800" cy="23082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400" dirty="0">
                <a:solidFill>
                  <a:schemeClr val="accent2">
                    <a:lumMod val="50000"/>
                  </a:schemeClr>
                </a:solidFill>
              </a:rPr>
              <a:t>Dose: </a:t>
            </a:r>
          </a:p>
          <a:p>
            <a:pPr>
              <a:defRPr/>
            </a:pPr>
            <a:r>
              <a:rPr lang="en-US" sz="2400" dirty="0"/>
              <a:t>20 mg/m2 for 5 days a week</a:t>
            </a:r>
          </a:p>
          <a:p>
            <a:pPr>
              <a:defRPr/>
            </a:pPr>
            <a:r>
              <a:rPr lang="en-US" sz="2400" dirty="0"/>
              <a:t>75 – 100 mg/m2 once in 4 weeks to treat  ovarian cancer </a:t>
            </a:r>
          </a:p>
        </p:txBody>
      </p:sp>
    </p:spTree>
    <p:extLst>
      <p:ext uri="{BB962C8B-B14F-4D97-AF65-F5344CB8AC3E}">
        <p14:creationId xmlns:p14="http://schemas.microsoft.com/office/powerpoint/2010/main" val="408247165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blinds(horizontal)">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linds(horizont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linds(horizont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linds(horizont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linds(horizontal)">
                                      <p:cBhvr>
                                        <p:cTn id="32" dur="500"/>
                                        <p:tgtEl>
                                          <p:spTgt spid="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
                                            <p:txEl>
                                              <p:pRg st="4" end="4"/>
                                            </p:txEl>
                                          </p:spTgt>
                                        </p:tgtEl>
                                        <p:attrNameLst>
                                          <p:attrName>style.visibility</p:attrName>
                                        </p:attrNameLst>
                                      </p:cBhvr>
                                      <p:to>
                                        <p:strVal val="visible"/>
                                      </p:to>
                                    </p:set>
                                    <p:animEffect transition="in" filter="blinds(horizontal)">
                                      <p:cBhvr>
                                        <p:cTn id="37" dur="500"/>
                                        <p:tgtEl>
                                          <p:spTgt spid="2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xEl>
                                              <p:pRg st="5" end="5"/>
                                            </p:txEl>
                                          </p:spTgt>
                                        </p:tgtEl>
                                        <p:attrNameLst>
                                          <p:attrName>style.visibility</p:attrName>
                                        </p:attrNameLst>
                                      </p:cBhvr>
                                      <p:to>
                                        <p:strVal val="visible"/>
                                      </p:to>
                                    </p:set>
                                    <p:animEffect transition="in" filter="blinds(horizontal)">
                                      <p:cBhvr>
                                        <p:cTn id="42" dur="500"/>
                                        <p:tgtEl>
                                          <p:spTgt spid="2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5"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9144000" cy="990600"/>
          </a:xfrm>
          <a:solidFill>
            <a:schemeClr val="accent5">
              <a:lumMod val="20000"/>
              <a:lumOff val="80000"/>
            </a:schemeClr>
          </a:solidFill>
        </p:spPr>
        <p:txBody>
          <a:bodyPr/>
          <a:lstStyle/>
          <a:p>
            <a:pPr>
              <a:defRPr/>
            </a:pPr>
            <a:r>
              <a:rPr lang="en-US" dirty="0" smtClean="0"/>
              <a:t>Mechanism of action of </a:t>
            </a:r>
            <a:r>
              <a:rPr lang="en-US" dirty="0" err="1" smtClean="0"/>
              <a:t>cisplatin</a:t>
            </a:r>
            <a:endParaRPr lang="en-US" dirty="0" smtClean="0"/>
          </a:p>
        </p:txBody>
      </p:sp>
      <p:sp>
        <p:nvSpPr>
          <p:cNvPr id="50179" name="TextBox 6"/>
          <p:cNvSpPr txBox="1">
            <a:spLocks noChangeArrowheads="1"/>
          </p:cNvSpPr>
          <p:nvPr/>
        </p:nvSpPr>
        <p:spPr bwMode="auto">
          <a:xfrm>
            <a:off x="3048000" y="1143000"/>
            <a:ext cx="3124200" cy="461963"/>
          </a:xfrm>
          <a:prstGeom prst="rect">
            <a:avLst/>
          </a:prstGeom>
          <a:noFill/>
          <a:ln w="9525">
            <a:noFill/>
            <a:miter lim="800000"/>
            <a:headEnd/>
            <a:tailEnd/>
          </a:ln>
        </p:spPr>
        <p:txBody>
          <a:bodyPr>
            <a:spAutoFit/>
          </a:bodyPr>
          <a:lstStyle/>
          <a:p>
            <a:r>
              <a:rPr lang="en-US" sz="2400"/>
              <a:t>Cisplatin  enters cells </a:t>
            </a:r>
          </a:p>
        </p:txBody>
      </p:sp>
      <p:sp>
        <p:nvSpPr>
          <p:cNvPr id="50180" name="TextBox 7"/>
          <p:cNvSpPr txBox="1">
            <a:spLocks noChangeArrowheads="1"/>
          </p:cNvSpPr>
          <p:nvPr/>
        </p:nvSpPr>
        <p:spPr bwMode="auto">
          <a:xfrm>
            <a:off x="1524000" y="2357438"/>
            <a:ext cx="5943600" cy="461962"/>
          </a:xfrm>
          <a:prstGeom prst="rect">
            <a:avLst/>
          </a:prstGeom>
          <a:noFill/>
          <a:ln w="9525">
            <a:noFill/>
            <a:miter lim="800000"/>
            <a:headEnd/>
            <a:tailEnd/>
          </a:ln>
        </p:spPr>
        <p:txBody>
          <a:bodyPr>
            <a:spAutoFit/>
          </a:bodyPr>
          <a:lstStyle/>
          <a:p>
            <a:r>
              <a:rPr lang="en-US" sz="2400"/>
              <a:t>Forms highly reactive platinum complexes </a:t>
            </a:r>
          </a:p>
        </p:txBody>
      </p:sp>
      <p:sp>
        <p:nvSpPr>
          <p:cNvPr id="50181" name="TextBox 8"/>
          <p:cNvSpPr txBox="1">
            <a:spLocks noChangeArrowheads="1"/>
          </p:cNvSpPr>
          <p:nvPr/>
        </p:nvSpPr>
        <p:spPr bwMode="auto">
          <a:xfrm>
            <a:off x="3352800" y="4643438"/>
            <a:ext cx="2438400" cy="461962"/>
          </a:xfrm>
          <a:prstGeom prst="rect">
            <a:avLst/>
          </a:prstGeom>
          <a:noFill/>
          <a:ln w="9525">
            <a:noFill/>
            <a:miter lim="800000"/>
            <a:headEnd/>
            <a:tailEnd/>
          </a:ln>
        </p:spPr>
        <p:txBody>
          <a:bodyPr>
            <a:spAutoFit/>
          </a:bodyPr>
          <a:lstStyle/>
          <a:p>
            <a:r>
              <a:rPr lang="en-US" sz="2400"/>
              <a:t>DNA damage </a:t>
            </a:r>
          </a:p>
        </p:txBody>
      </p:sp>
      <p:sp>
        <p:nvSpPr>
          <p:cNvPr id="50182" name="TextBox 9"/>
          <p:cNvSpPr txBox="1">
            <a:spLocks noChangeArrowheads="1"/>
          </p:cNvSpPr>
          <p:nvPr/>
        </p:nvSpPr>
        <p:spPr bwMode="auto">
          <a:xfrm>
            <a:off x="1828800" y="3505200"/>
            <a:ext cx="5257800" cy="461963"/>
          </a:xfrm>
          <a:prstGeom prst="rect">
            <a:avLst/>
          </a:prstGeom>
          <a:noFill/>
          <a:ln w="9525">
            <a:noFill/>
            <a:miter lim="800000"/>
            <a:headEnd/>
            <a:tailEnd/>
          </a:ln>
        </p:spPr>
        <p:txBody>
          <a:bodyPr>
            <a:spAutoFit/>
          </a:bodyPr>
          <a:lstStyle/>
          <a:p>
            <a:r>
              <a:rPr lang="en-US" sz="2400"/>
              <a:t>Intra strand &amp; interstrand cross links  </a:t>
            </a:r>
          </a:p>
        </p:txBody>
      </p:sp>
      <p:sp>
        <p:nvSpPr>
          <p:cNvPr id="50183" name="TextBox 10"/>
          <p:cNvSpPr txBox="1">
            <a:spLocks noChangeArrowheads="1"/>
          </p:cNvSpPr>
          <p:nvPr/>
        </p:nvSpPr>
        <p:spPr bwMode="auto">
          <a:xfrm>
            <a:off x="2590800" y="5710238"/>
            <a:ext cx="3429000" cy="461962"/>
          </a:xfrm>
          <a:prstGeom prst="rect">
            <a:avLst/>
          </a:prstGeom>
          <a:noFill/>
          <a:ln w="9525">
            <a:noFill/>
            <a:miter lim="800000"/>
            <a:headEnd/>
            <a:tailEnd/>
          </a:ln>
        </p:spPr>
        <p:txBody>
          <a:bodyPr>
            <a:spAutoFit/>
          </a:bodyPr>
          <a:lstStyle/>
          <a:p>
            <a:r>
              <a:rPr lang="en-US" sz="2400"/>
              <a:t>Inhibits cell proliferation </a:t>
            </a:r>
          </a:p>
        </p:txBody>
      </p:sp>
      <p:cxnSp>
        <p:nvCxnSpPr>
          <p:cNvPr id="13" name="Straight Arrow Connector 12"/>
          <p:cNvCxnSpPr/>
          <p:nvPr/>
        </p:nvCxnSpPr>
        <p:spPr>
          <a:xfrm rot="5400000">
            <a:off x="4114801" y="1981200"/>
            <a:ext cx="609600" cy="317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rot="5400000">
            <a:off x="4115594" y="3123406"/>
            <a:ext cx="6096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rot="5400000">
            <a:off x="4115594" y="4342606"/>
            <a:ext cx="6096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rot="5400000">
            <a:off x="4115594" y="5409406"/>
            <a:ext cx="6096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50188" name="TextBox 16"/>
          <p:cNvSpPr txBox="1">
            <a:spLocks noChangeArrowheads="1"/>
          </p:cNvSpPr>
          <p:nvPr/>
        </p:nvSpPr>
        <p:spPr bwMode="auto">
          <a:xfrm>
            <a:off x="5334000" y="1828800"/>
            <a:ext cx="533400" cy="461963"/>
          </a:xfrm>
          <a:prstGeom prst="rect">
            <a:avLst/>
          </a:prstGeom>
          <a:noFill/>
          <a:ln w="9525">
            <a:noFill/>
            <a:miter lim="800000"/>
            <a:headEnd/>
            <a:tailEnd/>
          </a:ln>
        </p:spPr>
        <p:txBody>
          <a:bodyPr>
            <a:spAutoFit/>
          </a:bodyPr>
          <a:lstStyle/>
          <a:p>
            <a:r>
              <a:rPr lang="en-US" sz="2400"/>
              <a:t>Cl</a:t>
            </a:r>
            <a:r>
              <a:rPr lang="en-US" sz="2400" baseline="30000"/>
              <a:t>-</a:t>
            </a:r>
          </a:p>
        </p:txBody>
      </p:sp>
      <p:cxnSp>
        <p:nvCxnSpPr>
          <p:cNvPr id="20" name="Straight Arrow Connector 19"/>
          <p:cNvCxnSpPr/>
          <p:nvPr/>
        </p:nvCxnSpPr>
        <p:spPr>
          <a:xfrm>
            <a:off x="4572000" y="2057400"/>
            <a:ext cx="4572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961334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5">
              <a:lumMod val="20000"/>
              <a:lumOff val="80000"/>
            </a:schemeClr>
          </a:solidFill>
        </p:spPr>
        <p:txBody>
          <a:bodyPr/>
          <a:lstStyle/>
          <a:p>
            <a:pPr>
              <a:defRPr/>
            </a:pPr>
            <a:r>
              <a:rPr lang="en-US" dirty="0" err="1" smtClean="0"/>
              <a:t>Cisplatin</a:t>
            </a:r>
            <a:r>
              <a:rPr lang="en-US" dirty="0" smtClean="0"/>
              <a:t> uses and adverse effects </a:t>
            </a:r>
            <a:endParaRPr lang="en-US" dirty="0"/>
          </a:p>
        </p:txBody>
      </p:sp>
      <p:sp>
        <p:nvSpPr>
          <p:cNvPr id="51203" name="Content Placeholder 2"/>
          <p:cNvSpPr>
            <a:spLocks noGrp="1"/>
          </p:cNvSpPr>
          <p:nvPr>
            <p:ph idx="1"/>
          </p:nvPr>
        </p:nvSpPr>
        <p:spPr>
          <a:xfrm>
            <a:off x="457200" y="1447800"/>
            <a:ext cx="8229600" cy="4876800"/>
          </a:xfrm>
        </p:spPr>
        <p:txBody>
          <a:bodyPr/>
          <a:lstStyle/>
          <a:p>
            <a:r>
              <a:rPr lang="en-US" smtClean="0"/>
              <a:t>Uses </a:t>
            </a:r>
          </a:p>
          <a:p>
            <a:pPr lvl="1"/>
            <a:r>
              <a:rPr lang="en-US" smtClean="0"/>
              <a:t>Testicular cancer (85% - 95 % curative )</a:t>
            </a:r>
          </a:p>
          <a:p>
            <a:pPr lvl="1"/>
            <a:r>
              <a:rPr lang="en-US" smtClean="0"/>
              <a:t>Ovarian cancer </a:t>
            </a:r>
          </a:p>
          <a:p>
            <a:pPr lvl="1"/>
            <a:r>
              <a:rPr lang="en-US" smtClean="0"/>
              <a:t>Other solid tumors: lung, esophagus, gastric </a:t>
            </a:r>
          </a:p>
          <a:p>
            <a:r>
              <a:rPr lang="en-US" smtClean="0"/>
              <a:t>Adverse effects</a:t>
            </a:r>
          </a:p>
          <a:p>
            <a:pPr lvl="1"/>
            <a:r>
              <a:rPr lang="en-US" smtClean="0"/>
              <a:t>Emesis </a:t>
            </a:r>
          </a:p>
          <a:p>
            <a:pPr lvl="1"/>
            <a:r>
              <a:rPr lang="en-US" smtClean="0"/>
              <a:t>Nephrotoxicity </a:t>
            </a:r>
          </a:p>
          <a:p>
            <a:pPr lvl="1"/>
            <a:r>
              <a:rPr lang="en-US" smtClean="0"/>
              <a:t>Peripheral neuropathy </a:t>
            </a:r>
          </a:p>
          <a:p>
            <a:pPr lvl="1"/>
            <a:r>
              <a:rPr lang="en-US" smtClean="0"/>
              <a:t>Ototoxicity </a:t>
            </a:r>
          </a:p>
          <a:p>
            <a:pPr lvl="1"/>
            <a:endParaRPr lang="en-US" smtClean="0"/>
          </a:p>
        </p:txBody>
      </p:sp>
    </p:spTree>
    <p:extLst>
      <p:ext uri="{BB962C8B-B14F-4D97-AF65-F5344CB8AC3E}">
        <p14:creationId xmlns:p14="http://schemas.microsoft.com/office/powerpoint/2010/main" val="29590471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accent5">
              <a:lumMod val="20000"/>
              <a:lumOff val="80000"/>
            </a:schemeClr>
          </a:solidFill>
        </p:spPr>
        <p:txBody>
          <a:bodyPr/>
          <a:lstStyle/>
          <a:p>
            <a:pPr>
              <a:defRPr/>
            </a:pPr>
            <a:r>
              <a:rPr lang="en-US" dirty="0" err="1" smtClean="0"/>
              <a:t>Carboplatin</a:t>
            </a:r>
            <a:r>
              <a:rPr lang="en-US" dirty="0" smtClean="0"/>
              <a:t> </a:t>
            </a:r>
            <a:endParaRPr lang="en-US" dirty="0"/>
          </a:p>
        </p:txBody>
      </p:sp>
      <p:sp>
        <p:nvSpPr>
          <p:cNvPr id="52227" name="Content Placeholder 2"/>
          <p:cNvSpPr>
            <a:spLocks noGrp="1"/>
          </p:cNvSpPr>
          <p:nvPr>
            <p:ph idx="1"/>
          </p:nvPr>
        </p:nvSpPr>
        <p:spPr>
          <a:xfrm>
            <a:off x="457200" y="1066800"/>
            <a:ext cx="8229600" cy="5334000"/>
          </a:xfrm>
        </p:spPr>
        <p:txBody>
          <a:bodyPr/>
          <a:lstStyle/>
          <a:p>
            <a:r>
              <a:rPr lang="en-US" smtClean="0"/>
              <a:t>Better tolerated </a:t>
            </a:r>
          </a:p>
          <a:p>
            <a:r>
              <a:rPr lang="en-US" smtClean="0"/>
              <a:t>Nephrotoxicity , ototoxicity , neurotoxicity low </a:t>
            </a:r>
          </a:p>
          <a:p>
            <a:r>
              <a:rPr lang="en-US" smtClean="0"/>
              <a:t>Less emetogenic </a:t>
            </a:r>
          </a:p>
          <a:p>
            <a:r>
              <a:rPr lang="en-US" smtClean="0"/>
              <a:t>But thrombocytopenia and leukopenia may occur </a:t>
            </a:r>
          </a:p>
          <a:p>
            <a:r>
              <a:rPr lang="en-US" smtClean="0"/>
              <a:t>Less plasma protein binding</a:t>
            </a:r>
          </a:p>
          <a:p>
            <a:r>
              <a:rPr lang="en-US" smtClean="0"/>
              <a:t>Use: </a:t>
            </a:r>
          </a:p>
          <a:p>
            <a:pPr lvl="1"/>
            <a:r>
              <a:rPr lang="en-US" smtClean="0"/>
              <a:t>primarily in ovarian cancer of epithelial origin </a:t>
            </a:r>
          </a:p>
          <a:p>
            <a:pPr lvl="1"/>
            <a:r>
              <a:rPr lang="en-US" smtClean="0"/>
              <a:t>Squamous cell carcinoma of head and neck  </a:t>
            </a:r>
          </a:p>
        </p:txBody>
      </p:sp>
    </p:spTree>
    <p:extLst>
      <p:ext uri="{BB962C8B-B14F-4D97-AF65-F5344CB8AC3E}">
        <p14:creationId xmlns:p14="http://schemas.microsoft.com/office/powerpoint/2010/main" val="54734560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2">
              <a:lumMod val="40000"/>
              <a:lumOff val="60000"/>
            </a:schemeClr>
          </a:solidFill>
        </p:spPr>
        <p:txBody>
          <a:bodyPr/>
          <a:lstStyle/>
          <a:p>
            <a:pPr>
              <a:defRPr/>
            </a:pPr>
            <a:r>
              <a:rPr lang="en-US" dirty="0" err="1" smtClean="0"/>
              <a:t>Antimetabolites</a:t>
            </a:r>
            <a:r>
              <a:rPr lang="en-US" dirty="0" smtClean="0"/>
              <a:t> </a:t>
            </a:r>
            <a:endParaRPr lang="en-US" dirty="0"/>
          </a:p>
        </p:txBody>
      </p:sp>
      <p:sp>
        <p:nvSpPr>
          <p:cNvPr id="53251" name="Content Placeholder 2"/>
          <p:cNvSpPr>
            <a:spLocks noGrp="1"/>
          </p:cNvSpPr>
          <p:nvPr>
            <p:ph idx="1"/>
          </p:nvPr>
        </p:nvSpPr>
        <p:spPr/>
        <p:txBody>
          <a:bodyPr/>
          <a:lstStyle/>
          <a:p>
            <a:r>
              <a:rPr lang="en-US" smtClean="0">
                <a:solidFill>
                  <a:srgbClr val="7030A0"/>
                </a:solidFill>
              </a:rPr>
              <a:t>Folate Antagonists</a:t>
            </a:r>
          </a:p>
          <a:p>
            <a:pPr lvl="1"/>
            <a:r>
              <a:rPr lang="en-US" smtClean="0"/>
              <a:t>Methotrexate </a:t>
            </a:r>
          </a:p>
          <a:p>
            <a:r>
              <a:rPr lang="en-US" smtClean="0">
                <a:solidFill>
                  <a:srgbClr val="7030A0"/>
                </a:solidFill>
              </a:rPr>
              <a:t>Purine Antagonists </a:t>
            </a:r>
          </a:p>
          <a:p>
            <a:pPr lvl="1"/>
            <a:r>
              <a:rPr lang="en-US" smtClean="0"/>
              <a:t>6 Mercaptopurine, 6 Thioguanine, Azathioprine</a:t>
            </a:r>
          </a:p>
          <a:p>
            <a:r>
              <a:rPr lang="en-US" smtClean="0">
                <a:solidFill>
                  <a:srgbClr val="7030A0"/>
                </a:solidFill>
              </a:rPr>
              <a:t>Pyrimidine antagonists </a:t>
            </a:r>
          </a:p>
          <a:p>
            <a:pPr lvl="1"/>
            <a:r>
              <a:rPr lang="en-US" smtClean="0"/>
              <a:t>5 Fluorouracil, cytarabine, gemcitabine  </a:t>
            </a:r>
          </a:p>
        </p:txBody>
      </p:sp>
    </p:spTree>
    <p:extLst>
      <p:ext uri="{BB962C8B-B14F-4D97-AF65-F5344CB8AC3E}">
        <p14:creationId xmlns:p14="http://schemas.microsoft.com/office/powerpoint/2010/main" val="3126483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5">
              <a:lumMod val="40000"/>
              <a:lumOff val="60000"/>
            </a:schemeClr>
          </a:solidFill>
        </p:spPr>
        <p:txBody>
          <a:bodyPr>
            <a:normAutofit fontScale="90000"/>
          </a:bodyPr>
          <a:lstStyle/>
          <a:p>
            <a:pPr>
              <a:defRPr/>
            </a:pPr>
            <a:r>
              <a:rPr lang="en-US" dirty="0" err="1" smtClean="0"/>
              <a:t>Methotrexate</a:t>
            </a:r>
            <a:r>
              <a:rPr lang="en-US" dirty="0" smtClean="0"/>
              <a:t> </a:t>
            </a:r>
            <a:endParaRPr lang="en-US" dirty="0"/>
          </a:p>
        </p:txBody>
      </p:sp>
      <p:pic>
        <p:nvPicPr>
          <p:cNvPr id="146434" name="Picture 2"/>
          <p:cNvPicPr>
            <a:picLocks noChangeAspect="1" noChangeArrowheads="1"/>
          </p:cNvPicPr>
          <p:nvPr/>
        </p:nvPicPr>
        <p:blipFill>
          <a:blip r:embed="rId3"/>
          <a:srcRect l="42188" t="11458" r="28125" b="44208"/>
          <a:stretch>
            <a:fillRect/>
          </a:stretch>
        </p:blipFill>
        <p:spPr bwMode="auto">
          <a:xfrm>
            <a:off x="457200" y="762000"/>
            <a:ext cx="5181600" cy="5803900"/>
          </a:xfrm>
          <a:prstGeom prst="rect">
            <a:avLst/>
          </a:prstGeom>
          <a:noFill/>
          <a:ln w="9525">
            <a:noFill/>
            <a:miter lim="800000"/>
            <a:headEnd/>
            <a:tailEnd/>
          </a:ln>
        </p:spPr>
      </p:pic>
      <p:sp>
        <p:nvSpPr>
          <p:cNvPr id="8" name="TextBox 7"/>
          <p:cNvSpPr txBox="1"/>
          <p:nvPr/>
        </p:nvSpPr>
        <p:spPr>
          <a:xfrm>
            <a:off x="6324600" y="5105400"/>
            <a:ext cx="2590800"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a:t>Adenine, guanine, </a:t>
            </a:r>
            <a:r>
              <a:rPr lang="en-US" sz="2400" b="1" dirty="0" err="1"/>
              <a:t>thymidine</a:t>
            </a:r>
            <a:r>
              <a:rPr lang="en-US" sz="2400" b="1" dirty="0"/>
              <a:t> , </a:t>
            </a:r>
            <a:r>
              <a:rPr lang="en-US" sz="2400" b="1" dirty="0" err="1"/>
              <a:t>methionine</a:t>
            </a:r>
            <a:r>
              <a:rPr lang="en-US" sz="2400" b="1" dirty="0"/>
              <a:t>, serine </a:t>
            </a:r>
          </a:p>
        </p:txBody>
      </p:sp>
      <p:cxnSp>
        <p:nvCxnSpPr>
          <p:cNvPr id="10" name="Straight Arrow Connector 9"/>
          <p:cNvCxnSpPr/>
          <p:nvPr/>
        </p:nvCxnSpPr>
        <p:spPr>
          <a:xfrm rot="5400000" flipH="1" flipV="1">
            <a:off x="5791200" y="5867400"/>
            <a:ext cx="381000" cy="381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6172200" y="990600"/>
            <a:ext cx="2286000" cy="8302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a:t>Folic acid not useful in toxicity </a:t>
            </a:r>
          </a:p>
        </p:txBody>
      </p:sp>
      <p:sp>
        <p:nvSpPr>
          <p:cNvPr id="12" name="TextBox 11"/>
          <p:cNvSpPr txBox="1"/>
          <p:nvPr/>
        </p:nvSpPr>
        <p:spPr>
          <a:xfrm>
            <a:off x="5867400" y="2057400"/>
            <a:ext cx="2895600" cy="2678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err="1"/>
              <a:t>Folinic</a:t>
            </a:r>
            <a:r>
              <a:rPr lang="en-US" sz="2400" b="1" dirty="0"/>
              <a:t> acid  N</a:t>
            </a:r>
            <a:r>
              <a:rPr lang="en-US" sz="2400" b="1" baseline="30000" dirty="0"/>
              <a:t>5</a:t>
            </a:r>
            <a:r>
              <a:rPr lang="en-US" sz="2400" b="1" dirty="0"/>
              <a:t> </a:t>
            </a:r>
            <a:r>
              <a:rPr lang="en-US" sz="2400" b="1" dirty="0" err="1"/>
              <a:t>formyl</a:t>
            </a:r>
            <a:r>
              <a:rPr lang="en-US" sz="2400" b="1" dirty="0"/>
              <a:t> FH</a:t>
            </a:r>
            <a:r>
              <a:rPr lang="en-US" sz="2400" b="1" baseline="-25000" dirty="0"/>
              <a:t>4</a:t>
            </a:r>
            <a:r>
              <a:rPr lang="en-US" sz="2400" b="1" dirty="0"/>
              <a:t> should be given which is converted to N</a:t>
            </a:r>
            <a:r>
              <a:rPr lang="en-US" sz="2400" b="1" baseline="30000" dirty="0"/>
              <a:t>5</a:t>
            </a:r>
            <a:r>
              <a:rPr lang="en-US" sz="2400" b="1" dirty="0"/>
              <a:t>,N</a:t>
            </a:r>
            <a:r>
              <a:rPr lang="en-US" sz="2400" b="1" baseline="30000" dirty="0"/>
              <a:t>10</a:t>
            </a:r>
            <a:r>
              <a:rPr lang="en-US" sz="2400" b="1" dirty="0"/>
              <a:t>-Methylene –FH</a:t>
            </a:r>
            <a:r>
              <a:rPr lang="en-US" sz="2400" b="1" baseline="-25000" dirty="0"/>
              <a:t>4</a:t>
            </a:r>
            <a:r>
              <a:rPr lang="en-US" sz="2400" b="1" dirty="0"/>
              <a:t> and bypasses the inhibited </a:t>
            </a:r>
            <a:r>
              <a:rPr lang="en-US" sz="2400" b="1" dirty="0" err="1"/>
              <a:t>reductase</a:t>
            </a:r>
            <a:endParaRPr lang="en-US" sz="2400" b="1" dirty="0"/>
          </a:p>
        </p:txBody>
      </p:sp>
    </p:spTree>
    <p:extLst>
      <p:ext uri="{BB962C8B-B14F-4D97-AF65-F5344CB8AC3E}">
        <p14:creationId xmlns:p14="http://schemas.microsoft.com/office/powerpoint/2010/main" val="32192535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blinds(horizontal)">
                                      <p:cBhvr>
                                        <p:cTn id="7" dur="500"/>
                                        <p:tgtEl>
                                          <p:spTgt spid="1464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5">
              <a:lumMod val="20000"/>
              <a:lumOff val="80000"/>
            </a:schemeClr>
          </a:solidFill>
        </p:spPr>
        <p:txBody>
          <a:bodyPr/>
          <a:lstStyle/>
          <a:p>
            <a:pPr>
              <a:defRPr/>
            </a:pPr>
            <a:r>
              <a:rPr lang="en-US" dirty="0" smtClean="0"/>
              <a:t>Pharmacological actions </a:t>
            </a:r>
            <a:endParaRPr lang="en-US" dirty="0"/>
          </a:p>
        </p:txBody>
      </p:sp>
      <p:sp>
        <p:nvSpPr>
          <p:cNvPr id="3" name="Content Placeholder 2"/>
          <p:cNvSpPr>
            <a:spLocks noGrp="1"/>
          </p:cNvSpPr>
          <p:nvPr>
            <p:ph idx="1"/>
          </p:nvPr>
        </p:nvSpPr>
        <p:spPr>
          <a:xfrm>
            <a:off x="457200" y="990600"/>
            <a:ext cx="8229600" cy="5638800"/>
          </a:xfrm>
        </p:spPr>
        <p:txBody>
          <a:bodyPr/>
          <a:lstStyle/>
          <a:p>
            <a:pPr>
              <a:defRPr/>
            </a:pPr>
            <a:r>
              <a:rPr lang="en-US" dirty="0" err="1" smtClean="0">
                <a:solidFill>
                  <a:schemeClr val="accent6">
                    <a:lumMod val="50000"/>
                  </a:schemeClr>
                </a:solidFill>
              </a:rPr>
              <a:t>Cytotoxic</a:t>
            </a:r>
            <a:r>
              <a:rPr lang="en-US" dirty="0" smtClean="0">
                <a:solidFill>
                  <a:schemeClr val="accent6">
                    <a:lumMod val="50000"/>
                  </a:schemeClr>
                </a:solidFill>
              </a:rPr>
              <a:t> actions </a:t>
            </a:r>
          </a:p>
          <a:p>
            <a:pPr lvl="1">
              <a:defRPr/>
            </a:pPr>
            <a:r>
              <a:rPr lang="en-US" dirty="0" smtClean="0"/>
              <a:t>Predominant on bone marrow</a:t>
            </a:r>
          </a:p>
          <a:p>
            <a:pPr lvl="1">
              <a:defRPr/>
            </a:pPr>
            <a:r>
              <a:rPr lang="en-US" dirty="0" smtClean="0"/>
              <a:t>Ulceration of intestinal mucosa </a:t>
            </a:r>
          </a:p>
          <a:p>
            <a:pPr lvl="1">
              <a:defRPr/>
            </a:pPr>
            <a:r>
              <a:rPr lang="en-US" dirty="0" smtClean="0"/>
              <a:t>Crosses placenta interferes with </a:t>
            </a:r>
            <a:r>
              <a:rPr lang="en-US" dirty="0" err="1" smtClean="0"/>
              <a:t>embroyogenesis</a:t>
            </a:r>
            <a:r>
              <a:rPr lang="en-US" dirty="0" smtClean="0"/>
              <a:t> </a:t>
            </a:r>
            <a:r>
              <a:rPr lang="en-US" dirty="0" err="1" smtClean="0"/>
              <a:t>foetal</a:t>
            </a:r>
            <a:r>
              <a:rPr lang="en-US" dirty="0" smtClean="0"/>
              <a:t> malformations and death </a:t>
            </a:r>
          </a:p>
          <a:p>
            <a:pPr>
              <a:defRPr/>
            </a:pPr>
            <a:r>
              <a:rPr lang="en-US" dirty="0" err="1" smtClean="0">
                <a:solidFill>
                  <a:schemeClr val="accent6">
                    <a:lumMod val="50000"/>
                  </a:schemeClr>
                </a:solidFill>
              </a:rPr>
              <a:t>Immunosupressive</a:t>
            </a:r>
            <a:r>
              <a:rPr lang="en-US" dirty="0" smtClean="0">
                <a:solidFill>
                  <a:schemeClr val="accent6">
                    <a:lumMod val="50000"/>
                  </a:schemeClr>
                </a:solidFill>
              </a:rPr>
              <a:t> action</a:t>
            </a:r>
          </a:p>
          <a:p>
            <a:pPr lvl="1">
              <a:defRPr/>
            </a:pPr>
            <a:r>
              <a:rPr lang="en-US" dirty="0" smtClean="0"/>
              <a:t>Prevents </a:t>
            </a:r>
            <a:r>
              <a:rPr lang="en-US" dirty="0" err="1" smtClean="0"/>
              <a:t>clonal</a:t>
            </a:r>
            <a:r>
              <a:rPr lang="en-US" dirty="0" smtClean="0"/>
              <a:t> expansion of B &amp; T lymphocytes </a:t>
            </a:r>
          </a:p>
          <a:p>
            <a:pPr>
              <a:defRPr/>
            </a:pPr>
            <a:r>
              <a:rPr lang="en-US" dirty="0" smtClean="0">
                <a:solidFill>
                  <a:schemeClr val="accent6">
                    <a:lumMod val="50000"/>
                  </a:schemeClr>
                </a:solidFill>
              </a:rPr>
              <a:t>Anti-Inflammatory action</a:t>
            </a:r>
          </a:p>
          <a:p>
            <a:pPr lvl="1">
              <a:defRPr/>
            </a:pPr>
            <a:r>
              <a:rPr lang="en-US" dirty="0" smtClean="0"/>
              <a:t>  Interferes with release of inflammatory cytokines IL-2, IL-6,IL-8 &amp; TNF-</a:t>
            </a:r>
            <a:r>
              <a:rPr lang="en-US" dirty="0" smtClean="0">
                <a:sym typeface="Symbol"/>
              </a:rPr>
              <a:t></a:t>
            </a:r>
            <a:r>
              <a:rPr lang="en-US" dirty="0" smtClean="0"/>
              <a:t> , </a:t>
            </a:r>
            <a:r>
              <a:rPr lang="en-US" dirty="0" smtClean="0">
                <a:latin typeface="Times New Roman"/>
                <a:cs typeface="Times New Roman"/>
              </a:rPr>
              <a:t>↓</a:t>
            </a:r>
            <a:r>
              <a:rPr lang="en-US" dirty="0" smtClean="0">
                <a:cs typeface="Times New Roman"/>
              </a:rPr>
              <a:t> Rheumatoid Factor production </a:t>
            </a:r>
            <a:endParaRPr lang="en-US" dirty="0"/>
          </a:p>
        </p:txBody>
      </p:sp>
    </p:spTree>
    <p:extLst>
      <p:ext uri="{BB962C8B-B14F-4D97-AF65-F5344CB8AC3E}">
        <p14:creationId xmlns:p14="http://schemas.microsoft.com/office/powerpoint/2010/main" val="2645540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accent5">
              <a:lumMod val="20000"/>
              <a:lumOff val="80000"/>
            </a:schemeClr>
          </a:solidFill>
          <a:ln>
            <a:solidFill>
              <a:schemeClr val="accent5">
                <a:lumMod val="20000"/>
                <a:lumOff val="80000"/>
              </a:schemeClr>
            </a:solidFill>
          </a:ln>
        </p:spPr>
        <p:txBody>
          <a:bodyPr/>
          <a:lstStyle/>
          <a:p>
            <a:pPr>
              <a:defRPr/>
            </a:pPr>
            <a:r>
              <a:rPr lang="en-US" dirty="0" smtClean="0"/>
              <a:t>Pharmacokinetics </a:t>
            </a:r>
            <a:endParaRPr lang="en-US" dirty="0"/>
          </a:p>
        </p:txBody>
      </p:sp>
      <p:sp>
        <p:nvSpPr>
          <p:cNvPr id="56323" name="Content Placeholder 2"/>
          <p:cNvSpPr>
            <a:spLocks noGrp="1"/>
          </p:cNvSpPr>
          <p:nvPr>
            <p:ph idx="1"/>
          </p:nvPr>
        </p:nvSpPr>
        <p:spPr>
          <a:xfrm>
            <a:off x="457200" y="990600"/>
            <a:ext cx="4343400" cy="5638800"/>
          </a:xfrm>
          <a:ln>
            <a:solidFill>
              <a:schemeClr val="tx2"/>
            </a:solidFill>
          </a:ln>
        </p:spPr>
        <p:txBody>
          <a:bodyPr/>
          <a:lstStyle/>
          <a:p>
            <a:r>
              <a:rPr lang="en-US" smtClean="0"/>
              <a:t>Absorbed orally, 50 % protein bound </a:t>
            </a:r>
          </a:p>
          <a:p>
            <a:r>
              <a:rPr lang="en-US" smtClean="0"/>
              <a:t>Disappears rapidly from blood , remains in tissue longer than folate  thus causes prolonged inhibitory effect</a:t>
            </a:r>
          </a:p>
          <a:p>
            <a:r>
              <a:rPr lang="en-US" smtClean="0"/>
              <a:t>C/I in renal impairment </a:t>
            </a:r>
          </a:p>
        </p:txBody>
      </p:sp>
      <p:pic>
        <p:nvPicPr>
          <p:cNvPr id="56324" name="Picture 3"/>
          <p:cNvPicPr>
            <a:picLocks noChangeAspect="1" noChangeArrowheads="1"/>
          </p:cNvPicPr>
          <p:nvPr/>
        </p:nvPicPr>
        <p:blipFill>
          <a:blip r:embed="rId2"/>
          <a:srcRect l="43750" t="26042" r="35938" b="29167"/>
          <a:stretch>
            <a:fillRect/>
          </a:stretch>
        </p:blipFill>
        <p:spPr bwMode="auto">
          <a:xfrm>
            <a:off x="5592763" y="990600"/>
            <a:ext cx="3094037" cy="5116513"/>
          </a:xfrm>
          <a:prstGeom prst="rect">
            <a:avLst/>
          </a:prstGeom>
          <a:noFill/>
          <a:ln w="9525">
            <a:noFill/>
            <a:miter lim="800000"/>
            <a:headEnd/>
            <a:tailEnd/>
          </a:ln>
        </p:spPr>
      </p:pic>
    </p:spTree>
    <p:extLst>
      <p:ext uri="{BB962C8B-B14F-4D97-AF65-F5344CB8AC3E}">
        <p14:creationId xmlns:p14="http://schemas.microsoft.com/office/powerpoint/2010/main" val="214437932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457200" y="762000"/>
            <a:ext cx="82296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287338" indent="-287338" algn="just" defTabSz="800100">
              <a:lnSpc>
                <a:spcPct val="90000"/>
              </a:lnSpc>
              <a:spcBef>
                <a:spcPct val="30000"/>
              </a:spcBef>
              <a:buClr>
                <a:srgbClr val="0000FF"/>
              </a:buClr>
              <a:buFontTx/>
              <a:buChar char="•"/>
            </a:pPr>
            <a:r>
              <a:rPr lang="en-US" u="sng" dirty="0">
                <a:solidFill>
                  <a:srgbClr val="000000"/>
                </a:solidFill>
                <a:cs typeface="Arial" pitchFamily="34" charset="0"/>
              </a:rPr>
              <a:t>A:</a:t>
            </a:r>
            <a:r>
              <a:rPr lang="en-US" dirty="0">
                <a:solidFill>
                  <a:srgbClr val="000000"/>
                </a:solidFill>
                <a:cs typeface="Arial" pitchFamily="34" charset="0"/>
              </a:rPr>
              <a:t> controlled studies in pregnancy (&lt;1 %).</a:t>
            </a:r>
          </a:p>
          <a:p>
            <a:pPr marL="287338" indent="-287338" algn="just" defTabSz="800100">
              <a:lnSpc>
                <a:spcPct val="90000"/>
              </a:lnSpc>
              <a:spcBef>
                <a:spcPct val="30000"/>
              </a:spcBef>
              <a:buClr>
                <a:srgbClr val="0000FF"/>
              </a:buClr>
              <a:buFontTx/>
              <a:buChar char="•"/>
            </a:pPr>
            <a:r>
              <a:rPr lang="en-US" u="sng" dirty="0">
                <a:solidFill>
                  <a:srgbClr val="000000"/>
                </a:solidFill>
                <a:cs typeface="Arial" pitchFamily="34" charset="0"/>
              </a:rPr>
              <a:t>B:</a:t>
            </a:r>
            <a:r>
              <a:rPr lang="en-US" dirty="0">
                <a:solidFill>
                  <a:srgbClr val="000000"/>
                </a:solidFill>
                <a:cs typeface="Arial" pitchFamily="34" charset="0"/>
              </a:rPr>
              <a:t> animal studies show no risk; Inadequate human data.</a:t>
            </a:r>
          </a:p>
          <a:p>
            <a:pPr marL="287338" indent="-287338" algn="just" defTabSz="800100">
              <a:lnSpc>
                <a:spcPct val="90000"/>
              </a:lnSpc>
              <a:spcBef>
                <a:spcPct val="30000"/>
              </a:spcBef>
              <a:buClr>
                <a:srgbClr val="0000FF"/>
              </a:buClr>
              <a:buFontTx/>
              <a:buChar char="•"/>
            </a:pPr>
            <a:r>
              <a:rPr lang="en-US" u="sng" dirty="0">
                <a:solidFill>
                  <a:srgbClr val="000000"/>
                </a:solidFill>
                <a:cs typeface="Arial" pitchFamily="34" charset="0"/>
              </a:rPr>
              <a:t>C:</a:t>
            </a:r>
            <a:r>
              <a:rPr lang="en-US" dirty="0">
                <a:solidFill>
                  <a:srgbClr val="000000"/>
                </a:solidFill>
                <a:cs typeface="Arial" pitchFamily="34" charset="0"/>
              </a:rPr>
              <a:t> animal studies show risk, inadequate human data.</a:t>
            </a:r>
          </a:p>
          <a:p>
            <a:pPr marL="287338" indent="-287338" algn="just" defTabSz="800100">
              <a:lnSpc>
                <a:spcPct val="90000"/>
              </a:lnSpc>
              <a:spcBef>
                <a:spcPct val="30000"/>
              </a:spcBef>
              <a:buClr>
                <a:srgbClr val="0000FF"/>
              </a:buClr>
              <a:buFontTx/>
              <a:buChar char="•"/>
            </a:pPr>
            <a:r>
              <a:rPr lang="en-US" u="sng" dirty="0">
                <a:solidFill>
                  <a:srgbClr val="000000"/>
                </a:solidFill>
                <a:cs typeface="Arial" pitchFamily="34" charset="0"/>
              </a:rPr>
              <a:t>D:</a:t>
            </a:r>
            <a:r>
              <a:rPr lang="en-US" dirty="0">
                <a:solidFill>
                  <a:srgbClr val="000000"/>
                </a:solidFill>
                <a:cs typeface="Arial" pitchFamily="34" charset="0"/>
              </a:rPr>
              <a:t> human data show risk, benefit may outweigh risk.</a:t>
            </a:r>
          </a:p>
          <a:p>
            <a:pPr marL="287338" indent="-287338" algn="just" defTabSz="800100">
              <a:lnSpc>
                <a:spcPct val="90000"/>
              </a:lnSpc>
              <a:spcBef>
                <a:spcPct val="30000"/>
              </a:spcBef>
              <a:buClr>
                <a:srgbClr val="0000FF"/>
              </a:buClr>
              <a:buFontTx/>
              <a:buChar char="•"/>
            </a:pPr>
            <a:r>
              <a:rPr lang="en-US" u="sng" dirty="0">
                <a:solidFill>
                  <a:srgbClr val="000000"/>
                </a:solidFill>
                <a:cs typeface="Arial" pitchFamily="34" charset="0"/>
              </a:rPr>
              <a:t>X:</a:t>
            </a:r>
            <a:r>
              <a:rPr lang="en-US" dirty="0">
                <a:solidFill>
                  <a:srgbClr val="000000"/>
                </a:solidFill>
                <a:cs typeface="Arial" pitchFamily="34" charset="0"/>
              </a:rPr>
              <a:t> animal or human data positive for risk. Use unwarranted.</a:t>
            </a:r>
          </a:p>
        </p:txBody>
      </p:sp>
      <p:sp>
        <p:nvSpPr>
          <p:cNvPr id="5" name="Title 4"/>
          <p:cNvSpPr>
            <a:spLocks noGrp="1" noChangeArrowheads="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pPr>
              <a:lnSpc>
                <a:spcPct val="105000"/>
              </a:lnSpc>
            </a:pPr>
            <a:r>
              <a:rPr lang="en-US" sz="3600">
                <a:solidFill>
                  <a:schemeClr val="tx2"/>
                </a:solidFill>
                <a:cs typeface="Arial" pitchFamily="34" charset="0"/>
              </a:rPr>
              <a:t>Pregnancy Categories</a:t>
            </a:r>
            <a:endParaRPr lang="en-US" sz="3600" b="1">
              <a:solidFill>
                <a:schemeClr val="tx2"/>
              </a:solidFill>
              <a:cs typeface="Arial" pitchFamily="34" charset="0"/>
            </a:endParaRPr>
          </a:p>
        </p:txBody>
      </p:sp>
    </p:spTree>
    <p:extLst>
      <p:ext uri="{BB962C8B-B14F-4D97-AF65-F5344CB8AC3E}">
        <p14:creationId xmlns:p14="http://schemas.microsoft.com/office/powerpoint/2010/main" val="2757048208"/>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84200"/>
          </a:xfrm>
          <a:prstGeom prst="rect">
            <a:avLst/>
          </a:prstGeom>
          <a:solidFill>
            <a:schemeClr val="accent5">
              <a:lumMod val="20000"/>
              <a:lumOff val="80000"/>
            </a:schemeClr>
          </a:solidFill>
        </p:spPr>
        <p:txBody>
          <a:bodyPr>
            <a:spAutoFit/>
          </a:bodyPr>
          <a:lstStyle/>
          <a:p>
            <a:pPr algn="ctr">
              <a:defRPr/>
            </a:pPr>
            <a:r>
              <a:rPr lang="en-US" sz="3200" dirty="0"/>
              <a:t>Adverse effects </a:t>
            </a:r>
          </a:p>
        </p:txBody>
      </p:sp>
      <p:sp>
        <p:nvSpPr>
          <p:cNvPr id="5" name="Rectangle 4"/>
          <p:cNvSpPr>
            <a:spLocks noChangeArrowheads="1"/>
          </p:cNvSpPr>
          <p:nvPr/>
        </p:nvSpPr>
        <p:spPr bwMode="auto">
          <a:xfrm>
            <a:off x="304800" y="685800"/>
            <a:ext cx="8001000" cy="2678113"/>
          </a:xfrm>
          <a:prstGeom prst="rect">
            <a:avLst/>
          </a:prstGeom>
          <a:noFill/>
          <a:ln w="9525">
            <a:noFill/>
            <a:miter lim="800000"/>
            <a:headEnd/>
            <a:tailEnd/>
          </a:ln>
        </p:spPr>
        <p:txBody>
          <a:bodyPr>
            <a:spAutoFit/>
          </a:bodyPr>
          <a:lstStyle/>
          <a:p>
            <a:pPr>
              <a:lnSpc>
                <a:spcPct val="150000"/>
              </a:lnSpc>
              <a:buSzPct val="150000"/>
              <a:buFont typeface="Arial" charset="0"/>
              <a:buChar char="•"/>
            </a:pPr>
            <a:r>
              <a:rPr lang="en-US" sz="2800"/>
              <a:t> Megaloblastic anemia </a:t>
            </a:r>
          </a:p>
          <a:p>
            <a:pPr>
              <a:lnSpc>
                <a:spcPct val="150000"/>
              </a:lnSpc>
              <a:buSzPct val="150000"/>
              <a:buFont typeface="Arial" charset="0"/>
              <a:buChar char="•"/>
            </a:pPr>
            <a:r>
              <a:rPr lang="en-US" sz="2800"/>
              <a:t> Thrombocytopenia, leukopenia, aplasia </a:t>
            </a:r>
          </a:p>
          <a:p>
            <a:pPr>
              <a:lnSpc>
                <a:spcPct val="150000"/>
              </a:lnSpc>
              <a:buSzPct val="150000"/>
              <a:buFont typeface="Arial" charset="0"/>
              <a:buChar char="•"/>
            </a:pPr>
            <a:r>
              <a:rPr lang="en-US" sz="2800"/>
              <a:t> Oral, intestinal ulcer , diarrhoea</a:t>
            </a:r>
          </a:p>
          <a:p>
            <a:pPr>
              <a:lnSpc>
                <a:spcPct val="150000"/>
              </a:lnSpc>
              <a:buSzPct val="150000"/>
              <a:buFont typeface="Arial" charset="0"/>
              <a:buChar char="•"/>
            </a:pPr>
            <a:r>
              <a:rPr lang="en-US" sz="2800"/>
              <a:t> Alopecia , liver damage, nephrpathy </a:t>
            </a:r>
          </a:p>
        </p:txBody>
      </p:sp>
      <p:sp>
        <p:nvSpPr>
          <p:cNvPr id="6" name="Rectangle 5"/>
          <p:cNvSpPr>
            <a:spLocks noChangeArrowheads="1"/>
          </p:cNvSpPr>
          <p:nvPr/>
        </p:nvSpPr>
        <p:spPr bwMode="auto">
          <a:xfrm>
            <a:off x="533400" y="4116388"/>
            <a:ext cx="8458200" cy="2589212"/>
          </a:xfrm>
          <a:prstGeom prst="rect">
            <a:avLst/>
          </a:prstGeom>
          <a:noFill/>
          <a:ln w="9525">
            <a:noFill/>
            <a:miter lim="800000"/>
            <a:headEnd/>
            <a:tailEnd/>
          </a:ln>
        </p:spPr>
        <p:txBody>
          <a:bodyPr>
            <a:spAutoFit/>
          </a:bodyPr>
          <a:lstStyle/>
          <a:p>
            <a:pPr>
              <a:lnSpc>
                <a:spcPct val="150000"/>
              </a:lnSpc>
              <a:buSzPct val="120000"/>
              <a:buFont typeface="Wingdings" pitchFamily="2" charset="2"/>
              <a:buChar char="§"/>
            </a:pPr>
            <a:r>
              <a:rPr lang="en-US" sz="2800"/>
              <a:t> Folinic acid (citrovorum factor, N5 Formyl THF)</a:t>
            </a:r>
          </a:p>
          <a:p>
            <a:pPr>
              <a:lnSpc>
                <a:spcPct val="150000"/>
              </a:lnSpc>
              <a:buSzPct val="120000"/>
              <a:buFont typeface="Wingdings" pitchFamily="2" charset="2"/>
              <a:buChar char="§"/>
            </a:pPr>
            <a:r>
              <a:rPr lang="en-US" sz="2800"/>
              <a:t> IM/IV 8 to 24 hrs after initiation of methotrexate </a:t>
            </a:r>
          </a:p>
          <a:p>
            <a:pPr>
              <a:lnSpc>
                <a:spcPct val="150000"/>
              </a:lnSpc>
              <a:buSzPct val="120000"/>
              <a:buFont typeface="Wingdings" pitchFamily="2" charset="2"/>
              <a:buChar char="§"/>
            </a:pPr>
            <a:r>
              <a:rPr lang="en-US" sz="2800"/>
              <a:t> 120 mg in divided doses in first 24 hrs, then 25 </a:t>
            </a:r>
            <a:br>
              <a:rPr lang="en-US" sz="2800"/>
            </a:br>
            <a:r>
              <a:rPr lang="en-US" sz="2800"/>
              <a:t>   mg oral/IM 6 hrly for next 48 hrs </a:t>
            </a:r>
          </a:p>
        </p:txBody>
      </p:sp>
      <p:sp>
        <p:nvSpPr>
          <p:cNvPr id="7" name="Rectangle 6"/>
          <p:cNvSpPr/>
          <p:nvPr/>
        </p:nvSpPr>
        <p:spPr>
          <a:xfrm>
            <a:off x="1143000" y="3453825"/>
            <a:ext cx="6553200" cy="58477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200" dirty="0"/>
              <a:t>Treatment of </a:t>
            </a:r>
            <a:r>
              <a:rPr lang="en-US" sz="3200" dirty="0" err="1"/>
              <a:t>methotrexate</a:t>
            </a:r>
            <a:r>
              <a:rPr lang="en-US" sz="3200" dirty="0"/>
              <a:t> toxicity </a:t>
            </a:r>
          </a:p>
        </p:txBody>
      </p:sp>
    </p:spTree>
    <p:extLst>
      <p:ext uri="{BB962C8B-B14F-4D97-AF65-F5344CB8AC3E}">
        <p14:creationId xmlns:p14="http://schemas.microsoft.com/office/powerpoint/2010/main" val="275170572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Uses of </a:t>
            </a:r>
            <a:r>
              <a:rPr lang="en-US" dirty="0" err="1" smtClean="0"/>
              <a:t>methotrexate</a:t>
            </a:r>
            <a:r>
              <a:rPr lang="en-US" dirty="0" smtClean="0"/>
              <a:t> </a:t>
            </a:r>
            <a:endParaRPr lang="en-US" dirty="0"/>
          </a:p>
        </p:txBody>
      </p:sp>
      <p:sp>
        <p:nvSpPr>
          <p:cNvPr id="3" name="Content Placeholder 2"/>
          <p:cNvSpPr>
            <a:spLocks noGrp="1"/>
          </p:cNvSpPr>
          <p:nvPr>
            <p:ph idx="1"/>
          </p:nvPr>
        </p:nvSpPr>
        <p:spPr>
          <a:xfrm>
            <a:off x="457200" y="838200"/>
            <a:ext cx="8229600" cy="5791200"/>
          </a:xfrm>
        </p:spPr>
        <p:txBody>
          <a:bodyPr>
            <a:normAutofit lnSpcReduction="10000"/>
          </a:bodyPr>
          <a:lstStyle/>
          <a:p>
            <a:pPr>
              <a:defRPr/>
            </a:pPr>
            <a:r>
              <a:rPr lang="en-US" dirty="0" err="1" smtClean="0">
                <a:solidFill>
                  <a:schemeClr val="accent6">
                    <a:lumMod val="50000"/>
                  </a:schemeClr>
                </a:solidFill>
              </a:rPr>
              <a:t>Antineoplastic</a:t>
            </a:r>
            <a:r>
              <a:rPr lang="en-US" dirty="0" smtClean="0">
                <a:solidFill>
                  <a:schemeClr val="accent6">
                    <a:lumMod val="50000"/>
                  </a:schemeClr>
                </a:solidFill>
              </a:rPr>
              <a:t> </a:t>
            </a:r>
          </a:p>
          <a:p>
            <a:pPr lvl="1">
              <a:defRPr/>
            </a:pPr>
            <a:r>
              <a:rPr lang="en-US" dirty="0" err="1" smtClean="0">
                <a:solidFill>
                  <a:srgbClr val="FF0000"/>
                </a:solidFill>
              </a:rPr>
              <a:t>Choriocarcinoma</a:t>
            </a:r>
            <a:r>
              <a:rPr lang="en-US" dirty="0" smtClean="0"/>
              <a:t> and </a:t>
            </a:r>
            <a:r>
              <a:rPr lang="en-US" dirty="0" err="1" smtClean="0"/>
              <a:t>tropoblast</a:t>
            </a:r>
            <a:r>
              <a:rPr lang="en-US" dirty="0" smtClean="0"/>
              <a:t> tumor                 15 -30 mg/day orally for 5 days </a:t>
            </a:r>
          </a:p>
          <a:p>
            <a:pPr lvl="1">
              <a:defRPr/>
            </a:pPr>
            <a:r>
              <a:rPr lang="en-US" dirty="0" smtClean="0"/>
              <a:t>Remission of </a:t>
            </a:r>
            <a:r>
              <a:rPr lang="en-US" dirty="0" smtClean="0">
                <a:solidFill>
                  <a:srgbClr val="FF0000"/>
                </a:solidFill>
              </a:rPr>
              <a:t>ALL</a:t>
            </a:r>
            <a:r>
              <a:rPr lang="en-US" dirty="0" smtClean="0"/>
              <a:t> in children 2.5 to 15 mg/day </a:t>
            </a:r>
          </a:p>
          <a:p>
            <a:pPr lvl="1">
              <a:defRPr/>
            </a:pPr>
            <a:r>
              <a:rPr lang="en-US" dirty="0" smtClean="0"/>
              <a:t>Ca breast, head &amp; neck, bladder, ovarian cancer</a:t>
            </a:r>
          </a:p>
          <a:p>
            <a:pPr>
              <a:defRPr/>
            </a:pPr>
            <a:r>
              <a:rPr lang="en-US" dirty="0" err="1" smtClean="0">
                <a:solidFill>
                  <a:schemeClr val="accent6">
                    <a:lumMod val="50000"/>
                  </a:schemeClr>
                </a:solidFill>
              </a:rPr>
              <a:t>Immuno-supressive</a:t>
            </a:r>
            <a:r>
              <a:rPr lang="en-US" dirty="0" smtClean="0">
                <a:solidFill>
                  <a:schemeClr val="accent6">
                    <a:lumMod val="50000"/>
                  </a:schemeClr>
                </a:solidFill>
              </a:rPr>
              <a:t> agent </a:t>
            </a:r>
          </a:p>
          <a:p>
            <a:pPr lvl="1">
              <a:defRPr/>
            </a:pPr>
            <a:r>
              <a:rPr lang="en-US" dirty="0" smtClean="0">
                <a:solidFill>
                  <a:srgbClr val="FF0000"/>
                </a:solidFill>
              </a:rPr>
              <a:t>Rheumatoid arthritis</a:t>
            </a:r>
            <a:r>
              <a:rPr lang="en-US" dirty="0" smtClean="0"/>
              <a:t>, resistant asthma</a:t>
            </a:r>
          </a:p>
          <a:p>
            <a:pPr lvl="1">
              <a:defRPr/>
            </a:pPr>
            <a:r>
              <a:rPr lang="en-US" dirty="0" err="1" smtClean="0"/>
              <a:t>Crohns</a:t>
            </a:r>
            <a:r>
              <a:rPr lang="en-US" dirty="0" smtClean="0"/>
              <a:t> disease, </a:t>
            </a:r>
            <a:r>
              <a:rPr lang="en-US" dirty="0" err="1" smtClean="0"/>
              <a:t>wegeners</a:t>
            </a:r>
            <a:r>
              <a:rPr lang="en-US" dirty="0" smtClean="0"/>
              <a:t> </a:t>
            </a:r>
            <a:r>
              <a:rPr lang="en-US" dirty="0" err="1" smtClean="0"/>
              <a:t>granulomatosis</a:t>
            </a:r>
            <a:r>
              <a:rPr lang="en-US" dirty="0" smtClean="0"/>
              <a:t>  </a:t>
            </a:r>
          </a:p>
          <a:p>
            <a:pPr lvl="1">
              <a:defRPr/>
            </a:pPr>
            <a:r>
              <a:rPr lang="en-US" dirty="0" smtClean="0"/>
              <a:t>Prevention of graft versus host reaction  </a:t>
            </a:r>
          </a:p>
          <a:p>
            <a:pPr>
              <a:defRPr/>
            </a:pPr>
            <a:r>
              <a:rPr lang="en-US" dirty="0" smtClean="0">
                <a:solidFill>
                  <a:srgbClr val="FF0000"/>
                </a:solidFill>
              </a:rPr>
              <a:t>Psoriasis </a:t>
            </a:r>
          </a:p>
          <a:p>
            <a:pPr>
              <a:defRPr/>
            </a:pPr>
            <a:r>
              <a:rPr lang="en-US" dirty="0" smtClean="0">
                <a:solidFill>
                  <a:schemeClr val="accent6">
                    <a:lumMod val="50000"/>
                  </a:schemeClr>
                </a:solidFill>
              </a:rPr>
              <a:t>Medical termination of pregnancy </a:t>
            </a:r>
          </a:p>
          <a:p>
            <a:pPr>
              <a:defRPr/>
            </a:pPr>
            <a:endParaRPr lang="en-US" dirty="0"/>
          </a:p>
        </p:txBody>
      </p:sp>
    </p:spTree>
    <p:extLst>
      <p:ext uri="{BB962C8B-B14F-4D97-AF65-F5344CB8AC3E}">
        <p14:creationId xmlns:p14="http://schemas.microsoft.com/office/powerpoint/2010/main" val="330368778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p:txBody>
          <a:bodyPr/>
          <a:lstStyle/>
          <a:p>
            <a:r>
              <a:rPr lang="en-US" smtClean="0"/>
              <a:t>6 Mercaptopurine </a:t>
            </a:r>
          </a:p>
          <a:p>
            <a:r>
              <a:rPr lang="en-US" smtClean="0"/>
              <a:t>6 Thioguanine </a:t>
            </a:r>
          </a:p>
          <a:p>
            <a:r>
              <a:rPr lang="en-US" smtClean="0"/>
              <a:t>Azathioprine </a:t>
            </a:r>
          </a:p>
          <a:p>
            <a:r>
              <a:rPr lang="en-US" smtClean="0"/>
              <a:t>Fludarabine </a:t>
            </a:r>
          </a:p>
          <a:p>
            <a:pPr>
              <a:buFont typeface="Arial" charset="0"/>
              <a:buNone/>
            </a:pPr>
            <a:endParaRPr lang="en-US" smtClean="0"/>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err="1" smtClean="0"/>
              <a:t>Purine</a:t>
            </a:r>
            <a:r>
              <a:rPr lang="en-US" dirty="0" smtClean="0"/>
              <a:t> antagonists </a:t>
            </a:r>
            <a:endParaRPr lang="en-US" dirty="0"/>
          </a:p>
        </p:txBody>
      </p:sp>
    </p:spTree>
    <p:extLst>
      <p:ext uri="{BB962C8B-B14F-4D97-AF65-F5344CB8AC3E}">
        <p14:creationId xmlns:p14="http://schemas.microsoft.com/office/powerpoint/2010/main" val="303439381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l="44531" t="41667" r="26563" b="9375"/>
          <a:stretch>
            <a:fillRect/>
          </a:stretch>
        </p:blipFill>
        <p:spPr bwMode="auto">
          <a:xfrm>
            <a:off x="4419600" y="985838"/>
            <a:ext cx="4562475" cy="5795962"/>
          </a:xfrm>
          <a:prstGeom prst="rect">
            <a:avLst/>
          </a:prstGeom>
          <a:noFill/>
          <a:ln w="9525">
            <a:noFill/>
            <a:miter lim="800000"/>
            <a:headEnd/>
            <a:tailEnd/>
          </a:ln>
        </p:spPr>
      </p:pic>
      <p:pic>
        <p:nvPicPr>
          <p:cNvPr id="60419" name="Picture 2"/>
          <p:cNvPicPr>
            <a:picLocks noChangeAspect="1" noChangeArrowheads="1"/>
          </p:cNvPicPr>
          <p:nvPr/>
        </p:nvPicPr>
        <p:blipFill>
          <a:blip r:embed="rId3"/>
          <a:srcRect l="51302" t="18750" r="36330" b="65625"/>
          <a:stretch>
            <a:fillRect/>
          </a:stretch>
        </p:blipFill>
        <p:spPr bwMode="auto">
          <a:xfrm>
            <a:off x="373063" y="1828800"/>
            <a:ext cx="2090737" cy="1981200"/>
          </a:xfrm>
          <a:prstGeom prst="rect">
            <a:avLst/>
          </a:prstGeom>
          <a:noFill/>
          <a:ln w="9525">
            <a:noFill/>
            <a:miter lim="800000"/>
            <a:headEnd/>
            <a:tailEnd/>
          </a:ln>
        </p:spPr>
      </p:pic>
      <p:cxnSp>
        <p:nvCxnSpPr>
          <p:cNvPr id="7" name="Straight Arrow Connector 6"/>
          <p:cNvCxnSpPr/>
          <p:nvPr/>
        </p:nvCxnSpPr>
        <p:spPr>
          <a:xfrm>
            <a:off x="2667000" y="2895600"/>
            <a:ext cx="12192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60421" name="TextBox 7"/>
          <p:cNvSpPr txBox="1">
            <a:spLocks noChangeArrowheads="1"/>
          </p:cNvSpPr>
          <p:nvPr/>
        </p:nvSpPr>
        <p:spPr bwMode="auto">
          <a:xfrm>
            <a:off x="2514600" y="2209800"/>
            <a:ext cx="1143000" cy="400050"/>
          </a:xfrm>
          <a:prstGeom prst="rect">
            <a:avLst/>
          </a:prstGeom>
          <a:noFill/>
          <a:ln w="9525">
            <a:noFill/>
            <a:miter lim="800000"/>
            <a:headEnd/>
            <a:tailEnd/>
          </a:ln>
        </p:spPr>
        <p:txBody>
          <a:bodyPr>
            <a:spAutoFit/>
          </a:bodyPr>
          <a:lstStyle/>
          <a:p>
            <a:r>
              <a:rPr lang="en-US" sz="2000" b="1"/>
              <a:t>HGPRT</a:t>
            </a:r>
          </a:p>
        </p:txBody>
      </p:sp>
      <p:sp>
        <p:nvSpPr>
          <p:cNvPr id="10"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6 </a:t>
            </a:r>
            <a:r>
              <a:rPr lang="en-US" dirty="0" err="1" smtClean="0"/>
              <a:t>Mercaptopurine</a:t>
            </a:r>
            <a:r>
              <a:rPr lang="en-US" dirty="0" smtClean="0"/>
              <a:t> </a:t>
            </a:r>
            <a:endParaRPr lang="en-US" dirty="0"/>
          </a:p>
        </p:txBody>
      </p:sp>
      <p:sp>
        <p:nvSpPr>
          <p:cNvPr id="60423" name="TextBox 10"/>
          <p:cNvSpPr txBox="1">
            <a:spLocks noChangeArrowheads="1"/>
          </p:cNvSpPr>
          <p:nvPr/>
        </p:nvSpPr>
        <p:spPr bwMode="auto">
          <a:xfrm>
            <a:off x="7162800" y="3200400"/>
            <a:ext cx="1981200" cy="369888"/>
          </a:xfrm>
          <a:prstGeom prst="rect">
            <a:avLst/>
          </a:prstGeom>
          <a:noFill/>
          <a:ln w="9525">
            <a:noFill/>
            <a:miter lim="800000"/>
            <a:headEnd/>
            <a:tailEnd/>
          </a:ln>
        </p:spPr>
        <p:txBody>
          <a:bodyPr>
            <a:spAutoFit/>
          </a:bodyPr>
          <a:lstStyle/>
          <a:p>
            <a:r>
              <a:rPr lang="en-US" b="1"/>
              <a:t>Ribonucleotide </a:t>
            </a:r>
          </a:p>
        </p:txBody>
      </p:sp>
      <p:sp>
        <p:nvSpPr>
          <p:cNvPr id="60424" name="Rectangle 11"/>
          <p:cNvSpPr>
            <a:spLocks noChangeArrowheads="1"/>
          </p:cNvSpPr>
          <p:nvPr/>
        </p:nvSpPr>
        <p:spPr bwMode="auto">
          <a:xfrm>
            <a:off x="304800" y="4495800"/>
            <a:ext cx="3810000" cy="1200150"/>
          </a:xfrm>
          <a:prstGeom prst="rect">
            <a:avLst/>
          </a:prstGeom>
          <a:noFill/>
          <a:ln w="9525">
            <a:noFill/>
            <a:miter lim="800000"/>
            <a:headEnd/>
            <a:tailEnd/>
          </a:ln>
        </p:spPr>
        <p:txBody>
          <a:bodyPr>
            <a:spAutoFit/>
          </a:bodyPr>
          <a:lstStyle/>
          <a:p>
            <a:r>
              <a:rPr lang="en-US" sz="2400"/>
              <a:t>(HGPRT):</a:t>
            </a:r>
          </a:p>
          <a:p>
            <a:r>
              <a:rPr lang="en-US" sz="2400"/>
              <a:t>hypoxanthine-guanine phosphoribosyl transferase</a:t>
            </a:r>
          </a:p>
        </p:txBody>
      </p:sp>
    </p:spTree>
    <p:extLst>
      <p:ext uri="{BB962C8B-B14F-4D97-AF65-F5344CB8AC3E}">
        <p14:creationId xmlns:p14="http://schemas.microsoft.com/office/powerpoint/2010/main" val="54618165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6 </a:t>
            </a:r>
            <a:r>
              <a:rPr lang="en-US" dirty="0" err="1" smtClean="0"/>
              <a:t>Mercaptopurine</a:t>
            </a:r>
            <a:r>
              <a:rPr lang="en-US" dirty="0" smtClean="0"/>
              <a:t> </a:t>
            </a:r>
            <a:endParaRPr lang="en-US" dirty="0"/>
          </a:p>
        </p:txBody>
      </p:sp>
      <p:pic>
        <p:nvPicPr>
          <p:cNvPr id="61443" name="Picture 2"/>
          <p:cNvPicPr>
            <a:picLocks noChangeAspect="1" noChangeArrowheads="1"/>
          </p:cNvPicPr>
          <p:nvPr/>
        </p:nvPicPr>
        <p:blipFill>
          <a:blip r:embed="rId3"/>
          <a:srcRect l="42188" t="21875" r="37500" b="31250"/>
          <a:stretch>
            <a:fillRect/>
          </a:stretch>
        </p:blipFill>
        <p:spPr bwMode="auto">
          <a:xfrm>
            <a:off x="5799138" y="765175"/>
            <a:ext cx="3344862" cy="5788025"/>
          </a:xfrm>
          <a:prstGeom prst="rect">
            <a:avLst/>
          </a:prstGeom>
          <a:noFill/>
          <a:ln w="9525">
            <a:noFill/>
            <a:miter lim="800000"/>
            <a:headEnd/>
            <a:tailEnd/>
          </a:ln>
        </p:spPr>
      </p:pic>
      <p:sp>
        <p:nvSpPr>
          <p:cNvPr id="6" name="TextBox 5"/>
          <p:cNvSpPr txBox="1">
            <a:spLocks noChangeArrowheads="1"/>
          </p:cNvSpPr>
          <p:nvPr/>
        </p:nvSpPr>
        <p:spPr bwMode="auto">
          <a:xfrm>
            <a:off x="1066800" y="1066800"/>
            <a:ext cx="1905000" cy="523875"/>
          </a:xfrm>
          <a:prstGeom prst="rect">
            <a:avLst/>
          </a:prstGeom>
          <a:noFill/>
          <a:ln w="9525">
            <a:noFill/>
            <a:miter lim="800000"/>
            <a:headEnd/>
            <a:tailEnd/>
          </a:ln>
        </p:spPr>
        <p:txBody>
          <a:bodyPr>
            <a:spAutoFit/>
          </a:bodyPr>
          <a:lstStyle/>
          <a:p>
            <a:r>
              <a:rPr lang="en-US" sz="2800"/>
              <a:t>6 MP </a:t>
            </a:r>
          </a:p>
        </p:txBody>
      </p:sp>
      <p:sp>
        <p:nvSpPr>
          <p:cNvPr id="7" name="TextBox 6"/>
          <p:cNvSpPr txBox="1">
            <a:spLocks noChangeArrowheads="1"/>
          </p:cNvSpPr>
          <p:nvPr/>
        </p:nvSpPr>
        <p:spPr bwMode="auto">
          <a:xfrm>
            <a:off x="2743200" y="4419600"/>
            <a:ext cx="2667000" cy="523875"/>
          </a:xfrm>
          <a:prstGeom prst="rect">
            <a:avLst/>
          </a:prstGeom>
          <a:noFill/>
          <a:ln w="9525">
            <a:noFill/>
            <a:miter lim="800000"/>
            <a:headEnd/>
            <a:tailEnd/>
          </a:ln>
        </p:spPr>
        <p:txBody>
          <a:bodyPr>
            <a:spAutoFit/>
          </a:bodyPr>
          <a:lstStyle/>
          <a:p>
            <a:r>
              <a:rPr lang="en-US" sz="2800"/>
              <a:t>6 Thiouric acid </a:t>
            </a:r>
          </a:p>
        </p:txBody>
      </p:sp>
      <p:cxnSp>
        <p:nvCxnSpPr>
          <p:cNvPr id="9" name="Straight Arrow Connector 8"/>
          <p:cNvCxnSpPr/>
          <p:nvPr/>
        </p:nvCxnSpPr>
        <p:spPr>
          <a:xfrm rot="16200000" flipH="1">
            <a:off x="1181894" y="2324894"/>
            <a:ext cx="2436812" cy="1295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a:spLocks noChangeArrowheads="1"/>
          </p:cNvSpPr>
          <p:nvPr/>
        </p:nvSpPr>
        <p:spPr bwMode="auto">
          <a:xfrm>
            <a:off x="2819400" y="3048000"/>
            <a:ext cx="2667000" cy="461963"/>
          </a:xfrm>
          <a:prstGeom prst="rect">
            <a:avLst/>
          </a:prstGeom>
          <a:noFill/>
          <a:ln w="9525">
            <a:noFill/>
            <a:miter lim="800000"/>
            <a:headEnd/>
            <a:tailEnd/>
          </a:ln>
        </p:spPr>
        <p:txBody>
          <a:bodyPr>
            <a:spAutoFit/>
          </a:bodyPr>
          <a:lstStyle/>
          <a:p>
            <a:r>
              <a:rPr lang="en-US" sz="2400"/>
              <a:t>Xanthine oxidase  </a:t>
            </a:r>
          </a:p>
        </p:txBody>
      </p:sp>
      <p:sp>
        <p:nvSpPr>
          <p:cNvPr id="11" name="TextBox 10"/>
          <p:cNvSpPr txBox="1">
            <a:spLocks noChangeArrowheads="1"/>
          </p:cNvSpPr>
          <p:nvPr/>
        </p:nvSpPr>
        <p:spPr bwMode="auto">
          <a:xfrm>
            <a:off x="3962400" y="838200"/>
            <a:ext cx="1905000" cy="523875"/>
          </a:xfrm>
          <a:prstGeom prst="rect">
            <a:avLst/>
          </a:prstGeom>
          <a:noFill/>
          <a:ln w="9525">
            <a:noFill/>
            <a:miter lim="800000"/>
            <a:headEnd/>
            <a:tailEnd/>
          </a:ln>
        </p:spPr>
        <p:txBody>
          <a:bodyPr>
            <a:spAutoFit/>
          </a:bodyPr>
          <a:lstStyle/>
          <a:p>
            <a:r>
              <a:rPr lang="en-US" sz="2800"/>
              <a:t>Allopurinol </a:t>
            </a:r>
          </a:p>
        </p:txBody>
      </p:sp>
      <p:cxnSp>
        <p:nvCxnSpPr>
          <p:cNvPr id="12" name="Straight Arrow Connector 11"/>
          <p:cNvCxnSpPr/>
          <p:nvPr/>
        </p:nvCxnSpPr>
        <p:spPr>
          <a:xfrm rot="5400000">
            <a:off x="3620294" y="1561306"/>
            <a:ext cx="1143000" cy="10683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5" name="Picture 2"/>
          <p:cNvPicPr>
            <a:picLocks noChangeAspect="1" noChangeArrowheads="1"/>
          </p:cNvPicPr>
          <p:nvPr/>
        </p:nvPicPr>
        <p:blipFill>
          <a:blip r:embed="rId4"/>
          <a:srcRect l="46461" t="75819" r="51125" b="20963"/>
          <a:stretch>
            <a:fillRect/>
          </a:stretch>
        </p:blipFill>
        <p:spPr bwMode="auto">
          <a:xfrm>
            <a:off x="3276600" y="1752600"/>
            <a:ext cx="533400" cy="533400"/>
          </a:xfrm>
          <a:prstGeom prst="rect">
            <a:avLst/>
          </a:prstGeom>
          <a:noFill/>
          <a:ln w="9525">
            <a:noFill/>
            <a:miter lim="800000"/>
            <a:headEnd/>
            <a:tailEnd/>
          </a:ln>
        </p:spPr>
      </p:pic>
      <p:cxnSp>
        <p:nvCxnSpPr>
          <p:cNvPr id="19" name="Straight Arrow Connector 18"/>
          <p:cNvCxnSpPr/>
          <p:nvPr/>
        </p:nvCxnSpPr>
        <p:spPr>
          <a:xfrm rot="5400000">
            <a:off x="-342899" y="3238500"/>
            <a:ext cx="3276600" cy="31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TextBox 20"/>
          <p:cNvSpPr txBox="1">
            <a:spLocks noChangeArrowheads="1"/>
          </p:cNvSpPr>
          <p:nvPr/>
        </p:nvSpPr>
        <p:spPr bwMode="auto">
          <a:xfrm>
            <a:off x="381000" y="3119438"/>
            <a:ext cx="990600" cy="461962"/>
          </a:xfrm>
          <a:prstGeom prst="rect">
            <a:avLst/>
          </a:prstGeom>
          <a:noFill/>
          <a:ln w="9525">
            <a:noFill/>
            <a:miter lim="800000"/>
            <a:headEnd/>
            <a:tailEnd/>
          </a:ln>
        </p:spPr>
        <p:txBody>
          <a:bodyPr>
            <a:spAutoFit/>
          </a:bodyPr>
          <a:lstStyle/>
          <a:p>
            <a:r>
              <a:rPr lang="en-US" sz="2400"/>
              <a:t>TPMT</a:t>
            </a:r>
          </a:p>
        </p:txBody>
      </p:sp>
      <p:sp>
        <p:nvSpPr>
          <p:cNvPr id="22" name="TextBox 21"/>
          <p:cNvSpPr txBox="1">
            <a:spLocks noChangeArrowheads="1"/>
          </p:cNvSpPr>
          <p:nvPr/>
        </p:nvSpPr>
        <p:spPr bwMode="auto">
          <a:xfrm>
            <a:off x="457200" y="5334000"/>
            <a:ext cx="2057400" cy="954088"/>
          </a:xfrm>
          <a:prstGeom prst="rect">
            <a:avLst/>
          </a:prstGeom>
          <a:noFill/>
          <a:ln w="9525">
            <a:noFill/>
            <a:miter lim="800000"/>
            <a:headEnd/>
            <a:tailEnd/>
          </a:ln>
        </p:spPr>
        <p:txBody>
          <a:bodyPr>
            <a:spAutoFit/>
          </a:bodyPr>
          <a:lstStyle/>
          <a:p>
            <a:r>
              <a:rPr lang="en-US" sz="2800"/>
              <a:t>Inactive metabolite </a:t>
            </a:r>
          </a:p>
        </p:txBody>
      </p:sp>
    </p:spTree>
    <p:extLst>
      <p:ext uri="{BB962C8B-B14F-4D97-AF65-F5344CB8AC3E}">
        <p14:creationId xmlns:p14="http://schemas.microsoft.com/office/powerpoint/2010/main" val="387806536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21" grpId="0"/>
      <p:bldP spid="22" grpId="0"/>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p:txBody>
          <a:bodyPr/>
          <a:lstStyle/>
          <a:p>
            <a:r>
              <a:rPr lang="en-US" smtClean="0"/>
              <a:t>Use: </a:t>
            </a:r>
          </a:p>
          <a:p>
            <a:pPr lvl="1"/>
            <a:r>
              <a:rPr lang="en-US" smtClean="0"/>
              <a:t>Acute leukemia (ALL)</a:t>
            </a:r>
          </a:p>
          <a:p>
            <a:pPr lvl="1"/>
            <a:r>
              <a:rPr lang="en-US" smtClean="0"/>
              <a:t>Choriocarcinoma </a:t>
            </a:r>
          </a:p>
          <a:p>
            <a:r>
              <a:rPr lang="en-US" smtClean="0"/>
              <a:t>Adverse Effects:</a:t>
            </a:r>
          </a:p>
          <a:p>
            <a:pPr lvl="1"/>
            <a:r>
              <a:rPr lang="en-US" smtClean="0"/>
              <a:t>Bone marrow &amp; GIT mainly </a:t>
            </a:r>
          </a:p>
          <a:p>
            <a:pPr lvl="1"/>
            <a:r>
              <a:rPr lang="en-US" smtClean="0"/>
              <a:t>Hepatic necrosis rarely </a:t>
            </a:r>
          </a:p>
          <a:p>
            <a:pPr lvl="1"/>
            <a:r>
              <a:rPr lang="en-US" smtClean="0"/>
              <a:t>Hyperuricaemia </a:t>
            </a:r>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6 </a:t>
            </a:r>
            <a:r>
              <a:rPr lang="en-US" dirty="0" err="1" smtClean="0"/>
              <a:t>Mercaptopurine</a:t>
            </a:r>
            <a:r>
              <a:rPr lang="en-US" dirty="0" smtClean="0"/>
              <a:t> </a:t>
            </a:r>
            <a:endParaRPr lang="en-US" dirty="0"/>
          </a:p>
        </p:txBody>
      </p:sp>
      <p:pic>
        <p:nvPicPr>
          <p:cNvPr id="62468" name="Picture 3"/>
          <p:cNvPicPr>
            <a:picLocks noChangeAspect="1" noChangeArrowheads="1"/>
          </p:cNvPicPr>
          <p:nvPr/>
        </p:nvPicPr>
        <p:blipFill>
          <a:blip r:embed="rId3"/>
          <a:srcRect l="42188" t="38542" r="46094" b="43750"/>
          <a:stretch>
            <a:fillRect/>
          </a:stretch>
        </p:blipFill>
        <p:spPr bwMode="auto">
          <a:xfrm>
            <a:off x="6553200" y="2895600"/>
            <a:ext cx="2133600" cy="2417763"/>
          </a:xfrm>
          <a:prstGeom prst="rect">
            <a:avLst/>
          </a:prstGeom>
          <a:noFill/>
          <a:ln w="9525">
            <a:noFill/>
            <a:miter lim="800000"/>
            <a:headEnd/>
            <a:tailEnd/>
          </a:ln>
        </p:spPr>
      </p:pic>
    </p:spTree>
    <p:extLst>
      <p:ext uri="{BB962C8B-B14F-4D97-AF65-F5344CB8AC3E}">
        <p14:creationId xmlns:p14="http://schemas.microsoft.com/office/powerpoint/2010/main" val="276306912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457200" y="914400"/>
            <a:ext cx="8382000" cy="5943600"/>
          </a:xfrm>
        </p:spPr>
        <p:txBody>
          <a:bodyPr/>
          <a:lstStyle/>
          <a:p>
            <a:r>
              <a:rPr lang="en-US" smtClean="0"/>
              <a:t>Phosphorylates intracellularly to form triphosphate  </a:t>
            </a:r>
          </a:p>
          <a:p>
            <a:r>
              <a:rPr lang="en-US" smtClean="0"/>
              <a:t>Inhibits DNA polymerase and gets incorporated to form dysfunctional DNA </a:t>
            </a:r>
          </a:p>
          <a:p>
            <a:r>
              <a:rPr lang="en-US" smtClean="0"/>
              <a:t>Effective in slow growing tumors: (apoptosis)</a:t>
            </a:r>
          </a:p>
          <a:p>
            <a:r>
              <a:rPr lang="en-US" smtClean="0"/>
              <a:t>Use: </a:t>
            </a:r>
          </a:p>
          <a:p>
            <a:pPr lvl="1"/>
            <a:r>
              <a:rPr lang="en-US" smtClean="0"/>
              <a:t>CLL and non hodgkins recurring after treatment </a:t>
            </a:r>
          </a:p>
          <a:p>
            <a:r>
              <a:rPr lang="en-US" smtClean="0"/>
              <a:t>Adverse events: </a:t>
            </a:r>
          </a:p>
          <a:p>
            <a:pPr lvl="1"/>
            <a:r>
              <a:rPr lang="en-US" smtClean="0"/>
              <a:t>chills, fever, opportunistic infection, myelosupression </a:t>
            </a:r>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err="1" smtClean="0"/>
              <a:t>Fludarabine</a:t>
            </a:r>
            <a:r>
              <a:rPr lang="en-US" dirty="0" smtClean="0"/>
              <a:t> </a:t>
            </a:r>
            <a:endParaRPr lang="en-US" dirty="0"/>
          </a:p>
        </p:txBody>
      </p:sp>
    </p:spTree>
    <p:extLst>
      <p:ext uri="{BB962C8B-B14F-4D97-AF65-F5344CB8AC3E}">
        <p14:creationId xmlns:p14="http://schemas.microsoft.com/office/powerpoint/2010/main" val="13111149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304800" y="1066800"/>
            <a:ext cx="8229600" cy="3429000"/>
          </a:xfrm>
        </p:spPr>
        <p:txBody>
          <a:bodyPr/>
          <a:lstStyle/>
          <a:p>
            <a:r>
              <a:rPr lang="en-US" smtClean="0"/>
              <a:t>Like fludarabine converted to triphosphate </a:t>
            </a:r>
          </a:p>
          <a:p>
            <a:r>
              <a:rPr lang="en-US" smtClean="0"/>
              <a:t>Incorporated into DNA </a:t>
            </a:r>
          </a:p>
          <a:p>
            <a:r>
              <a:rPr lang="en-US" smtClean="0"/>
              <a:t>Inhibits DNA polymerase </a:t>
            </a:r>
            <a:r>
              <a:rPr lang="en-US" smtClean="0">
                <a:sym typeface="Symbol" pitchFamily="18" charset="2"/>
              </a:rPr>
              <a:t></a:t>
            </a:r>
            <a:r>
              <a:rPr lang="en-US" smtClean="0"/>
              <a:t> and </a:t>
            </a:r>
            <a:r>
              <a:rPr lang="en-US" smtClean="0">
                <a:sym typeface="Symbol" pitchFamily="18" charset="2"/>
              </a:rPr>
              <a:t></a:t>
            </a:r>
            <a:r>
              <a:rPr lang="en-US" smtClean="0"/>
              <a:t> thus inhibits DNA synthesis and repair </a:t>
            </a:r>
          </a:p>
          <a:p>
            <a:r>
              <a:rPr lang="en-US" smtClean="0"/>
              <a:t>Used in treatment of Hairy cell leukemia, CLL and low grade lymphomas </a:t>
            </a:r>
          </a:p>
          <a:p>
            <a:pPr>
              <a:buFont typeface="Arial" charset="0"/>
              <a:buNone/>
            </a:pPr>
            <a:endParaRPr lang="en-US" smtClean="0"/>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err="1" smtClean="0"/>
              <a:t>Cladirabine</a:t>
            </a:r>
            <a:r>
              <a:rPr lang="en-US" dirty="0" smtClean="0"/>
              <a:t> </a:t>
            </a:r>
            <a:endParaRPr lang="en-US" dirty="0"/>
          </a:p>
        </p:txBody>
      </p:sp>
    </p:spTree>
    <p:extLst>
      <p:ext uri="{BB962C8B-B14F-4D97-AF65-F5344CB8AC3E}">
        <p14:creationId xmlns:p14="http://schemas.microsoft.com/office/powerpoint/2010/main" val="10392562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err="1" smtClean="0"/>
              <a:t>Pentostatin</a:t>
            </a:r>
            <a:r>
              <a:rPr lang="en-US" dirty="0" smtClean="0"/>
              <a:t>  </a:t>
            </a:r>
            <a:endParaRPr lang="en-US" dirty="0"/>
          </a:p>
        </p:txBody>
      </p:sp>
      <p:sp>
        <p:nvSpPr>
          <p:cNvPr id="5" name="Rectangle 4"/>
          <p:cNvSpPr>
            <a:spLocks noChangeArrowheads="1"/>
          </p:cNvSpPr>
          <p:nvPr/>
        </p:nvSpPr>
        <p:spPr bwMode="auto">
          <a:xfrm>
            <a:off x="1981200" y="838200"/>
            <a:ext cx="4503738" cy="461963"/>
          </a:xfrm>
          <a:prstGeom prst="rect">
            <a:avLst/>
          </a:prstGeom>
          <a:noFill/>
          <a:ln w="9525">
            <a:noFill/>
            <a:miter lim="800000"/>
            <a:headEnd/>
            <a:tailEnd/>
          </a:ln>
        </p:spPr>
        <p:txBody>
          <a:bodyPr wrap="none">
            <a:spAutoFit/>
          </a:bodyPr>
          <a:lstStyle/>
          <a:p>
            <a:r>
              <a:rPr lang="en-US" sz="2400"/>
              <a:t>Inhibits  adenosine deaminase </a:t>
            </a:r>
          </a:p>
        </p:txBody>
      </p:sp>
      <p:sp>
        <p:nvSpPr>
          <p:cNvPr id="6" name="Rectangle 5"/>
          <p:cNvSpPr>
            <a:spLocks noChangeArrowheads="1"/>
          </p:cNvSpPr>
          <p:nvPr/>
        </p:nvSpPr>
        <p:spPr bwMode="auto">
          <a:xfrm>
            <a:off x="1524000" y="1747838"/>
            <a:ext cx="6494463" cy="461962"/>
          </a:xfrm>
          <a:prstGeom prst="rect">
            <a:avLst/>
          </a:prstGeom>
          <a:noFill/>
          <a:ln w="9525">
            <a:noFill/>
            <a:miter lim="800000"/>
            <a:headEnd/>
            <a:tailEnd/>
          </a:ln>
        </p:spPr>
        <p:txBody>
          <a:bodyPr wrap="none">
            <a:spAutoFit/>
          </a:bodyPr>
          <a:lstStyle/>
          <a:p>
            <a:r>
              <a:rPr lang="en-US" sz="2400"/>
              <a:t>Accumulation of adenosine &amp; deoxyadenosine </a:t>
            </a:r>
          </a:p>
        </p:txBody>
      </p:sp>
      <p:sp>
        <p:nvSpPr>
          <p:cNvPr id="8" name="Rectangle 7"/>
          <p:cNvSpPr>
            <a:spLocks noChangeArrowheads="1"/>
          </p:cNvSpPr>
          <p:nvPr/>
        </p:nvSpPr>
        <p:spPr bwMode="auto">
          <a:xfrm>
            <a:off x="1768475" y="2667000"/>
            <a:ext cx="4708525" cy="461963"/>
          </a:xfrm>
          <a:prstGeom prst="rect">
            <a:avLst/>
          </a:prstGeom>
          <a:noFill/>
          <a:ln w="9525">
            <a:noFill/>
            <a:miter lim="800000"/>
            <a:headEnd/>
            <a:tailEnd/>
          </a:ln>
        </p:spPr>
        <p:txBody>
          <a:bodyPr wrap="none">
            <a:spAutoFit/>
          </a:bodyPr>
          <a:lstStyle/>
          <a:p>
            <a:r>
              <a:rPr lang="en-US" sz="2400"/>
              <a:t>Inhibits ribonucleotide reductase </a:t>
            </a:r>
          </a:p>
        </p:txBody>
      </p:sp>
      <p:sp>
        <p:nvSpPr>
          <p:cNvPr id="9" name="Rectangle 8"/>
          <p:cNvSpPr>
            <a:spLocks noChangeArrowheads="1"/>
          </p:cNvSpPr>
          <p:nvPr/>
        </p:nvSpPr>
        <p:spPr bwMode="auto">
          <a:xfrm>
            <a:off x="2514600" y="3581400"/>
            <a:ext cx="3171825" cy="461963"/>
          </a:xfrm>
          <a:prstGeom prst="rect">
            <a:avLst/>
          </a:prstGeom>
          <a:noFill/>
          <a:ln w="9525">
            <a:noFill/>
            <a:miter lim="800000"/>
            <a:headEnd/>
            <a:tailEnd/>
          </a:ln>
        </p:spPr>
        <p:txBody>
          <a:bodyPr wrap="none">
            <a:spAutoFit/>
          </a:bodyPr>
          <a:lstStyle/>
          <a:p>
            <a:r>
              <a:rPr lang="en-US" sz="2400"/>
              <a:t>Blocks DNA synthesis </a:t>
            </a:r>
          </a:p>
        </p:txBody>
      </p:sp>
      <p:sp>
        <p:nvSpPr>
          <p:cNvPr id="10" name="Rectangle 9"/>
          <p:cNvSpPr>
            <a:spLocks noChangeArrowheads="1"/>
          </p:cNvSpPr>
          <p:nvPr/>
        </p:nvSpPr>
        <p:spPr bwMode="auto">
          <a:xfrm>
            <a:off x="1752600" y="4724400"/>
            <a:ext cx="5592763" cy="461963"/>
          </a:xfrm>
          <a:prstGeom prst="rect">
            <a:avLst/>
          </a:prstGeom>
          <a:noFill/>
          <a:ln w="9525">
            <a:noFill/>
            <a:miter lim="800000"/>
            <a:headEnd/>
            <a:tailEnd/>
          </a:ln>
        </p:spPr>
        <p:txBody>
          <a:bodyPr wrap="none">
            <a:spAutoFit/>
          </a:bodyPr>
          <a:lstStyle/>
          <a:p>
            <a:r>
              <a:rPr lang="en-US" sz="2400"/>
              <a:t>S adenosyl homocysteine accumulation </a:t>
            </a:r>
          </a:p>
        </p:txBody>
      </p:sp>
      <p:cxnSp>
        <p:nvCxnSpPr>
          <p:cNvPr id="12" name="Straight Arrow Connector 11"/>
          <p:cNvCxnSpPr/>
          <p:nvPr/>
        </p:nvCxnSpPr>
        <p:spPr>
          <a:xfrm rot="5400000">
            <a:off x="3848101" y="1485900"/>
            <a:ext cx="381000" cy="31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rot="5400000">
            <a:off x="3848894" y="2475706"/>
            <a:ext cx="381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rot="5400000">
            <a:off x="3847307" y="3390106"/>
            <a:ext cx="381000"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Rectangle 14"/>
          <p:cNvSpPr>
            <a:spLocks noChangeArrowheads="1"/>
          </p:cNvSpPr>
          <p:nvPr/>
        </p:nvSpPr>
        <p:spPr bwMode="auto">
          <a:xfrm>
            <a:off x="2438400" y="5715000"/>
            <a:ext cx="3109913" cy="461963"/>
          </a:xfrm>
          <a:prstGeom prst="rect">
            <a:avLst/>
          </a:prstGeom>
          <a:noFill/>
          <a:ln w="9525">
            <a:noFill/>
            <a:miter lim="800000"/>
            <a:headEnd/>
            <a:tailEnd/>
          </a:ln>
        </p:spPr>
        <p:txBody>
          <a:bodyPr wrap="none">
            <a:spAutoFit/>
          </a:bodyPr>
          <a:lstStyle/>
          <a:p>
            <a:r>
              <a:rPr lang="en-US" sz="2400"/>
              <a:t>Toxic to lymphocytes </a:t>
            </a:r>
          </a:p>
        </p:txBody>
      </p:sp>
      <p:cxnSp>
        <p:nvCxnSpPr>
          <p:cNvPr id="16" name="Straight Arrow Connector 15"/>
          <p:cNvCxnSpPr/>
          <p:nvPr/>
        </p:nvCxnSpPr>
        <p:spPr>
          <a:xfrm rot="5400000">
            <a:off x="3620294" y="5447506"/>
            <a:ext cx="381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Rectangle 16"/>
          <p:cNvSpPr/>
          <p:nvPr/>
        </p:nvSpPr>
        <p:spPr>
          <a:xfrm>
            <a:off x="5715000" y="5715000"/>
            <a:ext cx="3200400" cy="95410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sz="2800" dirty="0"/>
              <a:t>Used in</a:t>
            </a:r>
          </a:p>
          <a:p>
            <a:pPr algn="ctr">
              <a:defRPr/>
            </a:pPr>
            <a:r>
              <a:rPr lang="en-US" sz="2800" dirty="0"/>
              <a:t>Hairy cell leukemia </a:t>
            </a:r>
          </a:p>
        </p:txBody>
      </p:sp>
    </p:spTree>
    <p:extLst>
      <p:ext uri="{BB962C8B-B14F-4D97-AF65-F5344CB8AC3E}">
        <p14:creationId xmlns:p14="http://schemas.microsoft.com/office/powerpoint/2010/main" val="46768683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linds(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5"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p:txBody>
          <a:bodyPr/>
          <a:lstStyle/>
          <a:p>
            <a:r>
              <a:rPr lang="en-US" smtClean="0"/>
              <a:t>5 fluoruracil </a:t>
            </a:r>
          </a:p>
          <a:p>
            <a:r>
              <a:rPr lang="en-US" smtClean="0"/>
              <a:t>Cytosine arabinoside (Cytarabine) </a:t>
            </a:r>
          </a:p>
          <a:p>
            <a:r>
              <a:rPr lang="en-US" smtClean="0"/>
              <a:t>Gemcitabine </a:t>
            </a:r>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err="1" smtClean="0"/>
              <a:t>Pyrimidine</a:t>
            </a:r>
            <a:r>
              <a:rPr lang="en-US" dirty="0" smtClean="0"/>
              <a:t> antagonists   </a:t>
            </a:r>
            <a:endParaRPr lang="en-US" dirty="0"/>
          </a:p>
        </p:txBody>
      </p:sp>
    </p:spTree>
    <p:extLst>
      <p:ext uri="{BB962C8B-B14F-4D97-AF65-F5344CB8AC3E}">
        <p14:creationId xmlns:p14="http://schemas.microsoft.com/office/powerpoint/2010/main" val="4212647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381000" y="762000"/>
            <a:ext cx="8458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287338" indent="-287338" algn="l" defTabSz="800100">
              <a:lnSpc>
                <a:spcPct val="120000"/>
              </a:lnSpc>
              <a:spcBef>
                <a:spcPct val="30000"/>
              </a:spcBef>
              <a:buClr>
                <a:srgbClr val="0000FF"/>
              </a:buClr>
              <a:buFontTx/>
              <a:buChar char="•"/>
            </a:pPr>
            <a:r>
              <a:rPr lang="en-US" sz="2800" dirty="0">
                <a:solidFill>
                  <a:srgbClr val="000000"/>
                </a:solidFill>
                <a:cs typeface="Arial" pitchFamily="34" charset="0"/>
                <a:sym typeface="Symbol" pitchFamily="18" charset="2"/>
              </a:rPr>
              <a:t> Oral absorption</a:t>
            </a:r>
          </a:p>
          <a:p>
            <a:pPr marL="287338" indent="-287338" algn="l" defTabSz="800100">
              <a:lnSpc>
                <a:spcPct val="120000"/>
              </a:lnSpc>
              <a:spcBef>
                <a:spcPct val="30000"/>
              </a:spcBef>
              <a:buClr>
                <a:srgbClr val="0000FF"/>
              </a:buClr>
              <a:buFontTx/>
              <a:buChar char="•"/>
            </a:pPr>
            <a:r>
              <a:rPr lang="en-US" sz="2800" dirty="0">
                <a:solidFill>
                  <a:srgbClr val="000000"/>
                </a:solidFill>
                <a:cs typeface="Arial" pitchFamily="34" charset="0"/>
                <a:sym typeface="Symbol" pitchFamily="18" charset="2"/>
              </a:rPr>
              <a:t>Thinner skin ( topical absorption)</a:t>
            </a:r>
          </a:p>
          <a:p>
            <a:pPr marL="287338" indent="-287338" algn="l" defTabSz="800100">
              <a:lnSpc>
                <a:spcPct val="120000"/>
              </a:lnSpc>
              <a:spcBef>
                <a:spcPct val="30000"/>
              </a:spcBef>
              <a:buClr>
                <a:srgbClr val="0000FF"/>
              </a:buClr>
              <a:buFontTx/>
              <a:buChar char="•"/>
            </a:pPr>
            <a:r>
              <a:rPr lang="en-US" sz="2800" dirty="0">
                <a:solidFill>
                  <a:srgbClr val="000000"/>
                </a:solidFill>
                <a:cs typeface="Arial" pitchFamily="34" charset="0"/>
                <a:sym typeface="Symbol" pitchFamily="18" charset="2"/>
              </a:rPr>
              <a:t> Plasma protein concentration</a:t>
            </a:r>
          </a:p>
          <a:p>
            <a:pPr marL="500063" lvl="1" indent="-211138" algn="l" defTabSz="800100">
              <a:lnSpc>
                <a:spcPct val="120000"/>
              </a:lnSpc>
              <a:spcBef>
                <a:spcPct val="30000"/>
              </a:spcBef>
              <a:buClr>
                <a:srgbClr val="FF0000"/>
              </a:buClr>
              <a:buFontTx/>
              <a:buChar char="•"/>
            </a:pPr>
            <a:r>
              <a:rPr lang="en-US" sz="2400" dirty="0">
                <a:solidFill>
                  <a:srgbClr val="000000"/>
                </a:solidFill>
                <a:cs typeface="Arial" pitchFamily="34" charset="0"/>
                <a:sym typeface="Symbol" pitchFamily="18" charset="2"/>
              </a:rPr>
              <a:t> Free protein-bound drug availability</a:t>
            </a:r>
          </a:p>
          <a:p>
            <a:pPr marL="287338" indent="-287338" algn="l" defTabSz="800100">
              <a:lnSpc>
                <a:spcPct val="120000"/>
              </a:lnSpc>
              <a:spcBef>
                <a:spcPct val="30000"/>
              </a:spcBef>
              <a:buClr>
                <a:srgbClr val="0000FF"/>
              </a:buClr>
              <a:buFontTx/>
              <a:buChar char="•"/>
            </a:pPr>
            <a:r>
              <a:rPr lang="en-US" sz="2800" dirty="0">
                <a:solidFill>
                  <a:srgbClr val="000000"/>
                </a:solidFill>
                <a:cs typeface="Arial" pitchFamily="34" charset="0"/>
                <a:sym typeface="Symbol" pitchFamily="18" charset="2"/>
              </a:rPr>
              <a:t> Extracellular fluid in neonate</a:t>
            </a:r>
          </a:p>
          <a:p>
            <a:pPr marL="287338" indent="-287338" algn="l" defTabSz="800100">
              <a:lnSpc>
                <a:spcPct val="120000"/>
              </a:lnSpc>
              <a:spcBef>
                <a:spcPct val="30000"/>
              </a:spcBef>
              <a:buClr>
                <a:srgbClr val="0000FF"/>
              </a:buClr>
              <a:buFontTx/>
              <a:buChar char="•"/>
            </a:pPr>
            <a:r>
              <a:rPr lang="en-US" sz="2800" dirty="0">
                <a:solidFill>
                  <a:srgbClr val="000000"/>
                </a:solidFill>
                <a:cs typeface="Arial" pitchFamily="34" charset="0"/>
                <a:sym typeface="Symbol" pitchFamily="18" charset="2"/>
              </a:rPr>
              <a:t>Altered metabolic rates</a:t>
            </a:r>
          </a:p>
          <a:p>
            <a:pPr marL="287338" indent="-287338" algn="l" defTabSz="800100">
              <a:lnSpc>
                <a:spcPct val="120000"/>
              </a:lnSpc>
              <a:spcBef>
                <a:spcPct val="30000"/>
              </a:spcBef>
              <a:buClr>
                <a:srgbClr val="0000FF"/>
              </a:buClr>
              <a:buFontTx/>
              <a:buChar char="•"/>
            </a:pPr>
            <a:r>
              <a:rPr lang="en-US" sz="2800" dirty="0">
                <a:solidFill>
                  <a:srgbClr val="000000"/>
                </a:solidFill>
                <a:cs typeface="Arial" pitchFamily="34" charset="0"/>
                <a:sym typeface="Symbol" pitchFamily="18" charset="2"/>
              </a:rPr>
              <a:t> Elimination/metabolism</a:t>
            </a:r>
          </a:p>
          <a:p>
            <a:pPr marL="287338" indent="-287338" algn="l" defTabSz="800100">
              <a:lnSpc>
                <a:spcPct val="120000"/>
              </a:lnSpc>
              <a:spcBef>
                <a:spcPct val="30000"/>
              </a:spcBef>
              <a:buClr>
                <a:srgbClr val="0000FF"/>
              </a:buClr>
              <a:buFontTx/>
              <a:buChar char="•"/>
            </a:pPr>
            <a:r>
              <a:rPr lang="en-US" sz="2800" dirty="0">
                <a:solidFill>
                  <a:srgbClr val="000000"/>
                </a:solidFill>
                <a:cs typeface="Arial" pitchFamily="34" charset="0"/>
                <a:sym typeface="Symbol" pitchFamily="18" charset="2"/>
              </a:rPr>
              <a:t>BSA/weight based dosing important!</a:t>
            </a:r>
          </a:p>
        </p:txBody>
      </p:sp>
      <p:sp>
        <p:nvSpPr>
          <p:cNvPr id="5" name="Title 4"/>
          <p:cNvSpPr>
            <a:spLocks noGrp="1" noChangeArrowheads="1"/>
          </p:cNvSpPr>
          <p:nvPr>
            <p:ph type="title"/>
          </p:nvPr>
        </p:nvSpPr>
        <p:spPr bwMode="auto">
          <a:xfrm>
            <a:off x="457200" y="274638"/>
            <a:ext cx="82296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pPr>
              <a:lnSpc>
                <a:spcPct val="105000"/>
              </a:lnSpc>
            </a:pPr>
            <a:r>
              <a:rPr lang="en-US" sz="3600" dirty="0">
                <a:solidFill>
                  <a:schemeClr val="tx2"/>
                </a:solidFill>
                <a:cs typeface="Arial" pitchFamily="34" charset="0"/>
              </a:rPr>
              <a:t>Pediatric Considerations</a:t>
            </a:r>
          </a:p>
        </p:txBody>
      </p:sp>
    </p:spTree>
    <p:extLst>
      <p:ext uri="{BB962C8B-B14F-4D97-AF65-F5344CB8AC3E}">
        <p14:creationId xmlns:p14="http://schemas.microsoft.com/office/powerpoint/2010/main" val="18329641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5 fluorouracil </a:t>
            </a:r>
            <a:endParaRPr lang="en-US" dirty="0"/>
          </a:p>
        </p:txBody>
      </p:sp>
      <p:sp>
        <p:nvSpPr>
          <p:cNvPr id="5" name="TextBox 4"/>
          <p:cNvSpPr txBox="1"/>
          <p:nvPr/>
        </p:nvSpPr>
        <p:spPr>
          <a:xfrm>
            <a:off x="762000" y="1295400"/>
            <a:ext cx="914400" cy="4619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b="1" dirty="0"/>
              <a:t>5 FU </a:t>
            </a:r>
          </a:p>
        </p:txBody>
      </p:sp>
      <p:sp>
        <p:nvSpPr>
          <p:cNvPr id="6" name="TextBox 5"/>
          <p:cNvSpPr txBox="1"/>
          <p:nvPr/>
        </p:nvSpPr>
        <p:spPr>
          <a:xfrm>
            <a:off x="3352800" y="1295400"/>
            <a:ext cx="129540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err="1"/>
              <a:t>FdUMP</a:t>
            </a:r>
            <a:endParaRPr lang="en-US" sz="2400" b="1" dirty="0"/>
          </a:p>
        </p:txBody>
      </p:sp>
      <p:sp>
        <p:nvSpPr>
          <p:cNvPr id="7" name="TextBox 6"/>
          <p:cNvSpPr txBox="1"/>
          <p:nvPr/>
        </p:nvSpPr>
        <p:spPr>
          <a:xfrm>
            <a:off x="1143000" y="3505200"/>
            <a:ext cx="129540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err="1"/>
              <a:t>dUMP</a:t>
            </a:r>
            <a:endParaRPr lang="en-US" sz="2400" b="1" dirty="0"/>
          </a:p>
        </p:txBody>
      </p:sp>
      <p:sp>
        <p:nvSpPr>
          <p:cNvPr id="8" name="TextBox 7"/>
          <p:cNvSpPr txBox="1"/>
          <p:nvPr/>
        </p:nvSpPr>
        <p:spPr>
          <a:xfrm>
            <a:off x="5638800" y="3200400"/>
            <a:ext cx="2514600" cy="8302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err="1"/>
              <a:t>Thymidine</a:t>
            </a:r>
            <a:r>
              <a:rPr lang="en-US" sz="2400" b="1" dirty="0"/>
              <a:t> </a:t>
            </a:r>
            <a:r>
              <a:rPr lang="en-US" sz="2400" b="1" dirty="0" err="1"/>
              <a:t>Monophosphate</a:t>
            </a:r>
            <a:r>
              <a:rPr lang="en-US" sz="2400" b="1" dirty="0"/>
              <a:t> </a:t>
            </a:r>
          </a:p>
        </p:txBody>
      </p:sp>
      <p:cxnSp>
        <p:nvCxnSpPr>
          <p:cNvPr id="10" name="Straight Arrow Connector 9"/>
          <p:cNvCxnSpPr/>
          <p:nvPr/>
        </p:nvCxnSpPr>
        <p:spPr>
          <a:xfrm>
            <a:off x="3048000" y="3810000"/>
            <a:ext cx="21336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3048000" y="2751138"/>
            <a:ext cx="1905000" cy="830262"/>
          </a:xfrm>
          <a:prstGeom prst="rect">
            <a:avLst/>
          </a:prstGeom>
          <a:noFill/>
        </p:spPr>
        <p:txBody>
          <a:bodyPr>
            <a:spAutoFit/>
          </a:bodyPr>
          <a:lstStyle/>
          <a:p>
            <a:pPr algn="ctr">
              <a:defRPr/>
            </a:pPr>
            <a:r>
              <a:rPr lang="en-US" sz="2400" dirty="0" err="1">
                <a:latin typeface="+mn-lt"/>
              </a:rPr>
              <a:t>Thymidilate</a:t>
            </a:r>
            <a:r>
              <a:rPr lang="en-US" sz="2400" dirty="0">
                <a:latin typeface="+mn-lt"/>
              </a:rPr>
              <a:t> </a:t>
            </a:r>
            <a:r>
              <a:rPr lang="en-US" sz="2400" dirty="0" err="1">
                <a:latin typeface="+mn-lt"/>
              </a:rPr>
              <a:t>synthetase</a:t>
            </a:r>
            <a:r>
              <a:rPr lang="en-US" sz="2400" dirty="0">
                <a:latin typeface="+mn-lt"/>
              </a:rPr>
              <a:t> </a:t>
            </a:r>
          </a:p>
        </p:txBody>
      </p:sp>
      <p:sp>
        <p:nvSpPr>
          <p:cNvPr id="12" name="TextBox 11"/>
          <p:cNvSpPr txBox="1"/>
          <p:nvPr/>
        </p:nvSpPr>
        <p:spPr>
          <a:xfrm>
            <a:off x="5715000" y="5341938"/>
            <a:ext cx="2514600" cy="8302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a:t>DNA Synthesis (Selective failure)</a:t>
            </a:r>
          </a:p>
        </p:txBody>
      </p:sp>
      <p:cxnSp>
        <p:nvCxnSpPr>
          <p:cNvPr id="14" name="Straight Arrow Connector 13"/>
          <p:cNvCxnSpPr/>
          <p:nvPr/>
        </p:nvCxnSpPr>
        <p:spPr>
          <a:xfrm>
            <a:off x="1828800" y="1447800"/>
            <a:ext cx="12954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rot="5400000">
            <a:off x="3619501" y="2247900"/>
            <a:ext cx="685800" cy="31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rot="5400000">
            <a:off x="6400801" y="4724400"/>
            <a:ext cx="912812"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381000" y="5105400"/>
            <a:ext cx="4419600" cy="138430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2800" b="1" dirty="0"/>
              <a:t>Uses : stomach , colon, breast ovaries , liver, skin cancers </a:t>
            </a:r>
          </a:p>
        </p:txBody>
      </p:sp>
      <p:pic>
        <p:nvPicPr>
          <p:cNvPr id="23" name="Picture 2"/>
          <p:cNvPicPr>
            <a:picLocks noChangeAspect="1" noChangeArrowheads="1"/>
          </p:cNvPicPr>
          <p:nvPr/>
        </p:nvPicPr>
        <p:blipFill>
          <a:blip r:embed="rId3"/>
          <a:srcRect l="46461" t="75819" r="51125" b="20963"/>
          <a:stretch>
            <a:fillRect/>
          </a:stretch>
        </p:blipFill>
        <p:spPr bwMode="auto">
          <a:xfrm>
            <a:off x="4038600" y="1981200"/>
            <a:ext cx="533400" cy="533400"/>
          </a:xfrm>
          <a:prstGeom prst="rect">
            <a:avLst/>
          </a:prstGeom>
          <a:noFill/>
          <a:ln w="9525">
            <a:noFill/>
            <a:miter lim="800000"/>
            <a:headEnd/>
            <a:tailEnd/>
          </a:ln>
        </p:spPr>
      </p:pic>
      <p:sp>
        <p:nvSpPr>
          <p:cNvPr id="24" name="TextBox 23"/>
          <p:cNvSpPr txBox="1"/>
          <p:nvPr/>
        </p:nvSpPr>
        <p:spPr>
          <a:xfrm>
            <a:off x="5181600" y="1219200"/>
            <a:ext cx="3962400" cy="83026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b="1" dirty="0" err="1"/>
              <a:t>FdUMP</a:t>
            </a:r>
            <a:r>
              <a:rPr lang="en-US" sz="2400" b="1" dirty="0"/>
              <a:t> = </a:t>
            </a:r>
            <a:r>
              <a:rPr lang="en-US" sz="2400" b="1" dirty="0" err="1"/>
              <a:t>fluorodeoxyuridine</a:t>
            </a:r>
            <a:r>
              <a:rPr lang="en-US" sz="2400" b="1" dirty="0"/>
              <a:t> </a:t>
            </a:r>
            <a:r>
              <a:rPr lang="en-US" sz="2400" b="1" dirty="0" err="1"/>
              <a:t>monophosphate</a:t>
            </a:r>
            <a:r>
              <a:rPr lang="en-US" sz="2400" b="1" dirty="0"/>
              <a:t>  </a:t>
            </a:r>
          </a:p>
        </p:txBody>
      </p:sp>
    </p:spTree>
    <p:extLst>
      <p:ext uri="{BB962C8B-B14F-4D97-AF65-F5344CB8AC3E}">
        <p14:creationId xmlns:p14="http://schemas.microsoft.com/office/powerpoint/2010/main" val="33988244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381000" y="990600"/>
            <a:ext cx="8229600" cy="3429000"/>
          </a:xfrm>
        </p:spPr>
        <p:txBody>
          <a:bodyPr/>
          <a:lstStyle/>
          <a:p>
            <a:r>
              <a:rPr lang="en-US" smtClean="0"/>
              <a:t>Pyrimidine analog considered drug of choice in inducing remission in AML </a:t>
            </a:r>
          </a:p>
          <a:p>
            <a:r>
              <a:rPr lang="en-US" smtClean="0"/>
              <a:t>Phosphorylated in body to triphosphate </a:t>
            </a:r>
          </a:p>
          <a:p>
            <a:r>
              <a:rPr lang="en-US" smtClean="0"/>
              <a:t>Triphosphate of cytarabine inhibits DNA polymerase </a:t>
            </a:r>
            <a:r>
              <a:rPr lang="en-US" smtClean="0">
                <a:sym typeface="Symbol" pitchFamily="18" charset="2"/>
              </a:rPr>
              <a:t> </a:t>
            </a:r>
            <a:r>
              <a:rPr lang="en-US" smtClean="0"/>
              <a:t>&amp;  </a:t>
            </a:r>
            <a:r>
              <a:rPr lang="en-US" smtClean="0">
                <a:sym typeface="Symbol" pitchFamily="18" charset="2"/>
              </a:rPr>
              <a:t></a:t>
            </a:r>
            <a:endParaRPr lang="en-US" smtClean="0"/>
          </a:p>
          <a:p>
            <a:r>
              <a:rPr lang="en-US" smtClean="0"/>
              <a:t>Thus inhibit DNA synthesis and repair</a:t>
            </a:r>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Cytosine </a:t>
            </a:r>
            <a:r>
              <a:rPr lang="en-US" dirty="0" err="1" smtClean="0"/>
              <a:t>arabinoside</a:t>
            </a:r>
            <a:r>
              <a:rPr lang="en-US" dirty="0" smtClean="0"/>
              <a:t> </a:t>
            </a:r>
            <a:endParaRPr lang="en-US" dirty="0"/>
          </a:p>
        </p:txBody>
      </p:sp>
      <p:sp>
        <p:nvSpPr>
          <p:cNvPr id="5" name="Title 1"/>
          <p:cNvSpPr txBox="1">
            <a:spLocks/>
          </p:cNvSpPr>
          <p:nvPr/>
        </p:nvSpPr>
        <p:spPr bwMode="auto">
          <a:xfrm>
            <a:off x="0" y="4419600"/>
            <a:ext cx="9144000" cy="685800"/>
          </a:xfrm>
          <a:prstGeom prst="rect">
            <a:avLst/>
          </a:prstGeom>
          <a:solidFill>
            <a:schemeClr val="accent5">
              <a:lumMod val="20000"/>
              <a:lumOff val="80000"/>
            </a:schemeClr>
          </a:solidFill>
          <a:ln w="9525">
            <a:noFill/>
            <a:miter lim="800000"/>
            <a:headEnd/>
            <a:tailEnd/>
          </a:ln>
        </p:spPr>
        <p:txBody>
          <a:bodyPr anchor="ctr"/>
          <a:lstStyle/>
          <a:p>
            <a:pPr algn="ctr">
              <a:defRPr/>
            </a:pPr>
            <a:r>
              <a:rPr lang="en-US" sz="4400" dirty="0" err="1">
                <a:latin typeface="+mj-lt"/>
                <a:ea typeface="+mj-ea"/>
                <a:cs typeface="+mj-cs"/>
              </a:rPr>
              <a:t>Gemcitabine</a:t>
            </a:r>
            <a:r>
              <a:rPr lang="en-US" sz="4400" dirty="0">
                <a:latin typeface="+mj-lt"/>
                <a:ea typeface="+mj-ea"/>
                <a:cs typeface="+mj-cs"/>
              </a:rPr>
              <a:t> </a:t>
            </a:r>
          </a:p>
        </p:txBody>
      </p:sp>
      <p:sp>
        <p:nvSpPr>
          <p:cNvPr id="6" name="Content Placeholder 2"/>
          <p:cNvSpPr txBox="1">
            <a:spLocks/>
          </p:cNvSpPr>
          <p:nvPr/>
        </p:nvSpPr>
        <p:spPr bwMode="auto">
          <a:xfrm>
            <a:off x="457200" y="5486400"/>
            <a:ext cx="8229600" cy="990600"/>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3200" dirty="0">
                <a:latin typeface="+mn-lt"/>
              </a:rPr>
              <a:t>Drug of choice in </a:t>
            </a:r>
            <a:r>
              <a:rPr lang="en-US" sz="3200" dirty="0" err="1">
                <a:latin typeface="+mn-lt"/>
              </a:rPr>
              <a:t>adenocarcinoma</a:t>
            </a:r>
            <a:r>
              <a:rPr lang="en-US" sz="3200" dirty="0">
                <a:latin typeface="+mn-lt"/>
              </a:rPr>
              <a:t> of pancreas </a:t>
            </a:r>
          </a:p>
        </p:txBody>
      </p:sp>
    </p:spTree>
    <p:extLst>
      <p:ext uri="{BB962C8B-B14F-4D97-AF65-F5344CB8AC3E}">
        <p14:creationId xmlns:p14="http://schemas.microsoft.com/office/powerpoint/2010/main" val="1506246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Obtained from periwinkle plant ( </a:t>
            </a:r>
            <a:r>
              <a:rPr lang="en-US" dirty="0" err="1" smtClean="0"/>
              <a:t>Vinca</a:t>
            </a:r>
            <a:r>
              <a:rPr lang="en-US" dirty="0" smtClean="0"/>
              <a:t> </a:t>
            </a:r>
            <a:r>
              <a:rPr lang="en-US" dirty="0" err="1" smtClean="0"/>
              <a:t>Rosea</a:t>
            </a:r>
            <a:r>
              <a:rPr lang="en-US" dirty="0" smtClean="0"/>
              <a:t>) </a:t>
            </a:r>
          </a:p>
          <a:p>
            <a:r>
              <a:rPr lang="en-US" dirty="0" err="1" smtClean="0"/>
              <a:t>Vincristine</a:t>
            </a:r>
            <a:r>
              <a:rPr lang="en-US" dirty="0" smtClean="0"/>
              <a:t>, </a:t>
            </a:r>
            <a:r>
              <a:rPr lang="en-US" dirty="0" err="1" smtClean="0"/>
              <a:t>vinblastine</a:t>
            </a:r>
            <a:r>
              <a:rPr lang="en-US" dirty="0" smtClean="0"/>
              <a:t>, </a:t>
            </a:r>
            <a:r>
              <a:rPr lang="en-US" dirty="0" err="1" smtClean="0"/>
              <a:t>vindesine</a:t>
            </a:r>
            <a:r>
              <a:rPr lang="en-US" dirty="0" smtClean="0"/>
              <a:t>, </a:t>
            </a:r>
            <a:r>
              <a:rPr lang="en-US" dirty="0" err="1" smtClean="0"/>
              <a:t>vinorelbine</a:t>
            </a:r>
            <a:r>
              <a:rPr lang="en-US" dirty="0" smtClean="0"/>
              <a:t> </a:t>
            </a:r>
            <a:endParaRPr lang="en-US" dirty="0"/>
          </a:p>
        </p:txBody>
      </p:sp>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err="1" smtClean="0"/>
              <a:t>Vinca</a:t>
            </a:r>
            <a:r>
              <a:rPr lang="en-US" dirty="0" smtClean="0"/>
              <a:t> alkaloids </a:t>
            </a:r>
            <a:endParaRPr lang="en-US" dirty="0"/>
          </a:p>
        </p:txBody>
      </p:sp>
      <p:pic>
        <p:nvPicPr>
          <p:cNvPr id="1026" name="Picture 2" descr="http://i1.treknature.com/photos/11556/vinca_rosea02.jpg"/>
          <p:cNvPicPr>
            <a:picLocks noChangeAspect="1" noChangeArrowheads="1"/>
          </p:cNvPicPr>
          <p:nvPr/>
        </p:nvPicPr>
        <p:blipFill>
          <a:blip r:embed="rId2"/>
          <a:srcRect l="2000" t="5006" r="2000" b="2879"/>
          <a:stretch>
            <a:fillRect/>
          </a:stretch>
        </p:blipFill>
        <p:spPr bwMode="auto">
          <a:xfrm>
            <a:off x="2438400" y="2895600"/>
            <a:ext cx="3810000" cy="3651250"/>
          </a:xfrm>
          <a:prstGeom prst="rect">
            <a:avLst/>
          </a:prstGeom>
          <a:noFill/>
        </p:spPr>
      </p:pic>
    </p:spTree>
    <p:extLst>
      <p:ext uri="{BB962C8B-B14F-4D97-AF65-F5344CB8AC3E}">
        <p14:creationId xmlns:p14="http://schemas.microsoft.com/office/powerpoint/2010/main" val="357553003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85800"/>
          </a:xfrm>
          <a:solidFill>
            <a:schemeClr val="accent5">
              <a:lumMod val="20000"/>
              <a:lumOff val="80000"/>
            </a:schemeClr>
          </a:solidFill>
        </p:spPr>
        <p:txBody>
          <a:bodyPr>
            <a:normAutofit fontScale="90000"/>
          </a:bodyPr>
          <a:lstStyle/>
          <a:p>
            <a:pPr>
              <a:defRPr/>
            </a:pPr>
            <a:r>
              <a:rPr lang="en-US" dirty="0" smtClean="0"/>
              <a:t>Mechanism of action </a:t>
            </a:r>
            <a:endParaRPr lang="en-US" dirty="0"/>
          </a:p>
        </p:txBody>
      </p:sp>
      <p:pic>
        <p:nvPicPr>
          <p:cNvPr id="125954" name="Picture 2"/>
          <p:cNvPicPr>
            <a:picLocks noChangeAspect="1" noChangeArrowheads="1"/>
          </p:cNvPicPr>
          <p:nvPr/>
        </p:nvPicPr>
        <p:blipFill>
          <a:blip r:embed="rId3"/>
          <a:srcRect l="42187" t="15625" r="33594" b="33333"/>
          <a:stretch>
            <a:fillRect/>
          </a:stretch>
        </p:blipFill>
        <p:spPr bwMode="auto">
          <a:xfrm>
            <a:off x="506963" y="762000"/>
            <a:ext cx="3760237" cy="5943600"/>
          </a:xfrm>
          <a:prstGeom prst="rect">
            <a:avLst/>
          </a:prstGeom>
          <a:noFill/>
          <a:ln w="9525">
            <a:noFill/>
            <a:miter lim="800000"/>
            <a:headEnd/>
            <a:tailEnd/>
          </a:ln>
          <a:effectLst/>
        </p:spPr>
      </p:pic>
      <p:pic>
        <p:nvPicPr>
          <p:cNvPr id="125955" name="Picture 3"/>
          <p:cNvPicPr>
            <a:picLocks noChangeAspect="1" noChangeArrowheads="1"/>
          </p:cNvPicPr>
          <p:nvPr/>
        </p:nvPicPr>
        <p:blipFill>
          <a:blip r:embed="rId4"/>
          <a:srcRect l="42969" t="15625" r="35156" b="23726"/>
          <a:stretch>
            <a:fillRect/>
          </a:stretch>
        </p:blipFill>
        <p:spPr bwMode="auto">
          <a:xfrm>
            <a:off x="4953000" y="761999"/>
            <a:ext cx="3124200" cy="6008078"/>
          </a:xfrm>
          <a:prstGeom prst="rect">
            <a:avLst/>
          </a:prstGeom>
          <a:noFill/>
          <a:ln w="9525">
            <a:noFill/>
            <a:miter lim="800000"/>
            <a:headEnd/>
            <a:tailEnd/>
          </a:ln>
          <a:effectLst/>
        </p:spPr>
      </p:pic>
    </p:spTree>
    <p:extLst>
      <p:ext uri="{BB962C8B-B14F-4D97-AF65-F5344CB8AC3E}">
        <p14:creationId xmlns:p14="http://schemas.microsoft.com/office/powerpoint/2010/main" val="20033173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914400"/>
          </a:xfrm>
          <a:solidFill>
            <a:schemeClr val="accent5">
              <a:lumMod val="20000"/>
              <a:lumOff val="80000"/>
            </a:schemeClr>
          </a:solidFill>
        </p:spPr>
        <p:txBody>
          <a:bodyPr/>
          <a:lstStyle/>
          <a:p>
            <a:pPr>
              <a:defRPr/>
            </a:pPr>
            <a:r>
              <a:rPr lang="en-US" dirty="0" smtClean="0"/>
              <a:t>Comparison between</a:t>
            </a:r>
            <a:endParaRPr lang="en-US" dirty="0"/>
          </a:p>
        </p:txBody>
      </p:sp>
      <p:sp>
        <p:nvSpPr>
          <p:cNvPr id="5" name="Text Placeholder 4"/>
          <p:cNvSpPr>
            <a:spLocks noGrp="1"/>
          </p:cNvSpPr>
          <p:nvPr>
            <p:ph type="body" idx="1"/>
          </p:nvPr>
        </p:nvSpPr>
        <p:spPr>
          <a:xfrm>
            <a:off x="228600" y="1066800"/>
            <a:ext cx="4267200" cy="639762"/>
          </a:xfrm>
          <a:solidFill>
            <a:schemeClr val="accent6">
              <a:lumMod val="40000"/>
              <a:lumOff val="60000"/>
            </a:schemeClr>
          </a:solidFill>
        </p:spPr>
        <p:txBody>
          <a:bodyPr/>
          <a:lstStyle/>
          <a:p>
            <a:pPr algn="ctr"/>
            <a:r>
              <a:rPr lang="en-US" sz="3200" dirty="0" err="1" smtClean="0"/>
              <a:t>Vin</a:t>
            </a:r>
            <a:r>
              <a:rPr lang="en-US" sz="3200" dirty="0" err="1" smtClean="0">
                <a:solidFill>
                  <a:srgbClr val="FF0000"/>
                </a:solidFill>
              </a:rPr>
              <a:t>c</a:t>
            </a:r>
            <a:r>
              <a:rPr lang="en-US" sz="3200" dirty="0" err="1" smtClean="0"/>
              <a:t>ristine</a:t>
            </a:r>
            <a:r>
              <a:rPr lang="en-US" sz="3200" dirty="0" smtClean="0"/>
              <a:t> </a:t>
            </a:r>
            <a:endParaRPr lang="en-US" sz="3200" dirty="0"/>
          </a:p>
        </p:txBody>
      </p:sp>
      <p:sp>
        <p:nvSpPr>
          <p:cNvPr id="6" name="Content Placeholder 5"/>
          <p:cNvSpPr>
            <a:spLocks noGrp="1"/>
          </p:cNvSpPr>
          <p:nvPr>
            <p:ph sz="half" idx="2"/>
          </p:nvPr>
        </p:nvSpPr>
        <p:spPr>
          <a:xfrm>
            <a:off x="228600" y="1905000"/>
            <a:ext cx="4267200" cy="4572000"/>
          </a:xfrm>
          <a:ln>
            <a:solidFill>
              <a:schemeClr val="accent3">
                <a:lumMod val="50000"/>
              </a:schemeClr>
            </a:solidFill>
          </a:ln>
        </p:spPr>
        <p:txBody>
          <a:bodyPr/>
          <a:lstStyle/>
          <a:p>
            <a:r>
              <a:rPr lang="en-US" sz="2800" dirty="0" smtClean="0"/>
              <a:t>Marrow sparing effect</a:t>
            </a:r>
          </a:p>
          <a:p>
            <a:r>
              <a:rPr lang="en-US" sz="2800" dirty="0" smtClean="0"/>
              <a:t>Alopecia more common </a:t>
            </a:r>
          </a:p>
          <a:p>
            <a:r>
              <a:rPr lang="en-US" sz="2800" dirty="0" smtClean="0"/>
              <a:t>Peripheral &amp; autonomic neuropathy  &amp; muscle weakness (</a:t>
            </a:r>
            <a:r>
              <a:rPr lang="en-US" sz="2800" dirty="0" smtClean="0">
                <a:solidFill>
                  <a:srgbClr val="FF0000"/>
                </a:solidFill>
              </a:rPr>
              <a:t>C</a:t>
            </a:r>
            <a:r>
              <a:rPr lang="en-US" sz="2800" dirty="0" smtClean="0"/>
              <a:t>NS)</a:t>
            </a:r>
          </a:p>
          <a:p>
            <a:r>
              <a:rPr lang="en-US" sz="2800" dirty="0" smtClean="0">
                <a:solidFill>
                  <a:srgbClr val="FF0000"/>
                </a:solidFill>
              </a:rPr>
              <a:t>C</a:t>
            </a:r>
            <a:r>
              <a:rPr lang="en-US" sz="2800" dirty="0" smtClean="0"/>
              <a:t>onstipation  </a:t>
            </a:r>
          </a:p>
          <a:p>
            <a:r>
              <a:rPr lang="en-US" sz="2800" dirty="0" smtClean="0"/>
              <a:t>Uses: (</a:t>
            </a:r>
            <a:r>
              <a:rPr lang="en-US" sz="2800" dirty="0" smtClean="0">
                <a:solidFill>
                  <a:srgbClr val="FF0000"/>
                </a:solidFill>
              </a:rPr>
              <a:t>C</a:t>
            </a:r>
            <a:r>
              <a:rPr lang="en-US" sz="2800" dirty="0" smtClean="0"/>
              <a:t>hildhood cancers)</a:t>
            </a:r>
          </a:p>
          <a:p>
            <a:pPr lvl="1"/>
            <a:r>
              <a:rPr lang="en-US" dirty="0" smtClean="0"/>
              <a:t>ALL , </a:t>
            </a:r>
            <a:r>
              <a:rPr lang="en-US" dirty="0" err="1" smtClean="0"/>
              <a:t>Hodgkins</a:t>
            </a:r>
            <a:r>
              <a:rPr lang="en-US" dirty="0" smtClean="0"/>
              <a:t>, </a:t>
            </a:r>
            <a:r>
              <a:rPr lang="en-US" dirty="0" err="1" smtClean="0"/>
              <a:t>lymphosarcoma</a:t>
            </a:r>
            <a:r>
              <a:rPr lang="en-US" dirty="0" smtClean="0"/>
              <a:t>, </a:t>
            </a:r>
            <a:r>
              <a:rPr lang="en-US" dirty="0" err="1" smtClean="0"/>
              <a:t>Wilms</a:t>
            </a:r>
            <a:r>
              <a:rPr lang="en-US" dirty="0" smtClean="0"/>
              <a:t> tumor, </a:t>
            </a:r>
            <a:r>
              <a:rPr lang="en-US" dirty="0" err="1" smtClean="0"/>
              <a:t>Ewings</a:t>
            </a:r>
            <a:r>
              <a:rPr lang="en-US" dirty="0" smtClean="0"/>
              <a:t> sarcoma </a:t>
            </a:r>
            <a:endParaRPr lang="en-US" dirty="0"/>
          </a:p>
        </p:txBody>
      </p:sp>
      <p:sp>
        <p:nvSpPr>
          <p:cNvPr id="7" name="Text Placeholder 6"/>
          <p:cNvSpPr>
            <a:spLocks noGrp="1"/>
          </p:cNvSpPr>
          <p:nvPr>
            <p:ph type="body" sz="quarter" idx="3"/>
          </p:nvPr>
        </p:nvSpPr>
        <p:spPr>
          <a:xfrm>
            <a:off x="4800600" y="1036638"/>
            <a:ext cx="4270375" cy="639762"/>
          </a:xfrm>
          <a:solidFill>
            <a:schemeClr val="accent6">
              <a:lumMod val="40000"/>
              <a:lumOff val="60000"/>
            </a:schemeClr>
          </a:solidFill>
        </p:spPr>
        <p:txBody>
          <a:bodyPr/>
          <a:lstStyle/>
          <a:p>
            <a:pPr algn="ctr"/>
            <a:r>
              <a:rPr lang="en-US" sz="3200" dirty="0" err="1" smtClean="0"/>
              <a:t>Vin</a:t>
            </a:r>
            <a:r>
              <a:rPr lang="en-US" sz="3200" dirty="0" err="1" smtClean="0">
                <a:solidFill>
                  <a:srgbClr val="FF0000"/>
                </a:solidFill>
              </a:rPr>
              <a:t>b</a:t>
            </a:r>
            <a:r>
              <a:rPr lang="en-US" sz="3200" dirty="0" err="1" smtClean="0"/>
              <a:t>lastine</a:t>
            </a:r>
            <a:r>
              <a:rPr lang="en-US" sz="3200" dirty="0" smtClean="0"/>
              <a:t> </a:t>
            </a:r>
            <a:endParaRPr lang="en-US" sz="3200" dirty="0"/>
          </a:p>
        </p:txBody>
      </p:sp>
      <p:sp>
        <p:nvSpPr>
          <p:cNvPr id="8" name="Content Placeholder 7"/>
          <p:cNvSpPr>
            <a:spLocks noGrp="1"/>
          </p:cNvSpPr>
          <p:nvPr>
            <p:ph sz="quarter" idx="4"/>
          </p:nvPr>
        </p:nvSpPr>
        <p:spPr>
          <a:xfrm>
            <a:off x="4800601" y="1905000"/>
            <a:ext cx="4191000" cy="4495800"/>
          </a:xfrm>
          <a:ln>
            <a:solidFill>
              <a:schemeClr val="accent3">
                <a:lumMod val="50000"/>
              </a:schemeClr>
            </a:solidFill>
          </a:ln>
        </p:spPr>
        <p:txBody>
          <a:bodyPr/>
          <a:lstStyle/>
          <a:p>
            <a:r>
              <a:rPr lang="en-US" sz="2800" dirty="0" smtClean="0">
                <a:solidFill>
                  <a:srgbClr val="FF0000"/>
                </a:solidFill>
              </a:rPr>
              <a:t>B</a:t>
            </a:r>
            <a:r>
              <a:rPr lang="en-US" sz="2800" dirty="0" smtClean="0"/>
              <a:t>one marrow </a:t>
            </a:r>
            <a:r>
              <a:rPr lang="en-US" sz="2800" dirty="0" err="1" smtClean="0"/>
              <a:t>supression</a:t>
            </a:r>
            <a:endParaRPr lang="en-US" sz="2800" dirty="0" smtClean="0"/>
          </a:p>
          <a:p>
            <a:r>
              <a:rPr lang="en-US" sz="2800" dirty="0" smtClean="0"/>
              <a:t>Less common  </a:t>
            </a:r>
          </a:p>
          <a:p>
            <a:r>
              <a:rPr lang="en-US" sz="2800" dirty="0" smtClean="0"/>
              <a:t>Less common, temp. mental </a:t>
            </a:r>
            <a:r>
              <a:rPr lang="en-US" sz="2800" dirty="0" err="1" smtClean="0"/>
              <a:t>depresssion</a:t>
            </a:r>
            <a:r>
              <a:rPr lang="en-US" sz="2800" dirty="0" smtClean="0"/>
              <a:t> </a:t>
            </a:r>
          </a:p>
          <a:p>
            <a:r>
              <a:rPr lang="en-US" sz="2800" dirty="0" smtClean="0"/>
              <a:t>Nausea, vomiting, diarrhoea </a:t>
            </a:r>
          </a:p>
          <a:p>
            <a:r>
              <a:rPr lang="en-US" sz="2800" dirty="0" smtClean="0"/>
              <a:t>uses</a:t>
            </a:r>
          </a:p>
          <a:p>
            <a:pPr lvl="1"/>
            <a:r>
              <a:rPr lang="en-US" dirty="0" err="1" smtClean="0"/>
              <a:t>Hodgkins</a:t>
            </a:r>
            <a:r>
              <a:rPr lang="en-US" dirty="0" smtClean="0"/>
              <a:t> disease &amp; other lymphomas , </a:t>
            </a:r>
            <a:r>
              <a:rPr lang="en-US" dirty="0" smtClean="0">
                <a:solidFill>
                  <a:srgbClr val="FF0000"/>
                </a:solidFill>
              </a:rPr>
              <a:t>b</a:t>
            </a:r>
            <a:r>
              <a:rPr lang="en-US" dirty="0" smtClean="0"/>
              <a:t>reast cancer, testicular cancer </a:t>
            </a:r>
            <a:endParaRPr lang="en-US" dirty="0"/>
          </a:p>
        </p:txBody>
      </p:sp>
    </p:spTree>
    <p:extLst>
      <p:ext uri="{BB962C8B-B14F-4D97-AF65-F5344CB8AC3E}">
        <p14:creationId xmlns:p14="http://schemas.microsoft.com/office/powerpoint/2010/main" val="6936224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Taxanes</a:t>
            </a:r>
            <a:r>
              <a:rPr lang="en-US" dirty="0" smtClean="0"/>
              <a:t> </a:t>
            </a:r>
            <a:endParaRPr lang="en-US" dirty="0"/>
          </a:p>
        </p:txBody>
      </p:sp>
      <p:sp>
        <p:nvSpPr>
          <p:cNvPr id="8" name="Content Placeholder 7"/>
          <p:cNvSpPr>
            <a:spLocks noGrp="1"/>
          </p:cNvSpPr>
          <p:nvPr>
            <p:ph idx="1"/>
          </p:nvPr>
        </p:nvSpPr>
        <p:spPr/>
        <p:txBody>
          <a:bodyPr/>
          <a:lstStyle/>
          <a:p>
            <a:r>
              <a:rPr lang="en-US" dirty="0" err="1" smtClean="0"/>
              <a:t>Paclitaxel</a:t>
            </a:r>
            <a:r>
              <a:rPr lang="en-US" dirty="0" smtClean="0"/>
              <a:t> &amp; </a:t>
            </a:r>
            <a:r>
              <a:rPr lang="en-US" dirty="0" err="1" smtClean="0"/>
              <a:t>docetaxel</a:t>
            </a:r>
            <a:r>
              <a:rPr lang="en-US" dirty="0" smtClean="0"/>
              <a:t> </a:t>
            </a:r>
          </a:p>
          <a:p>
            <a:r>
              <a:rPr lang="en-US" dirty="0" smtClean="0"/>
              <a:t>Plant product obtained from bark of Pacific Yew ( </a:t>
            </a:r>
            <a:r>
              <a:rPr lang="en-US" dirty="0" err="1" smtClean="0"/>
              <a:t>Taxus</a:t>
            </a:r>
            <a:r>
              <a:rPr lang="en-US" dirty="0" smtClean="0"/>
              <a:t> </a:t>
            </a:r>
            <a:r>
              <a:rPr lang="en-US" dirty="0" err="1" smtClean="0"/>
              <a:t>Brevifolia</a:t>
            </a:r>
            <a:r>
              <a:rPr lang="en-US" dirty="0" smtClean="0"/>
              <a:t>) &amp; European  Yew (</a:t>
            </a:r>
            <a:r>
              <a:rPr lang="en-US" dirty="0" err="1" smtClean="0"/>
              <a:t>Taxus</a:t>
            </a:r>
            <a:r>
              <a:rPr lang="en-US" dirty="0" smtClean="0"/>
              <a:t> </a:t>
            </a:r>
            <a:r>
              <a:rPr lang="en-US" dirty="0" err="1" smtClean="0"/>
              <a:t>Buccata</a:t>
            </a:r>
            <a:r>
              <a:rPr lang="en-US" dirty="0" smtClean="0"/>
              <a:t>) </a:t>
            </a:r>
            <a:endParaRPr lang="en-US" dirty="0"/>
          </a:p>
        </p:txBody>
      </p:sp>
      <p:pic>
        <p:nvPicPr>
          <p:cNvPr id="129026" name="Picture 2" descr="http://www.rcplondon.ac.uk/garden/2007-06/Taxus%20baccata%20RCP05-07%20019.jpg"/>
          <p:cNvPicPr>
            <a:picLocks noChangeAspect="1" noChangeArrowheads="1"/>
          </p:cNvPicPr>
          <p:nvPr/>
        </p:nvPicPr>
        <p:blipFill>
          <a:blip r:embed="rId2"/>
          <a:srcRect l="33333" t="4000" b="8000"/>
          <a:stretch>
            <a:fillRect/>
          </a:stretch>
        </p:blipFill>
        <p:spPr bwMode="auto">
          <a:xfrm>
            <a:off x="914400" y="3733800"/>
            <a:ext cx="3214255" cy="2828544"/>
          </a:xfrm>
          <a:prstGeom prst="rect">
            <a:avLst/>
          </a:prstGeom>
          <a:noFill/>
        </p:spPr>
      </p:pic>
      <p:pic>
        <p:nvPicPr>
          <p:cNvPr id="129028" name="Picture 4" descr="http://1.bp.blogspot.com/_yF5MEn_XdOk/S7czpRlOrFI/AAAAAAAAAQo/NISufcMK_Rg/s1600/TaXus+baccata+european+yew.jpg"/>
          <p:cNvPicPr>
            <a:picLocks noChangeAspect="1" noChangeArrowheads="1"/>
          </p:cNvPicPr>
          <p:nvPr/>
        </p:nvPicPr>
        <p:blipFill>
          <a:blip r:embed="rId3"/>
          <a:srcRect/>
          <a:stretch>
            <a:fillRect/>
          </a:stretch>
        </p:blipFill>
        <p:spPr bwMode="auto">
          <a:xfrm>
            <a:off x="4724400" y="3505200"/>
            <a:ext cx="3448050" cy="2990850"/>
          </a:xfrm>
          <a:prstGeom prst="rect">
            <a:avLst/>
          </a:prstGeom>
          <a:noFill/>
        </p:spPr>
      </p:pic>
    </p:spTree>
    <p:extLst>
      <p:ext uri="{BB962C8B-B14F-4D97-AF65-F5344CB8AC3E}">
        <p14:creationId xmlns:p14="http://schemas.microsoft.com/office/powerpoint/2010/main" val="57504328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5">
              <a:lumMod val="40000"/>
              <a:lumOff val="60000"/>
            </a:schemeClr>
          </a:solidFill>
        </p:spPr>
        <p:txBody>
          <a:bodyPr/>
          <a:lstStyle/>
          <a:p>
            <a:r>
              <a:rPr lang="en-US" dirty="0" smtClean="0"/>
              <a:t>Mechanism of action </a:t>
            </a:r>
            <a:endParaRPr lang="en-US" dirty="0"/>
          </a:p>
        </p:txBody>
      </p:sp>
      <p:pic>
        <p:nvPicPr>
          <p:cNvPr id="126978" name="Picture 2"/>
          <p:cNvPicPr>
            <a:picLocks noChangeAspect="1" noChangeArrowheads="1"/>
          </p:cNvPicPr>
          <p:nvPr/>
        </p:nvPicPr>
        <p:blipFill>
          <a:blip r:embed="rId3"/>
          <a:srcRect l="42187" t="10417" r="32813" b="55208"/>
          <a:stretch>
            <a:fillRect/>
          </a:stretch>
        </p:blipFill>
        <p:spPr bwMode="auto">
          <a:xfrm>
            <a:off x="0" y="1143000"/>
            <a:ext cx="4449617" cy="4588668"/>
          </a:xfrm>
          <a:prstGeom prst="rect">
            <a:avLst/>
          </a:prstGeom>
          <a:noFill/>
          <a:ln w="9525">
            <a:noFill/>
            <a:miter lim="800000"/>
            <a:headEnd/>
            <a:tailEnd/>
          </a:ln>
          <a:effectLst/>
        </p:spPr>
      </p:pic>
      <p:pic>
        <p:nvPicPr>
          <p:cNvPr id="126979" name="Picture 3"/>
          <p:cNvPicPr>
            <a:picLocks noChangeAspect="1" noChangeArrowheads="1"/>
          </p:cNvPicPr>
          <p:nvPr/>
        </p:nvPicPr>
        <p:blipFill>
          <a:blip r:embed="rId4"/>
          <a:srcRect l="42187" t="46462" r="32813" b="17707"/>
          <a:stretch>
            <a:fillRect/>
          </a:stretch>
        </p:blipFill>
        <p:spPr bwMode="auto">
          <a:xfrm>
            <a:off x="4572000" y="1066800"/>
            <a:ext cx="4395102" cy="4724400"/>
          </a:xfrm>
          <a:prstGeom prst="rect">
            <a:avLst/>
          </a:prstGeom>
          <a:noFill/>
          <a:ln w="9525">
            <a:noFill/>
            <a:miter lim="800000"/>
            <a:headEnd/>
            <a:tailEnd/>
          </a:ln>
          <a:effectLst/>
        </p:spPr>
      </p:pic>
      <p:sp>
        <p:nvSpPr>
          <p:cNvPr id="6" name="TextBox 5"/>
          <p:cNvSpPr txBox="1"/>
          <p:nvPr/>
        </p:nvSpPr>
        <p:spPr>
          <a:xfrm>
            <a:off x="1981200" y="6172200"/>
            <a:ext cx="5410200" cy="461665"/>
          </a:xfrm>
          <a:prstGeom prst="rect">
            <a:avLst/>
          </a:prstGeom>
          <a:solidFill>
            <a:schemeClr val="accent6">
              <a:lumMod val="20000"/>
              <a:lumOff val="80000"/>
            </a:schemeClr>
          </a:solidFill>
        </p:spPr>
        <p:txBody>
          <a:bodyPr wrap="square" rtlCol="0">
            <a:spAutoFit/>
          </a:bodyPr>
          <a:lstStyle/>
          <a:p>
            <a:r>
              <a:rPr lang="en-US" sz="2400" dirty="0" smtClean="0"/>
              <a:t>Cell cycle arrested in G2 and M phase</a:t>
            </a:r>
            <a:endParaRPr lang="en-US" sz="2400" dirty="0"/>
          </a:p>
        </p:txBody>
      </p:sp>
    </p:spTree>
    <p:extLst>
      <p:ext uri="{BB962C8B-B14F-4D97-AF65-F5344CB8AC3E}">
        <p14:creationId xmlns:p14="http://schemas.microsoft.com/office/powerpoint/2010/main" val="5449179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lstStyle/>
          <a:p>
            <a:r>
              <a:rPr lang="en-US" dirty="0" err="1" smtClean="0">
                <a:solidFill>
                  <a:schemeClr val="tx2"/>
                </a:solidFill>
              </a:rPr>
              <a:t>Paclitaxel</a:t>
            </a:r>
            <a:r>
              <a:rPr lang="en-US" dirty="0" smtClean="0">
                <a:solidFill>
                  <a:schemeClr val="tx2"/>
                </a:solidFill>
              </a:rPr>
              <a:t> </a:t>
            </a:r>
          </a:p>
          <a:p>
            <a:pPr lvl="1"/>
            <a:r>
              <a:rPr lang="en-US" dirty="0" smtClean="0"/>
              <a:t>Administered IV </a:t>
            </a:r>
          </a:p>
          <a:p>
            <a:pPr lvl="1"/>
            <a:r>
              <a:rPr lang="en-US" dirty="0" smtClean="0"/>
              <a:t>Use: advanced </a:t>
            </a:r>
            <a:r>
              <a:rPr lang="en-US" dirty="0" smtClean="0">
                <a:solidFill>
                  <a:srgbClr val="FF0000"/>
                </a:solidFill>
              </a:rPr>
              <a:t>breast &amp; ovarian cancer </a:t>
            </a:r>
            <a:r>
              <a:rPr lang="en-US" dirty="0" smtClean="0"/>
              <a:t>also lungs, esophagus, prostrate cancer </a:t>
            </a:r>
          </a:p>
          <a:p>
            <a:pPr lvl="1"/>
            <a:r>
              <a:rPr lang="en-US" dirty="0" smtClean="0"/>
              <a:t>Adverse effects: </a:t>
            </a:r>
          </a:p>
          <a:p>
            <a:pPr lvl="2"/>
            <a:r>
              <a:rPr lang="en-US" dirty="0" smtClean="0"/>
              <a:t> </a:t>
            </a:r>
            <a:r>
              <a:rPr lang="en-US" dirty="0" err="1" smtClean="0">
                <a:solidFill>
                  <a:srgbClr val="FF0000"/>
                </a:solidFill>
              </a:rPr>
              <a:t>Anaphylactoid</a:t>
            </a:r>
            <a:r>
              <a:rPr lang="en-US" dirty="0" smtClean="0">
                <a:solidFill>
                  <a:srgbClr val="FF0000"/>
                </a:solidFill>
              </a:rPr>
              <a:t> reaction </a:t>
            </a:r>
            <a:r>
              <a:rPr lang="en-US" dirty="0" smtClean="0"/>
              <a:t>because of solvent </a:t>
            </a:r>
            <a:r>
              <a:rPr lang="en-US" dirty="0" err="1" smtClean="0"/>
              <a:t>cremaphor</a:t>
            </a:r>
            <a:endParaRPr lang="en-US" dirty="0" smtClean="0"/>
          </a:p>
          <a:p>
            <a:pPr lvl="2"/>
            <a:r>
              <a:rPr lang="en-US" dirty="0" err="1" smtClean="0"/>
              <a:t>Myalgia</a:t>
            </a:r>
            <a:r>
              <a:rPr lang="en-US" dirty="0" smtClean="0"/>
              <a:t>, </a:t>
            </a:r>
            <a:r>
              <a:rPr lang="en-US" dirty="0" err="1" smtClean="0"/>
              <a:t>myelosupression</a:t>
            </a:r>
            <a:r>
              <a:rPr lang="en-US" dirty="0" smtClean="0"/>
              <a:t>, peripheral neuropathy </a:t>
            </a:r>
          </a:p>
          <a:p>
            <a:r>
              <a:rPr lang="en-US" dirty="0" err="1" smtClean="0">
                <a:solidFill>
                  <a:schemeClr val="tx2"/>
                </a:solidFill>
              </a:rPr>
              <a:t>Docetaxel</a:t>
            </a:r>
            <a:endParaRPr lang="en-US" dirty="0" smtClean="0">
              <a:solidFill>
                <a:schemeClr val="tx2"/>
              </a:solidFill>
            </a:endParaRPr>
          </a:p>
          <a:p>
            <a:pPr lvl="1"/>
            <a:r>
              <a:rPr lang="en-US" dirty="0" smtClean="0"/>
              <a:t>Oral </a:t>
            </a:r>
          </a:p>
          <a:p>
            <a:pPr lvl="1"/>
            <a:r>
              <a:rPr lang="en-US" dirty="0" smtClean="0"/>
              <a:t>Used in </a:t>
            </a:r>
            <a:r>
              <a:rPr lang="en-US" dirty="0" smtClean="0">
                <a:solidFill>
                  <a:srgbClr val="FF0000"/>
                </a:solidFill>
              </a:rPr>
              <a:t>refractory breast &amp; ovarian cancer </a:t>
            </a:r>
          </a:p>
          <a:p>
            <a:pPr lvl="1"/>
            <a:r>
              <a:rPr lang="en-US" dirty="0" smtClean="0"/>
              <a:t>Major toxicity </a:t>
            </a:r>
            <a:r>
              <a:rPr lang="en-US" dirty="0" err="1" smtClean="0">
                <a:solidFill>
                  <a:srgbClr val="FF0000"/>
                </a:solidFill>
              </a:rPr>
              <a:t>neutropenia</a:t>
            </a:r>
            <a:r>
              <a:rPr lang="en-US" dirty="0" smtClean="0"/>
              <a:t> may cause </a:t>
            </a:r>
            <a:r>
              <a:rPr lang="en-US" dirty="0" err="1" smtClean="0"/>
              <a:t>aarrhythmias</a:t>
            </a:r>
            <a:r>
              <a:rPr lang="en-US" dirty="0" smtClean="0"/>
              <a:t> , hypotension</a:t>
            </a:r>
          </a:p>
          <a:p>
            <a:pPr lvl="2"/>
            <a:endParaRPr lang="en-US" dirty="0" smtClean="0"/>
          </a:p>
          <a:p>
            <a:pPr lvl="1"/>
            <a:endParaRPr lang="en-US" dirty="0"/>
          </a:p>
        </p:txBody>
      </p:sp>
    </p:spTree>
    <p:extLst>
      <p:ext uri="{BB962C8B-B14F-4D97-AF65-F5344CB8AC3E}">
        <p14:creationId xmlns:p14="http://schemas.microsoft.com/office/powerpoint/2010/main" val="159648856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accent5">
              <a:lumMod val="20000"/>
              <a:lumOff val="80000"/>
            </a:schemeClr>
          </a:solidFill>
        </p:spPr>
        <p:txBody>
          <a:bodyPr/>
          <a:lstStyle/>
          <a:p>
            <a:r>
              <a:rPr lang="en-US" dirty="0" err="1" smtClean="0"/>
              <a:t>Epipodophyllotoxins</a:t>
            </a:r>
            <a:r>
              <a:rPr lang="en-US" dirty="0" smtClean="0"/>
              <a:t> </a:t>
            </a:r>
            <a:endParaRPr lang="en-US" dirty="0"/>
          </a:p>
        </p:txBody>
      </p:sp>
      <p:sp>
        <p:nvSpPr>
          <p:cNvPr id="3" name="Content Placeholder 2"/>
          <p:cNvSpPr>
            <a:spLocks noGrp="1"/>
          </p:cNvSpPr>
          <p:nvPr>
            <p:ph idx="1"/>
          </p:nvPr>
        </p:nvSpPr>
        <p:spPr/>
        <p:txBody>
          <a:bodyPr/>
          <a:lstStyle/>
          <a:p>
            <a:r>
              <a:rPr lang="en-US" dirty="0" err="1" smtClean="0"/>
              <a:t>Etoposide</a:t>
            </a:r>
            <a:r>
              <a:rPr lang="en-US" dirty="0" smtClean="0"/>
              <a:t> &amp; </a:t>
            </a:r>
            <a:r>
              <a:rPr lang="en-US" dirty="0" err="1" smtClean="0"/>
              <a:t>tenoposide</a:t>
            </a:r>
            <a:r>
              <a:rPr lang="en-US" dirty="0" smtClean="0"/>
              <a:t> </a:t>
            </a:r>
          </a:p>
          <a:p>
            <a:r>
              <a:rPr lang="en-US" dirty="0" err="1" smtClean="0"/>
              <a:t>Semisynthetic</a:t>
            </a:r>
            <a:r>
              <a:rPr lang="en-US" dirty="0" smtClean="0"/>
              <a:t> derivatives of </a:t>
            </a:r>
            <a:r>
              <a:rPr lang="en-US" dirty="0" err="1" smtClean="0"/>
              <a:t>podophyllotoxins</a:t>
            </a:r>
            <a:r>
              <a:rPr lang="en-US" dirty="0" smtClean="0"/>
              <a:t> </a:t>
            </a:r>
            <a:r>
              <a:rPr lang="en-US" dirty="0" err="1" smtClean="0"/>
              <a:t>podophyllum</a:t>
            </a:r>
            <a:r>
              <a:rPr lang="en-US" dirty="0" smtClean="0"/>
              <a:t> peltatum (plant glycoside) </a:t>
            </a:r>
            <a:endParaRPr lang="en-US" dirty="0"/>
          </a:p>
        </p:txBody>
      </p:sp>
      <p:pic>
        <p:nvPicPr>
          <p:cNvPr id="133122" name="Picture 2" descr="http://t3.gstatic.com/images?q=tbn:HpfbNWoRViD4kM:http://wolf.mind.net/swsbm/Images/New12-97/Podophyllum_peltatum-2.jpg"/>
          <p:cNvPicPr>
            <a:picLocks noChangeAspect="1" noChangeArrowheads="1"/>
          </p:cNvPicPr>
          <p:nvPr/>
        </p:nvPicPr>
        <p:blipFill>
          <a:blip r:embed="rId2"/>
          <a:srcRect/>
          <a:stretch>
            <a:fillRect/>
          </a:stretch>
        </p:blipFill>
        <p:spPr bwMode="auto">
          <a:xfrm>
            <a:off x="914400" y="3505200"/>
            <a:ext cx="2898318" cy="2286000"/>
          </a:xfrm>
          <a:prstGeom prst="rect">
            <a:avLst/>
          </a:prstGeom>
          <a:noFill/>
        </p:spPr>
      </p:pic>
      <p:pic>
        <p:nvPicPr>
          <p:cNvPr id="133124" name="Picture 4" descr="http://t1.gstatic.com/images?q=tbn:Sk-lptBITLxyHM:http://www.marietta.edu/~biol/biomes/images/deciduous/mayapple.jpg"/>
          <p:cNvPicPr>
            <a:picLocks noChangeAspect="1" noChangeArrowheads="1"/>
          </p:cNvPicPr>
          <p:nvPr/>
        </p:nvPicPr>
        <p:blipFill>
          <a:blip r:embed="rId3"/>
          <a:srcRect/>
          <a:stretch>
            <a:fillRect/>
          </a:stretch>
        </p:blipFill>
        <p:spPr bwMode="auto">
          <a:xfrm>
            <a:off x="5181600" y="3352800"/>
            <a:ext cx="3024551" cy="2438400"/>
          </a:xfrm>
          <a:prstGeom prst="rect">
            <a:avLst/>
          </a:prstGeom>
          <a:noFill/>
        </p:spPr>
      </p:pic>
    </p:spTree>
    <p:extLst>
      <p:ext uri="{BB962C8B-B14F-4D97-AF65-F5344CB8AC3E}">
        <p14:creationId xmlns:p14="http://schemas.microsoft.com/office/powerpoint/2010/main" val="106475411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solidFill>
            <a:schemeClr val="accent5">
              <a:lumMod val="20000"/>
              <a:lumOff val="80000"/>
            </a:schemeClr>
          </a:solidFill>
        </p:spPr>
        <p:txBody>
          <a:bodyPr/>
          <a:lstStyle/>
          <a:p>
            <a:r>
              <a:rPr lang="en-US" dirty="0" err="1" smtClean="0"/>
              <a:t>Etoposide</a:t>
            </a:r>
            <a:r>
              <a:rPr lang="en-US" dirty="0" smtClean="0"/>
              <a:t> </a:t>
            </a:r>
            <a:endParaRPr lang="en-US" dirty="0"/>
          </a:p>
        </p:txBody>
      </p:sp>
      <p:sp>
        <p:nvSpPr>
          <p:cNvPr id="5" name="Content Placeholder 4"/>
          <p:cNvSpPr>
            <a:spLocks noGrp="1"/>
          </p:cNvSpPr>
          <p:nvPr>
            <p:ph idx="1"/>
          </p:nvPr>
        </p:nvSpPr>
        <p:spPr>
          <a:xfrm>
            <a:off x="457200" y="1600201"/>
            <a:ext cx="8229600" cy="3124200"/>
          </a:xfrm>
        </p:spPr>
        <p:txBody>
          <a:bodyPr/>
          <a:lstStyle/>
          <a:p>
            <a:r>
              <a:rPr lang="en-US" dirty="0" smtClean="0"/>
              <a:t>Act in S &amp; G2 phase </a:t>
            </a:r>
          </a:p>
          <a:p>
            <a:r>
              <a:rPr lang="en-US" dirty="0" smtClean="0"/>
              <a:t>Inhibit </a:t>
            </a:r>
            <a:r>
              <a:rPr lang="en-US" dirty="0" err="1" smtClean="0"/>
              <a:t>topoisomerase</a:t>
            </a:r>
            <a:r>
              <a:rPr lang="en-US" dirty="0" smtClean="0"/>
              <a:t> II which results in breakage of DNA strands &amp; cell death </a:t>
            </a:r>
          </a:p>
          <a:p>
            <a:r>
              <a:rPr lang="en-US" dirty="0" smtClean="0"/>
              <a:t>Uses: </a:t>
            </a:r>
          </a:p>
          <a:p>
            <a:pPr lvl="1"/>
            <a:r>
              <a:rPr lang="en-US" dirty="0" smtClean="0"/>
              <a:t>Testicular tumors , </a:t>
            </a:r>
            <a:r>
              <a:rPr lang="en-US" dirty="0" err="1" smtClean="0"/>
              <a:t>squamous</a:t>
            </a:r>
            <a:r>
              <a:rPr lang="en-US" dirty="0" smtClean="0"/>
              <a:t> cell cancer of lungs </a:t>
            </a:r>
          </a:p>
          <a:p>
            <a:pPr>
              <a:buNone/>
            </a:pPr>
            <a:endParaRPr lang="en-US" dirty="0"/>
          </a:p>
        </p:txBody>
      </p:sp>
    </p:spTree>
    <p:extLst>
      <p:ext uri="{BB962C8B-B14F-4D97-AF65-F5344CB8AC3E}">
        <p14:creationId xmlns:p14="http://schemas.microsoft.com/office/powerpoint/2010/main" val="40484615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cs typeface="Arial" pitchFamily="34" charset="0"/>
                <a:sym typeface="Symbol" pitchFamily="18" charset="2"/>
              </a:rPr>
              <a:t>Geriatric Considerations</a:t>
            </a:r>
            <a:endParaRPr lang="en-US" dirty="0"/>
          </a:p>
        </p:txBody>
      </p:sp>
      <p:sp>
        <p:nvSpPr>
          <p:cNvPr id="3" name="Content Placeholder 2"/>
          <p:cNvSpPr>
            <a:spLocks noGrp="1"/>
          </p:cNvSpPr>
          <p:nvPr>
            <p:ph idx="1"/>
          </p:nvPr>
        </p:nvSpPr>
        <p:spPr/>
        <p:txBody>
          <a:bodyPr/>
          <a:lstStyle/>
          <a:p>
            <a:pPr marL="287338" indent="-287338" defTabSz="800100">
              <a:lnSpc>
                <a:spcPct val="120000"/>
              </a:lnSpc>
              <a:spcBef>
                <a:spcPct val="30000"/>
              </a:spcBef>
              <a:buClr>
                <a:srgbClr val="0000FF"/>
              </a:buClr>
              <a:buFontTx/>
              <a:buChar char="•"/>
            </a:pPr>
            <a:r>
              <a:rPr lang="en-US" dirty="0">
                <a:solidFill>
                  <a:srgbClr val="000000"/>
                </a:solidFill>
                <a:cs typeface="Arial" pitchFamily="34" charset="0"/>
                <a:sym typeface="Symbol" pitchFamily="18" charset="2"/>
              </a:rPr>
              <a:t> Oral absorption</a:t>
            </a:r>
          </a:p>
          <a:p>
            <a:pPr marL="287338" indent="-287338" defTabSz="800100">
              <a:lnSpc>
                <a:spcPct val="120000"/>
              </a:lnSpc>
              <a:spcBef>
                <a:spcPct val="30000"/>
              </a:spcBef>
              <a:buClr>
                <a:srgbClr val="0000FF"/>
              </a:buClr>
              <a:buFontTx/>
              <a:buChar char="•"/>
            </a:pPr>
            <a:r>
              <a:rPr lang="en-US" dirty="0">
                <a:solidFill>
                  <a:srgbClr val="000000"/>
                </a:solidFill>
                <a:cs typeface="Arial" pitchFamily="34" charset="0"/>
                <a:sym typeface="Symbol" pitchFamily="18" charset="2"/>
              </a:rPr>
              <a:t> Plasma protein concentration</a:t>
            </a:r>
          </a:p>
          <a:p>
            <a:pPr marL="287338" indent="-287338" defTabSz="800100">
              <a:lnSpc>
                <a:spcPct val="120000"/>
              </a:lnSpc>
              <a:spcBef>
                <a:spcPct val="30000"/>
              </a:spcBef>
              <a:buClr>
                <a:srgbClr val="0000FF"/>
              </a:buClr>
              <a:buFontTx/>
              <a:buChar char="•"/>
            </a:pPr>
            <a:r>
              <a:rPr lang="en-US" dirty="0">
                <a:solidFill>
                  <a:srgbClr val="000000"/>
                </a:solidFill>
                <a:cs typeface="Arial" pitchFamily="34" charset="0"/>
                <a:sym typeface="Symbol" pitchFamily="18" charset="2"/>
              </a:rPr>
              <a:t> Muscle mass,  body fat</a:t>
            </a:r>
          </a:p>
          <a:p>
            <a:pPr marL="287338" indent="-287338" defTabSz="800100">
              <a:lnSpc>
                <a:spcPct val="120000"/>
              </a:lnSpc>
              <a:spcBef>
                <a:spcPct val="30000"/>
              </a:spcBef>
              <a:buClr>
                <a:srgbClr val="0000FF"/>
              </a:buClr>
              <a:buFontTx/>
              <a:buChar char="•"/>
            </a:pPr>
            <a:r>
              <a:rPr lang="en-US" dirty="0">
                <a:solidFill>
                  <a:srgbClr val="000000"/>
                </a:solidFill>
                <a:cs typeface="Arial" pitchFamily="34" charset="0"/>
                <a:sym typeface="Symbol" pitchFamily="18" charset="2"/>
              </a:rPr>
              <a:t> Liver/renal function</a:t>
            </a:r>
          </a:p>
          <a:p>
            <a:pPr marL="287338" indent="-287338" defTabSz="800100">
              <a:lnSpc>
                <a:spcPct val="120000"/>
              </a:lnSpc>
              <a:spcBef>
                <a:spcPct val="30000"/>
              </a:spcBef>
              <a:buClr>
                <a:srgbClr val="0000FF"/>
              </a:buClr>
              <a:buFontTx/>
              <a:buChar char="•"/>
            </a:pPr>
            <a:r>
              <a:rPr lang="en-US" dirty="0">
                <a:solidFill>
                  <a:srgbClr val="000000"/>
                </a:solidFill>
                <a:cs typeface="Arial" pitchFamily="34" charset="0"/>
                <a:sym typeface="Symbol" pitchFamily="18" charset="2"/>
              </a:rPr>
              <a:t>Multiple drugs</a:t>
            </a:r>
          </a:p>
          <a:p>
            <a:pPr marL="287338" indent="-287338" defTabSz="800100">
              <a:lnSpc>
                <a:spcPct val="120000"/>
              </a:lnSpc>
              <a:spcBef>
                <a:spcPct val="30000"/>
              </a:spcBef>
              <a:buClr>
                <a:srgbClr val="0000FF"/>
              </a:buClr>
              <a:buFontTx/>
              <a:buChar char="•"/>
            </a:pPr>
            <a:r>
              <a:rPr lang="en-US" dirty="0">
                <a:solidFill>
                  <a:srgbClr val="000000"/>
                </a:solidFill>
                <a:cs typeface="Arial" pitchFamily="34" charset="0"/>
                <a:sym typeface="Symbol" pitchFamily="18" charset="2"/>
              </a:rPr>
              <a:t>Multiple diseases</a:t>
            </a:r>
          </a:p>
          <a:p>
            <a:endParaRPr lang="en-US" dirty="0"/>
          </a:p>
        </p:txBody>
      </p:sp>
    </p:spTree>
    <p:extLst>
      <p:ext uri="{BB962C8B-B14F-4D97-AF65-F5344CB8AC3E}">
        <p14:creationId xmlns:p14="http://schemas.microsoft.com/office/powerpoint/2010/main" val="425457493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534400" cy="5562600"/>
          </a:xfrm>
        </p:spPr>
        <p:txBody>
          <a:bodyPr/>
          <a:lstStyle/>
          <a:p>
            <a:r>
              <a:rPr lang="en-US" dirty="0" smtClean="0"/>
              <a:t>Derived from </a:t>
            </a:r>
            <a:r>
              <a:rPr lang="en-US" dirty="0" err="1" smtClean="0"/>
              <a:t>camptotheca</a:t>
            </a:r>
            <a:r>
              <a:rPr lang="en-US" dirty="0" smtClean="0"/>
              <a:t> </a:t>
            </a:r>
            <a:r>
              <a:rPr lang="en-US" dirty="0" err="1" smtClean="0"/>
              <a:t>accuminata</a:t>
            </a:r>
            <a:endParaRPr lang="en-US" dirty="0" smtClean="0"/>
          </a:p>
          <a:p>
            <a:r>
              <a:rPr lang="en-US" dirty="0" smtClean="0"/>
              <a:t>Inhibit </a:t>
            </a:r>
            <a:r>
              <a:rPr lang="en-US" dirty="0" err="1" smtClean="0">
                <a:solidFill>
                  <a:srgbClr val="FF0000"/>
                </a:solidFill>
              </a:rPr>
              <a:t>Topoisomerase</a:t>
            </a:r>
            <a:r>
              <a:rPr lang="en-US" dirty="0" smtClean="0">
                <a:solidFill>
                  <a:srgbClr val="FF0000"/>
                </a:solidFill>
              </a:rPr>
              <a:t> I</a:t>
            </a:r>
            <a:r>
              <a:rPr lang="en-US" dirty="0" smtClean="0"/>
              <a:t>:  No resealing of DNA after strand has untwisted </a:t>
            </a:r>
          </a:p>
          <a:p>
            <a:r>
              <a:rPr lang="en-US" dirty="0" err="1" smtClean="0"/>
              <a:t>Topotecan</a:t>
            </a:r>
            <a:r>
              <a:rPr lang="en-US" dirty="0" smtClean="0"/>
              <a:t>:</a:t>
            </a:r>
          </a:p>
          <a:p>
            <a:pPr lvl="1"/>
            <a:r>
              <a:rPr lang="en-US" dirty="0" smtClean="0"/>
              <a:t>Used in metastatic ovarian cancer </a:t>
            </a:r>
          </a:p>
          <a:p>
            <a:pPr lvl="1"/>
            <a:r>
              <a:rPr lang="en-US" dirty="0" smtClean="0"/>
              <a:t>Major toxicity is bone marrow depression </a:t>
            </a:r>
          </a:p>
          <a:p>
            <a:r>
              <a:rPr lang="en-US" dirty="0" err="1" smtClean="0"/>
              <a:t>Irinotecan</a:t>
            </a:r>
            <a:r>
              <a:rPr lang="en-US" dirty="0" smtClean="0"/>
              <a:t> </a:t>
            </a:r>
          </a:p>
          <a:p>
            <a:pPr lvl="1"/>
            <a:r>
              <a:rPr lang="en-US" dirty="0" smtClean="0"/>
              <a:t>Used in metastatic cancer of colon/rectum </a:t>
            </a:r>
          </a:p>
          <a:p>
            <a:pPr lvl="1"/>
            <a:r>
              <a:rPr lang="en-US" dirty="0" smtClean="0"/>
              <a:t>Toxicity: diarrhoea, </a:t>
            </a:r>
            <a:r>
              <a:rPr lang="en-US" dirty="0" err="1" smtClean="0"/>
              <a:t>neutropenia</a:t>
            </a:r>
            <a:r>
              <a:rPr lang="en-US" dirty="0" smtClean="0"/>
              <a:t>, thrombocytopenia, cholinergic side effects </a:t>
            </a:r>
            <a:endParaRPr lang="en-US" dirty="0"/>
          </a:p>
        </p:txBody>
      </p:sp>
      <p:sp>
        <p:nvSpPr>
          <p:cNvPr id="4" name="Title 1"/>
          <p:cNvSpPr>
            <a:spLocks noGrp="1"/>
          </p:cNvSpPr>
          <p:nvPr>
            <p:ph type="title"/>
          </p:nvPr>
        </p:nvSpPr>
        <p:spPr>
          <a:xfrm>
            <a:off x="0" y="0"/>
            <a:ext cx="9144000" cy="838200"/>
          </a:xfrm>
          <a:solidFill>
            <a:schemeClr val="accent5">
              <a:lumMod val="20000"/>
              <a:lumOff val="80000"/>
            </a:schemeClr>
          </a:solidFill>
        </p:spPr>
        <p:txBody>
          <a:bodyPr/>
          <a:lstStyle/>
          <a:p>
            <a:r>
              <a:rPr lang="en-US" dirty="0" err="1" smtClean="0"/>
              <a:t>Camptothecin</a:t>
            </a:r>
            <a:r>
              <a:rPr lang="en-US" dirty="0" smtClean="0"/>
              <a:t> analogs </a:t>
            </a:r>
            <a:endParaRPr lang="en-US" dirty="0"/>
          </a:p>
        </p:txBody>
      </p:sp>
    </p:spTree>
    <p:extLst>
      <p:ext uri="{BB962C8B-B14F-4D97-AF65-F5344CB8AC3E}">
        <p14:creationId xmlns:p14="http://schemas.microsoft.com/office/powerpoint/2010/main" val="115423245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Cell cycle non specific drugs </a:t>
            </a:r>
          </a:p>
          <a:p>
            <a:r>
              <a:rPr lang="en-US" dirty="0" smtClean="0"/>
              <a:t>Derived from </a:t>
            </a:r>
            <a:r>
              <a:rPr lang="en-US" dirty="0" err="1" smtClean="0"/>
              <a:t>streptomyces</a:t>
            </a:r>
            <a:r>
              <a:rPr lang="en-US" dirty="0" smtClean="0"/>
              <a:t> species </a:t>
            </a:r>
          </a:p>
          <a:p>
            <a:r>
              <a:rPr lang="en-US" dirty="0" smtClean="0"/>
              <a:t>MOA:</a:t>
            </a:r>
          </a:p>
          <a:p>
            <a:pPr lvl="1"/>
            <a:r>
              <a:rPr lang="en-US" dirty="0" smtClean="0"/>
              <a:t>Intercalation in the DNA  between adjoining nucleotide pairs – blocks DNA &amp; RNA synthesis </a:t>
            </a:r>
          </a:p>
          <a:p>
            <a:pPr lvl="1"/>
            <a:r>
              <a:rPr lang="en-US" dirty="0" smtClean="0"/>
              <a:t>Generation of oxygen radicals which mediate single strand scission of DNA </a:t>
            </a:r>
          </a:p>
          <a:p>
            <a:pPr lvl="1"/>
            <a:r>
              <a:rPr lang="en-US" dirty="0" smtClean="0"/>
              <a:t>Action on </a:t>
            </a:r>
            <a:r>
              <a:rPr lang="en-US" dirty="0" err="1" smtClean="0"/>
              <a:t>Topoisomerase</a:t>
            </a:r>
            <a:r>
              <a:rPr lang="en-US" dirty="0" smtClean="0"/>
              <a:t> II </a:t>
            </a:r>
            <a:endParaRPr lang="en-US" dirty="0"/>
          </a:p>
        </p:txBody>
      </p:sp>
      <p:sp>
        <p:nvSpPr>
          <p:cNvPr id="4" name="Title 1"/>
          <p:cNvSpPr>
            <a:spLocks noGrp="1"/>
          </p:cNvSpPr>
          <p:nvPr>
            <p:ph type="title"/>
          </p:nvPr>
        </p:nvSpPr>
        <p:spPr>
          <a:xfrm>
            <a:off x="0" y="0"/>
            <a:ext cx="9144000" cy="838200"/>
          </a:xfrm>
          <a:solidFill>
            <a:schemeClr val="accent5">
              <a:lumMod val="20000"/>
              <a:lumOff val="80000"/>
            </a:schemeClr>
          </a:solidFill>
        </p:spPr>
        <p:txBody>
          <a:bodyPr/>
          <a:lstStyle/>
          <a:p>
            <a:r>
              <a:rPr lang="en-US" dirty="0" smtClean="0"/>
              <a:t>Anticancer antibiotics </a:t>
            </a:r>
            <a:endParaRPr lang="en-US" dirty="0"/>
          </a:p>
        </p:txBody>
      </p:sp>
    </p:spTree>
    <p:extLst>
      <p:ext uri="{BB962C8B-B14F-4D97-AF65-F5344CB8AC3E}">
        <p14:creationId xmlns:p14="http://schemas.microsoft.com/office/powerpoint/2010/main" val="34979773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5638800" cy="5638800"/>
          </a:xfrm>
        </p:spPr>
        <p:txBody>
          <a:bodyPr/>
          <a:lstStyle/>
          <a:p>
            <a:r>
              <a:rPr lang="en-US" dirty="0" smtClean="0">
                <a:solidFill>
                  <a:srgbClr val="00B050"/>
                </a:solidFill>
              </a:rPr>
              <a:t>Uses: </a:t>
            </a:r>
          </a:p>
          <a:p>
            <a:pPr lvl="1"/>
            <a:r>
              <a:rPr lang="en-US" dirty="0" err="1" smtClean="0"/>
              <a:t>Wilms</a:t>
            </a:r>
            <a:r>
              <a:rPr lang="en-US" dirty="0" smtClean="0"/>
              <a:t> tumor,</a:t>
            </a:r>
          </a:p>
          <a:p>
            <a:pPr lvl="1"/>
            <a:r>
              <a:rPr lang="en-US" dirty="0" smtClean="0"/>
              <a:t> gestational </a:t>
            </a:r>
            <a:r>
              <a:rPr lang="en-US" dirty="0" err="1" smtClean="0"/>
              <a:t>choriocarcinoma</a:t>
            </a:r>
            <a:endParaRPr lang="en-US" dirty="0" smtClean="0"/>
          </a:p>
          <a:p>
            <a:r>
              <a:rPr lang="en-US" dirty="0" smtClean="0">
                <a:solidFill>
                  <a:srgbClr val="00B050"/>
                </a:solidFill>
              </a:rPr>
              <a:t>Adverse effects </a:t>
            </a:r>
          </a:p>
          <a:p>
            <a:pPr lvl="1"/>
            <a:r>
              <a:rPr lang="en-US" dirty="0" smtClean="0"/>
              <a:t>bone marrow </a:t>
            </a:r>
            <a:r>
              <a:rPr lang="en-US" dirty="0" err="1" smtClean="0"/>
              <a:t>supression</a:t>
            </a:r>
            <a:r>
              <a:rPr lang="en-US" dirty="0" smtClean="0"/>
              <a:t> </a:t>
            </a:r>
          </a:p>
          <a:p>
            <a:pPr lvl="1"/>
            <a:r>
              <a:rPr lang="en-US" dirty="0" smtClean="0"/>
              <a:t>Irritant like </a:t>
            </a:r>
            <a:r>
              <a:rPr lang="en-US" dirty="0" err="1" smtClean="0"/>
              <a:t>meclorethamine</a:t>
            </a:r>
            <a:r>
              <a:rPr lang="en-US" dirty="0" smtClean="0"/>
              <a:t> </a:t>
            </a:r>
          </a:p>
          <a:p>
            <a:pPr lvl="1"/>
            <a:r>
              <a:rPr lang="en-US" dirty="0" smtClean="0"/>
              <a:t>sensitizes to radiation, and inflammation  at sites of prior radiation therapy may occur</a:t>
            </a:r>
          </a:p>
          <a:p>
            <a:pPr lvl="1"/>
            <a:r>
              <a:rPr lang="en-US" dirty="0" smtClean="0"/>
              <a:t>Gastrointestinal adverse effects </a:t>
            </a:r>
          </a:p>
          <a:p>
            <a:pPr>
              <a:buNone/>
            </a:pPr>
            <a:endParaRPr lang="en-US" dirty="0"/>
          </a:p>
        </p:txBody>
      </p:sp>
      <p:sp>
        <p:nvSpPr>
          <p:cNvPr id="4" name="Title 1"/>
          <p:cNvSpPr>
            <a:spLocks noGrp="1"/>
          </p:cNvSpPr>
          <p:nvPr>
            <p:ph type="title"/>
          </p:nvPr>
        </p:nvSpPr>
        <p:spPr>
          <a:xfrm>
            <a:off x="0" y="0"/>
            <a:ext cx="9144000" cy="838200"/>
          </a:xfrm>
          <a:solidFill>
            <a:schemeClr val="accent5">
              <a:lumMod val="20000"/>
              <a:lumOff val="80000"/>
            </a:schemeClr>
          </a:solidFill>
        </p:spPr>
        <p:txBody>
          <a:bodyPr/>
          <a:lstStyle/>
          <a:p>
            <a:r>
              <a:rPr lang="en-US" dirty="0" err="1" smtClean="0"/>
              <a:t>Dactinomycin</a:t>
            </a:r>
            <a:r>
              <a:rPr lang="en-US" dirty="0" smtClean="0"/>
              <a:t> </a:t>
            </a:r>
            <a:endParaRPr lang="en-US" dirty="0"/>
          </a:p>
        </p:txBody>
      </p:sp>
      <p:pic>
        <p:nvPicPr>
          <p:cNvPr id="136194" name="Picture 2"/>
          <p:cNvPicPr>
            <a:picLocks noChangeAspect="1" noChangeArrowheads="1"/>
          </p:cNvPicPr>
          <p:nvPr/>
        </p:nvPicPr>
        <p:blipFill>
          <a:blip r:embed="rId3"/>
          <a:srcRect l="42969" t="29167" r="38281" b="25000"/>
          <a:stretch>
            <a:fillRect/>
          </a:stretch>
        </p:blipFill>
        <p:spPr bwMode="auto">
          <a:xfrm>
            <a:off x="6096000" y="990600"/>
            <a:ext cx="2667000" cy="4889500"/>
          </a:xfrm>
          <a:prstGeom prst="rect">
            <a:avLst/>
          </a:prstGeom>
          <a:noFill/>
          <a:ln w="9525">
            <a:noFill/>
            <a:miter lim="800000"/>
            <a:headEnd/>
            <a:tailEnd/>
          </a:ln>
          <a:effectLst/>
        </p:spPr>
      </p:pic>
    </p:spTree>
    <p:extLst>
      <p:ext uri="{BB962C8B-B14F-4D97-AF65-F5344CB8AC3E}">
        <p14:creationId xmlns:p14="http://schemas.microsoft.com/office/powerpoint/2010/main" val="8950848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lstStyle/>
          <a:p>
            <a:r>
              <a:rPr lang="en-US" dirty="0" smtClean="0"/>
              <a:t>Doxorubicin &amp; </a:t>
            </a:r>
            <a:r>
              <a:rPr lang="en-US" dirty="0" err="1" smtClean="0"/>
              <a:t>Daunorubucin</a:t>
            </a:r>
            <a:r>
              <a:rPr lang="en-US" dirty="0" smtClean="0"/>
              <a:t> </a:t>
            </a:r>
            <a:endParaRPr lang="en-US" dirty="0"/>
          </a:p>
        </p:txBody>
      </p:sp>
      <p:pic>
        <p:nvPicPr>
          <p:cNvPr id="137218" name="Picture 2"/>
          <p:cNvPicPr>
            <a:picLocks noChangeAspect="1" noChangeArrowheads="1"/>
          </p:cNvPicPr>
          <p:nvPr/>
        </p:nvPicPr>
        <p:blipFill>
          <a:blip r:embed="rId2"/>
          <a:srcRect l="42969" t="42708" r="28906" b="16667"/>
          <a:stretch>
            <a:fillRect/>
          </a:stretch>
        </p:blipFill>
        <p:spPr bwMode="auto">
          <a:xfrm>
            <a:off x="2057400" y="1143000"/>
            <a:ext cx="4953000" cy="5365750"/>
          </a:xfrm>
          <a:prstGeom prst="rect">
            <a:avLst/>
          </a:prstGeom>
          <a:noFill/>
          <a:ln w="9525">
            <a:noFill/>
            <a:miter lim="800000"/>
            <a:headEnd/>
            <a:tailEnd/>
          </a:ln>
          <a:effectLst/>
        </p:spPr>
      </p:pic>
    </p:spTree>
    <p:extLst>
      <p:ext uri="{BB962C8B-B14F-4D97-AF65-F5344CB8AC3E}">
        <p14:creationId xmlns:p14="http://schemas.microsoft.com/office/powerpoint/2010/main" val="400995632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lstStyle/>
          <a:p>
            <a:r>
              <a:rPr lang="en-US" dirty="0" smtClean="0">
                <a:solidFill>
                  <a:srgbClr val="00B050"/>
                </a:solidFill>
              </a:rPr>
              <a:t>Doxorubicin:</a:t>
            </a:r>
          </a:p>
          <a:p>
            <a:pPr lvl="1"/>
            <a:r>
              <a:rPr lang="en-US" dirty="0" smtClean="0"/>
              <a:t>Used in acute </a:t>
            </a:r>
            <a:r>
              <a:rPr lang="en-US" dirty="0" err="1" smtClean="0"/>
              <a:t>leukemias</a:t>
            </a:r>
            <a:r>
              <a:rPr lang="en-US" dirty="0" smtClean="0"/>
              <a:t>, malignant lymphoma and many solid tumors, direct instillation in bladder cancer </a:t>
            </a:r>
          </a:p>
          <a:p>
            <a:r>
              <a:rPr lang="en-US" dirty="0" err="1" smtClean="0">
                <a:solidFill>
                  <a:srgbClr val="00B050"/>
                </a:solidFill>
              </a:rPr>
              <a:t>Daunorubicin</a:t>
            </a:r>
            <a:r>
              <a:rPr lang="en-US" dirty="0" smtClean="0">
                <a:solidFill>
                  <a:srgbClr val="00B050"/>
                </a:solidFill>
              </a:rPr>
              <a:t>:</a:t>
            </a:r>
          </a:p>
          <a:p>
            <a:pPr lvl="1"/>
            <a:r>
              <a:rPr lang="en-US" dirty="0" smtClean="0"/>
              <a:t>Use limited to ALL and granulocytic </a:t>
            </a:r>
            <a:r>
              <a:rPr lang="en-US" dirty="0" err="1" smtClean="0"/>
              <a:t>leukemias</a:t>
            </a:r>
            <a:r>
              <a:rPr lang="en-US" dirty="0" smtClean="0"/>
              <a:t> </a:t>
            </a:r>
          </a:p>
          <a:p>
            <a:r>
              <a:rPr lang="en-US" dirty="0" smtClean="0"/>
              <a:t>Toxicity:	</a:t>
            </a:r>
          </a:p>
          <a:p>
            <a:pPr lvl="1"/>
            <a:r>
              <a:rPr lang="en-US" dirty="0" smtClean="0"/>
              <a:t>Both cause cardiotoxicity (</a:t>
            </a:r>
            <a:r>
              <a:rPr lang="en-US" dirty="0" err="1" smtClean="0"/>
              <a:t>cardiomyopathy</a:t>
            </a:r>
            <a:r>
              <a:rPr lang="en-US" dirty="0" smtClean="0"/>
              <a:t>) </a:t>
            </a:r>
          </a:p>
          <a:p>
            <a:pPr lvl="1"/>
            <a:r>
              <a:rPr lang="en-US" dirty="0" smtClean="0"/>
              <a:t>Marrow  Depression, Alopecia </a:t>
            </a:r>
          </a:p>
          <a:p>
            <a:pPr>
              <a:buNone/>
            </a:pPr>
            <a:endParaRPr lang="en-US" dirty="0"/>
          </a:p>
        </p:txBody>
      </p:sp>
    </p:spTree>
    <p:extLst>
      <p:ext uri="{BB962C8B-B14F-4D97-AF65-F5344CB8AC3E}">
        <p14:creationId xmlns:p14="http://schemas.microsoft.com/office/powerpoint/2010/main" val="29253758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458200" cy="6172200"/>
          </a:xfrm>
        </p:spPr>
        <p:txBody>
          <a:bodyPr>
            <a:normAutofit lnSpcReduction="10000"/>
          </a:bodyPr>
          <a:lstStyle/>
          <a:p>
            <a:r>
              <a:rPr lang="en-US" dirty="0" smtClean="0">
                <a:solidFill>
                  <a:srgbClr val="00B050"/>
                </a:solidFill>
              </a:rPr>
              <a:t>Mitoxantrone </a:t>
            </a:r>
          </a:p>
          <a:p>
            <a:pPr lvl="1"/>
            <a:r>
              <a:rPr lang="en-US" dirty="0" smtClean="0"/>
              <a:t>Analog of doxorubicin </a:t>
            </a:r>
          </a:p>
          <a:p>
            <a:pPr lvl="1"/>
            <a:r>
              <a:rPr lang="en-US" dirty="0" smtClean="0"/>
              <a:t>Lower cardiotoxicity </a:t>
            </a:r>
          </a:p>
          <a:p>
            <a:pPr lvl="1"/>
            <a:r>
              <a:rPr lang="en-US" dirty="0" smtClean="0"/>
              <a:t>Uses: Acute leukemia, CML, Non Hodgkin </a:t>
            </a:r>
          </a:p>
          <a:p>
            <a:r>
              <a:rPr lang="en-US" dirty="0" smtClean="0">
                <a:solidFill>
                  <a:srgbClr val="00B050"/>
                </a:solidFill>
              </a:rPr>
              <a:t>Mitomycin C </a:t>
            </a:r>
          </a:p>
          <a:p>
            <a:pPr lvl="1"/>
            <a:r>
              <a:rPr lang="en-US" dirty="0" smtClean="0"/>
              <a:t>Highly toxic used only in resistant cancers of stomach, colon, rectum</a:t>
            </a:r>
          </a:p>
          <a:p>
            <a:pPr lvl="1"/>
            <a:r>
              <a:rPr lang="en-US" dirty="0" smtClean="0"/>
              <a:t>Transformed to form which acts like alkylating agent </a:t>
            </a:r>
          </a:p>
          <a:p>
            <a:r>
              <a:rPr lang="en-US" dirty="0" smtClean="0">
                <a:solidFill>
                  <a:srgbClr val="00B050"/>
                </a:solidFill>
              </a:rPr>
              <a:t>Mithramycin </a:t>
            </a:r>
          </a:p>
          <a:p>
            <a:pPr lvl="1"/>
            <a:r>
              <a:rPr lang="en-US" dirty="0" smtClean="0"/>
              <a:t>Reduces blood calcium levels by inhibiting osteoclasts </a:t>
            </a:r>
          </a:p>
          <a:p>
            <a:pPr lvl="1"/>
            <a:r>
              <a:rPr lang="en-US" dirty="0" smtClean="0"/>
              <a:t>Used in T/t of hypercalcemia with bone metastasis </a:t>
            </a:r>
            <a:endParaRPr lang="en-US" dirty="0"/>
          </a:p>
        </p:txBody>
      </p:sp>
    </p:spTree>
    <p:extLst>
      <p:ext uri="{BB962C8B-B14F-4D97-AF65-F5344CB8AC3E}">
        <p14:creationId xmlns:p14="http://schemas.microsoft.com/office/powerpoint/2010/main" val="370122038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accent5">
              <a:lumMod val="20000"/>
              <a:lumOff val="80000"/>
            </a:schemeClr>
          </a:solidFill>
        </p:spPr>
        <p:txBody>
          <a:bodyPr/>
          <a:lstStyle/>
          <a:p>
            <a:r>
              <a:rPr lang="en-US" dirty="0" err="1" smtClean="0"/>
              <a:t>Bleomycin</a:t>
            </a:r>
            <a:r>
              <a:rPr lang="en-US" dirty="0" smtClean="0"/>
              <a:t> </a:t>
            </a:r>
            <a:endParaRPr lang="en-US" dirty="0"/>
          </a:p>
        </p:txBody>
      </p:sp>
      <p:sp>
        <p:nvSpPr>
          <p:cNvPr id="5" name="TextBox 4"/>
          <p:cNvSpPr txBox="1"/>
          <p:nvPr/>
        </p:nvSpPr>
        <p:spPr>
          <a:xfrm>
            <a:off x="304800" y="1219200"/>
            <a:ext cx="31242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Reacts with iron, copper &amp; O</a:t>
            </a:r>
            <a:r>
              <a:rPr lang="en-US" sz="2400" baseline="-25000" dirty="0" smtClean="0"/>
              <a:t>2</a:t>
            </a:r>
            <a:r>
              <a:rPr lang="en-US" sz="2400" dirty="0" smtClean="0"/>
              <a:t>  in presence of CYP -450 </a:t>
            </a:r>
            <a:r>
              <a:rPr lang="en-US" sz="2400" dirty="0" err="1" smtClean="0"/>
              <a:t>reductase</a:t>
            </a:r>
            <a:r>
              <a:rPr lang="en-US" sz="2400" dirty="0" smtClean="0"/>
              <a:t>  </a:t>
            </a:r>
            <a:endParaRPr lang="en-US" sz="2400" dirty="0"/>
          </a:p>
        </p:txBody>
      </p:sp>
      <p:sp>
        <p:nvSpPr>
          <p:cNvPr id="6" name="TextBox 5"/>
          <p:cNvSpPr txBox="1"/>
          <p:nvPr/>
        </p:nvSpPr>
        <p:spPr>
          <a:xfrm>
            <a:off x="304800" y="3505200"/>
            <a:ext cx="31242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Also can intercalate between DNA strands </a:t>
            </a:r>
            <a:endParaRPr lang="en-US" sz="2400" dirty="0"/>
          </a:p>
        </p:txBody>
      </p:sp>
      <p:pic>
        <p:nvPicPr>
          <p:cNvPr id="7" name="Picture 2"/>
          <p:cNvPicPr>
            <a:picLocks noChangeAspect="1" noChangeArrowheads="1"/>
          </p:cNvPicPr>
          <p:nvPr/>
        </p:nvPicPr>
        <p:blipFill>
          <a:blip r:embed="rId3"/>
          <a:srcRect l="43750" t="58958" r="35156" b="15625"/>
          <a:stretch>
            <a:fillRect/>
          </a:stretch>
        </p:blipFill>
        <p:spPr bwMode="auto">
          <a:xfrm>
            <a:off x="4724400" y="3298613"/>
            <a:ext cx="3657600" cy="3305387"/>
          </a:xfrm>
          <a:prstGeom prst="rect">
            <a:avLst/>
          </a:prstGeom>
          <a:noFill/>
          <a:ln w="9525">
            <a:noFill/>
            <a:miter lim="800000"/>
            <a:headEnd/>
            <a:tailEnd/>
          </a:ln>
          <a:effectLst/>
        </p:spPr>
      </p:pic>
      <p:sp>
        <p:nvSpPr>
          <p:cNvPr id="9" name="TextBox 8"/>
          <p:cNvSpPr txBox="1"/>
          <p:nvPr/>
        </p:nvSpPr>
        <p:spPr>
          <a:xfrm>
            <a:off x="4724400" y="1066800"/>
            <a:ext cx="3429000" cy="461665"/>
          </a:xfrm>
          <a:prstGeom prst="rect">
            <a:avLst/>
          </a:prstGeom>
          <a:noFill/>
        </p:spPr>
        <p:txBody>
          <a:bodyPr wrap="square" rtlCol="0">
            <a:spAutoFit/>
          </a:bodyPr>
          <a:lstStyle/>
          <a:p>
            <a:r>
              <a:rPr lang="en-US" sz="2400" dirty="0" smtClean="0"/>
              <a:t>DNA – </a:t>
            </a:r>
            <a:r>
              <a:rPr lang="en-US" sz="2400" dirty="0" err="1" smtClean="0"/>
              <a:t>bleomycin</a:t>
            </a:r>
            <a:r>
              <a:rPr lang="en-US" sz="2400" dirty="0" smtClean="0"/>
              <a:t> – Fe</a:t>
            </a:r>
            <a:r>
              <a:rPr lang="en-US" sz="2400" baseline="30000" dirty="0" smtClean="0"/>
              <a:t>2+</a:t>
            </a:r>
            <a:endParaRPr lang="en-US" sz="2400" baseline="30000" dirty="0"/>
          </a:p>
        </p:txBody>
      </p:sp>
      <p:sp>
        <p:nvSpPr>
          <p:cNvPr id="10" name="TextBox 9"/>
          <p:cNvSpPr txBox="1"/>
          <p:nvPr/>
        </p:nvSpPr>
        <p:spPr>
          <a:xfrm>
            <a:off x="4876800" y="2129135"/>
            <a:ext cx="3429000" cy="461665"/>
          </a:xfrm>
          <a:prstGeom prst="rect">
            <a:avLst/>
          </a:prstGeom>
          <a:noFill/>
        </p:spPr>
        <p:txBody>
          <a:bodyPr wrap="square" rtlCol="0">
            <a:spAutoFit/>
          </a:bodyPr>
          <a:lstStyle/>
          <a:p>
            <a:r>
              <a:rPr lang="en-US" sz="2400" dirty="0" smtClean="0"/>
              <a:t>DNA – </a:t>
            </a:r>
            <a:r>
              <a:rPr lang="en-US" sz="2400" dirty="0" err="1" smtClean="0"/>
              <a:t>bleomycin</a:t>
            </a:r>
            <a:r>
              <a:rPr lang="en-US" sz="2400" dirty="0" smtClean="0"/>
              <a:t> – Fe</a:t>
            </a:r>
            <a:r>
              <a:rPr lang="en-US" sz="2400" baseline="30000" dirty="0" smtClean="0"/>
              <a:t>3+</a:t>
            </a:r>
            <a:endParaRPr lang="en-US" sz="2400" baseline="30000" dirty="0"/>
          </a:p>
        </p:txBody>
      </p:sp>
      <p:cxnSp>
        <p:nvCxnSpPr>
          <p:cNvPr id="13" name="Straight Arrow Connector 12"/>
          <p:cNvCxnSpPr/>
          <p:nvPr/>
        </p:nvCxnSpPr>
        <p:spPr>
          <a:xfrm rot="5400000">
            <a:off x="6134100" y="1790700"/>
            <a:ext cx="3810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rot="5400000">
            <a:off x="6134894" y="2932906"/>
            <a:ext cx="3810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975464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410200"/>
          </a:xfrm>
        </p:spPr>
        <p:txBody>
          <a:bodyPr/>
          <a:lstStyle/>
          <a:p>
            <a:r>
              <a:rPr lang="en-US" dirty="0" smtClean="0"/>
              <a:t>Uses :</a:t>
            </a:r>
          </a:p>
          <a:p>
            <a:pPr lvl="1"/>
            <a:r>
              <a:rPr lang="en-US" dirty="0" err="1" smtClean="0"/>
              <a:t>Epidermoid</a:t>
            </a:r>
            <a:r>
              <a:rPr lang="en-US" dirty="0" smtClean="0"/>
              <a:t> cancers of skin, oral cavity, genitourinary tract, esophagus </a:t>
            </a:r>
          </a:p>
          <a:p>
            <a:pPr lvl="1"/>
            <a:r>
              <a:rPr lang="en-US" dirty="0" smtClean="0"/>
              <a:t>Testicular tumors </a:t>
            </a:r>
          </a:p>
          <a:p>
            <a:pPr lvl="1"/>
            <a:r>
              <a:rPr lang="en-US" dirty="0" err="1" smtClean="0"/>
              <a:t>Hodgkins</a:t>
            </a:r>
            <a:r>
              <a:rPr lang="en-US" dirty="0" smtClean="0"/>
              <a:t> lymphoma</a:t>
            </a:r>
          </a:p>
          <a:p>
            <a:r>
              <a:rPr lang="en-US" dirty="0" smtClean="0"/>
              <a:t>Adverse effects:</a:t>
            </a:r>
          </a:p>
          <a:p>
            <a:pPr lvl="1"/>
            <a:r>
              <a:rPr lang="en-US" dirty="0" err="1" smtClean="0"/>
              <a:t>Pneumonitis</a:t>
            </a:r>
            <a:r>
              <a:rPr lang="en-US" dirty="0" smtClean="0"/>
              <a:t> </a:t>
            </a:r>
          </a:p>
          <a:p>
            <a:pPr lvl="1"/>
            <a:r>
              <a:rPr lang="en-US" dirty="0" smtClean="0"/>
              <a:t>Fatal pulmonary fibrosis </a:t>
            </a:r>
          </a:p>
          <a:p>
            <a:pPr lvl="1"/>
            <a:r>
              <a:rPr lang="en-US" dirty="0" smtClean="0"/>
              <a:t>Hyper pigmentation </a:t>
            </a:r>
          </a:p>
          <a:p>
            <a:pPr lvl="1"/>
            <a:r>
              <a:rPr lang="en-US" dirty="0" smtClean="0"/>
              <a:t>spares bone marrow</a:t>
            </a:r>
          </a:p>
          <a:p>
            <a:pPr lvl="1"/>
            <a:endParaRPr lang="en-US" dirty="0"/>
          </a:p>
        </p:txBody>
      </p:sp>
      <p:sp>
        <p:nvSpPr>
          <p:cNvPr id="4" name="Title 1"/>
          <p:cNvSpPr>
            <a:spLocks noGrp="1"/>
          </p:cNvSpPr>
          <p:nvPr>
            <p:ph type="title"/>
          </p:nvPr>
        </p:nvSpPr>
        <p:spPr>
          <a:xfrm>
            <a:off x="0" y="0"/>
            <a:ext cx="9144000" cy="838200"/>
          </a:xfrm>
          <a:solidFill>
            <a:schemeClr val="accent5">
              <a:lumMod val="20000"/>
              <a:lumOff val="80000"/>
            </a:schemeClr>
          </a:solidFill>
        </p:spPr>
        <p:txBody>
          <a:bodyPr/>
          <a:lstStyle/>
          <a:p>
            <a:r>
              <a:rPr lang="en-US" dirty="0" err="1" smtClean="0"/>
              <a:t>Bleomycin</a:t>
            </a:r>
            <a:r>
              <a:rPr lang="en-US" dirty="0" smtClean="0"/>
              <a:t> </a:t>
            </a:r>
            <a:endParaRPr lang="en-US" dirty="0"/>
          </a:p>
        </p:txBody>
      </p:sp>
    </p:spTree>
    <p:extLst>
      <p:ext uri="{BB962C8B-B14F-4D97-AF65-F5344CB8AC3E}">
        <p14:creationId xmlns:p14="http://schemas.microsoft.com/office/powerpoint/2010/main" val="25923540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0"/>
            <a:ext cx="9144000" cy="609600"/>
          </a:xfrm>
          <a:prstGeom prst="rect">
            <a:avLst/>
          </a:prstGeom>
          <a:solidFill>
            <a:schemeClr val="accent2"/>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L-</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asparaginase</a:t>
            </a:r>
            <a:r>
              <a:rPr kumimoji="0" lang="en-US" sz="4000" b="0" i="0" u="none" strike="noStrike" kern="1200" cap="none" spc="0" normalizeH="0" baseline="0" noProof="0" dirty="0" smtClean="0">
                <a:ln>
                  <a:noFill/>
                </a:ln>
                <a:solidFill>
                  <a:schemeClr val="tx1"/>
                </a:solidFill>
                <a:effectLst/>
                <a:uLnTx/>
                <a:uFillTx/>
                <a:latin typeface="+mj-lt"/>
                <a:ea typeface="+mj-ea"/>
                <a:cs typeface="+mj-cs"/>
              </a:rPr>
              <a:t> </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pic>
        <p:nvPicPr>
          <p:cNvPr id="179202" name="Picture 2"/>
          <p:cNvPicPr>
            <a:picLocks noChangeAspect="1" noChangeArrowheads="1"/>
          </p:cNvPicPr>
          <p:nvPr/>
        </p:nvPicPr>
        <p:blipFill>
          <a:blip r:embed="rId2"/>
          <a:srcRect l="42969" t="17708" r="32812" b="28125"/>
          <a:stretch>
            <a:fillRect/>
          </a:stretch>
        </p:blipFill>
        <p:spPr bwMode="auto">
          <a:xfrm>
            <a:off x="228600" y="685799"/>
            <a:ext cx="3657600" cy="6135329"/>
          </a:xfrm>
          <a:prstGeom prst="rect">
            <a:avLst/>
          </a:prstGeom>
          <a:noFill/>
          <a:ln w="9525">
            <a:noFill/>
            <a:miter lim="800000"/>
            <a:headEnd/>
            <a:tailEnd/>
          </a:ln>
          <a:effectLst/>
        </p:spPr>
      </p:pic>
      <p:pic>
        <p:nvPicPr>
          <p:cNvPr id="179203" name="Picture 3"/>
          <p:cNvPicPr>
            <a:picLocks noChangeAspect="1" noChangeArrowheads="1"/>
          </p:cNvPicPr>
          <p:nvPr/>
        </p:nvPicPr>
        <p:blipFill>
          <a:blip r:embed="rId3"/>
          <a:srcRect l="42968" t="13542" r="32813" b="32292"/>
          <a:stretch>
            <a:fillRect/>
          </a:stretch>
        </p:blipFill>
        <p:spPr bwMode="auto">
          <a:xfrm>
            <a:off x="4571999" y="685800"/>
            <a:ext cx="3679581" cy="6172200"/>
          </a:xfrm>
          <a:prstGeom prst="rect">
            <a:avLst/>
          </a:prstGeom>
          <a:noFill/>
          <a:ln w="9525">
            <a:noFill/>
            <a:miter lim="800000"/>
            <a:headEnd/>
            <a:tailEnd/>
          </a:ln>
          <a:effectLst/>
        </p:spPr>
      </p:pic>
    </p:spTree>
    <p:extLst>
      <p:ext uri="{BB962C8B-B14F-4D97-AF65-F5344CB8AC3E}">
        <p14:creationId xmlns:p14="http://schemas.microsoft.com/office/powerpoint/2010/main" val="92622164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0"/>
            <a:ext cx="9144000" cy="990600"/>
          </a:xfrm>
          <a:prstGeom prst="rect">
            <a:avLst/>
          </a:prstGeom>
          <a:solidFill>
            <a:schemeClr val="accent2"/>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L-asparaginase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457200" y="1219200"/>
            <a:ext cx="8229600" cy="54102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Isolated from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E.coli</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sz="3200" dirty="0" smtClean="0">
                <a:latin typeface="+mn-lt"/>
              </a:rPr>
              <a:t>Use: Acute Lymphocytic Leukemia (ALL)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Dose : </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6000 to 10000U/kg IV daily for 3-4 weeks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A/E: </a:t>
            </a:r>
          </a:p>
          <a:p>
            <a:pPr marL="800100" lvl="1" indent="-342900">
              <a:spcBef>
                <a:spcPct val="20000"/>
              </a:spcBef>
              <a:buFont typeface="Arial" charset="0"/>
              <a:buChar char="•"/>
              <a:defRPr/>
            </a:pPr>
            <a:r>
              <a:rPr lang="en-US" sz="2800" dirty="0" smtClean="0">
                <a:latin typeface="+mn-lt"/>
              </a:rPr>
              <a:t>Hepatic damage </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Hypersensitivity</a:t>
            </a:r>
            <a:r>
              <a:rPr kumimoji="0" lang="en-US" sz="2800" b="0" i="0" u="none" strike="noStrike" kern="1200" cap="none" spc="0" normalizeH="0" noProof="0" dirty="0" smtClean="0">
                <a:ln>
                  <a:noFill/>
                </a:ln>
                <a:solidFill>
                  <a:schemeClr val="tx1"/>
                </a:solidFill>
                <a:effectLst/>
                <a:uLnTx/>
                <a:uFillTx/>
                <a:latin typeface="+mn-lt"/>
                <a:ea typeface="+mn-ea"/>
                <a:cs typeface="+mn-cs"/>
              </a:rPr>
              <a:t> , hemorrhage </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Hyperglycemia</a:t>
            </a:r>
            <a:r>
              <a:rPr lang="en-US" sz="2800" baseline="0" dirty="0" smtClean="0">
                <a:latin typeface="+mn-lt"/>
              </a:rPr>
              <a:t>,</a:t>
            </a:r>
            <a:r>
              <a:rPr lang="en-US" sz="2800" dirty="0" smtClean="0">
                <a:latin typeface="+mn-lt"/>
              </a:rPr>
              <a:t> headache, hallucinations , confusion, coma </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6127548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bwMode="auto">
          <a:xfrm>
            <a:off x="457200" y="990600"/>
            <a:ext cx="82296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en-US" dirty="0" smtClean="0"/>
              <a:t>The  rational  pharmacological treatment of  any  patient  requires  adequate  knowledge  about : </a:t>
            </a:r>
          </a:p>
          <a:p>
            <a:pPr algn="just" eaLnBrk="1" hangingPunct="1">
              <a:buFont typeface="Wingdings" pitchFamily="2" charset="2"/>
              <a:buChar char="ü"/>
            </a:pPr>
            <a:r>
              <a:rPr lang="en-US" dirty="0" smtClean="0"/>
              <a:t> The  </a:t>
            </a:r>
            <a:r>
              <a:rPr lang="en-US" dirty="0" smtClean="0">
                <a:solidFill>
                  <a:srgbClr val="FF00FF"/>
                </a:solidFill>
              </a:rPr>
              <a:t>disease  process</a:t>
            </a:r>
            <a:r>
              <a:rPr lang="en-US" dirty="0" smtClean="0"/>
              <a:t>,</a:t>
            </a:r>
          </a:p>
          <a:p>
            <a:pPr algn="just" eaLnBrk="1" hangingPunct="1">
              <a:buFont typeface="Wingdings" pitchFamily="2" charset="2"/>
              <a:buChar char="ü"/>
            </a:pPr>
            <a:r>
              <a:rPr lang="en-US" dirty="0" smtClean="0">
                <a:solidFill>
                  <a:srgbClr val="FF00FF"/>
                </a:solidFill>
              </a:rPr>
              <a:t> Pharmacodynamic</a:t>
            </a:r>
            <a:r>
              <a:rPr lang="en-US" dirty="0" smtClean="0"/>
              <a:t> properties  of  the  drug(s)  selected, and</a:t>
            </a:r>
          </a:p>
          <a:p>
            <a:pPr algn="just" eaLnBrk="1" hangingPunct="1">
              <a:buFont typeface="Wingdings" pitchFamily="2" charset="2"/>
              <a:buChar char="ü"/>
            </a:pPr>
            <a:r>
              <a:rPr lang="en-US" dirty="0" smtClean="0"/>
              <a:t> The individual’s handling  of the  drug(s) [</a:t>
            </a:r>
            <a:r>
              <a:rPr lang="en-US" dirty="0" smtClean="0">
                <a:solidFill>
                  <a:srgbClr val="FF00FF"/>
                </a:solidFill>
              </a:rPr>
              <a:t>pharmacokinetics</a:t>
            </a:r>
            <a:r>
              <a:rPr lang="en-US" dirty="0" smtClean="0"/>
              <a:t>].</a:t>
            </a:r>
          </a:p>
        </p:txBody>
      </p:sp>
      <p:sp>
        <p:nvSpPr>
          <p:cNvPr id="5" name="Rectangle 7"/>
          <p:cNvSpPr>
            <a:spLocks noGrp="1" noChangeArrowheads="1"/>
          </p:cNvSpPr>
          <p:nvPr>
            <p:ph type="title"/>
          </p:nvPr>
        </p:nvSpPr>
        <p:spPr bwMode="auto">
          <a:xfrm>
            <a:off x="457200" y="274638"/>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eaLnBrk="1" hangingPunct="1"/>
            <a:r>
              <a:rPr lang="en-US" smtClean="0"/>
              <a:t>FUNDAMENTALS OF  PHARMACOLOGY</a:t>
            </a:r>
          </a:p>
        </p:txBody>
      </p:sp>
    </p:spTree>
    <p:extLst>
      <p:ext uri="{BB962C8B-B14F-4D97-AF65-F5344CB8AC3E}">
        <p14:creationId xmlns:p14="http://schemas.microsoft.com/office/powerpoint/2010/main" val="11624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0"/>
            <a:ext cx="9144000" cy="990600"/>
          </a:xfrm>
          <a:prstGeom prst="rect">
            <a:avLst/>
          </a:prstGeom>
          <a:solidFill>
            <a:schemeClr val="accent2"/>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Hydroxyurea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3"/>
          <p:cNvSpPr txBox="1">
            <a:spLocks noChangeArrowheads="1"/>
          </p:cNvSpPr>
          <p:nvPr/>
        </p:nvSpPr>
        <p:spPr>
          <a:xfrm>
            <a:off x="228600" y="3505200"/>
            <a:ext cx="4343400" cy="3124200"/>
          </a:xfrm>
          <a:prstGeom prst="rect">
            <a:avLst/>
          </a:prstGeom>
        </p:spPr>
        <p:style>
          <a:lnRef idx="2">
            <a:schemeClr val="accent2"/>
          </a:lnRef>
          <a:fillRef idx="1">
            <a:schemeClr val="lt1"/>
          </a:fillRef>
          <a:effectRef idx="0">
            <a:schemeClr val="accent2"/>
          </a:effectRef>
          <a:fontRef idx="minor">
            <a:schemeClr val="dk1"/>
          </a:fontRef>
        </p:style>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FF0000"/>
                </a:solidFill>
                <a:effectLst/>
                <a:uLnTx/>
                <a:uFillTx/>
                <a:latin typeface="+mn-lt"/>
                <a:ea typeface="+mn-ea"/>
                <a:cs typeface="+mn-cs"/>
              </a:rPr>
              <a:t>Uses:</a:t>
            </a:r>
          </a:p>
          <a:p>
            <a:pPr marL="800100" lvl="1" indent="-342900">
              <a:spcBef>
                <a:spcPct val="20000"/>
              </a:spcBef>
              <a:buFont typeface="Arial" charset="0"/>
              <a:buChar char="•"/>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CML,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Polycythemia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psoriasis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FF0000"/>
                </a:solidFill>
                <a:effectLst/>
                <a:uLnTx/>
                <a:uFillTx/>
                <a:latin typeface="+mn-lt"/>
                <a:ea typeface="+mn-ea"/>
                <a:cs typeface="+mn-cs"/>
              </a:rPr>
              <a:t>Dose: </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20-30 mg/kg /day orally</a:t>
            </a:r>
          </a:p>
        </p:txBody>
      </p:sp>
      <p:sp>
        <p:nvSpPr>
          <p:cNvPr id="5" name="Rectangle 4"/>
          <p:cNvSpPr/>
          <p:nvPr/>
        </p:nvSpPr>
        <p:spPr>
          <a:xfrm>
            <a:off x="304800" y="1905000"/>
            <a:ext cx="2406428" cy="461665"/>
          </a:xfrm>
          <a:prstGeom prst="rect">
            <a:avLst/>
          </a:prstGeom>
        </p:spPr>
        <p:txBody>
          <a:bodyPr wrap="none">
            <a:spAutoFit/>
          </a:bodyPr>
          <a:lstStyle/>
          <a:p>
            <a:r>
              <a:rPr lang="en-US" sz="2400" dirty="0" err="1" smtClean="0"/>
              <a:t>Ribonucleotides</a:t>
            </a:r>
            <a:r>
              <a:rPr lang="en-US" sz="2400" dirty="0" smtClean="0"/>
              <a:t> </a:t>
            </a:r>
            <a:endParaRPr lang="en-US" sz="2400" dirty="0"/>
          </a:p>
        </p:txBody>
      </p:sp>
      <p:sp>
        <p:nvSpPr>
          <p:cNvPr id="6" name="Rectangle 5"/>
          <p:cNvSpPr/>
          <p:nvPr/>
        </p:nvSpPr>
        <p:spPr>
          <a:xfrm>
            <a:off x="5748636" y="1905000"/>
            <a:ext cx="3166764" cy="461665"/>
          </a:xfrm>
          <a:prstGeom prst="rect">
            <a:avLst/>
          </a:prstGeom>
        </p:spPr>
        <p:txBody>
          <a:bodyPr wrap="none">
            <a:spAutoFit/>
          </a:bodyPr>
          <a:lstStyle/>
          <a:p>
            <a:r>
              <a:rPr lang="en-US" sz="2400" dirty="0" err="1" smtClean="0"/>
              <a:t>Deoxyribonucleotides</a:t>
            </a:r>
            <a:r>
              <a:rPr lang="en-US" sz="2400" dirty="0" smtClean="0"/>
              <a:t> </a:t>
            </a:r>
            <a:endParaRPr lang="en-US" sz="2400" dirty="0"/>
          </a:p>
        </p:txBody>
      </p:sp>
      <p:cxnSp>
        <p:nvCxnSpPr>
          <p:cNvPr id="8" name="Straight Arrow Connector 7"/>
          <p:cNvCxnSpPr/>
          <p:nvPr/>
        </p:nvCxnSpPr>
        <p:spPr>
          <a:xfrm>
            <a:off x="3276600" y="2133600"/>
            <a:ext cx="1905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Rectangle 8"/>
          <p:cNvSpPr/>
          <p:nvPr/>
        </p:nvSpPr>
        <p:spPr>
          <a:xfrm>
            <a:off x="2895600" y="1150203"/>
            <a:ext cx="4038600" cy="830997"/>
          </a:xfrm>
          <a:prstGeom prst="rect">
            <a:avLst/>
          </a:prstGeom>
        </p:spPr>
        <p:txBody>
          <a:bodyPr wrap="square">
            <a:spAutoFit/>
          </a:bodyPr>
          <a:lstStyle/>
          <a:p>
            <a:pPr algn="ctr"/>
            <a:r>
              <a:rPr lang="en-US" sz="2400" dirty="0" err="1" smtClean="0"/>
              <a:t>Ribonucleoside</a:t>
            </a:r>
            <a:r>
              <a:rPr lang="en-US" sz="2400" dirty="0" smtClean="0"/>
              <a:t> </a:t>
            </a:r>
            <a:r>
              <a:rPr lang="en-US" sz="2400" dirty="0" err="1" smtClean="0"/>
              <a:t>diphosphate</a:t>
            </a:r>
            <a:r>
              <a:rPr lang="en-US" sz="2400" dirty="0" smtClean="0"/>
              <a:t> </a:t>
            </a:r>
            <a:r>
              <a:rPr lang="en-US" sz="2400" dirty="0" err="1" smtClean="0"/>
              <a:t>reductase</a:t>
            </a:r>
            <a:endParaRPr lang="en-US" sz="2400" dirty="0" smtClean="0"/>
          </a:p>
        </p:txBody>
      </p:sp>
      <p:sp>
        <p:nvSpPr>
          <p:cNvPr id="10" name="Rectangle 9"/>
          <p:cNvSpPr/>
          <p:nvPr/>
        </p:nvSpPr>
        <p:spPr>
          <a:xfrm>
            <a:off x="3429000" y="2819400"/>
            <a:ext cx="1899174" cy="461665"/>
          </a:xfrm>
          <a:prstGeom prst="rect">
            <a:avLst/>
          </a:prstGeom>
        </p:spPr>
        <p:txBody>
          <a:bodyPr wrap="none">
            <a:spAutoFit/>
          </a:bodyPr>
          <a:lstStyle/>
          <a:p>
            <a:pPr lvl="0" algn="ctr">
              <a:defRPr/>
            </a:pPr>
            <a:r>
              <a:rPr lang="en-US" sz="2400" dirty="0" err="1" smtClean="0"/>
              <a:t>Hydroxyurea</a:t>
            </a:r>
            <a:endParaRPr lang="en-US" sz="2400" dirty="0"/>
          </a:p>
        </p:txBody>
      </p:sp>
      <p:cxnSp>
        <p:nvCxnSpPr>
          <p:cNvPr id="12" name="Straight Arrow Connector 11"/>
          <p:cNvCxnSpPr/>
          <p:nvPr/>
        </p:nvCxnSpPr>
        <p:spPr>
          <a:xfrm rot="5400000" flipH="1" flipV="1">
            <a:off x="3733800" y="2513806"/>
            <a:ext cx="4572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3" name="Picture 2"/>
          <p:cNvPicPr>
            <a:picLocks noChangeAspect="1" noChangeArrowheads="1"/>
          </p:cNvPicPr>
          <p:nvPr/>
        </p:nvPicPr>
        <p:blipFill>
          <a:blip r:embed="rId3"/>
          <a:srcRect l="46461" t="75819" r="51125" b="20963"/>
          <a:stretch>
            <a:fillRect/>
          </a:stretch>
        </p:blipFill>
        <p:spPr bwMode="auto">
          <a:xfrm>
            <a:off x="4114800" y="2286000"/>
            <a:ext cx="533400" cy="533400"/>
          </a:xfrm>
          <a:prstGeom prst="rect">
            <a:avLst/>
          </a:prstGeom>
          <a:noFill/>
          <a:ln w="9525">
            <a:noFill/>
            <a:miter lim="800000"/>
            <a:headEnd/>
            <a:tailEnd/>
          </a:ln>
        </p:spPr>
      </p:pic>
      <p:sp>
        <p:nvSpPr>
          <p:cNvPr id="15" name="Rectangle 14"/>
          <p:cNvSpPr/>
          <p:nvPr/>
        </p:nvSpPr>
        <p:spPr>
          <a:xfrm>
            <a:off x="4724400" y="3505200"/>
            <a:ext cx="4267200" cy="30839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spcBef>
                <a:spcPct val="20000"/>
              </a:spcBef>
              <a:buFont typeface="Arial" charset="0"/>
              <a:buChar char="•"/>
              <a:defRPr/>
            </a:pPr>
            <a:r>
              <a:rPr lang="en-US" sz="3200" dirty="0" smtClean="0">
                <a:solidFill>
                  <a:srgbClr val="FF0000"/>
                </a:solidFill>
                <a:latin typeface="+mn-lt"/>
              </a:rPr>
              <a:t>Adverse effects</a:t>
            </a:r>
          </a:p>
          <a:p>
            <a:pPr marL="800100" lvl="1" indent="-342900">
              <a:spcBef>
                <a:spcPct val="20000"/>
              </a:spcBef>
              <a:buFont typeface="Arial" charset="0"/>
              <a:buChar char="•"/>
              <a:defRPr/>
            </a:pPr>
            <a:r>
              <a:rPr lang="en-US" sz="2800" dirty="0" err="1" smtClean="0">
                <a:latin typeface="+mn-lt"/>
              </a:rPr>
              <a:t>Myelosuppression</a:t>
            </a:r>
            <a:r>
              <a:rPr lang="en-US" sz="2800" dirty="0" smtClean="0">
                <a:latin typeface="+mn-lt"/>
              </a:rPr>
              <a:t> (Minimal)</a:t>
            </a:r>
          </a:p>
          <a:p>
            <a:pPr marL="800100" lvl="1" indent="-342900">
              <a:spcBef>
                <a:spcPct val="20000"/>
              </a:spcBef>
              <a:buFont typeface="Arial" charset="0"/>
              <a:buChar char="•"/>
              <a:defRPr/>
            </a:pPr>
            <a:r>
              <a:rPr lang="en-US" sz="2800" dirty="0" smtClean="0">
                <a:latin typeface="+mn-lt"/>
              </a:rPr>
              <a:t>Hypersensitivity </a:t>
            </a:r>
          </a:p>
          <a:p>
            <a:pPr marL="800100" lvl="1" indent="-342900">
              <a:spcBef>
                <a:spcPct val="20000"/>
              </a:spcBef>
              <a:buFont typeface="Arial" charset="0"/>
              <a:buChar char="•"/>
              <a:defRPr/>
            </a:pPr>
            <a:r>
              <a:rPr lang="en-US" sz="2800" dirty="0" smtClean="0">
                <a:latin typeface="+mn-lt"/>
              </a:rPr>
              <a:t>Hyperglycemia </a:t>
            </a:r>
          </a:p>
          <a:p>
            <a:pPr marL="800100" lvl="1" indent="-342900">
              <a:spcBef>
                <a:spcPct val="20000"/>
              </a:spcBef>
              <a:buFont typeface="Arial" charset="0"/>
              <a:buChar char="•"/>
              <a:defRPr/>
            </a:pPr>
            <a:r>
              <a:rPr lang="en-US" sz="2800" dirty="0" err="1" smtClean="0">
                <a:latin typeface="+mn-lt"/>
              </a:rPr>
              <a:t>Hypoalbuminemia</a:t>
            </a:r>
            <a:r>
              <a:rPr lang="en-US" sz="2800" dirty="0" smtClean="0">
                <a:latin typeface="+mn-lt"/>
              </a:rPr>
              <a:t> </a:t>
            </a:r>
          </a:p>
        </p:txBody>
      </p:sp>
    </p:spTree>
    <p:extLst>
      <p:ext uri="{BB962C8B-B14F-4D97-AF65-F5344CB8AC3E}">
        <p14:creationId xmlns:p14="http://schemas.microsoft.com/office/powerpoint/2010/main" val="42450782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0"/>
            <a:ext cx="9144000" cy="1066800"/>
          </a:xfrm>
          <a:prstGeom prst="rect">
            <a:avLst/>
          </a:prstGeom>
          <a:solidFill>
            <a:schemeClr val="accent2"/>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Procarbazine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3"/>
          <p:cNvSpPr txBox="1">
            <a:spLocks noChangeArrowheads="1"/>
          </p:cNvSpPr>
          <p:nvPr/>
        </p:nvSpPr>
        <p:spPr>
          <a:xfrm>
            <a:off x="457200" y="1600200"/>
            <a:ext cx="82296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MOA: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Depolymerizes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DNA &amp; causes chromosomal damage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USES: Hodgkin’s disease ( MOPP regimen)</a:t>
            </a:r>
          </a:p>
          <a:p>
            <a:pPr marL="800100" lvl="1" indent="-342900">
              <a:spcBef>
                <a:spcPct val="20000"/>
              </a:spcBef>
              <a:buFont typeface="Arial" charset="0"/>
              <a:buChar char="•"/>
              <a:defRPr/>
            </a:pPr>
            <a:r>
              <a:rPr lang="en-US" sz="3200" dirty="0" smtClean="0">
                <a:latin typeface="+mn-lt"/>
              </a:rPr>
              <a:t>Non </a:t>
            </a:r>
            <a:r>
              <a:rPr lang="en-US" sz="3200" dirty="0" err="1" smtClean="0">
                <a:latin typeface="+mn-lt"/>
              </a:rPr>
              <a:t>hodgkins</a:t>
            </a:r>
            <a:r>
              <a:rPr lang="en-US" sz="3200" dirty="0" smtClean="0">
                <a:latin typeface="+mn-lt"/>
              </a:rPr>
              <a:t> lymphoma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100-200mg daily orally</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A/e: MAO inhibitor action &amp;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antabuse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action</a:t>
            </a:r>
          </a:p>
        </p:txBody>
      </p:sp>
    </p:spTree>
    <p:extLst>
      <p:ext uri="{BB962C8B-B14F-4D97-AF65-F5344CB8AC3E}">
        <p14:creationId xmlns:p14="http://schemas.microsoft.com/office/powerpoint/2010/main" val="288908420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0"/>
            <a:ext cx="9144000" cy="914400"/>
          </a:xfrm>
          <a:prstGeom prst="rect">
            <a:avLst/>
          </a:prstGeom>
          <a:solidFill>
            <a:schemeClr val="accent2"/>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Radio active isotopes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3"/>
          <p:cNvSpPr txBox="1">
            <a:spLocks noChangeArrowheads="1"/>
          </p:cNvSpPr>
          <p:nvPr/>
        </p:nvSpPr>
        <p:spPr>
          <a:xfrm>
            <a:off x="457200" y="1600200"/>
            <a:ext cx="82296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1" i="0" u="none" strike="noStrike" kern="1200" cap="none" spc="0" normalizeH="0" baseline="0" noProof="0" dirty="0" smtClean="0">
                <a:ln>
                  <a:noFill/>
                </a:ln>
                <a:solidFill>
                  <a:schemeClr val="hlink"/>
                </a:solidFill>
                <a:effectLst/>
                <a:uLnTx/>
                <a:uFillTx/>
                <a:latin typeface="+mn-lt"/>
                <a:ea typeface="+mn-ea"/>
                <a:cs typeface="+mn-cs"/>
              </a:rPr>
              <a:t>I</a:t>
            </a:r>
            <a:r>
              <a:rPr kumimoji="0" lang="en-US" sz="3200" b="1" i="0" u="none" strike="noStrike" kern="1200" cap="none" spc="0" normalizeH="0" baseline="30000" noProof="0" dirty="0" smtClean="0">
                <a:ln>
                  <a:noFill/>
                </a:ln>
                <a:solidFill>
                  <a:schemeClr val="hlink"/>
                </a:solidFill>
                <a:effectLst/>
                <a:uLnTx/>
                <a:uFillTx/>
                <a:latin typeface="+mn-lt"/>
                <a:ea typeface="+mn-ea"/>
                <a:cs typeface="+mn-cs"/>
              </a:rPr>
              <a:t>131</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Emits beta radiation , half life-8.04 days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use:Follicular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Ca- Thyroid</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1" i="0" u="none" strike="noStrike" kern="1200" cap="none" spc="0" normalizeH="0" baseline="0" noProof="0" dirty="0" smtClean="0">
                <a:ln>
                  <a:noFill/>
                </a:ln>
                <a:solidFill>
                  <a:schemeClr val="hlink"/>
                </a:solidFill>
                <a:effectLst/>
                <a:uLnTx/>
                <a:uFillTx/>
                <a:latin typeface="+mn-lt"/>
                <a:ea typeface="+mn-ea"/>
                <a:cs typeface="+mn-cs"/>
              </a:rPr>
              <a:t>P32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Emits beta radiation , half life- 14.3 days.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use :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Polycythemia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vera</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1" i="0" u="none" strike="noStrike" kern="1200" cap="none" spc="0" normalizeH="0" baseline="0" noProof="0" dirty="0" smtClean="0">
                <a:ln>
                  <a:noFill/>
                </a:ln>
                <a:solidFill>
                  <a:schemeClr val="hlink"/>
                </a:solidFill>
                <a:effectLst/>
                <a:uLnTx/>
                <a:uFillTx/>
                <a:latin typeface="+mn-lt"/>
                <a:ea typeface="+mn-ea"/>
                <a:cs typeface="+mn-cs"/>
              </a:rPr>
              <a:t>198Au</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gives low energy beta &amp; gamma radiation, half life- 2.69 days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use :malignant pleural, peritoneal effusion</a:t>
            </a:r>
          </a:p>
        </p:txBody>
      </p:sp>
    </p:spTree>
    <p:extLst>
      <p:ext uri="{BB962C8B-B14F-4D97-AF65-F5344CB8AC3E}">
        <p14:creationId xmlns:p14="http://schemas.microsoft.com/office/powerpoint/2010/main" val="158947540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685800"/>
          </a:xfrm>
          <a:prstGeom prst="rect">
            <a:avLst/>
          </a:prstGeom>
          <a:solidFill>
            <a:schemeClr val="accent5">
              <a:lumMod val="20000"/>
              <a:lumOff val="80000"/>
            </a:schemeClr>
          </a:solidFill>
          <a:ln w="9525">
            <a:noFill/>
            <a:miter lim="800000"/>
            <a:headEnd/>
            <a:tailEnd/>
          </a:ln>
        </p:spPr>
        <p:txBody>
          <a:bodyPr anchor="ctr">
            <a:normAutofit lnSpcReduction="10000"/>
          </a:bodyPr>
          <a:lstStyle/>
          <a:p>
            <a:pPr algn="ctr" eaLnBrk="1" fontAlgn="auto" hangingPunct="1">
              <a:spcAft>
                <a:spcPts val="0"/>
              </a:spcAft>
              <a:defRPr/>
            </a:pPr>
            <a:r>
              <a:rPr lang="en-US" sz="4000" dirty="0">
                <a:latin typeface="+mn-lt"/>
              </a:rPr>
              <a:t>Hormones &amp; antagonists </a:t>
            </a:r>
            <a:endParaRPr lang="en-US" sz="3800" dirty="0">
              <a:latin typeface="+mn-lt"/>
              <a:ea typeface="+mj-ea"/>
              <a:cs typeface="+mj-cs"/>
            </a:endParaRPr>
          </a:p>
        </p:txBody>
      </p:sp>
      <p:sp>
        <p:nvSpPr>
          <p:cNvPr id="3" name="Content Placeholder 2"/>
          <p:cNvSpPr txBox="1">
            <a:spLocks/>
          </p:cNvSpPr>
          <p:nvPr/>
        </p:nvSpPr>
        <p:spPr>
          <a:xfrm>
            <a:off x="228600" y="838200"/>
            <a:ext cx="4419600" cy="5791200"/>
          </a:xfrm>
          <a:prstGeom prst="rect">
            <a:avLst/>
          </a:prstGeom>
          <a:solidFill>
            <a:schemeClr val="bg1"/>
          </a:solidFill>
          <a:ln>
            <a:solidFill>
              <a:schemeClr val="accent6">
                <a:lumMod val="75000"/>
              </a:schemeClr>
            </a:solidFill>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000" b="0" i="0" u="none" strike="noStrike" kern="1200" cap="none" spc="0" normalizeH="0" baseline="0" noProof="0" smtClean="0">
                <a:ln>
                  <a:noFill/>
                </a:ln>
                <a:solidFill>
                  <a:srgbClr val="7030A0"/>
                </a:solidFill>
                <a:effectLst/>
                <a:uLnTx/>
                <a:uFillTx/>
                <a:latin typeface="+mn-lt"/>
                <a:ea typeface="+mn-ea"/>
                <a:cs typeface="+mn-cs"/>
              </a:rPr>
              <a:t>Corticosteroids</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Prednisolone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000" b="0" i="0" u="none" strike="noStrike" kern="1200" cap="none" spc="0" normalizeH="0" baseline="0" noProof="0" smtClean="0">
                <a:ln>
                  <a:noFill/>
                </a:ln>
                <a:solidFill>
                  <a:srgbClr val="7030A0"/>
                </a:solidFill>
                <a:effectLst/>
                <a:uLnTx/>
                <a:uFillTx/>
                <a:latin typeface="+mn-lt"/>
                <a:ea typeface="+mn-ea"/>
                <a:cs typeface="+mn-cs"/>
              </a:rPr>
              <a:t>Estrogens </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Ethinyl Estradiol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000" b="0" i="0" u="none" strike="noStrike" kern="1200" cap="none" spc="0" normalizeH="0" baseline="0" noProof="0" smtClean="0">
                <a:ln>
                  <a:noFill/>
                </a:ln>
                <a:solidFill>
                  <a:srgbClr val="7030A0"/>
                </a:solidFill>
                <a:effectLst/>
                <a:uLnTx/>
                <a:uFillTx/>
                <a:latin typeface="+mn-lt"/>
                <a:ea typeface="+mn-ea"/>
                <a:cs typeface="+mn-cs"/>
              </a:rPr>
              <a:t>SERM</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 Tamoxifene, Toremifene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000" b="0" i="0" u="none" strike="noStrike" kern="1200" cap="none" spc="0" normalizeH="0" baseline="0" noProof="0" smtClean="0">
                <a:ln>
                  <a:noFill/>
                </a:ln>
                <a:solidFill>
                  <a:srgbClr val="7030A0"/>
                </a:solidFill>
                <a:effectLst/>
                <a:uLnTx/>
                <a:uFillTx/>
                <a:latin typeface="+mn-lt"/>
                <a:ea typeface="+mn-ea"/>
                <a:cs typeface="+mn-cs"/>
              </a:rPr>
              <a:t>SERD</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 Fulvestrant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000" b="0" i="0" u="none" strike="noStrike" kern="1200" cap="none" spc="0" normalizeH="0" baseline="0" noProof="0" smtClean="0">
                <a:ln>
                  <a:noFill/>
                </a:ln>
                <a:solidFill>
                  <a:srgbClr val="7030A0"/>
                </a:solidFill>
                <a:effectLst/>
                <a:uLnTx/>
                <a:uFillTx/>
                <a:latin typeface="+mn-lt"/>
                <a:ea typeface="+mn-ea"/>
                <a:cs typeface="+mn-cs"/>
              </a:rPr>
              <a:t>Aromatase Inhibitors</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 Letrozole, Anastrazole, Exemestane </a:t>
            </a: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3000" b="0" i="0" u="none" strike="noStrike" kern="1200" cap="none" spc="0" normalizeH="0" baseline="0" noProof="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26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Content Placeholder 2"/>
          <p:cNvSpPr txBox="1">
            <a:spLocks/>
          </p:cNvSpPr>
          <p:nvPr/>
        </p:nvSpPr>
        <p:spPr bwMode="auto">
          <a:xfrm>
            <a:off x="4800600" y="838200"/>
            <a:ext cx="4114800" cy="5791200"/>
          </a:xfrm>
          <a:prstGeom prst="rect">
            <a:avLst/>
          </a:prstGeom>
          <a:solidFill>
            <a:schemeClr val="bg1"/>
          </a:solidFill>
          <a:ln w="9525">
            <a:solidFill>
              <a:schemeClr val="accent6">
                <a:lumMod val="75000"/>
              </a:schemeClr>
            </a:solidFill>
            <a:miter lim="800000"/>
            <a:headEnd/>
            <a:tailEnd/>
          </a:ln>
        </p:spPr>
        <p:txBody>
          <a:bodyPr/>
          <a:lstStyle/>
          <a:p>
            <a:pPr marL="342900" indent="-342900">
              <a:spcBef>
                <a:spcPct val="20000"/>
              </a:spcBef>
              <a:buFont typeface="Arial" charset="0"/>
              <a:buChar char="•"/>
              <a:defRPr/>
            </a:pPr>
            <a:r>
              <a:rPr lang="en-US" sz="3000" dirty="0" err="1">
                <a:solidFill>
                  <a:srgbClr val="7030A0"/>
                </a:solidFill>
                <a:latin typeface="+mn-lt"/>
              </a:rPr>
              <a:t>Progestins</a:t>
            </a:r>
            <a:r>
              <a:rPr lang="en-US" sz="3000" dirty="0">
                <a:solidFill>
                  <a:srgbClr val="7030A0"/>
                </a:solidFill>
                <a:latin typeface="+mn-lt"/>
              </a:rPr>
              <a:t> </a:t>
            </a:r>
          </a:p>
          <a:p>
            <a:pPr marL="742950" lvl="1" indent="-285750">
              <a:spcBef>
                <a:spcPct val="20000"/>
              </a:spcBef>
              <a:buFont typeface="Arial" charset="0"/>
              <a:buChar char="–"/>
              <a:defRPr/>
            </a:pPr>
            <a:r>
              <a:rPr lang="en-US" sz="2600" dirty="0" err="1">
                <a:latin typeface="+mn-lt"/>
              </a:rPr>
              <a:t>Hydroxyprogesterone</a:t>
            </a:r>
            <a:r>
              <a:rPr lang="en-US" sz="2600" dirty="0">
                <a:latin typeface="+mn-lt"/>
              </a:rPr>
              <a:t> </a:t>
            </a:r>
          </a:p>
          <a:p>
            <a:pPr marL="342900" indent="-342900">
              <a:spcBef>
                <a:spcPct val="20000"/>
              </a:spcBef>
              <a:buFont typeface="Arial" charset="0"/>
              <a:buChar char="•"/>
              <a:defRPr/>
            </a:pPr>
            <a:r>
              <a:rPr lang="en-US" sz="3000" dirty="0">
                <a:solidFill>
                  <a:srgbClr val="7030A0"/>
                </a:solidFill>
                <a:latin typeface="+mn-lt"/>
              </a:rPr>
              <a:t>Anti-androgens </a:t>
            </a:r>
          </a:p>
          <a:p>
            <a:pPr marL="742950" lvl="1" indent="-285750">
              <a:spcBef>
                <a:spcPct val="20000"/>
              </a:spcBef>
              <a:buFont typeface="Arial" charset="0"/>
              <a:buChar char="–"/>
              <a:defRPr/>
            </a:pPr>
            <a:r>
              <a:rPr lang="en-US" sz="2600" dirty="0" err="1">
                <a:latin typeface="+mn-lt"/>
              </a:rPr>
              <a:t>Flutamide</a:t>
            </a:r>
            <a:r>
              <a:rPr lang="en-US" sz="2600" dirty="0">
                <a:latin typeface="+mn-lt"/>
              </a:rPr>
              <a:t>, </a:t>
            </a:r>
            <a:r>
              <a:rPr lang="en-US" sz="2600" dirty="0" err="1">
                <a:latin typeface="+mn-lt"/>
              </a:rPr>
              <a:t>Bicalutamide</a:t>
            </a:r>
            <a:r>
              <a:rPr lang="en-US" sz="2600" dirty="0">
                <a:latin typeface="+mn-lt"/>
              </a:rPr>
              <a:t> </a:t>
            </a:r>
          </a:p>
          <a:p>
            <a:pPr marL="342900" indent="-342900">
              <a:spcBef>
                <a:spcPct val="20000"/>
              </a:spcBef>
              <a:buFont typeface="Arial" charset="0"/>
              <a:buChar char="•"/>
              <a:defRPr/>
            </a:pPr>
            <a:r>
              <a:rPr lang="en-US" sz="3000" dirty="0">
                <a:solidFill>
                  <a:srgbClr val="7030A0"/>
                </a:solidFill>
                <a:latin typeface="+mn-lt"/>
              </a:rPr>
              <a:t>5-</a:t>
            </a:r>
            <a:r>
              <a:rPr lang="en-US" sz="3000" dirty="0">
                <a:solidFill>
                  <a:srgbClr val="7030A0"/>
                </a:solidFill>
                <a:latin typeface="+mn-lt"/>
                <a:sym typeface="Symbol"/>
              </a:rPr>
              <a:t> </a:t>
            </a:r>
            <a:r>
              <a:rPr lang="en-US" sz="3000" dirty="0" err="1">
                <a:solidFill>
                  <a:srgbClr val="7030A0"/>
                </a:solidFill>
                <a:latin typeface="+mn-lt"/>
                <a:sym typeface="Symbol"/>
              </a:rPr>
              <a:t>reductase</a:t>
            </a:r>
            <a:r>
              <a:rPr lang="en-US" sz="3000" dirty="0">
                <a:solidFill>
                  <a:srgbClr val="7030A0"/>
                </a:solidFill>
                <a:latin typeface="+mn-lt"/>
                <a:sym typeface="Symbol"/>
              </a:rPr>
              <a:t> Inhibitors </a:t>
            </a:r>
            <a:endParaRPr lang="en-US" sz="3000" dirty="0">
              <a:solidFill>
                <a:srgbClr val="7030A0"/>
              </a:solidFill>
              <a:latin typeface="+mn-lt"/>
            </a:endParaRPr>
          </a:p>
          <a:p>
            <a:pPr marL="742950" lvl="1" indent="-285750">
              <a:spcBef>
                <a:spcPct val="20000"/>
              </a:spcBef>
              <a:buFont typeface="Arial" charset="0"/>
              <a:buChar char="–"/>
              <a:defRPr/>
            </a:pPr>
            <a:r>
              <a:rPr lang="en-US" sz="2400" dirty="0">
                <a:latin typeface="+mn-lt"/>
              </a:rPr>
              <a:t> </a:t>
            </a:r>
            <a:r>
              <a:rPr lang="en-US" sz="2600" dirty="0" err="1">
                <a:latin typeface="+mn-lt"/>
              </a:rPr>
              <a:t>finasteride</a:t>
            </a:r>
            <a:r>
              <a:rPr lang="en-US" sz="2600" dirty="0">
                <a:latin typeface="+mn-lt"/>
              </a:rPr>
              <a:t>, </a:t>
            </a:r>
            <a:r>
              <a:rPr lang="en-US" sz="2600" dirty="0" err="1">
                <a:latin typeface="+mn-lt"/>
              </a:rPr>
              <a:t>dutasteride</a:t>
            </a:r>
            <a:r>
              <a:rPr lang="en-US" sz="2600" dirty="0">
                <a:latin typeface="+mn-lt"/>
              </a:rPr>
              <a:t> </a:t>
            </a:r>
          </a:p>
          <a:p>
            <a:pPr marL="342900" indent="-342900">
              <a:spcBef>
                <a:spcPct val="20000"/>
              </a:spcBef>
              <a:buFont typeface="Arial" charset="0"/>
              <a:buChar char="•"/>
              <a:defRPr/>
            </a:pPr>
            <a:r>
              <a:rPr lang="en-US" sz="3000" dirty="0" err="1">
                <a:solidFill>
                  <a:srgbClr val="7030A0"/>
                </a:solidFill>
              </a:rPr>
              <a:t>GnRH</a:t>
            </a:r>
            <a:r>
              <a:rPr lang="en-US" sz="3000" dirty="0">
                <a:solidFill>
                  <a:srgbClr val="7030A0"/>
                </a:solidFill>
              </a:rPr>
              <a:t> analogs </a:t>
            </a:r>
          </a:p>
          <a:p>
            <a:pPr marL="742950" lvl="1" indent="-285750">
              <a:spcBef>
                <a:spcPct val="20000"/>
              </a:spcBef>
              <a:buFont typeface="Arial" charset="0"/>
              <a:buChar char="–"/>
              <a:defRPr/>
            </a:pPr>
            <a:r>
              <a:rPr lang="en-US" sz="2400" dirty="0"/>
              <a:t> </a:t>
            </a:r>
            <a:r>
              <a:rPr lang="en-US" sz="2600" dirty="0"/>
              <a:t>Naferelin, goserelin, leuoprolide </a:t>
            </a:r>
          </a:p>
          <a:p>
            <a:pPr marL="285750" indent="-285750">
              <a:spcBef>
                <a:spcPct val="20000"/>
              </a:spcBef>
              <a:buFont typeface="Arial" charset="0"/>
              <a:buChar char="–"/>
              <a:defRPr/>
            </a:pPr>
            <a:endParaRPr lang="en-US" sz="2600" dirty="0">
              <a:latin typeface="+mn-lt"/>
            </a:endParaRPr>
          </a:p>
        </p:txBody>
      </p:sp>
    </p:spTree>
    <p:extLst>
      <p:ext uri="{BB962C8B-B14F-4D97-AF65-F5344CB8AC3E}">
        <p14:creationId xmlns:p14="http://schemas.microsoft.com/office/powerpoint/2010/main" val="29673500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2"/>
          </a:solidFill>
        </p:spPr>
        <p:txBody>
          <a:bodyPr/>
          <a:lstStyle/>
          <a:p>
            <a:r>
              <a:rPr lang="en-US" dirty="0" err="1" smtClean="0"/>
              <a:t>Glucocorticoids</a:t>
            </a:r>
            <a:r>
              <a:rPr lang="en-US" dirty="0" smtClean="0"/>
              <a:t> </a:t>
            </a:r>
            <a:endParaRPr lang="en-US" dirty="0"/>
          </a:p>
        </p:txBody>
      </p:sp>
      <p:sp>
        <p:nvSpPr>
          <p:cNvPr id="3" name="Content Placeholder 2"/>
          <p:cNvSpPr>
            <a:spLocks noGrp="1"/>
          </p:cNvSpPr>
          <p:nvPr>
            <p:ph idx="1"/>
          </p:nvPr>
        </p:nvSpPr>
        <p:spPr>
          <a:xfrm>
            <a:off x="457200" y="990600"/>
            <a:ext cx="8229600" cy="5715000"/>
          </a:xfrm>
        </p:spPr>
        <p:txBody>
          <a:bodyPr>
            <a:normAutofit lnSpcReduction="10000"/>
          </a:bodyPr>
          <a:lstStyle/>
          <a:p>
            <a:r>
              <a:rPr lang="en-US" dirty="0" smtClean="0"/>
              <a:t>Marked </a:t>
            </a:r>
            <a:r>
              <a:rPr lang="en-US" dirty="0" err="1" smtClean="0"/>
              <a:t>lympholytic</a:t>
            </a:r>
            <a:r>
              <a:rPr lang="en-US" dirty="0" smtClean="0"/>
              <a:t> effect so used in acute </a:t>
            </a:r>
            <a:r>
              <a:rPr lang="en-US" dirty="0" err="1" smtClean="0"/>
              <a:t>leukaemias</a:t>
            </a:r>
            <a:r>
              <a:rPr lang="en-US" dirty="0" smtClean="0"/>
              <a:t> &amp; lymphomas, </a:t>
            </a:r>
          </a:p>
          <a:p>
            <a:r>
              <a:rPr lang="en-US" dirty="0" smtClean="0"/>
              <a:t>They also</a:t>
            </a:r>
          </a:p>
          <a:p>
            <a:pPr lvl="1"/>
            <a:r>
              <a:rPr lang="en-US" dirty="0" smtClean="0"/>
              <a:t>Have Anti-inflammatory effect </a:t>
            </a:r>
          </a:p>
          <a:p>
            <a:pPr lvl="1"/>
            <a:r>
              <a:rPr lang="en-US" dirty="0" smtClean="0"/>
              <a:t>Increase appetite, prevent anemia </a:t>
            </a:r>
          </a:p>
          <a:p>
            <a:pPr lvl="1"/>
            <a:r>
              <a:rPr lang="en-US" dirty="0" smtClean="0"/>
              <a:t>Produce sense of well being </a:t>
            </a:r>
          </a:p>
          <a:p>
            <a:pPr lvl="1"/>
            <a:r>
              <a:rPr lang="en-US" dirty="0" smtClean="0"/>
              <a:t>Increase body weight </a:t>
            </a:r>
          </a:p>
          <a:p>
            <a:pPr lvl="1"/>
            <a:r>
              <a:rPr lang="en-US" dirty="0" err="1" smtClean="0"/>
              <a:t>Supress</a:t>
            </a:r>
            <a:r>
              <a:rPr lang="en-US" dirty="0" smtClean="0"/>
              <a:t> hypersensitivity reaction </a:t>
            </a:r>
          </a:p>
          <a:p>
            <a:pPr lvl="1"/>
            <a:r>
              <a:rPr lang="en-US" dirty="0" smtClean="0"/>
              <a:t>Control </a:t>
            </a:r>
            <a:r>
              <a:rPr lang="en-US" dirty="0" err="1" smtClean="0"/>
              <a:t>hypercalcemia</a:t>
            </a:r>
            <a:r>
              <a:rPr lang="en-US" dirty="0" smtClean="0"/>
              <a:t> &amp; bleeding </a:t>
            </a:r>
          </a:p>
          <a:p>
            <a:pPr lvl="1"/>
            <a:r>
              <a:rPr lang="en-US" dirty="0" smtClean="0"/>
              <a:t>Non specific antipyretic effect </a:t>
            </a:r>
          </a:p>
          <a:p>
            <a:pPr lvl="1"/>
            <a:r>
              <a:rPr lang="en-US" dirty="0" smtClean="0"/>
              <a:t>Increase antiemetic effect of </a:t>
            </a:r>
            <a:r>
              <a:rPr lang="en-US" dirty="0" err="1" smtClean="0"/>
              <a:t>ondansetron</a:t>
            </a:r>
            <a:r>
              <a:rPr lang="en-US" dirty="0" smtClean="0"/>
              <a:t> </a:t>
            </a:r>
          </a:p>
          <a:p>
            <a:pPr lvl="1"/>
            <a:endParaRPr lang="en-US" dirty="0"/>
          </a:p>
        </p:txBody>
      </p:sp>
    </p:spTree>
    <p:extLst>
      <p:ext uri="{BB962C8B-B14F-4D97-AF65-F5344CB8AC3E}">
        <p14:creationId xmlns:p14="http://schemas.microsoft.com/office/powerpoint/2010/main" val="276413074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accent2"/>
          </a:solidFill>
        </p:spPr>
        <p:txBody>
          <a:bodyPr/>
          <a:lstStyle/>
          <a:p>
            <a:r>
              <a:rPr lang="en-US" dirty="0" smtClean="0"/>
              <a:t>Estrogens </a:t>
            </a:r>
            <a:endParaRPr lang="en-US" dirty="0"/>
          </a:p>
        </p:txBody>
      </p:sp>
      <p:sp>
        <p:nvSpPr>
          <p:cNvPr id="3" name="Content Placeholder 2"/>
          <p:cNvSpPr>
            <a:spLocks noGrp="1"/>
          </p:cNvSpPr>
          <p:nvPr>
            <p:ph idx="1"/>
          </p:nvPr>
        </p:nvSpPr>
        <p:spPr/>
        <p:txBody>
          <a:bodyPr/>
          <a:lstStyle/>
          <a:p>
            <a:r>
              <a:rPr lang="en-US" dirty="0" smtClean="0"/>
              <a:t>Physiological antagonists of androgens </a:t>
            </a:r>
          </a:p>
          <a:p>
            <a:r>
              <a:rPr lang="en-US" dirty="0" smtClean="0"/>
              <a:t>Thus used to antagonize the effects of androgens in androgen dependent prostatic cancer </a:t>
            </a:r>
          </a:p>
          <a:p>
            <a:r>
              <a:rPr lang="en-US" dirty="0" err="1" smtClean="0"/>
              <a:t>Fofesterol</a:t>
            </a:r>
            <a:r>
              <a:rPr lang="en-US" dirty="0" smtClean="0"/>
              <a:t> </a:t>
            </a:r>
          </a:p>
          <a:p>
            <a:pPr lvl="1"/>
            <a:r>
              <a:rPr lang="en-US" dirty="0" err="1" smtClean="0"/>
              <a:t>Prodrug</a:t>
            </a:r>
            <a:r>
              <a:rPr lang="en-US" dirty="0" smtClean="0"/>
              <a:t> , phosphate derivative of </a:t>
            </a:r>
            <a:r>
              <a:rPr lang="en-US" dirty="0" err="1" smtClean="0"/>
              <a:t>stilbesterol</a:t>
            </a:r>
            <a:r>
              <a:rPr lang="en-US" dirty="0" smtClean="0"/>
              <a:t> </a:t>
            </a:r>
          </a:p>
          <a:p>
            <a:pPr lvl="1"/>
            <a:r>
              <a:rPr lang="en-US" dirty="0" smtClean="0">
                <a:sym typeface="Wingdings" pitchFamily="2" charset="2"/>
              </a:rPr>
              <a:t>600-1200mg IV initially later 120-240 mg orally</a:t>
            </a:r>
            <a:endParaRPr lang="en-US" dirty="0" smtClean="0"/>
          </a:p>
          <a:p>
            <a:pPr lvl="1">
              <a:buNone/>
            </a:pPr>
            <a:endParaRPr lang="en-US" dirty="0" smtClean="0"/>
          </a:p>
          <a:p>
            <a:pPr lvl="1"/>
            <a:endParaRPr lang="en-US" dirty="0"/>
          </a:p>
        </p:txBody>
      </p:sp>
    </p:spTree>
    <p:extLst>
      <p:ext uri="{BB962C8B-B14F-4D97-AF65-F5344CB8AC3E}">
        <p14:creationId xmlns:p14="http://schemas.microsoft.com/office/powerpoint/2010/main" val="63218815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1"/>
            <a:ext cx="8229600" cy="609600"/>
          </a:xfrm>
        </p:spPr>
        <p:txBody>
          <a:bodyPr/>
          <a:lstStyle/>
          <a:p>
            <a:r>
              <a:rPr lang="en-US" dirty="0" err="1" smtClean="0"/>
              <a:t>Tamoxifen</a:t>
            </a:r>
            <a:r>
              <a:rPr lang="en-US" dirty="0" smtClean="0"/>
              <a:t> : Non steroidal </a:t>
            </a:r>
            <a:r>
              <a:rPr lang="en-US" dirty="0" err="1" smtClean="0"/>
              <a:t>antiestrogen</a:t>
            </a:r>
            <a:r>
              <a:rPr lang="en-US" dirty="0" smtClean="0"/>
              <a:t> </a:t>
            </a:r>
            <a:endParaRPr lang="en-US" dirty="0"/>
          </a:p>
        </p:txBody>
      </p:sp>
      <p:sp>
        <p:nvSpPr>
          <p:cNvPr id="4" name="Title 1"/>
          <p:cNvSpPr>
            <a:spLocks noGrp="1"/>
          </p:cNvSpPr>
          <p:nvPr>
            <p:ph type="title"/>
          </p:nvPr>
        </p:nvSpPr>
        <p:spPr>
          <a:xfrm>
            <a:off x="0" y="0"/>
            <a:ext cx="9144000" cy="990600"/>
          </a:xfrm>
          <a:solidFill>
            <a:schemeClr val="accent5">
              <a:lumMod val="20000"/>
              <a:lumOff val="80000"/>
            </a:schemeClr>
          </a:solidFill>
        </p:spPr>
        <p:txBody>
          <a:bodyPr>
            <a:normAutofit fontScale="90000"/>
          </a:bodyPr>
          <a:lstStyle/>
          <a:p>
            <a:r>
              <a:rPr lang="en-US" sz="4000" dirty="0" smtClean="0"/>
              <a:t>Selective Estrogen Receptor Modulators </a:t>
            </a:r>
            <a:r>
              <a:rPr lang="en-US" sz="3600" dirty="0" smtClean="0"/>
              <a:t>(SERMs)</a:t>
            </a:r>
            <a:endParaRPr lang="en-US" sz="4000" dirty="0"/>
          </a:p>
        </p:txBody>
      </p:sp>
      <p:pic>
        <p:nvPicPr>
          <p:cNvPr id="2050" name="Picture 2"/>
          <p:cNvPicPr>
            <a:picLocks noChangeAspect="1" noChangeArrowheads="1"/>
          </p:cNvPicPr>
          <p:nvPr/>
        </p:nvPicPr>
        <p:blipFill>
          <a:blip r:embed="rId3"/>
          <a:srcRect l="42969" t="21512" r="30469" b="38542"/>
          <a:stretch>
            <a:fillRect/>
          </a:stretch>
        </p:blipFill>
        <p:spPr bwMode="auto">
          <a:xfrm>
            <a:off x="2514600" y="1828800"/>
            <a:ext cx="4458995" cy="5029200"/>
          </a:xfrm>
          <a:prstGeom prst="rect">
            <a:avLst/>
          </a:prstGeom>
          <a:noFill/>
          <a:ln w="9525">
            <a:noFill/>
            <a:miter lim="800000"/>
            <a:headEnd/>
            <a:tailEnd/>
          </a:ln>
          <a:effectLst/>
        </p:spPr>
      </p:pic>
      <p:sp>
        <p:nvSpPr>
          <p:cNvPr id="7" name="TextBox 6"/>
          <p:cNvSpPr txBox="1"/>
          <p:nvPr/>
        </p:nvSpPr>
        <p:spPr>
          <a:xfrm>
            <a:off x="7086600" y="3048000"/>
            <a:ext cx="1828800" cy="1569660"/>
          </a:xfrm>
          <a:prstGeom prst="rect">
            <a:avLst/>
          </a:prstGeom>
          <a:noFill/>
        </p:spPr>
        <p:txBody>
          <a:bodyPr wrap="square" rtlCol="0">
            <a:spAutoFit/>
          </a:bodyPr>
          <a:lstStyle/>
          <a:p>
            <a:r>
              <a:rPr lang="en-US" sz="2400" dirty="0" smtClean="0">
                <a:solidFill>
                  <a:srgbClr val="7030A0"/>
                </a:solidFill>
              </a:rPr>
              <a:t>Agonistic: </a:t>
            </a:r>
          </a:p>
          <a:p>
            <a:r>
              <a:rPr lang="en-US" sz="2400" dirty="0" smtClean="0"/>
              <a:t>Uterus, bone, liver, </a:t>
            </a:r>
            <a:r>
              <a:rPr lang="en-US" sz="2400" dirty="0" err="1" smtClean="0"/>
              <a:t>pitutary</a:t>
            </a:r>
            <a:r>
              <a:rPr lang="en-US" sz="2400" dirty="0" smtClean="0"/>
              <a:t> </a:t>
            </a:r>
            <a:endParaRPr lang="en-US" sz="2400" dirty="0"/>
          </a:p>
        </p:txBody>
      </p:sp>
      <p:sp>
        <p:nvSpPr>
          <p:cNvPr id="11" name="TextBox 10"/>
          <p:cNvSpPr txBox="1"/>
          <p:nvPr/>
        </p:nvSpPr>
        <p:spPr>
          <a:xfrm>
            <a:off x="304800" y="3124200"/>
            <a:ext cx="2057400" cy="1200329"/>
          </a:xfrm>
          <a:prstGeom prst="rect">
            <a:avLst/>
          </a:prstGeom>
          <a:noFill/>
        </p:spPr>
        <p:txBody>
          <a:bodyPr wrap="square" rtlCol="0">
            <a:spAutoFit/>
          </a:bodyPr>
          <a:lstStyle/>
          <a:p>
            <a:r>
              <a:rPr lang="en-US" sz="2400" dirty="0" smtClean="0">
                <a:solidFill>
                  <a:srgbClr val="7030A0"/>
                </a:solidFill>
              </a:rPr>
              <a:t>Antagonistic: </a:t>
            </a:r>
          </a:p>
          <a:p>
            <a:r>
              <a:rPr lang="en-US" sz="2400" dirty="0" smtClean="0"/>
              <a:t>Breast and blood vessels </a:t>
            </a:r>
            <a:endParaRPr lang="en-US" sz="2400" dirty="0"/>
          </a:p>
        </p:txBody>
      </p:sp>
    </p:spTree>
    <p:extLst>
      <p:ext uri="{BB962C8B-B14F-4D97-AF65-F5344CB8AC3E}">
        <p14:creationId xmlns:p14="http://schemas.microsoft.com/office/powerpoint/2010/main" val="31555830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lstStyle/>
          <a:p>
            <a:r>
              <a:rPr lang="en-US" dirty="0" err="1" smtClean="0"/>
              <a:t>Tamoxifen</a:t>
            </a:r>
            <a:r>
              <a:rPr lang="en-US" dirty="0" smtClean="0"/>
              <a:t> </a:t>
            </a:r>
            <a:endParaRPr lang="en-US" dirty="0"/>
          </a:p>
        </p:txBody>
      </p:sp>
      <p:sp>
        <p:nvSpPr>
          <p:cNvPr id="3" name="Content Placeholder 2"/>
          <p:cNvSpPr>
            <a:spLocks noGrp="1"/>
          </p:cNvSpPr>
          <p:nvPr>
            <p:ph idx="1"/>
          </p:nvPr>
        </p:nvSpPr>
        <p:spPr>
          <a:xfrm>
            <a:off x="457200" y="1600200"/>
            <a:ext cx="5257800" cy="4953000"/>
          </a:xfrm>
        </p:spPr>
        <p:txBody>
          <a:bodyPr/>
          <a:lstStyle/>
          <a:p>
            <a:pPr lvl="0"/>
            <a:r>
              <a:rPr lang="en-US" dirty="0" smtClean="0"/>
              <a:t>DOSE:10-20mg </a:t>
            </a:r>
            <a:r>
              <a:rPr lang="en-US" dirty="0" err="1" smtClean="0"/>
              <a:t>bd</a:t>
            </a:r>
            <a:endParaRPr lang="en-US" dirty="0" smtClean="0"/>
          </a:p>
          <a:p>
            <a:pPr lvl="0"/>
            <a:r>
              <a:rPr lang="en-US" dirty="0" smtClean="0"/>
              <a:t>Standard hormonal treatment in breast cancer</a:t>
            </a:r>
          </a:p>
          <a:p>
            <a:pPr lvl="0"/>
            <a:r>
              <a:rPr lang="en-US" dirty="0" smtClean="0"/>
              <a:t>Adverse effects:</a:t>
            </a:r>
          </a:p>
          <a:p>
            <a:pPr lvl="1"/>
            <a:r>
              <a:rPr lang="en-US" dirty="0" smtClean="0"/>
              <a:t>Hot flushes , vomiting, vaginal bleeding, menstrual irregularities, venous </a:t>
            </a:r>
            <a:r>
              <a:rPr lang="en-US" dirty="0" err="1" smtClean="0"/>
              <a:t>thromboembolism</a:t>
            </a:r>
            <a:r>
              <a:rPr lang="en-US" dirty="0" smtClean="0"/>
              <a:t>, dermatitis, rarely endometrial cancer</a:t>
            </a:r>
          </a:p>
          <a:p>
            <a:endParaRPr lang="en-US" dirty="0"/>
          </a:p>
        </p:txBody>
      </p:sp>
      <p:pic>
        <p:nvPicPr>
          <p:cNvPr id="3074" name="Picture 2"/>
          <p:cNvPicPr>
            <a:picLocks noChangeAspect="1" noChangeArrowheads="1"/>
          </p:cNvPicPr>
          <p:nvPr/>
        </p:nvPicPr>
        <p:blipFill>
          <a:blip r:embed="rId3"/>
          <a:srcRect l="42969" t="20833" r="38281" b="42708"/>
          <a:stretch>
            <a:fillRect/>
          </a:stretch>
        </p:blipFill>
        <p:spPr bwMode="auto">
          <a:xfrm>
            <a:off x="5943600" y="1524000"/>
            <a:ext cx="2971800" cy="4889500"/>
          </a:xfrm>
          <a:prstGeom prst="rect">
            <a:avLst/>
          </a:prstGeom>
          <a:noFill/>
          <a:ln w="9525">
            <a:noFill/>
            <a:miter lim="800000"/>
            <a:headEnd/>
            <a:tailEnd/>
          </a:ln>
          <a:effectLst/>
        </p:spPr>
      </p:pic>
    </p:spTree>
    <p:extLst>
      <p:ext uri="{BB962C8B-B14F-4D97-AF65-F5344CB8AC3E}">
        <p14:creationId xmlns:p14="http://schemas.microsoft.com/office/powerpoint/2010/main" val="134230453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81000" y="1295400"/>
            <a:ext cx="8382000" cy="54102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Pure estrogen antagonist</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USES: Metastatic ER+ Breast Ca in postmenopausal women</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sz="3200" dirty="0" smtClean="0">
                <a:latin typeface="+mn-lt"/>
              </a:rPr>
              <a:t>MOA:</a:t>
            </a:r>
          </a:p>
          <a:p>
            <a:pPr marL="800100" lvl="1" indent="-342900">
              <a:spcBef>
                <a:spcPct val="20000"/>
              </a:spcBef>
              <a:buFont typeface="Arial" charset="0"/>
              <a:buChar char="•"/>
              <a:defRPr/>
            </a:pPr>
            <a:r>
              <a:rPr lang="en-US" sz="3200" dirty="0" smtClean="0">
                <a:latin typeface="+mn-lt"/>
              </a:rPr>
              <a:t> </a:t>
            </a:r>
            <a:r>
              <a:rPr lang="en-US" sz="2800" dirty="0" smtClean="0">
                <a:latin typeface="+mn-lt"/>
              </a:rPr>
              <a:t>Inhibits ER dimerization &amp; prevents interaction of </a:t>
            </a:r>
            <a:r>
              <a:rPr lang="en-US" sz="2800" dirty="0" smtClean="0"/>
              <a:t>ER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with DNA</a:t>
            </a:r>
            <a:endParaRPr kumimoji="0" lang="en-US" sz="2800" b="0" i="0" u="none" strike="noStrike" kern="1200" cap="none" spc="0" normalizeH="0" noProof="0" dirty="0" smtClean="0">
              <a:ln>
                <a:noFill/>
              </a:ln>
              <a:solidFill>
                <a:schemeClr val="tx1"/>
              </a:solidFill>
              <a:effectLst/>
              <a:uLnTx/>
              <a:uFillTx/>
              <a:latin typeface="+mn-lt"/>
              <a:ea typeface="+mn-ea"/>
              <a:cs typeface="+mn-cs"/>
            </a:endParaRPr>
          </a:p>
          <a:p>
            <a:pPr marL="800100" lvl="1" indent="-342900">
              <a:spcBef>
                <a:spcPct val="20000"/>
              </a:spcBef>
              <a:buFont typeface="Arial" charset="0"/>
              <a:buChar char="•"/>
              <a:defRPr/>
            </a:pPr>
            <a:r>
              <a:rPr lang="en-US" sz="2800" baseline="0" dirty="0" smtClean="0">
                <a:latin typeface="+mn-lt"/>
              </a:rPr>
              <a:t>ER is down regulated resulting in more complete </a:t>
            </a:r>
            <a:r>
              <a:rPr lang="en-US" sz="2800" baseline="0" dirty="0" err="1" smtClean="0">
                <a:latin typeface="+mn-lt"/>
              </a:rPr>
              <a:t>supression</a:t>
            </a:r>
            <a:r>
              <a:rPr lang="en-US" sz="2800" baseline="0" dirty="0" smtClean="0">
                <a:latin typeface="+mn-lt"/>
              </a:rPr>
              <a:t> of ER responsive</a:t>
            </a:r>
            <a:r>
              <a:rPr lang="en-US" sz="2800" dirty="0" smtClean="0">
                <a:latin typeface="+mn-lt"/>
              </a:rPr>
              <a:t> gene function </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3" name="Rectangle 2"/>
          <p:cNvSpPr/>
          <p:nvPr/>
        </p:nvSpPr>
        <p:spPr>
          <a:xfrm>
            <a:off x="0" y="0"/>
            <a:ext cx="9144000" cy="1066800"/>
          </a:xfrm>
          <a:prstGeom prst="rect">
            <a:avLst/>
          </a:prstGeom>
          <a:solidFill>
            <a:schemeClr val="accent5">
              <a:lumMod val="20000"/>
              <a:lumOff val="80000"/>
            </a:schemeClr>
          </a:solidFill>
        </p:spPr>
        <p:txBody>
          <a:bodyPr wrap="square">
            <a:spAutoFit/>
          </a:bodyPr>
          <a:lstStyle/>
          <a:p>
            <a:pPr marL="342900" lvl="0" indent="-342900" algn="ctr">
              <a:spcBef>
                <a:spcPct val="20000"/>
              </a:spcBef>
              <a:defRPr/>
            </a:pPr>
            <a:r>
              <a:rPr lang="en-US" sz="3200" dirty="0" smtClean="0"/>
              <a:t>Selective Estrogen Receptor Down regulator (</a:t>
            </a:r>
            <a:r>
              <a:rPr lang="en-US" sz="3200" dirty="0" err="1" smtClean="0"/>
              <a:t>fulvestrant</a:t>
            </a:r>
            <a:r>
              <a:rPr lang="en-US" sz="3200" dirty="0" smtClean="0"/>
              <a:t>)</a:t>
            </a:r>
          </a:p>
        </p:txBody>
      </p:sp>
    </p:spTree>
    <p:extLst>
      <p:ext uri="{BB962C8B-B14F-4D97-AF65-F5344CB8AC3E}">
        <p14:creationId xmlns:p14="http://schemas.microsoft.com/office/powerpoint/2010/main" val="402093479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219200"/>
            <a:ext cx="8229600" cy="5334000"/>
          </a:xfrm>
          <a:prstGeom prst="rect">
            <a:avLst/>
          </a:prstGeom>
        </p:spPr>
        <p:txBody>
          <a:bodyPr/>
          <a:lstStyle/>
          <a:p>
            <a:pPr marL="342900" lvl="0" indent="-342900">
              <a:spcBef>
                <a:spcPct val="20000"/>
              </a:spcBef>
              <a:buFont typeface="Arial" charset="0"/>
              <a:buChar char="•"/>
              <a:defRPr/>
            </a:pPr>
            <a:r>
              <a:rPr lang="en-US" sz="3200" dirty="0" err="1" smtClean="0">
                <a:solidFill>
                  <a:srgbClr val="00FF00"/>
                </a:solidFill>
                <a:latin typeface="+mn-lt"/>
              </a:rPr>
              <a:t>Letrozole</a:t>
            </a:r>
            <a:endParaRPr lang="en-US" sz="3200" dirty="0" smtClean="0">
              <a:solidFill>
                <a:srgbClr val="00FF00"/>
              </a:solidFill>
              <a:latin typeface="+mn-lt"/>
            </a:endParaRP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Orally active non steroidal compound</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MOA : Inhibits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aromatisation</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of testosterone &amp;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androstenedione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to form estrogen.</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Uses : Breast Ca- &amp; adj. to mastectomy</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Dose :2.5mg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bd</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orally</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i="0" strike="noStrike" kern="1200" cap="none" spc="0" normalizeH="0" baseline="0" noProof="0" dirty="0" err="1" smtClean="0">
                <a:ln>
                  <a:noFill/>
                </a:ln>
                <a:solidFill>
                  <a:srgbClr val="00FF00"/>
                </a:solidFill>
                <a:effectLst/>
                <a:uLnTx/>
                <a:uFillTx/>
                <a:latin typeface="+mn-lt"/>
                <a:ea typeface="+mn-ea"/>
                <a:cs typeface="+mn-cs"/>
              </a:rPr>
              <a:t>Anastrozole</a:t>
            </a:r>
            <a:r>
              <a:rPr kumimoji="0" lang="en-US" sz="3200" i="0" strike="noStrike" kern="1200" cap="none" spc="0" normalizeH="0" baseline="0" noProof="0" dirty="0" smtClean="0">
                <a:ln>
                  <a:noFill/>
                </a:ln>
                <a:solidFill>
                  <a:srgbClr val="00FF00"/>
                </a:solidFill>
                <a:effectLst/>
                <a:uLnTx/>
                <a:uFillTx/>
                <a:latin typeface="+mn-lt"/>
                <a:ea typeface="+mn-ea"/>
                <a:cs typeface="+mn-cs"/>
              </a:rPr>
              <a:t> :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more potent</a:t>
            </a:r>
            <a:r>
              <a:rPr kumimoji="0" lang="en-US" sz="3200" b="0" i="0" u="none" strike="noStrike" kern="1200" cap="none" spc="0" normalizeH="0" baseline="0" noProof="0" dirty="0" smtClean="0">
                <a:ln>
                  <a:noFill/>
                </a:ln>
                <a:solidFill>
                  <a:srgbClr val="00FF00"/>
                </a:solidFill>
                <a:effectLst/>
                <a:uLnTx/>
                <a:uFillTx/>
                <a:latin typeface="+mn-lt"/>
                <a:ea typeface="+mn-ea"/>
                <a:cs typeface="+mn-cs"/>
              </a:rPr>
              <a:t> </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1mg OD in ER+</a:t>
            </a:r>
            <a:r>
              <a:rPr kumimoji="0" lang="en-US" sz="2800" b="0" i="0" u="none" strike="noStrike" kern="1200" cap="none" spc="0" normalizeH="0" baseline="0" noProof="0" dirty="0" smtClean="0">
                <a:ln>
                  <a:noFill/>
                </a:ln>
                <a:solidFill>
                  <a:srgbClr val="00FF00"/>
                </a:solidFill>
                <a:effectLst/>
                <a:uLnTx/>
                <a:uFillTx/>
                <a:latin typeface="+mn-lt"/>
                <a:ea typeface="+mn-ea"/>
                <a:cs typeface="+mn-cs"/>
              </a:rPr>
              <a: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Breast Ca</a:t>
            </a:r>
          </a:p>
          <a:p>
            <a:pPr marL="800100" lvl="1" indent="-342900">
              <a:spcBef>
                <a:spcPct val="20000"/>
              </a:spcBef>
              <a:buFont typeface="Arial"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A/E : hot flushes</a:t>
            </a:r>
          </a:p>
        </p:txBody>
      </p:sp>
      <p:sp>
        <p:nvSpPr>
          <p:cNvPr id="3" name="Title 2"/>
          <p:cNvSpPr>
            <a:spLocks noGrp="1"/>
          </p:cNvSpPr>
          <p:nvPr>
            <p:ph type="title"/>
          </p:nvPr>
        </p:nvSpPr>
        <p:spPr>
          <a:xfrm>
            <a:off x="0" y="0"/>
            <a:ext cx="9144000" cy="1066800"/>
          </a:xfrm>
          <a:solidFill>
            <a:schemeClr val="accent5">
              <a:lumMod val="20000"/>
              <a:lumOff val="80000"/>
            </a:schemeClr>
          </a:solidFill>
        </p:spPr>
        <p:txBody>
          <a:bodyPr/>
          <a:lstStyle/>
          <a:p>
            <a:pPr lvl="0"/>
            <a:r>
              <a:rPr lang="en-US" dirty="0" err="1" smtClean="0"/>
              <a:t>Aromatase</a:t>
            </a:r>
            <a:r>
              <a:rPr lang="en-US" dirty="0" smtClean="0"/>
              <a:t> Inhibitors</a:t>
            </a:r>
            <a:endParaRPr lang="en-US" dirty="0"/>
          </a:p>
        </p:txBody>
      </p:sp>
    </p:spTree>
    <p:extLst>
      <p:ext uri="{BB962C8B-B14F-4D97-AF65-F5344CB8AC3E}">
        <p14:creationId xmlns:p14="http://schemas.microsoft.com/office/powerpoint/2010/main" val="170886444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en-US" smtClean="0"/>
              <a:t>Drugs  act  by  affecting  biochemical  or physiological process  in the body.  Most drugs  act  at  specific  receptors.</a:t>
            </a:r>
          </a:p>
          <a:p>
            <a:pPr algn="just" eaLnBrk="1" hangingPunct="1"/>
            <a:r>
              <a:rPr lang="en-US" smtClean="0"/>
              <a:t>The  action  of  a  drug  is  characterized  by  two variables: </a:t>
            </a:r>
          </a:p>
          <a:p>
            <a:pPr algn="just" eaLnBrk="1" hangingPunct="1">
              <a:buFont typeface="Wingdings" pitchFamily="2" charset="2"/>
              <a:buChar char="Ø"/>
            </a:pPr>
            <a:r>
              <a:rPr lang="en-US" smtClean="0"/>
              <a:t> The  magnitude  of  the  response and </a:t>
            </a:r>
          </a:p>
          <a:p>
            <a:pPr algn="just" eaLnBrk="1" hangingPunct="1">
              <a:buFont typeface="Wingdings" pitchFamily="2" charset="2"/>
              <a:buChar char="Ø"/>
            </a:pPr>
            <a:r>
              <a:rPr lang="en-US" smtClean="0"/>
              <a:t> The  concentration  required  to  produce the  response.</a:t>
            </a:r>
          </a:p>
        </p:txBody>
      </p:sp>
    </p:spTree>
    <p:extLst>
      <p:ext uri="{BB962C8B-B14F-4D97-AF65-F5344CB8AC3E}">
        <p14:creationId xmlns:p14="http://schemas.microsoft.com/office/powerpoint/2010/main" val="265371950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371600"/>
            <a:ext cx="8229600" cy="5029200"/>
          </a:xfrm>
          <a:prstGeom prst="rect">
            <a:avLst/>
          </a:prstGeom>
        </p:spPr>
        <p:txBody>
          <a:bodyPr/>
          <a:lstStyle/>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3200" b="1" i="0" u="sng" strike="noStrike" kern="1200" cap="none" spc="0" normalizeH="0" baseline="0" noProof="0" dirty="0" smtClean="0">
                <a:ln>
                  <a:noFill/>
                </a:ln>
                <a:effectLst/>
                <a:uLnTx/>
                <a:uFillTx/>
                <a:latin typeface="+mn-lt"/>
                <a:ea typeface="+mn-ea"/>
                <a:cs typeface="+mn-cs"/>
              </a:rPr>
              <a:t>FLUTAMIDE &amp; BICALUTAMIDE</a:t>
            </a:r>
            <a:r>
              <a:rPr kumimoji="0" lang="en-US" sz="3200" b="0" i="0" u="none" strike="noStrike" kern="1200" cap="none" spc="0" normalizeH="0" baseline="0" noProof="0" dirty="0" smtClean="0">
                <a:ln>
                  <a:noFill/>
                </a:ln>
                <a:effectLst/>
                <a:uLnTx/>
                <a:uFillTx/>
                <a:latin typeface="+mn-lt"/>
                <a:ea typeface="+mn-ea"/>
                <a:cs typeface="+mn-cs"/>
              </a:rPr>
              <a:t> :</a:t>
            </a:r>
          </a:p>
          <a:p>
            <a:pPr marL="800100" lvl="1" indent="-342900">
              <a:lnSpc>
                <a:spcPct val="90000"/>
              </a:lnSpc>
              <a:spcBef>
                <a:spcPct val="20000"/>
              </a:spcBef>
              <a:buFont typeface="Arial" charset="0"/>
              <a:buChar char="•"/>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Androgen Receptor antagonists</a:t>
            </a:r>
          </a:p>
          <a:p>
            <a:pPr marL="800100" lvl="1" indent="-342900">
              <a:lnSpc>
                <a:spcPct val="90000"/>
              </a:lnSpc>
              <a:spcBef>
                <a:spcPct val="20000"/>
              </a:spcBef>
              <a:buFont typeface="Arial" charset="0"/>
              <a:buChar char="•"/>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Dose : 250 mg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50mg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od</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resp.</a:t>
            </a:r>
          </a:p>
          <a:p>
            <a:pPr marL="800100" lvl="1" indent="-342900">
              <a:lnSpc>
                <a:spcPct val="90000"/>
              </a:lnSpc>
              <a:spcBef>
                <a:spcPct val="20000"/>
              </a:spcBef>
              <a:buFont typeface="Arial" charset="0"/>
              <a:buChar char="•"/>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Palliative effect in metastatic Prostatic Ca</a:t>
            </a:r>
          </a:p>
          <a:p>
            <a:pPr marL="800100" lvl="1" indent="-342900">
              <a:lnSpc>
                <a:spcPct val="90000"/>
              </a:lnSpc>
              <a:spcBef>
                <a:spcPct val="20000"/>
              </a:spcBef>
              <a:buFont typeface="Wingdings" pitchFamily="2" charset="2"/>
              <a:buNone/>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after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orchidectomy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3" name="Title 2"/>
          <p:cNvSpPr>
            <a:spLocks noGrp="1"/>
          </p:cNvSpPr>
          <p:nvPr>
            <p:ph type="title"/>
          </p:nvPr>
        </p:nvSpPr>
        <p:spPr>
          <a:xfrm>
            <a:off x="0" y="0"/>
            <a:ext cx="9144000" cy="1143000"/>
          </a:xfrm>
          <a:solidFill>
            <a:schemeClr val="accent5">
              <a:lumMod val="20000"/>
              <a:lumOff val="80000"/>
            </a:schemeClr>
          </a:solidFill>
        </p:spPr>
        <p:txBody>
          <a:bodyPr/>
          <a:lstStyle/>
          <a:p>
            <a:pPr lvl="0"/>
            <a:r>
              <a:rPr lang="en-US" dirty="0" smtClean="0"/>
              <a:t>Anti androgens</a:t>
            </a:r>
            <a:endParaRPr lang="en-US" dirty="0"/>
          </a:p>
        </p:txBody>
      </p:sp>
    </p:spTree>
    <p:extLst>
      <p:ext uri="{BB962C8B-B14F-4D97-AF65-F5344CB8AC3E}">
        <p14:creationId xmlns:p14="http://schemas.microsoft.com/office/powerpoint/2010/main" val="213422535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accent5">
              <a:lumMod val="20000"/>
              <a:lumOff val="80000"/>
            </a:schemeClr>
          </a:solidFill>
        </p:spPr>
        <p:txBody>
          <a:bodyPr/>
          <a:lstStyle/>
          <a:p>
            <a:pPr lvl="0"/>
            <a:r>
              <a:rPr lang="en-US" dirty="0" smtClean="0"/>
              <a:t>5-</a:t>
            </a:r>
            <a:r>
              <a:rPr lang="en-US" dirty="0" smtClean="0">
                <a:sym typeface="Symbol"/>
              </a:rPr>
              <a:t></a:t>
            </a:r>
            <a:r>
              <a:rPr lang="en-US" dirty="0" smtClean="0"/>
              <a:t> </a:t>
            </a:r>
            <a:r>
              <a:rPr lang="en-US" dirty="0" err="1" smtClean="0"/>
              <a:t>reductase</a:t>
            </a:r>
            <a:r>
              <a:rPr lang="en-US" dirty="0" smtClean="0"/>
              <a:t> inhibitors</a:t>
            </a:r>
            <a:endParaRPr lang="en-US" dirty="0"/>
          </a:p>
        </p:txBody>
      </p:sp>
      <p:sp>
        <p:nvSpPr>
          <p:cNvPr id="4" name="Rectangle 4"/>
          <p:cNvSpPr>
            <a:spLocks noChangeArrowheads="1"/>
          </p:cNvSpPr>
          <p:nvPr/>
        </p:nvSpPr>
        <p:spPr bwMode="auto">
          <a:xfrm>
            <a:off x="990600" y="1066800"/>
            <a:ext cx="2819400" cy="563563"/>
          </a:xfrm>
          <a:prstGeom prst="rect">
            <a:avLst/>
          </a:prstGeom>
          <a:solidFill>
            <a:schemeClr val="tx1"/>
          </a:solidFill>
          <a:ln w="9525">
            <a:noFill/>
            <a:miter lim="800000"/>
            <a:headEnd/>
            <a:tailEnd/>
          </a:ln>
        </p:spPr>
        <p:txBody>
          <a:bodyPr anchor="ctr"/>
          <a:lstStyle/>
          <a:p>
            <a:r>
              <a:rPr lang="en-US" sz="3600" b="1">
                <a:solidFill>
                  <a:srgbClr val="F1F85E"/>
                </a:solidFill>
              </a:rPr>
              <a:t>Finasteride</a:t>
            </a:r>
            <a:endParaRPr lang="en-US" sz="3600">
              <a:solidFill>
                <a:srgbClr val="F1F85E"/>
              </a:solidFill>
            </a:endParaRPr>
          </a:p>
        </p:txBody>
      </p:sp>
      <p:sp>
        <p:nvSpPr>
          <p:cNvPr id="5" name="Rectangle 5"/>
          <p:cNvSpPr>
            <a:spLocks noChangeArrowheads="1"/>
          </p:cNvSpPr>
          <p:nvPr/>
        </p:nvSpPr>
        <p:spPr bwMode="auto">
          <a:xfrm>
            <a:off x="685800" y="1828800"/>
            <a:ext cx="3657600" cy="2895600"/>
          </a:xfrm>
          <a:prstGeom prst="rect">
            <a:avLst/>
          </a:prstGeom>
          <a:noFill/>
          <a:ln w="9525">
            <a:noFill/>
            <a:miter lim="800000"/>
            <a:headEnd/>
            <a:tailEnd/>
          </a:ln>
        </p:spPr>
        <p:txBody>
          <a:bodyPr/>
          <a:lstStyle/>
          <a:p>
            <a:pPr marL="342900" indent="-342900">
              <a:spcBef>
                <a:spcPct val="20000"/>
              </a:spcBef>
              <a:buFontTx/>
              <a:buChar char="•"/>
            </a:pPr>
            <a:r>
              <a:rPr lang="en-US" sz="2800" b="1">
                <a:solidFill>
                  <a:srgbClr val="5606F6"/>
                </a:solidFill>
              </a:rPr>
              <a:t>Orally active</a:t>
            </a:r>
          </a:p>
          <a:p>
            <a:pPr marL="342900" indent="-342900">
              <a:spcBef>
                <a:spcPct val="20000"/>
              </a:spcBef>
              <a:buFontTx/>
              <a:buChar char="•"/>
            </a:pPr>
            <a:r>
              <a:rPr lang="en-US" sz="2800" b="1">
                <a:solidFill>
                  <a:srgbClr val="5606F6"/>
                </a:solidFill>
              </a:rPr>
              <a:t>DHT levels </a:t>
            </a:r>
            <a:r>
              <a:rPr lang="en-US" sz="2800" b="1">
                <a:solidFill>
                  <a:srgbClr val="5606F6"/>
                </a:solidFill>
                <a:latin typeface="Times New Roman" pitchFamily="18" charset="0"/>
                <a:cs typeface="Times New Roman" pitchFamily="18" charset="0"/>
              </a:rPr>
              <a:t>↓</a:t>
            </a:r>
            <a:endParaRPr lang="en-US" sz="2800" b="1">
              <a:solidFill>
                <a:srgbClr val="5606F6"/>
              </a:solidFill>
            </a:endParaRPr>
          </a:p>
          <a:p>
            <a:pPr marL="342900" indent="-342900">
              <a:spcBef>
                <a:spcPct val="20000"/>
              </a:spcBef>
              <a:buFontTx/>
              <a:buChar char="•"/>
            </a:pPr>
            <a:r>
              <a:rPr lang="en-US" sz="2800" b="1">
                <a:solidFill>
                  <a:srgbClr val="5606F6"/>
                </a:solidFill>
              </a:rPr>
              <a:t>Benign prostatic </a:t>
            </a:r>
          </a:p>
          <a:p>
            <a:pPr marL="342900" indent="-342900">
              <a:spcBef>
                <a:spcPct val="20000"/>
              </a:spcBef>
            </a:pPr>
            <a:r>
              <a:rPr lang="en-US" sz="2800" b="1">
                <a:solidFill>
                  <a:srgbClr val="5606F6"/>
                </a:solidFill>
              </a:rPr>
              <a:t>    hyperplasia</a:t>
            </a:r>
            <a:r>
              <a:rPr lang="en-US" sz="2800"/>
              <a:t> </a:t>
            </a:r>
          </a:p>
          <a:p>
            <a:pPr marL="342900" indent="-342900">
              <a:spcBef>
                <a:spcPct val="20000"/>
              </a:spcBef>
            </a:pPr>
            <a:r>
              <a:rPr lang="en-US" sz="2800" b="1">
                <a:solidFill>
                  <a:srgbClr val="008000"/>
                </a:solidFill>
              </a:rPr>
              <a:t>Dose:  5mg/day</a:t>
            </a:r>
          </a:p>
          <a:p>
            <a:pPr marL="342900" indent="-342900">
              <a:spcBef>
                <a:spcPct val="20000"/>
              </a:spcBef>
            </a:pPr>
            <a:endParaRPr lang="en-US" sz="2800" b="1">
              <a:solidFill>
                <a:srgbClr val="5606F6"/>
              </a:solidFill>
            </a:endParaRPr>
          </a:p>
        </p:txBody>
      </p:sp>
      <p:sp>
        <p:nvSpPr>
          <p:cNvPr id="7" name="Text Box 10"/>
          <p:cNvSpPr txBox="1">
            <a:spLocks noChangeArrowheads="1"/>
          </p:cNvSpPr>
          <p:nvPr/>
        </p:nvSpPr>
        <p:spPr bwMode="auto">
          <a:xfrm>
            <a:off x="4800600" y="1981200"/>
            <a:ext cx="4343400" cy="366713"/>
          </a:xfrm>
          <a:prstGeom prst="rect">
            <a:avLst/>
          </a:prstGeom>
          <a:noFill/>
          <a:ln w="9525">
            <a:noFill/>
            <a:miter lim="800000"/>
            <a:headEnd/>
            <a:tailEnd/>
          </a:ln>
        </p:spPr>
        <p:txBody>
          <a:bodyPr>
            <a:spAutoFit/>
          </a:bodyPr>
          <a:lstStyle/>
          <a:p>
            <a:pPr>
              <a:spcBef>
                <a:spcPct val="50000"/>
              </a:spcBef>
            </a:pPr>
            <a:endParaRPr lang="en-US"/>
          </a:p>
        </p:txBody>
      </p:sp>
      <p:sp>
        <p:nvSpPr>
          <p:cNvPr id="8" name="Text Box 11"/>
          <p:cNvSpPr txBox="1">
            <a:spLocks noChangeArrowheads="1"/>
          </p:cNvSpPr>
          <p:nvPr/>
        </p:nvSpPr>
        <p:spPr bwMode="auto">
          <a:xfrm>
            <a:off x="4648200" y="1752600"/>
            <a:ext cx="4038600" cy="3323987"/>
          </a:xfrm>
          <a:prstGeom prst="rect">
            <a:avLst/>
          </a:prstGeom>
          <a:noFill/>
          <a:ln w="9525">
            <a:noFill/>
            <a:miter lim="800000"/>
            <a:headEnd/>
            <a:tailEnd/>
          </a:ln>
        </p:spPr>
        <p:txBody>
          <a:bodyPr wrap="square">
            <a:spAutoFit/>
          </a:bodyPr>
          <a:lstStyle/>
          <a:p>
            <a:pPr lvl="1">
              <a:spcBef>
                <a:spcPct val="50000"/>
              </a:spcBef>
            </a:pPr>
            <a:r>
              <a:rPr lang="en-US" sz="2800" b="1" dirty="0"/>
              <a:t>Prostate volume</a:t>
            </a:r>
          </a:p>
          <a:p>
            <a:pPr lvl="1">
              <a:spcBef>
                <a:spcPct val="50000"/>
              </a:spcBef>
            </a:pPr>
            <a:r>
              <a:rPr lang="en-US" sz="2800" b="1" dirty="0"/>
              <a:t>Symptom score</a:t>
            </a:r>
          </a:p>
          <a:p>
            <a:pPr lvl="1">
              <a:spcBef>
                <a:spcPct val="50000"/>
              </a:spcBef>
            </a:pPr>
            <a:r>
              <a:rPr lang="en-US" sz="2800" b="1" dirty="0"/>
              <a:t>Peak urine flow rate</a:t>
            </a:r>
          </a:p>
          <a:p>
            <a:pPr lvl="1">
              <a:spcBef>
                <a:spcPct val="50000"/>
              </a:spcBef>
            </a:pPr>
            <a:r>
              <a:rPr lang="en-US" sz="2800" b="1" dirty="0"/>
              <a:t>DHT level in prostate</a:t>
            </a:r>
          </a:p>
        </p:txBody>
      </p:sp>
      <p:sp>
        <p:nvSpPr>
          <p:cNvPr id="9" name="Line 12"/>
          <p:cNvSpPr>
            <a:spLocks noChangeShapeType="1"/>
          </p:cNvSpPr>
          <p:nvPr/>
        </p:nvSpPr>
        <p:spPr bwMode="auto">
          <a:xfrm>
            <a:off x="5029200" y="1828800"/>
            <a:ext cx="0" cy="457200"/>
          </a:xfrm>
          <a:prstGeom prst="line">
            <a:avLst/>
          </a:prstGeom>
          <a:noFill/>
          <a:ln w="44450">
            <a:solidFill>
              <a:schemeClr val="tx1"/>
            </a:solidFill>
            <a:round/>
            <a:headEnd/>
            <a:tailEnd type="triangle" w="med" len="med"/>
          </a:ln>
        </p:spPr>
        <p:txBody>
          <a:bodyPr/>
          <a:lstStyle/>
          <a:p>
            <a:endParaRPr lang="en-US"/>
          </a:p>
        </p:txBody>
      </p:sp>
      <p:sp>
        <p:nvSpPr>
          <p:cNvPr id="10" name="Line 13"/>
          <p:cNvSpPr>
            <a:spLocks noChangeShapeType="1"/>
          </p:cNvSpPr>
          <p:nvPr/>
        </p:nvSpPr>
        <p:spPr bwMode="auto">
          <a:xfrm>
            <a:off x="5029200" y="2514600"/>
            <a:ext cx="0" cy="457200"/>
          </a:xfrm>
          <a:prstGeom prst="line">
            <a:avLst/>
          </a:prstGeom>
          <a:noFill/>
          <a:ln w="44450">
            <a:solidFill>
              <a:schemeClr val="tx1"/>
            </a:solidFill>
            <a:round/>
            <a:headEnd/>
            <a:tailEnd type="triangle" w="med" len="med"/>
          </a:ln>
        </p:spPr>
        <p:txBody>
          <a:bodyPr/>
          <a:lstStyle/>
          <a:p>
            <a:endParaRPr lang="en-US"/>
          </a:p>
        </p:txBody>
      </p:sp>
      <p:sp>
        <p:nvSpPr>
          <p:cNvPr id="11" name="Line 14"/>
          <p:cNvSpPr>
            <a:spLocks noChangeShapeType="1"/>
          </p:cNvSpPr>
          <p:nvPr/>
        </p:nvSpPr>
        <p:spPr bwMode="auto">
          <a:xfrm flipH="1" flipV="1">
            <a:off x="4983481" y="3200400"/>
            <a:ext cx="45719" cy="533400"/>
          </a:xfrm>
          <a:prstGeom prst="line">
            <a:avLst/>
          </a:prstGeom>
          <a:noFill/>
          <a:ln w="44450">
            <a:solidFill>
              <a:schemeClr val="tx1"/>
            </a:solidFill>
            <a:round/>
            <a:headEnd/>
            <a:tailEnd type="triangle" w="med" len="med"/>
          </a:ln>
        </p:spPr>
        <p:txBody>
          <a:bodyPr/>
          <a:lstStyle/>
          <a:p>
            <a:endParaRPr lang="en-US"/>
          </a:p>
        </p:txBody>
      </p:sp>
      <p:sp>
        <p:nvSpPr>
          <p:cNvPr id="12" name="Line 15"/>
          <p:cNvSpPr>
            <a:spLocks noChangeShapeType="1"/>
          </p:cNvSpPr>
          <p:nvPr/>
        </p:nvSpPr>
        <p:spPr bwMode="auto">
          <a:xfrm>
            <a:off x="5029200" y="4267200"/>
            <a:ext cx="0" cy="457200"/>
          </a:xfrm>
          <a:prstGeom prst="line">
            <a:avLst/>
          </a:prstGeom>
          <a:noFill/>
          <a:ln w="44450">
            <a:solidFill>
              <a:schemeClr val="tx1"/>
            </a:solidFill>
            <a:round/>
            <a:headEnd/>
            <a:tailEnd type="triangle" w="med" len="med"/>
          </a:ln>
        </p:spPr>
        <p:txBody>
          <a:bodyPr/>
          <a:lstStyle/>
          <a:p>
            <a:endParaRPr lang="en-US"/>
          </a:p>
        </p:txBody>
      </p:sp>
      <p:sp>
        <p:nvSpPr>
          <p:cNvPr id="13" name="Text Box 16"/>
          <p:cNvSpPr txBox="1">
            <a:spLocks noChangeArrowheads="1"/>
          </p:cNvSpPr>
          <p:nvPr/>
        </p:nvSpPr>
        <p:spPr bwMode="auto">
          <a:xfrm>
            <a:off x="838200" y="5939135"/>
            <a:ext cx="8001000" cy="461665"/>
          </a:xfrm>
          <a:prstGeom prst="rect">
            <a:avLst/>
          </a:prstGeom>
          <a:solidFill>
            <a:schemeClr val="tx1"/>
          </a:solidFill>
          <a:ln w="9525">
            <a:noFill/>
            <a:miter lim="800000"/>
            <a:headEnd/>
            <a:tailEnd/>
          </a:ln>
        </p:spPr>
        <p:txBody>
          <a:bodyPr wrap="square">
            <a:spAutoFit/>
          </a:bodyPr>
          <a:lstStyle/>
          <a:p>
            <a:r>
              <a:rPr lang="en-US" sz="2400" b="1" dirty="0">
                <a:solidFill>
                  <a:srgbClr val="F1F85E"/>
                </a:solidFill>
              </a:rPr>
              <a:t>Side effects:</a:t>
            </a:r>
            <a:r>
              <a:rPr lang="en-US" sz="2400" b="1" dirty="0">
                <a:solidFill>
                  <a:schemeClr val="tx2"/>
                </a:solidFill>
              </a:rPr>
              <a:t> </a:t>
            </a:r>
            <a:r>
              <a:rPr lang="en-US" sz="2400" b="1" dirty="0">
                <a:solidFill>
                  <a:schemeClr val="bg1"/>
                </a:solidFill>
              </a:rPr>
              <a:t>Loss of libido &amp; impotence in 5 % pts</a:t>
            </a:r>
            <a:r>
              <a:rPr lang="en-US" sz="2400" b="1" dirty="0">
                <a:solidFill>
                  <a:schemeClr val="tx2"/>
                </a:solidFill>
              </a:rPr>
              <a:t>.</a:t>
            </a:r>
            <a:endParaRPr lang="en-US" sz="2400" b="1" dirty="0">
              <a:solidFill>
                <a:schemeClr val="bg1"/>
              </a:solidFill>
            </a:endParaRPr>
          </a:p>
        </p:txBody>
      </p:sp>
      <p:sp>
        <p:nvSpPr>
          <p:cNvPr id="14" name="Text Box 19"/>
          <p:cNvSpPr txBox="1">
            <a:spLocks noChangeArrowheads="1"/>
          </p:cNvSpPr>
          <p:nvPr/>
        </p:nvSpPr>
        <p:spPr bwMode="auto">
          <a:xfrm>
            <a:off x="2133600" y="5257800"/>
            <a:ext cx="5791200" cy="457200"/>
          </a:xfrm>
          <a:prstGeom prst="rect">
            <a:avLst/>
          </a:prstGeom>
          <a:solidFill>
            <a:schemeClr val="tx1"/>
          </a:solidFill>
          <a:ln w="9525">
            <a:noFill/>
            <a:miter lim="800000"/>
            <a:headEnd/>
            <a:tailEnd/>
          </a:ln>
        </p:spPr>
        <p:txBody>
          <a:bodyPr wrap="square">
            <a:spAutoFit/>
          </a:bodyPr>
          <a:lstStyle/>
          <a:p>
            <a:r>
              <a:rPr lang="en-US" sz="2400" b="1" dirty="0">
                <a:solidFill>
                  <a:schemeClr val="accent1"/>
                </a:solidFill>
              </a:rPr>
              <a:t>Also used for prevention of hair loss</a:t>
            </a:r>
          </a:p>
        </p:txBody>
      </p:sp>
    </p:spTree>
    <p:extLst>
      <p:ext uri="{BB962C8B-B14F-4D97-AF65-F5344CB8AC3E}">
        <p14:creationId xmlns:p14="http://schemas.microsoft.com/office/powerpoint/2010/main" val="59548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524000"/>
            <a:ext cx="8229600" cy="460692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1" i="0" u="sng" strike="noStrike" kern="1200" cap="none" spc="0" normalizeH="0" baseline="0" noProof="0" dirty="0" smtClean="0">
                <a:ln>
                  <a:noFill/>
                </a:ln>
                <a:solidFill>
                  <a:srgbClr val="00FF00"/>
                </a:solidFill>
                <a:effectLst/>
                <a:uLnTx/>
                <a:uFillTx/>
                <a:latin typeface="+mn-lt"/>
                <a:ea typeface="+mn-ea"/>
                <a:cs typeface="+mn-cs"/>
              </a:rPr>
              <a:t>NAFERELIN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nasal spray / SC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inj</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a:cs typeface="Times New Roman"/>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FSH &amp; LH release from pituitary- </a:t>
            </a:r>
            <a:r>
              <a:rPr kumimoji="0" lang="en-US" sz="3200" b="0" i="0" u="none" strike="noStrike" kern="1200" cap="none" spc="0" normalizeH="0" baseline="0" noProof="0" dirty="0" smtClean="0">
                <a:ln>
                  <a:noFill/>
                </a:ln>
                <a:solidFill>
                  <a:schemeClr val="tx1"/>
                </a:solidFill>
                <a:effectLst/>
                <a:uLnTx/>
                <a:uFillTx/>
                <a:latin typeface="Times New Roman"/>
                <a:cs typeface="Times New Roman"/>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the release of estrogen &amp; testosterone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USE : Breast Ca, Prostatic Ca</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1" i="0" u="sng" strike="noStrike" kern="1200" cap="none" spc="0" normalizeH="0" baseline="0" noProof="0" dirty="0" smtClean="0">
                <a:ln>
                  <a:noFill/>
                </a:ln>
                <a:solidFill>
                  <a:srgbClr val="00FF00"/>
                </a:solidFill>
                <a:effectLst/>
                <a:uLnTx/>
                <a:uFillTx/>
                <a:latin typeface="+mn-lt"/>
                <a:ea typeface="+mn-ea"/>
                <a:cs typeface="+mn-cs"/>
              </a:rPr>
              <a:t>PROGESTINS: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Hydroxyprogesterone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used in metastatic endometrial Ca.</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A/E: bleeding </a:t>
            </a:r>
          </a:p>
        </p:txBody>
      </p:sp>
      <p:sp>
        <p:nvSpPr>
          <p:cNvPr id="3" name="Title 2"/>
          <p:cNvSpPr>
            <a:spLocks noGrp="1"/>
          </p:cNvSpPr>
          <p:nvPr>
            <p:ph type="title"/>
          </p:nvPr>
        </p:nvSpPr>
        <p:spPr>
          <a:xfrm>
            <a:off x="0" y="0"/>
            <a:ext cx="9144000" cy="1066800"/>
          </a:xfrm>
          <a:solidFill>
            <a:schemeClr val="accent5">
              <a:lumMod val="20000"/>
              <a:lumOff val="80000"/>
            </a:schemeClr>
          </a:solidFill>
        </p:spPr>
        <p:txBody>
          <a:bodyPr/>
          <a:lstStyle/>
          <a:p>
            <a:pPr lvl="0"/>
            <a:r>
              <a:rPr lang="en-US" dirty="0" err="1" smtClean="0"/>
              <a:t>GnRH</a:t>
            </a:r>
            <a:r>
              <a:rPr lang="en-US" dirty="0" smtClean="0"/>
              <a:t> agonists </a:t>
            </a:r>
            <a:endParaRPr lang="en-US" dirty="0"/>
          </a:p>
        </p:txBody>
      </p:sp>
    </p:spTree>
    <p:extLst>
      <p:ext uri="{BB962C8B-B14F-4D97-AF65-F5344CB8AC3E}">
        <p14:creationId xmlns:p14="http://schemas.microsoft.com/office/powerpoint/2010/main" val="1281249560"/>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40625" t="29068" r="35156" b="10417"/>
          <a:stretch>
            <a:fillRect/>
          </a:stretch>
        </p:blipFill>
        <p:spPr bwMode="auto">
          <a:xfrm>
            <a:off x="2133600" y="-76200"/>
            <a:ext cx="3733800" cy="6997288"/>
          </a:xfrm>
          <a:prstGeom prst="rect">
            <a:avLst/>
          </a:prstGeom>
          <a:noFill/>
          <a:ln w="9525">
            <a:noFill/>
            <a:miter lim="800000"/>
            <a:headEnd/>
            <a:tailEnd/>
          </a:ln>
          <a:effectLst/>
        </p:spPr>
      </p:pic>
    </p:spTree>
    <p:extLst>
      <p:ext uri="{BB962C8B-B14F-4D97-AF65-F5344CB8AC3E}">
        <p14:creationId xmlns:p14="http://schemas.microsoft.com/office/powerpoint/2010/main" val="2170398714"/>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40625" t="19791" r="35156" b="48959"/>
          <a:stretch>
            <a:fillRect/>
          </a:stretch>
        </p:blipFill>
        <p:spPr bwMode="auto">
          <a:xfrm>
            <a:off x="2133600" y="1447799"/>
            <a:ext cx="4191000" cy="4055807"/>
          </a:xfrm>
          <a:prstGeom prst="rect">
            <a:avLst/>
          </a:prstGeom>
          <a:noFill/>
          <a:ln w="9525">
            <a:noFill/>
            <a:miter lim="800000"/>
            <a:headEnd/>
            <a:tailEnd/>
          </a:ln>
          <a:effectLst/>
        </p:spPr>
      </p:pic>
    </p:spTree>
    <p:extLst>
      <p:ext uri="{BB962C8B-B14F-4D97-AF65-F5344CB8AC3E}">
        <p14:creationId xmlns:p14="http://schemas.microsoft.com/office/powerpoint/2010/main" val="4274424684"/>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5">
              <a:lumMod val="20000"/>
              <a:lumOff val="80000"/>
            </a:schemeClr>
          </a:solidFill>
        </p:spPr>
        <p:txBody>
          <a:bodyPr/>
          <a:lstStyle/>
          <a:p>
            <a:r>
              <a:rPr lang="en-US" dirty="0" smtClean="0"/>
              <a:t>Newer anticancer drugs </a:t>
            </a:r>
            <a:endParaRPr lang="en-US" dirty="0"/>
          </a:p>
        </p:txBody>
      </p:sp>
      <p:sp>
        <p:nvSpPr>
          <p:cNvPr id="3" name="Content Placeholder 2"/>
          <p:cNvSpPr>
            <a:spLocks noGrp="1"/>
          </p:cNvSpPr>
          <p:nvPr>
            <p:ph idx="1"/>
          </p:nvPr>
        </p:nvSpPr>
        <p:spPr/>
        <p:txBody>
          <a:bodyPr/>
          <a:lstStyle/>
          <a:p>
            <a:r>
              <a:rPr lang="en-US" dirty="0" smtClean="0"/>
              <a:t>Inhibitors  of growth factors receptors </a:t>
            </a:r>
          </a:p>
          <a:p>
            <a:pPr lvl="1"/>
            <a:r>
              <a:rPr lang="en-US" dirty="0" err="1" smtClean="0"/>
              <a:t>Imatinib</a:t>
            </a:r>
            <a:r>
              <a:rPr lang="en-US" dirty="0" smtClean="0"/>
              <a:t>: CML (BCR-ABL gene)</a:t>
            </a:r>
          </a:p>
          <a:p>
            <a:pPr lvl="1"/>
            <a:r>
              <a:rPr lang="en-US" dirty="0" err="1" smtClean="0"/>
              <a:t>Gefitinib</a:t>
            </a:r>
            <a:r>
              <a:rPr lang="en-US" dirty="0" smtClean="0"/>
              <a:t>: Non small cell cancer of lungs (EGFR)</a:t>
            </a:r>
          </a:p>
          <a:p>
            <a:pPr lvl="1"/>
            <a:r>
              <a:rPr lang="en-US" dirty="0" err="1" smtClean="0"/>
              <a:t>Nilotinib</a:t>
            </a:r>
            <a:r>
              <a:rPr lang="en-US" dirty="0" smtClean="0"/>
              <a:t> : CML (Tyrosine </a:t>
            </a:r>
            <a:r>
              <a:rPr lang="en-US" dirty="0" err="1" smtClean="0"/>
              <a:t>kinase</a:t>
            </a:r>
            <a:r>
              <a:rPr lang="en-US" dirty="0" smtClean="0"/>
              <a:t> inhibitor)</a:t>
            </a:r>
          </a:p>
          <a:p>
            <a:pPr lvl="1"/>
            <a:r>
              <a:rPr lang="en-US" dirty="0" err="1" smtClean="0"/>
              <a:t>Dasatinib</a:t>
            </a:r>
            <a:r>
              <a:rPr lang="en-US" dirty="0" smtClean="0"/>
              <a:t> : CML (Tyrosine </a:t>
            </a:r>
            <a:r>
              <a:rPr lang="en-US" dirty="0" err="1" smtClean="0"/>
              <a:t>kinase</a:t>
            </a:r>
            <a:r>
              <a:rPr lang="en-US" dirty="0" smtClean="0"/>
              <a:t> inhibitor)</a:t>
            </a:r>
          </a:p>
          <a:p>
            <a:pPr lvl="1"/>
            <a:r>
              <a:rPr lang="en-US" dirty="0" err="1" smtClean="0"/>
              <a:t>Lapatinib</a:t>
            </a:r>
            <a:r>
              <a:rPr lang="en-US" dirty="0" smtClean="0"/>
              <a:t> : metastatic breast cancer (HER2/</a:t>
            </a:r>
            <a:r>
              <a:rPr lang="en-US" dirty="0" err="1" smtClean="0"/>
              <a:t>neu</a:t>
            </a:r>
            <a:r>
              <a:rPr lang="en-US" dirty="0" smtClean="0"/>
              <a:t>)</a:t>
            </a:r>
          </a:p>
          <a:p>
            <a:pPr lvl="1"/>
            <a:r>
              <a:rPr lang="en-US" dirty="0" err="1" smtClean="0"/>
              <a:t>Sunitinib</a:t>
            </a:r>
            <a:r>
              <a:rPr lang="en-US" dirty="0" smtClean="0"/>
              <a:t> : renal cell carcinoma (VEGF)</a:t>
            </a:r>
          </a:p>
          <a:p>
            <a:pPr lvl="1"/>
            <a:r>
              <a:rPr lang="en-US" dirty="0" err="1" smtClean="0"/>
              <a:t>Sorafinib</a:t>
            </a:r>
            <a:r>
              <a:rPr lang="en-US" dirty="0" smtClean="0"/>
              <a:t> : renal cell carcinoma (VEGF)</a:t>
            </a:r>
          </a:p>
          <a:p>
            <a:pPr lvl="1">
              <a:buNone/>
            </a:pPr>
            <a:endParaRPr lang="en-US" dirty="0"/>
          </a:p>
        </p:txBody>
      </p:sp>
    </p:spTree>
    <p:extLst>
      <p:ext uri="{BB962C8B-B14F-4D97-AF65-F5344CB8AC3E}">
        <p14:creationId xmlns:p14="http://schemas.microsoft.com/office/powerpoint/2010/main" val="2976216480"/>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Monoclonal antibodies </a:t>
            </a:r>
          </a:p>
          <a:p>
            <a:pPr lvl="1"/>
            <a:r>
              <a:rPr lang="en-US" dirty="0" err="1" smtClean="0"/>
              <a:t>Trastuzumab</a:t>
            </a:r>
            <a:r>
              <a:rPr lang="en-US" dirty="0" smtClean="0"/>
              <a:t> : breast cancer (HER2/</a:t>
            </a:r>
            <a:r>
              <a:rPr lang="en-US" dirty="0" err="1" smtClean="0"/>
              <a:t>neu</a:t>
            </a:r>
            <a:r>
              <a:rPr lang="en-US" dirty="0" smtClean="0"/>
              <a:t>)</a:t>
            </a:r>
          </a:p>
          <a:p>
            <a:pPr lvl="1"/>
            <a:r>
              <a:rPr lang="en-US" dirty="0" err="1" smtClean="0"/>
              <a:t>Bevacizumab</a:t>
            </a:r>
            <a:r>
              <a:rPr lang="en-US" dirty="0" smtClean="0"/>
              <a:t>: metastatic colon cancer (VEGF) </a:t>
            </a:r>
          </a:p>
          <a:p>
            <a:pPr lvl="1"/>
            <a:r>
              <a:rPr lang="en-US" dirty="0" err="1" smtClean="0"/>
              <a:t>Rituximab</a:t>
            </a:r>
            <a:r>
              <a:rPr lang="en-US" dirty="0" smtClean="0"/>
              <a:t> : non </a:t>
            </a:r>
            <a:r>
              <a:rPr lang="en-US" dirty="0" err="1" smtClean="0"/>
              <a:t>hodgkins</a:t>
            </a:r>
            <a:r>
              <a:rPr lang="en-US" dirty="0" smtClean="0"/>
              <a:t> lymphoma (CD-20)</a:t>
            </a:r>
          </a:p>
          <a:p>
            <a:pPr lvl="1"/>
            <a:r>
              <a:rPr lang="en-US" dirty="0" err="1" smtClean="0"/>
              <a:t>Panitumumab</a:t>
            </a:r>
            <a:r>
              <a:rPr lang="en-US" dirty="0" smtClean="0"/>
              <a:t> : metastatic colon cancer (EGFR)</a:t>
            </a:r>
          </a:p>
          <a:p>
            <a:pPr lvl="1"/>
            <a:r>
              <a:rPr lang="en-US" dirty="0" err="1" smtClean="0"/>
              <a:t>Alemtuzumab</a:t>
            </a:r>
            <a:r>
              <a:rPr lang="en-US" dirty="0" smtClean="0"/>
              <a:t> : CLL  (CD 52 antigen)</a:t>
            </a:r>
          </a:p>
          <a:p>
            <a:pPr lvl="1"/>
            <a:r>
              <a:rPr lang="en-US" dirty="0" smtClean="0"/>
              <a:t>Iodine </a:t>
            </a:r>
            <a:r>
              <a:rPr lang="en-US" dirty="0" err="1" smtClean="0"/>
              <a:t>tositumonab</a:t>
            </a:r>
            <a:r>
              <a:rPr lang="en-US" dirty="0" smtClean="0"/>
              <a:t> : Non </a:t>
            </a:r>
            <a:r>
              <a:rPr lang="en-US" dirty="0" err="1" smtClean="0"/>
              <a:t>hodgkins</a:t>
            </a:r>
            <a:r>
              <a:rPr lang="en-US" dirty="0" smtClean="0"/>
              <a:t> (CD-20)</a:t>
            </a:r>
            <a:endParaRPr lang="en-US" dirty="0"/>
          </a:p>
        </p:txBody>
      </p:sp>
      <p:sp>
        <p:nvSpPr>
          <p:cNvPr id="4" name="Title 1"/>
          <p:cNvSpPr>
            <a:spLocks noGrp="1"/>
          </p:cNvSpPr>
          <p:nvPr>
            <p:ph type="title"/>
          </p:nvPr>
        </p:nvSpPr>
        <p:spPr>
          <a:xfrm>
            <a:off x="0" y="0"/>
            <a:ext cx="9144000" cy="1417638"/>
          </a:xfrm>
          <a:solidFill>
            <a:schemeClr val="accent5">
              <a:lumMod val="20000"/>
              <a:lumOff val="80000"/>
            </a:schemeClr>
          </a:solidFill>
        </p:spPr>
        <p:txBody>
          <a:bodyPr/>
          <a:lstStyle/>
          <a:p>
            <a:r>
              <a:rPr lang="en-US" dirty="0" smtClean="0"/>
              <a:t>Newer anticancer drugs </a:t>
            </a:r>
            <a:endParaRPr lang="en-US" dirty="0"/>
          </a:p>
        </p:txBody>
      </p:sp>
    </p:spTree>
    <p:extLst>
      <p:ext uri="{BB962C8B-B14F-4D97-AF65-F5344CB8AC3E}">
        <p14:creationId xmlns:p14="http://schemas.microsoft.com/office/powerpoint/2010/main" val="275724619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pharmacologycorner.com/wp-content/uploads/2009/05/her2neu.gif"/>
          <p:cNvPicPr>
            <a:picLocks noChangeAspect="1" noChangeArrowheads="1"/>
          </p:cNvPicPr>
          <p:nvPr/>
        </p:nvPicPr>
        <p:blipFill>
          <a:blip r:embed="rId3"/>
          <a:srcRect t="2416" b="11516"/>
          <a:stretch>
            <a:fillRect/>
          </a:stretch>
        </p:blipFill>
        <p:spPr bwMode="auto">
          <a:xfrm>
            <a:off x="533400" y="0"/>
            <a:ext cx="7987553" cy="6858000"/>
          </a:xfrm>
          <a:prstGeom prst="rect">
            <a:avLst/>
          </a:prstGeom>
          <a:noFill/>
        </p:spPr>
      </p:pic>
    </p:spTree>
    <p:extLst>
      <p:ext uri="{BB962C8B-B14F-4D97-AF65-F5344CB8AC3E}">
        <p14:creationId xmlns:p14="http://schemas.microsoft.com/office/powerpoint/2010/main" val="2558750794"/>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smtClean="0"/>
              <a:t>Important drug combinations </a:t>
            </a:r>
            <a:endParaRPr lang="en-US" dirty="0"/>
          </a:p>
        </p:txBody>
      </p:sp>
      <p:graphicFrame>
        <p:nvGraphicFramePr>
          <p:cNvPr id="4" name="Content Placeholder 3"/>
          <p:cNvGraphicFramePr>
            <a:graphicFrameLocks noGrp="1"/>
          </p:cNvGraphicFramePr>
          <p:nvPr>
            <p:ph idx="1"/>
          </p:nvPr>
        </p:nvGraphicFramePr>
        <p:xfrm>
          <a:off x="457200" y="1066800"/>
          <a:ext cx="8382000" cy="5212080"/>
        </p:xfrm>
        <a:graphic>
          <a:graphicData uri="http://schemas.openxmlformats.org/drawingml/2006/table">
            <a:tbl>
              <a:tblPr firstRow="1" bandRow="1">
                <a:tableStyleId>{5C22544A-7EE6-4342-B048-85BDC9FD1C3A}</a:tableStyleId>
              </a:tblPr>
              <a:tblGrid>
                <a:gridCol w="1552222"/>
                <a:gridCol w="1724378"/>
                <a:gridCol w="5105400"/>
              </a:tblGrid>
              <a:tr h="370840">
                <a:tc>
                  <a:txBody>
                    <a:bodyPr/>
                    <a:lstStyle/>
                    <a:p>
                      <a:r>
                        <a:rPr lang="en-US" sz="2400" dirty="0" smtClean="0"/>
                        <a:t>REGIMEN </a:t>
                      </a:r>
                      <a:endParaRPr lang="en-US" sz="2400" dirty="0"/>
                    </a:p>
                  </a:txBody>
                  <a:tcPr/>
                </a:tc>
                <a:tc>
                  <a:txBody>
                    <a:bodyPr/>
                    <a:lstStyle/>
                    <a:p>
                      <a:r>
                        <a:rPr lang="en-US" sz="2400" dirty="0" smtClean="0"/>
                        <a:t>CANCER </a:t>
                      </a:r>
                      <a:endParaRPr lang="en-US" sz="2400" dirty="0"/>
                    </a:p>
                  </a:txBody>
                  <a:tcPr/>
                </a:tc>
                <a:tc>
                  <a:txBody>
                    <a:bodyPr/>
                    <a:lstStyle/>
                    <a:p>
                      <a:r>
                        <a:rPr lang="en-US" sz="2400" dirty="0" smtClean="0"/>
                        <a:t>DRUGS </a:t>
                      </a:r>
                      <a:endParaRPr lang="en-US" sz="2400" dirty="0"/>
                    </a:p>
                  </a:txBody>
                  <a:tcPr/>
                </a:tc>
              </a:tr>
              <a:tr h="370840">
                <a:tc>
                  <a:txBody>
                    <a:bodyPr/>
                    <a:lstStyle/>
                    <a:p>
                      <a:r>
                        <a:rPr lang="en-US" sz="2400" dirty="0" smtClean="0"/>
                        <a:t>MOPP</a:t>
                      </a:r>
                      <a:endParaRPr lang="en-US" sz="2400" dirty="0"/>
                    </a:p>
                  </a:txBody>
                  <a:tcPr/>
                </a:tc>
                <a:tc>
                  <a:txBody>
                    <a:bodyPr/>
                    <a:lstStyle/>
                    <a:p>
                      <a:r>
                        <a:rPr lang="en-US" sz="2400" dirty="0" err="1" smtClean="0"/>
                        <a:t>Hodgkins</a:t>
                      </a:r>
                      <a:r>
                        <a:rPr lang="en-US" sz="2400" dirty="0" smtClean="0"/>
                        <a:t> </a:t>
                      </a:r>
                      <a:endParaRPr lang="en-US" sz="2400" dirty="0"/>
                    </a:p>
                  </a:txBody>
                  <a:tcPr/>
                </a:tc>
                <a:tc>
                  <a:txBody>
                    <a:bodyPr/>
                    <a:lstStyle/>
                    <a:p>
                      <a:r>
                        <a:rPr lang="en-US" sz="2400" dirty="0" err="1" smtClean="0"/>
                        <a:t>Mechlorethamine</a:t>
                      </a:r>
                      <a:r>
                        <a:rPr lang="en-US" sz="2400" dirty="0" smtClean="0"/>
                        <a:t>,</a:t>
                      </a:r>
                      <a:r>
                        <a:rPr lang="en-US" sz="2400" baseline="0" dirty="0" smtClean="0"/>
                        <a:t> </a:t>
                      </a:r>
                      <a:r>
                        <a:rPr lang="en-US" sz="2400" baseline="0" dirty="0" err="1" smtClean="0"/>
                        <a:t>oncovin</a:t>
                      </a:r>
                      <a:r>
                        <a:rPr lang="en-US" sz="2400" baseline="0" dirty="0" smtClean="0"/>
                        <a:t>, </a:t>
                      </a:r>
                      <a:r>
                        <a:rPr lang="en-US" sz="2400" baseline="0" dirty="0" err="1" smtClean="0"/>
                        <a:t>prednisolone</a:t>
                      </a:r>
                      <a:r>
                        <a:rPr lang="en-US" sz="2400" baseline="0" dirty="0" smtClean="0"/>
                        <a:t>, </a:t>
                      </a:r>
                      <a:r>
                        <a:rPr lang="en-US" sz="2400" baseline="0" dirty="0" err="1" smtClean="0"/>
                        <a:t>procarbazine</a:t>
                      </a:r>
                      <a:endParaRPr lang="en-US" sz="2400" dirty="0"/>
                    </a:p>
                  </a:txBody>
                  <a:tcPr/>
                </a:tc>
              </a:tr>
              <a:tr h="370840">
                <a:tc>
                  <a:txBody>
                    <a:bodyPr/>
                    <a:lstStyle/>
                    <a:p>
                      <a:r>
                        <a:rPr lang="en-US" sz="2400" dirty="0" smtClean="0"/>
                        <a:t>ABVD</a:t>
                      </a:r>
                      <a:endParaRPr lang="en-US" sz="2400" dirty="0"/>
                    </a:p>
                  </a:txBody>
                  <a:tcPr/>
                </a:tc>
                <a:tc>
                  <a:txBody>
                    <a:bodyPr/>
                    <a:lstStyle/>
                    <a:p>
                      <a:r>
                        <a:rPr lang="en-US" sz="2400" dirty="0" err="1" smtClean="0"/>
                        <a:t>Hodgkins</a:t>
                      </a:r>
                      <a:r>
                        <a:rPr lang="en-US" sz="2400" dirty="0" smtClean="0"/>
                        <a:t> </a:t>
                      </a:r>
                      <a:endParaRPr lang="en-US" sz="2400" dirty="0"/>
                    </a:p>
                  </a:txBody>
                  <a:tcPr/>
                </a:tc>
                <a:tc>
                  <a:txBody>
                    <a:bodyPr/>
                    <a:lstStyle/>
                    <a:p>
                      <a:r>
                        <a:rPr lang="en-US" sz="2400" dirty="0" smtClean="0"/>
                        <a:t>Doxorubicin, </a:t>
                      </a:r>
                      <a:r>
                        <a:rPr lang="en-US" sz="2400" dirty="0" err="1" smtClean="0"/>
                        <a:t>bleomycin</a:t>
                      </a:r>
                      <a:r>
                        <a:rPr lang="en-US" sz="2400" dirty="0" smtClean="0"/>
                        <a:t>, </a:t>
                      </a:r>
                      <a:r>
                        <a:rPr lang="en-US" sz="2400" dirty="0" err="1" smtClean="0"/>
                        <a:t>vinblastine</a:t>
                      </a:r>
                      <a:r>
                        <a:rPr lang="en-US" sz="2400" dirty="0" smtClean="0"/>
                        <a:t>, </a:t>
                      </a:r>
                      <a:r>
                        <a:rPr lang="en-US" sz="2400" dirty="0" err="1" smtClean="0"/>
                        <a:t>dacarbazine</a:t>
                      </a:r>
                      <a:r>
                        <a:rPr lang="en-US" sz="2400" dirty="0" smtClean="0"/>
                        <a:t> </a:t>
                      </a:r>
                      <a:endParaRPr lang="en-US" sz="2400" dirty="0"/>
                    </a:p>
                  </a:txBody>
                  <a:tcPr/>
                </a:tc>
              </a:tr>
              <a:tr h="370840">
                <a:tc>
                  <a:txBody>
                    <a:bodyPr/>
                    <a:lstStyle/>
                    <a:p>
                      <a:r>
                        <a:rPr lang="en-US" sz="2400" dirty="0" smtClean="0"/>
                        <a:t>CMF </a:t>
                      </a:r>
                      <a:endParaRPr lang="en-US" sz="2400" dirty="0"/>
                    </a:p>
                  </a:txBody>
                  <a:tcPr/>
                </a:tc>
                <a:tc>
                  <a:txBody>
                    <a:bodyPr/>
                    <a:lstStyle/>
                    <a:p>
                      <a:r>
                        <a:rPr lang="en-US" sz="2400" dirty="0" smtClean="0"/>
                        <a:t>Breast</a:t>
                      </a:r>
                      <a:endParaRPr lang="en-US" sz="2400" dirty="0"/>
                    </a:p>
                  </a:txBody>
                  <a:tcPr/>
                </a:tc>
                <a:tc>
                  <a:txBody>
                    <a:bodyPr/>
                    <a:lstStyle/>
                    <a:p>
                      <a:r>
                        <a:rPr lang="en-US" sz="2400" dirty="0" smtClean="0"/>
                        <a:t>Cyclophosphamide,</a:t>
                      </a:r>
                      <a:r>
                        <a:rPr lang="en-US" sz="2400" baseline="0" dirty="0" smtClean="0"/>
                        <a:t> </a:t>
                      </a:r>
                      <a:r>
                        <a:rPr lang="en-US" sz="2400" baseline="0" dirty="0" err="1" smtClean="0"/>
                        <a:t>methotrexate</a:t>
                      </a:r>
                      <a:r>
                        <a:rPr lang="en-US" sz="2400" baseline="0" dirty="0" smtClean="0"/>
                        <a:t>, 5-FU</a:t>
                      </a:r>
                      <a:endParaRPr lang="en-US" sz="2400" dirty="0"/>
                    </a:p>
                  </a:txBody>
                  <a:tcPr/>
                </a:tc>
              </a:tr>
              <a:tr h="370840">
                <a:tc>
                  <a:txBody>
                    <a:bodyPr/>
                    <a:lstStyle/>
                    <a:p>
                      <a:r>
                        <a:rPr lang="en-US" sz="2400" dirty="0" smtClean="0"/>
                        <a:t>CAF</a:t>
                      </a:r>
                      <a:endParaRPr lang="en-US" sz="2400" dirty="0"/>
                    </a:p>
                  </a:txBody>
                  <a:tcPr/>
                </a:tc>
                <a:tc>
                  <a:txBody>
                    <a:bodyPr/>
                    <a:lstStyle/>
                    <a:p>
                      <a:r>
                        <a:rPr lang="en-US" sz="2400" dirty="0" smtClean="0"/>
                        <a:t>Breast </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Cyclophosphamide, doxorubicin,</a:t>
                      </a:r>
                      <a:r>
                        <a:rPr lang="en-US" sz="2400" baseline="0" dirty="0" smtClean="0"/>
                        <a:t> 5FU</a:t>
                      </a:r>
                      <a:endParaRPr lang="en-US" sz="2400" dirty="0" smtClean="0"/>
                    </a:p>
                  </a:txBody>
                  <a:tcPr/>
                </a:tc>
              </a:tr>
              <a:tr h="370840">
                <a:tc>
                  <a:txBody>
                    <a:bodyPr/>
                    <a:lstStyle/>
                    <a:p>
                      <a:endParaRPr lang="en-US" sz="2400" dirty="0"/>
                    </a:p>
                  </a:txBody>
                  <a:tcPr/>
                </a:tc>
                <a:tc>
                  <a:txBody>
                    <a:bodyPr/>
                    <a:lstStyle/>
                    <a:p>
                      <a:r>
                        <a:rPr lang="en-US" sz="2400" dirty="0" smtClean="0"/>
                        <a:t>ALL</a:t>
                      </a:r>
                      <a:r>
                        <a:rPr lang="en-US" sz="2400" baseline="0" dirty="0" smtClean="0"/>
                        <a:t> </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t>Vincristine</a:t>
                      </a:r>
                      <a:r>
                        <a:rPr lang="en-US" sz="2400" dirty="0" smtClean="0"/>
                        <a:t>,</a:t>
                      </a:r>
                      <a:r>
                        <a:rPr lang="en-US" sz="2400" baseline="0" dirty="0" smtClean="0"/>
                        <a:t> </a:t>
                      </a:r>
                      <a:r>
                        <a:rPr lang="en-US" sz="2400" baseline="0" dirty="0" err="1" smtClean="0"/>
                        <a:t>prednisolone</a:t>
                      </a:r>
                      <a:r>
                        <a:rPr lang="en-US" sz="2400" baseline="0" dirty="0" smtClean="0"/>
                        <a:t>, </a:t>
                      </a:r>
                      <a:r>
                        <a:rPr lang="en-US" sz="2400" baseline="0" dirty="0" err="1" smtClean="0"/>
                        <a:t>aspargine</a:t>
                      </a:r>
                      <a:r>
                        <a:rPr lang="en-US" sz="2400" baseline="0" dirty="0" smtClean="0"/>
                        <a:t>, </a:t>
                      </a:r>
                      <a:r>
                        <a:rPr lang="en-US" sz="2400" baseline="0" dirty="0" err="1" smtClean="0"/>
                        <a:t>daunorubicin</a:t>
                      </a:r>
                      <a:r>
                        <a:rPr lang="en-US" sz="2400" baseline="0" dirty="0" smtClean="0"/>
                        <a:t> </a:t>
                      </a:r>
                      <a:endParaRPr lang="en-US" sz="2400" dirty="0" smtClean="0"/>
                    </a:p>
                  </a:txBody>
                  <a:tcPr/>
                </a:tc>
              </a:tr>
              <a:tr h="370840">
                <a:tc>
                  <a:txBody>
                    <a:bodyPr/>
                    <a:lstStyle/>
                    <a:p>
                      <a:endParaRPr lang="en-US" sz="2400" dirty="0"/>
                    </a:p>
                  </a:txBody>
                  <a:tcPr/>
                </a:tc>
                <a:tc>
                  <a:txBody>
                    <a:bodyPr/>
                    <a:lstStyle/>
                    <a:p>
                      <a:r>
                        <a:rPr lang="en-US" sz="2400" dirty="0" smtClean="0"/>
                        <a:t>AML </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t>Cytarabine</a:t>
                      </a:r>
                      <a:r>
                        <a:rPr lang="en-US" sz="2400" dirty="0" smtClean="0"/>
                        <a:t>, </a:t>
                      </a:r>
                      <a:r>
                        <a:rPr lang="en-US" sz="2400" dirty="0" err="1" smtClean="0"/>
                        <a:t>methotrexate</a:t>
                      </a:r>
                      <a:endParaRPr lang="en-US" sz="2400" dirty="0" smtClean="0"/>
                    </a:p>
                  </a:txBody>
                  <a:tcPr/>
                </a:tc>
              </a:tr>
              <a:tr h="370840">
                <a:tc>
                  <a:txBody>
                    <a:bodyPr/>
                    <a:lstStyle/>
                    <a:p>
                      <a:endParaRPr lang="en-US" sz="2400" dirty="0"/>
                    </a:p>
                  </a:txBody>
                  <a:tcPr/>
                </a:tc>
                <a:tc>
                  <a:txBody>
                    <a:bodyPr/>
                    <a:lstStyle/>
                    <a:p>
                      <a:r>
                        <a:rPr lang="en-US" sz="2400" dirty="0" smtClean="0"/>
                        <a:t>CML </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t>Hydroxyurea</a:t>
                      </a:r>
                      <a:r>
                        <a:rPr lang="en-US" sz="2400" dirty="0" smtClean="0"/>
                        <a:t>, interferon</a:t>
                      </a:r>
                    </a:p>
                  </a:txBody>
                  <a:tcPr/>
                </a:tc>
              </a:tr>
              <a:tr h="370840">
                <a:tc>
                  <a:txBody>
                    <a:bodyPr/>
                    <a:lstStyle/>
                    <a:p>
                      <a:endParaRPr lang="en-US" sz="2400" dirty="0"/>
                    </a:p>
                  </a:txBody>
                  <a:tcPr/>
                </a:tc>
                <a:tc>
                  <a:txBody>
                    <a:bodyPr/>
                    <a:lstStyle/>
                    <a:p>
                      <a:r>
                        <a:rPr lang="en-US" sz="2400" dirty="0" err="1" smtClean="0"/>
                        <a:t>Wilms</a:t>
                      </a:r>
                      <a:r>
                        <a:rPr lang="en-US" sz="2400" dirty="0" smtClean="0"/>
                        <a:t> </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t>Actinomycin</a:t>
                      </a:r>
                      <a:r>
                        <a:rPr lang="en-US" sz="2400" dirty="0" smtClean="0"/>
                        <a:t>, </a:t>
                      </a:r>
                      <a:r>
                        <a:rPr lang="en-US" sz="2400" dirty="0" err="1" smtClean="0"/>
                        <a:t>vincristine</a:t>
                      </a:r>
                      <a:r>
                        <a:rPr lang="en-US" sz="2400" smtClean="0"/>
                        <a:t>, doxorubicin </a:t>
                      </a:r>
                      <a:endParaRPr lang="en-US" sz="2400" dirty="0" smtClean="0"/>
                    </a:p>
                  </a:txBody>
                  <a:tcPr/>
                </a:tc>
              </a:tr>
            </a:tbl>
          </a:graphicData>
        </a:graphic>
      </p:graphicFrame>
    </p:spTree>
    <p:extLst>
      <p:ext uri="{BB962C8B-B14F-4D97-AF65-F5344CB8AC3E}">
        <p14:creationId xmlns:p14="http://schemas.microsoft.com/office/powerpoint/2010/main" val="102824045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98072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4" name="Rectangle 2"/>
          <p:cNvSpPr>
            <a:spLocks noGrp="1" noChangeArrowheads="1"/>
          </p:cNvSpPr>
          <p:nvPr>
            <p:ph idx="1"/>
          </p:nvPr>
        </p:nvSpPr>
        <p:spPr bwMode="auto">
          <a:xfrm>
            <a:off x="457200" y="1143000"/>
            <a:ext cx="82296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algn="just" eaLnBrk="1" hangingPunct="1"/>
            <a:r>
              <a:rPr lang="en-US" dirty="0" smtClean="0"/>
              <a:t>A specific  drug  acts  only  at  one  receptor  but  may  produce  multiple  effects  due to  the  location  of  the  receptor  in various organs.</a:t>
            </a:r>
          </a:p>
          <a:p>
            <a:pPr algn="just" eaLnBrk="1" hangingPunct="1"/>
            <a:r>
              <a:rPr lang="en-US" dirty="0" smtClean="0"/>
              <a:t>A  selective  drug  acts  on  one  receptor  in  a particular tissue  at  concentrations  that  produce  little effect  on  the  receptor  in other organs.</a:t>
            </a:r>
          </a:p>
          <a:p>
            <a:pPr algn="just" eaLnBrk="1" hangingPunct="1"/>
            <a:r>
              <a:rPr lang="en-US" dirty="0" smtClean="0"/>
              <a:t>Most  drugs  have multiple  actions  and  it  is  usually  preferable  to  use  more  specific  or more selective agents</a:t>
            </a:r>
          </a:p>
        </p:txBody>
      </p:sp>
    </p:spTree>
    <p:extLst>
      <p:ext uri="{BB962C8B-B14F-4D97-AF65-F5344CB8AC3E}">
        <p14:creationId xmlns:p14="http://schemas.microsoft.com/office/powerpoint/2010/main" val="391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11200" y="2057400"/>
            <a:ext cx="6908800" cy="1143000"/>
          </a:xfrm>
        </p:spPr>
        <p:txBody>
          <a:bodyPr/>
          <a:lstStyle/>
          <a:p>
            <a:pPr>
              <a:defRPr/>
            </a:pPr>
            <a:r>
              <a:rPr lang="en-US" sz="3600" dirty="0" smtClean="0"/>
              <a:t>Learning Objectives</a:t>
            </a:r>
          </a:p>
        </p:txBody>
      </p:sp>
      <p:sp>
        <p:nvSpPr>
          <p:cNvPr id="25603" name="Rectangle 3"/>
          <p:cNvSpPr>
            <a:spLocks noGrp="1" noChangeArrowheads="1"/>
          </p:cNvSpPr>
          <p:nvPr>
            <p:ph type="body" idx="1"/>
          </p:nvPr>
        </p:nvSpPr>
        <p:spPr>
          <a:xfrm>
            <a:off x="745067" y="2895600"/>
            <a:ext cx="7924800" cy="4114800"/>
          </a:xfrm>
        </p:spPr>
        <p:txBody>
          <a:bodyPr/>
          <a:lstStyle/>
          <a:p>
            <a:pPr marL="571500" indent="-571500">
              <a:buFont typeface="Arial" charset="0"/>
              <a:buAutoNum type="arabicPeriod"/>
              <a:defRPr/>
            </a:pPr>
            <a:r>
              <a:rPr lang="en-US" dirty="0" smtClean="0"/>
              <a:t>Know the major classes of acid-suppressive drugs and their mechanisms of action </a:t>
            </a:r>
          </a:p>
          <a:p>
            <a:pPr marL="571500" indent="-571500">
              <a:buFont typeface="Arial" charset="0"/>
              <a:buAutoNum type="arabicPeriod"/>
              <a:defRPr/>
            </a:pPr>
            <a:r>
              <a:rPr lang="en-US" dirty="0" smtClean="0"/>
              <a:t>Know the common side effects of acid-suppressive drugs</a:t>
            </a:r>
          </a:p>
          <a:p>
            <a:pPr marL="571500" indent="-571500">
              <a:buFont typeface="Arial" charset="0"/>
              <a:buAutoNum type="arabicPeriod"/>
              <a:defRPr/>
            </a:pPr>
            <a:r>
              <a:rPr lang="en-US" dirty="0" smtClean="0"/>
              <a:t>Know the specific treatment of acid-peptic disorders</a:t>
            </a:r>
          </a:p>
          <a:p>
            <a:pPr marL="571500" indent="-571500">
              <a:buFont typeface="Wingdings" pitchFamily="2" charset="2"/>
              <a:buNone/>
              <a:defRPr/>
            </a:pPr>
            <a:endParaRPr lang="en-US" dirty="0" smtClean="0"/>
          </a:p>
        </p:txBody>
      </p:sp>
      <p:sp>
        <p:nvSpPr>
          <p:cNvPr id="4" name="Rectangle 3"/>
          <p:cNvSpPr/>
          <p:nvPr/>
        </p:nvSpPr>
        <p:spPr>
          <a:xfrm>
            <a:off x="33867" y="76201"/>
            <a:ext cx="8466667" cy="1770356"/>
          </a:xfrm>
          <a:prstGeom prst="rect">
            <a:avLst/>
          </a:prstGeom>
        </p:spPr>
        <p:txBody>
          <a:bodyPr>
            <a:spAutoFit/>
          </a:bodyPr>
          <a:lstStyle/>
          <a:p>
            <a:pPr algn="ctr" defTabSz="762000">
              <a:lnSpc>
                <a:spcPct val="150000"/>
              </a:lnSpc>
              <a:defRPr/>
            </a:pPr>
            <a:r>
              <a:rPr lang="en-US" sz="4400" b="1" dirty="0">
                <a:solidFill>
                  <a:srgbClr val="FFD41B"/>
                </a:solidFill>
                <a:effectLst>
                  <a:outerShdw blurRad="38100" dist="38100" dir="2700000" algn="tl">
                    <a:srgbClr val="000000"/>
                  </a:outerShdw>
                </a:effectLst>
              </a:rPr>
              <a:t>Gastrointestinal Pharmacology</a:t>
            </a:r>
            <a:r>
              <a:rPr lang="en-US" sz="3200" b="1" dirty="0">
                <a:solidFill>
                  <a:srgbClr val="FFD41B"/>
                </a:solidFill>
                <a:effectLst>
                  <a:outerShdw blurRad="38100" dist="38100" dir="2700000" algn="tl">
                    <a:srgbClr val="000000"/>
                  </a:outerShdw>
                </a:effectLst>
              </a:rPr>
              <a:t/>
            </a:r>
            <a:br>
              <a:rPr lang="en-US" sz="3200" b="1" dirty="0">
                <a:solidFill>
                  <a:srgbClr val="FFD41B"/>
                </a:solidFill>
                <a:effectLst>
                  <a:outerShdw blurRad="38100" dist="38100" dir="2700000" algn="tl">
                    <a:srgbClr val="000000"/>
                  </a:outerShdw>
                </a:effectLst>
              </a:rPr>
            </a:br>
            <a:endParaRPr lang="en-US" sz="3200" b="1" dirty="0">
              <a:solidFill>
                <a:srgbClr val="FFD41B"/>
              </a:solidFill>
              <a:effectLst>
                <a:outerShdw blurRad="38100" dist="38100" dir="2700000" algn="tl">
                  <a:srgbClr val="000000"/>
                </a:outerShdw>
              </a:effectLst>
            </a:endParaRPr>
          </a:p>
        </p:txBody>
      </p:sp>
    </p:spTree>
    <p:extLst>
      <p:ext uri="{BB962C8B-B14F-4D97-AF65-F5344CB8AC3E}">
        <p14:creationId xmlns:p14="http://schemas.microsoft.com/office/powerpoint/2010/main" val="1063122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checkerboard(across)">
                                      <p:cBhvr>
                                        <p:cTn id="12" dur="500"/>
                                        <p:tgtEl>
                                          <p:spTgt spid="2560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Effect transition="in" filter="checkerboard(across)">
                                      <p:cBhvr>
                                        <p:cTn id="15" dur="500"/>
                                        <p:tgtEl>
                                          <p:spTgt spid="2560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5603">
                                            <p:txEl>
                                              <p:pRg st="1" end="1"/>
                                            </p:txEl>
                                          </p:spTgt>
                                        </p:tgtEl>
                                        <p:attrNameLst>
                                          <p:attrName>style.visibility</p:attrName>
                                        </p:attrNameLst>
                                      </p:cBhvr>
                                      <p:to>
                                        <p:strVal val="visible"/>
                                      </p:to>
                                    </p:set>
                                    <p:animEffect transition="in" filter="checkerboard(across)">
                                      <p:cBhvr>
                                        <p:cTn id="20" dur="500"/>
                                        <p:tgtEl>
                                          <p:spTgt spid="2560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5603">
                                            <p:txEl>
                                              <p:pRg st="2" end="2"/>
                                            </p:txEl>
                                          </p:spTgt>
                                        </p:tgtEl>
                                        <p:attrNameLst>
                                          <p:attrName>style.visibility</p:attrName>
                                        </p:attrNameLst>
                                      </p:cBhvr>
                                      <p:to>
                                        <p:strVal val="visible"/>
                                      </p:to>
                                    </p:set>
                                    <p:animEffect transition="in" filter="checkerboard(across)">
                                      <p:cBhvr>
                                        <p:cTn id="25"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pPr>
              <a:defRPr/>
            </a:pPr>
            <a:r>
              <a:rPr lang="en-US"/>
              <a:t>Peptic Ulcer Disease</a:t>
            </a:r>
          </a:p>
        </p:txBody>
      </p:sp>
      <p:sp>
        <p:nvSpPr>
          <p:cNvPr id="355332" name="Rectangle 4"/>
          <p:cNvSpPr>
            <a:spLocks noChangeArrowheads="1"/>
          </p:cNvSpPr>
          <p:nvPr/>
        </p:nvSpPr>
        <p:spPr bwMode="auto">
          <a:xfrm>
            <a:off x="685800" y="3429000"/>
            <a:ext cx="3048000" cy="1447800"/>
          </a:xfrm>
          <a:prstGeom prst="rect">
            <a:avLst/>
          </a:prstGeom>
          <a:solidFill>
            <a:schemeClr val="accent1"/>
          </a:solidFill>
          <a:ln w="12700">
            <a:solidFill>
              <a:schemeClr val="tx1"/>
            </a:solidFill>
            <a:miter lim="800000"/>
            <a:headEnd type="none" w="sm" len="sm"/>
            <a:tailEnd type="none" w="sm" len="sm"/>
          </a:ln>
          <a:effectLst>
            <a:outerShdw dist="107763" dir="2700000" algn="ctr" rotWithShape="0">
              <a:schemeClr val="bg2"/>
            </a:outerShdw>
          </a:effectLst>
        </p:spPr>
        <p:txBody>
          <a:bodyPr wrap="none" anchor="ctr"/>
          <a:lstStyle/>
          <a:p>
            <a:pPr algn="ctr">
              <a:defRPr/>
            </a:pPr>
            <a:r>
              <a:rPr lang="en-US"/>
              <a:t>Factors that</a:t>
            </a:r>
          </a:p>
          <a:p>
            <a:pPr algn="ctr">
              <a:defRPr/>
            </a:pPr>
            <a:r>
              <a:rPr lang="en-US"/>
              <a:t>Increase Acidity</a:t>
            </a:r>
          </a:p>
        </p:txBody>
      </p:sp>
      <p:sp>
        <p:nvSpPr>
          <p:cNvPr id="355333" name="Rectangle 5"/>
          <p:cNvSpPr>
            <a:spLocks noChangeArrowheads="1"/>
          </p:cNvSpPr>
          <p:nvPr/>
        </p:nvSpPr>
        <p:spPr bwMode="auto">
          <a:xfrm>
            <a:off x="5105400" y="3429000"/>
            <a:ext cx="3048000" cy="1447800"/>
          </a:xfrm>
          <a:prstGeom prst="rect">
            <a:avLst/>
          </a:prstGeom>
          <a:solidFill>
            <a:schemeClr val="accent1"/>
          </a:solidFill>
          <a:ln w="12700">
            <a:solidFill>
              <a:schemeClr val="tx1"/>
            </a:solidFill>
            <a:miter lim="800000"/>
            <a:headEnd type="none" w="sm" len="sm"/>
            <a:tailEnd type="none" w="sm" len="sm"/>
          </a:ln>
          <a:effectLst>
            <a:outerShdw dist="107763" dir="2700000" algn="ctr" rotWithShape="0">
              <a:schemeClr val="bg2"/>
            </a:outerShdw>
          </a:effectLst>
        </p:spPr>
        <p:txBody>
          <a:bodyPr wrap="none" anchor="ctr"/>
          <a:lstStyle/>
          <a:p>
            <a:pPr algn="ctr">
              <a:defRPr/>
            </a:pPr>
            <a:r>
              <a:rPr lang="en-US"/>
              <a:t>Factors that</a:t>
            </a:r>
          </a:p>
          <a:p>
            <a:pPr algn="ctr">
              <a:defRPr/>
            </a:pPr>
            <a:r>
              <a:rPr lang="en-US"/>
              <a:t>Protect Against</a:t>
            </a:r>
          </a:p>
          <a:p>
            <a:pPr algn="ctr">
              <a:defRPr/>
            </a:pPr>
            <a:r>
              <a:rPr lang="en-US"/>
              <a:t> Acidity</a:t>
            </a:r>
          </a:p>
        </p:txBody>
      </p:sp>
      <p:cxnSp>
        <p:nvCxnSpPr>
          <p:cNvPr id="4101" name="AutoShape 8"/>
          <p:cNvCxnSpPr>
            <a:cxnSpLocks noChangeShapeType="1"/>
            <a:stCxn id="355332" idx="2"/>
            <a:endCxn id="355333" idx="2"/>
          </p:cNvCxnSpPr>
          <p:nvPr/>
        </p:nvCxnSpPr>
        <p:spPr bwMode="auto">
          <a:xfrm rot="16200000" flipH="1">
            <a:off x="4418806" y="2667794"/>
            <a:ext cx="1588" cy="4419600"/>
          </a:xfrm>
          <a:prstGeom prst="bentConnector3">
            <a:avLst>
              <a:gd name="adj1" fmla="val 14400005"/>
            </a:avLst>
          </a:prstGeom>
          <a:noFill/>
          <a:ln w="12700">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4102" name="AutoShape 9"/>
          <p:cNvCxnSpPr>
            <a:cxnSpLocks noChangeShapeType="1"/>
          </p:cNvCxnSpPr>
          <p:nvPr/>
        </p:nvCxnSpPr>
        <p:spPr bwMode="auto">
          <a:xfrm flipH="1">
            <a:off x="4418190" y="5105400"/>
            <a:ext cx="1411" cy="38100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nvGrpSpPr>
          <p:cNvPr id="4103" name="Group 19"/>
          <p:cNvGrpSpPr>
            <a:grpSpLocks/>
          </p:cNvGrpSpPr>
          <p:nvPr/>
        </p:nvGrpSpPr>
        <p:grpSpPr bwMode="auto">
          <a:xfrm>
            <a:off x="2971801" y="5410200"/>
            <a:ext cx="2730500" cy="939800"/>
            <a:chOff x="1872" y="3408"/>
            <a:chExt cx="1720" cy="592"/>
          </a:xfrm>
        </p:grpSpPr>
        <p:pic>
          <p:nvPicPr>
            <p:cNvPr id="4104" name="Picture 1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2" y="3408"/>
              <a:ext cx="1720"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105" name="Line 18"/>
            <p:cNvSpPr>
              <a:spLocks noChangeShapeType="1"/>
            </p:cNvSpPr>
            <p:nvPr/>
          </p:nvSpPr>
          <p:spPr bwMode="auto">
            <a:xfrm flipV="1">
              <a:off x="2784" y="3600"/>
              <a:ext cx="240" cy="336"/>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03107545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ChangeArrowheads="1"/>
          </p:cNvSpPr>
          <p:nvPr/>
        </p:nvSpPr>
        <p:spPr bwMode="auto">
          <a:xfrm>
            <a:off x="237067" y="762000"/>
            <a:ext cx="9550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u="sng">
                <a:solidFill>
                  <a:srgbClr val="FF0000"/>
                </a:solidFill>
              </a:rPr>
              <a:t>Peptic Ulcer Disease</a:t>
            </a:r>
            <a:endParaRPr lang="en-US" sz="3600"/>
          </a:p>
          <a:p>
            <a:r>
              <a:rPr lang="en-US" sz="2800"/>
              <a:t>Imbalance between defenses and aggressive factors</a:t>
            </a:r>
          </a:p>
          <a:p>
            <a:endParaRPr lang="en-US" sz="2800"/>
          </a:p>
          <a:p>
            <a:r>
              <a:rPr lang="en-US" sz="3600" u="sng">
                <a:solidFill>
                  <a:schemeClr val="folHlink"/>
                </a:solidFill>
              </a:rPr>
              <a:t>Defensive factors</a:t>
            </a:r>
            <a:r>
              <a:rPr lang="en-US" sz="3600">
                <a:solidFill>
                  <a:schemeClr val="folHlink"/>
                </a:solidFill>
              </a:rPr>
              <a:t>:</a:t>
            </a:r>
            <a:endParaRPr lang="en-US" sz="3600"/>
          </a:p>
          <a:p>
            <a:pPr lvl="1"/>
            <a:r>
              <a:rPr lang="en-US" sz="2800">
                <a:solidFill>
                  <a:schemeClr val="folHlink"/>
                </a:solidFill>
              </a:rPr>
              <a:t>-Mucus:</a:t>
            </a:r>
            <a:r>
              <a:rPr lang="en-US" sz="2800"/>
              <a:t> continually secreted, protective effect</a:t>
            </a:r>
          </a:p>
          <a:p>
            <a:pPr lvl="1"/>
            <a:r>
              <a:rPr lang="en-US" sz="2800">
                <a:solidFill>
                  <a:schemeClr val="folHlink"/>
                </a:solidFill>
              </a:rPr>
              <a:t>-Bicarbonate:</a:t>
            </a:r>
            <a:r>
              <a:rPr lang="en-US" sz="2800"/>
              <a:t> secreted from endothelial cells</a:t>
            </a:r>
          </a:p>
          <a:p>
            <a:pPr lvl="1"/>
            <a:r>
              <a:rPr lang="en-US" sz="2800">
                <a:solidFill>
                  <a:schemeClr val="folHlink"/>
                </a:solidFill>
              </a:rPr>
              <a:t>-Blood flow:</a:t>
            </a:r>
            <a:r>
              <a:rPr lang="en-US" sz="2800"/>
              <a:t> good blood flow maintains mucosal integrity</a:t>
            </a:r>
          </a:p>
          <a:p>
            <a:pPr lvl="1"/>
            <a:r>
              <a:rPr lang="en-US" sz="2800">
                <a:solidFill>
                  <a:schemeClr val="folHlink"/>
                </a:solidFill>
              </a:rPr>
              <a:t>-Prostaglandins:</a:t>
            </a:r>
            <a:r>
              <a:rPr lang="en-US" sz="2800"/>
              <a:t> stimulate secretion of bicarbonate and </a:t>
            </a:r>
          </a:p>
          <a:p>
            <a:pPr lvl="1"/>
            <a:r>
              <a:rPr lang="en-US" sz="2800"/>
              <a:t> mucus, promote blood flow, suppress secretion of gastric </a:t>
            </a:r>
          </a:p>
          <a:p>
            <a:pPr lvl="1"/>
            <a:r>
              <a:rPr lang="en-US" sz="2800"/>
              <a:t> acid</a:t>
            </a:r>
          </a:p>
        </p:txBody>
      </p:sp>
    </p:spTree>
    <p:extLst>
      <p:ext uri="{BB962C8B-B14F-4D97-AF65-F5344CB8AC3E}">
        <p14:creationId xmlns:p14="http://schemas.microsoft.com/office/powerpoint/2010/main" val="2113714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7" dur="500"/>
                                        <p:tgtEl>
                                          <p:spTgt spid="307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checkerboard(across)">
                                      <p:cBhvr>
                                        <p:cTn id="10" dur="500"/>
                                        <p:tgtEl>
                                          <p:spTgt spid="30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animEffect transition="in" filter="checkerboard(across)">
                                      <p:cBhvr>
                                        <p:cTn id="15" dur="500"/>
                                        <p:tgtEl>
                                          <p:spTgt spid="3075">
                                            <p:txEl>
                                              <p:pRg st="3" end="3"/>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Effect transition="in" filter="checkerboard(across)">
                                      <p:cBhvr>
                                        <p:cTn id="18" dur="500"/>
                                        <p:tgtEl>
                                          <p:spTgt spid="3075">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075">
                                            <p:txEl>
                                              <p:pRg st="5" end="5"/>
                                            </p:txEl>
                                          </p:spTgt>
                                        </p:tgtEl>
                                        <p:attrNameLst>
                                          <p:attrName>style.visibility</p:attrName>
                                        </p:attrNameLst>
                                      </p:cBhvr>
                                      <p:to>
                                        <p:strVal val="visible"/>
                                      </p:to>
                                    </p:set>
                                    <p:animEffect transition="in" filter="checkerboard(across)">
                                      <p:cBhvr>
                                        <p:cTn id="21" dur="500"/>
                                        <p:tgtEl>
                                          <p:spTgt spid="3075">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3075">
                                            <p:txEl>
                                              <p:pRg st="6" end="6"/>
                                            </p:txEl>
                                          </p:spTgt>
                                        </p:tgtEl>
                                        <p:attrNameLst>
                                          <p:attrName>style.visibility</p:attrName>
                                        </p:attrNameLst>
                                      </p:cBhvr>
                                      <p:to>
                                        <p:strVal val="visible"/>
                                      </p:to>
                                    </p:set>
                                    <p:animEffect transition="in" filter="checkerboard(across)">
                                      <p:cBhvr>
                                        <p:cTn id="26" dur="500"/>
                                        <p:tgtEl>
                                          <p:spTgt spid="3075">
                                            <p:txEl>
                                              <p:pRg st="6" end="6"/>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075">
                                            <p:txEl>
                                              <p:pRg st="7" end="7"/>
                                            </p:txEl>
                                          </p:spTgt>
                                        </p:tgtEl>
                                        <p:attrNameLst>
                                          <p:attrName>style.visibility</p:attrName>
                                        </p:attrNameLst>
                                      </p:cBhvr>
                                      <p:to>
                                        <p:strVal val="visible"/>
                                      </p:to>
                                    </p:set>
                                    <p:animEffect transition="in" filter="checkerboard(across)">
                                      <p:cBhvr>
                                        <p:cTn id="29" dur="500"/>
                                        <p:tgtEl>
                                          <p:spTgt spid="3075">
                                            <p:txEl>
                                              <p:pRg st="7" end="7"/>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3075">
                                            <p:txEl>
                                              <p:pRg st="8" end="8"/>
                                            </p:txEl>
                                          </p:spTgt>
                                        </p:tgtEl>
                                        <p:attrNameLst>
                                          <p:attrName>style.visibility</p:attrName>
                                        </p:attrNameLst>
                                      </p:cBhvr>
                                      <p:to>
                                        <p:strVal val="visible"/>
                                      </p:to>
                                    </p:set>
                                    <p:animEffect transition="in" filter="checkerboard(across)">
                                      <p:cBhvr>
                                        <p:cTn id="32" dur="500"/>
                                        <p:tgtEl>
                                          <p:spTgt spid="3075">
                                            <p:txEl>
                                              <p:pRg st="8" end="8"/>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3075">
                                            <p:txEl>
                                              <p:pRg st="9" end="9"/>
                                            </p:txEl>
                                          </p:spTgt>
                                        </p:tgtEl>
                                        <p:attrNameLst>
                                          <p:attrName>style.visibility</p:attrName>
                                        </p:attrNameLst>
                                      </p:cBhvr>
                                      <p:to>
                                        <p:strVal val="visible"/>
                                      </p:to>
                                    </p:set>
                                    <p:animEffect transition="in" filter="checkerboard(across)">
                                      <p:cBhvr>
                                        <p:cTn id="35" dur="500"/>
                                        <p:tgtEl>
                                          <p:spTgt spid="30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69334" y="304800"/>
            <a:ext cx="860213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u="sng">
                <a:solidFill>
                  <a:schemeClr val="folHlink"/>
                </a:solidFill>
              </a:rPr>
              <a:t>Aggressive factors</a:t>
            </a:r>
            <a:r>
              <a:rPr lang="en-US" sz="3600">
                <a:solidFill>
                  <a:schemeClr val="folHlink"/>
                </a:solidFill>
              </a:rPr>
              <a:t>:</a:t>
            </a:r>
            <a:endParaRPr lang="en-US" sz="3600"/>
          </a:p>
          <a:p>
            <a:pPr lvl="1"/>
            <a:r>
              <a:rPr lang="en-US" sz="2800">
                <a:solidFill>
                  <a:schemeClr val="folHlink"/>
                </a:solidFill>
              </a:rPr>
              <a:t>-Helicobacter pylori: </a:t>
            </a:r>
            <a:r>
              <a:rPr lang="en-US" sz="2800"/>
              <a:t>gram negative bacteria, can live in stomach and duodenum, may breakdown mucus layer =&gt; inflammatory response to presence of the bacteria also produces urease – forms CO2 and ammonia which are toxic to mucosa</a:t>
            </a:r>
          </a:p>
          <a:p>
            <a:pPr lvl="1"/>
            <a:r>
              <a:rPr lang="en-US" sz="2800">
                <a:solidFill>
                  <a:schemeClr val="folHlink"/>
                </a:solidFill>
              </a:rPr>
              <a:t>-Gastric Acid:</a:t>
            </a:r>
            <a:r>
              <a:rPr lang="en-US" sz="2800"/>
              <a:t> needs to be present for ulcer to form =&gt; activates pepsin and injures mucosa</a:t>
            </a:r>
          </a:p>
          <a:p>
            <a:pPr lvl="1"/>
            <a:r>
              <a:rPr lang="en-US" sz="2800">
                <a:solidFill>
                  <a:schemeClr val="folHlink"/>
                </a:solidFill>
              </a:rPr>
              <a:t>-Decreased blood flow: </a:t>
            </a:r>
            <a:r>
              <a:rPr lang="en-US" sz="2800"/>
              <a:t>causes decrease in mucus production and bicarbonate synthesis, promote gastric acid secretion</a:t>
            </a:r>
          </a:p>
          <a:p>
            <a:pPr lvl="1"/>
            <a:r>
              <a:rPr lang="en-US" sz="2800">
                <a:solidFill>
                  <a:schemeClr val="folHlink"/>
                </a:solidFill>
              </a:rPr>
              <a:t>-NSAIDS:</a:t>
            </a:r>
            <a:r>
              <a:rPr lang="en-US" sz="2800"/>
              <a:t> inhibit the production of prostaglandins</a:t>
            </a:r>
          </a:p>
          <a:p>
            <a:pPr lvl="1"/>
            <a:r>
              <a:rPr lang="en-US" sz="2800">
                <a:solidFill>
                  <a:schemeClr val="folHlink"/>
                </a:solidFill>
              </a:rPr>
              <a:t>-Smoking: </a:t>
            </a:r>
            <a:r>
              <a:rPr lang="en-US" sz="2800"/>
              <a:t>nicotine stimulates gastric acid production</a:t>
            </a:r>
          </a:p>
        </p:txBody>
      </p:sp>
    </p:spTree>
    <p:extLst>
      <p:ext uri="{BB962C8B-B14F-4D97-AF65-F5344CB8AC3E}">
        <p14:creationId xmlns:p14="http://schemas.microsoft.com/office/powerpoint/2010/main" val="3667009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checkerboard(across)">
                                      <p:cBhvr>
                                        <p:cTn id="7" dur="500"/>
                                        <p:tgtEl>
                                          <p:spTgt spid="4098">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098">
                                            <p:txEl>
                                              <p:pRg st="1" end="1"/>
                                            </p:txEl>
                                          </p:spTgt>
                                        </p:tgtEl>
                                        <p:attrNameLst>
                                          <p:attrName>style.visibility</p:attrName>
                                        </p:attrNameLst>
                                      </p:cBhvr>
                                      <p:to>
                                        <p:strVal val="visible"/>
                                      </p:to>
                                    </p:set>
                                    <p:animEffect transition="in" filter="checkerboard(across)">
                                      <p:cBhvr>
                                        <p:cTn id="10" dur="500"/>
                                        <p:tgtEl>
                                          <p:spTgt spid="409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4098">
                                            <p:txEl>
                                              <p:pRg st="0" end="0"/>
                                            </p:txEl>
                                          </p:spTgt>
                                        </p:tgtEl>
                                        <p:attrNameLst>
                                          <p:attrName>style.visibility</p:attrName>
                                        </p:attrNameLst>
                                      </p:cBhvr>
                                      <p:to>
                                        <p:strVal val="visible"/>
                                      </p:to>
                                    </p:set>
                                    <p:animEffect transition="in" filter="checkerboard(across)">
                                      <p:cBhvr>
                                        <p:cTn id="15" dur="500"/>
                                        <p:tgtEl>
                                          <p:spTgt spid="4098">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4098">
                                            <p:txEl>
                                              <p:pRg st="1" end="1"/>
                                            </p:txEl>
                                          </p:spTgt>
                                        </p:tgtEl>
                                        <p:attrNameLst>
                                          <p:attrName>style.visibility</p:attrName>
                                        </p:attrNameLst>
                                      </p:cBhvr>
                                      <p:to>
                                        <p:strVal val="visible"/>
                                      </p:to>
                                    </p:set>
                                    <p:animEffect transition="in" filter="checkerboard(across)">
                                      <p:cBhvr>
                                        <p:cTn id="18" dur="500"/>
                                        <p:tgtEl>
                                          <p:spTgt spid="4098">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4098">
                                            <p:txEl>
                                              <p:pRg st="2" end="2"/>
                                            </p:txEl>
                                          </p:spTgt>
                                        </p:tgtEl>
                                        <p:attrNameLst>
                                          <p:attrName>style.visibility</p:attrName>
                                        </p:attrNameLst>
                                      </p:cBhvr>
                                      <p:to>
                                        <p:strVal val="visible"/>
                                      </p:to>
                                    </p:set>
                                    <p:animEffect transition="in" filter="checkerboard(across)">
                                      <p:cBhvr>
                                        <p:cTn id="23" dur="500"/>
                                        <p:tgtEl>
                                          <p:spTgt spid="409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4098">
                                            <p:txEl>
                                              <p:pRg st="3" end="3"/>
                                            </p:txEl>
                                          </p:spTgt>
                                        </p:tgtEl>
                                        <p:attrNameLst>
                                          <p:attrName>style.visibility</p:attrName>
                                        </p:attrNameLst>
                                      </p:cBhvr>
                                      <p:to>
                                        <p:strVal val="visible"/>
                                      </p:to>
                                    </p:set>
                                    <p:animEffect transition="in" filter="checkerboard(across)">
                                      <p:cBhvr>
                                        <p:cTn id="28" dur="500"/>
                                        <p:tgtEl>
                                          <p:spTgt spid="4098">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4098">
                                            <p:txEl>
                                              <p:pRg st="4" end="4"/>
                                            </p:txEl>
                                          </p:spTgt>
                                        </p:tgtEl>
                                        <p:attrNameLst>
                                          <p:attrName>style.visibility</p:attrName>
                                        </p:attrNameLst>
                                      </p:cBhvr>
                                      <p:to>
                                        <p:strVal val="visible"/>
                                      </p:to>
                                    </p:set>
                                    <p:animEffect transition="in" filter="checkerboard(across)">
                                      <p:cBhvr>
                                        <p:cTn id="33" dur="500"/>
                                        <p:tgtEl>
                                          <p:spTgt spid="4098">
                                            <p:txEl>
                                              <p:pRg st="4" end="4"/>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4098">
                                            <p:txEl>
                                              <p:pRg st="5" end="5"/>
                                            </p:txEl>
                                          </p:spTgt>
                                        </p:tgtEl>
                                        <p:attrNameLst>
                                          <p:attrName>style.visibility</p:attrName>
                                        </p:attrNameLst>
                                      </p:cBhvr>
                                      <p:to>
                                        <p:strVal val="visible"/>
                                      </p:to>
                                    </p:set>
                                    <p:animEffect transition="in" filter="checkerboard(across)">
                                      <p:cBhvr>
                                        <p:cTn id="36" dur="500"/>
                                        <p:tgtEl>
                                          <p:spTgt spid="40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defRPr/>
            </a:pPr>
            <a:r>
              <a:rPr lang="en-US" dirty="0" smtClean="0"/>
              <a:t>Classes of Agents</a:t>
            </a:r>
          </a:p>
        </p:txBody>
      </p:sp>
      <p:sp>
        <p:nvSpPr>
          <p:cNvPr id="39939" name="Rectangle 3"/>
          <p:cNvSpPr>
            <a:spLocks noGrp="1" noChangeArrowheads="1"/>
          </p:cNvSpPr>
          <p:nvPr>
            <p:ph type="body" idx="1"/>
          </p:nvPr>
        </p:nvSpPr>
        <p:spPr/>
        <p:txBody>
          <a:bodyPr/>
          <a:lstStyle/>
          <a:p>
            <a:pPr marL="571500" indent="-571500">
              <a:buFont typeface="Arial" charset="0"/>
              <a:buAutoNum type="arabicPeriod"/>
              <a:defRPr/>
            </a:pPr>
            <a:r>
              <a:rPr lang="en-US" dirty="0" smtClean="0"/>
              <a:t>Proton Pump Inhibitors</a:t>
            </a:r>
          </a:p>
          <a:p>
            <a:pPr marL="571500" indent="-571500">
              <a:buFont typeface="Arial" charset="0"/>
              <a:buAutoNum type="arabicPeriod"/>
              <a:defRPr/>
            </a:pPr>
            <a:r>
              <a:rPr lang="en-US" dirty="0" smtClean="0"/>
              <a:t>Histamine H</a:t>
            </a:r>
            <a:r>
              <a:rPr lang="en-US" baseline="-25000" dirty="0" smtClean="0"/>
              <a:t>2</a:t>
            </a:r>
            <a:r>
              <a:rPr lang="en-US" dirty="0" smtClean="0"/>
              <a:t>-Receptor Antagonists</a:t>
            </a:r>
          </a:p>
          <a:p>
            <a:pPr marL="571500" indent="-571500">
              <a:buFont typeface="Arial" charset="0"/>
              <a:buAutoNum type="arabicPeriod"/>
              <a:defRPr/>
            </a:pPr>
            <a:r>
              <a:rPr lang="en-US" dirty="0" smtClean="0"/>
              <a:t>Prostaglandin Analogs</a:t>
            </a:r>
          </a:p>
          <a:p>
            <a:pPr marL="571500" indent="-571500">
              <a:buFont typeface="Arial" charset="0"/>
              <a:buAutoNum type="arabicPeriod"/>
              <a:defRPr/>
            </a:pPr>
            <a:r>
              <a:rPr lang="en-US" dirty="0" err="1" smtClean="0"/>
              <a:t>Cytoprotectants</a:t>
            </a:r>
            <a:endParaRPr lang="en-US" dirty="0" smtClean="0"/>
          </a:p>
          <a:p>
            <a:pPr marL="571500" indent="-571500">
              <a:buFont typeface="Arial" charset="0"/>
              <a:buAutoNum type="arabicPeriod"/>
              <a:defRPr/>
            </a:pPr>
            <a:r>
              <a:rPr lang="en-US" dirty="0" smtClean="0"/>
              <a:t>Antacids</a:t>
            </a:r>
          </a:p>
          <a:p>
            <a:pPr marL="571500" indent="-571500">
              <a:buFont typeface="Arial" charset="0"/>
              <a:buAutoNum type="arabicPeriod"/>
              <a:defRPr/>
            </a:pPr>
            <a:endParaRPr lang="en-US" dirty="0" smtClean="0"/>
          </a:p>
        </p:txBody>
      </p:sp>
    </p:spTree>
    <p:extLst>
      <p:ext uri="{BB962C8B-B14F-4D97-AF65-F5344CB8AC3E}">
        <p14:creationId xmlns:p14="http://schemas.microsoft.com/office/powerpoint/2010/main" val="2630694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heckerboard(across)">
                                      <p:cBhvr>
                                        <p:cTn id="7" dur="500"/>
                                        <p:tgtEl>
                                          <p:spTgt spid="39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checkerboard(across)">
                                      <p:cBhvr>
                                        <p:cTn id="12" dur="500"/>
                                        <p:tgtEl>
                                          <p:spTgt spid="39939">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9939">
                                            <p:txEl>
                                              <p:pRg st="1" end="1"/>
                                            </p:txEl>
                                          </p:spTgt>
                                        </p:tgtEl>
                                        <p:attrNameLst>
                                          <p:attrName>style.visibility</p:attrName>
                                        </p:attrNameLst>
                                      </p:cBhvr>
                                      <p:to>
                                        <p:strVal val="visible"/>
                                      </p:to>
                                    </p:set>
                                    <p:animEffect transition="in" filter="checkerboard(across)">
                                      <p:cBhvr>
                                        <p:cTn id="15" dur="500"/>
                                        <p:tgtEl>
                                          <p:spTgt spid="3993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39939">
                                            <p:txEl>
                                              <p:pRg st="2" end="2"/>
                                            </p:txEl>
                                          </p:spTgt>
                                        </p:tgtEl>
                                        <p:attrNameLst>
                                          <p:attrName>style.visibility</p:attrName>
                                        </p:attrNameLst>
                                      </p:cBhvr>
                                      <p:to>
                                        <p:strVal val="visible"/>
                                      </p:to>
                                    </p:set>
                                    <p:animEffect transition="in" filter="checkerboard(across)">
                                      <p:cBhvr>
                                        <p:cTn id="20" dur="500"/>
                                        <p:tgtEl>
                                          <p:spTgt spid="39939">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9939">
                                            <p:txEl>
                                              <p:pRg st="3" end="3"/>
                                            </p:txEl>
                                          </p:spTgt>
                                        </p:tgtEl>
                                        <p:attrNameLst>
                                          <p:attrName>style.visibility</p:attrName>
                                        </p:attrNameLst>
                                      </p:cBhvr>
                                      <p:to>
                                        <p:strVal val="visible"/>
                                      </p:to>
                                    </p:set>
                                    <p:animEffect transition="in" filter="checkerboard(across)">
                                      <p:cBhvr>
                                        <p:cTn id="23" dur="500"/>
                                        <p:tgtEl>
                                          <p:spTgt spid="39939">
                                            <p:txEl>
                                              <p:pRg st="3" end="3"/>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9939">
                                            <p:txEl>
                                              <p:pRg st="4" end="4"/>
                                            </p:txEl>
                                          </p:spTgt>
                                        </p:tgtEl>
                                        <p:attrNameLst>
                                          <p:attrName>style.visibility</p:attrName>
                                        </p:attrNameLst>
                                      </p:cBhvr>
                                      <p:to>
                                        <p:strVal val="visible"/>
                                      </p:to>
                                    </p:set>
                                    <p:animEffect transition="in" filter="checkerboard(across)">
                                      <p:cBhvr>
                                        <p:cTn id="26" dur="500"/>
                                        <p:tgtEl>
                                          <p:spTgt spid="39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56" y="-153988"/>
            <a:ext cx="8815211" cy="701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05751"/>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117600" y="2895600"/>
            <a:ext cx="6908800" cy="1143000"/>
          </a:xfrm>
        </p:spPr>
        <p:txBody>
          <a:bodyPr>
            <a:normAutofit fontScale="90000"/>
          </a:bodyPr>
          <a:lstStyle/>
          <a:p>
            <a:pPr>
              <a:defRPr/>
            </a:pPr>
            <a:r>
              <a:rPr lang="en-US" dirty="0" smtClean="0"/>
              <a:t>1.  Proton Pump Inhibitors (PPI’s)</a:t>
            </a:r>
          </a:p>
        </p:txBody>
      </p:sp>
      <p:sp>
        <p:nvSpPr>
          <p:cNvPr id="50179" name="Rectangle 3"/>
          <p:cNvSpPr>
            <a:spLocks noGrp="1" noChangeArrowheads="1"/>
          </p:cNvSpPr>
          <p:nvPr>
            <p:ph type="body" idx="1"/>
          </p:nvPr>
        </p:nvSpPr>
        <p:spPr/>
        <p:txBody>
          <a:bodyPr/>
          <a:lstStyle/>
          <a:p>
            <a:pPr>
              <a:buFont typeface="Wingdings" pitchFamily="2" charset="2"/>
              <a:buNone/>
              <a:defRPr/>
            </a:pPr>
            <a:r>
              <a:rPr lang="en-US" dirty="0" smtClean="0"/>
              <a:t>  </a:t>
            </a:r>
          </a:p>
        </p:txBody>
      </p:sp>
    </p:spTree>
    <p:extLst>
      <p:ext uri="{BB962C8B-B14F-4D97-AF65-F5344CB8AC3E}">
        <p14:creationId xmlns:p14="http://schemas.microsoft.com/office/powerpoint/2010/main" val="4046591162"/>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607733" y="304800"/>
            <a:ext cx="7416800" cy="914400"/>
          </a:xfrm>
        </p:spPr>
        <p:txBody>
          <a:bodyPr/>
          <a:lstStyle/>
          <a:p>
            <a:pPr>
              <a:defRPr/>
            </a:pPr>
            <a:r>
              <a:rPr lang="en-US" dirty="0" smtClean="0"/>
              <a:t>PPIs</a:t>
            </a:r>
          </a:p>
        </p:txBody>
      </p:sp>
      <p:sp>
        <p:nvSpPr>
          <p:cNvPr id="26627" name="Rectangle 3"/>
          <p:cNvSpPr>
            <a:spLocks noGrp="1" noChangeArrowheads="1"/>
          </p:cNvSpPr>
          <p:nvPr>
            <p:ph type="body" idx="1"/>
          </p:nvPr>
        </p:nvSpPr>
        <p:spPr>
          <a:xfrm>
            <a:off x="474134" y="1295400"/>
            <a:ext cx="8195733" cy="4572000"/>
          </a:xfrm>
        </p:spPr>
        <p:txBody>
          <a:bodyPr/>
          <a:lstStyle/>
          <a:p>
            <a:pPr>
              <a:buFont typeface="Wingdings" pitchFamily="2" charset="2"/>
              <a:buNone/>
              <a:defRPr/>
            </a:pPr>
            <a:r>
              <a:rPr lang="id-ID" dirty="0" smtClean="0"/>
              <a:t>- </a:t>
            </a:r>
            <a:r>
              <a:rPr lang="en-US" sz="2800" dirty="0" smtClean="0"/>
              <a:t>Most potent suppressors of acid secretion</a:t>
            </a:r>
          </a:p>
          <a:p>
            <a:pPr>
              <a:buFont typeface="Wingdings" pitchFamily="2" charset="2"/>
              <a:buNone/>
              <a:defRPr/>
            </a:pPr>
            <a:r>
              <a:rPr lang="id-ID" sz="2800" dirty="0" smtClean="0"/>
              <a:t>- </a:t>
            </a:r>
            <a:r>
              <a:rPr lang="en-US" sz="2800" dirty="0" smtClean="0"/>
              <a:t>24-48 hr effects on acid suppression</a:t>
            </a:r>
          </a:p>
        </p:txBody>
      </p:sp>
      <p:sp>
        <p:nvSpPr>
          <p:cNvPr id="4" name="Rectangle 3"/>
          <p:cNvSpPr/>
          <p:nvPr/>
        </p:nvSpPr>
        <p:spPr>
          <a:xfrm>
            <a:off x="440267" y="2362201"/>
            <a:ext cx="8602133" cy="3108325"/>
          </a:xfrm>
          <a:prstGeom prst="rect">
            <a:avLst/>
          </a:prstGeom>
        </p:spPr>
        <p:txBody>
          <a:bodyPr>
            <a:spAutoFit/>
          </a:bodyPr>
          <a:lstStyle/>
          <a:p>
            <a:pPr>
              <a:buFontTx/>
              <a:buChar char="-"/>
              <a:defRPr/>
            </a:pPr>
            <a:r>
              <a:rPr lang="id-ID" sz="2800" b="1" dirty="0">
                <a:solidFill>
                  <a:schemeClr val="tx1">
                    <a:lumMod val="20000"/>
                    <a:lumOff val="80000"/>
                  </a:schemeClr>
                </a:solidFill>
              </a:rPr>
              <a:t> </a:t>
            </a:r>
            <a:r>
              <a:rPr lang="en-US" sz="2800" b="1" dirty="0">
                <a:solidFill>
                  <a:schemeClr val="tx1">
                    <a:lumMod val="20000"/>
                    <a:lumOff val="80000"/>
                  </a:schemeClr>
                </a:solidFill>
              </a:rPr>
              <a:t>Irreversible inhibitor of proton pump; blocks 98% of </a:t>
            </a:r>
            <a:r>
              <a:rPr lang="id-ID" sz="2800" b="1" dirty="0">
                <a:solidFill>
                  <a:schemeClr val="tx1">
                    <a:lumMod val="20000"/>
                    <a:lumOff val="80000"/>
                  </a:schemeClr>
                </a:solidFill>
              </a:rPr>
              <a:t>  </a:t>
            </a:r>
          </a:p>
          <a:p>
            <a:pPr>
              <a:defRPr/>
            </a:pPr>
            <a:r>
              <a:rPr lang="id-ID" sz="2800" b="1" dirty="0">
                <a:solidFill>
                  <a:schemeClr val="tx1">
                    <a:lumMod val="20000"/>
                    <a:lumOff val="80000"/>
                  </a:schemeClr>
                </a:solidFill>
              </a:rPr>
              <a:t>  </a:t>
            </a:r>
            <a:r>
              <a:rPr lang="en-US" sz="2800" b="1" dirty="0">
                <a:solidFill>
                  <a:schemeClr val="tx1">
                    <a:lumMod val="20000"/>
                    <a:lumOff val="80000"/>
                  </a:schemeClr>
                </a:solidFill>
              </a:rPr>
              <a:t>acid</a:t>
            </a:r>
            <a:r>
              <a:rPr lang="id-ID" sz="2800" b="1" dirty="0">
                <a:solidFill>
                  <a:schemeClr val="tx1">
                    <a:lumMod val="20000"/>
                    <a:lumOff val="80000"/>
                  </a:schemeClr>
                </a:solidFill>
              </a:rPr>
              <a:t> </a:t>
            </a:r>
            <a:r>
              <a:rPr lang="en-US" sz="2800" b="1" dirty="0">
                <a:solidFill>
                  <a:schemeClr val="tx1">
                    <a:lumMod val="20000"/>
                    <a:lumOff val="80000"/>
                  </a:schemeClr>
                </a:solidFill>
              </a:rPr>
              <a:t>secretion in all forms of ulcer and </a:t>
            </a:r>
            <a:r>
              <a:rPr lang="en-US" sz="2800" b="1" dirty="0" err="1">
                <a:solidFill>
                  <a:schemeClr val="tx1">
                    <a:lumMod val="20000"/>
                    <a:lumOff val="80000"/>
                  </a:schemeClr>
                </a:solidFill>
              </a:rPr>
              <a:t>hypersecretory</a:t>
            </a:r>
            <a:endParaRPr lang="id-ID" sz="2800" b="1" dirty="0">
              <a:solidFill>
                <a:schemeClr val="tx1">
                  <a:lumMod val="20000"/>
                  <a:lumOff val="80000"/>
                </a:schemeClr>
              </a:solidFill>
            </a:endParaRPr>
          </a:p>
          <a:p>
            <a:pPr>
              <a:defRPr/>
            </a:pPr>
            <a:r>
              <a:rPr lang="id-ID" sz="2800" b="1" dirty="0">
                <a:solidFill>
                  <a:schemeClr val="tx1">
                    <a:lumMod val="20000"/>
                    <a:lumOff val="80000"/>
                  </a:schemeClr>
                </a:solidFill>
              </a:rPr>
              <a:t>  Zollinger-Ellison syndrome. </a:t>
            </a:r>
          </a:p>
          <a:p>
            <a:pPr>
              <a:buFontTx/>
              <a:buChar char="-"/>
              <a:defRPr/>
            </a:pPr>
            <a:r>
              <a:rPr lang="id-ID" sz="2800" b="1" dirty="0">
                <a:solidFill>
                  <a:schemeClr val="tx1">
                    <a:lumMod val="20000"/>
                    <a:lumOff val="80000"/>
                  </a:schemeClr>
                </a:solidFill>
              </a:rPr>
              <a:t>The drug is given in gelatin </a:t>
            </a:r>
            <a:r>
              <a:rPr lang="en-US" sz="2800" b="1" dirty="0">
                <a:solidFill>
                  <a:schemeClr val="tx1">
                    <a:lumMod val="20000"/>
                    <a:lumOff val="80000"/>
                  </a:schemeClr>
                </a:solidFill>
              </a:rPr>
              <a:t>coated capsule to resist</a:t>
            </a:r>
            <a:endParaRPr lang="id-ID" sz="2800" b="1" dirty="0">
              <a:solidFill>
                <a:schemeClr val="tx1">
                  <a:lumMod val="20000"/>
                  <a:lumOff val="80000"/>
                </a:schemeClr>
              </a:solidFill>
            </a:endParaRPr>
          </a:p>
          <a:p>
            <a:pPr>
              <a:defRPr/>
            </a:pPr>
            <a:r>
              <a:rPr lang="id-ID" sz="2800" b="1" dirty="0">
                <a:solidFill>
                  <a:schemeClr val="tx1">
                    <a:lumMod val="20000"/>
                    <a:lumOff val="80000"/>
                  </a:schemeClr>
                </a:solidFill>
              </a:rPr>
              <a:t> </a:t>
            </a:r>
            <a:r>
              <a:rPr lang="en-US" sz="2800" b="1" dirty="0">
                <a:solidFill>
                  <a:schemeClr val="tx1">
                    <a:lumMod val="20000"/>
                    <a:lumOff val="80000"/>
                  </a:schemeClr>
                </a:solidFill>
              </a:rPr>
              <a:t> breakdown in stomach acid. It</a:t>
            </a:r>
            <a:r>
              <a:rPr lang="id-ID" sz="2800" b="1" dirty="0">
                <a:solidFill>
                  <a:schemeClr val="tx1">
                    <a:lumMod val="20000"/>
                    <a:lumOff val="80000"/>
                  </a:schemeClr>
                </a:solidFill>
              </a:rPr>
              <a:t> </a:t>
            </a:r>
            <a:r>
              <a:rPr lang="en-US" sz="2800" b="1" dirty="0">
                <a:solidFill>
                  <a:schemeClr val="tx1">
                    <a:lumMod val="20000"/>
                    <a:lumOff val="80000"/>
                  </a:schemeClr>
                </a:solidFill>
              </a:rPr>
              <a:t>reaches the intestine, </a:t>
            </a:r>
            <a:r>
              <a:rPr lang="id-ID" sz="2800" b="1" dirty="0">
                <a:solidFill>
                  <a:schemeClr val="tx1">
                    <a:lumMod val="20000"/>
                    <a:lumOff val="80000"/>
                  </a:schemeClr>
                </a:solidFill>
              </a:rPr>
              <a:t> </a:t>
            </a:r>
          </a:p>
          <a:p>
            <a:pPr>
              <a:defRPr/>
            </a:pPr>
            <a:r>
              <a:rPr lang="id-ID" sz="2800" b="1" dirty="0">
                <a:solidFill>
                  <a:schemeClr val="tx1">
                    <a:lumMod val="20000"/>
                    <a:lumOff val="80000"/>
                  </a:schemeClr>
                </a:solidFill>
              </a:rPr>
              <a:t>  </a:t>
            </a:r>
            <a:r>
              <a:rPr lang="en-US" sz="2800" b="1" dirty="0">
                <a:solidFill>
                  <a:schemeClr val="tx1">
                    <a:lumMod val="20000"/>
                    <a:lumOff val="80000"/>
                  </a:schemeClr>
                </a:solidFill>
              </a:rPr>
              <a:t>well absorbed, enters blood stream,</a:t>
            </a:r>
            <a:r>
              <a:rPr lang="id-ID" sz="2800" b="1" dirty="0">
                <a:solidFill>
                  <a:schemeClr val="tx1">
                    <a:lumMod val="20000"/>
                    <a:lumOff val="80000"/>
                  </a:schemeClr>
                </a:solidFill>
              </a:rPr>
              <a:t>reaches the </a:t>
            </a:r>
          </a:p>
          <a:p>
            <a:pPr>
              <a:defRPr/>
            </a:pPr>
            <a:r>
              <a:rPr lang="id-ID" sz="2800" b="1" dirty="0">
                <a:solidFill>
                  <a:schemeClr val="tx1">
                    <a:lumMod val="20000"/>
                    <a:lumOff val="80000"/>
                  </a:schemeClr>
                </a:solidFill>
              </a:rPr>
              <a:t>  parietal cell</a:t>
            </a:r>
            <a:r>
              <a:rPr lang="id-ID" sz="2800" dirty="0">
                <a:solidFill>
                  <a:schemeClr val="tx1">
                    <a:lumMod val="20000"/>
                    <a:lumOff val="80000"/>
                  </a:schemeClr>
                </a:solidFill>
              </a:rPr>
              <a:t>.</a:t>
            </a:r>
          </a:p>
        </p:txBody>
      </p:sp>
    </p:spTree>
    <p:extLst>
      <p:ext uri="{BB962C8B-B14F-4D97-AF65-F5344CB8AC3E}">
        <p14:creationId xmlns:p14="http://schemas.microsoft.com/office/powerpoint/2010/main" val="1588796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checkerboard(across)">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checkerboard(across)">
                                      <p:cBhvr>
                                        <p:cTn id="12" dur="500"/>
                                        <p:tgtEl>
                                          <p:spTgt spid="26627">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6627">
                                            <p:txEl>
                                              <p:pRg st="1" end="1"/>
                                            </p:txEl>
                                          </p:spTgt>
                                        </p:tgtEl>
                                        <p:attrNameLst>
                                          <p:attrName>style.visibility</p:attrName>
                                        </p:attrNameLst>
                                      </p:cBhvr>
                                      <p:to>
                                        <p:strVal val="visible"/>
                                      </p:to>
                                    </p:set>
                                    <p:animEffect transition="in" filter="checkerboard(across)">
                                      <p:cBhvr>
                                        <p:cTn id="15" dur="500"/>
                                        <p:tgtEl>
                                          <p:spTgt spid="2662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checkerboard(across)">
                                      <p:cBhvr>
                                        <p:cTn id="20" dur="500"/>
                                        <p:tgtEl>
                                          <p:spTgt spid="4">
                                            <p:txEl>
                                              <p:pRg st="0" end="0"/>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checkerboard(across)">
                                      <p:cBhvr>
                                        <p:cTn id="23" dur="500"/>
                                        <p:tgtEl>
                                          <p:spTgt spid="4">
                                            <p:txEl>
                                              <p:pRg st="1" end="1"/>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checkerboard(across)">
                                      <p:cBhvr>
                                        <p:cTn id="26" dur="500"/>
                                        <p:tgtEl>
                                          <p:spTgt spid="4">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checkerboard(across)">
                                      <p:cBhvr>
                                        <p:cTn id="31" dur="500"/>
                                        <p:tgtEl>
                                          <p:spTgt spid="4">
                                            <p:txEl>
                                              <p:pRg st="3" end="3"/>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checkerboard(across)">
                                      <p:cBhvr>
                                        <p:cTn id="34" dur="500"/>
                                        <p:tgtEl>
                                          <p:spTgt spid="4">
                                            <p:txEl>
                                              <p:pRg st="4" end="4"/>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checkerboard(across)">
                                      <p:cBhvr>
                                        <p:cTn id="37" dur="500"/>
                                        <p:tgtEl>
                                          <p:spTgt spid="4">
                                            <p:txEl>
                                              <p:pRg st="5" end="5"/>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checkerboard(across)">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117600" y="304800"/>
            <a:ext cx="6908800" cy="914400"/>
          </a:xfrm>
        </p:spPr>
        <p:txBody>
          <a:bodyPr/>
          <a:lstStyle/>
          <a:p>
            <a:pPr>
              <a:defRPr/>
            </a:pPr>
            <a:r>
              <a:rPr lang="en-US" smtClean="0"/>
              <a:t>PPIs</a:t>
            </a:r>
          </a:p>
        </p:txBody>
      </p:sp>
      <p:sp>
        <p:nvSpPr>
          <p:cNvPr id="47107" name="Rectangle 3"/>
          <p:cNvSpPr>
            <a:spLocks noGrp="1" noChangeArrowheads="1"/>
          </p:cNvSpPr>
          <p:nvPr>
            <p:ph type="body" idx="1"/>
          </p:nvPr>
        </p:nvSpPr>
        <p:spPr>
          <a:xfrm>
            <a:off x="745067" y="1447800"/>
            <a:ext cx="7586133" cy="5105400"/>
          </a:xfrm>
        </p:spPr>
        <p:txBody>
          <a:bodyPr>
            <a:normAutofit lnSpcReduction="10000"/>
          </a:bodyPr>
          <a:lstStyle/>
          <a:p>
            <a:pPr>
              <a:defRPr/>
            </a:pPr>
            <a:r>
              <a:rPr lang="en-US" dirty="0" smtClean="0"/>
              <a:t>Irreversibly inhibit H</a:t>
            </a:r>
            <a:r>
              <a:rPr lang="en-US" baseline="30000" dirty="0" smtClean="0"/>
              <a:t>+</a:t>
            </a:r>
            <a:r>
              <a:rPr lang="en-US" dirty="0" smtClean="0"/>
              <a:t>/</a:t>
            </a:r>
            <a:r>
              <a:rPr lang="en-US" dirty="0" err="1" smtClean="0"/>
              <a:t>K</a:t>
            </a:r>
            <a:r>
              <a:rPr lang="en-US" baseline="30000" dirty="0" err="1" smtClean="0"/>
              <a:t>+</a:t>
            </a:r>
            <a:r>
              <a:rPr lang="en-US" dirty="0" err="1" smtClean="0"/>
              <a:t>ATPase</a:t>
            </a:r>
            <a:r>
              <a:rPr lang="en-US" dirty="0" smtClean="0"/>
              <a:t> function to:</a:t>
            </a:r>
          </a:p>
          <a:p>
            <a:pPr lvl="1">
              <a:defRPr/>
            </a:pPr>
            <a:r>
              <a:rPr lang="en-US" dirty="0" smtClean="0"/>
              <a:t>Block gastric acid secretion</a:t>
            </a:r>
          </a:p>
          <a:p>
            <a:pPr lvl="1">
              <a:defRPr/>
            </a:pPr>
            <a:r>
              <a:rPr lang="en-US" dirty="0" smtClean="0"/>
              <a:t>Decrease pepsin concentration</a:t>
            </a:r>
          </a:p>
          <a:p>
            <a:pPr lvl="1">
              <a:defRPr/>
            </a:pPr>
            <a:r>
              <a:rPr lang="en-US" dirty="0" smtClean="0"/>
              <a:t>Increase gastric pH </a:t>
            </a:r>
          </a:p>
          <a:p>
            <a:pPr lvl="1">
              <a:buFontTx/>
              <a:buNone/>
              <a:defRPr/>
            </a:pPr>
            <a:endParaRPr lang="en-US" sz="1200" dirty="0" smtClean="0"/>
          </a:p>
          <a:p>
            <a:pPr>
              <a:defRPr/>
            </a:pPr>
            <a:r>
              <a:rPr lang="en-US" dirty="0" smtClean="0"/>
              <a:t>Secretion of acid only resumes when new proton pumps are deployed</a:t>
            </a:r>
          </a:p>
          <a:p>
            <a:pPr>
              <a:buFont typeface="Wingdings" pitchFamily="2" charset="2"/>
              <a:buNone/>
              <a:defRPr/>
            </a:pPr>
            <a:endParaRPr lang="en-US" sz="1000" dirty="0" smtClean="0"/>
          </a:p>
          <a:p>
            <a:pPr>
              <a:defRPr/>
            </a:pPr>
            <a:r>
              <a:rPr lang="en-US" dirty="0" smtClean="0"/>
              <a:t>Steady-state inhibition (affecting 70% of pumps) may take 2-5 days</a:t>
            </a:r>
          </a:p>
        </p:txBody>
      </p:sp>
    </p:spTree>
    <p:extLst>
      <p:ext uri="{BB962C8B-B14F-4D97-AF65-F5344CB8AC3E}">
        <p14:creationId xmlns:p14="http://schemas.microsoft.com/office/powerpoint/2010/main" val="1390830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checkerboard(across)">
                                      <p:cBhvr>
                                        <p:cTn id="7" dur="500"/>
                                        <p:tgtEl>
                                          <p:spTgt spid="4710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7107">
                                            <p:txEl>
                                              <p:pRg st="1" end="1"/>
                                            </p:txEl>
                                          </p:spTgt>
                                        </p:tgtEl>
                                        <p:attrNameLst>
                                          <p:attrName>style.visibility</p:attrName>
                                        </p:attrNameLst>
                                      </p:cBhvr>
                                      <p:to>
                                        <p:strVal val="visible"/>
                                      </p:to>
                                    </p:set>
                                    <p:animEffect transition="in" filter="checkerboard(across)">
                                      <p:cBhvr>
                                        <p:cTn id="10" dur="500"/>
                                        <p:tgtEl>
                                          <p:spTgt spid="47107">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animEffect transition="in" filter="checkerboard(across)">
                                      <p:cBhvr>
                                        <p:cTn id="13" dur="500"/>
                                        <p:tgtEl>
                                          <p:spTgt spid="47107">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7107">
                                            <p:txEl>
                                              <p:pRg st="3" end="3"/>
                                            </p:txEl>
                                          </p:spTgt>
                                        </p:tgtEl>
                                        <p:attrNameLst>
                                          <p:attrName>style.visibility</p:attrName>
                                        </p:attrNameLst>
                                      </p:cBhvr>
                                      <p:to>
                                        <p:strVal val="visible"/>
                                      </p:to>
                                    </p:set>
                                    <p:animEffect transition="in" filter="checkerboard(across)">
                                      <p:cBhvr>
                                        <p:cTn id="16" dur="500"/>
                                        <p:tgtEl>
                                          <p:spTgt spid="4710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47107">
                                            <p:txEl>
                                              <p:pRg st="5" end="5"/>
                                            </p:txEl>
                                          </p:spTgt>
                                        </p:tgtEl>
                                        <p:attrNameLst>
                                          <p:attrName>style.visibility</p:attrName>
                                        </p:attrNameLst>
                                      </p:cBhvr>
                                      <p:to>
                                        <p:strVal val="visible"/>
                                      </p:to>
                                    </p:set>
                                    <p:animEffect transition="in" filter="checkerboard(across)">
                                      <p:cBhvr>
                                        <p:cTn id="21" dur="500"/>
                                        <p:tgtEl>
                                          <p:spTgt spid="47107">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47107">
                                            <p:txEl>
                                              <p:pRg st="7" end="7"/>
                                            </p:txEl>
                                          </p:spTgt>
                                        </p:tgtEl>
                                        <p:attrNameLst>
                                          <p:attrName>style.visibility</p:attrName>
                                        </p:attrNameLst>
                                      </p:cBhvr>
                                      <p:to>
                                        <p:strVal val="visible"/>
                                      </p:to>
                                    </p:set>
                                    <p:animEffect transition="in" filter="checkerboard(across)">
                                      <p:cBhvr>
                                        <p:cTn id="26" dur="500"/>
                                        <p:tgtEl>
                                          <p:spTgt spid="471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defRPr/>
            </a:pPr>
            <a:r>
              <a:rPr lang="en-US" smtClean="0"/>
              <a:t>PPI Pharmacology</a:t>
            </a:r>
          </a:p>
        </p:txBody>
      </p:sp>
      <p:sp>
        <p:nvSpPr>
          <p:cNvPr id="30723" name="Rectangle 3"/>
          <p:cNvSpPr>
            <a:spLocks noGrp="1" noChangeArrowheads="1"/>
          </p:cNvSpPr>
          <p:nvPr>
            <p:ph type="body" idx="1"/>
          </p:nvPr>
        </p:nvSpPr>
        <p:spPr>
          <a:xfrm>
            <a:off x="203200" y="1981200"/>
            <a:ext cx="8669867" cy="4114800"/>
          </a:xfrm>
        </p:spPr>
        <p:txBody>
          <a:bodyPr/>
          <a:lstStyle/>
          <a:p>
            <a:pPr>
              <a:defRPr/>
            </a:pPr>
            <a:r>
              <a:rPr lang="en-US" dirty="0" smtClean="0"/>
              <a:t>Activated only when pH decreases below 4</a:t>
            </a:r>
          </a:p>
          <a:p>
            <a:pPr lvl="1">
              <a:defRPr/>
            </a:pPr>
            <a:r>
              <a:rPr lang="en-US" dirty="0" smtClean="0"/>
              <a:t>Occurs only in parietal cell</a:t>
            </a:r>
          </a:p>
          <a:p>
            <a:pPr lvl="1">
              <a:defRPr/>
            </a:pPr>
            <a:r>
              <a:rPr lang="en-US" dirty="0" smtClean="0"/>
              <a:t>Achieved only when parietal cell activation occurs (after meals)</a:t>
            </a:r>
          </a:p>
          <a:p>
            <a:pPr lvl="1">
              <a:defRPr/>
            </a:pPr>
            <a:r>
              <a:rPr lang="en-US" dirty="0" smtClean="0"/>
              <a:t>Most effective after a prolonged fast when large amounts of active proton pumps are present (i.e. breakfast)</a:t>
            </a:r>
          </a:p>
          <a:p>
            <a:pPr>
              <a:buFont typeface="Wingdings" pitchFamily="2" charset="2"/>
              <a:buNone/>
              <a:defRPr/>
            </a:pPr>
            <a:endParaRPr lang="en-US" dirty="0" smtClean="0"/>
          </a:p>
        </p:txBody>
      </p:sp>
    </p:spTree>
    <p:extLst>
      <p:ext uri="{BB962C8B-B14F-4D97-AF65-F5344CB8AC3E}">
        <p14:creationId xmlns:p14="http://schemas.microsoft.com/office/powerpoint/2010/main" val="629506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checkerboard(across)">
                                      <p:cBhvr>
                                        <p:cTn id="7" dur="500"/>
                                        <p:tgtEl>
                                          <p:spTgt spid="3072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0723">
                                            <p:txEl>
                                              <p:pRg st="1" end="1"/>
                                            </p:txEl>
                                          </p:spTgt>
                                        </p:tgtEl>
                                        <p:attrNameLst>
                                          <p:attrName>style.visibility</p:attrName>
                                        </p:attrNameLst>
                                      </p:cBhvr>
                                      <p:to>
                                        <p:strVal val="visible"/>
                                      </p:to>
                                    </p:set>
                                    <p:animEffect transition="in" filter="checkerboard(across)">
                                      <p:cBhvr>
                                        <p:cTn id="10" dur="500"/>
                                        <p:tgtEl>
                                          <p:spTgt spid="3072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Effect transition="in" filter="checkerboard(across)">
                                      <p:cBhvr>
                                        <p:cTn id="13" dur="500"/>
                                        <p:tgtEl>
                                          <p:spTgt spid="3072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30723">
                                            <p:txEl>
                                              <p:pRg st="3" end="3"/>
                                            </p:txEl>
                                          </p:spTgt>
                                        </p:tgtEl>
                                        <p:attrNameLst>
                                          <p:attrName>style.visibility</p:attrName>
                                        </p:attrNameLst>
                                      </p:cBhvr>
                                      <p:to>
                                        <p:strVal val="visible"/>
                                      </p:to>
                                    </p:set>
                                    <p:animEffect transition="in" filter="checkerboard(across)">
                                      <p:cBhvr>
                                        <p:cTn id="18" dur="500"/>
                                        <p:tgtEl>
                                          <p:spTgt spid="3072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0723">
                                            <p:txEl>
                                              <p:pRg st="0" end="0"/>
                                            </p:txEl>
                                          </p:spTgt>
                                        </p:tgtEl>
                                        <p:attrNameLst>
                                          <p:attrName>style.visibility</p:attrName>
                                        </p:attrNameLst>
                                      </p:cBhvr>
                                      <p:to>
                                        <p:strVal val="visible"/>
                                      </p:to>
                                    </p:set>
                                    <p:animEffect transition="in" filter="checkerboard(across)">
                                      <p:cBhvr>
                                        <p:cTn id="23" dur="500"/>
                                        <p:tgtEl>
                                          <p:spTgt spid="30723">
                                            <p:txEl>
                                              <p:pRg st="0" end="0"/>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0723">
                                            <p:txEl>
                                              <p:pRg st="1" end="1"/>
                                            </p:txEl>
                                          </p:spTgt>
                                        </p:tgtEl>
                                        <p:attrNameLst>
                                          <p:attrName>style.visibility</p:attrName>
                                        </p:attrNameLst>
                                      </p:cBhvr>
                                      <p:to>
                                        <p:strVal val="visible"/>
                                      </p:to>
                                    </p:set>
                                    <p:animEffect transition="in" filter="checkerboard(across)">
                                      <p:cBhvr>
                                        <p:cTn id="26" dur="500"/>
                                        <p:tgtEl>
                                          <p:spTgt spid="30723">
                                            <p:txEl>
                                              <p:pRg st="1" end="1"/>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0723">
                                            <p:txEl>
                                              <p:pRg st="2" end="2"/>
                                            </p:txEl>
                                          </p:spTgt>
                                        </p:tgtEl>
                                        <p:attrNameLst>
                                          <p:attrName>style.visibility</p:attrName>
                                        </p:attrNameLst>
                                      </p:cBhvr>
                                      <p:to>
                                        <p:strVal val="visible"/>
                                      </p:to>
                                    </p:set>
                                    <p:animEffect transition="in" filter="checkerboard(across)">
                                      <p:cBhvr>
                                        <p:cTn id="29" dur="500"/>
                                        <p:tgtEl>
                                          <p:spTgt spid="30723">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30723">
                                            <p:txEl>
                                              <p:pRg st="3" end="3"/>
                                            </p:txEl>
                                          </p:spTgt>
                                        </p:tgtEl>
                                        <p:attrNameLst>
                                          <p:attrName>style.visibility</p:attrName>
                                        </p:attrNameLst>
                                      </p:cBhvr>
                                      <p:to>
                                        <p:strVal val="visible"/>
                                      </p:to>
                                    </p:set>
                                    <p:animEffect transition="in" filter="checkerboard(across)">
                                      <p:cBhvr>
                                        <p:cTn id="34"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ANTI-INFECTIVE AGENTS</a:t>
            </a:r>
            <a:endParaRPr lang="en-US" dirty="0"/>
          </a:p>
        </p:txBody>
      </p:sp>
    </p:spTree>
    <p:extLst>
      <p:ext uri="{BB962C8B-B14F-4D97-AF65-F5344CB8AC3E}">
        <p14:creationId xmlns:p14="http://schemas.microsoft.com/office/powerpoint/2010/main" val="4175933696"/>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 y="1066800"/>
            <a:ext cx="6908800" cy="1143000"/>
          </a:xfrm>
        </p:spPr>
        <p:txBody>
          <a:bodyPr/>
          <a:lstStyle/>
          <a:p>
            <a:pPr>
              <a:defRPr/>
            </a:pPr>
            <a:r>
              <a:rPr lang="en-US" dirty="0" smtClean="0"/>
              <a:t>Available PPIs</a:t>
            </a:r>
          </a:p>
        </p:txBody>
      </p:sp>
      <p:sp>
        <p:nvSpPr>
          <p:cNvPr id="32771" name="Rectangle 3"/>
          <p:cNvSpPr>
            <a:spLocks noGrp="1" noChangeArrowheads="1"/>
          </p:cNvSpPr>
          <p:nvPr>
            <p:ph type="body" idx="1"/>
          </p:nvPr>
        </p:nvSpPr>
        <p:spPr>
          <a:xfrm>
            <a:off x="1117600" y="1981200"/>
            <a:ext cx="7552267" cy="4114800"/>
          </a:xfrm>
        </p:spPr>
        <p:txBody>
          <a:bodyPr/>
          <a:lstStyle/>
          <a:p>
            <a:pPr>
              <a:defRPr/>
            </a:pPr>
            <a:r>
              <a:rPr lang="en-US" sz="3200" dirty="0" err="1" smtClean="0"/>
              <a:t>Esomeprazole</a:t>
            </a:r>
            <a:r>
              <a:rPr lang="en-US" sz="3200" dirty="0" smtClean="0"/>
              <a:t> (</a:t>
            </a:r>
            <a:r>
              <a:rPr lang="en-US" sz="3200" dirty="0" err="1" smtClean="0"/>
              <a:t>Nexium</a:t>
            </a:r>
            <a:r>
              <a:rPr lang="en-US" sz="3200" dirty="0" smtClean="0"/>
              <a:t>)</a:t>
            </a:r>
          </a:p>
          <a:p>
            <a:pPr>
              <a:defRPr/>
            </a:pPr>
            <a:r>
              <a:rPr lang="en-US" sz="3200" dirty="0" err="1" smtClean="0"/>
              <a:t>Lansoprazole</a:t>
            </a:r>
            <a:r>
              <a:rPr lang="en-US" sz="3200" dirty="0" smtClean="0"/>
              <a:t> (</a:t>
            </a:r>
            <a:r>
              <a:rPr lang="en-US" sz="3200" dirty="0" err="1" smtClean="0"/>
              <a:t>Prevacid</a:t>
            </a:r>
            <a:r>
              <a:rPr lang="en-US" sz="3200" dirty="0" smtClean="0"/>
              <a:t>) (iv)</a:t>
            </a:r>
          </a:p>
          <a:p>
            <a:pPr>
              <a:defRPr/>
            </a:pPr>
            <a:r>
              <a:rPr lang="en-US" sz="3200" dirty="0" err="1" smtClean="0"/>
              <a:t>Omeprazole</a:t>
            </a:r>
            <a:r>
              <a:rPr lang="en-US" sz="3200" dirty="0" smtClean="0"/>
              <a:t> (</a:t>
            </a:r>
            <a:r>
              <a:rPr lang="en-US" sz="3200" dirty="0" err="1" smtClean="0"/>
              <a:t>Prilosec</a:t>
            </a:r>
            <a:r>
              <a:rPr lang="en-US" sz="3200" dirty="0" smtClean="0"/>
              <a:t>, generic, OTC)</a:t>
            </a:r>
          </a:p>
          <a:p>
            <a:pPr>
              <a:defRPr/>
            </a:pPr>
            <a:r>
              <a:rPr lang="en-US" sz="3200" dirty="0" err="1" smtClean="0"/>
              <a:t>Pantoprazole</a:t>
            </a:r>
            <a:r>
              <a:rPr lang="en-US" sz="3200" dirty="0" smtClean="0"/>
              <a:t> (</a:t>
            </a:r>
            <a:r>
              <a:rPr lang="en-US" sz="3200" dirty="0" err="1" smtClean="0"/>
              <a:t>Protonix</a:t>
            </a:r>
            <a:r>
              <a:rPr lang="en-US" sz="3200" dirty="0" smtClean="0"/>
              <a:t>) (iv)</a:t>
            </a:r>
          </a:p>
          <a:p>
            <a:pPr>
              <a:defRPr/>
            </a:pPr>
            <a:r>
              <a:rPr lang="en-US" sz="3200" dirty="0" err="1" smtClean="0"/>
              <a:t>Rabeprazole</a:t>
            </a:r>
            <a:r>
              <a:rPr lang="en-US" sz="3200" dirty="0" smtClean="0"/>
              <a:t> (</a:t>
            </a:r>
            <a:r>
              <a:rPr lang="en-US" sz="3200" dirty="0" err="1" smtClean="0"/>
              <a:t>Aciphex</a:t>
            </a:r>
            <a:r>
              <a:rPr lang="en-US" sz="3200" dirty="0" smtClean="0"/>
              <a:t>)</a:t>
            </a:r>
          </a:p>
          <a:p>
            <a:pPr>
              <a:defRPr/>
            </a:pPr>
            <a:endParaRPr lang="en-US" sz="3200" dirty="0" smtClean="0"/>
          </a:p>
          <a:p>
            <a:pPr>
              <a:buFont typeface="Wingdings" pitchFamily="2" charset="2"/>
              <a:buNone/>
              <a:defRPr/>
            </a:pPr>
            <a:r>
              <a:rPr lang="en-US" sz="3200" dirty="0" smtClean="0"/>
              <a:t>	</a:t>
            </a:r>
          </a:p>
        </p:txBody>
      </p:sp>
    </p:spTree>
    <p:extLst>
      <p:ext uri="{BB962C8B-B14F-4D97-AF65-F5344CB8AC3E}">
        <p14:creationId xmlns:p14="http://schemas.microsoft.com/office/powerpoint/2010/main" val="433452485"/>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82133" y="609600"/>
            <a:ext cx="6908800" cy="1143000"/>
          </a:xfrm>
        </p:spPr>
        <p:txBody>
          <a:bodyPr/>
          <a:lstStyle/>
          <a:p>
            <a:pPr>
              <a:defRPr/>
            </a:pPr>
            <a:r>
              <a:rPr lang="en-US" dirty="0" smtClean="0"/>
              <a:t>PPI Metabolism</a:t>
            </a:r>
          </a:p>
        </p:txBody>
      </p:sp>
      <p:sp>
        <p:nvSpPr>
          <p:cNvPr id="46083" name="Rectangle 3"/>
          <p:cNvSpPr>
            <a:spLocks noGrp="1" noChangeArrowheads="1"/>
          </p:cNvSpPr>
          <p:nvPr>
            <p:ph type="body" idx="1"/>
          </p:nvPr>
        </p:nvSpPr>
        <p:spPr>
          <a:xfrm>
            <a:off x="1117600" y="1676400"/>
            <a:ext cx="7349067" cy="4114800"/>
          </a:xfrm>
        </p:spPr>
        <p:txBody>
          <a:bodyPr>
            <a:normAutofit lnSpcReduction="10000"/>
          </a:bodyPr>
          <a:lstStyle/>
          <a:p>
            <a:pPr>
              <a:defRPr/>
            </a:pPr>
            <a:r>
              <a:rPr lang="en-US" dirty="0" smtClean="0"/>
              <a:t>Rapidly absorbed</a:t>
            </a:r>
          </a:p>
          <a:p>
            <a:pPr>
              <a:defRPr/>
            </a:pPr>
            <a:r>
              <a:rPr lang="en-US" dirty="0" smtClean="0"/>
              <a:t>Highly protein bound</a:t>
            </a:r>
          </a:p>
          <a:p>
            <a:pPr>
              <a:defRPr/>
            </a:pPr>
            <a:r>
              <a:rPr lang="en-US" dirty="0" smtClean="0"/>
              <a:t>Extensively metabolized in the liver by the P450 system (CYP2C19 and CYP3A4)</a:t>
            </a:r>
          </a:p>
          <a:p>
            <a:pPr>
              <a:defRPr/>
            </a:pPr>
            <a:r>
              <a:rPr lang="en-US" dirty="0" smtClean="0"/>
              <a:t>Sulfated metabolites are excreted in the urine or feces</a:t>
            </a:r>
          </a:p>
          <a:p>
            <a:pPr>
              <a:defRPr/>
            </a:pPr>
            <a:r>
              <a:rPr lang="en-US" dirty="0" smtClean="0"/>
              <a:t>Hepatic disease reduces the clearance of </a:t>
            </a:r>
            <a:r>
              <a:rPr lang="en-US" dirty="0" err="1" smtClean="0"/>
              <a:t>lansoprazole</a:t>
            </a:r>
            <a:r>
              <a:rPr lang="en-US" dirty="0" smtClean="0"/>
              <a:t>--reduce dose</a:t>
            </a:r>
          </a:p>
        </p:txBody>
      </p:sp>
    </p:spTree>
    <p:extLst>
      <p:ext uri="{BB962C8B-B14F-4D97-AF65-F5344CB8AC3E}">
        <p14:creationId xmlns:p14="http://schemas.microsoft.com/office/powerpoint/2010/main" val="1809248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6083">
                                            <p:txEl>
                                              <p:pRg st="1" end="1"/>
                                            </p:txEl>
                                          </p:spTgt>
                                        </p:tgtEl>
                                        <p:attrNameLst>
                                          <p:attrName>style.visibility</p:attrName>
                                        </p:attrNameLst>
                                      </p:cBhvr>
                                      <p:to>
                                        <p:strVal val="visible"/>
                                      </p:to>
                                    </p:set>
                                    <p:animEffect transition="in" filter="checkerboard(across)">
                                      <p:cBhvr>
                                        <p:cTn id="10" dur="500"/>
                                        <p:tgtEl>
                                          <p:spTgt spid="4608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6083">
                                            <p:txEl>
                                              <p:pRg st="2" end="2"/>
                                            </p:txEl>
                                          </p:spTgt>
                                        </p:tgtEl>
                                        <p:attrNameLst>
                                          <p:attrName>style.visibility</p:attrName>
                                        </p:attrNameLst>
                                      </p:cBhvr>
                                      <p:to>
                                        <p:strVal val="visible"/>
                                      </p:to>
                                    </p:set>
                                    <p:animEffect transition="in" filter="checkerboard(across)">
                                      <p:cBhvr>
                                        <p:cTn id="13" dur="500"/>
                                        <p:tgtEl>
                                          <p:spTgt spid="4608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46083">
                                            <p:txEl>
                                              <p:pRg st="3" end="3"/>
                                            </p:txEl>
                                          </p:spTgt>
                                        </p:tgtEl>
                                        <p:attrNameLst>
                                          <p:attrName>style.visibility</p:attrName>
                                        </p:attrNameLst>
                                      </p:cBhvr>
                                      <p:to>
                                        <p:strVal val="visible"/>
                                      </p:to>
                                    </p:set>
                                    <p:animEffect transition="in" filter="checkerboard(across)">
                                      <p:cBhvr>
                                        <p:cTn id="18" dur="500"/>
                                        <p:tgtEl>
                                          <p:spTgt spid="4608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46083">
                                            <p:txEl>
                                              <p:pRg st="4" end="4"/>
                                            </p:txEl>
                                          </p:spTgt>
                                        </p:tgtEl>
                                        <p:attrNameLst>
                                          <p:attrName>style.visibility</p:attrName>
                                        </p:attrNameLst>
                                      </p:cBhvr>
                                      <p:to>
                                        <p:strVal val="visible"/>
                                      </p:to>
                                    </p:set>
                                    <p:animEffect transition="in" filter="checkerboard(across)">
                                      <p:cBhvr>
                                        <p:cTn id="21" dur="500"/>
                                        <p:tgtEl>
                                          <p:spTgt spid="460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smtClean="0"/>
              <a:t>Common PPI Side Effects</a:t>
            </a:r>
          </a:p>
        </p:txBody>
      </p:sp>
      <p:sp>
        <p:nvSpPr>
          <p:cNvPr id="38915" name="Rectangle 3"/>
          <p:cNvSpPr>
            <a:spLocks noGrp="1" noChangeArrowheads="1"/>
          </p:cNvSpPr>
          <p:nvPr>
            <p:ph type="body" idx="1"/>
          </p:nvPr>
        </p:nvSpPr>
        <p:spPr>
          <a:xfrm>
            <a:off x="203200" y="1981200"/>
            <a:ext cx="8737600" cy="4114800"/>
          </a:xfrm>
        </p:spPr>
        <p:txBody>
          <a:bodyPr>
            <a:normAutofit lnSpcReduction="10000"/>
          </a:bodyPr>
          <a:lstStyle/>
          <a:p>
            <a:pPr>
              <a:defRPr/>
            </a:pPr>
            <a:r>
              <a:rPr lang="en-US" dirty="0" smtClean="0"/>
              <a:t>Headache (2.9-6.9%) 	 	vs.	Placebo (2.5-6.3%)</a:t>
            </a:r>
          </a:p>
          <a:p>
            <a:pPr>
              <a:defRPr/>
            </a:pPr>
            <a:r>
              <a:rPr lang="en-US" dirty="0" smtClean="0"/>
              <a:t>Diarrhea (3%)			      	vs.	Placebo (3.1%)</a:t>
            </a:r>
          </a:p>
          <a:p>
            <a:pPr>
              <a:defRPr/>
            </a:pPr>
            <a:r>
              <a:rPr lang="en-US" dirty="0" smtClean="0"/>
              <a:t>Abdominal pain (2.4-5.2%)  	vs.	Placebo (3.1-3.3%)</a:t>
            </a:r>
          </a:p>
          <a:p>
            <a:pPr>
              <a:defRPr/>
            </a:pPr>
            <a:r>
              <a:rPr lang="en-US" dirty="0" smtClean="0"/>
              <a:t>Constipation (1.1-1.5%)		vs.  Placebo (0-0.8%)</a:t>
            </a:r>
          </a:p>
          <a:p>
            <a:pPr>
              <a:buFont typeface="Wingdings" pitchFamily="2" charset="2"/>
              <a:buNone/>
              <a:defRPr/>
            </a:pPr>
            <a:endParaRPr lang="en-US" dirty="0" smtClean="0"/>
          </a:p>
        </p:txBody>
      </p:sp>
    </p:spTree>
    <p:extLst>
      <p:ext uri="{BB962C8B-B14F-4D97-AF65-F5344CB8AC3E}">
        <p14:creationId xmlns:p14="http://schemas.microsoft.com/office/powerpoint/2010/main" val="385525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checkerboard(across)">
                                      <p:cBhvr>
                                        <p:cTn id="7" dur="500"/>
                                        <p:tgtEl>
                                          <p:spTgt spid="3891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checkerboard(across)">
                                      <p:cBhvr>
                                        <p:cTn id="10" dur="500"/>
                                        <p:tgtEl>
                                          <p:spTgt spid="3891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animEffect transition="in" filter="checkerboard(across)">
                                      <p:cBhvr>
                                        <p:cTn id="15" dur="500"/>
                                        <p:tgtEl>
                                          <p:spTgt spid="38915">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8915">
                                            <p:txEl>
                                              <p:pRg st="3" end="3"/>
                                            </p:txEl>
                                          </p:spTgt>
                                        </p:tgtEl>
                                        <p:attrNameLst>
                                          <p:attrName>style.visibility</p:attrName>
                                        </p:attrNameLst>
                                      </p:cBhvr>
                                      <p:to>
                                        <p:strVal val="visible"/>
                                      </p:to>
                                    </p:set>
                                    <p:animEffect transition="in" filter="checkerboard(across)">
                                      <p:cBhvr>
                                        <p:cTn id="18" dur="5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US" smtClean="0"/>
              <a:t>Drug-Drug Interactions</a:t>
            </a:r>
          </a:p>
        </p:txBody>
      </p:sp>
      <p:sp>
        <p:nvSpPr>
          <p:cNvPr id="40963" name="Rectangle 3"/>
          <p:cNvSpPr>
            <a:spLocks noGrp="1" noChangeArrowheads="1"/>
          </p:cNvSpPr>
          <p:nvPr>
            <p:ph type="body" idx="1"/>
          </p:nvPr>
        </p:nvSpPr>
        <p:spPr>
          <a:xfrm>
            <a:off x="1117600" y="1981200"/>
            <a:ext cx="7721600" cy="4495800"/>
          </a:xfrm>
        </p:spPr>
        <p:txBody>
          <a:bodyPr/>
          <a:lstStyle/>
          <a:p>
            <a:pPr>
              <a:defRPr/>
            </a:pPr>
            <a:r>
              <a:rPr lang="id-ID" dirty="0" smtClean="0"/>
              <a:t>Ketoconazole and Digoxin </a:t>
            </a:r>
            <a:r>
              <a:rPr lang="en-US" dirty="0" smtClean="0"/>
              <a:t>absorption is decreased due to reduced</a:t>
            </a:r>
            <a:r>
              <a:rPr lang="id-ID" dirty="0" smtClean="0"/>
              <a:t> </a:t>
            </a:r>
            <a:r>
              <a:rPr lang="en-US" dirty="0" smtClean="0"/>
              <a:t>acidity.</a:t>
            </a:r>
            <a:endParaRPr lang="id-ID" dirty="0" smtClean="0"/>
          </a:p>
          <a:p>
            <a:pPr>
              <a:defRPr/>
            </a:pPr>
            <a:r>
              <a:rPr lang="en-US" dirty="0" err="1" smtClean="0"/>
              <a:t>Omeprazole</a:t>
            </a:r>
            <a:r>
              <a:rPr lang="en-US" dirty="0" smtClean="0"/>
              <a:t> may inhibit </a:t>
            </a:r>
            <a:r>
              <a:rPr lang="en-US" dirty="0" err="1" smtClean="0"/>
              <a:t>coumadin</a:t>
            </a:r>
            <a:r>
              <a:rPr lang="en-US" dirty="0" smtClean="0"/>
              <a:t>,</a:t>
            </a:r>
            <a:r>
              <a:rPr lang="id-ID" dirty="0" smtClean="0"/>
              <a:t> diazepam and phenytoin metabolism</a:t>
            </a:r>
            <a:endParaRPr lang="en-US" dirty="0" smtClean="0"/>
          </a:p>
          <a:p>
            <a:pPr lvl="1">
              <a:buFontTx/>
              <a:buNone/>
              <a:defRPr/>
            </a:pPr>
            <a:endParaRPr lang="en-US" dirty="0" smtClean="0"/>
          </a:p>
        </p:txBody>
      </p:sp>
    </p:spTree>
    <p:extLst>
      <p:ext uri="{BB962C8B-B14F-4D97-AF65-F5344CB8AC3E}">
        <p14:creationId xmlns:p14="http://schemas.microsoft.com/office/powerpoint/2010/main" val="2196169136"/>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17600" y="2895600"/>
            <a:ext cx="6908800" cy="1143000"/>
          </a:xfrm>
        </p:spPr>
        <p:txBody>
          <a:bodyPr>
            <a:normAutofit fontScale="90000"/>
          </a:bodyPr>
          <a:lstStyle/>
          <a:p>
            <a:pPr>
              <a:defRPr/>
            </a:pPr>
            <a:r>
              <a:rPr lang="en-US" smtClean="0"/>
              <a:t>2. Histamine H</a:t>
            </a:r>
            <a:r>
              <a:rPr lang="en-US" baseline="-25000" smtClean="0"/>
              <a:t>2</a:t>
            </a:r>
            <a:r>
              <a:rPr lang="en-US" smtClean="0"/>
              <a:t>-Receptor Antagonists (H</a:t>
            </a:r>
            <a:r>
              <a:rPr lang="en-US" sz="4000" baseline="-25000" smtClean="0"/>
              <a:t>2</a:t>
            </a:r>
            <a:r>
              <a:rPr lang="en-US" smtClean="0"/>
              <a:t>RAs)</a:t>
            </a:r>
          </a:p>
        </p:txBody>
      </p:sp>
      <p:sp>
        <p:nvSpPr>
          <p:cNvPr id="51203" name="Rectangle 3"/>
          <p:cNvSpPr>
            <a:spLocks noGrp="1" noChangeArrowheads="1"/>
          </p:cNvSpPr>
          <p:nvPr>
            <p:ph type="body" idx="1"/>
          </p:nvPr>
        </p:nvSpPr>
        <p:spPr/>
        <p:txBody>
          <a:bodyPr/>
          <a:lstStyle/>
          <a:p>
            <a:pPr>
              <a:buFont typeface="Wingdings" pitchFamily="2" charset="2"/>
              <a:buNone/>
              <a:defRPr/>
            </a:pPr>
            <a:r>
              <a:rPr lang="en-US" smtClean="0"/>
              <a:t> </a:t>
            </a:r>
          </a:p>
        </p:txBody>
      </p:sp>
    </p:spTree>
    <p:extLst>
      <p:ext uri="{BB962C8B-B14F-4D97-AF65-F5344CB8AC3E}">
        <p14:creationId xmlns:p14="http://schemas.microsoft.com/office/powerpoint/2010/main" val="52556831"/>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smtClean="0"/>
              <a:t>H</a:t>
            </a:r>
            <a:r>
              <a:rPr lang="en-US" sz="4000" baseline="-25000" smtClean="0"/>
              <a:t>2</a:t>
            </a:r>
            <a:r>
              <a:rPr lang="en-US" smtClean="0"/>
              <a:t>RAs</a:t>
            </a:r>
          </a:p>
        </p:txBody>
      </p:sp>
      <p:sp>
        <p:nvSpPr>
          <p:cNvPr id="34819" name="Rectangle 3"/>
          <p:cNvSpPr>
            <a:spLocks noGrp="1" noChangeArrowheads="1"/>
          </p:cNvSpPr>
          <p:nvPr>
            <p:ph type="body" idx="1"/>
          </p:nvPr>
        </p:nvSpPr>
        <p:spPr>
          <a:xfrm>
            <a:off x="812800" y="1981200"/>
            <a:ext cx="7992533" cy="4114800"/>
          </a:xfrm>
        </p:spPr>
        <p:txBody>
          <a:bodyPr/>
          <a:lstStyle/>
          <a:p>
            <a:pPr>
              <a:defRPr/>
            </a:pPr>
            <a:r>
              <a:rPr lang="en-US" dirty="0" smtClean="0"/>
              <a:t>Reversibly compete with histamine for binding to H</a:t>
            </a:r>
            <a:r>
              <a:rPr lang="en-US" baseline="-25000" dirty="0" smtClean="0"/>
              <a:t>2</a:t>
            </a:r>
            <a:r>
              <a:rPr lang="en-US" dirty="0" smtClean="0"/>
              <a:t> receptors on the </a:t>
            </a:r>
            <a:r>
              <a:rPr lang="en-US" dirty="0" err="1" smtClean="0"/>
              <a:t>basolateral</a:t>
            </a:r>
            <a:r>
              <a:rPr lang="en-US" dirty="0" smtClean="0"/>
              <a:t> membrane of parietal cells</a:t>
            </a:r>
          </a:p>
          <a:p>
            <a:pPr>
              <a:defRPr/>
            </a:pPr>
            <a:r>
              <a:rPr lang="en-US" dirty="0" smtClean="0"/>
              <a:t>Less potent than PPIs but still suppress acid by 70% over 24 hrs</a:t>
            </a:r>
          </a:p>
        </p:txBody>
      </p:sp>
    </p:spTree>
    <p:extLst>
      <p:ext uri="{BB962C8B-B14F-4D97-AF65-F5344CB8AC3E}">
        <p14:creationId xmlns:p14="http://schemas.microsoft.com/office/powerpoint/2010/main" val="357921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checkerboard(across)">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checkerboard(across)">
                                      <p:cBhvr>
                                        <p:cTn id="12" dur="500"/>
                                        <p:tgtEl>
                                          <p:spTgt spid="348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53067" y="381000"/>
            <a:ext cx="6908800" cy="914400"/>
          </a:xfrm>
        </p:spPr>
        <p:txBody>
          <a:bodyPr/>
          <a:lstStyle/>
          <a:p>
            <a:pPr>
              <a:defRPr/>
            </a:pPr>
            <a:r>
              <a:rPr lang="en-US" dirty="0" smtClean="0"/>
              <a:t>Available H</a:t>
            </a:r>
            <a:r>
              <a:rPr lang="en-US" sz="4000" baseline="-25000" dirty="0" smtClean="0"/>
              <a:t>2</a:t>
            </a:r>
            <a:r>
              <a:rPr lang="en-US" dirty="0" smtClean="0"/>
              <a:t>RAs</a:t>
            </a:r>
          </a:p>
        </p:txBody>
      </p:sp>
      <p:pic>
        <p:nvPicPr>
          <p:cNvPr id="19459" name="Picture 6" descr="pharm le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9467" y="1"/>
            <a:ext cx="2269067"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7"/>
          <p:cNvSpPr>
            <a:spLocks noChangeArrowheads="1"/>
          </p:cNvSpPr>
          <p:nvPr/>
        </p:nvSpPr>
        <p:spPr bwMode="auto">
          <a:xfrm>
            <a:off x="440267" y="1557339"/>
            <a:ext cx="562186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u="sng">
                <a:solidFill>
                  <a:srgbClr val="FF0000"/>
                </a:solidFill>
              </a:rPr>
              <a:t>H</a:t>
            </a:r>
            <a:r>
              <a:rPr lang="en-US" b="1">
                <a:solidFill>
                  <a:srgbClr val="FF0000"/>
                </a:solidFill>
              </a:rPr>
              <a:t>2</a:t>
            </a:r>
            <a:r>
              <a:rPr lang="en-US" b="1" u="sng">
                <a:solidFill>
                  <a:srgbClr val="FF0000"/>
                </a:solidFill>
              </a:rPr>
              <a:t> receptor blockers</a:t>
            </a:r>
            <a:r>
              <a:rPr lang="en-US" b="1">
                <a:solidFill>
                  <a:srgbClr val="FF0000"/>
                </a:solidFill>
              </a:rPr>
              <a:t>:</a:t>
            </a:r>
            <a:endParaRPr lang="en-US" b="1">
              <a:solidFill>
                <a:schemeClr val="folHlink"/>
              </a:solidFill>
            </a:endParaRPr>
          </a:p>
          <a:p>
            <a:pPr lvl="1"/>
            <a:endParaRPr lang="en-US" b="1">
              <a:solidFill>
                <a:schemeClr val="folHlink"/>
              </a:solidFill>
            </a:endParaRPr>
          </a:p>
          <a:p>
            <a:r>
              <a:rPr lang="en-US" b="1">
                <a:solidFill>
                  <a:schemeClr val="folHlink"/>
                </a:solidFill>
              </a:rPr>
              <a:t>Cime</a:t>
            </a:r>
            <a:r>
              <a:rPr lang="en-US" b="1" u="sng">
                <a:solidFill>
                  <a:schemeClr val="folHlink"/>
                </a:solidFill>
              </a:rPr>
              <a:t>tidine</a:t>
            </a:r>
            <a:r>
              <a:rPr lang="en-US" b="1">
                <a:solidFill>
                  <a:schemeClr val="folHlink"/>
                </a:solidFill>
              </a:rPr>
              <a:t> (Tagamet®)</a:t>
            </a:r>
          </a:p>
          <a:p>
            <a:pPr lvl="1"/>
            <a:r>
              <a:rPr lang="en-US" b="1"/>
              <a:t>	First H2-blocker available</a:t>
            </a:r>
          </a:p>
          <a:p>
            <a:pPr lvl="1"/>
            <a:r>
              <a:rPr lang="en-US" b="1"/>
              <a:t>	Inhibits P450 =&gt; Drug interaction</a:t>
            </a:r>
            <a:endParaRPr lang="en-US" b="1" u="sng"/>
          </a:p>
          <a:p>
            <a:r>
              <a:rPr lang="en-US" b="1">
                <a:solidFill>
                  <a:schemeClr val="folHlink"/>
                </a:solidFill>
              </a:rPr>
              <a:t>Rani</a:t>
            </a:r>
            <a:r>
              <a:rPr lang="en-US" b="1" u="sng">
                <a:solidFill>
                  <a:schemeClr val="folHlink"/>
                </a:solidFill>
              </a:rPr>
              <a:t>tidine</a:t>
            </a:r>
            <a:r>
              <a:rPr lang="en-US" b="1">
                <a:solidFill>
                  <a:schemeClr val="folHlink"/>
                </a:solidFill>
              </a:rPr>
              <a:t> (Zantac®)</a:t>
            </a:r>
            <a:endParaRPr lang="en-US" b="1" u="sng">
              <a:solidFill>
                <a:schemeClr val="folHlink"/>
              </a:solidFill>
            </a:endParaRPr>
          </a:p>
          <a:p>
            <a:pPr lvl="1"/>
            <a:r>
              <a:rPr lang="en-US" b="1"/>
              <a:t>	Does not inhibit P450 =&gt; fewer side 	effects</a:t>
            </a:r>
            <a:endParaRPr lang="en-US" b="1">
              <a:solidFill>
                <a:schemeClr val="folHlink"/>
              </a:solidFill>
            </a:endParaRPr>
          </a:p>
          <a:p>
            <a:r>
              <a:rPr lang="en-US" b="1">
                <a:solidFill>
                  <a:schemeClr val="folHlink"/>
                </a:solidFill>
              </a:rPr>
              <a:t>Niza</a:t>
            </a:r>
            <a:r>
              <a:rPr lang="en-US" b="1" u="sng">
                <a:solidFill>
                  <a:schemeClr val="folHlink"/>
                </a:solidFill>
              </a:rPr>
              <a:t>tidine</a:t>
            </a:r>
            <a:r>
              <a:rPr lang="en-US" b="1">
                <a:solidFill>
                  <a:schemeClr val="folHlink"/>
                </a:solidFill>
              </a:rPr>
              <a:t> (Axid®)</a:t>
            </a:r>
          </a:p>
          <a:p>
            <a:r>
              <a:rPr lang="en-US" b="1">
                <a:solidFill>
                  <a:schemeClr val="folHlink"/>
                </a:solidFill>
              </a:rPr>
              <a:t>Famo</a:t>
            </a:r>
            <a:r>
              <a:rPr lang="en-US" b="1" u="sng">
                <a:solidFill>
                  <a:schemeClr val="folHlink"/>
                </a:solidFill>
              </a:rPr>
              <a:t>tidine</a:t>
            </a:r>
            <a:r>
              <a:rPr lang="en-US" b="1">
                <a:solidFill>
                  <a:schemeClr val="folHlink"/>
                </a:solidFill>
              </a:rPr>
              <a:t> (Pepcid®)</a:t>
            </a:r>
          </a:p>
        </p:txBody>
      </p:sp>
    </p:spTree>
    <p:extLst>
      <p:ext uri="{BB962C8B-B14F-4D97-AF65-F5344CB8AC3E}">
        <p14:creationId xmlns:p14="http://schemas.microsoft.com/office/powerpoint/2010/main" val="3362557119"/>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117600" y="457200"/>
            <a:ext cx="6908800" cy="1143000"/>
          </a:xfrm>
        </p:spPr>
        <p:txBody>
          <a:bodyPr/>
          <a:lstStyle/>
          <a:p>
            <a:pPr>
              <a:defRPr/>
            </a:pPr>
            <a:r>
              <a:rPr lang="en-US" dirty="0" smtClean="0"/>
              <a:t>Pharmacokinetics</a:t>
            </a:r>
          </a:p>
        </p:txBody>
      </p:sp>
      <p:sp>
        <p:nvSpPr>
          <p:cNvPr id="48131" name="Rectangle 3"/>
          <p:cNvSpPr>
            <a:spLocks noGrp="1" noChangeArrowheads="1"/>
          </p:cNvSpPr>
          <p:nvPr>
            <p:ph type="body" idx="1"/>
          </p:nvPr>
        </p:nvSpPr>
        <p:spPr>
          <a:xfrm>
            <a:off x="474134" y="1524000"/>
            <a:ext cx="9110133" cy="4495800"/>
          </a:xfrm>
        </p:spPr>
        <p:txBody>
          <a:bodyPr/>
          <a:lstStyle/>
          <a:p>
            <a:pPr>
              <a:lnSpc>
                <a:spcPct val="90000"/>
              </a:lnSpc>
              <a:defRPr/>
            </a:pPr>
            <a:r>
              <a:rPr lang="en-US" sz="3200" dirty="0" smtClean="0"/>
              <a:t>Rapidly absorbed after oral administration</a:t>
            </a:r>
          </a:p>
          <a:p>
            <a:pPr>
              <a:lnSpc>
                <a:spcPct val="90000"/>
              </a:lnSpc>
              <a:defRPr/>
            </a:pPr>
            <a:r>
              <a:rPr lang="en-US" sz="3200" dirty="0" smtClean="0"/>
              <a:t>Serum concentrations peak in 1-3 hr</a:t>
            </a:r>
          </a:p>
          <a:p>
            <a:pPr>
              <a:lnSpc>
                <a:spcPct val="90000"/>
              </a:lnSpc>
              <a:defRPr/>
            </a:pPr>
            <a:r>
              <a:rPr lang="en-US" sz="3200" dirty="0" smtClean="0"/>
              <a:t>Therapeutic levels maintained up to 12 hrs</a:t>
            </a:r>
          </a:p>
          <a:p>
            <a:pPr>
              <a:lnSpc>
                <a:spcPct val="90000"/>
              </a:lnSpc>
              <a:defRPr/>
            </a:pPr>
            <a:r>
              <a:rPr lang="en-US" sz="3200" dirty="0" smtClean="0"/>
              <a:t>Small percentage is protein bound</a:t>
            </a:r>
          </a:p>
          <a:p>
            <a:pPr>
              <a:lnSpc>
                <a:spcPct val="90000"/>
              </a:lnSpc>
              <a:defRPr/>
            </a:pPr>
            <a:r>
              <a:rPr lang="en-US" sz="3200" dirty="0" smtClean="0"/>
              <a:t>10% to 35 % metabolized by the liver</a:t>
            </a:r>
          </a:p>
          <a:p>
            <a:pPr>
              <a:lnSpc>
                <a:spcPct val="90000"/>
              </a:lnSpc>
              <a:defRPr/>
            </a:pPr>
            <a:r>
              <a:rPr lang="en-US" sz="3200" dirty="0" smtClean="0"/>
              <a:t>Drugs and metabolites primarily excreted by kidneys (**reduce doses in renal disease)</a:t>
            </a:r>
          </a:p>
          <a:p>
            <a:pPr>
              <a:lnSpc>
                <a:spcPct val="90000"/>
              </a:lnSpc>
              <a:buFont typeface="Wingdings" pitchFamily="2" charset="2"/>
              <a:buNone/>
              <a:defRPr/>
            </a:pPr>
            <a:endParaRPr lang="en-US" sz="2600" dirty="0" smtClean="0"/>
          </a:p>
        </p:txBody>
      </p:sp>
    </p:spTree>
    <p:extLst>
      <p:ext uri="{BB962C8B-B14F-4D97-AF65-F5344CB8AC3E}">
        <p14:creationId xmlns:p14="http://schemas.microsoft.com/office/powerpoint/2010/main" val="94845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checkerboard(across)">
                                      <p:cBhvr>
                                        <p:cTn id="7" dur="500"/>
                                        <p:tgtEl>
                                          <p:spTgt spid="4813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8131">
                                            <p:txEl>
                                              <p:pRg st="1" end="1"/>
                                            </p:txEl>
                                          </p:spTgt>
                                        </p:tgtEl>
                                        <p:attrNameLst>
                                          <p:attrName>style.visibility</p:attrName>
                                        </p:attrNameLst>
                                      </p:cBhvr>
                                      <p:to>
                                        <p:strVal val="visible"/>
                                      </p:to>
                                    </p:set>
                                    <p:animEffect transition="in" filter="checkerboard(across)">
                                      <p:cBhvr>
                                        <p:cTn id="10" dur="500"/>
                                        <p:tgtEl>
                                          <p:spTgt spid="48131">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Effect transition="in" filter="checkerboard(across)">
                                      <p:cBhvr>
                                        <p:cTn id="13" dur="500"/>
                                        <p:tgtEl>
                                          <p:spTgt spid="4813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48131">
                                            <p:txEl>
                                              <p:pRg st="3" end="3"/>
                                            </p:txEl>
                                          </p:spTgt>
                                        </p:tgtEl>
                                        <p:attrNameLst>
                                          <p:attrName>style.visibility</p:attrName>
                                        </p:attrNameLst>
                                      </p:cBhvr>
                                      <p:to>
                                        <p:strVal val="visible"/>
                                      </p:to>
                                    </p:set>
                                    <p:animEffect transition="in" filter="checkerboard(across)">
                                      <p:cBhvr>
                                        <p:cTn id="18" dur="500"/>
                                        <p:tgtEl>
                                          <p:spTgt spid="48131">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48131">
                                            <p:txEl>
                                              <p:pRg st="4" end="4"/>
                                            </p:txEl>
                                          </p:spTgt>
                                        </p:tgtEl>
                                        <p:attrNameLst>
                                          <p:attrName>style.visibility</p:attrName>
                                        </p:attrNameLst>
                                      </p:cBhvr>
                                      <p:to>
                                        <p:strVal val="visible"/>
                                      </p:to>
                                    </p:set>
                                    <p:animEffect transition="in" filter="checkerboard(across)">
                                      <p:cBhvr>
                                        <p:cTn id="21" dur="500"/>
                                        <p:tgtEl>
                                          <p:spTgt spid="48131">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48131">
                                            <p:txEl>
                                              <p:pRg st="5" end="5"/>
                                            </p:txEl>
                                          </p:spTgt>
                                        </p:tgtEl>
                                        <p:attrNameLst>
                                          <p:attrName>style.visibility</p:attrName>
                                        </p:attrNameLst>
                                      </p:cBhvr>
                                      <p:to>
                                        <p:strVal val="visible"/>
                                      </p:to>
                                    </p:set>
                                    <p:animEffect transition="in" filter="checkerboard(across)">
                                      <p:cBhvr>
                                        <p:cTn id="24" dur="500"/>
                                        <p:tgtEl>
                                          <p:spTgt spid="481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1211263"/>
            <a:ext cx="826346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r>
              <a:rPr lang="en-US" sz="2800" b="1"/>
              <a:t>inhibit 90% acid</a:t>
            </a:r>
            <a:r>
              <a:rPr lang="id-ID" sz="2800" b="1"/>
              <a:t> </a:t>
            </a:r>
            <a:r>
              <a:rPr lang="en-US" sz="2800" b="1"/>
              <a:t>secretion in basal state as well as food-induced and</a:t>
            </a:r>
            <a:r>
              <a:rPr lang="id-ID" sz="2800" b="1"/>
              <a:t> </a:t>
            </a:r>
            <a:r>
              <a:rPr lang="en-US" sz="2800" b="1"/>
              <a:t>nocturnal acid production. </a:t>
            </a:r>
            <a:endParaRPr lang="id-ID" sz="2800" b="1"/>
          </a:p>
          <a:p>
            <a:pPr algn="just"/>
            <a:endParaRPr lang="id-ID" sz="2800" b="1"/>
          </a:p>
          <a:p>
            <a:pPr algn="just">
              <a:buFontTx/>
              <a:buChar char="-"/>
            </a:pPr>
            <a:r>
              <a:rPr lang="en-US" sz="2800" b="1"/>
              <a:t>they are helpful in</a:t>
            </a:r>
            <a:r>
              <a:rPr lang="id-ID" sz="2800" b="1"/>
              <a:t> </a:t>
            </a:r>
            <a:r>
              <a:rPr lang="en-US" sz="2800" b="1"/>
              <a:t>healing gastric and duodenal ulcers and prevent their</a:t>
            </a:r>
            <a:r>
              <a:rPr lang="id-ID" sz="2800" b="1"/>
              <a:t> </a:t>
            </a:r>
            <a:r>
              <a:rPr lang="en-US" sz="2800" b="1"/>
              <a:t>recurrence. Have benefits in</a:t>
            </a:r>
            <a:r>
              <a:rPr lang="id-ID" sz="2800" b="1"/>
              <a:t> </a:t>
            </a:r>
            <a:r>
              <a:rPr lang="en-US" sz="2800" b="1"/>
              <a:t>preventing increased</a:t>
            </a:r>
            <a:r>
              <a:rPr lang="id-ID" sz="2800" b="1"/>
              <a:t> gastric acid secretion in Zollinger-Ellison syndrome.</a:t>
            </a:r>
          </a:p>
          <a:p>
            <a:pPr algn="just">
              <a:buFontTx/>
              <a:buChar char="-"/>
            </a:pPr>
            <a:endParaRPr lang="id-ID" sz="2800" b="1"/>
          </a:p>
          <a:p>
            <a:pPr algn="just"/>
            <a:r>
              <a:rPr lang="id-ID" sz="2800" b="1"/>
              <a:t>-</a:t>
            </a:r>
            <a:r>
              <a:rPr lang="en-US" sz="2800" b="1"/>
              <a:t>Cimetidine Has several side effects, not a choice</a:t>
            </a:r>
          </a:p>
          <a:p>
            <a:pPr algn="just"/>
            <a:r>
              <a:rPr lang="id-ID" sz="2800" b="1"/>
              <a:t>now - Under Prescription.</a:t>
            </a:r>
          </a:p>
        </p:txBody>
      </p:sp>
    </p:spTree>
    <p:extLst>
      <p:ext uri="{BB962C8B-B14F-4D97-AF65-F5344CB8AC3E}">
        <p14:creationId xmlns:p14="http://schemas.microsoft.com/office/powerpoint/2010/main" val="3403953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checkerboard(across)">
                                      <p:cBhvr>
                                        <p:cTn id="2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117600" y="381000"/>
            <a:ext cx="6908800" cy="914400"/>
          </a:xfrm>
        </p:spPr>
        <p:txBody>
          <a:bodyPr/>
          <a:lstStyle/>
          <a:p>
            <a:pPr>
              <a:defRPr/>
            </a:pPr>
            <a:r>
              <a:rPr lang="en-US" smtClean="0"/>
              <a:t>Common H</a:t>
            </a:r>
            <a:r>
              <a:rPr lang="en-US" sz="4000" baseline="-25000" smtClean="0"/>
              <a:t>2</a:t>
            </a:r>
            <a:r>
              <a:rPr lang="en-US" smtClean="0"/>
              <a:t>RA Side Effects</a:t>
            </a:r>
          </a:p>
        </p:txBody>
      </p:sp>
      <p:sp>
        <p:nvSpPr>
          <p:cNvPr id="49155" name="Rectangle 3"/>
          <p:cNvSpPr>
            <a:spLocks noGrp="1" noChangeArrowheads="1"/>
          </p:cNvSpPr>
          <p:nvPr>
            <p:ph type="body" idx="1"/>
          </p:nvPr>
        </p:nvSpPr>
        <p:spPr>
          <a:xfrm>
            <a:off x="1117600" y="1600200"/>
            <a:ext cx="6908800" cy="4114800"/>
          </a:xfrm>
        </p:spPr>
        <p:txBody>
          <a:bodyPr>
            <a:normAutofit lnSpcReduction="10000"/>
          </a:bodyPr>
          <a:lstStyle/>
          <a:p>
            <a:pPr>
              <a:lnSpc>
                <a:spcPct val="90000"/>
              </a:lnSpc>
              <a:defRPr/>
            </a:pPr>
            <a:r>
              <a:rPr lang="en-US" sz="2600" dirty="0" smtClean="0"/>
              <a:t>All less than 3%</a:t>
            </a:r>
          </a:p>
          <a:p>
            <a:pPr lvl="1">
              <a:lnSpc>
                <a:spcPct val="90000"/>
              </a:lnSpc>
              <a:defRPr/>
            </a:pPr>
            <a:r>
              <a:rPr lang="en-US" sz="2400" dirty="0" smtClean="0"/>
              <a:t>Diarrhea</a:t>
            </a:r>
          </a:p>
          <a:p>
            <a:pPr lvl="1">
              <a:lnSpc>
                <a:spcPct val="90000"/>
              </a:lnSpc>
              <a:defRPr/>
            </a:pPr>
            <a:r>
              <a:rPr lang="en-US" sz="2400" dirty="0" smtClean="0"/>
              <a:t>Headache</a:t>
            </a:r>
          </a:p>
          <a:p>
            <a:pPr lvl="1">
              <a:lnSpc>
                <a:spcPct val="90000"/>
              </a:lnSpc>
              <a:defRPr/>
            </a:pPr>
            <a:r>
              <a:rPr lang="en-US" sz="2400" dirty="0" smtClean="0"/>
              <a:t>Drowsiness</a:t>
            </a:r>
          </a:p>
          <a:p>
            <a:pPr lvl="1">
              <a:lnSpc>
                <a:spcPct val="90000"/>
              </a:lnSpc>
              <a:defRPr/>
            </a:pPr>
            <a:r>
              <a:rPr lang="en-US" sz="2400" dirty="0" smtClean="0"/>
              <a:t>Fatigue</a:t>
            </a:r>
          </a:p>
          <a:p>
            <a:pPr lvl="1">
              <a:lnSpc>
                <a:spcPct val="90000"/>
              </a:lnSpc>
              <a:defRPr/>
            </a:pPr>
            <a:r>
              <a:rPr lang="en-US" sz="2400" dirty="0" smtClean="0"/>
              <a:t>Muscular pain</a:t>
            </a:r>
          </a:p>
          <a:p>
            <a:pPr lvl="1">
              <a:lnSpc>
                <a:spcPct val="90000"/>
              </a:lnSpc>
              <a:defRPr/>
            </a:pPr>
            <a:r>
              <a:rPr lang="en-US" sz="2400" dirty="0" smtClean="0"/>
              <a:t>Constipation</a:t>
            </a:r>
          </a:p>
          <a:p>
            <a:pPr>
              <a:lnSpc>
                <a:spcPct val="90000"/>
              </a:lnSpc>
              <a:defRPr/>
            </a:pPr>
            <a:r>
              <a:rPr lang="en-US" sz="2600" dirty="0" smtClean="0"/>
              <a:t>Much less common</a:t>
            </a:r>
          </a:p>
          <a:p>
            <a:pPr lvl="1">
              <a:lnSpc>
                <a:spcPct val="90000"/>
              </a:lnSpc>
              <a:defRPr/>
            </a:pPr>
            <a:r>
              <a:rPr lang="en-US" sz="2400" dirty="0" smtClean="0"/>
              <a:t>Confusion, delirium in the elderly</a:t>
            </a:r>
          </a:p>
          <a:p>
            <a:pPr lvl="1">
              <a:lnSpc>
                <a:spcPct val="90000"/>
              </a:lnSpc>
              <a:defRPr/>
            </a:pPr>
            <a:r>
              <a:rPr lang="en-US" sz="2400" dirty="0" smtClean="0"/>
              <a:t>Associated with thrombocytopenia</a:t>
            </a:r>
          </a:p>
          <a:p>
            <a:pPr lvl="1">
              <a:lnSpc>
                <a:spcPct val="90000"/>
              </a:lnSpc>
              <a:defRPr/>
            </a:pPr>
            <a:r>
              <a:rPr lang="en-US" sz="2400" dirty="0" err="1" smtClean="0"/>
              <a:t>Cimetidine</a:t>
            </a:r>
            <a:r>
              <a:rPr lang="en-US" sz="2400" dirty="0" smtClean="0"/>
              <a:t> anti-androgen effects</a:t>
            </a:r>
          </a:p>
        </p:txBody>
      </p:sp>
    </p:spTree>
    <p:extLst>
      <p:ext uri="{BB962C8B-B14F-4D97-AF65-F5344CB8AC3E}">
        <p14:creationId xmlns:p14="http://schemas.microsoft.com/office/powerpoint/2010/main" val="3645179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checkerboard(across)">
                                      <p:cBhvr>
                                        <p:cTn id="7" dur="500"/>
                                        <p:tgtEl>
                                          <p:spTgt spid="4915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9155">
                                            <p:txEl>
                                              <p:pRg st="1" end="1"/>
                                            </p:txEl>
                                          </p:spTgt>
                                        </p:tgtEl>
                                        <p:attrNameLst>
                                          <p:attrName>style.visibility</p:attrName>
                                        </p:attrNameLst>
                                      </p:cBhvr>
                                      <p:to>
                                        <p:strVal val="visible"/>
                                      </p:to>
                                    </p:set>
                                    <p:animEffect transition="in" filter="checkerboard(across)">
                                      <p:cBhvr>
                                        <p:cTn id="10" dur="500"/>
                                        <p:tgtEl>
                                          <p:spTgt spid="49155">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9155">
                                            <p:txEl>
                                              <p:pRg st="2" end="2"/>
                                            </p:txEl>
                                          </p:spTgt>
                                        </p:tgtEl>
                                        <p:attrNameLst>
                                          <p:attrName>style.visibility</p:attrName>
                                        </p:attrNameLst>
                                      </p:cBhvr>
                                      <p:to>
                                        <p:strVal val="visible"/>
                                      </p:to>
                                    </p:set>
                                    <p:animEffect transition="in" filter="checkerboard(across)">
                                      <p:cBhvr>
                                        <p:cTn id="13" dur="500"/>
                                        <p:tgtEl>
                                          <p:spTgt spid="49155">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9155">
                                            <p:txEl>
                                              <p:pRg st="3" end="3"/>
                                            </p:txEl>
                                          </p:spTgt>
                                        </p:tgtEl>
                                        <p:attrNameLst>
                                          <p:attrName>style.visibility</p:attrName>
                                        </p:attrNameLst>
                                      </p:cBhvr>
                                      <p:to>
                                        <p:strVal val="visible"/>
                                      </p:to>
                                    </p:set>
                                    <p:animEffect transition="in" filter="checkerboard(across)">
                                      <p:cBhvr>
                                        <p:cTn id="16" dur="500"/>
                                        <p:tgtEl>
                                          <p:spTgt spid="49155">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49155">
                                            <p:txEl>
                                              <p:pRg st="4" end="4"/>
                                            </p:txEl>
                                          </p:spTgt>
                                        </p:tgtEl>
                                        <p:attrNameLst>
                                          <p:attrName>style.visibility</p:attrName>
                                        </p:attrNameLst>
                                      </p:cBhvr>
                                      <p:to>
                                        <p:strVal val="visible"/>
                                      </p:to>
                                    </p:set>
                                    <p:animEffect transition="in" filter="checkerboard(across)">
                                      <p:cBhvr>
                                        <p:cTn id="19" dur="500"/>
                                        <p:tgtEl>
                                          <p:spTgt spid="49155">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49155">
                                            <p:txEl>
                                              <p:pRg st="5" end="5"/>
                                            </p:txEl>
                                          </p:spTgt>
                                        </p:tgtEl>
                                        <p:attrNameLst>
                                          <p:attrName>style.visibility</p:attrName>
                                        </p:attrNameLst>
                                      </p:cBhvr>
                                      <p:to>
                                        <p:strVal val="visible"/>
                                      </p:to>
                                    </p:set>
                                    <p:animEffect transition="in" filter="checkerboard(across)">
                                      <p:cBhvr>
                                        <p:cTn id="22" dur="500"/>
                                        <p:tgtEl>
                                          <p:spTgt spid="49155">
                                            <p:txEl>
                                              <p:pRg st="5" end="5"/>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49155">
                                            <p:txEl>
                                              <p:pRg st="6" end="6"/>
                                            </p:txEl>
                                          </p:spTgt>
                                        </p:tgtEl>
                                        <p:attrNameLst>
                                          <p:attrName>style.visibility</p:attrName>
                                        </p:attrNameLst>
                                      </p:cBhvr>
                                      <p:to>
                                        <p:strVal val="visible"/>
                                      </p:to>
                                    </p:set>
                                    <p:animEffect transition="in" filter="checkerboard(across)">
                                      <p:cBhvr>
                                        <p:cTn id="25" dur="500"/>
                                        <p:tgtEl>
                                          <p:spTgt spid="49155">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49155">
                                            <p:txEl>
                                              <p:pRg st="7" end="7"/>
                                            </p:txEl>
                                          </p:spTgt>
                                        </p:tgtEl>
                                        <p:attrNameLst>
                                          <p:attrName>style.visibility</p:attrName>
                                        </p:attrNameLst>
                                      </p:cBhvr>
                                      <p:to>
                                        <p:strVal val="visible"/>
                                      </p:to>
                                    </p:set>
                                    <p:animEffect transition="in" filter="checkerboard(across)">
                                      <p:cBhvr>
                                        <p:cTn id="30" dur="500"/>
                                        <p:tgtEl>
                                          <p:spTgt spid="49155">
                                            <p:txEl>
                                              <p:pRg st="7" end="7"/>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49155">
                                            <p:txEl>
                                              <p:pRg st="8" end="8"/>
                                            </p:txEl>
                                          </p:spTgt>
                                        </p:tgtEl>
                                        <p:attrNameLst>
                                          <p:attrName>style.visibility</p:attrName>
                                        </p:attrNameLst>
                                      </p:cBhvr>
                                      <p:to>
                                        <p:strVal val="visible"/>
                                      </p:to>
                                    </p:set>
                                    <p:animEffect transition="in" filter="checkerboard(across)">
                                      <p:cBhvr>
                                        <p:cTn id="33" dur="500"/>
                                        <p:tgtEl>
                                          <p:spTgt spid="49155">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49155">
                                            <p:txEl>
                                              <p:pRg st="9" end="9"/>
                                            </p:txEl>
                                          </p:spTgt>
                                        </p:tgtEl>
                                        <p:attrNameLst>
                                          <p:attrName>style.visibility</p:attrName>
                                        </p:attrNameLst>
                                      </p:cBhvr>
                                      <p:to>
                                        <p:strVal val="visible"/>
                                      </p:to>
                                    </p:set>
                                    <p:animEffect transition="in" filter="checkerboard(across)">
                                      <p:cBhvr>
                                        <p:cTn id="36" dur="500"/>
                                        <p:tgtEl>
                                          <p:spTgt spid="49155">
                                            <p:txEl>
                                              <p:pRg st="9" end="9"/>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49155">
                                            <p:txEl>
                                              <p:pRg st="10" end="10"/>
                                            </p:txEl>
                                          </p:spTgt>
                                        </p:tgtEl>
                                        <p:attrNameLst>
                                          <p:attrName>style.visibility</p:attrName>
                                        </p:attrNameLst>
                                      </p:cBhvr>
                                      <p:to>
                                        <p:strVal val="visible"/>
                                      </p:to>
                                    </p:set>
                                    <p:animEffect transition="in" filter="checkerboard(across)">
                                      <p:cBhvr>
                                        <p:cTn id="39" dur="500"/>
                                        <p:tgtEl>
                                          <p:spTgt spid="491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i="1" dirty="0" smtClean="0"/>
              <a:t>Drug</a:t>
            </a:r>
            <a:r>
              <a:rPr lang="en-US" dirty="0" smtClean="0"/>
              <a:t>:- any substance that brings about a change in biologic function through it chemical actions.</a:t>
            </a:r>
          </a:p>
          <a:p>
            <a:r>
              <a:rPr lang="en-US" b="1" i="1" dirty="0" smtClean="0"/>
              <a:t>Poison</a:t>
            </a:r>
            <a:r>
              <a:rPr lang="en-US" dirty="0" smtClean="0"/>
              <a:t>:- these are drugs that have almost exclusively harmful effects. However, increase in dosage can make any drug harmful. Examples of poisons:</a:t>
            </a:r>
          </a:p>
          <a:p>
            <a:pPr lvl="2"/>
            <a:r>
              <a:rPr lang="en-US" dirty="0" smtClean="0"/>
              <a:t>Lead</a:t>
            </a:r>
          </a:p>
          <a:p>
            <a:pPr lvl="2"/>
            <a:r>
              <a:rPr lang="en-US" dirty="0" smtClean="0"/>
              <a:t>Arsenic</a:t>
            </a:r>
          </a:p>
          <a:p>
            <a:r>
              <a:rPr lang="en-US" b="1" i="1" dirty="0" smtClean="0"/>
              <a:t>Toxins</a:t>
            </a:r>
            <a:r>
              <a:rPr lang="en-US" dirty="0" smtClean="0"/>
              <a:t>:- poisons of biologic origin. Examples</a:t>
            </a:r>
          </a:p>
          <a:p>
            <a:pPr lvl="2"/>
            <a:r>
              <a:rPr lang="en-US" dirty="0" smtClean="0"/>
              <a:t>Bortulinum toxin</a:t>
            </a:r>
          </a:p>
          <a:p>
            <a:pPr lvl="2"/>
            <a:r>
              <a:rPr lang="en-US" dirty="0" smtClean="0"/>
              <a:t>Amanita toxin from mushrooms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ANTIBACTERIALS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727089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defRPr/>
            </a:pPr>
            <a:r>
              <a:rPr lang="en-US" smtClean="0"/>
              <a:t>Drug-Drug Interactions</a:t>
            </a:r>
          </a:p>
        </p:txBody>
      </p:sp>
      <p:sp>
        <p:nvSpPr>
          <p:cNvPr id="23555" name="Rectangle 3"/>
          <p:cNvSpPr>
            <a:spLocks noChangeArrowheads="1"/>
          </p:cNvSpPr>
          <p:nvPr/>
        </p:nvSpPr>
        <p:spPr bwMode="auto">
          <a:xfrm>
            <a:off x="846667" y="1789114"/>
            <a:ext cx="7518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d-ID" sz="2800" b="1"/>
              <a:t>-</a:t>
            </a:r>
            <a:r>
              <a:rPr lang="en-US" sz="2800" b="1"/>
              <a:t>Inhibits CyP450: Inhibits the metabolism of various drugs that</a:t>
            </a:r>
            <a:r>
              <a:rPr lang="id-ID" sz="2800" b="1"/>
              <a:t> </a:t>
            </a:r>
            <a:r>
              <a:rPr lang="en-US" sz="2800" b="1"/>
              <a:t>are concomitantly taken: phenytoin, warfarin, theophylinne</a:t>
            </a:r>
            <a:r>
              <a:rPr lang="id-ID" sz="2800" b="1"/>
              <a:t>, BZD.</a:t>
            </a:r>
          </a:p>
          <a:p>
            <a:pPr algn="just"/>
            <a:endParaRPr lang="id-ID" sz="2800" b="1"/>
          </a:p>
          <a:p>
            <a:pPr algn="just"/>
            <a:r>
              <a:rPr lang="id-ID" sz="2800" b="1"/>
              <a:t>-</a:t>
            </a:r>
            <a:r>
              <a:rPr lang="en-US" sz="2800" b="1"/>
              <a:t>These adverse effects are relatively least with ranitidine and</a:t>
            </a:r>
            <a:r>
              <a:rPr lang="id-ID" sz="2800" b="1"/>
              <a:t> famotidine</a:t>
            </a:r>
          </a:p>
          <a:p>
            <a:pPr algn="just"/>
            <a:endParaRPr lang="id-ID" sz="2800" b="1"/>
          </a:p>
        </p:txBody>
      </p:sp>
    </p:spTree>
    <p:extLst>
      <p:ext uri="{BB962C8B-B14F-4D97-AF65-F5344CB8AC3E}">
        <p14:creationId xmlns:p14="http://schemas.microsoft.com/office/powerpoint/2010/main" val="27332152"/>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7600" y="1447800"/>
            <a:ext cx="6908800" cy="1143000"/>
          </a:xfrm>
        </p:spPr>
        <p:txBody>
          <a:bodyPr>
            <a:normAutofit fontScale="90000"/>
          </a:bodyPr>
          <a:lstStyle/>
          <a:p>
            <a:pPr>
              <a:defRPr/>
            </a:pPr>
            <a:r>
              <a:rPr lang="en-US" dirty="0" smtClean="0"/>
              <a:t>3. Prostaglandin Analogs:  </a:t>
            </a:r>
            <a:r>
              <a:rPr lang="en-US" dirty="0" err="1" smtClean="0"/>
              <a:t>Misoprostol</a:t>
            </a:r>
            <a:endParaRPr lang="en-US" dirty="0" smtClean="0"/>
          </a:p>
        </p:txBody>
      </p:sp>
    </p:spTree>
    <p:extLst>
      <p:ext uri="{BB962C8B-B14F-4D97-AF65-F5344CB8AC3E}">
        <p14:creationId xmlns:p14="http://schemas.microsoft.com/office/powerpoint/2010/main" val="1008531374"/>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69333" y="381000"/>
            <a:ext cx="8026400" cy="990600"/>
          </a:xfrm>
        </p:spPr>
        <p:txBody>
          <a:bodyPr/>
          <a:lstStyle/>
          <a:p>
            <a:pPr>
              <a:defRPr/>
            </a:pPr>
            <a:r>
              <a:rPr lang="en-US" sz="3600" dirty="0" smtClean="0"/>
              <a:t>Protective Effects of Prostaglandins</a:t>
            </a:r>
          </a:p>
        </p:txBody>
      </p:sp>
      <p:sp>
        <p:nvSpPr>
          <p:cNvPr id="52227" name="Rectangle 3"/>
          <p:cNvSpPr>
            <a:spLocks noGrp="1" noChangeArrowheads="1"/>
          </p:cNvSpPr>
          <p:nvPr>
            <p:ph type="body" idx="1"/>
          </p:nvPr>
        </p:nvSpPr>
        <p:spPr>
          <a:xfrm>
            <a:off x="643467" y="1219200"/>
            <a:ext cx="9516533" cy="4572000"/>
          </a:xfrm>
        </p:spPr>
        <p:txBody>
          <a:bodyPr>
            <a:normAutofit lnSpcReduction="10000"/>
          </a:bodyPr>
          <a:lstStyle/>
          <a:p>
            <a:pPr>
              <a:lnSpc>
                <a:spcPct val="90000"/>
              </a:lnSpc>
              <a:defRPr/>
            </a:pPr>
            <a:r>
              <a:rPr lang="en-US" sz="2800" dirty="0" smtClean="0"/>
              <a:t>PGE</a:t>
            </a:r>
            <a:r>
              <a:rPr lang="en-US" sz="2800" baseline="-25000" dirty="0" smtClean="0"/>
              <a:t>2</a:t>
            </a:r>
            <a:r>
              <a:rPr lang="en-US" sz="2800" dirty="0" smtClean="0"/>
              <a:t> and PGI</a:t>
            </a:r>
            <a:r>
              <a:rPr lang="en-US" sz="2800" baseline="-25000" dirty="0" smtClean="0"/>
              <a:t>2 </a:t>
            </a:r>
            <a:r>
              <a:rPr lang="en-US" sz="2800" dirty="0" smtClean="0"/>
              <a:t>synthesized by gastric mucosa</a:t>
            </a:r>
          </a:p>
          <a:p>
            <a:pPr>
              <a:lnSpc>
                <a:spcPct val="90000"/>
              </a:lnSpc>
              <a:defRPr/>
            </a:pPr>
            <a:r>
              <a:rPr lang="en-US" sz="2800" dirty="0" smtClean="0"/>
              <a:t>Acid-reducing effects</a:t>
            </a:r>
          </a:p>
          <a:p>
            <a:pPr lvl="1">
              <a:lnSpc>
                <a:spcPct val="90000"/>
              </a:lnSpc>
              <a:defRPr/>
            </a:pPr>
            <a:r>
              <a:rPr lang="en-US" dirty="0" smtClean="0"/>
              <a:t>Bind to EP</a:t>
            </a:r>
            <a:r>
              <a:rPr lang="en-US" baseline="-25000" dirty="0" smtClean="0"/>
              <a:t>3</a:t>
            </a:r>
            <a:r>
              <a:rPr lang="en-US" dirty="0" smtClean="0"/>
              <a:t> receptors on parietal cells</a:t>
            </a:r>
          </a:p>
          <a:p>
            <a:pPr lvl="1">
              <a:lnSpc>
                <a:spcPct val="90000"/>
              </a:lnSpc>
              <a:defRPr/>
            </a:pPr>
            <a:r>
              <a:rPr lang="en-US" dirty="0" smtClean="0"/>
              <a:t>Decrease acid production</a:t>
            </a:r>
          </a:p>
          <a:p>
            <a:pPr>
              <a:lnSpc>
                <a:spcPct val="90000"/>
              </a:lnSpc>
              <a:defRPr/>
            </a:pPr>
            <a:r>
              <a:rPr lang="en-US" sz="2800" dirty="0" err="1" smtClean="0"/>
              <a:t>Cytoprotective</a:t>
            </a:r>
            <a:r>
              <a:rPr lang="en-US" sz="2800" dirty="0" smtClean="0"/>
              <a:t> effects</a:t>
            </a:r>
          </a:p>
          <a:p>
            <a:pPr lvl="1">
              <a:lnSpc>
                <a:spcPct val="90000"/>
              </a:lnSpc>
              <a:defRPr/>
            </a:pPr>
            <a:r>
              <a:rPr lang="en-US" dirty="0" smtClean="0"/>
              <a:t>Stimulation of </a:t>
            </a:r>
            <a:r>
              <a:rPr lang="en-US" dirty="0" err="1" smtClean="0"/>
              <a:t>mucin</a:t>
            </a:r>
            <a:r>
              <a:rPr lang="en-US" dirty="0" smtClean="0"/>
              <a:t> and bicarbonate</a:t>
            </a:r>
          </a:p>
          <a:p>
            <a:pPr lvl="1">
              <a:lnSpc>
                <a:spcPct val="90000"/>
              </a:lnSpc>
              <a:defRPr/>
            </a:pPr>
            <a:r>
              <a:rPr lang="en-US" dirty="0" smtClean="0"/>
              <a:t>Increase mucosal blood flow</a:t>
            </a:r>
          </a:p>
          <a:p>
            <a:pPr>
              <a:lnSpc>
                <a:spcPct val="90000"/>
              </a:lnSpc>
              <a:defRPr/>
            </a:pPr>
            <a:r>
              <a:rPr lang="en-US" sz="2800" dirty="0" smtClean="0"/>
              <a:t>Contrast with NSAIDS which diminish prostaglandin formation by inhibition of </a:t>
            </a:r>
            <a:r>
              <a:rPr lang="en-US" sz="2800" dirty="0" err="1" smtClean="0"/>
              <a:t>cycloxygenase</a:t>
            </a:r>
            <a:r>
              <a:rPr lang="en-US" sz="2800" dirty="0" smtClean="0"/>
              <a:t> and lead to </a:t>
            </a:r>
          </a:p>
          <a:p>
            <a:pPr>
              <a:lnSpc>
                <a:spcPct val="90000"/>
              </a:lnSpc>
              <a:buFont typeface="Wingdings" pitchFamily="2" charset="2"/>
              <a:buNone/>
              <a:defRPr/>
            </a:pPr>
            <a:r>
              <a:rPr lang="en-US" sz="2800" dirty="0" smtClean="0"/>
              <a:t>   ulcer formation</a:t>
            </a:r>
          </a:p>
          <a:p>
            <a:pPr lvl="1">
              <a:lnSpc>
                <a:spcPct val="90000"/>
              </a:lnSpc>
              <a:defRPr/>
            </a:pPr>
            <a:endParaRPr lang="en-US" sz="2200" dirty="0" smtClean="0"/>
          </a:p>
          <a:p>
            <a:pPr lvl="1">
              <a:lnSpc>
                <a:spcPct val="90000"/>
              </a:lnSpc>
              <a:defRPr/>
            </a:pPr>
            <a:endParaRPr lang="en-US" sz="2200" baseline="-25000" dirty="0" smtClean="0"/>
          </a:p>
        </p:txBody>
      </p:sp>
    </p:spTree>
    <p:extLst>
      <p:ext uri="{BB962C8B-B14F-4D97-AF65-F5344CB8AC3E}">
        <p14:creationId xmlns:p14="http://schemas.microsoft.com/office/powerpoint/2010/main" val="1942446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checkerboard(across)">
                                      <p:cBhvr>
                                        <p:cTn id="7" dur="500"/>
                                        <p:tgtEl>
                                          <p:spTgt spid="5222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2227">
                                            <p:txEl>
                                              <p:pRg st="1" end="1"/>
                                            </p:txEl>
                                          </p:spTgt>
                                        </p:tgtEl>
                                        <p:attrNameLst>
                                          <p:attrName>style.visibility</p:attrName>
                                        </p:attrNameLst>
                                      </p:cBhvr>
                                      <p:to>
                                        <p:strVal val="visible"/>
                                      </p:to>
                                    </p:set>
                                    <p:animEffect transition="in" filter="checkerboard(across)">
                                      <p:cBhvr>
                                        <p:cTn id="10" dur="500"/>
                                        <p:tgtEl>
                                          <p:spTgt spid="52227">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2227">
                                            <p:txEl>
                                              <p:pRg st="2" end="2"/>
                                            </p:txEl>
                                          </p:spTgt>
                                        </p:tgtEl>
                                        <p:attrNameLst>
                                          <p:attrName>style.visibility</p:attrName>
                                        </p:attrNameLst>
                                      </p:cBhvr>
                                      <p:to>
                                        <p:strVal val="visible"/>
                                      </p:to>
                                    </p:set>
                                    <p:animEffect transition="in" filter="checkerboard(across)">
                                      <p:cBhvr>
                                        <p:cTn id="13" dur="500"/>
                                        <p:tgtEl>
                                          <p:spTgt spid="52227">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2227">
                                            <p:txEl>
                                              <p:pRg st="3" end="3"/>
                                            </p:txEl>
                                          </p:spTgt>
                                        </p:tgtEl>
                                        <p:attrNameLst>
                                          <p:attrName>style.visibility</p:attrName>
                                        </p:attrNameLst>
                                      </p:cBhvr>
                                      <p:to>
                                        <p:strVal val="visible"/>
                                      </p:to>
                                    </p:set>
                                    <p:animEffect transition="in" filter="checkerboard(across)">
                                      <p:cBhvr>
                                        <p:cTn id="16" dur="500"/>
                                        <p:tgtEl>
                                          <p:spTgt spid="5222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52227">
                                            <p:txEl>
                                              <p:pRg st="4" end="4"/>
                                            </p:txEl>
                                          </p:spTgt>
                                        </p:tgtEl>
                                        <p:attrNameLst>
                                          <p:attrName>style.visibility</p:attrName>
                                        </p:attrNameLst>
                                      </p:cBhvr>
                                      <p:to>
                                        <p:strVal val="visible"/>
                                      </p:to>
                                    </p:set>
                                    <p:animEffect transition="in" filter="checkerboard(across)">
                                      <p:cBhvr>
                                        <p:cTn id="21" dur="500"/>
                                        <p:tgtEl>
                                          <p:spTgt spid="52227">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2227">
                                            <p:txEl>
                                              <p:pRg st="5" end="5"/>
                                            </p:txEl>
                                          </p:spTgt>
                                        </p:tgtEl>
                                        <p:attrNameLst>
                                          <p:attrName>style.visibility</p:attrName>
                                        </p:attrNameLst>
                                      </p:cBhvr>
                                      <p:to>
                                        <p:strVal val="visible"/>
                                      </p:to>
                                    </p:set>
                                    <p:animEffect transition="in" filter="checkerboard(across)">
                                      <p:cBhvr>
                                        <p:cTn id="24" dur="500"/>
                                        <p:tgtEl>
                                          <p:spTgt spid="52227">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52227">
                                            <p:txEl>
                                              <p:pRg st="6" end="6"/>
                                            </p:txEl>
                                          </p:spTgt>
                                        </p:tgtEl>
                                        <p:attrNameLst>
                                          <p:attrName>style.visibility</p:attrName>
                                        </p:attrNameLst>
                                      </p:cBhvr>
                                      <p:to>
                                        <p:strVal val="visible"/>
                                      </p:to>
                                    </p:set>
                                    <p:animEffect transition="in" filter="checkerboard(across)">
                                      <p:cBhvr>
                                        <p:cTn id="27" dur="500"/>
                                        <p:tgtEl>
                                          <p:spTgt spid="5222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52227">
                                            <p:txEl>
                                              <p:pRg st="7" end="7"/>
                                            </p:txEl>
                                          </p:spTgt>
                                        </p:tgtEl>
                                        <p:attrNameLst>
                                          <p:attrName>style.visibility</p:attrName>
                                        </p:attrNameLst>
                                      </p:cBhvr>
                                      <p:to>
                                        <p:strVal val="visible"/>
                                      </p:to>
                                    </p:set>
                                    <p:animEffect transition="in" filter="checkerboard(across)">
                                      <p:cBhvr>
                                        <p:cTn id="32" dur="500"/>
                                        <p:tgtEl>
                                          <p:spTgt spid="52227">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52227">
                                            <p:txEl>
                                              <p:pRg st="8" end="8"/>
                                            </p:txEl>
                                          </p:spTgt>
                                        </p:tgtEl>
                                        <p:attrNameLst>
                                          <p:attrName>style.visibility</p:attrName>
                                        </p:attrNameLst>
                                      </p:cBhvr>
                                      <p:to>
                                        <p:strVal val="visible"/>
                                      </p:to>
                                    </p:set>
                                    <p:animEffect transition="in" filter="checkerboard(across)">
                                      <p:cBhvr>
                                        <p:cTn id="37" dur="500"/>
                                        <p:tgtEl>
                                          <p:spTgt spid="522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72533" y="685800"/>
            <a:ext cx="6908800" cy="1143000"/>
          </a:xfrm>
        </p:spPr>
        <p:txBody>
          <a:bodyPr/>
          <a:lstStyle/>
          <a:p>
            <a:pPr>
              <a:defRPr/>
            </a:pPr>
            <a:r>
              <a:rPr lang="en-US" sz="4000" dirty="0" err="1" smtClean="0"/>
              <a:t>Misoprostol</a:t>
            </a:r>
            <a:r>
              <a:rPr lang="en-US" sz="4000" dirty="0" smtClean="0"/>
              <a:t>: </a:t>
            </a:r>
            <a:r>
              <a:rPr lang="en-US" sz="4000" dirty="0" err="1" smtClean="0"/>
              <a:t>Cytotec</a:t>
            </a:r>
            <a:endParaRPr lang="en-US" sz="4000" dirty="0" smtClean="0"/>
          </a:p>
        </p:txBody>
      </p:sp>
      <p:sp>
        <p:nvSpPr>
          <p:cNvPr id="53251" name="Rectangle 3"/>
          <p:cNvSpPr>
            <a:spLocks noGrp="1" noChangeArrowheads="1"/>
          </p:cNvSpPr>
          <p:nvPr>
            <p:ph type="body" idx="1"/>
          </p:nvPr>
        </p:nvSpPr>
        <p:spPr>
          <a:xfrm>
            <a:off x="1117600" y="1600200"/>
            <a:ext cx="7281333" cy="4114800"/>
          </a:xfrm>
        </p:spPr>
        <p:txBody>
          <a:bodyPr/>
          <a:lstStyle/>
          <a:p>
            <a:pPr>
              <a:defRPr/>
            </a:pPr>
            <a:r>
              <a:rPr lang="en-US" sz="3200" dirty="0" smtClean="0"/>
              <a:t>Synthetic analog of PGE</a:t>
            </a:r>
            <a:r>
              <a:rPr lang="en-US" sz="3200" baseline="-25000" dirty="0" smtClean="0"/>
              <a:t>1</a:t>
            </a:r>
          </a:p>
          <a:p>
            <a:pPr lvl="1">
              <a:defRPr/>
            </a:pPr>
            <a:r>
              <a:rPr lang="en-US" sz="3200" dirty="0" smtClean="0"/>
              <a:t>Enhanced potency</a:t>
            </a:r>
          </a:p>
          <a:p>
            <a:pPr lvl="1">
              <a:defRPr/>
            </a:pPr>
            <a:r>
              <a:rPr lang="en-US" sz="3200" dirty="0" smtClean="0"/>
              <a:t>Increased oral bioavailability</a:t>
            </a:r>
          </a:p>
          <a:p>
            <a:pPr>
              <a:defRPr/>
            </a:pPr>
            <a:r>
              <a:rPr lang="en-US" sz="3200" dirty="0" smtClean="0"/>
              <a:t>Inhibit basal acid secretion (85-95%)</a:t>
            </a:r>
          </a:p>
          <a:p>
            <a:pPr>
              <a:defRPr/>
            </a:pPr>
            <a:r>
              <a:rPr lang="en-US" sz="3200" dirty="0" smtClean="0"/>
              <a:t>Inhibit stimulated acid secretion (75-85%)</a:t>
            </a:r>
          </a:p>
        </p:txBody>
      </p:sp>
    </p:spTree>
    <p:extLst>
      <p:ext uri="{BB962C8B-B14F-4D97-AF65-F5344CB8AC3E}">
        <p14:creationId xmlns:p14="http://schemas.microsoft.com/office/powerpoint/2010/main" val="659241556"/>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11200" y="990600"/>
            <a:ext cx="6908800" cy="1143000"/>
          </a:xfrm>
        </p:spPr>
        <p:txBody>
          <a:bodyPr/>
          <a:lstStyle/>
          <a:p>
            <a:pPr>
              <a:defRPr/>
            </a:pPr>
            <a:r>
              <a:rPr lang="en-US" dirty="0" smtClean="0"/>
              <a:t>Pharmacokinetics</a:t>
            </a:r>
          </a:p>
        </p:txBody>
      </p:sp>
      <p:sp>
        <p:nvSpPr>
          <p:cNvPr id="54275" name="Rectangle 3"/>
          <p:cNvSpPr>
            <a:spLocks noGrp="1" noChangeArrowheads="1"/>
          </p:cNvSpPr>
          <p:nvPr>
            <p:ph type="body" idx="1"/>
          </p:nvPr>
        </p:nvSpPr>
        <p:spPr>
          <a:xfrm>
            <a:off x="1117600" y="1981200"/>
            <a:ext cx="7349067" cy="4114800"/>
          </a:xfrm>
        </p:spPr>
        <p:txBody>
          <a:bodyPr/>
          <a:lstStyle/>
          <a:p>
            <a:pPr>
              <a:defRPr/>
            </a:pPr>
            <a:r>
              <a:rPr lang="en-US" dirty="0" smtClean="0"/>
              <a:t>Rapidly absorbed </a:t>
            </a:r>
          </a:p>
          <a:p>
            <a:pPr>
              <a:defRPr/>
            </a:pPr>
            <a:r>
              <a:rPr lang="en-US" dirty="0" smtClean="0"/>
              <a:t>Rapidly de-</a:t>
            </a:r>
            <a:r>
              <a:rPr lang="en-US" dirty="0" err="1" smtClean="0"/>
              <a:t>esterfied</a:t>
            </a:r>
            <a:r>
              <a:rPr lang="en-US" dirty="0" smtClean="0"/>
              <a:t> to </a:t>
            </a:r>
            <a:r>
              <a:rPr lang="en-US" dirty="0" err="1" smtClean="0"/>
              <a:t>misoprostol</a:t>
            </a:r>
            <a:r>
              <a:rPr lang="en-US" dirty="0" smtClean="0"/>
              <a:t> acid--the active metabolite</a:t>
            </a:r>
          </a:p>
          <a:p>
            <a:pPr>
              <a:defRPr/>
            </a:pPr>
            <a:r>
              <a:rPr lang="en-US" dirty="0" smtClean="0"/>
              <a:t>Therapeutic effect peaks at 60-90 minutes</a:t>
            </a:r>
          </a:p>
          <a:p>
            <a:pPr>
              <a:defRPr/>
            </a:pPr>
            <a:r>
              <a:rPr lang="en-US" dirty="0" smtClean="0"/>
              <a:t>Lasts 3 hours (</a:t>
            </a:r>
            <a:r>
              <a:rPr lang="en-US" dirty="0" err="1" smtClean="0"/>
              <a:t>qid</a:t>
            </a:r>
            <a:r>
              <a:rPr lang="en-US" dirty="0" smtClean="0"/>
              <a:t> dose required)</a:t>
            </a:r>
          </a:p>
          <a:p>
            <a:pPr>
              <a:buFont typeface="Wingdings" pitchFamily="2" charset="2"/>
              <a:buNone/>
              <a:defRPr/>
            </a:pPr>
            <a:endParaRPr lang="en-US" dirty="0" smtClean="0"/>
          </a:p>
        </p:txBody>
      </p:sp>
    </p:spTree>
    <p:extLst>
      <p:ext uri="{BB962C8B-B14F-4D97-AF65-F5344CB8AC3E}">
        <p14:creationId xmlns:p14="http://schemas.microsoft.com/office/powerpoint/2010/main" val="195617430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0" y="838200"/>
            <a:ext cx="6908800" cy="1143000"/>
          </a:xfrm>
        </p:spPr>
        <p:txBody>
          <a:bodyPr/>
          <a:lstStyle/>
          <a:p>
            <a:pPr>
              <a:defRPr/>
            </a:pPr>
            <a:r>
              <a:rPr lang="en-US" dirty="0" smtClean="0"/>
              <a:t>Side Effects</a:t>
            </a:r>
          </a:p>
        </p:txBody>
      </p:sp>
      <p:sp>
        <p:nvSpPr>
          <p:cNvPr id="55299" name="Rectangle 3"/>
          <p:cNvSpPr>
            <a:spLocks noGrp="1" noChangeArrowheads="1"/>
          </p:cNvSpPr>
          <p:nvPr>
            <p:ph type="body" idx="1"/>
          </p:nvPr>
        </p:nvSpPr>
        <p:spPr>
          <a:xfrm>
            <a:off x="745067" y="1905000"/>
            <a:ext cx="7789333" cy="4114800"/>
          </a:xfrm>
        </p:spPr>
        <p:txBody>
          <a:bodyPr/>
          <a:lstStyle/>
          <a:p>
            <a:pPr>
              <a:defRPr/>
            </a:pPr>
            <a:r>
              <a:rPr lang="en-US" dirty="0" smtClean="0"/>
              <a:t>Diarrhea ± abdominal cramps as high as 30%</a:t>
            </a:r>
          </a:p>
          <a:p>
            <a:pPr>
              <a:defRPr/>
            </a:pPr>
            <a:r>
              <a:rPr lang="en-US" dirty="0" smtClean="0"/>
              <a:t>Begins within 2 weeks and often resolves spontaneously in 1 week</a:t>
            </a:r>
          </a:p>
          <a:p>
            <a:pPr>
              <a:defRPr/>
            </a:pPr>
            <a:r>
              <a:rPr lang="en-US" dirty="0" smtClean="0"/>
              <a:t>Can exacerbate inflammatory bowel disease</a:t>
            </a:r>
          </a:p>
          <a:p>
            <a:pPr>
              <a:defRPr/>
            </a:pPr>
            <a:r>
              <a:rPr lang="en-US" dirty="0" smtClean="0"/>
              <a:t>Contraindicated during pregnancy </a:t>
            </a:r>
          </a:p>
        </p:txBody>
      </p:sp>
    </p:spTree>
    <p:extLst>
      <p:ext uri="{BB962C8B-B14F-4D97-AF65-F5344CB8AC3E}">
        <p14:creationId xmlns:p14="http://schemas.microsoft.com/office/powerpoint/2010/main" val="2359772610"/>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7600" y="2667000"/>
            <a:ext cx="6908800" cy="1143000"/>
          </a:xfrm>
        </p:spPr>
        <p:txBody>
          <a:bodyPr/>
          <a:lstStyle/>
          <a:p>
            <a:pPr>
              <a:defRPr/>
            </a:pPr>
            <a:r>
              <a:rPr lang="en-US" smtClean="0"/>
              <a:t>4. Sucralfate: Carafate</a:t>
            </a:r>
          </a:p>
        </p:txBody>
      </p:sp>
      <p:sp>
        <p:nvSpPr>
          <p:cNvPr id="56323" name="Rectangle 3"/>
          <p:cNvSpPr>
            <a:spLocks noGrp="1" noChangeArrowheads="1"/>
          </p:cNvSpPr>
          <p:nvPr>
            <p:ph type="body" idx="1"/>
          </p:nvPr>
        </p:nvSpPr>
        <p:spPr/>
        <p:txBody>
          <a:bodyPr/>
          <a:lstStyle/>
          <a:p>
            <a:pPr>
              <a:buFont typeface="Wingdings" pitchFamily="2" charset="2"/>
              <a:buNone/>
              <a:defRPr/>
            </a:pPr>
            <a:r>
              <a:rPr lang="en-US" smtClean="0"/>
              <a:t> </a:t>
            </a:r>
          </a:p>
        </p:txBody>
      </p:sp>
    </p:spTree>
    <p:extLst>
      <p:ext uri="{BB962C8B-B14F-4D97-AF65-F5344CB8AC3E}">
        <p14:creationId xmlns:p14="http://schemas.microsoft.com/office/powerpoint/2010/main" val="1525866531"/>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defRPr/>
            </a:pPr>
            <a:r>
              <a:rPr lang="en-US" smtClean="0"/>
              <a:t>Sucralfate</a:t>
            </a:r>
          </a:p>
        </p:txBody>
      </p:sp>
      <p:sp>
        <p:nvSpPr>
          <p:cNvPr id="36867" name="Rectangle 3"/>
          <p:cNvSpPr>
            <a:spLocks noGrp="1" noChangeArrowheads="1"/>
          </p:cNvSpPr>
          <p:nvPr>
            <p:ph type="body" idx="1"/>
          </p:nvPr>
        </p:nvSpPr>
        <p:spPr>
          <a:xfrm>
            <a:off x="541867" y="1981200"/>
            <a:ext cx="8195733" cy="4114800"/>
          </a:xfrm>
        </p:spPr>
        <p:txBody>
          <a:bodyPr/>
          <a:lstStyle/>
          <a:p>
            <a:pPr>
              <a:lnSpc>
                <a:spcPct val="90000"/>
              </a:lnSpc>
              <a:defRPr/>
            </a:pPr>
            <a:r>
              <a:rPr lang="en-US" sz="2600" dirty="0" smtClean="0"/>
              <a:t>Sulfated polysaccharide</a:t>
            </a:r>
          </a:p>
          <a:p>
            <a:pPr>
              <a:lnSpc>
                <a:spcPct val="90000"/>
              </a:lnSpc>
              <a:defRPr/>
            </a:pPr>
            <a:r>
              <a:rPr lang="en-US" sz="2600" dirty="0" smtClean="0"/>
              <a:t>Acid activated</a:t>
            </a:r>
          </a:p>
          <a:p>
            <a:pPr>
              <a:lnSpc>
                <a:spcPct val="90000"/>
              </a:lnSpc>
              <a:defRPr/>
            </a:pPr>
            <a:r>
              <a:rPr lang="en-US" sz="2600" dirty="0" smtClean="0"/>
              <a:t>Administered on an empty stomach 1 hr before meals</a:t>
            </a:r>
          </a:p>
          <a:p>
            <a:pPr>
              <a:lnSpc>
                <a:spcPct val="90000"/>
              </a:lnSpc>
              <a:defRPr/>
            </a:pPr>
            <a:r>
              <a:rPr lang="en-US" sz="2600" dirty="0" smtClean="0"/>
              <a:t>Stimulates local prostaglandin synthesis</a:t>
            </a:r>
            <a:r>
              <a:rPr lang="id-ID" sz="2600" dirty="0" smtClean="0"/>
              <a:t>, </a:t>
            </a:r>
            <a:r>
              <a:rPr lang="id-ID" sz="2800" dirty="0" smtClean="0"/>
              <a:t>adsorbs pepsin</a:t>
            </a:r>
            <a:endParaRPr lang="en-US" sz="2600" dirty="0" smtClean="0"/>
          </a:p>
          <a:p>
            <a:pPr>
              <a:lnSpc>
                <a:spcPct val="90000"/>
              </a:lnSpc>
              <a:defRPr/>
            </a:pPr>
            <a:r>
              <a:rPr lang="en-US" sz="2600" dirty="0" smtClean="0"/>
              <a:t>Binds bile acids</a:t>
            </a:r>
          </a:p>
          <a:p>
            <a:pPr>
              <a:lnSpc>
                <a:spcPct val="90000"/>
              </a:lnSpc>
              <a:defRPr/>
            </a:pPr>
            <a:r>
              <a:rPr lang="en-US" sz="2600" b="0" dirty="0" smtClean="0">
                <a:solidFill>
                  <a:schemeClr val="tx1"/>
                </a:solidFill>
                <a:effectLst/>
              </a:rPr>
              <a:t>Not absorbed =&gt; essentially free of side effects</a:t>
            </a:r>
          </a:p>
          <a:p>
            <a:pPr>
              <a:lnSpc>
                <a:spcPct val="90000"/>
              </a:lnSpc>
              <a:defRPr/>
            </a:pPr>
            <a:endParaRPr lang="en-US" sz="2600" dirty="0" smtClean="0"/>
          </a:p>
          <a:p>
            <a:pPr>
              <a:lnSpc>
                <a:spcPct val="90000"/>
              </a:lnSpc>
              <a:defRPr/>
            </a:pPr>
            <a:endParaRPr lang="en-US" sz="2600" dirty="0" smtClean="0"/>
          </a:p>
        </p:txBody>
      </p:sp>
    </p:spTree>
    <p:extLst>
      <p:ext uri="{BB962C8B-B14F-4D97-AF65-F5344CB8AC3E}">
        <p14:creationId xmlns:p14="http://schemas.microsoft.com/office/powerpoint/2010/main" val="1927019520"/>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990600"/>
            <a:ext cx="6908800" cy="1143000"/>
          </a:xfrm>
        </p:spPr>
        <p:txBody>
          <a:bodyPr/>
          <a:lstStyle/>
          <a:p>
            <a:pPr>
              <a:defRPr/>
            </a:pPr>
            <a:r>
              <a:rPr lang="en-US" sz="4000" dirty="0" smtClean="0"/>
              <a:t>Common Side Effects</a:t>
            </a:r>
          </a:p>
        </p:txBody>
      </p:sp>
      <p:sp>
        <p:nvSpPr>
          <p:cNvPr id="57347" name="Rectangle 3"/>
          <p:cNvSpPr>
            <a:spLocks noGrp="1" noChangeArrowheads="1"/>
          </p:cNvSpPr>
          <p:nvPr>
            <p:ph type="body" idx="1"/>
          </p:nvPr>
        </p:nvSpPr>
        <p:spPr/>
        <p:txBody>
          <a:bodyPr/>
          <a:lstStyle/>
          <a:p>
            <a:pPr>
              <a:defRPr/>
            </a:pPr>
            <a:r>
              <a:rPr lang="en-US" dirty="0" smtClean="0"/>
              <a:t>Constipation (2%)</a:t>
            </a:r>
          </a:p>
          <a:p>
            <a:pPr>
              <a:defRPr/>
            </a:pPr>
            <a:r>
              <a:rPr lang="en-US" dirty="0" smtClean="0"/>
              <a:t>Avoid in renal failure</a:t>
            </a:r>
          </a:p>
          <a:p>
            <a:pPr>
              <a:defRPr/>
            </a:pPr>
            <a:r>
              <a:rPr lang="en-US" dirty="0" smtClean="0"/>
              <a:t>May impair absorption of other drugs</a:t>
            </a:r>
          </a:p>
        </p:txBody>
      </p:sp>
    </p:spTree>
    <p:extLst>
      <p:ext uri="{BB962C8B-B14F-4D97-AF65-F5344CB8AC3E}">
        <p14:creationId xmlns:p14="http://schemas.microsoft.com/office/powerpoint/2010/main" val="727144758"/>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117600" y="2590800"/>
            <a:ext cx="6908800" cy="1143000"/>
          </a:xfrm>
        </p:spPr>
        <p:txBody>
          <a:bodyPr/>
          <a:lstStyle/>
          <a:p>
            <a:pPr>
              <a:defRPr/>
            </a:pPr>
            <a:r>
              <a:rPr lang="en-US" smtClean="0"/>
              <a:t>5. Antacids</a:t>
            </a:r>
          </a:p>
        </p:txBody>
      </p:sp>
      <p:sp>
        <p:nvSpPr>
          <p:cNvPr id="58371" name="Rectangle 3"/>
          <p:cNvSpPr>
            <a:spLocks noGrp="1" noChangeArrowheads="1"/>
          </p:cNvSpPr>
          <p:nvPr>
            <p:ph type="body" idx="1"/>
          </p:nvPr>
        </p:nvSpPr>
        <p:spPr/>
        <p:txBody>
          <a:bodyPr/>
          <a:lstStyle/>
          <a:p>
            <a:pPr>
              <a:buFont typeface="Wingdings" pitchFamily="2" charset="2"/>
              <a:buNone/>
              <a:defRPr/>
            </a:pPr>
            <a:r>
              <a:rPr lang="en-US" smtClean="0"/>
              <a:t> </a:t>
            </a:r>
          </a:p>
        </p:txBody>
      </p:sp>
    </p:spTree>
    <p:extLst>
      <p:ext uri="{BB962C8B-B14F-4D97-AF65-F5344CB8AC3E}">
        <p14:creationId xmlns:p14="http://schemas.microsoft.com/office/powerpoint/2010/main" val="37552697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antibacterials</a:t>
            </a:r>
            <a:endParaRPr lang="en-US" dirty="0"/>
          </a:p>
        </p:txBody>
      </p:sp>
      <p:sp>
        <p:nvSpPr>
          <p:cNvPr id="3" name="Content Placeholder 2"/>
          <p:cNvSpPr>
            <a:spLocks noGrp="1"/>
          </p:cNvSpPr>
          <p:nvPr>
            <p:ph idx="1"/>
          </p:nvPr>
        </p:nvSpPr>
        <p:spPr/>
        <p:txBody>
          <a:bodyPr>
            <a:normAutofit fontScale="85000" lnSpcReduction="20000"/>
          </a:bodyPr>
          <a:lstStyle/>
          <a:p>
            <a:r>
              <a:rPr lang="en-US" altLang="en-US" dirty="0" err="1"/>
              <a:t>Antibacterials</a:t>
            </a:r>
            <a:r>
              <a:rPr lang="en-US" altLang="en-US" dirty="0"/>
              <a:t>/antimicrobial drugs - Substances that inhibit the growth of or kill bacteria or other microorganisms (microscopic organisms = bacteria, viruses, fungi, protozoa)</a:t>
            </a:r>
          </a:p>
          <a:p>
            <a:r>
              <a:rPr lang="en-US" altLang="en-US" dirty="0"/>
              <a:t>Bacteriostatic = Inhibits growth of bacteria</a:t>
            </a:r>
          </a:p>
          <a:p>
            <a:r>
              <a:rPr lang="en-US" altLang="en-US" dirty="0"/>
              <a:t>Bactericidal = Kills bacteria</a:t>
            </a:r>
          </a:p>
          <a:p>
            <a:r>
              <a:rPr lang="en-US" altLang="en-US" dirty="0"/>
              <a:t>Peaks &amp; Troughs = Serum antibacterial levels for drugs w/ a narrow therapeutic index</a:t>
            </a:r>
          </a:p>
          <a:p>
            <a:pPr>
              <a:buFontTx/>
              <a:buNone/>
            </a:pPr>
            <a:r>
              <a:rPr lang="en-US" altLang="en-US" dirty="0"/>
              <a:t>    - Too high = drug toxicity (Peak - 1 hr. after drug infused)</a:t>
            </a:r>
          </a:p>
          <a:p>
            <a:pPr>
              <a:buFontTx/>
              <a:buNone/>
            </a:pPr>
            <a:r>
              <a:rPr lang="en-US" altLang="en-US" dirty="0"/>
              <a:t>    - Too low =     therapeutic range (Trough - before dose)</a:t>
            </a:r>
          </a:p>
          <a:p>
            <a:endParaRPr lang="en-US" dirty="0"/>
          </a:p>
        </p:txBody>
      </p:sp>
    </p:spTree>
    <p:extLst>
      <p:ext uri="{BB962C8B-B14F-4D97-AF65-F5344CB8AC3E}">
        <p14:creationId xmlns:p14="http://schemas.microsoft.com/office/powerpoint/2010/main" val="1661815729"/>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4" y="685800"/>
            <a:ext cx="8691034"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689481"/>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defRPr/>
            </a:pPr>
            <a:r>
              <a:rPr lang="en-US" smtClean="0"/>
              <a:t>Antacids</a:t>
            </a:r>
          </a:p>
        </p:txBody>
      </p:sp>
      <p:sp>
        <p:nvSpPr>
          <p:cNvPr id="59395" name="Rectangle 3"/>
          <p:cNvSpPr>
            <a:spLocks noGrp="1" noChangeArrowheads="1"/>
          </p:cNvSpPr>
          <p:nvPr>
            <p:ph type="body" idx="1"/>
          </p:nvPr>
        </p:nvSpPr>
        <p:spPr/>
        <p:txBody>
          <a:bodyPr/>
          <a:lstStyle/>
          <a:p>
            <a:pPr>
              <a:defRPr/>
            </a:pPr>
            <a:r>
              <a:rPr lang="en-US" dirty="0" smtClean="0"/>
              <a:t>Sodium bicarbonate</a:t>
            </a:r>
          </a:p>
          <a:p>
            <a:pPr>
              <a:defRPr/>
            </a:pPr>
            <a:r>
              <a:rPr lang="en-US" dirty="0" smtClean="0"/>
              <a:t>CaCO3</a:t>
            </a:r>
          </a:p>
          <a:p>
            <a:pPr>
              <a:defRPr/>
            </a:pPr>
            <a:r>
              <a:rPr lang="en-US" dirty="0" smtClean="0"/>
              <a:t>Mg</a:t>
            </a:r>
            <a:r>
              <a:rPr lang="en-US" baseline="30000" dirty="0" smtClean="0"/>
              <a:t>2+</a:t>
            </a:r>
            <a:r>
              <a:rPr lang="en-US" dirty="0" smtClean="0"/>
              <a:t> hydroxides </a:t>
            </a:r>
          </a:p>
          <a:p>
            <a:pPr>
              <a:defRPr/>
            </a:pPr>
            <a:r>
              <a:rPr lang="en-US" dirty="0" smtClean="0"/>
              <a:t>Al</a:t>
            </a:r>
            <a:r>
              <a:rPr lang="en-US" baseline="30000" dirty="0" smtClean="0"/>
              <a:t>3+</a:t>
            </a:r>
            <a:r>
              <a:rPr lang="en-US" dirty="0" smtClean="0"/>
              <a:t> hydroxide</a:t>
            </a:r>
          </a:p>
          <a:p>
            <a:pPr>
              <a:defRPr/>
            </a:pPr>
            <a:endParaRPr lang="en-US" dirty="0" smtClean="0"/>
          </a:p>
        </p:txBody>
      </p:sp>
    </p:spTree>
    <p:extLst>
      <p:ext uri="{BB962C8B-B14F-4D97-AF65-F5344CB8AC3E}">
        <p14:creationId xmlns:p14="http://schemas.microsoft.com/office/powerpoint/2010/main" val="2135451587"/>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defRPr/>
            </a:pPr>
            <a:r>
              <a:rPr lang="en-US" smtClean="0"/>
              <a:t>Antacids</a:t>
            </a:r>
          </a:p>
        </p:txBody>
      </p:sp>
      <p:sp>
        <p:nvSpPr>
          <p:cNvPr id="37891" name="Rectangle 3"/>
          <p:cNvSpPr>
            <a:spLocks noGrp="1" noChangeArrowheads="1"/>
          </p:cNvSpPr>
          <p:nvPr>
            <p:ph type="body" idx="1"/>
          </p:nvPr>
        </p:nvSpPr>
        <p:spPr>
          <a:xfrm>
            <a:off x="643467" y="1981200"/>
            <a:ext cx="7924800" cy="4114800"/>
          </a:xfrm>
        </p:spPr>
        <p:txBody>
          <a:bodyPr/>
          <a:lstStyle/>
          <a:p>
            <a:pPr>
              <a:defRPr/>
            </a:pPr>
            <a:r>
              <a:rPr lang="en-US" smtClean="0"/>
              <a:t>Given orally 1-3 hrs after meals and bedtime</a:t>
            </a:r>
          </a:p>
          <a:p>
            <a:pPr>
              <a:defRPr/>
            </a:pPr>
            <a:r>
              <a:rPr lang="en-US" smtClean="0"/>
              <a:t>Mg</a:t>
            </a:r>
            <a:r>
              <a:rPr lang="en-US" baseline="30000" smtClean="0"/>
              <a:t>+2</a:t>
            </a:r>
            <a:r>
              <a:rPr lang="en-US" smtClean="0"/>
              <a:t> based preparations increase motility</a:t>
            </a:r>
          </a:p>
          <a:p>
            <a:pPr lvl="1">
              <a:defRPr/>
            </a:pPr>
            <a:r>
              <a:rPr lang="en-US" smtClean="0"/>
              <a:t>Diarrhea</a:t>
            </a:r>
          </a:p>
          <a:p>
            <a:pPr>
              <a:defRPr/>
            </a:pPr>
            <a:r>
              <a:rPr lang="en-US" smtClean="0"/>
              <a:t>Al</a:t>
            </a:r>
            <a:r>
              <a:rPr lang="en-US" baseline="30000" smtClean="0"/>
              <a:t>+3</a:t>
            </a:r>
            <a:r>
              <a:rPr lang="en-US" smtClean="0"/>
              <a:t> based preparations relax smooth muscle</a:t>
            </a:r>
          </a:p>
          <a:p>
            <a:pPr lvl="1">
              <a:defRPr/>
            </a:pPr>
            <a:r>
              <a:rPr lang="en-US" smtClean="0"/>
              <a:t>Constipation</a:t>
            </a:r>
          </a:p>
          <a:p>
            <a:pPr>
              <a:defRPr/>
            </a:pPr>
            <a:r>
              <a:rPr lang="en-US" smtClean="0"/>
              <a:t>Ca</a:t>
            </a:r>
            <a:r>
              <a:rPr lang="en-US" baseline="30000" smtClean="0"/>
              <a:t>+2</a:t>
            </a:r>
            <a:r>
              <a:rPr lang="en-US" smtClean="0"/>
              <a:t> based preparations release CO2 </a:t>
            </a:r>
          </a:p>
          <a:p>
            <a:pPr lvl="1">
              <a:defRPr/>
            </a:pPr>
            <a:r>
              <a:rPr lang="en-US" smtClean="0"/>
              <a:t>Belching, nausea, distension, and flatulence.</a:t>
            </a:r>
          </a:p>
        </p:txBody>
      </p:sp>
    </p:spTree>
    <p:extLst>
      <p:ext uri="{BB962C8B-B14F-4D97-AF65-F5344CB8AC3E}">
        <p14:creationId xmlns:p14="http://schemas.microsoft.com/office/powerpoint/2010/main" val="2420174253"/>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defRPr/>
            </a:pPr>
            <a:r>
              <a:rPr lang="en-US" smtClean="0"/>
              <a:t>Common Side Effects</a:t>
            </a:r>
          </a:p>
        </p:txBody>
      </p:sp>
      <p:sp>
        <p:nvSpPr>
          <p:cNvPr id="60419" name="Rectangle 3"/>
          <p:cNvSpPr>
            <a:spLocks noGrp="1" noChangeArrowheads="1"/>
          </p:cNvSpPr>
          <p:nvPr>
            <p:ph type="body" idx="1"/>
          </p:nvPr>
        </p:nvSpPr>
        <p:spPr>
          <a:xfrm>
            <a:off x="541867" y="1981200"/>
            <a:ext cx="7484533" cy="4114800"/>
          </a:xfrm>
        </p:spPr>
        <p:txBody>
          <a:bodyPr/>
          <a:lstStyle/>
          <a:p>
            <a:pPr>
              <a:defRPr/>
            </a:pPr>
            <a:r>
              <a:rPr lang="en-US" smtClean="0"/>
              <a:t>Aluminum toxicity with renal disease</a:t>
            </a:r>
          </a:p>
          <a:p>
            <a:pPr lvl="1">
              <a:defRPr/>
            </a:pPr>
            <a:r>
              <a:rPr lang="en-US" smtClean="0"/>
              <a:t>Osteoporosis, enchephalopathy, myopathy</a:t>
            </a:r>
          </a:p>
          <a:p>
            <a:pPr>
              <a:defRPr/>
            </a:pPr>
            <a:r>
              <a:rPr lang="en-US" smtClean="0"/>
              <a:t>Hypercalcemia</a:t>
            </a:r>
          </a:p>
          <a:p>
            <a:pPr lvl="1">
              <a:defRPr/>
            </a:pPr>
            <a:r>
              <a:rPr lang="en-US" smtClean="0"/>
              <a:t>Phosphate retention</a:t>
            </a:r>
          </a:p>
          <a:p>
            <a:pPr lvl="1">
              <a:defRPr/>
            </a:pPr>
            <a:r>
              <a:rPr lang="en-US" smtClean="0"/>
              <a:t>Calcium precipitation in the kidney</a:t>
            </a:r>
          </a:p>
          <a:p>
            <a:pPr>
              <a:defRPr/>
            </a:pPr>
            <a:r>
              <a:rPr lang="en-US" smtClean="0"/>
              <a:t>Impair absorption of some drugs</a:t>
            </a:r>
          </a:p>
          <a:p>
            <a:pPr lvl="1">
              <a:defRPr/>
            </a:pPr>
            <a:r>
              <a:rPr lang="en-US" smtClean="0"/>
              <a:t>Take 2 hrs before or after other drugs</a:t>
            </a:r>
          </a:p>
        </p:txBody>
      </p:sp>
    </p:spTree>
    <p:extLst>
      <p:ext uri="{BB962C8B-B14F-4D97-AF65-F5344CB8AC3E}">
        <p14:creationId xmlns:p14="http://schemas.microsoft.com/office/powerpoint/2010/main" val="3534245109"/>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846667" y="609600"/>
            <a:ext cx="758613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u="sng">
                <a:solidFill>
                  <a:srgbClr val="FF0000"/>
                </a:solidFill>
              </a:rPr>
              <a:t>Antibiotic ulcer therapy</a:t>
            </a:r>
            <a:r>
              <a:rPr lang="en-US">
                <a:solidFill>
                  <a:srgbClr val="FF0000"/>
                </a:solidFill>
              </a:rPr>
              <a:t>:</a:t>
            </a:r>
            <a:endParaRPr lang="en-US"/>
          </a:p>
          <a:p>
            <a:r>
              <a:rPr lang="en-US" u="sng">
                <a:solidFill>
                  <a:schemeClr val="folHlink"/>
                </a:solidFill>
              </a:rPr>
              <a:t>Combinations must be used</a:t>
            </a:r>
            <a:r>
              <a:rPr lang="en-US">
                <a:solidFill>
                  <a:schemeClr val="folHlink"/>
                </a:solidFill>
              </a:rPr>
              <a:t>:</a:t>
            </a:r>
            <a:endParaRPr lang="en-US"/>
          </a:p>
          <a:p>
            <a:r>
              <a:rPr lang="en-US">
                <a:solidFill>
                  <a:schemeClr val="folHlink"/>
                </a:solidFill>
              </a:rPr>
              <a:t>-Bismuth (PeptoBismol®)</a:t>
            </a:r>
            <a:r>
              <a:rPr lang="en-US"/>
              <a:t> – disrupts cell wall of H. pylori</a:t>
            </a:r>
          </a:p>
          <a:p>
            <a:r>
              <a:rPr lang="en-US">
                <a:solidFill>
                  <a:schemeClr val="folHlink"/>
                </a:solidFill>
              </a:rPr>
              <a:t>-Clarithromycin</a:t>
            </a:r>
            <a:r>
              <a:rPr lang="en-US"/>
              <a:t> – inhibits protein synthesis</a:t>
            </a:r>
          </a:p>
          <a:p>
            <a:r>
              <a:rPr lang="en-US">
                <a:solidFill>
                  <a:schemeClr val="folHlink"/>
                </a:solidFill>
              </a:rPr>
              <a:t>-Amoxicillin</a:t>
            </a:r>
            <a:r>
              <a:rPr lang="en-US"/>
              <a:t> – disrupts cell wall </a:t>
            </a:r>
          </a:p>
          <a:p>
            <a:r>
              <a:rPr lang="en-US">
                <a:solidFill>
                  <a:schemeClr val="folHlink"/>
                </a:solidFill>
              </a:rPr>
              <a:t>-Tetracyclin</a:t>
            </a:r>
            <a:r>
              <a:rPr lang="en-US"/>
              <a:t> – inhibits protein synthesis</a:t>
            </a:r>
          </a:p>
          <a:p>
            <a:r>
              <a:rPr lang="en-US">
                <a:solidFill>
                  <a:schemeClr val="folHlink"/>
                </a:solidFill>
              </a:rPr>
              <a:t>-Metronidazole</a:t>
            </a:r>
            <a:r>
              <a:rPr lang="en-US"/>
              <a:t> – used often due to bacterial resistance to 		amoxicillin and tetracyclin, or due to intolerance by </a:t>
            </a:r>
            <a:br>
              <a:rPr lang="en-US"/>
            </a:br>
            <a:r>
              <a:rPr lang="en-US"/>
              <a:t>	the patient</a:t>
            </a:r>
          </a:p>
          <a:p>
            <a:endParaRPr lang="en-US"/>
          </a:p>
          <a:p>
            <a:r>
              <a:rPr lang="en-US" sz="2800" u="sng">
                <a:solidFill>
                  <a:srgbClr val="FF0000"/>
                </a:solidFill>
              </a:rPr>
              <a:t>Standard treatment regimen for peptic ulcer</a:t>
            </a:r>
            <a:r>
              <a:rPr lang="en-US" sz="2800">
                <a:solidFill>
                  <a:srgbClr val="FF0000"/>
                </a:solidFill>
              </a:rPr>
              <a:t>:</a:t>
            </a:r>
            <a:endParaRPr lang="en-US" sz="2800"/>
          </a:p>
          <a:p>
            <a:r>
              <a:rPr lang="en-US"/>
              <a:t>	</a:t>
            </a:r>
            <a:r>
              <a:rPr lang="en-US">
                <a:solidFill>
                  <a:schemeClr val="folHlink"/>
                </a:solidFill>
              </a:rPr>
              <a:t>Omeprazole + amoxicillin + metronidazole</a:t>
            </a:r>
          </a:p>
        </p:txBody>
      </p:sp>
      <p:pic>
        <p:nvPicPr>
          <p:cNvPr id="3789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067" y="3962400"/>
            <a:ext cx="145062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664186"/>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ctrTitle"/>
          </p:nvPr>
        </p:nvSpPr>
        <p:spPr>
          <a:xfrm>
            <a:off x="685800" y="2527300"/>
            <a:ext cx="7772400" cy="1143000"/>
          </a:xfrm>
        </p:spPr>
        <p:txBody>
          <a:bodyPr/>
          <a:lstStyle/>
          <a:p>
            <a:pPr>
              <a:defRPr/>
            </a:pPr>
            <a:r>
              <a:rPr lang="en-US" sz="4800"/>
              <a:t>Laxatives</a:t>
            </a:r>
          </a:p>
        </p:txBody>
      </p:sp>
    </p:spTree>
    <p:extLst>
      <p:ext uri="{BB962C8B-B14F-4D97-AF65-F5344CB8AC3E}">
        <p14:creationId xmlns:p14="http://schemas.microsoft.com/office/powerpoint/2010/main" val="3757341522"/>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6" name="Rectangle 4"/>
          <p:cNvSpPr>
            <a:spLocks noGrp="1" noChangeArrowheads="1"/>
          </p:cNvSpPr>
          <p:nvPr>
            <p:ph type="title"/>
          </p:nvPr>
        </p:nvSpPr>
        <p:spPr/>
        <p:txBody>
          <a:bodyPr/>
          <a:lstStyle/>
          <a:p>
            <a:pPr>
              <a:defRPr/>
            </a:pPr>
            <a:r>
              <a:rPr lang="en-US"/>
              <a:t>Constipation</a:t>
            </a:r>
          </a:p>
        </p:txBody>
      </p:sp>
      <p:sp>
        <p:nvSpPr>
          <p:cNvPr id="1380357" name="Rectangle 5"/>
          <p:cNvSpPr>
            <a:spLocks noGrp="1" noChangeArrowheads="1"/>
          </p:cNvSpPr>
          <p:nvPr>
            <p:ph type="body" idx="1"/>
          </p:nvPr>
        </p:nvSpPr>
        <p:spPr/>
        <p:txBody>
          <a:bodyPr/>
          <a:lstStyle/>
          <a:p>
            <a:pPr>
              <a:lnSpc>
                <a:spcPct val="90000"/>
              </a:lnSpc>
              <a:defRPr/>
            </a:pPr>
            <a:r>
              <a:rPr lang="en-US" dirty="0"/>
              <a:t>Abnormally infrequent and difficult passage of feces through the lower GI tract</a:t>
            </a:r>
          </a:p>
          <a:p>
            <a:pPr>
              <a:lnSpc>
                <a:spcPct val="90000"/>
              </a:lnSpc>
              <a:defRPr/>
            </a:pPr>
            <a:r>
              <a:rPr lang="en-US" dirty="0"/>
              <a:t>Symptom, not a disease</a:t>
            </a:r>
          </a:p>
          <a:p>
            <a:pPr>
              <a:lnSpc>
                <a:spcPct val="90000"/>
              </a:lnSpc>
              <a:defRPr/>
            </a:pPr>
            <a:r>
              <a:rPr lang="en-US" dirty="0"/>
              <a:t>Disorder of movement through the colon and/or rectum</a:t>
            </a:r>
          </a:p>
          <a:p>
            <a:pPr>
              <a:lnSpc>
                <a:spcPct val="90000"/>
              </a:lnSpc>
              <a:defRPr/>
            </a:pPr>
            <a:r>
              <a:rPr lang="en-US" dirty="0"/>
              <a:t>Can be caused by a variety of diseases </a:t>
            </a:r>
            <a:br>
              <a:rPr lang="en-US" dirty="0"/>
            </a:br>
            <a:r>
              <a:rPr lang="en-US" dirty="0"/>
              <a:t>or drugs</a:t>
            </a:r>
          </a:p>
        </p:txBody>
      </p:sp>
    </p:spTree>
    <p:extLst>
      <p:ext uri="{BB962C8B-B14F-4D97-AF65-F5344CB8AC3E}">
        <p14:creationId xmlns:p14="http://schemas.microsoft.com/office/powerpoint/2010/main" val="3059914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80357">
                                            <p:txEl>
                                              <p:pRg st="0" end="0"/>
                                            </p:txEl>
                                          </p:spTgt>
                                        </p:tgtEl>
                                        <p:attrNameLst>
                                          <p:attrName>style.visibility</p:attrName>
                                        </p:attrNameLst>
                                      </p:cBhvr>
                                      <p:to>
                                        <p:strVal val="visible"/>
                                      </p:to>
                                    </p:set>
                                    <p:animEffect transition="in" filter="checkerboard(across)">
                                      <p:cBhvr>
                                        <p:cTn id="7" dur="500"/>
                                        <p:tgtEl>
                                          <p:spTgt spid="138035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80357">
                                            <p:txEl>
                                              <p:pRg st="1" end="1"/>
                                            </p:txEl>
                                          </p:spTgt>
                                        </p:tgtEl>
                                        <p:attrNameLst>
                                          <p:attrName>style.visibility</p:attrName>
                                        </p:attrNameLst>
                                      </p:cBhvr>
                                      <p:to>
                                        <p:strVal val="visible"/>
                                      </p:to>
                                    </p:set>
                                    <p:animEffect transition="in" filter="checkerboard(across)">
                                      <p:cBhvr>
                                        <p:cTn id="10" dur="500"/>
                                        <p:tgtEl>
                                          <p:spTgt spid="138035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380357">
                                            <p:txEl>
                                              <p:pRg st="2" end="2"/>
                                            </p:txEl>
                                          </p:spTgt>
                                        </p:tgtEl>
                                        <p:attrNameLst>
                                          <p:attrName>style.visibility</p:attrName>
                                        </p:attrNameLst>
                                      </p:cBhvr>
                                      <p:to>
                                        <p:strVal val="visible"/>
                                      </p:to>
                                    </p:set>
                                    <p:animEffect transition="in" filter="checkerboard(across)">
                                      <p:cBhvr>
                                        <p:cTn id="15" dur="500"/>
                                        <p:tgtEl>
                                          <p:spTgt spid="1380357">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1380357">
                                            <p:txEl>
                                              <p:pRg st="3" end="3"/>
                                            </p:txEl>
                                          </p:spTgt>
                                        </p:tgtEl>
                                        <p:attrNameLst>
                                          <p:attrName>style.visibility</p:attrName>
                                        </p:attrNameLst>
                                      </p:cBhvr>
                                      <p:to>
                                        <p:strVal val="visible"/>
                                      </p:to>
                                    </p:set>
                                    <p:animEffect transition="in" filter="checkerboard(across)">
                                      <p:cBhvr>
                                        <p:cTn id="18" dur="500"/>
                                        <p:tgtEl>
                                          <p:spTgt spid="13803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8" name="Rectangle 4"/>
          <p:cNvSpPr>
            <a:spLocks noGrp="1" noChangeArrowheads="1"/>
          </p:cNvSpPr>
          <p:nvPr>
            <p:ph type="title"/>
          </p:nvPr>
        </p:nvSpPr>
        <p:spPr/>
        <p:txBody>
          <a:bodyPr/>
          <a:lstStyle/>
          <a:p>
            <a:pPr algn="l">
              <a:defRPr/>
            </a:pPr>
            <a:r>
              <a:rPr lang="en-US" dirty="0" smtClean="0"/>
              <a:t>Laxatives</a:t>
            </a:r>
            <a:r>
              <a:rPr lang="id-ID" dirty="0" smtClean="0"/>
              <a:t> :</a:t>
            </a:r>
            <a:endParaRPr lang="en-US" dirty="0"/>
          </a:p>
        </p:txBody>
      </p:sp>
      <p:sp>
        <p:nvSpPr>
          <p:cNvPr id="1383429" name="Rectangle 5"/>
          <p:cNvSpPr>
            <a:spLocks noGrp="1" noChangeArrowheads="1"/>
          </p:cNvSpPr>
          <p:nvPr>
            <p:ph type="body" idx="1"/>
          </p:nvPr>
        </p:nvSpPr>
        <p:spPr/>
        <p:txBody>
          <a:bodyPr/>
          <a:lstStyle/>
          <a:p>
            <a:pPr>
              <a:defRPr/>
            </a:pPr>
            <a:r>
              <a:rPr lang="en-US" dirty="0"/>
              <a:t>Bulk forming</a:t>
            </a:r>
          </a:p>
          <a:p>
            <a:pPr>
              <a:defRPr/>
            </a:pPr>
            <a:r>
              <a:rPr lang="en-US" dirty="0"/>
              <a:t>Emollient</a:t>
            </a:r>
          </a:p>
          <a:p>
            <a:pPr>
              <a:defRPr/>
            </a:pPr>
            <a:r>
              <a:rPr lang="en-US" dirty="0" err="1"/>
              <a:t>Hyperosmotic</a:t>
            </a:r>
            <a:endParaRPr lang="en-US" dirty="0"/>
          </a:p>
          <a:p>
            <a:pPr>
              <a:defRPr/>
            </a:pPr>
            <a:r>
              <a:rPr lang="en-US" dirty="0"/>
              <a:t>Saline</a:t>
            </a:r>
          </a:p>
          <a:p>
            <a:pPr>
              <a:defRPr/>
            </a:pPr>
            <a:r>
              <a:rPr lang="en-US" dirty="0"/>
              <a:t>Stimulant</a:t>
            </a:r>
          </a:p>
        </p:txBody>
      </p:sp>
    </p:spTree>
    <p:extLst>
      <p:ext uri="{BB962C8B-B14F-4D97-AF65-F5344CB8AC3E}">
        <p14:creationId xmlns:p14="http://schemas.microsoft.com/office/powerpoint/2010/main" val="2834419733"/>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2" name="Rectangle 4"/>
          <p:cNvSpPr>
            <a:spLocks noGrp="1" noChangeArrowheads="1"/>
          </p:cNvSpPr>
          <p:nvPr>
            <p:ph type="title"/>
          </p:nvPr>
        </p:nvSpPr>
        <p:spPr/>
        <p:txBody>
          <a:bodyPr>
            <a:normAutofit fontScale="90000"/>
          </a:bodyPr>
          <a:lstStyle/>
          <a:p>
            <a:pPr>
              <a:defRPr/>
            </a:pPr>
            <a:r>
              <a:rPr lang="en-US" dirty="0"/>
              <a:t>Laxatives: </a:t>
            </a:r>
            <a:br>
              <a:rPr lang="en-US" dirty="0"/>
            </a:br>
            <a:r>
              <a:rPr lang="en-US" dirty="0"/>
              <a:t>Mechanism of Action </a:t>
            </a:r>
          </a:p>
        </p:txBody>
      </p:sp>
      <p:sp>
        <p:nvSpPr>
          <p:cNvPr id="1384453" name="Rectangle 5"/>
          <p:cNvSpPr>
            <a:spLocks noGrp="1" noChangeArrowheads="1"/>
          </p:cNvSpPr>
          <p:nvPr>
            <p:ph type="body" idx="1"/>
          </p:nvPr>
        </p:nvSpPr>
        <p:spPr/>
        <p:txBody>
          <a:bodyPr/>
          <a:lstStyle/>
          <a:p>
            <a:pPr>
              <a:buFontTx/>
              <a:buNone/>
              <a:defRPr/>
            </a:pPr>
            <a:r>
              <a:rPr lang="en-US" dirty="0"/>
              <a:t>Bulk forming</a:t>
            </a:r>
          </a:p>
          <a:p>
            <a:pPr>
              <a:defRPr/>
            </a:pPr>
            <a:r>
              <a:rPr lang="en-US" sz="2800" dirty="0"/>
              <a:t>High fiber</a:t>
            </a:r>
          </a:p>
          <a:p>
            <a:pPr>
              <a:defRPr/>
            </a:pPr>
            <a:r>
              <a:rPr lang="en-US" sz="2800" dirty="0"/>
              <a:t>Absorbs water to increase bulk</a:t>
            </a:r>
          </a:p>
          <a:p>
            <a:pPr>
              <a:defRPr/>
            </a:pPr>
            <a:r>
              <a:rPr lang="en-US" sz="2800" dirty="0"/>
              <a:t>Distends bowel to initiate reflex bowel activity</a:t>
            </a:r>
          </a:p>
          <a:p>
            <a:pPr>
              <a:defRPr/>
            </a:pPr>
            <a:r>
              <a:rPr lang="en-US" sz="2800" dirty="0"/>
              <a:t>Examples: 	</a:t>
            </a:r>
          </a:p>
          <a:p>
            <a:pPr lvl="1">
              <a:defRPr/>
            </a:pPr>
            <a:r>
              <a:rPr lang="en-US" sz="2400" dirty="0" err="1"/>
              <a:t>psyllium</a:t>
            </a:r>
            <a:r>
              <a:rPr lang="en-US" sz="2400" dirty="0"/>
              <a:t> (</a:t>
            </a:r>
            <a:r>
              <a:rPr lang="en-US" sz="2400" dirty="0">
                <a:solidFill>
                  <a:srgbClr val="FF3399"/>
                </a:solidFill>
              </a:rPr>
              <a:t>Metamucil</a:t>
            </a:r>
            <a:r>
              <a:rPr lang="en-US" sz="2400" dirty="0"/>
              <a:t>)</a:t>
            </a:r>
          </a:p>
          <a:p>
            <a:pPr lvl="1">
              <a:defRPr/>
            </a:pPr>
            <a:r>
              <a:rPr lang="en-US" sz="2400" dirty="0"/>
              <a:t>methylcellulose (</a:t>
            </a:r>
            <a:r>
              <a:rPr lang="en-US" sz="2400" dirty="0">
                <a:solidFill>
                  <a:srgbClr val="FF3399"/>
                </a:solidFill>
              </a:rPr>
              <a:t>Citrucel</a:t>
            </a:r>
            <a:r>
              <a:rPr lang="en-US" sz="2400" dirty="0"/>
              <a:t>)</a:t>
            </a:r>
          </a:p>
          <a:p>
            <a:pPr lvl="1">
              <a:defRPr/>
            </a:pPr>
            <a:r>
              <a:rPr lang="en-US" sz="2400" dirty="0" err="1"/>
              <a:t>polycarbophil</a:t>
            </a:r>
            <a:endParaRPr lang="en-US" sz="2400" dirty="0"/>
          </a:p>
        </p:txBody>
      </p:sp>
    </p:spTree>
    <p:extLst>
      <p:ext uri="{BB962C8B-B14F-4D97-AF65-F5344CB8AC3E}">
        <p14:creationId xmlns:p14="http://schemas.microsoft.com/office/powerpoint/2010/main" val="1376672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84453">
                                            <p:txEl>
                                              <p:pRg st="0" end="0"/>
                                            </p:txEl>
                                          </p:spTgt>
                                        </p:tgtEl>
                                        <p:attrNameLst>
                                          <p:attrName>style.visibility</p:attrName>
                                        </p:attrNameLst>
                                      </p:cBhvr>
                                      <p:to>
                                        <p:strVal val="visible"/>
                                      </p:to>
                                    </p:set>
                                    <p:animEffect transition="in" filter="checkerboard(across)">
                                      <p:cBhvr>
                                        <p:cTn id="7" dur="500"/>
                                        <p:tgtEl>
                                          <p:spTgt spid="138445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84453">
                                            <p:txEl>
                                              <p:pRg st="1" end="1"/>
                                            </p:txEl>
                                          </p:spTgt>
                                        </p:tgtEl>
                                        <p:attrNameLst>
                                          <p:attrName>style.visibility</p:attrName>
                                        </p:attrNameLst>
                                      </p:cBhvr>
                                      <p:to>
                                        <p:strVal val="visible"/>
                                      </p:to>
                                    </p:set>
                                    <p:animEffect transition="in" filter="checkerboard(across)">
                                      <p:cBhvr>
                                        <p:cTn id="10" dur="500"/>
                                        <p:tgtEl>
                                          <p:spTgt spid="138445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384453">
                                            <p:txEl>
                                              <p:pRg st="2" end="2"/>
                                            </p:txEl>
                                          </p:spTgt>
                                        </p:tgtEl>
                                        <p:attrNameLst>
                                          <p:attrName>style.visibility</p:attrName>
                                        </p:attrNameLst>
                                      </p:cBhvr>
                                      <p:to>
                                        <p:strVal val="visible"/>
                                      </p:to>
                                    </p:set>
                                    <p:animEffect transition="in" filter="checkerboard(across)">
                                      <p:cBhvr>
                                        <p:cTn id="13" dur="500"/>
                                        <p:tgtEl>
                                          <p:spTgt spid="138445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384453">
                                            <p:txEl>
                                              <p:pRg st="3" end="3"/>
                                            </p:txEl>
                                          </p:spTgt>
                                        </p:tgtEl>
                                        <p:attrNameLst>
                                          <p:attrName>style.visibility</p:attrName>
                                        </p:attrNameLst>
                                      </p:cBhvr>
                                      <p:to>
                                        <p:strVal val="visible"/>
                                      </p:to>
                                    </p:set>
                                    <p:animEffect transition="in" filter="checkerboard(across)">
                                      <p:cBhvr>
                                        <p:cTn id="16" dur="500"/>
                                        <p:tgtEl>
                                          <p:spTgt spid="138445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384453">
                                            <p:txEl>
                                              <p:pRg st="4" end="4"/>
                                            </p:txEl>
                                          </p:spTgt>
                                        </p:tgtEl>
                                        <p:attrNameLst>
                                          <p:attrName>style.visibility</p:attrName>
                                        </p:attrNameLst>
                                      </p:cBhvr>
                                      <p:to>
                                        <p:strVal val="visible"/>
                                      </p:to>
                                    </p:set>
                                    <p:animEffect transition="in" filter="checkerboard(across)">
                                      <p:cBhvr>
                                        <p:cTn id="21" dur="500"/>
                                        <p:tgtEl>
                                          <p:spTgt spid="1384453">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384453">
                                            <p:txEl>
                                              <p:pRg st="5" end="5"/>
                                            </p:txEl>
                                          </p:spTgt>
                                        </p:tgtEl>
                                        <p:attrNameLst>
                                          <p:attrName>style.visibility</p:attrName>
                                        </p:attrNameLst>
                                      </p:cBhvr>
                                      <p:to>
                                        <p:strVal val="visible"/>
                                      </p:to>
                                    </p:set>
                                    <p:animEffect transition="in" filter="checkerboard(across)">
                                      <p:cBhvr>
                                        <p:cTn id="24" dur="500"/>
                                        <p:tgtEl>
                                          <p:spTgt spid="1384453">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384453">
                                            <p:txEl>
                                              <p:pRg st="6" end="6"/>
                                            </p:txEl>
                                          </p:spTgt>
                                        </p:tgtEl>
                                        <p:attrNameLst>
                                          <p:attrName>style.visibility</p:attrName>
                                        </p:attrNameLst>
                                      </p:cBhvr>
                                      <p:to>
                                        <p:strVal val="visible"/>
                                      </p:to>
                                    </p:set>
                                    <p:animEffect transition="in" filter="checkerboard(across)">
                                      <p:cBhvr>
                                        <p:cTn id="27" dur="500"/>
                                        <p:tgtEl>
                                          <p:spTgt spid="1384453">
                                            <p:txEl>
                                              <p:pRg st="6" end="6"/>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384453">
                                            <p:txEl>
                                              <p:pRg st="7" end="7"/>
                                            </p:txEl>
                                          </p:spTgt>
                                        </p:tgtEl>
                                        <p:attrNameLst>
                                          <p:attrName>style.visibility</p:attrName>
                                        </p:attrNameLst>
                                      </p:cBhvr>
                                      <p:to>
                                        <p:strVal val="visible"/>
                                      </p:to>
                                    </p:set>
                                    <p:animEffect transition="in" filter="checkerboard(across)">
                                      <p:cBhvr>
                                        <p:cTn id="30" dur="500"/>
                                        <p:tgtEl>
                                          <p:spTgt spid="138445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6" name="Rectangle 4"/>
          <p:cNvSpPr>
            <a:spLocks noGrp="1" noChangeArrowheads="1"/>
          </p:cNvSpPr>
          <p:nvPr>
            <p:ph type="title"/>
          </p:nvPr>
        </p:nvSpPr>
        <p:spPr/>
        <p:txBody>
          <a:bodyPr>
            <a:normAutofit fontScale="90000"/>
          </a:bodyPr>
          <a:lstStyle/>
          <a:p>
            <a:pPr>
              <a:defRPr/>
            </a:pPr>
            <a:r>
              <a:rPr lang="en-US" dirty="0"/>
              <a:t>Laxatives: </a:t>
            </a:r>
            <a:br>
              <a:rPr lang="en-US" dirty="0"/>
            </a:br>
            <a:r>
              <a:rPr lang="en-US" dirty="0"/>
              <a:t>Mechanism of Action </a:t>
            </a:r>
          </a:p>
        </p:txBody>
      </p:sp>
      <p:sp>
        <p:nvSpPr>
          <p:cNvPr id="1385477" name="Rectangle 5"/>
          <p:cNvSpPr>
            <a:spLocks noGrp="1" noChangeArrowheads="1"/>
          </p:cNvSpPr>
          <p:nvPr>
            <p:ph type="body" idx="1"/>
          </p:nvPr>
        </p:nvSpPr>
        <p:spPr/>
        <p:txBody>
          <a:bodyPr/>
          <a:lstStyle/>
          <a:p>
            <a:pPr>
              <a:buFontTx/>
              <a:buNone/>
              <a:defRPr/>
            </a:pPr>
            <a:r>
              <a:rPr lang="en-US" dirty="0"/>
              <a:t>Emollient</a:t>
            </a:r>
          </a:p>
          <a:p>
            <a:pPr>
              <a:defRPr/>
            </a:pPr>
            <a:r>
              <a:rPr lang="en-US" sz="2800" dirty="0"/>
              <a:t>Stool softeners and lubricants</a:t>
            </a:r>
          </a:p>
          <a:p>
            <a:pPr>
              <a:defRPr/>
            </a:pPr>
            <a:r>
              <a:rPr lang="en-US" sz="2800" dirty="0"/>
              <a:t>Promote more water and fat in the stools</a:t>
            </a:r>
          </a:p>
          <a:p>
            <a:pPr>
              <a:defRPr/>
            </a:pPr>
            <a:r>
              <a:rPr lang="en-US" sz="2800" dirty="0"/>
              <a:t>Lubricate the fecal material and intestinal walls</a:t>
            </a:r>
          </a:p>
          <a:p>
            <a:pPr>
              <a:defRPr/>
            </a:pPr>
            <a:r>
              <a:rPr lang="en-US" sz="2800" dirty="0"/>
              <a:t>Examples:	</a:t>
            </a:r>
          </a:p>
          <a:p>
            <a:pPr lvl="1">
              <a:defRPr/>
            </a:pPr>
            <a:r>
              <a:rPr lang="en-US" sz="2400" dirty="0"/>
              <a:t>Stool softeners: </a:t>
            </a:r>
            <a:r>
              <a:rPr lang="en-US" sz="2400" dirty="0" err="1"/>
              <a:t>docusate</a:t>
            </a:r>
            <a:r>
              <a:rPr lang="en-US" sz="2400" dirty="0"/>
              <a:t> salts (</a:t>
            </a:r>
            <a:r>
              <a:rPr lang="en-US" sz="2400" dirty="0" err="1">
                <a:solidFill>
                  <a:srgbClr val="99FF66"/>
                </a:solidFill>
              </a:rPr>
              <a:t>Colace</a:t>
            </a:r>
            <a:r>
              <a:rPr lang="en-US" sz="2400" dirty="0">
                <a:solidFill>
                  <a:srgbClr val="99FF66"/>
                </a:solidFill>
              </a:rPr>
              <a:t>, </a:t>
            </a:r>
            <a:r>
              <a:rPr lang="en-US" sz="2400" dirty="0" err="1">
                <a:solidFill>
                  <a:srgbClr val="99FF66"/>
                </a:solidFill>
              </a:rPr>
              <a:t>Surfak</a:t>
            </a:r>
            <a:r>
              <a:rPr lang="en-US" sz="2400" dirty="0"/>
              <a:t>)</a:t>
            </a:r>
          </a:p>
          <a:p>
            <a:pPr lvl="1">
              <a:defRPr/>
            </a:pPr>
            <a:r>
              <a:rPr lang="en-US" sz="2400" dirty="0"/>
              <a:t>Lubricants: mineral oil</a:t>
            </a:r>
          </a:p>
        </p:txBody>
      </p:sp>
    </p:spTree>
    <p:extLst>
      <p:ext uri="{BB962C8B-B14F-4D97-AF65-F5344CB8AC3E}">
        <p14:creationId xmlns:p14="http://schemas.microsoft.com/office/powerpoint/2010/main" val="3408638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85477">
                                            <p:txEl>
                                              <p:pRg st="0" end="0"/>
                                            </p:txEl>
                                          </p:spTgt>
                                        </p:tgtEl>
                                        <p:attrNameLst>
                                          <p:attrName>style.visibility</p:attrName>
                                        </p:attrNameLst>
                                      </p:cBhvr>
                                      <p:to>
                                        <p:strVal val="visible"/>
                                      </p:to>
                                    </p:set>
                                    <p:animEffect transition="in" filter="checkerboard(across)">
                                      <p:cBhvr>
                                        <p:cTn id="7" dur="500"/>
                                        <p:tgtEl>
                                          <p:spTgt spid="138547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85477">
                                            <p:txEl>
                                              <p:pRg st="1" end="1"/>
                                            </p:txEl>
                                          </p:spTgt>
                                        </p:tgtEl>
                                        <p:attrNameLst>
                                          <p:attrName>style.visibility</p:attrName>
                                        </p:attrNameLst>
                                      </p:cBhvr>
                                      <p:to>
                                        <p:strVal val="visible"/>
                                      </p:to>
                                    </p:set>
                                    <p:animEffect transition="in" filter="checkerboard(across)">
                                      <p:cBhvr>
                                        <p:cTn id="10" dur="500"/>
                                        <p:tgtEl>
                                          <p:spTgt spid="1385477">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385477">
                                            <p:txEl>
                                              <p:pRg st="2" end="2"/>
                                            </p:txEl>
                                          </p:spTgt>
                                        </p:tgtEl>
                                        <p:attrNameLst>
                                          <p:attrName>style.visibility</p:attrName>
                                        </p:attrNameLst>
                                      </p:cBhvr>
                                      <p:to>
                                        <p:strVal val="visible"/>
                                      </p:to>
                                    </p:set>
                                    <p:animEffect transition="in" filter="checkerboard(across)">
                                      <p:cBhvr>
                                        <p:cTn id="13" dur="500"/>
                                        <p:tgtEl>
                                          <p:spTgt spid="1385477">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385477">
                                            <p:txEl>
                                              <p:pRg st="3" end="3"/>
                                            </p:txEl>
                                          </p:spTgt>
                                        </p:tgtEl>
                                        <p:attrNameLst>
                                          <p:attrName>style.visibility</p:attrName>
                                        </p:attrNameLst>
                                      </p:cBhvr>
                                      <p:to>
                                        <p:strVal val="visible"/>
                                      </p:to>
                                    </p:set>
                                    <p:animEffect transition="in" filter="checkerboard(across)">
                                      <p:cBhvr>
                                        <p:cTn id="16" dur="500"/>
                                        <p:tgtEl>
                                          <p:spTgt spid="138547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385477">
                                            <p:txEl>
                                              <p:pRg st="4" end="4"/>
                                            </p:txEl>
                                          </p:spTgt>
                                        </p:tgtEl>
                                        <p:attrNameLst>
                                          <p:attrName>style.visibility</p:attrName>
                                        </p:attrNameLst>
                                      </p:cBhvr>
                                      <p:to>
                                        <p:strVal val="visible"/>
                                      </p:to>
                                    </p:set>
                                    <p:animEffect transition="in" filter="checkerboard(across)">
                                      <p:cBhvr>
                                        <p:cTn id="21" dur="500"/>
                                        <p:tgtEl>
                                          <p:spTgt spid="1385477">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385477">
                                            <p:txEl>
                                              <p:pRg st="5" end="5"/>
                                            </p:txEl>
                                          </p:spTgt>
                                        </p:tgtEl>
                                        <p:attrNameLst>
                                          <p:attrName>style.visibility</p:attrName>
                                        </p:attrNameLst>
                                      </p:cBhvr>
                                      <p:to>
                                        <p:strVal val="visible"/>
                                      </p:to>
                                    </p:set>
                                    <p:animEffect transition="in" filter="checkerboard(across)">
                                      <p:cBhvr>
                                        <p:cTn id="24" dur="500"/>
                                        <p:tgtEl>
                                          <p:spTgt spid="1385477">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385477">
                                            <p:txEl>
                                              <p:pRg st="6" end="6"/>
                                            </p:txEl>
                                          </p:spTgt>
                                        </p:tgtEl>
                                        <p:attrNameLst>
                                          <p:attrName>style.visibility</p:attrName>
                                        </p:attrNameLst>
                                      </p:cBhvr>
                                      <p:to>
                                        <p:strVal val="visible"/>
                                      </p:to>
                                    </p:set>
                                    <p:animEffect transition="in" filter="checkerboard(across)">
                                      <p:cBhvr>
                                        <p:cTn id="27" dur="500"/>
                                        <p:tgtEl>
                                          <p:spTgt spid="13854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antibacterials</a:t>
            </a:r>
            <a:endParaRPr lang="en-US" dirty="0"/>
          </a:p>
        </p:txBody>
      </p:sp>
      <p:sp>
        <p:nvSpPr>
          <p:cNvPr id="3" name="Content Placeholder 2"/>
          <p:cNvSpPr>
            <a:spLocks noGrp="1"/>
          </p:cNvSpPr>
          <p:nvPr>
            <p:ph idx="1"/>
          </p:nvPr>
        </p:nvSpPr>
        <p:spPr/>
        <p:txBody>
          <a:bodyPr/>
          <a:lstStyle/>
          <a:p>
            <a:pPr marL="0" indent="0">
              <a:buNone/>
            </a:pPr>
            <a:r>
              <a:rPr lang="en-US" altLang="en-US" dirty="0"/>
              <a:t>Mechanism of Action:</a:t>
            </a:r>
          </a:p>
          <a:p>
            <a:pPr lvl="1">
              <a:buFontTx/>
              <a:buNone/>
            </a:pPr>
            <a:r>
              <a:rPr lang="en-US" altLang="en-US" dirty="0"/>
              <a:t>1. Inhibition of cell wall synthesis - Bactericidal</a:t>
            </a:r>
          </a:p>
          <a:p>
            <a:pPr lvl="1">
              <a:buFontTx/>
              <a:buNone/>
            </a:pPr>
            <a:r>
              <a:rPr lang="en-US" altLang="en-US" dirty="0"/>
              <a:t>2. Alteration in membrane permeability - ‘</a:t>
            </a:r>
            <a:r>
              <a:rPr lang="en-US" altLang="en-US" dirty="0" err="1"/>
              <a:t>Cidal</a:t>
            </a:r>
            <a:r>
              <a:rPr lang="en-US" altLang="en-US" dirty="0"/>
              <a:t>’ or ‘Static’</a:t>
            </a:r>
          </a:p>
          <a:p>
            <a:pPr lvl="1">
              <a:buFontTx/>
              <a:buNone/>
            </a:pPr>
            <a:r>
              <a:rPr lang="en-US" altLang="en-US" dirty="0"/>
              <a:t>3. Inhibition protein synthesis - ‘</a:t>
            </a:r>
            <a:r>
              <a:rPr lang="en-US" altLang="en-US" dirty="0" err="1"/>
              <a:t>Cidal</a:t>
            </a:r>
            <a:r>
              <a:rPr lang="en-US" altLang="en-US" dirty="0"/>
              <a:t>’ or ‘Static’</a:t>
            </a:r>
          </a:p>
          <a:p>
            <a:pPr lvl="1">
              <a:buFontTx/>
              <a:buNone/>
            </a:pPr>
            <a:r>
              <a:rPr lang="en-US" altLang="en-US" dirty="0"/>
              <a:t>4. Inhibition of bacterial RNA &amp; DNA - Inhibits synthesis of RNA &amp; DNA</a:t>
            </a:r>
          </a:p>
          <a:p>
            <a:pPr lvl="1">
              <a:buFontTx/>
              <a:buNone/>
            </a:pPr>
            <a:r>
              <a:rPr lang="en-US" altLang="en-US" dirty="0"/>
              <a:t>5. Interferes with metabolism in the cell - ‘Static’</a:t>
            </a:r>
          </a:p>
          <a:p>
            <a:endParaRPr lang="en-US" dirty="0"/>
          </a:p>
        </p:txBody>
      </p:sp>
    </p:spTree>
    <p:extLst>
      <p:ext uri="{BB962C8B-B14F-4D97-AF65-F5344CB8AC3E}">
        <p14:creationId xmlns:p14="http://schemas.microsoft.com/office/powerpoint/2010/main" val="821990687"/>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500" name="Rectangle 4"/>
          <p:cNvSpPr>
            <a:spLocks noGrp="1" noChangeArrowheads="1"/>
          </p:cNvSpPr>
          <p:nvPr>
            <p:ph type="title"/>
          </p:nvPr>
        </p:nvSpPr>
        <p:spPr>
          <a:xfrm>
            <a:off x="1049867" y="533400"/>
            <a:ext cx="6908800" cy="1143000"/>
          </a:xfrm>
        </p:spPr>
        <p:txBody>
          <a:bodyPr>
            <a:normAutofit fontScale="90000"/>
          </a:bodyPr>
          <a:lstStyle/>
          <a:p>
            <a:pPr>
              <a:defRPr/>
            </a:pPr>
            <a:r>
              <a:rPr lang="en-US" dirty="0"/>
              <a:t>Laxatives: </a:t>
            </a:r>
            <a:br>
              <a:rPr lang="en-US" dirty="0"/>
            </a:br>
            <a:r>
              <a:rPr lang="en-US" dirty="0"/>
              <a:t>Mechanism of Action </a:t>
            </a:r>
          </a:p>
        </p:txBody>
      </p:sp>
      <p:sp>
        <p:nvSpPr>
          <p:cNvPr id="1386501" name="Rectangle 5"/>
          <p:cNvSpPr>
            <a:spLocks noGrp="1" noChangeArrowheads="1"/>
          </p:cNvSpPr>
          <p:nvPr>
            <p:ph type="body" idx="1"/>
          </p:nvPr>
        </p:nvSpPr>
        <p:spPr/>
        <p:txBody>
          <a:bodyPr/>
          <a:lstStyle/>
          <a:p>
            <a:pPr>
              <a:lnSpc>
                <a:spcPct val="90000"/>
              </a:lnSpc>
              <a:buFontTx/>
              <a:buNone/>
              <a:defRPr/>
            </a:pPr>
            <a:r>
              <a:rPr lang="en-US" dirty="0" err="1"/>
              <a:t>Hyperosmotic</a:t>
            </a:r>
            <a:endParaRPr lang="en-US" dirty="0"/>
          </a:p>
          <a:p>
            <a:pPr>
              <a:lnSpc>
                <a:spcPct val="90000"/>
              </a:lnSpc>
              <a:defRPr/>
            </a:pPr>
            <a:r>
              <a:rPr lang="en-US" sz="2800" dirty="0"/>
              <a:t>Increase fecal water content</a:t>
            </a:r>
          </a:p>
          <a:p>
            <a:pPr>
              <a:lnSpc>
                <a:spcPct val="90000"/>
              </a:lnSpc>
              <a:defRPr/>
            </a:pPr>
            <a:r>
              <a:rPr lang="en-US" sz="2800" dirty="0"/>
              <a:t>Result: bowel distention, increased peristalsis, and evacuation</a:t>
            </a:r>
          </a:p>
          <a:p>
            <a:pPr>
              <a:lnSpc>
                <a:spcPct val="90000"/>
              </a:lnSpc>
              <a:defRPr/>
            </a:pPr>
            <a:r>
              <a:rPr lang="en-US" sz="2800" dirty="0"/>
              <a:t>Examples:	</a:t>
            </a:r>
          </a:p>
          <a:p>
            <a:pPr lvl="1">
              <a:lnSpc>
                <a:spcPct val="90000"/>
              </a:lnSpc>
              <a:defRPr/>
            </a:pPr>
            <a:r>
              <a:rPr lang="en-US" sz="2400" dirty="0"/>
              <a:t>polyethylene glycol (</a:t>
            </a:r>
            <a:r>
              <a:rPr lang="en-US" sz="2400" dirty="0" err="1">
                <a:solidFill>
                  <a:srgbClr val="FF3399"/>
                </a:solidFill>
              </a:rPr>
              <a:t>GoLYTELY</a:t>
            </a:r>
            <a:r>
              <a:rPr lang="en-US" sz="2400" dirty="0"/>
              <a:t>)</a:t>
            </a:r>
          </a:p>
          <a:p>
            <a:pPr lvl="1">
              <a:lnSpc>
                <a:spcPct val="90000"/>
              </a:lnSpc>
              <a:defRPr/>
            </a:pPr>
            <a:r>
              <a:rPr lang="en-US" sz="2400" dirty="0" err="1"/>
              <a:t>sorbitol</a:t>
            </a:r>
            <a:endParaRPr lang="en-US" sz="2400" dirty="0"/>
          </a:p>
          <a:p>
            <a:pPr lvl="1">
              <a:lnSpc>
                <a:spcPct val="90000"/>
              </a:lnSpc>
              <a:defRPr/>
            </a:pPr>
            <a:r>
              <a:rPr lang="en-US" sz="2400" dirty="0"/>
              <a:t>glycerin</a:t>
            </a:r>
          </a:p>
          <a:p>
            <a:pPr lvl="1">
              <a:lnSpc>
                <a:spcPct val="90000"/>
              </a:lnSpc>
              <a:defRPr/>
            </a:pPr>
            <a:r>
              <a:rPr lang="en-US" sz="2400" dirty="0" err="1"/>
              <a:t>lactulose</a:t>
            </a:r>
            <a:r>
              <a:rPr lang="en-US" sz="2400" dirty="0"/>
              <a:t> (</a:t>
            </a:r>
            <a:r>
              <a:rPr lang="en-US" sz="2400" dirty="0" err="1">
                <a:solidFill>
                  <a:srgbClr val="FF3399"/>
                </a:solidFill>
              </a:rPr>
              <a:t>Chronulac</a:t>
            </a:r>
            <a:r>
              <a:rPr lang="en-US" sz="2400" dirty="0"/>
              <a:t>)</a:t>
            </a:r>
          </a:p>
        </p:txBody>
      </p:sp>
    </p:spTree>
    <p:extLst>
      <p:ext uri="{BB962C8B-B14F-4D97-AF65-F5344CB8AC3E}">
        <p14:creationId xmlns:p14="http://schemas.microsoft.com/office/powerpoint/2010/main" val="4130810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86501">
                                            <p:txEl>
                                              <p:pRg st="0" end="0"/>
                                            </p:txEl>
                                          </p:spTgt>
                                        </p:tgtEl>
                                        <p:attrNameLst>
                                          <p:attrName>style.visibility</p:attrName>
                                        </p:attrNameLst>
                                      </p:cBhvr>
                                      <p:to>
                                        <p:strVal val="visible"/>
                                      </p:to>
                                    </p:set>
                                    <p:animEffect transition="in" filter="checkerboard(across)">
                                      <p:cBhvr>
                                        <p:cTn id="7" dur="500"/>
                                        <p:tgtEl>
                                          <p:spTgt spid="138650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86501">
                                            <p:txEl>
                                              <p:pRg st="1" end="1"/>
                                            </p:txEl>
                                          </p:spTgt>
                                        </p:tgtEl>
                                        <p:attrNameLst>
                                          <p:attrName>style.visibility</p:attrName>
                                        </p:attrNameLst>
                                      </p:cBhvr>
                                      <p:to>
                                        <p:strVal val="visible"/>
                                      </p:to>
                                    </p:set>
                                    <p:animEffect transition="in" filter="checkerboard(across)">
                                      <p:cBhvr>
                                        <p:cTn id="10" dur="500"/>
                                        <p:tgtEl>
                                          <p:spTgt spid="1386501">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386501">
                                            <p:txEl>
                                              <p:pRg st="2" end="2"/>
                                            </p:txEl>
                                          </p:spTgt>
                                        </p:tgtEl>
                                        <p:attrNameLst>
                                          <p:attrName>style.visibility</p:attrName>
                                        </p:attrNameLst>
                                      </p:cBhvr>
                                      <p:to>
                                        <p:strVal val="visible"/>
                                      </p:to>
                                    </p:set>
                                    <p:animEffect transition="in" filter="checkerboard(across)">
                                      <p:cBhvr>
                                        <p:cTn id="13" dur="500"/>
                                        <p:tgtEl>
                                          <p:spTgt spid="138650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386501">
                                            <p:txEl>
                                              <p:pRg st="3" end="3"/>
                                            </p:txEl>
                                          </p:spTgt>
                                        </p:tgtEl>
                                        <p:attrNameLst>
                                          <p:attrName>style.visibility</p:attrName>
                                        </p:attrNameLst>
                                      </p:cBhvr>
                                      <p:to>
                                        <p:strVal val="visible"/>
                                      </p:to>
                                    </p:set>
                                    <p:animEffect transition="in" filter="checkerboard(across)">
                                      <p:cBhvr>
                                        <p:cTn id="18" dur="500"/>
                                        <p:tgtEl>
                                          <p:spTgt spid="1386501">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386501">
                                            <p:txEl>
                                              <p:pRg st="4" end="4"/>
                                            </p:txEl>
                                          </p:spTgt>
                                        </p:tgtEl>
                                        <p:attrNameLst>
                                          <p:attrName>style.visibility</p:attrName>
                                        </p:attrNameLst>
                                      </p:cBhvr>
                                      <p:to>
                                        <p:strVal val="visible"/>
                                      </p:to>
                                    </p:set>
                                    <p:animEffect transition="in" filter="checkerboard(across)">
                                      <p:cBhvr>
                                        <p:cTn id="21" dur="500"/>
                                        <p:tgtEl>
                                          <p:spTgt spid="1386501">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386501">
                                            <p:txEl>
                                              <p:pRg st="5" end="5"/>
                                            </p:txEl>
                                          </p:spTgt>
                                        </p:tgtEl>
                                        <p:attrNameLst>
                                          <p:attrName>style.visibility</p:attrName>
                                        </p:attrNameLst>
                                      </p:cBhvr>
                                      <p:to>
                                        <p:strVal val="visible"/>
                                      </p:to>
                                    </p:set>
                                    <p:animEffect transition="in" filter="checkerboard(across)">
                                      <p:cBhvr>
                                        <p:cTn id="24" dur="500"/>
                                        <p:tgtEl>
                                          <p:spTgt spid="1386501">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386501">
                                            <p:txEl>
                                              <p:pRg st="6" end="6"/>
                                            </p:txEl>
                                          </p:spTgt>
                                        </p:tgtEl>
                                        <p:attrNameLst>
                                          <p:attrName>style.visibility</p:attrName>
                                        </p:attrNameLst>
                                      </p:cBhvr>
                                      <p:to>
                                        <p:strVal val="visible"/>
                                      </p:to>
                                    </p:set>
                                    <p:animEffect transition="in" filter="checkerboard(across)">
                                      <p:cBhvr>
                                        <p:cTn id="27" dur="500"/>
                                        <p:tgtEl>
                                          <p:spTgt spid="1386501">
                                            <p:txEl>
                                              <p:pRg st="6" end="6"/>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386501">
                                            <p:txEl>
                                              <p:pRg st="7" end="7"/>
                                            </p:txEl>
                                          </p:spTgt>
                                        </p:tgtEl>
                                        <p:attrNameLst>
                                          <p:attrName>style.visibility</p:attrName>
                                        </p:attrNameLst>
                                      </p:cBhvr>
                                      <p:to>
                                        <p:strVal val="visible"/>
                                      </p:to>
                                    </p:set>
                                    <p:animEffect transition="in" filter="checkerboard(across)">
                                      <p:cBhvr>
                                        <p:cTn id="30" dur="500"/>
                                        <p:tgtEl>
                                          <p:spTgt spid="138650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524" name="Rectangle 4"/>
          <p:cNvSpPr>
            <a:spLocks noGrp="1" noChangeArrowheads="1"/>
          </p:cNvSpPr>
          <p:nvPr>
            <p:ph type="title"/>
          </p:nvPr>
        </p:nvSpPr>
        <p:spPr/>
        <p:txBody>
          <a:bodyPr>
            <a:normAutofit fontScale="90000"/>
          </a:bodyPr>
          <a:lstStyle/>
          <a:p>
            <a:pPr>
              <a:defRPr/>
            </a:pPr>
            <a:r>
              <a:rPr lang="en-US" dirty="0"/>
              <a:t>Laxatives: </a:t>
            </a:r>
            <a:br>
              <a:rPr lang="en-US" dirty="0"/>
            </a:br>
            <a:r>
              <a:rPr lang="en-US" dirty="0"/>
              <a:t>Mechanism of Action </a:t>
            </a:r>
          </a:p>
        </p:txBody>
      </p:sp>
      <p:sp>
        <p:nvSpPr>
          <p:cNvPr id="1387525" name="Rectangle 5"/>
          <p:cNvSpPr>
            <a:spLocks noGrp="1" noChangeArrowheads="1"/>
          </p:cNvSpPr>
          <p:nvPr>
            <p:ph type="body" idx="1"/>
          </p:nvPr>
        </p:nvSpPr>
        <p:spPr/>
        <p:txBody>
          <a:bodyPr/>
          <a:lstStyle/>
          <a:p>
            <a:pPr>
              <a:buFontTx/>
              <a:buNone/>
              <a:defRPr/>
            </a:pPr>
            <a:r>
              <a:rPr lang="en-US" dirty="0"/>
              <a:t>Saline</a:t>
            </a:r>
          </a:p>
          <a:p>
            <a:pPr>
              <a:defRPr/>
            </a:pPr>
            <a:r>
              <a:rPr lang="en-US" dirty="0"/>
              <a:t>Increase osmotic pressure within the intestinal tract, causing more water to enter the intestines</a:t>
            </a:r>
          </a:p>
          <a:p>
            <a:pPr>
              <a:defRPr/>
            </a:pPr>
            <a:r>
              <a:rPr lang="en-US" dirty="0"/>
              <a:t>Result: bowel distention, increased peristalsis, and evacuation</a:t>
            </a:r>
          </a:p>
        </p:txBody>
      </p:sp>
    </p:spTree>
    <p:extLst>
      <p:ext uri="{BB962C8B-B14F-4D97-AF65-F5344CB8AC3E}">
        <p14:creationId xmlns:p14="http://schemas.microsoft.com/office/powerpoint/2010/main" val="3593414087"/>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9" name="Rectangle 5"/>
          <p:cNvSpPr>
            <a:spLocks noGrp="1" noChangeArrowheads="1"/>
          </p:cNvSpPr>
          <p:nvPr>
            <p:ph type="body" idx="1"/>
          </p:nvPr>
        </p:nvSpPr>
        <p:spPr/>
        <p:txBody>
          <a:bodyPr/>
          <a:lstStyle/>
          <a:p>
            <a:pPr>
              <a:defRPr/>
            </a:pPr>
            <a:r>
              <a:rPr lang="en-US"/>
              <a:t>Saline laxative examples:	</a:t>
            </a:r>
          </a:p>
          <a:p>
            <a:pPr lvl="1">
              <a:defRPr/>
            </a:pPr>
            <a:r>
              <a:rPr lang="en-US"/>
              <a:t>magnesium sulfate (Epsom salts)</a:t>
            </a:r>
          </a:p>
          <a:p>
            <a:pPr lvl="1">
              <a:defRPr/>
            </a:pPr>
            <a:r>
              <a:rPr lang="en-US"/>
              <a:t>magnesium hydroxide (</a:t>
            </a:r>
            <a:r>
              <a:rPr lang="en-US">
                <a:solidFill>
                  <a:srgbClr val="FF3399"/>
                </a:solidFill>
              </a:rPr>
              <a:t>MOM</a:t>
            </a:r>
            <a:r>
              <a:rPr lang="en-US"/>
              <a:t>)</a:t>
            </a:r>
          </a:p>
          <a:p>
            <a:pPr lvl="1">
              <a:defRPr/>
            </a:pPr>
            <a:r>
              <a:rPr lang="en-US"/>
              <a:t>magnesium citrate</a:t>
            </a:r>
          </a:p>
          <a:p>
            <a:pPr lvl="1">
              <a:defRPr/>
            </a:pPr>
            <a:r>
              <a:rPr lang="en-US"/>
              <a:t>sodium phosphate (</a:t>
            </a:r>
            <a:r>
              <a:rPr lang="en-US">
                <a:solidFill>
                  <a:srgbClr val="FF3399"/>
                </a:solidFill>
              </a:rPr>
              <a:t>Fleet Phospho-Soda, Fleet enema</a:t>
            </a:r>
            <a:r>
              <a:rPr lang="en-US"/>
              <a:t>)</a:t>
            </a:r>
          </a:p>
          <a:p>
            <a:pPr>
              <a:defRPr/>
            </a:pPr>
            <a:endParaRPr lang="en-US"/>
          </a:p>
        </p:txBody>
      </p:sp>
    </p:spTree>
    <p:extLst>
      <p:ext uri="{BB962C8B-B14F-4D97-AF65-F5344CB8AC3E}">
        <p14:creationId xmlns:p14="http://schemas.microsoft.com/office/powerpoint/2010/main" val="1777348619"/>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2" name="Rectangle 4"/>
          <p:cNvSpPr>
            <a:spLocks noGrp="1" noChangeArrowheads="1"/>
          </p:cNvSpPr>
          <p:nvPr>
            <p:ph type="title"/>
          </p:nvPr>
        </p:nvSpPr>
        <p:spPr/>
        <p:txBody>
          <a:bodyPr>
            <a:normAutofit fontScale="90000"/>
          </a:bodyPr>
          <a:lstStyle/>
          <a:p>
            <a:pPr>
              <a:defRPr/>
            </a:pPr>
            <a:r>
              <a:rPr lang="en-US" dirty="0"/>
              <a:t>Laxatives: </a:t>
            </a:r>
            <a:br>
              <a:rPr lang="en-US" dirty="0"/>
            </a:br>
            <a:r>
              <a:rPr lang="en-US" dirty="0"/>
              <a:t>Mechanism of Action </a:t>
            </a:r>
          </a:p>
        </p:txBody>
      </p:sp>
      <p:sp>
        <p:nvSpPr>
          <p:cNvPr id="1389573" name="Rectangle 5"/>
          <p:cNvSpPr>
            <a:spLocks noGrp="1" noChangeArrowheads="1"/>
          </p:cNvSpPr>
          <p:nvPr>
            <p:ph type="body" idx="1"/>
          </p:nvPr>
        </p:nvSpPr>
        <p:spPr/>
        <p:txBody>
          <a:bodyPr/>
          <a:lstStyle/>
          <a:p>
            <a:pPr>
              <a:buFontTx/>
              <a:buNone/>
              <a:defRPr/>
            </a:pPr>
            <a:r>
              <a:rPr lang="en-US" dirty="0"/>
              <a:t>Stimulant</a:t>
            </a:r>
          </a:p>
          <a:p>
            <a:pPr>
              <a:defRPr/>
            </a:pPr>
            <a:r>
              <a:rPr lang="en-US" sz="2800" dirty="0"/>
              <a:t>Increases peristalsis via intestinal nerve stimulation</a:t>
            </a:r>
          </a:p>
          <a:p>
            <a:pPr>
              <a:defRPr/>
            </a:pPr>
            <a:r>
              <a:rPr lang="en-US" sz="2800" dirty="0"/>
              <a:t>Examples:</a:t>
            </a:r>
          </a:p>
          <a:p>
            <a:pPr lvl="1">
              <a:defRPr/>
            </a:pPr>
            <a:r>
              <a:rPr lang="en-US" sz="2400" dirty="0"/>
              <a:t>castor oil</a:t>
            </a:r>
          </a:p>
          <a:p>
            <a:pPr lvl="1">
              <a:defRPr/>
            </a:pPr>
            <a:r>
              <a:rPr lang="en-US" sz="2400" dirty="0" err="1"/>
              <a:t>senna</a:t>
            </a:r>
            <a:endParaRPr lang="en-US" sz="2400" dirty="0"/>
          </a:p>
          <a:p>
            <a:pPr lvl="1">
              <a:defRPr/>
            </a:pPr>
            <a:r>
              <a:rPr lang="en-US" sz="2400" dirty="0"/>
              <a:t>cascara</a:t>
            </a:r>
          </a:p>
          <a:p>
            <a:pPr lvl="1">
              <a:defRPr/>
            </a:pPr>
            <a:r>
              <a:rPr lang="en-US" sz="2400" dirty="0" err="1"/>
              <a:t>bisacodyl</a:t>
            </a:r>
            <a:r>
              <a:rPr lang="en-US" sz="2400" dirty="0"/>
              <a:t>	</a:t>
            </a:r>
            <a:r>
              <a:rPr lang="en-US" dirty="0"/>
              <a:t>	</a:t>
            </a:r>
          </a:p>
        </p:txBody>
      </p:sp>
    </p:spTree>
    <p:extLst>
      <p:ext uri="{BB962C8B-B14F-4D97-AF65-F5344CB8AC3E}">
        <p14:creationId xmlns:p14="http://schemas.microsoft.com/office/powerpoint/2010/main" val="737108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89573">
                                            <p:txEl>
                                              <p:pRg st="0" end="0"/>
                                            </p:txEl>
                                          </p:spTgt>
                                        </p:tgtEl>
                                        <p:attrNameLst>
                                          <p:attrName>style.visibility</p:attrName>
                                        </p:attrNameLst>
                                      </p:cBhvr>
                                      <p:to>
                                        <p:strVal val="visible"/>
                                      </p:to>
                                    </p:set>
                                    <p:animEffect transition="in" filter="checkerboard(across)">
                                      <p:cBhvr>
                                        <p:cTn id="7" dur="500"/>
                                        <p:tgtEl>
                                          <p:spTgt spid="138957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89573">
                                            <p:txEl>
                                              <p:pRg st="1" end="1"/>
                                            </p:txEl>
                                          </p:spTgt>
                                        </p:tgtEl>
                                        <p:attrNameLst>
                                          <p:attrName>style.visibility</p:attrName>
                                        </p:attrNameLst>
                                      </p:cBhvr>
                                      <p:to>
                                        <p:strVal val="visible"/>
                                      </p:to>
                                    </p:set>
                                    <p:animEffect transition="in" filter="checkerboard(across)">
                                      <p:cBhvr>
                                        <p:cTn id="10" dur="500"/>
                                        <p:tgtEl>
                                          <p:spTgt spid="138957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389573">
                                            <p:txEl>
                                              <p:pRg st="2" end="2"/>
                                            </p:txEl>
                                          </p:spTgt>
                                        </p:tgtEl>
                                        <p:attrNameLst>
                                          <p:attrName>style.visibility</p:attrName>
                                        </p:attrNameLst>
                                      </p:cBhvr>
                                      <p:to>
                                        <p:strVal val="visible"/>
                                      </p:to>
                                    </p:set>
                                    <p:animEffect transition="in" filter="checkerboard(across)">
                                      <p:cBhvr>
                                        <p:cTn id="15" dur="500"/>
                                        <p:tgtEl>
                                          <p:spTgt spid="138957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1389573">
                                            <p:txEl>
                                              <p:pRg st="3" end="3"/>
                                            </p:txEl>
                                          </p:spTgt>
                                        </p:tgtEl>
                                        <p:attrNameLst>
                                          <p:attrName>style.visibility</p:attrName>
                                        </p:attrNameLst>
                                      </p:cBhvr>
                                      <p:to>
                                        <p:strVal val="visible"/>
                                      </p:to>
                                    </p:set>
                                    <p:animEffect transition="in" filter="checkerboard(across)">
                                      <p:cBhvr>
                                        <p:cTn id="18" dur="500"/>
                                        <p:tgtEl>
                                          <p:spTgt spid="138957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389573">
                                            <p:txEl>
                                              <p:pRg st="4" end="4"/>
                                            </p:txEl>
                                          </p:spTgt>
                                        </p:tgtEl>
                                        <p:attrNameLst>
                                          <p:attrName>style.visibility</p:attrName>
                                        </p:attrNameLst>
                                      </p:cBhvr>
                                      <p:to>
                                        <p:strVal val="visible"/>
                                      </p:to>
                                    </p:set>
                                    <p:animEffect transition="in" filter="checkerboard(across)">
                                      <p:cBhvr>
                                        <p:cTn id="21" dur="500"/>
                                        <p:tgtEl>
                                          <p:spTgt spid="1389573">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389573">
                                            <p:txEl>
                                              <p:pRg st="5" end="5"/>
                                            </p:txEl>
                                          </p:spTgt>
                                        </p:tgtEl>
                                        <p:attrNameLst>
                                          <p:attrName>style.visibility</p:attrName>
                                        </p:attrNameLst>
                                      </p:cBhvr>
                                      <p:to>
                                        <p:strVal val="visible"/>
                                      </p:to>
                                    </p:set>
                                    <p:animEffect transition="in" filter="checkerboard(across)">
                                      <p:cBhvr>
                                        <p:cTn id="24" dur="500"/>
                                        <p:tgtEl>
                                          <p:spTgt spid="1389573">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389573">
                                            <p:txEl>
                                              <p:pRg st="6" end="6"/>
                                            </p:txEl>
                                          </p:spTgt>
                                        </p:tgtEl>
                                        <p:attrNameLst>
                                          <p:attrName>style.visibility</p:attrName>
                                        </p:attrNameLst>
                                      </p:cBhvr>
                                      <p:to>
                                        <p:strVal val="visible"/>
                                      </p:to>
                                    </p:set>
                                    <p:animEffect transition="in" filter="checkerboard(across)">
                                      <p:cBhvr>
                                        <p:cTn id="27" dur="500"/>
                                        <p:tgtEl>
                                          <p:spTgt spid="1389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8" name="Rectangle 4"/>
          <p:cNvSpPr>
            <a:spLocks noGrp="1" noChangeArrowheads="1"/>
          </p:cNvSpPr>
          <p:nvPr>
            <p:ph type="title"/>
          </p:nvPr>
        </p:nvSpPr>
        <p:spPr/>
        <p:txBody>
          <a:bodyPr/>
          <a:lstStyle/>
          <a:p>
            <a:pPr>
              <a:defRPr/>
            </a:pPr>
            <a:r>
              <a:rPr lang="en-US"/>
              <a:t>Laxatives: Side Effects</a:t>
            </a:r>
          </a:p>
        </p:txBody>
      </p:sp>
      <p:sp>
        <p:nvSpPr>
          <p:cNvPr id="1393669" name="Rectangle 5"/>
          <p:cNvSpPr>
            <a:spLocks noGrp="1" noChangeArrowheads="1"/>
          </p:cNvSpPr>
          <p:nvPr>
            <p:ph type="body" idx="1"/>
          </p:nvPr>
        </p:nvSpPr>
        <p:spPr/>
        <p:txBody>
          <a:bodyPr/>
          <a:lstStyle/>
          <a:p>
            <a:pPr>
              <a:defRPr/>
            </a:pPr>
            <a:r>
              <a:rPr lang="en-US" sz="2800" dirty="0"/>
              <a:t>Bulk forming</a:t>
            </a:r>
          </a:p>
          <a:p>
            <a:pPr lvl="1">
              <a:defRPr/>
            </a:pPr>
            <a:r>
              <a:rPr lang="en-US" sz="2400" dirty="0"/>
              <a:t>Impaction</a:t>
            </a:r>
          </a:p>
          <a:p>
            <a:pPr lvl="1">
              <a:defRPr/>
            </a:pPr>
            <a:r>
              <a:rPr lang="en-US" sz="2400" dirty="0"/>
              <a:t>Fluid overload</a:t>
            </a:r>
          </a:p>
          <a:p>
            <a:pPr>
              <a:defRPr/>
            </a:pPr>
            <a:r>
              <a:rPr lang="en-US" sz="2800" dirty="0"/>
              <a:t>Emollient</a:t>
            </a:r>
          </a:p>
          <a:p>
            <a:pPr lvl="1">
              <a:defRPr/>
            </a:pPr>
            <a:r>
              <a:rPr lang="en-US" sz="2400" dirty="0"/>
              <a:t>Skin rashes</a:t>
            </a:r>
          </a:p>
          <a:p>
            <a:pPr lvl="1">
              <a:defRPr/>
            </a:pPr>
            <a:r>
              <a:rPr lang="en-US" sz="2400" dirty="0"/>
              <a:t>Decreased absorption of vitamins</a:t>
            </a:r>
          </a:p>
          <a:p>
            <a:pPr>
              <a:defRPr/>
            </a:pPr>
            <a:r>
              <a:rPr lang="en-US" sz="2800" dirty="0" err="1"/>
              <a:t>Hyperosmotic</a:t>
            </a:r>
            <a:endParaRPr lang="en-US" sz="2800" dirty="0"/>
          </a:p>
          <a:p>
            <a:pPr lvl="1">
              <a:defRPr/>
            </a:pPr>
            <a:r>
              <a:rPr lang="en-US" sz="2400" dirty="0"/>
              <a:t>Abdominal bloating</a:t>
            </a:r>
          </a:p>
          <a:p>
            <a:pPr lvl="1">
              <a:defRPr/>
            </a:pPr>
            <a:r>
              <a:rPr lang="en-US" sz="2400" dirty="0"/>
              <a:t>Rectal irritation</a:t>
            </a:r>
          </a:p>
        </p:txBody>
      </p:sp>
    </p:spTree>
    <p:extLst>
      <p:ext uri="{BB962C8B-B14F-4D97-AF65-F5344CB8AC3E}">
        <p14:creationId xmlns:p14="http://schemas.microsoft.com/office/powerpoint/2010/main" val="3291699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93669">
                                            <p:txEl>
                                              <p:pRg st="0" end="0"/>
                                            </p:txEl>
                                          </p:spTgt>
                                        </p:tgtEl>
                                        <p:attrNameLst>
                                          <p:attrName>style.visibility</p:attrName>
                                        </p:attrNameLst>
                                      </p:cBhvr>
                                      <p:to>
                                        <p:strVal val="visible"/>
                                      </p:to>
                                    </p:set>
                                    <p:animEffect transition="in" filter="checkerboard(across)">
                                      <p:cBhvr>
                                        <p:cTn id="7" dur="500"/>
                                        <p:tgtEl>
                                          <p:spTgt spid="1393669">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93669">
                                            <p:txEl>
                                              <p:pRg st="1" end="1"/>
                                            </p:txEl>
                                          </p:spTgt>
                                        </p:tgtEl>
                                        <p:attrNameLst>
                                          <p:attrName>style.visibility</p:attrName>
                                        </p:attrNameLst>
                                      </p:cBhvr>
                                      <p:to>
                                        <p:strVal val="visible"/>
                                      </p:to>
                                    </p:set>
                                    <p:animEffect transition="in" filter="checkerboard(across)">
                                      <p:cBhvr>
                                        <p:cTn id="10" dur="500"/>
                                        <p:tgtEl>
                                          <p:spTgt spid="1393669">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393669">
                                            <p:txEl>
                                              <p:pRg st="2" end="2"/>
                                            </p:txEl>
                                          </p:spTgt>
                                        </p:tgtEl>
                                        <p:attrNameLst>
                                          <p:attrName>style.visibility</p:attrName>
                                        </p:attrNameLst>
                                      </p:cBhvr>
                                      <p:to>
                                        <p:strVal val="visible"/>
                                      </p:to>
                                    </p:set>
                                    <p:animEffect transition="in" filter="checkerboard(across)">
                                      <p:cBhvr>
                                        <p:cTn id="13" dur="500"/>
                                        <p:tgtEl>
                                          <p:spTgt spid="13936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393669">
                                            <p:txEl>
                                              <p:pRg st="3" end="3"/>
                                            </p:txEl>
                                          </p:spTgt>
                                        </p:tgtEl>
                                        <p:attrNameLst>
                                          <p:attrName>style.visibility</p:attrName>
                                        </p:attrNameLst>
                                      </p:cBhvr>
                                      <p:to>
                                        <p:strVal val="visible"/>
                                      </p:to>
                                    </p:set>
                                    <p:animEffect transition="in" filter="checkerboard(across)">
                                      <p:cBhvr>
                                        <p:cTn id="18" dur="500"/>
                                        <p:tgtEl>
                                          <p:spTgt spid="1393669">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393669">
                                            <p:txEl>
                                              <p:pRg st="4" end="4"/>
                                            </p:txEl>
                                          </p:spTgt>
                                        </p:tgtEl>
                                        <p:attrNameLst>
                                          <p:attrName>style.visibility</p:attrName>
                                        </p:attrNameLst>
                                      </p:cBhvr>
                                      <p:to>
                                        <p:strVal val="visible"/>
                                      </p:to>
                                    </p:set>
                                    <p:animEffect transition="in" filter="checkerboard(across)">
                                      <p:cBhvr>
                                        <p:cTn id="21" dur="500"/>
                                        <p:tgtEl>
                                          <p:spTgt spid="1393669">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393669">
                                            <p:txEl>
                                              <p:pRg st="5" end="5"/>
                                            </p:txEl>
                                          </p:spTgt>
                                        </p:tgtEl>
                                        <p:attrNameLst>
                                          <p:attrName>style.visibility</p:attrName>
                                        </p:attrNameLst>
                                      </p:cBhvr>
                                      <p:to>
                                        <p:strVal val="visible"/>
                                      </p:to>
                                    </p:set>
                                    <p:animEffect transition="in" filter="checkerboard(across)">
                                      <p:cBhvr>
                                        <p:cTn id="24" dur="500"/>
                                        <p:tgtEl>
                                          <p:spTgt spid="13936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1393669">
                                            <p:txEl>
                                              <p:pRg st="6" end="6"/>
                                            </p:txEl>
                                          </p:spTgt>
                                        </p:tgtEl>
                                        <p:attrNameLst>
                                          <p:attrName>style.visibility</p:attrName>
                                        </p:attrNameLst>
                                      </p:cBhvr>
                                      <p:to>
                                        <p:strVal val="visible"/>
                                      </p:to>
                                    </p:set>
                                    <p:animEffect transition="in" filter="checkerboard(across)">
                                      <p:cBhvr>
                                        <p:cTn id="29" dur="500"/>
                                        <p:tgtEl>
                                          <p:spTgt spid="1393669">
                                            <p:txEl>
                                              <p:pRg st="6" end="6"/>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1393669">
                                            <p:txEl>
                                              <p:pRg st="7" end="7"/>
                                            </p:txEl>
                                          </p:spTgt>
                                        </p:tgtEl>
                                        <p:attrNameLst>
                                          <p:attrName>style.visibility</p:attrName>
                                        </p:attrNameLst>
                                      </p:cBhvr>
                                      <p:to>
                                        <p:strVal val="visible"/>
                                      </p:to>
                                    </p:set>
                                    <p:animEffect transition="in" filter="checkerboard(across)">
                                      <p:cBhvr>
                                        <p:cTn id="32" dur="500"/>
                                        <p:tgtEl>
                                          <p:spTgt spid="1393669">
                                            <p:txEl>
                                              <p:pRg st="7" end="7"/>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1393669">
                                            <p:txEl>
                                              <p:pRg st="8" end="8"/>
                                            </p:txEl>
                                          </p:spTgt>
                                        </p:tgtEl>
                                        <p:attrNameLst>
                                          <p:attrName>style.visibility</p:attrName>
                                        </p:attrNameLst>
                                      </p:cBhvr>
                                      <p:to>
                                        <p:strVal val="visible"/>
                                      </p:to>
                                    </p:set>
                                    <p:animEffect transition="in" filter="checkerboard(across)">
                                      <p:cBhvr>
                                        <p:cTn id="35" dur="500"/>
                                        <p:tgtEl>
                                          <p:spTgt spid="13936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92" name="Rectangle 4"/>
          <p:cNvSpPr>
            <a:spLocks noGrp="1" noChangeArrowheads="1"/>
          </p:cNvSpPr>
          <p:nvPr>
            <p:ph type="title"/>
          </p:nvPr>
        </p:nvSpPr>
        <p:spPr/>
        <p:txBody>
          <a:bodyPr/>
          <a:lstStyle/>
          <a:p>
            <a:pPr>
              <a:defRPr/>
            </a:pPr>
            <a:r>
              <a:rPr lang="en-US" dirty="0"/>
              <a:t>Laxatives: Side Effects </a:t>
            </a:r>
          </a:p>
        </p:txBody>
      </p:sp>
      <p:sp>
        <p:nvSpPr>
          <p:cNvPr id="1394693" name="Rectangle 5"/>
          <p:cNvSpPr>
            <a:spLocks noGrp="1" noChangeArrowheads="1"/>
          </p:cNvSpPr>
          <p:nvPr>
            <p:ph type="body" idx="1"/>
          </p:nvPr>
        </p:nvSpPr>
        <p:spPr/>
        <p:txBody>
          <a:bodyPr/>
          <a:lstStyle/>
          <a:p>
            <a:pPr>
              <a:lnSpc>
                <a:spcPct val="80000"/>
              </a:lnSpc>
              <a:defRPr/>
            </a:pPr>
            <a:r>
              <a:rPr lang="en-US" sz="2800" dirty="0"/>
              <a:t>  Saline</a:t>
            </a:r>
          </a:p>
          <a:p>
            <a:pPr lvl="1">
              <a:lnSpc>
                <a:spcPct val="80000"/>
              </a:lnSpc>
              <a:defRPr/>
            </a:pPr>
            <a:r>
              <a:rPr lang="en-US" sz="2400" dirty="0"/>
              <a:t>Magnesium toxicity (with renal insufficiency)</a:t>
            </a:r>
          </a:p>
          <a:p>
            <a:pPr lvl="1">
              <a:lnSpc>
                <a:spcPct val="80000"/>
              </a:lnSpc>
              <a:defRPr/>
            </a:pPr>
            <a:r>
              <a:rPr lang="en-US" sz="2400" dirty="0"/>
              <a:t>Cramping</a:t>
            </a:r>
          </a:p>
          <a:p>
            <a:pPr lvl="1">
              <a:lnSpc>
                <a:spcPct val="80000"/>
              </a:lnSpc>
              <a:defRPr/>
            </a:pPr>
            <a:r>
              <a:rPr lang="en-US" sz="2400" dirty="0"/>
              <a:t>Diarrhea</a:t>
            </a:r>
          </a:p>
          <a:p>
            <a:pPr lvl="1">
              <a:lnSpc>
                <a:spcPct val="80000"/>
              </a:lnSpc>
              <a:defRPr/>
            </a:pPr>
            <a:r>
              <a:rPr lang="en-US" sz="2400" dirty="0"/>
              <a:t>Increased thirst</a:t>
            </a:r>
          </a:p>
          <a:p>
            <a:pPr>
              <a:lnSpc>
                <a:spcPct val="80000"/>
              </a:lnSpc>
              <a:defRPr/>
            </a:pPr>
            <a:r>
              <a:rPr lang="en-US" sz="2800" dirty="0"/>
              <a:t>  Stimulant</a:t>
            </a:r>
          </a:p>
          <a:p>
            <a:pPr lvl="1">
              <a:lnSpc>
                <a:spcPct val="80000"/>
              </a:lnSpc>
              <a:defRPr/>
            </a:pPr>
            <a:r>
              <a:rPr lang="en-US" sz="2400" dirty="0"/>
              <a:t>Nutrient </a:t>
            </a:r>
            <a:r>
              <a:rPr lang="en-US" sz="2400" dirty="0" err="1"/>
              <a:t>malabsorption</a:t>
            </a:r>
            <a:endParaRPr lang="en-US" sz="2400" dirty="0"/>
          </a:p>
          <a:p>
            <a:pPr lvl="1">
              <a:lnSpc>
                <a:spcPct val="80000"/>
              </a:lnSpc>
              <a:defRPr/>
            </a:pPr>
            <a:r>
              <a:rPr lang="en-US" sz="2400" dirty="0"/>
              <a:t>Skin rashes</a:t>
            </a:r>
          </a:p>
          <a:p>
            <a:pPr lvl="1">
              <a:lnSpc>
                <a:spcPct val="80000"/>
              </a:lnSpc>
              <a:defRPr/>
            </a:pPr>
            <a:r>
              <a:rPr lang="en-US" sz="2400" dirty="0"/>
              <a:t>Gastric irritation</a:t>
            </a:r>
          </a:p>
          <a:p>
            <a:pPr lvl="1">
              <a:lnSpc>
                <a:spcPct val="80000"/>
              </a:lnSpc>
              <a:defRPr/>
            </a:pPr>
            <a:r>
              <a:rPr lang="en-US" sz="2400" dirty="0"/>
              <a:t>Rectal irritation</a:t>
            </a:r>
          </a:p>
        </p:txBody>
      </p:sp>
    </p:spTree>
    <p:extLst>
      <p:ext uri="{BB962C8B-B14F-4D97-AF65-F5344CB8AC3E}">
        <p14:creationId xmlns:p14="http://schemas.microsoft.com/office/powerpoint/2010/main" val="523046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94693">
                                            <p:txEl>
                                              <p:pRg st="0" end="0"/>
                                            </p:txEl>
                                          </p:spTgt>
                                        </p:tgtEl>
                                        <p:attrNameLst>
                                          <p:attrName>style.visibility</p:attrName>
                                        </p:attrNameLst>
                                      </p:cBhvr>
                                      <p:to>
                                        <p:strVal val="visible"/>
                                      </p:to>
                                    </p:set>
                                    <p:animEffect transition="in" filter="checkerboard(across)">
                                      <p:cBhvr>
                                        <p:cTn id="7" dur="500"/>
                                        <p:tgtEl>
                                          <p:spTgt spid="139469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394693">
                                            <p:txEl>
                                              <p:pRg st="1" end="1"/>
                                            </p:txEl>
                                          </p:spTgt>
                                        </p:tgtEl>
                                        <p:attrNameLst>
                                          <p:attrName>style.visibility</p:attrName>
                                        </p:attrNameLst>
                                      </p:cBhvr>
                                      <p:to>
                                        <p:strVal val="visible"/>
                                      </p:to>
                                    </p:set>
                                    <p:animEffect transition="in" filter="checkerboard(across)">
                                      <p:cBhvr>
                                        <p:cTn id="10" dur="500"/>
                                        <p:tgtEl>
                                          <p:spTgt spid="139469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394693">
                                            <p:txEl>
                                              <p:pRg st="2" end="2"/>
                                            </p:txEl>
                                          </p:spTgt>
                                        </p:tgtEl>
                                        <p:attrNameLst>
                                          <p:attrName>style.visibility</p:attrName>
                                        </p:attrNameLst>
                                      </p:cBhvr>
                                      <p:to>
                                        <p:strVal val="visible"/>
                                      </p:to>
                                    </p:set>
                                    <p:animEffect transition="in" filter="checkerboard(across)">
                                      <p:cBhvr>
                                        <p:cTn id="13" dur="500"/>
                                        <p:tgtEl>
                                          <p:spTgt spid="139469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394693">
                                            <p:txEl>
                                              <p:pRg st="3" end="3"/>
                                            </p:txEl>
                                          </p:spTgt>
                                        </p:tgtEl>
                                        <p:attrNameLst>
                                          <p:attrName>style.visibility</p:attrName>
                                        </p:attrNameLst>
                                      </p:cBhvr>
                                      <p:to>
                                        <p:strVal val="visible"/>
                                      </p:to>
                                    </p:set>
                                    <p:animEffect transition="in" filter="checkerboard(across)">
                                      <p:cBhvr>
                                        <p:cTn id="16" dur="500"/>
                                        <p:tgtEl>
                                          <p:spTgt spid="139469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394693">
                                            <p:txEl>
                                              <p:pRg st="4" end="4"/>
                                            </p:txEl>
                                          </p:spTgt>
                                        </p:tgtEl>
                                        <p:attrNameLst>
                                          <p:attrName>style.visibility</p:attrName>
                                        </p:attrNameLst>
                                      </p:cBhvr>
                                      <p:to>
                                        <p:strVal val="visible"/>
                                      </p:to>
                                    </p:set>
                                    <p:animEffect transition="in" filter="checkerboard(across)">
                                      <p:cBhvr>
                                        <p:cTn id="19" dur="500"/>
                                        <p:tgtEl>
                                          <p:spTgt spid="139469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394693">
                                            <p:txEl>
                                              <p:pRg st="5" end="5"/>
                                            </p:txEl>
                                          </p:spTgt>
                                        </p:tgtEl>
                                        <p:attrNameLst>
                                          <p:attrName>style.visibility</p:attrName>
                                        </p:attrNameLst>
                                      </p:cBhvr>
                                      <p:to>
                                        <p:strVal val="visible"/>
                                      </p:to>
                                    </p:set>
                                    <p:animEffect transition="in" filter="checkerboard(across)">
                                      <p:cBhvr>
                                        <p:cTn id="24" dur="500"/>
                                        <p:tgtEl>
                                          <p:spTgt spid="1394693">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394693">
                                            <p:txEl>
                                              <p:pRg st="6" end="6"/>
                                            </p:txEl>
                                          </p:spTgt>
                                        </p:tgtEl>
                                        <p:attrNameLst>
                                          <p:attrName>style.visibility</p:attrName>
                                        </p:attrNameLst>
                                      </p:cBhvr>
                                      <p:to>
                                        <p:strVal val="visible"/>
                                      </p:to>
                                    </p:set>
                                    <p:animEffect transition="in" filter="checkerboard(across)">
                                      <p:cBhvr>
                                        <p:cTn id="27" dur="500"/>
                                        <p:tgtEl>
                                          <p:spTgt spid="1394693">
                                            <p:txEl>
                                              <p:pRg st="6" end="6"/>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394693">
                                            <p:txEl>
                                              <p:pRg st="7" end="7"/>
                                            </p:txEl>
                                          </p:spTgt>
                                        </p:tgtEl>
                                        <p:attrNameLst>
                                          <p:attrName>style.visibility</p:attrName>
                                        </p:attrNameLst>
                                      </p:cBhvr>
                                      <p:to>
                                        <p:strVal val="visible"/>
                                      </p:to>
                                    </p:set>
                                    <p:animEffect transition="in" filter="checkerboard(across)">
                                      <p:cBhvr>
                                        <p:cTn id="30" dur="500"/>
                                        <p:tgtEl>
                                          <p:spTgt spid="1394693">
                                            <p:txEl>
                                              <p:pRg st="7" end="7"/>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394693">
                                            <p:txEl>
                                              <p:pRg st="8" end="8"/>
                                            </p:txEl>
                                          </p:spTgt>
                                        </p:tgtEl>
                                        <p:attrNameLst>
                                          <p:attrName>style.visibility</p:attrName>
                                        </p:attrNameLst>
                                      </p:cBhvr>
                                      <p:to>
                                        <p:strVal val="visible"/>
                                      </p:to>
                                    </p:set>
                                    <p:animEffect transition="in" filter="checkerboard(across)">
                                      <p:cBhvr>
                                        <p:cTn id="33" dur="500"/>
                                        <p:tgtEl>
                                          <p:spTgt spid="1394693">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394693">
                                            <p:txEl>
                                              <p:pRg st="9" end="9"/>
                                            </p:txEl>
                                          </p:spTgt>
                                        </p:tgtEl>
                                        <p:attrNameLst>
                                          <p:attrName>style.visibility</p:attrName>
                                        </p:attrNameLst>
                                      </p:cBhvr>
                                      <p:to>
                                        <p:strVal val="visible"/>
                                      </p:to>
                                    </p:set>
                                    <p:animEffect transition="in" filter="checkerboard(across)">
                                      <p:cBhvr>
                                        <p:cTn id="36" dur="500"/>
                                        <p:tgtEl>
                                          <p:spTgt spid="139469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2201333" y="2362201"/>
            <a:ext cx="430247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b="1"/>
              <a:t>Antidiarrheals</a:t>
            </a:r>
            <a:endParaRPr lang="id-ID" sz="5400" b="1"/>
          </a:p>
        </p:txBody>
      </p:sp>
    </p:spTree>
    <p:extLst>
      <p:ext uri="{BB962C8B-B14F-4D97-AF65-F5344CB8AC3E}">
        <p14:creationId xmlns:p14="http://schemas.microsoft.com/office/powerpoint/2010/main" val="4040019270"/>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994" name="Rectangle 2"/>
          <p:cNvSpPr>
            <a:spLocks noGrp="1" noChangeArrowheads="1"/>
          </p:cNvSpPr>
          <p:nvPr>
            <p:ph type="title"/>
          </p:nvPr>
        </p:nvSpPr>
        <p:spPr/>
        <p:txBody>
          <a:bodyPr/>
          <a:lstStyle/>
          <a:p>
            <a:pPr>
              <a:defRPr/>
            </a:pPr>
            <a:r>
              <a:rPr lang="en-US" dirty="0"/>
              <a:t>Causes of Diarrhea</a:t>
            </a:r>
          </a:p>
        </p:txBody>
      </p:sp>
      <p:sp>
        <p:nvSpPr>
          <p:cNvPr id="1364995" name="Rectangle 3"/>
          <p:cNvSpPr>
            <a:spLocks noGrp="1" noChangeArrowheads="1"/>
          </p:cNvSpPr>
          <p:nvPr>
            <p:ph type="body" sz="half" idx="1"/>
          </p:nvPr>
        </p:nvSpPr>
        <p:spPr/>
        <p:txBody>
          <a:bodyPr/>
          <a:lstStyle/>
          <a:p>
            <a:pPr marL="0" indent="0">
              <a:buFontTx/>
              <a:buNone/>
              <a:tabLst>
                <a:tab pos="3652838" algn="l"/>
              </a:tabLst>
              <a:defRPr/>
            </a:pPr>
            <a:r>
              <a:rPr lang="en-US" u="sng"/>
              <a:t>Acute Diarrhea</a:t>
            </a:r>
            <a:endParaRPr lang="en-US"/>
          </a:p>
          <a:p>
            <a:pPr marL="0" indent="0">
              <a:buFontTx/>
              <a:buNone/>
              <a:tabLst>
                <a:tab pos="3652838" algn="l"/>
              </a:tabLst>
              <a:defRPr/>
            </a:pPr>
            <a:r>
              <a:rPr lang="en-US"/>
              <a:t>Bacterial</a:t>
            </a:r>
          </a:p>
          <a:p>
            <a:pPr marL="0" indent="0">
              <a:buFontTx/>
              <a:buNone/>
              <a:tabLst>
                <a:tab pos="3652838" algn="l"/>
              </a:tabLst>
              <a:defRPr/>
            </a:pPr>
            <a:r>
              <a:rPr lang="en-US"/>
              <a:t>Viral</a:t>
            </a:r>
          </a:p>
          <a:p>
            <a:pPr marL="0" indent="0">
              <a:buFontTx/>
              <a:buNone/>
              <a:tabLst>
                <a:tab pos="3652838" algn="l"/>
              </a:tabLst>
              <a:defRPr/>
            </a:pPr>
            <a:r>
              <a:rPr lang="en-US"/>
              <a:t>Drug induced</a:t>
            </a:r>
          </a:p>
          <a:p>
            <a:pPr marL="0" indent="0">
              <a:buFontTx/>
              <a:buNone/>
              <a:tabLst>
                <a:tab pos="3652838" algn="l"/>
              </a:tabLst>
              <a:defRPr/>
            </a:pPr>
            <a:r>
              <a:rPr lang="en-US"/>
              <a:t>Nutritional </a:t>
            </a:r>
          </a:p>
          <a:p>
            <a:pPr marL="0" indent="0">
              <a:buFontTx/>
              <a:buNone/>
              <a:tabLst>
                <a:tab pos="3652838" algn="l"/>
              </a:tabLst>
              <a:defRPr/>
            </a:pPr>
            <a:r>
              <a:rPr lang="en-US"/>
              <a:t>Protozoal</a:t>
            </a:r>
          </a:p>
        </p:txBody>
      </p:sp>
      <p:sp>
        <p:nvSpPr>
          <p:cNvPr id="1364996" name="Rectangle 4"/>
          <p:cNvSpPr>
            <a:spLocks noGrp="1" noChangeArrowheads="1"/>
          </p:cNvSpPr>
          <p:nvPr>
            <p:ph type="body" sz="half" idx="2"/>
          </p:nvPr>
        </p:nvSpPr>
        <p:spPr>
          <a:xfrm>
            <a:off x="4639733" y="1981200"/>
            <a:ext cx="4131733" cy="4038600"/>
          </a:xfrm>
        </p:spPr>
        <p:txBody>
          <a:bodyPr/>
          <a:lstStyle/>
          <a:p>
            <a:pPr>
              <a:buFontTx/>
              <a:buNone/>
              <a:defRPr/>
            </a:pPr>
            <a:r>
              <a:rPr lang="en-US" u="sng" dirty="0"/>
              <a:t>Chronic Diarrhea</a:t>
            </a:r>
            <a:endParaRPr lang="en-US" dirty="0"/>
          </a:p>
          <a:p>
            <a:pPr>
              <a:buFontTx/>
              <a:buNone/>
              <a:defRPr/>
            </a:pPr>
            <a:r>
              <a:rPr lang="en-US" dirty="0"/>
              <a:t>Tumors</a:t>
            </a:r>
          </a:p>
          <a:p>
            <a:pPr>
              <a:buFontTx/>
              <a:buNone/>
              <a:defRPr/>
            </a:pPr>
            <a:r>
              <a:rPr lang="en-US" dirty="0"/>
              <a:t>Diabetes</a:t>
            </a:r>
          </a:p>
          <a:p>
            <a:pPr>
              <a:buFontTx/>
              <a:buNone/>
              <a:defRPr/>
            </a:pPr>
            <a:r>
              <a:rPr lang="en-US" dirty="0"/>
              <a:t>Addison’s disease</a:t>
            </a:r>
          </a:p>
          <a:p>
            <a:pPr>
              <a:buFontTx/>
              <a:buNone/>
              <a:defRPr/>
            </a:pPr>
            <a:r>
              <a:rPr lang="en-US" dirty="0"/>
              <a:t>Hyperthyroidism</a:t>
            </a:r>
          </a:p>
          <a:p>
            <a:pPr>
              <a:buFontTx/>
              <a:buNone/>
              <a:defRPr/>
            </a:pPr>
            <a:r>
              <a:rPr lang="en-US" dirty="0"/>
              <a:t>Irritable bowel syndrome</a:t>
            </a:r>
            <a:endParaRPr lang="en-GB" dirty="0"/>
          </a:p>
        </p:txBody>
      </p:sp>
    </p:spTree>
    <p:extLst>
      <p:ext uri="{BB962C8B-B14F-4D97-AF65-F5344CB8AC3E}">
        <p14:creationId xmlns:p14="http://schemas.microsoft.com/office/powerpoint/2010/main" val="1899396204"/>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1117600" y="990600"/>
            <a:ext cx="6908800" cy="4114800"/>
          </a:xfrm>
        </p:spPr>
        <p:txBody>
          <a:bodyPr>
            <a:normAutofit lnSpcReduction="10000"/>
          </a:bodyPr>
          <a:lstStyle/>
          <a:p>
            <a:pPr>
              <a:lnSpc>
                <a:spcPct val="90000"/>
              </a:lnSpc>
              <a:buFont typeface="Wingdings" pitchFamily="2" charset="2"/>
              <a:buNone/>
              <a:defRPr/>
            </a:pPr>
            <a:r>
              <a:rPr lang="id-ID" sz="4000" dirty="0" smtClean="0"/>
              <a:t>	</a:t>
            </a:r>
            <a:r>
              <a:rPr lang="en-US" sz="4000" dirty="0" err="1" smtClean="0"/>
              <a:t>Antidiarrheals</a:t>
            </a:r>
            <a:endParaRPr lang="en-US" sz="4000" dirty="0"/>
          </a:p>
          <a:p>
            <a:pPr lvl="1">
              <a:lnSpc>
                <a:spcPct val="90000"/>
              </a:lnSpc>
              <a:defRPr/>
            </a:pPr>
            <a:r>
              <a:rPr lang="en-US" dirty="0"/>
              <a:t>Drugs that decrease peristalsis, thereby allowing fluid absorption from the intestinal contents</a:t>
            </a:r>
          </a:p>
          <a:p>
            <a:pPr lvl="1">
              <a:lnSpc>
                <a:spcPct val="90000"/>
              </a:lnSpc>
              <a:defRPr/>
            </a:pPr>
            <a:r>
              <a:rPr lang="en-US" dirty="0"/>
              <a:t>Examples:</a:t>
            </a:r>
          </a:p>
          <a:p>
            <a:pPr lvl="2">
              <a:lnSpc>
                <a:spcPct val="90000"/>
              </a:lnSpc>
              <a:defRPr/>
            </a:pPr>
            <a:r>
              <a:rPr lang="en-US" dirty="0" err="1"/>
              <a:t>Anticholinergics</a:t>
            </a:r>
            <a:endParaRPr lang="en-US" dirty="0"/>
          </a:p>
          <a:p>
            <a:pPr lvl="2">
              <a:lnSpc>
                <a:spcPct val="90000"/>
              </a:lnSpc>
              <a:defRPr/>
            </a:pPr>
            <a:r>
              <a:rPr lang="en-US" dirty="0" err="1"/>
              <a:t>Protectants</a:t>
            </a:r>
            <a:r>
              <a:rPr lang="en-US" dirty="0"/>
              <a:t>/adsorbents</a:t>
            </a:r>
          </a:p>
          <a:p>
            <a:pPr lvl="2">
              <a:lnSpc>
                <a:spcPct val="90000"/>
              </a:lnSpc>
              <a:defRPr/>
            </a:pPr>
            <a:r>
              <a:rPr lang="en-US" dirty="0"/>
              <a:t>Opiate-related agents</a:t>
            </a:r>
          </a:p>
          <a:p>
            <a:pPr lvl="2">
              <a:lnSpc>
                <a:spcPct val="90000"/>
              </a:lnSpc>
              <a:defRPr/>
            </a:pPr>
            <a:r>
              <a:rPr lang="en-US" dirty="0" err="1"/>
              <a:t>Probiotics</a:t>
            </a:r>
            <a:endParaRPr lang="en-US" dirty="0"/>
          </a:p>
          <a:p>
            <a:pPr lvl="2">
              <a:lnSpc>
                <a:spcPct val="90000"/>
              </a:lnSpc>
              <a:defRPr/>
            </a:pPr>
            <a:r>
              <a:rPr lang="en-US" dirty="0" err="1"/>
              <a:t>Metronidazole</a:t>
            </a:r>
            <a:endParaRPr lang="en-US" dirty="0"/>
          </a:p>
        </p:txBody>
      </p:sp>
    </p:spTree>
    <p:extLst>
      <p:ext uri="{BB962C8B-B14F-4D97-AF65-F5344CB8AC3E}">
        <p14:creationId xmlns:p14="http://schemas.microsoft.com/office/powerpoint/2010/main" val="4282388154"/>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117600" y="1295400"/>
            <a:ext cx="6908800" cy="4114800"/>
          </a:xfrm>
        </p:spPr>
        <p:txBody>
          <a:bodyPr>
            <a:normAutofit lnSpcReduction="10000"/>
          </a:bodyPr>
          <a:lstStyle/>
          <a:p>
            <a:pPr>
              <a:defRPr/>
            </a:pPr>
            <a:r>
              <a:rPr lang="en-US" sz="2800" dirty="0" err="1"/>
              <a:t>Antidiarrheals</a:t>
            </a:r>
            <a:r>
              <a:rPr lang="en-US" sz="2800" dirty="0"/>
              <a:t> </a:t>
            </a:r>
          </a:p>
          <a:p>
            <a:pPr lvl="1">
              <a:defRPr/>
            </a:pPr>
            <a:r>
              <a:rPr lang="en-US" sz="2400" dirty="0" err="1"/>
              <a:t>Anticholinergics</a:t>
            </a:r>
            <a:r>
              <a:rPr lang="en-US" sz="2400" dirty="0"/>
              <a:t> are used to treat </a:t>
            </a:r>
            <a:r>
              <a:rPr lang="en-US" sz="2400" dirty="0" err="1"/>
              <a:t>tenemus</a:t>
            </a:r>
            <a:r>
              <a:rPr lang="en-US" sz="2400" dirty="0"/>
              <a:t> and vomiting</a:t>
            </a:r>
          </a:p>
          <a:p>
            <a:pPr lvl="1">
              <a:defRPr/>
            </a:pPr>
            <a:r>
              <a:rPr lang="en-US" sz="2400" dirty="0"/>
              <a:t>Examples:</a:t>
            </a:r>
          </a:p>
          <a:p>
            <a:pPr lvl="2">
              <a:defRPr/>
            </a:pPr>
            <a:r>
              <a:rPr lang="en-US" sz="2000" dirty="0"/>
              <a:t>Atropine</a:t>
            </a:r>
          </a:p>
          <a:p>
            <a:pPr lvl="2">
              <a:defRPr/>
            </a:pPr>
            <a:r>
              <a:rPr lang="en-US" sz="2000" dirty="0" err="1"/>
              <a:t>Aminopentamide</a:t>
            </a:r>
            <a:endParaRPr lang="en-US" sz="2000" dirty="0"/>
          </a:p>
          <a:p>
            <a:pPr lvl="2">
              <a:defRPr/>
            </a:pPr>
            <a:r>
              <a:rPr lang="en-US" sz="2000" dirty="0" err="1"/>
              <a:t>Isopropamide</a:t>
            </a:r>
            <a:endParaRPr lang="en-US" sz="2000" dirty="0"/>
          </a:p>
          <a:p>
            <a:pPr lvl="2">
              <a:defRPr/>
            </a:pPr>
            <a:r>
              <a:rPr lang="en-US" sz="2000" dirty="0" err="1"/>
              <a:t>Propantheline</a:t>
            </a:r>
            <a:endParaRPr lang="en-US" sz="2000" dirty="0"/>
          </a:p>
          <a:p>
            <a:pPr lvl="2">
              <a:defRPr/>
            </a:pPr>
            <a:r>
              <a:rPr lang="en-US" sz="2000" dirty="0" err="1"/>
              <a:t>Methscopolamine</a:t>
            </a:r>
            <a:endParaRPr lang="en-US" sz="2000" dirty="0"/>
          </a:p>
          <a:p>
            <a:pPr lvl="1">
              <a:defRPr/>
            </a:pPr>
            <a:r>
              <a:rPr lang="en-US" sz="2400" dirty="0"/>
              <a:t>Side effects include dry mucous membranes, urine retention, tachycardia, and constipation</a:t>
            </a:r>
          </a:p>
        </p:txBody>
      </p:sp>
    </p:spTree>
    <p:extLst>
      <p:ext uri="{BB962C8B-B14F-4D97-AF65-F5344CB8AC3E}">
        <p14:creationId xmlns:p14="http://schemas.microsoft.com/office/powerpoint/2010/main" val="1776547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antibacterials</a:t>
            </a:r>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20000"/>
          </a:bodyPr>
          <a:lstStyle/>
          <a:p>
            <a:pPr marL="0" indent="0">
              <a:buNone/>
            </a:pPr>
            <a:r>
              <a:rPr lang="en-US" altLang="en-US" dirty="0"/>
              <a:t>Pharmacodynamics - </a:t>
            </a:r>
          </a:p>
          <a:p>
            <a:pPr>
              <a:buFontTx/>
              <a:buNone/>
            </a:pPr>
            <a:r>
              <a:rPr lang="en-US" altLang="en-US" dirty="0"/>
              <a:t> - Concentration at site or exposure time for drug plays an important role in bacteria eradication</a:t>
            </a:r>
          </a:p>
          <a:p>
            <a:pPr>
              <a:buFontTx/>
              <a:buNone/>
            </a:pPr>
            <a:r>
              <a:rPr lang="en-US" altLang="en-US" dirty="0"/>
              <a:t> - Duration of time for use of antibacterial varies according to type of pathogen, site of infection &amp; condition of host</a:t>
            </a:r>
          </a:p>
          <a:p>
            <a:pPr>
              <a:buFontTx/>
              <a:buNone/>
            </a:pPr>
            <a:r>
              <a:rPr lang="en-US" altLang="en-US" dirty="0"/>
              <a:t> - With some severe infections - continuous infusion more effective than intermittent</a:t>
            </a:r>
          </a:p>
          <a:p>
            <a:pPr>
              <a:buFontTx/>
              <a:buNone/>
            </a:pPr>
            <a:r>
              <a:rPr lang="en-US" altLang="en-US" dirty="0"/>
              <a:t> - Body defense &amp; drugs work together to stop infectious process</a:t>
            </a:r>
          </a:p>
          <a:p>
            <a:pPr>
              <a:buFontTx/>
              <a:buNone/>
            </a:pPr>
            <a:r>
              <a:rPr lang="en-US" altLang="en-US" dirty="0"/>
              <a:t>    - Effect = drug &amp; host’s defense mechanisms</a:t>
            </a:r>
          </a:p>
          <a:p>
            <a:endParaRPr lang="en-US" dirty="0"/>
          </a:p>
        </p:txBody>
      </p:sp>
    </p:spTree>
    <p:extLst>
      <p:ext uri="{BB962C8B-B14F-4D97-AF65-F5344CB8AC3E}">
        <p14:creationId xmlns:p14="http://schemas.microsoft.com/office/powerpoint/2010/main" val="2908547710"/>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117600" y="1143000"/>
            <a:ext cx="6908800" cy="4114800"/>
          </a:xfrm>
        </p:spPr>
        <p:txBody>
          <a:bodyPr>
            <a:normAutofit lnSpcReduction="10000"/>
          </a:bodyPr>
          <a:lstStyle/>
          <a:p>
            <a:pPr>
              <a:defRPr/>
            </a:pPr>
            <a:r>
              <a:rPr lang="en-US" sz="2800" dirty="0" err="1" smtClean="0"/>
              <a:t>Antidiarrheals</a:t>
            </a:r>
            <a:endParaRPr lang="en-US" sz="2800" dirty="0"/>
          </a:p>
          <a:p>
            <a:pPr lvl="1">
              <a:defRPr/>
            </a:pPr>
            <a:r>
              <a:rPr lang="en-US" sz="2400" dirty="0" err="1"/>
              <a:t>Protectants</a:t>
            </a:r>
            <a:r>
              <a:rPr lang="en-US" sz="2400" dirty="0"/>
              <a:t>/adsorbents coat inflamed intestinal mucosa with a protective layer (</a:t>
            </a:r>
            <a:r>
              <a:rPr lang="en-US" sz="2400" dirty="0" err="1"/>
              <a:t>protectants</a:t>
            </a:r>
            <a:r>
              <a:rPr lang="en-US" sz="2400" dirty="0"/>
              <a:t>) or bind bacteria and/or digestive enzymes and/or toxins to protect intestinal mucosa from damaging effects (adsorbents)</a:t>
            </a:r>
          </a:p>
          <a:p>
            <a:pPr lvl="1">
              <a:defRPr/>
            </a:pPr>
            <a:r>
              <a:rPr lang="en-US" sz="2400" dirty="0"/>
              <a:t>Examples:</a:t>
            </a:r>
          </a:p>
          <a:p>
            <a:pPr lvl="2">
              <a:defRPr/>
            </a:pPr>
            <a:r>
              <a:rPr lang="en-US" sz="2000" dirty="0"/>
              <a:t>Bismuth subsalicylate (bismuth + aspirin-like product)</a:t>
            </a:r>
          </a:p>
          <a:p>
            <a:pPr lvl="2">
              <a:defRPr/>
            </a:pPr>
            <a:r>
              <a:rPr lang="en-US" sz="2000" dirty="0"/>
              <a:t>Kaolin/pectin</a:t>
            </a:r>
          </a:p>
          <a:p>
            <a:pPr lvl="2">
              <a:defRPr/>
            </a:pPr>
            <a:r>
              <a:rPr lang="en-US" sz="2000" dirty="0"/>
              <a:t>Activated charcoal</a:t>
            </a:r>
          </a:p>
          <a:p>
            <a:pPr lvl="1">
              <a:defRPr/>
            </a:pPr>
            <a:r>
              <a:rPr lang="en-US" sz="2400" dirty="0"/>
              <a:t>Side effects include constipation</a:t>
            </a:r>
          </a:p>
        </p:txBody>
      </p:sp>
    </p:spTree>
    <p:extLst>
      <p:ext uri="{BB962C8B-B14F-4D97-AF65-F5344CB8AC3E}">
        <p14:creationId xmlns:p14="http://schemas.microsoft.com/office/powerpoint/2010/main" val="1574112798"/>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117600" y="838200"/>
            <a:ext cx="6908800" cy="4114800"/>
          </a:xfrm>
        </p:spPr>
        <p:txBody>
          <a:bodyPr>
            <a:normAutofit lnSpcReduction="10000"/>
          </a:bodyPr>
          <a:lstStyle/>
          <a:p>
            <a:pPr>
              <a:defRPr/>
            </a:pPr>
            <a:r>
              <a:rPr lang="en-US" sz="2800" dirty="0" err="1"/>
              <a:t>Antidiarrheals</a:t>
            </a:r>
            <a:r>
              <a:rPr lang="en-US" sz="2800" dirty="0"/>
              <a:t> </a:t>
            </a:r>
          </a:p>
          <a:p>
            <a:pPr lvl="1">
              <a:defRPr/>
            </a:pPr>
            <a:r>
              <a:rPr lang="en-US" sz="2400" dirty="0"/>
              <a:t>Opiate-related agents control diarrhea by decreasing both intestinal secretions and the flow of feces and increasing segmental contractions</a:t>
            </a:r>
          </a:p>
          <a:p>
            <a:pPr lvl="1">
              <a:defRPr/>
            </a:pPr>
            <a:r>
              <a:rPr lang="en-US" sz="2400" dirty="0"/>
              <a:t>Examples:</a:t>
            </a:r>
          </a:p>
          <a:p>
            <a:pPr lvl="2">
              <a:defRPr/>
            </a:pPr>
            <a:r>
              <a:rPr lang="en-US" sz="2000" dirty="0" err="1"/>
              <a:t>Diphenoxylate</a:t>
            </a:r>
            <a:endParaRPr lang="en-US" sz="2000" dirty="0"/>
          </a:p>
          <a:p>
            <a:pPr lvl="2">
              <a:defRPr/>
            </a:pPr>
            <a:r>
              <a:rPr lang="en-US" sz="2000" dirty="0" err="1"/>
              <a:t>Loperamide</a:t>
            </a:r>
            <a:endParaRPr lang="en-US" sz="2000" dirty="0"/>
          </a:p>
          <a:p>
            <a:pPr lvl="2">
              <a:defRPr/>
            </a:pPr>
            <a:r>
              <a:rPr lang="en-US" sz="2000" dirty="0"/>
              <a:t>Paregoric</a:t>
            </a:r>
          </a:p>
          <a:p>
            <a:pPr lvl="1">
              <a:defRPr/>
            </a:pPr>
            <a:r>
              <a:rPr lang="en-US" sz="2400" dirty="0"/>
              <a:t>Side effects include CNS depression, </a:t>
            </a:r>
            <a:r>
              <a:rPr lang="en-US" sz="2400" dirty="0" err="1"/>
              <a:t>ileus</a:t>
            </a:r>
            <a:r>
              <a:rPr lang="en-US" sz="2400" dirty="0"/>
              <a:t>, urine retention, bloat, and constipation</a:t>
            </a:r>
          </a:p>
        </p:txBody>
      </p:sp>
    </p:spTree>
    <p:extLst>
      <p:ext uri="{BB962C8B-B14F-4D97-AF65-F5344CB8AC3E}">
        <p14:creationId xmlns:p14="http://schemas.microsoft.com/office/powerpoint/2010/main" val="5077066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117600" y="990600"/>
            <a:ext cx="6908800" cy="4114800"/>
          </a:xfrm>
        </p:spPr>
        <p:txBody>
          <a:bodyPr/>
          <a:lstStyle/>
          <a:p>
            <a:pPr>
              <a:defRPr/>
            </a:pPr>
            <a:r>
              <a:rPr lang="en-US" sz="2800" dirty="0" err="1"/>
              <a:t>Antidiarrheals</a:t>
            </a:r>
            <a:r>
              <a:rPr lang="en-US" sz="2800" dirty="0"/>
              <a:t> </a:t>
            </a:r>
          </a:p>
          <a:p>
            <a:pPr lvl="1">
              <a:defRPr/>
            </a:pPr>
            <a:r>
              <a:rPr lang="en-US" sz="2400" dirty="0" err="1"/>
              <a:t>Probiotics</a:t>
            </a:r>
            <a:r>
              <a:rPr lang="en-US" sz="2400" dirty="0"/>
              <a:t> seed the GI tract with beneficial bacteria; use is based on the theory that some forms of diarrhea are caused by disruption of the normal bacterial flora of the GI tract</a:t>
            </a:r>
          </a:p>
          <a:p>
            <a:pPr lvl="1">
              <a:defRPr/>
            </a:pPr>
            <a:r>
              <a:rPr lang="en-US" sz="2400" dirty="0"/>
              <a:t>Must be refrigerated to maintain the viability of the bacteria</a:t>
            </a:r>
          </a:p>
          <a:p>
            <a:pPr lvl="1">
              <a:defRPr/>
            </a:pPr>
            <a:r>
              <a:rPr lang="en-US" sz="2400" dirty="0"/>
              <a:t>Examples:</a:t>
            </a:r>
          </a:p>
          <a:p>
            <a:pPr lvl="2">
              <a:defRPr/>
            </a:pPr>
            <a:r>
              <a:rPr lang="en-US" sz="2000" dirty="0"/>
              <a:t>Plain yogurt with active cultures</a:t>
            </a:r>
          </a:p>
          <a:p>
            <a:pPr lvl="2">
              <a:defRPr/>
            </a:pPr>
            <a:r>
              <a:rPr lang="en-US" sz="2000" dirty="0"/>
              <a:t>Variety of trade-name products</a:t>
            </a:r>
          </a:p>
        </p:txBody>
      </p:sp>
    </p:spTree>
    <p:extLst>
      <p:ext uri="{BB962C8B-B14F-4D97-AF65-F5344CB8AC3E}">
        <p14:creationId xmlns:p14="http://schemas.microsoft.com/office/powerpoint/2010/main" val="191126514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1117600" y="838200"/>
            <a:ext cx="6908800" cy="4114800"/>
          </a:xfrm>
        </p:spPr>
        <p:txBody>
          <a:bodyPr>
            <a:normAutofit lnSpcReduction="10000"/>
          </a:bodyPr>
          <a:lstStyle/>
          <a:p>
            <a:pPr>
              <a:lnSpc>
                <a:spcPct val="90000"/>
              </a:lnSpc>
              <a:defRPr/>
            </a:pPr>
            <a:r>
              <a:rPr lang="en-US" dirty="0" err="1"/>
              <a:t>Antidiarrheals</a:t>
            </a:r>
            <a:r>
              <a:rPr lang="en-US" dirty="0"/>
              <a:t> </a:t>
            </a:r>
          </a:p>
          <a:p>
            <a:pPr lvl="1">
              <a:lnSpc>
                <a:spcPct val="90000"/>
              </a:lnSpc>
              <a:defRPr/>
            </a:pPr>
            <a:r>
              <a:rPr lang="en-US" dirty="0"/>
              <a:t>A theory regarding the development of diarrhea is that anaerobic bacteria may increase due to disruption of normal GI flora</a:t>
            </a:r>
          </a:p>
          <a:p>
            <a:pPr lvl="1">
              <a:lnSpc>
                <a:spcPct val="90000"/>
              </a:lnSpc>
              <a:defRPr/>
            </a:pPr>
            <a:r>
              <a:rPr lang="en-US" dirty="0"/>
              <a:t>One way to treat this is to use an antibiotic effective against anaerobic bacteria</a:t>
            </a:r>
          </a:p>
          <a:p>
            <a:pPr lvl="1">
              <a:lnSpc>
                <a:spcPct val="90000"/>
              </a:lnSpc>
              <a:defRPr/>
            </a:pPr>
            <a:r>
              <a:rPr lang="en-US" dirty="0" err="1"/>
              <a:t>Metronidazole</a:t>
            </a:r>
            <a:r>
              <a:rPr lang="en-US" dirty="0"/>
              <a:t> is an example of an antibiotic used to treat diarrhea</a:t>
            </a:r>
          </a:p>
        </p:txBody>
      </p:sp>
    </p:spTree>
    <p:extLst>
      <p:ext uri="{BB962C8B-B14F-4D97-AF65-F5344CB8AC3E}">
        <p14:creationId xmlns:p14="http://schemas.microsoft.com/office/powerpoint/2010/main" val="2038809357"/>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Skeletal muscle relaxants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9373256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17F6C42-439F-4051-BEF8-56F2EF0C30BB}" type="slidenum">
              <a:rPr lang="ar-SA"/>
              <a:pPr>
                <a:defRPr/>
              </a:pPr>
              <a:t>435</a:t>
            </a:fld>
            <a:endParaRPr lang="en-US"/>
          </a:p>
        </p:txBody>
      </p:sp>
      <p:sp>
        <p:nvSpPr>
          <p:cNvPr id="5" name="Date Placeholder 4"/>
          <p:cNvSpPr>
            <a:spLocks noGrp="1"/>
          </p:cNvSpPr>
          <p:nvPr>
            <p:ph type="dt" sz="quarter" idx="11"/>
          </p:nvPr>
        </p:nvSpPr>
        <p:spPr/>
        <p:txBody>
          <a:bodyPr/>
          <a:lstStyle/>
          <a:p>
            <a:pPr>
              <a:defRPr/>
            </a:pPr>
            <a:fld id="{976DA38D-1589-422D-8919-FE1EF65B32D7}" type="datetime1">
              <a:rPr lang="en-US"/>
              <a:pPr>
                <a:defRPr/>
              </a:pPr>
              <a:t>1/12/2020</a:t>
            </a:fld>
            <a:endParaRPr lang="en-US"/>
          </a:p>
        </p:txBody>
      </p:sp>
      <p:sp>
        <p:nvSpPr>
          <p:cNvPr id="3074" name="Rectangle 2"/>
          <p:cNvSpPr>
            <a:spLocks noGrp="1" noChangeArrowheads="1"/>
          </p:cNvSpPr>
          <p:nvPr>
            <p:ph type="title"/>
          </p:nvPr>
        </p:nvSpPr>
        <p:spPr>
          <a:xfrm>
            <a:off x="457200" y="274638"/>
            <a:ext cx="8229600" cy="639762"/>
          </a:xfrm>
        </p:spPr>
        <p:txBody>
          <a:bodyPr>
            <a:normAutofit fontScale="90000"/>
          </a:bodyPr>
          <a:lstStyle/>
          <a:p>
            <a:pPr eaLnBrk="1" hangingPunct="1">
              <a:defRPr/>
            </a:pPr>
            <a:r>
              <a:rPr lang="en-US" sz="4000" dirty="0" smtClean="0">
                <a:latin typeface="Times New Roman" pitchFamily="18" charset="0"/>
                <a:cs typeface="Times New Roman" pitchFamily="18" charset="0"/>
              </a:rPr>
              <a:t>Classification on basis of site of action and mechanism of action</a:t>
            </a:r>
          </a:p>
        </p:txBody>
      </p:sp>
      <p:sp>
        <p:nvSpPr>
          <p:cNvPr id="3075" name="Rectangle 3"/>
          <p:cNvSpPr>
            <a:spLocks noGrp="1" noChangeArrowheads="1"/>
          </p:cNvSpPr>
          <p:nvPr>
            <p:ph type="body" idx="1"/>
          </p:nvPr>
        </p:nvSpPr>
        <p:spPr>
          <a:xfrm>
            <a:off x="457200" y="1143000"/>
            <a:ext cx="8229600" cy="5181600"/>
          </a:xfrm>
        </p:spPr>
        <p:txBody>
          <a:bodyPr>
            <a:normAutofit/>
          </a:bodyPr>
          <a:lstStyle/>
          <a:p>
            <a:pPr marL="609600" indent="-609600" eaLnBrk="1" hangingPunct="1">
              <a:lnSpc>
                <a:spcPct val="80000"/>
              </a:lnSpc>
              <a:buFont typeface="Wingdings" pitchFamily="2" charset="2"/>
              <a:buNone/>
              <a:defRPr/>
            </a:pPr>
            <a:r>
              <a:rPr lang="en-US" sz="2000" b="1" dirty="0" smtClean="0">
                <a:solidFill>
                  <a:schemeClr val="folHlink"/>
                </a:solidFill>
                <a:latin typeface="Times New Roman" pitchFamily="18" charset="0"/>
                <a:cs typeface="Times New Roman" pitchFamily="18" charset="0"/>
              </a:rPr>
              <a:t>A)		</a:t>
            </a:r>
            <a:r>
              <a:rPr lang="en-US" sz="2000" b="1" u="sng" dirty="0" smtClean="0">
                <a:solidFill>
                  <a:schemeClr val="folHlink"/>
                </a:solidFill>
                <a:latin typeface="Times New Roman" pitchFamily="18" charset="0"/>
                <a:cs typeface="Times New Roman" pitchFamily="18" charset="0"/>
              </a:rPr>
              <a:t>PERIPHERALLY ACTING</a:t>
            </a:r>
          </a:p>
          <a:p>
            <a:pPr marL="609600" indent="-609600" eaLnBrk="1" hangingPunct="1">
              <a:lnSpc>
                <a:spcPct val="80000"/>
              </a:lnSpc>
              <a:defRPr/>
            </a:pPr>
            <a:r>
              <a:rPr lang="en-US" sz="2000" b="1" u="sng" dirty="0" smtClean="0">
                <a:solidFill>
                  <a:srgbClr val="FF0066"/>
                </a:solidFill>
                <a:latin typeface="Times New Roman" pitchFamily="18" charset="0"/>
                <a:cs typeface="Times New Roman" pitchFamily="18" charset="0"/>
              </a:rPr>
              <a:t>Neuromuscular blockers</a:t>
            </a:r>
            <a:endParaRPr lang="en-US" sz="2000" b="1" dirty="0" smtClean="0">
              <a:solidFill>
                <a:srgbClr val="FF0066"/>
              </a:solidFill>
              <a:latin typeface="Times New Roman" pitchFamily="18" charset="0"/>
              <a:cs typeface="Times New Roman" pitchFamily="18" charset="0"/>
            </a:endParaRPr>
          </a:p>
          <a:p>
            <a:pPr marL="609600" indent="-609600" eaLnBrk="1" hangingPunct="1">
              <a:lnSpc>
                <a:spcPct val="80000"/>
              </a:lnSpc>
              <a:defRPr/>
            </a:pPr>
            <a:r>
              <a:rPr lang="en-US" sz="2000" b="1" dirty="0" smtClean="0">
                <a:solidFill>
                  <a:srgbClr val="FFFF66"/>
                </a:solidFill>
                <a:latin typeface="Times New Roman" pitchFamily="18" charset="0"/>
                <a:cs typeface="Times New Roman" pitchFamily="18" charset="0"/>
              </a:rPr>
              <a:t>  </a:t>
            </a:r>
            <a:r>
              <a:rPr lang="en-US" sz="2000" b="1" dirty="0" smtClean="0">
                <a:solidFill>
                  <a:schemeClr val="folHlink"/>
                </a:solidFill>
                <a:latin typeface="Times New Roman" pitchFamily="18" charset="0"/>
                <a:cs typeface="Times New Roman" pitchFamily="18" charset="0"/>
              </a:rPr>
              <a:t>Non depolarizing agents</a:t>
            </a:r>
          </a:p>
          <a:p>
            <a:pPr marL="609600" indent="-609600" eaLnBrk="1" hangingPunct="1">
              <a:lnSpc>
                <a:spcPct val="80000"/>
              </a:lnSpc>
              <a:buFont typeface="Wingdings" pitchFamily="2" charset="2"/>
              <a:buNone/>
              <a:defRPr/>
            </a:pPr>
            <a:r>
              <a:rPr lang="en-US" sz="2000" b="1" dirty="0" smtClean="0">
                <a:solidFill>
                  <a:srgbClr val="FFFF66"/>
                </a:solidFill>
                <a:latin typeface="Times New Roman" pitchFamily="18" charset="0"/>
                <a:cs typeface="Times New Roman" pitchFamily="18" charset="0"/>
              </a:rPr>
              <a:t>      </a:t>
            </a:r>
            <a:r>
              <a:rPr lang="en-US" sz="2000" b="1" u="sng" dirty="0" err="1" smtClean="0">
                <a:latin typeface="Times New Roman" pitchFamily="18" charset="0"/>
                <a:cs typeface="Times New Roman" pitchFamily="18" charset="0"/>
              </a:rPr>
              <a:t>Isoquinoline</a:t>
            </a:r>
            <a:r>
              <a:rPr lang="en-US" sz="2000" b="1" u="sng" dirty="0" smtClean="0">
                <a:latin typeface="Times New Roman" pitchFamily="18" charset="0"/>
                <a:cs typeface="Times New Roman" pitchFamily="18" charset="0"/>
              </a:rPr>
              <a:t> derivatives</a:t>
            </a:r>
            <a:r>
              <a:rPr lang="en-US" sz="2000" b="1" dirty="0" smtClean="0">
                <a:solidFill>
                  <a:srgbClr val="FFFF66"/>
                </a:solidFill>
                <a:latin typeface="Times New Roman" pitchFamily="18" charset="0"/>
                <a:cs typeface="Times New Roman" pitchFamily="18" charset="0"/>
              </a:rPr>
              <a:t>	</a:t>
            </a:r>
            <a:r>
              <a:rPr lang="en-US" sz="2000" b="1" u="sng" dirty="0" err="1" smtClean="0">
                <a:latin typeface="Times New Roman" pitchFamily="18" charset="0"/>
                <a:cs typeface="Times New Roman" pitchFamily="18" charset="0"/>
              </a:rPr>
              <a:t>steriod</a:t>
            </a:r>
            <a:r>
              <a:rPr lang="en-US" sz="2000" b="1" u="sng" dirty="0" smtClean="0">
                <a:latin typeface="Times New Roman" pitchFamily="18" charset="0"/>
                <a:cs typeface="Times New Roman" pitchFamily="18" charset="0"/>
              </a:rPr>
              <a:t> derivatives</a:t>
            </a:r>
            <a:r>
              <a:rPr lang="en-US" sz="2000" b="1" dirty="0" smtClean="0">
                <a:solidFill>
                  <a:srgbClr val="FFFF66"/>
                </a:solidFill>
                <a:latin typeface="Times New Roman" pitchFamily="18" charset="0"/>
                <a:cs typeface="Times New Roman" pitchFamily="18" charset="0"/>
              </a:rPr>
              <a:t>			</a:t>
            </a:r>
          </a:p>
          <a:p>
            <a:pPr marL="990600" lvl="1" indent="-533400" eaLnBrk="1" hangingPunct="1">
              <a:lnSpc>
                <a:spcPct val="80000"/>
              </a:lnSpc>
              <a:defRPr/>
            </a:pPr>
            <a:r>
              <a:rPr lang="en-US" sz="2000" dirty="0" err="1" smtClean="0">
                <a:latin typeface="Times New Roman" pitchFamily="18" charset="0"/>
                <a:cs typeface="Times New Roman" pitchFamily="18" charset="0"/>
              </a:rPr>
              <a:t>Tubocurarine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Pancuronu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ium</a:t>
            </a:r>
            <a:endParaRPr lang="en-US" sz="2000" dirty="0" smtClean="0">
              <a:latin typeface="Times New Roman" pitchFamily="18" charset="0"/>
              <a:cs typeface="Times New Roman" pitchFamily="18" charset="0"/>
            </a:endParaRPr>
          </a:p>
          <a:p>
            <a:pPr marL="990600" lvl="1" indent="-533400" eaLnBrk="1" hangingPunct="1">
              <a:lnSpc>
                <a:spcPct val="80000"/>
              </a:lnSpc>
              <a:defRPr/>
            </a:pPr>
            <a:r>
              <a:rPr lang="en-US" sz="2000" dirty="0" err="1" smtClean="0">
                <a:latin typeface="Times New Roman" pitchFamily="18" charset="0"/>
                <a:cs typeface="Times New Roman" pitchFamily="18" charset="0"/>
              </a:rPr>
              <a:t>Doxacurium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Pipecuronium</a:t>
            </a:r>
            <a:endParaRPr lang="en-US" sz="2000" dirty="0" smtClean="0">
              <a:latin typeface="Times New Roman" pitchFamily="18" charset="0"/>
              <a:cs typeface="Times New Roman" pitchFamily="18" charset="0"/>
            </a:endParaRPr>
          </a:p>
          <a:p>
            <a:pPr marL="990600" lvl="1" indent="-533400" eaLnBrk="1" hangingPunct="1">
              <a:lnSpc>
                <a:spcPct val="80000"/>
              </a:lnSpc>
              <a:defRPr/>
            </a:pPr>
            <a:r>
              <a:rPr lang="en-US" sz="2000" dirty="0" err="1" smtClean="0">
                <a:latin typeface="Times New Roman" pitchFamily="18" charset="0"/>
                <a:cs typeface="Times New Roman" pitchFamily="18" charset="0"/>
              </a:rPr>
              <a:t>Atracurium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Rapacuronium</a:t>
            </a:r>
            <a:endParaRPr lang="en-US" sz="2000" dirty="0" smtClean="0">
              <a:latin typeface="Times New Roman" pitchFamily="18" charset="0"/>
              <a:cs typeface="Times New Roman" pitchFamily="18" charset="0"/>
            </a:endParaRPr>
          </a:p>
          <a:p>
            <a:pPr marL="990600" lvl="1" indent="-533400" eaLnBrk="1" hangingPunct="1">
              <a:lnSpc>
                <a:spcPct val="80000"/>
              </a:lnSpc>
              <a:defRPr/>
            </a:pPr>
            <a:r>
              <a:rPr lang="en-US" sz="2000" dirty="0" err="1" smtClean="0">
                <a:latin typeface="Times New Roman" pitchFamily="18" charset="0"/>
                <a:cs typeface="Times New Roman" pitchFamily="18" charset="0"/>
              </a:rPr>
              <a:t>Metocurine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Rocuronium</a:t>
            </a:r>
            <a:endParaRPr lang="en-US" sz="2000" dirty="0" smtClean="0">
              <a:latin typeface="Times New Roman" pitchFamily="18" charset="0"/>
              <a:cs typeface="Times New Roman" pitchFamily="18" charset="0"/>
            </a:endParaRPr>
          </a:p>
          <a:p>
            <a:pPr marL="990600" lvl="1" indent="-533400" eaLnBrk="1" hangingPunct="1">
              <a:lnSpc>
                <a:spcPct val="80000"/>
              </a:lnSpc>
              <a:defRPr/>
            </a:pPr>
            <a:r>
              <a:rPr lang="en-US" sz="2000" dirty="0" err="1" smtClean="0">
                <a:latin typeface="Times New Roman" pitchFamily="18" charset="0"/>
                <a:cs typeface="Times New Roman" pitchFamily="18" charset="0"/>
              </a:rPr>
              <a:t>Mivacurium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Vecuronium</a:t>
            </a:r>
            <a:endParaRPr lang="en-US" sz="2000" dirty="0" smtClean="0">
              <a:latin typeface="Times New Roman" pitchFamily="18" charset="0"/>
              <a:cs typeface="Times New Roman" pitchFamily="18" charset="0"/>
            </a:endParaRPr>
          </a:p>
          <a:p>
            <a:pPr marL="990600" lvl="1" indent="-533400" eaLnBrk="1" hangingPunct="1">
              <a:lnSpc>
                <a:spcPct val="80000"/>
              </a:lnSpc>
              <a:buFont typeface="Wingdings" pitchFamily="2" charset="2"/>
              <a:buNone/>
              <a:defRPr/>
            </a:pPr>
            <a:endParaRPr lang="en-US" sz="2000" dirty="0" smtClean="0">
              <a:latin typeface="Times New Roman" pitchFamily="18" charset="0"/>
              <a:cs typeface="Times New Roman" pitchFamily="18" charset="0"/>
            </a:endParaRPr>
          </a:p>
          <a:p>
            <a:pPr marL="990600" lvl="1" indent="-533400" eaLnBrk="1" hangingPunct="1">
              <a:lnSpc>
                <a:spcPct val="80000"/>
              </a:lnSpc>
              <a:buFont typeface="Wingdings" pitchFamily="2" charset="2"/>
              <a:buNone/>
              <a:defRPr/>
            </a:pPr>
            <a:endParaRPr lang="en-US" sz="2000" dirty="0" smtClean="0">
              <a:latin typeface="Times New Roman" pitchFamily="18" charset="0"/>
              <a:cs typeface="Times New Roman" pitchFamily="18" charset="0"/>
            </a:endParaRPr>
          </a:p>
          <a:p>
            <a:pPr marL="609600" indent="-609600" eaLnBrk="1" hangingPunct="1">
              <a:lnSpc>
                <a:spcPct val="80000"/>
              </a:lnSpc>
              <a:defRPr/>
            </a:pPr>
            <a:r>
              <a:rPr lang="en-US" sz="2000" b="1" dirty="0" smtClean="0">
                <a:solidFill>
                  <a:srgbClr val="FFFF66"/>
                </a:solidFill>
                <a:latin typeface="Times New Roman" pitchFamily="18" charset="0"/>
                <a:cs typeface="Times New Roman" pitchFamily="18" charset="0"/>
              </a:rPr>
              <a:t>  	</a:t>
            </a:r>
            <a:r>
              <a:rPr lang="en-US" sz="2000" b="1" dirty="0" smtClean="0">
                <a:solidFill>
                  <a:schemeClr val="folHlink"/>
                </a:solidFill>
                <a:latin typeface="Times New Roman" pitchFamily="18" charset="0"/>
                <a:cs typeface="Times New Roman" pitchFamily="18" charset="0"/>
              </a:rPr>
              <a:t>Depolarizing agents</a:t>
            </a:r>
          </a:p>
          <a:p>
            <a:pPr marL="990600" lvl="1" indent="-533400" eaLnBrk="1" hangingPunct="1">
              <a:lnSpc>
                <a:spcPct val="80000"/>
              </a:lnSpc>
              <a:defRPr/>
            </a:pPr>
            <a:r>
              <a:rPr lang="en-US" sz="2000" dirty="0" err="1" smtClean="0">
                <a:latin typeface="Times New Roman" pitchFamily="18" charset="0"/>
                <a:cs typeface="Times New Roman" pitchFamily="18" charset="0"/>
              </a:rPr>
              <a:t>Suxamethonium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Succinylcholine</a:t>
            </a:r>
            <a:r>
              <a:rPr lang="en-US" sz="2000" dirty="0" smtClean="0">
                <a:latin typeface="Times New Roman" pitchFamily="18" charset="0"/>
                <a:cs typeface="Times New Roman" pitchFamily="18" charset="0"/>
              </a:rPr>
              <a:t>)</a:t>
            </a:r>
          </a:p>
          <a:p>
            <a:pPr marL="990600" lvl="1" indent="-533400" eaLnBrk="1" hangingPunct="1">
              <a:lnSpc>
                <a:spcPct val="80000"/>
              </a:lnSpc>
              <a:defRPr/>
            </a:pPr>
            <a:r>
              <a:rPr lang="en-US" sz="2000" dirty="0" err="1" smtClean="0">
                <a:latin typeface="Times New Roman" pitchFamily="18" charset="0"/>
                <a:cs typeface="Times New Roman" pitchFamily="18" charset="0"/>
              </a:rPr>
              <a:t>Decamethonium</a:t>
            </a:r>
            <a:endParaRPr lang="en-US"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38378521"/>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r>
              <a:rPr lang="en-US">
                <a:solidFill>
                  <a:schemeClr val="hlink"/>
                </a:solidFill>
                <a:latin typeface="Algerian" pitchFamily="82" charset="0"/>
              </a:rPr>
              <a:t>Neuromuscular Junction</a:t>
            </a:r>
          </a:p>
        </p:txBody>
      </p:sp>
      <p:pic>
        <p:nvPicPr>
          <p:cNvPr id="5123" name="Picture 3"/>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t="3421"/>
          <a:stretch>
            <a:fillRect/>
          </a:stretch>
        </p:blipFill>
        <p:spPr>
          <a:xfrm>
            <a:off x="457200" y="1752600"/>
            <a:ext cx="3270250" cy="4530725"/>
          </a:xfrm>
          <a:noFill/>
          <a:extLst>
            <a:ext uri="{909E8E84-426E-40DD-AFC4-6F175D3DCCD1}">
              <a14:hiddenFill xmlns:a14="http://schemas.microsoft.com/office/drawing/2010/main">
                <a:solidFill>
                  <a:srgbClr val="FFFFFF"/>
                </a:solidFill>
              </a14:hiddenFill>
            </a:ext>
          </a:extLst>
        </p:spPr>
      </p:pic>
      <p:pic>
        <p:nvPicPr>
          <p:cNvPr id="5124" name="Picture 4" descr="Image:Synapse diag4.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7655" t="7005" r="8134" b="7530"/>
          <a:stretch>
            <a:fillRect/>
          </a:stretch>
        </p:blipFill>
        <p:spPr bwMode="auto">
          <a:xfrm>
            <a:off x="3810000" y="2209800"/>
            <a:ext cx="5029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Grp="1" noChangeArrowheads="1"/>
          </p:cNvSpPr>
          <p:nvPr>
            <p:ph type="body" sz="half" idx="2"/>
          </p:nvPr>
        </p:nvSpPr>
        <p:spPr>
          <a:xfrm>
            <a:off x="3733800" y="1524000"/>
            <a:ext cx="5410200" cy="5029200"/>
          </a:xfrm>
        </p:spPr>
        <p:txBody>
          <a:bodyPr/>
          <a:lstStyle/>
          <a:p>
            <a:pPr>
              <a:defRPr/>
            </a:pPr>
            <a:r>
              <a:rPr lang="en-US" sz="2400" dirty="0"/>
              <a:t>1: Cholinergic motor neurone,2: motor end-plate, 3: vesicles, 4:       N</a:t>
            </a:r>
            <a:r>
              <a:rPr lang="en-US" sz="2400" baseline="-25000" dirty="0"/>
              <a:t>M</a:t>
            </a:r>
            <a:r>
              <a:rPr lang="en-US" sz="2400" dirty="0"/>
              <a:t>R, 5: mitochondrion</a:t>
            </a:r>
          </a:p>
          <a:p>
            <a:pPr>
              <a:defRPr/>
            </a:pPr>
            <a:endParaRPr lang="en-US" sz="2400" dirty="0"/>
          </a:p>
        </p:txBody>
      </p:sp>
    </p:spTree>
    <p:extLst>
      <p:ext uri="{BB962C8B-B14F-4D97-AF65-F5344CB8AC3E}">
        <p14:creationId xmlns:p14="http://schemas.microsoft.com/office/powerpoint/2010/main" val="2729229337"/>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96A5C89-96B4-44A7-8BA3-01E43B7F65D4}" type="slidenum">
              <a:rPr lang="ar-SA"/>
              <a:pPr>
                <a:defRPr/>
              </a:pPr>
              <a:t>437</a:t>
            </a:fld>
            <a:endParaRPr lang="en-US"/>
          </a:p>
        </p:txBody>
      </p:sp>
      <p:sp>
        <p:nvSpPr>
          <p:cNvPr id="5" name="Date Placeholder 4"/>
          <p:cNvSpPr>
            <a:spLocks noGrp="1"/>
          </p:cNvSpPr>
          <p:nvPr>
            <p:ph type="dt" sz="quarter" idx="11"/>
          </p:nvPr>
        </p:nvSpPr>
        <p:spPr/>
        <p:txBody>
          <a:bodyPr/>
          <a:lstStyle/>
          <a:p>
            <a:pPr>
              <a:defRPr/>
            </a:pPr>
            <a:fld id="{E925006B-BCDC-4D2A-BD72-2418B4DD533E}" type="datetime1">
              <a:rPr lang="en-US"/>
              <a:pPr>
                <a:defRPr/>
              </a:pPr>
              <a:t>1/12/2020</a:t>
            </a:fld>
            <a:endParaRPr lang="en-US"/>
          </a:p>
        </p:txBody>
      </p:sp>
      <p:sp>
        <p:nvSpPr>
          <p:cNvPr id="56322" name="Rectangle 2"/>
          <p:cNvSpPr>
            <a:spLocks noGrp="1" noChangeArrowheads="1"/>
          </p:cNvSpPr>
          <p:nvPr>
            <p:ph type="title"/>
          </p:nvPr>
        </p:nvSpPr>
        <p:spPr/>
        <p:txBody>
          <a:bodyPr/>
          <a:lstStyle/>
          <a:p>
            <a:pPr eaLnBrk="1" hangingPunct="1">
              <a:defRPr/>
            </a:pPr>
            <a:endParaRPr lang="en-US" smtClean="0"/>
          </a:p>
        </p:txBody>
      </p:sp>
      <p:sp>
        <p:nvSpPr>
          <p:cNvPr id="56323" name="Rectangle 3"/>
          <p:cNvSpPr>
            <a:spLocks noGrp="1" noChangeArrowheads="1"/>
          </p:cNvSpPr>
          <p:nvPr>
            <p:ph type="body" idx="1"/>
          </p:nvPr>
        </p:nvSpPr>
        <p:spPr/>
        <p:txBody>
          <a:bodyPr/>
          <a:lstStyle/>
          <a:p>
            <a:pPr eaLnBrk="1" hangingPunct="1">
              <a:buFont typeface="Wingdings" pitchFamily="2" charset="2"/>
              <a:buNone/>
              <a:defRPr/>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Depolarizing agents:</a:t>
            </a:r>
          </a:p>
          <a:p>
            <a:pPr eaLnBrk="1" hangingPunct="1">
              <a:buFont typeface="Wingdings" pitchFamily="2" charset="2"/>
              <a:buNone/>
              <a:defRPr/>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Succinyle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choline</a:t>
            </a:r>
            <a:endParaRPr lang="en-US" sz="2000" dirty="0" smtClean="0">
              <a:latin typeface="Times New Roman" pitchFamily="18" charset="0"/>
              <a:cs typeface="Times New Roman" pitchFamily="18" charset="0"/>
            </a:endParaRPr>
          </a:p>
          <a:p>
            <a:pPr eaLnBrk="1" hangingPunct="1">
              <a:buFont typeface="Wingdings" pitchFamily="2" charset="2"/>
              <a:buNone/>
              <a:defRPr/>
            </a:pPr>
            <a:endParaRPr lang="en-US" sz="2000" dirty="0" smtClean="0">
              <a:latin typeface="Times New Roman" pitchFamily="18" charset="0"/>
              <a:cs typeface="Times New Roman" pitchFamily="18" charset="0"/>
            </a:endParaRPr>
          </a:p>
          <a:p>
            <a:pPr eaLnBrk="1" hangingPunct="1">
              <a:buFont typeface="Wingdings" pitchFamily="2" charset="2"/>
              <a:buNone/>
              <a:defRPr/>
            </a:pPr>
            <a:r>
              <a:rPr lang="en-US" sz="2000" dirty="0" smtClean="0">
                <a:latin typeface="Times New Roman" pitchFamily="18" charset="0"/>
                <a:cs typeface="Times New Roman" pitchFamily="18" charset="0"/>
              </a:rPr>
              <a:t>These drugs are structural analogue </a:t>
            </a:r>
            <a:r>
              <a:rPr lang="en-US" sz="2000" dirty="0" err="1" smtClean="0">
                <a:latin typeface="Times New Roman" pitchFamily="18" charset="0"/>
                <a:cs typeface="Times New Roman" pitchFamily="18" charset="0"/>
              </a:rPr>
              <a:t>pf</a:t>
            </a:r>
            <a:r>
              <a:rPr lang="en-US" sz="2000" dirty="0" smtClean="0">
                <a:latin typeface="Times New Roman" pitchFamily="18" charset="0"/>
                <a:cs typeface="Times New Roman" pitchFamily="18" charset="0"/>
              </a:rPr>
              <a:t> acetylcholine .</a:t>
            </a:r>
          </a:p>
          <a:p>
            <a:pPr eaLnBrk="1" hangingPunct="1">
              <a:buFont typeface="Wingdings" pitchFamily="2" charset="2"/>
              <a:buNone/>
              <a:defRPr/>
            </a:pPr>
            <a:r>
              <a:rPr lang="en-US" sz="2000" dirty="0" smtClean="0">
                <a:latin typeface="Times New Roman" pitchFamily="18" charset="0"/>
                <a:cs typeface="Times New Roman" pitchFamily="18" charset="0"/>
              </a:rPr>
              <a:t> They either act as antagonists ( non depolarizing) </a:t>
            </a:r>
          </a:p>
          <a:p>
            <a:pPr eaLnBrk="1" hangingPunct="1">
              <a:buFont typeface="Wingdings" pitchFamily="2" charset="2"/>
              <a:buNone/>
              <a:defRPr/>
            </a:pPr>
            <a:r>
              <a:rPr lang="en-US" sz="2000" dirty="0" smtClean="0">
                <a:latin typeface="Times New Roman" pitchFamily="18" charset="0"/>
                <a:cs typeface="Times New Roman" pitchFamily="18" charset="0"/>
              </a:rPr>
              <a:t>	</a:t>
            </a:r>
            <a:r>
              <a:rPr lang="en-US" sz="2000" b="1" dirty="0" smtClean="0">
                <a:solidFill>
                  <a:srgbClr val="FFFF66"/>
                </a:solidFill>
                <a:latin typeface="Times New Roman" pitchFamily="18" charset="0"/>
                <a:cs typeface="Times New Roman" pitchFamily="18" charset="0"/>
              </a:rPr>
              <a:t>OR</a:t>
            </a:r>
          </a:p>
          <a:p>
            <a:pPr eaLnBrk="1" hangingPunct="1">
              <a:buFont typeface="Wingdings" pitchFamily="2" charset="2"/>
              <a:buNone/>
              <a:defRPr/>
            </a:pPr>
            <a:r>
              <a:rPr lang="en-US" sz="2000" dirty="0" smtClean="0">
                <a:latin typeface="Times New Roman" pitchFamily="18" charset="0"/>
                <a:cs typeface="Times New Roman" pitchFamily="18" charset="0"/>
              </a:rPr>
              <a:t>agonist  (depolarizing)</a:t>
            </a:r>
          </a:p>
          <a:p>
            <a:pPr eaLnBrk="1" hangingPunct="1">
              <a:buFont typeface="Wingdings" pitchFamily="2" charset="2"/>
              <a:buNone/>
              <a:defRPr/>
            </a:pPr>
            <a:r>
              <a:rPr lang="en-US" dirty="0" smtClean="0"/>
              <a:t>   </a:t>
            </a:r>
            <a:r>
              <a:rPr lang="en-US" sz="2000" dirty="0" smtClean="0">
                <a:latin typeface="Times New Roman" pitchFamily="18" charset="0"/>
                <a:cs typeface="Times New Roman" pitchFamily="18" charset="0"/>
              </a:rPr>
              <a:t>These drugs are used to increase the safety of general anesthetics</a:t>
            </a:r>
          </a:p>
          <a:p>
            <a:pPr eaLnBrk="1" hangingPunct="1">
              <a:buFont typeface="Wingdings" pitchFamily="2" charset="2"/>
              <a:buNone/>
              <a:defRPr/>
            </a:pPr>
            <a:r>
              <a:rPr lang="en-US" sz="2000" dirty="0" smtClean="0">
                <a:latin typeface="Times New Roman" pitchFamily="18" charset="0"/>
                <a:cs typeface="Times New Roman" pitchFamily="18" charset="0"/>
              </a:rPr>
              <a:t>	These are used </a:t>
            </a:r>
            <a:r>
              <a:rPr lang="en-US" sz="2000" dirty="0" err="1" smtClean="0">
                <a:latin typeface="Times New Roman" pitchFamily="18" charset="0"/>
                <a:cs typeface="Times New Roman" pitchFamily="18" charset="0"/>
              </a:rPr>
              <a:t>parentrally</a:t>
            </a:r>
            <a:endParaRPr lang="en-US"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7861516"/>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5171A97-F815-4DB6-8CF9-C616E294FAF0}" type="slidenum">
              <a:rPr lang="ar-SA"/>
              <a:pPr>
                <a:defRPr/>
              </a:pPr>
              <a:t>438</a:t>
            </a:fld>
            <a:endParaRPr lang="en-US"/>
          </a:p>
        </p:txBody>
      </p:sp>
      <p:sp>
        <p:nvSpPr>
          <p:cNvPr id="5" name="Date Placeholder 4"/>
          <p:cNvSpPr>
            <a:spLocks noGrp="1"/>
          </p:cNvSpPr>
          <p:nvPr>
            <p:ph type="dt" sz="quarter" idx="11"/>
          </p:nvPr>
        </p:nvSpPr>
        <p:spPr/>
        <p:txBody>
          <a:bodyPr/>
          <a:lstStyle/>
          <a:p>
            <a:pPr>
              <a:defRPr/>
            </a:pPr>
            <a:fld id="{1B7BEDE3-3925-4AEB-9196-EFA32B00FA7C}" type="datetime1">
              <a:rPr lang="en-US"/>
              <a:pPr>
                <a:defRPr/>
              </a:pPr>
              <a:t>1/12/2020</a:t>
            </a:fld>
            <a:endParaRPr lang="en-US"/>
          </a:p>
        </p:txBody>
      </p:sp>
      <p:sp>
        <p:nvSpPr>
          <p:cNvPr id="4098" name="Rectangle 2"/>
          <p:cNvSpPr>
            <a:spLocks noGrp="1" noChangeArrowheads="1"/>
          </p:cNvSpPr>
          <p:nvPr>
            <p:ph type="title"/>
          </p:nvPr>
        </p:nvSpPr>
        <p:spPr/>
        <p:txBody>
          <a:bodyPr/>
          <a:lstStyle/>
          <a:p>
            <a:pPr eaLnBrk="1" hangingPunct="1">
              <a:defRPr/>
            </a:pPr>
            <a:endParaRPr lang="en-US" dirty="0" smtClean="0"/>
          </a:p>
        </p:txBody>
      </p:sp>
      <p:sp>
        <p:nvSpPr>
          <p:cNvPr id="4099" name="Rectangle 3"/>
          <p:cNvSpPr>
            <a:spLocks noGrp="1" noChangeArrowheads="1"/>
          </p:cNvSpPr>
          <p:nvPr>
            <p:ph type="body" idx="1"/>
          </p:nvPr>
        </p:nvSpPr>
        <p:spPr/>
        <p:txBody>
          <a:bodyPr/>
          <a:lstStyle/>
          <a:p>
            <a:pPr marL="0" indent="0" eaLnBrk="1" hangingPunct="1">
              <a:buNone/>
              <a:defRPr/>
            </a:pPr>
            <a:r>
              <a:rPr lang="en-US" b="1" dirty="0" smtClean="0">
                <a:latin typeface="Times New Roman" pitchFamily="18" charset="0"/>
                <a:cs typeface="Times New Roman" pitchFamily="18" charset="0"/>
              </a:rPr>
              <a:t>B)	</a:t>
            </a:r>
            <a:r>
              <a:rPr lang="en-US" b="1" u="sng" dirty="0" smtClean="0">
                <a:latin typeface="Times New Roman" pitchFamily="18" charset="0"/>
                <a:cs typeface="Times New Roman" pitchFamily="18" charset="0"/>
              </a:rPr>
              <a:t>Centrally acting (</a:t>
            </a:r>
            <a:r>
              <a:rPr lang="en-US" b="1" u="sng" dirty="0" err="1" smtClean="0">
                <a:latin typeface="Times New Roman" pitchFamily="18" charset="0"/>
                <a:cs typeface="Times New Roman" pitchFamily="18" charset="0"/>
              </a:rPr>
              <a:t>spasmolytic</a:t>
            </a:r>
            <a:r>
              <a:rPr lang="en-US" b="1" u="sng" dirty="0" smtClean="0">
                <a:latin typeface="Times New Roman" pitchFamily="18" charset="0"/>
                <a:cs typeface="Times New Roman" pitchFamily="18" charset="0"/>
              </a:rPr>
              <a:t> drugs)</a:t>
            </a:r>
            <a:endParaRPr lang="en-US" b="1" dirty="0" smtClean="0">
              <a:latin typeface="Times New Roman" pitchFamily="18" charset="0"/>
              <a:cs typeface="Times New Roman" pitchFamily="18" charset="0"/>
            </a:endParaRPr>
          </a:p>
          <a:p>
            <a:pPr eaLnBrk="1" hangingPunct="1">
              <a:defRPr/>
            </a:pPr>
            <a:r>
              <a:rPr lang="en-US" sz="2800" dirty="0" smtClean="0">
                <a:latin typeface="Times New Roman" pitchFamily="18" charset="0"/>
                <a:cs typeface="Times New Roman" pitchFamily="18" charset="0"/>
              </a:rPr>
              <a:t>Diazepam ( act through GABA </a:t>
            </a:r>
            <a:r>
              <a:rPr lang="en-US" sz="2800" baseline="-25000" dirty="0" smtClean="0">
                <a:latin typeface="Times New Roman" pitchFamily="18" charset="0"/>
                <a:cs typeface="Times New Roman" pitchFamily="18" charset="0"/>
              </a:rPr>
              <a:t>A</a:t>
            </a:r>
            <a:r>
              <a:rPr lang="en-US" sz="2800" dirty="0" smtClean="0">
                <a:latin typeface="Times New Roman" pitchFamily="18" charset="0"/>
                <a:cs typeface="Times New Roman" pitchFamily="18" charset="0"/>
              </a:rPr>
              <a:t>) receptors)</a:t>
            </a:r>
          </a:p>
          <a:p>
            <a:pPr eaLnBrk="1" hangingPunct="1">
              <a:defRPr/>
            </a:pPr>
            <a:r>
              <a:rPr lang="en-US" sz="2800" dirty="0" err="1" smtClean="0">
                <a:latin typeface="Times New Roman" pitchFamily="18" charset="0"/>
                <a:cs typeface="Times New Roman" pitchFamily="18" charset="0"/>
              </a:rPr>
              <a:t>Baclofen</a:t>
            </a:r>
            <a:r>
              <a:rPr lang="en-US" sz="2800" dirty="0" smtClean="0">
                <a:latin typeface="Times New Roman" pitchFamily="18" charset="0"/>
                <a:cs typeface="Times New Roman" pitchFamily="18" charset="0"/>
              </a:rPr>
              <a:t>   (GABA </a:t>
            </a:r>
            <a:r>
              <a:rPr lang="en-US" sz="2800" baseline="-25000" dirty="0" smtClean="0">
                <a:latin typeface="Times New Roman" pitchFamily="18" charset="0"/>
                <a:cs typeface="Times New Roman" pitchFamily="18" charset="0"/>
              </a:rPr>
              <a:t>B) </a:t>
            </a:r>
            <a:r>
              <a:rPr lang="en-US" sz="2800" dirty="0" smtClean="0">
                <a:latin typeface="Times New Roman" pitchFamily="18" charset="0"/>
                <a:cs typeface="Times New Roman" pitchFamily="18" charset="0"/>
              </a:rPr>
              <a:t>receptors</a:t>
            </a:r>
          </a:p>
          <a:p>
            <a:pPr eaLnBrk="1" hangingPunct="1">
              <a:defRPr/>
            </a:pPr>
            <a:r>
              <a:rPr lang="en-US" sz="2800" dirty="0" err="1" smtClean="0">
                <a:latin typeface="Times New Roman" pitchFamily="18" charset="0"/>
                <a:cs typeface="Times New Roman" pitchFamily="18" charset="0"/>
              </a:rPr>
              <a:t>Dantroline</a:t>
            </a:r>
            <a:r>
              <a:rPr lang="en-US" sz="2800" dirty="0" smtClean="0">
                <a:latin typeface="Times New Roman" pitchFamily="18" charset="0"/>
                <a:cs typeface="Times New Roman" pitchFamily="18" charset="0"/>
              </a:rPr>
              <a:t> ( act directly by interfering release of calcium from </a:t>
            </a:r>
            <a:r>
              <a:rPr lang="en-US" sz="2800" dirty="0" err="1" smtClean="0">
                <a:latin typeface="Times New Roman" pitchFamily="18" charset="0"/>
                <a:cs typeface="Times New Roman" pitchFamily="18" charset="0"/>
              </a:rPr>
              <a:t>sarcoplasmic</a:t>
            </a:r>
            <a:r>
              <a:rPr lang="en-US" sz="2800" dirty="0" smtClean="0">
                <a:latin typeface="Times New Roman" pitchFamily="18" charset="0"/>
                <a:cs typeface="Times New Roman" pitchFamily="18" charset="0"/>
              </a:rPr>
              <a:t>  reticulum)</a:t>
            </a:r>
          </a:p>
          <a:p>
            <a:pPr eaLnBrk="1" hangingPunct="1">
              <a:defRPr/>
            </a:pPr>
            <a:r>
              <a:rPr lang="en-US" dirty="0" smtClean="0">
                <a:latin typeface="Times New Roman" pitchFamily="18" charset="0"/>
                <a:cs typeface="Times New Roman" pitchFamily="18" charset="0"/>
              </a:rPr>
              <a:t> </a:t>
            </a:r>
            <a:r>
              <a:rPr lang="en-US" b="1" u="sng" dirty="0" smtClean="0">
                <a:latin typeface="Times New Roman" pitchFamily="18" charset="0"/>
                <a:cs typeface="Times New Roman" pitchFamily="18" charset="0"/>
              </a:rPr>
              <a:t>Note:</a:t>
            </a:r>
          </a:p>
          <a:p>
            <a:pPr eaLnBrk="1" hangingPunct="1">
              <a:defRPr/>
            </a:pPr>
            <a:r>
              <a:rPr lang="en-US"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these drugs are used to control spastic muscle tone as in </a:t>
            </a:r>
            <a:r>
              <a:rPr lang="en-US" sz="2800" dirty="0" err="1" smtClean="0">
                <a:latin typeface="Times New Roman" pitchFamily="18" charset="0"/>
                <a:cs typeface="Times New Roman" pitchFamily="18" charset="0"/>
              </a:rPr>
              <a:t>epilesy</a:t>
            </a:r>
            <a:r>
              <a:rPr lang="en-US" sz="2800" dirty="0" smtClean="0">
                <a:latin typeface="Times New Roman" pitchFamily="18" charset="0"/>
                <a:cs typeface="Times New Roman" pitchFamily="18" charset="0"/>
              </a:rPr>
              <a:t> ,multiple </a:t>
            </a:r>
            <a:r>
              <a:rPr lang="en-US" sz="2800" dirty="0" err="1" smtClean="0">
                <a:latin typeface="Times New Roman" pitchFamily="18" charset="0"/>
                <a:cs typeface="Times New Roman" pitchFamily="18" charset="0"/>
              </a:rPr>
              <a:t>scelerosis</a:t>
            </a:r>
            <a:r>
              <a:rPr lang="en-US" sz="2800" dirty="0" smtClean="0">
                <a:latin typeface="Times New Roman" pitchFamily="18" charset="0"/>
                <a:cs typeface="Times New Roman" pitchFamily="18" charset="0"/>
              </a:rPr>
              <a:t> ,cerebral palsy, stroke,</a:t>
            </a:r>
          </a:p>
        </p:txBody>
      </p:sp>
    </p:spTree>
    <p:extLst>
      <p:ext uri="{BB962C8B-B14F-4D97-AF65-F5344CB8AC3E}">
        <p14:creationId xmlns:p14="http://schemas.microsoft.com/office/powerpoint/2010/main" val="2670442551"/>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67CB21-B308-4047-926E-7ED488C9B2D5}" type="slidenum">
              <a:rPr lang="ar-SA"/>
              <a:pPr>
                <a:defRPr/>
              </a:pPr>
              <a:t>439</a:t>
            </a:fld>
            <a:endParaRPr lang="en-US"/>
          </a:p>
        </p:txBody>
      </p:sp>
      <p:sp>
        <p:nvSpPr>
          <p:cNvPr id="5" name="Date Placeholder 4"/>
          <p:cNvSpPr>
            <a:spLocks noGrp="1"/>
          </p:cNvSpPr>
          <p:nvPr>
            <p:ph type="dt" sz="quarter" idx="11"/>
          </p:nvPr>
        </p:nvSpPr>
        <p:spPr/>
        <p:txBody>
          <a:bodyPr/>
          <a:lstStyle/>
          <a:p>
            <a:pPr>
              <a:defRPr/>
            </a:pPr>
            <a:fld id="{9F229C62-BDCE-4637-8C71-52D816184C71}" type="datetime1">
              <a:rPr lang="en-US"/>
              <a:pPr>
                <a:defRPr/>
              </a:pPr>
              <a:t>1/12/2020</a:t>
            </a:fld>
            <a:endParaRPr lang="en-US"/>
          </a:p>
        </p:txBody>
      </p:sp>
      <p:sp>
        <p:nvSpPr>
          <p:cNvPr id="5122" name="Rectangle 2"/>
          <p:cNvSpPr>
            <a:spLocks noGrp="1" noChangeArrowheads="1"/>
          </p:cNvSpPr>
          <p:nvPr>
            <p:ph type="title"/>
          </p:nvPr>
        </p:nvSpPr>
        <p:spPr/>
        <p:txBody>
          <a:bodyPr>
            <a:normAutofit fontScale="90000"/>
          </a:bodyPr>
          <a:lstStyle/>
          <a:p>
            <a:pPr eaLnBrk="1" hangingPunct="1">
              <a:defRPr/>
            </a:pPr>
            <a:r>
              <a:rPr lang="en-US" sz="4000" b="1" u="sng" dirty="0" smtClean="0">
                <a:latin typeface="Times New Roman" pitchFamily="18" charset="0"/>
                <a:cs typeface="Times New Roman" pitchFamily="18" charset="0"/>
              </a:rPr>
              <a:t>Mechanism of Sk. muscle contraction</a:t>
            </a:r>
          </a:p>
        </p:txBody>
      </p:sp>
      <p:sp>
        <p:nvSpPr>
          <p:cNvPr id="5123" name="Rectangle 3"/>
          <p:cNvSpPr>
            <a:spLocks noGrp="1" noChangeArrowheads="1"/>
          </p:cNvSpPr>
          <p:nvPr>
            <p:ph type="body" idx="1"/>
          </p:nvPr>
        </p:nvSpPr>
        <p:spPr>
          <a:xfrm>
            <a:off x="457200" y="1600200"/>
            <a:ext cx="8229600" cy="4953000"/>
          </a:xfrm>
        </p:spPr>
        <p:txBody>
          <a:bodyPr/>
          <a:lstStyle/>
          <a:p>
            <a:pPr eaLnBrk="1" hangingPunct="1">
              <a:lnSpc>
                <a:spcPct val="90000"/>
              </a:lnSpc>
              <a:defRPr/>
            </a:pPr>
            <a:r>
              <a:rPr lang="en-US" smtClean="0">
                <a:latin typeface="Times New Roman" pitchFamily="18" charset="0"/>
                <a:cs typeface="Times New Roman" pitchFamily="18" charset="0"/>
              </a:rPr>
              <a:t>Initiation of impulse</a:t>
            </a:r>
          </a:p>
          <a:p>
            <a:pPr eaLnBrk="1" hangingPunct="1">
              <a:lnSpc>
                <a:spcPct val="90000"/>
              </a:lnSpc>
              <a:buFont typeface="Wingdings" pitchFamily="2" charset="2"/>
              <a:buNone/>
              <a:defRPr/>
            </a:pPr>
            <a:endParaRPr lang="en-US" smtClean="0">
              <a:latin typeface="Times New Roman" pitchFamily="18" charset="0"/>
              <a:cs typeface="Times New Roman" pitchFamily="18" charset="0"/>
            </a:endParaRPr>
          </a:p>
          <a:p>
            <a:pPr eaLnBrk="1" hangingPunct="1">
              <a:lnSpc>
                <a:spcPct val="90000"/>
              </a:lnSpc>
              <a:defRPr/>
            </a:pPr>
            <a:r>
              <a:rPr lang="en-US" smtClean="0">
                <a:latin typeface="Times New Roman" pitchFamily="18" charset="0"/>
                <a:cs typeface="Times New Roman" pitchFamily="18" charset="0"/>
              </a:rPr>
              <a:t>Release of acetylcholine</a:t>
            </a:r>
          </a:p>
          <a:p>
            <a:pPr eaLnBrk="1" hangingPunct="1">
              <a:lnSpc>
                <a:spcPct val="90000"/>
              </a:lnSpc>
              <a:buFont typeface="Wingdings" pitchFamily="2" charset="2"/>
              <a:buNone/>
              <a:defRPr/>
            </a:pPr>
            <a:endParaRPr lang="en-US" smtClean="0">
              <a:latin typeface="Times New Roman" pitchFamily="18" charset="0"/>
              <a:cs typeface="Times New Roman" pitchFamily="18" charset="0"/>
            </a:endParaRPr>
          </a:p>
          <a:p>
            <a:pPr eaLnBrk="1" hangingPunct="1">
              <a:lnSpc>
                <a:spcPct val="90000"/>
              </a:lnSpc>
              <a:defRPr/>
            </a:pPr>
            <a:r>
              <a:rPr lang="en-US" smtClean="0">
                <a:latin typeface="Times New Roman" pitchFamily="18" charset="0"/>
                <a:cs typeface="Times New Roman" pitchFamily="18" charset="0"/>
              </a:rPr>
              <a:t>Activation of nicotinic receptor at motor end plate</a:t>
            </a:r>
          </a:p>
          <a:p>
            <a:pPr eaLnBrk="1" hangingPunct="1">
              <a:lnSpc>
                <a:spcPct val="90000"/>
              </a:lnSpc>
              <a:buFont typeface="Wingdings" pitchFamily="2" charset="2"/>
              <a:buNone/>
              <a:defRPr/>
            </a:pPr>
            <a:endParaRPr lang="en-US" smtClean="0">
              <a:latin typeface="Times New Roman" pitchFamily="18" charset="0"/>
              <a:cs typeface="Times New Roman" pitchFamily="18" charset="0"/>
            </a:endParaRPr>
          </a:p>
          <a:p>
            <a:pPr eaLnBrk="1" hangingPunct="1">
              <a:lnSpc>
                <a:spcPct val="90000"/>
              </a:lnSpc>
              <a:defRPr/>
            </a:pPr>
            <a:r>
              <a:rPr lang="en-US" smtClean="0">
                <a:latin typeface="Times New Roman" pitchFamily="18" charset="0"/>
                <a:cs typeface="Times New Roman" pitchFamily="18" charset="0"/>
              </a:rPr>
              <a:t>Opening of ion channel, passage of Na</a:t>
            </a:r>
            <a:r>
              <a:rPr lang="en-US" baseline="30000" smtClean="0">
                <a:latin typeface="Times New Roman" pitchFamily="18" charset="0"/>
                <a:cs typeface="Times New Roman" pitchFamily="18" charset="0"/>
              </a:rPr>
              <a:t>+ </a:t>
            </a:r>
            <a:r>
              <a:rPr lang="en-US" smtClean="0">
                <a:latin typeface="Times New Roman" pitchFamily="18" charset="0"/>
                <a:cs typeface="Times New Roman" pitchFamily="18" charset="0"/>
              </a:rPr>
              <a:t>, depolarization of end plate</a:t>
            </a:r>
          </a:p>
          <a:p>
            <a:pPr eaLnBrk="1" hangingPunct="1">
              <a:lnSpc>
                <a:spcPct val="90000"/>
              </a:lnSpc>
              <a:defRPr/>
            </a:pPr>
            <a:endParaRPr lang="en-US" smtClean="0"/>
          </a:p>
        </p:txBody>
      </p:sp>
    </p:spTree>
    <p:extLst>
      <p:ext uri="{BB962C8B-B14F-4D97-AF65-F5344CB8AC3E}">
        <p14:creationId xmlns:p14="http://schemas.microsoft.com/office/powerpoint/2010/main" val="37212637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err="1" smtClean="0"/>
              <a:t>antibacterials</a:t>
            </a:r>
            <a:endParaRPr lang="en-US" dirty="0"/>
          </a:p>
        </p:txBody>
      </p:sp>
      <p:sp>
        <p:nvSpPr>
          <p:cNvPr id="3" name="Content Placeholder 2"/>
          <p:cNvSpPr>
            <a:spLocks noGrp="1"/>
          </p:cNvSpPr>
          <p:nvPr>
            <p:ph idx="1"/>
          </p:nvPr>
        </p:nvSpPr>
        <p:spPr>
          <a:xfrm>
            <a:off x="304800" y="990600"/>
            <a:ext cx="8534400" cy="5486400"/>
          </a:xfrm>
        </p:spPr>
        <p:txBody>
          <a:bodyPr>
            <a:normAutofit fontScale="92500" lnSpcReduction="10000"/>
          </a:bodyPr>
          <a:lstStyle/>
          <a:p>
            <a:pPr marL="0" indent="0">
              <a:lnSpc>
                <a:spcPct val="90000"/>
              </a:lnSpc>
              <a:buNone/>
            </a:pPr>
            <a:r>
              <a:rPr lang="en-US" altLang="en-US" u="sng" dirty="0"/>
              <a:t>Bacterial Resistance</a:t>
            </a:r>
            <a:r>
              <a:rPr lang="en-US" altLang="en-US" dirty="0"/>
              <a:t> - result naturally or may be acquired</a:t>
            </a:r>
          </a:p>
          <a:p>
            <a:pPr>
              <a:lnSpc>
                <a:spcPct val="90000"/>
              </a:lnSpc>
              <a:buFontTx/>
              <a:buNone/>
            </a:pPr>
            <a:r>
              <a:rPr lang="en-US" altLang="en-US" dirty="0"/>
              <a:t> * Natural (inherent) = w/o previous exposure to antibiotic</a:t>
            </a:r>
          </a:p>
          <a:p>
            <a:pPr>
              <a:lnSpc>
                <a:spcPct val="90000"/>
              </a:lnSpc>
              <a:buFontTx/>
              <a:buNone/>
            </a:pPr>
            <a:r>
              <a:rPr lang="en-US" altLang="en-US" dirty="0"/>
              <a:t>    </a:t>
            </a:r>
            <a:r>
              <a:rPr lang="en-US" altLang="en-US" dirty="0" err="1"/>
              <a:t>ie</a:t>
            </a:r>
            <a:r>
              <a:rPr lang="en-US" altLang="en-US" dirty="0"/>
              <a:t>. pseudomonas resistant to Penicillin G</a:t>
            </a:r>
          </a:p>
          <a:p>
            <a:pPr>
              <a:lnSpc>
                <a:spcPct val="90000"/>
              </a:lnSpc>
              <a:buFontTx/>
              <a:buNone/>
            </a:pPr>
            <a:r>
              <a:rPr lang="en-US" altLang="en-US" dirty="0"/>
              <a:t> * Acquired = prior exposure to antibacterial</a:t>
            </a:r>
          </a:p>
          <a:p>
            <a:pPr>
              <a:lnSpc>
                <a:spcPct val="90000"/>
              </a:lnSpc>
              <a:buFontTx/>
              <a:buNone/>
            </a:pPr>
            <a:r>
              <a:rPr lang="en-US" altLang="en-US" dirty="0"/>
              <a:t>    </a:t>
            </a:r>
            <a:r>
              <a:rPr lang="en-US" altLang="en-US" dirty="0" err="1"/>
              <a:t>ie</a:t>
            </a:r>
            <a:r>
              <a:rPr lang="en-US" altLang="en-US" dirty="0"/>
              <a:t>. staph </a:t>
            </a:r>
            <a:r>
              <a:rPr lang="en-US" altLang="en-US" dirty="0" err="1"/>
              <a:t>aureus</a:t>
            </a:r>
            <a:r>
              <a:rPr lang="en-US" altLang="en-US" dirty="0"/>
              <a:t> was sensitive to PCN G, now it’s not</a:t>
            </a:r>
          </a:p>
          <a:p>
            <a:pPr marL="0" indent="0">
              <a:lnSpc>
                <a:spcPct val="90000"/>
              </a:lnSpc>
              <a:buNone/>
            </a:pPr>
            <a:r>
              <a:rPr lang="en-US" altLang="en-US" u="sng" dirty="0"/>
              <a:t>Nosocomial infections</a:t>
            </a:r>
            <a:r>
              <a:rPr lang="en-US" altLang="en-US" dirty="0"/>
              <a:t> - infections acquired while clients are in the hosp. Many are mutant strains resistant to many </a:t>
            </a:r>
            <a:r>
              <a:rPr lang="en-US" altLang="en-US" dirty="0" err="1" smtClean="0"/>
              <a:t>antibacterials</a:t>
            </a:r>
            <a:r>
              <a:rPr lang="en-US" altLang="en-US" dirty="0" smtClean="0"/>
              <a:t>.</a:t>
            </a:r>
            <a:endParaRPr lang="en-US" altLang="en-US" dirty="0"/>
          </a:p>
          <a:p>
            <a:pPr>
              <a:lnSpc>
                <a:spcPct val="90000"/>
              </a:lnSpc>
            </a:pPr>
            <a:r>
              <a:rPr lang="en-US" altLang="en-US" dirty="0"/>
              <a:t>Antibacterial resistance occurs when antibiotics are used frequently</a:t>
            </a:r>
          </a:p>
          <a:p>
            <a:endParaRPr lang="en-US" dirty="0"/>
          </a:p>
        </p:txBody>
      </p:sp>
    </p:spTree>
    <p:extLst>
      <p:ext uri="{BB962C8B-B14F-4D97-AF65-F5344CB8AC3E}">
        <p14:creationId xmlns:p14="http://schemas.microsoft.com/office/powerpoint/2010/main" val="4249602171"/>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B36DBE9-F63B-479C-BB27-E8846E9F85AA}" type="slidenum">
              <a:rPr lang="ar-SA"/>
              <a:pPr>
                <a:defRPr/>
              </a:pPr>
              <a:t>440</a:t>
            </a:fld>
            <a:endParaRPr lang="en-US"/>
          </a:p>
        </p:txBody>
      </p:sp>
      <p:sp>
        <p:nvSpPr>
          <p:cNvPr id="5" name="Date Placeholder 4"/>
          <p:cNvSpPr>
            <a:spLocks noGrp="1"/>
          </p:cNvSpPr>
          <p:nvPr>
            <p:ph type="dt" sz="quarter" idx="11"/>
          </p:nvPr>
        </p:nvSpPr>
        <p:spPr/>
        <p:txBody>
          <a:bodyPr/>
          <a:lstStyle/>
          <a:p>
            <a:pPr>
              <a:defRPr/>
            </a:pPr>
            <a:fld id="{4806BD61-6823-4ACA-90AB-84B65A17AF0D}" type="datetime1">
              <a:rPr lang="en-US"/>
              <a:pPr>
                <a:defRPr/>
              </a:pPr>
              <a:t>1/12/2020</a:t>
            </a:fld>
            <a:endParaRPr lang="en-US"/>
          </a:p>
        </p:txBody>
      </p:sp>
      <p:sp>
        <p:nvSpPr>
          <p:cNvPr id="47106" name="Rectangle 2"/>
          <p:cNvSpPr>
            <a:spLocks noGrp="1" noChangeArrowheads="1"/>
          </p:cNvSpPr>
          <p:nvPr>
            <p:ph type="title"/>
          </p:nvPr>
        </p:nvSpPr>
        <p:spPr/>
        <p:txBody>
          <a:bodyPr/>
          <a:lstStyle/>
          <a:p>
            <a:pPr eaLnBrk="1" hangingPunct="1">
              <a:defRPr/>
            </a:pPr>
            <a:r>
              <a:rPr lang="en-US" sz="3600" smtClean="0">
                <a:solidFill>
                  <a:srgbClr val="FFFF66"/>
                </a:solidFill>
                <a:latin typeface="Times New Roman" pitchFamily="18" charset="0"/>
                <a:cs typeface="Times New Roman" pitchFamily="18" charset="0"/>
              </a:rPr>
              <a:t>Mechanism cont’d</a:t>
            </a:r>
          </a:p>
        </p:txBody>
      </p:sp>
      <p:sp>
        <p:nvSpPr>
          <p:cNvPr id="47107" name="Rectangle 3"/>
          <p:cNvSpPr>
            <a:spLocks noGrp="1" noChangeArrowheads="1"/>
          </p:cNvSpPr>
          <p:nvPr>
            <p:ph type="body" idx="1"/>
          </p:nvPr>
        </p:nvSpPr>
        <p:spPr/>
        <p:txBody>
          <a:bodyPr/>
          <a:lstStyle/>
          <a:p>
            <a:pPr eaLnBrk="1" hangingPunct="1">
              <a:defRPr/>
            </a:pPr>
            <a:r>
              <a:rPr lang="en-US" smtClean="0">
                <a:latin typeface="Times New Roman" pitchFamily="18" charset="0"/>
                <a:cs typeface="Times New Roman" pitchFamily="18" charset="0"/>
              </a:rPr>
              <a:t>Muscle contraction.</a:t>
            </a:r>
          </a:p>
          <a:p>
            <a:pPr eaLnBrk="1" hangingPunct="1">
              <a:buFont typeface="Wingdings" pitchFamily="2" charset="2"/>
              <a:buNone/>
              <a:defRPr/>
            </a:pPr>
            <a:endParaRPr lang="en-US" smtClean="0">
              <a:latin typeface="Times New Roman" pitchFamily="18" charset="0"/>
              <a:cs typeface="Times New Roman" pitchFamily="18" charset="0"/>
            </a:endParaRPr>
          </a:p>
          <a:p>
            <a:pPr eaLnBrk="1" hangingPunct="1">
              <a:defRPr/>
            </a:pPr>
            <a:r>
              <a:rPr lang="en-US" smtClean="0">
                <a:latin typeface="Times New Roman" pitchFamily="18" charset="0"/>
                <a:cs typeface="Times New Roman" pitchFamily="18" charset="0"/>
              </a:rPr>
              <a:t>Neuromuscular blocking agents used in clinical practice interfere with this process.</a:t>
            </a:r>
          </a:p>
          <a:p>
            <a:pPr eaLnBrk="1" hangingPunct="1">
              <a:buFont typeface="Wingdings" pitchFamily="2" charset="2"/>
              <a:buNone/>
              <a:defRPr/>
            </a:pPr>
            <a:endParaRPr lang="en-US" smtClean="0">
              <a:latin typeface="Times New Roman" pitchFamily="18" charset="0"/>
              <a:cs typeface="Times New Roman" pitchFamily="18" charset="0"/>
            </a:endParaRPr>
          </a:p>
          <a:p>
            <a:pPr eaLnBrk="1" hangingPunct="1">
              <a:defRPr/>
            </a:pPr>
            <a:r>
              <a:rPr lang="en-US" smtClean="0">
                <a:latin typeface="Times New Roman" pitchFamily="18" charset="0"/>
                <a:cs typeface="Times New Roman" pitchFamily="18" charset="0"/>
              </a:rPr>
              <a:t>Drugs, can block neuromuscular transmission/ or muscle contraction by acting</a:t>
            </a:r>
          </a:p>
        </p:txBody>
      </p:sp>
    </p:spTree>
    <p:extLst>
      <p:ext uri="{BB962C8B-B14F-4D97-AF65-F5344CB8AC3E}">
        <p14:creationId xmlns:p14="http://schemas.microsoft.com/office/powerpoint/2010/main" val="1440509180"/>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5B6441D-7FCF-4C26-866C-A28C59FA5BB9}" type="slidenum">
              <a:rPr lang="ar-SA"/>
              <a:pPr>
                <a:defRPr/>
              </a:pPr>
              <a:t>441</a:t>
            </a:fld>
            <a:endParaRPr lang="en-US" dirty="0"/>
          </a:p>
        </p:txBody>
      </p:sp>
      <p:sp>
        <p:nvSpPr>
          <p:cNvPr id="5" name="Date Placeholder 4"/>
          <p:cNvSpPr>
            <a:spLocks noGrp="1"/>
          </p:cNvSpPr>
          <p:nvPr>
            <p:ph type="dt" sz="quarter" idx="11"/>
          </p:nvPr>
        </p:nvSpPr>
        <p:spPr/>
        <p:txBody>
          <a:bodyPr/>
          <a:lstStyle/>
          <a:p>
            <a:pPr>
              <a:defRPr/>
            </a:pPr>
            <a:fld id="{C1E8125C-FF87-4960-A993-351CB0746EE8}" type="datetime1">
              <a:rPr lang="en-US"/>
              <a:pPr>
                <a:defRPr/>
              </a:pPr>
              <a:t>1/12/2020</a:t>
            </a:fld>
            <a:endParaRPr lang="en-US" dirty="0"/>
          </a:p>
        </p:txBody>
      </p:sp>
      <p:sp>
        <p:nvSpPr>
          <p:cNvPr id="6146" name="Rectangle 2"/>
          <p:cNvSpPr>
            <a:spLocks noGrp="1" noChangeArrowheads="1"/>
          </p:cNvSpPr>
          <p:nvPr>
            <p:ph type="title"/>
          </p:nvPr>
        </p:nvSpPr>
        <p:spPr>
          <a:xfrm>
            <a:off x="457200" y="274638"/>
            <a:ext cx="8229600" cy="334962"/>
          </a:xfrm>
        </p:spPr>
        <p:txBody>
          <a:bodyPr>
            <a:normAutofit fontScale="90000"/>
          </a:bodyPr>
          <a:lstStyle/>
          <a:p>
            <a:pPr eaLnBrk="1" hangingPunct="1">
              <a:defRPr/>
            </a:pPr>
            <a:endParaRPr lang="en-US" dirty="0" smtClean="0"/>
          </a:p>
        </p:txBody>
      </p:sp>
      <p:sp>
        <p:nvSpPr>
          <p:cNvPr id="6147" name="Rectangle 3"/>
          <p:cNvSpPr>
            <a:spLocks noGrp="1" noChangeArrowheads="1"/>
          </p:cNvSpPr>
          <p:nvPr>
            <p:ph type="body" idx="1"/>
          </p:nvPr>
        </p:nvSpPr>
        <p:spPr>
          <a:xfrm>
            <a:off x="457200" y="762000"/>
            <a:ext cx="8229600" cy="5372100"/>
          </a:xfrm>
        </p:spPr>
        <p:txBody>
          <a:bodyPr>
            <a:normAutofit/>
          </a:bodyPr>
          <a:lstStyle/>
          <a:p>
            <a:pPr marL="0" indent="0">
              <a:buNone/>
              <a:defRPr/>
            </a:pPr>
            <a:r>
              <a:rPr lang="en-US" sz="2400" dirty="0" smtClean="0">
                <a:solidFill>
                  <a:srgbClr val="FFFF66"/>
                </a:solidFill>
                <a:latin typeface="Times New Roman" pitchFamily="18" charset="0"/>
                <a:cs typeface="Times New Roman" pitchFamily="18" charset="0"/>
              </a:rPr>
              <a:t> </a:t>
            </a:r>
            <a:r>
              <a:rPr lang="en-US" sz="2400" b="1" u="sng" dirty="0" err="1" smtClean="0">
                <a:latin typeface="Times New Roman" pitchFamily="18" charset="0"/>
                <a:cs typeface="Times New Roman" pitchFamily="18" charset="0"/>
              </a:rPr>
              <a:t>Presynaptically</a:t>
            </a:r>
            <a:r>
              <a:rPr lang="en-US" sz="2400" b="1" u="sng"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p>
          <a:p>
            <a:pPr eaLnBrk="1" hangingPunct="1">
              <a:buFont typeface="Wingdings" pitchFamily="2" charset="2"/>
              <a:buNone/>
              <a:defRPr/>
            </a:pPr>
            <a:r>
              <a:rPr lang="en-US" sz="2400" dirty="0" smtClean="0">
                <a:latin typeface="Times New Roman" pitchFamily="18" charset="0"/>
                <a:cs typeface="Times New Roman" pitchFamily="18" charset="0"/>
              </a:rPr>
              <a:t>	    To inhibit acetylcholine synthesis or release (practically 	not used).</a:t>
            </a:r>
          </a:p>
          <a:p>
            <a:pPr eaLnBrk="1" hangingPunct="1">
              <a:buFont typeface="Wingdings" pitchFamily="2" charset="2"/>
              <a:buNone/>
              <a:defRPr/>
            </a:pPr>
            <a:r>
              <a:rPr lang="en-US" sz="2400" dirty="0" smtClean="0">
                <a:latin typeface="Times New Roman" pitchFamily="18" charset="0"/>
                <a:cs typeface="Times New Roman" pitchFamily="18" charset="0"/>
              </a:rPr>
              <a:t>		As they may have whole body unspecific  nicotinic as well as 	muscarinic effects</a:t>
            </a:r>
            <a:endParaRPr lang="en-US" sz="2400" b="1" u="sng" dirty="0" smtClean="0">
              <a:latin typeface="Times New Roman" pitchFamily="18" charset="0"/>
              <a:cs typeface="Times New Roman" pitchFamily="18" charset="0"/>
            </a:endParaRPr>
          </a:p>
          <a:p>
            <a:pPr marL="0" indent="0" eaLnBrk="1" hangingPunct="1">
              <a:buNone/>
              <a:defRPr/>
            </a:pPr>
            <a:r>
              <a:rPr lang="en-US" sz="2400" b="1" u="sng" dirty="0" err="1" smtClean="0">
                <a:latin typeface="Times New Roman" pitchFamily="18" charset="0"/>
                <a:cs typeface="Times New Roman" pitchFamily="18" charset="0"/>
              </a:rPr>
              <a:t>Postsynaptically</a:t>
            </a:r>
            <a:r>
              <a:rPr lang="en-US" sz="2400" b="1" u="sng"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p>
          <a:p>
            <a:pPr marL="0" indent="0" eaLnBrk="1" hangingPunct="1">
              <a:buNone/>
              <a:defRPr/>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To block the receptor activity. </a:t>
            </a:r>
          </a:p>
          <a:p>
            <a:pPr marL="0" indent="0" eaLnBrk="1" hangingPunct="1">
              <a:buNone/>
              <a:defRPr/>
            </a:pPr>
            <a:r>
              <a:rPr lang="en-US" sz="2400" dirty="0" smtClean="0">
                <a:latin typeface="Times New Roman" pitchFamily="18" charset="0"/>
                <a:cs typeface="Times New Roman" pitchFamily="18" charset="0"/>
              </a:rPr>
              <a:t>         To block ion channel at the end plate</a:t>
            </a:r>
          </a:p>
          <a:p>
            <a:pPr eaLnBrk="1" hangingPunct="1">
              <a:defRPr/>
            </a:pPr>
            <a:r>
              <a:rPr lang="en-US" sz="2400" dirty="0" smtClean="0">
                <a:latin typeface="Times New Roman" pitchFamily="18" charset="0"/>
                <a:cs typeface="Times New Roman" pitchFamily="18" charset="0"/>
              </a:rPr>
              <a:t>Clinically these drugs are only used as an adjuvant to general anesthesia, (</a:t>
            </a:r>
            <a:r>
              <a:rPr lang="en-US" sz="2400" u="sng" dirty="0" smtClean="0">
                <a:solidFill>
                  <a:srgbClr val="FF0066"/>
                </a:solidFill>
                <a:latin typeface="Times New Roman" pitchFamily="18" charset="0"/>
                <a:cs typeface="Times New Roman" pitchFamily="18" charset="0"/>
              </a:rPr>
              <a:t>only when artificial respiration is available</a:t>
            </a:r>
            <a:r>
              <a:rPr lang="en-US" sz="2400" dirty="0" smtClean="0">
                <a:latin typeface="Times New Roman" pitchFamily="18" charset="0"/>
                <a:cs typeface="Times New Roman" pitchFamily="18" charset="0"/>
              </a:rPr>
              <a:t>.)</a:t>
            </a:r>
          </a:p>
          <a:p>
            <a:pPr eaLnBrk="1" hangingPunct="1">
              <a:defRPr/>
            </a:pPr>
            <a:r>
              <a:rPr lang="en-US" sz="2400" dirty="0" smtClean="0">
                <a:latin typeface="Times New Roman" pitchFamily="18" charset="0"/>
                <a:cs typeface="Times New Roman" pitchFamily="18" charset="0"/>
              </a:rPr>
              <a:t>   They interfere with the post synaptic action of                    </a:t>
            </a:r>
          </a:p>
          <a:p>
            <a:pPr eaLnBrk="1" hangingPunct="1">
              <a:buFont typeface="Wingdings" pitchFamily="2" charset="2"/>
              <a:buNone/>
              <a:defRPr/>
            </a:pPr>
            <a:r>
              <a:rPr lang="en-US" sz="2400" dirty="0" smtClean="0">
                <a:latin typeface="Times New Roman" pitchFamily="18" charset="0"/>
                <a:cs typeface="Times New Roman" pitchFamily="18" charset="0"/>
              </a:rPr>
              <a:t>        acetylcholine.</a:t>
            </a:r>
          </a:p>
        </p:txBody>
      </p:sp>
    </p:spTree>
    <p:extLst>
      <p:ext uri="{BB962C8B-B14F-4D97-AF65-F5344CB8AC3E}">
        <p14:creationId xmlns:p14="http://schemas.microsoft.com/office/powerpoint/2010/main" val="1043672882"/>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D1C0F9-5690-4F3C-8043-B7EDD62E3A01}" type="slidenum">
              <a:rPr lang="ar-SA"/>
              <a:pPr>
                <a:defRPr/>
              </a:pPr>
              <a:t>442</a:t>
            </a:fld>
            <a:endParaRPr lang="en-US"/>
          </a:p>
        </p:txBody>
      </p:sp>
      <p:sp>
        <p:nvSpPr>
          <p:cNvPr id="5" name="Date Placeholder 4"/>
          <p:cNvSpPr>
            <a:spLocks noGrp="1"/>
          </p:cNvSpPr>
          <p:nvPr>
            <p:ph type="dt" sz="quarter" idx="11"/>
          </p:nvPr>
        </p:nvSpPr>
        <p:spPr/>
        <p:txBody>
          <a:bodyPr/>
          <a:lstStyle/>
          <a:p>
            <a:pPr>
              <a:defRPr/>
            </a:pPr>
            <a:fld id="{F7AC06EC-8F27-439D-A109-97C68988AB1E}" type="datetime1">
              <a:rPr lang="en-US"/>
              <a:pPr>
                <a:defRPr/>
              </a:pPr>
              <a:t>1/12/2020</a:t>
            </a:fld>
            <a:endParaRPr lang="en-US"/>
          </a:p>
        </p:txBody>
      </p:sp>
      <p:sp>
        <p:nvSpPr>
          <p:cNvPr id="7170" name="Rectangle 2"/>
          <p:cNvSpPr>
            <a:spLocks noGrp="1" noChangeArrowheads="1"/>
          </p:cNvSpPr>
          <p:nvPr>
            <p:ph type="title"/>
          </p:nvPr>
        </p:nvSpPr>
        <p:spPr/>
        <p:txBody>
          <a:bodyPr/>
          <a:lstStyle/>
          <a:p>
            <a:pPr eaLnBrk="1" hangingPunct="1">
              <a:defRPr/>
            </a:pPr>
            <a:endParaRPr lang="en-US" smtClean="0"/>
          </a:p>
        </p:txBody>
      </p:sp>
      <p:sp>
        <p:nvSpPr>
          <p:cNvPr id="7171" name="Rectangle 3"/>
          <p:cNvSpPr>
            <a:spLocks noGrp="1" noChangeArrowheads="1"/>
          </p:cNvSpPr>
          <p:nvPr>
            <p:ph type="body" idx="1"/>
          </p:nvPr>
        </p:nvSpPr>
        <p:spPr/>
        <p:txBody>
          <a:bodyPr/>
          <a:lstStyle/>
          <a:p>
            <a:pPr marL="0" indent="0" eaLnBrk="1" hangingPunct="1">
              <a:buNone/>
              <a:defRPr/>
            </a:pPr>
            <a:r>
              <a:rPr lang="en-US" sz="2400" dirty="0" smtClean="0">
                <a:solidFill>
                  <a:srgbClr val="FFFF66"/>
                </a:solidFill>
                <a:latin typeface="Times New Roman" pitchFamily="18" charset="0"/>
                <a:cs typeface="Times New Roman" pitchFamily="18" charset="0"/>
              </a:rPr>
              <a:t> </a:t>
            </a:r>
            <a:r>
              <a:rPr lang="en-US" sz="2400" b="1" u="sng" dirty="0" smtClean="0">
                <a:latin typeface="Times New Roman" pitchFamily="18" charset="0"/>
                <a:cs typeface="Times New Roman" pitchFamily="18" charset="0"/>
              </a:rPr>
              <a:t>Non depolarizing (majority):</a:t>
            </a:r>
          </a:p>
          <a:p>
            <a:pPr eaLnBrk="1" hangingPunct="1">
              <a:buFont typeface="Wingdings" pitchFamily="2" charset="2"/>
              <a:buNone/>
              <a:defRPr/>
            </a:pPr>
            <a:r>
              <a:rPr lang="en-US" sz="2000" dirty="0" smtClean="0">
                <a:latin typeface="Times New Roman" pitchFamily="18" charset="0"/>
                <a:cs typeface="Times New Roman" pitchFamily="18" charset="0"/>
              </a:rPr>
              <a:t>	 Act by blocking acetylcholine receptors.</a:t>
            </a:r>
          </a:p>
          <a:p>
            <a:pPr eaLnBrk="1" hangingPunct="1">
              <a:defRPr/>
            </a:pPr>
            <a:r>
              <a:rPr lang="en-US" sz="2000" dirty="0" smtClean="0">
                <a:latin typeface="Times New Roman" pitchFamily="18" charset="0"/>
                <a:cs typeface="Times New Roman" pitchFamily="18" charset="0"/>
              </a:rPr>
              <a:t>In some cases (in higher doses), act by blocking ion channels.</a:t>
            </a:r>
            <a:endParaRPr lang="en-US" b="1" u="sng" dirty="0" smtClean="0">
              <a:latin typeface="Times New Roman" pitchFamily="18" charset="0"/>
              <a:cs typeface="Times New Roman" pitchFamily="18" charset="0"/>
            </a:endParaRPr>
          </a:p>
          <a:p>
            <a:pPr marL="0" indent="0" eaLnBrk="1" hangingPunct="1">
              <a:buNone/>
              <a:defRPr/>
            </a:pPr>
            <a:r>
              <a:rPr lang="en-US" sz="2400" b="1" u="sng" dirty="0" smtClean="0">
                <a:latin typeface="Times New Roman" pitchFamily="18" charset="0"/>
                <a:cs typeface="Times New Roman" pitchFamily="18" charset="0"/>
              </a:rPr>
              <a:t>Depolarizing</a:t>
            </a:r>
            <a:r>
              <a:rPr lang="en-US" sz="24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p>
          <a:p>
            <a:pPr eaLnBrk="1" hangingPunct="1">
              <a:buFont typeface="Wingdings" pitchFamily="2" charset="2"/>
              <a:buNone/>
              <a:defRPr/>
            </a:pPr>
            <a:r>
              <a:rPr lang="en-US"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act as agonists at acetylcholine receptors</a:t>
            </a:r>
          </a:p>
        </p:txBody>
      </p:sp>
    </p:spTree>
    <p:extLst>
      <p:ext uri="{BB962C8B-B14F-4D97-AF65-F5344CB8AC3E}">
        <p14:creationId xmlns:p14="http://schemas.microsoft.com/office/powerpoint/2010/main" val="3635830372"/>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AB39C7E-11EC-4DB2-80EE-7C4D1A5400AF}" type="slidenum">
              <a:rPr lang="ar-SA"/>
              <a:pPr>
                <a:defRPr/>
              </a:pPr>
              <a:t>443</a:t>
            </a:fld>
            <a:endParaRPr lang="en-US"/>
          </a:p>
        </p:txBody>
      </p:sp>
      <p:sp>
        <p:nvSpPr>
          <p:cNvPr id="5" name="Date Placeholder 4"/>
          <p:cNvSpPr>
            <a:spLocks noGrp="1"/>
          </p:cNvSpPr>
          <p:nvPr>
            <p:ph type="dt" sz="quarter" idx="11"/>
          </p:nvPr>
        </p:nvSpPr>
        <p:spPr/>
        <p:txBody>
          <a:bodyPr/>
          <a:lstStyle/>
          <a:p>
            <a:pPr>
              <a:defRPr/>
            </a:pPr>
            <a:fld id="{198DE761-8E67-45AE-B138-BAF394D47644}" type="datetime1">
              <a:rPr lang="en-US"/>
              <a:pPr>
                <a:defRPr/>
              </a:pPr>
              <a:t>1/12/2020</a:t>
            </a:fld>
            <a:endParaRPr lang="en-US"/>
          </a:p>
        </p:txBody>
      </p:sp>
      <p:sp>
        <p:nvSpPr>
          <p:cNvPr id="8194" name="Rectangle 2"/>
          <p:cNvSpPr>
            <a:spLocks noGrp="1" noChangeArrowheads="1"/>
          </p:cNvSpPr>
          <p:nvPr>
            <p:ph type="title"/>
          </p:nvPr>
        </p:nvSpPr>
        <p:spPr>
          <a:xfrm>
            <a:off x="457200" y="381000"/>
            <a:ext cx="8229600" cy="1066800"/>
          </a:xfrm>
        </p:spPr>
        <p:txBody>
          <a:bodyPr>
            <a:normAutofit/>
          </a:bodyPr>
          <a:lstStyle/>
          <a:p>
            <a:pPr eaLnBrk="1" hangingPunct="1">
              <a:defRPr/>
            </a:pPr>
            <a:r>
              <a:rPr lang="en-US" sz="3200" b="1" u="sng" dirty="0" smtClean="0">
                <a:latin typeface="Times New Roman" pitchFamily="18" charset="0"/>
                <a:cs typeface="Times New Roman" pitchFamily="18" charset="0"/>
              </a:rPr>
              <a:t>Mechanism of action </a:t>
            </a:r>
            <a:br>
              <a:rPr lang="en-US" sz="3200" b="1" u="sng"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(non depolarizing agents)</a:t>
            </a:r>
          </a:p>
        </p:txBody>
      </p:sp>
      <p:sp>
        <p:nvSpPr>
          <p:cNvPr id="8195" name="Rectangle 3"/>
          <p:cNvSpPr>
            <a:spLocks noGrp="1" noChangeArrowheads="1"/>
          </p:cNvSpPr>
          <p:nvPr>
            <p:ph type="body" idx="1"/>
          </p:nvPr>
        </p:nvSpPr>
        <p:spPr>
          <a:xfrm>
            <a:off x="457200" y="1524000"/>
            <a:ext cx="8229600" cy="4953000"/>
          </a:xfrm>
        </p:spPr>
        <p:txBody>
          <a:bodyPr>
            <a:normAutofit lnSpcReduction="10000"/>
          </a:bodyPr>
          <a:lstStyle/>
          <a:p>
            <a:pPr marL="0" indent="0" eaLnBrk="1" hangingPunct="1">
              <a:lnSpc>
                <a:spcPct val="80000"/>
              </a:lnSpc>
              <a:buNone/>
              <a:defRPr/>
            </a:pPr>
            <a:r>
              <a:rPr lang="en-US" sz="2800" b="1" dirty="0" smtClean="0">
                <a:solidFill>
                  <a:srgbClr val="FFFF66"/>
                </a:solidFill>
                <a:latin typeface="Times New Roman" pitchFamily="18" charset="0"/>
                <a:cs typeface="Times New Roman" pitchFamily="18" charset="0"/>
              </a:rPr>
              <a:t> </a:t>
            </a:r>
            <a:r>
              <a:rPr lang="en-US" sz="2800" b="1" dirty="0" smtClean="0">
                <a:latin typeface="Times New Roman" pitchFamily="18" charset="0"/>
                <a:cs typeface="Times New Roman" pitchFamily="18" charset="0"/>
              </a:rPr>
              <a:t>a) </a:t>
            </a:r>
            <a:r>
              <a:rPr lang="en-US" sz="2800" b="1" u="sng" dirty="0" smtClean="0">
                <a:latin typeface="Times New Roman" pitchFamily="18" charset="0"/>
                <a:cs typeface="Times New Roman" pitchFamily="18" charset="0"/>
              </a:rPr>
              <a:t>At low doses</a:t>
            </a:r>
            <a:r>
              <a:rPr lang="en-US" sz="2800" b="1" dirty="0" smtClean="0">
                <a:latin typeface="Times New Roman" pitchFamily="18" charset="0"/>
                <a:cs typeface="Times New Roman" pitchFamily="18" charset="0"/>
              </a:rPr>
              <a:t>:</a:t>
            </a:r>
          </a:p>
          <a:p>
            <a:pPr eaLnBrk="1" hangingPunct="1">
              <a:lnSpc>
                <a:spcPct val="80000"/>
              </a:lnSpc>
              <a:defRPr/>
            </a:pPr>
            <a:r>
              <a:rPr lang="en-US" sz="2800" dirty="0" smtClean="0">
                <a:latin typeface="Times New Roman" pitchFamily="18" charset="0"/>
                <a:cs typeface="Times New Roman" pitchFamily="18" charset="0"/>
              </a:rPr>
              <a:t>These drugs combine with nicotinic receptors and prevent acetylcholine binding.as they compete with </a:t>
            </a:r>
            <a:r>
              <a:rPr lang="en-US" sz="2800" dirty="0" err="1" smtClean="0">
                <a:latin typeface="Times New Roman" pitchFamily="18" charset="0"/>
                <a:cs typeface="Times New Roman" pitchFamily="18" charset="0"/>
              </a:rPr>
              <a:t>acetycholine</a:t>
            </a:r>
            <a:r>
              <a:rPr lang="en-US" sz="2800" dirty="0" smtClean="0">
                <a:latin typeface="Times New Roman" pitchFamily="18" charset="0"/>
                <a:cs typeface="Times New Roman" pitchFamily="18" charset="0"/>
              </a:rPr>
              <a:t> for receptor binding they are called competitive blockers</a:t>
            </a:r>
          </a:p>
          <a:p>
            <a:pPr eaLnBrk="1" hangingPunct="1">
              <a:lnSpc>
                <a:spcPct val="80000"/>
              </a:lnSpc>
              <a:defRPr/>
            </a:pPr>
            <a:r>
              <a:rPr lang="en-US" sz="2800" dirty="0" smtClean="0">
                <a:latin typeface="Times New Roman" pitchFamily="18" charset="0"/>
                <a:cs typeface="Times New Roman" pitchFamily="18" charset="0"/>
              </a:rPr>
              <a:t>Thus prevent depolarization at end-plate.</a:t>
            </a:r>
          </a:p>
          <a:p>
            <a:pPr>
              <a:lnSpc>
                <a:spcPct val="80000"/>
              </a:lnSpc>
              <a:defRPr/>
            </a:pPr>
            <a:r>
              <a:rPr lang="en-US" sz="2800" dirty="0" smtClean="0">
                <a:latin typeface="Times New Roman" pitchFamily="18" charset="0"/>
                <a:cs typeface="Times New Roman" pitchFamily="18" charset="0"/>
              </a:rPr>
              <a:t>Hence inhibit muscle contraction, relaxation of skeletal muscle occurs.</a:t>
            </a:r>
            <a:r>
              <a:rPr lang="en-US" sz="2800" dirty="0">
                <a:latin typeface="Times New Roman" pitchFamily="18" charset="0"/>
                <a:cs typeface="Times New Roman" pitchFamily="18" charset="0"/>
              </a:rPr>
              <a:t> Their action can be overcome by increasing conc. of acetylcholine in the synaptic gap(by </a:t>
            </a:r>
            <a:r>
              <a:rPr lang="en-US" sz="2800" dirty="0" smtClean="0">
                <a:latin typeface="Times New Roman" pitchFamily="18" charset="0"/>
                <a:cs typeface="Times New Roman" pitchFamily="18" charset="0"/>
              </a:rPr>
              <a:t>inhibition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acetyl cholinesterase </a:t>
            </a:r>
            <a:r>
              <a:rPr lang="en-US" sz="2800" dirty="0">
                <a:latin typeface="Times New Roman" pitchFamily="18" charset="0"/>
                <a:cs typeface="Times New Roman" pitchFamily="18" charset="0"/>
              </a:rPr>
              <a:t>enzyme) </a:t>
            </a:r>
          </a:p>
          <a:p>
            <a:pPr>
              <a:lnSpc>
                <a:spcPct val="80000"/>
              </a:lnSpc>
              <a:defRPr/>
            </a:pPr>
            <a:r>
              <a:rPr lang="en-US" sz="2800" dirty="0">
                <a:latin typeface="Times New Roman" pitchFamily="18" charset="0"/>
                <a:cs typeface="Times New Roman" pitchFamily="18" charset="0"/>
              </a:rPr>
              <a:t>e.g.:  </a:t>
            </a:r>
            <a:r>
              <a:rPr lang="en-US" sz="2800" dirty="0" smtClean="0">
                <a:latin typeface="Times New Roman" pitchFamily="18" charset="0"/>
                <a:cs typeface="Times New Roman" pitchFamily="18" charset="0"/>
              </a:rPr>
              <a:t>Neostigmine, </a:t>
            </a:r>
            <a:r>
              <a:rPr lang="en-US" sz="2800" dirty="0" err="1" smtClean="0">
                <a:latin typeface="Times New Roman" pitchFamily="18" charset="0"/>
                <a:cs typeface="Times New Roman" pitchFamily="18" charset="0"/>
              </a:rPr>
              <a:t>physostigmine</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edrophonium</a:t>
            </a:r>
            <a:endParaRPr lang="en-US" sz="2800" dirty="0">
              <a:latin typeface="Times New Roman" pitchFamily="18" charset="0"/>
              <a:cs typeface="Times New Roman" pitchFamily="18" charset="0"/>
            </a:endParaRPr>
          </a:p>
          <a:p>
            <a:pPr>
              <a:lnSpc>
                <a:spcPct val="80000"/>
              </a:lnSpc>
              <a:defRPr/>
            </a:pPr>
            <a:r>
              <a:rPr lang="en-US" sz="2800" dirty="0">
                <a:latin typeface="Times New Roman" pitchFamily="18" charset="0"/>
                <a:cs typeface="Times New Roman" pitchFamily="18" charset="0"/>
              </a:rPr>
              <a:t>Anesthetist can apply this strategy to shorten the duration of blockage or over come the </a:t>
            </a:r>
            <a:r>
              <a:rPr lang="en-US" sz="2800" dirty="0" err="1">
                <a:latin typeface="Times New Roman" pitchFamily="18" charset="0"/>
                <a:cs typeface="Times New Roman" pitchFamily="18" charset="0"/>
              </a:rPr>
              <a:t>overdosage</a:t>
            </a:r>
            <a:endParaRPr lang="en-US" sz="2800" dirty="0" smtClean="0">
              <a:latin typeface="Times New Roman" pitchFamily="18" charset="0"/>
              <a:cs typeface="Times New Roman" pitchFamily="18" charset="0"/>
            </a:endParaRPr>
          </a:p>
          <a:p>
            <a:pPr eaLnBrk="1" hangingPunct="1">
              <a:lnSpc>
                <a:spcPct val="80000"/>
              </a:lnSpc>
              <a:defRPr/>
            </a:pPr>
            <a:endParaRPr lang="en-US" sz="2800" dirty="0" smtClean="0">
              <a:latin typeface="Times New Roman" pitchFamily="18" charset="0"/>
              <a:cs typeface="Times New Roman" pitchFamily="18" charset="0"/>
            </a:endParaRPr>
          </a:p>
          <a:p>
            <a:pPr eaLnBrk="1" hangingPunct="1">
              <a:lnSpc>
                <a:spcPct val="80000"/>
              </a:lnSpc>
              <a:buFont typeface="Wingdings" pitchFamily="2" charset="2"/>
              <a:buNone/>
              <a:defRPr/>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65285686"/>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AC88A22-36D7-4A18-8EC9-FAC884AFC2E9}" type="slidenum">
              <a:rPr lang="ar-SA"/>
              <a:pPr>
                <a:defRPr/>
              </a:pPr>
              <a:t>444</a:t>
            </a:fld>
            <a:endParaRPr lang="en-US"/>
          </a:p>
        </p:txBody>
      </p:sp>
      <p:sp>
        <p:nvSpPr>
          <p:cNvPr id="5" name="Date Placeholder 4"/>
          <p:cNvSpPr>
            <a:spLocks noGrp="1"/>
          </p:cNvSpPr>
          <p:nvPr>
            <p:ph type="dt" sz="quarter" idx="11"/>
          </p:nvPr>
        </p:nvSpPr>
        <p:spPr/>
        <p:txBody>
          <a:bodyPr/>
          <a:lstStyle/>
          <a:p>
            <a:pPr>
              <a:defRPr/>
            </a:pPr>
            <a:fld id="{D44DDE7E-9A3C-465C-9A78-39898C5FD542}" type="datetime1">
              <a:rPr lang="en-US"/>
              <a:pPr>
                <a:defRPr/>
              </a:pPr>
              <a:t>1/12/2020</a:t>
            </a:fld>
            <a:endParaRPr lang="en-US"/>
          </a:p>
        </p:txBody>
      </p:sp>
      <p:sp>
        <p:nvSpPr>
          <p:cNvPr id="9218" name="Rectangle 2"/>
          <p:cNvSpPr>
            <a:spLocks noGrp="1" noChangeArrowheads="1"/>
          </p:cNvSpPr>
          <p:nvPr>
            <p:ph type="title"/>
          </p:nvPr>
        </p:nvSpPr>
        <p:spPr>
          <a:xfrm>
            <a:off x="457200" y="274638"/>
            <a:ext cx="8229600" cy="487362"/>
          </a:xfrm>
        </p:spPr>
        <p:txBody>
          <a:bodyPr>
            <a:normAutofit fontScale="90000"/>
          </a:bodyPr>
          <a:lstStyle/>
          <a:p>
            <a:pPr eaLnBrk="1" hangingPunct="1">
              <a:defRPr/>
            </a:pPr>
            <a:endParaRPr lang="en-US" dirty="0" smtClean="0"/>
          </a:p>
        </p:txBody>
      </p:sp>
      <p:sp>
        <p:nvSpPr>
          <p:cNvPr id="9219" name="Rectangle 3"/>
          <p:cNvSpPr>
            <a:spLocks noGrp="1" noChangeArrowheads="1"/>
          </p:cNvSpPr>
          <p:nvPr>
            <p:ph type="body" idx="1"/>
          </p:nvPr>
        </p:nvSpPr>
        <p:spPr>
          <a:xfrm>
            <a:off x="457200" y="990600"/>
            <a:ext cx="8229600" cy="5135563"/>
          </a:xfrm>
        </p:spPr>
        <p:txBody>
          <a:bodyPr>
            <a:normAutofit lnSpcReduction="10000"/>
          </a:bodyPr>
          <a:lstStyle/>
          <a:p>
            <a:pPr marL="0" indent="0" eaLnBrk="1" hangingPunct="1">
              <a:buNone/>
              <a:defRPr/>
            </a:pPr>
            <a:r>
              <a:rPr lang="en-US" b="1" u="sng" dirty="0" smtClean="0">
                <a:latin typeface="Times New Roman" pitchFamily="18" charset="0"/>
                <a:cs typeface="Times New Roman" pitchFamily="18" charset="0"/>
              </a:rPr>
              <a:t>At high doses</a:t>
            </a:r>
            <a:r>
              <a:rPr lang="en-US" dirty="0" smtClean="0">
                <a:latin typeface="Times New Roman" pitchFamily="18" charset="0"/>
                <a:cs typeface="Times New Roman" pitchFamily="18" charset="0"/>
              </a:rPr>
              <a:t> </a:t>
            </a:r>
          </a:p>
          <a:p>
            <a:pPr marL="609600" indent="-609600" eaLnBrk="1" hangingPunct="1">
              <a:defRPr/>
            </a:pPr>
            <a:r>
              <a:rPr lang="en-US" sz="2800" dirty="0" smtClean="0">
                <a:latin typeface="Times New Roman" pitchFamily="18" charset="0"/>
                <a:cs typeface="Times New Roman" pitchFamily="18" charset="0"/>
              </a:rPr>
              <a:t>These drugs block ion channels of the end plate.</a:t>
            </a:r>
          </a:p>
          <a:p>
            <a:pPr>
              <a:defRPr/>
            </a:pPr>
            <a:r>
              <a:rPr lang="en-US" sz="2800" dirty="0" smtClean="0">
                <a:latin typeface="Times New Roman" pitchFamily="18" charset="0"/>
                <a:cs typeface="Times New Roman" pitchFamily="18" charset="0"/>
              </a:rPr>
              <a:t>Leads to further weakening of the transmission and reduces the ability of Ach-esterase inhibitors to reverse the action.</a:t>
            </a:r>
            <a:r>
              <a:rPr lang="en-US" sz="2800" dirty="0">
                <a:solidFill>
                  <a:srgbClr val="FFFF66"/>
                </a:solidFill>
                <a:latin typeface="Times New Roman" pitchFamily="18" charset="0"/>
                <a:cs typeface="Times New Roman" pitchFamily="18" charset="0"/>
              </a:rPr>
              <a:t> </a:t>
            </a:r>
            <a:endParaRPr lang="en-US" sz="2800" dirty="0" smtClean="0">
              <a:solidFill>
                <a:srgbClr val="FFFF66"/>
              </a:solidFill>
              <a:latin typeface="Times New Roman" pitchFamily="18" charset="0"/>
              <a:cs typeface="Times New Roman" pitchFamily="18" charset="0"/>
            </a:endParaRPr>
          </a:p>
          <a:p>
            <a:pPr marL="0" indent="0">
              <a:buNone/>
              <a:defRPr/>
            </a:pPr>
            <a:r>
              <a:rPr lang="en-US" sz="2800" b="1" u="sng" dirty="0" smtClean="0">
                <a:latin typeface="Times New Roman" pitchFamily="18" charset="0"/>
                <a:cs typeface="Times New Roman" pitchFamily="18" charset="0"/>
              </a:rPr>
              <a:t>ACTIONS</a:t>
            </a:r>
            <a:endParaRPr lang="en-US" sz="2800" dirty="0">
              <a:latin typeface="Times New Roman" pitchFamily="18" charset="0"/>
              <a:cs typeface="Times New Roman" pitchFamily="18" charset="0"/>
            </a:endParaRPr>
          </a:p>
          <a:p>
            <a:pPr>
              <a:defRPr/>
            </a:pPr>
            <a:r>
              <a:rPr lang="en-US" sz="2800" dirty="0">
                <a:latin typeface="Times New Roman" pitchFamily="18" charset="0"/>
                <a:cs typeface="Times New Roman" pitchFamily="18" charset="0"/>
              </a:rPr>
              <a:t>All the muscles are not equally sensitive to blockade.</a:t>
            </a:r>
          </a:p>
          <a:p>
            <a:pPr>
              <a:defRPr/>
            </a:pPr>
            <a:r>
              <a:rPr lang="en-US" sz="2800" dirty="0">
                <a:latin typeface="Times New Roman" pitchFamily="18" charset="0"/>
                <a:cs typeface="Times New Roman" pitchFamily="18" charset="0"/>
              </a:rPr>
              <a:t>Small and rapidly contracting muscles are paralyzed first.</a:t>
            </a:r>
          </a:p>
          <a:p>
            <a:pPr>
              <a:defRPr/>
            </a:pPr>
            <a:r>
              <a:rPr lang="en-US" sz="2800" dirty="0">
                <a:latin typeface="Times New Roman" pitchFamily="18" charset="0"/>
                <a:cs typeface="Times New Roman" pitchFamily="18" charset="0"/>
              </a:rPr>
              <a:t>Respiratory muscles are last to be affected and first to recover.</a:t>
            </a:r>
          </a:p>
          <a:p>
            <a:pPr marL="609600" indent="-609600" eaLnBrk="1" hangingPunct="1">
              <a:defRPr/>
            </a:pPr>
            <a:endParaRPr lang="en-US" sz="2800" dirty="0" smtClean="0">
              <a:latin typeface="Times New Roman" pitchFamily="18" charset="0"/>
              <a:cs typeface="Times New Roman" pitchFamily="18" charset="0"/>
            </a:endParaRPr>
          </a:p>
          <a:p>
            <a:pPr marL="609600" indent="-609600" eaLnBrk="1" hangingPunct="1">
              <a:defRPr/>
            </a:pP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25345307"/>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4BDE5BF-E596-4B62-BAC7-236547F97032}" type="slidenum">
              <a:rPr lang="ar-SA"/>
              <a:pPr>
                <a:defRPr/>
              </a:pPr>
              <a:t>445</a:t>
            </a:fld>
            <a:endParaRPr lang="en-US"/>
          </a:p>
        </p:txBody>
      </p:sp>
      <p:sp>
        <p:nvSpPr>
          <p:cNvPr id="5" name="Date Placeholder 4"/>
          <p:cNvSpPr>
            <a:spLocks noGrp="1"/>
          </p:cNvSpPr>
          <p:nvPr>
            <p:ph type="dt" sz="quarter" idx="11"/>
          </p:nvPr>
        </p:nvSpPr>
        <p:spPr/>
        <p:txBody>
          <a:bodyPr/>
          <a:lstStyle/>
          <a:p>
            <a:pPr>
              <a:defRPr/>
            </a:pPr>
            <a:fld id="{0293C7C0-DED8-4992-B731-4480D5D2AE6E}" type="datetime1">
              <a:rPr lang="en-US"/>
              <a:pPr>
                <a:defRPr/>
              </a:pPr>
              <a:t>1/12/2020</a:t>
            </a:fld>
            <a:endParaRPr lang="en-US"/>
          </a:p>
        </p:txBody>
      </p:sp>
      <p:sp>
        <p:nvSpPr>
          <p:cNvPr id="11266" name="Rectangle 2"/>
          <p:cNvSpPr>
            <a:spLocks noGrp="1" noChangeArrowheads="1"/>
          </p:cNvSpPr>
          <p:nvPr>
            <p:ph type="title"/>
          </p:nvPr>
        </p:nvSpPr>
        <p:spPr>
          <a:xfrm>
            <a:off x="457200" y="152400"/>
            <a:ext cx="8229600" cy="685800"/>
          </a:xfrm>
        </p:spPr>
        <p:txBody>
          <a:bodyPr/>
          <a:lstStyle/>
          <a:p>
            <a:pPr eaLnBrk="1" hangingPunct="1">
              <a:defRPr/>
            </a:pPr>
            <a:r>
              <a:rPr lang="en-US" sz="3600" b="1" u="sng" dirty="0" smtClean="0">
                <a:latin typeface="Times New Roman" pitchFamily="18" charset="0"/>
                <a:cs typeface="Times New Roman" pitchFamily="18" charset="0"/>
              </a:rPr>
              <a:t>Pharmacokinetics:</a:t>
            </a:r>
          </a:p>
        </p:txBody>
      </p:sp>
      <p:sp>
        <p:nvSpPr>
          <p:cNvPr id="11267" name="Rectangle 3"/>
          <p:cNvSpPr>
            <a:spLocks noGrp="1" noChangeArrowheads="1"/>
          </p:cNvSpPr>
          <p:nvPr>
            <p:ph type="body" idx="1"/>
          </p:nvPr>
        </p:nvSpPr>
        <p:spPr>
          <a:xfrm>
            <a:off x="457200" y="990600"/>
            <a:ext cx="8229600" cy="5257800"/>
          </a:xfrm>
        </p:spPr>
        <p:txBody>
          <a:bodyPr>
            <a:normAutofit/>
          </a:bodyPr>
          <a:lstStyle/>
          <a:p>
            <a:pPr eaLnBrk="1" hangingPunct="1">
              <a:lnSpc>
                <a:spcPct val="80000"/>
              </a:lnSpc>
              <a:defRPr/>
            </a:pPr>
            <a:r>
              <a:rPr lang="en-US" sz="2800" dirty="0" smtClean="0">
                <a:latin typeface="Times New Roman" pitchFamily="18" charset="0"/>
                <a:cs typeface="Times New Roman" pitchFamily="18" charset="0"/>
              </a:rPr>
              <a:t>Administered  intravenously</a:t>
            </a:r>
          </a:p>
          <a:p>
            <a:pPr eaLnBrk="1" hangingPunct="1">
              <a:lnSpc>
                <a:spcPct val="80000"/>
              </a:lnSpc>
              <a:defRPr/>
            </a:pPr>
            <a:r>
              <a:rPr lang="en-US" sz="2800" dirty="0" smtClean="0">
                <a:latin typeface="Times New Roman" pitchFamily="18" charset="0"/>
                <a:cs typeface="Times New Roman" pitchFamily="18" charset="0"/>
              </a:rPr>
              <a:t>Cross blood brain barrier poorly</a:t>
            </a:r>
          </a:p>
          <a:p>
            <a:pPr eaLnBrk="1" hangingPunct="1">
              <a:lnSpc>
                <a:spcPct val="80000"/>
              </a:lnSpc>
              <a:defRPr/>
            </a:pPr>
            <a:r>
              <a:rPr lang="en-US" sz="2800" dirty="0" smtClean="0">
                <a:latin typeface="Times New Roman" pitchFamily="18" charset="0"/>
                <a:cs typeface="Times New Roman" pitchFamily="18" charset="0"/>
              </a:rPr>
              <a:t>Some are not metabolized in liver, their action is terminated by redistribution and excreted  urine unchanged (</a:t>
            </a:r>
            <a:r>
              <a:rPr lang="en-US" sz="2800" dirty="0" err="1" smtClean="0">
                <a:latin typeface="Times New Roman" pitchFamily="18" charset="0"/>
                <a:cs typeface="Times New Roman" pitchFamily="18" charset="0"/>
              </a:rPr>
              <a:t>tubocurarine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mivacurium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metocurine</a:t>
            </a:r>
            <a:r>
              <a:rPr lang="en-US" sz="2800" dirty="0" smtClean="0">
                <a:latin typeface="Times New Roman" pitchFamily="18" charset="0"/>
                <a:cs typeface="Times New Roman" pitchFamily="18" charset="0"/>
              </a:rPr>
              <a:t>).</a:t>
            </a:r>
          </a:p>
          <a:p>
            <a:pPr>
              <a:lnSpc>
                <a:spcPct val="80000"/>
              </a:lnSpc>
              <a:defRPr/>
            </a:pPr>
            <a:r>
              <a:rPr lang="en-US" sz="2800" dirty="0" err="1" smtClean="0">
                <a:latin typeface="Times New Roman" pitchFamily="18" charset="0"/>
                <a:cs typeface="Times New Roman" pitchFamily="18" charset="0"/>
              </a:rPr>
              <a:t>Atracurium</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is degraded spontaneously in plasma by ester </a:t>
            </a:r>
            <a:r>
              <a:rPr lang="en-US" sz="2800" dirty="0" smtClean="0">
                <a:latin typeface="Times New Roman" pitchFamily="18" charset="0"/>
                <a:cs typeface="Times New Roman" pitchFamily="18" charset="0"/>
              </a:rPr>
              <a:t>hydrolysis releasing </a:t>
            </a:r>
            <a:r>
              <a:rPr lang="en-US" sz="2800" dirty="0">
                <a:latin typeface="Times New Roman" pitchFamily="18" charset="0"/>
                <a:cs typeface="Times New Roman" pitchFamily="18" charset="0"/>
              </a:rPr>
              <a:t>histamine and can produce a fall in blood pressure ,flushing and </a:t>
            </a:r>
            <a:r>
              <a:rPr lang="en-US" sz="2800" dirty="0" smtClean="0">
                <a:latin typeface="Times New Roman" pitchFamily="18" charset="0"/>
                <a:cs typeface="Times New Roman" pitchFamily="18" charset="0"/>
              </a:rPr>
              <a:t>bronchoconstriction. It is also metabolized </a:t>
            </a:r>
            <a:r>
              <a:rPr lang="en-US" sz="2800" dirty="0">
                <a:latin typeface="Times New Roman" pitchFamily="18" charset="0"/>
                <a:cs typeface="Times New Roman" pitchFamily="18" charset="0"/>
              </a:rPr>
              <a:t>to </a:t>
            </a:r>
            <a:r>
              <a:rPr lang="en-US" sz="2800" dirty="0" err="1" smtClean="0">
                <a:latin typeface="Times New Roman" pitchFamily="18" charset="0"/>
                <a:cs typeface="Times New Roman" pitchFamily="18" charset="0"/>
              </a:rPr>
              <a:t>laudanosine</a:t>
            </a:r>
            <a:r>
              <a:rPr lang="en-US" sz="2800" dirty="0" smtClean="0">
                <a:latin typeface="Times New Roman" pitchFamily="18" charset="0"/>
                <a:cs typeface="Times New Roman" pitchFamily="18" charset="0"/>
              </a:rPr>
              <a:t> (which </a:t>
            </a:r>
            <a:r>
              <a:rPr lang="en-US" sz="2800" dirty="0">
                <a:latin typeface="Times New Roman" pitchFamily="18" charset="0"/>
                <a:cs typeface="Times New Roman" pitchFamily="18" charset="0"/>
              </a:rPr>
              <a:t>can provoke seizures</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Cisatracurium</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with similar pharmacokinetics is more safer</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a:lnSpc>
                <a:spcPct val="80000"/>
              </a:lnSpc>
              <a:defRPr/>
            </a:pPr>
            <a:r>
              <a:rPr lang="en-US" sz="2800" dirty="0">
                <a:latin typeface="Times New Roman" pitchFamily="18" charset="0"/>
                <a:cs typeface="Times New Roman" pitchFamily="18" charset="0"/>
              </a:rPr>
              <a:t> non depolarizers are excreted via </a:t>
            </a:r>
            <a:r>
              <a:rPr lang="en-US" sz="2800" dirty="0" smtClean="0">
                <a:latin typeface="Times New Roman" pitchFamily="18" charset="0"/>
                <a:cs typeface="Times New Roman" pitchFamily="18" charset="0"/>
              </a:rPr>
              <a:t>kidney.</a:t>
            </a:r>
          </a:p>
          <a:p>
            <a:pPr eaLnBrk="1" hangingPunct="1">
              <a:lnSpc>
                <a:spcPct val="80000"/>
              </a:lnSpc>
              <a:defRPr/>
            </a:pPr>
            <a:endParaRPr lang="en-US" sz="2800" dirty="0" smtClean="0">
              <a:latin typeface="Times New Roman" pitchFamily="18" charset="0"/>
              <a:cs typeface="Times New Roman" pitchFamily="18" charset="0"/>
            </a:endParaRPr>
          </a:p>
          <a:p>
            <a:pPr eaLnBrk="1" hangingPunct="1">
              <a:lnSpc>
                <a:spcPct val="80000"/>
              </a:lnSpc>
              <a:buFont typeface="Wingdings" pitchFamily="2" charset="2"/>
              <a:buNone/>
              <a:defRPr/>
            </a:pPr>
            <a:endParaRPr lang="en-US" sz="2000" dirty="0" smtClean="0">
              <a:latin typeface="Times New Roman" pitchFamily="18" charset="0"/>
              <a:cs typeface="Times New Roman" pitchFamily="18" charset="0"/>
            </a:endParaRPr>
          </a:p>
          <a:p>
            <a:pPr eaLnBrk="1" hangingPunct="1">
              <a:lnSpc>
                <a:spcPct val="80000"/>
              </a:lnSpc>
              <a:buFont typeface="Wingdings" pitchFamily="2" charset="2"/>
              <a:buNone/>
              <a:defRPr/>
            </a:pPr>
            <a:endParaRPr lang="en-US"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139332003"/>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853F6E5-2D33-4586-AD07-0D31BE141CD7}" type="slidenum">
              <a:rPr lang="ar-SA"/>
              <a:pPr>
                <a:defRPr/>
              </a:pPr>
              <a:t>446</a:t>
            </a:fld>
            <a:endParaRPr lang="en-US"/>
          </a:p>
        </p:txBody>
      </p:sp>
      <p:sp>
        <p:nvSpPr>
          <p:cNvPr id="5" name="Date Placeholder 4"/>
          <p:cNvSpPr>
            <a:spLocks noGrp="1"/>
          </p:cNvSpPr>
          <p:nvPr>
            <p:ph type="dt" sz="quarter" idx="11"/>
          </p:nvPr>
        </p:nvSpPr>
        <p:spPr/>
        <p:txBody>
          <a:bodyPr/>
          <a:lstStyle/>
          <a:p>
            <a:pPr>
              <a:defRPr/>
            </a:pPr>
            <a:fld id="{6CF56B5F-EB08-43D8-9589-2E67DB9A63BE}" type="datetime1">
              <a:rPr lang="en-US"/>
              <a:pPr>
                <a:defRPr/>
              </a:pPr>
              <a:t>1/12/2020</a:t>
            </a:fld>
            <a:endParaRPr lang="en-US"/>
          </a:p>
        </p:txBody>
      </p:sp>
      <p:sp>
        <p:nvSpPr>
          <p:cNvPr id="12290" name="Rectangle 2"/>
          <p:cNvSpPr>
            <a:spLocks noGrp="1" noChangeArrowheads="1"/>
          </p:cNvSpPr>
          <p:nvPr>
            <p:ph type="title"/>
          </p:nvPr>
        </p:nvSpPr>
        <p:spPr>
          <a:xfrm>
            <a:off x="457200" y="274638"/>
            <a:ext cx="8229600" cy="715962"/>
          </a:xfrm>
        </p:spPr>
        <p:txBody>
          <a:bodyPr>
            <a:normAutofit fontScale="90000"/>
          </a:bodyPr>
          <a:lstStyle/>
          <a:p>
            <a:pPr eaLnBrk="1" hangingPunct="1">
              <a:defRPr/>
            </a:pPr>
            <a:endParaRPr lang="en-US" dirty="0" smtClean="0"/>
          </a:p>
        </p:txBody>
      </p:sp>
      <p:sp>
        <p:nvSpPr>
          <p:cNvPr id="12291" name="Rectangle 3"/>
          <p:cNvSpPr>
            <a:spLocks noGrp="1" noChangeArrowheads="1"/>
          </p:cNvSpPr>
          <p:nvPr>
            <p:ph type="body" idx="1"/>
          </p:nvPr>
        </p:nvSpPr>
        <p:spPr>
          <a:xfrm>
            <a:off x="457200" y="1219200"/>
            <a:ext cx="8229600" cy="4906963"/>
          </a:xfrm>
        </p:spPr>
        <p:txBody>
          <a:bodyPr/>
          <a:lstStyle/>
          <a:p>
            <a:pPr eaLnBrk="1" hangingPunct="1">
              <a:defRPr/>
            </a:pPr>
            <a:r>
              <a:rPr lang="en-US" sz="2800" dirty="0" smtClean="0">
                <a:latin typeface="Times New Roman" pitchFamily="18" charset="0"/>
                <a:cs typeface="Times New Roman" pitchFamily="18" charset="0"/>
              </a:rPr>
              <a:t>Some (</a:t>
            </a:r>
            <a:r>
              <a:rPr lang="en-US" sz="2800" dirty="0" err="1" smtClean="0">
                <a:latin typeface="Times New Roman" pitchFamily="18" charset="0"/>
                <a:cs typeface="Times New Roman" pitchFamily="18" charset="0"/>
              </a:rPr>
              <a:t>vecuronium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rocuronium</a:t>
            </a:r>
            <a:r>
              <a:rPr lang="en-US" sz="2800" dirty="0" smtClean="0">
                <a:latin typeface="Times New Roman" pitchFamily="18" charset="0"/>
                <a:cs typeface="Times New Roman" pitchFamily="18" charset="0"/>
              </a:rPr>
              <a:t>) are acetylated in liver.( there clearance can be prolonged in hepatic impairment)</a:t>
            </a:r>
          </a:p>
          <a:p>
            <a:pPr eaLnBrk="1" hangingPunct="1">
              <a:defRPr/>
            </a:pPr>
            <a:r>
              <a:rPr lang="en-US" sz="2800" dirty="0" smtClean="0">
                <a:latin typeface="Times New Roman" pitchFamily="18" charset="0"/>
                <a:cs typeface="Times New Roman" pitchFamily="18" charset="0"/>
              </a:rPr>
              <a:t>Can also be excreted unchanged in bile.</a:t>
            </a:r>
          </a:p>
          <a:p>
            <a:pPr eaLnBrk="1" hangingPunct="1">
              <a:defRPr/>
            </a:pPr>
            <a:r>
              <a:rPr lang="en-US" sz="2800" dirty="0" smtClean="0">
                <a:latin typeface="Times New Roman" pitchFamily="18" charset="0"/>
                <a:cs typeface="Times New Roman" pitchFamily="18" charset="0"/>
              </a:rPr>
              <a:t>They differ in onset, duration and recovery </a:t>
            </a:r>
            <a:endParaRPr lang="en-US" sz="2800" b="1" dirty="0" smtClean="0">
              <a:latin typeface="Times New Roman" pitchFamily="18" charset="0"/>
              <a:cs typeface="Times New Roman" pitchFamily="18" charset="0"/>
            </a:endParaRPr>
          </a:p>
          <a:p>
            <a:pPr marL="0" indent="0" eaLnBrk="1" hangingPunct="1">
              <a:buNone/>
              <a:defRPr/>
            </a:pPr>
            <a:r>
              <a:rPr lang="en-US" sz="2800" b="1" u="sng" dirty="0" smtClean="0">
                <a:latin typeface="Times New Roman" pitchFamily="18" charset="0"/>
                <a:cs typeface="Times New Roman" pitchFamily="18" charset="0"/>
              </a:rPr>
              <a:t>Uses</a:t>
            </a:r>
            <a:r>
              <a:rPr lang="en-US" sz="2800" b="1" dirty="0" smtClean="0">
                <a:latin typeface="Times New Roman" pitchFamily="18" charset="0"/>
                <a:cs typeface="Times New Roman" pitchFamily="18" charset="0"/>
              </a:rPr>
              <a:t>:</a:t>
            </a:r>
          </a:p>
          <a:p>
            <a:pPr lvl="1">
              <a:defRPr/>
            </a:pPr>
            <a:r>
              <a:rPr lang="en-US" sz="2400" dirty="0" smtClean="0">
                <a:latin typeface="Times New Roman" pitchFamily="18" charset="0"/>
                <a:cs typeface="Times New Roman" pitchFamily="18" charset="0"/>
              </a:rPr>
              <a:t>as adjuvant to anesthesia during  surgery. </a:t>
            </a:r>
          </a:p>
          <a:p>
            <a:pPr lvl="1">
              <a:defRPr/>
            </a:pPr>
            <a:r>
              <a:rPr lang="en-US" sz="2400" dirty="0" smtClean="0">
                <a:latin typeface="Times New Roman" pitchFamily="18" charset="0"/>
                <a:cs typeface="Times New Roman" pitchFamily="18" charset="0"/>
              </a:rPr>
              <a:t>Control of ventilation (Endotracheal intubation)</a:t>
            </a:r>
          </a:p>
          <a:p>
            <a:pPr lvl="1">
              <a:defRPr/>
            </a:pPr>
            <a:r>
              <a:rPr lang="en-US" sz="2400" dirty="0" smtClean="0">
                <a:latin typeface="Times New Roman" pitchFamily="18" charset="0"/>
                <a:cs typeface="Times New Roman" pitchFamily="18" charset="0"/>
              </a:rPr>
              <a:t>Treatment of convulsion</a:t>
            </a:r>
          </a:p>
        </p:txBody>
      </p:sp>
    </p:spTree>
    <p:extLst>
      <p:ext uri="{BB962C8B-B14F-4D97-AF65-F5344CB8AC3E}">
        <p14:creationId xmlns:p14="http://schemas.microsoft.com/office/powerpoint/2010/main" val="2227027728"/>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781F74-4667-466B-B931-994D92AD5A86}" type="slidenum">
              <a:rPr lang="ar-SA"/>
              <a:pPr>
                <a:defRPr/>
              </a:pPr>
              <a:t>447</a:t>
            </a:fld>
            <a:endParaRPr lang="en-US"/>
          </a:p>
        </p:txBody>
      </p:sp>
      <p:sp>
        <p:nvSpPr>
          <p:cNvPr id="5" name="Date Placeholder 4"/>
          <p:cNvSpPr>
            <a:spLocks noGrp="1"/>
          </p:cNvSpPr>
          <p:nvPr>
            <p:ph type="dt" sz="quarter" idx="11"/>
          </p:nvPr>
        </p:nvSpPr>
        <p:spPr/>
        <p:txBody>
          <a:bodyPr/>
          <a:lstStyle/>
          <a:p>
            <a:pPr>
              <a:defRPr/>
            </a:pPr>
            <a:fld id="{4E837A3A-F2CB-4D62-AE54-14A02A436608}" type="datetime1">
              <a:rPr lang="en-US"/>
              <a:pPr>
                <a:defRPr/>
              </a:pPr>
              <a:t>1/12/2020</a:t>
            </a:fld>
            <a:endParaRPr lang="en-US"/>
          </a:p>
        </p:txBody>
      </p:sp>
      <p:sp>
        <p:nvSpPr>
          <p:cNvPr id="57346" name="Rectangle 2"/>
          <p:cNvSpPr>
            <a:spLocks noGrp="1" noChangeArrowheads="1"/>
          </p:cNvSpPr>
          <p:nvPr>
            <p:ph type="title"/>
          </p:nvPr>
        </p:nvSpPr>
        <p:spPr/>
        <p:txBody>
          <a:bodyPr/>
          <a:lstStyle/>
          <a:p>
            <a:pPr eaLnBrk="1" hangingPunct="1">
              <a:defRPr/>
            </a:pPr>
            <a:r>
              <a:rPr lang="en-US" sz="3600" u="sng" dirty="0" smtClean="0">
                <a:latin typeface="Times New Roman" pitchFamily="18" charset="0"/>
                <a:cs typeface="Times New Roman" pitchFamily="18" charset="0"/>
              </a:rPr>
              <a:t>Drug interactions</a:t>
            </a:r>
          </a:p>
        </p:txBody>
      </p:sp>
      <p:sp>
        <p:nvSpPr>
          <p:cNvPr id="57347" name="Rectangle 3"/>
          <p:cNvSpPr>
            <a:spLocks noGrp="1" noChangeArrowheads="1"/>
          </p:cNvSpPr>
          <p:nvPr>
            <p:ph type="body" idx="1"/>
          </p:nvPr>
        </p:nvSpPr>
        <p:spPr>
          <a:xfrm>
            <a:off x="304800" y="1600200"/>
            <a:ext cx="8534400" cy="4525963"/>
          </a:xfrm>
        </p:spPr>
        <p:txBody>
          <a:bodyPr>
            <a:normAutofit/>
          </a:bodyPr>
          <a:lstStyle/>
          <a:p>
            <a:pPr eaLnBrk="1" hangingPunct="1">
              <a:defRPr/>
            </a:pPr>
            <a:r>
              <a:rPr lang="en-US" dirty="0" smtClean="0">
                <a:latin typeface="Times New Roman" pitchFamily="18" charset="0"/>
                <a:cs typeface="Times New Roman" pitchFamily="18" charset="0"/>
              </a:rPr>
              <a:t> Choline esterase inhibitors such as neostigmine, </a:t>
            </a:r>
            <a:r>
              <a:rPr lang="en-US" dirty="0" err="1" smtClean="0">
                <a:latin typeface="Times New Roman" pitchFamily="18" charset="0"/>
                <a:cs typeface="Times New Roman" pitchFamily="18" charset="0"/>
              </a:rPr>
              <a:t>pyridostimine</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edrophonium</a:t>
            </a:r>
            <a:r>
              <a:rPr lang="en-US" dirty="0" smtClean="0">
                <a:latin typeface="Times New Roman" pitchFamily="18" charset="0"/>
                <a:cs typeface="Times New Roman" pitchFamily="18" charset="0"/>
              </a:rPr>
              <a:t> reduces or overcome their activity but with high doses they can cause depolarizing block  due to elevated acetylcholine concentration at the end plate.</a:t>
            </a:r>
          </a:p>
          <a:p>
            <a:pPr eaLnBrk="1" hangingPunct="1">
              <a:defRPr/>
            </a:pPr>
            <a:r>
              <a:rPr lang="en-US" dirty="0" smtClean="0">
                <a:latin typeface="Times New Roman" pitchFamily="18" charset="0"/>
                <a:cs typeface="Times New Roman" pitchFamily="18" charset="0"/>
              </a:rPr>
              <a:t> Halogenated hydrocarbons, aminoglycosides, calcium channel blockers synergize their effect.</a:t>
            </a:r>
          </a:p>
        </p:txBody>
      </p:sp>
    </p:spTree>
    <p:extLst>
      <p:ext uri="{BB962C8B-B14F-4D97-AF65-F5344CB8AC3E}">
        <p14:creationId xmlns:p14="http://schemas.microsoft.com/office/powerpoint/2010/main" val="1164665125"/>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341C513-2D1D-4438-BCAC-EF958498E7B0}" type="slidenum">
              <a:rPr lang="ar-SA"/>
              <a:pPr>
                <a:defRPr/>
              </a:pPr>
              <a:t>448</a:t>
            </a:fld>
            <a:endParaRPr lang="en-US"/>
          </a:p>
        </p:txBody>
      </p:sp>
      <p:sp>
        <p:nvSpPr>
          <p:cNvPr id="5" name="Date Placeholder 4"/>
          <p:cNvSpPr>
            <a:spLocks noGrp="1"/>
          </p:cNvSpPr>
          <p:nvPr>
            <p:ph type="dt" sz="quarter" idx="11"/>
          </p:nvPr>
        </p:nvSpPr>
        <p:spPr/>
        <p:txBody>
          <a:bodyPr/>
          <a:lstStyle/>
          <a:p>
            <a:pPr>
              <a:defRPr/>
            </a:pPr>
            <a:fld id="{480685AC-9A4D-46B1-931E-3039203A7C21}" type="datetime1">
              <a:rPr lang="en-US"/>
              <a:pPr>
                <a:defRPr/>
              </a:pPr>
              <a:t>1/12/2020</a:t>
            </a:fld>
            <a:endParaRPr lang="en-US" dirty="0"/>
          </a:p>
        </p:txBody>
      </p:sp>
      <p:sp>
        <p:nvSpPr>
          <p:cNvPr id="13314" name="Rectangle 2"/>
          <p:cNvSpPr>
            <a:spLocks noGrp="1" noChangeArrowheads="1"/>
          </p:cNvSpPr>
          <p:nvPr>
            <p:ph type="title"/>
          </p:nvPr>
        </p:nvSpPr>
        <p:spPr/>
        <p:txBody>
          <a:bodyPr/>
          <a:lstStyle/>
          <a:p>
            <a:pPr eaLnBrk="1" hangingPunct="1">
              <a:defRPr/>
            </a:pPr>
            <a:endParaRPr lang="en-US" smtClean="0"/>
          </a:p>
        </p:txBody>
      </p:sp>
      <p:sp>
        <p:nvSpPr>
          <p:cNvPr id="13315" name="Rectangle 3"/>
          <p:cNvSpPr>
            <a:spLocks noGrp="1" noChangeArrowheads="1"/>
          </p:cNvSpPr>
          <p:nvPr>
            <p:ph type="body" idx="1"/>
          </p:nvPr>
        </p:nvSpPr>
        <p:spPr/>
        <p:txBody>
          <a:bodyPr/>
          <a:lstStyle/>
          <a:p>
            <a:pPr marL="0" indent="0" eaLnBrk="1" hangingPunct="1">
              <a:buNone/>
              <a:defRPr/>
            </a:pPr>
            <a:r>
              <a:rPr lang="en-US" b="1" u="sng" dirty="0" smtClean="0">
                <a:latin typeface="Times New Roman" pitchFamily="18" charset="0"/>
                <a:cs typeface="Times New Roman" pitchFamily="18" charset="0"/>
              </a:rPr>
              <a:t>Unwanted effects</a:t>
            </a:r>
            <a:endParaRPr lang="en-US" b="1" dirty="0" smtClean="0">
              <a:latin typeface="Times New Roman" pitchFamily="18" charset="0"/>
              <a:cs typeface="Times New Roman" pitchFamily="18" charset="0"/>
            </a:endParaRPr>
          </a:p>
          <a:p>
            <a:pPr eaLnBrk="1" hangingPunct="1">
              <a:defRPr/>
            </a:pPr>
            <a:r>
              <a:rPr lang="en-US" sz="2800" b="1" dirty="0" smtClean="0">
                <a:latin typeface="Times New Roman" pitchFamily="18" charset="0"/>
                <a:cs typeface="Times New Roman" pitchFamily="18" charset="0"/>
              </a:rPr>
              <a:t>Fall in arterial pressure </a:t>
            </a:r>
            <a:r>
              <a:rPr lang="en-US" sz="2800" dirty="0" smtClean="0">
                <a:latin typeface="Times New Roman" pitchFamily="18" charset="0"/>
                <a:cs typeface="Times New Roman" pitchFamily="18" charset="0"/>
              </a:rPr>
              <a:t>chiefly a result to ganglion block , may also be due to histamine release this may give rise to bronchospasm (especially  with </a:t>
            </a:r>
            <a:r>
              <a:rPr lang="en-US" sz="2800" dirty="0" err="1" smtClean="0">
                <a:latin typeface="Times New Roman" pitchFamily="18" charset="0"/>
                <a:cs typeface="Times New Roman" pitchFamily="18" charset="0"/>
              </a:rPr>
              <a:t>tubocurarine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mivacurium</a:t>
            </a:r>
            <a:r>
              <a:rPr lang="en-US" sz="2800" dirty="0" smtClean="0">
                <a:latin typeface="Times New Roman" pitchFamily="18" charset="0"/>
                <a:cs typeface="Times New Roman" pitchFamily="18" charset="0"/>
              </a:rPr>
              <a:t> ,and </a:t>
            </a:r>
            <a:r>
              <a:rPr lang="en-US" sz="2800" dirty="0" err="1" smtClean="0">
                <a:latin typeface="Times New Roman" pitchFamily="18" charset="0"/>
                <a:cs typeface="Times New Roman" pitchFamily="18" charset="0"/>
              </a:rPr>
              <a:t>atracurium</a:t>
            </a:r>
            <a:r>
              <a:rPr lang="en-US" sz="2800" dirty="0" smtClean="0">
                <a:latin typeface="Times New Roman" pitchFamily="18" charset="0"/>
                <a:cs typeface="Times New Roman" pitchFamily="18" charset="0"/>
              </a:rPr>
              <a:t>)</a:t>
            </a:r>
          </a:p>
          <a:p>
            <a:pPr eaLnBrk="1" hangingPunct="1">
              <a:buFont typeface="Wingdings" pitchFamily="2" charset="2"/>
              <a:buNone/>
              <a:defRPr/>
            </a:pPr>
            <a:endParaRPr lang="en-US" sz="2800" dirty="0" smtClean="0">
              <a:latin typeface="Times New Roman" pitchFamily="18" charset="0"/>
              <a:cs typeface="Times New Roman" pitchFamily="18" charset="0"/>
            </a:endParaRPr>
          </a:p>
          <a:p>
            <a:pPr eaLnBrk="1" hangingPunct="1">
              <a:defRP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Gallamine</a:t>
            </a:r>
            <a:r>
              <a:rPr lang="en-US" sz="2800" dirty="0" smtClean="0">
                <a:latin typeface="Times New Roman" pitchFamily="18" charset="0"/>
                <a:cs typeface="Times New Roman" pitchFamily="18" charset="0"/>
              </a:rPr>
              <a:t> and </a:t>
            </a:r>
            <a:r>
              <a:rPr lang="en-US" sz="2800" dirty="0" err="1" smtClean="0">
                <a:latin typeface="Times New Roman" pitchFamily="18" charset="0"/>
                <a:cs typeface="Times New Roman" pitchFamily="18" charset="0"/>
              </a:rPr>
              <a:t>pancuronium</a:t>
            </a:r>
            <a:r>
              <a:rPr lang="en-US" sz="2800" dirty="0" smtClean="0">
                <a:latin typeface="Times New Roman" pitchFamily="18" charset="0"/>
                <a:cs typeface="Times New Roman" pitchFamily="18" charset="0"/>
              </a:rPr>
              <a:t> block, muscarinic               receptors also, particularly in heart which may </a:t>
            </a:r>
          </a:p>
          <a:p>
            <a:pPr eaLnBrk="1" hangingPunct="1">
              <a:buFont typeface="Wingdings" pitchFamily="2" charset="2"/>
              <a:buNone/>
              <a:defRPr/>
            </a:pPr>
            <a:r>
              <a:rPr lang="en-US" sz="2800" dirty="0" smtClean="0">
                <a:latin typeface="Times New Roman" pitchFamily="18" charset="0"/>
                <a:cs typeface="Times New Roman" pitchFamily="18" charset="0"/>
              </a:rPr>
              <a:t>   results in to tachycardia.</a:t>
            </a:r>
            <a:r>
              <a:rPr lang="en-US" sz="2800" dirty="0" smtClean="0"/>
              <a:t> </a:t>
            </a:r>
          </a:p>
        </p:txBody>
      </p:sp>
    </p:spTree>
    <p:extLst>
      <p:ext uri="{BB962C8B-B14F-4D97-AF65-F5344CB8AC3E}">
        <p14:creationId xmlns:p14="http://schemas.microsoft.com/office/powerpoint/2010/main" val="1619239841"/>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0511986-1B79-4990-82FE-F003B3D3BE58}" type="slidenum">
              <a:rPr lang="ar-SA"/>
              <a:pPr>
                <a:defRPr/>
              </a:pPr>
              <a:t>449</a:t>
            </a:fld>
            <a:endParaRPr lang="en-US"/>
          </a:p>
        </p:txBody>
      </p:sp>
      <p:sp>
        <p:nvSpPr>
          <p:cNvPr id="5" name="Date Placeholder 4"/>
          <p:cNvSpPr>
            <a:spLocks noGrp="1"/>
          </p:cNvSpPr>
          <p:nvPr>
            <p:ph type="dt" sz="quarter" idx="11"/>
          </p:nvPr>
        </p:nvSpPr>
        <p:spPr/>
        <p:txBody>
          <a:bodyPr/>
          <a:lstStyle/>
          <a:p>
            <a:pPr>
              <a:defRPr/>
            </a:pPr>
            <a:fld id="{F75F2ECD-1961-47D0-A60F-AB2BD2616D8D}" type="datetime1">
              <a:rPr lang="en-US"/>
              <a:pPr>
                <a:defRPr/>
              </a:pPr>
              <a:t>1/12/2020</a:t>
            </a:fld>
            <a:endParaRPr lang="en-US"/>
          </a:p>
        </p:txBody>
      </p:sp>
      <p:sp>
        <p:nvSpPr>
          <p:cNvPr id="14338" name="Rectangle 2"/>
          <p:cNvSpPr>
            <a:spLocks noGrp="1" noChangeArrowheads="1"/>
          </p:cNvSpPr>
          <p:nvPr>
            <p:ph type="title"/>
          </p:nvPr>
        </p:nvSpPr>
        <p:spPr/>
        <p:txBody>
          <a:bodyPr/>
          <a:lstStyle/>
          <a:p>
            <a:pPr eaLnBrk="1" hangingPunct="1">
              <a:defRPr/>
            </a:pPr>
            <a:r>
              <a:rPr lang="en-US" sz="3600" b="1" u="sng" smtClean="0">
                <a:latin typeface="Times New Roman" pitchFamily="18" charset="0"/>
                <a:cs typeface="Times New Roman" pitchFamily="18" charset="0"/>
              </a:rPr>
              <a:t>DEPOLARIZING AGENTS</a:t>
            </a:r>
          </a:p>
        </p:txBody>
      </p:sp>
      <p:sp>
        <p:nvSpPr>
          <p:cNvPr id="14339" name="Rectangle 3"/>
          <p:cNvSpPr>
            <a:spLocks noGrp="1" noChangeArrowheads="1"/>
          </p:cNvSpPr>
          <p:nvPr>
            <p:ph type="body" idx="1"/>
          </p:nvPr>
        </p:nvSpPr>
        <p:spPr>
          <a:xfrm>
            <a:off x="457200" y="1600200"/>
            <a:ext cx="8229600" cy="4953000"/>
          </a:xfrm>
        </p:spPr>
        <p:txBody>
          <a:bodyPr/>
          <a:lstStyle/>
          <a:p>
            <a:pPr marL="0" indent="0" eaLnBrk="1" hangingPunct="1">
              <a:lnSpc>
                <a:spcPct val="90000"/>
              </a:lnSpc>
              <a:buNone/>
              <a:defRPr/>
            </a:pPr>
            <a:r>
              <a:rPr lang="en-US" sz="2400" b="1" u="sng" dirty="0" smtClean="0">
                <a:latin typeface="Times New Roman" pitchFamily="18" charset="0"/>
                <a:cs typeface="Times New Roman" pitchFamily="18" charset="0"/>
              </a:rPr>
              <a:t>DRUGS </a:t>
            </a:r>
            <a:r>
              <a:rPr lang="en-US" sz="2400" b="1" u="sng" dirty="0" smtClean="0">
                <a:solidFill>
                  <a:srgbClr val="FFFF66"/>
                </a:solidFill>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b="1" dirty="0" err="1" smtClean="0">
                <a:solidFill>
                  <a:schemeClr val="folHlink"/>
                </a:solidFill>
                <a:latin typeface="Times New Roman" pitchFamily="18" charset="0"/>
                <a:cs typeface="Times New Roman" pitchFamily="18" charset="0"/>
              </a:rPr>
              <a:t>Suxamethonium</a:t>
            </a:r>
            <a:r>
              <a:rPr lang="en-US" sz="2400" b="1" dirty="0" smtClean="0">
                <a:solidFill>
                  <a:schemeClr val="folHlink"/>
                </a:solidFill>
                <a:latin typeface="Times New Roman" pitchFamily="18" charset="0"/>
                <a:cs typeface="Times New Roman" pitchFamily="18" charset="0"/>
              </a:rPr>
              <a:t> ( </a:t>
            </a:r>
            <a:r>
              <a:rPr lang="en-US" sz="2400" b="1" dirty="0" err="1" smtClean="0">
                <a:solidFill>
                  <a:schemeClr val="folHlink"/>
                </a:solidFill>
                <a:latin typeface="Times New Roman" pitchFamily="18" charset="0"/>
                <a:cs typeface="Times New Roman" pitchFamily="18" charset="0"/>
              </a:rPr>
              <a:t>succinylecholine</a:t>
            </a:r>
            <a:r>
              <a:rPr lang="en-US" sz="2400" b="1" dirty="0" smtClean="0">
                <a:latin typeface="Times New Roman" pitchFamily="18" charset="0"/>
                <a:cs typeface="Times New Roman" pitchFamily="18" charset="0"/>
              </a:rPr>
              <a:t>)</a:t>
            </a:r>
          </a:p>
          <a:p>
            <a:pPr marL="0" indent="0" eaLnBrk="1" hangingPunct="1">
              <a:lnSpc>
                <a:spcPct val="90000"/>
              </a:lnSpc>
              <a:buNone/>
              <a:defRPr/>
            </a:pPr>
            <a:r>
              <a:rPr lang="en-US" sz="2400" b="1" dirty="0" smtClean="0">
                <a:latin typeface="Times New Roman" pitchFamily="18" charset="0"/>
                <a:cs typeface="Times New Roman" pitchFamily="18" charset="0"/>
              </a:rPr>
              <a:t>	      </a:t>
            </a:r>
            <a:r>
              <a:rPr lang="en-US" sz="2400" b="1" dirty="0" err="1" smtClean="0">
                <a:solidFill>
                  <a:schemeClr val="folHlink"/>
                </a:solidFill>
                <a:latin typeface="Times New Roman" pitchFamily="18" charset="0"/>
                <a:cs typeface="Times New Roman" pitchFamily="18" charset="0"/>
              </a:rPr>
              <a:t>Decamethonium</a:t>
            </a:r>
            <a:endParaRPr lang="en-US" sz="2400" b="1" u="sng" dirty="0" smtClean="0">
              <a:solidFill>
                <a:schemeClr val="folHlink"/>
              </a:solidFill>
              <a:latin typeface="Times New Roman" pitchFamily="18" charset="0"/>
              <a:cs typeface="Times New Roman" pitchFamily="18" charset="0"/>
            </a:endParaRPr>
          </a:p>
          <a:p>
            <a:pPr marL="0" indent="0" eaLnBrk="1" hangingPunct="1">
              <a:lnSpc>
                <a:spcPct val="90000"/>
              </a:lnSpc>
              <a:buNone/>
              <a:defRPr/>
            </a:pPr>
            <a:r>
              <a:rPr lang="en-US" sz="2400" b="1" u="sng" dirty="0" smtClean="0">
                <a:latin typeface="Times New Roman" pitchFamily="18" charset="0"/>
                <a:cs typeface="Times New Roman" pitchFamily="18" charset="0"/>
              </a:rPr>
              <a:t>Mechanism of action:</a:t>
            </a:r>
            <a:endParaRPr lang="en-US" sz="2400" b="1" dirty="0" smtClean="0">
              <a:latin typeface="Times New Roman" pitchFamily="18" charset="0"/>
              <a:cs typeface="Times New Roman" pitchFamily="18" charset="0"/>
            </a:endParaRPr>
          </a:p>
          <a:p>
            <a:pPr eaLnBrk="1" hangingPunct="1">
              <a:lnSpc>
                <a:spcPct val="90000"/>
              </a:lnSpc>
              <a:defRPr/>
            </a:pPr>
            <a:r>
              <a:rPr lang="en-US" sz="2400" dirty="0" smtClean="0">
                <a:latin typeface="Times New Roman" pitchFamily="18" charset="0"/>
                <a:cs typeface="Times New Roman" pitchFamily="18" charset="0"/>
              </a:rPr>
              <a:t>These drugs act like acetylcholine but persist at the synapse at high concentration and for longer duration and constantly stimulate the receptor.</a:t>
            </a:r>
          </a:p>
          <a:p>
            <a:pPr eaLnBrk="1" hangingPunct="1">
              <a:lnSpc>
                <a:spcPct val="90000"/>
              </a:lnSpc>
              <a:defRPr/>
            </a:pPr>
            <a:r>
              <a:rPr lang="en-US" sz="2400" dirty="0" smtClean="0">
                <a:latin typeface="Times New Roman" pitchFamily="18" charset="0"/>
                <a:cs typeface="Times New Roman" pitchFamily="18" charset="0"/>
              </a:rPr>
              <a:t>First, opening of the Na+ channel occurs resulting in depolarization, this leads to transient twitching of the muscle, continued binding of drugs make the receptor incapable to transmit the impulses, paralysis occurs.</a:t>
            </a:r>
          </a:p>
          <a:p>
            <a:pPr eaLnBrk="1" hangingPunct="1">
              <a:lnSpc>
                <a:spcPct val="90000"/>
              </a:lnSpc>
              <a:defRPr/>
            </a:pPr>
            <a:r>
              <a:rPr lang="en-US" sz="2400" dirty="0" smtClean="0">
                <a:latin typeface="Times New Roman" pitchFamily="18" charset="0"/>
                <a:cs typeface="Times New Roman" pitchFamily="18" charset="0"/>
              </a:rPr>
              <a:t>The continued depolarization makes the receptor incapable of transmitting further impulses.</a:t>
            </a:r>
          </a:p>
        </p:txBody>
      </p:sp>
    </p:spTree>
    <p:extLst>
      <p:ext uri="{BB962C8B-B14F-4D97-AF65-F5344CB8AC3E}">
        <p14:creationId xmlns:p14="http://schemas.microsoft.com/office/powerpoint/2010/main" val="3308869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antibacterials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altLang="en-US" u="sng" dirty="0"/>
              <a:t>Culture &amp; Sensitivity</a:t>
            </a:r>
            <a:r>
              <a:rPr lang="en-US" altLang="en-US" dirty="0"/>
              <a:t> - </a:t>
            </a:r>
            <a:r>
              <a:rPr lang="en-US" altLang="en-US" dirty="0" err="1"/>
              <a:t>Bld</a:t>
            </a:r>
            <a:r>
              <a:rPr lang="en-US" altLang="en-US" dirty="0"/>
              <a:t> test done to determine effect drugs have on a specific organism</a:t>
            </a:r>
          </a:p>
          <a:p>
            <a:pPr>
              <a:buFontTx/>
              <a:buNone/>
            </a:pPr>
            <a:r>
              <a:rPr lang="en-US" altLang="en-US" dirty="0"/>
              <a:t>    Culture = organisms responsible</a:t>
            </a:r>
          </a:p>
          <a:p>
            <a:pPr>
              <a:buFontTx/>
              <a:buNone/>
            </a:pPr>
            <a:r>
              <a:rPr lang="en-US" altLang="en-US" dirty="0"/>
              <a:t>    Sensitivity = what antibiotic will work best</a:t>
            </a:r>
          </a:p>
          <a:p>
            <a:pPr marL="0" indent="0">
              <a:buNone/>
            </a:pPr>
            <a:r>
              <a:rPr lang="en-US" altLang="en-US" u="sng" dirty="0"/>
              <a:t>Narrow &amp; Broad Spectrum </a:t>
            </a:r>
          </a:p>
          <a:p>
            <a:pPr>
              <a:buFontTx/>
              <a:buNone/>
            </a:pPr>
            <a:r>
              <a:rPr lang="en-US" altLang="en-US" dirty="0"/>
              <a:t>    Narrow - primarily effective against 1 type of organism</a:t>
            </a:r>
          </a:p>
          <a:p>
            <a:pPr>
              <a:buFontTx/>
              <a:buNone/>
            </a:pPr>
            <a:r>
              <a:rPr lang="en-US" altLang="en-US" dirty="0"/>
              <a:t>    Broad - effective against both gram + &amp; gram - organisms</a:t>
            </a:r>
          </a:p>
          <a:p>
            <a:pPr>
              <a:buFontTx/>
              <a:buNone/>
            </a:pPr>
            <a:r>
              <a:rPr lang="en-US" altLang="en-US" dirty="0"/>
              <a:t>     * Used before isolating organism through C &amp; S</a:t>
            </a:r>
          </a:p>
          <a:p>
            <a:pPr>
              <a:buFontTx/>
              <a:buNone/>
            </a:pPr>
            <a:r>
              <a:rPr lang="en-US" altLang="en-US" dirty="0"/>
              <a:t>     * Not as effective as narrow spectrum against those   		single organisms</a:t>
            </a:r>
          </a:p>
          <a:p>
            <a:endParaRPr lang="en-US" dirty="0"/>
          </a:p>
        </p:txBody>
      </p:sp>
    </p:spTree>
    <p:extLst>
      <p:ext uri="{BB962C8B-B14F-4D97-AF65-F5344CB8AC3E}">
        <p14:creationId xmlns:p14="http://schemas.microsoft.com/office/powerpoint/2010/main" val="1307911626"/>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9A908B6-FB2C-4D8E-8C47-5FECD36417A8}" type="slidenum">
              <a:rPr lang="ar-SA"/>
              <a:pPr>
                <a:defRPr/>
              </a:pPr>
              <a:t>450</a:t>
            </a:fld>
            <a:endParaRPr lang="en-US"/>
          </a:p>
        </p:txBody>
      </p:sp>
      <p:sp>
        <p:nvSpPr>
          <p:cNvPr id="5" name="Date Placeholder 4"/>
          <p:cNvSpPr>
            <a:spLocks noGrp="1"/>
          </p:cNvSpPr>
          <p:nvPr>
            <p:ph type="dt" sz="quarter" idx="11"/>
          </p:nvPr>
        </p:nvSpPr>
        <p:spPr/>
        <p:txBody>
          <a:bodyPr/>
          <a:lstStyle/>
          <a:p>
            <a:pPr>
              <a:defRPr/>
            </a:pPr>
            <a:fld id="{64E44AE3-3AF2-442D-BAAA-C7A5C8828232}" type="datetime1">
              <a:rPr lang="en-US"/>
              <a:pPr>
                <a:defRPr/>
              </a:pPr>
              <a:t>1/12/2020</a:t>
            </a:fld>
            <a:endParaRPr lang="en-US"/>
          </a:p>
        </p:txBody>
      </p:sp>
      <p:sp>
        <p:nvSpPr>
          <p:cNvPr id="15362" name="Rectangle 2"/>
          <p:cNvSpPr>
            <a:spLocks noGrp="1" noChangeArrowheads="1"/>
          </p:cNvSpPr>
          <p:nvPr>
            <p:ph type="title"/>
          </p:nvPr>
        </p:nvSpPr>
        <p:spPr/>
        <p:txBody>
          <a:bodyPr/>
          <a:lstStyle/>
          <a:p>
            <a:pPr eaLnBrk="1" hangingPunct="1">
              <a:defRPr/>
            </a:pPr>
            <a:endParaRPr lang="en-US" smtClean="0"/>
          </a:p>
        </p:txBody>
      </p:sp>
      <p:sp>
        <p:nvSpPr>
          <p:cNvPr id="15363" name="Rectangle 3"/>
          <p:cNvSpPr>
            <a:spLocks noGrp="1" noChangeArrowheads="1"/>
          </p:cNvSpPr>
          <p:nvPr>
            <p:ph type="body" idx="1"/>
          </p:nvPr>
        </p:nvSpPr>
        <p:spPr/>
        <p:txBody>
          <a:bodyPr/>
          <a:lstStyle/>
          <a:p>
            <a:pPr marL="0" indent="0" eaLnBrk="1" hangingPunct="1">
              <a:lnSpc>
                <a:spcPct val="80000"/>
              </a:lnSpc>
              <a:buNone/>
              <a:defRPr/>
            </a:pPr>
            <a:r>
              <a:rPr lang="en-US" sz="2800" b="1" dirty="0" smtClean="0">
                <a:latin typeface="Times New Roman" pitchFamily="18" charset="0"/>
                <a:cs typeface="Times New Roman" pitchFamily="18" charset="0"/>
              </a:rPr>
              <a:t>Therapeutic uses:</a:t>
            </a:r>
          </a:p>
          <a:p>
            <a:pPr eaLnBrk="1" hangingPunct="1">
              <a:lnSpc>
                <a:spcPct val="80000"/>
              </a:lnSpc>
              <a:defRPr/>
            </a:pPr>
            <a:r>
              <a:rPr lang="en-US" sz="2800" dirty="0" smtClean="0">
                <a:latin typeface="Times New Roman" pitchFamily="18" charset="0"/>
                <a:cs typeface="Times New Roman" pitchFamily="18" charset="0"/>
              </a:rPr>
              <a:t>When rapid endotracheal intubations is required.</a:t>
            </a:r>
          </a:p>
          <a:p>
            <a:pPr eaLnBrk="1" hangingPunct="1">
              <a:lnSpc>
                <a:spcPct val="80000"/>
              </a:lnSpc>
              <a:defRPr/>
            </a:pPr>
            <a:r>
              <a:rPr lang="en-US" sz="2800" dirty="0" smtClean="0">
                <a:latin typeface="Times New Roman" pitchFamily="18" charset="0"/>
                <a:cs typeface="Times New Roman" pitchFamily="18" charset="0"/>
              </a:rPr>
              <a:t>Electroconvulsive shock therapy.</a:t>
            </a:r>
          </a:p>
          <a:p>
            <a:pPr eaLnBrk="1" hangingPunct="1">
              <a:lnSpc>
                <a:spcPct val="80000"/>
              </a:lnSpc>
              <a:buFont typeface="Wingdings" pitchFamily="2" charset="2"/>
              <a:buNone/>
              <a:defRPr/>
            </a:pPr>
            <a:endParaRPr lang="en-US" sz="2800" b="1" dirty="0" smtClean="0">
              <a:solidFill>
                <a:srgbClr val="FFFF66"/>
              </a:solidFill>
              <a:latin typeface="Times New Roman" pitchFamily="18" charset="0"/>
              <a:cs typeface="Times New Roman" pitchFamily="18" charset="0"/>
            </a:endParaRPr>
          </a:p>
          <a:p>
            <a:pPr marL="0" indent="0" eaLnBrk="1" hangingPunct="1">
              <a:lnSpc>
                <a:spcPct val="80000"/>
              </a:lnSpc>
              <a:buNone/>
              <a:defRPr/>
            </a:pPr>
            <a:r>
              <a:rPr lang="en-US" sz="2800" b="1" dirty="0" smtClean="0">
                <a:solidFill>
                  <a:srgbClr val="FFFF66"/>
                </a:solidFill>
                <a:latin typeface="Times New Roman" pitchFamily="18" charset="0"/>
                <a:cs typeface="Times New Roman" pitchFamily="18" charset="0"/>
              </a:rPr>
              <a:t> </a:t>
            </a:r>
            <a:r>
              <a:rPr lang="en-US" sz="2800" b="1" u="sng" dirty="0" smtClean="0">
                <a:latin typeface="Times New Roman" pitchFamily="18" charset="0"/>
                <a:cs typeface="Times New Roman" pitchFamily="18" charset="0"/>
              </a:rPr>
              <a:t>Pharmacokinetics</a:t>
            </a:r>
            <a:r>
              <a:rPr lang="en-US" sz="2800" b="1" dirty="0" smtClean="0">
                <a:latin typeface="Times New Roman" pitchFamily="18" charset="0"/>
                <a:cs typeface="Times New Roman" pitchFamily="18" charset="0"/>
              </a:rPr>
              <a:t>:</a:t>
            </a:r>
          </a:p>
          <a:p>
            <a:pPr eaLnBrk="1" hangingPunct="1">
              <a:lnSpc>
                <a:spcPct val="80000"/>
              </a:lnSpc>
              <a:defRPr/>
            </a:pPr>
            <a:r>
              <a:rPr lang="en-US" sz="2800" dirty="0" smtClean="0">
                <a:latin typeface="Times New Roman" pitchFamily="18" charset="0"/>
                <a:cs typeface="Times New Roman" pitchFamily="18" charset="0"/>
              </a:rPr>
              <a:t>Administered intravenously.</a:t>
            </a:r>
          </a:p>
          <a:p>
            <a:pPr eaLnBrk="1" hangingPunct="1">
              <a:lnSpc>
                <a:spcPct val="80000"/>
              </a:lnSpc>
              <a:defRPr/>
            </a:pPr>
            <a:r>
              <a:rPr lang="en-US" sz="2800" dirty="0" smtClean="0">
                <a:latin typeface="Times New Roman" pitchFamily="18" charset="0"/>
                <a:cs typeface="Times New Roman" pitchFamily="18" charset="0"/>
              </a:rPr>
              <a:t>Due to rapid inactivation by plasma </a:t>
            </a:r>
            <a:r>
              <a:rPr lang="en-US" sz="2800" dirty="0" err="1" smtClean="0">
                <a:latin typeface="Times New Roman" pitchFamily="18" charset="0"/>
                <a:cs typeface="Times New Roman" pitchFamily="18" charset="0"/>
              </a:rPr>
              <a:t>cholinestrase</a:t>
            </a:r>
            <a:r>
              <a:rPr lang="en-US" sz="2800" dirty="0" smtClean="0">
                <a:latin typeface="Times New Roman" pitchFamily="18" charset="0"/>
                <a:cs typeface="Times New Roman" pitchFamily="18" charset="0"/>
              </a:rPr>
              <a:t>, given by continued infusion.</a:t>
            </a:r>
          </a:p>
        </p:txBody>
      </p:sp>
    </p:spTree>
    <p:extLst>
      <p:ext uri="{BB962C8B-B14F-4D97-AF65-F5344CB8AC3E}">
        <p14:creationId xmlns:p14="http://schemas.microsoft.com/office/powerpoint/2010/main" val="3189948570"/>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C995277-4FEE-4656-97C6-6A81E7D4DEF9}" type="slidenum">
              <a:rPr lang="ar-SA"/>
              <a:pPr>
                <a:defRPr/>
              </a:pPr>
              <a:t>451</a:t>
            </a:fld>
            <a:endParaRPr lang="en-US"/>
          </a:p>
        </p:txBody>
      </p:sp>
      <p:sp>
        <p:nvSpPr>
          <p:cNvPr id="5" name="Date Placeholder 4"/>
          <p:cNvSpPr>
            <a:spLocks noGrp="1"/>
          </p:cNvSpPr>
          <p:nvPr>
            <p:ph type="dt" sz="quarter" idx="11"/>
          </p:nvPr>
        </p:nvSpPr>
        <p:spPr/>
        <p:txBody>
          <a:bodyPr/>
          <a:lstStyle/>
          <a:p>
            <a:pPr>
              <a:defRPr/>
            </a:pPr>
            <a:fld id="{85CE6B14-E589-4F7F-9DF4-FC7AD771597C}" type="datetime1">
              <a:rPr lang="en-US"/>
              <a:pPr>
                <a:defRPr/>
              </a:pPr>
              <a:t>1/12/2020</a:t>
            </a:fld>
            <a:endParaRPr lang="en-US"/>
          </a:p>
        </p:txBody>
      </p:sp>
      <p:sp>
        <p:nvSpPr>
          <p:cNvPr id="16386" name="Rectangle 2"/>
          <p:cNvSpPr>
            <a:spLocks noGrp="1" noChangeArrowheads="1"/>
          </p:cNvSpPr>
          <p:nvPr>
            <p:ph type="title"/>
          </p:nvPr>
        </p:nvSpPr>
        <p:spPr>
          <a:xfrm>
            <a:off x="457200" y="274638"/>
            <a:ext cx="8229600" cy="639762"/>
          </a:xfrm>
        </p:spPr>
        <p:txBody>
          <a:bodyPr>
            <a:normAutofit fontScale="90000"/>
          </a:bodyPr>
          <a:lstStyle/>
          <a:p>
            <a:pPr eaLnBrk="1" hangingPunct="1">
              <a:defRPr/>
            </a:pPr>
            <a:r>
              <a:rPr lang="en-US" sz="4000" dirty="0" smtClean="0">
                <a:latin typeface="Times New Roman" pitchFamily="18" charset="0"/>
                <a:cs typeface="Times New Roman" pitchFamily="18" charset="0"/>
              </a:rPr>
              <a:t>SUCCINYLCHOLINE</a:t>
            </a:r>
          </a:p>
        </p:txBody>
      </p:sp>
      <p:sp>
        <p:nvSpPr>
          <p:cNvPr id="16387" name="Rectangle 3"/>
          <p:cNvSpPr>
            <a:spLocks noGrp="1" noChangeArrowheads="1"/>
          </p:cNvSpPr>
          <p:nvPr>
            <p:ph type="body" idx="1"/>
          </p:nvPr>
        </p:nvSpPr>
        <p:spPr>
          <a:xfrm>
            <a:off x="457200" y="838200"/>
            <a:ext cx="8229600" cy="5562600"/>
          </a:xfrm>
        </p:spPr>
        <p:txBody>
          <a:bodyPr/>
          <a:lstStyle/>
          <a:p>
            <a:pPr eaLnBrk="1" hangingPunct="1">
              <a:lnSpc>
                <a:spcPct val="90000"/>
              </a:lnSpc>
              <a:buFont typeface="Arial" pitchFamily="34" charset="0"/>
              <a:buChar char="•"/>
              <a:defRPr/>
            </a:pPr>
            <a:r>
              <a:rPr lang="en-US" sz="2800" dirty="0" smtClean="0">
                <a:latin typeface="Times New Roman" pitchFamily="18" charset="0"/>
                <a:cs typeface="Times New Roman" pitchFamily="18" charset="0"/>
              </a:rPr>
              <a:t>It causes paralysis of skeletal muscle.</a:t>
            </a:r>
          </a:p>
          <a:p>
            <a:pPr eaLnBrk="1" hangingPunct="1">
              <a:lnSpc>
                <a:spcPct val="90000"/>
              </a:lnSpc>
              <a:defRPr/>
            </a:pPr>
            <a:r>
              <a:rPr lang="en-US" sz="2800" dirty="0" smtClean="0">
                <a:latin typeface="Times New Roman" pitchFamily="18" charset="0"/>
                <a:cs typeface="Times New Roman" pitchFamily="18" charset="0"/>
              </a:rPr>
              <a:t>Sequence of paralysis may be different from that of non depolarizing drugs but respiratory muscles are paralyzed last</a:t>
            </a:r>
          </a:p>
          <a:p>
            <a:pPr eaLnBrk="1" hangingPunct="1">
              <a:lnSpc>
                <a:spcPct val="90000"/>
              </a:lnSpc>
              <a:defRPr/>
            </a:pPr>
            <a:r>
              <a:rPr lang="en-US" sz="2800" dirty="0" smtClean="0">
                <a:latin typeface="Times New Roman" pitchFamily="18" charset="0"/>
                <a:cs typeface="Times New Roman" pitchFamily="18" charset="0"/>
              </a:rPr>
              <a:t>It causes maintained depolarization at the end plate, which leads to a loss of electrical excitability.</a:t>
            </a:r>
          </a:p>
          <a:p>
            <a:pPr eaLnBrk="1" hangingPunct="1">
              <a:lnSpc>
                <a:spcPct val="90000"/>
              </a:lnSpc>
              <a:defRPr/>
            </a:pPr>
            <a:r>
              <a:rPr lang="en-US" sz="2800" dirty="0" smtClean="0">
                <a:latin typeface="Times New Roman" pitchFamily="18" charset="0"/>
                <a:cs typeface="Times New Roman" pitchFamily="18" charset="0"/>
              </a:rPr>
              <a:t> It has shorter duration of action.</a:t>
            </a:r>
          </a:p>
          <a:p>
            <a:pPr eaLnBrk="1" hangingPunct="1">
              <a:lnSpc>
                <a:spcPct val="90000"/>
              </a:lnSpc>
              <a:defRPr/>
            </a:pPr>
            <a:endParaRPr lang="en-US" sz="2800" dirty="0" smtClean="0">
              <a:latin typeface="Times New Roman" pitchFamily="18" charset="0"/>
              <a:cs typeface="Times New Roman" pitchFamily="18" charset="0"/>
            </a:endParaRPr>
          </a:p>
          <a:p>
            <a:pPr eaLnBrk="1" hangingPunct="1">
              <a:lnSpc>
                <a:spcPct val="90000"/>
              </a:lnSpc>
              <a:buFont typeface="Wingdings" pitchFamily="2" charset="2"/>
              <a:buNone/>
              <a:defRPr/>
            </a:pPr>
            <a:endParaRPr lang="en-US" sz="2800" dirty="0" smtClean="0">
              <a:latin typeface="Times New Roman" pitchFamily="18" charset="0"/>
              <a:cs typeface="Times New Roman" pitchFamily="18" charset="0"/>
            </a:endParaRPr>
          </a:p>
          <a:p>
            <a:pPr eaLnBrk="1" hangingPunct="1">
              <a:lnSpc>
                <a:spcPct val="90000"/>
              </a:lnSpc>
              <a:defRPr/>
            </a:pPr>
            <a:endParaRPr lang="en-US" sz="2800" dirty="0" smtClean="0"/>
          </a:p>
        </p:txBody>
      </p:sp>
    </p:spTree>
    <p:extLst>
      <p:ext uri="{BB962C8B-B14F-4D97-AF65-F5344CB8AC3E}">
        <p14:creationId xmlns:p14="http://schemas.microsoft.com/office/powerpoint/2010/main" val="2126014743"/>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73535E7-7BB4-4D32-989E-0B00DA040983}" type="slidenum">
              <a:rPr lang="ar-SA"/>
              <a:pPr>
                <a:defRPr/>
              </a:pPr>
              <a:t>452</a:t>
            </a:fld>
            <a:endParaRPr lang="en-US" dirty="0"/>
          </a:p>
        </p:txBody>
      </p:sp>
      <p:sp>
        <p:nvSpPr>
          <p:cNvPr id="5" name="Date Placeholder 4"/>
          <p:cNvSpPr>
            <a:spLocks noGrp="1"/>
          </p:cNvSpPr>
          <p:nvPr>
            <p:ph type="dt" sz="quarter" idx="11"/>
          </p:nvPr>
        </p:nvSpPr>
        <p:spPr/>
        <p:txBody>
          <a:bodyPr/>
          <a:lstStyle/>
          <a:p>
            <a:pPr>
              <a:defRPr/>
            </a:pPr>
            <a:fld id="{231965D9-2627-4B70-954C-9201A3875E41}" type="datetime1">
              <a:rPr lang="en-US"/>
              <a:pPr>
                <a:defRPr/>
              </a:pPr>
              <a:t>1/12/2020</a:t>
            </a:fld>
            <a:endParaRPr lang="en-US"/>
          </a:p>
        </p:txBody>
      </p:sp>
      <p:sp>
        <p:nvSpPr>
          <p:cNvPr id="17410" name="Rectangle 2"/>
          <p:cNvSpPr>
            <a:spLocks noGrp="1" noChangeArrowheads="1"/>
          </p:cNvSpPr>
          <p:nvPr>
            <p:ph type="title"/>
          </p:nvPr>
        </p:nvSpPr>
        <p:spPr>
          <a:xfrm>
            <a:off x="457200" y="274638"/>
            <a:ext cx="8229600" cy="334962"/>
          </a:xfrm>
        </p:spPr>
        <p:txBody>
          <a:bodyPr>
            <a:normAutofit fontScale="90000"/>
          </a:bodyPr>
          <a:lstStyle/>
          <a:p>
            <a:pPr eaLnBrk="1" hangingPunct="1">
              <a:defRPr/>
            </a:pPr>
            <a:endParaRPr lang="en-US" dirty="0" smtClean="0"/>
          </a:p>
        </p:txBody>
      </p:sp>
      <p:sp>
        <p:nvSpPr>
          <p:cNvPr id="17411" name="Rectangle 3"/>
          <p:cNvSpPr>
            <a:spLocks noGrp="1" noChangeArrowheads="1"/>
          </p:cNvSpPr>
          <p:nvPr>
            <p:ph type="body" idx="1"/>
          </p:nvPr>
        </p:nvSpPr>
        <p:spPr>
          <a:xfrm>
            <a:off x="228600" y="762000"/>
            <a:ext cx="8610600" cy="5715000"/>
          </a:xfrm>
        </p:spPr>
        <p:txBody>
          <a:bodyPr>
            <a:normAutofit fontScale="92500" lnSpcReduction="20000"/>
          </a:bodyPr>
          <a:lstStyle/>
          <a:p>
            <a:pPr marL="0" indent="0" eaLnBrk="1" hangingPunct="1">
              <a:lnSpc>
                <a:spcPct val="80000"/>
              </a:lnSpc>
              <a:buNone/>
              <a:defRPr/>
            </a:pPr>
            <a:r>
              <a:rPr lang="en-US" sz="2800" b="1" i="1" u="sng" dirty="0" smtClean="0">
                <a:latin typeface="Times New Roman" pitchFamily="18" charset="0"/>
                <a:cs typeface="Times New Roman" pitchFamily="18" charset="0"/>
              </a:rPr>
              <a:t>Unwanted effects:</a:t>
            </a:r>
            <a:endParaRPr lang="en-US" sz="2800" b="1" i="1" dirty="0" smtClean="0">
              <a:latin typeface="Times New Roman" pitchFamily="18" charset="0"/>
              <a:cs typeface="Times New Roman" pitchFamily="18" charset="0"/>
            </a:endParaRPr>
          </a:p>
          <a:p>
            <a:pPr eaLnBrk="1" hangingPunct="1">
              <a:lnSpc>
                <a:spcPct val="80000"/>
              </a:lnSpc>
              <a:defRPr/>
            </a:pPr>
            <a:r>
              <a:rPr lang="en-US" sz="2800" dirty="0" smtClean="0">
                <a:latin typeface="Times New Roman" pitchFamily="18" charset="0"/>
                <a:cs typeface="Times New Roman" pitchFamily="18" charset="0"/>
              </a:rPr>
              <a:t>Bradycardia preventable by atropine.</a:t>
            </a:r>
          </a:p>
          <a:p>
            <a:pPr eaLnBrk="1" hangingPunct="1">
              <a:lnSpc>
                <a:spcPct val="80000"/>
              </a:lnSpc>
              <a:defRPr/>
            </a:pPr>
            <a:r>
              <a:rPr lang="en-US" sz="2800" dirty="0" smtClean="0">
                <a:latin typeface="Times New Roman" pitchFamily="18" charset="0"/>
                <a:cs typeface="Times New Roman" pitchFamily="18" charset="0"/>
              </a:rPr>
              <a:t>Hyperkalemia in patients with trauma or burns</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this may cause dysrhythmia or even cardiac arrest.</a:t>
            </a:r>
          </a:p>
          <a:p>
            <a:pPr eaLnBrk="1" hangingPunct="1">
              <a:lnSpc>
                <a:spcPct val="80000"/>
              </a:lnSpc>
              <a:defRPr/>
            </a:pPr>
            <a:r>
              <a:rPr lang="en-US" sz="2800" dirty="0" smtClean="0">
                <a:latin typeface="Times New Roman" pitchFamily="18" charset="0"/>
                <a:cs typeface="Times New Roman" pitchFamily="18" charset="0"/>
              </a:rPr>
              <a:t>Increase intraocular pressure due to contracture of extra ocular muscles .</a:t>
            </a:r>
          </a:p>
          <a:p>
            <a:pPr>
              <a:lnSpc>
                <a:spcPct val="90000"/>
              </a:lnSpc>
              <a:defRPr/>
            </a:pPr>
            <a:r>
              <a:rPr lang="en-US" sz="2800" dirty="0" smtClean="0">
                <a:latin typeface="Times New Roman" pitchFamily="18" charset="0"/>
                <a:cs typeface="Times New Roman" pitchFamily="18" charset="0"/>
              </a:rPr>
              <a:t> increase </a:t>
            </a:r>
            <a:r>
              <a:rPr lang="en-US" sz="2800" dirty="0" err="1" smtClean="0">
                <a:latin typeface="Times New Roman" pitchFamily="18" charset="0"/>
                <a:cs typeface="Times New Roman" pitchFamily="18" charset="0"/>
              </a:rPr>
              <a:t>intragastric</a:t>
            </a:r>
            <a:r>
              <a:rPr lang="en-US" sz="2800" dirty="0" smtClean="0">
                <a:latin typeface="Times New Roman" pitchFamily="18" charset="0"/>
                <a:cs typeface="Times New Roman" pitchFamily="18" charset="0"/>
              </a:rPr>
              <a:t> pressure which may lead to emesis and aspiration of gastric content.</a:t>
            </a:r>
          </a:p>
          <a:p>
            <a:pPr>
              <a:lnSpc>
                <a:spcPct val="90000"/>
              </a:lnSpc>
              <a:defRPr/>
            </a:pPr>
            <a:r>
              <a:rPr lang="en-US" sz="2800" b="1" dirty="0" smtClean="0">
                <a:solidFill>
                  <a:srgbClr val="FFFF66"/>
                </a:solidFill>
                <a:latin typeface="Times New Roman" pitchFamily="18" charset="0"/>
                <a:cs typeface="Times New Roman" pitchFamily="18" charset="0"/>
              </a:rPr>
              <a:t> </a:t>
            </a:r>
            <a:r>
              <a:rPr lang="en-US" sz="2800" b="1" dirty="0">
                <a:latin typeface="Times New Roman" pitchFamily="18" charset="0"/>
                <a:cs typeface="Times New Roman" pitchFamily="18" charset="0"/>
              </a:rPr>
              <a:t>Malignant hyperthermia</a:t>
            </a:r>
            <a:r>
              <a:rPr lang="en-US" sz="2800" b="1" dirty="0">
                <a:solidFill>
                  <a:srgbClr val="FFFF66"/>
                </a:solidFill>
                <a:latin typeface="Times New Roman" pitchFamily="18" charset="0"/>
                <a:cs typeface="Times New Roman" pitchFamily="18" charset="0"/>
              </a:rPr>
              <a:t>:</a:t>
            </a:r>
            <a:r>
              <a:rPr lang="en-US" sz="2800" dirty="0">
                <a:latin typeface="Times New Roman" pitchFamily="18" charset="0"/>
                <a:cs typeface="Times New Roman" pitchFamily="18" charset="0"/>
              </a:rPr>
              <a:t> rare inherited condition probably caused by a mutation of </a:t>
            </a:r>
            <a:r>
              <a:rPr lang="en-US" sz="2800" dirty="0" err="1">
                <a:latin typeface="Times New Roman" pitchFamily="18" charset="0"/>
                <a:cs typeface="Times New Roman" pitchFamily="18" charset="0"/>
              </a:rPr>
              <a:t>Ca</a:t>
            </a:r>
            <a:r>
              <a:rPr lang="en-US" sz="2800" baseline="30000" dirty="0">
                <a:latin typeface="Times New Roman" pitchFamily="18" charset="0"/>
                <a:cs typeface="Times New Roman" pitchFamily="18" charset="0"/>
              </a:rPr>
              <a:t>++ </a:t>
            </a:r>
            <a:r>
              <a:rPr lang="en-US" sz="2800" dirty="0">
                <a:latin typeface="Times New Roman" pitchFamily="18" charset="0"/>
                <a:cs typeface="Times New Roman" pitchFamily="18" charset="0"/>
              </a:rPr>
              <a:t>release channel of sarcoplasmic reticulum, which results muscle spasm and </a:t>
            </a:r>
            <a:r>
              <a:rPr lang="en-US" sz="2800" dirty="0" smtClean="0">
                <a:latin typeface="Times New Roman" pitchFamily="18" charset="0"/>
                <a:cs typeface="Times New Roman" pitchFamily="18" charset="0"/>
              </a:rPr>
              <a:t>dramatic rise in body temperature. (</a:t>
            </a:r>
            <a:r>
              <a:rPr lang="en-US" sz="2000" dirty="0" smtClean="0">
                <a:solidFill>
                  <a:srgbClr val="FF0066"/>
                </a:solidFill>
                <a:latin typeface="Times New Roman" pitchFamily="18" charset="0"/>
                <a:cs typeface="Times New Roman" pitchFamily="18" charset="0"/>
              </a:rPr>
              <a:t>This</a:t>
            </a:r>
            <a:r>
              <a:rPr lang="en-US" sz="2000" b="1" dirty="0" smtClean="0">
                <a:solidFill>
                  <a:srgbClr val="FF0066"/>
                </a:solidFill>
                <a:latin typeface="Times New Roman" pitchFamily="18" charset="0"/>
                <a:cs typeface="Times New Roman" pitchFamily="18" charset="0"/>
              </a:rPr>
              <a:t> is treated by cooling the body and administration of </a:t>
            </a:r>
            <a:r>
              <a:rPr lang="en-US" sz="2000" b="1" dirty="0" err="1" smtClean="0">
                <a:solidFill>
                  <a:srgbClr val="FF0066"/>
                </a:solidFill>
                <a:latin typeface="Times New Roman" pitchFamily="18" charset="0"/>
                <a:cs typeface="Times New Roman" pitchFamily="18" charset="0"/>
              </a:rPr>
              <a:t>Dantrolene</a:t>
            </a:r>
            <a:r>
              <a:rPr lang="en-US" sz="2000" b="1" dirty="0" smtClean="0">
                <a:solidFill>
                  <a:srgbClr val="FF0066"/>
                </a:solidFill>
                <a:latin typeface="Times New Roman" pitchFamily="18" charset="0"/>
                <a:cs typeface="Times New Roman" pitchFamily="18" charset="0"/>
              </a:rPr>
              <a:t>)</a:t>
            </a:r>
            <a:endParaRPr lang="en-US" sz="2000" b="1" dirty="0">
              <a:solidFill>
                <a:srgbClr val="FF0066"/>
              </a:solidFill>
              <a:latin typeface="Times New Roman" pitchFamily="18" charset="0"/>
              <a:cs typeface="Times New Roman" pitchFamily="18" charset="0"/>
            </a:endParaRPr>
          </a:p>
          <a:p>
            <a:pPr>
              <a:lnSpc>
                <a:spcPct val="90000"/>
              </a:lnSpc>
              <a:defRPr/>
            </a:pPr>
            <a:endParaRPr lang="en-US" sz="2800" b="1" baseline="30000" dirty="0">
              <a:solidFill>
                <a:srgbClr val="FFFF66"/>
              </a:solidFill>
              <a:latin typeface="Times New Roman" pitchFamily="18" charset="0"/>
              <a:cs typeface="Times New Roman" pitchFamily="18" charset="0"/>
            </a:endParaRPr>
          </a:p>
          <a:p>
            <a:pPr>
              <a:lnSpc>
                <a:spcPct val="90000"/>
              </a:lnSpc>
              <a:defRPr/>
            </a:pPr>
            <a:r>
              <a:rPr lang="en-US" sz="2800" b="1" u="sng" dirty="0">
                <a:latin typeface="Times New Roman" pitchFamily="18" charset="0"/>
                <a:cs typeface="Times New Roman" pitchFamily="18" charset="0"/>
              </a:rPr>
              <a:t>Prolonged paralysis</a:t>
            </a:r>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due to factors which reduce the activity of plasma cholinesterase</a:t>
            </a:r>
          </a:p>
          <a:p>
            <a:pPr lvl="2">
              <a:lnSpc>
                <a:spcPct val="90000"/>
              </a:lnSpc>
              <a:defRPr/>
            </a:pPr>
            <a:r>
              <a:rPr lang="en-US" sz="2000" dirty="0">
                <a:latin typeface="Times New Roman" pitchFamily="18" charset="0"/>
                <a:cs typeface="Times New Roman" pitchFamily="18" charset="0"/>
              </a:rPr>
              <a:t>  genetic variants as abnormal cholinesterase, its severe deficiency. </a:t>
            </a:r>
          </a:p>
          <a:p>
            <a:pPr lvl="2">
              <a:lnSpc>
                <a:spcPct val="90000"/>
              </a:lnSpc>
              <a:defRPr/>
            </a:pPr>
            <a:r>
              <a:rPr lang="en-US" sz="2000" dirty="0">
                <a:latin typeface="Times New Roman" pitchFamily="18" charset="0"/>
                <a:cs typeface="Times New Roman" pitchFamily="18" charset="0"/>
              </a:rPr>
              <a:t>  anti -cholinesterase drugs </a:t>
            </a:r>
          </a:p>
          <a:p>
            <a:pPr lvl="2">
              <a:lnSpc>
                <a:spcPct val="90000"/>
              </a:lnSpc>
              <a:defRPr/>
            </a:pPr>
            <a:r>
              <a:rPr lang="en-US" sz="2000" dirty="0">
                <a:latin typeface="Times New Roman" pitchFamily="18" charset="0"/>
                <a:cs typeface="Times New Roman" pitchFamily="18" charset="0"/>
              </a:rPr>
              <a:t>  neonates</a:t>
            </a:r>
          </a:p>
          <a:p>
            <a:pPr lvl="2">
              <a:lnSpc>
                <a:spcPct val="90000"/>
              </a:lnSpc>
              <a:defRPr/>
            </a:pPr>
            <a:r>
              <a:rPr lang="en-US" sz="2000" dirty="0">
                <a:latin typeface="Times New Roman" pitchFamily="18" charset="0"/>
                <a:cs typeface="Times New Roman" pitchFamily="18" charset="0"/>
              </a:rPr>
              <a:t>  liver disease </a:t>
            </a:r>
          </a:p>
          <a:p>
            <a:pPr eaLnBrk="1" hangingPunct="1">
              <a:lnSpc>
                <a:spcPct val="80000"/>
              </a:lnSpc>
              <a:defRPr/>
            </a:pPr>
            <a:endParaRPr lang="en-US" sz="2800" dirty="0" smtClean="0">
              <a:latin typeface="Times New Roman" pitchFamily="18" charset="0"/>
              <a:cs typeface="Times New Roman" pitchFamily="18" charset="0"/>
            </a:endParaRPr>
          </a:p>
          <a:p>
            <a:pPr eaLnBrk="1" hangingPunct="1">
              <a:lnSpc>
                <a:spcPct val="80000"/>
              </a:lnSpc>
              <a:defRPr/>
            </a:pP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14466734"/>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91CC8D-AA1E-43D6-9369-24F16806E788}" type="slidenum">
              <a:rPr lang="ar-SA"/>
              <a:pPr>
                <a:defRPr/>
              </a:pPr>
              <a:t>453</a:t>
            </a:fld>
            <a:endParaRPr lang="en-US"/>
          </a:p>
        </p:txBody>
      </p:sp>
      <p:sp>
        <p:nvSpPr>
          <p:cNvPr id="5" name="Date Placeholder 4"/>
          <p:cNvSpPr>
            <a:spLocks noGrp="1"/>
          </p:cNvSpPr>
          <p:nvPr>
            <p:ph type="dt" sz="quarter" idx="11"/>
          </p:nvPr>
        </p:nvSpPr>
        <p:spPr/>
        <p:txBody>
          <a:bodyPr/>
          <a:lstStyle/>
          <a:p>
            <a:pPr>
              <a:defRPr/>
            </a:pPr>
            <a:fld id="{42ABCB85-6E00-45CE-8438-01492CAE1F19}" type="datetime1">
              <a:rPr lang="en-US"/>
              <a:pPr>
                <a:defRPr/>
              </a:pPr>
              <a:t>1/12/2020</a:t>
            </a:fld>
            <a:endParaRPr lang="en-US"/>
          </a:p>
        </p:txBody>
      </p:sp>
      <p:sp>
        <p:nvSpPr>
          <p:cNvPr id="49157" name="Rectangle 5"/>
          <p:cNvSpPr>
            <a:spLocks noGrp="1" noChangeArrowheads="1"/>
          </p:cNvSpPr>
          <p:nvPr>
            <p:ph type="title"/>
          </p:nvPr>
        </p:nvSpPr>
        <p:spPr>
          <a:xfrm>
            <a:off x="457200" y="0"/>
            <a:ext cx="8229600" cy="762000"/>
          </a:xfrm>
        </p:spPr>
        <p:txBody>
          <a:bodyPr/>
          <a:lstStyle/>
          <a:p>
            <a:pPr eaLnBrk="1" hangingPunct="1">
              <a:defRPr/>
            </a:pPr>
            <a:r>
              <a:rPr lang="en-US" sz="2800" b="1" u="sng" smtClean="0">
                <a:solidFill>
                  <a:srgbClr val="FFFF66"/>
                </a:solidFill>
                <a:latin typeface="Times New Roman" pitchFamily="18" charset="0"/>
                <a:cs typeface="Times New Roman" pitchFamily="18" charset="0"/>
              </a:rPr>
              <a:t>Characteristics of neuromuscular-blocking drugs</a:t>
            </a:r>
          </a:p>
        </p:txBody>
      </p:sp>
      <p:graphicFrame>
        <p:nvGraphicFramePr>
          <p:cNvPr id="28677" name="Object 4"/>
          <p:cNvGraphicFramePr>
            <a:graphicFrameLocks noGrp="1" noChangeAspect="1"/>
          </p:cNvGraphicFramePr>
          <p:nvPr>
            <p:ph idx="1"/>
          </p:nvPr>
        </p:nvGraphicFramePr>
        <p:xfrm>
          <a:off x="0" y="914400"/>
          <a:ext cx="9144000" cy="5943600"/>
        </p:xfrm>
        <a:graphic>
          <a:graphicData uri="http://schemas.openxmlformats.org/presentationml/2006/ole">
            <mc:AlternateContent xmlns:mc="http://schemas.openxmlformats.org/markup-compatibility/2006">
              <mc:Choice xmlns:v="urn:schemas-microsoft-com:vml" Requires="v">
                <p:oleObj spid="_x0000_s2090" name="Bitmap Image" r:id="rId3" imgW="20009524" imgH="14628571" progId="Paint.Picture">
                  <p:embed/>
                </p:oleObj>
              </mc:Choice>
              <mc:Fallback>
                <p:oleObj name="Bitmap Image" r:id="rId3" imgW="20009524" imgH="146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38726014"/>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4A2B9EF-A496-433E-86ED-3FE687EEAD49}" type="slidenum">
              <a:rPr lang="ar-SA"/>
              <a:pPr>
                <a:defRPr/>
              </a:pPr>
              <a:t>454</a:t>
            </a:fld>
            <a:endParaRPr lang="en-US"/>
          </a:p>
        </p:txBody>
      </p:sp>
      <p:sp>
        <p:nvSpPr>
          <p:cNvPr id="5" name="Date Placeholder 4"/>
          <p:cNvSpPr>
            <a:spLocks noGrp="1"/>
          </p:cNvSpPr>
          <p:nvPr>
            <p:ph type="dt" sz="quarter" idx="11"/>
          </p:nvPr>
        </p:nvSpPr>
        <p:spPr/>
        <p:txBody>
          <a:bodyPr/>
          <a:lstStyle/>
          <a:p>
            <a:pPr>
              <a:defRPr/>
            </a:pPr>
            <a:fld id="{E217DEE9-164A-4AE8-8A9B-6BA00AA3AE82}" type="datetime1">
              <a:rPr lang="en-US"/>
              <a:pPr>
                <a:defRPr/>
              </a:pPr>
              <a:t>1/12/2020</a:t>
            </a:fld>
            <a:endParaRPr lang="en-US"/>
          </a:p>
        </p:txBody>
      </p:sp>
      <p:sp>
        <p:nvSpPr>
          <p:cNvPr id="18434" name="Rectangle 2"/>
          <p:cNvSpPr>
            <a:spLocks noGrp="1" noChangeArrowheads="1"/>
          </p:cNvSpPr>
          <p:nvPr>
            <p:ph type="title"/>
          </p:nvPr>
        </p:nvSpPr>
        <p:spPr>
          <a:xfrm>
            <a:off x="457200" y="0"/>
            <a:ext cx="8229600" cy="1219200"/>
          </a:xfrm>
        </p:spPr>
        <p:txBody>
          <a:bodyPr>
            <a:normAutofit fontScale="90000"/>
          </a:bodyPr>
          <a:lstStyle/>
          <a:p>
            <a:pPr>
              <a:defRPr/>
            </a:pPr>
            <a:r>
              <a:rPr lang="en-US" b="1" u="sng" dirty="0">
                <a:latin typeface="Times New Roman" pitchFamily="18" charset="0"/>
                <a:cs typeface="Times New Roman" pitchFamily="18" charset="0"/>
              </a:rPr>
              <a:t>DANTROLENE</a:t>
            </a:r>
            <a:r>
              <a:rPr lang="en-US" b="1" u="sng" dirty="0">
                <a:solidFill>
                  <a:srgbClr val="FFFF66"/>
                </a:solidFill>
                <a:latin typeface="Times New Roman" pitchFamily="18" charset="0"/>
                <a:cs typeface="Times New Roman" pitchFamily="18" charset="0"/>
              </a:rPr>
              <a:t> </a:t>
            </a:r>
            <a:br>
              <a:rPr lang="en-US" b="1" u="sng" dirty="0">
                <a:solidFill>
                  <a:srgbClr val="FFFF66"/>
                </a:solidFill>
                <a:latin typeface="Times New Roman" pitchFamily="18" charset="0"/>
                <a:cs typeface="Times New Roman" pitchFamily="18" charset="0"/>
              </a:rPr>
            </a:br>
            <a:endParaRPr lang="en-US" dirty="0" smtClean="0"/>
          </a:p>
        </p:txBody>
      </p:sp>
      <p:sp>
        <p:nvSpPr>
          <p:cNvPr id="18435" name="Rectangle 3"/>
          <p:cNvSpPr>
            <a:spLocks noGrp="1" noChangeArrowheads="1"/>
          </p:cNvSpPr>
          <p:nvPr>
            <p:ph type="body" idx="1"/>
          </p:nvPr>
        </p:nvSpPr>
        <p:spPr>
          <a:xfrm>
            <a:off x="457200" y="838200"/>
            <a:ext cx="8229600" cy="6019800"/>
          </a:xfrm>
        </p:spPr>
        <p:txBody>
          <a:bodyPr>
            <a:normAutofit/>
          </a:bodyPr>
          <a:lstStyle/>
          <a:p>
            <a:pPr marL="0" indent="0" eaLnBrk="1" hangingPunct="1">
              <a:lnSpc>
                <a:spcPct val="80000"/>
              </a:lnSpc>
              <a:buNone/>
              <a:defRPr/>
            </a:pPr>
            <a:r>
              <a:rPr lang="en-US" sz="2800" b="1" dirty="0" smtClean="0">
                <a:latin typeface="Times New Roman" pitchFamily="18" charset="0"/>
                <a:cs typeface="Times New Roman" pitchFamily="18" charset="0"/>
              </a:rPr>
              <a:t>It acts directly</a:t>
            </a:r>
          </a:p>
          <a:p>
            <a:pPr eaLnBrk="1" hangingPunct="1">
              <a:lnSpc>
                <a:spcPct val="80000"/>
              </a:lnSpc>
              <a:defRPr/>
            </a:pPr>
            <a:r>
              <a:rPr lang="en-US" dirty="0" smtClean="0">
                <a:latin typeface="Times New Roman" pitchFamily="18" charset="0"/>
                <a:cs typeface="Times New Roman" pitchFamily="18" charset="0"/>
              </a:rPr>
              <a:t>It reduces skeletal muscle strength by interfering with excitation-contraction coupling into the muscle fiber, by inhibiting the release of activator calcium from the sarcoplasmic stores.</a:t>
            </a:r>
          </a:p>
          <a:p>
            <a:pPr eaLnBrk="1" hangingPunct="1">
              <a:lnSpc>
                <a:spcPct val="80000"/>
              </a:lnSpc>
              <a:defRPr/>
            </a:pPr>
            <a:r>
              <a:rPr lang="en-US" dirty="0" smtClean="0">
                <a:latin typeface="Times New Roman" pitchFamily="18" charset="0"/>
                <a:cs typeface="Times New Roman" pitchFamily="18" charset="0"/>
              </a:rPr>
              <a:t>It is very useful in the treatment of malignant hyperthermia caused by depolarizing relaxants.</a:t>
            </a:r>
          </a:p>
          <a:p>
            <a:pPr eaLnBrk="1" hangingPunct="1">
              <a:lnSpc>
                <a:spcPct val="80000"/>
              </a:lnSpc>
              <a:defRPr/>
            </a:pPr>
            <a:r>
              <a:rPr lang="en-US" dirty="0" smtClean="0">
                <a:latin typeface="Times New Roman" pitchFamily="18" charset="0"/>
                <a:cs typeface="Times New Roman" pitchFamily="18" charset="0"/>
              </a:rPr>
              <a:t>This drug can be administered orally as well as intravenously. Oral absorption is only one third.</a:t>
            </a:r>
          </a:p>
          <a:p>
            <a:pPr eaLnBrk="1" hangingPunct="1">
              <a:lnSpc>
                <a:spcPct val="80000"/>
              </a:lnSpc>
              <a:defRPr/>
            </a:pPr>
            <a:r>
              <a:rPr lang="en-US" dirty="0" smtClean="0">
                <a:latin typeface="Times New Roman" pitchFamily="18" charset="0"/>
                <a:cs typeface="Times New Roman" pitchFamily="18" charset="0"/>
              </a:rPr>
              <a:t>Half life of the drug is 8-9 hours</a:t>
            </a:r>
            <a:r>
              <a:rPr lang="en-US" dirty="0" smtClean="0"/>
              <a:t>.</a:t>
            </a:r>
          </a:p>
        </p:txBody>
      </p:sp>
    </p:spTree>
    <p:extLst>
      <p:ext uri="{BB962C8B-B14F-4D97-AF65-F5344CB8AC3E}">
        <p14:creationId xmlns:p14="http://schemas.microsoft.com/office/powerpoint/2010/main" val="2192372091"/>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9D21ADA-7956-4AB5-AFAA-C59C43232CC6}" type="slidenum">
              <a:rPr lang="ar-SA"/>
              <a:pPr>
                <a:defRPr/>
              </a:pPr>
              <a:t>455</a:t>
            </a:fld>
            <a:endParaRPr lang="en-US"/>
          </a:p>
        </p:txBody>
      </p:sp>
      <p:sp>
        <p:nvSpPr>
          <p:cNvPr id="5" name="Date Placeholder 4"/>
          <p:cNvSpPr>
            <a:spLocks noGrp="1"/>
          </p:cNvSpPr>
          <p:nvPr>
            <p:ph type="dt" sz="quarter" idx="11"/>
          </p:nvPr>
        </p:nvSpPr>
        <p:spPr/>
        <p:txBody>
          <a:bodyPr/>
          <a:lstStyle/>
          <a:p>
            <a:pPr>
              <a:defRPr/>
            </a:pPr>
            <a:fld id="{B13A776E-6483-486D-89EE-9A27F52E5871}" type="datetime1">
              <a:rPr lang="en-US"/>
              <a:pPr>
                <a:defRPr/>
              </a:pPr>
              <a:t>1/12/2020</a:t>
            </a:fld>
            <a:endParaRPr lang="en-US"/>
          </a:p>
        </p:txBody>
      </p:sp>
      <p:sp>
        <p:nvSpPr>
          <p:cNvPr id="58370" name="Rectangle 2"/>
          <p:cNvSpPr>
            <a:spLocks noGrp="1" noChangeArrowheads="1"/>
          </p:cNvSpPr>
          <p:nvPr>
            <p:ph type="title"/>
          </p:nvPr>
        </p:nvSpPr>
        <p:spPr>
          <a:xfrm>
            <a:off x="457200" y="274638"/>
            <a:ext cx="8229600" cy="411162"/>
          </a:xfrm>
        </p:spPr>
        <p:txBody>
          <a:bodyPr>
            <a:normAutofit fontScale="90000"/>
          </a:bodyPr>
          <a:lstStyle/>
          <a:p>
            <a:pPr eaLnBrk="1" hangingPunct="1">
              <a:defRPr/>
            </a:pPr>
            <a:r>
              <a:rPr lang="en-US" sz="4000" b="1" smtClean="0">
                <a:latin typeface="Times New Roman" pitchFamily="18" charset="0"/>
                <a:cs typeface="Times New Roman" pitchFamily="18" charset="0"/>
              </a:rPr>
              <a:t>Baclofen</a:t>
            </a:r>
          </a:p>
        </p:txBody>
      </p:sp>
      <p:sp>
        <p:nvSpPr>
          <p:cNvPr id="58371" name="Rectangle 3"/>
          <p:cNvSpPr>
            <a:spLocks noGrp="1" noChangeArrowheads="1"/>
          </p:cNvSpPr>
          <p:nvPr>
            <p:ph type="body" idx="1"/>
          </p:nvPr>
        </p:nvSpPr>
        <p:spPr>
          <a:xfrm>
            <a:off x="228600" y="1219200"/>
            <a:ext cx="8686800" cy="5257800"/>
          </a:xfrm>
        </p:spPr>
        <p:txBody>
          <a:bodyPr>
            <a:normAutofit lnSpcReduction="10000"/>
          </a:bodyPr>
          <a:lstStyle/>
          <a:p>
            <a:pPr eaLnBrk="1" hangingPunct="1">
              <a:lnSpc>
                <a:spcPct val="80000"/>
              </a:lnSpc>
              <a:defRPr/>
            </a:pPr>
            <a:r>
              <a:rPr lang="en-US" sz="2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It acts through GABA B receptors</a:t>
            </a:r>
          </a:p>
          <a:p>
            <a:pPr eaLnBrk="1" hangingPunct="1">
              <a:lnSpc>
                <a:spcPct val="80000"/>
              </a:lnSpc>
              <a:defRPr/>
            </a:pPr>
            <a:r>
              <a:rPr lang="en-US" dirty="0" smtClean="0">
                <a:latin typeface="Times New Roman" pitchFamily="18" charset="0"/>
                <a:cs typeface="Times New Roman" pitchFamily="18" charset="0"/>
              </a:rPr>
              <a:t>It causes hyper polarization by increased K+ conductance reducing calcium influx and reduces excitatory  transmitter in brain as well as spinal cord </a:t>
            </a:r>
          </a:p>
          <a:p>
            <a:pPr eaLnBrk="1" hangingPunct="1">
              <a:lnSpc>
                <a:spcPct val="80000"/>
              </a:lnSpc>
              <a:defRPr/>
            </a:pPr>
            <a:r>
              <a:rPr lang="en-US" dirty="0" smtClean="0">
                <a:latin typeface="Times New Roman" pitchFamily="18" charset="0"/>
                <a:cs typeface="Times New Roman" pitchFamily="18" charset="0"/>
              </a:rPr>
              <a:t>It also reduces pain by inhibitory substance P. in spinal cord </a:t>
            </a:r>
          </a:p>
          <a:p>
            <a:pPr eaLnBrk="1" hangingPunct="1">
              <a:lnSpc>
                <a:spcPct val="80000"/>
              </a:lnSpc>
              <a:defRPr/>
            </a:pPr>
            <a:r>
              <a:rPr lang="en-US" dirty="0" smtClean="0">
                <a:latin typeface="Times New Roman" pitchFamily="18" charset="0"/>
                <a:cs typeface="Times New Roman" pitchFamily="18" charset="0"/>
              </a:rPr>
              <a:t>It is rapidly and completely absorbed orally</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and  has a half life of 3- 4 hours </a:t>
            </a:r>
          </a:p>
          <a:p>
            <a:pPr>
              <a:lnSpc>
                <a:spcPct val="80000"/>
              </a:lnSpc>
              <a:defRPr/>
            </a:pPr>
            <a:r>
              <a:rPr lang="en-US" dirty="0">
                <a:latin typeface="Times New Roman" pitchFamily="18" charset="0"/>
                <a:cs typeface="Times New Roman" pitchFamily="18" charset="0"/>
              </a:rPr>
              <a:t> It is less </a:t>
            </a:r>
            <a:r>
              <a:rPr lang="en-US" dirty="0" smtClean="0">
                <a:latin typeface="Times New Roman" pitchFamily="18" charset="0"/>
                <a:cs typeface="Times New Roman" pitchFamily="18" charset="0"/>
              </a:rPr>
              <a:t>sedative but </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may increases seizures in epileptics </a:t>
            </a:r>
          </a:p>
          <a:p>
            <a:pPr eaLnBrk="1" hangingPunct="1">
              <a:lnSpc>
                <a:spcPct val="80000"/>
              </a:lnSpc>
              <a:defRPr/>
            </a:pPr>
            <a:r>
              <a:rPr lang="en-US" dirty="0" smtClean="0">
                <a:latin typeface="Times New Roman" pitchFamily="18" charset="0"/>
                <a:cs typeface="Times New Roman" pitchFamily="18" charset="0"/>
              </a:rPr>
              <a:t> It is also useful to prevent migraine.</a:t>
            </a:r>
          </a:p>
        </p:txBody>
      </p:sp>
    </p:spTree>
    <p:extLst>
      <p:ext uri="{BB962C8B-B14F-4D97-AF65-F5344CB8AC3E}">
        <p14:creationId xmlns:p14="http://schemas.microsoft.com/office/powerpoint/2010/main" val="1064363176"/>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1637182"/>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3"/>
          <p:cNvSpPr>
            <a:spLocks noChangeShapeType="1"/>
          </p:cNvSpPr>
          <p:nvPr/>
        </p:nvSpPr>
        <p:spPr bwMode="auto">
          <a:xfrm>
            <a:off x="0" y="1371600"/>
            <a:ext cx="9142413" cy="0"/>
          </a:xfrm>
          <a:prstGeom prst="line">
            <a:avLst/>
          </a:prstGeom>
          <a:noFill/>
          <a:ln w="762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2" name="Text Box 4"/>
          <p:cNvSpPr txBox="1">
            <a:spLocks noChangeArrowheads="1"/>
          </p:cNvSpPr>
          <p:nvPr/>
        </p:nvSpPr>
        <p:spPr bwMode="auto">
          <a:xfrm>
            <a:off x="6482717" y="4784725"/>
            <a:ext cx="10823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2000" b="1" dirty="0" err="1" smtClean="0">
                <a:solidFill>
                  <a:srgbClr val="0000FF"/>
                </a:solidFill>
                <a:latin typeface="Arial Narrow" pitchFamily="34" charset="0"/>
              </a:rPr>
              <a:t>Kirimi</a:t>
            </a:r>
            <a:r>
              <a:rPr lang="en-US" altLang="en-US" sz="2000" b="1" dirty="0" smtClean="0">
                <a:solidFill>
                  <a:srgbClr val="0000FF"/>
                </a:solidFill>
                <a:latin typeface="Arial Narrow" pitchFamily="34" charset="0"/>
              </a:rPr>
              <a:t> </a:t>
            </a:r>
            <a:r>
              <a:rPr lang="en-US" altLang="en-US" sz="2000" b="1" dirty="0" err="1" smtClean="0">
                <a:solidFill>
                  <a:srgbClr val="0000FF"/>
                </a:solidFill>
                <a:latin typeface="Arial Narrow" pitchFamily="34" charset="0"/>
              </a:rPr>
              <a:t>bs</a:t>
            </a:r>
            <a:endParaRPr lang="en-US" altLang="en-US" sz="2000" b="1" dirty="0">
              <a:solidFill>
                <a:srgbClr val="0000FF"/>
              </a:solidFill>
              <a:latin typeface="Arial Narrow" pitchFamily="34" charset="0"/>
            </a:endParaRPr>
          </a:p>
        </p:txBody>
      </p:sp>
      <p:sp>
        <p:nvSpPr>
          <p:cNvPr id="2054" name="Text Box 11"/>
          <p:cNvSpPr txBox="1">
            <a:spLocks noChangeArrowheads="1"/>
          </p:cNvSpPr>
          <p:nvPr/>
        </p:nvSpPr>
        <p:spPr bwMode="auto">
          <a:xfrm>
            <a:off x="669925" y="3084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bg-BG" altLang="en-US" sz="1800"/>
          </a:p>
        </p:txBody>
      </p:sp>
      <p:sp>
        <p:nvSpPr>
          <p:cNvPr id="2055" name="Text Box 14"/>
          <p:cNvSpPr txBox="1">
            <a:spLocks noChangeArrowheads="1"/>
          </p:cNvSpPr>
          <p:nvPr/>
        </p:nvSpPr>
        <p:spPr bwMode="auto">
          <a:xfrm>
            <a:off x="4456113" y="1676400"/>
            <a:ext cx="4154487"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eaLnBrk="1" hangingPunct="1"/>
            <a:r>
              <a:rPr lang="en-GB" altLang="en-US" sz="5700" b="1" dirty="0">
                <a:solidFill>
                  <a:srgbClr val="0033CC"/>
                </a:solidFill>
              </a:rPr>
              <a:t>Anti</a:t>
            </a:r>
            <a:r>
              <a:rPr lang="en-US" altLang="en-US" sz="5700" b="1" dirty="0">
                <a:solidFill>
                  <a:srgbClr val="0033CC"/>
                </a:solidFill>
              </a:rPr>
              <a:t>seizure</a:t>
            </a:r>
            <a:endParaRPr lang="en-GB" altLang="en-US" sz="5700" b="1" dirty="0">
              <a:solidFill>
                <a:srgbClr val="0033CC"/>
              </a:solidFill>
            </a:endParaRPr>
          </a:p>
          <a:p>
            <a:pPr algn="r" eaLnBrk="1" hangingPunct="1"/>
            <a:r>
              <a:rPr lang="en-GB" altLang="en-US" sz="4800" b="1" dirty="0">
                <a:solidFill>
                  <a:srgbClr val="0033CC"/>
                </a:solidFill>
              </a:rPr>
              <a:t>(</a:t>
            </a:r>
            <a:r>
              <a:rPr lang="en-GB" altLang="en-US" sz="4800" b="1" i="1" dirty="0">
                <a:solidFill>
                  <a:srgbClr val="0033CC"/>
                </a:solidFill>
              </a:rPr>
              <a:t>antiepileptic</a:t>
            </a:r>
            <a:r>
              <a:rPr lang="en-GB" altLang="en-US" sz="4800" b="1" dirty="0">
                <a:solidFill>
                  <a:srgbClr val="0033CC"/>
                </a:solidFill>
              </a:rPr>
              <a:t>)</a:t>
            </a:r>
          </a:p>
          <a:p>
            <a:pPr algn="r" eaLnBrk="1" hangingPunct="1"/>
            <a:r>
              <a:rPr lang="en-US" altLang="en-US" sz="4400" b="1" dirty="0">
                <a:solidFill>
                  <a:srgbClr val="0033CC"/>
                </a:solidFill>
              </a:rPr>
              <a:t>drugs</a:t>
            </a:r>
          </a:p>
          <a:p>
            <a:pPr algn="r" eaLnBrk="1" hangingPunct="1"/>
            <a:endParaRPr lang="en-US" altLang="en-US" sz="2800" i="1" dirty="0">
              <a:solidFill>
                <a:srgbClr val="0033CC"/>
              </a:solidFill>
            </a:endParaRPr>
          </a:p>
        </p:txBody>
      </p:sp>
      <p:pic>
        <p:nvPicPr>
          <p:cNvPr id="205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4191000" cy="253841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4343400"/>
            <a:ext cx="4210050" cy="23764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951538"/>
            <a:ext cx="1447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895975"/>
            <a:ext cx="12192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048000"/>
            <a:ext cx="1219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773213"/>
      </p:ext>
    </p:extLst>
  </p:cSld>
  <p:clrMapOvr>
    <a:masterClrMapping/>
  </p:clrMapOvr>
  <p:transition/>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0" y="1152525"/>
            <a:ext cx="90836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a:r>
              <a:rPr lang="en-US" altLang="en-US" sz="3600" b="1">
                <a:solidFill>
                  <a:srgbClr val="FF3300"/>
                </a:solidFill>
                <a:latin typeface="Arial Narrow" pitchFamily="34" charset="0"/>
              </a:rPr>
              <a:t>EPILEPSY</a:t>
            </a:r>
            <a:r>
              <a:rPr lang="en-US" altLang="en-US" sz="3600">
                <a:latin typeface="Arial Narrow" pitchFamily="34" charset="0"/>
              </a:rPr>
              <a:t> affects 5–10‰ of  the general population. </a:t>
            </a:r>
          </a:p>
          <a:p>
            <a:pPr marL="342900" indent="-342900"/>
            <a:r>
              <a:rPr lang="en-US" altLang="en-US" sz="3600">
                <a:latin typeface="Arial Narrow" pitchFamily="34" charset="0"/>
              </a:rPr>
              <a:t>It </a:t>
            </a:r>
            <a:r>
              <a:rPr lang="en-US" altLang="en-US" sz="3600" b="1">
                <a:solidFill>
                  <a:srgbClr val="FF3300"/>
                </a:solidFill>
                <a:latin typeface="Arial Narrow" pitchFamily="34" charset="0"/>
              </a:rPr>
              <a:t>is due to </a:t>
            </a:r>
            <a:r>
              <a:rPr lang="en-US" altLang="en-US" sz="3600" b="1" i="1">
                <a:solidFill>
                  <a:srgbClr val="FF3300"/>
                </a:solidFill>
                <a:latin typeface="Arial Narrow" pitchFamily="34" charset="0"/>
              </a:rPr>
              <a:t>sudden, excessive depolarization of </a:t>
            </a:r>
          </a:p>
          <a:p>
            <a:pPr marL="342900" indent="-342900"/>
            <a:r>
              <a:rPr lang="en-US" altLang="en-US" sz="3600" b="1" i="1">
                <a:solidFill>
                  <a:srgbClr val="FF3300"/>
                </a:solidFill>
                <a:latin typeface="Arial Narrow" pitchFamily="34" charset="0"/>
              </a:rPr>
              <a:t>some or all cerebral neurons</a:t>
            </a:r>
            <a:r>
              <a:rPr lang="en-US" altLang="en-US" sz="3600">
                <a:latin typeface="Arial Narrow" pitchFamily="34" charset="0"/>
              </a:rPr>
              <a:t>. This may be: </a:t>
            </a:r>
          </a:p>
          <a:p>
            <a:pPr marL="342900" indent="-342900"/>
            <a:endParaRPr lang="en-US" altLang="en-US" sz="3600">
              <a:latin typeface="Arial Narrow" pitchFamily="34" charset="0"/>
            </a:endParaRPr>
          </a:p>
          <a:p>
            <a:pPr marL="342900" indent="-342900">
              <a:buFontTx/>
              <a:buChar char="•"/>
            </a:pPr>
            <a:r>
              <a:rPr lang="en-US" altLang="en-US" sz="3600">
                <a:latin typeface="Arial Narrow" pitchFamily="34" charset="0"/>
              </a:rPr>
              <a:t> localized (focal or partial seizure);</a:t>
            </a:r>
          </a:p>
          <a:p>
            <a:pPr marL="342900" indent="-342900">
              <a:buFontTx/>
              <a:buChar char="•"/>
            </a:pPr>
            <a:r>
              <a:rPr lang="en-US" altLang="en-US" sz="3600">
                <a:latin typeface="Arial Narrow" pitchFamily="34" charset="0"/>
              </a:rPr>
              <a:t> spread to cause a secondary generalized seizure;</a:t>
            </a:r>
          </a:p>
          <a:p>
            <a:pPr marL="342900" indent="-342900">
              <a:buFontTx/>
              <a:buChar char="•"/>
            </a:pPr>
            <a:r>
              <a:rPr lang="en-US" altLang="en-US" sz="3600">
                <a:latin typeface="Arial Narrow" pitchFamily="34" charset="0"/>
              </a:rPr>
              <a:t> may affect all cortical neurons simultaneously </a:t>
            </a:r>
          </a:p>
          <a:p>
            <a:pPr marL="342900" indent="-342900"/>
            <a:r>
              <a:rPr lang="en-US" altLang="en-US" sz="3600">
                <a:latin typeface="Arial Narrow" pitchFamily="34" charset="0"/>
              </a:rPr>
              <a:t>    (primary generalized seizure).</a:t>
            </a:r>
          </a:p>
        </p:txBody>
      </p:sp>
    </p:spTree>
    <p:extLst>
      <p:ext uri="{BB962C8B-B14F-4D97-AF65-F5344CB8AC3E}">
        <p14:creationId xmlns:p14="http://schemas.microsoft.com/office/powerpoint/2010/main" val="1600082637"/>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60792_431068063609180_1725893608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7058025"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79388" y="2603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bg-BG" altLang="en-US" sz="2400" b="1">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106746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PENICILINS</a:t>
            </a:r>
            <a:endParaRPr lang="en-US" dirty="0"/>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r>
              <a:rPr lang="en-US" altLang="en-US" dirty="0"/>
              <a:t>From mold genus </a:t>
            </a:r>
            <a:r>
              <a:rPr lang="en-US" altLang="en-US" dirty="0" err="1"/>
              <a:t>Penicillium</a:t>
            </a:r>
            <a:r>
              <a:rPr lang="en-US" altLang="en-US" dirty="0"/>
              <a:t> - ‘miracle drug’ from WWII</a:t>
            </a:r>
          </a:p>
          <a:p>
            <a:r>
              <a:rPr lang="en-US" altLang="en-US" dirty="0"/>
              <a:t>A beta-</a:t>
            </a:r>
            <a:r>
              <a:rPr lang="en-US" altLang="en-US" dirty="0" err="1"/>
              <a:t>lactum</a:t>
            </a:r>
            <a:r>
              <a:rPr lang="en-US" altLang="en-US" dirty="0"/>
              <a:t> structure (beta-</a:t>
            </a:r>
            <a:r>
              <a:rPr lang="en-US" altLang="en-US" dirty="0" err="1"/>
              <a:t>lactum</a:t>
            </a:r>
            <a:r>
              <a:rPr lang="en-US" altLang="en-US" dirty="0"/>
              <a:t> ring) interferes w/ bacterial cell wall synthesis by inhibiting the bacterial enzyme necessary for cell division &amp; synthesis</a:t>
            </a:r>
          </a:p>
          <a:p>
            <a:r>
              <a:rPr lang="en-US" altLang="en-US" dirty="0"/>
              <a:t>Bacteria die of cell </a:t>
            </a:r>
            <a:r>
              <a:rPr lang="en-US" altLang="en-US" dirty="0" err="1"/>
              <a:t>lysis</a:t>
            </a:r>
            <a:r>
              <a:rPr lang="en-US" altLang="en-US" dirty="0"/>
              <a:t> (breakdown)</a:t>
            </a:r>
          </a:p>
          <a:p>
            <a:r>
              <a:rPr lang="en-US" altLang="en-US" dirty="0"/>
              <a:t>Both ‘static’ &amp; ‘</a:t>
            </a:r>
            <a:r>
              <a:rPr lang="en-US" altLang="en-US" dirty="0" err="1"/>
              <a:t>cidal</a:t>
            </a:r>
            <a:r>
              <a:rPr lang="en-US" altLang="en-US" dirty="0"/>
              <a:t>’ in nature</a:t>
            </a:r>
          </a:p>
          <a:p>
            <a:r>
              <a:rPr lang="en-US" altLang="en-US" dirty="0"/>
              <a:t>Mainly  referred to as beta-</a:t>
            </a:r>
            <a:r>
              <a:rPr lang="en-US" altLang="en-US" dirty="0" err="1"/>
              <a:t>lactum</a:t>
            </a:r>
            <a:r>
              <a:rPr lang="en-US" altLang="en-US" dirty="0"/>
              <a:t> antibiotics (enzymes produced by bacteria that can inactivate PCN - </a:t>
            </a:r>
            <a:r>
              <a:rPr lang="en-US" altLang="en-US" dirty="0" err="1"/>
              <a:t>Penicillinases</a:t>
            </a:r>
            <a:r>
              <a:rPr lang="en-US" altLang="en-US" dirty="0"/>
              <a:t> = beta-lactamases which attack PCN</a:t>
            </a:r>
          </a:p>
        </p:txBody>
      </p:sp>
    </p:spTree>
    <p:extLst>
      <p:ext uri="{BB962C8B-B14F-4D97-AF65-F5344CB8AC3E}">
        <p14:creationId xmlns:p14="http://schemas.microsoft.com/office/powerpoint/2010/main" val="1022379102"/>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7086600" cy="59277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1093788" y="228600"/>
            <a:ext cx="56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1400" b="1">
                <a:solidFill>
                  <a:srgbClr val="FF3300"/>
                </a:solidFill>
              </a:rPr>
              <a:t>EEG</a:t>
            </a:r>
          </a:p>
        </p:txBody>
      </p:sp>
      <p:sp>
        <p:nvSpPr>
          <p:cNvPr id="5124" name="Text Box 4"/>
          <p:cNvSpPr txBox="1">
            <a:spLocks noChangeArrowheads="1"/>
          </p:cNvSpPr>
          <p:nvPr/>
        </p:nvSpPr>
        <p:spPr bwMode="auto">
          <a:xfrm>
            <a:off x="7299325" y="3698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bg-BG" altLang="en-US" sz="2800"/>
          </a:p>
        </p:txBody>
      </p:sp>
      <p:sp>
        <p:nvSpPr>
          <p:cNvPr id="5125" name="Text Box 5"/>
          <p:cNvSpPr txBox="1">
            <a:spLocks noChangeArrowheads="1"/>
          </p:cNvSpPr>
          <p:nvPr/>
        </p:nvSpPr>
        <p:spPr bwMode="auto">
          <a:xfrm>
            <a:off x="7331075" y="1447800"/>
            <a:ext cx="15906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b="1" i="1">
                <a:solidFill>
                  <a:srgbClr val="0033CC"/>
                </a:solidFill>
                <a:latin typeface="Arial Narrow" pitchFamily="34" charset="0"/>
              </a:rPr>
              <a:t>Cortex:</a:t>
            </a:r>
          </a:p>
          <a:p>
            <a:pPr eaLnBrk="1" hangingPunct="1"/>
            <a:r>
              <a:rPr lang="en-US" altLang="en-US" sz="2400" b="1">
                <a:solidFill>
                  <a:srgbClr val="0033CC"/>
                </a:solidFill>
                <a:latin typeface="Arial Narrow" pitchFamily="34" charset="0"/>
              </a:rPr>
              <a:t>F</a:t>
            </a:r>
            <a:r>
              <a:rPr lang="en-US" altLang="en-US" sz="2400">
                <a:solidFill>
                  <a:srgbClr val="0033CC"/>
                </a:solidFill>
                <a:latin typeface="Arial Narrow" pitchFamily="34" charset="0"/>
              </a:rPr>
              <a:t> – frontal</a:t>
            </a:r>
          </a:p>
          <a:p>
            <a:pPr eaLnBrk="1" hangingPunct="1"/>
            <a:r>
              <a:rPr lang="en-US" altLang="en-US" sz="2400" b="1">
                <a:solidFill>
                  <a:srgbClr val="0033CC"/>
                </a:solidFill>
                <a:latin typeface="Arial Narrow" pitchFamily="34" charset="0"/>
              </a:rPr>
              <a:t>O</a:t>
            </a:r>
            <a:r>
              <a:rPr lang="en-US" altLang="en-US" sz="2400">
                <a:solidFill>
                  <a:srgbClr val="0033CC"/>
                </a:solidFill>
                <a:latin typeface="Arial Narrow" pitchFamily="34" charset="0"/>
              </a:rPr>
              <a:t> – occipital</a:t>
            </a:r>
          </a:p>
          <a:p>
            <a:pPr eaLnBrk="1" hangingPunct="1"/>
            <a:r>
              <a:rPr lang="en-US" altLang="en-US" sz="2400" b="1">
                <a:solidFill>
                  <a:srgbClr val="0033CC"/>
                </a:solidFill>
                <a:latin typeface="Arial Narrow" pitchFamily="34" charset="0"/>
              </a:rPr>
              <a:t>T</a:t>
            </a:r>
            <a:r>
              <a:rPr lang="en-US" altLang="en-US" sz="2400">
                <a:solidFill>
                  <a:srgbClr val="0033CC"/>
                </a:solidFill>
                <a:latin typeface="Arial Narrow" pitchFamily="34" charset="0"/>
              </a:rPr>
              <a:t> – temporal</a:t>
            </a:r>
          </a:p>
        </p:txBody>
      </p:sp>
      <p:sp>
        <p:nvSpPr>
          <p:cNvPr id="5126" name="Text Box 6"/>
          <p:cNvSpPr txBox="1">
            <a:spLocks noChangeArrowheads="1"/>
          </p:cNvSpPr>
          <p:nvPr/>
        </p:nvSpPr>
        <p:spPr bwMode="auto">
          <a:xfrm>
            <a:off x="1112838" y="6221413"/>
            <a:ext cx="4557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b="1" i="1">
                <a:solidFill>
                  <a:srgbClr val="FF3300"/>
                </a:solidFill>
              </a:rPr>
              <a:t>Classification of seizures</a:t>
            </a:r>
            <a:r>
              <a:rPr lang="en-US" altLang="en-US" sz="2800" b="1">
                <a:solidFill>
                  <a:srgbClr val="FF3300"/>
                </a:solidFill>
              </a:rPr>
              <a:t> </a:t>
            </a:r>
          </a:p>
        </p:txBody>
      </p:sp>
      <p:sp>
        <p:nvSpPr>
          <p:cNvPr id="5127" name="Text Box 7"/>
          <p:cNvSpPr txBox="1">
            <a:spLocks noChangeArrowheads="1"/>
          </p:cNvSpPr>
          <p:nvPr/>
        </p:nvSpPr>
        <p:spPr bwMode="auto">
          <a:xfrm>
            <a:off x="7412038" y="5180013"/>
            <a:ext cx="1503362" cy="915987"/>
          </a:xfrm>
          <a:prstGeom prst="rect">
            <a:avLst/>
          </a:prstGeom>
          <a:solidFill>
            <a:srgbClr val="FFFF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1800" b="1">
                <a:solidFill>
                  <a:srgbClr val="0033CC"/>
                </a:solidFill>
                <a:latin typeface="Arial Narrow" pitchFamily="34" charset="0"/>
              </a:rPr>
              <a:t>Rang et al. </a:t>
            </a:r>
          </a:p>
          <a:p>
            <a:pPr eaLnBrk="1" hangingPunct="1"/>
            <a:r>
              <a:rPr lang="en-US" altLang="en-US" sz="1800" b="1">
                <a:solidFill>
                  <a:srgbClr val="0033CC"/>
                </a:solidFill>
                <a:latin typeface="Arial Narrow" pitchFamily="34" charset="0"/>
              </a:rPr>
              <a:t>Pharmacology</a:t>
            </a:r>
          </a:p>
          <a:p>
            <a:pPr eaLnBrk="1" hangingPunct="1"/>
            <a:r>
              <a:rPr lang="en-US" altLang="en-US" sz="1800" b="1">
                <a:solidFill>
                  <a:srgbClr val="0033CC"/>
                </a:solidFill>
                <a:latin typeface="Arial Narrow" pitchFamily="34" charset="0"/>
              </a:rPr>
              <a:t>– 5</a:t>
            </a:r>
            <a:r>
              <a:rPr lang="en-US" altLang="en-US" sz="1800" b="1" baseline="30000">
                <a:solidFill>
                  <a:srgbClr val="0033CC"/>
                </a:solidFill>
                <a:latin typeface="Arial Narrow" pitchFamily="34" charset="0"/>
              </a:rPr>
              <a:t>th</a:t>
            </a:r>
            <a:r>
              <a:rPr lang="en-US" altLang="en-US" sz="1800" b="1">
                <a:solidFill>
                  <a:srgbClr val="0033CC"/>
                </a:solidFill>
                <a:latin typeface="Arial Narrow" pitchFamily="34" charset="0"/>
              </a:rPr>
              <a:t> Ed. (2003)</a:t>
            </a:r>
          </a:p>
        </p:txBody>
      </p:sp>
    </p:spTree>
    <p:extLst>
      <p:ext uri="{BB962C8B-B14F-4D97-AF65-F5344CB8AC3E}">
        <p14:creationId xmlns:p14="http://schemas.microsoft.com/office/powerpoint/2010/main" val="2424323968"/>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533400" y="914400"/>
            <a:ext cx="820102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3600" b="1">
                <a:solidFill>
                  <a:srgbClr val="0033CC"/>
                </a:solidFill>
                <a:latin typeface="Arial Narrow" pitchFamily="34" charset="0"/>
              </a:rPr>
              <a:t>H</a:t>
            </a:r>
            <a:r>
              <a:rPr lang="bg-BG" altLang="en-US" sz="3600" b="1">
                <a:solidFill>
                  <a:srgbClr val="0033CC"/>
                </a:solidFill>
                <a:latin typeface="Arial Narrow" pitchFamily="34" charset="0"/>
              </a:rPr>
              <a:t>I</a:t>
            </a:r>
            <a:r>
              <a:rPr lang="en-US" altLang="en-US" sz="3600" b="1">
                <a:solidFill>
                  <a:srgbClr val="0033CC"/>
                </a:solidFill>
                <a:latin typeface="Arial Narrow" pitchFamily="34" charset="0"/>
              </a:rPr>
              <a:t>STORY</a:t>
            </a:r>
          </a:p>
          <a:p>
            <a:endParaRPr lang="en-US" altLang="en-US" sz="3600" b="1">
              <a:solidFill>
                <a:srgbClr val="0033CC"/>
              </a:solidFill>
              <a:latin typeface="Arial Narrow" pitchFamily="34" charset="0"/>
            </a:endParaRPr>
          </a:p>
          <a:p>
            <a:pPr>
              <a:buFontTx/>
              <a:buChar char="•"/>
            </a:pPr>
            <a:r>
              <a:rPr lang="en-US" altLang="en-US" sz="3600">
                <a:latin typeface="Arial Narrow" pitchFamily="34" charset="0"/>
              </a:rPr>
              <a:t> Bromides (1857)</a:t>
            </a:r>
          </a:p>
          <a:p>
            <a:pPr>
              <a:buFontTx/>
              <a:buChar char="•"/>
            </a:pPr>
            <a:r>
              <a:rPr lang="en-US" altLang="en-US" sz="3600">
                <a:latin typeface="Arial Narrow" pitchFamily="34" charset="0"/>
              </a:rPr>
              <a:t> Phenobarbital (1912)</a:t>
            </a:r>
          </a:p>
          <a:p>
            <a:pPr>
              <a:buFontTx/>
              <a:buChar char="•"/>
            </a:pPr>
            <a:r>
              <a:rPr lang="en-US" altLang="en-US" sz="3600">
                <a:latin typeface="Arial Narrow" pitchFamily="34" charset="0"/>
              </a:rPr>
              <a:t> Phenytoin (1938)</a:t>
            </a:r>
          </a:p>
          <a:p>
            <a:pPr>
              <a:buFontTx/>
              <a:buChar char="•"/>
            </a:pPr>
            <a:r>
              <a:rPr lang="en-US" altLang="en-US" sz="3600">
                <a:latin typeface="Arial Narrow" pitchFamily="34" charset="0"/>
              </a:rPr>
              <a:t> Later: Ethosiximide, Carbmazepine</a:t>
            </a:r>
          </a:p>
          <a:p>
            <a:pPr>
              <a:buFontTx/>
              <a:buChar char="•"/>
            </a:pPr>
            <a:r>
              <a:rPr lang="en-US" altLang="en-US" sz="3600">
                <a:latin typeface="Arial Narrow" pitchFamily="34" charset="0"/>
              </a:rPr>
              <a:t> New anticonvulsants (in the last 15–20 years): </a:t>
            </a:r>
          </a:p>
          <a:p>
            <a:r>
              <a:rPr lang="en-US" altLang="en-US" sz="3600">
                <a:latin typeface="Arial Narrow" pitchFamily="34" charset="0"/>
              </a:rPr>
              <a:t>  vigabatrin, gabapentin, lamotrigine, topiramate,</a:t>
            </a:r>
          </a:p>
          <a:p>
            <a:r>
              <a:rPr lang="en-US" altLang="en-US" sz="3600">
                <a:latin typeface="Arial Narrow" pitchFamily="34" charset="0"/>
              </a:rPr>
              <a:t>  oxcarbazepine, levetiracetam, pregabalin etc.</a:t>
            </a:r>
          </a:p>
        </p:txBody>
      </p:sp>
    </p:spTree>
    <p:extLst>
      <p:ext uri="{BB962C8B-B14F-4D97-AF65-F5344CB8AC3E}">
        <p14:creationId xmlns:p14="http://schemas.microsoft.com/office/powerpoint/2010/main" val="814725597"/>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rot="10800000">
            <a:off x="227013" y="1779588"/>
            <a:ext cx="611187"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vert="eaVert"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2800" b="1">
                <a:solidFill>
                  <a:srgbClr val="0033CC"/>
                </a:solidFill>
                <a:latin typeface="Arial Narrow" pitchFamily="34" charset="0"/>
              </a:rPr>
              <a:t>ANTISEIZURE  DRUGS</a:t>
            </a:r>
          </a:p>
        </p:txBody>
      </p:sp>
      <p:sp>
        <p:nvSpPr>
          <p:cNvPr id="7171" name="Text Box 2"/>
          <p:cNvSpPr txBox="1">
            <a:spLocks noChangeArrowheads="1"/>
          </p:cNvSpPr>
          <p:nvPr/>
        </p:nvSpPr>
        <p:spPr bwMode="auto">
          <a:xfrm>
            <a:off x="990600" y="457200"/>
            <a:ext cx="7939088" cy="6221413"/>
          </a:xfrm>
          <a:prstGeom prst="rect">
            <a:avLst/>
          </a:prstGeom>
          <a:noFill/>
          <a:ln w="25400">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600" b="1">
                <a:latin typeface="Arial Narrow" pitchFamily="34" charset="0"/>
              </a:rPr>
              <a:t>1. Carboxamides</a:t>
            </a:r>
            <a:r>
              <a:rPr lang="bg-BG" altLang="en-US" sz="2600" b="1">
                <a:latin typeface="Arial Narrow" pitchFamily="34" charset="0"/>
              </a:rPr>
              <a:t> </a:t>
            </a:r>
            <a:r>
              <a:rPr lang="bg-BG" altLang="en-US" sz="2600">
                <a:latin typeface="Arial Narrow" pitchFamily="34" charset="0"/>
              </a:rPr>
              <a:t>(</a:t>
            </a:r>
            <a:r>
              <a:rPr lang="en-US" altLang="en-US" sz="2800" i="1">
                <a:latin typeface="Arial Narrow" pitchFamily="34" charset="0"/>
              </a:rPr>
              <a:t>enzyme</a:t>
            </a:r>
            <a:r>
              <a:rPr lang="bg-BG" altLang="en-US" sz="2800" i="1">
                <a:solidFill>
                  <a:schemeClr val="accent2"/>
                </a:solidFill>
                <a:latin typeface="Arial Narrow" pitchFamily="34" charset="0"/>
              </a:rPr>
              <a:t> </a:t>
            </a:r>
            <a:r>
              <a:rPr lang="en-US" altLang="en-US" sz="2800" i="1">
                <a:solidFill>
                  <a:srgbClr val="FF3300"/>
                </a:solidFill>
                <a:latin typeface="Arial Narrow" pitchFamily="34" charset="0"/>
              </a:rPr>
              <a:t>inductors – </a:t>
            </a:r>
            <a:r>
              <a:rPr lang="en-US" altLang="en-US" sz="2600">
                <a:latin typeface="Arial Narrow" pitchFamily="34" charset="0"/>
              </a:rPr>
              <a:t>CYP450</a:t>
            </a:r>
            <a:r>
              <a:rPr lang="bg-BG" altLang="en-US" sz="2600">
                <a:latin typeface="Arial Narrow" pitchFamily="34" charset="0"/>
              </a:rPr>
              <a:t>)</a:t>
            </a:r>
            <a:r>
              <a:rPr lang="en-US" altLang="en-US" sz="2600" b="1">
                <a:latin typeface="Arial Narrow" pitchFamily="34" charset="0"/>
              </a:rPr>
              <a:t>: </a:t>
            </a:r>
          </a:p>
          <a:p>
            <a:r>
              <a:rPr lang="en-US" altLang="en-US" sz="2600" b="1">
                <a:latin typeface="Arial Narrow" pitchFamily="34" charset="0"/>
              </a:rPr>
              <a:t>    </a:t>
            </a:r>
            <a:r>
              <a:rPr lang="en-US" altLang="en-US" sz="2600">
                <a:latin typeface="Arial Narrow" pitchFamily="34" charset="0"/>
              </a:rPr>
              <a:t>Carbamazepine </a:t>
            </a:r>
            <a:r>
              <a:rPr lang="bg-BG" altLang="en-US" sz="2600">
                <a:latin typeface="Arial Narrow" pitchFamily="34" charset="0"/>
              </a:rPr>
              <a:t>(+ </a:t>
            </a:r>
            <a:r>
              <a:rPr lang="en-US" altLang="en-US" sz="2800">
                <a:latin typeface="Arial Narrow" pitchFamily="34" charset="0"/>
              </a:rPr>
              <a:t>neuropathic pain</a:t>
            </a:r>
            <a:r>
              <a:rPr lang="bg-BG" altLang="en-US" sz="2600">
                <a:latin typeface="Arial Narrow" pitchFamily="34" charset="0"/>
              </a:rPr>
              <a:t> – </a:t>
            </a:r>
            <a:r>
              <a:rPr lang="en-US" altLang="en-US" sz="2600">
                <a:latin typeface="Arial Narrow" pitchFamily="34" charset="0"/>
              </a:rPr>
              <a:t>n. trigeminus</a:t>
            </a:r>
            <a:r>
              <a:rPr lang="bg-BG" altLang="en-US" sz="2600">
                <a:latin typeface="Arial Narrow" pitchFamily="34" charset="0"/>
              </a:rPr>
              <a:t>,</a:t>
            </a:r>
          </a:p>
          <a:p>
            <a:r>
              <a:rPr lang="bg-BG" altLang="en-US" sz="2600">
                <a:latin typeface="Arial Narrow" pitchFamily="34" charset="0"/>
              </a:rPr>
              <a:t>    </a:t>
            </a:r>
            <a:r>
              <a:rPr lang="en-US" altLang="en-US" sz="2600">
                <a:latin typeface="Arial Narrow" pitchFamily="34" charset="0"/>
              </a:rPr>
              <a:t>postherpetic pain, etc</a:t>
            </a:r>
            <a:r>
              <a:rPr lang="bg-BG" altLang="en-US" sz="2600">
                <a:latin typeface="Arial Narrow" pitchFamily="34" charset="0"/>
              </a:rPr>
              <a:t>.</a:t>
            </a:r>
            <a:r>
              <a:rPr lang="en-US" altLang="en-US" sz="2600">
                <a:latin typeface="Arial Narrow" pitchFamily="34" charset="0"/>
              </a:rPr>
              <a:t>),</a:t>
            </a:r>
            <a:r>
              <a:rPr lang="en-US" altLang="en-US" sz="2600" b="1">
                <a:latin typeface="Arial Narrow" pitchFamily="34" charset="0"/>
              </a:rPr>
              <a:t> </a:t>
            </a:r>
            <a:r>
              <a:rPr lang="en-US" altLang="en-US" sz="2600">
                <a:latin typeface="Arial Narrow" pitchFamily="34" charset="0"/>
              </a:rPr>
              <a:t>Oxcarbazepine </a:t>
            </a:r>
            <a:endParaRPr lang="en-US" altLang="en-US" sz="2600" b="1">
              <a:latin typeface="Arial Narrow" pitchFamily="34" charset="0"/>
            </a:endParaRPr>
          </a:p>
          <a:p>
            <a:r>
              <a:rPr lang="en-US" altLang="en-US" sz="2600" b="1">
                <a:latin typeface="Arial Narrow" pitchFamily="34" charset="0"/>
              </a:rPr>
              <a:t>2. Hydantoins: </a:t>
            </a:r>
            <a:r>
              <a:rPr lang="bg-BG" altLang="en-US" sz="2600">
                <a:latin typeface="Arial Narrow" pitchFamily="34" charset="0"/>
              </a:rPr>
              <a:t>Phenytoin (</a:t>
            </a:r>
            <a:r>
              <a:rPr lang="en-US" altLang="en-US" sz="2800" i="1">
                <a:latin typeface="Arial Narrow" pitchFamily="34" charset="0"/>
              </a:rPr>
              <a:t>enzyme</a:t>
            </a:r>
            <a:r>
              <a:rPr lang="bg-BG" altLang="en-US" sz="2800" i="1">
                <a:solidFill>
                  <a:schemeClr val="accent2"/>
                </a:solidFill>
                <a:latin typeface="Arial Narrow" pitchFamily="34" charset="0"/>
              </a:rPr>
              <a:t> </a:t>
            </a:r>
            <a:r>
              <a:rPr lang="en-US" altLang="en-US" sz="2800" i="1">
                <a:solidFill>
                  <a:srgbClr val="FF3300"/>
                </a:solidFill>
                <a:latin typeface="Arial Narrow" pitchFamily="34" charset="0"/>
              </a:rPr>
              <a:t>inductor)</a:t>
            </a:r>
            <a:r>
              <a:rPr lang="en-US" altLang="en-US" sz="2800">
                <a:latin typeface="Arial Narrow" pitchFamily="34" charset="0"/>
              </a:rPr>
              <a:t>, used in digitalis</a:t>
            </a:r>
          </a:p>
          <a:p>
            <a:r>
              <a:rPr lang="en-US" altLang="en-US" sz="2800">
                <a:latin typeface="Arial Narrow" pitchFamily="34" charset="0"/>
              </a:rPr>
              <a:t>    intoxication too</a:t>
            </a:r>
            <a:endParaRPr lang="en-US" altLang="en-US" sz="2600" b="1">
              <a:latin typeface="Arial Narrow" pitchFamily="34" charset="0"/>
            </a:endParaRPr>
          </a:p>
          <a:p>
            <a:r>
              <a:rPr lang="en-US" altLang="en-US" sz="2600" b="1">
                <a:latin typeface="Arial Narrow" pitchFamily="34" charset="0"/>
              </a:rPr>
              <a:t>3. Barbiturates </a:t>
            </a:r>
            <a:r>
              <a:rPr lang="bg-BG" altLang="en-US" sz="2600">
                <a:latin typeface="Arial Narrow" pitchFamily="34" charset="0"/>
              </a:rPr>
              <a:t>(</a:t>
            </a:r>
            <a:r>
              <a:rPr lang="en-US" altLang="en-US" sz="2600">
                <a:latin typeface="Arial Narrow" pitchFamily="34" charset="0"/>
              </a:rPr>
              <a:t>Phenobarbital </a:t>
            </a:r>
            <a:r>
              <a:rPr lang="bg-BG" altLang="en-US" sz="2600">
                <a:latin typeface="Arial Narrow" pitchFamily="34" charset="0"/>
              </a:rPr>
              <a:t>– </a:t>
            </a:r>
            <a:r>
              <a:rPr lang="en-US" altLang="en-US" sz="2800" i="1">
                <a:latin typeface="Arial Narrow" pitchFamily="34" charset="0"/>
              </a:rPr>
              <a:t>enzyme</a:t>
            </a:r>
            <a:r>
              <a:rPr lang="bg-BG" altLang="en-US" sz="2800" i="1">
                <a:solidFill>
                  <a:schemeClr val="accent2"/>
                </a:solidFill>
                <a:latin typeface="Arial Narrow" pitchFamily="34" charset="0"/>
              </a:rPr>
              <a:t> </a:t>
            </a:r>
            <a:r>
              <a:rPr lang="en-US" altLang="en-US" sz="2800" i="1">
                <a:solidFill>
                  <a:srgbClr val="FF3300"/>
                </a:solidFill>
                <a:latin typeface="Arial Narrow" pitchFamily="34" charset="0"/>
              </a:rPr>
              <a:t>inductors</a:t>
            </a:r>
            <a:r>
              <a:rPr lang="bg-BG" altLang="en-US" sz="2600">
                <a:latin typeface="Arial Narrow" pitchFamily="34" charset="0"/>
              </a:rPr>
              <a:t>) </a:t>
            </a:r>
            <a:r>
              <a:rPr lang="en-US" altLang="en-US" sz="2600">
                <a:latin typeface="Arial Narrow" pitchFamily="34" charset="0"/>
              </a:rPr>
              <a:t>and their</a:t>
            </a:r>
            <a:endParaRPr lang="bg-BG" altLang="en-US" sz="2600">
              <a:latin typeface="Arial Narrow" pitchFamily="34" charset="0"/>
            </a:endParaRPr>
          </a:p>
          <a:p>
            <a:r>
              <a:rPr lang="bg-BG" altLang="en-US" sz="2600">
                <a:latin typeface="Arial Narrow" pitchFamily="34" charset="0"/>
              </a:rPr>
              <a:t>    </a:t>
            </a:r>
            <a:r>
              <a:rPr lang="en-US" altLang="en-US" sz="2600">
                <a:latin typeface="Arial Narrow" pitchFamily="34" charset="0"/>
              </a:rPr>
              <a:t>analogues</a:t>
            </a:r>
            <a:r>
              <a:rPr lang="bg-BG" altLang="en-US" sz="2600">
                <a:latin typeface="Arial Narrow" pitchFamily="34" charset="0"/>
              </a:rPr>
              <a:t> (</a:t>
            </a:r>
            <a:r>
              <a:rPr lang="en-US" altLang="en-US" sz="2600">
                <a:latin typeface="Arial Narrow" pitchFamily="34" charset="0"/>
              </a:rPr>
              <a:t>Primidone – prodrug)</a:t>
            </a:r>
          </a:p>
          <a:p>
            <a:r>
              <a:rPr lang="en-US" altLang="en-US" sz="2600" b="1">
                <a:latin typeface="Arial Narrow" pitchFamily="34" charset="0"/>
              </a:rPr>
              <a:t>4. Succinimides: </a:t>
            </a:r>
            <a:r>
              <a:rPr lang="en-US" altLang="en-US" sz="2600">
                <a:latin typeface="Arial Narrow" pitchFamily="34" charset="0"/>
              </a:rPr>
              <a:t>Ethosuximide (casp. 250 mg – petit mal)</a:t>
            </a:r>
          </a:p>
          <a:p>
            <a:r>
              <a:rPr lang="en-US" altLang="en-US" sz="2600" b="1">
                <a:latin typeface="Arial Narrow" pitchFamily="34" charset="0"/>
              </a:rPr>
              <a:t>5. Valproates</a:t>
            </a:r>
            <a:r>
              <a:rPr lang="en-US" altLang="en-US" sz="2600">
                <a:latin typeface="Arial Narrow" pitchFamily="34" charset="0"/>
              </a:rPr>
              <a:t> (</a:t>
            </a:r>
            <a:r>
              <a:rPr lang="en-US" altLang="en-US" sz="2600" i="1">
                <a:latin typeface="Arial Narrow" pitchFamily="34" charset="0"/>
              </a:rPr>
              <a:t>enzyme</a:t>
            </a:r>
            <a:r>
              <a:rPr lang="bg-BG" altLang="en-US" sz="2600" i="1">
                <a:solidFill>
                  <a:schemeClr val="accent2"/>
                </a:solidFill>
                <a:latin typeface="Arial Narrow" pitchFamily="34" charset="0"/>
              </a:rPr>
              <a:t> </a:t>
            </a:r>
            <a:r>
              <a:rPr lang="en-US" altLang="en-US" sz="2600" i="1">
                <a:solidFill>
                  <a:schemeClr val="accent2"/>
                </a:solidFill>
                <a:latin typeface="Arial Narrow" pitchFamily="34" charset="0"/>
              </a:rPr>
              <a:t>inhibitors</a:t>
            </a:r>
            <a:r>
              <a:rPr lang="bg-BG" altLang="en-US" sz="2600">
                <a:latin typeface="Arial Narrow" pitchFamily="34" charset="0"/>
              </a:rPr>
              <a:t>)</a:t>
            </a:r>
            <a:r>
              <a:rPr lang="en-US" altLang="en-US" sz="2600" b="1">
                <a:latin typeface="Arial Narrow" pitchFamily="34" charset="0"/>
              </a:rPr>
              <a:t>: </a:t>
            </a:r>
            <a:r>
              <a:rPr lang="en-US" altLang="en-US" sz="2600">
                <a:latin typeface="Arial Narrow" pitchFamily="34" charset="0"/>
              </a:rPr>
              <a:t>Sodium valproate (Depakin</a:t>
            </a:r>
            <a:r>
              <a:rPr lang="en-US" altLang="en-US" sz="2600" baseline="30000">
                <a:latin typeface="Arial Narrow" pitchFamily="34" charset="0"/>
              </a:rPr>
              <a:t>®</a:t>
            </a:r>
            <a:r>
              <a:rPr lang="en-US" altLang="en-US" sz="2600">
                <a:latin typeface="Arial Narrow" pitchFamily="34" charset="0"/>
              </a:rPr>
              <a:t>)</a:t>
            </a:r>
            <a:endParaRPr lang="en-US" altLang="en-US" sz="2600" b="1">
              <a:latin typeface="Arial Narrow" pitchFamily="34" charset="0"/>
            </a:endParaRPr>
          </a:p>
          <a:p>
            <a:r>
              <a:rPr lang="en-US" altLang="en-US" sz="2600" b="1">
                <a:latin typeface="Arial Narrow" pitchFamily="34" charset="0"/>
              </a:rPr>
              <a:t>6. Benzodiazepines: </a:t>
            </a:r>
            <a:r>
              <a:rPr lang="en-US" altLang="en-US" sz="2600">
                <a:latin typeface="Arial Narrow" pitchFamily="34" charset="0"/>
              </a:rPr>
              <a:t>Clonazepam, Clorazepate, Diazepam</a:t>
            </a:r>
            <a:r>
              <a:rPr lang="bg-BG" altLang="en-US" sz="2600">
                <a:latin typeface="Arial Narrow" pitchFamily="34" charset="0"/>
              </a:rPr>
              <a:t> </a:t>
            </a:r>
            <a:endParaRPr lang="en-US" altLang="en-US" sz="2600">
              <a:latin typeface="Arial Narrow" pitchFamily="34" charset="0"/>
            </a:endParaRPr>
          </a:p>
          <a:p>
            <a:r>
              <a:rPr lang="en-US" altLang="en-US" sz="2600">
                <a:latin typeface="Arial Narrow" pitchFamily="34" charset="0"/>
              </a:rPr>
              <a:t>    t</a:t>
            </a:r>
            <a:r>
              <a:rPr lang="en-US" altLang="en-US" sz="2600" baseline="-25000">
                <a:latin typeface="Arial Narrow" pitchFamily="34" charset="0"/>
              </a:rPr>
              <a:t>1/2</a:t>
            </a:r>
            <a:r>
              <a:rPr lang="en-US" altLang="en-US" sz="2600">
                <a:latin typeface="Arial Narrow" pitchFamily="34" charset="0"/>
              </a:rPr>
              <a:t> 43 h, amp. 10 mg/2 ml i.m./i.v., Lorazepam, Nitrazepam</a:t>
            </a:r>
          </a:p>
          <a:p>
            <a:r>
              <a:rPr lang="en-US" altLang="en-US" sz="2600" b="1">
                <a:latin typeface="Arial Narrow" pitchFamily="34" charset="0"/>
              </a:rPr>
              <a:t>7. GABA analogues: </a:t>
            </a:r>
            <a:r>
              <a:rPr lang="en-US" altLang="en-US" sz="2600">
                <a:latin typeface="Arial Narrow" pitchFamily="34" charset="0"/>
              </a:rPr>
              <a:t>Gabapentin, Tiagabine</a:t>
            </a:r>
            <a:endParaRPr lang="en-US" altLang="en-US" sz="2600" b="1">
              <a:latin typeface="Arial Narrow" pitchFamily="34" charset="0"/>
            </a:endParaRPr>
          </a:p>
          <a:p>
            <a:r>
              <a:rPr lang="bg-BG" altLang="en-US" sz="2600" b="1">
                <a:latin typeface="Arial Narrow" pitchFamily="34" charset="0"/>
              </a:rPr>
              <a:t>8</a:t>
            </a:r>
            <a:r>
              <a:rPr lang="en-US" altLang="en-US" sz="2600" b="1">
                <a:latin typeface="Arial Narrow" pitchFamily="34" charset="0"/>
              </a:rPr>
              <a:t>. Hetereogenic anticonvulsants: </a:t>
            </a:r>
            <a:r>
              <a:rPr lang="en-US" altLang="en-US" sz="2600">
                <a:latin typeface="Arial Narrow" pitchFamily="34" charset="0"/>
              </a:rPr>
              <a:t>Lamotrigine, Levetiracetam,</a:t>
            </a:r>
            <a:r>
              <a:rPr lang="en-US" altLang="en-US" sz="2600" b="1">
                <a:latin typeface="Arial Narrow" pitchFamily="34" charset="0"/>
              </a:rPr>
              <a:t> </a:t>
            </a:r>
          </a:p>
          <a:p>
            <a:r>
              <a:rPr lang="en-US" altLang="en-US" sz="2600">
                <a:latin typeface="Arial Narrow" pitchFamily="34" charset="0"/>
              </a:rPr>
              <a:t>    Pregabalin</a:t>
            </a:r>
            <a:r>
              <a:rPr lang="bg-BG" altLang="en-US" sz="2600">
                <a:latin typeface="Arial Narrow" pitchFamily="34" charset="0"/>
              </a:rPr>
              <a:t> (</a:t>
            </a:r>
            <a:r>
              <a:rPr lang="en-US" altLang="en-US" sz="2600">
                <a:latin typeface="Arial Narrow" pitchFamily="34" charset="0"/>
              </a:rPr>
              <a:t>partial seizures, peripheral neuropathic pain),</a:t>
            </a:r>
          </a:p>
          <a:p>
            <a:r>
              <a:rPr lang="bg-BG" altLang="en-US" sz="2600">
                <a:latin typeface="Arial Narrow" pitchFamily="34" charset="0"/>
              </a:rPr>
              <a:t>    </a:t>
            </a:r>
            <a:r>
              <a:rPr lang="en-US" altLang="en-US" sz="2600">
                <a:latin typeface="Arial Narrow" pitchFamily="34" charset="0"/>
              </a:rPr>
              <a:t>Topiramate, Vigabatrin</a:t>
            </a:r>
          </a:p>
        </p:txBody>
      </p:sp>
    </p:spTree>
    <p:extLst>
      <p:ext uri="{BB962C8B-B14F-4D97-AF65-F5344CB8AC3E}">
        <p14:creationId xmlns:p14="http://schemas.microsoft.com/office/powerpoint/2010/main" val="1067922108"/>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28600" y="234950"/>
            <a:ext cx="86756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a:r>
              <a:rPr lang="en-US" altLang="en-US" b="1">
                <a:solidFill>
                  <a:srgbClr val="0033CC"/>
                </a:solidFill>
                <a:latin typeface="Arial Narrow" pitchFamily="34" charset="0"/>
              </a:rPr>
              <a:t>MECHANISM OF ACTION OF ANTIEPILEPTIC DRUGS</a:t>
            </a:r>
          </a:p>
          <a:p>
            <a:pPr marL="342900" indent="-342900"/>
            <a:endParaRPr lang="en-US" altLang="en-US" sz="1000" b="1">
              <a:solidFill>
                <a:srgbClr val="0033CC"/>
              </a:solidFill>
              <a:latin typeface="Arial Narrow" pitchFamily="34" charset="0"/>
            </a:endParaRPr>
          </a:p>
          <a:p>
            <a:pPr marL="342900" indent="-342900"/>
            <a:r>
              <a:rPr lang="bg-BG" altLang="en-US" sz="2600" i="1">
                <a:latin typeface="Arial Narrow" pitchFamily="34" charset="0"/>
              </a:rPr>
              <a:t>Antiepileptics </a:t>
            </a:r>
            <a:r>
              <a:rPr lang="en-US" altLang="en-US" sz="2600" i="1">
                <a:latin typeface="Arial Narrow" pitchFamily="34" charset="0"/>
              </a:rPr>
              <a:t>inhibit the neuronal discharge or its spread in </a:t>
            </a:r>
            <a:r>
              <a:rPr lang="en-US" altLang="en-US" sz="2800" i="1">
                <a:latin typeface="Arial Narrow" pitchFamily="34" charset="0"/>
              </a:rPr>
              <a:t>one or </a:t>
            </a:r>
          </a:p>
          <a:p>
            <a:pPr marL="342900" indent="-342900"/>
            <a:r>
              <a:rPr lang="en-US" altLang="en-US" sz="2800" i="1">
                <a:latin typeface="Arial Narrow" pitchFamily="34" charset="0"/>
              </a:rPr>
              <a:t>more</a:t>
            </a:r>
            <a:r>
              <a:rPr lang="en-US" altLang="en-US" sz="2800">
                <a:solidFill>
                  <a:srgbClr val="FFFF00"/>
                </a:solidFill>
                <a:latin typeface="Arial Narrow" pitchFamily="34" charset="0"/>
              </a:rPr>
              <a:t> </a:t>
            </a:r>
            <a:r>
              <a:rPr lang="en-US" altLang="en-US" sz="2600" i="1">
                <a:latin typeface="Arial Narrow" pitchFamily="34" charset="0"/>
              </a:rPr>
              <a:t>of </a:t>
            </a:r>
            <a:r>
              <a:rPr lang="bg-BG" altLang="en-US" sz="2600" i="1">
                <a:latin typeface="Arial Narrow" pitchFamily="34" charset="0"/>
              </a:rPr>
              <a:t>the fo</a:t>
            </a:r>
            <a:r>
              <a:rPr lang="en-US" altLang="en-US" sz="2600" i="1">
                <a:latin typeface="Arial Narrow" pitchFamily="34" charset="0"/>
              </a:rPr>
              <a:t>l</a:t>
            </a:r>
            <a:r>
              <a:rPr lang="bg-BG" altLang="en-US" sz="2600" i="1">
                <a:latin typeface="Arial Narrow" pitchFamily="34" charset="0"/>
              </a:rPr>
              <a:t>low</a:t>
            </a:r>
            <a:r>
              <a:rPr lang="en-US" altLang="en-US" sz="2600" i="1">
                <a:latin typeface="Arial Narrow" pitchFamily="34" charset="0"/>
              </a:rPr>
              <a:t>ing</a:t>
            </a:r>
            <a:r>
              <a:rPr lang="bg-BG" altLang="en-US" sz="2600" i="1">
                <a:latin typeface="Arial Narrow" pitchFamily="34" charset="0"/>
              </a:rPr>
              <a:t> </a:t>
            </a:r>
            <a:r>
              <a:rPr lang="en-US" altLang="en-US" sz="2600" i="1">
                <a:latin typeface="Arial Narrow" pitchFamily="34" charset="0"/>
              </a:rPr>
              <a:t>ways</a:t>
            </a:r>
            <a:r>
              <a:rPr lang="en-US" altLang="en-US" sz="2600">
                <a:latin typeface="Arial Narrow" pitchFamily="34" charset="0"/>
              </a:rPr>
              <a:t>:</a:t>
            </a:r>
          </a:p>
          <a:p>
            <a:pPr marL="342900" indent="-342900"/>
            <a:endParaRPr lang="en-US" altLang="en-US" sz="600">
              <a:latin typeface="Arial Narrow" pitchFamily="34" charset="0"/>
            </a:endParaRPr>
          </a:p>
          <a:p>
            <a:pPr marL="342900" indent="-342900"/>
            <a:r>
              <a:rPr lang="en-US" altLang="en-US" sz="2600" b="1">
                <a:solidFill>
                  <a:srgbClr val="0033CC"/>
                </a:solidFill>
                <a:latin typeface="Arial Narrow" pitchFamily="34" charset="0"/>
              </a:rPr>
              <a:t>(1) Enhancing GABA synaptic transmission:</a:t>
            </a:r>
            <a:r>
              <a:rPr lang="en-US" altLang="en-US" sz="2600">
                <a:latin typeface="Arial Narrow" pitchFamily="34" charset="0"/>
              </a:rPr>
              <a:t> barbiturates, benzo-</a:t>
            </a:r>
          </a:p>
          <a:p>
            <a:pPr marL="342900" indent="-342900"/>
            <a:r>
              <a:rPr lang="en-US" altLang="en-US" sz="2600">
                <a:latin typeface="Arial Narrow" pitchFamily="34" charset="0"/>
              </a:rPr>
              <a:t>diazepines, gabapentin, levetiracetam, tiagabine, vigabatrin, topira-</a:t>
            </a:r>
          </a:p>
          <a:p>
            <a:pPr marL="342900" indent="-342900"/>
            <a:r>
              <a:rPr lang="en-US" altLang="en-US" sz="2600">
                <a:latin typeface="Arial Narrow" pitchFamily="34" charset="0"/>
              </a:rPr>
              <a:t>mate, valproate; the result is increased permeability to chloride ion,</a:t>
            </a:r>
          </a:p>
          <a:p>
            <a:pPr marL="342900" indent="-342900"/>
            <a:r>
              <a:rPr lang="en-US" altLang="en-US" sz="2600">
                <a:latin typeface="Arial Narrow" pitchFamily="34" charset="0"/>
              </a:rPr>
              <a:t>which reduces neuronal excitability. Valproate and topiramate block</a:t>
            </a:r>
          </a:p>
          <a:p>
            <a:pPr marL="342900" indent="-342900"/>
            <a:r>
              <a:rPr lang="en-US" altLang="en-US" sz="2600">
                <a:latin typeface="Arial Narrow" pitchFamily="34" charset="0"/>
              </a:rPr>
              <a:t>GABA transaminase and tiagabine blocks reuptake of GABA.</a:t>
            </a:r>
            <a:endParaRPr lang="en-US" altLang="en-US" sz="2600" b="1">
              <a:latin typeface="Arial Narrow" pitchFamily="34" charset="0"/>
            </a:endParaRPr>
          </a:p>
          <a:p>
            <a:pPr marL="342900" indent="-342900"/>
            <a:r>
              <a:rPr lang="en-US" altLang="en-US" sz="2600" b="1">
                <a:solidFill>
                  <a:srgbClr val="0033CC"/>
                </a:solidFill>
                <a:latin typeface="Arial Narrow" pitchFamily="34" charset="0"/>
              </a:rPr>
              <a:t>(2) Reducing cell membrane permeability to voltage-dependent</a:t>
            </a:r>
          </a:p>
          <a:p>
            <a:pPr marL="342900" indent="-342900"/>
            <a:r>
              <a:rPr lang="en-US" altLang="en-US" sz="2600" b="1">
                <a:solidFill>
                  <a:srgbClr val="0033CC"/>
                </a:solidFill>
                <a:latin typeface="Arial Narrow" pitchFamily="34" charset="0"/>
              </a:rPr>
              <a:t>sodium channels:</a:t>
            </a:r>
            <a:r>
              <a:rPr lang="en-US" altLang="en-US" sz="2600" b="1">
                <a:latin typeface="Arial Narrow" pitchFamily="34" charset="0"/>
              </a:rPr>
              <a:t> </a:t>
            </a:r>
            <a:r>
              <a:rPr lang="en-US" altLang="en-US" sz="2600">
                <a:latin typeface="Arial Narrow" pitchFamily="34" charset="0"/>
              </a:rPr>
              <a:t>carbamazepine, lamotrigine, oxcarbazepine, </a:t>
            </a:r>
          </a:p>
          <a:p>
            <a:pPr marL="342900" indent="-342900"/>
            <a:r>
              <a:rPr lang="en-US" altLang="en-US" sz="2600">
                <a:latin typeface="Arial Narrow" pitchFamily="34" charset="0"/>
              </a:rPr>
              <a:t>phenytoin, topiramate, valproate.</a:t>
            </a:r>
            <a:endParaRPr lang="en-US" altLang="en-US" sz="2600" b="1">
              <a:latin typeface="Arial Narrow" pitchFamily="34" charset="0"/>
            </a:endParaRPr>
          </a:p>
          <a:p>
            <a:pPr marL="342900" indent="-342900"/>
            <a:r>
              <a:rPr lang="en-US" altLang="en-US" sz="2600" b="1">
                <a:solidFill>
                  <a:srgbClr val="0033CC"/>
                </a:solidFill>
                <a:latin typeface="Arial Narrow" pitchFamily="34" charset="0"/>
              </a:rPr>
              <a:t>(3) Reducing cell membrane permeability to calcium T-channels:</a:t>
            </a:r>
            <a:r>
              <a:rPr lang="en-US" altLang="en-US" sz="2600">
                <a:solidFill>
                  <a:srgbClr val="0033CC"/>
                </a:solidFill>
                <a:latin typeface="Arial Narrow" pitchFamily="34" charset="0"/>
              </a:rPr>
              <a:t> </a:t>
            </a:r>
          </a:p>
          <a:p>
            <a:pPr marL="342900" indent="-342900"/>
            <a:r>
              <a:rPr lang="en-US" altLang="en-US" sz="2600">
                <a:latin typeface="Arial Narrow" pitchFamily="34" charset="0"/>
              </a:rPr>
              <a:t>valproate, ethosuximide; the result is diminishing of the generation</a:t>
            </a:r>
          </a:p>
          <a:p>
            <a:pPr marL="342900" indent="-342900"/>
            <a:r>
              <a:rPr lang="en-US" altLang="en-US" sz="2600">
                <a:latin typeface="Arial Narrow" pitchFamily="34" charset="0"/>
              </a:rPr>
              <a:t>of action potential.</a:t>
            </a:r>
          </a:p>
          <a:p>
            <a:pPr marL="342900" indent="-342900"/>
            <a:r>
              <a:rPr lang="en-US" altLang="en-US" sz="2800" b="1">
                <a:solidFill>
                  <a:srgbClr val="0033CC"/>
                </a:solidFill>
                <a:latin typeface="Arial Narrow" pitchFamily="34" charset="0"/>
              </a:rPr>
              <a:t>(4) </a:t>
            </a:r>
            <a:r>
              <a:rPr lang="bg-BG" altLang="en-US" sz="2800" b="1">
                <a:solidFill>
                  <a:srgbClr val="0033CC"/>
                </a:solidFill>
                <a:latin typeface="Arial Narrow" pitchFamily="34" charset="0"/>
              </a:rPr>
              <a:t>Inhibiting excitory neurotransmitter glutamate</a:t>
            </a:r>
            <a:r>
              <a:rPr lang="en-US" altLang="en-US" sz="2800" b="1">
                <a:solidFill>
                  <a:srgbClr val="0033CC"/>
                </a:solidFill>
                <a:latin typeface="Arial Narrow" pitchFamily="34" charset="0"/>
              </a:rPr>
              <a:t>:</a:t>
            </a:r>
            <a:r>
              <a:rPr lang="en-US" altLang="en-US" sz="2800">
                <a:latin typeface="Arial Narrow" pitchFamily="34" charset="0"/>
              </a:rPr>
              <a:t> lamotrigine.</a:t>
            </a:r>
          </a:p>
        </p:txBody>
      </p:sp>
    </p:spTree>
    <p:extLst>
      <p:ext uri="{BB962C8B-B14F-4D97-AF65-F5344CB8AC3E}">
        <p14:creationId xmlns:p14="http://schemas.microsoft.com/office/powerpoint/2010/main" val="740743816"/>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val 2"/>
          <p:cNvSpPr>
            <a:spLocks noChangeArrowheads="1"/>
          </p:cNvSpPr>
          <p:nvPr/>
        </p:nvSpPr>
        <p:spPr bwMode="auto">
          <a:xfrm>
            <a:off x="4984750" y="3475038"/>
            <a:ext cx="3810000" cy="3078162"/>
          </a:xfrm>
          <a:prstGeom prst="ellipse">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altLang="en-US" b="1">
              <a:solidFill>
                <a:schemeClr val="accent2"/>
              </a:solidFill>
            </a:endParaRPr>
          </a:p>
        </p:txBody>
      </p:sp>
      <p:sp>
        <p:nvSpPr>
          <p:cNvPr id="9219" name="Oval 3"/>
          <p:cNvSpPr>
            <a:spLocks noChangeArrowheads="1"/>
          </p:cNvSpPr>
          <p:nvPr/>
        </p:nvSpPr>
        <p:spPr bwMode="auto">
          <a:xfrm>
            <a:off x="2546350" y="304800"/>
            <a:ext cx="4038600" cy="3505200"/>
          </a:xfrm>
          <a:prstGeom prst="ellipse">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altLang="en-US" b="1"/>
          </a:p>
        </p:txBody>
      </p:sp>
      <p:sp>
        <p:nvSpPr>
          <p:cNvPr id="9220" name="Text Box 8"/>
          <p:cNvSpPr txBox="1">
            <a:spLocks noChangeArrowheads="1"/>
          </p:cNvSpPr>
          <p:nvPr/>
        </p:nvSpPr>
        <p:spPr bwMode="auto">
          <a:xfrm>
            <a:off x="1323975" y="4343400"/>
            <a:ext cx="17240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000" b="1">
                <a:latin typeface="Arial Narrow" pitchFamily="34" charset="0"/>
              </a:rPr>
              <a:t>Carbamazepine</a:t>
            </a:r>
          </a:p>
          <a:p>
            <a:r>
              <a:rPr lang="en-US" altLang="en-US" sz="2000" b="1">
                <a:latin typeface="Arial Narrow" pitchFamily="34" charset="0"/>
              </a:rPr>
              <a:t>Lamotrigine</a:t>
            </a:r>
          </a:p>
          <a:p>
            <a:r>
              <a:rPr lang="en-US" altLang="en-US" sz="2000" b="1">
                <a:latin typeface="Arial Narrow" pitchFamily="34" charset="0"/>
              </a:rPr>
              <a:t>Oxcarbazepine</a:t>
            </a:r>
          </a:p>
          <a:p>
            <a:r>
              <a:rPr lang="en-US" altLang="en-US" sz="2000" b="1">
                <a:latin typeface="Arial Narrow" pitchFamily="34" charset="0"/>
              </a:rPr>
              <a:t>Phenytoin</a:t>
            </a:r>
            <a:endParaRPr lang="en-US" altLang="en-US" sz="2000" b="1" i="1">
              <a:latin typeface="Arial Narrow" pitchFamily="34" charset="0"/>
            </a:endParaRPr>
          </a:p>
          <a:p>
            <a:r>
              <a:rPr lang="en-US" altLang="en-US" sz="2000" b="1" i="1">
                <a:latin typeface="Arial Narrow" pitchFamily="34" charset="0"/>
              </a:rPr>
              <a:t>Topiramate</a:t>
            </a:r>
          </a:p>
          <a:p>
            <a:r>
              <a:rPr lang="en-US" altLang="en-US" sz="2000" b="1" i="1">
                <a:solidFill>
                  <a:srgbClr val="FF3300"/>
                </a:solidFill>
                <a:latin typeface="Arial Narrow" pitchFamily="34" charset="0"/>
              </a:rPr>
              <a:t>Valproate</a:t>
            </a:r>
          </a:p>
        </p:txBody>
      </p:sp>
      <p:sp>
        <p:nvSpPr>
          <p:cNvPr id="9221" name="Oval 9"/>
          <p:cNvSpPr>
            <a:spLocks noChangeArrowheads="1"/>
          </p:cNvSpPr>
          <p:nvPr/>
        </p:nvSpPr>
        <p:spPr bwMode="auto">
          <a:xfrm>
            <a:off x="336550" y="3505200"/>
            <a:ext cx="3810000" cy="31242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altLang="en-US" b="1">
              <a:solidFill>
                <a:schemeClr val="tx1"/>
              </a:solidFill>
            </a:endParaRPr>
          </a:p>
        </p:txBody>
      </p:sp>
      <p:sp>
        <p:nvSpPr>
          <p:cNvPr id="9222" name="Text Box 10"/>
          <p:cNvSpPr txBox="1">
            <a:spLocks noChangeArrowheads="1"/>
          </p:cNvSpPr>
          <p:nvPr/>
        </p:nvSpPr>
        <p:spPr bwMode="auto">
          <a:xfrm>
            <a:off x="6138863" y="4495800"/>
            <a:ext cx="15859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000" b="1">
                <a:latin typeface="Arial Narrow" pitchFamily="34" charset="0"/>
              </a:rPr>
              <a:t>Ethosuximide</a:t>
            </a:r>
          </a:p>
          <a:p>
            <a:r>
              <a:rPr lang="en-US" altLang="en-US" sz="2000" b="1" i="1">
                <a:solidFill>
                  <a:srgbClr val="0033CC"/>
                </a:solidFill>
                <a:latin typeface="Arial Narrow" pitchFamily="34" charset="0"/>
              </a:rPr>
              <a:t>Levetiracetam</a:t>
            </a:r>
          </a:p>
          <a:p>
            <a:r>
              <a:rPr lang="en-US" altLang="en-US" sz="2000" b="1">
                <a:latin typeface="Arial Narrow" pitchFamily="34" charset="0"/>
              </a:rPr>
              <a:t>Pregabalin</a:t>
            </a:r>
          </a:p>
          <a:p>
            <a:r>
              <a:rPr lang="en-US" altLang="en-US" sz="2000" b="1" i="1">
                <a:solidFill>
                  <a:srgbClr val="FF3300"/>
                </a:solidFill>
                <a:latin typeface="Arial Narrow" pitchFamily="34" charset="0"/>
              </a:rPr>
              <a:t>Valproate</a:t>
            </a:r>
          </a:p>
        </p:txBody>
      </p:sp>
      <p:sp>
        <p:nvSpPr>
          <p:cNvPr id="9223" name="Text Box 11"/>
          <p:cNvSpPr txBox="1">
            <a:spLocks noChangeArrowheads="1"/>
          </p:cNvSpPr>
          <p:nvPr/>
        </p:nvSpPr>
        <p:spPr bwMode="auto">
          <a:xfrm>
            <a:off x="3689350" y="762000"/>
            <a:ext cx="18732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bg-BG" altLang="en-US" sz="2000" b="1">
              <a:latin typeface="Arial Narrow" pitchFamily="34" charset="0"/>
            </a:endParaRPr>
          </a:p>
          <a:p>
            <a:r>
              <a:rPr lang="en-US" altLang="en-US" sz="2000" b="1">
                <a:latin typeface="Arial Narrow" pitchFamily="34" charset="0"/>
              </a:rPr>
              <a:t>Barbiturates</a:t>
            </a:r>
          </a:p>
          <a:p>
            <a:r>
              <a:rPr lang="en-US" altLang="en-US" sz="2000" b="1">
                <a:latin typeface="Arial Narrow" pitchFamily="34" charset="0"/>
              </a:rPr>
              <a:t>Benzodiazepines</a:t>
            </a:r>
          </a:p>
          <a:p>
            <a:r>
              <a:rPr lang="en-US" altLang="en-US" sz="2000" b="1">
                <a:latin typeface="Arial Narrow" pitchFamily="34" charset="0"/>
              </a:rPr>
              <a:t>Gabapentin</a:t>
            </a:r>
            <a:endParaRPr lang="bg-BG" altLang="en-US" sz="2000" b="1">
              <a:latin typeface="Arial Narrow" pitchFamily="34" charset="0"/>
            </a:endParaRPr>
          </a:p>
          <a:p>
            <a:r>
              <a:rPr lang="en-US" altLang="en-US" sz="2000" b="1" i="1">
                <a:solidFill>
                  <a:srgbClr val="0033CC"/>
                </a:solidFill>
                <a:latin typeface="Arial Narrow" pitchFamily="34" charset="0"/>
              </a:rPr>
              <a:t>Levetiracetam</a:t>
            </a:r>
          </a:p>
          <a:p>
            <a:r>
              <a:rPr lang="en-US" altLang="en-US" sz="2000" b="1">
                <a:latin typeface="Arial Narrow" pitchFamily="34" charset="0"/>
              </a:rPr>
              <a:t>Tiagabine</a:t>
            </a:r>
            <a:endParaRPr lang="bg-BG" altLang="en-US" sz="2000" b="1">
              <a:latin typeface="Arial Narrow" pitchFamily="34" charset="0"/>
            </a:endParaRPr>
          </a:p>
          <a:p>
            <a:r>
              <a:rPr lang="en-US" altLang="en-US" sz="2000" b="1" i="1">
                <a:latin typeface="Arial Narrow" pitchFamily="34" charset="0"/>
              </a:rPr>
              <a:t>Topiramate</a:t>
            </a:r>
          </a:p>
          <a:p>
            <a:r>
              <a:rPr lang="en-US" altLang="en-US" sz="2000" b="1" i="1">
                <a:solidFill>
                  <a:srgbClr val="FF3300"/>
                </a:solidFill>
                <a:latin typeface="Arial Narrow" pitchFamily="34" charset="0"/>
              </a:rPr>
              <a:t>Valproate</a:t>
            </a:r>
          </a:p>
          <a:p>
            <a:r>
              <a:rPr lang="en-US" altLang="en-US" sz="2000" b="1">
                <a:latin typeface="Arial Narrow" pitchFamily="34" charset="0"/>
              </a:rPr>
              <a:t>Vigabatrin</a:t>
            </a:r>
          </a:p>
        </p:txBody>
      </p:sp>
      <p:sp>
        <p:nvSpPr>
          <p:cNvPr id="9224" name="Text Box 13"/>
          <p:cNvSpPr txBox="1">
            <a:spLocks noChangeArrowheads="1"/>
          </p:cNvSpPr>
          <p:nvPr/>
        </p:nvSpPr>
        <p:spPr bwMode="auto">
          <a:xfrm>
            <a:off x="1784350" y="3810000"/>
            <a:ext cx="777875" cy="457200"/>
          </a:xfrm>
          <a:prstGeom prst="rect">
            <a:avLst/>
          </a:prstGeom>
          <a:solidFill>
            <a:srgbClr val="FFFF00"/>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400"/>
              <a:t> Na</a:t>
            </a:r>
            <a:r>
              <a:rPr lang="en-US" altLang="en-US" sz="2400" baseline="30000"/>
              <a:t>+</a:t>
            </a:r>
          </a:p>
        </p:txBody>
      </p:sp>
      <p:sp>
        <p:nvSpPr>
          <p:cNvPr id="9225" name="Line 14"/>
          <p:cNvSpPr>
            <a:spLocks noChangeShapeType="1"/>
          </p:cNvSpPr>
          <p:nvPr/>
        </p:nvSpPr>
        <p:spPr bwMode="auto">
          <a:xfrm>
            <a:off x="1860550" y="38100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6456363" y="3810000"/>
            <a:ext cx="890587" cy="457200"/>
          </a:xfrm>
          <a:prstGeom prst="rect">
            <a:avLst/>
          </a:prstGeom>
          <a:solidFill>
            <a:srgbClr val="FFFF00"/>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400">
                <a:solidFill>
                  <a:srgbClr val="0033CC"/>
                </a:solidFill>
              </a:rPr>
              <a:t> Ca</a:t>
            </a:r>
            <a:r>
              <a:rPr lang="en-US" altLang="en-US" sz="2400" baseline="30000">
                <a:solidFill>
                  <a:srgbClr val="0033CC"/>
                </a:solidFill>
              </a:rPr>
              <a:t>2+</a:t>
            </a:r>
          </a:p>
        </p:txBody>
      </p:sp>
      <p:sp>
        <p:nvSpPr>
          <p:cNvPr id="9227" name="Line 16"/>
          <p:cNvSpPr>
            <a:spLocks noChangeShapeType="1"/>
          </p:cNvSpPr>
          <p:nvPr/>
        </p:nvSpPr>
        <p:spPr bwMode="auto">
          <a:xfrm>
            <a:off x="6508750" y="3886200"/>
            <a:ext cx="0" cy="381000"/>
          </a:xfrm>
          <a:prstGeom prst="line">
            <a:avLst/>
          </a:prstGeom>
          <a:noFill/>
          <a:ln w="254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Text Box 17"/>
          <p:cNvSpPr txBox="1">
            <a:spLocks noChangeArrowheads="1"/>
          </p:cNvSpPr>
          <p:nvPr/>
        </p:nvSpPr>
        <p:spPr bwMode="auto">
          <a:xfrm>
            <a:off x="3917950" y="533400"/>
            <a:ext cx="1114425" cy="457200"/>
          </a:xfrm>
          <a:prstGeom prst="rect">
            <a:avLst/>
          </a:prstGeom>
          <a:solidFill>
            <a:srgbClr val="FFFF00"/>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400">
                <a:solidFill>
                  <a:srgbClr val="FF3300"/>
                </a:solidFill>
              </a:rPr>
              <a:t> GABA</a:t>
            </a:r>
            <a:endParaRPr lang="en-US" altLang="en-US" sz="2400" baseline="30000">
              <a:solidFill>
                <a:srgbClr val="FF3300"/>
              </a:solidFill>
            </a:endParaRPr>
          </a:p>
        </p:txBody>
      </p:sp>
      <p:sp>
        <p:nvSpPr>
          <p:cNvPr id="9229" name="Line 18"/>
          <p:cNvSpPr>
            <a:spLocks noChangeShapeType="1"/>
          </p:cNvSpPr>
          <p:nvPr/>
        </p:nvSpPr>
        <p:spPr bwMode="auto">
          <a:xfrm flipV="1">
            <a:off x="3994150" y="533400"/>
            <a:ext cx="0" cy="38100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23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22860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17065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443657"/>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592763" cy="6324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5886450" y="1624013"/>
            <a:ext cx="2998788"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b="1" i="1">
                <a:solidFill>
                  <a:srgbClr val="0033CC"/>
                </a:solidFill>
                <a:latin typeface="Arial Narrow" pitchFamily="34" charset="0"/>
              </a:rPr>
              <a:t>Antiseizure drugs</a:t>
            </a:r>
          </a:p>
          <a:p>
            <a:pPr algn="ctr" eaLnBrk="1" hangingPunct="1"/>
            <a:r>
              <a:rPr lang="en-US" altLang="en-US" b="1" i="1">
                <a:solidFill>
                  <a:srgbClr val="0033CC"/>
                </a:solidFill>
                <a:latin typeface="Arial Narrow" pitchFamily="34" charset="0"/>
              </a:rPr>
              <a:t>enhanced </a:t>
            </a:r>
          </a:p>
          <a:p>
            <a:pPr algn="ctr" eaLnBrk="1" hangingPunct="1"/>
            <a:r>
              <a:rPr lang="en-US" altLang="en-US" b="1" i="1">
                <a:solidFill>
                  <a:srgbClr val="0033CC"/>
                </a:solidFill>
                <a:latin typeface="Arial Narrow" pitchFamily="34" charset="0"/>
              </a:rPr>
              <a:t>GABA</a:t>
            </a:r>
          </a:p>
          <a:p>
            <a:pPr algn="ctr" eaLnBrk="1" hangingPunct="1"/>
            <a:r>
              <a:rPr lang="en-US" altLang="en-US" b="1" i="1">
                <a:solidFill>
                  <a:srgbClr val="0033CC"/>
                </a:solidFill>
                <a:latin typeface="Arial Narrow" pitchFamily="34" charset="0"/>
              </a:rPr>
              <a:t>synaptic</a:t>
            </a:r>
          </a:p>
          <a:p>
            <a:pPr algn="ctr" eaLnBrk="1" hangingPunct="1"/>
            <a:r>
              <a:rPr lang="en-US" altLang="en-US" b="1" i="1">
                <a:solidFill>
                  <a:srgbClr val="0033CC"/>
                </a:solidFill>
                <a:latin typeface="Arial Narrow" pitchFamily="34" charset="0"/>
              </a:rPr>
              <a:t>transmission </a:t>
            </a:r>
          </a:p>
        </p:txBody>
      </p:sp>
      <p:sp>
        <p:nvSpPr>
          <p:cNvPr id="10244" name="Text Box 4"/>
          <p:cNvSpPr txBox="1">
            <a:spLocks noChangeArrowheads="1"/>
          </p:cNvSpPr>
          <p:nvPr/>
        </p:nvSpPr>
        <p:spPr bwMode="auto">
          <a:xfrm>
            <a:off x="5918200" y="5561013"/>
            <a:ext cx="2897188" cy="915987"/>
          </a:xfrm>
          <a:prstGeom prst="rect">
            <a:avLst/>
          </a:prstGeom>
          <a:solidFill>
            <a:srgbClr val="FFFF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1800" b="1">
                <a:solidFill>
                  <a:schemeClr val="accent2"/>
                </a:solidFill>
                <a:latin typeface="Arial Narrow" pitchFamily="34" charset="0"/>
              </a:rPr>
              <a:t>Goodman &amp; Gilman's </a:t>
            </a:r>
          </a:p>
          <a:p>
            <a:r>
              <a:rPr lang="en-US" altLang="en-US" sz="1800" b="1">
                <a:solidFill>
                  <a:schemeClr val="accent2"/>
                </a:solidFill>
                <a:latin typeface="Arial Narrow" pitchFamily="34" charset="0"/>
              </a:rPr>
              <a:t>The Pharmacologic Basis of </a:t>
            </a:r>
          </a:p>
          <a:p>
            <a:r>
              <a:rPr lang="en-US" altLang="en-US" sz="1800" b="1">
                <a:solidFill>
                  <a:schemeClr val="accent2"/>
                </a:solidFill>
                <a:latin typeface="Arial Narrow" pitchFamily="34" charset="0"/>
              </a:rPr>
              <a:t>Therapeutics - 11th Ed. (2006) </a:t>
            </a:r>
          </a:p>
        </p:txBody>
      </p:sp>
    </p:spTree>
    <p:extLst>
      <p:ext uri="{BB962C8B-B14F-4D97-AF65-F5344CB8AC3E}">
        <p14:creationId xmlns:p14="http://schemas.microsoft.com/office/powerpoint/2010/main" val="3799503825"/>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467600" cy="50276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898525" y="5537200"/>
            <a:ext cx="74072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200" b="1" i="1">
                <a:solidFill>
                  <a:srgbClr val="0033CC"/>
                </a:solidFill>
              </a:rPr>
              <a:t>Antiseizure drugs, enhanced Na</a:t>
            </a:r>
            <a:r>
              <a:rPr lang="en-US" altLang="en-US" sz="2200" baseline="30000">
                <a:solidFill>
                  <a:srgbClr val="0033CC"/>
                </a:solidFill>
              </a:rPr>
              <a:t>+</a:t>
            </a:r>
            <a:r>
              <a:rPr lang="en-US" altLang="en-US" sz="2200">
                <a:solidFill>
                  <a:srgbClr val="0033CC"/>
                </a:solidFill>
              </a:rPr>
              <a:t> </a:t>
            </a:r>
            <a:r>
              <a:rPr lang="en-US" altLang="en-US" sz="2200" b="1" i="1">
                <a:solidFill>
                  <a:srgbClr val="0033CC"/>
                </a:solidFill>
              </a:rPr>
              <a:t>channel inactivation</a:t>
            </a:r>
            <a:r>
              <a:rPr lang="en-US" altLang="en-US" sz="2200">
                <a:solidFill>
                  <a:srgbClr val="0033CC"/>
                </a:solidFill>
              </a:rPr>
              <a:t> </a:t>
            </a:r>
          </a:p>
        </p:txBody>
      </p:sp>
      <p:sp>
        <p:nvSpPr>
          <p:cNvPr id="11268" name="Text Box 4"/>
          <p:cNvSpPr txBox="1">
            <a:spLocks noChangeArrowheads="1"/>
          </p:cNvSpPr>
          <p:nvPr/>
        </p:nvSpPr>
        <p:spPr bwMode="auto">
          <a:xfrm>
            <a:off x="914400" y="6103938"/>
            <a:ext cx="7416800" cy="366712"/>
          </a:xfrm>
          <a:prstGeom prst="rect">
            <a:avLst/>
          </a:prstGeom>
          <a:solidFill>
            <a:srgbClr val="FFFF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1800" b="1">
                <a:solidFill>
                  <a:schemeClr val="accent2"/>
                </a:solidFill>
                <a:latin typeface="Arial Narrow" pitchFamily="34" charset="0"/>
              </a:rPr>
              <a:t>Goodman &amp; Gilman's The Pharmacologic Basis of Therapeutics - 11th Ed. (2006) </a:t>
            </a:r>
          </a:p>
        </p:txBody>
      </p:sp>
    </p:spTree>
    <p:extLst>
      <p:ext uri="{BB962C8B-B14F-4D97-AF65-F5344CB8AC3E}">
        <p14:creationId xmlns:p14="http://schemas.microsoft.com/office/powerpoint/2010/main" val="3601460032"/>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4800"/>
            <a:ext cx="7239000" cy="43354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291" name="Text Box 5"/>
          <p:cNvSpPr txBox="1">
            <a:spLocks noChangeArrowheads="1"/>
          </p:cNvSpPr>
          <p:nvPr/>
        </p:nvSpPr>
        <p:spPr bwMode="auto">
          <a:xfrm>
            <a:off x="1193800" y="4800600"/>
            <a:ext cx="70072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b="1" i="1">
                <a:solidFill>
                  <a:srgbClr val="0033CC"/>
                </a:solidFill>
              </a:rPr>
              <a:t>Antiseizure drugs, induced reduction of </a:t>
            </a:r>
          </a:p>
          <a:p>
            <a:pPr eaLnBrk="1" hangingPunct="1"/>
            <a:r>
              <a:rPr lang="en-US" altLang="en-US" sz="2800" b="1" i="1">
                <a:solidFill>
                  <a:srgbClr val="0033CC"/>
                </a:solidFill>
              </a:rPr>
              <a:t>current through T-type Ca</a:t>
            </a:r>
            <a:r>
              <a:rPr lang="en-US" altLang="en-US" sz="2800" baseline="30000">
                <a:solidFill>
                  <a:srgbClr val="0033CC"/>
                </a:solidFill>
              </a:rPr>
              <a:t>2+</a:t>
            </a:r>
            <a:r>
              <a:rPr lang="en-US" altLang="en-US" sz="2800">
                <a:solidFill>
                  <a:srgbClr val="0033CC"/>
                </a:solidFill>
              </a:rPr>
              <a:t> </a:t>
            </a:r>
            <a:r>
              <a:rPr lang="en-US" altLang="en-US" sz="2800" b="1" i="1">
                <a:solidFill>
                  <a:srgbClr val="0033CC"/>
                </a:solidFill>
              </a:rPr>
              <a:t>channels.</a:t>
            </a:r>
            <a:r>
              <a:rPr lang="en-US" altLang="en-US" sz="2800">
                <a:solidFill>
                  <a:srgbClr val="0033CC"/>
                </a:solidFill>
              </a:rPr>
              <a:t> </a:t>
            </a:r>
          </a:p>
        </p:txBody>
      </p:sp>
      <p:sp>
        <p:nvSpPr>
          <p:cNvPr id="12292" name="Text Box 6"/>
          <p:cNvSpPr txBox="1">
            <a:spLocks noChangeArrowheads="1"/>
          </p:cNvSpPr>
          <p:nvPr/>
        </p:nvSpPr>
        <p:spPr bwMode="auto">
          <a:xfrm>
            <a:off x="990600" y="6103938"/>
            <a:ext cx="7416800" cy="366712"/>
          </a:xfrm>
          <a:prstGeom prst="rect">
            <a:avLst/>
          </a:prstGeom>
          <a:solidFill>
            <a:srgbClr val="FFFF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1800" b="1">
                <a:solidFill>
                  <a:schemeClr val="accent2"/>
                </a:solidFill>
                <a:latin typeface="Arial Narrow" pitchFamily="34" charset="0"/>
              </a:rPr>
              <a:t>Goodman &amp; Gilman's The Pharmacologic Basis of Therapeutics - 11th Ed. (2006) </a:t>
            </a:r>
          </a:p>
        </p:txBody>
      </p:sp>
    </p:spTree>
    <p:extLst>
      <p:ext uri="{BB962C8B-B14F-4D97-AF65-F5344CB8AC3E}">
        <p14:creationId xmlns:p14="http://schemas.microsoft.com/office/powerpoint/2010/main" val="1030034761"/>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7588"/>
            <a:ext cx="8763000" cy="24876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152400" y="3692525"/>
            <a:ext cx="88106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400" i="1">
                <a:solidFill>
                  <a:srgbClr val="0033CC"/>
                </a:solidFill>
                <a:latin typeface="Arial Narrow" pitchFamily="34" charset="0"/>
              </a:rPr>
              <a:t>Effects of three antiseizure drugs on sustained high-frequency firing of </a:t>
            </a:r>
            <a:r>
              <a:rPr lang="en-US" altLang="en-US" sz="2400" b="1" i="1">
                <a:solidFill>
                  <a:srgbClr val="0033CC"/>
                </a:solidFill>
                <a:latin typeface="Arial Narrow" pitchFamily="34" charset="0"/>
              </a:rPr>
              <a:t>action</a:t>
            </a:r>
          </a:p>
          <a:p>
            <a:pPr eaLnBrk="1" hangingPunct="1"/>
            <a:r>
              <a:rPr lang="en-US" altLang="en-US" sz="2400" b="1" i="1">
                <a:solidFill>
                  <a:srgbClr val="0033CC"/>
                </a:solidFill>
                <a:latin typeface="Arial Narrow" pitchFamily="34" charset="0"/>
              </a:rPr>
              <a:t>potentials by cultured neurons</a:t>
            </a:r>
            <a:r>
              <a:rPr lang="en-US" altLang="en-US" sz="2400">
                <a:latin typeface="Arial Narrow" pitchFamily="34" charset="0"/>
              </a:rPr>
              <a:t>. Intracellular recordings were made from </a:t>
            </a:r>
          </a:p>
          <a:p>
            <a:pPr eaLnBrk="1" hangingPunct="1"/>
            <a:r>
              <a:rPr lang="en-US" altLang="en-US" sz="2400">
                <a:latin typeface="Arial Narrow" pitchFamily="34" charset="0"/>
              </a:rPr>
              <a:t>neurons while depolarizing current pulses, approximately 0.75 s in duration,</a:t>
            </a:r>
          </a:p>
          <a:p>
            <a:pPr eaLnBrk="1" hangingPunct="1"/>
            <a:r>
              <a:rPr lang="en-US" altLang="en-US" sz="2400">
                <a:latin typeface="Arial Narrow" pitchFamily="34" charset="0"/>
              </a:rPr>
              <a:t>were applied (on-off step changes indicated by arrows). </a:t>
            </a:r>
            <a:r>
              <a:rPr lang="en-US" altLang="en-US" sz="2400" b="1" i="1">
                <a:latin typeface="Arial Narrow" pitchFamily="34" charset="0"/>
              </a:rPr>
              <a:t>In the absence of  a </a:t>
            </a:r>
          </a:p>
          <a:p>
            <a:pPr eaLnBrk="1" hangingPunct="1"/>
            <a:r>
              <a:rPr lang="en-US" altLang="en-US" sz="2400" b="1" i="1">
                <a:latin typeface="Arial Narrow" pitchFamily="34" charset="0"/>
              </a:rPr>
              <a:t>drug, a series of high-frequency repetitive action potentials filled the</a:t>
            </a:r>
          </a:p>
          <a:p>
            <a:pPr eaLnBrk="1" hangingPunct="1"/>
            <a:r>
              <a:rPr lang="en-US" altLang="en-US" sz="2400" b="1" i="1">
                <a:latin typeface="Arial Narrow" pitchFamily="34" charset="0"/>
              </a:rPr>
              <a:t>entire duration of the current pulse.</a:t>
            </a:r>
            <a:r>
              <a:rPr lang="en-US" altLang="en-US" sz="2400">
                <a:latin typeface="Arial Narrow" pitchFamily="34" charset="0"/>
              </a:rPr>
              <a:t> </a:t>
            </a:r>
            <a:r>
              <a:rPr lang="en-US" altLang="en-US" sz="2400" b="1" i="1">
                <a:solidFill>
                  <a:srgbClr val="0033CC"/>
                </a:solidFill>
                <a:latin typeface="Arial Narrow" pitchFamily="34" charset="0"/>
              </a:rPr>
              <a:t>Phenytoin, carbamazepine, and</a:t>
            </a:r>
          </a:p>
          <a:p>
            <a:pPr eaLnBrk="1" hangingPunct="1"/>
            <a:r>
              <a:rPr lang="en-US" altLang="en-US" sz="2400" b="1" i="1">
                <a:solidFill>
                  <a:srgbClr val="0033CC"/>
                </a:solidFill>
                <a:latin typeface="Arial Narrow" pitchFamily="34" charset="0"/>
              </a:rPr>
              <a:t>sodium valproate all markedly </a:t>
            </a:r>
            <a:r>
              <a:rPr lang="en-US" altLang="en-US" sz="2400" b="1">
                <a:solidFill>
                  <a:srgbClr val="0033CC"/>
                </a:solidFill>
                <a:latin typeface="Arial Narrow" pitchFamily="34" charset="0"/>
              </a:rPr>
              <a:t>reduced the number of action potentials</a:t>
            </a:r>
          </a:p>
          <a:p>
            <a:pPr eaLnBrk="1" hangingPunct="1"/>
            <a:r>
              <a:rPr lang="en-US" altLang="en-US" sz="2400" b="1">
                <a:solidFill>
                  <a:srgbClr val="0033CC"/>
                </a:solidFill>
                <a:latin typeface="Arial Narrow" pitchFamily="34" charset="0"/>
              </a:rPr>
              <a:t>elicited by the current pulses. </a:t>
            </a: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90738"/>
            <a:ext cx="1219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162175"/>
            <a:ext cx="12192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209800"/>
            <a:ext cx="1447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7"/>
          <p:cNvSpPr txBox="1">
            <a:spLocks noChangeArrowheads="1"/>
          </p:cNvSpPr>
          <p:nvPr/>
        </p:nvSpPr>
        <p:spPr bwMode="auto">
          <a:xfrm>
            <a:off x="990600" y="395288"/>
            <a:ext cx="7400925" cy="366712"/>
          </a:xfrm>
          <a:prstGeom prst="rect">
            <a:avLst/>
          </a:prstGeom>
          <a:solidFill>
            <a:srgbClr val="FFFF00"/>
          </a:solidFill>
          <a:ln>
            <a:noFill/>
          </a:ln>
          <a:effectLst>
            <a:outerShdw dist="107763" dir="18900000" algn="ctr" rotWithShape="0">
              <a:schemeClr val="bg2">
                <a:alpha val="50000"/>
              </a:scheme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1800" b="1">
                <a:solidFill>
                  <a:schemeClr val="accent2"/>
                </a:solidFill>
                <a:latin typeface="Arial Narrow" pitchFamily="34" charset="0"/>
              </a:rPr>
              <a:t>Goodman &amp; Gilman's The Pharmacologic Basis of Therapeutics – 11</a:t>
            </a:r>
            <a:r>
              <a:rPr lang="en-US" altLang="en-US" sz="1800" b="1" baseline="30000">
                <a:solidFill>
                  <a:schemeClr val="accent2"/>
                </a:solidFill>
                <a:latin typeface="Arial Narrow" pitchFamily="34" charset="0"/>
              </a:rPr>
              <a:t>th</a:t>
            </a:r>
            <a:r>
              <a:rPr lang="en-US" altLang="en-US" sz="1800" b="1">
                <a:solidFill>
                  <a:schemeClr val="accent2"/>
                </a:solidFill>
                <a:latin typeface="Arial Narrow" pitchFamily="34" charset="0"/>
              </a:rPr>
              <a:t> Ed. (2006) </a:t>
            </a:r>
          </a:p>
        </p:txBody>
      </p:sp>
    </p:spTree>
    <p:extLst>
      <p:ext uri="{BB962C8B-B14F-4D97-AF65-F5344CB8AC3E}">
        <p14:creationId xmlns:p14="http://schemas.microsoft.com/office/powerpoint/2010/main" val="2623719711"/>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6200" y="1117244"/>
            <a:ext cx="93726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nchor="ctr">
            <a:spAutoFit/>
          </a:bodyPr>
          <a:lstStyle/>
          <a:p>
            <a:r>
              <a:rPr lang="en-US" altLang="en-US" sz="3600" b="1" dirty="0">
                <a:solidFill>
                  <a:srgbClr val="0033CC"/>
                </a:solidFill>
              </a:rPr>
              <a:t>INDIVIDUAL </a:t>
            </a:r>
            <a:r>
              <a:rPr lang="en-US" altLang="en-US" sz="3600" b="1" dirty="0" smtClean="0">
                <a:solidFill>
                  <a:srgbClr val="0033CC"/>
                </a:solidFill>
              </a:rPr>
              <a:t>ANTIEPILEPTICS</a:t>
            </a:r>
            <a:endParaRPr lang="en-US" altLang="en-US" sz="2400" dirty="0">
              <a:solidFill>
                <a:srgbClr val="0033CC"/>
              </a:solidFill>
            </a:endParaRPr>
          </a:p>
          <a:p>
            <a:r>
              <a:rPr lang="en-US" altLang="en-US" sz="2700" b="1" dirty="0">
                <a:solidFill>
                  <a:srgbClr val="0033CC"/>
                </a:solidFill>
              </a:rPr>
              <a:t>▼CARBAMAZEPINE</a:t>
            </a:r>
            <a:r>
              <a:rPr lang="en-US" altLang="en-US" sz="2700" dirty="0">
                <a:solidFill>
                  <a:srgbClr val="0033CC"/>
                </a:solidFill>
              </a:rPr>
              <a:t> </a:t>
            </a:r>
            <a:r>
              <a:rPr lang="en-US" altLang="en-US" sz="2700" dirty="0">
                <a:solidFill>
                  <a:schemeClr val="tx1"/>
                </a:solidFill>
              </a:rPr>
              <a:t>blocks voltage-dependent sodium ion channels</a:t>
            </a:r>
            <a:r>
              <a:rPr lang="en-US" altLang="en-US" sz="2700" b="1" dirty="0">
                <a:solidFill>
                  <a:schemeClr val="tx1"/>
                </a:solidFill>
              </a:rPr>
              <a:t>,</a:t>
            </a:r>
            <a:endParaRPr lang="en-US" altLang="en-US" sz="2700" dirty="0">
              <a:solidFill>
                <a:schemeClr val="tx1"/>
              </a:solidFill>
            </a:endParaRPr>
          </a:p>
          <a:p>
            <a:r>
              <a:rPr lang="en-US" altLang="en-US" sz="2700" dirty="0">
                <a:solidFill>
                  <a:schemeClr val="tx1"/>
                </a:solidFill>
              </a:rPr>
              <a:t>reducing membrane excitability. The t</a:t>
            </a:r>
            <a:r>
              <a:rPr lang="en-US" altLang="en-US" sz="2700" baseline="-25000" dirty="0">
                <a:solidFill>
                  <a:schemeClr val="tx1"/>
                </a:solidFill>
              </a:rPr>
              <a:t>1/2</a:t>
            </a:r>
            <a:r>
              <a:rPr lang="en-US" altLang="en-US" sz="2700" dirty="0">
                <a:solidFill>
                  <a:schemeClr val="tx1"/>
                </a:solidFill>
              </a:rPr>
              <a:t> of the drug falls from 35 to</a:t>
            </a:r>
          </a:p>
          <a:p>
            <a:r>
              <a:rPr lang="en-US" altLang="en-US" sz="2700" dirty="0">
                <a:solidFill>
                  <a:schemeClr val="tx1"/>
                </a:solidFill>
              </a:rPr>
              <a:t>20 h over the first few weeks of therapy due to the </a:t>
            </a:r>
            <a:r>
              <a:rPr lang="en-US" altLang="en-US" sz="2700" i="1" dirty="0">
                <a:solidFill>
                  <a:srgbClr val="FF3300"/>
                </a:solidFill>
              </a:rPr>
              <a:t>induction of hepatic</a:t>
            </a:r>
          </a:p>
          <a:p>
            <a:r>
              <a:rPr lang="en-US" altLang="en-US" sz="2700" i="1" dirty="0">
                <a:solidFill>
                  <a:srgbClr val="FF3300"/>
                </a:solidFill>
              </a:rPr>
              <a:t>enzymes</a:t>
            </a:r>
            <a:r>
              <a:rPr lang="en-US" altLang="en-US" sz="2700" dirty="0">
                <a:solidFill>
                  <a:schemeClr val="tx1"/>
                </a:solidFill>
              </a:rPr>
              <a:t> that metabolize it as well as other drugs (including adrenal </a:t>
            </a:r>
          </a:p>
          <a:p>
            <a:r>
              <a:rPr lang="en-US" altLang="en-US" sz="2700" dirty="0">
                <a:solidFill>
                  <a:schemeClr val="tx1"/>
                </a:solidFill>
              </a:rPr>
              <a:t>corticosteroids, hormonal contraceptives, theophylline and warfarin</a:t>
            </a:r>
            <a:r>
              <a:rPr lang="en-US" altLang="en-US" sz="2700" dirty="0" smtClean="0">
                <a:solidFill>
                  <a:schemeClr val="tx1"/>
                </a:solidFill>
              </a:rPr>
              <a:t>.</a:t>
            </a:r>
            <a:endParaRPr lang="en-US" altLang="en-US" sz="2700" dirty="0">
              <a:solidFill>
                <a:schemeClr val="tx1"/>
              </a:solidFill>
            </a:endParaRPr>
          </a:p>
        </p:txBody>
      </p:sp>
    </p:spTree>
    <p:extLst>
      <p:ext uri="{BB962C8B-B14F-4D97-AF65-F5344CB8AC3E}">
        <p14:creationId xmlns:p14="http://schemas.microsoft.com/office/powerpoint/2010/main" val="2878921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Penicillins</a:t>
            </a:r>
            <a:endParaRPr lang="en-US" dirty="0"/>
          </a:p>
        </p:txBody>
      </p:sp>
      <p:sp>
        <p:nvSpPr>
          <p:cNvPr id="3" name="Content Placeholder 2"/>
          <p:cNvSpPr>
            <a:spLocks noGrp="1"/>
          </p:cNvSpPr>
          <p:nvPr>
            <p:ph idx="1"/>
          </p:nvPr>
        </p:nvSpPr>
        <p:spPr/>
        <p:txBody>
          <a:bodyPr/>
          <a:lstStyle/>
          <a:p>
            <a:r>
              <a:rPr lang="en-US" altLang="en-US" u="sng" dirty="0"/>
              <a:t>Natural </a:t>
            </a:r>
            <a:r>
              <a:rPr lang="en-US" altLang="en-US" u="sng" dirty="0" err="1"/>
              <a:t>Penicillins</a:t>
            </a:r>
            <a:endParaRPr lang="en-US" altLang="en-US" dirty="0"/>
          </a:p>
          <a:p>
            <a:pPr>
              <a:buFontTx/>
              <a:buNone/>
            </a:pPr>
            <a:r>
              <a:rPr lang="en-US" altLang="en-US" dirty="0"/>
              <a:t>   Penicillin G, Penicillin V, Procaine, </a:t>
            </a:r>
            <a:r>
              <a:rPr lang="en-US" altLang="en-US" dirty="0" err="1"/>
              <a:t>Bicillin</a:t>
            </a:r>
            <a:endParaRPr lang="en-US" altLang="en-US" dirty="0"/>
          </a:p>
          <a:p>
            <a:pPr>
              <a:buFontTx/>
              <a:buNone/>
            </a:pPr>
            <a:r>
              <a:rPr lang="en-US" altLang="en-US" dirty="0"/>
              <a:t>  - Good gram +, fair gram - , good </a:t>
            </a:r>
            <a:r>
              <a:rPr lang="en-US" altLang="en-US" dirty="0" smtClean="0"/>
              <a:t>anaerobic action.</a:t>
            </a:r>
            <a:endParaRPr lang="en-US" altLang="en-US" dirty="0"/>
          </a:p>
          <a:p>
            <a:pPr>
              <a:buFontTx/>
              <a:buNone/>
            </a:pPr>
            <a:r>
              <a:rPr lang="en-US" altLang="en-US" dirty="0"/>
              <a:t>  - PCN G = more effective IV or IM, but painful d/t aqueous solution</a:t>
            </a:r>
          </a:p>
          <a:p>
            <a:pPr>
              <a:buFontTx/>
              <a:buNone/>
            </a:pPr>
            <a:r>
              <a:rPr lang="en-US" altLang="en-US" dirty="0"/>
              <a:t>  - PCN V = PO; peak 2 - 4 </a:t>
            </a:r>
            <a:r>
              <a:rPr lang="en-US" altLang="en-US" dirty="0" err="1"/>
              <a:t>hrs</a:t>
            </a:r>
            <a:endParaRPr lang="en-US" altLang="en-US" dirty="0"/>
          </a:p>
          <a:p>
            <a:endParaRPr lang="en-US" dirty="0"/>
          </a:p>
        </p:txBody>
      </p:sp>
    </p:spTree>
    <p:extLst>
      <p:ext uri="{BB962C8B-B14F-4D97-AF65-F5344CB8AC3E}">
        <p14:creationId xmlns:p14="http://schemas.microsoft.com/office/powerpoint/2010/main" val="2265621942"/>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10000"/>
          </a:bodyPr>
          <a:lstStyle/>
          <a:p>
            <a:r>
              <a:rPr lang="en-US" altLang="en-US" dirty="0"/>
              <a:t>Standard tablets are taken twice a day. Carbamazepine is a </a:t>
            </a:r>
            <a:r>
              <a:rPr lang="en-US" altLang="en-US" b="1" dirty="0"/>
              <a:t>drug </a:t>
            </a:r>
            <a:r>
              <a:rPr lang="en-US" altLang="en-US" b="1" dirty="0" smtClean="0"/>
              <a:t>of</a:t>
            </a:r>
            <a:r>
              <a:rPr lang="en-US" altLang="en-US" dirty="0" smtClean="0"/>
              <a:t> </a:t>
            </a:r>
            <a:r>
              <a:rPr lang="en-US" altLang="en-US" b="1" dirty="0" smtClean="0"/>
              <a:t>first </a:t>
            </a:r>
            <a:r>
              <a:rPr lang="en-US" altLang="en-US" b="1" dirty="0"/>
              <a:t>choice for focal and secondary generalized epilepsy </a:t>
            </a:r>
            <a:r>
              <a:rPr lang="en-US" altLang="en-US" dirty="0" smtClean="0"/>
              <a:t>but aggravates </a:t>
            </a:r>
            <a:r>
              <a:rPr lang="en-US" altLang="en-US" dirty="0"/>
              <a:t>myoclonic and absence seizure. </a:t>
            </a:r>
            <a:endParaRPr lang="en-US" altLang="en-US" dirty="0" smtClean="0"/>
          </a:p>
          <a:p>
            <a:r>
              <a:rPr lang="en-US" altLang="en-US" dirty="0" smtClean="0"/>
              <a:t>It </a:t>
            </a:r>
            <a:r>
              <a:rPr lang="en-US" altLang="en-US" dirty="0"/>
              <a:t>is useful for </a:t>
            </a:r>
            <a:r>
              <a:rPr lang="en-US" altLang="en-US" dirty="0" smtClean="0"/>
              <a:t>the treatment </a:t>
            </a:r>
            <a:r>
              <a:rPr lang="en-US" altLang="en-US" dirty="0"/>
              <a:t>of </a:t>
            </a:r>
            <a:r>
              <a:rPr lang="en-US" altLang="en-US" b="1" dirty="0"/>
              <a:t>trigeminal neuralgia</a:t>
            </a:r>
            <a:r>
              <a:rPr lang="en-US" altLang="en-US" dirty="0"/>
              <a:t>, </a:t>
            </a:r>
            <a:r>
              <a:rPr lang="en-US" altLang="en-US" dirty="0" err="1"/>
              <a:t>postherpetic</a:t>
            </a:r>
            <a:r>
              <a:rPr lang="en-US" altLang="en-US" dirty="0"/>
              <a:t> pains, etc. </a:t>
            </a:r>
          </a:p>
          <a:p>
            <a:r>
              <a:rPr lang="en-US" altLang="en-US" b="1" dirty="0"/>
              <a:t>Adverse reactions (ARs)</a:t>
            </a:r>
            <a:r>
              <a:rPr lang="en-US" altLang="en-US" dirty="0"/>
              <a:t>: reversible blurring of vision, diplopia, </a:t>
            </a:r>
          </a:p>
          <a:p>
            <a:r>
              <a:rPr lang="en-US" altLang="en-US" dirty="0"/>
              <a:t>dizziness, ataxia, depression of AV conduction, skin rashes, liver, and</a:t>
            </a:r>
          </a:p>
          <a:p>
            <a:r>
              <a:rPr lang="en-US" altLang="en-US" dirty="0"/>
              <a:t>kidney dysfunction.</a:t>
            </a:r>
          </a:p>
          <a:p>
            <a:endParaRPr lang="en-US" dirty="0"/>
          </a:p>
        </p:txBody>
      </p:sp>
    </p:spTree>
    <p:extLst>
      <p:ext uri="{BB962C8B-B14F-4D97-AF65-F5344CB8AC3E}">
        <p14:creationId xmlns:p14="http://schemas.microsoft.com/office/powerpoint/2010/main" val="917750893"/>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52400" y="304800"/>
            <a:ext cx="8753475"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0033CC"/>
                </a:solidFill>
                <a:latin typeface="Arial Narrow" pitchFamily="34" charset="0"/>
              </a:rPr>
              <a:t>▼VALPROIC ACID (Sodium valproate)</a:t>
            </a:r>
            <a:r>
              <a:rPr lang="en-US" altLang="en-US" sz="2800">
                <a:latin typeface="Arial Narrow" pitchFamily="34" charset="0"/>
              </a:rPr>
              <a:t> acts by inhibiting GABA</a:t>
            </a:r>
          </a:p>
          <a:p>
            <a:r>
              <a:rPr lang="en-US" altLang="en-US" sz="2800">
                <a:latin typeface="Arial Narrow" pitchFamily="34" charset="0"/>
              </a:rPr>
              <a:t>transaminase and increases the concentration of inhibitory neuro-</a:t>
            </a:r>
          </a:p>
          <a:p>
            <a:r>
              <a:rPr lang="en-US" altLang="en-US" sz="2800">
                <a:latin typeface="Arial Narrow" pitchFamily="34" charset="0"/>
              </a:rPr>
              <a:t>transmitter GABA at its receptors. Valproic acid has</a:t>
            </a:r>
            <a:r>
              <a:rPr lang="en-US" altLang="en-US" sz="2800" b="1">
                <a:latin typeface="Arial Narrow" pitchFamily="34" charset="0"/>
              </a:rPr>
              <a:t> </a:t>
            </a:r>
            <a:r>
              <a:rPr lang="en-US" altLang="en-US" sz="2800">
                <a:latin typeface="Arial Narrow" pitchFamily="34" charset="0"/>
              </a:rPr>
              <a:t>t</a:t>
            </a:r>
            <a:r>
              <a:rPr lang="en-US" altLang="en-US" sz="2800" baseline="-25000">
                <a:latin typeface="Arial Narrow" pitchFamily="34" charset="0"/>
              </a:rPr>
              <a:t>1/2</a:t>
            </a:r>
            <a:r>
              <a:rPr lang="bg-BG" altLang="en-US" sz="2800">
                <a:latin typeface="Arial Narrow" pitchFamily="34" charset="0"/>
              </a:rPr>
              <a:t> 13 </a:t>
            </a:r>
            <a:r>
              <a:rPr lang="en-US" altLang="en-US" sz="2800">
                <a:latin typeface="Arial Narrow" pitchFamily="34" charset="0"/>
              </a:rPr>
              <a:t>h and </a:t>
            </a:r>
          </a:p>
          <a:p>
            <a:r>
              <a:rPr lang="en-US" altLang="en-US" sz="2800">
                <a:latin typeface="Arial Narrow" pitchFamily="34" charset="0"/>
              </a:rPr>
              <a:t>90% bound to plasma albumin. It is a </a:t>
            </a:r>
            <a:r>
              <a:rPr lang="en-US" altLang="en-US" sz="2800" i="1">
                <a:solidFill>
                  <a:srgbClr val="FF3300"/>
                </a:solidFill>
                <a:latin typeface="Arial Narrow" pitchFamily="34" charset="0"/>
              </a:rPr>
              <a:t>nonspecific inhibitor of meta-</a:t>
            </a:r>
          </a:p>
          <a:p>
            <a:r>
              <a:rPr lang="en-US" altLang="en-US" sz="2800" i="1">
                <a:solidFill>
                  <a:srgbClr val="FF3300"/>
                </a:solidFill>
                <a:latin typeface="Arial Narrow" pitchFamily="34" charset="0"/>
              </a:rPr>
              <a:t>bolism</a:t>
            </a:r>
            <a:r>
              <a:rPr lang="en-US" altLang="en-US" sz="2800">
                <a:latin typeface="Arial Narrow" pitchFamily="34" charset="0"/>
              </a:rPr>
              <a:t>, and inhibits its own metabolism, and that of lamotrigine, </a:t>
            </a:r>
          </a:p>
          <a:p>
            <a:r>
              <a:rPr lang="en-US" altLang="en-US" sz="2800">
                <a:latin typeface="Arial Narrow" pitchFamily="34" charset="0"/>
              </a:rPr>
              <a:t>phenobarbital, phenytoin and carbamazepine. Valproic acid is </a:t>
            </a:r>
          </a:p>
          <a:p>
            <a:r>
              <a:rPr lang="en-US" altLang="en-US" sz="2800">
                <a:latin typeface="Arial Narrow" pitchFamily="34" charset="0"/>
              </a:rPr>
              <a:t>effective for treatment of </a:t>
            </a:r>
            <a:r>
              <a:rPr lang="en-US" altLang="en-US" sz="2800" i="1">
                <a:solidFill>
                  <a:srgbClr val="FF3300"/>
                </a:solidFill>
                <a:latin typeface="Arial Narrow" pitchFamily="34" charset="0"/>
              </a:rPr>
              <a:t>generalized and partial epilepsy, febrile</a:t>
            </a:r>
          </a:p>
          <a:p>
            <a:r>
              <a:rPr lang="en-US" altLang="en-US" sz="2800" i="1">
                <a:solidFill>
                  <a:srgbClr val="FF3300"/>
                </a:solidFill>
                <a:latin typeface="Arial Narrow" pitchFamily="34" charset="0"/>
              </a:rPr>
              <a:t>convulsion and post-traumatic epilepsy</a:t>
            </a:r>
            <a:r>
              <a:rPr lang="en-US" altLang="en-US" sz="2800">
                <a:latin typeface="Arial Narrow" pitchFamily="34" charset="0"/>
              </a:rPr>
              <a:t>. </a:t>
            </a:r>
            <a:endParaRPr lang="en-US" altLang="en-US" sz="2800" b="1">
              <a:latin typeface="Arial Narrow" pitchFamily="34" charset="0"/>
            </a:endParaRPr>
          </a:p>
          <a:p>
            <a:r>
              <a:rPr lang="en-US" altLang="en-US" sz="2800" b="1">
                <a:latin typeface="Arial Narrow" pitchFamily="34" charset="0"/>
              </a:rPr>
              <a:t>ARs</a:t>
            </a:r>
            <a:r>
              <a:rPr lang="en-US" altLang="en-US" sz="2800">
                <a:latin typeface="Arial Narrow" pitchFamily="34" charset="0"/>
              </a:rPr>
              <a:t> can be troublesome: weight gain, </a:t>
            </a:r>
            <a:r>
              <a:rPr lang="en-US" altLang="en-US" sz="2800" i="1">
                <a:solidFill>
                  <a:srgbClr val="FF3300"/>
                </a:solidFill>
                <a:latin typeface="Arial Narrow" pitchFamily="34" charset="0"/>
              </a:rPr>
              <a:t>teratogenicity, polycystic</a:t>
            </a:r>
          </a:p>
          <a:p>
            <a:r>
              <a:rPr lang="en-US" altLang="en-US" sz="2800" i="1">
                <a:solidFill>
                  <a:srgbClr val="FF3300"/>
                </a:solidFill>
                <a:latin typeface="Arial Narrow" pitchFamily="34" charset="0"/>
              </a:rPr>
              <a:t>ovary syndrome, and</a:t>
            </a:r>
            <a:r>
              <a:rPr lang="en-US" altLang="en-US" sz="2800">
                <a:latin typeface="Arial Narrow" pitchFamily="34" charset="0"/>
              </a:rPr>
              <a:t> </a:t>
            </a:r>
            <a:r>
              <a:rPr lang="en-US" altLang="en-US" sz="2800" b="1" i="1">
                <a:solidFill>
                  <a:srgbClr val="FF3300"/>
                </a:solidFill>
                <a:latin typeface="Arial Narrow" pitchFamily="34" charset="0"/>
              </a:rPr>
              <a:t>loss of hair which grows back curly</a:t>
            </a:r>
            <a:r>
              <a:rPr lang="en-US" altLang="en-US" sz="2800">
                <a:latin typeface="Arial Narrow" pitchFamily="34" charset="0"/>
              </a:rPr>
              <a:t>. </a:t>
            </a:r>
            <a:endParaRPr lang="bg-BG" altLang="en-US" sz="2800">
              <a:latin typeface="Arial Narrow" pitchFamily="34" charset="0"/>
            </a:endParaRPr>
          </a:p>
          <a:p>
            <a:r>
              <a:rPr lang="en-US" altLang="en-US" sz="2800">
                <a:latin typeface="Arial Narrow" pitchFamily="34" charset="0"/>
              </a:rPr>
              <a:t>Nausea</a:t>
            </a:r>
            <a:r>
              <a:rPr lang="bg-BG" altLang="en-US" sz="2800">
                <a:latin typeface="Arial Narrow" pitchFamily="34" charset="0"/>
              </a:rPr>
              <a:t> </a:t>
            </a:r>
            <a:r>
              <a:rPr lang="en-US" altLang="en-US" sz="2800">
                <a:latin typeface="Arial Narrow" pitchFamily="34" charset="0"/>
              </a:rPr>
              <a:t>can be a problem, rarely, liver failure (risk maximal at</a:t>
            </a:r>
            <a:endParaRPr lang="bg-BG" altLang="en-US" sz="2800">
              <a:latin typeface="Arial Narrow" pitchFamily="34" charset="0"/>
            </a:endParaRPr>
          </a:p>
          <a:p>
            <a:r>
              <a:rPr lang="en-US" altLang="en-US" sz="2800">
                <a:latin typeface="Arial Narrow" pitchFamily="34" charset="0"/>
              </a:rPr>
              <a:t>2–12 weeks).</a:t>
            </a:r>
            <a:r>
              <a:rPr lang="bg-BG" altLang="en-US" sz="2800">
                <a:latin typeface="Arial Narrow" pitchFamily="34" charset="0"/>
              </a:rPr>
              <a:t> </a:t>
            </a:r>
            <a:r>
              <a:rPr lang="en-US" altLang="en-US" sz="2800">
                <a:latin typeface="Arial Narrow" pitchFamily="34" charset="0"/>
              </a:rPr>
              <a:t>Ketone metabolites may cause confusion in urine</a:t>
            </a:r>
            <a:endParaRPr lang="bg-BG" altLang="en-US" sz="2800">
              <a:latin typeface="Arial Narrow" pitchFamily="34" charset="0"/>
            </a:endParaRPr>
          </a:p>
          <a:p>
            <a:r>
              <a:rPr lang="en-US" altLang="en-US" sz="2800">
                <a:latin typeface="Arial Narrow" pitchFamily="34" charset="0"/>
              </a:rPr>
              <a:t>testing in diabetes mellitus.</a:t>
            </a:r>
          </a:p>
        </p:txBody>
      </p:sp>
      <p:pic>
        <p:nvPicPr>
          <p:cNvPr id="15363" name="Picture 3"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5559425"/>
            <a:ext cx="3429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409428"/>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76200" y="304800"/>
            <a:ext cx="902335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600" b="1">
                <a:solidFill>
                  <a:srgbClr val="0033CC"/>
                </a:solidFill>
                <a:latin typeface="Arial Narrow" pitchFamily="34" charset="0"/>
              </a:rPr>
              <a:t>▼PHENYTOIN</a:t>
            </a:r>
            <a:r>
              <a:rPr lang="en-US" altLang="en-US" sz="2600">
                <a:solidFill>
                  <a:srgbClr val="0033CC"/>
                </a:solidFill>
                <a:latin typeface="Arial Narrow" pitchFamily="34" charset="0"/>
              </a:rPr>
              <a:t> </a:t>
            </a:r>
            <a:r>
              <a:rPr lang="en-US" altLang="en-US" sz="2600">
                <a:latin typeface="Arial Narrow" pitchFamily="34" charset="0"/>
              </a:rPr>
              <a:t>(t</a:t>
            </a:r>
            <a:r>
              <a:rPr lang="en-US" altLang="en-US" sz="2600" baseline="-25000">
                <a:latin typeface="Arial Narrow" pitchFamily="34" charset="0"/>
              </a:rPr>
              <a:t>1/2</a:t>
            </a:r>
            <a:r>
              <a:rPr lang="en-US" altLang="en-US" sz="2600">
                <a:latin typeface="Arial Narrow" pitchFamily="34" charset="0"/>
              </a:rPr>
              <a:t> 6–24 h) has saturation kinetics. It is extensively</a:t>
            </a:r>
          </a:p>
          <a:p>
            <a:r>
              <a:rPr lang="en-US" altLang="en-US" sz="2600">
                <a:latin typeface="Arial Narrow" pitchFamily="34" charset="0"/>
              </a:rPr>
              <a:t>hydroxylated in the liver and this process becomes saturated at the </a:t>
            </a:r>
          </a:p>
          <a:p>
            <a:r>
              <a:rPr lang="en-US" altLang="en-US" sz="2600">
                <a:latin typeface="Arial Narrow" pitchFamily="34" charset="0"/>
              </a:rPr>
              <a:t>doses needed for therapeutic effect (therapeutic plasma concentration</a:t>
            </a:r>
          </a:p>
          <a:p>
            <a:r>
              <a:rPr lang="en-US" altLang="en-US" sz="2600">
                <a:latin typeface="Arial Narrow" pitchFamily="34" charset="0"/>
              </a:rPr>
              <a:t>range is 10–20 mg/L). Phenytoin is a </a:t>
            </a:r>
            <a:r>
              <a:rPr lang="en-US" altLang="en-US" sz="2600" i="1">
                <a:solidFill>
                  <a:srgbClr val="FF3300"/>
                </a:solidFill>
                <a:latin typeface="Arial Narrow" pitchFamily="34" charset="0"/>
              </a:rPr>
              <a:t>potent inducer of hepatic metabo-</a:t>
            </a:r>
          </a:p>
          <a:p>
            <a:r>
              <a:rPr lang="en-US" altLang="en-US" sz="2600" i="1">
                <a:solidFill>
                  <a:srgbClr val="FF3300"/>
                </a:solidFill>
                <a:latin typeface="Arial Narrow" pitchFamily="34" charset="0"/>
              </a:rPr>
              <a:t>lizing enzymes</a:t>
            </a:r>
            <a:r>
              <a:rPr lang="en-US" altLang="en-US" sz="2600">
                <a:latin typeface="Arial Narrow" pitchFamily="34" charset="0"/>
              </a:rPr>
              <a:t> affecting itself and other drugs (carbamazepine, war-</a:t>
            </a:r>
          </a:p>
          <a:p>
            <a:r>
              <a:rPr lang="en-US" altLang="en-US" sz="2600">
                <a:latin typeface="Arial Narrow" pitchFamily="34" charset="0"/>
              </a:rPr>
              <a:t>farin, adrenal and gonadal steroids, thyroxine, tricyclic antidepressant,</a:t>
            </a:r>
          </a:p>
          <a:p>
            <a:r>
              <a:rPr lang="en-US" altLang="en-US" sz="2600">
                <a:latin typeface="Arial Narrow" pitchFamily="34" charset="0"/>
              </a:rPr>
              <a:t>doxycycline, vitamin D, folate). Drugs that inhibit phenytoin metabolism</a:t>
            </a:r>
          </a:p>
          <a:p>
            <a:r>
              <a:rPr lang="en-US" altLang="en-US" sz="2600">
                <a:latin typeface="Arial Narrow" pitchFamily="34" charset="0"/>
              </a:rPr>
              <a:t>include: valproic acid, cimetidine, co-trimoxazole, isoniazid, chloram-</a:t>
            </a:r>
          </a:p>
          <a:p>
            <a:r>
              <a:rPr lang="en-US" altLang="en-US" sz="2600">
                <a:latin typeface="Arial Narrow" pitchFamily="34" charset="0"/>
              </a:rPr>
              <a:t>phenicol, some NSAIDs, disulfiram. Phenytoin is 90% bound to plasma</a:t>
            </a:r>
          </a:p>
          <a:p>
            <a:r>
              <a:rPr lang="en-US" altLang="en-US" sz="2600">
                <a:latin typeface="Arial Narrow" pitchFamily="34" charset="0"/>
              </a:rPr>
              <a:t>albumin and small changes in binding will result in a higher concentra-</a:t>
            </a:r>
          </a:p>
          <a:p>
            <a:r>
              <a:rPr lang="en-US" altLang="en-US" sz="2600">
                <a:latin typeface="Arial Narrow" pitchFamily="34" charset="0"/>
              </a:rPr>
              <a:t>tion of free active drug. It is used to prevent all types of partial seizure,</a:t>
            </a:r>
          </a:p>
          <a:p>
            <a:r>
              <a:rPr lang="en-US" altLang="en-US" sz="2600">
                <a:latin typeface="Arial Narrow" pitchFamily="34" charset="0"/>
              </a:rPr>
              <a:t>generalized seizure, and st. epilepticus. It is not used for absence attacks.</a:t>
            </a:r>
            <a:endParaRPr lang="en-US" altLang="en-US" sz="2600" b="1">
              <a:latin typeface="Arial Narrow" pitchFamily="34" charset="0"/>
            </a:endParaRPr>
          </a:p>
          <a:p>
            <a:r>
              <a:rPr lang="en-US" altLang="en-US" sz="2600" b="1">
                <a:latin typeface="Arial Narrow" pitchFamily="34" charset="0"/>
              </a:rPr>
              <a:t>ARs:</a:t>
            </a:r>
            <a:r>
              <a:rPr lang="en-US" altLang="en-US" sz="2600">
                <a:latin typeface="Arial Narrow" pitchFamily="34" charset="0"/>
              </a:rPr>
              <a:t> impairment of cognitive function (which has led many physicians to</a:t>
            </a:r>
          </a:p>
          <a:p>
            <a:r>
              <a:rPr lang="en-US" altLang="en-US" sz="2600">
                <a:latin typeface="Arial Narrow" pitchFamily="34" charset="0"/>
              </a:rPr>
              <a:t>prefer carbamazepine and valproate), sedation, </a:t>
            </a:r>
            <a:r>
              <a:rPr lang="bg-BG" altLang="en-US" sz="2600">
                <a:latin typeface="Arial Narrow" pitchFamily="34" charset="0"/>
              </a:rPr>
              <a:t>hirsutism, skin rashes, </a:t>
            </a:r>
          </a:p>
          <a:p>
            <a:r>
              <a:rPr lang="bg-BG" altLang="en-US" sz="2600" i="1">
                <a:solidFill>
                  <a:srgbClr val="FF3300"/>
                </a:solidFill>
                <a:latin typeface="Arial Narrow" pitchFamily="34" charset="0"/>
              </a:rPr>
              <a:t>gum hyperplasi</a:t>
            </a:r>
            <a:r>
              <a:rPr lang="en-US" altLang="en-US" sz="2600" i="1">
                <a:solidFill>
                  <a:srgbClr val="FF3300"/>
                </a:solidFill>
                <a:latin typeface="Arial Narrow" pitchFamily="34" charset="0"/>
              </a:rPr>
              <a:t>a</a:t>
            </a:r>
            <a:r>
              <a:rPr lang="bg-BG" altLang="en-US" sz="2600">
                <a:latin typeface="Arial Narrow" pitchFamily="34" charset="0"/>
              </a:rPr>
              <a:t> (due to the inhibition of collagen metabolis</a:t>
            </a:r>
            <a:r>
              <a:rPr lang="en-US" altLang="en-US" sz="2600">
                <a:latin typeface="Arial Narrow" pitchFamily="34" charset="0"/>
              </a:rPr>
              <a:t>m),</a:t>
            </a:r>
          </a:p>
          <a:p>
            <a:r>
              <a:rPr lang="en-US" altLang="en-US" sz="2600">
                <a:latin typeface="Arial Narrow" pitchFamily="34" charset="0"/>
              </a:rPr>
              <a:t>hyperglycemia, anaemia, osteomalacia.</a:t>
            </a:r>
          </a:p>
        </p:txBody>
      </p:sp>
    </p:spTree>
    <p:extLst>
      <p:ext uri="{BB962C8B-B14F-4D97-AF65-F5344CB8AC3E}">
        <p14:creationId xmlns:p14="http://schemas.microsoft.com/office/powerpoint/2010/main" val="1554707925"/>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304800" y="1246188"/>
            <a:ext cx="8524875"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dist"/>
            <a:r>
              <a:rPr lang="en-US" altLang="en-US" sz="2800" b="1">
                <a:solidFill>
                  <a:srgbClr val="0033CC"/>
                </a:solidFill>
              </a:rPr>
              <a:t>Saturation kinetics.</a:t>
            </a:r>
            <a:r>
              <a:rPr lang="en-US" altLang="en-US" sz="2800"/>
              <a:t> Phenytoin is extensively hyd-</a:t>
            </a:r>
          </a:p>
          <a:p>
            <a:pPr algn="dist"/>
            <a:r>
              <a:rPr lang="en-US" altLang="en-US" sz="2800"/>
              <a:t>roxylated in the liver and this process becomes</a:t>
            </a:r>
          </a:p>
          <a:p>
            <a:pPr algn="dist"/>
            <a:r>
              <a:rPr lang="en-US" altLang="en-US" sz="2800"/>
              <a:t>saturated at about the doses needed for therapeutic</a:t>
            </a:r>
          </a:p>
          <a:p>
            <a:pPr algn="dist"/>
            <a:r>
              <a:rPr lang="en-US" altLang="en-US" sz="2800"/>
              <a:t>effect. Thus phenytoin at low doses exhibits first-</a:t>
            </a:r>
          </a:p>
          <a:p>
            <a:pPr algn="dist"/>
            <a:r>
              <a:rPr lang="en-US" altLang="en-US" sz="2800"/>
              <a:t>order kinetics but saturation or zero-order kinetics</a:t>
            </a:r>
          </a:p>
          <a:p>
            <a:pPr algn="dist"/>
            <a:r>
              <a:rPr lang="en-US" altLang="en-US" sz="2800"/>
              <a:t>develop as the therapeutic plasma concentration</a:t>
            </a:r>
          </a:p>
          <a:p>
            <a:pPr algn="dist"/>
            <a:r>
              <a:rPr lang="en-US" altLang="en-US" sz="2800"/>
              <a:t>range (10–20 mg/L) is approached, i.e. the dose</a:t>
            </a:r>
          </a:p>
          <a:p>
            <a:pPr algn="dist"/>
            <a:r>
              <a:rPr lang="en-US" altLang="en-US" sz="2800"/>
              <a:t>increments of equal size produce disproportional rise</a:t>
            </a:r>
          </a:p>
          <a:p>
            <a:pPr algn="dist"/>
            <a:r>
              <a:rPr lang="en-US" altLang="en-US" sz="2800"/>
              <a:t>in steady-state plasma concentration.</a:t>
            </a:r>
          </a:p>
        </p:txBody>
      </p:sp>
    </p:spTree>
    <p:extLst>
      <p:ext uri="{BB962C8B-B14F-4D97-AF65-F5344CB8AC3E}">
        <p14:creationId xmlns:p14="http://schemas.microsoft.com/office/powerpoint/2010/main" val="2237514501"/>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2725" y="268288"/>
            <a:ext cx="870585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0033CC"/>
                </a:solidFill>
                <a:latin typeface="Arial Narrow" pitchFamily="34" charset="0"/>
              </a:rPr>
              <a:t>▼BENZODIAZEPINES</a:t>
            </a:r>
          </a:p>
          <a:p>
            <a:pPr>
              <a:buFontTx/>
              <a:buChar char="•"/>
            </a:pPr>
            <a:r>
              <a:rPr lang="en-US" altLang="en-US" sz="2800" b="1">
                <a:solidFill>
                  <a:srgbClr val="0033CC"/>
                </a:solidFill>
                <a:latin typeface="Arial Narrow" pitchFamily="34" charset="0"/>
              </a:rPr>
              <a:t>Diazepam</a:t>
            </a:r>
            <a:r>
              <a:rPr lang="en-US" altLang="en-US" sz="2800">
                <a:latin typeface="Arial Narrow" pitchFamily="34" charset="0"/>
              </a:rPr>
              <a:t> given intravenously or rectally is highly effective for </a:t>
            </a:r>
          </a:p>
          <a:p>
            <a:r>
              <a:rPr lang="en-US" altLang="en-US" sz="2800">
                <a:latin typeface="Arial Narrow" pitchFamily="34" charset="0"/>
              </a:rPr>
              <a:t>stopping continuous seizure activity, especially generalized tonic-</a:t>
            </a:r>
          </a:p>
          <a:p>
            <a:r>
              <a:rPr lang="en-US" altLang="en-US" sz="2800">
                <a:latin typeface="Arial Narrow" pitchFamily="34" charset="0"/>
              </a:rPr>
              <a:t>clonic status epilepticus. The drug is occasionally given orally on</a:t>
            </a:r>
          </a:p>
          <a:p>
            <a:r>
              <a:rPr lang="en-US" altLang="en-US" sz="2800">
                <a:latin typeface="Arial Narrow" pitchFamily="34" charset="0"/>
              </a:rPr>
              <a:t>a long-term basis, although it is not considered very effective in</a:t>
            </a:r>
          </a:p>
          <a:p>
            <a:r>
              <a:rPr lang="en-US" altLang="en-US" sz="2800">
                <a:latin typeface="Arial Narrow" pitchFamily="34" charset="0"/>
              </a:rPr>
              <a:t>this application, probably because of the rapid development of</a:t>
            </a:r>
          </a:p>
          <a:p>
            <a:r>
              <a:rPr lang="en-US" altLang="en-US" sz="2800">
                <a:latin typeface="Arial Narrow" pitchFamily="34" charset="0"/>
              </a:rPr>
              <a:t>tolerance. A rectal gel is available for refractory patients who need</a:t>
            </a:r>
          </a:p>
          <a:p>
            <a:r>
              <a:rPr lang="en-US" altLang="en-US" sz="2800">
                <a:latin typeface="Arial Narrow" pitchFamily="34" charset="0"/>
              </a:rPr>
              <a:t>acute control of bouts of seizure activity. </a:t>
            </a:r>
          </a:p>
          <a:p>
            <a:endParaRPr lang="en-US" altLang="en-US" sz="1000">
              <a:latin typeface="Arial Narrow" pitchFamily="34" charset="0"/>
            </a:endParaRPr>
          </a:p>
          <a:p>
            <a:pPr>
              <a:buFontTx/>
              <a:buChar char="•"/>
            </a:pPr>
            <a:r>
              <a:rPr lang="en-US" altLang="en-US" sz="2800" b="1">
                <a:solidFill>
                  <a:srgbClr val="0033CC"/>
                </a:solidFill>
                <a:latin typeface="Arial Narrow" pitchFamily="34" charset="0"/>
              </a:rPr>
              <a:t>Lorazepam</a:t>
            </a:r>
            <a:r>
              <a:rPr lang="en-US" altLang="en-US" sz="2800">
                <a:latin typeface="Arial Narrow" pitchFamily="34" charset="0"/>
              </a:rPr>
              <a:t> appears in some studies to be more effective and </a:t>
            </a:r>
          </a:p>
          <a:p>
            <a:r>
              <a:rPr lang="en-US" altLang="en-US" sz="2800">
                <a:latin typeface="Arial Narrow" pitchFamily="34" charset="0"/>
              </a:rPr>
              <a:t>longer-acting than diazepam in the treatment of status epilepticus</a:t>
            </a:r>
          </a:p>
          <a:p>
            <a:r>
              <a:rPr lang="en-US" altLang="en-US" sz="2800">
                <a:latin typeface="Arial Narrow" pitchFamily="34" charset="0"/>
              </a:rPr>
              <a:t>and is preferred by some experts.</a:t>
            </a:r>
          </a:p>
          <a:p>
            <a:endParaRPr lang="en-US" altLang="en-US" sz="1000">
              <a:latin typeface="Arial Narrow" pitchFamily="34" charset="0"/>
            </a:endParaRPr>
          </a:p>
          <a:p>
            <a:pPr>
              <a:buFontTx/>
              <a:buChar char="•"/>
            </a:pPr>
            <a:r>
              <a:rPr lang="en-US" altLang="en-US" sz="2800" b="1">
                <a:solidFill>
                  <a:srgbClr val="0033CC"/>
                </a:solidFill>
                <a:latin typeface="Arial Narrow" pitchFamily="34" charset="0"/>
              </a:rPr>
              <a:t>Clonazepam</a:t>
            </a:r>
            <a:r>
              <a:rPr lang="en-US" altLang="en-US" sz="2800">
                <a:latin typeface="Arial Narrow" pitchFamily="34" charset="0"/>
              </a:rPr>
              <a:t> (t</a:t>
            </a:r>
            <a:r>
              <a:rPr lang="en-US" altLang="en-US" sz="2800" baseline="-25000">
                <a:latin typeface="Arial Narrow" pitchFamily="34" charset="0"/>
              </a:rPr>
              <a:t>1/2</a:t>
            </a:r>
            <a:r>
              <a:rPr lang="en-US" altLang="en-US" sz="2800">
                <a:latin typeface="Arial Narrow" pitchFamily="34" charset="0"/>
              </a:rPr>
              <a:t> 25 h) is a benzodiazepine used as a</a:t>
            </a:r>
          </a:p>
          <a:p>
            <a:r>
              <a:rPr lang="en-US" altLang="en-US" sz="2800">
                <a:latin typeface="Arial Narrow" pitchFamily="34" charset="0"/>
              </a:rPr>
              <a:t>second line drug for treatment of primary generalized epilepsy</a:t>
            </a:r>
          </a:p>
          <a:p>
            <a:r>
              <a:rPr lang="en-US" altLang="en-US" sz="2800">
                <a:latin typeface="Arial Narrow" pitchFamily="34" charset="0"/>
              </a:rPr>
              <a:t>and status epilepticus. </a:t>
            </a:r>
          </a:p>
        </p:txBody>
      </p:sp>
    </p:spTree>
    <p:extLst>
      <p:ext uri="{BB962C8B-B14F-4D97-AF65-F5344CB8AC3E}">
        <p14:creationId xmlns:p14="http://schemas.microsoft.com/office/powerpoint/2010/main" val="3727520151"/>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2"/>
          <p:cNvSpPr>
            <a:spLocks noChangeArrowheads="1"/>
          </p:cNvSpPr>
          <p:nvPr/>
        </p:nvSpPr>
        <p:spPr bwMode="auto">
          <a:xfrm>
            <a:off x="4333875" y="3276600"/>
            <a:ext cx="1371600" cy="1143000"/>
          </a:xfrm>
          <a:prstGeom prst="ellipse">
            <a:avLst/>
          </a:prstGeom>
          <a:solidFill>
            <a:srgbClr val="FFFF00"/>
          </a:solidFill>
          <a:ln w="50800">
            <a:solidFill>
              <a:srgbClr val="3333FF"/>
            </a:solidFill>
            <a:round/>
            <a:headEnd/>
            <a:tailEnd/>
          </a:ln>
        </p:spPr>
        <p:txBody>
          <a:bodyPr wrap="none" anchor="ctr"/>
          <a:lstStyle/>
          <a:p>
            <a:pPr algn="ctr"/>
            <a:r>
              <a:rPr lang="en-US" altLang="en-US" sz="4000" b="1">
                <a:solidFill>
                  <a:srgbClr val="3333FF"/>
                </a:solidFill>
              </a:rPr>
              <a:t> Cl</a:t>
            </a:r>
            <a:r>
              <a:rPr lang="en-US" altLang="en-US" sz="4000" b="1" baseline="30000">
                <a:solidFill>
                  <a:srgbClr val="3333FF"/>
                </a:solidFill>
                <a:latin typeface="Symbol" pitchFamily="18" charset="2"/>
              </a:rPr>
              <a:t>-</a:t>
            </a:r>
            <a:endParaRPr lang="en-US" altLang="en-US" sz="4000" b="1">
              <a:solidFill>
                <a:srgbClr val="3333FF"/>
              </a:solidFill>
              <a:latin typeface="Times New Roman" pitchFamily="18" charset="0"/>
            </a:endParaRPr>
          </a:p>
        </p:txBody>
      </p:sp>
      <p:sp>
        <p:nvSpPr>
          <p:cNvPr id="20483" name="Oval 3"/>
          <p:cNvSpPr>
            <a:spLocks noChangeArrowheads="1"/>
          </p:cNvSpPr>
          <p:nvPr/>
        </p:nvSpPr>
        <p:spPr bwMode="auto">
          <a:xfrm>
            <a:off x="2479675" y="1752600"/>
            <a:ext cx="5181600" cy="4191000"/>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bg-BG" altLang="en-US"/>
          </a:p>
        </p:txBody>
      </p:sp>
      <p:sp>
        <p:nvSpPr>
          <p:cNvPr id="20484" name="Line 4"/>
          <p:cNvSpPr>
            <a:spLocks noChangeShapeType="1"/>
          </p:cNvSpPr>
          <p:nvPr/>
        </p:nvSpPr>
        <p:spPr bwMode="auto">
          <a:xfrm>
            <a:off x="5299075" y="4343400"/>
            <a:ext cx="711200" cy="14478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5" name="Line 5"/>
          <p:cNvSpPr>
            <a:spLocks noChangeShapeType="1"/>
          </p:cNvSpPr>
          <p:nvPr/>
        </p:nvSpPr>
        <p:spPr bwMode="auto">
          <a:xfrm rot="-1277291">
            <a:off x="3394075" y="2286000"/>
            <a:ext cx="762000" cy="1600200"/>
          </a:xfrm>
          <a:prstGeom prst="line">
            <a:avLst/>
          </a:prstGeom>
          <a:noFill/>
          <a:ln w="317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 name="Line 6"/>
          <p:cNvSpPr>
            <a:spLocks noChangeShapeType="1"/>
          </p:cNvSpPr>
          <p:nvPr/>
        </p:nvSpPr>
        <p:spPr bwMode="auto">
          <a:xfrm flipV="1">
            <a:off x="5705475" y="3505200"/>
            <a:ext cx="19558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7" name="Text Box 7"/>
          <p:cNvSpPr txBox="1">
            <a:spLocks noChangeArrowheads="1"/>
          </p:cNvSpPr>
          <p:nvPr/>
        </p:nvSpPr>
        <p:spPr bwMode="auto">
          <a:xfrm>
            <a:off x="5984875" y="4146550"/>
            <a:ext cx="1214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400" b="1">
                <a:solidFill>
                  <a:srgbClr val="FF3300"/>
                </a:solidFill>
                <a:latin typeface="Arial Narrow" pitchFamily="34" charset="0"/>
              </a:rPr>
              <a:t>Barbitu-</a:t>
            </a:r>
          </a:p>
          <a:p>
            <a:r>
              <a:rPr lang="en-US" altLang="en-US" sz="2400" b="1">
                <a:solidFill>
                  <a:srgbClr val="FF3300"/>
                </a:solidFill>
                <a:latin typeface="Arial Narrow" pitchFamily="34" charset="0"/>
              </a:rPr>
              <a:t>rate sate</a:t>
            </a:r>
          </a:p>
        </p:txBody>
      </p:sp>
      <p:sp>
        <p:nvSpPr>
          <p:cNvPr id="20488" name="Text Box 8"/>
          <p:cNvSpPr txBox="1">
            <a:spLocks noChangeArrowheads="1"/>
          </p:cNvSpPr>
          <p:nvPr/>
        </p:nvSpPr>
        <p:spPr bwMode="auto">
          <a:xfrm>
            <a:off x="4987925" y="2006600"/>
            <a:ext cx="12842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3333FF"/>
                </a:solidFill>
                <a:latin typeface="Arial Narrow" pitchFamily="34" charset="0"/>
              </a:rPr>
              <a:t>GABA</a:t>
            </a:r>
            <a:r>
              <a:rPr lang="en-US" altLang="en-US" sz="2800" b="1" baseline="-25000">
                <a:solidFill>
                  <a:srgbClr val="3333FF"/>
                </a:solidFill>
                <a:latin typeface="Arial Narrow" pitchFamily="34" charset="0"/>
              </a:rPr>
              <a:t>A</a:t>
            </a:r>
            <a:r>
              <a:rPr lang="en-US" altLang="en-US" sz="2800" b="1">
                <a:solidFill>
                  <a:srgbClr val="3333FF"/>
                </a:solidFill>
                <a:latin typeface="Arial Narrow" pitchFamily="34" charset="0"/>
              </a:rPr>
              <a:t>-</a:t>
            </a:r>
          </a:p>
          <a:p>
            <a:r>
              <a:rPr lang="en-US" altLang="en-US" sz="2800" b="1">
                <a:solidFill>
                  <a:srgbClr val="3333FF"/>
                </a:solidFill>
                <a:latin typeface="Arial Narrow" pitchFamily="34" charset="0"/>
              </a:rPr>
              <a:t>site</a:t>
            </a:r>
            <a:endParaRPr lang="en-US" altLang="en-US" sz="2800" b="1">
              <a:solidFill>
                <a:srgbClr val="3333FF"/>
              </a:solidFill>
              <a:latin typeface="Times New Roman" pitchFamily="18" charset="0"/>
            </a:endParaRPr>
          </a:p>
        </p:txBody>
      </p:sp>
      <p:sp>
        <p:nvSpPr>
          <p:cNvPr id="20489" name="Text Box 9"/>
          <p:cNvSpPr txBox="1">
            <a:spLocks noChangeArrowheads="1"/>
          </p:cNvSpPr>
          <p:nvPr/>
        </p:nvSpPr>
        <p:spPr bwMode="auto">
          <a:xfrm rot="790987">
            <a:off x="5867400" y="381000"/>
            <a:ext cx="1198563" cy="611188"/>
          </a:xfrm>
          <a:prstGeom prst="rect">
            <a:avLst/>
          </a:prstGeom>
          <a:solidFill>
            <a:srgbClr val="FFFF00"/>
          </a:solidFill>
          <a:ln w="31750">
            <a:solidFill>
              <a:srgbClr val="3333FF"/>
            </a:solidFill>
            <a:miter lim="800000"/>
            <a:headEnd/>
            <a:tailEnd/>
          </a:ln>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b="1">
                <a:solidFill>
                  <a:srgbClr val="3333FF"/>
                </a:solidFill>
                <a:latin typeface="Arial Narrow" pitchFamily="34" charset="0"/>
              </a:rPr>
              <a:t>GABA</a:t>
            </a:r>
            <a:endParaRPr lang="en-US" altLang="en-US" b="1">
              <a:solidFill>
                <a:srgbClr val="3333FF"/>
              </a:solidFill>
              <a:latin typeface="Times New Roman" pitchFamily="18" charset="0"/>
            </a:endParaRPr>
          </a:p>
        </p:txBody>
      </p:sp>
      <p:sp>
        <p:nvSpPr>
          <p:cNvPr id="20490" name="Text Box 10"/>
          <p:cNvSpPr txBox="1">
            <a:spLocks noChangeArrowheads="1"/>
          </p:cNvSpPr>
          <p:nvPr/>
        </p:nvSpPr>
        <p:spPr bwMode="auto">
          <a:xfrm rot="-2388310">
            <a:off x="3395663" y="2065338"/>
            <a:ext cx="83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400" b="1">
                <a:solidFill>
                  <a:srgbClr val="3333FF"/>
                </a:solidFill>
                <a:latin typeface="Arial Narrow" pitchFamily="34" charset="0"/>
              </a:rPr>
              <a:t>BDZs</a:t>
            </a:r>
          </a:p>
          <a:p>
            <a:r>
              <a:rPr lang="en-US" altLang="en-US" sz="2400" b="1">
                <a:solidFill>
                  <a:srgbClr val="3333FF"/>
                </a:solidFill>
                <a:latin typeface="Arial Narrow" pitchFamily="34" charset="0"/>
              </a:rPr>
              <a:t>site</a:t>
            </a:r>
          </a:p>
        </p:txBody>
      </p:sp>
      <p:sp>
        <p:nvSpPr>
          <p:cNvPr id="20491" name="Line 11"/>
          <p:cNvSpPr>
            <a:spLocks noChangeShapeType="1"/>
          </p:cNvSpPr>
          <p:nvPr/>
        </p:nvSpPr>
        <p:spPr bwMode="auto">
          <a:xfrm flipV="1">
            <a:off x="3851275" y="2590800"/>
            <a:ext cx="685800" cy="609600"/>
          </a:xfrm>
          <a:prstGeom prst="line">
            <a:avLst/>
          </a:prstGeom>
          <a:noFill/>
          <a:ln w="317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2" name="Line 12"/>
          <p:cNvSpPr>
            <a:spLocks noChangeShapeType="1"/>
          </p:cNvSpPr>
          <p:nvPr/>
        </p:nvSpPr>
        <p:spPr bwMode="auto">
          <a:xfrm>
            <a:off x="4003675"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3" name="Line 13"/>
          <p:cNvSpPr>
            <a:spLocks noChangeShapeType="1"/>
          </p:cNvSpPr>
          <p:nvPr/>
        </p:nvSpPr>
        <p:spPr bwMode="auto">
          <a:xfrm>
            <a:off x="3927475" y="1981200"/>
            <a:ext cx="609600" cy="609600"/>
          </a:xfrm>
          <a:prstGeom prst="line">
            <a:avLst/>
          </a:prstGeom>
          <a:noFill/>
          <a:ln w="317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4" name="Arc 14"/>
          <p:cNvSpPr>
            <a:spLocks/>
          </p:cNvSpPr>
          <p:nvPr/>
        </p:nvSpPr>
        <p:spPr bwMode="auto">
          <a:xfrm rot="1345028" flipH="1" flipV="1">
            <a:off x="5299075" y="4038600"/>
            <a:ext cx="782638" cy="533400"/>
          </a:xfrm>
          <a:custGeom>
            <a:avLst/>
            <a:gdLst>
              <a:gd name="T0" fmla="*/ 0 w 31703"/>
              <a:gd name="T1" fmla="*/ 37768325 h 21600"/>
              <a:gd name="T2" fmla="*/ 476960131 w 31703"/>
              <a:gd name="T3" fmla="*/ 325275642 h 21600"/>
              <a:gd name="T4" fmla="*/ 151995765 w 31703"/>
              <a:gd name="T5" fmla="*/ 325275642 h 21600"/>
              <a:gd name="T6" fmla="*/ 0 60000 65536"/>
              <a:gd name="T7" fmla="*/ 0 60000 65536"/>
              <a:gd name="T8" fmla="*/ 0 60000 65536"/>
              <a:gd name="T9" fmla="*/ 0 w 31703"/>
              <a:gd name="T10" fmla="*/ 0 h 21600"/>
              <a:gd name="T11" fmla="*/ 31703 w 31703"/>
              <a:gd name="T12" fmla="*/ 21600 h 21600"/>
            </a:gdLst>
            <a:ahLst/>
            <a:cxnLst>
              <a:cxn ang="T6">
                <a:pos x="T0" y="T1"/>
              </a:cxn>
              <a:cxn ang="T7">
                <a:pos x="T2" y="T3"/>
              </a:cxn>
              <a:cxn ang="T8">
                <a:pos x="T4" y="T5"/>
              </a:cxn>
            </a:cxnLst>
            <a:rect l="T9" t="T10" r="T11" b="T12"/>
            <a:pathLst>
              <a:path w="31703" h="21600" fill="none" extrusionOk="0">
                <a:moveTo>
                  <a:pt x="0" y="2508"/>
                </a:moveTo>
                <a:cubicBezTo>
                  <a:pt x="3112" y="861"/>
                  <a:pt x="6581" y="-1"/>
                  <a:pt x="10103" y="0"/>
                </a:cubicBezTo>
                <a:cubicBezTo>
                  <a:pt x="22032" y="0"/>
                  <a:pt x="31703" y="9670"/>
                  <a:pt x="31703" y="21600"/>
                </a:cubicBezTo>
              </a:path>
              <a:path w="31703" h="21600" stroke="0" extrusionOk="0">
                <a:moveTo>
                  <a:pt x="0" y="2508"/>
                </a:moveTo>
                <a:cubicBezTo>
                  <a:pt x="3112" y="861"/>
                  <a:pt x="6581" y="-1"/>
                  <a:pt x="10103" y="0"/>
                </a:cubicBezTo>
                <a:cubicBezTo>
                  <a:pt x="22032" y="0"/>
                  <a:pt x="31703" y="9670"/>
                  <a:pt x="31703" y="21600"/>
                </a:cubicBezTo>
                <a:lnTo>
                  <a:pt x="10103" y="21600"/>
                </a:lnTo>
                <a:lnTo>
                  <a:pt x="0" y="2508"/>
                </a:lnTo>
                <a:close/>
              </a:path>
            </a:pathLst>
          </a:custGeom>
          <a:noFill/>
          <a:ln w="31750">
            <a:solidFill>
              <a:srgbClr val="FF3300"/>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5" name="Arc 15"/>
          <p:cNvSpPr>
            <a:spLocks/>
          </p:cNvSpPr>
          <p:nvPr/>
        </p:nvSpPr>
        <p:spPr bwMode="auto">
          <a:xfrm rot="-6034295" flipH="1" flipV="1">
            <a:off x="5184775" y="3009900"/>
            <a:ext cx="457200" cy="381000"/>
          </a:xfrm>
          <a:custGeom>
            <a:avLst/>
            <a:gdLst>
              <a:gd name="T0" fmla="*/ 0 w 21600"/>
              <a:gd name="T1" fmla="*/ 0 h 21600"/>
              <a:gd name="T2" fmla="*/ 204838300 w 21600"/>
              <a:gd name="T3" fmla="*/ 118540689 h 21600"/>
              <a:gd name="T4" fmla="*/ 0 w 21600"/>
              <a:gd name="T5" fmla="*/ 1185406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1750">
            <a:solidFill>
              <a:srgbClr val="3333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6" name="Arc 16"/>
          <p:cNvSpPr>
            <a:spLocks/>
          </p:cNvSpPr>
          <p:nvPr/>
        </p:nvSpPr>
        <p:spPr bwMode="auto">
          <a:xfrm rot="-2250374" flipH="1" flipV="1">
            <a:off x="4232275" y="2590800"/>
            <a:ext cx="533400" cy="304800"/>
          </a:xfrm>
          <a:custGeom>
            <a:avLst/>
            <a:gdLst>
              <a:gd name="T0" fmla="*/ 0 w 21600"/>
              <a:gd name="T1" fmla="*/ 0 h 21600"/>
              <a:gd name="T2" fmla="*/ 325275642 w 21600"/>
              <a:gd name="T3" fmla="*/ 60692834 h 21600"/>
              <a:gd name="T4" fmla="*/ 0 w 21600"/>
              <a:gd name="T5" fmla="*/ 6069283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1750">
            <a:solidFill>
              <a:srgbClr val="3333FF"/>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7" name="Text Box 17"/>
          <p:cNvSpPr txBox="1">
            <a:spLocks noChangeArrowheads="1"/>
          </p:cNvSpPr>
          <p:nvPr/>
        </p:nvSpPr>
        <p:spPr bwMode="auto">
          <a:xfrm>
            <a:off x="4384675" y="2733675"/>
            <a:ext cx="387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3333FF"/>
                </a:solidFill>
                <a:latin typeface="Times New Roman" pitchFamily="18" charset="0"/>
              </a:rPr>
              <a:t>+</a:t>
            </a:r>
          </a:p>
        </p:txBody>
      </p:sp>
      <p:sp>
        <p:nvSpPr>
          <p:cNvPr id="20498" name="Text Box 19"/>
          <p:cNvSpPr txBox="1">
            <a:spLocks noChangeArrowheads="1"/>
          </p:cNvSpPr>
          <p:nvPr/>
        </p:nvSpPr>
        <p:spPr bwMode="auto">
          <a:xfrm>
            <a:off x="5653088" y="4140200"/>
            <a:ext cx="387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FF3300"/>
                </a:solidFill>
                <a:latin typeface="Times New Roman" pitchFamily="18" charset="0"/>
              </a:rPr>
              <a:t>+</a:t>
            </a:r>
          </a:p>
        </p:txBody>
      </p:sp>
      <p:sp>
        <p:nvSpPr>
          <p:cNvPr id="20499" name="Text Box 21"/>
          <p:cNvSpPr txBox="1">
            <a:spLocks noChangeArrowheads="1"/>
          </p:cNvSpPr>
          <p:nvPr/>
        </p:nvSpPr>
        <p:spPr bwMode="auto">
          <a:xfrm>
            <a:off x="990600" y="228600"/>
            <a:ext cx="3822700" cy="1401763"/>
          </a:xfrm>
          <a:prstGeom prst="rect">
            <a:avLst/>
          </a:prstGeom>
          <a:solidFill>
            <a:srgbClr val="0033CC"/>
          </a:solidFill>
          <a:ln w="28575">
            <a:solidFill>
              <a:srgbClr val="3333FF"/>
            </a:solidFill>
            <a:miter lim="800000"/>
            <a:headEnd/>
            <a:tailEnd/>
          </a:ln>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b="1">
                <a:solidFill>
                  <a:srgbClr val="FFFF00"/>
                </a:solidFill>
                <a:latin typeface="Arial Narrow" pitchFamily="34" charset="0"/>
              </a:rPr>
              <a:t>Clonazepam</a:t>
            </a:r>
            <a:r>
              <a:rPr lang="bg-BG" altLang="en-US" sz="2800" b="1">
                <a:solidFill>
                  <a:srgbClr val="FFFF00"/>
                </a:solidFill>
                <a:latin typeface="Arial Narrow" pitchFamily="34" charset="0"/>
              </a:rPr>
              <a:t>, </a:t>
            </a:r>
            <a:r>
              <a:rPr lang="en-US" altLang="en-US" sz="2800" b="1">
                <a:solidFill>
                  <a:srgbClr val="FFFF00"/>
                </a:solidFill>
                <a:latin typeface="Arial Narrow" pitchFamily="34" charset="0"/>
              </a:rPr>
              <a:t>Clorazepate</a:t>
            </a:r>
            <a:r>
              <a:rPr lang="bg-BG" altLang="en-US" sz="2800" b="1">
                <a:solidFill>
                  <a:srgbClr val="FFFF00"/>
                </a:solidFill>
                <a:latin typeface="Arial Narrow" pitchFamily="34" charset="0"/>
              </a:rPr>
              <a:t>,</a:t>
            </a:r>
            <a:endParaRPr lang="en-US" altLang="en-US" sz="2800" b="1">
              <a:solidFill>
                <a:srgbClr val="FFFF00"/>
              </a:solidFill>
              <a:latin typeface="Arial Narrow" pitchFamily="34" charset="0"/>
            </a:endParaRPr>
          </a:p>
          <a:p>
            <a:pPr eaLnBrk="1" hangingPunct="1"/>
            <a:r>
              <a:rPr lang="en-US" altLang="en-US" sz="2800" b="1">
                <a:solidFill>
                  <a:srgbClr val="FFFF00"/>
                </a:solidFill>
                <a:latin typeface="Arial Narrow" pitchFamily="34" charset="0"/>
              </a:rPr>
              <a:t>Diazepam</a:t>
            </a:r>
            <a:r>
              <a:rPr lang="bg-BG" altLang="en-US" sz="2800" b="1">
                <a:solidFill>
                  <a:srgbClr val="FFFF00"/>
                </a:solidFill>
                <a:latin typeface="Arial Narrow" pitchFamily="34" charset="0"/>
              </a:rPr>
              <a:t>, </a:t>
            </a:r>
            <a:r>
              <a:rPr lang="en-US" altLang="en-US" sz="2800" b="1">
                <a:solidFill>
                  <a:srgbClr val="FFFF00"/>
                </a:solidFill>
                <a:latin typeface="Arial Narrow" pitchFamily="34" charset="0"/>
              </a:rPr>
              <a:t>Lorazepam</a:t>
            </a:r>
            <a:r>
              <a:rPr lang="bg-BG" altLang="en-US" sz="2800" b="1">
                <a:solidFill>
                  <a:srgbClr val="FFFF00"/>
                </a:solidFill>
                <a:latin typeface="Arial Narrow" pitchFamily="34" charset="0"/>
              </a:rPr>
              <a:t>,</a:t>
            </a:r>
            <a:endParaRPr lang="en-US" altLang="en-US" sz="2800" b="1">
              <a:solidFill>
                <a:srgbClr val="FFFF00"/>
              </a:solidFill>
              <a:latin typeface="Arial Narrow" pitchFamily="34" charset="0"/>
            </a:endParaRPr>
          </a:p>
          <a:p>
            <a:pPr eaLnBrk="1" hangingPunct="1"/>
            <a:r>
              <a:rPr lang="bg-BG" altLang="en-US" sz="2800" b="1">
                <a:solidFill>
                  <a:srgbClr val="FFFF00"/>
                </a:solidFill>
                <a:latin typeface="Arial Narrow" pitchFamily="34" charset="0"/>
              </a:rPr>
              <a:t>Nitrazepam</a:t>
            </a:r>
            <a:endParaRPr lang="en-US" altLang="en-US" sz="2800" b="1">
              <a:solidFill>
                <a:srgbClr val="FFFF00"/>
              </a:solidFill>
              <a:latin typeface="Arial Narrow" pitchFamily="34" charset="0"/>
            </a:endParaRPr>
          </a:p>
        </p:txBody>
      </p:sp>
      <p:sp>
        <p:nvSpPr>
          <p:cNvPr id="20500" name="Line 22"/>
          <p:cNvSpPr>
            <a:spLocks noChangeShapeType="1"/>
          </p:cNvSpPr>
          <p:nvPr/>
        </p:nvSpPr>
        <p:spPr bwMode="auto">
          <a:xfrm flipH="1">
            <a:off x="5984875" y="1066800"/>
            <a:ext cx="304800" cy="685800"/>
          </a:xfrm>
          <a:prstGeom prst="line">
            <a:avLst/>
          </a:prstGeom>
          <a:noFill/>
          <a:ln w="31750">
            <a:solidFill>
              <a:srgbClr val="3333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01" name="Line 23"/>
          <p:cNvSpPr>
            <a:spLocks noChangeShapeType="1"/>
          </p:cNvSpPr>
          <p:nvPr/>
        </p:nvSpPr>
        <p:spPr bwMode="auto">
          <a:xfrm>
            <a:off x="2936875" y="1676400"/>
            <a:ext cx="457200" cy="457200"/>
          </a:xfrm>
          <a:prstGeom prst="line">
            <a:avLst/>
          </a:prstGeom>
          <a:noFill/>
          <a:ln w="31750">
            <a:solidFill>
              <a:srgbClr val="3333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02" name="Text Box 24"/>
          <p:cNvSpPr txBox="1">
            <a:spLocks noChangeArrowheads="1"/>
          </p:cNvSpPr>
          <p:nvPr/>
        </p:nvSpPr>
        <p:spPr bwMode="auto">
          <a:xfrm>
            <a:off x="6559550" y="6099175"/>
            <a:ext cx="1936750" cy="557213"/>
          </a:xfrm>
          <a:prstGeom prst="rect">
            <a:avLst/>
          </a:prstGeom>
          <a:solidFill>
            <a:srgbClr val="FFFF00"/>
          </a:solidFill>
          <a:ln w="38100">
            <a:solidFill>
              <a:schemeClr val="tx1"/>
            </a:solidFill>
            <a:miter lim="800000"/>
            <a:headEnd/>
            <a:tailEnd/>
          </a:ln>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FF3300"/>
                </a:solidFill>
                <a:latin typeface="Arial Narrow" pitchFamily="34" charset="0"/>
              </a:rPr>
              <a:t>Barbiturates</a:t>
            </a:r>
          </a:p>
        </p:txBody>
      </p:sp>
      <p:sp>
        <p:nvSpPr>
          <p:cNvPr id="20503" name="Line 25"/>
          <p:cNvSpPr>
            <a:spLocks noChangeShapeType="1"/>
          </p:cNvSpPr>
          <p:nvPr/>
        </p:nvSpPr>
        <p:spPr bwMode="auto">
          <a:xfrm>
            <a:off x="7000875" y="5334000"/>
            <a:ext cx="228600" cy="685800"/>
          </a:xfrm>
          <a:prstGeom prst="line">
            <a:avLst/>
          </a:prstGeom>
          <a:noFill/>
          <a:ln w="31750">
            <a:solidFill>
              <a:srgbClr val="FF3300"/>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4" name="Text Box 28"/>
          <p:cNvSpPr txBox="1">
            <a:spLocks noChangeArrowheads="1"/>
          </p:cNvSpPr>
          <p:nvPr/>
        </p:nvSpPr>
        <p:spPr bwMode="auto">
          <a:xfrm>
            <a:off x="5195888" y="2844800"/>
            <a:ext cx="387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3333FF"/>
                </a:solidFill>
                <a:latin typeface="Times New Roman" pitchFamily="18" charset="0"/>
              </a:rPr>
              <a:t>+</a:t>
            </a:r>
          </a:p>
        </p:txBody>
      </p:sp>
      <p:sp>
        <p:nvSpPr>
          <p:cNvPr id="20505" name="Text Box 29"/>
          <p:cNvSpPr txBox="1">
            <a:spLocks noChangeArrowheads="1"/>
          </p:cNvSpPr>
          <p:nvPr/>
        </p:nvSpPr>
        <p:spPr bwMode="auto">
          <a:xfrm>
            <a:off x="269875" y="2819400"/>
            <a:ext cx="1711325" cy="2538413"/>
          </a:xfrm>
          <a:prstGeom prst="rect">
            <a:avLst/>
          </a:prstGeom>
          <a:solidFill>
            <a:srgbClr val="0033CC"/>
          </a:solidFill>
          <a:ln w="9525">
            <a:solidFill>
              <a:srgbClr val="0033CC"/>
            </a:solidFill>
            <a:miter lim="800000"/>
            <a:headEnd/>
            <a:tailEnd/>
          </a:ln>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b="1">
                <a:solidFill>
                  <a:srgbClr val="FFFF00"/>
                </a:solidFill>
                <a:latin typeface="Arial Narrow" pitchFamily="34" charset="0"/>
              </a:rPr>
              <a:t>GABA</a:t>
            </a:r>
            <a:r>
              <a:rPr lang="en-US" altLang="en-US" b="1" baseline="-25000">
                <a:solidFill>
                  <a:srgbClr val="FFFF00"/>
                </a:solidFill>
                <a:latin typeface="Arial Narrow" pitchFamily="34" charset="0"/>
              </a:rPr>
              <a:t>A</a:t>
            </a:r>
            <a:r>
              <a:rPr lang="en-US" altLang="en-US" b="1">
                <a:solidFill>
                  <a:srgbClr val="FFFF00"/>
                </a:solidFill>
                <a:latin typeface="Arial Narrow" pitchFamily="34" charset="0"/>
              </a:rPr>
              <a:t>-</a:t>
            </a:r>
          </a:p>
          <a:p>
            <a:pPr eaLnBrk="1" hangingPunct="1"/>
            <a:r>
              <a:rPr lang="en-US" altLang="en-US" b="1">
                <a:solidFill>
                  <a:srgbClr val="FFFF00"/>
                </a:solidFill>
                <a:latin typeface="Arial Narrow" pitchFamily="34" charset="0"/>
              </a:rPr>
              <a:t>benzo-</a:t>
            </a:r>
          </a:p>
          <a:p>
            <a:pPr eaLnBrk="1" hangingPunct="1"/>
            <a:r>
              <a:rPr lang="en-US" altLang="en-US" b="1">
                <a:solidFill>
                  <a:srgbClr val="FFFF00"/>
                </a:solidFill>
                <a:latin typeface="Arial Narrow" pitchFamily="34" charset="0"/>
              </a:rPr>
              <a:t>diazepine</a:t>
            </a:r>
          </a:p>
          <a:p>
            <a:pPr eaLnBrk="1" hangingPunct="1"/>
            <a:r>
              <a:rPr lang="en-US" altLang="en-US" b="1">
                <a:solidFill>
                  <a:srgbClr val="FFFF00"/>
                </a:solidFill>
                <a:latin typeface="Arial Narrow" pitchFamily="34" charset="0"/>
              </a:rPr>
              <a:t>receptor</a:t>
            </a:r>
          </a:p>
          <a:p>
            <a:pPr eaLnBrk="1" hangingPunct="1"/>
            <a:r>
              <a:rPr lang="en-US" altLang="en-US" b="1">
                <a:solidFill>
                  <a:srgbClr val="FFFF00"/>
                </a:solidFill>
                <a:latin typeface="Arial Narrow" pitchFamily="34" charset="0"/>
              </a:rPr>
              <a:t>complex</a:t>
            </a:r>
          </a:p>
        </p:txBody>
      </p:sp>
      <p:sp>
        <p:nvSpPr>
          <p:cNvPr id="20506" name="Text Box 30"/>
          <p:cNvSpPr txBox="1">
            <a:spLocks noChangeArrowheads="1"/>
          </p:cNvSpPr>
          <p:nvPr/>
        </p:nvSpPr>
        <p:spPr bwMode="auto">
          <a:xfrm>
            <a:off x="152400" y="6319838"/>
            <a:ext cx="2789238" cy="366712"/>
          </a:xfrm>
          <a:prstGeom prst="rect">
            <a:avLst/>
          </a:prstGeom>
          <a:solidFill>
            <a:srgbClr val="FAFAA4"/>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1800" b="1">
                <a:latin typeface="Arial Narrow" pitchFamily="34" charset="0"/>
              </a:rPr>
              <a:t>By Bennett and Brown (2003)</a:t>
            </a:r>
          </a:p>
        </p:txBody>
      </p:sp>
    </p:spTree>
    <p:extLst>
      <p:ext uri="{BB962C8B-B14F-4D97-AF65-F5344CB8AC3E}">
        <p14:creationId xmlns:p14="http://schemas.microsoft.com/office/powerpoint/2010/main" val="2689692327"/>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85750" y="304800"/>
            <a:ext cx="86709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0033CC"/>
                </a:solidFill>
                <a:latin typeface="Arial Narrow" pitchFamily="34" charset="0"/>
              </a:rPr>
              <a:t>▼BARBITURATES (</a:t>
            </a:r>
            <a:r>
              <a:rPr lang="en-US" altLang="en-US" sz="2800" b="1" i="1">
                <a:solidFill>
                  <a:srgbClr val="FF3300"/>
                </a:solidFill>
                <a:latin typeface="Arial Narrow" pitchFamily="34" charset="0"/>
              </a:rPr>
              <a:t>enzyme inducers</a:t>
            </a:r>
            <a:r>
              <a:rPr lang="en-US" altLang="en-US" sz="2800" b="1">
                <a:solidFill>
                  <a:srgbClr val="0033CC"/>
                </a:solidFill>
                <a:latin typeface="Arial Narrow" pitchFamily="34" charset="0"/>
              </a:rPr>
              <a:t>) </a:t>
            </a:r>
          </a:p>
          <a:p>
            <a:r>
              <a:rPr lang="en-US" altLang="en-US" sz="2800">
                <a:latin typeface="Arial Narrow" pitchFamily="34" charset="0"/>
              </a:rPr>
              <a:t>Antiepilepsy members include </a:t>
            </a:r>
            <a:r>
              <a:rPr lang="en-US" altLang="en-US" sz="2800" b="1">
                <a:solidFill>
                  <a:srgbClr val="0033CC"/>
                </a:solidFill>
                <a:latin typeface="Arial Narrow" pitchFamily="34" charset="0"/>
              </a:rPr>
              <a:t>phenobarbital</a:t>
            </a:r>
            <a:r>
              <a:rPr lang="en-US" altLang="en-US" sz="2800">
                <a:latin typeface="Arial Narrow" pitchFamily="34" charset="0"/>
              </a:rPr>
              <a:t> (phenobarbitone – </a:t>
            </a:r>
          </a:p>
          <a:p>
            <a:r>
              <a:rPr lang="en-US" altLang="en-US" sz="2800">
                <a:latin typeface="Arial Narrow" pitchFamily="34" charset="0"/>
              </a:rPr>
              <a:t>( t</a:t>
            </a:r>
            <a:r>
              <a:rPr lang="en-US" altLang="en-US" sz="2800" baseline="-25000">
                <a:latin typeface="Arial Narrow" pitchFamily="34" charset="0"/>
              </a:rPr>
              <a:t>1/2</a:t>
            </a:r>
            <a:r>
              <a:rPr lang="en-US" altLang="en-US" sz="2800">
                <a:latin typeface="Arial Narrow" pitchFamily="34" charset="0"/>
              </a:rPr>
              <a:t> 100 h), </a:t>
            </a:r>
            <a:r>
              <a:rPr lang="en-US" altLang="en-US" sz="2800" b="1">
                <a:solidFill>
                  <a:srgbClr val="0033CC"/>
                </a:solidFill>
                <a:latin typeface="Arial Narrow" pitchFamily="34" charset="0"/>
              </a:rPr>
              <a:t>methylphenobarbital and primidone</a:t>
            </a:r>
            <a:r>
              <a:rPr lang="en-US" altLang="en-US" sz="2800">
                <a:latin typeface="Arial Narrow" pitchFamily="34" charset="0"/>
              </a:rPr>
              <a:t> (which is </a:t>
            </a:r>
          </a:p>
          <a:p>
            <a:r>
              <a:rPr lang="en-US" altLang="en-US" sz="2800">
                <a:latin typeface="Arial Narrow" pitchFamily="34" charset="0"/>
              </a:rPr>
              <a:t>largely metabolized to phenobarbital, i.e. it is a prodrug). They are</a:t>
            </a:r>
          </a:p>
          <a:p>
            <a:r>
              <a:rPr lang="en-US" altLang="en-US" sz="2800">
                <a:latin typeface="Arial Narrow" pitchFamily="34" charset="0"/>
              </a:rPr>
              <a:t>still used for generalized seizures; sedation is usual.</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92400"/>
            <a:ext cx="4724400" cy="39243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 Box 4"/>
          <p:cNvSpPr txBox="1">
            <a:spLocks noChangeArrowheads="1"/>
          </p:cNvSpPr>
          <p:nvPr/>
        </p:nvSpPr>
        <p:spPr bwMode="auto">
          <a:xfrm>
            <a:off x="5638800" y="3810000"/>
            <a:ext cx="2709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400" i="1">
                <a:solidFill>
                  <a:srgbClr val="0033CC"/>
                </a:solidFill>
              </a:rPr>
              <a:t>Primidone and its</a:t>
            </a:r>
          </a:p>
          <a:p>
            <a:pPr algn="ctr" eaLnBrk="1" hangingPunct="1"/>
            <a:r>
              <a:rPr lang="en-US" altLang="en-US" sz="2400" i="1">
                <a:solidFill>
                  <a:srgbClr val="0033CC"/>
                </a:solidFill>
              </a:rPr>
              <a:t> active metabolites</a:t>
            </a:r>
          </a:p>
        </p:txBody>
      </p:sp>
      <p:sp>
        <p:nvSpPr>
          <p:cNvPr id="21509" name="Text Box 5"/>
          <p:cNvSpPr txBox="1">
            <a:spLocks noChangeArrowheads="1"/>
          </p:cNvSpPr>
          <p:nvPr/>
        </p:nvSpPr>
        <p:spPr bwMode="auto">
          <a:xfrm>
            <a:off x="3810000" y="5637213"/>
            <a:ext cx="1687513" cy="915987"/>
          </a:xfrm>
          <a:prstGeom prst="rect">
            <a:avLst/>
          </a:prstGeom>
          <a:solidFill>
            <a:srgbClr val="FFFF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1800" b="1" i="1">
                <a:solidFill>
                  <a:schemeClr val="accent2"/>
                </a:solidFill>
                <a:latin typeface="Arial Narrow" pitchFamily="34" charset="0"/>
              </a:rPr>
              <a:t>Basic &amp; Clinical </a:t>
            </a:r>
          </a:p>
          <a:p>
            <a:pPr algn="ctr" eaLnBrk="1" hangingPunct="1"/>
            <a:r>
              <a:rPr lang="en-US" altLang="en-US" sz="1800" b="1" i="1">
                <a:solidFill>
                  <a:schemeClr val="accent2"/>
                </a:solidFill>
                <a:latin typeface="Arial Narrow" pitchFamily="34" charset="0"/>
              </a:rPr>
              <a:t>Pharmacology – </a:t>
            </a:r>
          </a:p>
          <a:p>
            <a:pPr algn="ctr" eaLnBrk="1" hangingPunct="1"/>
            <a:r>
              <a:rPr lang="en-US" altLang="en-US" sz="1800" b="1" i="1">
                <a:solidFill>
                  <a:schemeClr val="accent2"/>
                </a:solidFill>
                <a:latin typeface="Arial Narrow" pitchFamily="34" charset="0"/>
              </a:rPr>
              <a:t>10</a:t>
            </a:r>
            <a:r>
              <a:rPr lang="en-US" altLang="en-US" sz="1800" b="1" i="1" baseline="30000">
                <a:solidFill>
                  <a:schemeClr val="accent2"/>
                </a:solidFill>
                <a:latin typeface="Arial Narrow" pitchFamily="34" charset="0"/>
              </a:rPr>
              <a:t>th</a:t>
            </a:r>
            <a:r>
              <a:rPr lang="en-US" altLang="en-US" sz="1800" b="1" i="1">
                <a:solidFill>
                  <a:schemeClr val="accent2"/>
                </a:solidFill>
                <a:latin typeface="Arial Narrow" pitchFamily="34" charset="0"/>
              </a:rPr>
              <a:t> Ed. (2007) </a:t>
            </a:r>
          </a:p>
        </p:txBody>
      </p:sp>
    </p:spTree>
    <p:extLst>
      <p:ext uri="{BB962C8B-B14F-4D97-AF65-F5344CB8AC3E}">
        <p14:creationId xmlns:p14="http://schemas.microsoft.com/office/powerpoint/2010/main" val="2141158602"/>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28600" y="533400"/>
            <a:ext cx="8670925"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a:solidFill>
                  <a:srgbClr val="0033CC"/>
                </a:solidFill>
                <a:latin typeface="Arial Narrow" pitchFamily="34" charset="0"/>
              </a:rPr>
              <a:t>▼LAMOTRIGINE</a:t>
            </a:r>
            <a:r>
              <a:rPr lang="en-US" altLang="en-US" sz="2800">
                <a:latin typeface="Arial Narrow" pitchFamily="34" charset="0"/>
              </a:rPr>
              <a:t> (t</a:t>
            </a:r>
            <a:r>
              <a:rPr lang="en-US" altLang="en-US" sz="2800" baseline="-25000">
                <a:latin typeface="Arial Narrow" pitchFamily="34" charset="0"/>
              </a:rPr>
              <a:t>1/2</a:t>
            </a:r>
            <a:r>
              <a:rPr lang="en-US" altLang="en-US" sz="2800">
                <a:latin typeface="Arial Narrow" pitchFamily="34" charset="0"/>
              </a:rPr>
              <a:t> 6–24 h) i</a:t>
            </a:r>
            <a:r>
              <a:rPr lang="bg-BG" altLang="en-US" sz="2800">
                <a:latin typeface="Arial Narrow" pitchFamily="34" charset="0"/>
              </a:rPr>
              <a:t>nhibit</a:t>
            </a:r>
            <a:r>
              <a:rPr lang="en-US" altLang="en-US" sz="2800">
                <a:latin typeface="Arial Narrow" pitchFamily="34" charset="0"/>
              </a:rPr>
              <a:t>s</a:t>
            </a:r>
            <a:r>
              <a:rPr lang="bg-BG" altLang="en-US" sz="2800">
                <a:latin typeface="Arial Narrow" pitchFamily="34" charset="0"/>
              </a:rPr>
              <a:t> excitory neurotransmitter</a:t>
            </a:r>
            <a:endParaRPr lang="en-US" altLang="en-US" sz="2800">
              <a:latin typeface="Arial Narrow" pitchFamily="34" charset="0"/>
            </a:endParaRPr>
          </a:p>
          <a:p>
            <a:r>
              <a:rPr lang="bg-BG" altLang="en-US" sz="2800">
                <a:latin typeface="Arial Narrow" pitchFamily="34" charset="0"/>
              </a:rPr>
              <a:t>glutamate</a:t>
            </a:r>
            <a:r>
              <a:rPr lang="en-US" altLang="en-US" sz="2800">
                <a:latin typeface="Arial Narrow" pitchFamily="34" charset="0"/>
              </a:rPr>
              <a:t>. Lamotrigine is effective for the treatment of partial and </a:t>
            </a:r>
          </a:p>
          <a:p>
            <a:r>
              <a:rPr lang="en-US" altLang="en-US" sz="2800">
                <a:latin typeface="Arial Narrow" pitchFamily="34" charset="0"/>
              </a:rPr>
              <a:t>secondarily generalized tonic-clonic seizure. It is generally well</a:t>
            </a:r>
          </a:p>
          <a:p>
            <a:r>
              <a:rPr lang="en-US" altLang="en-US" sz="2800">
                <a:latin typeface="Arial Narrow" pitchFamily="34" charset="0"/>
              </a:rPr>
              <a:t>tolerated but may cause serious </a:t>
            </a:r>
            <a:r>
              <a:rPr lang="en-US" altLang="en-US" sz="2800" b="1">
                <a:latin typeface="Arial Narrow" pitchFamily="34" charset="0"/>
              </a:rPr>
              <a:t>ARs</a:t>
            </a:r>
            <a:r>
              <a:rPr lang="en-US" altLang="en-US" sz="2800">
                <a:latin typeface="Arial Narrow" pitchFamily="34" charset="0"/>
              </a:rPr>
              <a:t> of the skin, including</a:t>
            </a:r>
          </a:p>
          <a:p>
            <a:r>
              <a:rPr lang="en-US" altLang="en-US" sz="2800">
                <a:latin typeface="Arial Narrow" pitchFamily="34" charset="0"/>
              </a:rPr>
              <a:t>Stevens–Johnson syndrome and toxic epidermal necrolysis. </a:t>
            </a:r>
            <a:endParaRPr lang="en-US" altLang="en-US" sz="2800" b="1">
              <a:latin typeface="Arial Narrow" pitchFamily="34" charset="0"/>
            </a:endParaRPr>
          </a:p>
          <a:p>
            <a:endParaRPr lang="en-US" altLang="en-US" sz="2800" b="1">
              <a:solidFill>
                <a:srgbClr val="0033CC"/>
              </a:solidFill>
              <a:latin typeface="Arial Narrow" pitchFamily="34" charset="0"/>
            </a:endParaRPr>
          </a:p>
          <a:p>
            <a:r>
              <a:rPr lang="en-US" altLang="en-US" sz="2800" b="1">
                <a:solidFill>
                  <a:srgbClr val="0033CC"/>
                </a:solidFill>
                <a:latin typeface="Arial Narrow" pitchFamily="34" charset="0"/>
              </a:rPr>
              <a:t>▼TOPIRAMATE</a:t>
            </a:r>
            <a:r>
              <a:rPr lang="en-US" altLang="en-US" sz="2800" b="1">
                <a:latin typeface="Arial Narrow" pitchFamily="34" charset="0"/>
              </a:rPr>
              <a:t> </a:t>
            </a:r>
            <a:r>
              <a:rPr lang="en-US" altLang="en-US" sz="2800">
                <a:latin typeface="Arial Narrow" pitchFamily="34" charset="0"/>
              </a:rPr>
              <a:t>(t</a:t>
            </a:r>
            <a:r>
              <a:rPr lang="en-US" altLang="en-US" sz="2800" baseline="-25000">
                <a:latin typeface="Arial Narrow" pitchFamily="34" charset="0"/>
              </a:rPr>
              <a:t>1/2</a:t>
            </a:r>
            <a:r>
              <a:rPr lang="en-US" altLang="en-US" sz="2800">
                <a:latin typeface="Arial Narrow" pitchFamily="34" charset="0"/>
              </a:rPr>
              <a:t> 21 h) is used as adjunctive treatment for</a:t>
            </a:r>
            <a:r>
              <a:rPr lang="en-US" altLang="en-US" sz="2800">
                <a:solidFill>
                  <a:srgbClr val="FFFF00"/>
                </a:solidFill>
                <a:latin typeface="Arial Narrow" pitchFamily="34" charset="0"/>
              </a:rPr>
              <a:t> </a:t>
            </a:r>
            <a:endParaRPr lang="en-US" altLang="en-US" sz="2800">
              <a:latin typeface="Arial Narrow" pitchFamily="34" charset="0"/>
            </a:endParaRPr>
          </a:p>
          <a:p>
            <a:r>
              <a:rPr lang="en-US" altLang="en-US" sz="2800">
                <a:latin typeface="Arial Narrow" pitchFamily="34" charset="0"/>
              </a:rPr>
              <a:t>partial seizure, with or without secondary generalization. </a:t>
            </a:r>
            <a:r>
              <a:rPr lang="en-US" altLang="en-US" sz="2800" b="1">
                <a:latin typeface="Arial Narrow" pitchFamily="34" charset="0"/>
              </a:rPr>
              <a:t>ARs:</a:t>
            </a:r>
            <a:r>
              <a:rPr lang="en-US" altLang="en-US" sz="2800">
                <a:solidFill>
                  <a:srgbClr val="FFFF00"/>
                </a:solidFill>
                <a:latin typeface="Arial Narrow" pitchFamily="34" charset="0"/>
              </a:rPr>
              <a:t> </a:t>
            </a:r>
            <a:endParaRPr lang="en-US" altLang="en-US" sz="2800">
              <a:latin typeface="Arial Narrow" pitchFamily="34" charset="0"/>
            </a:endParaRPr>
          </a:p>
          <a:p>
            <a:r>
              <a:rPr lang="en-US" altLang="en-US" sz="2800">
                <a:latin typeface="Arial Narrow" pitchFamily="34" charset="0"/>
              </a:rPr>
              <a:t>sedation, weight loss, acute myopia, raised intraocular pressure.</a:t>
            </a:r>
            <a:endParaRPr lang="en-US" altLang="en-US" sz="2800" b="1">
              <a:latin typeface="Arial Narrow" pitchFamily="34" charset="0"/>
            </a:endParaRPr>
          </a:p>
          <a:p>
            <a:endParaRPr lang="en-US" altLang="en-US" sz="2800" b="1">
              <a:solidFill>
                <a:srgbClr val="0033CC"/>
              </a:solidFill>
              <a:latin typeface="Arial Narrow" pitchFamily="34" charset="0"/>
            </a:endParaRPr>
          </a:p>
          <a:p>
            <a:r>
              <a:rPr lang="en-US" altLang="en-US" sz="2800" b="1">
                <a:solidFill>
                  <a:srgbClr val="0033CC"/>
                </a:solidFill>
                <a:latin typeface="Arial Narrow" pitchFamily="34" charset="0"/>
              </a:rPr>
              <a:t>▼ETHOSUXIMIDE</a:t>
            </a:r>
            <a:r>
              <a:rPr lang="en-US" altLang="en-US" sz="2800" b="1">
                <a:latin typeface="Arial Narrow" pitchFamily="34" charset="0"/>
              </a:rPr>
              <a:t> </a:t>
            </a:r>
            <a:r>
              <a:rPr lang="en-US" altLang="en-US" sz="2800">
                <a:latin typeface="Arial Narrow" pitchFamily="34" charset="0"/>
              </a:rPr>
              <a:t>(t</a:t>
            </a:r>
            <a:r>
              <a:rPr lang="en-US" altLang="en-US" sz="2800" baseline="-25000">
                <a:latin typeface="Arial Narrow" pitchFamily="34" charset="0"/>
              </a:rPr>
              <a:t>1/2</a:t>
            </a:r>
            <a:r>
              <a:rPr lang="en-US" altLang="en-US" sz="2800">
                <a:latin typeface="Arial Narrow" pitchFamily="34" charset="0"/>
              </a:rPr>
              <a:t> 55 h) blocks T-type calcium ion </a:t>
            </a:r>
          </a:p>
          <a:p>
            <a:r>
              <a:rPr lang="en-US" altLang="en-US" sz="2800">
                <a:latin typeface="Arial Narrow" pitchFamily="34" charset="0"/>
              </a:rPr>
              <a:t>channels. It is active in absence seizures (petit mal).</a:t>
            </a:r>
          </a:p>
          <a:p>
            <a:r>
              <a:rPr lang="en-US" altLang="en-US" sz="2800" b="1">
                <a:latin typeface="Arial Narrow" pitchFamily="34" charset="0"/>
              </a:rPr>
              <a:t>ARs:</a:t>
            </a:r>
            <a:r>
              <a:rPr lang="en-US" altLang="en-US" sz="2800">
                <a:latin typeface="Arial Narrow" pitchFamily="34" charset="0"/>
              </a:rPr>
              <a:t> gastric upset, CNS effects and allergic reactions.</a:t>
            </a:r>
          </a:p>
        </p:txBody>
      </p:sp>
    </p:spTree>
    <p:extLst>
      <p:ext uri="{BB962C8B-B14F-4D97-AF65-F5344CB8AC3E}">
        <p14:creationId xmlns:p14="http://schemas.microsoft.com/office/powerpoint/2010/main" val="2967342164"/>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60338" y="609600"/>
            <a:ext cx="8755062"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4000" b="1">
                <a:solidFill>
                  <a:srgbClr val="0033CC"/>
                </a:solidFill>
                <a:latin typeface="Arial Narrow" pitchFamily="34" charset="0"/>
              </a:rPr>
              <a:t>PRINCIPLES OF MANAGEMENT </a:t>
            </a:r>
          </a:p>
          <a:p>
            <a:r>
              <a:rPr lang="en-US" altLang="en-US" sz="2800" b="1">
                <a:solidFill>
                  <a:srgbClr val="0033CC"/>
                </a:solidFill>
                <a:latin typeface="Arial Narrow" pitchFamily="34" charset="0"/>
              </a:rPr>
              <a:t>(Clinical Parmacology – 9</a:t>
            </a:r>
            <a:r>
              <a:rPr lang="en-US" altLang="en-US" sz="2800" b="1" baseline="30000">
                <a:solidFill>
                  <a:srgbClr val="0033CC"/>
                </a:solidFill>
                <a:latin typeface="Arial Narrow" pitchFamily="34" charset="0"/>
              </a:rPr>
              <a:t>th</a:t>
            </a:r>
            <a:r>
              <a:rPr lang="en-US" altLang="en-US" sz="2800" b="1">
                <a:solidFill>
                  <a:srgbClr val="0033CC"/>
                </a:solidFill>
                <a:latin typeface="Arial Narrow" pitchFamily="34" charset="0"/>
              </a:rPr>
              <a:t> Ed., 2003)</a:t>
            </a:r>
          </a:p>
          <a:p>
            <a:endParaRPr lang="en-US" altLang="en-US" sz="3600" b="1">
              <a:solidFill>
                <a:srgbClr val="0033CC"/>
              </a:solidFill>
              <a:latin typeface="Arial Narrow" pitchFamily="34" charset="0"/>
            </a:endParaRPr>
          </a:p>
          <a:p>
            <a:pPr>
              <a:buFontTx/>
              <a:buChar char="•"/>
            </a:pPr>
            <a:r>
              <a:rPr lang="en-US" altLang="en-US" sz="2800">
                <a:latin typeface="Arial Narrow" pitchFamily="34" charset="0"/>
              </a:rPr>
              <a:t> </a:t>
            </a:r>
            <a:r>
              <a:rPr lang="en-US" altLang="en-US" sz="2900">
                <a:latin typeface="Arial Narrow" pitchFamily="34" charset="0"/>
              </a:rPr>
              <a:t>Any causative factor must be treated (cerebral neoplasm etc).</a:t>
            </a:r>
          </a:p>
          <a:p>
            <a:pPr>
              <a:buFontTx/>
              <a:buChar char="•"/>
            </a:pPr>
            <a:r>
              <a:rPr lang="en-US" altLang="en-US" sz="2900">
                <a:latin typeface="Arial Narrow" pitchFamily="34" charset="0"/>
              </a:rPr>
              <a:t> Educate the patient about the disease, duration of treatment</a:t>
            </a:r>
          </a:p>
          <a:p>
            <a:r>
              <a:rPr lang="en-US" altLang="en-US" sz="2900">
                <a:latin typeface="Arial Narrow" pitchFamily="34" charset="0"/>
              </a:rPr>
              <a:t>   and </a:t>
            </a:r>
            <a:r>
              <a:rPr lang="en-US" altLang="en-US" sz="2900" i="1">
                <a:latin typeface="Arial Narrow" pitchFamily="34" charset="0"/>
              </a:rPr>
              <a:t>need for compliance</a:t>
            </a:r>
            <a:r>
              <a:rPr lang="en-US" altLang="en-US" sz="2900">
                <a:latin typeface="Arial Narrow" pitchFamily="34" charset="0"/>
              </a:rPr>
              <a:t>.</a:t>
            </a:r>
          </a:p>
          <a:p>
            <a:pPr>
              <a:buFontTx/>
              <a:buChar char="•"/>
            </a:pPr>
            <a:r>
              <a:rPr lang="en-US" altLang="en-US" sz="2900">
                <a:latin typeface="Arial Narrow" pitchFamily="34" charset="0"/>
              </a:rPr>
              <a:t> Avoid precipitating factor (alcohol, sleep deprivation, emotional</a:t>
            </a:r>
          </a:p>
          <a:p>
            <a:r>
              <a:rPr lang="en-US" altLang="en-US" sz="2900">
                <a:latin typeface="Arial Narrow" pitchFamily="34" charset="0"/>
              </a:rPr>
              <a:t>   stress, and caffeine).</a:t>
            </a:r>
          </a:p>
          <a:p>
            <a:pPr>
              <a:buFontTx/>
              <a:buChar char="•"/>
            </a:pPr>
            <a:r>
              <a:rPr lang="en-US" altLang="en-US" sz="2900">
                <a:latin typeface="Arial Narrow" pitchFamily="34" charset="0"/>
              </a:rPr>
              <a:t> Anticipate natural variation: fits may occur around menstrual</a:t>
            </a:r>
          </a:p>
          <a:p>
            <a:r>
              <a:rPr lang="en-US" altLang="en-US" sz="2900">
                <a:latin typeface="Arial Narrow" pitchFamily="34" charset="0"/>
              </a:rPr>
              <a:t>   periods in women – catamenial (monthly) epilepsy.</a:t>
            </a:r>
          </a:p>
          <a:p>
            <a:pPr>
              <a:buFontTx/>
              <a:buChar char="•"/>
            </a:pPr>
            <a:r>
              <a:rPr lang="en-US" altLang="en-US" sz="2900">
                <a:latin typeface="Arial Narrow" pitchFamily="34" charset="0"/>
              </a:rPr>
              <a:t> Give antiepileptics only if seizure type and frequency require it</a:t>
            </a:r>
          </a:p>
          <a:p>
            <a:r>
              <a:rPr lang="en-US" altLang="en-US" sz="2900">
                <a:latin typeface="Arial Narrow" pitchFamily="34" charset="0"/>
              </a:rPr>
              <a:t>   (e.g. more than one fit every 6–12 months).</a:t>
            </a:r>
          </a:p>
        </p:txBody>
      </p:sp>
    </p:spTree>
    <p:extLst>
      <p:ext uri="{BB962C8B-B14F-4D97-AF65-F5344CB8AC3E}">
        <p14:creationId xmlns:p14="http://schemas.microsoft.com/office/powerpoint/2010/main" val="4222231144"/>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90788"/>
            <a:ext cx="8763000" cy="41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p:cNvSpPr txBox="1">
            <a:spLocks noChangeArrowheads="1"/>
          </p:cNvSpPr>
          <p:nvPr/>
        </p:nvSpPr>
        <p:spPr bwMode="auto">
          <a:xfrm>
            <a:off x="422275" y="1919288"/>
            <a:ext cx="8340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b="1">
                <a:solidFill>
                  <a:srgbClr val="0033CC"/>
                </a:solidFill>
              </a:rPr>
              <a:t>MAIN INDICATIONS OF ANTIEPILEPTIC DRUGS</a:t>
            </a:r>
            <a:r>
              <a:rPr lang="bg-BG" altLang="en-US" sz="2800" b="1">
                <a:solidFill>
                  <a:srgbClr val="0033CC"/>
                </a:solidFill>
              </a:rPr>
              <a:t> </a:t>
            </a:r>
            <a:endParaRPr lang="en-US" altLang="en-US" sz="2800" b="1">
              <a:solidFill>
                <a:srgbClr val="0033CC"/>
              </a:solidFill>
            </a:endParaRPr>
          </a:p>
        </p:txBody>
      </p:sp>
      <p:pic>
        <p:nvPicPr>
          <p:cNvPr id="25604" name="Picture 4" descr="ANd9GcQyvwnRkLTBVkbp1DASyW5d98X5ZQUwnRfvvAF67vWOQMOQLas&amp;t=1&amp;usg=__FfnRlbCZmXmDPlRx-WKzYjPO3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0"/>
            <a:ext cx="2057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ANd9GcTa_jsSAhCCMgfz2tSaNoINQ5pTdudAo_W-zCBpXZJPO8ToQqWaW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152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698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altLang="en-US" dirty="0" err="1"/>
              <a:t>Antibacterials</a:t>
            </a:r>
            <a:r>
              <a:rPr lang="en-US" altLang="en-US" dirty="0"/>
              <a:t/>
            </a:r>
            <a:br>
              <a:rPr lang="en-US" altLang="en-US" dirty="0"/>
            </a:br>
            <a:r>
              <a:rPr lang="en-US" altLang="en-US" sz="3600" dirty="0" err="1"/>
              <a:t>Penicillins</a:t>
            </a:r>
            <a:endParaRPr lang="en-US" dirty="0"/>
          </a:p>
        </p:txBody>
      </p:sp>
      <p:sp>
        <p:nvSpPr>
          <p:cNvPr id="3" name="Content Placeholder 2"/>
          <p:cNvSpPr>
            <a:spLocks noGrp="1"/>
          </p:cNvSpPr>
          <p:nvPr>
            <p:ph idx="1"/>
          </p:nvPr>
        </p:nvSpPr>
        <p:spPr>
          <a:xfrm>
            <a:off x="457200" y="1447800"/>
            <a:ext cx="8229600" cy="4876800"/>
          </a:xfrm>
        </p:spPr>
        <p:txBody>
          <a:bodyPr>
            <a:normAutofit lnSpcReduction="10000"/>
          </a:bodyPr>
          <a:lstStyle/>
          <a:p>
            <a:pPr>
              <a:lnSpc>
                <a:spcPct val="90000"/>
              </a:lnSpc>
            </a:pPr>
            <a:r>
              <a:rPr lang="en-US" altLang="en-US" u="sng" dirty="0" err="1"/>
              <a:t>Aminopenicillins</a:t>
            </a:r>
            <a:r>
              <a:rPr lang="en-US" altLang="en-US" u="sng" dirty="0"/>
              <a:t> (Broad Spectrum)</a:t>
            </a:r>
            <a:r>
              <a:rPr lang="en-US" altLang="en-US" dirty="0"/>
              <a:t> </a:t>
            </a:r>
          </a:p>
          <a:p>
            <a:pPr>
              <a:lnSpc>
                <a:spcPct val="90000"/>
              </a:lnSpc>
              <a:buFontTx/>
              <a:buNone/>
            </a:pPr>
            <a:r>
              <a:rPr lang="en-US" altLang="en-US" dirty="0"/>
              <a:t>   Amoxicillin (</a:t>
            </a:r>
            <a:r>
              <a:rPr lang="en-US" altLang="en-US" dirty="0" err="1"/>
              <a:t>Amoxil</a:t>
            </a:r>
            <a:r>
              <a:rPr lang="en-US" altLang="en-US" dirty="0"/>
              <a:t>), </a:t>
            </a:r>
            <a:r>
              <a:rPr lang="en-US" altLang="en-US" dirty="0" smtClean="0"/>
              <a:t>Ampicillin, </a:t>
            </a:r>
            <a:r>
              <a:rPr lang="en-US" altLang="en-US" dirty="0" err="1"/>
              <a:t>Bacampicillin</a:t>
            </a:r>
            <a:r>
              <a:rPr lang="en-US" altLang="en-US" dirty="0"/>
              <a:t> HCL (</a:t>
            </a:r>
            <a:r>
              <a:rPr lang="en-US" altLang="en-US" dirty="0" err="1"/>
              <a:t>Spectrobid</a:t>
            </a:r>
            <a:r>
              <a:rPr lang="en-US" altLang="en-US" dirty="0"/>
              <a:t>)</a:t>
            </a:r>
          </a:p>
          <a:p>
            <a:pPr>
              <a:lnSpc>
                <a:spcPct val="90000"/>
              </a:lnSpc>
              <a:buFontTx/>
              <a:buNone/>
            </a:pPr>
            <a:r>
              <a:rPr lang="en-US" altLang="en-US" dirty="0"/>
              <a:t> - </a:t>
            </a:r>
            <a:r>
              <a:rPr lang="en-US" altLang="en-US" dirty="0" smtClean="0"/>
              <a:t>effective against both Gram </a:t>
            </a:r>
            <a:r>
              <a:rPr lang="en-US" altLang="en-US" dirty="0"/>
              <a:t>+ &amp; Gram </a:t>
            </a:r>
            <a:r>
              <a:rPr lang="en-US" altLang="en-US" dirty="0" smtClean="0"/>
              <a:t>- bacteria</a:t>
            </a:r>
            <a:endParaRPr lang="en-US" altLang="en-US" dirty="0"/>
          </a:p>
          <a:p>
            <a:pPr>
              <a:lnSpc>
                <a:spcPct val="90000"/>
              </a:lnSpc>
              <a:buFontTx/>
              <a:buNone/>
            </a:pPr>
            <a:r>
              <a:rPr lang="en-US" altLang="en-US" dirty="0"/>
              <a:t> - Costlier </a:t>
            </a:r>
          </a:p>
          <a:p>
            <a:pPr>
              <a:lnSpc>
                <a:spcPct val="90000"/>
              </a:lnSpc>
              <a:buFontTx/>
              <a:buNone/>
            </a:pPr>
            <a:r>
              <a:rPr lang="en-US" altLang="en-US" dirty="0"/>
              <a:t> - Inactivated by beta-lactamases = ineffective against </a:t>
            </a:r>
            <a:r>
              <a:rPr lang="en-US" altLang="en-US" i="1" dirty="0"/>
              <a:t>Staphylococcus </a:t>
            </a:r>
            <a:r>
              <a:rPr lang="en-US" altLang="en-US" i="1" dirty="0" err="1"/>
              <a:t>aureus</a:t>
            </a:r>
            <a:r>
              <a:rPr lang="en-US" altLang="en-US" i="1" dirty="0"/>
              <a:t> (staph. A)</a:t>
            </a:r>
            <a:endParaRPr lang="en-US" altLang="en-US" dirty="0"/>
          </a:p>
          <a:p>
            <a:pPr>
              <a:lnSpc>
                <a:spcPct val="90000"/>
              </a:lnSpc>
              <a:buFontTx/>
              <a:buNone/>
            </a:pPr>
            <a:r>
              <a:rPr lang="en-US" altLang="en-US" dirty="0"/>
              <a:t> - Amoxicillin = most prescribed PCN derivative for adults &amp; children</a:t>
            </a:r>
          </a:p>
          <a:p>
            <a:endParaRPr lang="en-US" dirty="0"/>
          </a:p>
        </p:txBody>
      </p:sp>
    </p:spTree>
    <p:extLst>
      <p:ext uri="{BB962C8B-B14F-4D97-AF65-F5344CB8AC3E}">
        <p14:creationId xmlns:p14="http://schemas.microsoft.com/office/powerpoint/2010/main" val="3495858844"/>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28600" y="434975"/>
            <a:ext cx="6980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4400" b="1">
                <a:solidFill>
                  <a:schemeClr val="accent2"/>
                </a:solidFill>
                <a:latin typeface="Arial Narrow" pitchFamily="34" charset="0"/>
              </a:rPr>
              <a:t>Anticonvulsive drugs of choice</a:t>
            </a:r>
          </a:p>
        </p:txBody>
      </p:sp>
      <p:sp>
        <p:nvSpPr>
          <p:cNvPr id="26627" name="Text Box 3"/>
          <p:cNvSpPr txBox="1">
            <a:spLocks noChangeArrowheads="1"/>
          </p:cNvSpPr>
          <p:nvPr/>
        </p:nvSpPr>
        <p:spPr bwMode="auto">
          <a:xfrm>
            <a:off x="152400" y="1371600"/>
            <a:ext cx="76009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b="1">
                <a:solidFill>
                  <a:srgbClr val="FF0066"/>
                </a:solidFill>
                <a:latin typeface="Arial Narrow" pitchFamily="34" charset="0"/>
              </a:rPr>
              <a:t>Grand mal: </a:t>
            </a:r>
            <a:r>
              <a:rPr lang="en-US" altLang="en-US" i="1">
                <a:solidFill>
                  <a:srgbClr val="FF0066"/>
                </a:solidFill>
                <a:latin typeface="Arial Narrow" pitchFamily="34" charset="0"/>
              </a:rPr>
              <a:t>I choice</a:t>
            </a:r>
            <a:r>
              <a:rPr lang="en-US" altLang="en-US">
                <a:solidFill>
                  <a:srgbClr val="FF0066"/>
                </a:solidFill>
                <a:latin typeface="Arial Narrow" pitchFamily="34" charset="0"/>
              </a:rPr>
              <a:t> </a:t>
            </a:r>
            <a:r>
              <a:rPr lang="en-US" altLang="en-US">
                <a:latin typeface="Arial Narrow" pitchFamily="34" charset="0"/>
              </a:rPr>
              <a:t>– </a:t>
            </a:r>
            <a:r>
              <a:rPr lang="en-US" altLang="en-US" sz="2800">
                <a:latin typeface="Arial Narrow" pitchFamily="34" charset="0"/>
              </a:rPr>
              <a:t>valproate or</a:t>
            </a:r>
            <a:r>
              <a:rPr lang="bg-BG" altLang="en-US" sz="2800">
                <a:latin typeface="Arial Narrow" pitchFamily="34" charset="0"/>
              </a:rPr>
              <a:t> </a:t>
            </a:r>
            <a:r>
              <a:rPr lang="en-US" altLang="en-US" sz="2800">
                <a:latin typeface="Arial Narrow" pitchFamily="34" charset="0"/>
              </a:rPr>
              <a:t>Lamotrigine</a:t>
            </a:r>
            <a:r>
              <a:rPr lang="en-US" altLang="en-US" sz="2800">
                <a:solidFill>
                  <a:srgbClr val="FF0066"/>
                </a:solidFill>
                <a:latin typeface="Arial Narrow" pitchFamily="34" charset="0"/>
              </a:rPr>
              <a:t> </a:t>
            </a:r>
          </a:p>
          <a:p>
            <a:r>
              <a:rPr lang="en-US" altLang="en-US" sz="2800" i="1"/>
              <a:t>Alternative</a:t>
            </a:r>
            <a:r>
              <a:rPr lang="en-US" altLang="en-US" sz="2800">
                <a:latin typeface="Arial Narrow" pitchFamily="34" charset="0"/>
              </a:rPr>
              <a:t> – </a:t>
            </a:r>
            <a:r>
              <a:rPr lang="bg-BG" altLang="en-US" sz="2800">
                <a:latin typeface="Arial Narrow" pitchFamily="34" charset="0"/>
              </a:rPr>
              <a:t>Carbamazepine, Topiramate </a:t>
            </a:r>
            <a:r>
              <a:rPr lang="en-US" altLang="en-US" sz="2800">
                <a:latin typeface="Arial Narrow" pitchFamily="34" charset="0"/>
              </a:rPr>
              <a:t>or</a:t>
            </a:r>
            <a:r>
              <a:rPr lang="bg-BG" altLang="en-US" sz="2800">
                <a:latin typeface="Arial Narrow" pitchFamily="34" charset="0"/>
              </a:rPr>
              <a:t> Phenytoin</a:t>
            </a:r>
            <a:endParaRPr lang="en-US" altLang="en-US" sz="2800">
              <a:latin typeface="Arial Narrow" pitchFamily="34" charset="0"/>
            </a:endParaRPr>
          </a:p>
        </p:txBody>
      </p:sp>
      <p:sp>
        <p:nvSpPr>
          <p:cNvPr id="26628" name="Text Box 4"/>
          <p:cNvSpPr txBox="1">
            <a:spLocks noChangeArrowheads="1"/>
          </p:cNvSpPr>
          <p:nvPr/>
        </p:nvSpPr>
        <p:spPr bwMode="auto">
          <a:xfrm>
            <a:off x="152400" y="2590800"/>
            <a:ext cx="6743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b="1">
                <a:solidFill>
                  <a:schemeClr val="accent2"/>
                </a:solidFill>
                <a:latin typeface="Arial Narrow" pitchFamily="34" charset="0"/>
              </a:rPr>
              <a:t>Petit mal: </a:t>
            </a:r>
            <a:r>
              <a:rPr lang="en-US" altLang="en-US" sz="2800" i="1">
                <a:solidFill>
                  <a:srgbClr val="FF0066"/>
                </a:solidFill>
              </a:rPr>
              <a:t>I choice</a:t>
            </a:r>
            <a:r>
              <a:rPr lang="en-US" altLang="en-US">
                <a:solidFill>
                  <a:schemeClr val="accent2"/>
                </a:solidFill>
                <a:latin typeface="Arial Narrow" pitchFamily="34" charset="0"/>
              </a:rPr>
              <a:t> </a:t>
            </a:r>
            <a:r>
              <a:rPr lang="en-US" altLang="en-US">
                <a:latin typeface="Arial Narrow" pitchFamily="34" charset="0"/>
              </a:rPr>
              <a:t>– </a:t>
            </a:r>
            <a:r>
              <a:rPr lang="en-US" altLang="en-US" sz="2800">
                <a:latin typeface="Arial Narrow" pitchFamily="34" charset="0"/>
              </a:rPr>
              <a:t>Ehosuximide or</a:t>
            </a:r>
            <a:r>
              <a:rPr lang="bg-BG" altLang="en-US" sz="2800">
                <a:latin typeface="Arial Narrow" pitchFamily="34" charset="0"/>
              </a:rPr>
              <a:t> </a:t>
            </a:r>
            <a:r>
              <a:rPr lang="en-US" altLang="en-US" sz="2800">
                <a:latin typeface="Arial Narrow" pitchFamily="34" charset="0"/>
              </a:rPr>
              <a:t>valproate</a:t>
            </a:r>
            <a:r>
              <a:rPr lang="bg-BG" altLang="en-US" sz="2800" b="1">
                <a:solidFill>
                  <a:schemeClr val="accent2"/>
                </a:solidFill>
                <a:latin typeface="Arial Narrow" pitchFamily="34" charset="0"/>
              </a:rPr>
              <a:t> </a:t>
            </a:r>
          </a:p>
          <a:p>
            <a:r>
              <a:rPr lang="en-US" altLang="en-US" sz="2800" i="1">
                <a:solidFill>
                  <a:schemeClr val="accent2"/>
                </a:solidFill>
                <a:latin typeface="Arial Narrow" pitchFamily="34" charset="0"/>
              </a:rPr>
              <a:t>Alternative</a:t>
            </a:r>
            <a:r>
              <a:rPr lang="en-US" altLang="en-US" sz="2800" b="1">
                <a:solidFill>
                  <a:schemeClr val="accent2"/>
                </a:solidFill>
                <a:latin typeface="Arial Narrow" pitchFamily="34" charset="0"/>
              </a:rPr>
              <a:t> </a:t>
            </a:r>
            <a:r>
              <a:rPr lang="en-US" altLang="en-US" sz="2800">
                <a:latin typeface="Arial Narrow" pitchFamily="34" charset="0"/>
              </a:rPr>
              <a:t>– Clonazepam or</a:t>
            </a:r>
            <a:r>
              <a:rPr lang="bg-BG" altLang="en-US" sz="2800">
                <a:latin typeface="Arial Narrow" pitchFamily="34" charset="0"/>
              </a:rPr>
              <a:t> </a:t>
            </a:r>
            <a:r>
              <a:rPr lang="en-US" altLang="en-US" sz="2800">
                <a:latin typeface="Arial Narrow" pitchFamily="34" charset="0"/>
              </a:rPr>
              <a:t>Lamotrigine</a:t>
            </a:r>
            <a:r>
              <a:rPr lang="bg-BG" altLang="en-US" sz="2800" b="1">
                <a:latin typeface="Arial Narrow" pitchFamily="34" charset="0"/>
              </a:rPr>
              <a:t> </a:t>
            </a:r>
            <a:endParaRPr lang="en-US" altLang="en-US" sz="2800" b="1">
              <a:latin typeface="Arial Narrow" pitchFamily="34" charset="0"/>
            </a:endParaRPr>
          </a:p>
        </p:txBody>
      </p:sp>
      <p:sp>
        <p:nvSpPr>
          <p:cNvPr id="26629" name="Text Box 5"/>
          <p:cNvSpPr txBox="1">
            <a:spLocks noChangeArrowheads="1"/>
          </p:cNvSpPr>
          <p:nvPr/>
        </p:nvSpPr>
        <p:spPr bwMode="auto">
          <a:xfrm>
            <a:off x="152400" y="3671888"/>
            <a:ext cx="828198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b="1">
                <a:latin typeface="Arial Narrow" pitchFamily="34" charset="0"/>
              </a:rPr>
              <a:t>Partial seizures: </a:t>
            </a:r>
            <a:r>
              <a:rPr lang="en-US" altLang="en-US" sz="2800" i="1">
                <a:solidFill>
                  <a:srgbClr val="FF0066"/>
                </a:solidFill>
              </a:rPr>
              <a:t>I choice</a:t>
            </a:r>
            <a:r>
              <a:rPr lang="en-US" altLang="en-US">
                <a:latin typeface="Arial Narrow" pitchFamily="34" charset="0"/>
              </a:rPr>
              <a:t> – </a:t>
            </a:r>
            <a:r>
              <a:rPr lang="en-US" altLang="en-US" sz="2800">
                <a:latin typeface="Arial Narrow" pitchFamily="34" charset="0"/>
              </a:rPr>
              <a:t>Carbamazepine or</a:t>
            </a:r>
            <a:endParaRPr lang="bg-BG" altLang="en-US" sz="2800">
              <a:latin typeface="Arial Narrow" pitchFamily="34" charset="0"/>
            </a:endParaRPr>
          </a:p>
          <a:p>
            <a:r>
              <a:rPr lang="en-US" altLang="en-US" sz="2800">
                <a:latin typeface="Arial Narrow" pitchFamily="34" charset="0"/>
              </a:rPr>
              <a:t>valproate</a:t>
            </a:r>
          </a:p>
          <a:p>
            <a:r>
              <a:rPr lang="en-US" altLang="en-US" sz="2800" i="1"/>
              <a:t>Alternative</a:t>
            </a:r>
            <a:r>
              <a:rPr lang="en-US" altLang="en-US" sz="2800">
                <a:latin typeface="Arial Narrow" pitchFamily="34" charset="0"/>
              </a:rPr>
              <a:t> – Phenytoin, Lamotrigine, Vigabatrin, Topiramate</a:t>
            </a:r>
          </a:p>
        </p:txBody>
      </p:sp>
      <p:sp>
        <p:nvSpPr>
          <p:cNvPr id="26630" name="Text Box 6"/>
          <p:cNvSpPr txBox="1">
            <a:spLocks noChangeArrowheads="1"/>
          </p:cNvSpPr>
          <p:nvPr/>
        </p:nvSpPr>
        <p:spPr bwMode="auto">
          <a:xfrm>
            <a:off x="242888" y="5394325"/>
            <a:ext cx="8596312" cy="10064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b="1">
                <a:solidFill>
                  <a:schemeClr val="bg1"/>
                </a:solidFill>
                <a:latin typeface="Arial Narrow" pitchFamily="34" charset="0"/>
              </a:rPr>
              <a:t>Status epilepticus: </a:t>
            </a:r>
            <a:r>
              <a:rPr lang="en-US" altLang="en-US" i="1">
                <a:solidFill>
                  <a:schemeClr val="bg1"/>
                </a:solidFill>
                <a:latin typeface="Arial Narrow" pitchFamily="34" charset="0"/>
              </a:rPr>
              <a:t>I choice</a:t>
            </a:r>
            <a:r>
              <a:rPr lang="en-US" altLang="en-US">
                <a:solidFill>
                  <a:schemeClr val="bg1"/>
                </a:solidFill>
                <a:latin typeface="Arial Narrow" pitchFamily="34" charset="0"/>
              </a:rPr>
              <a:t> – </a:t>
            </a:r>
            <a:r>
              <a:rPr lang="en-US" altLang="en-US" sz="2800">
                <a:solidFill>
                  <a:schemeClr val="bg1"/>
                </a:solidFill>
                <a:latin typeface="Arial Narrow" pitchFamily="34" charset="0"/>
              </a:rPr>
              <a:t>Diazepam or</a:t>
            </a:r>
            <a:r>
              <a:rPr lang="bg-BG" altLang="en-US" sz="2800">
                <a:solidFill>
                  <a:schemeClr val="bg1"/>
                </a:solidFill>
                <a:latin typeface="Arial Narrow" pitchFamily="34" charset="0"/>
              </a:rPr>
              <a:t> </a:t>
            </a:r>
            <a:r>
              <a:rPr lang="en-US" altLang="en-US" sz="2800">
                <a:solidFill>
                  <a:schemeClr val="bg1"/>
                </a:solidFill>
                <a:latin typeface="Arial Narrow" pitchFamily="34" charset="0"/>
              </a:rPr>
              <a:t>Lorazepam (i.v.)</a:t>
            </a:r>
            <a:endParaRPr lang="en-US" altLang="en-US">
              <a:solidFill>
                <a:schemeClr val="bg1"/>
              </a:solidFill>
              <a:latin typeface="Arial Narrow" pitchFamily="34" charset="0"/>
            </a:endParaRPr>
          </a:p>
          <a:p>
            <a:r>
              <a:rPr lang="en-US" altLang="en-US" sz="2800" i="1">
                <a:solidFill>
                  <a:schemeClr val="bg1"/>
                </a:solidFill>
              </a:rPr>
              <a:t>Alternative</a:t>
            </a:r>
            <a:r>
              <a:rPr lang="en-US" altLang="en-US" sz="2800">
                <a:solidFill>
                  <a:schemeClr val="bg1"/>
                </a:solidFill>
                <a:latin typeface="Arial Narrow" pitchFamily="34" charset="0"/>
              </a:rPr>
              <a:t> – Phenobarbital (i.m./i/v.)</a:t>
            </a:r>
          </a:p>
        </p:txBody>
      </p:sp>
    </p:spTree>
    <p:extLst>
      <p:ext uri="{BB962C8B-B14F-4D97-AF65-F5344CB8AC3E}">
        <p14:creationId xmlns:p14="http://schemas.microsoft.com/office/powerpoint/2010/main" val="2493387619"/>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93925"/>
            <a:ext cx="86868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202113"/>
            <a:ext cx="47244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2173288" y="5546725"/>
            <a:ext cx="4456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000" b="1" i="1">
                <a:solidFill>
                  <a:srgbClr val="FF3300"/>
                </a:solidFill>
              </a:rPr>
              <a:t>Patient in opisthotonus (grand mal)</a:t>
            </a:r>
          </a:p>
        </p:txBody>
      </p:sp>
      <p:sp>
        <p:nvSpPr>
          <p:cNvPr id="27653" name="Text Box 5"/>
          <p:cNvSpPr txBox="1">
            <a:spLocks noChangeArrowheads="1"/>
          </p:cNvSpPr>
          <p:nvPr/>
        </p:nvSpPr>
        <p:spPr bwMode="auto">
          <a:xfrm>
            <a:off x="193675" y="1162050"/>
            <a:ext cx="85693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4200" b="1" i="1">
                <a:solidFill>
                  <a:srgbClr val="0033CC"/>
                </a:solidFill>
                <a:latin typeface="Arial Narrow" pitchFamily="34" charset="0"/>
              </a:rPr>
              <a:t>Treatment of status epilepticus in adults</a:t>
            </a:r>
          </a:p>
        </p:txBody>
      </p:sp>
    </p:spTree>
    <p:extLst>
      <p:ext uri="{BB962C8B-B14F-4D97-AF65-F5344CB8AC3E}">
        <p14:creationId xmlns:p14="http://schemas.microsoft.com/office/powerpoint/2010/main" val="2383164009"/>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52400" y="393700"/>
            <a:ext cx="8767763"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a:r>
              <a:rPr lang="en-US" altLang="en-US" sz="2900" b="1">
                <a:solidFill>
                  <a:srgbClr val="0033CC"/>
                </a:solidFill>
                <a:latin typeface="Arial Narrow" pitchFamily="34" charset="0"/>
              </a:rPr>
              <a:t>GENERAL GUIDE TO ANTIEPILEPSY PHARMACOTHERAPY</a:t>
            </a:r>
            <a:endParaRPr lang="bg-BG" altLang="en-US" sz="2900" b="1">
              <a:solidFill>
                <a:srgbClr val="0033CC"/>
              </a:solidFill>
              <a:latin typeface="Arial Narrow" pitchFamily="34" charset="0"/>
            </a:endParaRPr>
          </a:p>
          <a:p>
            <a:pPr marL="342900" indent="-342900"/>
            <a:endParaRPr lang="en-US" altLang="en-US" sz="2800">
              <a:latin typeface="Arial Narrow" pitchFamily="34" charset="0"/>
            </a:endParaRPr>
          </a:p>
          <a:p>
            <a:pPr marL="342900" indent="-342900"/>
            <a:r>
              <a:rPr lang="en-US" altLang="en-US" sz="2800" b="1">
                <a:solidFill>
                  <a:srgbClr val="0033CC"/>
                </a:solidFill>
                <a:latin typeface="Arial Narrow" pitchFamily="34" charset="0"/>
              </a:rPr>
              <a:t>(1) </a:t>
            </a:r>
            <a:r>
              <a:rPr lang="bg-BG" altLang="en-US" sz="2800">
                <a:latin typeface="Arial Narrow" pitchFamily="34" charset="0"/>
              </a:rPr>
              <a:t>The decision whether or not to initiate drug therapy after </a:t>
            </a:r>
            <a:r>
              <a:rPr lang="en-US" altLang="en-US" sz="2800">
                <a:latin typeface="Arial Narrow" pitchFamily="34" charset="0"/>
              </a:rPr>
              <a:t>a </a:t>
            </a:r>
          </a:p>
          <a:p>
            <a:pPr marL="342900" indent="-342900"/>
            <a:r>
              <a:rPr lang="bg-BG" altLang="en-US" sz="2800">
                <a:latin typeface="Arial Narrow" pitchFamily="34" charset="0"/>
              </a:rPr>
              <a:t>sin</a:t>
            </a:r>
            <a:r>
              <a:rPr lang="en-US" altLang="en-US" sz="2800">
                <a:latin typeface="Arial Narrow" pitchFamily="34" charset="0"/>
              </a:rPr>
              <a:t>gle seizure remains controversial since approximately 25% </a:t>
            </a:r>
          </a:p>
          <a:p>
            <a:pPr marL="342900" indent="-342900"/>
            <a:r>
              <a:rPr lang="en-US" altLang="en-US" sz="2800">
                <a:latin typeface="Arial Narrow" pitchFamily="34" charset="0"/>
              </a:rPr>
              <a:t>of patients may not have another seizure.</a:t>
            </a:r>
          </a:p>
          <a:p>
            <a:pPr marL="342900" indent="-342900"/>
            <a:r>
              <a:rPr lang="en-US" altLang="en-US" sz="2800" b="1">
                <a:solidFill>
                  <a:srgbClr val="0033CC"/>
                </a:solidFill>
                <a:latin typeface="Arial Narrow" pitchFamily="34" charset="0"/>
              </a:rPr>
              <a:t>(2)</a:t>
            </a:r>
            <a:r>
              <a:rPr lang="en-US" altLang="en-US" sz="2800">
                <a:latin typeface="Arial Narrow" pitchFamily="34" charset="0"/>
              </a:rPr>
              <a:t> Therapy should start with a single drug (70% of patients can</a:t>
            </a:r>
          </a:p>
          <a:p>
            <a:pPr marL="342900" indent="-342900"/>
            <a:r>
              <a:rPr lang="en-US" altLang="en-US" sz="2800">
                <a:latin typeface="Arial Narrow" pitchFamily="34" charset="0"/>
              </a:rPr>
              <a:t>be </a:t>
            </a:r>
            <a:r>
              <a:rPr lang="en-US" altLang="en-US" sz="2800" i="1">
                <a:latin typeface="Arial Narrow" pitchFamily="34" charset="0"/>
              </a:rPr>
              <a:t>controlled on one drug </a:t>
            </a:r>
            <a:r>
              <a:rPr lang="en-US" altLang="en-US" sz="2800">
                <a:latin typeface="Arial Narrow" pitchFamily="34" charset="0"/>
              </a:rPr>
              <a:t>(monotherapy).</a:t>
            </a:r>
          </a:p>
          <a:p>
            <a:pPr marL="342900" indent="-342900"/>
            <a:r>
              <a:rPr lang="en-US" altLang="en-US" sz="2800" b="1">
                <a:solidFill>
                  <a:srgbClr val="0033CC"/>
                </a:solidFill>
                <a:latin typeface="Arial Narrow" pitchFamily="34" charset="0"/>
              </a:rPr>
              <a:t>(3)</a:t>
            </a:r>
            <a:r>
              <a:rPr lang="en-US" altLang="en-US" sz="2800">
                <a:latin typeface="Arial Narrow" pitchFamily="34" charset="0"/>
              </a:rPr>
              <a:t> Anticonvulsant drug therapy should be appropriate to the type</a:t>
            </a:r>
          </a:p>
          <a:p>
            <a:pPr marL="342900" indent="-342900"/>
            <a:r>
              <a:rPr lang="en-US" altLang="en-US" sz="2800">
                <a:latin typeface="Arial Narrow" pitchFamily="34" charset="0"/>
              </a:rPr>
              <a:t>of seizure.</a:t>
            </a:r>
          </a:p>
          <a:p>
            <a:pPr marL="342900" indent="-342900"/>
            <a:r>
              <a:rPr lang="en-US" altLang="en-US" sz="2800">
                <a:latin typeface="Arial Narrow" pitchFamily="34" charset="0"/>
              </a:rPr>
              <a:t>(</a:t>
            </a:r>
            <a:r>
              <a:rPr lang="en-US" altLang="en-US" sz="2800" b="1">
                <a:solidFill>
                  <a:srgbClr val="0033CC"/>
                </a:solidFill>
                <a:latin typeface="Arial Narrow" pitchFamily="34" charset="0"/>
              </a:rPr>
              <a:t>4)</a:t>
            </a:r>
            <a:r>
              <a:rPr lang="en-US" altLang="en-US" sz="2800">
                <a:latin typeface="Arial Narrow" pitchFamily="34" charset="0"/>
              </a:rPr>
              <a:t> The choice of drugs is also determined by the patient’s age</a:t>
            </a:r>
          </a:p>
          <a:p>
            <a:pPr marL="342900" indent="-342900"/>
            <a:r>
              <a:rPr lang="en-US" altLang="en-US" sz="2800">
                <a:latin typeface="Arial Narrow" pitchFamily="34" charset="0"/>
              </a:rPr>
              <a:t>and sex</a:t>
            </a:r>
            <a:r>
              <a:rPr lang="bg-BG" altLang="en-US" sz="2800">
                <a:latin typeface="Arial Narrow" pitchFamily="34" charset="0"/>
              </a:rPr>
              <a:t>.</a:t>
            </a:r>
            <a:endParaRPr lang="en-US" altLang="en-US" sz="2800">
              <a:latin typeface="Arial Narrow" pitchFamily="34" charset="0"/>
            </a:endParaRPr>
          </a:p>
          <a:p>
            <a:pPr marL="342900" indent="-342900"/>
            <a:r>
              <a:rPr lang="en-US" altLang="en-US" sz="2800" b="1">
                <a:solidFill>
                  <a:srgbClr val="0033CC"/>
                </a:solidFill>
                <a:latin typeface="Arial Narrow" pitchFamily="34" charset="0"/>
              </a:rPr>
              <a:t>(5)</a:t>
            </a:r>
            <a:r>
              <a:rPr lang="en-US" altLang="en-US" sz="2800">
                <a:latin typeface="Arial Narrow" pitchFamily="34" charset="0"/>
              </a:rPr>
              <a:t> </a:t>
            </a:r>
            <a:r>
              <a:rPr lang="bg-BG" altLang="en-US" sz="2800">
                <a:latin typeface="Arial Narrow" pitchFamily="34" charset="0"/>
              </a:rPr>
              <a:t>If the attempt to control epilepsy by use </a:t>
            </a:r>
            <a:r>
              <a:rPr lang="en-US" altLang="en-US" sz="2800">
                <a:latin typeface="Arial Narrow" pitchFamily="34" charset="0"/>
              </a:rPr>
              <a:t>of </a:t>
            </a:r>
            <a:r>
              <a:rPr lang="bg-BG" altLang="en-US" sz="2800">
                <a:latin typeface="Arial Narrow" pitchFamily="34" charset="0"/>
              </a:rPr>
              <a:t>a single drug is </a:t>
            </a:r>
            <a:endParaRPr lang="en-US" altLang="en-US" sz="2800">
              <a:latin typeface="Arial Narrow" pitchFamily="34" charset="0"/>
            </a:endParaRPr>
          </a:p>
          <a:p>
            <a:pPr marL="342900" indent="-342900"/>
            <a:r>
              <a:rPr lang="bg-BG" altLang="en-US" sz="2800">
                <a:latin typeface="Arial Narrow" pitchFamily="34" charset="0"/>
              </a:rPr>
              <a:t>unsuccessful, it should be </a:t>
            </a:r>
            <a:r>
              <a:rPr lang="en-US" altLang="en-US" sz="2800">
                <a:latin typeface="Arial Narrow" pitchFamily="34" charset="0"/>
              </a:rPr>
              <a:t>withdrawn and </a:t>
            </a:r>
            <a:r>
              <a:rPr lang="bg-BG" altLang="en-US" sz="2800">
                <a:latin typeface="Arial Narrow" pitchFamily="34" charset="0"/>
              </a:rPr>
              <a:t>replaced </a:t>
            </a:r>
            <a:r>
              <a:rPr lang="en-US" altLang="en-US" sz="2800">
                <a:latin typeface="Arial Narrow" pitchFamily="34" charset="0"/>
              </a:rPr>
              <a:t>by a second</a:t>
            </a:r>
          </a:p>
          <a:p>
            <a:pPr marL="342900" indent="-342900"/>
            <a:r>
              <a:rPr lang="en-US" altLang="en-US" sz="2800">
                <a:latin typeface="Arial Narrow" pitchFamily="34" charset="0"/>
              </a:rPr>
              <a:t>line drug, though these are effective in only 10% of patients.</a:t>
            </a:r>
            <a:endParaRPr lang="bg-BG" altLang="en-US" sz="2800">
              <a:latin typeface="Arial Narrow" pitchFamily="34" charset="0"/>
            </a:endParaRPr>
          </a:p>
        </p:txBody>
      </p:sp>
    </p:spTree>
    <p:extLst>
      <p:ext uri="{BB962C8B-B14F-4D97-AF65-F5344CB8AC3E}">
        <p14:creationId xmlns:p14="http://schemas.microsoft.com/office/powerpoint/2010/main" val="388614454"/>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57200" y="666750"/>
            <a:ext cx="83947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a:latin typeface="Arial Narrow" pitchFamily="34" charset="0"/>
              </a:rPr>
              <a:t>There is little evidence that 2 or 3 drugs are better than one,</a:t>
            </a:r>
          </a:p>
          <a:p>
            <a:r>
              <a:rPr lang="en-US" altLang="en-US" sz="2800">
                <a:latin typeface="Arial Narrow" pitchFamily="34" charset="0"/>
              </a:rPr>
              <a:t>but more drugs often mean more ARs.</a:t>
            </a:r>
          </a:p>
          <a:p>
            <a:endParaRPr lang="en-US" altLang="en-US" sz="1400" b="1">
              <a:solidFill>
                <a:srgbClr val="0033CC"/>
              </a:solidFill>
              <a:latin typeface="Arial Narrow" pitchFamily="34" charset="0"/>
            </a:endParaRPr>
          </a:p>
          <a:p>
            <a:r>
              <a:rPr lang="en-US" altLang="en-US" sz="2800" b="1">
                <a:solidFill>
                  <a:srgbClr val="0033CC"/>
                </a:solidFill>
                <a:latin typeface="Arial Narrow" pitchFamily="34" charset="0"/>
              </a:rPr>
              <a:t>(6)</a:t>
            </a:r>
            <a:r>
              <a:rPr lang="en-US" altLang="en-US" sz="2800">
                <a:latin typeface="Arial Narrow" pitchFamily="34" charset="0"/>
              </a:rPr>
              <a:t> Effective therapy must never be stopped suddenly,</a:t>
            </a:r>
          </a:p>
          <a:p>
            <a:r>
              <a:rPr lang="en-US" altLang="en-US" sz="2800">
                <a:latin typeface="Arial Narrow" pitchFamily="34" charset="0"/>
              </a:rPr>
              <a:t>only gradually.</a:t>
            </a:r>
          </a:p>
          <a:p>
            <a:endParaRPr lang="en-US" altLang="en-US" sz="1400">
              <a:latin typeface="Arial Narrow" pitchFamily="34" charset="0"/>
            </a:endParaRPr>
          </a:p>
          <a:p>
            <a:r>
              <a:rPr lang="en-US" altLang="en-US" sz="2800" b="1">
                <a:solidFill>
                  <a:srgbClr val="0033CC"/>
                </a:solidFill>
                <a:latin typeface="Arial Narrow" pitchFamily="34" charset="0"/>
              </a:rPr>
              <a:t>(7)</a:t>
            </a:r>
            <a:r>
              <a:rPr lang="en-US" altLang="en-US" sz="2800">
                <a:latin typeface="Arial Narrow" pitchFamily="34" charset="0"/>
              </a:rPr>
              <a:t> After a period of at least 2–3 years free from seizures, with-</a:t>
            </a:r>
          </a:p>
          <a:p>
            <a:r>
              <a:rPr lang="en-US" altLang="en-US" sz="2800">
                <a:latin typeface="Arial Narrow" pitchFamily="34" charset="0"/>
              </a:rPr>
              <a:t>drawal of anticonvulsants can be considered. In general, dis-</a:t>
            </a:r>
          </a:p>
          <a:p>
            <a:r>
              <a:rPr lang="en-US" altLang="en-US" sz="2800">
                <a:latin typeface="Arial Narrow" pitchFamily="34" charset="0"/>
              </a:rPr>
              <a:t>continuing the antiepileptic drug therapy is associated with</a:t>
            </a:r>
          </a:p>
          <a:p>
            <a:r>
              <a:rPr lang="en-US" altLang="en-US" sz="2800">
                <a:latin typeface="Arial Narrow" pitchFamily="34" charset="0"/>
              </a:rPr>
              <a:t>about 20% relapse during withdrawal and a further 20% relapse</a:t>
            </a:r>
          </a:p>
          <a:p>
            <a:r>
              <a:rPr lang="en-US" altLang="en-US" sz="2800">
                <a:latin typeface="Arial Narrow" pitchFamily="34" charset="0"/>
              </a:rPr>
              <a:t>over the following 5 years. It is recommended that the antiepi-</a:t>
            </a:r>
          </a:p>
          <a:p>
            <a:r>
              <a:rPr lang="en-US" altLang="en-US" sz="2800">
                <a:latin typeface="Arial Narrow" pitchFamily="34" charset="0"/>
              </a:rPr>
              <a:t>leptic drug be withdrawn over a period of 6 months. If a fit</a:t>
            </a:r>
          </a:p>
          <a:p>
            <a:r>
              <a:rPr lang="en-US" altLang="en-US" sz="2800">
                <a:latin typeface="Arial Narrow" pitchFamily="34" charset="0"/>
              </a:rPr>
              <a:t>occurs during this time, full therapy must begin again until the</a:t>
            </a:r>
          </a:p>
          <a:p>
            <a:r>
              <a:rPr lang="en-US" altLang="en-US" sz="2800">
                <a:latin typeface="Arial Narrow" pitchFamily="34" charset="0"/>
              </a:rPr>
              <a:t>patient has been free from seizure for a further 2–3 years.</a:t>
            </a:r>
          </a:p>
        </p:txBody>
      </p:sp>
    </p:spTree>
    <p:extLst>
      <p:ext uri="{BB962C8B-B14F-4D97-AF65-F5344CB8AC3E}">
        <p14:creationId xmlns:p14="http://schemas.microsoft.com/office/powerpoint/2010/main" val="3302682790"/>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62000" y="1447800"/>
            <a:ext cx="7554913"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5900" b="1">
                <a:solidFill>
                  <a:srgbClr val="FF3300"/>
                </a:solidFill>
              </a:rPr>
              <a:t>Alternative methods</a:t>
            </a:r>
          </a:p>
          <a:p>
            <a:r>
              <a:rPr lang="en-US" altLang="en-US" sz="5900" b="1">
                <a:solidFill>
                  <a:srgbClr val="FF3300"/>
                </a:solidFill>
              </a:rPr>
              <a:t>for treatment of epilepsy:</a:t>
            </a:r>
          </a:p>
          <a:p>
            <a:pPr lvl="1">
              <a:buFontTx/>
              <a:buChar char="•"/>
            </a:pPr>
            <a:r>
              <a:rPr lang="en-US" altLang="en-US" sz="5900" b="1">
                <a:solidFill>
                  <a:schemeClr val="accent2"/>
                </a:solidFill>
              </a:rPr>
              <a:t> Neurosurgery </a:t>
            </a:r>
            <a:r>
              <a:rPr lang="bg-BG" altLang="en-US" sz="5900" b="1">
                <a:solidFill>
                  <a:schemeClr val="accent2"/>
                </a:solidFill>
              </a:rPr>
              <a:t>+</a:t>
            </a:r>
            <a:endParaRPr lang="en-US" altLang="en-US" sz="5900" b="1">
              <a:solidFill>
                <a:schemeClr val="accent2"/>
              </a:solidFill>
            </a:endParaRPr>
          </a:p>
          <a:p>
            <a:pPr lvl="1"/>
            <a:r>
              <a:rPr lang="en-US" altLang="en-US" sz="5900" b="1">
                <a:solidFill>
                  <a:schemeClr val="accent2"/>
                </a:solidFill>
              </a:rPr>
              <a:t>  laser therapy</a:t>
            </a:r>
            <a:endParaRPr lang="en-US" altLang="en-US" sz="5900" b="1">
              <a:solidFill>
                <a:srgbClr val="FF3300"/>
              </a:solidFill>
            </a:endParaRPr>
          </a:p>
        </p:txBody>
      </p:sp>
      <p:pic>
        <p:nvPicPr>
          <p:cNvPr id="30723"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575050"/>
            <a:ext cx="132556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42511"/>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utdoor-Type-Aneroid-Sphygmomanometer-HS-20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3997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WordArt 3"/>
          <p:cNvSpPr>
            <a:spLocks noChangeArrowheads="1" noChangeShapeType="1" noTextEdit="1"/>
          </p:cNvSpPr>
          <p:nvPr/>
        </p:nvSpPr>
        <p:spPr bwMode="auto">
          <a:xfrm>
            <a:off x="539750" y="1844675"/>
            <a:ext cx="8064500" cy="2376488"/>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800080"/>
                </a:solidFill>
                <a:latin typeface="Copperplate Gothic Bold"/>
              </a:rPr>
              <a:t>Antihypertensive Drugs</a:t>
            </a:r>
          </a:p>
        </p:txBody>
      </p:sp>
      <p:sp>
        <p:nvSpPr>
          <p:cNvPr id="5124" name="Rectangle 4"/>
          <p:cNvSpPr>
            <a:spLocks noGrp="1" noChangeArrowheads="1"/>
          </p:cNvSpPr>
          <p:nvPr>
            <p:ph type="subTitle" idx="1"/>
          </p:nvPr>
        </p:nvSpPr>
        <p:spPr>
          <a:xfrm>
            <a:off x="1403350" y="4114800"/>
            <a:ext cx="6400800" cy="1752600"/>
          </a:xfrm>
          <a:noFill/>
        </p:spPr>
        <p:txBody>
          <a:bodyPr/>
          <a:lstStyle/>
          <a:p>
            <a:pPr eaLnBrk="1" hangingPunct="1"/>
            <a:endParaRPr lang="en-US" dirty="0" smtClean="0">
              <a:solidFill>
                <a:srgbClr val="006666"/>
              </a:solidFill>
            </a:endParaRPr>
          </a:p>
        </p:txBody>
      </p:sp>
      <p:pic>
        <p:nvPicPr>
          <p:cNvPr id="5125" name="Picture 5" descr="2652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19600"/>
            <a:ext cx="19462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sphyg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495800"/>
            <a:ext cx="1905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CV-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513" y="25400"/>
            <a:ext cx="23764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210910"/>
      </p:ext>
    </p:extLst>
  </p:cSld>
  <p:clrMapOvr>
    <a:masterClrMapping/>
  </p:clrMapOvr>
  <p:transition/>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2"/>
          <p:cNvSpPr>
            <a:spLocks noGrp="1" noChangeArrowheads="1"/>
          </p:cNvSpPr>
          <p:nvPr>
            <p:ph type="title"/>
          </p:nvPr>
        </p:nvSpPr>
        <p:spPr>
          <a:xfrm>
            <a:off x="457200" y="44450"/>
            <a:ext cx="8229600" cy="1143000"/>
          </a:xfrm>
        </p:spPr>
        <p:txBody>
          <a:bodyPr/>
          <a:lstStyle/>
          <a:p>
            <a:pPr eaLnBrk="1" hangingPunct="1"/>
            <a:r>
              <a:rPr lang="en-US" smtClean="0">
                <a:cs typeface="Times New Roman" pitchFamily="18" charset="0"/>
              </a:rPr>
              <a:t>Introduction</a:t>
            </a:r>
          </a:p>
        </p:txBody>
      </p:sp>
      <p:grpSp>
        <p:nvGrpSpPr>
          <p:cNvPr id="1036" name="Group 22"/>
          <p:cNvGrpSpPr>
            <a:grpSpLocks/>
          </p:cNvGrpSpPr>
          <p:nvPr/>
        </p:nvGrpSpPr>
        <p:grpSpPr bwMode="auto">
          <a:xfrm>
            <a:off x="457200" y="1941596"/>
            <a:ext cx="8207375" cy="3832225"/>
            <a:chOff x="295" y="1027"/>
            <a:chExt cx="5170" cy="1315"/>
          </a:xfrm>
        </p:grpSpPr>
        <p:grpSp>
          <p:nvGrpSpPr>
            <p:cNvPr id="2" name="Organization Chart 23"/>
            <p:cNvGrpSpPr>
              <a:grpSpLocks/>
            </p:cNvGrpSpPr>
            <p:nvPr/>
          </p:nvGrpSpPr>
          <p:grpSpPr bwMode="auto">
            <a:xfrm>
              <a:off x="1201" y="1027"/>
              <a:ext cx="3312" cy="1315"/>
              <a:chOff x="1201" y="936"/>
              <a:chExt cx="3312" cy="1315"/>
            </a:xfrm>
          </p:grpSpPr>
          <p:graphicFrame>
            <p:nvGraphicFramePr>
              <p:cNvPr id="5" name="Diagram 4"/>
              <p:cNvGraphicFramePr/>
              <p:nvPr/>
            </p:nvGraphicFramePr>
            <p:xfrm>
              <a:off x="1201" y="936"/>
              <a:ext cx="3312" cy="1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ine 30"/>
              <p:cNvSpPr>
                <a:spLocks noChangeShapeType="1"/>
              </p:cNvSpPr>
              <p:nvPr/>
            </p:nvSpPr>
            <p:spPr bwMode="auto">
              <a:xfrm flipV="1">
                <a:off x="3152" y="1737"/>
                <a:ext cx="1" cy="31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 name="Line 31"/>
              <p:cNvSpPr>
                <a:spLocks noChangeShapeType="1"/>
              </p:cNvSpPr>
              <p:nvPr/>
            </p:nvSpPr>
            <p:spPr bwMode="auto">
              <a:xfrm flipV="1">
                <a:off x="1383" y="1737"/>
                <a:ext cx="1" cy="31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1038" name="Line 32"/>
            <p:cNvSpPr>
              <a:spLocks noChangeShapeType="1"/>
            </p:cNvSpPr>
            <p:nvPr/>
          </p:nvSpPr>
          <p:spPr bwMode="auto">
            <a:xfrm flipH="1" flipV="1">
              <a:off x="930" y="1661"/>
              <a:ext cx="272"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9" name="Rectangle 33"/>
            <p:cNvSpPr>
              <a:spLocks noChangeArrowheads="1"/>
            </p:cNvSpPr>
            <p:nvPr/>
          </p:nvSpPr>
          <p:spPr bwMode="auto">
            <a:xfrm>
              <a:off x="295" y="1253"/>
              <a:ext cx="816" cy="408"/>
            </a:xfrm>
            <a:prstGeom prst="rect">
              <a:avLst/>
            </a:prstGeom>
            <a:solidFill>
              <a:srgbClr val="FF0066"/>
            </a:solidFill>
            <a:ln w="9525">
              <a:solidFill>
                <a:schemeClr val="tx1"/>
              </a:solidFill>
              <a:miter lim="800000"/>
              <a:headEnd/>
              <a:tailEnd/>
            </a:ln>
          </p:spPr>
          <p:txBody>
            <a:bodyPr wrap="none" anchor="ctr"/>
            <a:lstStyle/>
            <a:p>
              <a:pPr algn="ctr" rtl="1"/>
              <a:r>
                <a:rPr lang="en-US" sz="1700" b="1">
                  <a:latin typeface="Times New Roman" pitchFamily="18" charset="0"/>
                  <a:cs typeface="Times New Roman" pitchFamily="18" charset="0"/>
                </a:rPr>
                <a:t>&gt; 140 mmHg</a:t>
              </a:r>
            </a:p>
          </p:txBody>
        </p:sp>
        <p:sp>
          <p:nvSpPr>
            <p:cNvPr id="1040" name="Rectangle 34"/>
            <p:cNvSpPr>
              <a:spLocks noChangeArrowheads="1"/>
            </p:cNvSpPr>
            <p:nvPr/>
          </p:nvSpPr>
          <p:spPr bwMode="auto">
            <a:xfrm>
              <a:off x="4649" y="1253"/>
              <a:ext cx="816" cy="408"/>
            </a:xfrm>
            <a:prstGeom prst="rect">
              <a:avLst/>
            </a:prstGeom>
            <a:solidFill>
              <a:srgbClr val="FF0066"/>
            </a:solidFill>
            <a:ln w="9525">
              <a:solidFill>
                <a:schemeClr val="tx1"/>
              </a:solidFill>
              <a:miter lim="800000"/>
              <a:headEnd/>
              <a:tailEnd/>
            </a:ln>
          </p:spPr>
          <p:txBody>
            <a:bodyPr wrap="none" anchor="ctr"/>
            <a:lstStyle/>
            <a:p>
              <a:pPr algn="ctr" rtl="1"/>
              <a:r>
                <a:rPr lang="en-US" sz="1700" b="1">
                  <a:latin typeface="Times New Roman" pitchFamily="18" charset="0"/>
                  <a:cs typeface="Times New Roman" pitchFamily="18" charset="0"/>
                </a:rPr>
                <a:t>&gt; 90 mmHg</a:t>
              </a:r>
            </a:p>
          </p:txBody>
        </p:sp>
        <p:sp>
          <p:nvSpPr>
            <p:cNvPr id="1041" name="Line 35"/>
            <p:cNvSpPr>
              <a:spLocks noChangeShapeType="1"/>
            </p:cNvSpPr>
            <p:nvPr/>
          </p:nvSpPr>
          <p:spPr bwMode="auto">
            <a:xfrm flipV="1">
              <a:off x="4513" y="1661"/>
              <a:ext cx="272"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37" name="Rectangle 36"/>
          <p:cNvSpPr>
            <a:spLocks noChangeArrowheads="1"/>
          </p:cNvSpPr>
          <p:nvPr/>
        </p:nvSpPr>
        <p:spPr bwMode="auto">
          <a:xfrm>
            <a:off x="349250" y="3246438"/>
            <a:ext cx="81359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rtl="1"/>
            <a:r>
              <a:rPr lang="en-US" b="1">
                <a:cs typeface="Arial" charset="0"/>
              </a:rPr>
              <a:t>****************************************************</a:t>
            </a:r>
          </a:p>
        </p:txBody>
      </p:sp>
    </p:spTree>
    <p:extLst>
      <p:ext uri="{BB962C8B-B14F-4D97-AF65-F5344CB8AC3E}">
        <p14:creationId xmlns:p14="http://schemas.microsoft.com/office/powerpoint/2010/main" val="371028414"/>
      </p:ext>
    </p:extLst>
  </p:cSld>
  <p:clrMapOvr>
    <a:masterClrMapping/>
  </p:clrMapOvr>
  <p:transition/>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79388" y="1524000"/>
          <a:ext cx="8713787"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Organization Chart 14"/>
          <p:cNvGrpSpPr>
            <a:grpSpLocks/>
          </p:cNvGrpSpPr>
          <p:nvPr/>
        </p:nvGrpSpPr>
        <p:grpSpPr bwMode="auto">
          <a:xfrm>
            <a:off x="684213" y="4508500"/>
            <a:ext cx="8002587" cy="1944688"/>
            <a:chOff x="431" y="2840"/>
            <a:chExt cx="5041" cy="1225"/>
          </a:xfrm>
        </p:grpSpPr>
        <p:graphicFrame>
          <p:nvGraphicFramePr>
            <p:cNvPr id="5" name="Diagram 4"/>
            <p:cNvGraphicFramePr/>
            <p:nvPr/>
          </p:nvGraphicFramePr>
          <p:xfrm>
            <a:off x="431" y="2840"/>
            <a:ext cx="5041" cy="12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Line 25"/>
            <p:cNvSpPr>
              <a:spLocks noChangeShapeType="1"/>
            </p:cNvSpPr>
            <p:nvPr/>
          </p:nvSpPr>
          <p:spPr bwMode="auto">
            <a:xfrm flipV="1">
              <a:off x="1927" y="3702"/>
              <a:ext cx="1" cy="22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2073" name="Rectangle 26"/>
          <p:cNvSpPr>
            <a:spLocks noChangeArrowheads="1"/>
          </p:cNvSpPr>
          <p:nvPr/>
        </p:nvSpPr>
        <p:spPr bwMode="auto">
          <a:xfrm>
            <a:off x="349250" y="4005263"/>
            <a:ext cx="81359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rtl="1"/>
            <a:r>
              <a:rPr lang="en-US" b="1">
                <a:cs typeface="Arial" charset="0"/>
              </a:rPr>
              <a:t>****************************************************</a:t>
            </a:r>
          </a:p>
        </p:txBody>
      </p:sp>
    </p:spTree>
    <p:extLst>
      <p:ext uri="{BB962C8B-B14F-4D97-AF65-F5344CB8AC3E}">
        <p14:creationId xmlns:p14="http://schemas.microsoft.com/office/powerpoint/2010/main" val="1636758489"/>
      </p:ext>
    </p:extLst>
  </p:cSld>
  <p:clrMapOvr>
    <a:masterClrMapping/>
  </p:clrMapOvr>
  <p:transition/>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Treatment – Why?</a:t>
            </a:r>
          </a:p>
        </p:txBody>
      </p:sp>
      <p:sp>
        <p:nvSpPr>
          <p:cNvPr id="7171" name="Rectangle 3"/>
          <p:cNvSpPr>
            <a:spLocks noGrp="1" noChangeArrowheads="1"/>
          </p:cNvSpPr>
          <p:nvPr>
            <p:ph type="body" idx="1"/>
          </p:nvPr>
        </p:nvSpPr>
        <p:spPr/>
        <p:txBody>
          <a:bodyPr/>
          <a:lstStyle/>
          <a:p>
            <a:pPr eaLnBrk="1" hangingPunct="1"/>
            <a:r>
              <a:rPr lang="en-US" smtClean="0"/>
              <a:t>Symptomatic treatment is Mandatory:</a:t>
            </a:r>
          </a:p>
          <a:p>
            <a:pPr lvl="1" eaLnBrk="1" hangingPunct="1"/>
            <a:r>
              <a:rPr lang="en-US" smtClean="0">
                <a:solidFill>
                  <a:srgbClr val="A50021"/>
                </a:solidFill>
              </a:rPr>
              <a:t>Damage</a:t>
            </a:r>
            <a:r>
              <a:rPr lang="en-US" smtClean="0"/>
              <a:t> to the vascular epithelium, paving the path for atherosclerosis (IHD, CVA) or </a:t>
            </a:r>
            <a:r>
              <a:rPr lang="en-US" smtClean="0">
                <a:solidFill>
                  <a:srgbClr val="A50021"/>
                </a:solidFill>
              </a:rPr>
              <a:t>nephropathy </a:t>
            </a:r>
            <a:r>
              <a:rPr lang="en-US" smtClean="0"/>
              <a:t>due to high intra-glomerular pressure</a:t>
            </a:r>
          </a:p>
          <a:p>
            <a:pPr lvl="1" eaLnBrk="1" hangingPunct="1"/>
            <a:r>
              <a:rPr lang="en-US" smtClean="0"/>
              <a:t>Increased load on heart due to high BP can cause CHF</a:t>
            </a:r>
          </a:p>
          <a:p>
            <a:pPr lvl="1" eaLnBrk="1" hangingPunct="1"/>
            <a:r>
              <a:rPr lang="en-US" smtClean="0"/>
              <a:t>Hypertension, even asymptomatic needs treatment</a:t>
            </a:r>
          </a:p>
          <a:p>
            <a:pPr lvl="1" eaLnBrk="1" hangingPunct="1"/>
            <a:endParaRPr lang="en-US" smtClean="0"/>
          </a:p>
        </p:txBody>
      </p:sp>
    </p:spTree>
    <p:extLst>
      <p:ext uri="{BB962C8B-B14F-4D97-AF65-F5344CB8AC3E}">
        <p14:creationId xmlns:p14="http://schemas.microsoft.com/office/powerpoint/2010/main" val="1354799900"/>
      </p:ext>
    </p:extLst>
  </p:cSld>
  <p:clrMapOvr>
    <a:masterClrMapping/>
  </p:clrMapOvr>
  <p:transition/>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57200" y="152400"/>
            <a:ext cx="8229600" cy="685800"/>
          </a:xfrm>
        </p:spPr>
        <p:txBody>
          <a:bodyPr>
            <a:normAutofit fontScale="90000"/>
          </a:bodyPr>
          <a:lstStyle/>
          <a:p>
            <a:pPr eaLnBrk="1" hangingPunct="1"/>
            <a:r>
              <a:rPr lang="en-US" dirty="0" smtClean="0"/>
              <a:t>Normal Blood Pressure Regulation</a:t>
            </a:r>
          </a:p>
        </p:txBody>
      </p:sp>
      <p:sp>
        <p:nvSpPr>
          <p:cNvPr id="8195" name="Rectangle 5"/>
          <p:cNvSpPr>
            <a:spLocks noGrp="1" noChangeArrowheads="1"/>
          </p:cNvSpPr>
          <p:nvPr>
            <p:ph type="body" sz="half" idx="1"/>
          </p:nvPr>
        </p:nvSpPr>
        <p:spPr>
          <a:xfrm>
            <a:off x="152400" y="838200"/>
            <a:ext cx="5715000" cy="5867400"/>
          </a:xfrm>
        </p:spPr>
        <p:txBody>
          <a:bodyPr>
            <a:noAutofit/>
          </a:bodyPr>
          <a:lstStyle/>
          <a:p>
            <a:pPr eaLnBrk="1" hangingPunct="1">
              <a:lnSpc>
                <a:spcPct val="80000"/>
              </a:lnSpc>
            </a:pPr>
            <a:r>
              <a:rPr lang="en-US" sz="2400" dirty="0" smtClean="0">
                <a:solidFill>
                  <a:srgbClr val="000099"/>
                </a:solidFill>
              </a:rPr>
              <a:t>Hydraulic equation:</a:t>
            </a:r>
          </a:p>
          <a:p>
            <a:pPr eaLnBrk="1" hangingPunct="1">
              <a:lnSpc>
                <a:spcPct val="80000"/>
              </a:lnSpc>
              <a:buFont typeface="Wingdings" pitchFamily="2" charset="2"/>
              <a:buNone/>
            </a:pPr>
            <a:r>
              <a:rPr lang="en-US" sz="2400" dirty="0" smtClean="0">
                <a:solidFill>
                  <a:srgbClr val="A50021"/>
                </a:solidFill>
              </a:rPr>
              <a:t>Blood Pressure</a:t>
            </a:r>
            <a:r>
              <a:rPr lang="en-US" sz="2400" dirty="0" smtClean="0"/>
              <a:t> = Cardiac output </a:t>
            </a:r>
            <a:r>
              <a:rPr lang="en-US" sz="2400" dirty="0" smtClean="0">
                <a:solidFill>
                  <a:srgbClr val="A50021"/>
                </a:solidFill>
              </a:rPr>
              <a:t>(CO)</a:t>
            </a:r>
            <a:r>
              <a:rPr lang="en-US" sz="2400" dirty="0" smtClean="0"/>
              <a:t> X Resistance to passage of blood through </a:t>
            </a:r>
            <a:r>
              <a:rPr lang="en-US" sz="2400" dirty="0" err="1" smtClean="0"/>
              <a:t>precapillary</a:t>
            </a:r>
            <a:r>
              <a:rPr lang="en-US" sz="2400" dirty="0" smtClean="0"/>
              <a:t> arterioles </a:t>
            </a:r>
            <a:r>
              <a:rPr lang="en-US" sz="2400" dirty="0" smtClean="0">
                <a:solidFill>
                  <a:srgbClr val="A50021"/>
                </a:solidFill>
              </a:rPr>
              <a:t>(PVR)</a:t>
            </a:r>
          </a:p>
          <a:p>
            <a:pPr eaLnBrk="1" hangingPunct="1">
              <a:lnSpc>
                <a:spcPct val="80000"/>
              </a:lnSpc>
            </a:pPr>
            <a:r>
              <a:rPr lang="en-US" sz="2400" dirty="0" smtClean="0"/>
              <a:t>Physiologically CO and PVR is maintained minute to minute by – arterioles (1) </a:t>
            </a:r>
            <a:r>
              <a:rPr lang="en-US" sz="2400" dirty="0" err="1" smtClean="0"/>
              <a:t>postcapillary</a:t>
            </a:r>
            <a:r>
              <a:rPr lang="en-US" sz="2400" dirty="0" smtClean="0"/>
              <a:t> venules (2) and Heart (3)</a:t>
            </a:r>
          </a:p>
          <a:p>
            <a:pPr eaLnBrk="1" hangingPunct="1">
              <a:lnSpc>
                <a:spcPct val="80000"/>
              </a:lnSpc>
            </a:pPr>
            <a:r>
              <a:rPr lang="en-US" sz="2400" dirty="0" smtClean="0"/>
              <a:t>Kidney is the fourth site – volume of intravascular fluid</a:t>
            </a:r>
          </a:p>
          <a:p>
            <a:pPr eaLnBrk="1" hangingPunct="1">
              <a:lnSpc>
                <a:spcPct val="80000"/>
              </a:lnSpc>
            </a:pPr>
            <a:r>
              <a:rPr lang="en-US" sz="2400" dirty="0" err="1" smtClean="0"/>
              <a:t>Baroreflex</a:t>
            </a:r>
            <a:r>
              <a:rPr lang="en-US" sz="2400" dirty="0" smtClean="0"/>
              <a:t>, </a:t>
            </a:r>
            <a:r>
              <a:rPr lang="en-US" sz="2400" dirty="0" err="1" smtClean="0"/>
              <a:t>humoral</a:t>
            </a:r>
            <a:r>
              <a:rPr lang="en-US" sz="2400" dirty="0" smtClean="0"/>
              <a:t> mechanism and renin-angiotensin- aldosterone system regulates the above 4 sites</a:t>
            </a:r>
          </a:p>
          <a:p>
            <a:pPr eaLnBrk="1" hangingPunct="1">
              <a:lnSpc>
                <a:spcPct val="80000"/>
              </a:lnSpc>
            </a:pPr>
            <a:r>
              <a:rPr lang="en-US" sz="2400" dirty="0" smtClean="0"/>
              <a:t>Local agents like Nitric oxide</a:t>
            </a:r>
          </a:p>
          <a:p>
            <a:pPr eaLnBrk="1" hangingPunct="1">
              <a:lnSpc>
                <a:spcPct val="80000"/>
              </a:lnSpc>
            </a:pPr>
            <a:r>
              <a:rPr lang="en-US" sz="2400" dirty="0" smtClean="0"/>
              <a:t>In </a:t>
            </a:r>
            <a:r>
              <a:rPr lang="en-US" sz="2400" dirty="0" err="1" smtClean="0"/>
              <a:t>hypertensives</a:t>
            </a:r>
            <a:r>
              <a:rPr lang="en-US" sz="2400" dirty="0" smtClean="0"/>
              <a:t> – </a:t>
            </a:r>
            <a:r>
              <a:rPr lang="en-US" sz="2400" dirty="0" err="1" smtClean="0"/>
              <a:t>Baroreflex</a:t>
            </a:r>
            <a:r>
              <a:rPr lang="en-US" sz="2400" dirty="0" smtClean="0"/>
              <a:t> and renal blood-volume control system – set at higher level</a:t>
            </a:r>
          </a:p>
          <a:p>
            <a:pPr eaLnBrk="1" hangingPunct="1">
              <a:lnSpc>
                <a:spcPct val="80000"/>
              </a:lnSpc>
            </a:pPr>
            <a:r>
              <a:rPr lang="en-US" sz="2400" dirty="0" smtClean="0"/>
              <a:t>All antihypertensives act via interfering with normal mechanisms</a:t>
            </a:r>
          </a:p>
        </p:txBody>
      </p:sp>
      <p:pic>
        <p:nvPicPr>
          <p:cNvPr id="8196" name="Picture 7"/>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5791200" y="2133600"/>
            <a:ext cx="3352800" cy="3484563"/>
          </a:xfrm>
          <a:noFill/>
        </p:spPr>
      </p:pic>
    </p:spTree>
    <p:extLst>
      <p:ext uri="{BB962C8B-B14F-4D97-AF65-F5344CB8AC3E}">
        <p14:creationId xmlns:p14="http://schemas.microsoft.com/office/powerpoint/2010/main" val="250686789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Penicillins</a:t>
            </a:r>
            <a:endParaRPr lang="en-US" dirty="0"/>
          </a:p>
        </p:txBody>
      </p:sp>
      <p:sp>
        <p:nvSpPr>
          <p:cNvPr id="3" name="Content Placeholder 2"/>
          <p:cNvSpPr>
            <a:spLocks noGrp="1"/>
          </p:cNvSpPr>
          <p:nvPr>
            <p:ph idx="1"/>
          </p:nvPr>
        </p:nvSpPr>
        <p:spPr/>
        <p:txBody>
          <a:bodyPr/>
          <a:lstStyle/>
          <a:p>
            <a:r>
              <a:rPr lang="en-US" altLang="en-US" u="sng" dirty="0" err="1"/>
              <a:t>Penicillinase</a:t>
            </a:r>
            <a:r>
              <a:rPr lang="en-US" altLang="en-US" u="sng" dirty="0"/>
              <a:t> - Resistant </a:t>
            </a:r>
            <a:r>
              <a:rPr lang="en-US" altLang="en-US" u="sng" dirty="0" err="1"/>
              <a:t>Penicillins</a:t>
            </a:r>
            <a:endParaRPr lang="en-US" altLang="en-US" dirty="0"/>
          </a:p>
          <a:p>
            <a:pPr>
              <a:buFontTx/>
              <a:buNone/>
            </a:pPr>
            <a:r>
              <a:rPr lang="en-US" altLang="en-US" dirty="0"/>
              <a:t>   Methicillin (</a:t>
            </a:r>
            <a:r>
              <a:rPr lang="en-US" altLang="en-US" dirty="0" err="1"/>
              <a:t>Staphcillin</a:t>
            </a:r>
            <a:r>
              <a:rPr lang="en-US" altLang="en-US" dirty="0"/>
              <a:t>), </a:t>
            </a:r>
            <a:r>
              <a:rPr lang="en-US" altLang="en-US" dirty="0" err="1"/>
              <a:t>Nafcillin</a:t>
            </a:r>
            <a:r>
              <a:rPr lang="en-US" altLang="en-US" dirty="0"/>
              <a:t> (</a:t>
            </a:r>
            <a:r>
              <a:rPr lang="en-US" altLang="en-US" dirty="0" err="1"/>
              <a:t>Unipen</a:t>
            </a:r>
            <a:r>
              <a:rPr lang="en-US" altLang="en-US" dirty="0"/>
              <a:t>), </a:t>
            </a:r>
            <a:r>
              <a:rPr lang="en-US" altLang="en-US" dirty="0" err="1"/>
              <a:t>Oxacillin</a:t>
            </a:r>
            <a:r>
              <a:rPr lang="en-US" altLang="en-US" dirty="0"/>
              <a:t> (</a:t>
            </a:r>
            <a:r>
              <a:rPr lang="en-US" altLang="en-US" dirty="0" err="1"/>
              <a:t>Bactocil</a:t>
            </a:r>
            <a:r>
              <a:rPr lang="en-US" altLang="en-US" dirty="0"/>
              <a:t>)</a:t>
            </a:r>
          </a:p>
          <a:p>
            <a:pPr>
              <a:buFontTx/>
              <a:buNone/>
            </a:pPr>
            <a:r>
              <a:rPr lang="en-US" altLang="en-US" dirty="0"/>
              <a:t> - Used to treat </a:t>
            </a:r>
            <a:r>
              <a:rPr lang="en-US" altLang="en-US" dirty="0" err="1"/>
              <a:t>penicillinase</a:t>
            </a:r>
            <a:r>
              <a:rPr lang="en-US" altLang="en-US" dirty="0"/>
              <a:t>-producing </a:t>
            </a:r>
            <a:r>
              <a:rPr lang="en-US" altLang="en-US" i="1" dirty="0"/>
              <a:t>Staph A.</a:t>
            </a:r>
            <a:endParaRPr lang="en-US" altLang="en-US" dirty="0"/>
          </a:p>
          <a:p>
            <a:pPr>
              <a:buFontTx/>
              <a:buNone/>
            </a:pPr>
            <a:r>
              <a:rPr lang="en-US" altLang="en-US" dirty="0"/>
              <a:t> - Gram + , not effective against Gram -</a:t>
            </a:r>
          </a:p>
          <a:p>
            <a:pPr>
              <a:buFontTx/>
              <a:buNone/>
            </a:pPr>
            <a:r>
              <a:rPr lang="en-US" altLang="en-US" dirty="0"/>
              <a:t> - IV &amp; PO</a:t>
            </a:r>
          </a:p>
          <a:p>
            <a:endParaRPr lang="en-US" dirty="0"/>
          </a:p>
        </p:txBody>
      </p:sp>
    </p:spTree>
    <p:extLst>
      <p:ext uri="{BB962C8B-B14F-4D97-AF65-F5344CB8AC3E}">
        <p14:creationId xmlns:p14="http://schemas.microsoft.com/office/powerpoint/2010/main" val="3267854255"/>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Baroreceptor reflex arc</a:t>
            </a:r>
          </a:p>
        </p:txBody>
      </p:sp>
      <p:sp>
        <p:nvSpPr>
          <p:cNvPr id="9219" name="Rectangle 3"/>
          <p:cNvSpPr>
            <a:spLocks noGrp="1" noChangeArrowheads="1"/>
          </p:cNvSpPr>
          <p:nvPr>
            <p:ph type="body" idx="1"/>
          </p:nvPr>
        </p:nvSpPr>
        <p:spPr/>
        <p:txBody>
          <a:bodyPr/>
          <a:lstStyle/>
          <a:p>
            <a:pPr eaLnBrk="1" hangingPunct="1"/>
            <a:r>
              <a:rPr lang="en-US" smtClean="0"/>
              <a:t>Postural baroreflex:</a:t>
            </a:r>
          </a:p>
          <a:p>
            <a:pPr eaLnBrk="1" hangingPunct="1">
              <a:buFont typeface="Wingdings" pitchFamily="2" charset="2"/>
              <a:buNone/>
            </a:pPr>
            <a:endParaRPr lang="en-US"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10870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715000"/>
            <a:ext cx="26431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5638800"/>
            <a:ext cx="26892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297713"/>
      </p:ext>
    </p:extLst>
  </p:cSld>
  <p:clrMapOvr>
    <a:masterClrMapping/>
  </p:clrMapOvr>
  <p:transition/>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The Renal response</a:t>
            </a:r>
          </a:p>
        </p:txBody>
      </p:sp>
      <p:sp>
        <p:nvSpPr>
          <p:cNvPr id="10243" name="Rectangle 3"/>
          <p:cNvSpPr>
            <a:spLocks noGrp="1" noChangeArrowheads="1"/>
          </p:cNvSpPr>
          <p:nvPr>
            <p:ph type="body" idx="1"/>
          </p:nvPr>
        </p:nvSpPr>
        <p:spPr/>
        <p:txBody>
          <a:bodyPr/>
          <a:lstStyle/>
          <a:p>
            <a:pPr eaLnBrk="1" hangingPunct="1">
              <a:lnSpc>
                <a:spcPct val="90000"/>
              </a:lnSpc>
            </a:pPr>
            <a:r>
              <a:rPr lang="en-US" sz="2400" smtClean="0"/>
              <a:t>Long-term blood pressure control – by controlling blood volume</a:t>
            </a:r>
          </a:p>
          <a:p>
            <a:pPr eaLnBrk="1" hangingPunct="1">
              <a:lnSpc>
                <a:spcPct val="90000"/>
              </a:lnSpc>
            </a:pPr>
            <a:r>
              <a:rPr lang="en-US" sz="2400" smtClean="0"/>
              <a:t>Reduction in renal pressure - intrarenal redistribution of pressure and increased absorption of salt and water</a:t>
            </a:r>
          </a:p>
          <a:p>
            <a:pPr eaLnBrk="1" hangingPunct="1">
              <a:lnSpc>
                <a:spcPct val="90000"/>
              </a:lnSpc>
            </a:pPr>
            <a:r>
              <a:rPr lang="en-US" sz="2400" smtClean="0"/>
              <a:t>Decreased pressure in renal arterioles and sympathetic activity – renin production – angiotensin II production</a:t>
            </a:r>
          </a:p>
          <a:p>
            <a:pPr eaLnBrk="1" hangingPunct="1">
              <a:lnSpc>
                <a:spcPct val="90000"/>
              </a:lnSpc>
            </a:pPr>
            <a:r>
              <a:rPr lang="en-US" sz="2400" smtClean="0"/>
              <a:t>Angiotensin II:</a:t>
            </a:r>
          </a:p>
          <a:p>
            <a:pPr lvl="1" eaLnBrk="1" hangingPunct="1">
              <a:lnSpc>
                <a:spcPct val="90000"/>
              </a:lnSpc>
            </a:pPr>
            <a:r>
              <a:rPr lang="en-US" sz="2200" smtClean="0"/>
              <a:t>Causes direct constriction of renal arterioles</a:t>
            </a:r>
          </a:p>
          <a:p>
            <a:pPr lvl="1" eaLnBrk="1" hangingPunct="1">
              <a:lnSpc>
                <a:spcPct val="90000"/>
              </a:lnSpc>
            </a:pPr>
            <a:r>
              <a:rPr lang="en-US" sz="2200" smtClean="0"/>
              <a:t>Stimulation of aldosterone synthesis – sodium absorption and increase in intravascular blood volume</a:t>
            </a:r>
          </a:p>
          <a:p>
            <a:pPr lvl="1" eaLnBrk="1" hangingPunct="1">
              <a:lnSpc>
                <a:spcPct val="90000"/>
              </a:lnSpc>
            </a:pPr>
            <a:endParaRPr lang="en-US" sz="2200" smtClean="0"/>
          </a:p>
          <a:p>
            <a:pPr eaLnBrk="1" hangingPunct="1">
              <a:lnSpc>
                <a:spcPct val="90000"/>
              </a:lnSpc>
            </a:pPr>
            <a:endParaRPr lang="en-US" sz="2400" smtClean="0"/>
          </a:p>
        </p:txBody>
      </p:sp>
    </p:spTree>
    <p:extLst>
      <p:ext uri="{BB962C8B-B14F-4D97-AF65-F5344CB8AC3E}">
        <p14:creationId xmlns:p14="http://schemas.microsoft.com/office/powerpoint/2010/main" val="555894307"/>
      </p:ext>
    </p:extLst>
  </p:cSld>
  <p:clrMapOvr>
    <a:masterClrMapping/>
  </p:clrMapOvr>
  <p:transition/>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Antihypertensive Drugs</a:t>
            </a:r>
          </a:p>
        </p:txBody>
      </p:sp>
      <p:sp>
        <p:nvSpPr>
          <p:cNvPr id="11267" name="Rectangle 3"/>
          <p:cNvSpPr>
            <a:spLocks noGrp="1" noChangeArrowheads="1"/>
          </p:cNvSpPr>
          <p:nvPr>
            <p:ph type="body" idx="1"/>
          </p:nvPr>
        </p:nvSpPr>
        <p:spPr/>
        <p:txBody>
          <a:bodyPr>
            <a:normAutofit lnSpcReduction="10000"/>
          </a:bodyPr>
          <a:lstStyle/>
          <a:p>
            <a:pPr marL="533400" indent="-533400" eaLnBrk="1" hangingPunct="1">
              <a:lnSpc>
                <a:spcPct val="90000"/>
              </a:lnSpc>
            </a:pPr>
            <a:r>
              <a:rPr lang="en-US" sz="4000" smtClean="0">
                <a:solidFill>
                  <a:srgbClr val="CC0000"/>
                </a:solidFill>
              </a:rPr>
              <a:t>Diuretics:</a:t>
            </a:r>
          </a:p>
          <a:p>
            <a:pPr marL="952500" lvl="1" indent="-495300" eaLnBrk="1" hangingPunct="1">
              <a:lnSpc>
                <a:spcPct val="90000"/>
              </a:lnSpc>
            </a:pPr>
            <a:r>
              <a:rPr lang="en-US" sz="2000" smtClean="0"/>
              <a:t>Thiazides: Hydrochlorothiazide, chlorthalidone</a:t>
            </a:r>
          </a:p>
          <a:p>
            <a:pPr marL="952500" lvl="1" indent="-495300" eaLnBrk="1" hangingPunct="1">
              <a:lnSpc>
                <a:spcPct val="90000"/>
              </a:lnSpc>
            </a:pPr>
            <a:r>
              <a:rPr lang="en-US" sz="2000" smtClean="0"/>
              <a:t>High ceiling: Furosemide</a:t>
            </a:r>
          </a:p>
          <a:p>
            <a:pPr marL="952500" lvl="1" indent="-495300" eaLnBrk="1" hangingPunct="1">
              <a:lnSpc>
                <a:spcPct val="90000"/>
              </a:lnSpc>
            </a:pPr>
            <a:r>
              <a:rPr lang="en-US" sz="2000" smtClean="0"/>
              <a:t>K+ sparing: Spironolactone, triamterene and amiloride</a:t>
            </a:r>
          </a:p>
          <a:p>
            <a:pPr marL="533400" indent="-533400" eaLnBrk="1" hangingPunct="1">
              <a:lnSpc>
                <a:spcPct val="90000"/>
              </a:lnSpc>
              <a:buFont typeface="Wingdings" pitchFamily="2" charset="2"/>
              <a:buNone/>
            </a:pPr>
            <a:r>
              <a:rPr lang="en-US" sz="2000" smtClean="0">
                <a:solidFill>
                  <a:srgbClr val="000099"/>
                </a:solidFill>
              </a:rPr>
              <a:t>MOA: Acts on Kidneys to increase excretion of Na and H</a:t>
            </a:r>
            <a:r>
              <a:rPr lang="en-US" sz="1400" smtClean="0">
                <a:solidFill>
                  <a:srgbClr val="000099"/>
                </a:solidFill>
              </a:rPr>
              <a:t>2</a:t>
            </a:r>
            <a:r>
              <a:rPr lang="en-US" sz="2000" smtClean="0">
                <a:solidFill>
                  <a:srgbClr val="000099"/>
                </a:solidFill>
              </a:rPr>
              <a:t>O – decrease in blood volume – decreased BP</a:t>
            </a:r>
          </a:p>
          <a:p>
            <a:pPr marL="533400" indent="-533400" eaLnBrk="1" hangingPunct="1">
              <a:lnSpc>
                <a:spcPct val="90000"/>
              </a:lnSpc>
            </a:pPr>
            <a:r>
              <a:rPr lang="en-US" sz="2000" smtClean="0">
                <a:solidFill>
                  <a:srgbClr val="CC0000"/>
                </a:solidFill>
              </a:rPr>
              <a:t>Angiotensin-converting Enzyme (ACE) inhibitors:</a:t>
            </a:r>
          </a:p>
          <a:p>
            <a:pPr marL="952500" lvl="1" indent="-495300" eaLnBrk="1" hangingPunct="1">
              <a:lnSpc>
                <a:spcPct val="90000"/>
              </a:lnSpc>
            </a:pPr>
            <a:r>
              <a:rPr lang="en-US" sz="2000" smtClean="0"/>
              <a:t>Captopril, lisinopril., enalapril, ramipril and fosinopril</a:t>
            </a:r>
          </a:p>
          <a:p>
            <a:pPr marL="533400" indent="-533400" eaLnBrk="1" hangingPunct="1">
              <a:lnSpc>
                <a:spcPct val="90000"/>
              </a:lnSpc>
              <a:buFont typeface="Wingdings" pitchFamily="2" charset="2"/>
              <a:buNone/>
            </a:pPr>
            <a:r>
              <a:rPr lang="en-US" sz="2000" smtClean="0">
                <a:solidFill>
                  <a:srgbClr val="000099"/>
                </a:solidFill>
              </a:rPr>
              <a:t>MOA: Inhibit synthesis of Angiotensin II – decrease in peripheral resistance and blood volume</a:t>
            </a:r>
          </a:p>
          <a:p>
            <a:pPr marL="533400" indent="-533400" eaLnBrk="1" hangingPunct="1">
              <a:lnSpc>
                <a:spcPct val="90000"/>
              </a:lnSpc>
            </a:pPr>
            <a:r>
              <a:rPr lang="en-US" sz="2000" smtClean="0">
                <a:solidFill>
                  <a:srgbClr val="CC0000"/>
                </a:solidFill>
              </a:rPr>
              <a:t>Angiotensin (AT1) blockers:</a:t>
            </a:r>
          </a:p>
          <a:p>
            <a:pPr marL="952500" lvl="1" indent="-495300" eaLnBrk="1" hangingPunct="1">
              <a:lnSpc>
                <a:spcPct val="90000"/>
              </a:lnSpc>
            </a:pPr>
            <a:r>
              <a:rPr lang="en-US" sz="2000" smtClean="0"/>
              <a:t>Losartan, candesartan, valsartan and telmisartan</a:t>
            </a:r>
          </a:p>
          <a:p>
            <a:pPr marL="533400" indent="-533400" eaLnBrk="1" hangingPunct="1">
              <a:lnSpc>
                <a:spcPct val="90000"/>
              </a:lnSpc>
              <a:buFont typeface="Wingdings" pitchFamily="2" charset="2"/>
              <a:buNone/>
            </a:pPr>
            <a:r>
              <a:rPr lang="en-US" sz="2000" smtClean="0">
                <a:solidFill>
                  <a:srgbClr val="000099"/>
                </a:solidFill>
              </a:rPr>
              <a:t>MOA: Blocks binding of Angiotensin II to its receptors</a:t>
            </a:r>
          </a:p>
          <a:p>
            <a:pPr marL="533400" indent="-533400" eaLnBrk="1" hangingPunct="1">
              <a:lnSpc>
                <a:spcPct val="90000"/>
              </a:lnSpc>
              <a:buFont typeface="Wingdings" pitchFamily="2" charset="2"/>
              <a:buNone/>
            </a:pPr>
            <a:endParaRPr lang="en-US" sz="2000" smtClean="0">
              <a:solidFill>
                <a:srgbClr val="000099"/>
              </a:solidFill>
            </a:endParaRPr>
          </a:p>
          <a:p>
            <a:pPr marL="533400" indent="-533400" eaLnBrk="1" hangingPunct="1">
              <a:lnSpc>
                <a:spcPct val="90000"/>
              </a:lnSpc>
              <a:buFont typeface="Wingdings" pitchFamily="2" charset="2"/>
              <a:buNone/>
            </a:pPr>
            <a:endParaRPr lang="en-US" sz="2000" smtClean="0">
              <a:solidFill>
                <a:srgbClr val="000099"/>
              </a:solidFill>
            </a:endParaRPr>
          </a:p>
        </p:txBody>
      </p:sp>
    </p:spTree>
    <p:extLst>
      <p:ext uri="{BB962C8B-B14F-4D97-AF65-F5344CB8AC3E}">
        <p14:creationId xmlns:p14="http://schemas.microsoft.com/office/powerpoint/2010/main" val="82148088"/>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Antihypertensive Drugs </a:t>
            </a:r>
          </a:p>
        </p:txBody>
      </p:sp>
      <p:sp>
        <p:nvSpPr>
          <p:cNvPr id="12291" name="Rectangle 3"/>
          <p:cNvSpPr>
            <a:spLocks noGrp="1" noChangeArrowheads="1"/>
          </p:cNvSpPr>
          <p:nvPr>
            <p:ph type="body" idx="1"/>
          </p:nvPr>
        </p:nvSpPr>
        <p:spPr/>
        <p:txBody>
          <a:bodyPr/>
          <a:lstStyle/>
          <a:p>
            <a:pPr eaLnBrk="1" hangingPunct="1">
              <a:lnSpc>
                <a:spcPct val="80000"/>
              </a:lnSpc>
            </a:pPr>
            <a:r>
              <a:rPr lang="en-US" sz="2000" smtClean="0">
                <a:solidFill>
                  <a:srgbClr val="A50021"/>
                </a:solidFill>
              </a:rPr>
              <a:t>Centrally acting:</a:t>
            </a:r>
          </a:p>
          <a:p>
            <a:pPr lvl="1" eaLnBrk="1" hangingPunct="1">
              <a:lnSpc>
                <a:spcPct val="80000"/>
              </a:lnSpc>
            </a:pPr>
            <a:r>
              <a:rPr lang="en-US" sz="1800" smtClean="0"/>
              <a:t>Clonidine, methyldopa</a:t>
            </a:r>
          </a:p>
          <a:p>
            <a:pPr eaLnBrk="1" hangingPunct="1">
              <a:lnSpc>
                <a:spcPct val="80000"/>
              </a:lnSpc>
              <a:buFont typeface="Wingdings" pitchFamily="2" charset="2"/>
              <a:buNone/>
            </a:pPr>
            <a:r>
              <a:rPr lang="en-US" sz="2000" smtClean="0">
                <a:solidFill>
                  <a:srgbClr val="000099"/>
                </a:solidFill>
              </a:rPr>
              <a:t>MOA: Act on central </a:t>
            </a:r>
            <a:r>
              <a:rPr lang="el-GR" smtClean="0">
                <a:solidFill>
                  <a:srgbClr val="000099"/>
                </a:solidFill>
                <a:cs typeface="Arial" charset="0"/>
              </a:rPr>
              <a:t>α</a:t>
            </a:r>
            <a:r>
              <a:rPr lang="en-US" sz="1600" smtClean="0">
                <a:solidFill>
                  <a:srgbClr val="000099"/>
                </a:solidFill>
                <a:cs typeface="Arial" charset="0"/>
              </a:rPr>
              <a:t>2A</a:t>
            </a:r>
            <a:r>
              <a:rPr lang="en-US" sz="2000" smtClean="0">
                <a:solidFill>
                  <a:srgbClr val="000099"/>
                </a:solidFill>
                <a:cs typeface="Arial" charset="0"/>
              </a:rPr>
              <a:t> receptors to decrease sympathetic outflow – fall in BP</a:t>
            </a:r>
          </a:p>
          <a:p>
            <a:pPr eaLnBrk="1" hangingPunct="1">
              <a:lnSpc>
                <a:spcPct val="80000"/>
              </a:lnSpc>
            </a:pPr>
            <a:r>
              <a:rPr lang="en-US" sz="2000" smtClean="0">
                <a:solidFill>
                  <a:srgbClr val="A50021"/>
                </a:solidFill>
                <a:cs typeface="Arial" charset="0"/>
              </a:rPr>
              <a:t>ß-adrenergic blockers:</a:t>
            </a:r>
          </a:p>
          <a:p>
            <a:pPr lvl="1" eaLnBrk="1" hangingPunct="1">
              <a:lnSpc>
                <a:spcPct val="80000"/>
              </a:lnSpc>
            </a:pPr>
            <a:r>
              <a:rPr lang="en-US" sz="1800" b="1" smtClean="0"/>
              <a:t>Non selective:</a:t>
            </a:r>
            <a:r>
              <a:rPr lang="en-US" sz="1800" smtClean="0"/>
              <a:t> Propranolol (others: nadolol, timolol, pindolol, labetolol)</a:t>
            </a:r>
          </a:p>
          <a:p>
            <a:pPr lvl="1" eaLnBrk="1" hangingPunct="1">
              <a:lnSpc>
                <a:spcPct val="80000"/>
              </a:lnSpc>
            </a:pPr>
            <a:r>
              <a:rPr lang="en-US" sz="1800" b="1" smtClean="0"/>
              <a:t>Cardioselective: Metoprolol</a:t>
            </a:r>
            <a:r>
              <a:rPr lang="en-US" sz="1800" smtClean="0"/>
              <a:t> (others: atenolol, esmolol, betaxolol)    </a:t>
            </a:r>
            <a:endParaRPr lang="en-US" sz="1800" smtClean="0">
              <a:solidFill>
                <a:srgbClr val="A50021"/>
              </a:solidFill>
              <a:cs typeface="Arial" charset="0"/>
            </a:endParaRPr>
          </a:p>
          <a:p>
            <a:pPr eaLnBrk="1" hangingPunct="1">
              <a:lnSpc>
                <a:spcPct val="80000"/>
              </a:lnSpc>
              <a:buFont typeface="Wingdings" pitchFamily="2" charset="2"/>
              <a:buNone/>
            </a:pPr>
            <a:r>
              <a:rPr lang="en-US" sz="2000" smtClean="0">
                <a:solidFill>
                  <a:srgbClr val="000099"/>
                </a:solidFill>
                <a:cs typeface="Arial" charset="0"/>
              </a:rPr>
              <a:t>MOA: Bind to beta adrenergic receptors and blocks the activity</a:t>
            </a:r>
          </a:p>
          <a:p>
            <a:pPr eaLnBrk="1" hangingPunct="1">
              <a:lnSpc>
                <a:spcPct val="80000"/>
              </a:lnSpc>
            </a:pPr>
            <a:r>
              <a:rPr lang="en-US" sz="2000" smtClean="0">
                <a:solidFill>
                  <a:srgbClr val="A50021"/>
                </a:solidFill>
                <a:cs typeface="Arial" charset="0"/>
              </a:rPr>
              <a:t>ß and </a:t>
            </a:r>
            <a:r>
              <a:rPr lang="el-GR" sz="2000" smtClean="0">
                <a:solidFill>
                  <a:srgbClr val="A50021"/>
                </a:solidFill>
                <a:cs typeface="Arial" charset="0"/>
              </a:rPr>
              <a:t>α</a:t>
            </a:r>
            <a:r>
              <a:rPr lang="en-US" sz="2000" smtClean="0">
                <a:solidFill>
                  <a:srgbClr val="A50021"/>
                </a:solidFill>
                <a:cs typeface="Arial" charset="0"/>
              </a:rPr>
              <a:t> – adrenergic blockers:</a:t>
            </a:r>
          </a:p>
          <a:p>
            <a:pPr lvl="1" eaLnBrk="1" hangingPunct="1">
              <a:lnSpc>
                <a:spcPct val="80000"/>
              </a:lnSpc>
            </a:pPr>
            <a:r>
              <a:rPr lang="en-US" sz="1800" smtClean="0">
                <a:cs typeface="Arial" charset="0"/>
              </a:rPr>
              <a:t>Labetolol and carvedilol</a:t>
            </a:r>
          </a:p>
          <a:p>
            <a:pPr eaLnBrk="1" hangingPunct="1">
              <a:lnSpc>
                <a:spcPct val="80000"/>
              </a:lnSpc>
            </a:pPr>
            <a:r>
              <a:rPr lang="el-GR" sz="2000" smtClean="0">
                <a:solidFill>
                  <a:srgbClr val="A50021"/>
                </a:solidFill>
                <a:cs typeface="Arial" charset="0"/>
              </a:rPr>
              <a:t>α</a:t>
            </a:r>
            <a:r>
              <a:rPr lang="en-US" sz="2000" smtClean="0">
                <a:solidFill>
                  <a:srgbClr val="A50021"/>
                </a:solidFill>
                <a:cs typeface="Arial" charset="0"/>
              </a:rPr>
              <a:t> – adrenergic blockers:</a:t>
            </a:r>
          </a:p>
          <a:p>
            <a:pPr lvl="1" eaLnBrk="1" hangingPunct="1">
              <a:lnSpc>
                <a:spcPct val="80000"/>
              </a:lnSpc>
            </a:pPr>
            <a:r>
              <a:rPr lang="en-US" sz="1800" smtClean="0">
                <a:cs typeface="Arial" charset="0"/>
              </a:rPr>
              <a:t>Prazosin, terazosin, doxazosin, phenoxybenzamine and phentolamine</a:t>
            </a:r>
          </a:p>
          <a:p>
            <a:pPr eaLnBrk="1" hangingPunct="1">
              <a:lnSpc>
                <a:spcPct val="80000"/>
              </a:lnSpc>
              <a:buFont typeface="Wingdings" pitchFamily="2" charset="2"/>
              <a:buNone/>
            </a:pPr>
            <a:r>
              <a:rPr lang="en-US" sz="2000" smtClean="0">
                <a:solidFill>
                  <a:srgbClr val="000099"/>
                </a:solidFill>
                <a:cs typeface="Arial" charset="0"/>
              </a:rPr>
              <a:t>MOA: Blocking of alpha adrenergic receptors in smooth muscles - vasodilatation</a:t>
            </a:r>
          </a:p>
          <a:p>
            <a:pPr eaLnBrk="1" hangingPunct="1">
              <a:lnSpc>
                <a:spcPct val="80000"/>
              </a:lnSpc>
            </a:pPr>
            <a:endParaRPr lang="en-US" sz="2000" smtClean="0">
              <a:cs typeface="Arial" charset="0"/>
            </a:endParaRPr>
          </a:p>
        </p:txBody>
      </p:sp>
    </p:spTree>
    <p:extLst>
      <p:ext uri="{BB962C8B-B14F-4D97-AF65-F5344CB8AC3E}">
        <p14:creationId xmlns:p14="http://schemas.microsoft.com/office/powerpoint/2010/main" val="613193911"/>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Antihypertensive Drugs – </a:t>
            </a:r>
          </a:p>
        </p:txBody>
      </p:sp>
      <p:sp>
        <p:nvSpPr>
          <p:cNvPr id="13315" name="Rectangle 3"/>
          <p:cNvSpPr>
            <a:spLocks noGrp="1" noChangeArrowheads="1"/>
          </p:cNvSpPr>
          <p:nvPr>
            <p:ph type="body" idx="1"/>
          </p:nvPr>
        </p:nvSpPr>
        <p:spPr/>
        <p:txBody>
          <a:bodyPr/>
          <a:lstStyle/>
          <a:p>
            <a:pPr eaLnBrk="1" hangingPunct="1">
              <a:lnSpc>
                <a:spcPct val="80000"/>
              </a:lnSpc>
            </a:pPr>
            <a:r>
              <a:rPr lang="en-US" sz="2400" smtClean="0">
                <a:solidFill>
                  <a:srgbClr val="A50021"/>
                </a:solidFill>
              </a:rPr>
              <a:t>Calcium Channel Blockers (CCB):</a:t>
            </a:r>
          </a:p>
          <a:p>
            <a:pPr lvl="1" eaLnBrk="1" hangingPunct="1">
              <a:lnSpc>
                <a:spcPct val="80000"/>
              </a:lnSpc>
            </a:pPr>
            <a:r>
              <a:rPr lang="en-US" sz="2000" smtClean="0"/>
              <a:t>Verapamil, diltiazem, nifedipine, felodipine, amlodipine, nimodipine etc.</a:t>
            </a:r>
          </a:p>
          <a:p>
            <a:pPr eaLnBrk="1" hangingPunct="1">
              <a:lnSpc>
                <a:spcPct val="80000"/>
              </a:lnSpc>
              <a:buFont typeface="Wingdings" pitchFamily="2" charset="2"/>
              <a:buNone/>
            </a:pPr>
            <a:r>
              <a:rPr lang="en-US" sz="2400" smtClean="0">
                <a:solidFill>
                  <a:srgbClr val="000099"/>
                </a:solidFill>
              </a:rPr>
              <a:t>MOA: Blocks influx of Ca++ in smooth muscle cells – relaxation of SMCs – decrease BP</a:t>
            </a:r>
          </a:p>
          <a:p>
            <a:pPr eaLnBrk="1" hangingPunct="1">
              <a:lnSpc>
                <a:spcPct val="80000"/>
              </a:lnSpc>
            </a:pPr>
            <a:r>
              <a:rPr lang="en-US" sz="2400" smtClean="0">
                <a:solidFill>
                  <a:srgbClr val="A50021"/>
                </a:solidFill>
              </a:rPr>
              <a:t>K+ Channel activators:</a:t>
            </a:r>
          </a:p>
          <a:p>
            <a:pPr lvl="1" eaLnBrk="1" hangingPunct="1">
              <a:lnSpc>
                <a:spcPct val="80000"/>
              </a:lnSpc>
            </a:pPr>
            <a:r>
              <a:rPr lang="en-US" sz="2000" smtClean="0"/>
              <a:t>Diazoxide, minoxidil, pinacidil and nicorandil</a:t>
            </a:r>
          </a:p>
          <a:p>
            <a:pPr eaLnBrk="1" hangingPunct="1">
              <a:lnSpc>
                <a:spcPct val="80000"/>
              </a:lnSpc>
              <a:buFont typeface="Wingdings" pitchFamily="2" charset="2"/>
              <a:buNone/>
            </a:pPr>
            <a:r>
              <a:rPr lang="en-US" sz="2400" smtClean="0">
                <a:solidFill>
                  <a:srgbClr val="000099"/>
                </a:solidFill>
              </a:rPr>
              <a:t>MOA: Leaking of K+ due to opening – hyper polarization of SMCs – relaxation of SMCs</a:t>
            </a:r>
          </a:p>
          <a:p>
            <a:pPr eaLnBrk="1" hangingPunct="1">
              <a:lnSpc>
                <a:spcPct val="80000"/>
              </a:lnSpc>
            </a:pPr>
            <a:r>
              <a:rPr lang="en-US" sz="2400" smtClean="0">
                <a:solidFill>
                  <a:srgbClr val="A50021"/>
                </a:solidFill>
              </a:rPr>
              <a:t>Vasodilators:</a:t>
            </a:r>
          </a:p>
          <a:p>
            <a:pPr lvl="1" eaLnBrk="1" hangingPunct="1">
              <a:lnSpc>
                <a:spcPct val="80000"/>
              </a:lnSpc>
            </a:pPr>
            <a:r>
              <a:rPr lang="en-US" sz="2000" smtClean="0"/>
              <a:t>Arteriolar – Hydralazine (also CCBs and K+ channel activators)</a:t>
            </a:r>
          </a:p>
          <a:p>
            <a:pPr lvl="1" eaLnBrk="1" hangingPunct="1">
              <a:lnSpc>
                <a:spcPct val="80000"/>
              </a:lnSpc>
            </a:pPr>
            <a:r>
              <a:rPr lang="en-US" sz="2000" smtClean="0"/>
              <a:t>Arterio-venular: Sodium Nitroprusside </a:t>
            </a:r>
          </a:p>
        </p:txBody>
      </p:sp>
    </p:spTree>
    <p:extLst>
      <p:ext uri="{BB962C8B-B14F-4D97-AF65-F5344CB8AC3E}">
        <p14:creationId xmlns:p14="http://schemas.microsoft.com/office/powerpoint/2010/main" val="377616124"/>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Diuretics</a:t>
            </a:r>
          </a:p>
        </p:txBody>
      </p:sp>
      <p:sp>
        <p:nvSpPr>
          <p:cNvPr id="14339" name="Rectangle 3"/>
          <p:cNvSpPr>
            <a:spLocks noGrp="1" noChangeArrowheads="1"/>
          </p:cNvSpPr>
          <p:nvPr>
            <p:ph type="body" idx="1"/>
          </p:nvPr>
        </p:nvSpPr>
        <p:spPr/>
        <p:txBody>
          <a:bodyPr/>
          <a:lstStyle/>
          <a:p>
            <a:pPr eaLnBrk="1" hangingPunct="1"/>
            <a:r>
              <a:rPr lang="en-US" sz="2400" smtClean="0"/>
              <a:t>Drugs causing net loss of Na+  and water in urine</a:t>
            </a:r>
          </a:p>
          <a:p>
            <a:pPr eaLnBrk="1" hangingPunct="1"/>
            <a:r>
              <a:rPr lang="en-US" sz="2400" smtClean="0"/>
              <a:t>Mechanism of antihypertensive action:</a:t>
            </a:r>
          </a:p>
          <a:p>
            <a:pPr lvl="1" eaLnBrk="1" hangingPunct="1"/>
            <a:r>
              <a:rPr lang="en-US" sz="2200" smtClean="0"/>
              <a:t>Initially: diuresis – depletion of Na+ and body fluid volume – decrease in cardiac output</a:t>
            </a:r>
          </a:p>
          <a:p>
            <a:pPr lvl="1" eaLnBrk="1" hangingPunct="1"/>
            <a:r>
              <a:rPr lang="en-US" sz="2200" smtClean="0"/>
              <a:t>Subsequently after 4 - 6 weeks, Na+ balance and CO is regained by 95%, but </a:t>
            </a:r>
            <a:r>
              <a:rPr lang="en-US" sz="2200" smtClean="0">
                <a:solidFill>
                  <a:srgbClr val="A50021"/>
                </a:solidFill>
              </a:rPr>
              <a:t>BP remains low!</a:t>
            </a:r>
          </a:p>
          <a:p>
            <a:pPr lvl="1" eaLnBrk="1" hangingPunct="1"/>
            <a:r>
              <a:rPr lang="en-US" sz="2200" smtClean="0"/>
              <a:t>Q: Why? Answer: reduction in total peripheral resistance (TPR) due to deficit of little amount of Na+ and water (Na+ causes vascular stiffness)</a:t>
            </a:r>
          </a:p>
          <a:p>
            <a:pPr lvl="1" eaLnBrk="1" hangingPunct="1"/>
            <a:r>
              <a:rPr lang="en-US" sz="2200" smtClean="0"/>
              <a:t>Similar effect is seen with sodium restriction (low sodium diet)</a:t>
            </a:r>
          </a:p>
          <a:p>
            <a:pPr lvl="1" eaLnBrk="1" hangingPunct="1">
              <a:buFont typeface="Wingdings" pitchFamily="2" charset="2"/>
              <a:buNone/>
            </a:pPr>
            <a:endParaRPr lang="en-US" sz="2200" smtClean="0"/>
          </a:p>
          <a:p>
            <a:pPr lvl="1" eaLnBrk="1" hangingPunct="1"/>
            <a:endParaRPr lang="en-US" sz="2200" smtClean="0"/>
          </a:p>
        </p:txBody>
      </p:sp>
    </p:spTree>
    <p:extLst>
      <p:ext uri="{BB962C8B-B14F-4D97-AF65-F5344CB8AC3E}">
        <p14:creationId xmlns:p14="http://schemas.microsoft.com/office/powerpoint/2010/main" val="1716861969"/>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Thiazide diuretics – adverse effects</a:t>
            </a:r>
          </a:p>
        </p:txBody>
      </p:sp>
      <p:sp>
        <p:nvSpPr>
          <p:cNvPr id="15363" name="Rectangle 3"/>
          <p:cNvSpPr>
            <a:spLocks noGrp="1" noChangeArrowheads="1"/>
          </p:cNvSpPr>
          <p:nvPr>
            <p:ph type="body" idx="1"/>
          </p:nvPr>
        </p:nvSpPr>
        <p:spPr/>
        <p:txBody>
          <a:bodyPr/>
          <a:lstStyle/>
          <a:p>
            <a:pPr eaLnBrk="1" hangingPunct="1">
              <a:lnSpc>
                <a:spcPct val="80000"/>
              </a:lnSpc>
            </a:pPr>
            <a:r>
              <a:rPr lang="en-US" sz="2400" smtClean="0"/>
              <a:t>Adverse Effects:</a:t>
            </a:r>
          </a:p>
          <a:p>
            <a:pPr lvl="1" eaLnBrk="1" hangingPunct="1">
              <a:lnSpc>
                <a:spcPct val="80000"/>
              </a:lnSpc>
            </a:pPr>
            <a:r>
              <a:rPr lang="en-US" sz="2200" smtClean="0"/>
              <a:t>Hypokalaemia – muscle pain and fatigue</a:t>
            </a:r>
          </a:p>
          <a:p>
            <a:pPr lvl="1" eaLnBrk="1" hangingPunct="1">
              <a:lnSpc>
                <a:spcPct val="80000"/>
              </a:lnSpc>
            </a:pPr>
            <a:r>
              <a:rPr lang="en-US" sz="2200" smtClean="0"/>
              <a:t>Hyperglycemia: Inhibition of insulin release due to K+ depletion (proinsulin to insulin) – precipitation of diabetes</a:t>
            </a:r>
          </a:p>
          <a:p>
            <a:pPr lvl="1" eaLnBrk="1" hangingPunct="1">
              <a:lnSpc>
                <a:spcPct val="80000"/>
              </a:lnSpc>
            </a:pPr>
            <a:r>
              <a:rPr lang="en-US" sz="2200" smtClean="0"/>
              <a:t>Hyperlipidemia: rise in total LDL level – risk of stroke</a:t>
            </a:r>
          </a:p>
          <a:p>
            <a:pPr lvl="1" eaLnBrk="1" hangingPunct="1">
              <a:lnSpc>
                <a:spcPct val="80000"/>
              </a:lnSpc>
            </a:pPr>
            <a:r>
              <a:rPr lang="en-US" sz="2200" smtClean="0"/>
              <a:t>Hyperurecaemia: inhibition of urate excretion</a:t>
            </a:r>
          </a:p>
          <a:p>
            <a:pPr lvl="1" eaLnBrk="1" hangingPunct="1">
              <a:lnSpc>
                <a:spcPct val="80000"/>
              </a:lnSpc>
            </a:pPr>
            <a:r>
              <a:rPr lang="en-US" sz="2200" smtClean="0"/>
              <a:t>Sudden cardiac death – tosades de pointes (hypokalaemia)</a:t>
            </a:r>
          </a:p>
          <a:p>
            <a:pPr lvl="1" eaLnBrk="1" hangingPunct="1">
              <a:lnSpc>
                <a:spcPct val="80000"/>
              </a:lnSpc>
            </a:pPr>
            <a:r>
              <a:rPr lang="en-US" sz="2200" smtClean="0"/>
              <a:t>All the above metabolic side effects – higher doses (50 – 100 mg per day)</a:t>
            </a:r>
          </a:p>
          <a:p>
            <a:pPr lvl="1" eaLnBrk="1" hangingPunct="1">
              <a:lnSpc>
                <a:spcPct val="80000"/>
              </a:lnSpc>
            </a:pPr>
            <a:r>
              <a:rPr lang="en-US" sz="2200" smtClean="0"/>
              <a:t>But, its observed that these adverse effects are minimal with low doses (12.5 to 25 mg) - Average fall in BP is 10 mm of Hg</a:t>
            </a:r>
          </a:p>
        </p:txBody>
      </p:sp>
    </p:spTree>
    <p:extLst>
      <p:ext uri="{BB962C8B-B14F-4D97-AF65-F5344CB8AC3E}">
        <p14:creationId xmlns:p14="http://schemas.microsoft.com/office/powerpoint/2010/main" val="2054361258"/>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Thiazide diuretics – current status</a:t>
            </a:r>
          </a:p>
        </p:txBody>
      </p:sp>
      <p:sp>
        <p:nvSpPr>
          <p:cNvPr id="16387" name="Rectangle 3"/>
          <p:cNvSpPr>
            <a:spLocks noGrp="1" noChangeArrowheads="1"/>
          </p:cNvSpPr>
          <p:nvPr>
            <p:ph type="body" idx="1"/>
          </p:nvPr>
        </p:nvSpPr>
        <p:spPr/>
        <p:txBody>
          <a:bodyPr>
            <a:normAutofit lnSpcReduction="10000"/>
          </a:bodyPr>
          <a:lstStyle/>
          <a:p>
            <a:pPr eaLnBrk="1" hangingPunct="1">
              <a:lnSpc>
                <a:spcPct val="80000"/>
              </a:lnSpc>
            </a:pPr>
            <a:r>
              <a:rPr lang="en-US" sz="2000" smtClean="0"/>
              <a:t>Effects of low dose:</a:t>
            </a:r>
          </a:p>
          <a:p>
            <a:pPr lvl="1" eaLnBrk="1" hangingPunct="1">
              <a:lnSpc>
                <a:spcPct val="80000"/>
              </a:lnSpc>
            </a:pPr>
            <a:r>
              <a:rPr lang="en-US" sz="2000" smtClean="0"/>
              <a:t>No significant hypokalaemia</a:t>
            </a:r>
          </a:p>
          <a:p>
            <a:pPr lvl="1" eaLnBrk="1" hangingPunct="1">
              <a:lnSpc>
                <a:spcPct val="80000"/>
              </a:lnSpc>
            </a:pPr>
            <a:r>
              <a:rPr lang="en-US" sz="2000" smtClean="0"/>
              <a:t>Low incidence of arrhythmia</a:t>
            </a:r>
          </a:p>
          <a:p>
            <a:pPr lvl="1" eaLnBrk="1" hangingPunct="1">
              <a:lnSpc>
                <a:spcPct val="80000"/>
              </a:lnSpc>
            </a:pPr>
            <a:r>
              <a:rPr lang="en-US" sz="2000" smtClean="0"/>
              <a:t>Lower incidence of hyperglycaemia, hyperlipidemia and hyperuricaemia</a:t>
            </a:r>
          </a:p>
          <a:p>
            <a:pPr lvl="1" eaLnBrk="1" hangingPunct="1">
              <a:lnSpc>
                <a:spcPct val="80000"/>
              </a:lnSpc>
            </a:pPr>
            <a:r>
              <a:rPr lang="en-US" sz="2000" smtClean="0"/>
              <a:t>Reduction in MI incidence</a:t>
            </a:r>
          </a:p>
          <a:p>
            <a:pPr lvl="1" eaLnBrk="1" hangingPunct="1">
              <a:lnSpc>
                <a:spcPct val="80000"/>
              </a:lnSpc>
            </a:pPr>
            <a:r>
              <a:rPr lang="en-US" sz="2000" smtClean="0"/>
              <a:t>Reduction in mortality and morbidity</a:t>
            </a:r>
          </a:p>
          <a:p>
            <a:pPr eaLnBrk="1" hangingPunct="1">
              <a:lnSpc>
                <a:spcPct val="80000"/>
              </a:lnSpc>
            </a:pPr>
            <a:r>
              <a:rPr lang="en-US" sz="2000" smtClean="0"/>
              <a:t>JNC recommendation:</a:t>
            </a:r>
          </a:p>
          <a:p>
            <a:pPr lvl="1" eaLnBrk="1" hangingPunct="1">
              <a:lnSpc>
                <a:spcPct val="80000"/>
              </a:lnSpc>
            </a:pPr>
            <a:r>
              <a:rPr lang="en-US" sz="2000" smtClean="0"/>
              <a:t>JNC recommends low dose of thiazide therapy (12.5 – 25 mg per day) in essential hypertension</a:t>
            </a:r>
          </a:p>
          <a:p>
            <a:pPr lvl="1" eaLnBrk="1" hangingPunct="1">
              <a:lnSpc>
                <a:spcPct val="80000"/>
              </a:lnSpc>
            </a:pPr>
            <a:r>
              <a:rPr lang="en-US" sz="2000" smtClean="0"/>
              <a:t>Preferably should be used with a potassium sparing diuretic as first choice in elderly</a:t>
            </a:r>
          </a:p>
          <a:p>
            <a:pPr lvl="1" eaLnBrk="1" hangingPunct="1">
              <a:lnSpc>
                <a:spcPct val="80000"/>
              </a:lnSpc>
            </a:pPr>
            <a:r>
              <a:rPr lang="en-US" sz="2000" smtClean="0"/>
              <a:t>If therapy fails – another antihypertensive but do not increase the thiazide dose</a:t>
            </a:r>
          </a:p>
          <a:p>
            <a:pPr lvl="1" eaLnBrk="1" hangingPunct="1">
              <a:lnSpc>
                <a:spcPct val="80000"/>
              </a:lnSpc>
            </a:pPr>
            <a:r>
              <a:rPr lang="en-US" sz="2000" smtClean="0"/>
              <a:t>Loop diuretics are to be given when there is severe hypertension with retention of body fluids</a:t>
            </a:r>
          </a:p>
          <a:p>
            <a:pPr eaLnBrk="1" hangingPunct="1">
              <a:lnSpc>
                <a:spcPct val="80000"/>
              </a:lnSpc>
              <a:buFont typeface="Wingdings" pitchFamily="2" charset="2"/>
              <a:buNone/>
            </a:pPr>
            <a:endParaRPr lang="en-US" sz="2000" smtClean="0"/>
          </a:p>
        </p:txBody>
      </p:sp>
    </p:spTree>
    <p:extLst>
      <p:ext uri="{BB962C8B-B14F-4D97-AF65-F5344CB8AC3E}">
        <p14:creationId xmlns:p14="http://schemas.microsoft.com/office/powerpoint/2010/main" val="857662775"/>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Diuretics</a:t>
            </a:r>
          </a:p>
        </p:txBody>
      </p:sp>
      <p:sp>
        <p:nvSpPr>
          <p:cNvPr id="17411" name="Rectangle 3"/>
          <p:cNvSpPr>
            <a:spLocks noGrp="1" noChangeArrowheads="1"/>
          </p:cNvSpPr>
          <p:nvPr>
            <p:ph type="body" idx="1"/>
          </p:nvPr>
        </p:nvSpPr>
        <p:spPr/>
        <p:txBody>
          <a:bodyPr/>
          <a:lstStyle/>
          <a:p>
            <a:pPr eaLnBrk="1" hangingPunct="1">
              <a:lnSpc>
                <a:spcPct val="80000"/>
              </a:lnSpc>
            </a:pPr>
            <a:r>
              <a:rPr lang="en-US" sz="2400" smtClean="0"/>
              <a:t>K+ sparing diuretics: </a:t>
            </a:r>
          </a:p>
          <a:p>
            <a:pPr lvl="1" eaLnBrk="1" hangingPunct="1">
              <a:lnSpc>
                <a:spcPct val="80000"/>
              </a:lnSpc>
            </a:pPr>
            <a:r>
              <a:rPr lang="en-US" sz="2200" smtClean="0"/>
              <a:t>Thiazide and K sparing diuretics are combined therapeutically – DITIDE (triamterene + benzthiazide) is popular one</a:t>
            </a:r>
          </a:p>
          <a:p>
            <a:pPr eaLnBrk="1" hangingPunct="1">
              <a:lnSpc>
                <a:spcPct val="80000"/>
              </a:lnSpc>
            </a:pPr>
            <a:r>
              <a:rPr lang="en-US" sz="2400" smtClean="0"/>
              <a:t>Modified thiazide: indapamide</a:t>
            </a:r>
          </a:p>
          <a:p>
            <a:pPr lvl="1" eaLnBrk="1" hangingPunct="1">
              <a:lnSpc>
                <a:spcPct val="80000"/>
              </a:lnSpc>
            </a:pPr>
            <a:r>
              <a:rPr lang="en-US" sz="2200" smtClean="0"/>
              <a:t>Indole derivative and long duration of  action (18 Hrs) – orally 2.5 mg dose</a:t>
            </a:r>
          </a:p>
          <a:p>
            <a:pPr lvl="1" eaLnBrk="1" hangingPunct="1">
              <a:lnSpc>
                <a:spcPct val="80000"/>
              </a:lnSpc>
            </a:pPr>
            <a:r>
              <a:rPr lang="en-US" sz="2200" smtClean="0"/>
              <a:t>It is a lipid neutral i.e. does not alter blood lipid concentration, but other adverse effects may remain</a:t>
            </a:r>
          </a:p>
          <a:p>
            <a:pPr eaLnBrk="1" hangingPunct="1">
              <a:lnSpc>
                <a:spcPct val="80000"/>
              </a:lnSpc>
            </a:pPr>
            <a:r>
              <a:rPr lang="en-US" sz="2400" smtClean="0"/>
              <a:t>Loop diuretics: </a:t>
            </a:r>
          </a:p>
          <a:p>
            <a:pPr lvl="1" eaLnBrk="1" hangingPunct="1">
              <a:lnSpc>
                <a:spcPct val="80000"/>
              </a:lnSpc>
            </a:pPr>
            <a:r>
              <a:rPr lang="en-US" sz="2200" smtClean="0"/>
              <a:t>Na+ deficient state is temporary, not maintained round –the-clock and t.p.r not reduced </a:t>
            </a:r>
          </a:p>
          <a:p>
            <a:pPr lvl="1" eaLnBrk="1" hangingPunct="1">
              <a:lnSpc>
                <a:spcPct val="80000"/>
              </a:lnSpc>
            </a:pPr>
            <a:r>
              <a:rPr lang="en-US" sz="2200" smtClean="0"/>
              <a:t>Used only in complicated cases – CRF, CHF marked fluid retention cases </a:t>
            </a:r>
          </a:p>
          <a:p>
            <a:pPr lvl="1" eaLnBrk="1" hangingPunct="1">
              <a:lnSpc>
                <a:spcPct val="80000"/>
              </a:lnSpc>
            </a:pPr>
            <a:endParaRPr lang="en-US" sz="2200" smtClean="0"/>
          </a:p>
        </p:txBody>
      </p:sp>
    </p:spTree>
    <p:extLst>
      <p:ext uri="{BB962C8B-B14F-4D97-AF65-F5344CB8AC3E}">
        <p14:creationId xmlns:p14="http://schemas.microsoft.com/office/powerpoint/2010/main" val="3950573801"/>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r>
              <a:rPr lang="en-US" sz="3800" smtClean="0"/>
              <a:t>Angiotensin Converting Enzyme (ACE) Inhibitors</a:t>
            </a:r>
          </a:p>
        </p:txBody>
      </p:sp>
      <p:sp>
        <p:nvSpPr>
          <p:cNvPr id="18435" name="Rectangle 3"/>
          <p:cNvSpPr>
            <a:spLocks noGrp="1" noChangeArrowheads="1"/>
          </p:cNvSpPr>
          <p:nvPr>
            <p:ph type="body" idx="1"/>
          </p:nvPr>
        </p:nvSpPr>
        <p:spPr>
          <a:xfrm>
            <a:off x="838200" y="2327275"/>
            <a:ext cx="7772400" cy="2397125"/>
          </a:xfrm>
        </p:spPr>
        <p:txBody>
          <a:bodyPr/>
          <a:lstStyle/>
          <a:p>
            <a:pPr eaLnBrk="1" hangingPunct="1">
              <a:buFont typeface="Wingdings" pitchFamily="2" charset="2"/>
              <a:buNone/>
            </a:pPr>
            <a:r>
              <a:rPr lang="en-US" sz="4400" smtClean="0"/>
              <a:t>What is Renin - Angiotensin?</a:t>
            </a:r>
          </a:p>
          <a:p>
            <a:pPr eaLnBrk="1" hangingPunct="1">
              <a:buFont typeface="Wingdings" pitchFamily="2" charset="2"/>
              <a:buNone/>
            </a:pPr>
            <a:r>
              <a:rPr lang="en-US" sz="4400" smtClean="0"/>
              <a:t>   </a:t>
            </a:r>
            <a:r>
              <a:rPr lang="en-US" sz="3600" smtClean="0"/>
              <a:t>(Physiological Background) </a:t>
            </a:r>
          </a:p>
        </p:txBody>
      </p:sp>
    </p:spTree>
    <p:extLst>
      <p:ext uri="{BB962C8B-B14F-4D97-AF65-F5344CB8AC3E}">
        <p14:creationId xmlns:p14="http://schemas.microsoft.com/office/powerpoint/2010/main" val="1889167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Drugs names</a:t>
            </a:r>
            <a:endParaRPr lang="en-US" dirty="0"/>
          </a:p>
        </p:txBody>
      </p:sp>
      <p:sp>
        <p:nvSpPr>
          <p:cNvPr id="3" name="Content Placeholder 2"/>
          <p:cNvSpPr>
            <a:spLocks noGrp="1"/>
          </p:cNvSpPr>
          <p:nvPr>
            <p:ph idx="1"/>
          </p:nvPr>
        </p:nvSpPr>
        <p:spPr/>
        <p:txBody>
          <a:bodyPr>
            <a:normAutofit lnSpcReduction="10000"/>
          </a:bodyPr>
          <a:lstStyle/>
          <a:p>
            <a:pPr marL="287338" indent="-287338" algn="just" defTabSz="800100">
              <a:lnSpc>
                <a:spcPct val="120000"/>
              </a:lnSpc>
              <a:spcBef>
                <a:spcPct val="30000"/>
              </a:spcBef>
              <a:buClr>
                <a:srgbClr val="0000FF"/>
              </a:buClr>
              <a:buFontTx/>
              <a:buChar char="•"/>
            </a:pPr>
            <a:r>
              <a:rPr lang="en-US" altLang="en-US" dirty="0">
                <a:solidFill>
                  <a:srgbClr val="3333FF"/>
                </a:solidFill>
                <a:cs typeface="Arial" pitchFamily="34" charset="0"/>
              </a:rPr>
              <a:t>Chemical</a:t>
            </a:r>
            <a:r>
              <a:rPr lang="en-US" altLang="en-US" dirty="0">
                <a:solidFill>
                  <a:srgbClr val="000000"/>
                </a:solidFill>
                <a:cs typeface="Arial" pitchFamily="34" charset="0"/>
              </a:rPr>
              <a:t>…states its chemical composition and molecular structure.</a:t>
            </a:r>
          </a:p>
          <a:p>
            <a:pPr marL="287338" indent="-287338" algn="just" defTabSz="800100">
              <a:lnSpc>
                <a:spcPct val="120000"/>
              </a:lnSpc>
              <a:spcBef>
                <a:spcPct val="30000"/>
              </a:spcBef>
              <a:buClr>
                <a:srgbClr val="0000FF"/>
              </a:buClr>
              <a:buFontTx/>
              <a:buChar char="•"/>
            </a:pPr>
            <a:r>
              <a:rPr lang="en-US" altLang="en-US" dirty="0">
                <a:solidFill>
                  <a:srgbClr val="3333FF"/>
                </a:solidFill>
                <a:cs typeface="Arial" pitchFamily="34" charset="0"/>
              </a:rPr>
              <a:t>Generic</a:t>
            </a:r>
            <a:r>
              <a:rPr lang="en-US" altLang="en-US" dirty="0">
                <a:solidFill>
                  <a:srgbClr val="000000"/>
                </a:solidFill>
                <a:cs typeface="Arial" pitchFamily="34" charset="0"/>
              </a:rPr>
              <a:t>…usually suggested by the manufacturer.</a:t>
            </a:r>
          </a:p>
          <a:p>
            <a:pPr marL="287338" indent="-287338" algn="just" defTabSz="800100">
              <a:lnSpc>
                <a:spcPct val="120000"/>
              </a:lnSpc>
              <a:spcBef>
                <a:spcPct val="30000"/>
              </a:spcBef>
              <a:buClr>
                <a:srgbClr val="0000FF"/>
              </a:buClr>
              <a:buFontTx/>
              <a:buChar char="•"/>
            </a:pPr>
            <a:r>
              <a:rPr lang="en-US" altLang="en-US" dirty="0">
                <a:solidFill>
                  <a:srgbClr val="3333FF"/>
                </a:solidFill>
                <a:cs typeface="Arial" pitchFamily="34" charset="0"/>
              </a:rPr>
              <a:t>Official</a:t>
            </a:r>
            <a:r>
              <a:rPr lang="en-US" altLang="en-US" dirty="0">
                <a:solidFill>
                  <a:srgbClr val="000000"/>
                </a:solidFill>
                <a:cs typeface="Arial" pitchFamily="34" charset="0"/>
              </a:rPr>
              <a:t>…as listed in the Pharmacopoeia. (I.P., B.P., U.S.P.)</a:t>
            </a:r>
          </a:p>
          <a:p>
            <a:pPr marL="287338" indent="-287338" algn="just" defTabSz="800100">
              <a:lnSpc>
                <a:spcPct val="120000"/>
              </a:lnSpc>
              <a:spcBef>
                <a:spcPct val="30000"/>
              </a:spcBef>
              <a:buClr>
                <a:srgbClr val="0000FF"/>
              </a:buClr>
              <a:buFontTx/>
              <a:buChar char="•"/>
            </a:pPr>
            <a:r>
              <a:rPr lang="en-US" altLang="en-US" dirty="0">
                <a:solidFill>
                  <a:srgbClr val="3333FF"/>
                </a:solidFill>
                <a:cs typeface="Arial" pitchFamily="34" charset="0"/>
              </a:rPr>
              <a:t>Brand</a:t>
            </a:r>
            <a:r>
              <a:rPr lang="en-US" altLang="en-US" dirty="0">
                <a:solidFill>
                  <a:srgbClr val="000000"/>
                </a:solidFill>
                <a:cs typeface="Arial" pitchFamily="34" charset="0"/>
              </a:rPr>
              <a:t>…the trade or proprietary name</a:t>
            </a:r>
            <a:endParaRPr lang="en-US" dirty="0"/>
          </a:p>
        </p:txBody>
      </p:sp>
      <p:sp>
        <p:nvSpPr>
          <p:cNvPr id="4" name="TextBox 3"/>
          <p:cNvSpPr txBox="1"/>
          <p:nvPr/>
        </p:nvSpPr>
        <p:spPr>
          <a:xfrm>
            <a:off x="7886700" y="5562600"/>
            <a:ext cx="10287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725173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Penicillins</a:t>
            </a:r>
            <a:endParaRPr lang="en-US" dirty="0"/>
          </a:p>
        </p:txBody>
      </p:sp>
      <p:sp>
        <p:nvSpPr>
          <p:cNvPr id="3" name="Content Placeholder 2"/>
          <p:cNvSpPr>
            <a:spLocks noGrp="1"/>
          </p:cNvSpPr>
          <p:nvPr>
            <p:ph idx="1"/>
          </p:nvPr>
        </p:nvSpPr>
        <p:spPr/>
        <p:txBody>
          <a:bodyPr/>
          <a:lstStyle/>
          <a:p>
            <a:r>
              <a:rPr lang="en-US" altLang="en-US" u="sng" dirty="0"/>
              <a:t>Extended - Spectrum </a:t>
            </a:r>
            <a:r>
              <a:rPr lang="en-US" altLang="en-US" u="sng" dirty="0" err="1"/>
              <a:t>Penicillins</a:t>
            </a:r>
            <a:endParaRPr lang="en-US" altLang="en-US" u="sng" dirty="0"/>
          </a:p>
          <a:p>
            <a:pPr>
              <a:buFontTx/>
              <a:buNone/>
            </a:pPr>
            <a:r>
              <a:rPr lang="en-US" altLang="en-US" dirty="0"/>
              <a:t>   </a:t>
            </a:r>
            <a:r>
              <a:rPr lang="en-US" altLang="en-US" dirty="0" err="1"/>
              <a:t>Carbenicillin</a:t>
            </a:r>
            <a:r>
              <a:rPr lang="en-US" altLang="en-US" dirty="0"/>
              <a:t> (PO), </a:t>
            </a:r>
            <a:r>
              <a:rPr lang="en-US" altLang="en-US" dirty="0" err="1"/>
              <a:t>Mezlocillin</a:t>
            </a:r>
            <a:r>
              <a:rPr lang="en-US" altLang="en-US" dirty="0"/>
              <a:t>, </a:t>
            </a:r>
            <a:r>
              <a:rPr lang="en-US" altLang="en-US" dirty="0" err="1"/>
              <a:t>Piperacillin</a:t>
            </a:r>
            <a:r>
              <a:rPr lang="en-US" altLang="en-US" dirty="0"/>
              <a:t>, </a:t>
            </a:r>
            <a:r>
              <a:rPr lang="en-US" altLang="en-US" dirty="0" err="1"/>
              <a:t>Ticarcillin</a:t>
            </a:r>
            <a:r>
              <a:rPr lang="en-US" altLang="en-US" dirty="0"/>
              <a:t>, </a:t>
            </a:r>
            <a:r>
              <a:rPr lang="en-US" altLang="en-US" dirty="0" err="1"/>
              <a:t>Ticarcillin-clavulanate</a:t>
            </a:r>
            <a:r>
              <a:rPr lang="en-US" altLang="en-US" dirty="0"/>
              <a:t> (</a:t>
            </a:r>
            <a:r>
              <a:rPr lang="en-US" altLang="en-US" dirty="0" err="1"/>
              <a:t>Timentin</a:t>
            </a:r>
            <a:r>
              <a:rPr lang="en-US" altLang="en-US" dirty="0"/>
              <a:t>) - IM &amp; IV</a:t>
            </a:r>
          </a:p>
          <a:p>
            <a:pPr>
              <a:buFontTx/>
              <a:buNone/>
            </a:pPr>
            <a:r>
              <a:rPr lang="en-US" altLang="en-US" dirty="0"/>
              <a:t>  - Broad spectrum - good gram (-), fair gram (+)</a:t>
            </a:r>
          </a:p>
          <a:p>
            <a:pPr>
              <a:buFontTx/>
              <a:buNone/>
            </a:pPr>
            <a:r>
              <a:rPr lang="en-US" altLang="en-US" dirty="0"/>
              <a:t>  - Good against </a:t>
            </a:r>
            <a:r>
              <a:rPr lang="en-US" altLang="en-US" i="1" dirty="0"/>
              <a:t>Pseudomonas </a:t>
            </a:r>
            <a:r>
              <a:rPr lang="en-US" altLang="en-US" i="1" dirty="0" err="1"/>
              <a:t>aeruginosa</a:t>
            </a:r>
            <a:r>
              <a:rPr lang="en-US" altLang="en-US" i="1" dirty="0"/>
              <a:t> </a:t>
            </a:r>
          </a:p>
          <a:p>
            <a:pPr>
              <a:buFontTx/>
              <a:buNone/>
            </a:pPr>
            <a:r>
              <a:rPr lang="en-US" altLang="en-US" dirty="0"/>
              <a:t>  - Not </a:t>
            </a:r>
            <a:r>
              <a:rPr lang="en-US" altLang="en-US" dirty="0" err="1"/>
              <a:t>penicillinase</a:t>
            </a:r>
            <a:r>
              <a:rPr lang="en-US" altLang="en-US" dirty="0"/>
              <a:t> resistant</a:t>
            </a:r>
          </a:p>
          <a:p>
            <a:endParaRPr lang="en-US" dirty="0"/>
          </a:p>
        </p:txBody>
      </p:sp>
    </p:spTree>
    <p:extLst>
      <p:ext uri="{BB962C8B-B14F-4D97-AF65-F5344CB8AC3E}">
        <p14:creationId xmlns:p14="http://schemas.microsoft.com/office/powerpoint/2010/main" val="1116582479"/>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RAS - Introduction</a:t>
            </a:r>
          </a:p>
        </p:txBody>
      </p:sp>
      <p:sp>
        <p:nvSpPr>
          <p:cNvPr id="19459" name="Rectangle 3"/>
          <p:cNvSpPr>
            <a:spLocks noGrp="1" noChangeArrowheads="1"/>
          </p:cNvSpPr>
          <p:nvPr>
            <p:ph type="body" idx="1"/>
          </p:nvPr>
        </p:nvSpPr>
        <p:spPr>
          <a:xfrm>
            <a:off x="914400" y="1600200"/>
            <a:ext cx="7772400" cy="4953000"/>
          </a:xfrm>
        </p:spPr>
        <p:txBody>
          <a:bodyPr/>
          <a:lstStyle/>
          <a:p>
            <a:pPr eaLnBrk="1" hangingPunct="1">
              <a:lnSpc>
                <a:spcPct val="80000"/>
              </a:lnSpc>
            </a:pPr>
            <a:r>
              <a:rPr lang="en-US" sz="2000" smtClean="0">
                <a:solidFill>
                  <a:schemeClr val="accent2"/>
                </a:solidFill>
              </a:rPr>
              <a:t>Renin</a:t>
            </a:r>
            <a:r>
              <a:rPr lang="en-US" sz="2000" smtClean="0">
                <a:solidFill>
                  <a:srgbClr val="000099"/>
                </a:solidFill>
              </a:rPr>
              <a:t> </a:t>
            </a:r>
            <a:r>
              <a:rPr lang="en-US" sz="2000" smtClean="0"/>
              <a:t>is a proteolytic enzyme and also called </a:t>
            </a:r>
            <a:r>
              <a:rPr lang="en-US" sz="2000" smtClean="0">
                <a:solidFill>
                  <a:schemeClr val="accent2"/>
                </a:solidFill>
              </a:rPr>
              <a:t>angiotensinogenase</a:t>
            </a:r>
          </a:p>
          <a:p>
            <a:pPr eaLnBrk="1" hangingPunct="1">
              <a:lnSpc>
                <a:spcPct val="80000"/>
              </a:lnSpc>
            </a:pPr>
            <a:r>
              <a:rPr lang="en-US" sz="2000" smtClean="0"/>
              <a:t>It is produced by juxtaglomerular cells of kidney</a:t>
            </a:r>
          </a:p>
          <a:p>
            <a:pPr eaLnBrk="1" hangingPunct="1">
              <a:lnSpc>
                <a:spcPct val="80000"/>
              </a:lnSpc>
            </a:pPr>
            <a:r>
              <a:rPr lang="en-US" sz="2000" smtClean="0"/>
              <a:t>It is secreted in response to:</a:t>
            </a:r>
          </a:p>
          <a:p>
            <a:pPr lvl="1" eaLnBrk="1" hangingPunct="1">
              <a:lnSpc>
                <a:spcPct val="80000"/>
              </a:lnSpc>
            </a:pPr>
            <a:r>
              <a:rPr lang="en-US" sz="1800" smtClean="0"/>
              <a:t>Decrease in arterial blood pressure</a:t>
            </a:r>
          </a:p>
          <a:p>
            <a:pPr lvl="1" eaLnBrk="1" hangingPunct="1">
              <a:lnSpc>
                <a:spcPct val="80000"/>
              </a:lnSpc>
            </a:pPr>
            <a:r>
              <a:rPr lang="en-US" sz="1800" smtClean="0"/>
              <a:t>Decrease Na+ in macula densa</a:t>
            </a:r>
          </a:p>
          <a:p>
            <a:pPr lvl="1" eaLnBrk="1" hangingPunct="1">
              <a:lnSpc>
                <a:spcPct val="80000"/>
              </a:lnSpc>
            </a:pPr>
            <a:r>
              <a:rPr lang="en-US" sz="1800" smtClean="0"/>
              <a:t>Increased sympathetic nervous activity</a:t>
            </a:r>
          </a:p>
          <a:p>
            <a:pPr eaLnBrk="1" hangingPunct="1">
              <a:lnSpc>
                <a:spcPct val="80000"/>
              </a:lnSpc>
            </a:pPr>
            <a:r>
              <a:rPr lang="en-US" sz="2000" smtClean="0"/>
              <a:t>Renin acts on a plasma protein – </a:t>
            </a:r>
            <a:r>
              <a:rPr lang="en-US" sz="2000" smtClean="0">
                <a:solidFill>
                  <a:schemeClr val="accent2"/>
                </a:solidFill>
              </a:rPr>
              <a:t>Angiotensinogen </a:t>
            </a:r>
            <a:r>
              <a:rPr lang="en-US" sz="2000" smtClean="0"/>
              <a:t>(a glycoprotein synthesized and secreted into the bloodstream by the liver) and cleaves to  produce a decapeptide </a:t>
            </a:r>
            <a:r>
              <a:rPr lang="en-US" sz="2000" smtClean="0">
                <a:solidFill>
                  <a:schemeClr val="accent2"/>
                </a:solidFill>
              </a:rPr>
              <a:t>Angiotensin-I</a:t>
            </a:r>
          </a:p>
          <a:p>
            <a:pPr eaLnBrk="1" hangingPunct="1">
              <a:lnSpc>
                <a:spcPct val="80000"/>
              </a:lnSpc>
            </a:pPr>
            <a:r>
              <a:rPr lang="en-US" sz="2000" smtClean="0">
                <a:solidFill>
                  <a:schemeClr val="accent2"/>
                </a:solidFill>
              </a:rPr>
              <a:t>Angiotensin-I</a:t>
            </a:r>
            <a:r>
              <a:rPr lang="en-US" sz="2000" smtClean="0"/>
              <a:t> is rapidly converted to </a:t>
            </a:r>
            <a:r>
              <a:rPr lang="en-US" sz="2000" smtClean="0">
                <a:solidFill>
                  <a:schemeClr val="accent2"/>
                </a:solidFill>
              </a:rPr>
              <a:t>Angiotensin-II (octapeptide)</a:t>
            </a:r>
            <a:r>
              <a:rPr lang="en-US" sz="2000" smtClean="0"/>
              <a:t> by ACE (present in luminal surface of vascular endothelium)</a:t>
            </a:r>
          </a:p>
          <a:p>
            <a:pPr eaLnBrk="1" hangingPunct="1">
              <a:lnSpc>
                <a:spcPct val="80000"/>
              </a:lnSpc>
            </a:pPr>
            <a:r>
              <a:rPr lang="en-US" sz="2000" smtClean="0"/>
              <a:t>Furthermore degradation of  </a:t>
            </a:r>
            <a:r>
              <a:rPr lang="en-US" sz="2000" smtClean="0">
                <a:solidFill>
                  <a:schemeClr val="accent2"/>
                </a:solidFill>
              </a:rPr>
              <a:t>Angiotensin-II</a:t>
            </a:r>
            <a:r>
              <a:rPr lang="en-US" sz="2000" smtClean="0"/>
              <a:t> by peptidases produce  </a:t>
            </a:r>
            <a:r>
              <a:rPr lang="en-US" sz="2000" smtClean="0">
                <a:solidFill>
                  <a:schemeClr val="accent2"/>
                </a:solidFill>
              </a:rPr>
              <a:t>Angiotensin-III</a:t>
            </a:r>
          </a:p>
          <a:p>
            <a:pPr eaLnBrk="1" hangingPunct="1">
              <a:lnSpc>
                <a:spcPct val="80000"/>
              </a:lnSpc>
            </a:pPr>
            <a:r>
              <a:rPr lang="en-US" sz="2000" smtClean="0"/>
              <a:t>Both </a:t>
            </a:r>
            <a:r>
              <a:rPr lang="en-US" sz="2000" smtClean="0">
                <a:solidFill>
                  <a:schemeClr val="accent2"/>
                </a:solidFill>
              </a:rPr>
              <a:t>Angiotensin-II</a:t>
            </a:r>
            <a:r>
              <a:rPr lang="en-US" sz="2000" smtClean="0"/>
              <a:t> and </a:t>
            </a:r>
            <a:r>
              <a:rPr lang="en-US" sz="2000" smtClean="0">
                <a:solidFill>
                  <a:schemeClr val="accent2"/>
                </a:solidFill>
              </a:rPr>
              <a:t>Angiotensin-III</a:t>
            </a:r>
            <a:r>
              <a:rPr lang="en-US" sz="2000" smtClean="0"/>
              <a:t> stimulates </a:t>
            </a:r>
            <a:r>
              <a:rPr lang="en-US" sz="2000" smtClean="0">
                <a:solidFill>
                  <a:schemeClr val="accent2"/>
                </a:solidFill>
              </a:rPr>
              <a:t>Aldosterone</a:t>
            </a:r>
            <a:r>
              <a:rPr lang="en-US" sz="2000" smtClean="0"/>
              <a:t> secretion from Adrenal Cortex (equipotent)</a:t>
            </a:r>
          </a:p>
          <a:p>
            <a:pPr eaLnBrk="1" hangingPunct="1">
              <a:lnSpc>
                <a:spcPct val="80000"/>
              </a:lnSpc>
            </a:pPr>
            <a:r>
              <a:rPr lang="en-US" sz="2000" smtClean="0"/>
              <a:t>AT-II has very short half life – 1 min </a:t>
            </a:r>
          </a:p>
        </p:txBody>
      </p:sp>
    </p:spTree>
    <p:extLst>
      <p:ext uri="{BB962C8B-B14F-4D97-AF65-F5344CB8AC3E}">
        <p14:creationId xmlns:p14="http://schemas.microsoft.com/office/powerpoint/2010/main" val="111852327"/>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smtClean="0"/>
              <a:t>RAS - Physiology</a:t>
            </a:r>
          </a:p>
        </p:txBody>
      </p:sp>
      <p:pic>
        <p:nvPicPr>
          <p:cNvPr id="20483" name="Picture 6" descr="figure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548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Line 7"/>
          <p:cNvSpPr>
            <a:spLocks noChangeShapeType="1"/>
          </p:cNvSpPr>
          <p:nvPr/>
        </p:nvSpPr>
        <p:spPr bwMode="auto">
          <a:xfrm flipV="1">
            <a:off x="6019800" y="4191000"/>
            <a:ext cx="1371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5" name="Line 8"/>
          <p:cNvSpPr>
            <a:spLocks noChangeShapeType="1"/>
          </p:cNvSpPr>
          <p:nvPr/>
        </p:nvSpPr>
        <p:spPr bwMode="auto">
          <a:xfrm>
            <a:off x="6019800" y="4343400"/>
            <a:ext cx="1447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6" name="Line 9"/>
          <p:cNvSpPr>
            <a:spLocks noChangeShapeType="1"/>
          </p:cNvSpPr>
          <p:nvPr/>
        </p:nvSpPr>
        <p:spPr bwMode="auto">
          <a:xfrm flipH="1">
            <a:off x="5562600" y="4343400"/>
            <a:ext cx="457200" cy="1752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7" name="Text Box 10"/>
          <p:cNvSpPr txBox="1">
            <a:spLocks noChangeArrowheads="1"/>
          </p:cNvSpPr>
          <p:nvPr/>
        </p:nvSpPr>
        <p:spPr bwMode="auto">
          <a:xfrm>
            <a:off x="7239000" y="3962400"/>
            <a:ext cx="1905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  Vasoconstriction</a:t>
            </a:r>
          </a:p>
          <a:p>
            <a:pPr eaLnBrk="1" hangingPunct="1"/>
            <a:endParaRPr lang="en-US" sz="1600"/>
          </a:p>
          <a:p>
            <a:pPr eaLnBrk="1" hangingPunct="1"/>
            <a:r>
              <a:rPr lang="en-US" sz="1600"/>
              <a:t>  Na+ &amp; water     </a:t>
            </a:r>
          </a:p>
          <a:p>
            <a:pPr eaLnBrk="1" hangingPunct="1"/>
            <a:r>
              <a:rPr lang="en-US" sz="1600"/>
              <a:t>  retention</a:t>
            </a:r>
          </a:p>
        </p:txBody>
      </p:sp>
      <p:sp>
        <p:nvSpPr>
          <p:cNvPr id="20488" name="Line 11"/>
          <p:cNvSpPr>
            <a:spLocks noChangeShapeType="1"/>
          </p:cNvSpPr>
          <p:nvPr/>
        </p:nvSpPr>
        <p:spPr bwMode="auto">
          <a:xfrm flipV="1">
            <a:off x="5486400" y="5029200"/>
            <a:ext cx="19812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9" name="Text Box 12"/>
          <p:cNvSpPr txBox="1">
            <a:spLocks noChangeArrowheads="1"/>
          </p:cNvSpPr>
          <p:nvPr/>
        </p:nvSpPr>
        <p:spPr bwMode="auto">
          <a:xfrm>
            <a:off x="3946525" y="6248400"/>
            <a:ext cx="180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(Adrenal cortex)</a:t>
            </a:r>
          </a:p>
        </p:txBody>
      </p:sp>
      <p:sp>
        <p:nvSpPr>
          <p:cNvPr id="20490" name="Text Box 13"/>
          <p:cNvSpPr txBox="1">
            <a:spLocks noChangeArrowheads="1"/>
          </p:cNvSpPr>
          <p:nvPr/>
        </p:nvSpPr>
        <p:spPr bwMode="auto">
          <a:xfrm>
            <a:off x="6461125" y="5599113"/>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Kidney</a:t>
            </a:r>
          </a:p>
        </p:txBody>
      </p:sp>
      <p:sp>
        <p:nvSpPr>
          <p:cNvPr id="20491" name="Line 14"/>
          <p:cNvSpPr>
            <a:spLocks noChangeShapeType="1"/>
          </p:cNvSpPr>
          <p:nvPr/>
        </p:nvSpPr>
        <p:spPr bwMode="auto">
          <a:xfrm flipV="1">
            <a:off x="7620000" y="32004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2" name="Line 15"/>
          <p:cNvSpPr>
            <a:spLocks noChangeShapeType="1"/>
          </p:cNvSpPr>
          <p:nvPr/>
        </p:nvSpPr>
        <p:spPr bwMode="auto">
          <a:xfrm flipV="1">
            <a:off x="8458200" y="25908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3" name="Text Box 16"/>
          <p:cNvSpPr txBox="1">
            <a:spLocks noChangeArrowheads="1"/>
          </p:cNvSpPr>
          <p:nvPr/>
        </p:nvSpPr>
        <p:spPr bwMode="auto">
          <a:xfrm>
            <a:off x="7832725" y="1905000"/>
            <a:ext cx="125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Increased </a:t>
            </a:r>
          </a:p>
          <a:p>
            <a:pPr eaLnBrk="1" hangingPunct="1"/>
            <a:r>
              <a:rPr lang="en-US"/>
              <a:t>Blood Vol.</a:t>
            </a:r>
          </a:p>
        </p:txBody>
      </p:sp>
      <p:sp>
        <p:nvSpPr>
          <p:cNvPr id="20494" name="Text Box 17"/>
          <p:cNvSpPr txBox="1">
            <a:spLocks noChangeArrowheads="1"/>
          </p:cNvSpPr>
          <p:nvPr/>
        </p:nvSpPr>
        <p:spPr bwMode="auto">
          <a:xfrm>
            <a:off x="6705600" y="27432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Rise in BP</a:t>
            </a:r>
          </a:p>
        </p:txBody>
      </p:sp>
      <p:sp>
        <p:nvSpPr>
          <p:cNvPr id="20495" name="Line 18"/>
          <p:cNvSpPr>
            <a:spLocks noChangeShapeType="1"/>
          </p:cNvSpPr>
          <p:nvPr/>
        </p:nvSpPr>
        <p:spPr bwMode="auto">
          <a:xfrm flipH="1" flipV="1">
            <a:off x="3733800" y="2743200"/>
            <a:ext cx="3048000" cy="2286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6" name="Line 20"/>
          <p:cNvSpPr>
            <a:spLocks noChangeShapeType="1"/>
          </p:cNvSpPr>
          <p:nvPr/>
        </p:nvSpPr>
        <p:spPr bwMode="auto">
          <a:xfrm flipH="1">
            <a:off x="3657600" y="2286000"/>
            <a:ext cx="41148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86534424"/>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RAS – actions of Angiotensin-II. </a:t>
            </a:r>
          </a:p>
        </p:txBody>
      </p:sp>
      <p:sp>
        <p:nvSpPr>
          <p:cNvPr id="21507" name="Rectangle 3"/>
          <p:cNvSpPr>
            <a:spLocks noGrp="1" noChangeArrowheads="1"/>
          </p:cNvSpPr>
          <p:nvPr>
            <p:ph type="body" idx="1"/>
          </p:nvPr>
        </p:nvSpPr>
        <p:spPr/>
        <p:txBody>
          <a:bodyPr/>
          <a:lstStyle/>
          <a:p>
            <a:pPr marL="533400" indent="-533400" eaLnBrk="1" hangingPunct="1">
              <a:lnSpc>
                <a:spcPct val="80000"/>
              </a:lnSpc>
              <a:buFont typeface="Wingdings" pitchFamily="2" charset="2"/>
              <a:buAutoNum type="arabicPeriod"/>
            </a:pPr>
            <a:r>
              <a:rPr lang="en-US" sz="1800" smtClean="0"/>
              <a:t>Powerful vasoconstrictor  particularly arteriolar – direct action and release of Adr/NA release</a:t>
            </a:r>
          </a:p>
          <a:p>
            <a:pPr marL="952500" lvl="1" indent="-495300" eaLnBrk="1" hangingPunct="1">
              <a:lnSpc>
                <a:spcPct val="80000"/>
              </a:lnSpc>
            </a:pPr>
            <a:r>
              <a:rPr lang="en-US" sz="1700" smtClean="0"/>
              <a:t>Promotes movement of fluid from vascular to extravascular</a:t>
            </a:r>
          </a:p>
          <a:p>
            <a:pPr marL="952500" lvl="1" indent="-495300" eaLnBrk="1" hangingPunct="1">
              <a:lnSpc>
                <a:spcPct val="80000"/>
              </a:lnSpc>
            </a:pPr>
            <a:r>
              <a:rPr lang="en-US" sz="1700" smtClean="0"/>
              <a:t>More potent vasopressor agent than NA – promotes Na+ and water reabsorption</a:t>
            </a:r>
          </a:p>
          <a:p>
            <a:pPr marL="952500" lvl="1" indent="-495300" eaLnBrk="1" hangingPunct="1">
              <a:lnSpc>
                <a:spcPct val="80000"/>
              </a:lnSpc>
            </a:pPr>
            <a:r>
              <a:rPr lang="en-US" sz="1700" smtClean="0"/>
              <a:t>It increases myocardial force of contraction (CA++ influx promotion) and increases heart rate by sympathetic activity, but reflex bradycardia occurs</a:t>
            </a:r>
          </a:p>
          <a:p>
            <a:pPr marL="952500" lvl="1" indent="-495300" eaLnBrk="1" hangingPunct="1">
              <a:lnSpc>
                <a:spcPct val="80000"/>
              </a:lnSpc>
            </a:pPr>
            <a:r>
              <a:rPr lang="en-US" sz="1700" smtClean="0"/>
              <a:t>Cardiac output is reduced and cardiac work increases</a:t>
            </a:r>
          </a:p>
          <a:p>
            <a:pPr marL="533400" indent="-533400" eaLnBrk="1" hangingPunct="1">
              <a:lnSpc>
                <a:spcPct val="80000"/>
              </a:lnSpc>
              <a:buFont typeface="Wingdings" pitchFamily="2" charset="2"/>
              <a:buAutoNum type="arabicPeriod"/>
            </a:pPr>
            <a:r>
              <a:rPr lang="en-US" sz="1800" smtClean="0"/>
              <a:t>Aldosterone secretion stimulation – retention of Na++ in body</a:t>
            </a:r>
          </a:p>
          <a:p>
            <a:pPr marL="533400" indent="-533400" eaLnBrk="1" hangingPunct="1">
              <a:lnSpc>
                <a:spcPct val="80000"/>
              </a:lnSpc>
              <a:buFont typeface="Wingdings" pitchFamily="2" charset="2"/>
              <a:buAutoNum type="arabicPeriod"/>
            </a:pPr>
            <a:r>
              <a:rPr lang="en-US" sz="1800" smtClean="0"/>
              <a:t>Vasoconstriction of renal arterioles – rise in IGP – glomerular damage</a:t>
            </a:r>
          </a:p>
          <a:p>
            <a:pPr marL="533400" indent="-533400" eaLnBrk="1" hangingPunct="1">
              <a:lnSpc>
                <a:spcPct val="80000"/>
              </a:lnSpc>
              <a:buFont typeface="Wingdings" pitchFamily="2" charset="2"/>
              <a:buAutoNum type="arabicPeriod"/>
            </a:pPr>
            <a:r>
              <a:rPr lang="en-US" sz="1800" smtClean="0"/>
              <a:t>Decreases NO release</a:t>
            </a:r>
          </a:p>
          <a:p>
            <a:pPr marL="533400" indent="-533400" eaLnBrk="1" hangingPunct="1">
              <a:lnSpc>
                <a:spcPct val="80000"/>
              </a:lnSpc>
              <a:buFont typeface="Wingdings" pitchFamily="2" charset="2"/>
              <a:buAutoNum type="arabicPeriod"/>
            </a:pPr>
            <a:r>
              <a:rPr lang="en-US" sz="1800" smtClean="0"/>
              <a:t>Decreases Fibrinolysis in blood</a:t>
            </a:r>
          </a:p>
          <a:p>
            <a:pPr marL="533400" indent="-533400" eaLnBrk="1" hangingPunct="1">
              <a:lnSpc>
                <a:spcPct val="80000"/>
              </a:lnSpc>
              <a:buFont typeface="Wingdings" pitchFamily="2" charset="2"/>
              <a:buAutoNum type="arabicPeriod"/>
            </a:pPr>
            <a:r>
              <a:rPr lang="en-US" sz="1800" smtClean="0"/>
              <a:t>Induces drinking behaviour and ADH release by acting in CNS – increase thirst</a:t>
            </a:r>
          </a:p>
          <a:p>
            <a:pPr marL="533400" indent="-533400" eaLnBrk="1" hangingPunct="1">
              <a:lnSpc>
                <a:spcPct val="80000"/>
              </a:lnSpc>
              <a:buFont typeface="Wingdings" pitchFamily="2" charset="2"/>
              <a:buAutoNum type="arabicPeriod"/>
            </a:pPr>
            <a:r>
              <a:rPr lang="en-US" sz="1800" smtClean="0">
                <a:solidFill>
                  <a:schemeClr val="accent2"/>
                </a:solidFill>
              </a:rPr>
              <a:t>Mitogenic effect – cell proliferation </a:t>
            </a:r>
            <a:r>
              <a:rPr lang="en-US" sz="1800" smtClean="0"/>
              <a:t> </a:t>
            </a:r>
          </a:p>
        </p:txBody>
      </p:sp>
    </p:spTree>
    <p:extLst>
      <p:ext uri="{BB962C8B-B14F-4D97-AF65-F5344CB8AC3E}">
        <p14:creationId xmlns:p14="http://schemas.microsoft.com/office/powerpoint/2010/main" val="3251503550"/>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Angiotensin-II </a:t>
            </a:r>
          </a:p>
        </p:txBody>
      </p:sp>
      <p:sp>
        <p:nvSpPr>
          <p:cNvPr id="22531" name="Rectangle 3"/>
          <p:cNvSpPr>
            <a:spLocks noGrp="1" noChangeArrowheads="1"/>
          </p:cNvSpPr>
          <p:nvPr>
            <p:ph type="body" idx="1"/>
          </p:nvPr>
        </p:nvSpPr>
        <p:spPr/>
        <p:txBody>
          <a:bodyPr/>
          <a:lstStyle/>
          <a:p>
            <a:pPr eaLnBrk="1" hangingPunct="1">
              <a:lnSpc>
                <a:spcPct val="90000"/>
              </a:lnSpc>
            </a:pPr>
            <a:r>
              <a:rPr lang="en-US" sz="2400" smtClean="0">
                <a:solidFill>
                  <a:schemeClr val="accent2"/>
                </a:solidFill>
              </a:rPr>
              <a:t>What are the ill effects on chronic ?</a:t>
            </a:r>
          </a:p>
          <a:p>
            <a:pPr lvl="1" eaLnBrk="1" hangingPunct="1">
              <a:lnSpc>
                <a:spcPct val="90000"/>
              </a:lnSpc>
            </a:pPr>
            <a:r>
              <a:rPr lang="en-US" sz="2200" smtClean="0"/>
              <a:t>Volume overload and increased t.p.r</a:t>
            </a:r>
          </a:p>
          <a:p>
            <a:pPr lvl="2" eaLnBrk="1" hangingPunct="1">
              <a:lnSpc>
                <a:spcPct val="90000"/>
              </a:lnSpc>
            </a:pPr>
            <a:r>
              <a:rPr lang="en-US" sz="2100" smtClean="0"/>
              <a:t>Cardiac hypertrophy and remodeling</a:t>
            </a:r>
          </a:p>
          <a:p>
            <a:pPr lvl="2" eaLnBrk="1" hangingPunct="1">
              <a:lnSpc>
                <a:spcPct val="90000"/>
              </a:lnSpc>
            </a:pPr>
            <a:r>
              <a:rPr lang="en-US" sz="2100" smtClean="0"/>
              <a:t>Coronary vascular damage and remodeling</a:t>
            </a:r>
          </a:p>
          <a:p>
            <a:pPr lvl="1" eaLnBrk="1" hangingPunct="1">
              <a:lnSpc>
                <a:spcPct val="90000"/>
              </a:lnSpc>
            </a:pPr>
            <a:r>
              <a:rPr lang="en-US" sz="2200" smtClean="0"/>
              <a:t>Hypertension – long standing will cause ventricular hypertrophy</a:t>
            </a:r>
          </a:p>
          <a:p>
            <a:pPr lvl="1" eaLnBrk="1" hangingPunct="1">
              <a:lnSpc>
                <a:spcPct val="90000"/>
              </a:lnSpc>
            </a:pPr>
            <a:r>
              <a:rPr lang="en-US" sz="2200" smtClean="0"/>
              <a:t>Myocardial infarction – hypertrophy of non-infarcted area of ventricles</a:t>
            </a:r>
          </a:p>
          <a:p>
            <a:pPr lvl="1" eaLnBrk="1" hangingPunct="1">
              <a:lnSpc>
                <a:spcPct val="90000"/>
              </a:lnSpc>
            </a:pPr>
            <a:r>
              <a:rPr lang="en-US" sz="2200" smtClean="0"/>
              <a:t>Renal damage</a:t>
            </a:r>
          </a:p>
          <a:p>
            <a:pPr lvl="1" eaLnBrk="1" hangingPunct="1">
              <a:lnSpc>
                <a:spcPct val="90000"/>
              </a:lnSpc>
            </a:pPr>
            <a:r>
              <a:rPr lang="en-US" sz="2200" smtClean="0"/>
              <a:t>Risk of increased CVS related morbidity and mortality</a:t>
            </a:r>
          </a:p>
          <a:p>
            <a:pPr eaLnBrk="1" hangingPunct="1">
              <a:lnSpc>
                <a:spcPct val="90000"/>
              </a:lnSpc>
            </a:pPr>
            <a:r>
              <a:rPr lang="en-US" sz="2400" smtClean="0">
                <a:solidFill>
                  <a:schemeClr val="accent2"/>
                </a:solidFill>
              </a:rPr>
              <a:t>ACE inhibitors reverse cardiac and vascular hypertrophy and remodeling </a:t>
            </a:r>
          </a:p>
        </p:txBody>
      </p:sp>
    </p:spTree>
    <p:extLst>
      <p:ext uri="{BB962C8B-B14F-4D97-AF65-F5344CB8AC3E}">
        <p14:creationId xmlns:p14="http://schemas.microsoft.com/office/powerpoint/2010/main" val="778740747"/>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pPr eaLnBrk="1" hangingPunct="1"/>
            <a:r>
              <a:rPr lang="en-US" sz="3800" smtClean="0"/>
              <a:t>Angiotensin-II – Pathophysiological Roles</a:t>
            </a:r>
          </a:p>
        </p:txBody>
      </p:sp>
      <p:sp>
        <p:nvSpPr>
          <p:cNvPr id="23555" name="Rectangle 3"/>
          <p:cNvSpPr>
            <a:spLocks noGrp="1" noChangeArrowheads="1"/>
          </p:cNvSpPr>
          <p:nvPr>
            <p:ph type="body" idx="4294967295"/>
          </p:nvPr>
        </p:nvSpPr>
        <p:spPr/>
        <p:txBody>
          <a:bodyPr>
            <a:normAutofit lnSpcReduction="10000"/>
          </a:bodyPr>
          <a:lstStyle/>
          <a:p>
            <a:pPr marL="533400" indent="-533400" eaLnBrk="1" hangingPunct="1">
              <a:lnSpc>
                <a:spcPct val="80000"/>
              </a:lnSpc>
              <a:buFont typeface="Wingdings" pitchFamily="2" charset="2"/>
              <a:buAutoNum type="arabicPeriod"/>
            </a:pPr>
            <a:r>
              <a:rPr lang="en-US" sz="2000" smtClean="0"/>
              <a:t>Mineraocorticoid secretion</a:t>
            </a:r>
          </a:p>
          <a:p>
            <a:pPr marL="533400" indent="-533400" eaLnBrk="1" hangingPunct="1">
              <a:lnSpc>
                <a:spcPct val="80000"/>
              </a:lnSpc>
              <a:buFont typeface="Wingdings" pitchFamily="2" charset="2"/>
              <a:buAutoNum type="arabicPeriod"/>
            </a:pPr>
            <a:r>
              <a:rPr lang="en-US" sz="2000" smtClean="0"/>
              <a:t>Electrolyte, blood volume and pressure homeostasis: Renin is released when there is changes in blood volume or pressure or decreased Na+ content</a:t>
            </a:r>
          </a:p>
          <a:p>
            <a:pPr marL="952500" lvl="1" indent="-495300" eaLnBrk="1" hangingPunct="1">
              <a:lnSpc>
                <a:spcPct val="80000"/>
              </a:lnSpc>
            </a:pPr>
            <a:r>
              <a:rPr lang="en-US" sz="1800" smtClean="0"/>
              <a:t>Intrarenal baroreceptor pathway – reduce tension in the afferent glomerular arterioles by local production of Prostaglandin – intrarenal regulator of blood flow and reabsorption</a:t>
            </a:r>
          </a:p>
          <a:p>
            <a:pPr marL="952500" lvl="1" indent="-495300" eaLnBrk="1" hangingPunct="1">
              <a:lnSpc>
                <a:spcPct val="80000"/>
              </a:lnSpc>
            </a:pPr>
            <a:r>
              <a:rPr lang="en-US" sz="1800" smtClean="0"/>
              <a:t>Low Na+ conc. in tubular fluid – macula densa pathway – COX-2 and nNOS are induced – release of PGE2 and PGI2 – more renin release</a:t>
            </a:r>
          </a:p>
          <a:p>
            <a:pPr marL="952500" lvl="1" indent="-495300" eaLnBrk="1" hangingPunct="1">
              <a:lnSpc>
                <a:spcPct val="80000"/>
              </a:lnSpc>
            </a:pPr>
            <a:r>
              <a:rPr lang="en-US" sz="1800" smtClean="0"/>
              <a:t>Baroreceptor stimulation increases sympathetic impulse – via beta-1 pathway – renin release</a:t>
            </a:r>
          </a:p>
          <a:p>
            <a:pPr marL="533400" indent="-533400" eaLnBrk="1" hangingPunct="1">
              <a:lnSpc>
                <a:spcPct val="80000"/>
              </a:lnSpc>
            </a:pPr>
            <a:r>
              <a:rPr lang="en-US" sz="2000" smtClean="0"/>
              <a:t>Renin release – increased Angiotensin II production – vasoconstriction and increased Na+ and water reabsorption</a:t>
            </a:r>
          </a:p>
          <a:p>
            <a:pPr marL="533400" indent="-533400" eaLnBrk="1" hangingPunct="1">
              <a:lnSpc>
                <a:spcPct val="80000"/>
              </a:lnSpc>
            </a:pPr>
            <a:r>
              <a:rPr lang="en-US" sz="2000" smtClean="0"/>
              <a:t>Long term stabilization of BP is achieved – </a:t>
            </a:r>
            <a:r>
              <a:rPr lang="en-US" sz="2000" smtClean="0">
                <a:solidFill>
                  <a:srgbClr val="A50021"/>
                </a:solidFill>
              </a:rPr>
              <a:t>long-loop negative feedback and short-loop negative feedback</a:t>
            </a:r>
            <a:r>
              <a:rPr lang="en-US" sz="2000" smtClean="0"/>
              <a:t> mechanism </a:t>
            </a:r>
          </a:p>
          <a:p>
            <a:pPr marL="533400" indent="-533400" eaLnBrk="1" hangingPunct="1">
              <a:lnSpc>
                <a:spcPct val="80000"/>
              </a:lnSpc>
              <a:buFont typeface="Wingdings" pitchFamily="2" charset="2"/>
              <a:buAutoNum type="arabicPeriod" startAt="3"/>
            </a:pPr>
            <a:r>
              <a:rPr lang="en-US" sz="2000" smtClean="0"/>
              <a:t>Hypertension</a:t>
            </a:r>
          </a:p>
          <a:p>
            <a:pPr marL="533400" indent="-533400" eaLnBrk="1" hangingPunct="1">
              <a:lnSpc>
                <a:spcPct val="80000"/>
              </a:lnSpc>
              <a:buFont typeface="Wingdings" pitchFamily="2" charset="2"/>
              <a:buAutoNum type="arabicPeriod" startAt="3"/>
            </a:pPr>
            <a:r>
              <a:rPr lang="en-US" sz="2000" smtClean="0"/>
              <a:t>Secondary hyperaldosteronism</a:t>
            </a:r>
          </a:p>
        </p:txBody>
      </p:sp>
    </p:spTree>
    <p:extLst>
      <p:ext uri="{BB962C8B-B14F-4D97-AF65-F5344CB8AC3E}">
        <p14:creationId xmlns:p14="http://schemas.microsoft.com/office/powerpoint/2010/main" val="121190483"/>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ACE inhibitors</a:t>
            </a:r>
          </a:p>
        </p:txBody>
      </p:sp>
      <p:sp>
        <p:nvSpPr>
          <p:cNvPr id="24579" name="Rectangle 3"/>
          <p:cNvSpPr>
            <a:spLocks noGrp="1" noChangeArrowheads="1"/>
          </p:cNvSpPr>
          <p:nvPr>
            <p:ph type="body" idx="1"/>
          </p:nvPr>
        </p:nvSpPr>
        <p:spPr/>
        <p:txBody>
          <a:bodyPr/>
          <a:lstStyle/>
          <a:p>
            <a:pPr eaLnBrk="1" hangingPunct="1"/>
            <a:r>
              <a:rPr lang="en-US" sz="3100" smtClean="0">
                <a:solidFill>
                  <a:srgbClr val="CC0000"/>
                </a:solidFill>
              </a:rPr>
              <a:t>Captopril, lisinopril., enalapril, ramipril and fosinopril etc.</a:t>
            </a:r>
          </a:p>
          <a:p>
            <a:pPr eaLnBrk="1" hangingPunct="1">
              <a:buFont typeface="Wingdings" pitchFamily="2" charset="2"/>
              <a:buNone/>
            </a:pPr>
            <a:endParaRPr lang="en-US" smtClean="0"/>
          </a:p>
          <a:p>
            <a:pPr eaLnBrk="1" hangingPunct="1">
              <a:buFont typeface="Wingdings" pitchFamily="2" charset="2"/>
              <a:buNone/>
            </a:pPr>
            <a:endParaRPr lang="en-US" smtClean="0">
              <a:solidFill>
                <a:srgbClr val="CC0000"/>
              </a:solidFill>
            </a:endParaRPr>
          </a:p>
        </p:txBody>
      </p:sp>
      <p:pic>
        <p:nvPicPr>
          <p:cNvPr id="24580" name="Picture 5" descr="Renin_ang_pathway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43200"/>
            <a:ext cx="48006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461173"/>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3800" smtClean="0"/>
              <a:t>ACE inhibitors in Hypertension Captopril</a:t>
            </a:r>
          </a:p>
        </p:txBody>
      </p:sp>
      <p:sp>
        <p:nvSpPr>
          <p:cNvPr id="25603" name="Rectangle 3"/>
          <p:cNvSpPr>
            <a:spLocks noGrp="1" noChangeArrowheads="1"/>
          </p:cNvSpPr>
          <p:nvPr>
            <p:ph type="body" idx="1"/>
          </p:nvPr>
        </p:nvSpPr>
        <p:spPr/>
        <p:txBody>
          <a:bodyPr/>
          <a:lstStyle/>
          <a:p>
            <a:pPr eaLnBrk="1" hangingPunct="1">
              <a:lnSpc>
                <a:spcPct val="90000"/>
              </a:lnSpc>
            </a:pPr>
            <a:r>
              <a:rPr lang="en-US" smtClean="0"/>
              <a:t>Sulfhydryl containing dipeptide and abolishes pressor action of Angiotensin-I and not Angiotensin-II and does not block AT receptors</a:t>
            </a:r>
          </a:p>
          <a:p>
            <a:pPr eaLnBrk="1" hangingPunct="1">
              <a:lnSpc>
                <a:spcPct val="90000"/>
              </a:lnSpc>
            </a:pPr>
            <a:r>
              <a:rPr lang="en-US" smtClean="0"/>
              <a:t>Pharmacokinetics: </a:t>
            </a:r>
          </a:p>
          <a:p>
            <a:pPr lvl="1" eaLnBrk="1" hangingPunct="1">
              <a:lnSpc>
                <a:spcPct val="90000"/>
              </a:lnSpc>
            </a:pPr>
            <a:r>
              <a:rPr lang="en-US" smtClean="0"/>
              <a:t>Available only orally, 70% - 75% is absorbed</a:t>
            </a:r>
          </a:p>
          <a:p>
            <a:pPr lvl="1" eaLnBrk="1" hangingPunct="1">
              <a:lnSpc>
                <a:spcPct val="90000"/>
              </a:lnSpc>
            </a:pPr>
            <a:r>
              <a:rPr lang="en-US" smtClean="0"/>
              <a:t>Partly absorbed and partly excreted unchanged in urine</a:t>
            </a:r>
          </a:p>
          <a:p>
            <a:pPr lvl="1" eaLnBrk="1" hangingPunct="1">
              <a:lnSpc>
                <a:spcPct val="90000"/>
              </a:lnSpc>
            </a:pPr>
            <a:r>
              <a:rPr lang="en-US" smtClean="0"/>
              <a:t>Food interferes with its absorption</a:t>
            </a:r>
          </a:p>
          <a:p>
            <a:pPr lvl="1" eaLnBrk="1" hangingPunct="1">
              <a:lnSpc>
                <a:spcPct val="90000"/>
              </a:lnSpc>
            </a:pPr>
            <a:r>
              <a:rPr lang="en-US" smtClean="0"/>
              <a:t>Half life: 2 Hrs, but action stays for 6-12 Hrs</a:t>
            </a:r>
          </a:p>
          <a:p>
            <a:pPr lvl="1" eaLnBrk="1" hangingPunct="1">
              <a:lnSpc>
                <a:spcPct val="90000"/>
              </a:lnSpc>
            </a:pPr>
            <a:endParaRPr lang="en-US" smtClean="0"/>
          </a:p>
        </p:txBody>
      </p:sp>
    </p:spTree>
    <p:extLst>
      <p:ext uri="{BB962C8B-B14F-4D97-AF65-F5344CB8AC3E}">
        <p14:creationId xmlns:p14="http://schemas.microsoft.com/office/powerpoint/2010/main" val="1443535289"/>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3800" smtClean="0"/>
              <a:t>Captopril – Pharmacological actions</a:t>
            </a:r>
          </a:p>
        </p:txBody>
      </p:sp>
      <p:sp>
        <p:nvSpPr>
          <p:cNvPr id="26627" name="Rectangle 3"/>
          <p:cNvSpPr>
            <a:spLocks noGrp="1" noChangeArrowheads="1"/>
          </p:cNvSpPr>
          <p:nvPr>
            <p:ph type="body" idx="1"/>
          </p:nvPr>
        </p:nvSpPr>
        <p:spPr/>
        <p:txBody>
          <a:bodyPr/>
          <a:lstStyle/>
          <a:p>
            <a:pPr marL="533400" indent="-533400" eaLnBrk="1" hangingPunct="1">
              <a:lnSpc>
                <a:spcPct val="90000"/>
              </a:lnSpc>
              <a:buFont typeface="Wingdings" pitchFamily="2" charset="2"/>
              <a:buAutoNum type="arabicPeriod"/>
            </a:pPr>
            <a:r>
              <a:rPr lang="en-US" sz="1800" smtClean="0"/>
              <a:t>In Normal: </a:t>
            </a:r>
          </a:p>
          <a:p>
            <a:pPr marL="952500" lvl="1" indent="-495300" eaLnBrk="1" hangingPunct="1">
              <a:lnSpc>
                <a:spcPct val="90000"/>
              </a:lnSpc>
            </a:pPr>
            <a:r>
              <a:rPr lang="en-US" sz="1800" smtClean="0"/>
              <a:t>Depends on Na+ status – lowers BP marginally on single dose</a:t>
            </a:r>
          </a:p>
          <a:p>
            <a:pPr marL="952500" lvl="1" indent="-495300" eaLnBrk="1" hangingPunct="1">
              <a:lnSpc>
                <a:spcPct val="90000"/>
              </a:lnSpc>
            </a:pPr>
            <a:r>
              <a:rPr lang="en-US" sz="1800" smtClean="0"/>
              <a:t>When Na+ depletion – marked lowering of BP</a:t>
            </a:r>
          </a:p>
          <a:p>
            <a:pPr marL="533400" indent="-533400" eaLnBrk="1" hangingPunct="1">
              <a:lnSpc>
                <a:spcPct val="90000"/>
              </a:lnSpc>
              <a:buFont typeface="Wingdings" pitchFamily="2" charset="2"/>
              <a:buAutoNum type="arabicPeriod"/>
            </a:pPr>
            <a:r>
              <a:rPr lang="en-US" sz="1800" smtClean="0"/>
              <a:t>In hypertensive:</a:t>
            </a:r>
          </a:p>
          <a:p>
            <a:pPr marL="952500" lvl="1" indent="-495300" eaLnBrk="1" hangingPunct="1">
              <a:lnSpc>
                <a:spcPct val="90000"/>
              </a:lnSpc>
            </a:pPr>
            <a:r>
              <a:rPr lang="en-US" sz="1800" smtClean="0"/>
              <a:t>Lowers PVR and  thereby mean, systolic and  diastolic BP</a:t>
            </a:r>
          </a:p>
          <a:p>
            <a:pPr marL="952500" lvl="1" indent="-495300" eaLnBrk="1" hangingPunct="1">
              <a:lnSpc>
                <a:spcPct val="90000"/>
              </a:lnSpc>
            </a:pPr>
            <a:r>
              <a:rPr lang="en-US" sz="1800" smtClean="0"/>
              <a:t>RAS is overactive in 80% of hypertensive cases and contributes to the maintenance of vascular tone – inhibition causes lowering of BP</a:t>
            </a:r>
          </a:p>
          <a:p>
            <a:pPr marL="952500" lvl="1" indent="-495300" eaLnBrk="1" hangingPunct="1">
              <a:lnSpc>
                <a:spcPct val="90000"/>
              </a:lnSpc>
            </a:pPr>
            <a:r>
              <a:rPr lang="en-US" sz="1800" smtClean="0"/>
              <a:t>Initially correlates with renin-angiotensin status but chronic administration is independent of renin activity</a:t>
            </a:r>
          </a:p>
          <a:p>
            <a:pPr marL="952500" lvl="1" indent="-495300" eaLnBrk="1" hangingPunct="1">
              <a:lnSpc>
                <a:spcPct val="90000"/>
              </a:lnSpc>
            </a:pPr>
            <a:r>
              <a:rPr lang="en-US" sz="1800" smtClean="0"/>
              <a:t>Captopril decreases t.p.r on long term – arterioles dilate – fall in systolic and diastolic BP</a:t>
            </a:r>
          </a:p>
          <a:p>
            <a:pPr marL="952500" lvl="1" indent="-495300" eaLnBrk="1" hangingPunct="1">
              <a:lnSpc>
                <a:spcPct val="90000"/>
              </a:lnSpc>
            </a:pPr>
            <a:r>
              <a:rPr lang="en-US" sz="1800" smtClean="0"/>
              <a:t>No effect on Cardiac output</a:t>
            </a:r>
          </a:p>
          <a:p>
            <a:pPr marL="952500" lvl="1" indent="-495300" eaLnBrk="1" hangingPunct="1">
              <a:lnSpc>
                <a:spcPct val="90000"/>
              </a:lnSpc>
            </a:pPr>
            <a:r>
              <a:rPr lang="en-US" sz="1800" smtClean="0"/>
              <a:t>Postural hypotension is not a problem - reflex sympathetic stimulation does not occur</a:t>
            </a:r>
          </a:p>
          <a:p>
            <a:pPr marL="952500" lvl="1" indent="-495300" eaLnBrk="1" hangingPunct="1">
              <a:lnSpc>
                <a:spcPct val="90000"/>
              </a:lnSpc>
            </a:pPr>
            <a:r>
              <a:rPr lang="en-US" sz="1800" smtClean="0"/>
              <a:t>Renal blood flow is maintained – greater dilatation of vessels</a:t>
            </a:r>
          </a:p>
          <a:p>
            <a:pPr marL="952500" lvl="1" indent="-495300" eaLnBrk="1" hangingPunct="1">
              <a:lnSpc>
                <a:spcPct val="90000"/>
              </a:lnSpc>
            </a:pPr>
            <a:endParaRPr lang="en-US" sz="1800" smtClean="0"/>
          </a:p>
          <a:p>
            <a:pPr marL="952500" lvl="1" indent="-495300" eaLnBrk="1" hangingPunct="1">
              <a:lnSpc>
                <a:spcPct val="90000"/>
              </a:lnSpc>
            </a:pPr>
            <a:endParaRPr lang="en-US" sz="2000" smtClean="0"/>
          </a:p>
          <a:p>
            <a:pPr marL="952500" lvl="1" indent="-495300" eaLnBrk="1" hangingPunct="1">
              <a:lnSpc>
                <a:spcPct val="90000"/>
              </a:lnSpc>
            </a:pPr>
            <a:endParaRPr lang="en-US" sz="2000" smtClean="0"/>
          </a:p>
        </p:txBody>
      </p:sp>
    </p:spTree>
    <p:extLst>
      <p:ext uri="{BB962C8B-B14F-4D97-AF65-F5344CB8AC3E}">
        <p14:creationId xmlns:p14="http://schemas.microsoft.com/office/powerpoint/2010/main" val="3734888435"/>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marL="342900" indent="-342900" eaLnBrk="1" hangingPunct="1"/>
            <a:r>
              <a:rPr lang="en-US" sz="4400" smtClean="0"/>
              <a:t>Captopril – Adverse effects</a:t>
            </a:r>
            <a:endParaRPr lang="en-US" smtClean="0"/>
          </a:p>
        </p:txBody>
      </p:sp>
      <p:sp>
        <p:nvSpPr>
          <p:cNvPr id="27651" name="Content Placeholder 2"/>
          <p:cNvSpPr>
            <a:spLocks noGrp="1"/>
          </p:cNvSpPr>
          <p:nvPr>
            <p:ph idx="1"/>
          </p:nvPr>
        </p:nvSpPr>
        <p:spPr/>
        <p:txBody>
          <a:bodyPr>
            <a:normAutofit lnSpcReduction="10000"/>
          </a:bodyPr>
          <a:lstStyle/>
          <a:p>
            <a:pPr eaLnBrk="1" hangingPunct="1"/>
            <a:r>
              <a:rPr lang="en-US" sz="2000" smtClean="0"/>
              <a:t>Cough – persistent brassy cough in 20% cases – inhibition of bradykinin and substanceP breakdown in lungs</a:t>
            </a:r>
          </a:p>
          <a:p>
            <a:pPr eaLnBrk="1" hangingPunct="1"/>
            <a:r>
              <a:rPr lang="en-US" sz="2000" smtClean="0"/>
              <a:t>Hyperkalemia in renal failure patients with K+ sparing diuretics, NSAID and beta blockers (routine check of K+ level)</a:t>
            </a:r>
          </a:p>
          <a:p>
            <a:pPr eaLnBrk="1" hangingPunct="1"/>
            <a:r>
              <a:rPr lang="en-US" sz="2000" smtClean="0"/>
              <a:t>Hypotension – sharp fall may occur – 1</a:t>
            </a:r>
            <a:r>
              <a:rPr lang="en-US" sz="2000" baseline="30000" smtClean="0"/>
              <a:t>st</a:t>
            </a:r>
            <a:r>
              <a:rPr lang="en-US" sz="2000" smtClean="0"/>
              <a:t> dose</a:t>
            </a:r>
          </a:p>
          <a:p>
            <a:pPr eaLnBrk="1" hangingPunct="1"/>
            <a:r>
              <a:rPr lang="en-US" sz="2000" smtClean="0"/>
              <a:t>Acute renal failure: CHF and bilateral renal artery stenosis</a:t>
            </a:r>
          </a:p>
          <a:p>
            <a:pPr eaLnBrk="1" hangingPunct="1"/>
            <a:r>
              <a:rPr lang="en-US" sz="2000" smtClean="0"/>
              <a:t>Angioedema: swelling of lips, mouth, nose etc.</a:t>
            </a:r>
          </a:p>
          <a:p>
            <a:pPr eaLnBrk="1" hangingPunct="1"/>
            <a:r>
              <a:rPr lang="en-US" sz="2000" smtClean="0"/>
              <a:t>Rashes, urticaria etc</a:t>
            </a:r>
          </a:p>
          <a:p>
            <a:pPr eaLnBrk="1" hangingPunct="1"/>
            <a:r>
              <a:rPr lang="en-US" sz="2000" smtClean="0"/>
              <a:t>Dysgeusia: loss or alteration of taste</a:t>
            </a:r>
          </a:p>
          <a:p>
            <a:pPr eaLnBrk="1" hangingPunct="1"/>
            <a:r>
              <a:rPr lang="en-US" sz="2000" smtClean="0"/>
              <a:t>Foetopathic: hypoplasia of organs, growth retardation etc</a:t>
            </a:r>
          </a:p>
          <a:p>
            <a:pPr eaLnBrk="1" hangingPunct="1"/>
            <a:r>
              <a:rPr lang="en-US" sz="2000" smtClean="0"/>
              <a:t>Neutripenia</a:t>
            </a:r>
          </a:p>
          <a:p>
            <a:pPr eaLnBrk="1" hangingPunct="1"/>
            <a:r>
              <a:rPr lang="en-US" sz="2000" smtClean="0">
                <a:solidFill>
                  <a:srgbClr val="A50021"/>
                </a:solidFill>
              </a:rPr>
              <a:t>Contraindications:</a:t>
            </a:r>
            <a:r>
              <a:rPr lang="en-US" sz="2000" smtClean="0"/>
              <a:t> Pregnancy, bilateral renal artery stenosis, hypersensitivity and hyperkalaemia </a:t>
            </a:r>
          </a:p>
        </p:txBody>
      </p:sp>
    </p:spTree>
    <p:extLst>
      <p:ext uri="{BB962C8B-B14F-4D97-AF65-F5344CB8AC3E}">
        <p14:creationId xmlns:p14="http://schemas.microsoft.com/office/powerpoint/2010/main" val="203964109"/>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pPr eaLnBrk="1" hangingPunct="1"/>
            <a:r>
              <a:rPr lang="en-US" sz="4000" smtClean="0"/>
              <a:t>ACE inhibitors - </a:t>
            </a:r>
            <a:r>
              <a:rPr lang="en-US" smtClean="0"/>
              <a:t>Enalapril</a:t>
            </a:r>
            <a:br>
              <a:rPr lang="en-US" smtClean="0"/>
            </a:br>
            <a:endParaRPr lang="en-US" smtClean="0"/>
          </a:p>
        </p:txBody>
      </p:sp>
      <p:sp>
        <p:nvSpPr>
          <p:cNvPr id="28675" name="Content Placeholder 2"/>
          <p:cNvSpPr>
            <a:spLocks noGrp="1"/>
          </p:cNvSpPr>
          <p:nvPr>
            <p:ph idx="1"/>
          </p:nvPr>
        </p:nvSpPr>
        <p:spPr/>
        <p:txBody>
          <a:bodyPr/>
          <a:lstStyle/>
          <a:p>
            <a:pPr eaLnBrk="1" hangingPunct="1"/>
            <a:r>
              <a:rPr lang="en-US" smtClean="0"/>
              <a:t>It’s a prodrug – converted to enalaprilate</a:t>
            </a:r>
          </a:p>
          <a:p>
            <a:pPr eaLnBrk="1" hangingPunct="1"/>
            <a:r>
              <a:rPr lang="en-US" smtClean="0"/>
              <a:t>Advantages over captopril:</a:t>
            </a:r>
          </a:p>
          <a:p>
            <a:pPr lvl="1" eaLnBrk="1" hangingPunct="1"/>
            <a:r>
              <a:rPr lang="en-US" smtClean="0"/>
              <a:t>Longer half life – OD (5-20 mg OD)</a:t>
            </a:r>
          </a:p>
          <a:p>
            <a:pPr lvl="1" eaLnBrk="1" hangingPunct="1"/>
            <a:r>
              <a:rPr lang="en-US" smtClean="0"/>
              <a:t>Absorption not affected by food</a:t>
            </a:r>
          </a:p>
          <a:p>
            <a:pPr lvl="1" eaLnBrk="1" hangingPunct="1"/>
            <a:r>
              <a:rPr lang="en-US" smtClean="0"/>
              <a:t>Rash and loss of taste are less frequent</a:t>
            </a:r>
          </a:p>
          <a:p>
            <a:pPr lvl="1" eaLnBrk="1" hangingPunct="1"/>
            <a:r>
              <a:rPr lang="en-US" smtClean="0"/>
              <a:t>Longer onset of action</a:t>
            </a:r>
          </a:p>
          <a:p>
            <a:pPr lvl="1" eaLnBrk="1" hangingPunct="1"/>
            <a:r>
              <a:rPr lang="en-US" smtClean="0"/>
              <a:t>Less side effects</a:t>
            </a:r>
          </a:p>
          <a:p>
            <a:pPr eaLnBrk="1" hangingPunct="1"/>
            <a:endParaRPr lang="en-US" smtClean="0"/>
          </a:p>
        </p:txBody>
      </p:sp>
    </p:spTree>
    <p:extLst>
      <p:ext uri="{BB962C8B-B14F-4D97-AF65-F5344CB8AC3E}">
        <p14:creationId xmlns:p14="http://schemas.microsoft.com/office/powerpoint/2010/main" val="3032085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Penicillins</a:t>
            </a:r>
            <a:endParaRPr lang="en-US" dirty="0"/>
          </a:p>
        </p:txBody>
      </p:sp>
      <p:sp>
        <p:nvSpPr>
          <p:cNvPr id="3" name="Content Placeholder 2"/>
          <p:cNvSpPr>
            <a:spLocks noGrp="1"/>
          </p:cNvSpPr>
          <p:nvPr>
            <p:ph idx="1"/>
          </p:nvPr>
        </p:nvSpPr>
        <p:spPr/>
        <p:txBody>
          <a:bodyPr>
            <a:normAutofit fontScale="92500" lnSpcReduction="20000"/>
          </a:bodyPr>
          <a:lstStyle/>
          <a:p>
            <a:pPr>
              <a:lnSpc>
                <a:spcPct val="90000"/>
              </a:lnSpc>
            </a:pPr>
            <a:r>
              <a:rPr lang="en-US" altLang="en-US" u="sng" dirty="0"/>
              <a:t>SE &amp; adverse reactions of </a:t>
            </a:r>
            <a:r>
              <a:rPr lang="en-US" altLang="en-US" u="sng" dirty="0" err="1"/>
              <a:t>Penicillins</a:t>
            </a:r>
            <a:endParaRPr lang="en-US" altLang="en-US" u="sng" dirty="0"/>
          </a:p>
          <a:p>
            <a:pPr>
              <a:lnSpc>
                <a:spcPct val="90000"/>
              </a:lnSpc>
              <a:buFontTx/>
              <a:buNone/>
            </a:pPr>
            <a:r>
              <a:rPr lang="en-US" altLang="en-US" dirty="0"/>
              <a:t>1. Hypersensitivity - mild or severe</a:t>
            </a:r>
          </a:p>
          <a:p>
            <a:pPr>
              <a:lnSpc>
                <a:spcPct val="90000"/>
              </a:lnSpc>
              <a:buFontTx/>
              <a:buNone/>
            </a:pPr>
            <a:r>
              <a:rPr lang="en-US" altLang="en-US" dirty="0"/>
              <a:t>    Mild = rash, pruritus, &amp; hives - Rx w/     antihistamines</a:t>
            </a:r>
          </a:p>
          <a:p>
            <a:pPr>
              <a:lnSpc>
                <a:spcPct val="90000"/>
              </a:lnSpc>
              <a:buFontTx/>
              <a:buNone/>
            </a:pPr>
            <a:r>
              <a:rPr lang="en-US" altLang="en-US" dirty="0"/>
              <a:t>    Severe = anaphylactic shock - occurs w/ in 20 min. - Rx w/ epinephrine</a:t>
            </a:r>
          </a:p>
          <a:p>
            <a:pPr>
              <a:lnSpc>
                <a:spcPct val="90000"/>
              </a:lnSpc>
              <a:buFontTx/>
              <a:buNone/>
            </a:pPr>
            <a:r>
              <a:rPr lang="en-US" altLang="en-US" dirty="0"/>
              <a:t>2. </a:t>
            </a:r>
            <a:r>
              <a:rPr lang="en-US" altLang="en-US" dirty="0" err="1"/>
              <a:t>Superinfection</a:t>
            </a:r>
            <a:r>
              <a:rPr lang="en-US" altLang="en-US" dirty="0"/>
              <a:t> - secondary infection when normal microbial flora of the body disturbed during antibiotic Rx</a:t>
            </a:r>
          </a:p>
          <a:p>
            <a:pPr>
              <a:lnSpc>
                <a:spcPct val="90000"/>
              </a:lnSpc>
              <a:buFontTx/>
              <a:buNone/>
            </a:pPr>
            <a:r>
              <a:rPr lang="en-US" altLang="en-US" dirty="0"/>
              <a:t>    </a:t>
            </a:r>
            <a:r>
              <a:rPr lang="en-US" altLang="en-US" sz="2800" dirty="0"/>
              <a:t>Mouth, resp. tract, GI, GU or skin - usually fungus</a:t>
            </a:r>
          </a:p>
          <a:p>
            <a:pPr>
              <a:lnSpc>
                <a:spcPct val="90000"/>
              </a:lnSpc>
              <a:buFontTx/>
              <a:buNone/>
            </a:pPr>
            <a:r>
              <a:rPr lang="en-US" altLang="en-US" dirty="0"/>
              <a:t>3. Organ toxicity - esp. liver &amp; kidneys where drugs metabolized &amp; excreted (aminoglycosides)</a:t>
            </a:r>
          </a:p>
          <a:p>
            <a:endParaRPr lang="en-US" dirty="0"/>
          </a:p>
        </p:txBody>
      </p:sp>
    </p:spTree>
    <p:extLst>
      <p:ext uri="{BB962C8B-B14F-4D97-AF65-F5344CB8AC3E}">
        <p14:creationId xmlns:p14="http://schemas.microsoft.com/office/powerpoint/2010/main" val="4009198889"/>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z="4400" smtClean="0"/>
              <a:t>ACE inhibitors – Ramipril</a:t>
            </a:r>
            <a:endParaRPr lang="en-US" smtClean="0"/>
          </a:p>
        </p:txBody>
      </p:sp>
      <p:sp>
        <p:nvSpPr>
          <p:cNvPr id="29699" name="Content Placeholder 2"/>
          <p:cNvSpPr>
            <a:spLocks noGrp="1"/>
          </p:cNvSpPr>
          <p:nvPr>
            <p:ph idx="1"/>
          </p:nvPr>
        </p:nvSpPr>
        <p:spPr/>
        <p:txBody>
          <a:bodyPr/>
          <a:lstStyle/>
          <a:p>
            <a:pPr eaLnBrk="1" hangingPunct="1"/>
            <a:r>
              <a:rPr lang="en-US" smtClean="0"/>
              <a:t>It’s a popular ACEI now</a:t>
            </a:r>
          </a:p>
          <a:p>
            <a:pPr eaLnBrk="1" hangingPunct="1"/>
            <a:r>
              <a:rPr lang="en-US" smtClean="0"/>
              <a:t>It is also a prodrug with long half life</a:t>
            </a:r>
          </a:p>
          <a:p>
            <a:pPr eaLnBrk="1" hangingPunct="1"/>
            <a:r>
              <a:rPr lang="en-US" i="1" smtClean="0"/>
              <a:t>Tissue specific – </a:t>
            </a:r>
            <a:r>
              <a:rPr lang="en-US" smtClean="0"/>
              <a:t>Protective of heart and kidney</a:t>
            </a:r>
          </a:p>
          <a:p>
            <a:pPr eaLnBrk="1" hangingPunct="1"/>
            <a:r>
              <a:rPr lang="en-US" smtClean="0"/>
              <a:t>Uses: Diabetes with hypertension, CHF, AMI and cardio protective in angina pectoris</a:t>
            </a:r>
          </a:p>
          <a:p>
            <a:pPr eaLnBrk="1" hangingPunct="1"/>
            <a:r>
              <a:rPr lang="en-US" smtClean="0"/>
              <a:t>Blacks in USA are resistant to Ramipril – addition of diuretics help</a:t>
            </a:r>
          </a:p>
          <a:p>
            <a:pPr eaLnBrk="1" hangingPunct="1"/>
            <a:r>
              <a:rPr lang="en-US" smtClean="0"/>
              <a:t>Dose: Start with low dose; 2.5 to 10 mg daily</a:t>
            </a:r>
          </a:p>
        </p:txBody>
      </p:sp>
    </p:spTree>
    <p:extLst>
      <p:ext uri="{BB962C8B-B14F-4D97-AF65-F5344CB8AC3E}">
        <p14:creationId xmlns:p14="http://schemas.microsoft.com/office/powerpoint/2010/main" val="4240408045"/>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z="4000" smtClean="0"/>
              <a:t>ACE inhibitors – Lisinopril</a:t>
            </a:r>
            <a:endParaRPr lang="en-US" smtClean="0"/>
          </a:p>
        </p:txBody>
      </p:sp>
      <p:sp>
        <p:nvSpPr>
          <p:cNvPr id="30723" name="Content Placeholder 2"/>
          <p:cNvSpPr>
            <a:spLocks noGrp="1"/>
          </p:cNvSpPr>
          <p:nvPr>
            <p:ph idx="1"/>
          </p:nvPr>
        </p:nvSpPr>
        <p:spPr/>
        <p:txBody>
          <a:bodyPr>
            <a:normAutofit fontScale="92500" lnSpcReduction="10000"/>
          </a:bodyPr>
          <a:lstStyle/>
          <a:p>
            <a:pPr eaLnBrk="1" hangingPunct="1"/>
            <a:r>
              <a:rPr lang="en-US" smtClean="0"/>
              <a:t>It’s a lysine derivative</a:t>
            </a:r>
          </a:p>
          <a:p>
            <a:pPr eaLnBrk="1" hangingPunct="1"/>
            <a:r>
              <a:rPr lang="en-US" smtClean="0"/>
              <a:t>Not a prodrug</a:t>
            </a:r>
          </a:p>
          <a:p>
            <a:pPr eaLnBrk="1" hangingPunct="1"/>
            <a:r>
              <a:rPr lang="en-US" smtClean="0"/>
              <a:t>Slow oral absorption – less chance of 1</a:t>
            </a:r>
            <a:r>
              <a:rPr lang="en-US" baseline="30000" smtClean="0"/>
              <a:t>st</a:t>
            </a:r>
            <a:r>
              <a:rPr lang="en-US" smtClean="0"/>
              <a:t> dose phenomenon</a:t>
            </a:r>
          </a:p>
          <a:p>
            <a:pPr eaLnBrk="1" hangingPunct="1"/>
            <a:r>
              <a:rPr lang="en-US" smtClean="0"/>
              <a:t>Absorption not affected by food and not metabolized – excrete unchanged in urine</a:t>
            </a:r>
          </a:p>
          <a:p>
            <a:pPr eaLnBrk="1" hangingPunct="1"/>
            <a:r>
              <a:rPr lang="en-US" smtClean="0"/>
              <a:t>Long duration of action – single daily dose</a:t>
            </a:r>
          </a:p>
          <a:p>
            <a:pPr eaLnBrk="1" hangingPunct="1"/>
            <a:r>
              <a:rPr lang="en-US" smtClean="0"/>
              <a:t>Doses: available as 1.25, 2.5, 5, 10 1nd 20 mg tab – start with low dose </a:t>
            </a:r>
          </a:p>
          <a:p>
            <a:pPr eaLnBrk="1" hangingPunct="1"/>
            <a:endParaRPr lang="en-US" smtClean="0"/>
          </a:p>
        </p:txBody>
      </p:sp>
    </p:spTree>
    <p:extLst>
      <p:ext uri="{BB962C8B-B14F-4D97-AF65-F5344CB8AC3E}">
        <p14:creationId xmlns:p14="http://schemas.microsoft.com/office/powerpoint/2010/main" val="2947543565"/>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ACE inhibitors and hypertension</a:t>
            </a:r>
          </a:p>
        </p:txBody>
      </p:sp>
      <p:sp>
        <p:nvSpPr>
          <p:cNvPr id="31747" name="Rectangle 3"/>
          <p:cNvSpPr>
            <a:spLocks noGrp="1" noChangeArrowheads="1"/>
          </p:cNvSpPr>
          <p:nvPr>
            <p:ph type="body" idx="1"/>
          </p:nvPr>
        </p:nvSpPr>
        <p:spPr/>
        <p:txBody>
          <a:bodyPr/>
          <a:lstStyle/>
          <a:p>
            <a:pPr>
              <a:lnSpc>
                <a:spcPct val="80000"/>
              </a:lnSpc>
            </a:pPr>
            <a:r>
              <a:rPr lang="en-US" sz="2400" smtClean="0">
                <a:solidFill>
                  <a:srgbClr val="CC0000"/>
                </a:solidFill>
              </a:rPr>
              <a:t>1</a:t>
            </a:r>
            <a:r>
              <a:rPr lang="en-US" sz="2400" baseline="30000" smtClean="0">
                <a:solidFill>
                  <a:srgbClr val="CC0000"/>
                </a:solidFill>
              </a:rPr>
              <a:t>st</a:t>
            </a:r>
            <a:r>
              <a:rPr lang="en-US" sz="2400" smtClean="0">
                <a:solidFill>
                  <a:srgbClr val="CC0000"/>
                </a:solidFill>
              </a:rPr>
              <a:t> line of Drug:</a:t>
            </a:r>
          </a:p>
          <a:p>
            <a:pPr lvl="1">
              <a:lnSpc>
                <a:spcPct val="80000"/>
              </a:lnSpc>
            </a:pPr>
            <a:r>
              <a:rPr lang="en-US" sz="2200" smtClean="0"/>
              <a:t>No postural hypotension or electrolyte imbalance (no fatigue or weakness)</a:t>
            </a:r>
          </a:p>
          <a:p>
            <a:pPr lvl="1">
              <a:lnSpc>
                <a:spcPct val="80000"/>
              </a:lnSpc>
            </a:pPr>
            <a:r>
              <a:rPr lang="en-US" sz="2200" smtClean="0"/>
              <a:t>Safe in asthmatics and diabetics</a:t>
            </a:r>
          </a:p>
          <a:p>
            <a:pPr lvl="1">
              <a:lnSpc>
                <a:spcPct val="80000"/>
              </a:lnSpc>
            </a:pPr>
            <a:r>
              <a:rPr lang="en-US" sz="2200" smtClean="0"/>
              <a:t>Prevention of secondary hyperaldosteronism and K+ loss</a:t>
            </a:r>
          </a:p>
          <a:p>
            <a:pPr lvl="1">
              <a:lnSpc>
                <a:spcPct val="80000"/>
              </a:lnSpc>
            </a:pPr>
            <a:r>
              <a:rPr lang="en-US" sz="2200" smtClean="0"/>
              <a:t>Renal perfusion well maintained</a:t>
            </a:r>
          </a:p>
          <a:p>
            <a:pPr lvl="1">
              <a:lnSpc>
                <a:spcPct val="80000"/>
              </a:lnSpc>
            </a:pPr>
            <a:r>
              <a:rPr lang="en-US" sz="2200" smtClean="0"/>
              <a:t>Reverse the ventricular hypertrophy and increase in lumen size of vessel</a:t>
            </a:r>
          </a:p>
          <a:p>
            <a:pPr lvl="1">
              <a:lnSpc>
                <a:spcPct val="80000"/>
              </a:lnSpc>
            </a:pPr>
            <a:r>
              <a:rPr lang="en-US" sz="2200" smtClean="0"/>
              <a:t>No hyperuraecemia or deleterious effect on plasma lipid profile</a:t>
            </a:r>
          </a:p>
          <a:p>
            <a:pPr lvl="1">
              <a:lnSpc>
                <a:spcPct val="80000"/>
              </a:lnSpc>
            </a:pPr>
            <a:r>
              <a:rPr lang="en-US" sz="2200" smtClean="0"/>
              <a:t>No rebound hypertension</a:t>
            </a:r>
          </a:p>
          <a:p>
            <a:pPr lvl="1">
              <a:lnSpc>
                <a:spcPct val="80000"/>
              </a:lnSpc>
            </a:pPr>
            <a:r>
              <a:rPr lang="en-US" sz="2200" smtClean="0"/>
              <a:t>Minimal worsening of quality of life – general wellbeing, sleep and work performance etc.</a:t>
            </a:r>
          </a:p>
        </p:txBody>
      </p:sp>
    </p:spTree>
    <p:extLst>
      <p:ext uri="{BB962C8B-B14F-4D97-AF65-F5344CB8AC3E}">
        <p14:creationId xmlns:p14="http://schemas.microsoft.com/office/powerpoint/2010/main" val="1610858815"/>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4000" smtClean="0"/>
              <a:t>ACE inhibitors – other uses</a:t>
            </a:r>
          </a:p>
        </p:txBody>
      </p:sp>
      <p:sp>
        <p:nvSpPr>
          <p:cNvPr id="32771" name="Rectangle 3"/>
          <p:cNvSpPr>
            <a:spLocks noGrp="1" noChangeArrowheads="1"/>
          </p:cNvSpPr>
          <p:nvPr>
            <p:ph type="body" idx="1"/>
          </p:nvPr>
        </p:nvSpPr>
        <p:spPr/>
        <p:txBody>
          <a:bodyPr/>
          <a:lstStyle/>
          <a:p>
            <a:r>
              <a:rPr lang="en-US" smtClean="0"/>
              <a:t>Hypertension</a:t>
            </a:r>
          </a:p>
          <a:p>
            <a:r>
              <a:rPr lang="en-US" smtClean="0"/>
              <a:t>Congestive Heart Failure</a:t>
            </a:r>
          </a:p>
          <a:p>
            <a:r>
              <a:rPr lang="en-US" smtClean="0"/>
              <a:t>Myocardial Infarction</a:t>
            </a:r>
          </a:p>
          <a:p>
            <a:r>
              <a:rPr lang="en-US" smtClean="0"/>
              <a:t>Prophylaxis of high CVS risk subjects</a:t>
            </a:r>
          </a:p>
          <a:p>
            <a:r>
              <a:rPr lang="en-US" smtClean="0"/>
              <a:t>Diabetic Nephropathy</a:t>
            </a:r>
          </a:p>
          <a:p>
            <a:r>
              <a:rPr lang="en-US" smtClean="0"/>
              <a:t>Schleroderma crisis</a:t>
            </a:r>
          </a:p>
        </p:txBody>
      </p:sp>
    </p:spTree>
    <p:extLst>
      <p:ext uri="{BB962C8B-B14F-4D97-AF65-F5344CB8AC3E}">
        <p14:creationId xmlns:p14="http://schemas.microsoft.com/office/powerpoint/2010/main" val="347357611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lstStyle/>
          <a:p>
            <a:pPr eaLnBrk="1" hangingPunct="1"/>
            <a:r>
              <a:rPr lang="en-US" sz="3800" smtClean="0"/>
              <a:t>Angiotensin Receptor Blockers (ARBs) - </a:t>
            </a:r>
          </a:p>
        </p:txBody>
      </p:sp>
      <p:sp>
        <p:nvSpPr>
          <p:cNvPr id="33795" name="Rectangle 3"/>
          <p:cNvSpPr>
            <a:spLocks noGrp="1" noChangeArrowheads="1"/>
          </p:cNvSpPr>
          <p:nvPr>
            <p:ph type="body" idx="4294967295"/>
          </p:nvPr>
        </p:nvSpPr>
        <p:spPr/>
        <p:txBody>
          <a:bodyPr/>
          <a:lstStyle/>
          <a:p>
            <a:pPr eaLnBrk="1" hangingPunct="1">
              <a:lnSpc>
                <a:spcPct val="90000"/>
              </a:lnSpc>
              <a:buFont typeface="Wingdings" pitchFamily="2" charset="2"/>
              <a:buNone/>
            </a:pPr>
            <a:r>
              <a:rPr lang="en-US" sz="2400" smtClean="0">
                <a:solidFill>
                  <a:srgbClr val="CC0000"/>
                </a:solidFill>
              </a:rPr>
              <a:t>Angiotensin Receptors:</a:t>
            </a:r>
          </a:p>
          <a:p>
            <a:pPr eaLnBrk="1" hangingPunct="1">
              <a:lnSpc>
                <a:spcPct val="90000"/>
              </a:lnSpc>
            </a:pPr>
            <a:r>
              <a:rPr lang="en-US" sz="2000" smtClean="0"/>
              <a:t>Specific angiotensin receptors have been discovered, grouped and abbreviated as – AT1 and AT2</a:t>
            </a:r>
          </a:p>
          <a:p>
            <a:pPr eaLnBrk="1" hangingPunct="1">
              <a:lnSpc>
                <a:spcPct val="90000"/>
              </a:lnSpc>
            </a:pPr>
            <a:r>
              <a:rPr lang="en-US" sz="2000" smtClean="0"/>
              <a:t>They are present on the surface of the target cells</a:t>
            </a:r>
          </a:p>
          <a:p>
            <a:pPr eaLnBrk="1" hangingPunct="1">
              <a:lnSpc>
                <a:spcPct val="90000"/>
              </a:lnSpc>
            </a:pPr>
            <a:r>
              <a:rPr lang="en-US" sz="2000" smtClean="0"/>
              <a:t>Most of the physiological actions of angiotensin are mediated via AT1 receptor</a:t>
            </a:r>
          </a:p>
          <a:p>
            <a:pPr eaLnBrk="1" hangingPunct="1">
              <a:lnSpc>
                <a:spcPct val="90000"/>
              </a:lnSpc>
            </a:pPr>
            <a:r>
              <a:rPr lang="en-US" sz="2000" smtClean="0"/>
              <a:t>Transducer mechanisms of AT1 inhibitors: In different tissues show different mechanisms. For example -</a:t>
            </a:r>
          </a:p>
          <a:p>
            <a:pPr lvl="1" eaLnBrk="1" hangingPunct="1">
              <a:lnSpc>
                <a:spcPct val="90000"/>
              </a:lnSpc>
            </a:pPr>
            <a:r>
              <a:rPr lang="en-US" sz="2000" smtClean="0"/>
              <a:t>PhospholipaseC-IP3/DAG-intracellular Ca++ release mechanism – vascular and visceral smooth muscle contraction</a:t>
            </a:r>
          </a:p>
          <a:p>
            <a:pPr lvl="1" eaLnBrk="1" hangingPunct="1">
              <a:lnSpc>
                <a:spcPct val="90000"/>
              </a:lnSpc>
            </a:pPr>
            <a:r>
              <a:rPr lang="en-US" sz="2000" smtClean="0"/>
              <a:t>In myocardium and vascular smooth muscles AT1 receptor mediates long term effects by MAP kinase and others</a:t>
            </a:r>
          </a:p>
          <a:p>
            <a:pPr eaLnBrk="1" hangingPunct="1">
              <a:lnSpc>
                <a:spcPct val="90000"/>
              </a:lnSpc>
            </a:pPr>
            <a:r>
              <a:rPr lang="en-US" sz="2000" i="1" smtClean="0">
                <a:solidFill>
                  <a:srgbClr val="CC0000"/>
                </a:solidFill>
              </a:rPr>
              <a:t>Losartan</a:t>
            </a:r>
            <a:r>
              <a:rPr lang="en-US" sz="2000" smtClean="0">
                <a:solidFill>
                  <a:srgbClr val="CC0000"/>
                </a:solidFill>
              </a:rPr>
              <a:t> </a:t>
            </a:r>
            <a:r>
              <a:rPr lang="en-US" sz="2000" smtClean="0"/>
              <a:t>is the specific AT1 blocker</a:t>
            </a:r>
          </a:p>
          <a:p>
            <a:pPr eaLnBrk="1" hangingPunct="1">
              <a:lnSpc>
                <a:spcPct val="90000"/>
              </a:lnSpc>
            </a:pPr>
            <a:endParaRPr lang="en-US" sz="2000" smtClean="0"/>
          </a:p>
        </p:txBody>
      </p:sp>
    </p:spTree>
    <p:extLst>
      <p:ext uri="{BB962C8B-B14F-4D97-AF65-F5344CB8AC3E}">
        <p14:creationId xmlns:p14="http://schemas.microsoft.com/office/powerpoint/2010/main" val="832930332"/>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n-US" sz="3800" smtClean="0"/>
              <a:t>Angiotensin Receptor Blockers (ARBs) - Losartan</a:t>
            </a:r>
          </a:p>
        </p:txBody>
      </p:sp>
      <p:sp>
        <p:nvSpPr>
          <p:cNvPr id="34819" name="Rectangle 3"/>
          <p:cNvSpPr>
            <a:spLocks noGrp="1" noChangeArrowheads="1"/>
          </p:cNvSpPr>
          <p:nvPr>
            <p:ph type="body" idx="1"/>
          </p:nvPr>
        </p:nvSpPr>
        <p:spPr/>
        <p:txBody>
          <a:bodyPr>
            <a:normAutofit lnSpcReduction="10000"/>
          </a:bodyPr>
          <a:lstStyle/>
          <a:p>
            <a:r>
              <a:rPr lang="en-US" smtClean="0"/>
              <a:t>Competitive antagonist and inverse agonist of AT1 receptor</a:t>
            </a:r>
          </a:p>
          <a:p>
            <a:r>
              <a:rPr lang="en-US" smtClean="0"/>
              <a:t>Does not interfere with other receptors except TXA2</a:t>
            </a:r>
          </a:p>
          <a:p>
            <a:r>
              <a:rPr lang="en-US" smtClean="0"/>
              <a:t>Blocks all the actions of A-II - vasoconstriction, sympathetic stimulation, aldosterone release and renal actions of salt and water reabsorption</a:t>
            </a:r>
          </a:p>
          <a:p>
            <a:r>
              <a:rPr lang="en-US" smtClean="0"/>
              <a:t>No inhibition of ACE</a:t>
            </a:r>
          </a:p>
        </p:txBody>
      </p:sp>
    </p:spTree>
    <p:extLst>
      <p:ext uri="{BB962C8B-B14F-4D97-AF65-F5344CB8AC3E}">
        <p14:creationId xmlns:p14="http://schemas.microsoft.com/office/powerpoint/2010/main" val="823328440"/>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Losartan</a:t>
            </a:r>
          </a:p>
        </p:txBody>
      </p:sp>
      <p:sp>
        <p:nvSpPr>
          <p:cNvPr id="35843" name="Rectangle 3"/>
          <p:cNvSpPr>
            <a:spLocks noGrp="1" noChangeArrowheads="1"/>
          </p:cNvSpPr>
          <p:nvPr>
            <p:ph type="body" idx="1"/>
          </p:nvPr>
        </p:nvSpPr>
        <p:spPr/>
        <p:txBody>
          <a:bodyPr/>
          <a:lstStyle/>
          <a:p>
            <a:pPr>
              <a:lnSpc>
                <a:spcPct val="90000"/>
              </a:lnSpc>
            </a:pPr>
            <a:r>
              <a:rPr lang="en-US" sz="2000" smtClean="0"/>
              <a:t>Theoretical superiority over ACEIs:</a:t>
            </a:r>
          </a:p>
          <a:p>
            <a:pPr lvl="1">
              <a:lnSpc>
                <a:spcPct val="90000"/>
              </a:lnSpc>
            </a:pPr>
            <a:r>
              <a:rPr lang="en-US" sz="2000" smtClean="0"/>
              <a:t>Cough is rare – no interference with bradykinin and other ACE substrates</a:t>
            </a:r>
          </a:p>
          <a:p>
            <a:pPr lvl="1">
              <a:lnSpc>
                <a:spcPct val="90000"/>
              </a:lnSpc>
            </a:pPr>
            <a:r>
              <a:rPr lang="en-US" sz="2000" smtClean="0"/>
              <a:t>Complete inhibition of AT1 – </a:t>
            </a:r>
            <a:r>
              <a:rPr lang="en-US" sz="2000" smtClean="0">
                <a:solidFill>
                  <a:srgbClr val="CC0000"/>
                </a:solidFill>
              </a:rPr>
              <a:t>alternative remains with ACEs</a:t>
            </a:r>
          </a:p>
          <a:p>
            <a:pPr lvl="1">
              <a:lnSpc>
                <a:spcPct val="90000"/>
              </a:lnSpc>
            </a:pPr>
            <a:r>
              <a:rPr lang="en-US" sz="2000" smtClean="0"/>
              <a:t>Result in indirect activation of AT2 – vasodilatation (additional benefit)</a:t>
            </a:r>
          </a:p>
          <a:p>
            <a:pPr lvl="1">
              <a:lnSpc>
                <a:spcPct val="90000"/>
              </a:lnSpc>
            </a:pPr>
            <a:r>
              <a:rPr lang="en-US" sz="2000" smtClean="0"/>
              <a:t>Clinical benefit of ARBs over ACEIs – not known</a:t>
            </a:r>
          </a:p>
          <a:p>
            <a:pPr>
              <a:lnSpc>
                <a:spcPct val="90000"/>
              </a:lnSpc>
            </a:pPr>
            <a:r>
              <a:rPr lang="en-US" sz="2000" smtClean="0"/>
              <a:t>However, losartan decreases BP in hypertensive which  is for long period (24 Hrs)</a:t>
            </a:r>
          </a:p>
          <a:p>
            <a:pPr lvl="1">
              <a:lnSpc>
                <a:spcPct val="90000"/>
              </a:lnSpc>
            </a:pPr>
            <a:r>
              <a:rPr lang="en-US" sz="2000" smtClean="0"/>
              <a:t>heart rate remains unchanged and cvs reflxes are not interfered </a:t>
            </a:r>
          </a:p>
          <a:p>
            <a:pPr lvl="1">
              <a:lnSpc>
                <a:spcPct val="90000"/>
              </a:lnSpc>
            </a:pPr>
            <a:r>
              <a:rPr lang="en-US" sz="2000" smtClean="0"/>
              <a:t>no significant effect in plasma lipid profile, insulin sensitivity and carbohydrate tolerance etc</a:t>
            </a:r>
          </a:p>
          <a:p>
            <a:pPr lvl="1">
              <a:lnSpc>
                <a:spcPct val="90000"/>
              </a:lnSpc>
            </a:pPr>
            <a:r>
              <a:rPr lang="en-US" sz="2000" smtClean="0"/>
              <a:t>Mild uricosuric effect</a:t>
            </a:r>
          </a:p>
          <a:p>
            <a:pPr lvl="1">
              <a:lnSpc>
                <a:spcPct val="90000"/>
              </a:lnSpc>
            </a:pPr>
            <a:endParaRPr lang="en-US" sz="2000" smtClean="0"/>
          </a:p>
          <a:p>
            <a:pPr lvl="1">
              <a:lnSpc>
                <a:spcPct val="90000"/>
              </a:lnSpc>
            </a:pPr>
            <a:endParaRPr lang="en-US" sz="2000" smtClean="0"/>
          </a:p>
        </p:txBody>
      </p:sp>
    </p:spTree>
    <p:extLst>
      <p:ext uri="{BB962C8B-B14F-4D97-AF65-F5344CB8AC3E}">
        <p14:creationId xmlns:p14="http://schemas.microsoft.com/office/powerpoint/2010/main" val="139299879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Losartan</a:t>
            </a:r>
          </a:p>
        </p:txBody>
      </p:sp>
      <p:sp>
        <p:nvSpPr>
          <p:cNvPr id="36867" name="Rectangle 3"/>
          <p:cNvSpPr>
            <a:spLocks noGrp="1" noChangeArrowheads="1"/>
          </p:cNvSpPr>
          <p:nvPr>
            <p:ph type="body" idx="1"/>
          </p:nvPr>
        </p:nvSpPr>
        <p:spPr/>
        <p:txBody>
          <a:bodyPr/>
          <a:lstStyle/>
          <a:p>
            <a:pPr>
              <a:lnSpc>
                <a:spcPct val="80000"/>
              </a:lnSpc>
            </a:pPr>
            <a:r>
              <a:rPr lang="en-US" sz="2000" smtClean="0"/>
              <a:t>Pharmacokinetic:</a:t>
            </a:r>
          </a:p>
          <a:p>
            <a:pPr lvl="1">
              <a:lnSpc>
                <a:spcPct val="80000"/>
              </a:lnSpc>
            </a:pPr>
            <a:r>
              <a:rPr lang="en-US" sz="2000" smtClean="0"/>
              <a:t>Absorption not affected by food but unlike ACEIs its bioavailability is low</a:t>
            </a:r>
          </a:p>
          <a:p>
            <a:pPr lvl="1">
              <a:lnSpc>
                <a:spcPct val="80000"/>
              </a:lnSpc>
            </a:pPr>
            <a:r>
              <a:rPr lang="en-US" sz="2000" smtClean="0"/>
              <a:t>High first pass metabolism</a:t>
            </a:r>
          </a:p>
          <a:p>
            <a:pPr lvl="1">
              <a:lnSpc>
                <a:spcPct val="80000"/>
              </a:lnSpc>
            </a:pPr>
            <a:r>
              <a:rPr lang="en-US" sz="2000" smtClean="0"/>
              <a:t>Carboxylated to active metabolite E3174 </a:t>
            </a:r>
          </a:p>
          <a:p>
            <a:pPr lvl="1">
              <a:lnSpc>
                <a:spcPct val="80000"/>
              </a:lnSpc>
            </a:pPr>
            <a:r>
              <a:rPr lang="en-US" sz="2000" smtClean="0"/>
              <a:t>Highly bound to plasma protein</a:t>
            </a:r>
          </a:p>
          <a:p>
            <a:pPr lvl="1">
              <a:lnSpc>
                <a:spcPct val="80000"/>
              </a:lnSpc>
            </a:pPr>
            <a:r>
              <a:rPr lang="en-US" sz="2000" smtClean="0"/>
              <a:t>Do not enter brain</a:t>
            </a:r>
          </a:p>
          <a:p>
            <a:pPr>
              <a:lnSpc>
                <a:spcPct val="80000"/>
              </a:lnSpc>
            </a:pPr>
            <a:r>
              <a:rPr lang="en-US" sz="2000" smtClean="0"/>
              <a:t>Adverse effects:</a:t>
            </a:r>
          </a:p>
          <a:p>
            <a:pPr lvl="1">
              <a:lnSpc>
                <a:spcPct val="80000"/>
              </a:lnSpc>
            </a:pPr>
            <a:r>
              <a:rPr lang="en-US" sz="2000" smtClean="0"/>
              <a:t>Foetopathic like ACEIs – not to be administered in pregnancy</a:t>
            </a:r>
          </a:p>
          <a:p>
            <a:pPr lvl="1">
              <a:lnSpc>
                <a:spcPct val="80000"/>
              </a:lnSpc>
            </a:pPr>
            <a:r>
              <a:rPr lang="en-US" sz="2000" smtClean="0"/>
              <a:t>Rare 1</a:t>
            </a:r>
            <a:r>
              <a:rPr lang="en-US" sz="2000" baseline="30000" smtClean="0"/>
              <a:t>st</a:t>
            </a:r>
            <a:r>
              <a:rPr lang="en-US" sz="2000" smtClean="0"/>
              <a:t> dose effect hypotension</a:t>
            </a:r>
          </a:p>
          <a:p>
            <a:pPr lvl="1">
              <a:lnSpc>
                <a:spcPct val="80000"/>
              </a:lnSpc>
            </a:pPr>
            <a:r>
              <a:rPr lang="en-US" sz="2000" smtClean="0"/>
              <a:t>Low dysgeusia and dry cough</a:t>
            </a:r>
          </a:p>
          <a:p>
            <a:pPr lvl="1">
              <a:lnSpc>
                <a:spcPct val="80000"/>
              </a:lnSpc>
            </a:pPr>
            <a:r>
              <a:rPr lang="en-US" sz="2000" smtClean="0"/>
              <a:t>Lower incidence of angioedema</a:t>
            </a:r>
          </a:p>
          <a:p>
            <a:pPr>
              <a:lnSpc>
                <a:spcPct val="80000"/>
              </a:lnSpc>
            </a:pPr>
            <a:r>
              <a:rPr lang="en-US" sz="2000" smtClean="0"/>
              <a:t>Available as 25 and 50 mg tablets</a:t>
            </a:r>
          </a:p>
        </p:txBody>
      </p:sp>
    </p:spTree>
    <p:extLst>
      <p:ext uri="{BB962C8B-B14F-4D97-AF65-F5344CB8AC3E}">
        <p14:creationId xmlns:p14="http://schemas.microsoft.com/office/powerpoint/2010/main" val="80247399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4000" smtClean="0">
                <a:solidFill>
                  <a:srgbClr val="A50021"/>
                </a:solidFill>
                <a:cs typeface="Arial" charset="0"/>
              </a:rPr>
              <a:t>Beta-adrenergic blockers</a:t>
            </a:r>
          </a:p>
        </p:txBody>
      </p:sp>
      <p:sp>
        <p:nvSpPr>
          <p:cNvPr id="37891" name="Rectangle 3"/>
          <p:cNvSpPr>
            <a:spLocks noGrp="1" noChangeArrowheads="1"/>
          </p:cNvSpPr>
          <p:nvPr>
            <p:ph type="body" idx="1"/>
          </p:nvPr>
        </p:nvSpPr>
        <p:spPr/>
        <p:txBody>
          <a:bodyPr/>
          <a:lstStyle/>
          <a:p>
            <a:pPr eaLnBrk="1" hangingPunct="1">
              <a:lnSpc>
                <a:spcPct val="80000"/>
              </a:lnSpc>
            </a:pPr>
            <a:r>
              <a:rPr lang="en-US" sz="2000" b="1" smtClean="0"/>
              <a:t>Non selective:</a:t>
            </a:r>
            <a:r>
              <a:rPr lang="en-US" sz="2000" smtClean="0"/>
              <a:t> </a:t>
            </a:r>
            <a:r>
              <a:rPr lang="en-US" sz="2000" b="1" smtClean="0"/>
              <a:t>Propranolol</a:t>
            </a:r>
            <a:r>
              <a:rPr lang="en-US" sz="2000" smtClean="0"/>
              <a:t> (others: nadolol, timolol, </a:t>
            </a:r>
            <a:r>
              <a:rPr lang="en-US" sz="2000" i="1" smtClean="0"/>
              <a:t>pindolol</a:t>
            </a:r>
            <a:r>
              <a:rPr lang="en-US" sz="2000" smtClean="0"/>
              <a:t>, labetolol)</a:t>
            </a:r>
          </a:p>
          <a:p>
            <a:pPr eaLnBrk="1" hangingPunct="1">
              <a:lnSpc>
                <a:spcPct val="80000"/>
              </a:lnSpc>
            </a:pPr>
            <a:r>
              <a:rPr lang="en-US" sz="2000" b="1" smtClean="0"/>
              <a:t>Cardioselective: Metoprolol</a:t>
            </a:r>
            <a:r>
              <a:rPr lang="en-US" sz="2000" smtClean="0"/>
              <a:t> (others: atenolol, esmolol, betaxolol)</a:t>
            </a:r>
          </a:p>
          <a:p>
            <a:pPr eaLnBrk="1" hangingPunct="1">
              <a:lnSpc>
                <a:spcPct val="80000"/>
              </a:lnSpc>
              <a:buFont typeface="Wingdings" pitchFamily="2" charset="2"/>
              <a:buNone/>
            </a:pPr>
            <a:endParaRPr lang="en-US" sz="2000" smtClean="0"/>
          </a:p>
          <a:p>
            <a:pPr eaLnBrk="1" hangingPunct="1">
              <a:lnSpc>
                <a:spcPct val="80000"/>
              </a:lnSpc>
            </a:pPr>
            <a:r>
              <a:rPr lang="en-US" sz="1800" smtClean="0"/>
              <a:t>All beta-blockers similar antihypertensive effects – irrespective of additional properties</a:t>
            </a:r>
          </a:p>
          <a:p>
            <a:pPr eaLnBrk="1" hangingPunct="1">
              <a:lnSpc>
                <a:spcPct val="80000"/>
              </a:lnSpc>
              <a:buFont typeface="Wingdings" pitchFamily="2" charset="2"/>
              <a:buNone/>
            </a:pPr>
            <a:endParaRPr lang="en-US" sz="1800" smtClean="0"/>
          </a:p>
          <a:p>
            <a:pPr lvl="1" eaLnBrk="1" hangingPunct="1">
              <a:lnSpc>
                <a:spcPct val="80000"/>
              </a:lnSpc>
            </a:pPr>
            <a:r>
              <a:rPr lang="en-US" sz="1800" smtClean="0"/>
              <a:t>Reduction in CO but no change in BP initially but slowly</a:t>
            </a:r>
          </a:p>
          <a:p>
            <a:pPr lvl="1" eaLnBrk="1" hangingPunct="1">
              <a:lnSpc>
                <a:spcPct val="80000"/>
              </a:lnSpc>
            </a:pPr>
            <a:r>
              <a:rPr lang="en-US" sz="1800" smtClean="0"/>
              <a:t>Adaptation by resistance vessels to chronically reduced CO – antihypertensive action</a:t>
            </a:r>
          </a:p>
          <a:p>
            <a:pPr lvl="1" eaLnBrk="1" hangingPunct="1">
              <a:lnSpc>
                <a:spcPct val="80000"/>
              </a:lnSpc>
            </a:pPr>
            <a:r>
              <a:rPr lang="en-US" sz="1800" smtClean="0"/>
              <a:t>Other mechanisms – decreased renin release from kidney (beta-1 mediated)</a:t>
            </a:r>
          </a:p>
          <a:p>
            <a:pPr lvl="1" eaLnBrk="1" hangingPunct="1">
              <a:lnSpc>
                <a:spcPct val="80000"/>
              </a:lnSpc>
            </a:pPr>
            <a:r>
              <a:rPr lang="en-US" sz="1800" smtClean="0"/>
              <a:t>Reduced NA release and central sympathetic outflow reduction</a:t>
            </a:r>
          </a:p>
          <a:p>
            <a:pPr lvl="1" eaLnBrk="1" hangingPunct="1">
              <a:lnSpc>
                <a:spcPct val="80000"/>
              </a:lnSpc>
            </a:pPr>
            <a:r>
              <a:rPr lang="en-US" sz="1800" smtClean="0"/>
              <a:t>Non-selective ones – reduction in g.f.r but not with selective ones</a:t>
            </a:r>
          </a:p>
          <a:p>
            <a:pPr lvl="1" eaLnBrk="1" hangingPunct="1">
              <a:lnSpc>
                <a:spcPct val="80000"/>
              </a:lnSpc>
            </a:pPr>
            <a:r>
              <a:rPr lang="en-US" sz="1800" smtClean="0"/>
              <a:t>Drugs with intrinsic sympathomimetic activity may cause less reduction in HR and CO   </a:t>
            </a:r>
          </a:p>
        </p:txBody>
      </p:sp>
    </p:spTree>
    <p:extLst>
      <p:ext uri="{BB962C8B-B14F-4D97-AF65-F5344CB8AC3E}">
        <p14:creationId xmlns:p14="http://schemas.microsoft.com/office/powerpoint/2010/main" val="305953680"/>
      </p:ext>
    </p:extLst>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4400" smtClean="0">
                <a:solidFill>
                  <a:srgbClr val="A50021"/>
                </a:solidFill>
                <a:cs typeface="Arial" charset="0"/>
              </a:rPr>
              <a:t>Beta-adrenergic blockers</a:t>
            </a:r>
          </a:p>
        </p:txBody>
      </p:sp>
      <p:sp>
        <p:nvSpPr>
          <p:cNvPr id="38915" name="Rectangle 3"/>
          <p:cNvSpPr>
            <a:spLocks noGrp="1" noChangeArrowheads="1"/>
          </p:cNvSpPr>
          <p:nvPr>
            <p:ph type="body" idx="1"/>
          </p:nvPr>
        </p:nvSpPr>
        <p:spPr/>
        <p:txBody>
          <a:bodyPr/>
          <a:lstStyle/>
          <a:p>
            <a:pPr eaLnBrk="1" hangingPunct="1">
              <a:lnSpc>
                <a:spcPct val="80000"/>
              </a:lnSpc>
            </a:pPr>
            <a:r>
              <a:rPr lang="en-US" sz="2000" smtClean="0"/>
              <a:t>Advantages:</a:t>
            </a:r>
          </a:p>
          <a:p>
            <a:pPr lvl="1" eaLnBrk="1" hangingPunct="1">
              <a:lnSpc>
                <a:spcPct val="80000"/>
              </a:lnSpc>
            </a:pPr>
            <a:r>
              <a:rPr lang="en-US" sz="2000" smtClean="0"/>
              <a:t>No postural hypotension</a:t>
            </a:r>
          </a:p>
          <a:p>
            <a:pPr lvl="1" eaLnBrk="1" hangingPunct="1">
              <a:lnSpc>
                <a:spcPct val="80000"/>
              </a:lnSpc>
            </a:pPr>
            <a:r>
              <a:rPr lang="en-US" sz="2000" smtClean="0"/>
              <a:t>No salt and water retention</a:t>
            </a:r>
          </a:p>
          <a:p>
            <a:pPr lvl="1" eaLnBrk="1" hangingPunct="1">
              <a:lnSpc>
                <a:spcPct val="80000"/>
              </a:lnSpc>
            </a:pPr>
            <a:r>
              <a:rPr lang="en-US" sz="2000" smtClean="0"/>
              <a:t>Low incidence of side effects</a:t>
            </a:r>
          </a:p>
          <a:p>
            <a:pPr lvl="1" eaLnBrk="1" hangingPunct="1">
              <a:lnSpc>
                <a:spcPct val="80000"/>
              </a:lnSpc>
            </a:pPr>
            <a:r>
              <a:rPr lang="en-US" sz="2000" smtClean="0"/>
              <a:t>Low cost</a:t>
            </a:r>
          </a:p>
          <a:p>
            <a:pPr lvl="1" eaLnBrk="1" hangingPunct="1">
              <a:lnSpc>
                <a:spcPct val="80000"/>
              </a:lnSpc>
            </a:pPr>
            <a:r>
              <a:rPr lang="en-US" sz="2000" smtClean="0"/>
              <a:t>Once a day regime</a:t>
            </a:r>
          </a:p>
          <a:p>
            <a:pPr lvl="1" eaLnBrk="1" hangingPunct="1">
              <a:lnSpc>
                <a:spcPct val="80000"/>
              </a:lnSpc>
            </a:pPr>
            <a:r>
              <a:rPr lang="en-US" sz="2000" smtClean="0"/>
              <a:t>Preferred in young non-obese patients, prevention of sudden cardiac death in post infarction patients and progression of CHF</a:t>
            </a:r>
          </a:p>
          <a:p>
            <a:pPr eaLnBrk="1" hangingPunct="1">
              <a:lnSpc>
                <a:spcPct val="80000"/>
              </a:lnSpc>
            </a:pPr>
            <a:r>
              <a:rPr lang="en-US" sz="2000" smtClean="0"/>
              <a:t>Drawbacks (side effects):</a:t>
            </a:r>
          </a:p>
          <a:p>
            <a:pPr lvl="1" eaLnBrk="1" hangingPunct="1">
              <a:lnSpc>
                <a:spcPct val="80000"/>
              </a:lnSpc>
            </a:pPr>
            <a:r>
              <a:rPr lang="en-US" sz="2000" smtClean="0"/>
              <a:t>Fatigue, lethargy (low CO?) – decreased work capacity</a:t>
            </a:r>
          </a:p>
          <a:p>
            <a:pPr lvl="1" eaLnBrk="1" hangingPunct="1">
              <a:lnSpc>
                <a:spcPct val="80000"/>
              </a:lnSpc>
            </a:pPr>
            <a:r>
              <a:rPr lang="en-US" sz="2000" smtClean="0"/>
              <a:t>Loss of libido – impotence</a:t>
            </a:r>
          </a:p>
          <a:p>
            <a:pPr lvl="1" eaLnBrk="1" hangingPunct="1">
              <a:lnSpc>
                <a:spcPct val="80000"/>
              </a:lnSpc>
            </a:pPr>
            <a:r>
              <a:rPr lang="en-US" sz="2000" smtClean="0"/>
              <a:t>Cognitive defects – forgetfulness</a:t>
            </a:r>
          </a:p>
          <a:p>
            <a:pPr lvl="1" eaLnBrk="1" hangingPunct="1">
              <a:lnSpc>
                <a:spcPct val="80000"/>
              </a:lnSpc>
            </a:pPr>
            <a:r>
              <a:rPr lang="en-US" sz="2000" smtClean="0"/>
              <a:t>Difficult to stop suddenly</a:t>
            </a:r>
          </a:p>
          <a:p>
            <a:pPr lvl="1" eaLnBrk="1" hangingPunct="1">
              <a:lnSpc>
                <a:spcPct val="80000"/>
              </a:lnSpc>
            </a:pPr>
            <a:r>
              <a:rPr lang="en-US" sz="2000" smtClean="0">
                <a:solidFill>
                  <a:srgbClr val="CC0000"/>
                </a:solidFill>
              </a:rPr>
              <a:t>Therefore cardio-selective drugs are preferred now</a:t>
            </a:r>
          </a:p>
        </p:txBody>
      </p:sp>
    </p:spTree>
    <p:extLst>
      <p:ext uri="{BB962C8B-B14F-4D97-AF65-F5344CB8AC3E}">
        <p14:creationId xmlns:p14="http://schemas.microsoft.com/office/powerpoint/2010/main" val="15166344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Cephalosporins</a:t>
            </a:r>
            <a:endParaRPr lang="en-US" dirty="0"/>
          </a:p>
        </p:txBody>
      </p:sp>
      <p:sp>
        <p:nvSpPr>
          <p:cNvPr id="3" name="Content Placeholder 2"/>
          <p:cNvSpPr>
            <a:spLocks noGrp="1"/>
          </p:cNvSpPr>
          <p:nvPr>
            <p:ph idx="1"/>
          </p:nvPr>
        </p:nvSpPr>
        <p:spPr/>
        <p:txBody>
          <a:bodyPr>
            <a:normAutofit fontScale="92500" lnSpcReduction="10000"/>
          </a:bodyPr>
          <a:lstStyle/>
          <a:p>
            <a:pPr>
              <a:lnSpc>
                <a:spcPct val="90000"/>
              </a:lnSpc>
            </a:pPr>
            <a:r>
              <a:rPr lang="en-US" altLang="en-US" dirty="0"/>
              <a:t>From a fungus </a:t>
            </a:r>
            <a:r>
              <a:rPr lang="en-US" altLang="en-US" i="1" dirty="0" err="1"/>
              <a:t>Cephalosperium</a:t>
            </a:r>
            <a:r>
              <a:rPr lang="en-US" altLang="en-US" i="1" dirty="0"/>
              <a:t> </a:t>
            </a:r>
            <a:r>
              <a:rPr lang="en-US" altLang="en-US" i="1" dirty="0" err="1"/>
              <a:t>acremonium</a:t>
            </a:r>
            <a:endParaRPr lang="en-US" altLang="en-US" dirty="0"/>
          </a:p>
          <a:p>
            <a:pPr>
              <a:lnSpc>
                <a:spcPct val="90000"/>
              </a:lnSpc>
              <a:buFontTx/>
              <a:buNone/>
            </a:pPr>
            <a:r>
              <a:rPr lang="en-US" altLang="en-US" dirty="0"/>
              <a:t> - Gram (+) &amp; gram (-)</a:t>
            </a:r>
          </a:p>
          <a:p>
            <a:pPr>
              <a:lnSpc>
                <a:spcPct val="90000"/>
              </a:lnSpc>
              <a:buFontTx/>
              <a:buNone/>
            </a:pPr>
            <a:r>
              <a:rPr lang="en-US" altLang="en-US" dirty="0"/>
              <a:t> - Resistant to beta - lactamase</a:t>
            </a:r>
          </a:p>
          <a:p>
            <a:pPr>
              <a:lnSpc>
                <a:spcPct val="90000"/>
              </a:lnSpc>
              <a:buFontTx/>
              <a:buNone/>
            </a:pPr>
            <a:r>
              <a:rPr lang="en-US" altLang="en-US" dirty="0"/>
              <a:t> - Bactericidal - action similar to PCN’s</a:t>
            </a:r>
          </a:p>
          <a:p>
            <a:pPr>
              <a:lnSpc>
                <a:spcPct val="90000"/>
              </a:lnSpc>
              <a:buFontTx/>
              <a:buNone/>
            </a:pPr>
            <a:r>
              <a:rPr lang="en-US" altLang="en-US" dirty="0"/>
              <a:t> - 4 groups (generations) - each effective against a broader spectrum of bacteria</a:t>
            </a:r>
          </a:p>
          <a:p>
            <a:pPr>
              <a:lnSpc>
                <a:spcPct val="90000"/>
              </a:lnSpc>
              <a:buFontTx/>
              <a:buNone/>
            </a:pPr>
            <a:r>
              <a:rPr lang="en-US" altLang="en-US" dirty="0"/>
              <a:t> - about 10% of people allergic to PCN also to allergic to </a:t>
            </a:r>
            <a:r>
              <a:rPr lang="en-US" altLang="en-US" dirty="0" err="1"/>
              <a:t>cephalosporins</a:t>
            </a:r>
            <a:endParaRPr lang="en-US" altLang="en-US" dirty="0"/>
          </a:p>
          <a:p>
            <a:pPr>
              <a:lnSpc>
                <a:spcPct val="90000"/>
              </a:lnSpc>
              <a:buFontTx/>
              <a:buNone/>
            </a:pPr>
            <a:r>
              <a:rPr lang="en-US" altLang="en-US" dirty="0"/>
              <a:t> - Action - inhibits bacterial cell wall synthesis</a:t>
            </a:r>
          </a:p>
          <a:p>
            <a:pPr>
              <a:lnSpc>
                <a:spcPct val="90000"/>
              </a:lnSpc>
              <a:buFontTx/>
              <a:buNone/>
            </a:pPr>
            <a:r>
              <a:rPr lang="en-US" altLang="en-US" dirty="0"/>
              <a:t> - IM &amp; IV - onset = almost immediate</a:t>
            </a:r>
          </a:p>
          <a:p>
            <a:endParaRPr lang="en-US" dirty="0"/>
          </a:p>
        </p:txBody>
      </p:sp>
    </p:spTree>
    <p:extLst>
      <p:ext uri="{BB962C8B-B14F-4D97-AF65-F5344CB8AC3E}">
        <p14:creationId xmlns:p14="http://schemas.microsoft.com/office/powerpoint/2010/main" val="1412154553"/>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4400" smtClean="0">
                <a:solidFill>
                  <a:srgbClr val="A50021"/>
                </a:solidFill>
                <a:cs typeface="Arial" charset="0"/>
              </a:rPr>
              <a:t>Beta-adrenergic blockers</a:t>
            </a:r>
          </a:p>
        </p:txBody>
      </p:sp>
      <p:sp>
        <p:nvSpPr>
          <p:cNvPr id="39939" name="Rectangle 3"/>
          <p:cNvSpPr>
            <a:spLocks noGrp="1" noChangeArrowheads="1"/>
          </p:cNvSpPr>
          <p:nvPr>
            <p:ph type="body" idx="1"/>
          </p:nvPr>
        </p:nvSpPr>
        <p:spPr/>
        <p:txBody>
          <a:bodyPr/>
          <a:lstStyle/>
          <a:p>
            <a:pPr eaLnBrk="1" hangingPunct="1">
              <a:lnSpc>
                <a:spcPct val="90000"/>
              </a:lnSpc>
            </a:pPr>
            <a:r>
              <a:rPr lang="en-US" sz="2400" smtClean="0"/>
              <a:t>Advantages of cardio-selective over non-selective:</a:t>
            </a:r>
          </a:p>
          <a:p>
            <a:pPr lvl="1" eaLnBrk="1" hangingPunct="1">
              <a:lnSpc>
                <a:spcPct val="90000"/>
              </a:lnSpc>
            </a:pPr>
            <a:r>
              <a:rPr lang="en-US" sz="2200" smtClean="0"/>
              <a:t>In asthma</a:t>
            </a:r>
          </a:p>
          <a:p>
            <a:pPr lvl="1" eaLnBrk="1" hangingPunct="1">
              <a:lnSpc>
                <a:spcPct val="90000"/>
              </a:lnSpc>
            </a:pPr>
            <a:r>
              <a:rPr lang="en-US" sz="2200" smtClean="0"/>
              <a:t>In diabetes mellitus</a:t>
            </a:r>
          </a:p>
          <a:p>
            <a:pPr lvl="1" eaLnBrk="1" hangingPunct="1">
              <a:lnSpc>
                <a:spcPct val="90000"/>
              </a:lnSpc>
            </a:pPr>
            <a:r>
              <a:rPr lang="en-US" sz="2200" smtClean="0"/>
              <a:t>In peripheral vascular disease</a:t>
            </a:r>
          </a:p>
          <a:p>
            <a:pPr eaLnBrk="1" hangingPunct="1">
              <a:lnSpc>
                <a:spcPct val="90000"/>
              </a:lnSpc>
            </a:pPr>
            <a:r>
              <a:rPr lang="en-US" sz="2400" smtClean="0"/>
              <a:t>Current status:</a:t>
            </a:r>
          </a:p>
          <a:p>
            <a:pPr lvl="1" eaLnBrk="1" hangingPunct="1">
              <a:lnSpc>
                <a:spcPct val="90000"/>
              </a:lnSpc>
            </a:pPr>
            <a:r>
              <a:rPr lang="en-US" sz="2200" smtClean="0"/>
              <a:t>JNC 7 recommends - 1</a:t>
            </a:r>
            <a:r>
              <a:rPr lang="en-US" sz="2200" baseline="30000" smtClean="0"/>
              <a:t>st</a:t>
            </a:r>
            <a:r>
              <a:rPr lang="en-US" sz="2200" smtClean="0"/>
              <a:t> line of antihypertensive along with diuretics and ACEIs</a:t>
            </a:r>
          </a:p>
          <a:p>
            <a:pPr lvl="1" eaLnBrk="1" hangingPunct="1">
              <a:lnSpc>
                <a:spcPct val="90000"/>
              </a:lnSpc>
            </a:pPr>
            <a:r>
              <a:rPr lang="en-US" sz="2200" smtClean="0"/>
              <a:t>Preferred in young  non-obese hypertensive</a:t>
            </a:r>
          </a:p>
          <a:p>
            <a:pPr lvl="1" eaLnBrk="1" hangingPunct="1">
              <a:lnSpc>
                <a:spcPct val="90000"/>
              </a:lnSpc>
            </a:pPr>
            <a:r>
              <a:rPr lang="en-US" sz="2200" smtClean="0"/>
              <a:t>Angina pectoris and post angina patients</a:t>
            </a:r>
          </a:p>
          <a:p>
            <a:pPr lvl="1" eaLnBrk="1" hangingPunct="1">
              <a:lnSpc>
                <a:spcPct val="90000"/>
              </a:lnSpc>
            </a:pPr>
            <a:r>
              <a:rPr lang="en-US" sz="2200" smtClean="0"/>
              <a:t>Post MI patients – useful in preventing mortality</a:t>
            </a:r>
          </a:p>
          <a:p>
            <a:pPr lvl="1" eaLnBrk="1" hangingPunct="1">
              <a:lnSpc>
                <a:spcPct val="90000"/>
              </a:lnSpc>
            </a:pPr>
            <a:r>
              <a:rPr lang="en-US" sz="2200" smtClean="0"/>
              <a:t>In old persons, carvedilol – vasodilatory action can be given</a:t>
            </a:r>
          </a:p>
          <a:p>
            <a:pPr lvl="1" eaLnBrk="1" hangingPunct="1">
              <a:lnSpc>
                <a:spcPct val="90000"/>
              </a:lnSpc>
              <a:buFont typeface="Wingdings" pitchFamily="2" charset="2"/>
              <a:buNone/>
            </a:pPr>
            <a:endParaRPr lang="en-US" sz="2200" smtClean="0"/>
          </a:p>
          <a:p>
            <a:pPr lvl="1" eaLnBrk="1" hangingPunct="1">
              <a:lnSpc>
                <a:spcPct val="90000"/>
              </a:lnSpc>
            </a:pPr>
            <a:endParaRPr lang="en-US" sz="2200" smtClean="0"/>
          </a:p>
        </p:txBody>
      </p:sp>
    </p:spTree>
    <p:extLst>
      <p:ext uri="{BB962C8B-B14F-4D97-AF65-F5344CB8AC3E}">
        <p14:creationId xmlns:p14="http://schemas.microsoft.com/office/powerpoint/2010/main" val="2950787616"/>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8562445"/>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l-GR" sz="4400" smtClean="0">
                <a:solidFill>
                  <a:srgbClr val="A50021"/>
                </a:solidFill>
                <a:cs typeface="Times New Roman" pitchFamily="18" charset="0"/>
              </a:rPr>
              <a:t>Α</a:t>
            </a:r>
            <a:r>
              <a:rPr lang="en-US" sz="4400" smtClean="0">
                <a:solidFill>
                  <a:srgbClr val="A50021"/>
                </a:solidFill>
                <a:cs typeface="Times New Roman" pitchFamily="18" charset="0"/>
              </a:rPr>
              <a:t>lpha-adrenergic blockers</a:t>
            </a:r>
            <a:endParaRPr lang="el-GR" sz="4400" smtClean="0">
              <a:solidFill>
                <a:srgbClr val="A50021"/>
              </a:solidFill>
              <a:cs typeface="Times New Roman" pitchFamily="18" charset="0"/>
            </a:endParaRPr>
          </a:p>
        </p:txBody>
      </p:sp>
      <p:sp>
        <p:nvSpPr>
          <p:cNvPr id="40963" name="Rectangle 3"/>
          <p:cNvSpPr>
            <a:spLocks noGrp="1" noChangeArrowheads="1"/>
          </p:cNvSpPr>
          <p:nvPr>
            <p:ph type="body" idx="1"/>
          </p:nvPr>
        </p:nvSpPr>
        <p:spPr/>
        <p:txBody>
          <a:bodyPr/>
          <a:lstStyle/>
          <a:p>
            <a:pPr>
              <a:lnSpc>
                <a:spcPct val="80000"/>
              </a:lnSpc>
            </a:pPr>
            <a:r>
              <a:rPr lang="en-US" sz="2400" smtClean="0"/>
              <a:t>Non selective alpha blockers are not used in chronic essential hypertension (phenoxybenzamine, phentolamine), only used sometimes as in phaechromocytoma</a:t>
            </a:r>
          </a:p>
          <a:p>
            <a:pPr>
              <a:lnSpc>
                <a:spcPct val="80000"/>
              </a:lnSpc>
            </a:pPr>
            <a:r>
              <a:rPr lang="en-US" sz="2400" smtClean="0"/>
              <a:t>Specific alpha-1 blockers like prazosin, terazosin and doxazosine are used</a:t>
            </a:r>
          </a:p>
          <a:p>
            <a:pPr>
              <a:lnSpc>
                <a:spcPct val="80000"/>
              </a:lnSpc>
            </a:pPr>
            <a:r>
              <a:rPr lang="en-US" sz="2400" smtClean="0">
                <a:solidFill>
                  <a:srgbClr val="CC0000"/>
                </a:solidFill>
              </a:rPr>
              <a:t>PRAZOSIN </a:t>
            </a:r>
            <a:r>
              <a:rPr lang="en-US" sz="2400" smtClean="0"/>
              <a:t>is the prototype of the alpha-blockers</a:t>
            </a:r>
          </a:p>
          <a:p>
            <a:pPr>
              <a:lnSpc>
                <a:spcPct val="80000"/>
              </a:lnSpc>
            </a:pPr>
            <a:r>
              <a:rPr lang="en-US" sz="2400" smtClean="0"/>
              <a:t>Reduction in t.p.r and mean BP – also reduction in venomotor tone and pooling of blood – reduction in CO</a:t>
            </a:r>
          </a:p>
          <a:p>
            <a:pPr>
              <a:lnSpc>
                <a:spcPct val="80000"/>
              </a:lnSpc>
            </a:pPr>
            <a:r>
              <a:rPr lang="en-US" sz="2400" smtClean="0"/>
              <a:t>Does not produce tachycardia as presynaptic auto (alpha-2) receptors are not inhibited – autoregulation of NA release remains intact</a:t>
            </a:r>
          </a:p>
        </p:txBody>
      </p:sp>
    </p:spTree>
    <p:extLst>
      <p:ext uri="{BB962C8B-B14F-4D97-AF65-F5344CB8AC3E}">
        <p14:creationId xmlns:p14="http://schemas.microsoft.com/office/powerpoint/2010/main" val="3969503663"/>
      </p:ext>
    </p:extLst>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l-GR" sz="4000" smtClean="0">
                <a:solidFill>
                  <a:srgbClr val="A50021"/>
                </a:solidFill>
                <a:cs typeface="Times New Roman" pitchFamily="18" charset="0"/>
              </a:rPr>
              <a:t>Α</a:t>
            </a:r>
            <a:r>
              <a:rPr lang="en-US" sz="4000" smtClean="0">
                <a:solidFill>
                  <a:srgbClr val="A50021"/>
                </a:solidFill>
                <a:cs typeface="Times New Roman" pitchFamily="18" charset="0"/>
              </a:rPr>
              <a:t>lpha-adrenergic blockers. </a:t>
            </a:r>
          </a:p>
        </p:txBody>
      </p:sp>
      <p:sp>
        <p:nvSpPr>
          <p:cNvPr id="41987" name="Rectangle 3"/>
          <p:cNvSpPr>
            <a:spLocks noGrp="1" noChangeArrowheads="1"/>
          </p:cNvSpPr>
          <p:nvPr>
            <p:ph type="body" idx="1"/>
          </p:nvPr>
        </p:nvSpPr>
        <p:spPr/>
        <p:txBody>
          <a:bodyPr/>
          <a:lstStyle/>
          <a:p>
            <a:pPr>
              <a:lnSpc>
                <a:spcPct val="80000"/>
              </a:lnSpc>
            </a:pPr>
            <a:r>
              <a:rPr lang="en-US" sz="2000" smtClean="0"/>
              <a:t>Adverse effects:</a:t>
            </a:r>
          </a:p>
          <a:p>
            <a:pPr lvl="1">
              <a:lnSpc>
                <a:spcPct val="80000"/>
              </a:lnSpc>
            </a:pPr>
            <a:r>
              <a:rPr lang="en-US" sz="2000" smtClean="0"/>
              <a:t>Prazosin causes postural hypotension – start 0.5 mg at bed time with increasing dose and upto 10 mg daily</a:t>
            </a:r>
          </a:p>
          <a:p>
            <a:pPr lvl="1">
              <a:lnSpc>
                <a:spcPct val="80000"/>
              </a:lnSpc>
            </a:pPr>
            <a:r>
              <a:rPr lang="en-US" sz="2000" smtClean="0"/>
              <a:t>Fluid retention in monotherapy</a:t>
            </a:r>
          </a:p>
          <a:p>
            <a:pPr lvl="1">
              <a:lnSpc>
                <a:spcPct val="80000"/>
              </a:lnSpc>
            </a:pPr>
            <a:r>
              <a:rPr lang="en-US" sz="2000" smtClean="0"/>
              <a:t>Headache, dry mouth, weakness, dry mouth, blurred vision, rash, drowsiness and failure of ejaculation in males</a:t>
            </a:r>
          </a:p>
          <a:p>
            <a:pPr>
              <a:lnSpc>
                <a:spcPct val="80000"/>
              </a:lnSpc>
            </a:pPr>
            <a:r>
              <a:rPr lang="en-US" sz="2000" smtClean="0"/>
              <a:t>Current status:</a:t>
            </a:r>
          </a:p>
          <a:p>
            <a:pPr lvl="1">
              <a:lnSpc>
                <a:spcPct val="80000"/>
              </a:lnSpc>
            </a:pPr>
            <a:r>
              <a:rPr lang="en-US" sz="2000" smtClean="0"/>
              <a:t>Several advantages – improvement of carbohydrate metabolism – diabetics, lowers LDL and increases HDL, symptomatic improvement in BHP</a:t>
            </a:r>
          </a:p>
          <a:p>
            <a:pPr lvl="1">
              <a:lnSpc>
                <a:spcPct val="80000"/>
              </a:lnSpc>
            </a:pPr>
            <a:r>
              <a:rPr lang="en-US" sz="2000" smtClean="0"/>
              <a:t>But not used as first line agent, used in addition with other conventional drugs which are failing – diuretic or beta blocker</a:t>
            </a:r>
          </a:p>
          <a:p>
            <a:pPr>
              <a:lnSpc>
                <a:spcPct val="80000"/>
              </a:lnSpc>
            </a:pPr>
            <a:r>
              <a:rPr lang="en-US" sz="2000" smtClean="0"/>
              <a:t>Doses: Available as 0.5 mg, 1 mg, 2.5 mg, 5 mg etc. dose:1-4 mg thrice daily (Minipress/Prazopress)</a:t>
            </a:r>
          </a:p>
          <a:p>
            <a:pPr lvl="1">
              <a:lnSpc>
                <a:spcPct val="80000"/>
              </a:lnSpc>
              <a:buFont typeface="Wingdings" pitchFamily="2" charset="2"/>
              <a:buNone/>
            </a:pPr>
            <a:endParaRPr lang="en-US" sz="2000" smtClean="0"/>
          </a:p>
          <a:p>
            <a:pPr lvl="1">
              <a:lnSpc>
                <a:spcPct val="80000"/>
              </a:lnSpc>
            </a:pPr>
            <a:endParaRPr lang="en-US" sz="2000" smtClean="0"/>
          </a:p>
          <a:p>
            <a:pPr lvl="1">
              <a:lnSpc>
                <a:spcPct val="80000"/>
              </a:lnSpc>
            </a:pPr>
            <a:endParaRPr lang="en-US" sz="2000" smtClean="0"/>
          </a:p>
        </p:txBody>
      </p:sp>
    </p:spTree>
    <p:extLst>
      <p:ext uri="{BB962C8B-B14F-4D97-AF65-F5344CB8AC3E}">
        <p14:creationId xmlns:p14="http://schemas.microsoft.com/office/powerpoint/2010/main" val="3362984778"/>
      </p:ext>
    </p:extLst>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r>
              <a:rPr lang="en-US" smtClean="0"/>
              <a:t>Calcium Channel Blockers - Classification</a:t>
            </a:r>
          </a:p>
        </p:txBody>
      </p:sp>
      <p:pic>
        <p:nvPicPr>
          <p:cNvPr id="430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324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486859"/>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fontScale="90000"/>
          </a:bodyPr>
          <a:lstStyle/>
          <a:p>
            <a:r>
              <a:rPr lang="en-US" smtClean="0"/>
              <a:t>Calcium Channel Blockers – Mechanism of action</a:t>
            </a:r>
          </a:p>
        </p:txBody>
      </p:sp>
      <p:sp>
        <p:nvSpPr>
          <p:cNvPr id="44035" name="Content Placeholder 2"/>
          <p:cNvSpPr>
            <a:spLocks noGrp="1"/>
          </p:cNvSpPr>
          <p:nvPr>
            <p:ph idx="1"/>
          </p:nvPr>
        </p:nvSpPr>
        <p:spPr/>
        <p:txBody>
          <a:bodyPr/>
          <a:lstStyle/>
          <a:p>
            <a:r>
              <a:rPr lang="en-US" sz="2000" smtClean="0"/>
              <a:t>Three types Ca+ channels in smooth muscles – Voltage sensitive, receptor operated and leak channel</a:t>
            </a:r>
          </a:p>
          <a:p>
            <a:r>
              <a:rPr lang="en-US" sz="2000" smtClean="0"/>
              <a:t>Voltage sensitive are again 3 types – L-Type, T-Type and N-Type</a:t>
            </a:r>
          </a:p>
          <a:p>
            <a:r>
              <a:rPr lang="en-US" sz="2000" smtClean="0"/>
              <a:t>Normally, L-Type of channels admit Ca+ and causes depolarization – excitation-contraction coupling through phosphorylation of myosin light chain – contraction of vascular smooth muscle – elevation of BP</a:t>
            </a:r>
          </a:p>
          <a:p>
            <a:r>
              <a:rPr lang="en-US" sz="2000" smtClean="0"/>
              <a:t>CCBs block L-Type channel:</a:t>
            </a:r>
          </a:p>
          <a:p>
            <a:pPr lvl="1"/>
            <a:r>
              <a:rPr lang="en-US" sz="1800" smtClean="0"/>
              <a:t>Smooth Muscle relaxation</a:t>
            </a:r>
          </a:p>
          <a:p>
            <a:pPr lvl="1"/>
            <a:r>
              <a:rPr lang="en-US" sz="1800" smtClean="0"/>
              <a:t>Negative chronotropic, ionotropic and chronotropic effects in heart</a:t>
            </a:r>
          </a:p>
          <a:p>
            <a:r>
              <a:rPr lang="en-US" sz="2000" smtClean="0"/>
              <a:t>DHPs have highest smooth muscle relaxation and vasodilator action followed by verapamil and diltiazem</a:t>
            </a:r>
          </a:p>
          <a:p>
            <a:r>
              <a:rPr lang="en-US" sz="2000" smtClean="0"/>
              <a:t>Other actions: DHPs have diuretic action</a:t>
            </a:r>
          </a:p>
          <a:p>
            <a:pPr lvl="1"/>
            <a:endParaRPr lang="en-US" smtClean="0"/>
          </a:p>
          <a:p>
            <a:pPr lvl="1"/>
            <a:endParaRPr lang="en-US" sz="1800" smtClean="0"/>
          </a:p>
          <a:p>
            <a:endParaRPr lang="en-US" smtClean="0"/>
          </a:p>
        </p:txBody>
      </p:sp>
    </p:spTree>
    <p:extLst>
      <p:ext uri="{BB962C8B-B14F-4D97-AF65-F5344CB8AC3E}">
        <p14:creationId xmlns:p14="http://schemas.microsoft.com/office/powerpoint/2010/main" val="395249964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Calcium Channel Blockers </a:t>
            </a:r>
          </a:p>
        </p:txBody>
      </p:sp>
      <p:sp>
        <p:nvSpPr>
          <p:cNvPr id="45059" name="Content Placeholder 2"/>
          <p:cNvSpPr>
            <a:spLocks noGrp="1"/>
          </p:cNvSpPr>
          <p:nvPr>
            <p:ph idx="1"/>
          </p:nvPr>
        </p:nvSpPr>
        <p:spPr/>
        <p:txBody>
          <a:bodyPr/>
          <a:lstStyle/>
          <a:p>
            <a:r>
              <a:rPr lang="en-US" sz="2400" smtClean="0"/>
              <a:t>Advantages:</a:t>
            </a:r>
          </a:p>
          <a:p>
            <a:pPr lvl="1"/>
            <a:r>
              <a:rPr lang="en-US" sz="2400" smtClean="0"/>
              <a:t>Unlike diuretics no adverse metabolic effects but mild adverse effects like – dizziness, fatigue etc.</a:t>
            </a:r>
          </a:p>
          <a:p>
            <a:pPr lvl="1"/>
            <a:r>
              <a:rPr lang="en-US" sz="2400" smtClean="0"/>
              <a:t>Do not compromise haemodynamics – no impairment of work capacity</a:t>
            </a:r>
          </a:p>
          <a:p>
            <a:pPr lvl="1"/>
            <a:r>
              <a:rPr lang="en-US" sz="2400" smtClean="0"/>
              <a:t>No sedation or CNS effect</a:t>
            </a:r>
          </a:p>
          <a:p>
            <a:pPr lvl="1"/>
            <a:r>
              <a:rPr lang="en-US" sz="2400" smtClean="0"/>
              <a:t>Can be given to asthma, angina and PVD patients</a:t>
            </a:r>
          </a:p>
          <a:p>
            <a:pPr lvl="1"/>
            <a:r>
              <a:rPr lang="en-US" sz="2400" smtClean="0"/>
              <a:t>No renal and male sexual function impairment</a:t>
            </a:r>
          </a:p>
          <a:p>
            <a:pPr lvl="1"/>
            <a:r>
              <a:rPr lang="en-US" sz="2400" smtClean="0"/>
              <a:t>No adverse fetal effects and can be given in pregnancy</a:t>
            </a:r>
          </a:p>
          <a:p>
            <a:pPr lvl="1"/>
            <a:r>
              <a:rPr lang="en-US" sz="2400" smtClean="0"/>
              <a:t>Minimal effect on quality of life</a:t>
            </a:r>
          </a:p>
          <a:p>
            <a:pPr lvl="1"/>
            <a:endParaRPr lang="en-US" sz="2400" smtClean="0"/>
          </a:p>
        </p:txBody>
      </p:sp>
    </p:spTree>
    <p:extLst>
      <p:ext uri="{BB962C8B-B14F-4D97-AF65-F5344CB8AC3E}">
        <p14:creationId xmlns:p14="http://schemas.microsoft.com/office/powerpoint/2010/main" val="2157479193"/>
      </p:ext>
    </p:extLst>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fontScale="90000"/>
          </a:bodyPr>
          <a:lstStyle/>
          <a:p>
            <a:r>
              <a:rPr lang="en-US" smtClean="0"/>
              <a:t>Calcium Channel Blockers – current status</a:t>
            </a:r>
          </a:p>
        </p:txBody>
      </p:sp>
      <p:sp>
        <p:nvSpPr>
          <p:cNvPr id="46083" name="Content Placeholder 2"/>
          <p:cNvSpPr>
            <a:spLocks noGrp="1"/>
          </p:cNvSpPr>
          <p:nvPr>
            <p:ph idx="1"/>
          </p:nvPr>
        </p:nvSpPr>
        <p:spPr/>
        <p:txBody>
          <a:bodyPr/>
          <a:lstStyle/>
          <a:p>
            <a:r>
              <a:rPr lang="en-US" sz="2400" smtClean="0"/>
              <a:t>As per JNC 7 CCBs are not 1</a:t>
            </a:r>
            <a:r>
              <a:rPr lang="en-US" sz="2400" baseline="30000" smtClean="0"/>
              <a:t>st</a:t>
            </a:r>
            <a:r>
              <a:rPr lang="en-US" sz="2400" smtClean="0"/>
              <a:t> line of antihypertensive unless indicated – ACEI/diuretics/beta blockers</a:t>
            </a:r>
          </a:p>
          <a:p>
            <a:r>
              <a:rPr lang="en-US" sz="2400" smtClean="0"/>
              <a:t>However its been used as 1</a:t>
            </a:r>
            <a:r>
              <a:rPr lang="en-US" sz="2400" baseline="30000" smtClean="0"/>
              <a:t>st</a:t>
            </a:r>
            <a:r>
              <a:rPr lang="en-US" sz="2400" smtClean="0"/>
              <a:t> line by many because of excellent tolerability and high efficacy</a:t>
            </a:r>
          </a:p>
          <a:p>
            <a:r>
              <a:rPr lang="en-US" sz="2400" smtClean="0"/>
              <a:t>Preferred in elderly and prevents stroke</a:t>
            </a:r>
          </a:p>
          <a:p>
            <a:r>
              <a:rPr lang="en-US" sz="2400" smtClean="0"/>
              <a:t>CCBs are effective in low Renin hypertension</a:t>
            </a:r>
          </a:p>
          <a:p>
            <a:r>
              <a:rPr lang="en-US" sz="2400" smtClean="0"/>
              <a:t>They are next to ACE inhibitors in inhibition of albuminuria and prevention of diabetic nephropathy</a:t>
            </a:r>
          </a:p>
          <a:p>
            <a:r>
              <a:rPr lang="en-US" sz="2400" smtClean="0"/>
              <a:t>Immediate acting Nifedipine is not encouraged anymore</a:t>
            </a:r>
          </a:p>
          <a:p>
            <a:endParaRPr lang="en-US" sz="2400" smtClean="0"/>
          </a:p>
        </p:txBody>
      </p:sp>
    </p:spTree>
    <p:extLst>
      <p:ext uri="{BB962C8B-B14F-4D97-AF65-F5344CB8AC3E}">
        <p14:creationId xmlns:p14="http://schemas.microsoft.com/office/powerpoint/2010/main" val="2131400034"/>
      </p:ext>
    </p:extLst>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Calcium Channel Blockers </a:t>
            </a:r>
          </a:p>
        </p:txBody>
      </p:sp>
      <p:sp>
        <p:nvSpPr>
          <p:cNvPr id="47107" name="Content Placeholder 2"/>
          <p:cNvSpPr>
            <a:spLocks noGrp="1"/>
          </p:cNvSpPr>
          <p:nvPr>
            <p:ph idx="1"/>
          </p:nvPr>
        </p:nvSpPr>
        <p:spPr/>
        <p:txBody>
          <a:bodyPr>
            <a:normAutofit lnSpcReduction="10000"/>
          </a:bodyPr>
          <a:lstStyle/>
          <a:p>
            <a:r>
              <a:rPr lang="en-US" sz="2400" smtClean="0"/>
              <a:t>Contraindications:</a:t>
            </a:r>
          </a:p>
          <a:p>
            <a:pPr lvl="1"/>
            <a:r>
              <a:rPr lang="en-US" sz="2400" smtClean="0"/>
              <a:t>Unstable angina</a:t>
            </a:r>
          </a:p>
          <a:p>
            <a:pPr lvl="1"/>
            <a:r>
              <a:rPr lang="en-US" sz="2400" smtClean="0"/>
              <a:t>Heart failure</a:t>
            </a:r>
          </a:p>
          <a:p>
            <a:pPr lvl="1"/>
            <a:r>
              <a:rPr lang="en-US" sz="2400" smtClean="0"/>
              <a:t>Hypotension</a:t>
            </a:r>
          </a:p>
          <a:p>
            <a:pPr lvl="1"/>
            <a:r>
              <a:rPr lang="en-US" sz="2400" smtClean="0"/>
              <a:t>Post infarct cases</a:t>
            </a:r>
          </a:p>
          <a:p>
            <a:pPr lvl="1"/>
            <a:r>
              <a:rPr lang="en-US" sz="2400" smtClean="0"/>
              <a:t>Severe aortic stenosis</a:t>
            </a:r>
          </a:p>
          <a:p>
            <a:r>
              <a:rPr lang="en-US" sz="2400" smtClean="0"/>
              <a:t>Preparation and dosage:</a:t>
            </a:r>
          </a:p>
          <a:p>
            <a:pPr lvl="1"/>
            <a:r>
              <a:rPr lang="en-US" sz="2400" smtClean="0"/>
              <a:t>Amlodipine – 2.5, 5 and 10 mg tablets (5-10 mg OD) – Stamlo, Amlopres, Amlopin etc.</a:t>
            </a:r>
          </a:p>
          <a:p>
            <a:pPr lvl="1"/>
            <a:r>
              <a:rPr lang="en-US" sz="2400" smtClean="0"/>
              <a:t>Nimodipine – 30 mg tab and 10 mg/50 ml injection – Vasotop, Nimodip, Nimotide etc.</a:t>
            </a:r>
          </a:p>
        </p:txBody>
      </p:sp>
    </p:spTree>
    <p:extLst>
      <p:ext uri="{BB962C8B-B14F-4D97-AF65-F5344CB8AC3E}">
        <p14:creationId xmlns:p14="http://schemas.microsoft.com/office/powerpoint/2010/main" val="3636253742"/>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Vasodilators - Hydralazine</a:t>
            </a:r>
          </a:p>
        </p:txBody>
      </p:sp>
      <p:sp>
        <p:nvSpPr>
          <p:cNvPr id="48131" name="Content Placeholder 2"/>
          <p:cNvSpPr>
            <a:spLocks noGrp="1"/>
          </p:cNvSpPr>
          <p:nvPr>
            <p:ph idx="1"/>
          </p:nvPr>
        </p:nvSpPr>
        <p:spPr/>
        <p:txBody>
          <a:bodyPr/>
          <a:lstStyle/>
          <a:p>
            <a:r>
              <a:rPr lang="en-US" sz="1800" smtClean="0"/>
              <a:t>Directly acting vasodilator</a:t>
            </a:r>
          </a:p>
          <a:p>
            <a:r>
              <a:rPr lang="en-US" sz="1800" smtClean="0"/>
              <a:t>MOA: hydralazine molecules combine with receptors in the endothelium of arterioles – NO release – relaxation of vascular smooth muscle – fall in BP</a:t>
            </a:r>
          </a:p>
          <a:p>
            <a:r>
              <a:rPr lang="en-US" sz="1800" smtClean="0"/>
              <a:t>Subsequenly fall in BP – stimulation of adrenergic system leading to </a:t>
            </a:r>
          </a:p>
          <a:p>
            <a:pPr lvl="1"/>
            <a:r>
              <a:rPr lang="en-US" sz="1800" smtClean="0"/>
              <a:t>Cardiac stimulation producing palpitation and rise in CO even in IHD and patients – anginal attack</a:t>
            </a:r>
          </a:p>
          <a:p>
            <a:pPr lvl="1"/>
            <a:r>
              <a:rPr lang="en-US" sz="1800" smtClean="0"/>
              <a:t>Tachycardia</a:t>
            </a:r>
          </a:p>
          <a:p>
            <a:pPr lvl="1"/>
            <a:r>
              <a:rPr lang="en-US" sz="1800" smtClean="0"/>
              <a:t>Increased Renin secretion – Na+ retention</a:t>
            </a:r>
          </a:p>
          <a:p>
            <a:pPr lvl="1"/>
            <a:r>
              <a:rPr lang="en-US" sz="1800" smtClean="0"/>
              <a:t>These effects are countered by administration of beta blockers and diuretics</a:t>
            </a:r>
          </a:p>
          <a:p>
            <a:r>
              <a:rPr lang="en-US" sz="1800" smtClean="0"/>
              <a:t>However many do not agree to this theory</a:t>
            </a:r>
          </a:p>
          <a:p>
            <a:r>
              <a:rPr lang="en-US" sz="1800" smtClean="0"/>
              <a:t>Uses: 1) Moderate hypertension when 1</a:t>
            </a:r>
            <a:r>
              <a:rPr lang="en-US" sz="1800" baseline="30000" smtClean="0"/>
              <a:t>st</a:t>
            </a:r>
            <a:r>
              <a:rPr lang="en-US" sz="1800" smtClean="0"/>
              <a:t> line fails – with beta-blockers and diuretics  2) Hypertension in Pregnancy, Dose 25-50 mg OD</a:t>
            </a:r>
          </a:p>
        </p:txBody>
      </p:sp>
    </p:spTree>
    <p:extLst>
      <p:ext uri="{BB962C8B-B14F-4D97-AF65-F5344CB8AC3E}">
        <p14:creationId xmlns:p14="http://schemas.microsoft.com/office/powerpoint/2010/main" val="3988289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Cephalosporins</a:t>
            </a:r>
            <a:endParaRPr lang="en-US" dirty="0"/>
          </a:p>
        </p:txBody>
      </p:sp>
      <p:sp>
        <p:nvSpPr>
          <p:cNvPr id="3" name="Content Placeholder 2"/>
          <p:cNvSpPr>
            <a:spLocks noGrp="1"/>
          </p:cNvSpPr>
          <p:nvPr>
            <p:ph idx="1"/>
          </p:nvPr>
        </p:nvSpPr>
        <p:spPr/>
        <p:txBody>
          <a:bodyPr/>
          <a:lstStyle/>
          <a:p>
            <a:r>
              <a:rPr lang="en-US" altLang="en-US" u="sng" dirty="0"/>
              <a:t>1st Generation </a:t>
            </a:r>
            <a:r>
              <a:rPr lang="en-US" altLang="en-US" u="sng" dirty="0" err="1"/>
              <a:t>Cephalosporins</a:t>
            </a:r>
            <a:r>
              <a:rPr lang="en-US" altLang="en-US" dirty="0"/>
              <a:t> - </a:t>
            </a:r>
            <a:r>
              <a:rPr lang="en-US" altLang="en-US" sz="2800" b="1" dirty="0" err="1"/>
              <a:t>cefadroxil</a:t>
            </a:r>
            <a:r>
              <a:rPr lang="en-US" altLang="en-US" sz="2800" b="1" dirty="0"/>
              <a:t> (</a:t>
            </a:r>
            <a:r>
              <a:rPr lang="en-US" altLang="en-US" sz="2800" b="1" dirty="0" err="1"/>
              <a:t>Duricef</a:t>
            </a:r>
            <a:r>
              <a:rPr lang="en-US" altLang="en-US" sz="2800" b="1" dirty="0"/>
              <a:t>) &amp; cephalexin (Keflex) - PO; </a:t>
            </a:r>
            <a:r>
              <a:rPr lang="en-US" altLang="en-US" sz="2800" b="1" dirty="0" err="1"/>
              <a:t>Cefazolin</a:t>
            </a:r>
            <a:r>
              <a:rPr lang="en-US" altLang="en-US" sz="2800" b="1" dirty="0"/>
              <a:t> (</a:t>
            </a:r>
            <a:r>
              <a:rPr lang="en-US" altLang="en-US" sz="2800" b="1" dirty="0" err="1"/>
              <a:t>Ancef</a:t>
            </a:r>
            <a:r>
              <a:rPr lang="en-US" altLang="en-US" sz="2800" b="1" dirty="0"/>
              <a:t>)  &amp; </a:t>
            </a:r>
            <a:r>
              <a:rPr lang="en-US" altLang="en-US" sz="2800" b="1" dirty="0" err="1"/>
              <a:t>cephalothin</a:t>
            </a:r>
            <a:r>
              <a:rPr lang="en-US" altLang="en-US" sz="2800" b="1" dirty="0"/>
              <a:t> (</a:t>
            </a:r>
            <a:r>
              <a:rPr lang="en-US" altLang="en-US" sz="2800" b="1" dirty="0" err="1"/>
              <a:t>Keflin</a:t>
            </a:r>
            <a:r>
              <a:rPr lang="en-US" altLang="en-US" sz="2800" b="1" dirty="0"/>
              <a:t>) - IM</a:t>
            </a:r>
          </a:p>
          <a:p>
            <a:pPr>
              <a:buFontTx/>
              <a:buNone/>
            </a:pPr>
            <a:r>
              <a:rPr lang="en-US" altLang="en-US" sz="2800" b="1" dirty="0"/>
              <a:t>  </a:t>
            </a:r>
            <a:r>
              <a:rPr lang="en-US" altLang="en-US" dirty="0"/>
              <a:t>- Gram (+), &amp; gram (-)</a:t>
            </a:r>
          </a:p>
          <a:p>
            <a:pPr>
              <a:buFontTx/>
              <a:buNone/>
            </a:pPr>
            <a:r>
              <a:rPr lang="en-US" altLang="en-US" dirty="0"/>
              <a:t>  - Esp. used for skin/skin structure infections</a:t>
            </a:r>
          </a:p>
          <a:p>
            <a:pPr>
              <a:buFontTx/>
              <a:buNone/>
            </a:pPr>
            <a:r>
              <a:rPr lang="en-US" altLang="en-US" dirty="0"/>
              <a:t>  - </a:t>
            </a:r>
            <a:r>
              <a:rPr lang="en-US" altLang="en-US" dirty="0" err="1"/>
              <a:t>Keflin</a:t>
            </a:r>
            <a:r>
              <a:rPr lang="en-US" altLang="en-US" dirty="0"/>
              <a:t> used for </a:t>
            </a:r>
            <a:r>
              <a:rPr lang="en-US" altLang="en-US" dirty="0" err="1"/>
              <a:t>resp</a:t>
            </a:r>
            <a:r>
              <a:rPr lang="en-US" altLang="en-US" dirty="0"/>
              <a:t>, GI, GU, bone, &amp; joint infections</a:t>
            </a:r>
          </a:p>
          <a:p>
            <a:endParaRPr lang="en-US" dirty="0"/>
          </a:p>
        </p:txBody>
      </p:sp>
    </p:spTree>
    <p:extLst>
      <p:ext uri="{BB962C8B-B14F-4D97-AF65-F5344CB8AC3E}">
        <p14:creationId xmlns:p14="http://schemas.microsoft.com/office/powerpoint/2010/main" val="3467550114"/>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Vasodilators - Minoxidil</a:t>
            </a:r>
          </a:p>
        </p:txBody>
      </p:sp>
      <p:sp>
        <p:nvSpPr>
          <p:cNvPr id="49155" name="Content Placeholder 2"/>
          <p:cNvSpPr>
            <a:spLocks noGrp="1"/>
          </p:cNvSpPr>
          <p:nvPr>
            <p:ph idx="1"/>
          </p:nvPr>
        </p:nvSpPr>
        <p:spPr/>
        <p:txBody>
          <a:bodyPr/>
          <a:lstStyle/>
          <a:p>
            <a:r>
              <a:rPr lang="en-US" sz="2000" smtClean="0"/>
              <a:t>Powerful vasodilator, mainly 2 major uses – antihypertensive and alopecia</a:t>
            </a:r>
          </a:p>
          <a:p>
            <a:r>
              <a:rPr lang="en-US" sz="2000" smtClean="0"/>
              <a:t>Prodrug and converted to an active metabolite which acts by hyperpolarization of smooth muscles and thereby relaxation of SM – leading to hydralazine like effects</a:t>
            </a:r>
          </a:p>
          <a:p>
            <a:r>
              <a:rPr lang="en-US" sz="2000" smtClean="0"/>
              <a:t>Rarely indicated in hypertension especially in life threatening ones</a:t>
            </a:r>
          </a:p>
          <a:p>
            <a:r>
              <a:rPr lang="en-US" sz="2000" smtClean="0"/>
              <a:t>More often in alopecia to promote hair growth</a:t>
            </a:r>
          </a:p>
          <a:p>
            <a:r>
              <a:rPr lang="en-US" sz="2000" smtClean="0"/>
              <a:t>Orally not used any more</a:t>
            </a:r>
          </a:p>
          <a:p>
            <a:r>
              <a:rPr lang="en-US" sz="2000" smtClean="0"/>
              <a:t>Topically as 2-5% lotion/gel and takes months to get effects</a:t>
            </a:r>
          </a:p>
          <a:p>
            <a:r>
              <a:rPr lang="en-US" sz="2000" smtClean="0"/>
              <a:t> MOA of hair growth:</a:t>
            </a:r>
          </a:p>
          <a:p>
            <a:pPr lvl="1"/>
            <a:r>
              <a:rPr lang="en-US" sz="1800" smtClean="0"/>
              <a:t>Enhanced microcirculation around hair follicles and also by direct stimulation of follicles</a:t>
            </a:r>
          </a:p>
          <a:p>
            <a:pPr lvl="1"/>
            <a:r>
              <a:rPr lang="en-US" sz="1800" smtClean="0"/>
              <a:t>Alteration of androgen effect of hair follicles</a:t>
            </a:r>
          </a:p>
          <a:p>
            <a:endParaRPr lang="en-US" sz="2000" smtClean="0"/>
          </a:p>
          <a:p>
            <a:endParaRPr lang="en-US" sz="2000" smtClean="0"/>
          </a:p>
          <a:p>
            <a:endParaRPr lang="en-US" smtClean="0"/>
          </a:p>
        </p:txBody>
      </p:sp>
    </p:spTree>
    <p:extLst>
      <p:ext uri="{BB962C8B-B14F-4D97-AF65-F5344CB8AC3E}">
        <p14:creationId xmlns:p14="http://schemas.microsoft.com/office/powerpoint/2010/main" val="3244751330"/>
      </p:ext>
    </p:extLst>
  </p:cSld>
  <p:clrMapOvr>
    <a:masterClrMapping/>
  </p:clrMapOvr>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Sodium Nitroprusside</a:t>
            </a:r>
          </a:p>
        </p:txBody>
      </p:sp>
      <p:sp>
        <p:nvSpPr>
          <p:cNvPr id="50179" name="Content Placeholder 2"/>
          <p:cNvSpPr>
            <a:spLocks noGrp="1"/>
          </p:cNvSpPr>
          <p:nvPr>
            <p:ph idx="1"/>
          </p:nvPr>
        </p:nvSpPr>
        <p:spPr/>
        <p:txBody>
          <a:bodyPr/>
          <a:lstStyle/>
          <a:p>
            <a:r>
              <a:rPr lang="en-US" sz="2000" smtClean="0"/>
              <a:t>Rapidly and consistently acting vasodilator</a:t>
            </a:r>
          </a:p>
          <a:p>
            <a:r>
              <a:rPr lang="en-US" sz="2000" smtClean="0"/>
              <a:t>Relaxes both resistance and capacitance vessels and reduces t.p.r and CO (decrease in venous return)</a:t>
            </a:r>
          </a:p>
          <a:p>
            <a:r>
              <a:rPr lang="en-US" sz="2000" smtClean="0"/>
              <a:t>Unlike hydralazine it produces decrease in cardiac work and no reflex tachycardia.</a:t>
            </a:r>
          </a:p>
          <a:p>
            <a:r>
              <a:rPr lang="en-US" sz="2000" smtClean="0"/>
              <a:t>Improves ventricular function in heart failure by reducing preload</a:t>
            </a:r>
          </a:p>
          <a:p>
            <a:r>
              <a:rPr lang="en-US" sz="2000" smtClean="0">
                <a:solidFill>
                  <a:srgbClr val="FF0000"/>
                </a:solidFill>
              </a:rPr>
              <a:t>MOA:</a:t>
            </a:r>
            <a:r>
              <a:rPr lang="en-US" sz="2000" smtClean="0"/>
              <a:t> RBCs convert nitroprusside to NO – relaxation also by non-enzymatically to NO by glutathione</a:t>
            </a:r>
          </a:p>
          <a:p>
            <a:r>
              <a:rPr lang="en-US" sz="2000" smtClean="0">
                <a:solidFill>
                  <a:srgbClr val="FF0000"/>
                </a:solidFill>
              </a:rPr>
              <a:t>Uses: H</a:t>
            </a:r>
            <a:r>
              <a:rPr lang="en-US" sz="2000" smtClean="0"/>
              <a:t>ypertensive Emergencies, 50 mg is added to 500 ml of saline/glucose and infused slowly with 0.02 mg/min initially and later on titrated with response (wrap with black paper)</a:t>
            </a:r>
          </a:p>
          <a:p>
            <a:r>
              <a:rPr lang="en-US" sz="2000" smtClean="0"/>
              <a:t>Adverse effects: All are due release of cyanides (thiocyanate) – palpitation, pain abdomen, disorientation, psychosis, weakness and lactic acidosis.</a:t>
            </a:r>
          </a:p>
          <a:p>
            <a:endParaRPr lang="en-US" sz="2000" smtClean="0"/>
          </a:p>
          <a:p>
            <a:endParaRPr lang="en-US" sz="2000" smtClean="0"/>
          </a:p>
        </p:txBody>
      </p:sp>
    </p:spTree>
    <p:extLst>
      <p:ext uri="{BB962C8B-B14F-4D97-AF65-F5344CB8AC3E}">
        <p14:creationId xmlns:p14="http://schemas.microsoft.com/office/powerpoint/2010/main" val="537679345"/>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Centrally acting Drugs</a:t>
            </a:r>
          </a:p>
        </p:txBody>
      </p:sp>
      <p:sp>
        <p:nvSpPr>
          <p:cNvPr id="51203" name="Content Placeholder 2"/>
          <p:cNvSpPr>
            <a:spLocks noGrp="1"/>
          </p:cNvSpPr>
          <p:nvPr>
            <p:ph idx="1"/>
          </p:nvPr>
        </p:nvSpPr>
        <p:spPr/>
        <p:txBody>
          <a:bodyPr/>
          <a:lstStyle/>
          <a:p>
            <a:r>
              <a:rPr lang="en-US" sz="2000" smtClean="0">
                <a:solidFill>
                  <a:srgbClr val="FF0000"/>
                </a:solidFill>
              </a:rPr>
              <a:t>Alpha-Methyldopa: a prodrug </a:t>
            </a:r>
          </a:p>
          <a:p>
            <a:pPr lvl="1"/>
            <a:r>
              <a:rPr lang="en-US" sz="2000" smtClean="0"/>
              <a:t>Precursor of Dopamine and NA</a:t>
            </a:r>
          </a:p>
          <a:p>
            <a:pPr lvl="1"/>
            <a:r>
              <a:rPr lang="en-US" sz="2000" smtClean="0"/>
              <a:t>MOA: Converted to alpha methyl noradrenaline which acts on alpha-2 receptors in brain and causes inhibition of adrenergic discharge in medulla – fall in PVR and fall in BP</a:t>
            </a:r>
          </a:p>
          <a:p>
            <a:pPr lvl="1"/>
            <a:r>
              <a:rPr lang="en-US" sz="2000" smtClean="0"/>
              <a:t>Various adverse effects – cognitive impairement, postural hypotension, positive coomb`s test etc. – Not used therapeutically now except in </a:t>
            </a:r>
            <a:r>
              <a:rPr lang="en-US" sz="2000" smtClean="0">
                <a:solidFill>
                  <a:srgbClr val="FF0000"/>
                </a:solidFill>
              </a:rPr>
              <a:t>Hypertension during pregnancy</a:t>
            </a:r>
          </a:p>
          <a:p>
            <a:r>
              <a:rPr lang="en-US" sz="2000" smtClean="0">
                <a:solidFill>
                  <a:srgbClr val="FF0000"/>
                </a:solidFill>
              </a:rPr>
              <a:t>Clonidine:</a:t>
            </a:r>
            <a:r>
              <a:rPr lang="en-US" sz="2000" smtClean="0"/>
              <a:t> Imidazoline derivative, partial agonist of central alpha-2 receptor</a:t>
            </a:r>
          </a:p>
          <a:p>
            <a:pPr lvl="1"/>
            <a:r>
              <a:rPr lang="en-US" sz="2000" smtClean="0"/>
              <a:t>Not frequently used now because of tolerance and withdrawal hypertension</a:t>
            </a:r>
          </a:p>
          <a:p>
            <a:pPr lvl="1"/>
            <a:r>
              <a:rPr lang="en-US" sz="2000" smtClean="0"/>
              <a:t>Read it yourself </a:t>
            </a:r>
          </a:p>
          <a:p>
            <a:pPr lvl="1"/>
            <a:endParaRPr lang="en-US" smtClean="0"/>
          </a:p>
        </p:txBody>
      </p:sp>
    </p:spTree>
    <p:extLst>
      <p:ext uri="{BB962C8B-B14F-4D97-AF65-F5344CB8AC3E}">
        <p14:creationId xmlns:p14="http://schemas.microsoft.com/office/powerpoint/2010/main" val="4144342786"/>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Treatment of hypertension</a:t>
            </a:r>
          </a:p>
        </p:txBody>
      </p:sp>
      <p:pic>
        <p:nvPicPr>
          <p:cNvPr id="52227" name="Picture 2" descr="http://www.kurdlaw.net/index/images/stories/kurdlaw3/pulmonary-hypertension-diseas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http://www.downloadheart.us/images/Six/Hypertension-and-How-it-Can-Affect-Yo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764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heart.wmv">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685800" y="1600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915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446" fill="hold"/>
                                        <p:tgtEl>
                                          <p:spTgt spid="522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2230"/>
                </p:tgtEl>
              </p:cMediaNode>
            </p:video>
            <p:seq concurrent="1" nextAc="seek">
              <p:cTn id="8" restart="whenNotActive" fill="hold" evtFilter="cancelBubble" nodeType="interactiveSeq">
                <p:stCondLst>
                  <p:cond evt="onClick" delay="0">
                    <p:tgtEl>
                      <p:spTgt spid="522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2230"/>
                                        </p:tgtEl>
                                      </p:cBhvr>
                                    </p:cmd>
                                  </p:childTnLst>
                                </p:cTn>
                              </p:par>
                            </p:childTnLst>
                          </p:cTn>
                        </p:par>
                      </p:childTnLst>
                    </p:cTn>
                  </p:par>
                </p:childTnLst>
              </p:cTn>
              <p:nextCondLst>
                <p:cond evt="onClick" delay="0">
                  <p:tgtEl>
                    <p:spTgt spid="52230"/>
                  </p:tgtEl>
                </p:cond>
              </p:nextCondLst>
            </p:seq>
          </p:childTnLst>
        </p:cTn>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r>
              <a:rPr lang="en-US" sz="3600" smtClean="0"/>
              <a:t/>
            </a:r>
            <a:br>
              <a:rPr lang="en-US" sz="3600" smtClean="0"/>
            </a:br>
            <a:r>
              <a:rPr lang="en-US" sz="4000" smtClean="0"/>
              <a:t>Treatment of</a:t>
            </a:r>
            <a:r>
              <a:rPr lang="en-US" sz="3600" smtClean="0"/>
              <a:t> </a:t>
            </a:r>
            <a:r>
              <a:rPr lang="en-US" sz="4000" smtClean="0"/>
              <a:t>Hypertension: 7 classification</a:t>
            </a:r>
            <a:br>
              <a:rPr lang="en-US" sz="4000" smtClean="0"/>
            </a:br>
            <a:endParaRPr lang="en-US" sz="4000" smtClean="0"/>
          </a:p>
        </p:txBody>
      </p:sp>
      <p:sp>
        <p:nvSpPr>
          <p:cNvPr id="53251" name="Text Placeholder 2"/>
          <p:cNvSpPr>
            <a:spLocks noGrp="1"/>
          </p:cNvSpPr>
          <p:nvPr>
            <p:ph type="body" idx="1"/>
          </p:nvPr>
        </p:nvSpPr>
        <p:spPr/>
        <p:txBody>
          <a:bodyPr/>
          <a:lstStyle/>
          <a:p>
            <a:r>
              <a:rPr lang="en-US" smtClean="0"/>
              <a:t>Categories</a:t>
            </a:r>
          </a:p>
        </p:txBody>
      </p:sp>
      <p:graphicFrame>
        <p:nvGraphicFramePr>
          <p:cNvPr id="53287" name="Group 39"/>
          <p:cNvGraphicFramePr>
            <a:graphicFrameLocks noGrp="1"/>
          </p:cNvGraphicFramePr>
          <p:nvPr>
            <p:ph sz="half" idx="2"/>
          </p:nvPr>
        </p:nvGraphicFramePr>
        <p:xfrm>
          <a:off x="304800" y="2174875"/>
          <a:ext cx="4343400" cy="2138368"/>
        </p:xfrm>
        <a:graphic>
          <a:graphicData uri="http://schemas.openxmlformats.org/drawingml/2006/table">
            <a:tbl>
              <a:tblPr/>
              <a:tblGrid>
                <a:gridCol w="1885950"/>
                <a:gridCol w="1130300"/>
                <a:gridCol w="1327150"/>
              </a:tblGrid>
              <a:tr h="3714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pitchFamily="34" charset="0"/>
                        </a:rPr>
                        <a:t>BP</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pitchFamily="34" charset="0"/>
                        </a:rPr>
                        <a:t>Systolic</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pitchFamily="34" charset="0"/>
                        </a:rPr>
                        <a:t>Diastolic</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56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Normal</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&gt;120</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&lt;80</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DE"/>
                    </a:solidFill>
                  </a:tcPr>
                </a:tc>
              </a:tr>
              <a:tr h="3714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Prehypertension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120-139</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80-89</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F"/>
                    </a:solidFill>
                  </a:tcPr>
                </a:tc>
              </a:tr>
              <a:tr h="369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Stage1</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149-159</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90-99</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DE"/>
                    </a:solidFill>
                  </a:tcPr>
                </a:tc>
              </a:tr>
              <a:tr h="6400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Stage2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&gt;160</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rPr>
                        <a:t>&gt;100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pitchFamily="34"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EF"/>
                    </a:solidFill>
                  </a:tcPr>
                </a:tc>
              </a:tr>
            </a:tbl>
          </a:graphicData>
        </a:graphic>
      </p:graphicFrame>
      <p:sp>
        <p:nvSpPr>
          <p:cNvPr id="53278" name="Text Placeholder 4"/>
          <p:cNvSpPr>
            <a:spLocks noGrp="1"/>
          </p:cNvSpPr>
          <p:nvPr>
            <p:ph type="body" sz="quarter" idx="3"/>
          </p:nvPr>
        </p:nvSpPr>
        <p:spPr/>
        <p:txBody>
          <a:bodyPr/>
          <a:lstStyle/>
          <a:p>
            <a:r>
              <a:rPr lang="en-US" smtClean="0"/>
              <a:t>Risk factors</a:t>
            </a:r>
          </a:p>
        </p:txBody>
      </p:sp>
      <p:sp>
        <p:nvSpPr>
          <p:cNvPr id="53279" name="Content Placeholder 5"/>
          <p:cNvSpPr>
            <a:spLocks noGrp="1"/>
          </p:cNvSpPr>
          <p:nvPr>
            <p:ph sz="quarter" idx="4"/>
          </p:nvPr>
        </p:nvSpPr>
        <p:spPr/>
        <p:txBody>
          <a:bodyPr/>
          <a:lstStyle/>
          <a:p>
            <a:pPr marL="457200" indent="-457200">
              <a:buFont typeface="Times New Roman" pitchFamily="18" charset="0"/>
              <a:buAutoNum type="arabicPeriod"/>
            </a:pPr>
            <a:r>
              <a:rPr lang="en-US" smtClean="0"/>
              <a:t>Age above 55 and 65 in Men and Woman respectively</a:t>
            </a:r>
          </a:p>
          <a:p>
            <a:pPr marL="457200" indent="-457200">
              <a:buFont typeface="Times New Roman" pitchFamily="18" charset="0"/>
              <a:buAutoNum type="arabicPeriod"/>
            </a:pPr>
            <a:r>
              <a:rPr lang="en-US" smtClean="0"/>
              <a:t>Family History</a:t>
            </a:r>
          </a:p>
          <a:p>
            <a:pPr marL="457200" indent="-457200">
              <a:buFont typeface="Times New Roman" pitchFamily="18" charset="0"/>
              <a:buAutoNum type="arabicPeriod"/>
            </a:pPr>
            <a:r>
              <a:rPr lang="en-US" smtClean="0"/>
              <a:t>Smoking</a:t>
            </a:r>
          </a:p>
          <a:p>
            <a:pPr marL="457200" indent="-457200">
              <a:buFont typeface="Times New Roman" pitchFamily="18" charset="0"/>
              <a:buAutoNum type="arabicPeriod"/>
            </a:pPr>
            <a:r>
              <a:rPr lang="en-US" smtClean="0"/>
              <a:t>DM and Dyslipidemia</a:t>
            </a:r>
          </a:p>
          <a:p>
            <a:pPr marL="457200" indent="-457200">
              <a:buFont typeface="Times New Roman" pitchFamily="18" charset="0"/>
              <a:buAutoNum type="arabicPeriod"/>
            </a:pPr>
            <a:r>
              <a:rPr lang="en-US" smtClean="0"/>
              <a:t>Hypertension</a:t>
            </a:r>
          </a:p>
          <a:p>
            <a:pPr marL="457200" indent="-457200">
              <a:buFont typeface="Times New Roman" pitchFamily="18" charset="0"/>
              <a:buAutoNum type="arabicPeriod"/>
            </a:pPr>
            <a:r>
              <a:rPr lang="en-US" smtClean="0"/>
              <a:t>Obesity</a:t>
            </a:r>
          </a:p>
          <a:p>
            <a:pPr marL="457200" indent="-457200">
              <a:buFont typeface="Times New Roman" pitchFamily="18" charset="0"/>
              <a:buAutoNum type="arabicPeriod"/>
            </a:pPr>
            <a:r>
              <a:rPr lang="en-US" smtClean="0"/>
              <a:t>Microalbuminuria</a:t>
            </a:r>
          </a:p>
        </p:txBody>
      </p:sp>
    </p:spTree>
    <p:extLst>
      <p:ext uri="{BB962C8B-B14F-4D97-AF65-F5344CB8AC3E}">
        <p14:creationId xmlns:p14="http://schemas.microsoft.com/office/powerpoint/2010/main" val="197084337"/>
      </p:ext>
    </p:extLst>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Treatment of Hypertension – </a:t>
            </a:r>
          </a:p>
        </p:txBody>
      </p:sp>
      <p:sp>
        <p:nvSpPr>
          <p:cNvPr id="54275" name="Content Placeholder 2"/>
          <p:cNvSpPr>
            <a:spLocks noGrp="1"/>
          </p:cNvSpPr>
          <p:nvPr>
            <p:ph idx="1"/>
          </p:nvPr>
        </p:nvSpPr>
        <p:spPr/>
        <p:txBody>
          <a:bodyPr/>
          <a:lstStyle/>
          <a:p>
            <a:r>
              <a:rPr lang="en-US" smtClean="0"/>
              <a:t>7 </a:t>
            </a:r>
            <a:r>
              <a:rPr lang="en-US" i="1" smtClean="0"/>
              <a:t>compelling Indications</a:t>
            </a:r>
            <a:r>
              <a:rPr lang="en-US" smtClean="0"/>
              <a:t>:</a:t>
            </a:r>
          </a:p>
          <a:p>
            <a:pPr lvl="1"/>
            <a:r>
              <a:rPr lang="en-US" smtClean="0"/>
              <a:t>Heart failure</a:t>
            </a:r>
          </a:p>
          <a:p>
            <a:pPr lvl="1"/>
            <a:r>
              <a:rPr lang="en-US" smtClean="0"/>
              <a:t>Coronary artery disease</a:t>
            </a:r>
          </a:p>
          <a:p>
            <a:pPr lvl="1"/>
            <a:r>
              <a:rPr lang="en-US" smtClean="0"/>
              <a:t>H/o MI</a:t>
            </a:r>
          </a:p>
          <a:p>
            <a:pPr lvl="1"/>
            <a:r>
              <a:rPr lang="en-US" smtClean="0"/>
              <a:t>H/o stroke</a:t>
            </a:r>
          </a:p>
          <a:p>
            <a:pPr lvl="1"/>
            <a:r>
              <a:rPr lang="en-US" smtClean="0"/>
              <a:t>Diabetes</a:t>
            </a:r>
          </a:p>
          <a:p>
            <a:pPr lvl="1"/>
            <a:r>
              <a:rPr lang="en-US" smtClean="0"/>
              <a:t>Chronic Renal failure</a:t>
            </a:r>
          </a:p>
        </p:txBody>
      </p:sp>
      <p:pic>
        <p:nvPicPr>
          <p:cNvPr id="54276" name="Picture 5" descr="MCj0303703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676400"/>
            <a:ext cx="17907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125790"/>
      </p:ext>
    </p:extLst>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3800" smtClean="0"/>
              <a:t>Treatment of Hypertension </a:t>
            </a:r>
          </a:p>
        </p:txBody>
      </p:sp>
      <p:pic>
        <p:nvPicPr>
          <p:cNvPr id="55299" name="Picture 2" descr="http://4.bp.blogspot.com/_a1jtZ_c_vPU/SxTlaPYlFbI/AAAAAAAABcc/2S9buqa4aHQ/s1600/jnc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92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04935"/>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r>
              <a:rPr lang="en-US" sz="3800" smtClean="0"/>
              <a:t>Treatment of Hypertension – General principles</a:t>
            </a:r>
          </a:p>
        </p:txBody>
      </p:sp>
      <p:sp>
        <p:nvSpPr>
          <p:cNvPr id="56323" name="Rectangle 3"/>
          <p:cNvSpPr>
            <a:spLocks noGrp="1" noChangeArrowheads="1"/>
          </p:cNvSpPr>
          <p:nvPr>
            <p:ph type="body" idx="1"/>
          </p:nvPr>
        </p:nvSpPr>
        <p:spPr/>
        <p:txBody>
          <a:bodyPr/>
          <a:lstStyle/>
          <a:p>
            <a:pPr>
              <a:lnSpc>
                <a:spcPct val="80000"/>
              </a:lnSpc>
            </a:pPr>
            <a:r>
              <a:rPr lang="en-US" sz="2400" smtClean="0"/>
              <a:t>Stage I:</a:t>
            </a:r>
          </a:p>
          <a:p>
            <a:pPr lvl="1">
              <a:lnSpc>
                <a:spcPct val="80000"/>
              </a:lnSpc>
            </a:pPr>
            <a:r>
              <a:rPr lang="en-US" sz="2200" smtClean="0"/>
              <a:t>Start with a single most appropriate drug with a low dose. Preferably start with Thiazides. Others like beta-blockers, CCBs, ARBs and ACE inhibitors may also be considered. CCB – in case of elderly and stroke prevention. If required increase the dose moderately</a:t>
            </a:r>
          </a:p>
          <a:p>
            <a:pPr lvl="1">
              <a:lnSpc>
                <a:spcPct val="80000"/>
              </a:lnSpc>
            </a:pPr>
            <a:r>
              <a:rPr lang="en-US" sz="2200" smtClean="0"/>
              <a:t>Partial response or no response – add from another group of drug, but remember it should be a low dose combination</a:t>
            </a:r>
          </a:p>
          <a:p>
            <a:pPr lvl="1">
              <a:lnSpc>
                <a:spcPct val="80000"/>
              </a:lnSpc>
            </a:pPr>
            <a:r>
              <a:rPr lang="en-US" sz="2200" smtClean="0"/>
              <a:t>If not controlled – change to another low dose combination</a:t>
            </a:r>
          </a:p>
          <a:p>
            <a:pPr lvl="1">
              <a:lnSpc>
                <a:spcPct val="80000"/>
              </a:lnSpc>
            </a:pPr>
            <a:r>
              <a:rPr lang="en-US" sz="2200" smtClean="0"/>
              <a:t>In case of side effects lower the dose or substitute with other group</a:t>
            </a:r>
          </a:p>
          <a:p>
            <a:pPr>
              <a:lnSpc>
                <a:spcPct val="80000"/>
              </a:lnSpc>
            </a:pPr>
            <a:r>
              <a:rPr lang="en-US" sz="2400" smtClean="0"/>
              <a:t>Stage 2: Start with 2 drug combination – one should be diuretic  </a:t>
            </a:r>
          </a:p>
          <a:p>
            <a:pPr lvl="1">
              <a:lnSpc>
                <a:spcPct val="80000"/>
              </a:lnSpc>
            </a:pPr>
            <a:endParaRPr lang="en-US" sz="2200" smtClean="0"/>
          </a:p>
          <a:p>
            <a:pPr>
              <a:lnSpc>
                <a:spcPct val="80000"/>
              </a:lnSpc>
            </a:pPr>
            <a:endParaRPr lang="en-US" sz="2400" smtClean="0"/>
          </a:p>
        </p:txBody>
      </p:sp>
    </p:spTree>
    <p:extLst>
      <p:ext uri="{BB962C8B-B14F-4D97-AF65-F5344CB8AC3E}">
        <p14:creationId xmlns:p14="http://schemas.microsoft.com/office/powerpoint/2010/main" val="878860119"/>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r>
              <a:rPr lang="en-US" sz="3800" smtClean="0"/>
              <a:t>Treatment of Hypertension – combination therapy</a:t>
            </a:r>
          </a:p>
        </p:txBody>
      </p:sp>
      <p:sp>
        <p:nvSpPr>
          <p:cNvPr id="57347" name="Rectangle 3"/>
          <p:cNvSpPr>
            <a:spLocks noGrp="1" noChangeArrowheads="1"/>
          </p:cNvSpPr>
          <p:nvPr>
            <p:ph type="body" idx="1"/>
          </p:nvPr>
        </p:nvSpPr>
        <p:spPr/>
        <p:txBody>
          <a:bodyPr/>
          <a:lstStyle/>
          <a:p>
            <a:pPr>
              <a:lnSpc>
                <a:spcPct val="80000"/>
              </a:lnSpc>
            </a:pPr>
            <a:r>
              <a:rPr lang="en-US" sz="2400" smtClean="0"/>
              <a:t>In clinical practice a large number of patients require combination therapy – the combination should be rational and from different patterns of haemodynamic effects</a:t>
            </a:r>
          </a:p>
          <a:p>
            <a:pPr lvl="1">
              <a:lnSpc>
                <a:spcPct val="80000"/>
              </a:lnSpc>
            </a:pPr>
            <a:r>
              <a:rPr lang="en-US" sz="2200" smtClean="0"/>
              <a:t>Sympathetic inhibitors (not beta-blockers) and vasodilators + diuretics</a:t>
            </a:r>
          </a:p>
          <a:p>
            <a:pPr lvl="1">
              <a:lnSpc>
                <a:spcPct val="80000"/>
              </a:lnSpc>
            </a:pPr>
            <a:r>
              <a:rPr lang="en-US" sz="2200" smtClean="0"/>
              <a:t>Diuretics, CCBs, ACE inhibitors and vasodilators + beta blockers (blocks renin release)</a:t>
            </a:r>
          </a:p>
          <a:p>
            <a:pPr lvl="1">
              <a:lnSpc>
                <a:spcPct val="80000"/>
              </a:lnSpc>
            </a:pPr>
            <a:r>
              <a:rPr lang="en-US" sz="2200" smtClean="0"/>
              <a:t>Hydralazine and CCBs + beta-blockers (tachycardia countered)</a:t>
            </a:r>
          </a:p>
          <a:p>
            <a:pPr lvl="1">
              <a:lnSpc>
                <a:spcPct val="80000"/>
              </a:lnSpc>
            </a:pPr>
            <a:r>
              <a:rPr lang="en-US" sz="2200" smtClean="0"/>
              <a:t>ACE inhibitors + diuretics</a:t>
            </a:r>
          </a:p>
          <a:p>
            <a:pPr>
              <a:lnSpc>
                <a:spcPct val="80000"/>
              </a:lnSpc>
            </a:pPr>
            <a:r>
              <a:rPr lang="en-US" sz="2400" smtClean="0">
                <a:solidFill>
                  <a:srgbClr val="CC0000"/>
                </a:solidFill>
              </a:rPr>
              <a:t>3 (three) Drug combinations:</a:t>
            </a:r>
            <a:r>
              <a:rPr lang="en-US" sz="2400" smtClean="0"/>
              <a:t> CCB+ACE/ARB+diuretic; CCB+Beta blocker+ diuretic; ACEI/ARB+ beta blocker+diuretic</a:t>
            </a:r>
          </a:p>
        </p:txBody>
      </p:sp>
    </p:spTree>
    <p:extLst>
      <p:ext uri="{BB962C8B-B14F-4D97-AF65-F5344CB8AC3E}">
        <p14:creationId xmlns:p14="http://schemas.microsoft.com/office/powerpoint/2010/main" val="2949180994"/>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3800" smtClean="0"/>
              <a:t>Treatment of Hypertension.</a:t>
            </a:r>
          </a:p>
        </p:txBody>
      </p:sp>
      <p:sp>
        <p:nvSpPr>
          <p:cNvPr id="58371" name="Rectangle 3"/>
          <p:cNvSpPr>
            <a:spLocks noGrp="1" noChangeArrowheads="1"/>
          </p:cNvSpPr>
          <p:nvPr>
            <p:ph type="body" idx="1"/>
          </p:nvPr>
        </p:nvSpPr>
        <p:spPr/>
        <p:txBody>
          <a:bodyPr/>
          <a:lstStyle/>
          <a:p>
            <a:pPr>
              <a:lnSpc>
                <a:spcPct val="80000"/>
              </a:lnSpc>
            </a:pPr>
            <a:r>
              <a:rPr lang="en-US" sz="2400" smtClean="0"/>
              <a:t>Never combine:</a:t>
            </a:r>
          </a:p>
          <a:p>
            <a:pPr lvl="1">
              <a:lnSpc>
                <a:spcPct val="80000"/>
              </a:lnSpc>
            </a:pPr>
            <a:r>
              <a:rPr lang="en-US" sz="2200" smtClean="0"/>
              <a:t>Alpha or beta blocker and clonidine - antagonism</a:t>
            </a:r>
          </a:p>
          <a:p>
            <a:pPr lvl="1">
              <a:lnSpc>
                <a:spcPct val="80000"/>
              </a:lnSpc>
            </a:pPr>
            <a:r>
              <a:rPr lang="en-US" sz="2200" smtClean="0"/>
              <a:t>Nifedepine and diuretic synergism</a:t>
            </a:r>
          </a:p>
          <a:p>
            <a:pPr lvl="1">
              <a:lnSpc>
                <a:spcPct val="80000"/>
              </a:lnSpc>
            </a:pPr>
            <a:r>
              <a:rPr lang="en-US" sz="2200" smtClean="0"/>
              <a:t>Hydralazine with DHP or prazosin – same type of action</a:t>
            </a:r>
          </a:p>
          <a:p>
            <a:pPr lvl="1">
              <a:lnSpc>
                <a:spcPct val="80000"/>
              </a:lnSpc>
            </a:pPr>
            <a:r>
              <a:rPr lang="en-US" sz="2200" smtClean="0"/>
              <a:t>Diltiazem and verapamil with beta blocker – bradycardia</a:t>
            </a:r>
          </a:p>
          <a:p>
            <a:pPr lvl="1">
              <a:lnSpc>
                <a:spcPct val="80000"/>
              </a:lnSpc>
            </a:pPr>
            <a:r>
              <a:rPr lang="en-US" sz="2200" smtClean="0"/>
              <a:t>Methyldopa and clonidine</a:t>
            </a:r>
          </a:p>
          <a:p>
            <a:pPr>
              <a:lnSpc>
                <a:spcPct val="80000"/>
              </a:lnSpc>
            </a:pPr>
            <a:r>
              <a:rPr lang="en-US" sz="2400" smtClean="0"/>
              <a:t>Hypertension and pregnancy:</a:t>
            </a:r>
          </a:p>
          <a:p>
            <a:pPr lvl="1">
              <a:lnSpc>
                <a:spcPct val="80000"/>
              </a:lnSpc>
            </a:pPr>
            <a:r>
              <a:rPr lang="en-US" sz="2200" smtClean="0"/>
              <a:t>No drug is safe in pregnancy</a:t>
            </a:r>
          </a:p>
          <a:p>
            <a:pPr lvl="1">
              <a:lnSpc>
                <a:spcPct val="80000"/>
              </a:lnSpc>
            </a:pPr>
            <a:r>
              <a:rPr lang="en-US" sz="2200" smtClean="0"/>
              <a:t>Avoid diuretics, propranolol, ACE inhibitors, Sodium nitroprusside etc</a:t>
            </a:r>
          </a:p>
          <a:p>
            <a:pPr lvl="1">
              <a:lnSpc>
                <a:spcPct val="80000"/>
              </a:lnSpc>
            </a:pPr>
            <a:r>
              <a:rPr lang="en-US" sz="2200" smtClean="0"/>
              <a:t>Safer drugs: Hydralazine, Methyldopa, cardioselective beta blockers and prazosin</a:t>
            </a:r>
          </a:p>
        </p:txBody>
      </p:sp>
    </p:spTree>
    <p:extLst>
      <p:ext uri="{BB962C8B-B14F-4D97-AF65-F5344CB8AC3E}">
        <p14:creationId xmlns:p14="http://schemas.microsoft.com/office/powerpoint/2010/main" val="192637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Cephalosporins</a:t>
            </a:r>
            <a:endParaRPr lang="en-US" dirty="0"/>
          </a:p>
        </p:txBody>
      </p:sp>
      <p:sp>
        <p:nvSpPr>
          <p:cNvPr id="3" name="Content Placeholder 2"/>
          <p:cNvSpPr>
            <a:spLocks noGrp="1"/>
          </p:cNvSpPr>
          <p:nvPr>
            <p:ph idx="1"/>
          </p:nvPr>
        </p:nvSpPr>
        <p:spPr/>
        <p:txBody>
          <a:bodyPr/>
          <a:lstStyle/>
          <a:p>
            <a:r>
              <a:rPr lang="en-US" altLang="en-US" u="sng" dirty="0"/>
              <a:t>2nd Generation </a:t>
            </a:r>
            <a:r>
              <a:rPr lang="en-US" altLang="en-US" u="sng" dirty="0" err="1"/>
              <a:t>Cephalosporins</a:t>
            </a:r>
            <a:r>
              <a:rPr lang="en-US" altLang="en-US" dirty="0"/>
              <a:t> -</a:t>
            </a:r>
            <a:r>
              <a:rPr lang="en-US" altLang="en-US" sz="2800" dirty="0"/>
              <a:t> </a:t>
            </a:r>
            <a:r>
              <a:rPr lang="en-US" altLang="en-US" sz="2800" b="1" dirty="0" err="1"/>
              <a:t>cefaclor</a:t>
            </a:r>
            <a:r>
              <a:rPr lang="en-US" altLang="en-US" sz="2800" b="1" dirty="0"/>
              <a:t> (</a:t>
            </a:r>
            <a:r>
              <a:rPr lang="en-US" altLang="en-US" sz="2800" b="1" dirty="0" err="1"/>
              <a:t>ceclor</a:t>
            </a:r>
            <a:r>
              <a:rPr lang="en-US" altLang="en-US" sz="2800" b="1" dirty="0"/>
              <a:t>) - PO, </a:t>
            </a:r>
            <a:r>
              <a:rPr lang="en-US" altLang="en-US" sz="2800" b="1" dirty="0" err="1"/>
              <a:t>cefoxitin</a:t>
            </a:r>
            <a:r>
              <a:rPr lang="en-US" altLang="en-US" sz="2800" b="1" dirty="0"/>
              <a:t> (</a:t>
            </a:r>
            <a:r>
              <a:rPr lang="en-US" altLang="en-US" sz="2800" b="1" dirty="0" err="1"/>
              <a:t>Mefoxin</a:t>
            </a:r>
            <a:r>
              <a:rPr lang="en-US" altLang="en-US" sz="2800" b="1" dirty="0"/>
              <a:t>), cefuroxime (</a:t>
            </a:r>
            <a:r>
              <a:rPr lang="en-US" altLang="en-US" sz="2800" b="1" dirty="0" err="1"/>
              <a:t>Zinacef</a:t>
            </a:r>
            <a:r>
              <a:rPr lang="en-US" altLang="en-US" sz="2800" b="1" dirty="0"/>
              <a:t>), </a:t>
            </a:r>
            <a:r>
              <a:rPr lang="en-US" altLang="en-US" sz="2800" b="1" dirty="0" err="1"/>
              <a:t>cefotetan</a:t>
            </a:r>
            <a:r>
              <a:rPr lang="en-US" altLang="en-US" sz="2800" b="1" dirty="0"/>
              <a:t> (</a:t>
            </a:r>
            <a:r>
              <a:rPr lang="en-US" altLang="en-US" sz="2800" b="1" dirty="0" err="1"/>
              <a:t>Cefotan</a:t>
            </a:r>
            <a:r>
              <a:rPr lang="en-US" altLang="en-US" sz="2800" b="1" dirty="0"/>
              <a:t>) - IM &amp; IV</a:t>
            </a:r>
            <a:endParaRPr lang="en-US" altLang="en-US" sz="2800" dirty="0"/>
          </a:p>
          <a:p>
            <a:pPr>
              <a:buFontTx/>
              <a:buNone/>
            </a:pPr>
            <a:r>
              <a:rPr lang="en-US" altLang="en-US" sz="2800" dirty="0"/>
              <a:t> </a:t>
            </a:r>
            <a:r>
              <a:rPr lang="en-US" altLang="en-US" dirty="0"/>
              <a:t>- Gram (+), slightly boarder gram (-) effect than 1st generation</a:t>
            </a:r>
          </a:p>
          <a:p>
            <a:pPr>
              <a:buFontTx/>
              <a:buNone/>
            </a:pPr>
            <a:r>
              <a:rPr lang="en-US" altLang="en-US" dirty="0"/>
              <a:t> - for harder to treat infections</a:t>
            </a:r>
          </a:p>
          <a:p>
            <a:endParaRPr lang="en-US" dirty="0"/>
          </a:p>
        </p:txBody>
      </p:sp>
    </p:spTree>
    <p:extLst>
      <p:ext uri="{BB962C8B-B14F-4D97-AF65-F5344CB8AC3E}">
        <p14:creationId xmlns:p14="http://schemas.microsoft.com/office/powerpoint/2010/main" val="3284966071"/>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Hypertensive Emergencies</a:t>
            </a:r>
          </a:p>
        </p:txBody>
      </p:sp>
      <p:sp>
        <p:nvSpPr>
          <p:cNvPr id="59395" name="Rectangle 3"/>
          <p:cNvSpPr>
            <a:spLocks noGrp="1" noChangeArrowheads="1"/>
          </p:cNvSpPr>
          <p:nvPr>
            <p:ph type="body" idx="1"/>
          </p:nvPr>
        </p:nvSpPr>
        <p:spPr/>
        <p:txBody>
          <a:bodyPr/>
          <a:lstStyle/>
          <a:p>
            <a:pPr>
              <a:lnSpc>
                <a:spcPct val="80000"/>
              </a:lnSpc>
            </a:pPr>
            <a:r>
              <a:rPr lang="en-US" sz="2000" smtClean="0">
                <a:solidFill>
                  <a:srgbClr val="CC0000"/>
                </a:solidFill>
              </a:rPr>
              <a:t>Cerebrovascular accident or head injury with high BP</a:t>
            </a:r>
          </a:p>
          <a:p>
            <a:pPr>
              <a:lnSpc>
                <a:spcPct val="80000"/>
              </a:lnSpc>
            </a:pPr>
            <a:r>
              <a:rPr lang="en-US" sz="2000" smtClean="0">
                <a:solidFill>
                  <a:srgbClr val="CC0000"/>
                </a:solidFill>
              </a:rPr>
              <a:t>Left ventricular failure with pulmonary edema due to hypertension</a:t>
            </a:r>
          </a:p>
          <a:p>
            <a:pPr>
              <a:lnSpc>
                <a:spcPct val="80000"/>
              </a:lnSpc>
            </a:pPr>
            <a:r>
              <a:rPr lang="en-US" sz="2000" smtClean="0">
                <a:solidFill>
                  <a:srgbClr val="CC0000"/>
                </a:solidFill>
              </a:rPr>
              <a:t>Hypertensive encephalopathy</a:t>
            </a:r>
          </a:p>
          <a:p>
            <a:pPr>
              <a:lnSpc>
                <a:spcPct val="80000"/>
              </a:lnSpc>
            </a:pPr>
            <a:r>
              <a:rPr lang="en-US" sz="2000" smtClean="0">
                <a:solidFill>
                  <a:srgbClr val="CC0000"/>
                </a:solidFill>
              </a:rPr>
              <a:t>Angina or MI with raised BP</a:t>
            </a:r>
          </a:p>
          <a:p>
            <a:pPr>
              <a:lnSpc>
                <a:spcPct val="80000"/>
              </a:lnSpc>
            </a:pPr>
            <a:r>
              <a:rPr lang="en-US" sz="2000" smtClean="0">
                <a:solidFill>
                  <a:srgbClr val="CC0000"/>
                </a:solidFill>
              </a:rPr>
              <a:t>Acute renal failure with high BP</a:t>
            </a:r>
          </a:p>
          <a:p>
            <a:pPr>
              <a:lnSpc>
                <a:spcPct val="80000"/>
              </a:lnSpc>
            </a:pPr>
            <a:r>
              <a:rPr lang="en-US" sz="2000" smtClean="0">
                <a:solidFill>
                  <a:srgbClr val="CC0000"/>
                </a:solidFill>
              </a:rPr>
              <a:t>Eclampsia</a:t>
            </a:r>
          </a:p>
          <a:p>
            <a:pPr>
              <a:lnSpc>
                <a:spcPct val="80000"/>
              </a:lnSpc>
            </a:pPr>
            <a:r>
              <a:rPr lang="en-US" sz="2000" smtClean="0">
                <a:solidFill>
                  <a:srgbClr val="CC0000"/>
                </a:solidFill>
              </a:rPr>
              <a:t>Pheochromocytoma, cheese reaction and clonidine withdrawal</a:t>
            </a:r>
          </a:p>
          <a:p>
            <a:pPr>
              <a:lnSpc>
                <a:spcPct val="80000"/>
              </a:lnSpc>
            </a:pPr>
            <a:r>
              <a:rPr lang="en-US" sz="2000" smtClean="0">
                <a:solidFill>
                  <a:srgbClr val="CC0000"/>
                </a:solidFill>
              </a:rPr>
              <a:t>Drugs:</a:t>
            </a:r>
          </a:p>
          <a:p>
            <a:pPr lvl="1">
              <a:lnSpc>
                <a:spcPct val="80000"/>
              </a:lnSpc>
            </a:pPr>
            <a:r>
              <a:rPr lang="en-US" sz="1800" smtClean="0"/>
              <a:t>Sodium Nitroprusside (20-300 mcg/min) – dose titration and monitoring</a:t>
            </a:r>
          </a:p>
          <a:p>
            <a:pPr lvl="1">
              <a:lnSpc>
                <a:spcPct val="80000"/>
              </a:lnSpc>
            </a:pPr>
            <a:r>
              <a:rPr lang="en-US" sz="1800" smtClean="0"/>
              <a:t>GTN (5-20 mcg/min) – cardiac surgery, LVF, MI and angina</a:t>
            </a:r>
          </a:p>
          <a:p>
            <a:pPr lvl="1">
              <a:lnSpc>
                <a:spcPct val="80000"/>
              </a:lnSpc>
            </a:pPr>
            <a:r>
              <a:rPr lang="en-US" sz="1800" smtClean="0"/>
              <a:t>Esmolol (0.5 mg/kg bolus) and 50-200mcg/kg/min -  useful in reducing cardiac work</a:t>
            </a:r>
          </a:p>
          <a:p>
            <a:pPr lvl="1">
              <a:lnSpc>
                <a:spcPct val="80000"/>
              </a:lnSpc>
            </a:pPr>
            <a:r>
              <a:rPr lang="en-US" sz="1800" smtClean="0"/>
              <a:t>Phentolamine – pheochromocytoma, cheese reaction nd clonidine withdrawal (5-10 mg IV)</a:t>
            </a:r>
          </a:p>
        </p:txBody>
      </p:sp>
    </p:spTree>
    <p:extLst>
      <p:ext uri="{BB962C8B-B14F-4D97-AF65-F5344CB8AC3E}">
        <p14:creationId xmlns:p14="http://schemas.microsoft.com/office/powerpoint/2010/main" val="3820647103"/>
      </p:ext>
    </p:extLst>
  </p:cSld>
  <p:clrMapOvr>
    <a:masterClrMapping/>
  </p:clrMapOvr>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Desirable to know/learn</a:t>
            </a:r>
          </a:p>
        </p:txBody>
      </p:sp>
      <p:sp>
        <p:nvSpPr>
          <p:cNvPr id="60419" name="Rectangle 3"/>
          <p:cNvSpPr>
            <a:spLocks noGrp="1" noChangeArrowheads="1"/>
          </p:cNvSpPr>
          <p:nvPr>
            <p:ph type="body" idx="1"/>
          </p:nvPr>
        </p:nvSpPr>
        <p:spPr/>
        <p:txBody>
          <a:bodyPr/>
          <a:lstStyle/>
          <a:p>
            <a:r>
              <a:rPr lang="en-US" sz="2400" smtClean="0"/>
              <a:t>Classification of Antihypertensive</a:t>
            </a:r>
          </a:p>
          <a:p>
            <a:r>
              <a:rPr lang="en-US" sz="2400" smtClean="0"/>
              <a:t>Antihypertensive mechanisms: Diuretics, ACE inhibitors, ARBs, Beta-blockers, alpha-blockers, CCBs, Vasodilators and central sympatholytics</a:t>
            </a:r>
          </a:p>
          <a:p>
            <a:r>
              <a:rPr lang="en-US" sz="2400" smtClean="0"/>
              <a:t>Present status of above mentioned group of Drugs</a:t>
            </a:r>
          </a:p>
          <a:p>
            <a:r>
              <a:rPr lang="en-US" sz="2400" smtClean="0"/>
              <a:t>Common Adverse effects of above groups of Drugs</a:t>
            </a:r>
          </a:p>
          <a:p>
            <a:r>
              <a:rPr lang="en-US" sz="2400" smtClean="0"/>
              <a:t>Pharmacotherapy of Hypertension</a:t>
            </a:r>
          </a:p>
          <a:p>
            <a:r>
              <a:rPr lang="en-US" sz="2400" smtClean="0"/>
              <a:t>Pharmacotherapy of hypertensive emergencies</a:t>
            </a:r>
          </a:p>
          <a:p>
            <a:r>
              <a:rPr lang="en-US" sz="2400" smtClean="0"/>
              <a:t>Preparation and dosage of commonly used drugs of above mentioned groups</a:t>
            </a:r>
          </a:p>
        </p:txBody>
      </p:sp>
    </p:spTree>
    <p:extLst>
      <p:ext uri="{BB962C8B-B14F-4D97-AF65-F5344CB8AC3E}">
        <p14:creationId xmlns:p14="http://schemas.microsoft.com/office/powerpoint/2010/main" val="29567633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Cephalosporins</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u="sng" dirty="0"/>
              <a:t>3rd Generation </a:t>
            </a:r>
            <a:r>
              <a:rPr lang="en-US" altLang="en-US" u="sng" dirty="0" err="1"/>
              <a:t>Cephalosporins</a:t>
            </a:r>
            <a:r>
              <a:rPr lang="en-US" altLang="en-US" dirty="0"/>
              <a:t> - </a:t>
            </a:r>
            <a:r>
              <a:rPr lang="en-US" altLang="en-US" b="1" dirty="0" err="1"/>
              <a:t>cefotaxime</a:t>
            </a:r>
            <a:r>
              <a:rPr lang="en-US" altLang="en-US" b="1" dirty="0"/>
              <a:t> (</a:t>
            </a:r>
            <a:r>
              <a:rPr lang="en-US" altLang="en-US" b="1" dirty="0" err="1"/>
              <a:t>Claforan</a:t>
            </a:r>
            <a:r>
              <a:rPr lang="en-US" altLang="en-US" b="1" dirty="0"/>
              <a:t>), </a:t>
            </a:r>
            <a:r>
              <a:rPr lang="en-US" altLang="en-US" b="1" dirty="0" err="1"/>
              <a:t>ceftazidime</a:t>
            </a:r>
            <a:r>
              <a:rPr lang="en-US" altLang="en-US" b="1" dirty="0"/>
              <a:t> (</a:t>
            </a:r>
            <a:r>
              <a:rPr lang="en-US" altLang="en-US" b="1" dirty="0" err="1"/>
              <a:t>Fortaz</a:t>
            </a:r>
            <a:r>
              <a:rPr lang="en-US" altLang="en-US" b="1" dirty="0"/>
              <a:t>), ceftriaxone (</a:t>
            </a:r>
            <a:r>
              <a:rPr lang="en-US" altLang="en-US" b="1" dirty="0" err="1"/>
              <a:t>Rocephin</a:t>
            </a:r>
            <a:r>
              <a:rPr lang="en-US" altLang="en-US" b="1" dirty="0"/>
              <a:t>), </a:t>
            </a:r>
            <a:r>
              <a:rPr lang="en-US" altLang="en-US" b="1" dirty="0" err="1"/>
              <a:t>cefixime</a:t>
            </a:r>
            <a:r>
              <a:rPr lang="en-US" altLang="en-US" b="1" dirty="0"/>
              <a:t> (</a:t>
            </a:r>
            <a:r>
              <a:rPr lang="en-US" altLang="en-US" b="1" dirty="0" err="1"/>
              <a:t>Suprax</a:t>
            </a:r>
            <a:r>
              <a:rPr lang="en-US" altLang="en-US" b="1" dirty="0"/>
              <a:t>) - IM or IV</a:t>
            </a:r>
          </a:p>
          <a:p>
            <a:pPr>
              <a:buFontTx/>
              <a:buNone/>
            </a:pPr>
            <a:r>
              <a:rPr lang="en-US" altLang="en-US" b="1" dirty="0"/>
              <a:t> - </a:t>
            </a:r>
            <a:r>
              <a:rPr lang="en-US" altLang="en-US" dirty="0"/>
              <a:t>More effective against gram (-), less effective against gram (+)</a:t>
            </a:r>
          </a:p>
          <a:p>
            <a:pPr>
              <a:buFontTx/>
              <a:buNone/>
            </a:pPr>
            <a:r>
              <a:rPr lang="en-US" altLang="en-US" dirty="0"/>
              <a:t> - for harder yet to treat infections</a:t>
            </a:r>
          </a:p>
          <a:p>
            <a:r>
              <a:rPr lang="en-US" altLang="en-US" u="sng" dirty="0"/>
              <a:t>4th Generation </a:t>
            </a:r>
            <a:r>
              <a:rPr lang="en-US" altLang="en-US" u="sng" dirty="0" err="1"/>
              <a:t>Cephalosporins</a:t>
            </a:r>
            <a:r>
              <a:rPr lang="en-US" altLang="en-US" dirty="0"/>
              <a:t> - </a:t>
            </a:r>
            <a:r>
              <a:rPr lang="en-US" altLang="en-US" b="1" dirty="0" err="1"/>
              <a:t>cefepime</a:t>
            </a:r>
            <a:r>
              <a:rPr lang="en-US" altLang="en-US" b="1" dirty="0"/>
              <a:t> (</a:t>
            </a:r>
            <a:r>
              <a:rPr lang="en-US" altLang="en-US" b="1" dirty="0" err="1"/>
              <a:t>Maxipime</a:t>
            </a:r>
            <a:r>
              <a:rPr lang="en-US" altLang="en-US" b="1" dirty="0"/>
              <a:t>) - IV or IM</a:t>
            </a:r>
            <a:endParaRPr lang="en-US" altLang="en-US" dirty="0"/>
          </a:p>
          <a:p>
            <a:pPr>
              <a:buFontTx/>
              <a:buNone/>
            </a:pPr>
            <a:r>
              <a:rPr lang="en-US" altLang="en-US" dirty="0"/>
              <a:t> - Resistant to most beta-lactamase bacteria</a:t>
            </a:r>
          </a:p>
          <a:p>
            <a:pPr>
              <a:buFontTx/>
              <a:buNone/>
            </a:pPr>
            <a:r>
              <a:rPr lang="en-US" altLang="en-US" dirty="0"/>
              <a:t> - greater gram (+) coverage than 3rd generation</a:t>
            </a:r>
          </a:p>
          <a:p>
            <a:endParaRPr lang="en-US" dirty="0"/>
          </a:p>
        </p:txBody>
      </p:sp>
    </p:spTree>
    <p:extLst>
      <p:ext uri="{BB962C8B-B14F-4D97-AF65-F5344CB8AC3E}">
        <p14:creationId xmlns:p14="http://schemas.microsoft.com/office/powerpoint/2010/main" val="1262169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MACROLIDES</a:t>
            </a:r>
            <a:endParaRPr lang="en-US" dirty="0"/>
          </a:p>
        </p:txBody>
      </p:sp>
      <p:sp>
        <p:nvSpPr>
          <p:cNvPr id="3" name="Content Placeholder 2"/>
          <p:cNvSpPr>
            <a:spLocks noGrp="1"/>
          </p:cNvSpPr>
          <p:nvPr>
            <p:ph idx="1"/>
          </p:nvPr>
        </p:nvSpPr>
        <p:spPr/>
        <p:txBody>
          <a:bodyPr/>
          <a:lstStyle/>
          <a:p>
            <a:r>
              <a:rPr lang="en-US" altLang="en-US" sz="2800" dirty="0">
                <a:ea typeface="ＭＳ Ｐゴシック" pitchFamily="34" charset="-128"/>
              </a:rPr>
              <a:t>Erythromycin is a naturally-occurring macrolide derived from </a:t>
            </a:r>
            <a:r>
              <a:rPr lang="en-US" altLang="en-US" sz="2800" i="1" dirty="0">
                <a:ea typeface="ＭＳ Ｐゴシック" pitchFamily="34" charset="-128"/>
              </a:rPr>
              <a:t>Streptomyces </a:t>
            </a:r>
            <a:r>
              <a:rPr lang="en-US" altLang="en-US" sz="2800" i="1" dirty="0" err="1">
                <a:ea typeface="ＭＳ Ｐゴシック" pitchFamily="34" charset="-128"/>
              </a:rPr>
              <a:t>erythreus</a:t>
            </a:r>
            <a:r>
              <a:rPr lang="en-US" altLang="en-US" sz="2800" i="1" dirty="0">
                <a:ea typeface="ＭＳ Ｐゴシック" pitchFamily="34" charset="-128"/>
              </a:rPr>
              <a:t> – </a:t>
            </a:r>
            <a:r>
              <a:rPr lang="en-US" altLang="en-US" sz="2800" dirty="0">
                <a:ea typeface="ＭＳ Ｐゴシック" pitchFamily="34" charset="-128"/>
              </a:rPr>
              <a:t>problems with acid </a:t>
            </a:r>
            <a:r>
              <a:rPr lang="en-US" altLang="en-US" sz="2800" dirty="0" err="1">
                <a:ea typeface="ＭＳ Ｐゴシック" pitchFamily="34" charset="-128"/>
              </a:rPr>
              <a:t>lability</a:t>
            </a:r>
            <a:r>
              <a:rPr lang="en-US" altLang="en-US" sz="2800" dirty="0">
                <a:ea typeface="ＭＳ Ｐゴシック" pitchFamily="34" charset="-128"/>
              </a:rPr>
              <a:t>, narrow spectrum, poor GI intolerance, short elimination half-life</a:t>
            </a:r>
            <a:endParaRPr lang="en-US" altLang="en-US" sz="2800" i="1" dirty="0">
              <a:ea typeface="ＭＳ Ｐゴシック" pitchFamily="34" charset="-128"/>
            </a:endParaRPr>
          </a:p>
          <a:p>
            <a:r>
              <a:rPr lang="en-US" altLang="en-US" sz="2800" dirty="0">
                <a:ea typeface="ＭＳ Ｐゴシック" pitchFamily="34" charset="-128"/>
              </a:rPr>
              <a:t>Structural derivatives include clarithromycin and azithromycin: </a:t>
            </a:r>
          </a:p>
          <a:p>
            <a:pPr lvl="1">
              <a:buClr>
                <a:srgbClr val="66FFFF"/>
              </a:buClr>
              <a:buSzPct val="70000"/>
              <a:buFont typeface="Wingdings" pitchFamily="2" charset="2"/>
              <a:buChar char="Ø"/>
            </a:pPr>
            <a:r>
              <a:rPr lang="en-US" altLang="en-US" sz="2400" dirty="0">
                <a:ea typeface="ＭＳ Ｐゴシック" pitchFamily="34" charset="-128"/>
              </a:rPr>
              <a:t>Broader spectrum of activity</a:t>
            </a:r>
          </a:p>
          <a:p>
            <a:pPr lvl="1">
              <a:buClr>
                <a:srgbClr val="66FFFF"/>
              </a:buClr>
              <a:buSzPct val="70000"/>
              <a:buFont typeface="Wingdings" pitchFamily="2" charset="2"/>
              <a:buChar char="Ø"/>
            </a:pPr>
            <a:r>
              <a:rPr lang="en-US" altLang="en-US" sz="2400" dirty="0">
                <a:ea typeface="ＭＳ Ｐゴシック" pitchFamily="34" charset="-128"/>
              </a:rPr>
              <a:t>Improved PK properties – better bioavailability, better tissue penetration, prolonged half-lives</a:t>
            </a:r>
          </a:p>
          <a:p>
            <a:pPr lvl="1">
              <a:buClr>
                <a:srgbClr val="66FFFF"/>
              </a:buClr>
              <a:buSzPct val="70000"/>
              <a:buFont typeface="Wingdings" pitchFamily="2" charset="2"/>
              <a:buChar char="Ø"/>
            </a:pPr>
            <a:r>
              <a:rPr lang="en-US" altLang="en-US" sz="2400" dirty="0">
                <a:ea typeface="ＭＳ Ｐゴシック" pitchFamily="34" charset="-128"/>
              </a:rPr>
              <a:t>Improved tolerability</a:t>
            </a:r>
          </a:p>
          <a:p>
            <a:pPr marL="0" indent="0">
              <a:buNone/>
            </a:pPr>
            <a:endParaRPr lang="en-US" dirty="0"/>
          </a:p>
        </p:txBody>
      </p:sp>
    </p:spTree>
    <p:extLst>
      <p:ext uri="{BB962C8B-B14F-4D97-AF65-F5344CB8AC3E}">
        <p14:creationId xmlns:p14="http://schemas.microsoft.com/office/powerpoint/2010/main" val="3269239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SzPct val="110000"/>
              <a:buNone/>
            </a:pPr>
            <a:r>
              <a:rPr lang="en-US" altLang="en-US" dirty="0">
                <a:ea typeface="ＭＳ Ｐゴシック" pitchFamily="34" charset="-128"/>
              </a:rPr>
              <a:t>Mechanism of Action</a:t>
            </a:r>
          </a:p>
          <a:p>
            <a:pPr lvl="1">
              <a:buClr>
                <a:srgbClr val="66FFFF"/>
              </a:buClr>
              <a:buSzPct val="80000"/>
              <a:buFont typeface="Wingdings" pitchFamily="2" charset="2"/>
              <a:buChar char="Ø"/>
            </a:pPr>
            <a:r>
              <a:rPr lang="en-US" altLang="en-US" sz="3000" dirty="0">
                <a:ea typeface="ＭＳ Ｐゴシック" pitchFamily="34" charset="-128"/>
              </a:rPr>
              <a:t>Inhibits protein synthesis by reversibly binding to the 50S ribosomal subunit </a:t>
            </a:r>
          </a:p>
          <a:p>
            <a:pPr lvl="2">
              <a:buClr>
                <a:srgbClr val="00FF00"/>
              </a:buClr>
              <a:buSzPct val="80000"/>
              <a:buFont typeface="Wingdings" pitchFamily="2" charset="2"/>
              <a:buChar char="§"/>
            </a:pPr>
            <a:r>
              <a:rPr lang="en-US" altLang="en-US" sz="2600" dirty="0">
                <a:ea typeface="ＭＳ Ｐゴシック" pitchFamily="34" charset="-128"/>
              </a:rPr>
              <a:t>Suppression of RNA-dependent protein synthesis</a:t>
            </a:r>
          </a:p>
          <a:p>
            <a:pPr lvl="1">
              <a:buClr>
                <a:srgbClr val="66FFFF"/>
              </a:buClr>
              <a:buSzPct val="80000"/>
              <a:buFont typeface="Wingdings" pitchFamily="2" charset="2"/>
              <a:buChar char="Ø"/>
            </a:pPr>
            <a:r>
              <a:rPr lang="en-US" altLang="en-US" sz="3000" dirty="0">
                <a:ea typeface="ＭＳ Ｐゴシック" pitchFamily="34" charset="-128"/>
              </a:rPr>
              <a:t>Macrolides typically display </a:t>
            </a:r>
            <a:r>
              <a:rPr lang="en-US" altLang="en-US" sz="3000" u="sng" dirty="0">
                <a:ea typeface="ＭＳ Ｐゴシック" pitchFamily="34" charset="-128"/>
              </a:rPr>
              <a:t>bacteriostatic</a:t>
            </a:r>
            <a:r>
              <a:rPr lang="en-US" altLang="en-US" sz="3000" dirty="0">
                <a:ea typeface="ＭＳ Ｐゴシック" pitchFamily="34" charset="-128"/>
              </a:rPr>
              <a:t> activity, but may be </a:t>
            </a:r>
            <a:r>
              <a:rPr lang="en-US" altLang="en-US" sz="3000" u="sng" dirty="0">
                <a:ea typeface="ＭＳ Ｐゴシック" pitchFamily="34" charset="-128"/>
              </a:rPr>
              <a:t>bactericidal</a:t>
            </a:r>
            <a:r>
              <a:rPr lang="en-US" altLang="en-US" sz="3000" dirty="0">
                <a:ea typeface="ＭＳ Ｐゴシック" pitchFamily="34" charset="-128"/>
              </a:rPr>
              <a:t> when present at high concentrations against very susceptible organisms</a:t>
            </a:r>
          </a:p>
          <a:p>
            <a:pPr lvl="1">
              <a:buClr>
                <a:srgbClr val="66FFFF"/>
              </a:buClr>
              <a:buSzPct val="80000"/>
              <a:buFont typeface="Wingdings" pitchFamily="2" charset="2"/>
              <a:buChar char="Ø"/>
            </a:pPr>
            <a:r>
              <a:rPr lang="en-US" altLang="en-US" sz="3000" dirty="0">
                <a:ea typeface="ＭＳ Ｐゴシック" pitchFamily="34" charset="-128"/>
              </a:rPr>
              <a:t>Time-dependent activity</a:t>
            </a:r>
          </a:p>
          <a:p>
            <a:endParaRPr lang="en-US" dirty="0"/>
          </a:p>
        </p:txBody>
      </p:sp>
    </p:spTree>
    <p:extLst>
      <p:ext uri="{BB962C8B-B14F-4D97-AF65-F5344CB8AC3E}">
        <p14:creationId xmlns:p14="http://schemas.microsoft.com/office/powerpoint/2010/main" val="3557733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ea typeface="ＭＳ Ｐゴシック" pitchFamily="34" charset="-128"/>
              </a:rPr>
              <a:t>Macrolides</a:t>
            </a:r>
            <a:br>
              <a:rPr lang="en-US" altLang="en-US" dirty="0">
                <a:ea typeface="ＭＳ Ｐゴシック" pitchFamily="34" charset="-128"/>
              </a:rPr>
            </a:br>
            <a:r>
              <a:rPr lang="en-US" altLang="en-US" dirty="0">
                <a:ea typeface="ＭＳ Ｐゴシック" pitchFamily="34" charset="-128"/>
              </a:rPr>
              <a:t>Pharmacology</a:t>
            </a:r>
            <a:endParaRPr lang="en-US" dirty="0"/>
          </a:p>
        </p:txBody>
      </p:sp>
      <p:sp>
        <p:nvSpPr>
          <p:cNvPr id="3" name="Content Placeholder 2"/>
          <p:cNvSpPr>
            <a:spLocks noGrp="1"/>
          </p:cNvSpPr>
          <p:nvPr>
            <p:ph idx="1"/>
          </p:nvPr>
        </p:nvSpPr>
        <p:spPr/>
        <p:txBody>
          <a:bodyPr/>
          <a:lstStyle/>
          <a:p>
            <a:pPr>
              <a:buSzPct val="110000"/>
              <a:buNone/>
            </a:pPr>
            <a:r>
              <a:rPr lang="en-US" altLang="en-US" sz="3600" dirty="0">
                <a:ea typeface="ＭＳ Ｐゴシック" pitchFamily="34" charset="-128"/>
              </a:rPr>
              <a:t>Absorption</a:t>
            </a:r>
          </a:p>
          <a:p>
            <a:pPr lvl="1">
              <a:buClr>
                <a:srgbClr val="66FFFF"/>
              </a:buClr>
              <a:buSzPct val="80000"/>
              <a:buFont typeface="Wingdings" pitchFamily="2" charset="2"/>
              <a:buChar char="Ø"/>
            </a:pPr>
            <a:r>
              <a:rPr lang="en-US" altLang="en-US" dirty="0">
                <a:solidFill>
                  <a:srgbClr val="66FFFF"/>
                </a:solidFill>
                <a:ea typeface="ＭＳ Ｐゴシック" pitchFamily="34" charset="-128"/>
              </a:rPr>
              <a:t>Erythromycin</a:t>
            </a:r>
            <a:r>
              <a:rPr lang="en-US" altLang="en-US" dirty="0">
                <a:ea typeface="ＭＳ Ｐゴシック" pitchFamily="34" charset="-128"/>
              </a:rPr>
              <a:t> – variable absorption (15-45%); food may decrease the absorption </a:t>
            </a:r>
          </a:p>
          <a:p>
            <a:pPr lvl="2">
              <a:buSzPct val="80000"/>
            </a:pPr>
            <a:r>
              <a:rPr lang="en-US" altLang="en-US" dirty="0">
                <a:ea typeface="ＭＳ Ｐゴシック" pitchFamily="34" charset="-128"/>
              </a:rPr>
              <a:t>Base: destroyed by gastric acid; enteric coated</a:t>
            </a:r>
          </a:p>
          <a:p>
            <a:pPr lvl="2">
              <a:buSzPct val="80000"/>
            </a:pPr>
            <a:r>
              <a:rPr lang="en-US" altLang="en-US" dirty="0">
                <a:ea typeface="ＭＳ Ｐゴシック" pitchFamily="34" charset="-128"/>
              </a:rPr>
              <a:t>Esters and ester salts: more acid stable</a:t>
            </a:r>
          </a:p>
          <a:p>
            <a:pPr lvl="1">
              <a:buClr>
                <a:srgbClr val="66FFFF"/>
              </a:buClr>
              <a:buSzPct val="80000"/>
              <a:buFont typeface="Wingdings" pitchFamily="2" charset="2"/>
              <a:buChar char="Ø"/>
            </a:pPr>
            <a:r>
              <a:rPr lang="en-US" altLang="en-US" dirty="0">
                <a:solidFill>
                  <a:srgbClr val="66FFFF"/>
                </a:solidFill>
                <a:ea typeface="ＭＳ Ｐゴシック" pitchFamily="34" charset="-128"/>
              </a:rPr>
              <a:t>Clarithromycin</a:t>
            </a:r>
            <a:r>
              <a:rPr lang="en-US" altLang="en-US" dirty="0">
                <a:ea typeface="ＭＳ Ｐゴシック" pitchFamily="34" charset="-128"/>
              </a:rPr>
              <a:t> – acid stable and well-absorbed, 55% bioavailable regardless of presence of food</a:t>
            </a:r>
          </a:p>
          <a:p>
            <a:pPr lvl="1">
              <a:buClr>
                <a:srgbClr val="66FFFF"/>
              </a:buClr>
              <a:buSzPct val="80000"/>
              <a:buFont typeface="Wingdings" pitchFamily="2" charset="2"/>
              <a:buChar char="Ø"/>
            </a:pPr>
            <a:r>
              <a:rPr lang="en-US" altLang="en-US" dirty="0">
                <a:solidFill>
                  <a:srgbClr val="66FFFF"/>
                </a:solidFill>
                <a:ea typeface="ＭＳ Ｐゴシック" pitchFamily="34" charset="-128"/>
              </a:rPr>
              <a:t>Azithromycin </a:t>
            </a:r>
            <a:r>
              <a:rPr lang="en-US" altLang="en-US" dirty="0">
                <a:ea typeface="ＭＳ Ｐゴシック" pitchFamily="34" charset="-128"/>
              </a:rPr>
              <a:t>–acid stable; 38% bioavailable; food decreases absorption of capsules</a:t>
            </a:r>
          </a:p>
          <a:p>
            <a:endParaRPr lang="en-US" dirty="0"/>
          </a:p>
        </p:txBody>
      </p:sp>
    </p:spTree>
    <p:extLst>
      <p:ext uri="{BB962C8B-B14F-4D97-AF65-F5344CB8AC3E}">
        <p14:creationId xmlns:p14="http://schemas.microsoft.com/office/powerpoint/2010/main" val="3858236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ea typeface="ＭＳ Ｐゴシック" pitchFamily="34" charset="-128"/>
              </a:rPr>
              <a:t>Macrolides</a:t>
            </a:r>
            <a:br>
              <a:rPr lang="en-US" altLang="en-US" dirty="0">
                <a:ea typeface="ＭＳ Ｐゴシック" pitchFamily="34" charset="-128"/>
              </a:rPr>
            </a:br>
            <a:r>
              <a:rPr lang="en-US" altLang="en-US" dirty="0">
                <a:ea typeface="ＭＳ Ｐゴシック" pitchFamily="34" charset="-128"/>
              </a:rPr>
              <a:t>Pharmacology</a:t>
            </a:r>
            <a:endParaRPr lang="en-US" dirty="0"/>
          </a:p>
        </p:txBody>
      </p:sp>
      <p:sp>
        <p:nvSpPr>
          <p:cNvPr id="3" name="Content Placeholder 2"/>
          <p:cNvSpPr>
            <a:spLocks noGrp="1"/>
          </p:cNvSpPr>
          <p:nvPr>
            <p:ph idx="1"/>
          </p:nvPr>
        </p:nvSpPr>
        <p:spPr/>
        <p:txBody>
          <a:bodyPr>
            <a:normAutofit lnSpcReduction="10000"/>
          </a:bodyPr>
          <a:lstStyle/>
          <a:p>
            <a:pPr>
              <a:lnSpc>
                <a:spcPct val="90000"/>
              </a:lnSpc>
              <a:buSzPct val="110000"/>
              <a:buNone/>
            </a:pPr>
            <a:r>
              <a:rPr lang="en-US" altLang="en-US" sz="2800" dirty="0">
                <a:ea typeface="ＭＳ Ｐゴシック" pitchFamily="34" charset="-128"/>
              </a:rPr>
              <a:t>Distribution</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Extensive tissue and cellular distribution – clarithromycin and azithromycin with extensive penetration</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Minimal CSF penetration </a:t>
            </a:r>
          </a:p>
          <a:p>
            <a:pPr>
              <a:lnSpc>
                <a:spcPct val="90000"/>
              </a:lnSpc>
              <a:buSzPct val="110000"/>
              <a:buNone/>
            </a:pPr>
            <a:r>
              <a:rPr lang="en-US" altLang="en-US" sz="2800" dirty="0">
                <a:ea typeface="ＭＳ Ｐゴシック" pitchFamily="34" charset="-128"/>
              </a:rPr>
              <a:t>Elimination</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Clarithromycin is the only macrolide partially eliminated by the kidney (18% of parent and all metabolites); requires dose adjustment when </a:t>
            </a:r>
            <a:r>
              <a:rPr lang="en-US" altLang="en-US" sz="2400" dirty="0" err="1">
                <a:ea typeface="ＭＳ Ｐゴシック" pitchFamily="34" charset="-128"/>
              </a:rPr>
              <a:t>CrCl</a:t>
            </a:r>
            <a:r>
              <a:rPr lang="en-US" altLang="en-US" sz="2400" dirty="0">
                <a:ea typeface="ＭＳ Ｐゴシック" pitchFamily="34" charset="-128"/>
              </a:rPr>
              <a:t> &lt; 30 ml/min</a:t>
            </a:r>
          </a:p>
          <a:p>
            <a:pPr lvl="1">
              <a:lnSpc>
                <a:spcPct val="90000"/>
              </a:lnSpc>
              <a:buClr>
                <a:srgbClr val="66FFFF"/>
              </a:buClr>
              <a:buSzPct val="80000"/>
              <a:buFont typeface="Wingdings" pitchFamily="2" charset="2"/>
              <a:buChar char="Ø"/>
            </a:pPr>
            <a:r>
              <a:rPr lang="en-US" altLang="en-US" sz="2400" dirty="0" err="1">
                <a:solidFill>
                  <a:srgbClr val="66FFFF"/>
                </a:solidFill>
                <a:ea typeface="ＭＳ Ｐゴシック" pitchFamily="34" charset="-128"/>
              </a:rPr>
              <a:t>Hepatically</a:t>
            </a:r>
            <a:r>
              <a:rPr lang="en-US" altLang="en-US" sz="2400" dirty="0">
                <a:solidFill>
                  <a:srgbClr val="66FFFF"/>
                </a:solidFill>
                <a:ea typeface="ＭＳ Ｐゴシック" pitchFamily="34" charset="-128"/>
              </a:rPr>
              <a:t> eliminated:</a:t>
            </a:r>
            <a:r>
              <a:rPr lang="en-US" altLang="en-US" sz="2400" dirty="0">
                <a:ea typeface="ＭＳ Ｐゴシック" pitchFamily="34" charset="-128"/>
              </a:rPr>
              <a:t> ALL</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NONE of the macrolides are removed during hemodialysis!</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Variable elimination half-lives (1.4 hours for </a:t>
            </a:r>
            <a:r>
              <a:rPr lang="en-US" altLang="en-US" sz="2400" dirty="0" err="1">
                <a:ea typeface="ＭＳ Ｐゴシック" pitchFamily="34" charset="-128"/>
              </a:rPr>
              <a:t>erythro</a:t>
            </a:r>
            <a:r>
              <a:rPr lang="en-US" altLang="en-US" sz="2400" dirty="0">
                <a:ea typeface="ＭＳ Ｐゴシック" pitchFamily="34" charset="-128"/>
              </a:rPr>
              <a:t>; 3 to 7 hours for </a:t>
            </a:r>
            <a:r>
              <a:rPr lang="en-US" altLang="en-US" sz="2400" dirty="0" err="1">
                <a:ea typeface="ＭＳ Ｐゴシック" pitchFamily="34" charset="-128"/>
              </a:rPr>
              <a:t>clarithro</a:t>
            </a:r>
            <a:r>
              <a:rPr lang="en-US" altLang="en-US" sz="2400" dirty="0">
                <a:ea typeface="ＭＳ Ｐゴシック" pitchFamily="34" charset="-128"/>
              </a:rPr>
              <a:t>; </a:t>
            </a:r>
            <a:r>
              <a:rPr lang="en-US" altLang="en-US" sz="2400" dirty="0">
                <a:solidFill>
                  <a:srgbClr val="00FF00"/>
                </a:solidFill>
                <a:ea typeface="ＭＳ Ｐゴシック" pitchFamily="34" charset="-128"/>
              </a:rPr>
              <a:t>68 hours for </a:t>
            </a:r>
            <a:r>
              <a:rPr lang="en-US" altLang="en-US" sz="2400" dirty="0" err="1">
                <a:solidFill>
                  <a:srgbClr val="00FF00"/>
                </a:solidFill>
                <a:ea typeface="ＭＳ Ｐゴシック" pitchFamily="34" charset="-128"/>
              </a:rPr>
              <a:t>azithro</a:t>
            </a:r>
            <a:r>
              <a:rPr lang="en-US" altLang="en-US" sz="2400" dirty="0">
                <a:ea typeface="ＭＳ Ｐゴシック" pitchFamily="34" charset="-128"/>
              </a:rPr>
              <a:t>)</a:t>
            </a:r>
          </a:p>
          <a:p>
            <a:endParaRPr lang="en-US" dirty="0"/>
          </a:p>
        </p:txBody>
      </p:sp>
    </p:spTree>
    <p:extLst>
      <p:ext uri="{BB962C8B-B14F-4D97-AF65-F5344CB8AC3E}">
        <p14:creationId xmlns:p14="http://schemas.microsoft.com/office/powerpoint/2010/main" val="4193400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7451809"/>
              </p:ext>
            </p:extLst>
          </p:nvPr>
        </p:nvGraphicFramePr>
        <p:xfrm>
          <a:off x="457200" y="1600200"/>
          <a:ext cx="8229600" cy="3139440"/>
        </p:xfrm>
        <a:graphic>
          <a:graphicData uri="http://schemas.openxmlformats.org/drawingml/2006/table">
            <a:tbl>
              <a:tblPr firstRow="1" bandRow="1">
                <a:tableStyleId>{5C22544A-7EE6-4342-B048-85BDC9FD1C3A}</a:tableStyleId>
              </a:tblPr>
              <a:tblGrid>
                <a:gridCol w="3429000"/>
                <a:gridCol w="4800600"/>
              </a:tblGrid>
              <a:tr h="370840">
                <a:tc>
                  <a:txBody>
                    <a:bodyPr/>
                    <a:lstStyle/>
                    <a:p>
                      <a:endParaRPr lang="en-US" dirty="0"/>
                    </a:p>
                  </a:txBody>
                  <a:tcPr horzOverflow="overflow"/>
                </a:tc>
                <a:tc>
                  <a:txBody>
                    <a:bodyPr/>
                    <a:lstStyle/>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smtClean="0">
                          <a:ln>
                            <a:noFill/>
                          </a:ln>
                          <a:solidFill>
                            <a:srgbClr val="000000"/>
                          </a:solidFill>
                          <a:effectLst/>
                          <a:latin typeface="Verdana" pitchFamily="34" charset="0"/>
                          <a:cs typeface="Arial" pitchFamily="34" charset="0"/>
                        </a:rPr>
                        <a:t>1,4 benzodiazepine analog </a:t>
                      </a:r>
                    </a:p>
                  </a:txBody>
                  <a:tcPr anchor="ctr" horzOverflow="overflow"/>
                </a:tc>
              </a:tr>
              <a:tr h="370840">
                <a:tc>
                  <a:txBody>
                    <a:bodyPr/>
                    <a:lstStyle/>
                    <a:p>
                      <a:pPr marL="0" marR="0" lvl="0" indent="0" algn="ctr" defTabSz="800100" rtl="0" eaLnBrk="1" fontAlgn="base" latinLnBrk="0" hangingPunct="1">
                        <a:lnSpc>
                          <a:spcPct val="70000"/>
                        </a:lnSpc>
                        <a:spcBef>
                          <a:spcPct val="30000"/>
                        </a:spcBef>
                        <a:spcAft>
                          <a:spcPct val="0"/>
                        </a:spcAft>
                        <a:buClr>
                          <a:srgbClr val="0000FF"/>
                        </a:buClr>
                        <a:buSzTx/>
                        <a:buFontTx/>
                        <a:buNone/>
                        <a:tabLst/>
                      </a:pPr>
                      <a:endParaRPr kumimoji="0" lang="en-US" altLang="en-US" sz="2800" b="0" i="0" u="none" strike="noStrike" cap="none" normalizeH="0" baseline="0" dirty="0" smtClean="0">
                        <a:ln>
                          <a:noFill/>
                        </a:ln>
                        <a:solidFill>
                          <a:srgbClr val="3333FF"/>
                        </a:solidFill>
                        <a:effectLst/>
                        <a:latin typeface="Verdana" pitchFamily="34" charset="0"/>
                        <a:cs typeface="Arial" pitchFamily="34" charset="0"/>
                      </a:endParaRPr>
                    </a:p>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dirty="0" smtClean="0">
                          <a:ln>
                            <a:noFill/>
                          </a:ln>
                          <a:solidFill>
                            <a:srgbClr val="3333FF"/>
                          </a:solidFill>
                          <a:effectLst/>
                          <a:latin typeface="Verdana" pitchFamily="34" charset="0"/>
                          <a:cs typeface="Arial" pitchFamily="34" charset="0"/>
                        </a:rPr>
                        <a:t>  Generic Name</a:t>
                      </a:r>
                    </a:p>
                  </a:txBody>
                  <a:tcPr horzOverflow="overflow"/>
                </a:tc>
                <a:tc>
                  <a:txBody>
                    <a:bodyPr/>
                    <a:lstStyle/>
                    <a:p>
                      <a:pPr marL="0" marR="0" lvl="0" indent="0" algn="l" defTabSz="800100" rtl="0" eaLnBrk="1" fontAlgn="base" latinLnBrk="0" hangingPunct="1">
                        <a:lnSpc>
                          <a:spcPct val="70000"/>
                        </a:lnSpc>
                        <a:spcBef>
                          <a:spcPct val="30000"/>
                        </a:spcBef>
                        <a:spcAft>
                          <a:spcPct val="0"/>
                        </a:spcAft>
                        <a:buClr>
                          <a:srgbClr val="0000FF"/>
                        </a:buClr>
                        <a:buSzTx/>
                        <a:buFontTx/>
                        <a:buNone/>
                        <a:tabLst/>
                      </a:pPr>
                      <a:endParaRPr kumimoji="0" lang="en-US" altLang="en-US" sz="2800" b="0" i="0" u="none" strike="noStrike" cap="none" normalizeH="0" baseline="0" smtClean="0">
                        <a:ln>
                          <a:noFill/>
                        </a:ln>
                        <a:solidFill>
                          <a:srgbClr val="000000"/>
                        </a:solidFill>
                        <a:effectLst/>
                        <a:latin typeface="Verdana" pitchFamily="34" charset="0"/>
                        <a:cs typeface="Arial" pitchFamily="34" charset="0"/>
                      </a:endParaRPr>
                    </a:p>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smtClean="0">
                          <a:ln>
                            <a:noFill/>
                          </a:ln>
                          <a:solidFill>
                            <a:srgbClr val="000000"/>
                          </a:solidFill>
                          <a:effectLst/>
                          <a:latin typeface="Verdana" pitchFamily="34" charset="0"/>
                          <a:cs typeface="Arial" pitchFamily="34" charset="0"/>
                        </a:rPr>
                        <a:t>Alprazolam </a:t>
                      </a:r>
                    </a:p>
                  </a:txBody>
                  <a:tcPr horzOverflow="overflow"/>
                </a:tc>
              </a:tr>
              <a:tr h="370840">
                <a:tc>
                  <a:txBody>
                    <a:bodyPr/>
                    <a:lstStyle/>
                    <a:p>
                      <a:pPr marL="0" marR="0" lvl="0" indent="0" algn="l" defTabSz="800100" rtl="0" eaLnBrk="1" fontAlgn="base" latinLnBrk="0" hangingPunct="1">
                        <a:lnSpc>
                          <a:spcPct val="70000"/>
                        </a:lnSpc>
                        <a:spcBef>
                          <a:spcPct val="30000"/>
                        </a:spcBef>
                        <a:spcAft>
                          <a:spcPct val="0"/>
                        </a:spcAft>
                        <a:buClr>
                          <a:srgbClr val="0000FF"/>
                        </a:buClr>
                        <a:buSzTx/>
                        <a:buFontTx/>
                        <a:buNone/>
                        <a:tabLst/>
                      </a:pPr>
                      <a:endParaRPr kumimoji="0" lang="en-US" altLang="en-US" sz="2800" b="0" i="0" u="none" strike="noStrike" cap="none" normalizeH="0" baseline="0" dirty="0" smtClean="0">
                        <a:ln>
                          <a:noFill/>
                        </a:ln>
                        <a:solidFill>
                          <a:srgbClr val="3333FF"/>
                        </a:solidFill>
                        <a:effectLst/>
                        <a:latin typeface="Verdana" pitchFamily="34" charset="0"/>
                        <a:cs typeface="Arial" pitchFamily="34" charset="0"/>
                      </a:endParaRPr>
                    </a:p>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dirty="0" smtClean="0">
                          <a:ln>
                            <a:noFill/>
                          </a:ln>
                          <a:solidFill>
                            <a:srgbClr val="3333FF"/>
                          </a:solidFill>
                          <a:effectLst/>
                          <a:latin typeface="Verdana" pitchFamily="34" charset="0"/>
                          <a:cs typeface="Arial" pitchFamily="34" charset="0"/>
                        </a:rPr>
                        <a:t>  Chemical Name</a:t>
                      </a:r>
                    </a:p>
                  </a:txBody>
                  <a:tcPr horzOverflow="overflow"/>
                </a:tc>
                <a:tc>
                  <a:txBody>
                    <a:bodyPr/>
                    <a:lstStyle/>
                    <a:p>
                      <a:pPr marL="0" marR="0" lvl="0" indent="0" algn="l" defTabSz="800100" rtl="0" eaLnBrk="1" fontAlgn="base" latinLnBrk="0" hangingPunct="1">
                        <a:lnSpc>
                          <a:spcPct val="70000"/>
                        </a:lnSpc>
                        <a:spcBef>
                          <a:spcPct val="30000"/>
                        </a:spcBef>
                        <a:spcAft>
                          <a:spcPct val="0"/>
                        </a:spcAft>
                        <a:buClr>
                          <a:srgbClr val="0000FF"/>
                        </a:buClr>
                        <a:buSzTx/>
                        <a:buFontTx/>
                        <a:buNone/>
                        <a:tabLst/>
                      </a:pPr>
                      <a:endParaRPr kumimoji="0" lang="en-US" altLang="en-US" sz="2800" b="0" i="0" u="none" strike="noStrike" cap="none" normalizeH="0" baseline="0" smtClean="0">
                        <a:ln>
                          <a:noFill/>
                        </a:ln>
                        <a:solidFill>
                          <a:srgbClr val="000000"/>
                        </a:solidFill>
                        <a:effectLst/>
                        <a:latin typeface="Verdana" pitchFamily="34" charset="0"/>
                        <a:cs typeface="Arial" pitchFamily="34" charset="0"/>
                      </a:endParaRPr>
                    </a:p>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smtClean="0">
                          <a:ln>
                            <a:noFill/>
                          </a:ln>
                          <a:solidFill>
                            <a:srgbClr val="000000"/>
                          </a:solidFill>
                          <a:effectLst/>
                          <a:latin typeface="Verdana" pitchFamily="34" charset="0"/>
                          <a:cs typeface="Arial" pitchFamily="34" charset="0"/>
                        </a:rPr>
                        <a:t>Alprazolam, USP</a:t>
                      </a:r>
                    </a:p>
                  </a:txBody>
                  <a:tcPr horzOverflow="overflow"/>
                </a:tc>
              </a:tr>
              <a:tr h="370840">
                <a:tc>
                  <a:txBody>
                    <a:bodyPr/>
                    <a:lstStyle/>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dirty="0" smtClean="0">
                          <a:ln>
                            <a:noFill/>
                          </a:ln>
                          <a:solidFill>
                            <a:srgbClr val="3333FF"/>
                          </a:solidFill>
                          <a:effectLst/>
                          <a:latin typeface="Verdana" pitchFamily="34" charset="0"/>
                          <a:cs typeface="Arial" pitchFamily="34" charset="0"/>
                        </a:rPr>
                        <a:t> </a:t>
                      </a:r>
                    </a:p>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dirty="0" smtClean="0">
                          <a:ln>
                            <a:noFill/>
                          </a:ln>
                          <a:solidFill>
                            <a:srgbClr val="3333FF"/>
                          </a:solidFill>
                          <a:effectLst/>
                          <a:latin typeface="Verdana" pitchFamily="34" charset="0"/>
                          <a:cs typeface="Arial" pitchFamily="34" charset="0"/>
                        </a:rPr>
                        <a:t>  Brand Name</a:t>
                      </a:r>
                    </a:p>
                  </a:txBody>
                  <a:tcPr horzOverflow="overflow"/>
                </a:tc>
                <a:tc>
                  <a:txBody>
                    <a:bodyPr/>
                    <a:lstStyle/>
                    <a:p>
                      <a:pPr marL="0" marR="0" lvl="0" indent="0" algn="l" defTabSz="800100" rtl="0" eaLnBrk="1" fontAlgn="base" latinLnBrk="0" hangingPunct="1">
                        <a:lnSpc>
                          <a:spcPct val="70000"/>
                        </a:lnSpc>
                        <a:spcBef>
                          <a:spcPct val="30000"/>
                        </a:spcBef>
                        <a:spcAft>
                          <a:spcPct val="0"/>
                        </a:spcAft>
                        <a:buClr>
                          <a:srgbClr val="0000FF"/>
                        </a:buClr>
                        <a:buSzTx/>
                        <a:buFontTx/>
                        <a:buNone/>
                        <a:tabLst/>
                      </a:pPr>
                      <a:endParaRPr kumimoji="0" lang="en-US" altLang="en-US" sz="28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l" defTabSz="800100" rtl="0" eaLnBrk="1" fontAlgn="base" latinLnBrk="0" hangingPunct="1">
                        <a:lnSpc>
                          <a:spcPct val="70000"/>
                        </a:lnSpc>
                        <a:spcBef>
                          <a:spcPct val="30000"/>
                        </a:spcBef>
                        <a:spcAft>
                          <a:spcPct val="0"/>
                        </a:spcAft>
                        <a:buClr>
                          <a:srgbClr val="0000FF"/>
                        </a:buClr>
                        <a:buSzTx/>
                        <a:buFontTx/>
                        <a:buNone/>
                        <a:tabLst/>
                      </a:pPr>
                      <a:r>
                        <a:rPr kumimoji="0" lang="en-US" altLang="en-US" sz="2800" b="0" i="0" u="none" strike="noStrike" cap="none" normalizeH="0" baseline="0" dirty="0" err="1" smtClean="0">
                          <a:ln>
                            <a:noFill/>
                          </a:ln>
                          <a:solidFill>
                            <a:srgbClr val="000000"/>
                          </a:solidFill>
                          <a:effectLst/>
                          <a:latin typeface="Verdana" pitchFamily="34" charset="0"/>
                          <a:cs typeface="Arial" pitchFamily="34" charset="0"/>
                        </a:rPr>
                        <a:t>Alprax</a:t>
                      </a:r>
                      <a:r>
                        <a:rPr kumimoji="0" lang="en-US" altLang="en-US" sz="2800" b="0" i="0" u="none" strike="noStrike" cap="none" normalizeH="0" baseline="0" dirty="0" smtClean="0">
                          <a:ln>
                            <a:noFill/>
                          </a:ln>
                          <a:solidFill>
                            <a:srgbClr val="000000"/>
                          </a:solidFill>
                          <a:effectLst/>
                          <a:latin typeface="Verdana" pitchFamily="34" charset="0"/>
                          <a:cs typeface="Arial" pitchFamily="34" charset="0"/>
                        </a:rPr>
                        <a:t>®</a:t>
                      </a:r>
                    </a:p>
                  </a:txBody>
                  <a:tcPr horzOverflow="overflow"/>
                </a:tc>
              </a:tr>
            </a:tbl>
          </a:graphicData>
        </a:graphic>
      </p:graphicFrame>
    </p:spTree>
    <p:extLst>
      <p:ext uri="{BB962C8B-B14F-4D97-AF65-F5344CB8AC3E}">
        <p14:creationId xmlns:p14="http://schemas.microsoft.com/office/powerpoint/2010/main" val="34450965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6600" dirty="0">
                <a:ea typeface="ＭＳ Ｐゴシック" pitchFamily="34" charset="-128"/>
              </a:rPr>
              <a:t>Macrolides</a:t>
            </a:r>
            <a:br>
              <a:rPr lang="en-US" altLang="en-US" sz="6600" dirty="0">
                <a:ea typeface="ＭＳ Ｐゴシック" pitchFamily="34" charset="-128"/>
              </a:rPr>
            </a:br>
            <a:r>
              <a:rPr lang="en-US" altLang="en-US" dirty="0">
                <a:ea typeface="ＭＳ Ｐゴシック" pitchFamily="34" charset="-128"/>
              </a:rPr>
              <a:t>Adverse Effects</a:t>
            </a:r>
            <a:endParaRPr lang="en-US" dirty="0"/>
          </a:p>
        </p:txBody>
      </p:sp>
      <p:sp>
        <p:nvSpPr>
          <p:cNvPr id="3" name="Content Placeholder 2"/>
          <p:cNvSpPr>
            <a:spLocks noGrp="1"/>
          </p:cNvSpPr>
          <p:nvPr>
            <p:ph idx="1"/>
          </p:nvPr>
        </p:nvSpPr>
        <p:spPr/>
        <p:txBody>
          <a:bodyPr/>
          <a:lstStyle/>
          <a:p>
            <a:pPr>
              <a:lnSpc>
                <a:spcPct val="90000"/>
              </a:lnSpc>
              <a:buSzPct val="110000"/>
            </a:pPr>
            <a:r>
              <a:rPr lang="en-US" altLang="en-US" dirty="0">
                <a:ea typeface="ＭＳ Ｐゴシック" pitchFamily="34" charset="-128"/>
              </a:rPr>
              <a:t>Gastrointestinal – up to 33 %</a:t>
            </a:r>
          </a:p>
          <a:p>
            <a:pPr lvl="1">
              <a:lnSpc>
                <a:spcPct val="90000"/>
              </a:lnSpc>
              <a:buClr>
                <a:srgbClr val="66FFFF"/>
              </a:buClr>
              <a:buSzPct val="80000"/>
              <a:buFont typeface="Wingdings" pitchFamily="2" charset="2"/>
              <a:buChar char="Ø"/>
            </a:pPr>
            <a:r>
              <a:rPr lang="en-US" altLang="en-US" dirty="0">
                <a:ea typeface="ＭＳ Ｐゴシック" pitchFamily="34" charset="-128"/>
              </a:rPr>
              <a:t>Nausea, vomiting, diarrhea, dyspepsia</a:t>
            </a:r>
          </a:p>
          <a:p>
            <a:pPr lvl="1">
              <a:lnSpc>
                <a:spcPct val="90000"/>
              </a:lnSpc>
              <a:buClr>
                <a:srgbClr val="66FFFF"/>
              </a:buClr>
              <a:buSzPct val="80000"/>
              <a:buFont typeface="Wingdings" pitchFamily="2" charset="2"/>
              <a:buChar char="Ø"/>
            </a:pPr>
            <a:r>
              <a:rPr lang="en-US" altLang="en-US" dirty="0">
                <a:ea typeface="ＭＳ Ｐゴシック" pitchFamily="34" charset="-128"/>
              </a:rPr>
              <a:t>Most common with </a:t>
            </a:r>
            <a:r>
              <a:rPr lang="en-US" altLang="en-US" dirty="0" err="1">
                <a:ea typeface="ＭＳ Ｐゴシック" pitchFamily="34" charset="-128"/>
              </a:rPr>
              <a:t>erythro</a:t>
            </a:r>
            <a:r>
              <a:rPr lang="en-US" altLang="en-US" dirty="0">
                <a:ea typeface="ＭＳ Ｐゴシック" pitchFamily="34" charset="-128"/>
              </a:rPr>
              <a:t>; less with new agents</a:t>
            </a:r>
          </a:p>
          <a:p>
            <a:pPr>
              <a:lnSpc>
                <a:spcPct val="90000"/>
              </a:lnSpc>
            </a:pPr>
            <a:r>
              <a:rPr lang="en-US" altLang="en-US" dirty="0" err="1">
                <a:ea typeface="ＭＳ Ｐゴシック" pitchFamily="34" charset="-128"/>
              </a:rPr>
              <a:t>Cholestatic</a:t>
            </a:r>
            <a:r>
              <a:rPr lang="en-US" altLang="en-US" dirty="0">
                <a:ea typeface="ＭＳ Ｐゴシック" pitchFamily="34" charset="-128"/>
              </a:rPr>
              <a:t> hepatitis - rare</a:t>
            </a:r>
          </a:p>
          <a:p>
            <a:pPr lvl="1">
              <a:lnSpc>
                <a:spcPct val="90000"/>
              </a:lnSpc>
              <a:buClr>
                <a:srgbClr val="66FFFF"/>
              </a:buClr>
              <a:buSzPct val="80000"/>
              <a:buFont typeface="Wingdings" pitchFamily="2" charset="2"/>
              <a:buChar char="Ø"/>
            </a:pPr>
            <a:r>
              <a:rPr lang="en-US" altLang="en-US" dirty="0">
                <a:ea typeface="ＭＳ Ｐゴシック" pitchFamily="34" charset="-128"/>
              </a:rPr>
              <a:t>&gt; 1 to 2 weeks of erythromycin </a:t>
            </a:r>
            <a:r>
              <a:rPr lang="en-US" altLang="en-US" dirty="0" err="1">
                <a:ea typeface="ＭＳ Ｐゴシック" pitchFamily="34" charset="-128"/>
              </a:rPr>
              <a:t>estolate</a:t>
            </a:r>
            <a:endParaRPr lang="en-US" altLang="en-US" dirty="0">
              <a:ea typeface="ＭＳ Ｐゴシック" pitchFamily="34" charset="-128"/>
            </a:endParaRPr>
          </a:p>
          <a:p>
            <a:pPr>
              <a:lnSpc>
                <a:spcPct val="90000"/>
              </a:lnSpc>
            </a:pPr>
            <a:r>
              <a:rPr lang="en-US" altLang="en-US" dirty="0">
                <a:ea typeface="ＭＳ Ｐゴシック" pitchFamily="34" charset="-128"/>
              </a:rPr>
              <a:t>Thrombophlebitis – IV </a:t>
            </a:r>
            <a:r>
              <a:rPr lang="en-US" altLang="en-US" dirty="0" err="1">
                <a:ea typeface="ＭＳ Ｐゴシック" pitchFamily="34" charset="-128"/>
              </a:rPr>
              <a:t>Erythro</a:t>
            </a:r>
            <a:r>
              <a:rPr lang="en-US" altLang="en-US" dirty="0">
                <a:ea typeface="ＭＳ Ｐゴシック" pitchFamily="34" charset="-128"/>
              </a:rPr>
              <a:t> and </a:t>
            </a:r>
            <a:r>
              <a:rPr lang="en-US" altLang="en-US" dirty="0" err="1">
                <a:ea typeface="ＭＳ Ｐゴシック" pitchFamily="34" charset="-128"/>
              </a:rPr>
              <a:t>Azithro</a:t>
            </a:r>
            <a:endParaRPr lang="en-US" altLang="en-US" dirty="0">
              <a:ea typeface="ＭＳ Ｐゴシック" pitchFamily="34" charset="-128"/>
            </a:endParaRPr>
          </a:p>
          <a:p>
            <a:pPr lvl="1">
              <a:lnSpc>
                <a:spcPct val="90000"/>
              </a:lnSpc>
              <a:buClr>
                <a:srgbClr val="66FFFF"/>
              </a:buClr>
              <a:buSzPct val="80000"/>
              <a:buFont typeface="Wingdings" pitchFamily="2" charset="2"/>
              <a:buChar char="Ø"/>
            </a:pPr>
            <a:r>
              <a:rPr lang="en-US" altLang="en-US" dirty="0">
                <a:ea typeface="ＭＳ Ｐゴシック" pitchFamily="34" charset="-128"/>
              </a:rPr>
              <a:t>Dilution of dose; slow administration</a:t>
            </a:r>
          </a:p>
          <a:p>
            <a:pPr>
              <a:lnSpc>
                <a:spcPct val="90000"/>
              </a:lnSpc>
            </a:pPr>
            <a:r>
              <a:rPr lang="en-US" altLang="en-US" dirty="0">
                <a:ea typeface="ＭＳ Ｐゴシック" pitchFamily="34" charset="-128"/>
              </a:rPr>
              <a:t>Other: ototoxicity (high dose </a:t>
            </a:r>
            <a:r>
              <a:rPr lang="en-US" altLang="en-US" dirty="0" err="1">
                <a:ea typeface="ＭＳ Ｐゴシック" pitchFamily="34" charset="-128"/>
              </a:rPr>
              <a:t>erythro</a:t>
            </a:r>
            <a:r>
              <a:rPr lang="en-US" altLang="en-US" dirty="0">
                <a:ea typeface="ＭＳ Ｐゴシック" pitchFamily="34" charset="-128"/>
              </a:rPr>
              <a:t> in patients with RI); </a:t>
            </a:r>
            <a:r>
              <a:rPr lang="en-US" altLang="en-US" dirty="0" err="1">
                <a:ea typeface="ＭＳ Ｐゴシック" pitchFamily="34" charset="-128"/>
              </a:rPr>
              <a:t>QTc</a:t>
            </a:r>
            <a:r>
              <a:rPr lang="en-US" altLang="en-US" dirty="0">
                <a:ea typeface="ＭＳ Ｐゴシック" pitchFamily="34" charset="-128"/>
              </a:rPr>
              <a:t> prolongation; allergy</a:t>
            </a:r>
          </a:p>
          <a:p>
            <a:endParaRPr lang="en-US" dirty="0"/>
          </a:p>
        </p:txBody>
      </p:sp>
    </p:spTree>
    <p:extLst>
      <p:ext uri="{BB962C8B-B14F-4D97-AF65-F5344CB8AC3E}">
        <p14:creationId xmlns:p14="http://schemas.microsoft.com/office/powerpoint/2010/main" val="2926774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5400" dirty="0">
                <a:ea typeface="ＭＳ Ｐゴシック" pitchFamily="34" charset="-128"/>
              </a:rPr>
              <a:t>Macrolides</a:t>
            </a:r>
            <a:br>
              <a:rPr lang="en-US" altLang="en-US" sz="5400" dirty="0">
                <a:ea typeface="ＭＳ Ｐゴシック" pitchFamily="34" charset="-128"/>
              </a:rPr>
            </a:br>
            <a:r>
              <a:rPr lang="en-US" altLang="en-US" dirty="0">
                <a:ea typeface="ＭＳ Ｐゴシック" pitchFamily="34" charset="-128"/>
              </a:rPr>
              <a:t>Drug Interactions</a:t>
            </a:r>
            <a:endParaRPr lang="en-US" dirty="0"/>
          </a:p>
        </p:txBody>
      </p:sp>
      <p:sp>
        <p:nvSpPr>
          <p:cNvPr id="3" name="Content Placeholder 2"/>
          <p:cNvSpPr>
            <a:spLocks noGrp="1"/>
          </p:cNvSpPr>
          <p:nvPr>
            <p:ph idx="1"/>
          </p:nvPr>
        </p:nvSpPr>
        <p:spPr/>
        <p:txBody>
          <a:bodyPr/>
          <a:lstStyle/>
          <a:p>
            <a:pPr>
              <a:lnSpc>
                <a:spcPct val="90000"/>
              </a:lnSpc>
              <a:buSzPct val="110000"/>
              <a:buNone/>
            </a:pPr>
            <a:r>
              <a:rPr lang="en-US" altLang="en-US" dirty="0">
                <a:solidFill>
                  <a:srgbClr val="66FFFF"/>
                </a:solidFill>
                <a:ea typeface="ＭＳ Ｐゴシック" pitchFamily="34" charset="-128"/>
              </a:rPr>
              <a:t>Erythromycin</a:t>
            </a:r>
            <a:r>
              <a:rPr lang="en-US" altLang="en-US" dirty="0">
                <a:ea typeface="ＭＳ Ｐゴシック" pitchFamily="34" charset="-128"/>
              </a:rPr>
              <a:t> and </a:t>
            </a:r>
            <a:r>
              <a:rPr lang="en-US" altLang="en-US" dirty="0">
                <a:solidFill>
                  <a:srgbClr val="66FFFF"/>
                </a:solidFill>
                <a:ea typeface="ＭＳ Ｐゴシック" pitchFamily="34" charset="-128"/>
              </a:rPr>
              <a:t>Clarithromycin</a:t>
            </a:r>
            <a:r>
              <a:rPr lang="en-US" altLang="en-US" dirty="0">
                <a:ea typeface="ＭＳ Ｐゴシック" pitchFamily="34" charset="-128"/>
              </a:rPr>
              <a:t> ONLY– are</a:t>
            </a:r>
            <a:r>
              <a:rPr lang="en-US" altLang="en-US" b="1" i="1" dirty="0">
                <a:solidFill>
                  <a:srgbClr val="00FF00"/>
                </a:solidFill>
                <a:ea typeface="ＭＳ Ｐゴシック" pitchFamily="34" charset="-128"/>
              </a:rPr>
              <a:t> inhibitors</a:t>
            </a:r>
            <a:r>
              <a:rPr lang="en-US" altLang="en-US" dirty="0">
                <a:ea typeface="ＭＳ Ｐゴシック" pitchFamily="34" charset="-128"/>
              </a:rPr>
              <a:t> of cytochrome p450 system in the liver; may increase concentrations of:</a:t>
            </a:r>
          </a:p>
          <a:p>
            <a:pPr>
              <a:lnSpc>
                <a:spcPct val="90000"/>
              </a:lnSpc>
              <a:buSzPct val="110000"/>
              <a:buNone/>
            </a:pPr>
            <a:r>
              <a:rPr lang="en-US" altLang="en-US" dirty="0">
                <a:ea typeface="ＭＳ Ｐゴシック" pitchFamily="34" charset="-128"/>
              </a:rPr>
              <a:t>  </a:t>
            </a:r>
            <a:endParaRPr lang="en-US" altLang="en-US" dirty="0">
              <a:solidFill>
                <a:srgbClr val="66FFFF"/>
              </a:solidFill>
              <a:ea typeface="ＭＳ Ｐゴシック" pitchFamily="34" charset="-128"/>
            </a:endParaRPr>
          </a:p>
          <a:p>
            <a:pPr lvl="1">
              <a:lnSpc>
                <a:spcPct val="90000"/>
              </a:lnSpc>
              <a:buClr>
                <a:srgbClr val="66FFFF"/>
              </a:buClr>
              <a:buSzPct val="80000"/>
              <a:buNone/>
            </a:pPr>
            <a:r>
              <a:rPr lang="en-US" altLang="en-US" dirty="0">
                <a:ea typeface="ＭＳ Ｐゴシック" pitchFamily="34" charset="-128"/>
              </a:rPr>
              <a:t>	Theophylline		Digoxin, </a:t>
            </a:r>
            <a:r>
              <a:rPr lang="en-US" altLang="en-US" dirty="0" err="1">
                <a:ea typeface="ＭＳ Ｐゴシック" pitchFamily="34" charset="-128"/>
              </a:rPr>
              <a:t>Disopyramide</a:t>
            </a:r>
            <a:r>
              <a:rPr lang="en-US" altLang="en-US" dirty="0">
                <a:ea typeface="ＭＳ Ｐゴシック" pitchFamily="34" charset="-128"/>
              </a:rPr>
              <a:t>	</a:t>
            </a:r>
          </a:p>
          <a:p>
            <a:pPr lvl="1">
              <a:lnSpc>
                <a:spcPct val="90000"/>
              </a:lnSpc>
              <a:buClr>
                <a:srgbClr val="66FFFF"/>
              </a:buClr>
              <a:buSzPct val="80000"/>
              <a:buNone/>
            </a:pPr>
            <a:r>
              <a:rPr lang="en-US" altLang="en-US" dirty="0">
                <a:ea typeface="ＭＳ Ｐゴシック" pitchFamily="34" charset="-128"/>
              </a:rPr>
              <a:t>	Carbamazepine	</a:t>
            </a:r>
            <a:r>
              <a:rPr lang="en-US" altLang="en-US" dirty="0" err="1">
                <a:ea typeface="ＭＳ Ｐゴシック" pitchFamily="34" charset="-128"/>
              </a:rPr>
              <a:t>Valproic</a:t>
            </a:r>
            <a:r>
              <a:rPr lang="en-US" altLang="en-US" dirty="0">
                <a:ea typeface="ＭＳ Ｐゴシック" pitchFamily="34" charset="-128"/>
              </a:rPr>
              <a:t> acid</a:t>
            </a:r>
          </a:p>
          <a:p>
            <a:pPr lvl="1">
              <a:lnSpc>
                <a:spcPct val="90000"/>
              </a:lnSpc>
              <a:buClr>
                <a:srgbClr val="66FFFF"/>
              </a:buClr>
              <a:buSzPct val="80000"/>
              <a:buNone/>
            </a:pPr>
            <a:r>
              <a:rPr lang="en-US" altLang="en-US" dirty="0">
                <a:ea typeface="ＭＳ Ｐゴシック" pitchFamily="34" charset="-128"/>
              </a:rPr>
              <a:t>	Cyclosporine		</a:t>
            </a:r>
            <a:r>
              <a:rPr lang="en-US" altLang="en-US" dirty="0" err="1">
                <a:ea typeface="ＭＳ Ｐゴシック" pitchFamily="34" charset="-128"/>
              </a:rPr>
              <a:t>Terfenadine</a:t>
            </a:r>
            <a:r>
              <a:rPr lang="en-US" altLang="en-US" dirty="0">
                <a:ea typeface="ＭＳ Ｐゴシック" pitchFamily="34" charset="-128"/>
              </a:rPr>
              <a:t>, </a:t>
            </a:r>
            <a:r>
              <a:rPr lang="en-US" altLang="en-US" dirty="0" err="1">
                <a:ea typeface="ＭＳ Ｐゴシック" pitchFamily="34" charset="-128"/>
              </a:rPr>
              <a:t>Astemizole</a:t>
            </a:r>
            <a:endParaRPr lang="en-US" altLang="en-US" dirty="0">
              <a:ea typeface="ＭＳ Ｐゴシック" pitchFamily="34" charset="-128"/>
            </a:endParaRPr>
          </a:p>
          <a:p>
            <a:pPr lvl="1">
              <a:lnSpc>
                <a:spcPct val="90000"/>
              </a:lnSpc>
              <a:buClr>
                <a:srgbClr val="66FFFF"/>
              </a:buClr>
              <a:buSzPct val="80000"/>
              <a:buNone/>
            </a:pPr>
            <a:r>
              <a:rPr lang="en-US" altLang="en-US" dirty="0">
                <a:ea typeface="ＭＳ Ｐゴシック" pitchFamily="34" charset="-128"/>
              </a:rPr>
              <a:t>	Phenytoin		</a:t>
            </a:r>
            <a:r>
              <a:rPr lang="en-US" altLang="en-US" dirty="0" err="1">
                <a:ea typeface="ＭＳ Ｐゴシック" pitchFamily="34" charset="-128"/>
              </a:rPr>
              <a:t>Cisapride</a:t>
            </a:r>
            <a:endParaRPr lang="en-US" altLang="en-US" dirty="0">
              <a:ea typeface="ＭＳ Ｐゴシック" pitchFamily="34" charset="-128"/>
            </a:endParaRPr>
          </a:p>
          <a:p>
            <a:pPr lvl="1">
              <a:lnSpc>
                <a:spcPct val="90000"/>
              </a:lnSpc>
              <a:buClr>
                <a:srgbClr val="66FFFF"/>
              </a:buClr>
              <a:buSzPct val="80000"/>
              <a:buNone/>
            </a:pPr>
            <a:r>
              <a:rPr lang="en-US" altLang="en-US" dirty="0">
                <a:ea typeface="ＭＳ Ｐゴシック" pitchFamily="34" charset="-128"/>
              </a:rPr>
              <a:t>	Warfarin		Ergot alkaloids</a:t>
            </a:r>
          </a:p>
          <a:p>
            <a:endParaRPr lang="en-US" dirty="0"/>
          </a:p>
        </p:txBody>
      </p:sp>
    </p:spTree>
    <p:extLst>
      <p:ext uri="{BB962C8B-B14F-4D97-AF65-F5344CB8AC3E}">
        <p14:creationId xmlns:p14="http://schemas.microsoft.com/office/powerpoint/2010/main" val="3755877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Macrolide Spectrum of Activity</a:t>
            </a:r>
            <a:endParaRPr lang="en-US" dirty="0"/>
          </a:p>
        </p:txBody>
      </p:sp>
      <p:sp>
        <p:nvSpPr>
          <p:cNvPr id="3" name="Content Placeholder 2"/>
          <p:cNvSpPr>
            <a:spLocks noGrp="1"/>
          </p:cNvSpPr>
          <p:nvPr>
            <p:ph idx="1"/>
          </p:nvPr>
        </p:nvSpPr>
        <p:spPr/>
        <p:txBody>
          <a:bodyPr/>
          <a:lstStyle/>
          <a:p>
            <a:pPr>
              <a:buNone/>
            </a:pPr>
            <a:r>
              <a:rPr lang="en-US" altLang="en-US" b="1" u="sng" dirty="0">
                <a:ea typeface="ＭＳ Ｐゴシック" pitchFamily="34" charset="-128"/>
              </a:rPr>
              <a:t>Gram-Positive Aerobes</a:t>
            </a:r>
            <a:r>
              <a:rPr lang="en-US" altLang="en-US" dirty="0">
                <a:ea typeface="ＭＳ Ｐゴシック" pitchFamily="34" charset="-128"/>
              </a:rPr>
              <a:t> – erythromycin and clarithromycin display the best activity </a:t>
            </a:r>
          </a:p>
          <a:p>
            <a:pPr>
              <a:buNone/>
            </a:pPr>
            <a:r>
              <a:rPr lang="en-US" altLang="en-US" dirty="0">
                <a:ea typeface="ＭＳ Ｐゴシック" pitchFamily="34" charset="-128"/>
              </a:rPr>
              <a:t>			</a:t>
            </a:r>
            <a:r>
              <a:rPr lang="en-US" altLang="en-US" sz="2800" dirty="0">
                <a:ea typeface="ＭＳ Ｐゴシック" pitchFamily="34" charset="-128"/>
              </a:rPr>
              <a:t>(</a:t>
            </a:r>
            <a:r>
              <a:rPr lang="en-US" altLang="en-US" sz="2800" dirty="0" err="1">
                <a:ea typeface="ＭＳ Ｐゴシック" pitchFamily="34" charset="-128"/>
              </a:rPr>
              <a:t>Clarithro</a:t>
            </a:r>
            <a:r>
              <a:rPr lang="en-US" altLang="en-US" sz="2800" dirty="0">
                <a:ea typeface="ＭＳ Ｐゴシック" pitchFamily="34" charset="-128"/>
              </a:rPr>
              <a:t>&gt;</a:t>
            </a:r>
            <a:r>
              <a:rPr lang="en-US" altLang="en-US" sz="2800" dirty="0" err="1">
                <a:ea typeface="ＭＳ Ｐゴシック" pitchFamily="34" charset="-128"/>
              </a:rPr>
              <a:t>Erythro</a:t>
            </a:r>
            <a:r>
              <a:rPr lang="en-US" altLang="en-US" sz="2800" dirty="0">
                <a:ea typeface="ＭＳ Ｐゴシック" pitchFamily="34" charset="-128"/>
              </a:rPr>
              <a:t>&gt;</a:t>
            </a:r>
            <a:r>
              <a:rPr lang="en-US" altLang="en-US" sz="2800" dirty="0" err="1">
                <a:ea typeface="ＭＳ Ｐゴシック" pitchFamily="34" charset="-128"/>
              </a:rPr>
              <a:t>Azithro</a:t>
            </a:r>
            <a:r>
              <a:rPr lang="en-US" altLang="en-US" sz="2800" dirty="0">
                <a:ea typeface="ＭＳ Ｐゴシック" pitchFamily="34" charset="-128"/>
              </a:rPr>
              <a:t>)</a:t>
            </a:r>
          </a:p>
          <a:p>
            <a:pPr lvl="2"/>
            <a:r>
              <a:rPr lang="en-US" altLang="en-US" dirty="0">
                <a:ea typeface="ＭＳ Ｐゴシック" pitchFamily="34" charset="-128"/>
              </a:rPr>
              <a:t>Methicillin-susceptible </a:t>
            </a:r>
            <a:r>
              <a:rPr lang="en-US" altLang="en-US" i="1" dirty="0">
                <a:ea typeface="ＭＳ Ｐゴシック" pitchFamily="34" charset="-128"/>
              </a:rPr>
              <a:t>Staphylococcus </a:t>
            </a:r>
            <a:r>
              <a:rPr lang="en-US" altLang="en-US" i="1" dirty="0" err="1">
                <a:ea typeface="ＭＳ Ｐゴシック" pitchFamily="34" charset="-128"/>
              </a:rPr>
              <a:t>aureus</a:t>
            </a:r>
            <a:endParaRPr lang="en-US" altLang="en-US" i="1" dirty="0">
              <a:ea typeface="ＭＳ Ｐゴシック" pitchFamily="34" charset="-128"/>
            </a:endParaRPr>
          </a:p>
          <a:p>
            <a:pPr lvl="2"/>
            <a:r>
              <a:rPr lang="en-US" altLang="en-US" i="1" dirty="0">
                <a:ea typeface="ＭＳ Ｐゴシック" pitchFamily="34" charset="-128"/>
              </a:rPr>
              <a:t>Streptococcus </a:t>
            </a:r>
            <a:r>
              <a:rPr lang="en-US" altLang="en-US" i="1" dirty="0" err="1">
                <a:ea typeface="ＭＳ Ｐゴシック" pitchFamily="34" charset="-128"/>
              </a:rPr>
              <a:t>pneumoniae</a:t>
            </a:r>
            <a:r>
              <a:rPr lang="en-US" altLang="en-US" i="1" dirty="0">
                <a:ea typeface="ＭＳ Ｐゴシック" pitchFamily="34" charset="-128"/>
              </a:rPr>
              <a:t> </a:t>
            </a:r>
            <a:r>
              <a:rPr lang="en-US" altLang="en-US" dirty="0">
                <a:ea typeface="ＭＳ Ｐゴシック" pitchFamily="34" charset="-128"/>
              </a:rPr>
              <a:t>(only PSSP) – resistance is developing</a:t>
            </a:r>
          </a:p>
          <a:p>
            <a:pPr lvl="2"/>
            <a:r>
              <a:rPr lang="en-US" altLang="en-US" dirty="0">
                <a:ea typeface="ＭＳ Ｐゴシック" pitchFamily="34" charset="-128"/>
              </a:rPr>
              <a:t>Group A/B/C/G and </a:t>
            </a:r>
            <a:r>
              <a:rPr lang="en-US" altLang="en-US" dirty="0" err="1">
                <a:ea typeface="ＭＳ Ｐゴシック" pitchFamily="34" charset="-128"/>
              </a:rPr>
              <a:t>viridans</a:t>
            </a:r>
            <a:r>
              <a:rPr lang="en-US" altLang="en-US" dirty="0">
                <a:ea typeface="ＭＳ Ｐゴシック" pitchFamily="34" charset="-128"/>
              </a:rPr>
              <a:t> streptococci</a:t>
            </a:r>
          </a:p>
          <a:p>
            <a:pPr lvl="2"/>
            <a:r>
              <a:rPr lang="en-US" altLang="en-US" i="1" dirty="0">
                <a:ea typeface="ＭＳ Ｐゴシック" pitchFamily="34" charset="-128"/>
              </a:rPr>
              <a:t>Bacillus sp., </a:t>
            </a:r>
            <a:r>
              <a:rPr lang="en-US" altLang="en-US" i="1" dirty="0" err="1">
                <a:ea typeface="ＭＳ Ｐゴシック" pitchFamily="34" charset="-128"/>
              </a:rPr>
              <a:t>Corynebacterium</a:t>
            </a:r>
            <a:r>
              <a:rPr lang="en-US" altLang="en-US" i="1" dirty="0">
                <a:ea typeface="ＭＳ Ｐゴシック" pitchFamily="34" charset="-128"/>
              </a:rPr>
              <a:t> sp.</a:t>
            </a:r>
            <a:r>
              <a:rPr lang="en-US" altLang="en-US" dirty="0">
                <a:ea typeface="ＭＳ Ｐゴシック" pitchFamily="34" charset="-128"/>
              </a:rPr>
              <a:t> 	</a:t>
            </a:r>
          </a:p>
          <a:p>
            <a:pPr lvl="2">
              <a:buNone/>
            </a:pPr>
            <a:r>
              <a:rPr lang="en-US" altLang="en-US" sz="2800" b="1" dirty="0">
                <a:ea typeface="ＭＳ Ｐゴシック" pitchFamily="34" charset="-128"/>
              </a:rPr>
              <a:t>	 		</a:t>
            </a:r>
            <a:r>
              <a:rPr lang="en-US" altLang="en-US" dirty="0">
                <a:ea typeface="ＭＳ Ｐゴシック" pitchFamily="34" charset="-128"/>
              </a:rPr>
              <a:t>	</a:t>
            </a:r>
            <a:r>
              <a:rPr lang="en-US" altLang="en-US" b="1" dirty="0">
                <a:ea typeface="ＭＳ Ｐゴシック" pitchFamily="34" charset="-128"/>
              </a:rPr>
              <a:t>     		</a:t>
            </a:r>
          </a:p>
          <a:p>
            <a:endParaRPr lang="en-US" dirty="0"/>
          </a:p>
        </p:txBody>
      </p:sp>
    </p:spTree>
    <p:extLst>
      <p:ext uri="{BB962C8B-B14F-4D97-AF65-F5344CB8AC3E}">
        <p14:creationId xmlns:p14="http://schemas.microsoft.com/office/powerpoint/2010/main" val="1794572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Macrolide Spectrum of Activity</a:t>
            </a:r>
            <a:endParaRPr lang="en-US" dirty="0"/>
          </a:p>
        </p:txBody>
      </p:sp>
      <p:sp>
        <p:nvSpPr>
          <p:cNvPr id="3" name="Content Placeholder 2"/>
          <p:cNvSpPr>
            <a:spLocks noGrp="1"/>
          </p:cNvSpPr>
          <p:nvPr>
            <p:ph idx="1"/>
          </p:nvPr>
        </p:nvSpPr>
        <p:spPr/>
        <p:txBody>
          <a:bodyPr/>
          <a:lstStyle/>
          <a:p>
            <a:pPr>
              <a:buNone/>
            </a:pPr>
            <a:r>
              <a:rPr lang="en-US" altLang="en-US" b="1" u="sng" dirty="0">
                <a:solidFill>
                  <a:srgbClr val="00FF00"/>
                </a:solidFill>
                <a:ea typeface="ＭＳ Ｐゴシック" pitchFamily="34" charset="-128"/>
              </a:rPr>
              <a:t>Gram-Negative Aerobes</a:t>
            </a:r>
            <a:r>
              <a:rPr lang="en-US" altLang="en-US" dirty="0">
                <a:ea typeface="ＭＳ Ｐゴシック" pitchFamily="34" charset="-128"/>
              </a:rPr>
              <a:t> – newer macrolides with enhanced activity 						</a:t>
            </a:r>
            <a:r>
              <a:rPr lang="en-US" altLang="en-US" dirty="0">
                <a:solidFill>
                  <a:srgbClr val="00FF00"/>
                </a:solidFill>
                <a:ea typeface="ＭＳ Ｐゴシック" pitchFamily="34" charset="-128"/>
              </a:rPr>
              <a:t>(</a:t>
            </a:r>
            <a:r>
              <a:rPr lang="en-US" altLang="en-US" dirty="0" err="1">
                <a:solidFill>
                  <a:srgbClr val="00FF00"/>
                </a:solidFill>
                <a:ea typeface="ＭＳ Ｐゴシック" pitchFamily="34" charset="-128"/>
              </a:rPr>
              <a:t>Azithro</a:t>
            </a:r>
            <a:r>
              <a:rPr lang="en-US" altLang="en-US" dirty="0">
                <a:solidFill>
                  <a:srgbClr val="00FF00"/>
                </a:solidFill>
                <a:ea typeface="ＭＳ Ｐゴシック" pitchFamily="34" charset="-128"/>
              </a:rPr>
              <a:t>&gt;</a:t>
            </a:r>
            <a:r>
              <a:rPr lang="en-US" altLang="en-US" dirty="0" err="1">
                <a:solidFill>
                  <a:srgbClr val="00FF00"/>
                </a:solidFill>
                <a:ea typeface="ＭＳ Ｐゴシック" pitchFamily="34" charset="-128"/>
              </a:rPr>
              <a:t>Clarithro</a:t>
            </a:r>
            <a:r>
              <a:rPr lang="en-US" altLang="en-US" dirty="0">
                <a:solidFill>
                  <a:srgbClr val="00FF00"/>
                </a:solidFill>
                <a:ea typeface="ＭＳ Ｐゴシック" pitchFamily="34" charset="-128"/>
              </a:rPr>
              <a:t>&gt;</a:t>
            </a:r>
            <a:r>
              <a:rPr lang="en-US" altLang="en-US" dirty="0" err="1">
                <a:solidFill>
                  <a:srgbClr val="00FF00"/>
                </a:solidFill>
                <a:ea typeface="ＭＳ Ｐゴシック" pitchFamily="34" charset="-128"/>
              </a:rPr>
              <a:t>Erythro</a:t>
            </a:r>
            <a:r>
              <a:rPr lang="en-US" altLang="en-US" dirty="0">
                <a:solidFill>
                  <a:srgbClr val="00FF00"/>
                </a:solidFill>
                <a:ea typeface="ＭＳ Ｐゴシック" pitchFamily="34" charset="-128"/>
              </a:rPr>
              <a:t>)</a:t>
            </a:r>
          </a:p>
          <a:p>
            <a:pPr>
              <a:buNone/>
            </a:pPr>
            <a:endParaRPr lang="en-US" altLang="en-US" dirty="0">
              <a:solidFill>
                <a:srgbClr val="00FF00"/>
              </a:solidFill>
              <a:ea typeface="ＭＳ Ｐゴシック" pitchFamily="34" charset="-128"/>
            </a:endParaRPr>
          </a:p>
          <a:p>
            <a:pPr lvl="1">
              <a:buFontTx/>
              <a:buChar char="•"/>
            </a:pPr>
            <a:r>
              <a:rPr lang="en-US" altLang="en-US" i="1" dirty="0">
                <a:ea typeface="ＭＳ Ｐゴシック" pitchFamily="34" charset="-128"/>
              </a:rPr>
              <a:t>H. </a:t>
            </a:r>
            <a:r>
              <a:rPr lang="en-US" altLang="en-US" i="1" dirty="0" err="1">
                <a:ea typeface="ＭＳ Ｐゴシック" pitchFamily="34" charset="-128"/>
              </a:rPr>
              <a:t>influenzae</a:t>
            </a:r>
            <a:r>
              <a:rPr lang="en-US" altLang="en-US" i="1" dirty="0">
                <a:ea typeface="ＭＳ Ｐゴシック" pitchFamily="34" charset="-128"/>
              </a:rPr>
              <a:t> </a:t>
            </a:r>
            <a:r>
              <a:rPr lang="en-US" altLang="en-US" dirty="0">
                <a:ea typeface="ＭＳ Ｐゴシック" pitchFamily="34" charset="-128"/>
              </a:rPr>
              <a:t>(not </a:t>
            </a:r>
            <a:r>
              <a:rPr lang="en-US" altLang="en-US" dirty="0" err="1">
                <a:ea typeface="ＭＳ Ｐゴシック" pitchFamily="34" charset="-128"/>
              </a:rPr>
              <a:t>erythro</a:t>
            </a:r>
            <a:r>
              <a:rPr lang="en-US" altLang="en-US" dirty="0">
                <a:ea typeface="ＭＳ Ｐゴシック" pitchFamily="34" charset="-128"/>
              </a:rPr>
              <a:t>)</a:t>
            </a:r>
            <a:r>
              <a:rPr lang="en-US" altLang="en-US" i="1" dirty="0">
                <a:ea typeface="ＭＳ Ｐゴシック" pitchFamily="34" charset="-128"/>
              </a:rPr>
              <a:t>, M. </a:t>
            </a:r>
            <a:r>
              <a:rPr lang="en-US" altLang="en-US" i="1" dirty="0" err="1">
                <a:ea typeface="ＭＳ Ｐゴシック" pitchFamily="34" charset="-128"/>
              </a:rPr>
              <a:t>catarrhalis</a:t>
            </a:r>
            <a:r>
              <a:rPr lang="en-US" altLang="en-US" i="1" dirty="0">
                <a:ea typeface="ＭＳ Ｐゴシック" pitchFamily="34" charset="-128"/>
              </a:rPr>
              <a:t>, Neisseria sp., Campylobacter </a:t>
            </a:r>
            <a:r>
              <a:rPr lang="en-US" altLang="en-US" i="1" dirty="0" err="1">
                <a:ea typeface="ＭＳ Ｐゴシック" pitchFamily="34" charset="-128"/>
              </a:rPr>
              <a:t>jejuni</a:t>
            </a:r>
            <a:r>
              <a:rPr lang="en-US" altLang="en-US" i="1" dirty="0">
                <a:ea typeface="ＭＳ Ｐゴシック" pitchFamily="34" charset="-128"/>
              </a:rPr>
              <a:t>, </a:t>
            </a:r>
            <a:r>
              <a:rPr lang="en-US" altLang="en-US" i="1" dirty="0" err="1">
                <a:ea typeface="ＭＳ Ｐゴシック" pitchFamily="34" charset="-128"/>
              </a:rPr>
              <a:t>Bordetella</a:t>
            </a:r>
            <a:r>
              <a:rPr lang="en-US" altLang="en-US" i="1" dirty="0">
                <a:ea typeface="ＭＳ Ｐゴシック" pitchFamily="34" charset="-128"/>
              </a:rPr>
              <a:t> pertussis</a:t>
            </a:r>
          </a:p>
          <a:p>
            <a:pPr lvl="1">
              <a:buFontTx/>
              <a:buChar char="•"/>
            </a:pPr>
            <a:r>
              <a:rPr lang="en-US" altLang="en-US" dirty="0">
                <a:ea typeface="ＭＳ Ｐゴシック" pitchFamily="34" charset="-128"/>
              </a:rPr>
              <a:t>Do NOT have activity against any </a:t>
            </a:r>
            <a:r>
              <a:rPr lang="en-US" altLang="en-US" i="1" dirty="0" err="1">
                <a:ea typeface="ＭＳ Ｐゴシック" pitchFamily="34" charset="-128"/>
              </a:rPr>
              <a:t>Enterobacteriaceae</a:t>
            </a:r>
            <a:r>
              <a:rPr lang="en-US" altLang="en-US" i="1" dirty="0">
                <a:ea typeface="ＭＳ Ｐゴシック" pitchFamily="34" charset="-128"/>
              </a:rPr>
              <a:t> </a:t>
            </a:r>
            <a:r>
              <a:rPr lang="en-US" altLang="en-US" dirty="0">
                <a:ea typeface="ＭＳ Ｐゴシック" pitchFamily="34" charset="-128"/>
              </a:rPr>
              <a:t>or </a:t>
            </a:r>
            <a:r>
              <a:rPr lang="en-US" altLang="en-US" i="1" dirty="0">
                <a:ea typeface="ＭＳ Ｐゴシック" pitchFamily="34" charset="-128"/>
              </a:rPr>
              <a:t>Pseudomonas</a:t>
            </a:r>
            <a:endParaRPr lang="en-US" altLang="en-US" b="1" u="sng" dirty="0">
              <a:solidFill>
                <a:srgbClr val="00FF00"/>
              </a:solidFill>
              <a:ea typeface="ＭＳ Ｐゴシック" pitchFamily="34" charset="-128"/>
            </a:endParaRPr>
          </a:p>
          <a:p>
            <a:endParaRPr lang="en-US" dirty="0"/>
          </a:p>
        </p:txBody>
      </p:sp>
    </p:spTree>
    <p:extLst>
      <p:ext uri="{BB962C8B-B14F-4D97-AF65-F5344CB8AC3E}">
        <p14:creationId xmlns:p14="http://schemas.microsoft.com/office/powerpoint/2010/main" val="25468670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Macrolide Spectrum of Activity</a:t>
            </a:r>
            <a:endParaRPr lang="en-US" dirty="0"/>
          </a:p>
        </p:txBody>
      </p:sp>
      <p:sp>
        <p:nvSpPr>
          <p:cNvPr id="3" name="Content Placeholder 2"/>
          <p:cNvSpPr>
            <a:spLocks noGrp="1"/>
          </p:cNvSpPr>
          <p:nvPr>
            <p:ph idx="1"/>
          </p:nvPr>
        </p:nvSpPr>
        <p:spPr/>
        <p:txBody>
          <a:bodyPr>
            <a:normAutofit lnSpcReduction="10000"/>
          </a:bodyPr>
          <a:lstStyle/>
          <a:p>
            <a:pPr>
              <a:buNone/>
            </a:pPr>
            <a:r>
              <a:rPr lang="en-US" altLang="en-US" sz="2800" b="1" u="sng" dirty="0">
                <a:solidFill>
                  <a:srgbClr val="00FF00"/>
                </a:solidFill>
                <a:ea typeface="ＭＳ Ｐゴシック" pitchFamily="34" charset="-128"/>
              </a:rPr>
              <a:t>Anaerobes</a:t>
            </a:r>
            <a:r>
              <a:rPr lang="en-US" altLang="en-US" sz="2800" dirty="0">
                <a:ea typeface="ＭＳ Ｐゴシック" pitchFamily="34" charset="-128"/>
              </a:rPr>
              <a:t> – activity against upper airway anaerobes</a:t>
            </a:r>
            <a:endParaRPr lang="en-US" altLang="en-US" sz="2800" i="1" dirty="0">
              <a:ea typeface="ＭＳ Ｐゴシック" pitchFamily="34" charset="-128"/>
            </a:endParaRPr>
          </a:p>
          <a:p>
            <a:pPr>
              <a:buNone/>
            </a:pPr>
            <a:r>
              <a:rPr lang="en-US" altLang="en-US" sz="2800" b="1" u="sng" dirty="0">
                <a:solidFill>
                  <a:srgbClr val="00FF00"/>
                </a:solidFill>
                <a:ea typeface="ＭＳ Ｐゴシック" pitchFamily="34" charset="-128"/>
              </a:rPr>
              <a:t>Atypical Bacteria</a:t>
            </a:r>
            <a:r>
              <a:rPr lang="en-US" altLang="en-US" sz="2800" dirty="0">
                <a:ea typeface="ＭＳ Ｐゴシック" pitchFamily="34" charset="-128"/>
              </a:rPr>
              <a:t> – all macrolides have excellent activity against atypical bacteria including:</a:t>
            </a:r>
          </a:p>
          <a:p>
            <a:pPr lvl="2"/>
            <a:r>
              <a:rPr lang="en-US" altLang="en-US" sz="2000" i="1" dirty="0">
                <a:solidFill>
                  <a:srgbClr val="66FFFF"/>
                </a:solidFill>
                <a:ea typeface="ＭＳ Ｐゴシック" pitchFamily="34" charset="-128"/>
              </a:rPr>
              <a:t>Legionella </a:t>
            </a:r>
            <a:r>
              <a:rPr lang="en-US" altLang="en-US" sz="2000" i="1" dirty="0" err="1">
                <a:solidFill>
                  <a:srgbClr val="66FFFF"/>
                </a:solidFill>
                <a:ea typeface="ＭＳ Ｐゴシック" pitchFamily="34" charset="-128"/>
              </a:rPr>
              <a:t>pneumophila</a:t>
            </a:r>
            <a:r>
              <a:rPr lang="en-US" altLang="en-US" sz="2000" i="1" dirty="0">
                <a:solidFill>
                  <a:srgbClr val="66FFFF"/>
                </a:solidFill>
                <a:ea typeface="ＭＳ Ｐゴシック" pitchFamily="34" charset="-128"/>
              </a:rPr>
              <a:t> - </a:t>
            </a:r>
            <a:r>
              <a:rPr lang="en-US" altLang="en-US" sz="2000" dirty="0">
                <a:solidFill>
                  <a:srgbClr val="66FFFF"/>
                </a:solidFill>
                <a:ea typeface="ＭＳ Ｐゴシック" pitchFamily="34" charset="-128"/>
              </a:rPr>
              <a:t>DOC</a:t>
            </a:r>
          </a:p>
          <a:p>
            <a:pPr lvl="2"/>
            <a:r>
              <a:rPr lang="en-US" altLang="en-US" sz="2000" i="1" dirty="0">
                <a:ea typeface="ＭＳ Ｐゴシック" pitchFamily="34" charset="-128"/>
              </a:rPr>
              <a:t>Chlamydia sp.</a:t>
            </a:r>
          </a:p>
          <a:p>
            <a:pPr lvl="2"/>
            <a:r>
              <a:rPr lang="en-US" altLang="en-US" sz="2000" i="1" dirty="0">
                <a:ea typeface="ＭＳ Ｐゴシック" pitchFamily="34" charset="-128"/>
              </a:rPr>
              <a:t>Mycoplasma sp.</a:t>
            </a:r>
          </a:p>
          <a:p>
            <a:pPr lvl="2"/>
            <a:r>
              <a:rPr lang="en-US" altLang="en-US" sz="2000" i="1" dirty="0" err="1">
                <a:ea typeface="ＭＳ Ｐゴシック" pitchFamily="34" charset="-128"/>
              </a:rPr>
              <a:t>Ureaplasma</a:t>
            </a:r>
            <a:r>
              <a:rPr lang="en-US" altLang="en-US" sz="2000" i="1" dirty="0">
                <a:ea typeface="ＭＳ Ｐゴシック" pitchFamily="34" charset="-128"/>
              </a:rPr>
              <a:t> </a:t>
            </a:r>
            <a:r>
              <a:rPr lang="en-US" altLang="en-US" sz="2000" i="1" dirty="0" err="1">
                <a:ea typeface="ＭＳ Ｐゴシック" pitchFamily="34" charset="-128"/>
              </a:rPr>
              <a:t>urealyticum</a:t>
            </a:r>
            <a:r>
              <a:rPr lang="en-US" altLang="en-US" sz="2000" dirty="0">
                <a:ea typeface="ＭＳ Ｐゴシック" pitchFamily="34" charset="-128"/>
              </a:rPr>
              <a:t>		</a:t>
            </a:r>
          </a:p>
          <a:p>
            <a:pPr>
              <a:buNone/>
            </a:pPr>
            <a:r>
              <a:rPr lang="en-US" altLang="en-US" sz="2800" b="1" u="sng" dirty="0">
                <a:solidFill>
                  <a:srgbClr val="00FF00"/>
                </a:solidFill>
                <a:ea typeface="ＭＳ Ｐゴシック" pitchFamily="34" charset="-128"/>
              </a:rPr>
              <a:t>Other Bacteria</a:t>
            </a:r>
            <a:r>
              <a:rPr lang="en-US" altLang="en-US" sz="2800" dirty="0">
                <a:ea typeface="ＭＳ Ｐゴシック" pitchFamily="34" charset="-128"/>
              </a:rPr>
              <a:t> – </a:t>
            </a:r>
            <a:r>
              <a:rPr lang="en-US" altLang="en-US" sz="2800" i="1" dirty="0">
                <a:ea typeface="ＭＳ Ｐゴシック" pitchFamily="34" charset="-128"/>
              </a:rPr>
              <a:t>Mycobacterium </a:t>
            </a:r>
            <a:r>
              <a:rPr lang="en-US" altLang="en-US" sz="2800" i="1" dirty="0" err="1">
                <a:ea typeface="ＭＳ Ｐゴシック" pitchFamily="34" charset="-128"/>
              </a:rPr>
              <a:t>avium</a:t>
            </a:r>
            <a:r>
              <a:rPr lang="en-US" altLang="en-US" sz="2800" i="1" dirty="0">
                <a:ea typeface="ＭＳ Ｐゴシック" pitchFamily="34" charset="-128"/>
              </a:rPr>
              <a:t> complex </a:t>
            </a:r>
            <a:r>
              <a:rPr lang="en-US" altLang="en-US" sz="2800" dirty="0">
                <a:ea typeface="ＭＳ Ｐゴシック" pitchFamily="34" charset="-128"/>
              </a:rPr>
              <a:t>(MAC – only A and C),  </a:t>
            </a:r>
            <a:r>
              <a:rPr lang="en-US" altLang="en-US" sz="2800" i="1" dirty="0" err="1">
                <a:ea typeface="ＭＳ Ｐゴシック" pitchFamily="34" charset="-128"/>
              </a:rPr>
              <a:t>Treponema</a:t>
            </a:r>
            <a:r>
              <a:rPr lang="en-US" altLang="en-US" sz="2800" i="1" dirty="0">
                <a:ea typeface="ＭＳ Ｐゴシック" pitchFamily="34" charset="-128"/>
              </a:rPr>
              <a:t> </a:t>
            </a:r>
            <a:r>
              <a:rPr lang="en-US" altLang="en-US" sz="2800" i="1" dirty="0" err="1">
                <a:ea typeface="ＭＳ Ｐゴシック" pitchFamily="34" charset="-128"/>
              </a:rPr>
              <a:t>pallidum</a:t>
            </a:r>
            <a:r>
              <a:rPr lang="en-US" altLang="en-US" sz="2800" i="1" dirty="0">
                <a:ea typeface="ＭＳ Ｐゴシック" pitchFamily="34" charset="-128"/>
              </a:rPr>
              <a:t>, Campylobacter, </a:t>
            </a:r>
            <a:r>
              <a:rPr lang="en-US" altLang="en-US" sz="2800" i="1" dirty="0" err="1">
                <a:ea typeface="ＭＳ Ｐゴシック" pitchFamily="34" charset="-128"/>
              </a:rPr>
              <a:t>Borrelia</a:t>
            </a:r>
            <a:r>
              <a:rPr lang="en-US" altLang="en-US" sz="2800" i="1" dirty="0">
                <a:ea typeface="ＭＳ Ｐゴシック" pitchFamily="34" charset="-128"/>
              </a:rPr>
              <a:t>, </a:t>
            </a:r>
            <a:r>
              <a:rPr lang="en-US" altLang="en-US" sz="2800" i="1" dirty="0" err="1">
                <a:ea typeface="ＭＳ Ｐゴシック" pitchFamily="34" charset="-128"/>
              </a:rPr>
              <a:t>Bordetella</a:t>
            </a:r>
            <a:r>
              <a:rPr lang="en-US" altLang="en-US" sz="2800" i="1" dirty="0">
                <a:ea typeface="ＭＳ Ｐゴシック" pitchFamily="34" charset="-128"/>
              </a:rPr>
              <a:t>, </a:t>
            </a:r>
            <a:r>
              <a:rPr lang="en-US" altLang="en-US" sz="2800" i="1" dirty="0" err="1">
                <a:ea typeface="ＭＳ Ｐゴシック" pitchFamily="34" charset="-128"/>
              </a:rPr>
              <a:t>Brucella</a:t>
            </a:r>
            <a:r>
              <a:rPr lang="en-US" altLang="en-US" sz="2800" i="1" dirty="0">
                <a:ea typeface="ＭＳ Ｐゴシック" pitchFamily="34" charset="-128"/>
              </a:rPr>
              <a:t>. </a:t>
            </a:r>
            <a:r>
              <a:rPr lang="en-US" altLang="en-US" sz="2800" i="1" dirty="0" err="1">
                <a:ea typeface="ＭＳ Ｐゴシック" pitchFamily="34" charset="-128"/>
              </a:rPr>
              <a:t>Pasteurella</a:t>
            </a:r>
            <a:r>
              <a:rPr lang="en-US" altLang="en-US" sz="2800" dirty="0">
                <a:ea typeface="ＭＳ Ｐゴシック" pitchFamily="34" charset="-128"/>
              </a:rPr>
              <a:t>		</a:t>
            </a:r>
            <a:endParaRPr lang="en-US" altLang="en-US" sz="2800" b="1" u="sng" dirty="0">
              <a:solidFill>
                <a:srgbClr val="00FF00"/>
              </a:solidFill>
              <a:ea typeface="ＭＳ Ｐゴシック" pitchFamily="34" charset="-128"/>
            </a:endParaRPr>
          </a:p>
          <a:p>
            <a:endParaRPr lang="en-US" dirty="0"/>
          </a:p>
        </p:txBody>
      </p:sp>
    </p:spTree>
    <p:extLst>
      <p:ext uri="{BB962C8B-B14F-4D97-AF65-F5344CB8AC3E}">
        <p14:creationId xmlns:p14="http://schemas.microsoft.com/office/powerpoint/2010/main" val="13287520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dirty="0" err="1"/>
              <a:t>Fluoroquinolones</a:t>
            </a:r>
            <a:r>
              <a:rPr lang="en-US" altLang="en-US" dirty="0"/>
              <a:t> (Quinolones)</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b="1" dirty="0" err="1"/>
              <a:t>Ciproflaxacin</a:t>
            </a:r>
            <a:r>
              <a:rPr lang="en-US" altLang="en-US" b="1" dirty="0"/>
              <a:t> (</a:t>
            </a:r>
            <a:r>
              <a:rPr lang="en-US" altLang="en-US" b="1" dirty="0" err="1"/>
              <a:t>Cipro</a:t>
            </a:r>
            <a:r>
              <a:rPr lang="en-US" altLang="en-US" b="1" dirty="0"/>
              <a:t>), Levofloxacin (</a:t>
            </a:r>
            <a:r>
              <a:rPr lang="en-US" altLang="en-US" b="1" dirty="0" err="1"/>
              <a:t>Levaquin</a:t>
            </a:r>
            <a:r>
              <a:rPr lang="en-US" altLang="en-US" b="1" dirty="0"/>
              <a:t>), </a:t>
            </a:r>
            <a:r>
              <a:rPr lang="en-US" altLang="en-US" b="1" dirty="0" err="1"/>
              <a:t>Ofloxacin</a:t>
            </a:r>
            <a:r>
              <a:rPr lang="en-US" altLang="en-US" b="1" dirty="0"/>
              <a:t> (</a:t>
            </a:r>
            <a:r>
              <a:rPr lang="en-US" altLang="en-US" b="1" dirty="0" err="1"/>
              <a:t>Floxin</a:t>
            </a:r>
            <a:r>
              <a:rPr lang="en-US" altLang="en-US" b="1" dirty="0"/>
              <a:t>), </a:t>
            </a:r>
            <a:r>
              <a:rPr lang="en-US" altLang="en-US" b="1" dirty="0" err="1"/>
              <a:t>Norfloxacin</a:t>
            </a:r>
            <a:r>
              <a:rPr lang="en-US" altLang="en-US" b="1" dirty="0"/>
              <a:t> (</a:t>
            </a:r>
            <a:r>
              <a:rPr lang="en-US" altLang="en-US" b="1" dirty="0" err="1"/>
              <a:t>Noroxin</a:t>
            </a:r>
            <a:r>
              <a:rPr lang="en-US" altLang="en-US" b="1" dirty="0"/>
              <a:t>) - IV or PO</a:t>
            </a:r>
          </a:p>
          <a:p>
            <a:pPr>
              <a:buFontTx/>
              <a:buNone/>
            </a:pPr>
            <a:r>
              <a:rPr lang="en-US" altLang="en-US" dirty="0"/>
              <a:t>  - Interferes w/ synthesis of bacterial DNA</a:t>
            </a:r>
          </a:p>
          <a:p>
            <a:pPr>
              <a:buFontTx/>
              <a:buNone/>
            </a:pPr>
            <a:r>
              <a:rPr lang="en-US" altLang="en-US" dirty="0"/>
              <a:t>  - Bactericidal</a:t>
            </a:r>
          </a:p>
          <a:p>
            <a:pPr>
              <a:buFontTx/>
              <a:buNone/>
            </a:pPr>
            <a:r>
              <a:rPr lang="en-US" altLang="en-US" dirty="0"/>
              <a:t>  - Broad spectrum - gram (-) &amp; gram (+)</a:t>
            </a:r>
          </a:p>
          <a:p>
            <a:pPr>
              <a:buFontTx/>
              <a:buNone/>
            </a:pPr>
            <a:r>
              <a:rPr lang="en-US" altLang="en-US" dirty="0"/>
              <a:t>  - Rx - UTI’s, lower resp. infections, bone &amp; joint infections, GI, skin</a:t>
            </a:r>
          </a:p>
          <a:p>
            <a:pPr>
              <a:buFontTx/>
              <a:buNone/>
            </a:pPr>
            <a:r>
              <a:rPr lang="en-US" altLang="en-US" dirty="0"/>
              <a:t>  - Wide safety margin</a:t>
            </a:r>
          </a:p>
          <a:p>
            <a:pPr>
              <a:buFontTx/>
              <a:buNone/>
            </a:pPr>
            <a:r>
              <a:rPr lang="en-US" altLang="en-US" dirty="0"/>
              <a:t>  - CI - Children &lt; 14 </a:t>
            </a:r>
            <a:r>
              <a:rPr lang="en-US" altLang="en-US" dirty="0" err="1"/>
              <a:t>yrs</a:t>
            </a:r>
            <a:endParaRPr lang="en-US" altLang="en-US" dirty="0"/>
          </a:p>
          <a:p>
            <a:endParaRPr lang="en-US" dirty="0"/>
          </a:p>
        </p:txBody>
      </p:sp>
    </p:spTree>
    <p:extLst>
      <p:ext uri="{BB962C8B-B14F-4D97-AF65-F5344CB8AC3E}">
        <p14:creationId xmlns:p14="http://schemas.microsoft.com/office/powerpoint/2010/main" val="37518082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dirty="0" err="1"/>
              <a:t>Fluoroquinolones</a:t>
            </a:r>
            <a:r>
              <a:rPr lang="en-US" altLang="en-US" dirty="0"/>
              <a:t> (Quinolones)</a:t>
            </a:r>
            <a:endParaRPr lang="en-US" dirty="0"/>
          </a:p>
        </p:txBody>
      </p:sp>
      <p:sp>
        <p:nvSpPr>
          <p:cNvPr id="3" name="Content Placeholder 2"/>
          <p:cNvSpPr>
            <a:spLocks noGrp="1"/>
          </p:cNvSpPr>
          <p:nvPr>
            <p:ph idx="1"/>
          </p:nvPr>
        </p:nvSpPr>
        <p:spPr/>
        <p:txBody>
          <a:bodyPr>
            <a:normAutofit fontScale="92500" lnSpcReduction="10000"/>
          </a:bodyPr>
          <a:lstStyle/>
          <a:p>
            <a:pPr>
              <a:lnSpc>
                <a:spcPct val="90000"/>
              </a:lnSpc>
              <a:buSzPct val="110000"/>
            </a:pPr>
            <a:r>
              <a:rPr lang="en-US" altLang="en-US" sz="2800" dirty="0">
                <a:ea typeface="ＭＳ Ｐゴシック" pitchFamily="34" charset="-128"/>
              </a:rPr>
              <a:t>Gastrointestinal – 5 % </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Nausea, vomiting, diarrhea, dyspepsia</a:t>
            </a:r>
          </a:p>
          <a:p>
            <a:pPr>
              <a:lnSpc>
                <a:spcPct val="90000"/>
              </a:lnSpc>
            </a:pPr>
            <a:r>
              <a:rPr lang="en-US" altLang="en-US" sz="2800" dirty="0">
                <a:ea typeface="ＭＳ Ｐゴシック" pitchFamily="34" charset="-128"/>
              </a:rPr>
              <a:t>Central Nervous System</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Headache, agitation, insomnia, dizziness, rarely, hallucinations and seizures (elderly)</a:t>
            </a:r>
          </a:p>
          <a:p>
            <a:pPr>
              <a:lnSpc>
                <a:spcPct val="90000"/>
              </a:lnSpc>
            </a:pPr>
            <a:r>
              <a:rPr lang="en-US" altLang="en-US" sz="2800" dirty="0">
                <a:ea typeface="ＭＳ Ｐゴシック" pitchFamily="34" charset="-128"/>
              </a:rPr>
              <a:t>Hepatotoxicity</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LFT elevation (led to withdrawal of </a:t>
            </a:r>
            <a:r>
              <a:rPr lang="en-US" altLang="en-US" sz="2400" dirty="0" err="1">
                <a:solidFill>
                  <a:srgbClr val="66FFFF"/>
                </a:solidFill>
                <a:ea typeface="ＭＳ Ｐゴシック" pitchFamily="34" charset="-128"/>
              </a:rPr>
              <a:t>trovafloxacin</a:t>
            </a:r>
            <a:r>
              <a:rPr lang="en-US" altLang="en-US" sz="2400" dirty="0">
                <a:ea typeface="ＭＳ Ｐゴシック" pitchFamily="34" charset="-128"/>
              </a:rPr>
              <a:t>) </a:t>
            </a:r>
          </a:p>
          <a:p>
            <a:pPr>
              <a:lnSpc>
                <a:spcPct val="90000"/>
              </a:lnSpc>
              <a:buSzPct val="110000"/>
            </a:pPr>
            <a:r>
              <a:rPr lang="en-US" altLang="en-US" sz="2800" dirty="0" err="1">
                <a:ea typeface="ＭＳ Ｐゴシック" pitchFamily="34" charset="-128"/>
              </a:rPr>
              <a:t>Phototoxicity</a:t>
            </a:r>
            <a:r>
              <a:rPr lang="en-US" altLang="en-US" sz="2800" dirty="0">
                <a:ea typeface="ＭＳ Ｐゴシック" pitchFamily="34" charset="-128"/>
              </a:rPr>
              <a:t> (uncommon with current FQs)</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More common with older FQs (halogen at position 8)</a:t>
            </a:r>
          </a:p>
          <a:p>
            <a:pPr>
              <a:lnSpc>
                <a:spcPct val="90000"/>
              </a:lnSpc>
            </a:pPr>
            <a:r>
              <a:rPr lang="en-US" altLang="en-US" sz="2800" dirty="0">
                <a:ea typeface="ＭＳ Ｐゴシック" pitchFamily="34" charset="-128"/>
              </a:rPr>
              <a:t>Cardiac</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Variable prolongation in </a:t>
            </a:r>
            <a:r>
              <a:rPr lang="en-US" altLang="en-US" sz="2400" dirty="0" err="1">
                <a:ea typeface="ＭＳ Ｐゴシック" pitchFamily="34" charset="-128"/>
              </a:rPr>
              <a:t>QTc</a:t>
            </a:r>
            <a:r>
              <a:rPr lang="en-US" altLang="en-US" sz="2400" dirty="0">
                <a:ea typeface="ＭＳ Ｐゴシック" pitchFamily="34" charset="-128"/>
              </a:rPr>
              <a:t> interval </a:t>
            </a:r>
          </a:p>
          <a:p>
            <a:pPr lvl="1">
              <a:lnSpc>
                <a:spcPct val="90000"/>
              </a:lnSpc>
              <a:buClr>
                <a:srgbClr val="66FFFF"/>
              </a:buClr>
              <a:buSzPct val="80000"/>
              <a:buFont typeface="Wingdings" pitchFamily="2" charset="2"/>
              <a:buChar char="Ø"/>
            </a:pPr>
            <a:r>
              <a:rPr lang="en-US" altLang="en-US" sz="2400" dirty="0">
                <a:ea typeface="ＭＳ Ｐゴシック" pitchFamily="34" charset="-128"/>
              </a:rPr>
              <a:t>Led to withdrawal of </a:t>
            </a:r>
            <a:r>
              <a:rPr lang="en-US" altLang="en-US" sz="2400" dirty="0" err="1">
                <a:solidFill>
                  <a:srgbClr val="66FFFF"/>
                </a:solidFill>
                <a:ea typeface="ＭＳ Ｐゴシック" pitchFamily="34" charset="-128"/>
              </a:rPr>
              <a:t>grepafloxacin</a:t>
            </a:r>
            <a:r>
              <a:rPr lang="en-US" altLang="en-US" sz="2400" dirty="0">
                <a:solidFill>
                  <a:srgbClr val="66FFFF"/>
                </a:solidFill>
                <a:ea typeface="ＭＳ Ｐゴシック" pitchFamily="34" charset="-128"/>
              </a:rPr>
              <a:t>, </a:t>
            </a:r>
            <a:r>
              <a:rPr lang="en-US" altLang="en-US" sz="2400" dirty="0" err="1">
                <a:solidFill>
                  <a:srgbClr val="66FFFF"/>
                </a:solidFill>
                <a:ea typeface="ＭＳ Ｐゴシック" pitchFamily="34" charset="-128"/>
              </a:rPr>
              <a:t>sparfloxacin</a:t>
            </a:r>
            <a:endParaRPr lang="en-US" altLang="en-US" sz="2400" dirty="0">
              <a:solidFill>
                <a:srgbClr val="66FFFF"/>
              </a:solidFill>
              <a:ea typeface="ＭＳ Ｐゴシック" pitchFamily="34" charset="-128"/>
            </a:endParaRPr>
          </a:p>
          <a:p>
            <a:endParaRPr lang="en-US" dirty="0"/>
          </a:p>
        </p:txBody>
      </p:sp>
    </p:spTree>
    <p:extLst>
      <p:ext uri="{BB962C8B-B14F-4D97-AF65-F5344CB8AC3E}">
        <p14:creationId xmlns:p14="http://schemas.microsoft.com/office/powerpoint/2010/main" val="39614904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dirty="0" err="1"/>
              <a:t>Fluoroquinolones</a:t>
            </a:r>
            <a:r>
              <a:rPr lang="en-US" altLang="en-US" dirty="0"/>
              <a:t> (Quinolones)</a:t>
            </a:r>
            <a:endParaRPr lang="en-US" dirty="0"/>
          </a:p>
        </p:txBody>
      </p:sp>
      <p:sp>
        <p:nvSpPr>
          <p:cNvPr id="3" name="Content Placeholder 2"/>
          <p:cNvSpPr>
            <a:spLocks noGrp="1"/>
          </p:cNvSpPr>
          <p:nvPr>
            <p:ph idx="1"/>
          </p:nvPr>
        </p:nvSpPr>
        <p:spPr/>
        <p:txBody>
          <a:bodyPr>
            <a:normAutofit lnSpcReduction="10000"/>
          </a:bodyPr>
          <a:lstStyle/>
          <a:p>
            <a:pPr>
              <a:buSzPct val="110000"/>
            </a:pPr>
            <a:r>
              <a:rPr lang="en-US" altLang="en-US" dirty="0">
                <a:ea typeface="ＭＳ Ｐゴシック" pitchFamily="34" charset="-128"/>
              </a:rPr>
              <a:t>Articular Damage</a:t>
            </a:r>
          </a:p>
          <a:p>
            <a:pPr lvl="1">
              <a:buClr>
                <a:srgbClr val="66FFFF"/>
              </a:buClr>
              <a:buSzPct val="80000"/>
              <a:buFont typeface="Wingdings" pitchFamily="2" charset="2"/>
              <a:buChar char="Ø"/>
            </a:pPr>
            <a:r>
              <a:rPr lang="en-US" altLang="en-US" dirty="0" err="1">
                <a:ea typeface="ＭＳ Ｐゴシック" pitchFamily="34" charset="-128"/>
              </a:rPr>
              <a:t>Arthopathy</a:t>
            </a:r>
            <a:r>
              <a:rPr lang="en-US" altLang="en-US" dirty="0">
                <a:ea typeface="ＭＳ Ｐゴシック" pitchFamily="34" charset="-128"/>
              </a:rPr>
              <a:t> including articular cartilage damage, </a:t>
            </a:r>
            <a:r>
              <a:rPr lang="en-US" altLang="en-US" dirty="0" err="1">
                <a:ea typeface="ＭＳ Ｐゴシック" pitchFamily="34" charset="-128"/>
              </a:rPr>
              <a:t>arthralgias</a:t>
            </a:r>
            <a:r>
              <a:rPr lang="en-US" altLang="en-US" dirty="0">
                <a:ea typeface="ＭＳ Ｐゴシック" pitchFamily="34" charset="-128"/>
              </a:rPr>
              <a:t>, and joint swelling</a:t>
            </a:r>
          </a:p>
          <a:p>
            <a:pPr lvl="1">
              <a:buClr>
                <a:srgbClr val="66FFFF"/>
              </a:buClr>
              <a:buSzPct val="80000"/>
              <a:buFont typeface="Wingdings" pitchFamily="2" charset="2"/>
              <a:buChar char="Ø"/>
            </a:pPr>
            <a:r>
              <a:rPr lang="en-US" altLang="en-US" dirty="0">
                <a:ea typeface="ＭＳ Ｐゴシック" pitchFamily="34" charset="-128"/>
              </a:rPr>
              <a:t>Observed in toxicology studies in immature dogs</a:t>
            </a:r>
          </a:p>
          <a:p>
            <a:pPr lvl="1">
              <a:buClr>
                <a:srgbClr val="66FFFF"/>
              </a:buClr>
              <a:buSzPct val="80000"/>
              <a:buFont typeface="Wingdings" pitchFamily="2" charset="2"/>
              <a:buChar char="Ø"/>
            </a:pPr>
            <a:r>
              <a:rPr lang="en-US" altLang="en-US" dirty="0">
                <a:solidFill>
                  <a:srgbClr val="99FF33"/>
                </a:solidFill>
                <a:ea typeface="ＭＳ Ｐゴシック" pitchFamily="34" charset="-128"/>
              </a:rPr>
              <a:t>Led to contraindication in </a:t>
            </a:r>
            <a:r>
              <a:rPr lang="en-US" altLang="en-US" b="1" dirty="0">
                <a:solidFill>
                  <a:srgbClr val="99FF33"/>
                </a:solidFill>
                <a:ea typeface="ＭＳ Ｐゴシック" pitchFamily="34" charset="-128"/>
              </a:rPr>
              <a:t>pediatric patients</a:t>
            </a:r>
            <a:r>
              <a:rPr lang="en-US" altLang="en-US" dirty="0">
                <a:solidFill>
                  <a:srgbClr val="99FF33"/>
                </a:solidFill>
                <a:ea typeface="ＭＳ Ｐゴシック" pitchFamily="34" charset="-128"/>
              </a:rPr>
              <a:t> and  pregnant or breastfeeding women</a:t>
            </a:r>
          </a:p>
          <a:p>
            <a:pPr lvl="1">
              <a:buClr>
                <a:srgbClr val="66FFFF"/>
              </a:buClr>
              <a:buSzPct val="80000"/>
              <a:buFont typeface="Wingdings" pitchFamily="2" charset="2"/>
              <a:buChar char="Ø"/>
            </a:pPr>
            <a:r>
              <a:rPr lang="en-US" altLang="en-US" dirty="0">
                <a:ea typeface="ＭＳ Ｐゴシック" pitchFamily="34" charset="-128"/>
              </a:rPr>
              <a:t>Risk versus benefit</a:t>
            </a:r>
          </a:p>
          <a:p>
            <a:r>
              <a:rPr lang="en-US" altLang="en-US" dirty="0">
                <a:ea typeface="ＭＳ Ｐゴシック" pitchFamily="34" charset="-128"/>
              </a:rPr>
              <a:t>Other adverse reactions: tendon rupture, </a:t>
            </a:r>
            <a:r>
              <a:rPr lang="en-US" altLang="en-US" dirty="0" err="1">
                <a:ea typeface="ＭＳ Ｐゴシック" pitchFamily="34" charset="-128"/>
              </a:rPr>
              <a:t>dysglycemias</a:t>
            </a:r>
            <a:r>
              <a:rPr lang="en-US" altLang="en-US" dirty="0">
                <a:ea typeface="ＭＳ Ｐゴシック" pitchFamily="34" charset="-128"/>
              </a:rPr>
              <a:t>, hypersensitivity</a:t>
            </a:r>
          </a:p>
          <a:p>
            <a:pPr lvl="1">
              <a:buClr>
                <a:srgbClr val="66FFFF"/>
              </a:buClr>
              <a:buSzPct val="80000"/>
              <a:buFont typeface="Wingdings" pitchFamily="2" charset="2"/>
              <a:buChar char="Ø"/>
            </a:pPr>
            <a:endParaRPr lang="en-US" altLang="en-US" dirty="0">
              <a:ea typeface="ＭＳ Ｐゴシック" pitchFamily="34" charset="-128"/>
            </a:endParaRPr>
          </a:p>
          <a:p>
            <a:endParaRPr lang="en-US" dirty="0"/>
          </a:p>
        </p:txBody>
      </p:sp>
    </p:spTree>
    <p:extLst>
      <p:ext uri="{BB962C8B-B14F-4D97-AF65-F5344CB8AC3E}">
        <p14:creationId xmlns:p14="http://schemas.microsoft.com/office/powerpoint/2010/main" val="22038964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dirty="0"/>
              <a:t>Sulfonamides</a:t>
            </a:r>
            <a:endParaRPr lang="en-US" dirty="0"/>
          </a:p>
        </p:txBody>
      </p:sp>
      <p:sp>
        <p:nvSpPr>
          <p:cNvPr id="3" name="Content Placeholder 2"/>
          <p:cNvSpPr>
            <a:spLocks noGrp="1"/>
          </p:cNvSpPr>
          <p:nvPr>
            <p:ph idx="1"/>
          </p:nvPr>
        </p:nvSpPr>
        <p:spPr/>
        <p:txBody>
          <a:bodyPr>
            <a:normAutofit fontScale="85000" lnSpcReduction="10000"/>
          </a:bodyPr>
          <a:lstStyle/>
          <a:p>
            <a:r>
              <a:rPr lang="en-US" altLang="en-US" dirty="0"/>
              <a:t>One of the oldest - broad spectrum - gram - &amp; gram +</a:t>
            </a:r>
          </a:p>
          <a:p>
            <a:r>
              <a:rPr lang="en-US" altLang="en-US" dirty="0"/>
              <a:t>First group of drugs used against bacteria</a:t>
            </a:r>
          </a:p>
          <a:p>
            <a:r>
              <a:rPr lang="en-US" altLang="en-US" dirty="0"/>
              <a:t>Bacteriostatic - inhibits bacterial synthesis of folic acid, essential for bacterial growth</a:t>
            </a:r>
          </a:p>
          <a:p>
            <a:r>
              <a:rPr lang="en-US" altLang="en-US" dirty="0"/>
              <a:t>Alt. for people allergic to PCN</a:t>
            </a:r>
          </a:p>
          <a:p>
            <a:r>
              <a:rPr lang="en-US" altLang="en-US" dirty="0"/>
              <a:t>Use - UTI’s, ear infections, newborn eye prophylaxis</a:t>
            </a:r>
          </a:p>
          <a:p>
            <a:pPr>
              <a:buFontTx/>
              <a:buNone/>
            </a:pPr>
            <a:r>
              <a:rPr lang="en-US" altLang="en-US" dirty="0"/>
              <a:t>    - Not effective against viruses or fungi</a:t>
            </a:r>
          </a:p>
          <a:p>
            <a:r>
              <a:rPr lang="en-US" altLang="en-US" dirty="0"/>
              <a:t>PO, </a:t>
            </a:r>
            <a:r>
              <a:rPr lang="en-US" altLang="en-US" dirty="0" err="1"/>
              <a:t>sol’n</a:t>
            </a:r>
            <a:r>
              <a:rPr lang="en-US" altLang="en-US" dirty="0"/>
              <a:t> &amp; ointment for ophthalmic use &amp; cream</a:t>
            </a:r>
          </a:p>
          <a:p>
            <a:pPr>
              <a:buFontTx/>
              <a:buNone/>
            </a:pPr>
            <a:r>
              <a:rPr lang="en-US" altLang="en-US" dirty="0"/>
              <a:t>    - Silver sulfadiazine (</a:t>
            </a:r>
            <a:r>
              <a:rPr lang="en-US" altLang="en-US" dirty="0" err="1"/>
              <a:t>Silvadene</a:t>
            </a:r>
            <a:r>
              <a:rPr lang="en-US" altLang="en-US" dirty="0"/>
              <a:t>) - for burns</a:t>
            </a:r>
          </a:p>
          <a:p>
            <a:endParaRPr lang="en-US" dirty="0"/>
          </a:p>
        </p:txBody>
      </p:sp>
    </p:spTree>
    <p:extLst>
      <p:ext uri="{BB962C8B-B14F-4D97-AF65-F5344CB8AC3E}">
        <p14:creationId xmlns:p14="http://schemas.microsoft.com/office/powerpoint/2010/main" val="10332600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dirty="0"/>
              <a:t>Sulfonamides</a:t>
            </a:r>
            <a:endParaRPr lang="en-US" dirty="0"/>
          </a:p>
        </p:txBody>
      </p:sp>
      <p:sp>
        <p:nvSpPr>
          <p:cNvPr id="3" name="Content Placeholder 2"/>
          <p:cNvSpPr>
            <a:spLocks noGrp="1"/>
          </p:cNvSpPr>
          <p:nvPr>
            <p:ph idx="1"/>
          </p:nvPr>
        </p:nvSpPr>
        <p:spPr/>
        <p:txBody>
          <a:bodyPr>
            <a:normAutofit fontScale="92500" lnSpcReduction="10000"/>
          </a:bodyPr>
          <a:lstStyle/>
          <a:p>
            <a:r>
              <a:rPr lang="en-US" altLang="en-US" u="sng" dirty="0"/>
              <a:t>Special consideration</a:t>
            </a:r>
            <a:r>
              <a:rPr lang="en-US" altLang="en-US" dirty="0"/>
              <a:t> - Drink fluids to prevent </a:t>
            </a:r>
            <a:r>
              <a:rPr lang="en-US" altLang="en-US" dirty="0" err="1"/>
              <a:t>crystalluria</a:t>
            </a:r>
            <a:r>
              <a:rPr lang="en-US" altLang="en-US" dirty="0"/>
              <a:t> (d/t poor water solubility) &amp; hematuria</a:t>
            </a:r>
          </a:p>
          <a:p>
            <a:r>
              <a:rPr lang="en-US" altLang="en-US" dirty="0"/>
              <a:t>SE - </a:t>
            </a:r>
          </a:p>
          <a:p>
            <a:pPr>
              <a:buFontTx/>
              <a:buNone/>
            </a:pPr>
            <a:r>
              <a:rPr lang="en-US" altLang="en-US" dirty="0"/>
              <a:t>   - allergic response - skin rash &amp; itching</a:t>
            </a:r>
          </a:p>
          <a:p>
            <a:pPr>
              <a:buFontTx/>
              <a:buNone/>
            </a:pPr>
            <a:r>
              <a:rPr lang="en-US" altLang="en-US" dirty="0"/>
              <a:t>   - Anaphylaxis not common</a:t>
            </a:r>
          </a:p>
          <a:p>
            <a:pPr>
              <a:buFontTx/>
              <a:buNone/>
            </a:pPr>
            <a:r>
              <a:rPr lang="en-US" altLang="en-US" dirty="0"/>
              <a:t>   - </a:t>
            </a:r>
            <a:r>
              <a:rPr lang="en-US" altLang="en-US" dirty="0" err="1"/>
              <a:t>Bld</a:t>
            </a:r>
            <a:r>
              <a:rPr lang="en-US" altLang="en-US" dirty="0"/>
              <a:t> disorders w/ prolonged use &amp; high doses</a:t>
            </a:r>
          </a:p>
          <a:p>
            <a:pPr>
              <a:buFontTx/>
              <a:buNone/>
            </a:pPr>
            <a:r>
              <a:rPr lang="en-US" altLang="en-US" dirty="0"/>
              <a:t>   - GI disturbances</a:t>
            </a:r>
          </a:p>
          <a:p>
            <a:pPr>
              <a:buFontTx/>
              <a:buNone/>
            </a:pPr>
            <a:r>
              <a:rPr lang="en-US" altLang="en-US" dirty="0"/>
              <a:t>   - Photosensitivity</a:t>
            </a:r>
          </a:p>
          <a:p>
            <a:endParaRPr lang="en-US" dirty="0"/>
          </a:p>
        </p:txBody>
      </p:sp>
    </p:spTree>
    <p:extLst>
      <p:ext uri="{BB962C8B-B14F-4D97-AF65-F5344CB8AC3E}">
        <p14:creationId xmlns:p14="http://schemas.microsoft.com/office/powerpoint/2010/main" val="3589785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sources of drugs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0562429"/>
              </p:ext>
            </p:extLst>
          </p:nvPr>
        </p:nvGraphicFramePr>
        <p:xfrm>
          <a:off x="533400" y="1676400"/>
          <a:ext cx="8229600" cy="5070856"/>
        </p:xfrm>
        <a:graphic>
          <a:graphicData uri="http://schemas.openxmlformats.org/drawingml/2006/table">
            <a:tbl>
              <a:tblPr firstRow="1" bandRow="1">
                <a:tableStyleId>{5C22544A-7EE6-4342-B048-85BDC9FD1C3A}</a:tableStyleId>
              </a:tblPr>
              <a:tblGrid>
                <a:gridCol w="2971800"/>
                <a:gridCol w="5257800"/>
              </a:tblGrid>
              <a:tr h="370840">
                <a:tc>
                  <a:txBody>
                    <a:bodyPr/>
                    <a:lstStyle/>
                    <a:p>
                      <a:r>
                        <a:rPr lang="en-US" dirty="0" smtClean="0"/>
                        <a:t>Source </a:t>
                      </a:r>
                      <a:endParaRPr lang="en-US" dirty="0"/>
                    </a:p>
                  </a:txBody>
                  <a:tcPr/>
                </a:tc>
                <a:tc>
                  <a:txBody>
                    <a:bodyPr/>
                    <a:lstStyle/>
                    <a:p>
                      <a:r>
                        <a:rPr lang="en-US" dirty="0" smtClean="0"/>
                        <a:t>example</a:t>
                      </a:r>
                      <a:endParaRPr lang="en-US" dirty="0"/>
                    </a:p>
                  </a:txBody>
                  <a:tcPr/>
                </a:tc>
              </a:tr>
              <a:tr h="370840">
                <a:tc>
                  <a:txBody>
                    <a:bodyPr/>
                    <a:lstStyle/>
                    <a:p>
                      <a:pPr marL="287338" indent="-287338" algn="l" defTabSz="800100">
                        <a:spcBef>
                          <a:spcPct val="30000"/>
                        </a:spcBef>
                        <a:buClr>
                          <a:srgbClr val="0000FF"/>
                        </a:buClr>
                        <a:buFontTx/>
                        <a:buChar char="•"/>
                      </a:pPr>
                      <a:r>
                        <a:rPr lang="en-US" sz="2800" dirty="0" smtClean="0">
                          <a:solidFill>
                            <a:srgbClr val="000000"/>
                          </a:solidFill>
                          <a:cs typeface="Arial" pitchFamily="34" charset="0"/>
                        </a:rPr>
                        <a:t>Mineral</a:t>
                      </a:r>
                    </a:p>
                    <a:p>
                      <a:pPr marL="0" indent="0" algn="l" defTabSz="800100">
                        <a:spcBef>
                          <a:spcPct val="30000"/>
                        </a:spcBef>
                        <a:buClr>
                          <a:srgbClr val="0000FF"/>
                        </a:buClr>
                        <a:buFontTx/>
                        <a:buNone/>
                      </a:pPr>
                      <a:endParaRPr lang="en-US" sz="2800" dirty="0" smtClean="0">
                        <a:solidFill>
                          <a:srgbClr val="000000"/>
                        </a:solidFill>
                        <a:cs typeface="Arial" pitchFamily="34" charset="0"/>
                      </a:endParaRP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Animal</a:t>
                      </a: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Plant</a:t>
                      </a: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Synthetic</a:t>
                      </a: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Micro-organisms</a:t>
                      </a: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Drugs produced by genetic  engineering </a:t>
                      </a:r>
                      <a:endParaRPr lang="en-US" sz="2800" dirty="0">
                        <a:solidFill>
                          <a:srgbClr val="000000"/>
                        </a:solidFill>
                        <a:cs typeface="Arial" pitchFamily="34" charset="0"/>
                      </a:endParaRPr>
                    </a:p>
                  </a:txBody>
                  <a:tcPr/>
                </a:tc>
                <a:tc>
                  <a:txBody>
                    <a:bodyPr/>
                    <a:lstStyle/>
                    <a:p>
                      <a:pPr marL="287338" indent="-287338" algn="l" defTabSz="800100">
                        <a:spcBef>
                          <a:spcPct val="30000"/>
                        </a:spcBef>
                        <a:buClr>
                          <a:srgbClr val="0000FF"/>
                        </a:buClr>
                        <a:buFontTx/>
                        <a:buChar char="•"/>
                      </a:pPr>
                      <a:r>
                        <a:rPr lang="en-US" sz="2800" dirty="0" smtClean="0">
                          <a:solidFill>
                            <a:srgbClr val="000000"/>
                          </a:solidFill>
                          <a:cs typeface="Arial" pitchFamily="34" charset="0"/>
                        </a:rPr>
                        <a:t>Liquid paraffin, magnesium sulfate, </a:t>
                      </a:r>
                      <a:r>
                        <a:rPr lang="en-US" sz="2800" dirty="0" err="1" smtClean="0">
                          <a:solidFill>
                            <a:srgbClr val="000000"/>
                          </a:solidFill>
                          <a:cs typeface="Arial" pitchFamily="34" charset="0"/>
                        </a:rPr>
                        <a:t>etc</a:t>
                      </a:r>
                      <a:endParaRPr lang="en-US" sz="2800" dirty="0" smtClean="0">
                        <a:solidFill>
                          <a:srgbClr val="000000"/>
                        </a:solidFill>
                        <a:cs typeface="Arial" pitchFamily="34" charset="0"/>
                      </a:endParaRP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Insulin, Thyroid, etc.</a:t>
                      </a: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Morphine, Quinine  </a:t>
                      </a:r>
                      <a:r>
                        <a:rPr lang="en-US" sz="2800" dirty="0" err="1" smtClean="0">
                          <a:solidFill>
                            <a:srgbClr val="000000"/>
                          </a:solidFill>
                          <a:cs typeface="Arial" pitchFamily="34" charset="0"/>
                        </a:rPr>
                        <a:t>etc</a:t>
                      </a:r>
                      <a:endParaRPr lang="en-US" sz="2800" dirty="0" smtClean="0">
                        <a:solidFill>
                          <a:srgbClr val="000000"/>
                        </a:solidFill>
                        <a:cs typeface="Arial" pitchFamily="34" charset="0"/>
                      </a:endParaRP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Aspirin, Sulfonamides, etc.</a:t>
                      </a: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Penicillin &amp; other antibiotics.</a:t>
                      </a:r>
                    </a:p>
                    <a:p>
                      <a:pPr marL="287338" indent="-287338" algn="l" defTabSz="800100">
                        <a:spcBef>
                          <a:spcPct val="30000"/>
                        </a:spcBef>
                        <a:buClr>
                          <a:srgbClr val="0000FF"/>
                        </a:buClr>
                        <a:buFontTx/>
                        <a:buChar char="•"/>
                      </a:pPr>
                      <a:r>
                        <a:rPr lang="en-US" sz="2800" dirty="0" smtClean="0">
                          <a:solidFill>
                            <a:srgbClr val="000000"/>
                          </a:solidFill>
                          <a:cs typeface="Arial" pitchFamily="34" charset="0"/>
                        </a:rPr>
                        <a:t>Human insulin,  human  growth, hormone etc.</a:t>
                      </a:r>
                    </a:p>
                    <a:p>
                      <a:endParaRPr lang="en-US" sz="2800" dirty="0"/>
                    </a:p>
                  </a:txBody>
                  <a:tcPr/>
                </a:tc>
              </a:tr>
            </a:tbl>
          </a:graphicData>
        </a:graphic>
      </p:graphicFrame>
    </p:spTree>
    <p:extLst>
      <p:ext uri="{BB962C8B-B14F-4D97-AF65-F5344CB8AC3E}">
        <p14:creationId xmlns:p14="http://schemas.microsoft.com/office/powerpoint/2010/main" val="3510975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altLang="en-US" dirty="0">
                <a:ea typeface="ＭＳ Ｐゴシック" pitchFamily="34" charset="-128"/>
              </a:rPr>
              <a:t>Aminoglycosides</a:t>
            </a:r>
            <a:br>
              <a:rPr lang="en-US" altLang="en-US" dirty="0">
                <a:ea typeface="ＭＳ Ｐゴシック" pitchFamily="34" charset="-128"/>
              </a:rPr>
            </a:br>
            <a:r>
              <a:rPr lang="en-US" altLang="en-US" dirty="0">
                <a:ea typeface="ＭＳ Ｐゴシック" pitchFamily="34" charset="-128"/>
              </a:rPr>
              <a:t>Mechanism of Action</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pPr>
              <a:lnSpc>
                <a:spcPct val="90000"/>
              </a:lnSpc>
            </a:pPr>
            <a:r>
              <a:rPr lang="en-US" altLang="en-US" b="1" dirty="0" err="1"/>
              <a:t>Amikacin</a:t>
            </a:r>
            <a:r>
              <a:rPr lang="en-US" altLang="en-US" b="1" dirty="0"/>
              <a:t> (</a:t>
            </a:r>
            <a:r>
              <a:rPr lang="en-US" altLang="en-US" b="1" dirty="0" err="1"/>
              <a:t>Amikin</a:t>
            </a:r>
            <a:r>
              <a:rPr lang="en-US" altLang="en-US" b="1" dirty="0"/>
              <a:t>), Gentamicin (</a:t>
            </a:r>
            <a:r>
              <a:rPr lang="en-US" altLang="en-US" b="1" dirty="0" err="1"/>
              <a:t>Garamycin</a:t>
            </a:r>
            <a:r>
              <a:rPr lang="en-US" altLang="en-US" b="1" dirty="0"/>
              <a:t>), Tobramycin (</a:t>
            </a:r>
            <a:r>
              <a:rPr lang="en-US" altLang="en-US" b="1" dirty="0" err="1"/>
              <a:t>Nebcin</a:t>
            </a:r>
            <a:r>
              <a:rPr lang="en-US" altLang="en-US" b="1" dirty="0"/>
              <a:t>), </a:t>
            </a:r>
            <a:r>
              <a:rPr lang="en-US" altLang="en-US" b="1" dirty="0" err="1"/>
              <a:t>Netilmicin</a:t>
            </a:r>
            <a:r>
              <a:rPr lang="en-US" altLang="en-US" b="1" dirty="0"/>
              <a:t> (</a:t>
            </a:r>
            <a:r>
              <a:rPr lang="en-US" altLang="en-US" b="1" dirty="0" err="1"/>
              <a:t>Netromycin</a:t>
            </a:r>
            <a:r>
              <a:rPr lang="en-US" altLang="en-US" b="1" dirty="0" smtClean="0"/>
              <a:t>)</a:t>
            </a:r>
            <a:endParaRPr lang="en-US" altLang="en-US" dirty="0" smtClean="0">
              <a:ea typeface="ＭＳ Ｐゴシック" pitchFamily="34" charset="-128"/>
            </a:endParaRPr>
          </a:p>
          <a:p>
            <a:pPr>
              <a:lnSpc>
                <a:spcPct val="90000"/>
              </a:lnSpc>
            </a:pPr>
            <a:r>
              <a:rPr lang="en-US" altLang="en-US" dirty="0" smtClean="0">
                <a:ea typeface="ＭＳ Ｐゴシック" pitchFamily="34" charset="-128"/>
              </a:rPr>
              <a:t>Multifactorial</a:t>
            </a:r>
            <a:r>
              <a:rPr lang="en-US" altLang="en-US" dirty="0">
                <a:ea typeface="ＭＳ Ｐゴシック" pitchFamily="34" charset="-128"/>
              </a:rPr>
              <a:t>, but ultimately involves </a:t>
            </a:r>
            <a:r>
              <a:rPr lang="en-US" altLang="en-US" dirty="0">
                <a:solidFill>
                  <a:srgbClr val="66FFFF"/>
                </a:solidFill>
                <a:ea typeface="ＭＳ Ｐゴシック" pitchFamily="34" charset="-128"/>
              </a:rPr>
              <a:t>inhibition of protein synthesis</a:t>
            </a:r>
          </a:p>
          <a:p>
            <a:pPr>
              <a:lnSpc>
                <a:spcPct val="90000"/>
              </a:lnSpc>
            </a:pPr>
            <a:r>
              <a:rPr lang="en-US" altLang="en-US" dirty="0">
                <a:ea typeface="ＭＳ Ｐゴシック" pitchFamily="34" charset="-128"/>
              </a:rPr>
              <a:t>Irreversibly bind to </a:t>
            </a:r>
            <a:r>
              <a:rPr lang="en-US" altLang="en-US" dirty="0">
                <a:solidFill>
                  <a:srgbClr val="66FFFF"/>
                </a:solidFill>
                <a:ea typeface="ＭＳ Ｐゴシック" pitchFamily="34" charset="-128"/>
              </a:rPr>
              <a:t>30S ribosomes</a:t>
            </a:r>
          </a:p>
          <a:p>
            <a:pPr lvl="1">
              <a:lnSpc>
                <a:spcPct val="80000"/>
              </a:lnSpc>
            </a:pPr>
            <a:r>
              <a:rPr lang="en-US" altLang="en-US" dirty="0">
                <a:ea typeface="ＭＳ Ｐゴシック" pitchFamily="34" charset="-128"/>
              </a:rPr>
              <a:t>must bind to and diffuse through outer membrane and cytoplasmic membrane and bind to the ribosome</a:t>
            </a:r>
          </a:p>
          <a:p>
            <a:pPr lvl="1">
              <a:lnSpc>
                <a:spcPct val="80000"/>
              </a:lnSpc>
            </a:pPr>
            <a:r>
              <a:rPr lang="en-US" altLang="en-US" dirty="0">
                <a:ea typeface="ＭＳ Ｐゴシック" pitchFamily="34" charset="-128"/>
              </a:rPr>
              <a:t>disrupt the initiation of protein synthesis, decreases overall protein synthesis, and produces misreading of mRNA</a:t>
            </a:r>
          </a:p>
          <a:p>
            <a:pPr>
              <a:lnSpc>
                <a:spcPct val="90000"/>
              </a:lnSpc>
            </a:pPr>
            <a:r>
              <a:rPr lang="en-US" altLang="en-US" dirty="0">
                <a:ea typeface="ＭＳ Ｐゴシック" pitchFamily="34" charset="-128"/>
              </a:rPr>
              <a:t>Are bactericidal</a:t>
            </a:r>
          </a:p>
          <a:p>
            <a:endParaRPr lang="en-US" dirty="0"/>
          </a:p>
        </p:txBody>
      </p:sp>
    </p:spTree>
    <p:extLst>
      <p:ext uri="{BB962C8B-B14F-4D97-AF65-F5344CB8AC3E}">
        <p14:creationId xmlns:p14="http://schemas.microsoft.com/office/powerpoint/2010/main" val="21169077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ea typeface="ＭＳ Ｐゴシック" pitchFamily="34" charset="-128"/>
              </a:rPr>
              <a:t>Aminoglycosides</a:t>
            </a:r>
            <a:br>
              <a:rPr lang="en-US" altLang="en-US" dirty="0">
                <a:ea typeface="ＭＳ Ｐゴシック" pitchFamily="34" charset="-128"/>
              </a:rPr>
            </a:br>
            <a:r>
              <a:rPr lang="en-US" altLang="en-US" dirty="0">
                <a:ea typeface="ＭＳ Ｐゴシック" pitchFamily="34" charset="-128"/>
              </a:rPr>
              <a:t>Spectrum of Activity</a:t>
            </a:r>
            <a:endParaRPr lang="en-US" dirty="0"/>
          </a:p>
        </p:txBody>
      </p:sp>
      <p:sp>
        <p:nvSpPr>
          <p:cNvPr id="3" name="Content Placeholder 2"/>
          <p:cNvSpPr>
            <a:spLocks noGrp="1"/>
          </p:cNvSpPr>
          <p:nvPr>
            <p:ph idx="1"/>
          </p:nvPr>
        </p:nvSpPr>
        <p:spPr/>
        <p:txBody>
          <a:bodyPr>
            <a:normAutofit fontScale="92500" lnSpcReduction="10000"/>
          </a:bodyPr>
          <a:lstStyle/>
          <a:p>
            <a:pPr>
              <a:lnSpc>
                <a:spcPct val="90000"/>
              </a:lnSpc>
              <a:buNone/>
            </a:pPr>
            <a:r>
              <a:rPr lang="en-US" altLang="en-US" b="1" i="1" dirty="0">
                <a:solidFill>
                  <a:srgbClr val="99FF66"/>
                </a:solidFill>
                <a:ea typeface="ＭＳ Ｐゴシック" pitchFamily="34" charset="-128"/>
              </a:rPr>
              <a:t>Gram-Positive Aerobes </a:t>
            </a:r>
          </a:p>
          <a:p>
            <a:pPr>
              <a:lnSpc>
                <a:spcPct val="90000"/>
              </a:lnSpc>
              <a:buNone/>
            </a:pPr>
            <a:r>
              <a:rPr lang="en-US" altLang="en-US" sz="2400" dirty="0">
                <a:ea typeface="ＭＳ Ｐゴシック" pitchFamily="34" charset="-128"/>
              </a:rPr>
              <a:t>most </a:t>
            </a:r>
            <a:r>
              <a:rPr lang="en-US" altLang="en-US" sz="2400" i="1" dirty="0">
                <a:ea typeface="ＭＳ Ｐゴシック" pitchFamily="34" charset="-128"/>
              </a:rPr>
              <a:t>S. </a:t>
            </a:r>
            <a:r>
              <a:rPr lang="en-US" altLang="en-US" sz="2400" i="1" dirty="0" err="1">
                <a:ea typeface="ＭＳ Ｐゴシック" pitchFamily="34" charset="-128"/>
              </a:rPr>
              <a:t>aureus</a:t>
            </a:r>
            <a:r>
              <a:rPr lang="en-US" altLang="en-US" sz="2400" dirty="0">
                <a:ea typeface="ＭＳ Ｐゴシック" pitchFamily="34" charset="-128"/>
              </a:rPr>
              <a:t> and coagulase-negative staph (but not DOC)</a:t>
            </a:r>
          </a:p>
          <a:p>
            <a:pPr>
              <a:lnSpc>
                <a:spcPct val="90000"/>
              </a:lnSpc>
              <a:buNone/>
            </a:pPr>
            <a:r>
              <a:rPr lang="en-US" altLang="en-US" sz="2400" dirty="0" err="1">
                <a:ea typeface="ＭＳ Ｐゴシック" pitchFamily="34" charset="-128"/>
              </a:rPr>
              <a:t>viridans</a:t>
            </a:r>
            <a:r>
              <a:rPr lang="en-US" altLang="en-US" sz="2400" dirty="0">
                <a:ea typeface="ＭＳ Ｐゴシック" pitchFamily="34" charset="-128"/>
              </a:rPr>
              <a:t> streptococci (in combination with a cell-wall agent)</a:t>
            </a:r>
          </a:p>
          <a:p>
            <a:pPr>
              <a:lnSpc>
                <a:spcPct val="90000"/>
              </a:lnSpc>
              <a:buNone/>
            </a:pPr>
            <a:r>
              <a:rPr lang="en-US" altLang="en-US" sz="2400" i="1" dirty="0">
                <a:ea typeface="ＭＳ Ｐゴシック" pitchFamily="34" charset="-128"/>
              </a:rPr>
              <a:t>Enterococcus</a:t>
            </a:r>
            <a:r>
              <a:rPr lang="en-US" altLang="en-US" sz="2400" dirty="0">
                <a:ea typeface="ＭＳ Ｐゴシック" pitchFamily="34" charset="-128"/>
              </a:rPr>
              <a:t> </a:t>
            </a:r>
            <a:r>
              <a:rPr lang="en-US" altLang="en-US" sz="2400" i="1" dirty="0">
                <a:ea typeface="ＭＳ Ｐゴシック" pitchFamily="34" charset="-128"/>
              </a:rPr>
              <a:t>sp. </a:t>
            </a:r>
            <a:r>
              <a:rPr lang="en-US" altLang="en-US" sz="2400" dirty="0">
                <a:ea typeface="ＭＳ Ｐゴシック" pitchFamily="34" charset="-128"/>
              </a:rPr>
              <a:t>(only in combination with a cell-wall agent)</a:t>
            </a:r>
            <a:endParaRPr lang="en-US" altLang="en-US" sz="2400" i="1" dirty="0">
              <a:ea typeface="ＭＳ Ｐゴシック" pitchFamily="34" charset="-128"/>
            </a:endParaRPr>
          </a:p>
          <a:p>
            <a:pPr>
              <a:lnSpc>
                <a:spcPct val="90000"/>
              </a:lnSpc>
              <a:buNone/>
            </a:pPr>
            <a:r>
              <a:rPr lang="en-US" altLang="en-US" b="1" i="1" dirty="0">
                <a:solidFill>
                  <a:srgbClr val="99FF66"/>
                </a:solidFill>
                <a:ea typeface="ＭＳ Ｐゴシック" pitchFamily="34" charset="-128"/>
              </a:rPr>
              <a:t>Gram-Negative Aerobes </a:t>
            </a:r>
            <a:r>
              <a:rPr lang="en-US" altLang="en-US" b="1" dirty="0">
                <a:ea typeface="ＭＳ Ｐゴシック" pitchFamily="34" charset="-128"/>
              </a:rPr>
              <a:t>(not streptomycin)</a:t>
            </a:r>
            <a:endParaRPr lang="en-US" altLang="en-US" sz="2800" dirty="0">
              <a:ea typeface="ＭＳ Ｐゴシック" pitchFamily="34" charset="-128"/>
            </a:endParaRPr>
          </a:p>
          <a:p>
            <a:pPr>
              <a:lnSpc>
                <a:spcPct val="90000"/>
              </a:lnSpc>
              <a:buNone/>
            </a:pPr>
            <a:r>
              <a:rPr lang="en-US" altLang="en-US" sz="2400" i="1" dirty="0">
                <a:ea typeface="ＭＳ Ｐゴシック" pitchFamily="34" charset="-128"/>
              </a:rPr>
              <a:t>E. coli, K. </a:t>
            </a:r>
            <a:r>
              <a:rPr lang="en-US" altLang="en-US" sz="2400" i="1" dirty="0" err="1">
                <a:ea typeface="ＭＳ Ｐゴシック" pitchFamily="34" charset="-128"/>
              </a:rPr>
              <a:t>pneumoniae</a:t>
            </a:r>
            <a:r>
              <a:rPr lang="en-US" altLang="en-US" sz="2400" i="1" dirty="0">
                <a:ea typeface="ＭＳ Ｐゴシック" pitchFamily="34" charset="-128"/>
              </a:rPr>
              <a:t>, Proteus</a:t>
            </a:r>
            <a:r>
              <a:rPr lang="en-US" altLang="en-US" sz="2400" dirty="0">
                <a:ea typeface="ＭＳ Ｐゴシック" pitchFamily="34" charset="-128"/>
              </a:rPr>
              <a:t> </a:t>
            </a:r>
            <a:r>
              <a:rPr lang="en-US" altLang="en-US" sz="2400" i="1" dirty="0">
                <a:ea typeface="ＭＳ Ｐゴシック" pitchFamily="34" charset="-128"/>
              </a:rPr>
              <a:t>sp.</a:t>
            </a:r>
          </a:p>
          <a:p>
            <a:pPr>
              <a:lnSpc>
                <a:spcPct val="90000"/>
              </a:lnSpc>
              <a:buNone/>
            </a:pPr>
            <a:r>
              <a:rPr lang="en-US" altLang="en-US" sz="2400" i="1" dirty="0" err="1">
                <a:ea typeface="ＭＳ Ｐゴシック" pitchFamily="34" charset="-128"/>
              </a:rPr>
              <a:t>Acinetobacter</a:t>
            </a:r>
            <a:r>
              <a:rPr lang="en-US" altLang="en-US" sz="2400" i="1" dirty="0">
                <a:ea typeface="ＭＳ Ｐゴシック" pitchFamily="34" charset="-128"/>
              </a:rPr>
              <a:t>, </a:t>
            </a:r>
            <a:r>
              <a:rPr lang="en-US" altLang="en-US" sz="2400" i="1" dirty="0" err="1">
                <a:ea typeface="ＭＳ Ｐゴシック" pitchFamily="34" charset="-128"/>
              </a:rPr>
              <a:t>Citrobacter</a:t>
            </a:r>
            <a:r>
              <a:rPr lang="en-US" altLang="en-US" sz="2400" i="1" dirty="0">
                <a:ea typeface="ＭＳ Ｐゴシック" pitchFamily="34" charset="-128"/>
              </a:rPr>
              <a:t>, </a:t>
            </a:r>
            <a:r>
              <a:rPr lang="en-US" altLang="en-US" sz="2400" i="1" dirty="0" err="1">
                <a:ea typeface="ＭＳ Ｐゴシック" pitchFamily="34" charset="-128"/>
              </a:rPr>
              <a:t>Enterobacter</a:t>
            </a:r>
            <a:r>
              <a:rPr lang="en-US" altLang="en-US" sz="2400" dirty="0">
                <a:ea typeface="ＭＳ Ｐゴシック" pitchFamily="34" charset="-128"/>
              </a:rPr>
              <a:t> </a:t>
            </a:r>
            <a:r>
              <a:rPr lang="en-US" altLang="en-US" sz="2400" i="1" dirty="0">
                <a:ea typeface="ＭＳ Ｐゴシック" pitchFamily="34" charset="-128"/>
              </a:rPr>
              <a:t>sp.</a:t>
            </a:r>
          </a:p>
          <a:p>
            <a:pPr>
              <a:lnSpc>
                <a:spcPct val="90000"/>
              </a:lnSpc>
              <a:buNone/>
            </a:pPr>
            <a:r>
              <a:rPr lang="en-US" altLang="en-US" sz="2400" i="1" dirty="0" err="1">
                <a:ea typeface="ＭＳ Ｐゴシック" pitchFamily="34" charset="-128"/>
              </a:rPr>
              <a:t>Morganella</a:t>
            </a:r>
            <a:r>
              <a:rPr lang="en-US" altLang="en-US" sz="2400" i="1" dirty="0">
                <a:ea typeface="ＭＳ Ｐゴシック" pitchFamily="34" charset="-128"/>
              </a:rPr>
              <a:t>, </a:t>
            </a:r>
            <a:r>
              <a:rPr lang="en-US" altLang="en-US" sz="2400" i="1" dirty="0" err="1">
                <a:ea typeface="ＭＳ Ｐゴシック" pitchFamily="34" charset="-128"/>
              </a:rPr>
              <a:t>Providencia</a:t>
            </a:r>
            <a:r>
              <a:rPr lang="en-US" altLang="en-US" sz="2400" i="1" dirty="0">
                <a:ea typeface="ＭＳ Ｐゴシック" pitchFamily="34" charset="-128"/>
              </a:rPr>
              <a:t>, </a:t>
            </a:r>
            <a:r>
              <a:rPr lang="en-US" altLang="en-US" sz="2400" i="1" dirty="0" err="1">
                <a:ea typeface="ＭＳ Ｐゴシック" pitchFamily="34" charset="-128"/>
              </a:rPr>
              <a:t>Serratia</a:t>
            </a:r>
            <a:r>
              <a:rPr lang="en-US" altLang="en-US" sz="2400" i="1" dirty="0">
                <a:ea typeface="ＭＳ Ｐゴシック" pitchFamily="34" charset="-128"/>
              </a:rPr>
              <a:t>, Salmonella, </a:t>
            </a:r>
            <a:r>
              <a:rPr lang="en-US" altLang="en-US" sz="2400" i="1" dirty="0" err="1">
                <a:ea typeface="ＭＳ Ｐゴシック" pitchFamily="34" charset="-128"/>
              </a:rPr>
              <a:t>Shigella</a:t>
            </a:r>
            <a:endParaRPr lang="en-US" altLang="en-US" sz="2400" i="1" dirty="0">
              <a:ea typeface="ＭＳ Ｐゴシック" pitchFamily="34" charset="-128"/>
            </a:endParaRPr>
          </a:p>
          <a:p>
            <a:pPr>
              <a:lnSpc>
                <a:spcPct val="90000"/>
              </a:lnSpc>
              <a:buNone/>
            </a:pPr>
            <a:r>
              <a:rPr lang="en-US" altLang="en-US" sz="2400" i="1" dirty="0">
                <a:ea typeface="ＭＳ Ｐゴシック" pitchFamily="34" charset="-128"/>
              </a:rPr>
              <a:t>Pseudomonas </a:t>
            </a:r>
            <a:r>
              <a:rPr lang="en-US" altLang="en-US" sz="2400" i="1" dirty="0" err="1">
                <a:ea typeface="ＭＳ Ｐゴシック" pitchFamily="34" charset="-128"/>
              </a:rPr>
              <a:t>aeruginosa</a:t>
            </a:r>
            <a:r>
              <a:rPr lang="en-US" altLang="en-US" sz="2400" i="1" dirty="0">
                <a:ea typeface="ＭＳ Ｐゴシック" pitchFamily="34" charset="-128"/>
              </a:rPr>
              <a:t> </a:t>
            </a:r>
            <a:r>
              <a:rPr lang="en-US" altLang="en-US" sz="2400" dirty="0">
                <a:ea typeface="ＭＳ Ｐゴシック" pitchFamily="34" charset="-128"/>
              </a:rPr>
              <a:t>(</a:t>
            </a:r>
            <a:r>
              <a:rPr lang="en-US" altLang="en-US" sz="2400" dirty="0" err="1">
                <a:ea typeface="ＭＳ Ｐゴシック" pitchFamily="34" charset="-128"/>
              </a:rPr>
              <a:t>amik</a:t>
            </a:r>
            <a:r>
              <a:rPr lang="en-US" altLang="en-US" sz="2400" dirty="0">
                <a:ea typeface="ＭＳ Ｐゴシック" pitchFamily="34" charset="-128"/>
              </a:rPr>
              <a:t>&gt;</a:t>
            </a:r>
            <a:r>
              <a:rPr lang="en-US" altLang="en-US" sz="2400" dirty="0" err="1">
                <a:ea typeface="ＭＳ Ｐゴシック" pitchFamily="34" charset="-128"/>
              </a:rPr>
              <a:t>tobra</a:t>
            </a:r>
            <a:r>
              <a:rPr lang="en-US" altLang="en-US" sz="2400" dirty="0">
                <a:ea typeface="ＭＳ Ｐゴシック" pitchFamily="34" charset="-128"/>
              </a:rPr>
              <a:t>&gt;gent) </a:t>
            </a:r>
          </a:p>
          <a:p>
            <a:pPr>
              <a:lnSpc>
                <a:spcPct val="90000"/>
              </a:lnSpc>
              <a:buNone/>
            </a:pPr>
            <a:r>
              <a:rPr lang="en-US" altLang="en-US" b="1" i="1" dirty="0">
                <a:solidFill>
                  <a:srgbClr val="99FF33"/>
                </a:solidFill>
                <a:ea typeface="ＭＳ Ｐゴシック" pitchFamily="34" charset="-128"/>
              </a:rPr>
              <a:t>Mycobacteria</a:t>
            </a:r>
          </a:p>
          <a:p>
            <a:pPr lvl="1">
              <a:lnSpc>
                <a:spcPct val="85000"/>
              </a:lnSpc>
            </a:pPr>
            <a:r>
              <a:rPr lang="en-US" altLang="en-US" sz="2400" dirty="0">
                <a:ea typeface="ＭＳ Ｐゴシック" pitchFamily="34" charset="-128"/>
              </a:rPr>
              <a:t>tuberculosis - streptomycin</a:t>
            </a:r>
          </a:p>
          <a:p>
            <a:pPr lvl="1">
              <a:lnSpc>
                <a:spcPct val="85000"/>
              </a:lnSpc>
            </a:pPr>
            <a:r>
              <a:rPr lang="en-US" altLang="en-US" sz="2400" dirty="0">
                <a:ea typeface="ＭＳ Ｐゴシック" pitchFamily="34" charset="-128"/>
              </a:rPr>
              <a:t>atypical - streptomycin or </a:t>
            </a:r>
            <a:r>
              <a:rPr lang="en-US" altLang="en-US" sz="2400" dirty="0" err="1">
                <a:ea typeface="ＭＳ Ｐゴシック" pitchFamily="34" charset="-128"/>
              </a:rPr>
              <a:t>amikacin</a:t>
            </a:r>
            <a:endParaRPr lang="en-US" altLang="en-US" sz="2000" dirty="0">
              <a:ea typeface="ＭＳ Ｐゴシック" pitchFamily="34" charset="-128"/>
            </a:endParaRPr>
          </a:p>
          <a:p>
            <a:pPr>
              <a:lnSpc>
                <a:spcPct val="90000"/>
              </a:lnSpc>
              <a:buNone/>
            </a:pPr>
            <a:endParaRPr lang="en-US" altLang="en-US" sz="2400" dirty="0">
              <a:ea typeface="ＭＳ Ｐゴシック" pitchFamily="34" charset="-128"/>
            </a:endParaRPr>
          </a:p>
          <a:p>
            <a:endParaRPr lang="en-US" dirty="0"/>
          </a:p>
        </p:txBody>
      </p:sp>
    </p:spTree>
    <p:extLst>
      <p:ext uri="{BB962C8B-B14F-4D97-AF65-F5344CB8AC3E}">
        <p14:creationId xmlns:p14="http://schemas.microsoft.com/office/powerpoint/2010/main" val="41993010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ea typeface="ＭＳ Ｐゴシック" pitchFamily="34" charset="-128"/>
              </a:rPr>
              <a:t>Aminoglycosides</a:t>
            </a:r>
            <a:br>
              <a:rPr lang="en-US" altLang="en-US" dirty="0">
                <a:ea typeface="ＭＳ Ｐゴシック" pitchFamily="34" charset="-128"/>
              </a:rPr>
            </a:br>
            <a:r>
              <a:rPr lang="en-US" altLang="en-US" sz="3200" dirty="0">
                <a:ea typeface="ＭＳ Ｐゴシック" pitchFamily="34" charset="-128"/>
              </a:rPr>
              <a:t>Pharmacology</a:t>
            </a:r>
            <a:endParaRPr lang="en-US" dirty="0"/>
          </a:p>
        </p:txBody>
      </p:sp>
      <p:sp>
        <p:nvSpPr>
          <p:cNvPr id="3" name="Content Placeholder 2"/>
          <p:cNvSpPr>
            <a:spLocks noGrp="1"/>
          </p:cNvSpPr>
          <p:nvPr>
            <p:ph idx="1"/>
          </p:nvPr>
        </p:nvSpPr>
        <p:spPr/>
        <p:txBody>
          <a:bodyPr/>
          <a:lstStyle/>
          <a:p>
            <a:pPr>
              <a:lnSpc>
                <a:spcPct val="90000"/>
              </a:lnSpc>
            </a:pPr>
            <a:r>
              <a:rPr lang="en-US" altLang="en-US" sz="2800" dirty="0">
                <a:ea typeface="ＭＳ Ｐゴシック" pitchFamily="34" charset="-128"/>
              </a:rPr>
              <a:t>Absorption - poorly absorbed from </a:t>
            </a:r>
            <a:r>
              <a:rPr lang="en-US" altLang="en-US" sz="2800" dirty="0" err="1">
                <a:ea typeface="ＭＳ Ｐゴシック" pitchFamily="34" charset="-128"/>
              </a:rPr>
              <a:t>gi</a:t>
            </a:r>
            <a:r>
              <a:rPr lang="en-US" altLang="en-US" sz="2800" dirty="0">
                <a:ea typeface="ＭＳ Ｐゴシック" pitchFamily="34" charset="-128"/>
              </a:rPr>
              <a:t> tract</a:t>
            </a:r>
          </a:p>
          <a:p>
            <a:pPr>
              <a:lnSpc>
                <a:spcPct val="90000"/>
              </a:lnSpc>
            </a:pPr>
            <a:r>
              <a:rPr lang="en-US" altLang="en-US" sz="2800" dirty="0">
                <a:ea typeface="ＭＳ Ｐゴシック" pitchFamily="34" charset="-128"/>
              </a:rPr>
              <a:t>Distribution</a:t>
            </a:r>
          </a:p>
          <a:p>
            <a:pPr lvl="1">
              <a:lnSpc>
                <a:spcPct val="85000"/>
              </a:lnSpc>
            </a:pPr>
            <a:r>
              <a:rPr lang="en-US" altLang="en-US" sz="2400" dirty="0">
                <a:ea typeface="ＭＳ Ｐゴシック" pitchFamily="34" charset="-128"/>
              </a:rPr>
              <a:t>primarily in extracellular fluid volume; are widely distributed into body fluids but NOT the CSF</a:t>
            </a:r>
          </a:p>
          <a:p>
            <a:pPr lvl="1">
              <a:lnSpc>
                <a:spcPct val="85000"/>
              </a:lnSpc>
            </a:pPr>
            <a:r>
              <a:rPr lang="en-US" altLang="en-US" sz="2400" dirty="0">
                <a:ea typeface="ＭＳ Ｐゴシック" pitchFamily="34" charset="-128"/>
              </a:rPr>
              <a:t>distribute poorly into adipose tissue, use LBW for dosing</a:t>
            </a:r>
          </a:p>
          <a:p>
            <a:pPr>
              <a:lnSpc>
                <a:spcPct val="90000"/>
              </a:lnSpc>
            </a:pPr>
            <a:r>
              <a:rPr lang="en-US" altLang="en-US" sz="2800" dirty="0">
                <a:ea typeface="ＭＳ Ｐゴシック" pitchFamily="34" charset="-128"/>
              </a:rPr>
              <a:t>Elimination</a:t>
            </a:r>
          </a:p>
          <a:p>
            <a:pPr lvl="1">
              <a:lnSpc>
                <a:spcPct val="90000"/>
              </a:lnSpc>
            </a:pPr>
            <a:r>
              <a:rPr lang="en-US" altLang="en-US" sz="2400" dirty="0">
                <a:ea typeface="ＭＳ Ｐゴシック" pitchFamily="34" charset="-128"/>
              </a:rPr>
              <a:t>eliminated unchanged by the kidney via glomerular filtration; 85-95% of dose</a:t>
            </a:r>
          </a:p>
          <a:p>
            <a:pPr lvl="1">
              <a:lnSpc>
                <a:spcPct val="90000"/>
              </a:lnSpc>
            </a:pPr>
            <a:r>
              <a:rPr lang="en-US" altLang="en-US" sz="2400" dirty="0">
                <a:ea typeface="ＭＳ Ｐゴシック" pitchFamily="34" charset="-128"/>
              </a:rPr>
              <a:t>elimination half-life dependent on renal </a:t>
            </a:r>
            <a:r>
              <a:rPr lang="en-US" altLang="en-US" sz="2400" dirty="0" err="1">
                <a:ea typeface="ＭＳ Ｐゴシック" pitchFamily="34" charset="-128"/>
              </a:rPr>
              <a:t>fxn</a:t>
            </a:r>
            <a:endParaRPr lang="en-US" altLang="en-US" sz="2400" dirty="0">
              <a:ea typeface="ＭＳ Ｐゴシック" pitchFamily="34" charset="-128"/>
            </a:endParaRPr>
          </a:p>
          <a:p>
            <a:pPr lvl="2">
              <a:lnSpc>
                <a:spcPct val="90000"/>
              </a:lnSpc>
              <a:buSzPct val="75000"/>
              <a:buFont typeface="Wingdings" pitchFamily="2" charset="2"/>
              <a:buChar char="w"/>
            </a:pPr>
            <a:r>
              <a:rPr lang="en-US" altLang="en-US" sz="2000" dirty="0">
                <a:ea typeface="ＭＳ Ｐゴシック" pitchFamily="34" charset="-128"/>
              </a:rPr>
              <a:t>normal renal function - 2.5 to 4 hours</a:t>
            </a:r>
          </a:p>
          <a:p>
            <a:pPr lvl="2">
              <a:lnSpc>
                <a:spcPct val="90000"/>
              </a:lnSpc>
              <a:buSzPct val="75000"/>
              <a:buFont typeface="Wingdings" pitchFamily="2" charset="2"/>
              <a:buChar char="w"/>
            </a:pPr>
            <a:r>
              <a:rPr lang="en-US" altLang="en-US" sz="2000" dirty="0">
                <a:ea typeface="ＭＳ Ｐゴシック" pitchFamily="34" charset="-128"/>
              </a:rPr>
              <a:t>impaired renal function - prolonged</a:t>
            </a:r>
          </a:p>
          <a:p>
            <a:pPr>
              <a:lnSpc>
                <a:spcPct val="85000"/>
              </a:lnSpc>
            </a:pPr>
            <a:endParaRPr lang="en-US" altLang="en-US" sz="2800" dirty="0">
              <a:ea typeface="ＭＳ Ｐゴシック" pitchFamily="34" charset="-128"/>
            </a:endParaRPr>
          </a:p>
          <a:p>
            <a:endParaRPr lang="en-US" dirty="0"/>
          </a:p>
        </p:txBody>
      </p:sp>
    </p:spTree>
    <p:extLst>
      <p:ext uri="{BB962C8B-B14F-4D97-AF65-F5344CB8AC3E}">
        <p14:creationId xmlns:p14="http://schemas.microsoft.com/office/powerpoint/2010/main" val="42821817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ea typeface="ＭＳ Ｐゴシック" pitchFamily="34" charset="-128"/>
              </a:rPr>
              <a:t>Aminoglycosides</a:t>
            </a:r>
            <a:br>
              <a:rPr lang="en-US" altLang="en-US" dirty="0">
                <a:ea typeface="ＭＳ Ｐゴシック" pitchFamily="34" charset="-128"/>
              </a:rPr>
            </a:br>
            <a:r>
              <a:rPr lang="en-US" altLang="en-US" sz="3600" dirty="0">
                <a:ea typeface="ＭＳ Ｐゴシック" pitchFamily="34" charset="-128"/>
              </a:rPr>
              <a:t>Adverse Effects</a:t>
            </a:r>
            <a:endParaRPr lang="en-US" dirty="0"/>
          </a:p>
        </p:txBody>
      </p:sp>
      <p:sp>
        <p:nvSpPr>
          <p:cNvPr id="3" name="Content Placeholder 2"/>
          <p:cNvSpPr>
            <a:spLocks noGrp="1"/>
          </p:cNvSpPr>
          <p:nvPr>
            <p:ph idx="1"/>
          </p:nvPr>
        </p:nvSpPr>
        <p:spPr/>
        <p:txBody>
          <a:bodyPr>
            <a:normAutofit lnSpcReduction="10000"/>
          </a:bodyPr>
          <a:lstStyle/>
          <a:p>
            <a:pPr>
              <a:lnSpc>
                <a:spcPct val="90000"/>
              </a:lnSpc>
              <a:buNone/>
            </a:pPr>
            <a:r>
              <a:rPr lang="en-US" altLang="en-US" dirty="0">
                <a:ea typeface="ＭＳ Ｐゴシック" pitchFamily="34" charset="-128"/>
              </a:rPr>
              <a:t>Nephrotoxicity</a:t>
            </a:r>
          </a:p>
          <a:p>
            <a:pPr lvl="1">
              <a:lnSpc>
                <a:spcPct val="90000"/>
              </a:lnSpc>
            </a:pPr>
            <a:r>
              <a:rPr lang="en-US" altLang="en-US" sz="2400" dirty="0" err="1">
                <a:ea typeface="ＭＳ Ｐゴシック" pitchFamily="34" charset="-128"/>
              </a:rPr>
              <a:t>nonoliguric</a:t>
            </a:r>
            <a:r>
              <a:rPr lang="en-US" altLang="en-US" sz="2400" dirty="0">
                <a:ea typeface="ＭＳ Ｐゴシック" pitchFamily="34" charset="-128"/>
              </a:rPr>
              <a:t> azotemia due to proximal tubule damage; increase in BUN and serum Cr; reversible if caught early</a:t>
            </a:r>
          </a:p>
          <a:p>
            <a:pPr lvl="1">
              <a:lnSpc>
                <a:spcPct val="90000"/>
              </a:lnSpc>
            </a:pPr>
            <a:r>
              <a:rPr lang="en-US" altLang="en-US" sz="2400" dirty="0">
                <a:ea typeface="ＭＳ Ｐゴシック" pitchFamily="34" charset="-128"/>
              </a:rPr>
              <a:t>risk factors: prolonged high troughs, long duration of therapy (&gt; 2 weeks), underlying renal dysfunction, elderly, other </a:t>
            </a:r>
            <a:r>
              <a:rPr lang="en-US" altLang="en-US" sz="2400" dirty="0" err="1">
                <a:ea typeface="ＭＳ Ｐゴシック" pitchFamily="34" charset="-128"/>
              </a:rPr>
              <a:t>nephrotoxins</a:t>
            </a:r>
            <a:endParaRPr lang="en-US" altLang="en-US" sz="2400" dirty="0">
              <a:ea typeface="ＭＳ Ｐゴシック" pitchFamily="34" charset="-128"/>
            </a:endParaRPr>
          </a:p>
          <a:p>
            <a:pPr>
              <a:lnSpc>
                <a:spcPct val="85000"/>
              </a:lnSpc>
              <a:buNone/>
            </a:pPr>
            <a:r>
              <a:rPr lang="en-US" altLang="en-US" dirty="0">
                <a:ea typeface="ＭＳ Ｐゴシック" pitchFamily="34" charset="-128"/>
              </a:rPr>
              <a:t>Ototoxicity</a:t>
            </a:r>
          </a:p>
          <a:p>
            <a:pPr lvl="1">
              <a:lnSpc>
                <a:spcPct val="85000"/>
              </a:lnSpc>
            </a:pPr>
            <a:r>
              <a:rPr lang="en-US" altLang="en-US" sz="2400" dirty="0">
                <a:ea typeface="ＭＳ Ｐゴシック" pitchFamily="34" charset="-128"/>
              </a:rPr>
              <a:t>8th cranial nerve damage - vestibular and auditory toxicity; irreversible and </a:t>
            </a:r>
            <a:r>
              <a:rPr lang="en-US" altLang="en-US" sz="2400" dirty="0" err="1">
                <a:ea typeface="ＭＳ Ｐゴシック" pitchFamily="34" charset="-128"/>
              </a:rPr>
              <a:t>saturable</a:t>
            </a:r>
            <a:endParaRPr lang="en-US" altLang="en-US" sz="2400" dirty="0">
              <a:ea typeface="ＭＳ Ｐゴシック" pitchFamily="34" charset="-128"/>
            </a:endParaRPr>
          </a:p>
          <a:p>
            <a:pPr lvl="1">
              <a:lnSpc>
                <a:spcPct val="85000"/>
              </a:lnSpc>
            </a:pPr>
            <a:r>
              <a:rPr lang="en-US" altLang="en-US" sz="2400" dirty="0">
                <a:ea typeface="ＭＳ Ｐゴシック" pitchFamily="34" charset="-128"/>
              </a:rPr>
              <a:t>vestibular: dizziness, vertigo, ataxia </a:t>
            </a:r>
          </a:p>
          <a:p>
            <a:pPr lvl="1">
              <a:lnSpc>
                <a:spcPct val="85000"/>
              </a:lnSpc>
            </a:pPr>
            <a:r>
              <a:rPr lang="en-US" altLang="en-US" sz="2400" dirty="0">
                <a:ea typeface="ＭＳ Ｐゴシック" pitchFamily="34" charset="-128"/>
              </a:rPr>
              <a:t>auditory: tinnitus, decreased hearing </a:t>
            </a:r>
          </a:p>
          <a:p>
            <a:pPr lvl="1">
              <a:lnSpc>
                <a:spcPct val="85000"/>
              </a:lnSpc>
            </a:pPr>
            <a:r>
              <a:rPr lang="en-US" altLang="en-US" sz="2400" dirty="0">
                <a:ea typeface="ＭＳ Ｐゴシック" pitchFamily="34" charset="-128"/>
              </a:rPr>
              <a:t>risk factors: same as for nephrotoxicity</a:t>
            </a:r>
          </a:p>
          <a:p>
            <a:endParaRPr lang="en-US" dirty="0"/>
          </a:p>
        </p:txBody>
      </p:sp>
    </p:spTree>
    <p:extLst>
      <p:ext uri="{BB962C8B-B14F-4D97-AF65-F5344CB8AC3E}">
        <p14:creationId xmlns:p14="http://schemas.microsoft.com/office/powerpoint/2010/main" val="2113959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Tetracyclines</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b="1" dirty="0"/>
              <a:t>Tetracycline, Doxycycline (</a:t>
            </a:r>
            <a:r>
              <a:rPr lang="en-US" altLang="en-US" b="1" dirty="0" err="1"/>
              <a:t>Vivbamycin</a:t>
            </a:r>
            <a:r>
              <a:rPr lang="en-US" altLang="en-US" b="1" dirty="0"/>
              <a:t>), Minocycline (</a:t>
            </a:r>
            <a:r>
              <a:rPr lang="en-US" altLang="en-US" b="1" dirty="0" err="1"/>
              <a:t>Minocin</a:t>
            </a:r>
            <a:r>
              <a:rPr lang="en-US" altLang="en-US" b="1" dirty="0"/>
              <a:t>)</a:t>
            </a:r>
            <a:endParaRPr lang="en-US" altLang="en-US" dirty="0"/>
          </a:p>
          <a:p>
            <a:pPr>
              <a:buFontTx/>
              <a:buNone/>
            </a:pPr>
            <a:r>
              <a:rPr lang="en-US" altLang="en-US" dirty="0"/>
              <a:t>  - Broad spectrum - Gram (+) &amp; gram (-) bacteria</a:t>
            </a:r>
          </a:p>
          <a:p>
            <a:pPr>
              <a:buFontTx/>
              <a:buNone/>
            </a:pPr>
            <a:r>
              <a:rPr lang="en-US" altLang="en-US" dirty="0"/>
              <a:t>  - Bacteriostatic</a:t>
            </a:r>
          </a:p>
          <a:p>
            <a:pPr>
              <a:buFontTx/>
              <a:buNone/>
            </a:pPr>
            <a:r>
              <a:rPr lang="en-US" altLang="en-US" dirty="0"/>
              <a:t>  - Wide safety margin, but many side effects</a:t>
            </a:r>
          </a:p>
          <a:p>
            <a:pPr>
              <a:buFontTx/>
              <a:buNone/>
            </a:pPr>
            <a:r>
              <a:rPr lang="en-US" altLang="en-US" dirty="0"/>
              <a:t>  - Primarily used for skin/skin structure infections</a:t>
            </a:r>
          </a:p>
          <a:p>
            <a:pPr>
              <a:buFontTx/>
              <a:buNone/>
            </a:pPr>
            <a:r>
              <a:rPr lang="en-US" altLang="en-US" dirty="0"/>
              <a:t>  - Also used to treat </a:t>
            </a:r>
            <a:r>
              <a:rPr lang="en-US" altLang="en-US" i="1" dirty="0"/>
              <a:t>Helicobacter pylori (H. pylori)</a:t>
            </a:r>
            <a:r>
              <a:rPr lang="en-US" altLang="en-US" dirty="0"/>
              <a:t> - bacterium in stomach that can cause peptic ulcers</a:t>
            </a:r>
          </a:p>
          <a:p>
            <a:pPr>
              <a:buFontTx/>
              <a:buNone/>
            </a:pPr>
            <a:r>
              <a:rPr lang="en-US" altLang="en-US" dirty="0"/>
              <a:t>    - Tetracycline mostly</a:t>
            </a:r>
          </a:p>
          <a:p>
            <a:endParaRPr lang="en-US" dirty="0"/>
          </a:p>
        </p:txBody>
      </p:sp>
    </p:spTree>
    <p:extLst>
      <p:ext uri="{BB962C8B-B14F-4D97-AF65-F5344CB8AC3E}">
        <p14:creationId xmlns:p14="http://schemas.microsoft.com/office/powerpoint/2010/main" val="2715494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Tetracyclines</a:t>
            </a:r>
            <a:endParaRPr lang="en-US" dirty="0"/>
          </a:p>
        </p:txBody>
      </p:sp>
      <p:sp>
        <p:nvSpPr>
          <p:cNvPr id="3" name="Content Placeholder 2"/>
          <p:cNvSpPr>
            <a:spLocks noGrp="1"/>
          </p:cNvSpPr>
          <p:nvPr>
            <p:ph idx="1"/>
          </p:nvPr>
        </p:nvSpPr>
        <p:spPr/>
        <p:txBody>
          <a:bodyPr/>
          <a:lstStyle/>
          <a:p>
            <a:pPr>
              <a:lnSpc>
                <a:spcPct val="90000"/>
              </a:lnSpc>
            </a:pPr>
            <a:r>
              <a:rPr lang="en-US" altLang="en-US" u="sng" dirty="0"/>
              <a:t>Considerations</a:t>
            </a:r>
          </a:p>
          <a:p>
            <a:pPr>
              <a:lnSpc>
                <a:spcPct val="90000"/>
              </a:lnSpc>
              <a:buFontTx/>
              <a:buNone/>
            </a:pPr>
            <a:r>
              <a:rPr lang="en-US" altLang="en-US" dirty="0"/>
              <a:t>  - SE = Photosensitivity - sunburn </a:t>
            </a:r>
            <a:r>
              <a:rPr lang="en-US" altLang="en-US" dirty="0" err="1"/>
              <a:t>rxn</a:t>
            </a:r>
            <a:endParaRPr lang="en-US" altLang="en-US" dirty="0"/>
          </a:p>
          <a:p>
            <a:pPr>
              <a:lnSpc>
                <a:spcPct val="90000"/>
              </a:lnSpc>
              <a:buFontTx/>
              <a:buNone/>
            </a:pPr>
            <a:r>
              <a:rPr lang="en-US" altLang="en-US" dirty="0"/>
              <a:t>  - Should not be given to children &lt; 8 </a:t>
            </a:r>
            <a:r>
              <a:rPr lang="en-US" altLang="en-US" dirty="0" err="1"/>
              <a:t>yrs</a:t>
            </a:r>
            <a:r>
              <a:rPr lang="en-US" altLang="en-US" dirty="0"/>
              <a:t> or to women in last trimester of pregnancy - Irreversibly discolors permanent teeth</a:t>
            </a:r>
          </a:p>
          <a:p>
            <a:pPr>
              <a:lnSpc>
                <a:spcPct val="90000"/>
              </a:lnSpc>
              <a:buFontTx/>
              <a:buNone/>
            </a:pPr>
            <a:r>
              <a:rPr lang="en-US" altLang="en-US" dirty="0"/>
              <a:t>  - Tetracycline during 1st trimester of pregnancy can cause birth defects</a:t>
            </a:r>
          </a:p>
          <a:p>
            <a:pPr>
              <a:lnSpc>
                <a:spcPct val="90000"/>
              </a:lnSpc>
              <a:buFontTx/>
              <a:buNone/>
            </a:pPr>
            <a:r>
              <a:rPr lang="en-US" altLang="en-US" dirty="0"/>
              <a:t>  - Take on an empty stomach - antacids &amp; dairy products prevent absorption of the drug</a:t>
            </a:r>
          </a:p>
          <a:p>
            <a:endParaRPr lang="en-US" dirty="0"/>
          </a:p>
        </p:txBody>
      </p:sp>
    </p:spTree>
    <p:extLst>
      <p:ext uri="{BB962C8B-B14F-4D97-AF65-F5344CB8AC3E}">
        <p14:creationId xmlns:p14="http://schemas.microsoft.com/office/powerpoint/2010/main" val="10819747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b="1" dirty="0" err="1"/>
              <a:t>Vancomycin</a:t>
            </a:r>
            <a:endParaRPr lang="en-US" dirty="0"/>
          </a:p>
        </p:txBody>
      </p:sp>
      <p:sp>
        <p:nvSpPr>
          <p:cNvPr id="3" name="Content Placeholder 2"/>
          <p:cNvSpPr>
            <a:spLocks noGrp="1"/>
          </p:cNvSpPr>
          <p:nvPr>
            <p:ph idx="1"/>
          </p:nvPr>
        </p:nvSpPr>
        <p:spPr/>
        <p:txBody>
          <a:bodyPr/>
          <a:lstStyle/>
          <a:p>
            <a:r>
              <a:rPr lang="en-US" altLang="en-US" dirty="0" err="1"/>
              <a:t>Glycopeptide</a:t>
            </a:r>
            <a:r>
              <a:rPr lang="en-US" altLang="en-US" dirty="0"/>
              <a:t> bactericidal antibiotic - IV</a:t>
            </a:r>
          </a:p>
          <a:p>
            <a:pPr>
              <a:buFontTx/>
              <a:buNone/>
            </a:pPr>
            <a:r>
              <a:rPr lang="en-US" altLang="en-US" dirty="0"/>
              <a:t>   - Use: Drug resistant </a:t>
            </a:r>
            <a:r>
              <a:rPr lang="en-US" altLang="en-US" i="1" dirty="0"/>
              <a:t>Staph A.</a:t>
            </a:r>
            <a:r>
              <a:rPr lang="en-US" altLang="en-US" dirty="0"/>
              <a:t>, cardiac surgery -</a:t>
            </a:r>
          </a:p>
          <a:p>
            <a:pPr>
              <a:buFontTx/>
              <a:buNone/>
            </a:pPr>
            <a:r>
              <a:rPr lang="en-US" altLang="en-US" dirty="0"/>
              <a:t>              prophylaxis for clients w/ PCN allergies</a:t>
            </a:r>
          </a:p>
          <a:p>
            <a:pPr>
              <a:buFontTx/>
              <a:buNone/>
            </a:pPr>
            <a:r>
              <a:rPr lang="en-US" altLang="en-US" dirty="0"/>
              <a:t>   - SE = Ototoxicity - damage to auditory branch of 8th cranial nerve     permanent hearing loss or loss of balance &amp; Nephrotoxicity</a:t>
            </a:r>
          </a:p>
          <a:p>
            <a:pPr>
              <a:buFontTx/>
              <a:buNone/>
            </a:pPr>
            <a:r>
              <a:rPr lang="en-US" altLang="en-US" dirty="0"/>
              <a:t>   - Serum </a:t>
            </a:r>
            <a:r>
              <a:rPr lang="en-US" altLang="en-US" dirty="0" err="1"/>
              <a:t>Vanco</a:t>
            </a:r>
            <a:r>
              <a:rPr lang="en-US" altLang="en-US" dirty="0"/>
              <a:t> levels drawn to minimize toxic effects</a:t>
            </a:r>
          </a:p>
          <a:p>
            <a:endParaRPr lang="en-US" dirty="0"/>
          </a:p>
        </p:txBody>
      </p:sp>
    </p:spTree>
    <p:extLst>
      <p:ext uri="{BB962C8B-B14F-4D97-AF65-F5344CB8AC3E}">
        <p14:creationId xmlns:p14="http://schemas.microsoft.com/office/powerpoint/2010/main" val="35369798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ea typeface="ＭＳ Ｐゴシック" pitchFamily="34" charset="-128"/>
              </a:rPr>
              <a:t>Vancomycin</a:t>
            </a:r>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Clinical Uses</a:t>
            </a:r>
            <a:endParaRPr lang="en-US" dirty="0"/>
          </a:p>
        </p:txBody>
      </p:sp>
      <p:sp>
        <p:nvSpPr>
          <p:cNvPr id="3" name="Content Placeholder 2"/>
          <p:cNvSpPr>
            <a:spLocks noGrp="1"/>
          </p:cNvSpPr>
          <p:nvPr>
            <p:ph idx="1"/>
          </p:nvPr>
        </p:nvSpPr>
        <p:spPr/>
        <p:txBody>
          <a:bodyPr>
            <a:normAutofit fontScale="92500"/>
          </a:bodyPr>
          <a:lstStyle/>
          <a:p>
            <a:pPr>
              <a:lnSpc>
                <a:spcPct val="85000"/>
              </a:lnSpc>
            </a:pPr>
            <a:r>
              <a:rPr lang="en-US" altLang="en-US" dirty="0">
                <a:ea typeface="ＭＳ Ｐゴシック" pitchFamily="34" charset="-128"/>
              </a:rPr>
              <a:t>Infections due to </a:t>
            </a:r>
            <a:r>
              <a:rPr lang="en-US" altLang="en-US" dirty="0">
                <a:solidFill>
                  <a:srgbClr val="00FFFF"/>
                </a:solidFill>
                <a:ea typeface="ＭＳ Ｐゴシック" pitchFamily="34" charset="-128"/>
              </a:rPr>
              <a:t>methicillin-resistant staph</a:t>
            </a:r>
            <a:r>
              <a:rPr lang="en-US" altLang="en-US" dirty="0">
                <a:ea typeface="ＭＳ Ｐゴシック" pitchFamily="34" charset="-128"/>
              </a:rPr>
              <a:t>  including bacteremia, empyema, endocarditis, peritonitis, pneumonia, skin and soft tissue infections, osteomyelitis</a:t>
            </a:r>
          </a:p>
          <a:p>
            <a:pPr>
              <a:lnSpc>
                <a:spcPct val="85000"/>
              </a:lnSpc>
            </a:pPr>
            <a:r>
              <a:rPr lang="en-US" altLang="en-US" dirty="0">
                <a:ea typeface="ＭＳ Ｐゴシック" pitchFamily="34" charset="-128"/>
              </a:rPr>
              <a:t>Serious gram-positive infections in </a:t>
            </a:r>
            <a:r>
              <a:rPr lang="en-US" altLang="en-US" dirty="0">
                <a:solidFill>
                  <a:srgbClr val="00FFFF"/>
                </a:solidFill>
                <a:ea typeface="ＭＳ Ｐゴシック" pitchFamily="34" charset="-128"/>
                <a:sym typeface="Symbol" pitchFamily="18" charset="2"/>
              </a:rPr>
              <a:t></a:t>
            </a:r>
            <a:r>
              <a:rPr lang="en-US" altLang="en-US" dirty="0">
                <a:solidFill>
                  <a:srgbClr val="00FFFF"/>
                </a:solidFill>
                <a:ea typeface="ＭＳ Ｐゴシック" pitchFamily="34" charset="-128"/>
              </a:rPr>
              <a:t>-lactam allergic patients</a:t>
            </a:r>
          </a:p>
          <a:p>
            <a:pPr>
              <a:lnSpc>
                <a:spcPct val="85000"/>
              </a:lnSpc>
            </a:pPr>
            <a:r>
              <a:rPr lang="en-US" altLang="en-US" dirty="0">
                <a:ea typeface="ＭＳ Ｐゴシック" pitchFamily="34" charset="-128"/>
              </a:rPr>
              <a:t>Infections caused by multidrug resistant bacteria</a:t>
            </a:r>
          </a:p>
          <a:p>
            <a:pPr>
              <a:lnSpc>
                <a:spcPct val="85000"/>
              </a:lnSpc>
            </a:pPr>
            <a:r>
              <a:rPr lang="en-US" altLang="en-US" dirty="0">
                <a:ea typeface="ＭＳ Ｐゴシック" pitchFamily="34" charset="-128"/>
              </a:rPr>
              <a:t>Endocarditis or surgical prophylaxis in select cases</a:t>
            </a:r>
          </a:p>
          <a:p>
            <a:pPr>
              <a:lnSpc>
                <a:spcPct val="85000"/>
              </a:lnSpc>
            </a:pPr>
            <a:r>
              <a:rPr lang="en-US" altLang="en-US" dirty="0">
                <a:ea typeface="ＭＳ Ｐゴシック" pitchFamily="34" charset="-128"/>
              </a:rPr>
              <a:t>Oral </a:t>
            </a:r>
            <a:r>
              <a:rPr lang="en-US" altLang="en-US" dirty="0" err="1">
                <a:ea typeface="ＭＳ Ｐゴシック" pitchFamily="34" charset="-128"/>
              </a:rPr>
              <a:t>vancomycin</a:t>
            </a:r>
            <a:r>
              <a:rPr lang="en-US" altLang="en-US" dirty="0">
                <a:ea typeface="ＭＳ Ｐゴシック" pitchFamily="34" charset="-128"/>
              </a:rPr>
              <a:t> for </a:t>
            </a:r>
            <a:r>
              <a:rPr lang="en-US" altLang="en-US" dirty="0">
                <a:solidFill>
                  <a:srgbClr val="00FFFF"/>
                </a:solidFill>
                <a:ea typeface="ＭＳ Ｐゴシック" pitchFamily="34" charset="-128"/>
              </a:rPr>
              <a:t>refractory </a:t>
            </a:r>
            <a:r>
              <a:rPr lang="en-US" altLang="en-US" i="1" dirty="0">
                <a:solidFill>
                  <a:srgbClr val="00FFFF"/>
                </a:solidFill>
                <a:ea typeface="ＭＳ Ｐゴシック" pitchFamily="34" charset="-128"/>
              </a:rPr>
              <a:t>C. </a:t>
            </a:r>
            <a:r>
              <a:rPr lang="en-US" altLang="en-US" i="1" dirty="0" err="1">
                <a:solidFill>
                  <a:srgbClr val="00FFFF"/>
                </a:solidFill>
                <a:ea typeface="ＭＳ Ｐゴシック" pitchFamily="34" charset="-128"/>
              </a:rPr>
              <a:t>difficile</a:t>
            </a:r>
            <a:r>
              <a:rPr lang="en-US" altLang="en-US" dirty="0">
                <a:solidFill>
                  <a:srgbClr val="00FFFF"/>
                </a:solidFill>
                <a:ea typeface="ＭＳ Ｐゴシック" pitchFamily="34" charset="-128"/>
              </a:rPr>
              <a:t> colitis</a:t>
            </a:r>
          </a:p>
          <a:p>
            <a:endParaRPr lang="en-US" dirty="0"/>
          </a:p>
        </p:txBody>
      </p:sp>
    </p:spTree>
    <p:extLst>
      <p:ext uri="{BB962C8B-B14F-4D97-AF65-F5344CB8AC3E}">
        <p14:creationId xmlns:p14="http://schemas.microsoft.com/office/powerpoint/2010/main" val="9612100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err="1"/>
              <a:t>Antibacterials</a:t>
            </a:r>
            <a:r>
              <a:rPr lang="en-US" altLang="en-US" dirty="0"/>
              <a:t/>
            </a:r>
            <a:br>
              <a:rPr lang="en-US" altLang="en-US" dirty="0"/>
            </a:br>
            <a:r>
              <a:rPr lang="en-US" altLang="en-US" sz="3600" dirty="0" err="1"/>
              <a:t>Lincosamides</a:t>
            </a:r>
            <a:endParaRPr lang="en-US" dirty="0"/>
          </a:p>
        </p:txBody>
      </p:sp>
      <p:sp>
        <p:nvSpPr>
          <p:cNvPr id="3" name="Content Placeholder 2"/>
          <p:cNvSpPr>
            <a:spLocks noGrp="1"/>
          </p:cNvSpPr>
          <p:nvPr>
            <p:ph idx="1"/>
          </p:nvPr>
        </p:nvSpPr>
        <p:spPr/>
        <p:txBody>
          <a:bodyPr/>
          <a:lstStyle/>
          <a:p>
            <a:r>
              <a:rPr lang="en-US" altLang="en-US" b="1" dirty="0"/>
              <a:t>Clindamycin (</a:t>
            </a:r>
            <a:r>
              <a:rPr lang="en-US" altLang="en-US" b="1" dirty="0" err="1"/>
              <a:t>Cleosin</a:t>
            </a:r>
            <a:r>
              <a:rPr lang="en-US" altLang="en-US" b="1" dirty="0"/>
              <a:t>), </a:t>
            </a:r>
            <a:r>
              <a:rPr lang="en-US" altLang="en-US" b="1" dirty="0" err="1"/>
              <a:t>Lincomycin</a:t>
            </a:r>
            <a:r>
              <a:rPr lang="en-US" altLang="en-US" b="1" dirty="0"/>
              <a:t> (</a:t>
            </a:r>
            <a:r>
              <a:rPr lang="en-US" altLang="en-US" b="1" dirty="0" err="1"/>
              <a:t>Lincorex</a:t>
            </a:r>
            <a:r>
              <a:rPr lang="en-US" altLang="en-US" b="1" dirty="0"/>
              <a:t>) - PO, IM, IV</a:t>
            </a:r>
          </a:p>
          <a:p>
            <a:pPr>
              <a:buFontTx/>
              <a:buNone/>
            </a:pPr>
            <a:r>
              <a:rPr lang="en-US" altLang="en-US" dirty="0"/>
              <a:t>   - Inhibit bacterial protein synthesis</a:t>
            </a:r>
          </a:p>
          <a:p>
            <a:pPr>
              <a:buFontTx/>
              <a:buNone/>
            </a:pPr>
            <a:r>
              <a:rPr lang="en-US" altLang="en-US" dirty="0"/>
              <a:t>   - ‘Static’ &amp; ‘</a:t>
            </a:r>
            <a:r>
              <a:rPr lang="en-US" altLang="en-US" dirty="0" err="1"/>
              <a:t>cidal</a:t>
            </a:r>
            <a:r>
              <a:rPr lang="en-US" altLang="en-US" dirty="0"/>
              <a:t>’ actions depending on drug dosage</a:t>
            </a:r>
          </a:p>
          <a:p>
            <a:pPr>
              <a:buFontTx/>
              <a:buNone/>
            </a:pPr>
            <a:r>
              <a:rPr lang="en-US" altLang="en-US" dirty="0"/>
              <a:t>   - effective against most gram (+), no gram (-)</a:t>
            </a:r>
          </a:p>
          <a:p>
            <a:pPr>
              <a:buFontTx/>
              <a:buNone/>
            </a:pPr>
            <a:r>
              <a:rPr lang="en-US" altLang="en-US" dirty="0"/>
              <a:t>   - Clindamycin more effective than </a:t>
            </a:r>
            <a:r>
              <a:rPr lang="en-US" altLang="en-US" dirty="0" err="1"/>
              <a:t>lincomycin</a:t>
            </a:r>
            <a:endParaRPr lang="en-US" altLang="en-US" dirty="0"/>
          </a:p>
          <a:p>
            <a:endParaRPr lang="en-US" dirty="0"/>
          </a:p>
        </p:txBody>
      </p:sp>
    </p:spTree>
    <p:extLst>
      <p:ext uri="{BB962C8B-B14F-4D97-AF65-F5344CB8AC3E}">
        <p14:creationId xmlns:p14="http://schemas.microsoft.com/office/powerpoint/2010/main" val="6239490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Antibiotics and pregnancy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03241572"/>
              </p:ext>
            </p:extLst>
          </p:nvPr>
        </p:nvGraphicFramePr>
        <p:xfrm>
          <a:off x="457200" y="990601"/>
          <a:ext cx="8229600" cy="4018303"/>
        </p:xfrm>
        <a:graphic>
          <a:graphicData uri="http://schemas.openxmlformats.org/drawingml/2006/table">
            <a:tbl>
              <a:tblPr firstRow="1" bandRow="1">
                <a:tableStyleId>{5C22544A-7EE6-4342-B048-85BDC9FD1C3A}</a:tableStyleId>
              </a:tblPr>
              <a:tblGrid>
                <a:gridCol w="1676400"/>
                <a:gridCol w="6553200"/>
              </a:tblGrid>
              <a:tr h="533399">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Times New Roman" pitchFamily="35" charset="0"/>
                          <a:ea typeface="ＭＳ Ｐゴシック" pitchFamily="35" charset="-128"/>
                        </a:rPr>
                        <a:t>FDA Category</a:t>
                      </a:r>
                    </a:p>
                  </a:txBody>
                  <a:tcPr marT="45724" marB="45724" horzOverflow="overflow"/>
                </a:tc>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Times New Roman" pitchFamily="35" charset="0"/>
                          <a:ea typeface="ＭＳ Ｐゴシック" pitchFamily="35" charset="-128"/>
                        </a:rPr>
                        <a:t>Antibiotics in Category</a:t>
                      </a:r>
                    </a:p>
                  </a:txBody>
                  <a:tcPr marT="45724" marB="45724" horzOverflow="overflow"/>
                </a:tc>
              </a:tr>
              <a:tr h="370840">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A</a:t>
                      </a:r>
                    </a:p>
                  </a:txBody>
                  <a:tcPr marT="45724" marB="45724" horzOverflow="overflow"/>
                </a:tc>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rgbClr val="000000"/>
                        </a:solidFill>
                        <a:effectLst/>
                        <a:latin typeface="Times New Roman" pitchFamily="35" charset="0"/>
                        <a:ea typeface="ＭＳ Ｐゴシック" pitchFamily="35" charset="-128"/>
                      </a:endParaRPr>
                    </a:p>
                  </a:txBody>
                  <a:tcPr marT="45724" marB="45724" horzOverflow="overflow"/>
                </a:tc>
              </a:tr>
              <a:tr h="370840">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B</a:t>
                      </a:r>
                    </a:p>
                  </a:txBody>
                  <a:tcPr marT="45724" marB="45724" horzOverflow="overflow"/>
                </a:tc>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Penicillins</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Cephalosporins</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Carbapenems</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(except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Imipenem</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Daptomycin</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Vancomycin</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(oral), Clindamycin, Erythromycin, Azithromycin, Metronidazole (avoid first trimester),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Nitrofurantoin</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Acyclovir,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Amphoterocin</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B,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Ethambutol</a:t>
                      </a:r>
                      <a:endPar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endParaRPr>
                    </a:p>
                  </a:txBody>
                  <a:tcPr marT="45724" marB="45724" horzOverflow="overflow"/>
                </a:tc>
              </a:tr>
              <a:tr h="370840">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C</a:t>
                      </a:r>
                    </a:p>
                  </a:txBody>
                  <a:tcPr marT="45724" marB="45724" horzOverflow="overflow"/>
                </a:tc>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Times New Roman" pitchFamily="35" charset="0"/>
                          <a:ea typeface="ＭＳ Ｐゴシック" pitchFamily="35" charset="-128"/>
                        </a:rPr>
                        <a:t>Quinolones, Chloramphenicol, Clarithromycin, Imipenem, Linezolid, Trimethoprim/Sulfa (D if used near term), Vancomycin (IV), Rifampin, INH, PZA, PAS, Fluconazole, Caspofungin  </a:t>
                      </a:r>
                    </a:p>
                  </a:txBody>
                  <a:tcPr marT="45724" marB="45724" horzOverflow="overflow"/>
                </a:tc>
              </a:tr>
              <a:tr h="370840">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D</a:t>
                      </a:r>
                    </a:p>
                  </a:txBody>
                  <a:tcPr marT="45724" marB="45724" horzOverflow="overflow"/>
                </a:tc>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Tetracyclines</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(Doxy,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Tige</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Mino), </a:t>
                      </a: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Voriconazole</a:t>
                      </a: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 Aminoglycosides (some put gentamicin as a category C)</a:t>
                      </a:r>
                    </a:p>
                  </a:txBody>
                  <a:tcPr marT="45724" marB="45724" horzOverflow="overflow"/>
                </a:tc>
              </a:tr>
              <a:tr h="370840">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rPr>
                        <a:t>X</a:t>
                      </a:r>
                    </a:p>
                  </a:txBody>
                  <a:tcPr marT="45724" marB="45724" horzOverflow="overflow"/>
                </a:tc>
                <a:tc>
                  <a:txBody>
                    <a:bodyPr/>
                    <a:lstStyle>
                      <a:lvl1pPr defTabSz="457200" eaLnBrk="0" hangingPunct="0">
                        <a:spcBef>
                          <a:spcPct val="20000"/>
                        </a:spcBef>
                        <a:defRPr sz="2800">
                          <a:solidFill>
                            <a:schemeClr val="bg1"/>
                          </a:solidFill>
                          <a:latin typeface="Times New Roman" pitchFamily="35" charset="0"/>
                          <a:ea typeface="ＭＳ Ｐゴシック" pitchFamily="35" charset="-128"/>
                        </a:defRPr>
                      </a:lvl1pPr>
                      <a:lvl2pPr marL="37931725" indent="-37474525" defTabSz="457200" eaLnBrk="0" hangingPunct="0">
                        <a:spcBef>
                          <a:spcPct val="20000"/>
                        </a:spcBef>
                        <a:defRPr sz="2400">
                          <a:solidFill>
                            <a:schemeClr val="bg1"/>
                          </a:solidFill>
                          <a:latin typeface="Times New Roman" pitchFamily="35" charset="0"/>
                          <a:ea typeface="ＭＳ Ｐゴシック" pitchFamily="35" charset="-128"/>
                        </a:defRPr>
                      </a:lvl2pPr>
                      <a:lvl3pPr eaLnBrk="0" hangingPunct="0">
                        <a:spcBef>
                          <a:spcPct val="20000"/>
                        </a:spcBef>
                        <a:defRPr sz="2000">
                          <a:solidFill>
                            <a:schemeClr val="bg1"/>
                          </a:solidFill>
                          <a:latin typeface="Times New Roman" pitchFamily="35" charset="0"/>
                          <a:ea typeface="ＭＳ Ｐゴシック" pitchFamily="35" charset="-128"/>
                        </a:defRPr>
                      </a:lvl3pPr>
                      <a:lvl4pPr eaLnBrk="0" hangingPunct="0">
                        <a:spcBef>
                          <a:spcPct val="20000"/>
                        </a:spcBef>
                        <a:defRPr>
                          <a:solidFill>
                            <a:schemeClr val="bg1"/>
                          </a:solidFill>
                          <a:latin typeface="Times New Roman" pitchFamily="35" charset="0"/>
                          <a:ea typeface="ＭＳ Ｐゴシック" pitchFamily="35" charset="-128"/>
                        </a:defRPr>
                      </a:lvl4pPr>
                      <a:lvl5pPr eaLnBrk="0" hangingPunct="0">
                        <a:spcBef>
                          <a:spcPct val="20000"/>
                        </a:spcBef>
                        <a:defRPr>
                          <a:solidFill>
                            <a:schemeClr val="bg1"/>
                          </a:solidFill>
                          <a:latin typeface="Times New Roman" pitchFamily="35" charset="0"/>
                          <a:ea typeface="ＭＳ Ｐゴシック" pitchFamily="35" charset="-128"/>
                        </a:defRPr>
                      </a:lvl5pPr>
                      <a:lvl6pPr marL="457200" eaLnBrk="0" fontAlgn="base" hangingPunct="0">
                        <a:spcBef>
                          <a:spcPct val="20000"/>
                        </a:spcBef>
                        <a:spcAft>
                          <a:spcPct val="0"/>
                        </a:spcAft>
                        <a:defRPr>
                          <a:solidFill>
                            <a:schemeClr val="bg1"/>
                          </a:solidFill>
                          <a:latin typeface="Times New Roman" pitchFamily="35" charset="0"/>
                          <a:ea typeface="ＭＳ Ｐゴシック" pitchFamily="35" charset="-128"/>
                        </a:defRPr>
                      </a:lvl6pPr>
                      <a:lvl7pPr marL="914400" eaLnBrk="0" fontAlgn="base" hangingPunct="0">
                        <a:spcBef>
                          <a:spcPct val="20000"/>
                        </a:spcBef>
                        <a:spcAft>
                          <a:spcPct val="0"/>
                        </a:spcAft>
                        <a:defRPr>
                          <a:solidFill>
                            <a:schemeClr val="bg1"/>
                          </a:solidFill>
                          <a:latin typeface="Times New Roman" pitchFamily="35" charset="0"/>
                          <a:ea typeface="ＭＳ Ｐゴシック" pitchFamily="35" charset="-128"/>
                        </a:defRPr>
                      </a:lvl7pPr>
                      <a:lvl8pPr marL="1371600" eaLnBrk="0" fontAlgn="base" hangingPunct="0">
                        <a:spcBef>
                          <a:spcPct val="20000"/>
                        </a:spcBef>
                        <a:spcAft>
                          <a:spcPct val="0"/>
                        </a:spcAft>
                        <a:defRPr>
                          <a:solidFill>
                            <a:schemeClr val="bg1"/>
                          </a:solidFill>
                          <a:latin typeface="Times New Roman" pitchFamily="35" charset="0"/>
                          <a:ea typeface="ＭＳ Ｐゴシック" pitchFamily="35" charset="-128"/>
                        </a:defRPr>
                      </a:lvl8pPr>
                      <a:lvl9pPr marL="1828800" eaLnBrk="0" fontAlgn="base" hangingPunct="0">
                        <a:spcBef>
                          <a:spcPct val="20000"/>
                        </a:spcBef>
                        <a:spcAft>
                          <a:spcPct val="0"/>
                        </a:spcAft>
                        <a:defRPr>
                          <a:solidFill>
                            <a:schemeClr val="bg1"/>
                          </a:solidFill>
                          <a:latin typeface="Times New Roman" pitchFamily="35" charset="0"/>
                          <a:ea typeface="ＭＳ Ｐゴシック" pitchFamily="3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smtClean="0">
                          <a:ln>
                            <a:noFill/>
                          </a:ln>
                          <a:solidFill>
                            <a:srgbClr val="000000"/>
                          </a:solidFill>
                          <a:effectLst/>
                          <a:latin typeface="Times New Roman" pitchFamily="35" charset="0"/>
                          <a:ea typeface="ＭＳ Ｐゴシック" pitchFamily="35" charset="-128"/>
                        </a:rPr>
                        <a:t>Ribavarin</a:t>
                      </a:r>
                      <a:endParaRPr kumimoji="0" lang="en-US" altLang="en-US" sz="1800" b="0" i="0" u="none" strike="noStrike" cap="none" normalizeH="0" baseline="0" dirty="0" smtClean="0">
                        <a:ln>
                          <a:noFill/>
                        </a:ln>
                        <a:solidFill>
                          <a:srgbClr val="000000"/>
                        </a:solidFill>
                        <a:effectLst/>
                        <a:latin typeface="Times New Roman" pitchFamily="35" charset="0"/>
                        <a:ea typeface="ＭＳ Ｐゴシック" pitchFamily="35" charset="-128"/>
                      </a:endParaRPr>
                    </a:p>
                  </a:txBody>
                  <a:tcPr marT="45724" marB="45724" horzOverflow="overflow"/>
                </a:tc>
              </a:tr>
            </a:tbl>
          </a:graphicData>
        </a:graphic>
      </p:graphicFrame>
    </p:spTree>
    <p:extLst>
      <p:ext uri="{BB962C8B-B14F-4D97-AF65-F5344CB8AC3E}">
        <p14:creationId xmlns:p14="http://schemas.microsoft.com/office/powerpoint/2010/main" val="3700262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Doses and dosage</a:t>
            </a:r>
            <a:endParaRPr lang="en-US" dirty="0"/>
          </a:p>
        </p:txBody>
      </p:sp>
      <p:sp>
        <p:nvSpPr>
          <p:cNvPr id="3" name="Content Placeholder 2"/>
          <p:cNvSpPr>
            <a:spLocks noGrp="1"/>
          </p:cNvSpPr>
          <p:nvPr>
            <p:ph idx="1"/>
          </p:nvPr>
        </p:nvSpPr>
        <p:spPr/>
        <p:txBody>
          <a:bodyPr/>
          <a:lstStyle/>
          <a:p>
            <a:pPr marL="398463" indent="-398463" defTabSz="800100">
              <a:lnSpc>
                <a:spcPct val="90000"/>
              </a:lnSpc>
              <a:spcBef>
                <a:spcPct val="30000"/>
              </a:spcBef>
              <a:buClr>
                <a:srgbClr val="0000FF"/>
              </a:buClr>
              <a:buFontTx/>
              <a:buChar char="•"/>
            </a:pPr>
            <a:r>
              <a:rPr lang="en-US" sz="2800" b="1" dirty="0">
                <a:solidFill>
                  <a:srgbClr val="FD4162"/>
                </a:solidFill>
                <a:cs typeface="Arial" pitchFamily="34" charset="0"/>
              </a:rPr>
              <a:t>Dose</a:t>
            </a:r>
            <a:r>
              <a:rPr lang="en-US" sz="2800" dirty="0">
                <a:solidFill>
                  <a:srgbClr val="FD4162"/>
                </a:solidFill>
                <a:cs typeface="Arial" pitchFamily="34" charset="0"/>
              </a:rPr>
              <a:t>:</a:t>
            </a:r>
            <a:r>
              <a:rPr lang="en-US" sz="2800" dirty="0">
                <a:solidFill>
                  <a:srgbClr val="000000"/>
                </a:solidFill>
                <a:cs typeface="Arial" pitchFamily="34" charset="0"/>
              </a:rPr>
              <a:t>  The quantity of drug administered </a:t>
            </a:r>
            <a:r>
              <a:rPr lang="en-US" sz="2800" dirty="0">
                <a:solidFill>
                  <a:srgbClr val="FF00FF"/>
                </a:solidFill>
                <a:cs typeface="Arial" pitchFamily="34" charset="0"/>
              </a:rPr>
              <a:t>at one time</a:t>
            </a:r>
          </a:p>
          <a:p>
            <a:pPr marL="1027113" lvl="1" indent="-387350" defTabSz="800100">
              <a:lnSpc>
                <a:spcPct val="90000"/>
              </a:lnSpc>
              <a:spcBef>
                <a:spcPct val="30000"/>
              </a:spcBef>
              <a:buClr>
                <a:srgbClr val="FF0000"/>
              </a:buClr>
              <a:buFontTx/>
              <a:buChar char="•"/>
            </a:pPr>
            <a:r>
              <a:rPr lang="en-US" dirty="0">
                <a:solidFill>
                  <a:srgbClr val="000000"/>
                </a:solidFill>
                <a:cs typeface="Arial" pitchFamily="34" charset="0"/>
              </a:rPr>
              <a:t>500mg of Paracetamol</a:t>
            </a:r>
            <a:r>
              <a:rPr lang="en-US" sz="3200" dirty="0">
                <a:solidFill>
                  <a:srgbClr val="000000"/>
                </a:solidFill>
                <a:cs typeface="Arial" pitchFamily="34" charset="0"/>
              </a:rPr>
              <a:t> </a:t>
            </a:r>
          </a:p>
          <a:p>
            <a:pPr marL="1027113" lvl="1" indent="-387350" defTabSz="800100">
              <a:lnSpc>
                <a:spcPct val="90000"/>
              </a:lnSpc>
              <a:spcBef>
                <a:spcPct val="30000"/>
              </a:spcBef>
              <a:buClr>
                <a:srgbClr val="FF0000"/>
              </a:buClr>
            </a:pPr>
            <a:endParaRPr lang="en-US" sz="2400" b="1" dirty="0">
              <a:solidFill>
                <a:srgbClr val="FD4162"/>
              </a:solidFill>
              <a:cs typeface="Arial" pitchFamily="34" charset="0"/>
            </a:endParaRPr>
          </a:p>
          <a:p>
            <a:pPr marL="398463" indent="-398463" algn="just" defTabSz="800100">
              <a:lnSpc>
                <a:spcPct val="120000"/>
              </a:lnSpc>
              <a:spcBef>
                <a:spcPct val="30000"/>
              </a:spcBef>
              <a:buClr>
                <a:srgbClr val="0000FF"/>
              </a:buClr>
              <a:buFontTx/>
              <a:buChar char="•"/>
            </a:pPr>
            <a:r>
              <a:rPr lang="en-US" sz="2800" b="1" dirty="0">
                <a:solidFill>
                  <a:srgbClr val="FD4162"/>
                </a:solidFill>
                <a:cs typeface="Arial" pitchFamily="34" charset="0"/>
              </a:rPr>
              <a:t>Dosage</a:t>
            </a:r>
            <a:r>
              <a:rPr lang="en-US" sz="2800" dirty="0">
                <a:solidFill>
                  <a:srgbClr val="FD4162"/>
                </a:solidFill>
                <a:cs typeface="Arial" pitchFamily="34" charset="0"/>
              </a:rPr>
              <a:t>:</a:t>
            </a:r>
            <a:r>
              <a:rPr lang="en-US" sz="2800" dirty="0">
                <a:solidFill>
                  <a:srgbClr val="000000"/>
                </a:solidFill>
                <a:cs typeface="Arial" pitchFamily="34" charset="0"/>
              </a:rPr>
              <a:t> T</a:t>
            </a:r>
            <a:r>
              <a:rPr lang="en-US" altLang="en-US" sz="2800" dirty="0">
                <a:solidFill>
                  <a:srgbClr val="000000"/>
                </a:solidFill>
                <a:cs typeface="Arial" pitchFamily="34" charset="0"/>
              </a:rPr>
              <a:t>he amount of the drug that should be </a:t>
            </a:r>
            <a:r>
              <a:rPr lang="en-US" altLang="en-US" sz="2800" dirty="0">
                <a:solidFill>
                  <a:srgbClr val="FF00FF"/>
                </a:solidFill>
                <a:cs typeface="Arial" pitchFamily="34" charset="0"/>
              </a:rPr>
              <a:t>given </a:t>
            </a:r>
            <a:r>
              <a:rPr lang="en-US" sz="2800" dirty="0">
                <a:solidFill>
                  <a:srgbClr val="FF00FF"/>
                </a:solidFill>
                <a:cs typeface="Arial" pitchFamily="34" charset="0"/>
              </a:rPr>
              <a:t>over time</a:t>
            </a:r>
          </a:p>
          <a:p>
            <a:pPr marL="1027113" lvl="1" indent="-387350" defTabSz="800100">
              <a:lnSpc>
                <a:spcPct val="120000"/>
              </a:lnSpc>
              <a:buFontTx/>
              <a:buChar char="•"/>
            </a:pPr>
            <a:r>
              <a:rPr lang="en-US" dirty="0">
                <a:solidFill>
                  <a:srgbClr val="000000"/>
                </a:solidFill>
                <a:cs typeface="Arial" pitchFamily="34" charset="0"/>
              </a:rPr>
              <a:t>500 mg Paracetamol TID for 3 days</a:t>
            </a:r>
          </a:p>
        </p:txBody>
      </p:sp>
    </p:spTree>
    <p:extLst>
      <p:ext uri="{BB962C8B-B14F-4D97-AF65-F5344CB8AC3E}">
        <p14:creationId xmlns:p14="http://schemas.microsoft.com/office/powerpoint/2010/main" val="42023066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122910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685800" y="1876425"/>
            <a:ext cx="7772400" cy="1349375"/>
          </a:xfrm>
        </p:spPr>
        <p:txBody>
          <a:bodyPr/>
          <a:lstStyle/>
          <a:p>
            <a:pPr eaLnBrk="1" hangingPunct="1">
              <a:defRPr/>
            </a:pPr>
            <a:r>
              <a:rPr lang="en-US" sz="6600" smtClean="0"/>
              <a:t>Antitubercular Agents</a:t>
            </a:r>
          </a:p>
        </p:txBody>
      </p:sp>
    </p:spTree>
    <p:extLst>
      <p:ext uri="{BB962C8B-B14F-4D97-AF65-F5344CB8AC3E}">
        <p14:creationId xmlns:p14="http://schemas.microsoft.com/office/powerpoint/2010/main" val="27988616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4638"/>
            <a:ext cx="8229600" cy="792162"/>
          </a:xfrm>
        </p:spPr>
        <p:txBody>
          <a:bodyPr/>
          <a:lstStyle/>
          <a:p>
            <a:pPr eaLnBrk="1" hangingPunct="1">
              <a:defRPr/>
            </a:pPr>
            <a:r>
              <a:rPr lang="en-US" dirty="0" err="1" smtClean="0"/>
              <a:t>Antitubercular</a:t>
            </a:r>
            <a:r>
              <a:rPr lang="en-US" dirty="0" smtClean="0"/>
              <a:t> Agents</a:t>
            </a:r>
          </a:p>
        </p:txBody>
      </p:sp>
      <p:sp>
        <p:nvSpPr>
          <p:cNvPr id="109571" name="Rectangle 3"/>
          <p:cNvSpPr>
            <a:spLocks noGrp="1" noChangeArrowheads="1"/>
          </p:cNvSpPr>
          <p:nvPr>
            <p:ph type="body" idx="1"/>
          </p:nvPr>
        </p:nvSpPr>
        <p:spPr>
          <a:xfrm>
            <a:off x="457200" y="1143000"/>
            <a:ext cx="8229600" cy="5181600"/>
          </a:xfrm>
        </p:spPr>
        <p:txBody>
          <a:bodyPr>
            <a:normAutofit fontScale="92500" lnSpcReduction="10000"/>
          </a:bodyPr>
          <a:lstStyle/>
          <a:p>
            <a:pPr eaLnBrk="1" hangingPunct="1">
              <a:defRPr/>
            </a:pPr>
            <a:r>
              <a:rPr lang="en-US" dirty="0" smtClean="0"/>
              <a:t>Tuberculosis, “TB” Caused by Mycobacterium is tuberculosis.</a:t>
            </a:r>
          </a:p>
          <a:p>
            <a:pPr>
              <a:buNone/>
              <a:defRPr/>
            </a:pPr>
            <a:r>
              <a:rPr lang="en-US" dirty="0" err="1" smtClean="0"/>
              <a:t>Antitubercular</a:t>
            </a:r>
            <a:r>
              <a:rPr lang="en-US" dirty="0" smtClean="0"/>
              <a:t> agents treat all forms of mycobacterium infections.</a:t>
            </a:r>
          </a:p>
          <a:p>
            <a:pPr>
              <a:buNone/>
              <a:defRPr/>
            </a:pPr>
            <a:r>
              <a:rPr lang="en-US" dirty="0" smtClean="0"/>
              <a:t>Common TB Infection </a:t>
            </a:r>
            <a:r>
              <a:rPr lang="en-US" dirty="0"/>
              <a:t>Sites</a:t>
            </a:r>
          </a:p>
          <a:p>
            <a:pPr lvl="1">
              <a:defRPr/>
            </a:pPr>
            <a:r>
              <a:rPr lang="en-US" dirty="0"/>
              <a:t>lung (primary site)</a:t>
            </a:r>
          </a:p>
          <a:p>
            <a:pPr lvl="1">
              <a:defRPr/>
            </a:pPr>
            <a:r>
              <a:rPr lang="en-US" dirty="0"/>
              <a:t>brain</a:t>
            </a:r>
          </a:p>
          <a:p>
            <a:pPr lvl="1">
              <a:defRPr/>
            </a:pPr>
            <a:r>
              <a:rPr lang="en-US" dirty="0"/>
              <a:t>bone</a:t>
            </a:r>
          </a:p>
          <a:p>
            <a:pPr lvl="1">
              <a:defRPr/>
            </a:pPr>
            <a:r>
              <a:rPr lang="en-US" dirty="0"/>
              <a:t>liver</a:t>
            </a:r>
          </a:p>
          <a:p>
            <a:pPr lvl="1">
              <a:defRPr/>
            </a:pPr>
            <a:r>
              <a:rPr lang="en-US" dirty="0" smtClean="0"/>
              <a:t>Kidney</a:t>
            </a:r>
          </a:p>
          <a:p>
            <a:pPr lvl="1">
              <a:defRPr/>
            </a:pPr>
            <a:r>
              <a:rPr lang="en-US" dirty="0" smtClean="0"/>
              <a:t>Spine</a:t>
            </a:r>
            <a:endParaRPr lang="en-US" dirty="0"/>
          </a:p>
          <a:p>
            <a:pPr eaLnBrk="1" hangingPunct="1">
              <a:defRPr/>
            </a:pPr>
            <a:endParaRPr lang="en-US" dirty="0" smtClean="0"/>
          </a:p>
        </p:txBody>
      </p:sp>
    </p:spTree>
    <p:extLst>
      <p:ext uri="{BB962C8B-B14F-4D97-AF65-F5344CB8AC3E}">
        <p14:creationId xmlns:p14="http://schemas.microsoft.com/office/powerpoint/2010/main" val="34781024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n-US" smtClean="0"/>
              <a:t>Mycobacterium Infections</a:t>
            </a:r>
          </a:p>
        </p:txBody>
      </p:sp>
      <p:sp>
        <p:nvSpPr>
          <p:cNvPr id="110595" name="Rectangle 3"/>
          <p:cNvSpPr>
            <a:spLocks noGrp="1" noChangeArrowheads="1"/>
          </p:cNvSpPr>
          <p:nvPr>
            <p:ph type="body" idx="1"/>
          </p:nvPr>
        </p:nvSpPr>
        <p:spPr/>
        <p:txBody>
          <a:bodyPr/>
          <a:lstStyle/>
          <a:p>
            <a:pPr eaLnBrk="1" hangingPunct="1">
              <a:buFont typeface="Wingdings" pitchFamily="2" charset="2"/>
              <a:buNone/>
              <a:defRPr/>
            </a:pPr>
            <a:r>
              <a:rPr lang="en-US" dirty="0" smtClean="0"/>
              <a:t>Common Infection Sites</a:t>
            </a:r>
          </a:p>
          <a:p>
            <a:pPr eaLnBrk="1" hangingPunct="1">
              <a:defRPr/>
            </a:pPr>
            <a:r>
              <a:rPr lang="en-US" sz="2800" dirty="0" smtClean="0"/>
              <a:t>lung (primary site)</a:t>
            </a:r>
          </a:p>
          <a:p>
            <a:pPr eaLnBrk="1" hangingPunct="1">
              <a:defRPr/>
            </a:pPr>
            <a:r>
              <a:rPr lang="en-US" sz="2800" dirty="0" smtClean="0"/>
              <a:t>brain</a:t>
            </a:r>
          </a:p>
          <a:p>
            <a:pPr eaLnBrk="1" hangingPunct="1">
              <a:defRPr/>
            </a:pPr>
            <a:r>
              <a:rPr lang="en-US" sz="2800" dirty="0" smtClean="0"/>
              <a:t>bone</a:t>
            </a:r>
          </a:p>
          <a:p>
            <a:pPr eaLnBrk="1" hangingPunct="1">
              <a:defRPr/>
            </a:pPr>
            <a:r>
              <a:rPr lang="en-US" sz="2800" dirty="0" smtClean="0"/>
              <a:t>liver</a:t>
            </a:r>
          </a:p>
          <a:p>
            <a:pPr eaLnBrk="1" hangingPunct="1">
              <a:defRPr/>
            </a:pPr>
            <a:r>
              <a:rPr lang="en-US" sz="2800" dirty="0" smtClean="0"/>
              <a:t>kidney</a:t>
            </a:r>
            <a:endParaRPr lang="en-US" dirty="0" smtClean="0"/>
          </a:p>
        </p:txBody>
      </p:sp>
    </p:spTree>
    <p:extLst>
      <p:ext uri="{BB962C8B-B14F-4D97-AF65-F5344CB8AC3E}">
        <p14:creationId xmlns:p14="http://schemas.microsoft.com/office/powerpoint/2010/main" val="24412621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smtClean="0"/>
              <a:t>Mycobacterium Infections</a:t>
            </a:r>
          </a:p>
        </p:txBody>
      </p:sp>
      <p:sp>
        <p:nvSpPr>
          <p:cNvPr id="111619" name="Rectangle 3"/>
          <p:cNvSpPr>
            <a:spLocks noGrp="1" noChangeArrowheads="1"/>
          </p:cNvSpPr>
          <p:nvPr>
            <p:ph type="body" idx="1"/>
          </p:nvPr>
        </p:nvSpPr>
        <p:spPr/>
        <p:txBody>
          <a:bodyPr/>
          <a:lstStyle/>
          <a:p>
            <a:pPr eaLnBrk="1" hangingPunct="1">
              <a:defRPr/>
            </a:pPr>
            <a:r>
              <a:rPr lang="en-US" smtClean="0"/>
              <a:t>Aerobic bacillus</a:t>
            </a:r>
          </a:p>
          <a:p>
            <a:pPr eaLnBrk="1" hangingPunct="1">
              <a:defRPr/>
            </a:pPr>
            <a:r>
              <a:rPr lang="en-US" smtClean="0"/>
              <a:t>Passed from infected:</a:t>
            </a:r>
          </a:p>
          <a:p>
            <a:pPr lvl="1" eaLnBrk="1" hangingPunct="1">
              <a:defRPr/>
            </a:pPr>
            <a:r>
              <a:rPr lang="en-US" smtClean="0"/>
              <a:t>Humans</a:t>
            </a:r>
          </a:p>
          <a:p>
            <a:pPr lvl="1" eaLnBrk="1" hangingPunct="1">
              <a:defRPr/>
            </a:pPr>
            <a:r>
              <a:rPr lang="en-US" smtClean="0"/>
              <a:t>Cows (bovine)</a:t>
            </a:r>
          </a:p>
          <a:p>
            <a:pPr lvl="1" eaLnBrk="1" hangingPunct="1">
              <a:defRPr/>
            </a:pPr>
            <a:r>
              <a:rPr lang="en-US" smtClean="0"/>
              <a:t>Birds (avian)</a:t>
            </a:r>
          </a:p>
        </p:txBody>
      </p:sp>
    </p:spTree>
    <p:extLst>
      <p:ext uri="{BB962C8B-B14F-4D97-AF65-F5344CB8AC3E}">
        <p14:creationId xmlns:p14="http://schemas.microsoft.com/office/powerpoint/2010/main" val="18869583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r>
              <a:rPr lang="en-US" smtClean="0"/>
              <a:t>Mycobacterium Infections</a:t>
            </a:r>
          </a:p>
        </p:txBody>
      </p:sp>
      <p:sp>
        <p:nvSpPr>
          <p:cNvPr id="112643" name="Rectangle 3"/>
          <p:cNvSpPr>
            <a:spLocks noGrp="1" noChangeArrowheads="1"/>
          </p:cNvSpPr>
          <p:nvPr>
            <p:ph type="body" idx="1"/>
          </p:nvPr>
        </p:nvSpPr>
        <p:spPr>
          <a:xfrm>
            <a:off x="479425" y="1600200"/>
            <a:ext cx="8207375" cy="4530725"/>
          </a:xfrm>
        </p:spPr>
        <p:txBody>
          <a:bodyPr/>
          <a:lstStyle/>
          <a:p>
            <a:pPr eaLnBrk="1" hangingPunct="1">
              <a:defRPr/>
            </a:pPr>
            <a:r>
              <a:rPr lang="en-US" sz="2800" smtClean="0"/>
              <a:t>Tubercle bacilli are conveyed by droplets.</a:t>
            </a:r>
          </a:p>
          <a:p>
            <a:pPr eaLnBrk="1" hangingPunct="1">
              <a:defRPr/>
            </a:pPr>
            <a:r>
              <a:rPr lang="en-US" sz="2800" smtClean="0"/>
              <a:t>Droplets are expelled by coughing or sneezing, </a:t>
            </a:r>
            <a:br>
              <a:rPr lang="en-US" sz="2800" smtClean="0"/>
            </a:br>
            <a:r>
              <a:rPr lang="en-US" sz="2800" smtClean="0"/>
              <a:t>then gain entry into the body </a:t>
            </a:r>
            <a:br>
              <a:rPr lang="en-US" sz="2800" smtClean="0"/>
            </a:br>
            <a:r>
              <a:rPr lang="en-US" sz="2800" smtClean="0"/>
              <a:t>by inhalation.</a:t>
            </a:r>
          </a:p>
          <a:p>
            <a:pPr eaLnBrk="1" hangingPunct="1">
              <a:defRPr/>
            </a:pPr>
            <a:r>
              <a:rPr lang="en-US" sz="2800" smtClean="0"/>
              <a:t>Tubercle bacilli then spread to other body organs </a:t>
            </a:r>
            <a:br>
              <a:rPr lang="en-US" sz="2800" smtClean="0"/>
            </a:br>
            <a:r>
              <a:rPr lang="en-US" sz="2800" smtClean="0"/>
              <a:t>via blood and lymphatic systems.</a:t>
            </a:r>
          </a:p>
          <a:p>
            <a:pPr eaLnBrk="1" hangingPunct="1">
              <a:defRPr/>
            </a:pPr>
            <a:r>
              <a:rPr lang="en-US" sz="2800" smtClean="0"/>
              <a:t>Tubercle bacilli may become dormant, or walled </a:t>
            </a:r>
            <a:br>
              <a:rPr lang="en-US" sz="2800" smtClean="0"/>
            </a:br>
            <a:r>
              <a:rPr lang="en-US" sz="2800" smtClean="0"/>
              <a:t>off by calcified or fibrous tissue.</a:t>
            </a:r>
          </a:p>
        </p:txBody>
      </p:sp>
    </p:spTree>
    <p:extLst>
      <p:ext uri="{BB962C8B-B14F-4D97-AF65-F5344CB8AC3E}">
        <p14:creationId xmlns:p14="http://schemas.microsoft.com/office/powerpoint/2010/main" val="12666047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p:cNvSpPr>
            <a:spLocks noGrp="1" noChangeArrowheads="1"/>
          </p:cNvSpPr>
          <p:nvPr>
            <p:ph type="body" sz="half" idx="4294967295"/>
          </p:nvPr>
        </p:nvSpPr>
        <p:spPr>
          <a:xfrm>
            <a:off x="936625" y="1711325"/>
            <a:ext cx="2636838" cy="4114800"/>
          </a:xfrm>
        </p:spPr>
        <p:txBody>
          <a:bodyPr/>
          <a:lstStyle/>
          <a:p>
            <a:pPr eaLnBrk="1" hangingPunct="1">
              <a:lnSpc>
                <a:spcPct val="90000"/>
              </a:lnSpc>
              <a:spcBef>
                <a:spcPct val="20000"/>
              </a:spcBef>
              <a:spcAft>
                <a:spcPct val="20000"/>
              </a:spcAft>
            </a:pPr>
            <a:r>
              <a:rPr lang="en-US" altLang="en-US" sz="2400" dirty="0" smtClean="0"/>
              <a:t>Isoniazid</a:t>
            </a:r>
          </a:p>
          <a:p>
            <a:pPr eaLnBrk="1" hangingPunct="1">
              <a:lnSpc>
                <a:spcPct val="90000"/>
              </a:lnSpc>
              <a:spcBef>
                <a:spcPct val="20000"/>
              </a:spcBef>
              <a:spcAft>
                <a:spcPct val="20000"/>
              </a:spcAft>
            </a:pPr>
            <a:r>
              <a:rPr lang="en-US" altLang="en-US" sz="2400" dirty="0" smtClean="0"/>
              <a:t>Rifampin</a:t>
            </a:r>
          </a:p>
          <a:p>
            <a:pPr eaLnBrk="1" hangingPunct="1">
              <a:lnSpc>
                <a:spcPct val="90000"/>
              </a:lnSpc>
              <a:spcBef>
                <a:spcPct val="20000"/>
              </a:spcBef>
              <a:spcAft>
                <a:spcPct val="20000"/>
              </a:spcAft>
            </a:pPr>
            <a:r>
              <a:rPr lang="en-US" altLang="en-US" sz="2400" dirty="0" smtClean="0"/>
              <a:t>Pyrazinamide</a:t>
            </a:r>
          </a:p>
          <a:p>
            <a:pPr eaLnBrk="1" hangingPunct="1">
              <a:lnSpc>
                <a:spcPct val="90000"/>
              </a:lnSpc>
              <a:spcBef>
                <a:spcPct val="20000"/>
              </a:spcBef>
              <a:spcAft>
                <a:spcPct val="20000"/>
              </a:spcAft>
            </a:pPr>
            <a:r>
              <a:rPr lang="en-US" altLang="en-US" sz="2400" dirty="0" err="1" smtClean="0"/>
              <a:t>Ethambutol</a:t>
            </a:r>
            <a:endParaRPr lang="en-US" altLang="en-US" sz="2400" dirty="0" smtClean="0"/>
          </a:p>
          <a:p>
            <a:pPr eaLnBrk="1" hangingPunct="1">
              <a:lnSpc>
                <a:spcPct val="90000"/>
              </a:lnSpc>
              <a:spcBef>
                <a:spcPct val="20000"/>
              </a:spcBef>
              <a:spcAft>
                <a:spcPct val="20000"/>
              </a:spcAft>
            </a:pPr>
            <a:r>
              <a:rPr lang="en-US" altLang="en-US" sz="2400" dirty="0" err="1" smtClean="0"/>
              <a:t>Rifabutin</a:t>
            </a:r>
            <a:r>
              <a:rPr lang="en-US" altLang="en-US" sz="2400" dirty="0" smtClean="0"/>
              <a:t>*</a:t>
            </a:r>
          </a:p>
          <a:p>
            <a:pPr eaLnBrk="1" hangingPunct="1">
              <a:lnSpc>
                <a:spcPct val="90000"/>
              </a:lnSpc>
              <a:spcBef>
                <a:spcPct val="20000"/>
              </a:spcBef>
              <a:spcAft>
                <a:spcPct val="20000"/>
              </a:spcAft>
            </a:pPr>
            <a:r>
              <a:rPr lang="en-US" altLang="en-US" sz="2400" dirty="0" err="1" smtClean="0"/>
              <a:t>Rifapentine</a:t>
            </a:r>
            <a:endParaRPr lang="en-US" altLang="en-US" sz="2400" dirty="0" smtClean="0"/>
          </a:p>
          <a:p>
            <a:pPr eaLnBrk="1" hangingPunct="1">
              <a:lnSpc>
                <a:spcPct val="90000"/>
              </a:lnSpc>
              <a:spcBef>
                <a:spcPct val="20000"/>
              </a:spcBef>
              <a:spcAft>
                <a:spcPct val="20000"/>
              </a:spcAft>
            </a:pPr>
            <a:endParaRPr lang="en-US" altLang="en-US" sz="2400" dirty="0" smtClean="0"/>
          </a:p>
        </p:txBody>
      </p:sp>
      <p:sp>
        <p:nvSpPr>
          <p:cNvPr id="9219" name="Text Box 1033"/>
          <p:cNvSpPr txBox="1">
            <a:spLocks noChangeArrowheads="1"/>
          </p:cNvSpPr>
          <p:nvPr/>
        </p:nvSpPr>
        <p:spPr bwMode="auto">
          <a:xfrm>
            <a:off x="975679" y="1174750"/>
            <a:ext cx="2560316"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FFFFFF"/>
                </a:solidFill>
                <a:latin typeface="Arial" pitchFamily="34" charset="0"/>
              </a:defRPr>
            </a:lvl1pPr>
            <a:lvl2pPr marL="742950" indent="-285750">
              <a:defRPr>
                <a:solidFill>
                  <a:srgbClr val="FFFFFF"/>
                </a:solidFill>
                <a:latin typeface="Arial" pitchFamily="34" charset="0"/>
              </a:defRPr>
            </a:lvl2pPr>
            <a:lvl3pPr marL="1143000" indent="-228600">
              <a:defRPr>
                <a:solidFill>
                  <a:srgbClr val="FFFFFF"/>
                </a:solidFill>
                <a:latin typeface="Arial" pitchFamily="34" charset="0"/>
              </a:defRPr>
            </a:lvl3pPr>
            <a:lvl4pPr marL="1600200" indent="-228600">
              <a:defRPr>
                <a:solidFill>
                  <a:srgbClr val="FFFFFF"/>
                </a:solidFill>
                <a:latin typeface="Arial" pitchFamily="34" charset="0"/>
              </a:defRPr>
            </a:lvl4pPr>
            <a:lvl5pPr marL="2057400" indent="-22860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lnSpc>
                <a:spcPct val="90000"/>
              </a:lnSpc>
              <a:spcBef>
                <a:spcPct val="35000"/>
              </a:spcBef>
              <a:spcAft>
                <a:spcPct val="35000"/>
              </a:spcAft>
              <a:buClr>
                <a:srgbClr val="FFFF00"/>
              </a:buClr>
            </a:pPr>
            <a:r>
              <a:rPr lang="en-US" altLang="en-US" sz="2400" b="1" u="sng" dirty="0">
                <a:solidFill>
                  <a:schemeClr val="tx1"/>
                </a:solidFill>
              </a:rPr>
              <a:t>First-Line Drugs</a:t>
            </a:r>
          </a:p>
        </p:txBody>
      </p:sp>
      <p:sp>
        <p:nvSpPr>
          <p:cNvPr id="9220" name="Text Box 1034"/>
          <p:cNvSpPr txBox="1">
            <a:spLocks noChangeArrowheads="1"/>
          </p:cNvSpPr>
          <p:nvPr/>
        </p:nvSpPr>
        <p:spPr bwMode="auto">
          <a:xfrm>
            <a:off x="4687888" y="1212850"/>
            <a:ext cx="297656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FFFFFF"/>
                </a:solidFill>
                <a:latin typeface="Arial" pitchFamily="34" charset="0"/>
              </a:defRPr>
            </a:lvl1pPr>
            <a:lvl2pPr marL="742950" indent="-285750">
              <a:defRPr>
                <a:solidFill>
                  <a:srgbClr val="FFFFFF"/>
                </a:solidFill>
                <a:latin typeface="Arial" pitchFamily="34" charset="0"/>
              </a:defRPr>
            </a:lvl2pPr>
            <a:lvl3pPr marL="1143000" indent="-228600">
              <a:defRPr>
                <a:solidFill>
                  <a:srgbClr val="FFFFFF"/>
                </a:solidFill>
                <a:latin typeface="Arial" pitchFamily="34" charset="0"/>
              </a:defRPr>
            </a:lvl3pPr>
            <a:lvl4pPr marL="1600200" indent="-228600">
              <a:defRPr>
                <a:solidFill>
                  <a:srgbClr val="FFFFFF"/>
                </a:solidFill>
                <a:latin typeface="Arial" pitchFamily="34" charset="0"/>
              </a:defRPr>
            </a:lvl4pPr>
            <a:lvl5pPr marL="2057400" indent="-228600">
              <a:defRPr>
                <a:solidFill>
                  <a:srgbClr val="FFFFFF"/>
                </a:solidFill>
                <a:latin typeface="Arial" pitchFamily="34" charset="0"/>
              </a:defRPr>
            </a:lvl5pPr>
            <a:lvl6pPr marL="2514600" indent="-228600" eaLnBrk="0" fontAlgn="base" hangingPunct="0">
              <a:spcBef>
                <a:spcPct val="0"/>
              </a:spcBef>
              <a:spcAft>
                <a:spcPct val="0"/>
              </a:spcAft>
              <a:defRPr>
                <a:solidFill>
                  <a:srgbClr val="FFFFFF"/>
                </a:solidFill>
                <a:latin typeface="Arial" pitchFamily="34" charset="0"/>
              </a:defRPr>
            </a:lvl6pPr>
            <a:lvl7pPr marL="2971800" indent="-228600" eaLnBrk="0" fontAlgn="base" hangingPunct="0">
              <a:spcBef>
                <a:spcPct val="0"/>
              </a:spcBef>
              <a:spcAft>
                <a:spcPct val="0"/>
              </a:spcAft>
              <a:defRPr>
                <a:solidFill>
                  <a:srgbClr val="FFFFFF"/>
                </a:solidFill>
                <a:latin typeface="Arial" pitchFamily="34" charset="0"/>
              </a:defRPr>
            </a:lvl7pPr>
            <a:lvl8pPr marL="3429000" indent="-228600" eaLnBrk="0" fontAlgn="base" hangingPunct="0">
              <a:spcBef>
                <a:spcPct val="0"/>
              </a:spcBef>
              <a:spcAft>
                <a:spcPct val="0"/>
              </a:spcAft>
              <a:defRPr>
                <a:solidFill>
                  <a:srgbClr val="FFFFFF"/>
                </a:solidFill>
                <a:latin typeface="Arial" pitchFamily="34" charset="0"/>
              </a:defRPr>
            </a:lvl8pPr>
            <a:lvl9pPr marL="3886200" indent="-228600" eaLnBrk="0" fontAlgn="base" hangingPunct="0">
              <a:spcBef>
                <a:spcPct val="0"/>
              </a:spcBef>
              <a:spcAft>
                <a:spcPct val="0"/>
              </a:spcAft>
              <a:defRPr>
                <a:solidFill>
                  <a:srgbClr val="FFFFFF"/>
                </a:solidFill>
                <a:latin typeface="Arial" pitchFamily="34" charset="0"/>
              </a:defRPr>
            </a:lvl9pPr>
          </a:lstStyle>
          <a:p>
            <a:pPr algn="ctr" eaLnBrk="1" hangingPunct="1">
              <a:lnSpc>
                <a:spcPct val="90000"/>
              </a:lnSpc>
              <a:spcBef>
                <a:spcPct val="35000"/>
              </a:spcBef>
              <a:spcAft>
                <a:spcPct val="35000"/>
              </a:spcAft>
              <a:buClr>
                <a:srgbClr val="FFFF00"/>
              </a:buClr>
            </a:pPr>
            <a:r>
              <a:rPr lang="en-US" altLang="en-US" sz="2400" b="1" u="sng" dirty="0">
                <a:solidFill>
                  <a:schemeClr val="tx1"/>
                </a:solidFill>
              </a:rPr>
              <a:t>Second-Line Drugs</a:t>
            </a:r>
          </a:p>
        </p:txBody>
      </p:sp>
      <p:sp>
        <p:nvSpPr>
          <p:cNvPr id="9221" name="Rectangle 1032"/>
          <p:cNvSpPr>
            <a:spLocks noGrp="1" noChangeArrowheads="1"/>
          </p:cNvSpPr>
          <p:nvPr>
            <p:ph type="title"/>
          </p:nvPr>
        </p:nvSpPr>
        <p:spPr/>
        <p:txBody>
          <a:bodyPr/>
          <a:lstStyle/>
          <a:p>
            <a:pPr eaLnBrk="1" hangingPunct="1"/>
            <a:r>
              <a:rPr lang="en-US" altLang="en-US" smtClean="0"/>
              <a:t>Antituberculosis Drugs</a:t>
            </a:r>
          </a:p>
        </p:txBody>
      </p:sp>
      <p:sp>
        <p:nvSpPr>
          <p:cNvPr id="9222" name="Rectangle 1028"/>
          <p:cNvSpPr>
            <a:spLocks noGrp="1" noChangeArrowheads="1"/>
          </p:cNvSpPr>
          <p:nvPr>
            <p:ph type="body" sz="half" idx="4294967295"/>
          </p:nvPr>
        </p:nvSpPr>
        <p:spPr>
          <a:xfrm>
            <a:off x="4683125" y="1711325"/>
            <a:ext cx="3810000" cy="4711700"/>
          </a:xfrm>
        </p:spPr>
        <p:txBody>
          <a:bodyPr/>
          <a:lstStyle/>
          <a:p>
            <a:pPr marL="342900" indent="-342900" eaLnBrk="1" hangingPunct="1">
              <a:lnSpc>
                <a:spcPct val="90000"/>
              </a:lnSpc>
              <a:spcBef>
                <a:spcPct val="20000"/>
              </a:spcBef>
              <a:spcAft>
                <a:spcPct val="20000"/>
              </a:spcAft>
            </a:pPr>
            <a:r>
              <a:rPr lang="en-US" altLang="en-US" sz="2400" smtClean="0"/>
              <a:t>Streptomycin</a:t>
            </a:r>
          </a:p>
          <a:p>
            <a:pPr marL="342900" indent="-342900" eaLnBrk="1" hangingPunct="1">
              <a:lnSpc>
                <a:spcPct val="90000"/>
              </a:lnSpc>
              <a:spcBef>
                <a:spcPct val="20000"/>
              </a:spcBef>
              <a:spcAft>
                <a:spcPct val="20000"/>
              </a:spcAft>
            </a:pPr>
            <a:r>
              <a:rPr lang="en-US" altLang="en-US" sz="2400" smtClean="0"/>
              <a:t>Cycloserine</a:t>
            </a:r>
          </a:p>
          <a:p>
            <a:pPr marL="342900" indent="-342900" eaLnBrk="1" hangingPunct="1">
              <a:lnSpc>
                <a:spcPct val="90000"/>
              </a:lnSpc>
              <a:spcBef>
                <a:spcPct val="20000"/>
              </a:spcBef>
              <a:spcAft>
                <a:spcPct val="20000"/>
              </a:spcAft>
            </a:pPr>
            <a:r>
              <a:rPr lang="en-US" altLang="en-US" sz="2400" smtClean="0"/>
              <a:t>p-Aminosalicylic acid</a:t>
            </a:r>
          </a:p>
          <a:p>
            <a:pPr marL="342900" indent="-342900" eaLnBrk="1" hangingPunct="1">
              <a:lnSpc>
                <a:spcPct val="90000"/>
              </a:lnSpc>
              <a:spcBef>
                <a:spcPct val="20000"/>
              </a:spcBef>
              <a:spcAft>
                <a:spcPct val="20000"/>
              </a:spcAft>
            </a:pPr>
            <a:r>
              <a:rPr lang="en-US" altLang="en-US" sz="2400" smtClean="0"/>
              <a:t>Ethionamide</a:t>
            </a:r>
          </a:p>
          <a:p>
            <a:pPr marL="342900" indent="-342900" eaLnBrk="1" hangingPunct="1">
              <a:lnSpc>
                <a:spcPct val="90000"/>
              </a:lnSpc>
              <a:spcBef>
                <a:spcPct val="20000"/>
              </a:spcBef>
              <a:spcAft>
                <a:spcPct val="20000"/>
              </a:spcAft>
            </a:pPr>
            <a:r>
              <a:rPr lang="en-US" altLang="en-US" sz="2400" smtClean="0"/>
              <a:t>Amikacin or kanamycin*</a:t>
            </a:r>
          </a:p>
          <a:p>
            <a:pPr marL="342900" indent="-342900" eaLnBrk="1" hangingPunct="1">
              <a:lnSpc>
                <a:spcPct val="90000"/>
              </a:lnSpc>
              <a:spcBef>
                <a:spcPct val="20000"/>
              </a:spcBef>
              <a:spcAft>
                <a:spcPct val="20000"/>
              </a:spcAft>
            </a:pPr>
            <a:r>
              <a:rPr lang="en-US" altLang="en-US" sz="2400" smtClean="0"/>
              <a:t>Capreomycin</a:t>
            </a:r>
          </a:p>
          <a:p>
            <a:pPr marL="342900" indent="-342900" eaLnBrk="1" hangingPunct="1">
              <a:lnSpc>
                <a:spcPct val="90000"/>
              </a:lnSpc>
              <a:spcBef>
                <a:spcPct val="20000"/>
              </a:spcBef>
              <a:spcAft>
                <a:spcPct val="20000"/>
              </a:spcAft>
            </a:pPr>
            <a:r>
              <a:rPr lang="en-US" altLang="en-US" sz="2400" smtClean="0"/>
              <a:t>Levofloxacin*</a:t>
            </a:r>
          </a:p>
          <a:p>
            <a:pPr marL="342900" indent="-342900" eaLnBrk="1" hangingPunct="1">
              <a:lnSpc>
                <a:spcPct val="90000"/>
              </a:lnSpc>
              <a:spcBef>
                <a:spcPct val="20000"/>
              </a:spcBef>
              <a:spcAft>
                <a:spcPct val="20000"/>
              </a:spcAft>
            </a:pPr>
            <a:r>
              <a:rPr lang="en-US" altLang="en-US" sz="2400" smtClean="0"/>
              <a:t>Moxifloxacin*</a:t>
            </a:r>
          </a:p>
          <a:p>
            <a:pPr marL="342900" indent="-342900" eaLnBrk="1" hangingPunct="1">
              <a:lnSpc>
                <a:spcPct val="90000"/>
              </a:lnSpc>
              <a:spcBef>
                <a:spcPct val="20000"/>
              </a:spcBef>
              <a:spcAft>
                <a:spcPct val="20000"/>
              </a:spcAft>
            </a:pPr>
            <a:r>
              <a:rPr lang="en-US" altLang="en-US" sz="2400" smtClean="0"/>
              <a:t>Gatifloxacin*</a:t>
            </a:r>
          </a:p>
        </p:txBody>
      </p:sp>
      <p:sp>
        <p:nvSpPr>
          <p:cNvPr id="285703" name="Text Box 1031"/>
          <p:cNvSpPr txBox="1">
            <a:spLocks noChangeArrowheads="1"/>
          </p:cNvSpPr>
          <p:nvPr/>
        </p:nvSpPr>
        <p:spPr bwMode="auto">
          <a:xfrm>
            <a:off x="133350" y="6056313"/>
            <a:ext cx="7773988"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defRPr sz="2400">
                <a:solidFill>
                  <a:schemeClr val="tx1"/>
                </a:solidFill>
                <a:latin typeface="Times New Roman" pitchFamily="35" charset="0"/>
              </a:defRPr>
            </a:lvl1pPr>
            <a:lvl2pPr>
              <a:defRPr sz="2400">
                <a:solidFill>
                  <a:schemeClr val="tx1"/>
                </a:solidFill>
                <a:latin typeface="Times New Roman" pitchFamily="35" charset="0"/>
              </a:defRPr>
            </a:lvl2pPr>
            <a:lvl3pPr>
              <a:defRPr sz="2400">
                <a:solidFill>
                  <a:schemeClr val="tx1"/>
                </a:solidFill>
                <a:latin typeface="Times New Roman" pitchFamily="35" charset="0"/>
              </a:defRPr>
            </a:lvl3pPr>
            <a:lvl4pPr>
              <a:defRPr sz="2400">
                <a:solidFill>
                  <a:schemeClr val="tx1"/>
                </a:solidFill>
                <a:latin typeface="Times New Roman" pitchFamily="35" charset="0"/>
              </a:defRPr>
            </a:lvl4pPr>
            <a:lvl5pPr>
              <a:defRPr sz="2400">
                <a:solidFill>
                  <a:schemeClr val="tx1"/>
                </a:solidFill>
                <a:latin typeface="Times New Roman" pitchFamily="35" charset="0"/>
              </a:defRPr>
            </a:lvl5pPr>
            <a:lvl6pPr eaLnBrk="0" fontAlgn="base" hangingPunct="0">
              <a:spcBef>
                <a:spcPct val="0"/>
              </a:spcBef>
              <a:spcAft>
                <a:spcPct val="0"/>
              </a:spcAft>
              <a:defRPr sz="2400">
                <a:solidFill>
                  <a:schemeClr val="tx1"/>
                </a:solidFill>
                <a:latin typeface="Times New Roman" pitchFamily="35" charset="0"/>
              </a:defRPr>
            </a:lvl6pPr>
            <a:lvl7pPr eaLnBrk="0" fontAlgn="base" hangingPunct="0">
              <a:spcBef>
                <a:spcPct val="0"/>
              </a:spcBef>
              <a:spcAft>
                <a:spcPct val="0"/>
              </a:spcAft>
              <a:defRPr sz="2400">
                <a:solidFill>
                  <a:schemeClr val="tx1"/>
                </a:solidFill>
                <a:latin typeface="Times New Roman" pitchFamily="35" charset="0"/>
              </a:defRPr>
            </a:lvl7pPr>
            <a:lvl8pPr eaLnBrk="0" fontAlgn="base" hangingPunct="0">
              <a:spcBef>
                <a:spcPct val="0"/>
              </a:spcBef>
              <a:spcAft>
                <a:spcPct val="0"/>
              </a:spcAft>
              <a:defRPr sz="2400">
                <a:solidFill>
                  <a:schemeClr val="tx1"/>
                </a:solidFill>
                <a:latin typeface="Times New Roman" pitchFamily="35" charset="0"/>
              </a:defRPr>
            </a:lvl8pPr>
            <a:lvl9pPr eaLnBrk="0" fontAlgn="base" hangingPunct="0">
              <a:spcBef>
                <a:spcPct val="0"/>
              </a:spcBef>
              <a:spcAft>
                <a:spcPct val="0"/>
              </a:spcAft>
              <a:defRPr sz="2400">
                <a:solidFill>
                  <a:schemeClr val="tx1"/>
                </a:solidFill>
                <a:latin typeface="Times New Roman" pitchFamily="35" charset="0"/>
              </a:defRPr>
            </a:lvl9pPr>
          </a:lstStyle>
          <a:p>
            <a:pPr eaLnBrk="1" hangingPunct="1">
              <a:lnSpc>
                <a:spcPct val="90000"/>
              </a:lnSpc>
              <a:spcBef>
                <a:spcPct val="20000"/>
              </a:spcBef>
              <a:buClr>
                <a:srgbClr val="FFFF00"/>
              </a:buClr>
              <a:defRPr/>
            </a:pPr>
            <a:r>
              <a:rPr lang="en-US" altLang="en-US" sz="1800" b="1" smtClean="0">
                <a:solidFill>
                  <a:schemeClr val="bg1"/>
                </a:solidFill>
                <a:effectLst>
                  <a:outerShdw blurRad="38100" dist="38100" dir="2700000" algn="tl">
                    <a:srgbClr val="000000"/>
                  </a:outerShdw>
                </a:effectLst>
                <a:latin typeface="Arial" charset="0"/>
              </a:rPr>
              <a:t>*	</a:t>
            </a:r>
            <a:r>
              <a:rPr lang="en-US" altLang="en-US" sz="1800" smtClean="0">
                <a:solidFill>
                  <a:schemeClr val="bg1"/>
                </a:solidFill>
                <a:effectLst>
                  <a:outerShdw blurRad="38100" dist="38100" dir="2700000" algn="tl">
                    <a:srgbClr val="000000"/>
                  </a:outerShdw>
                </a:effectLst>
                <a:latin typeface="Arial" charset="0"/>
              </a:rPr>
              <a:t>Not approved by the U.S. Food and Drug Administration for use in the treatment of TB</a:t>
            </a:r>
            <a:endParaRPr lang="en-US" altLang="en-US" sz="1800" smtClean="0">
              <a:latin typeface="Arial" charset="0"/>
            </a:endParaRPr>
          </a:p>
        </p:txBody>
      </p:sp>
      <p:sp>
        <p:nvSpPr>
          <p:cNvPr id="9224" name="Line 1035"/>
          <p:cNvSpPr>
            <a:spLocks noChangeShapeType="1"/>
          </p:cNvSpPr>
          <p:nvPr/>
        </p:nvSpPr>
        <p:spPr bwMode="auto">
          <a:xfrm>
            <a:off x="171450" y="6000750"/>
            <a:ext cx="7391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040766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8"/>
          <p:cNvSpPr>
            <a:spLocks noGrp="1" noChangeArrowheads="1"/>
          </p:cNvSpPr>
          <p:nvPr>
            <p:ph type="title"/>
          </p:nvPr>
        </p:nvSpPr>
        <p:spPr/>
        <p:txBody>
          <a:bodyPr/>
          <a:lstStyle/>
          <a:p>
            <a:pPr eaLnBrk="1" hangingPunct="1"/>
            <a:r>
              <a:rPr lang="en-US" altLang="en-US" smtClean="0"/>
              <a:t>Drug Abbreviations</a:t>
            </a:r>
          </a:p>
        </p:txBody>
      </p:sp>
      <p:sp>
        <p:nvSpPr>
          <p:cNvPr id="10243" name="Rectangle 1027"/>
          <p:cNvSpPr>
            <a:spLocks noGrp="1" noChangeArrowheads="1"/>
          </p:cNvSpPr>
          <p:nvPr>
            <p:ph type="body" idx="4294967295"/>
          </p:nvPr>
        </p:nvSpPr>
        <p:spPr>
          <a:xfrm>
            <a:off x="2286001" y="1712912"/>
            <a:ext cx="4648200" cy="4383087"/>
          </a:xfrm>
        </p:spPr>
        <p:txBody>
          <a:bodyPr>
            <a:normAutofit/>
          </a:bodyPr>
          <a:lstStyle/>
          <a:p>
            <a:pPr marL="0" indent="0" eaLnBrk="1" hangingPunct="1">
              <a:buFontTx/>
              <a:buNone/>
            </a:pPr>
            <a:r>
              <a:rPr lang="en-US" altLang="en-US" dirty="0" err="1" smtClean="0"/>
              <a:t>Ethambutol</a:t>
            </a:r>
            <a:r>
              <a:rPr lang="en-US" altLang="en-US" dirty="0" smtClean="0"/>
              <a:t>	EMB</a:t>
            </a:r>
          </a:p>
          <a:p>
            <a:pPr marL="0" indent="0" eaLnBrk="1" hangingPunct="1">
              <a:buFontTx/>
              <a:buNone/>
            </a:pPr>
            <a:r>
              <a:rPr lang="en-US" altLang="en-US" dirty="0" smtClean="0"/>
              <a:t>Isoniazid		INH</a:t>
            </a:r>
          </a:p>
          <a:p>
            <a:pPr marL="0" indent="0" eaLnBrk="1" hangingPunct="1">
              <a:buFontTx/>
              <a:buNone/>
            </a:pPr>
            <a:r>
              <a:rPr lang="en-US" altLang="en-US" dirty="0" smtClean="0"/>
              <a:t>Pyrazinamide	PZA</a:t>
            </a:r>
          </a:p>
          <a:p>
            <a:pPr marL="0" indent="0" eaLnBrk="1" hangingPunct="1">
              <a:buFontTx/>
              <a:buNone/>
            </a:pPr>
            <a:r>
              <a:rPr lang="en-US" altLang="en-US" dirty="0" smtClean="0"/>
              <a:t>Rifampin		RIF</a:t>
            </a:r>
          </a:p>
          <a:p>
            <a:pPr marL="0" indent="0" eaLnBrk="1" hangingPunct="1">
              <a:buFontTx/>
              <a:buNone/>
            </a:pPr>
            <a:r>
              <a:rPr lang="en-US" altLang="en-US" dirty="0" err="1" smtClean="0"/>
              <a:t>Rifapentine</a:t>
            </a:r>
            <a:r>
              <a:rPr lang="en-US" altLang="en-US" dirty="0" smtClean="0"/>
              <a:t>	RPT</a:t>
            </a:r>
          </a:p>
          <a:p>
            <a:pPr marL="0" indent="0" eaLnBrk="1" hangingPunct="1">
              <a:buFontTx/>
              <a:buNone/>
            </a:pPr>
            <a:r>
              <a:rPr lang="en-US" altLang="en-US" dirty="0" smtClean="0"/>
              <a:t>Streptomycin	SM</a:t>
            </a:r>
          </a:p>
        </p:txBody>
      </p:sp>
    </p:spTree>
    <p:extLst>
      <p:ext uri="{BB962C8B-B14F-4D97-AF65-F5344CB8AC3E}">
        <p14:creationId xmlns:p14="http://schemas.microsoft.com/office/powerpoint/2010/main" val="10031802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pPr eaLnBrk="1" hangingPunct="1">
              <a:defRPr/>
            </a:pPr>
            <a:r>
              <a:rPr lang="en-US" smtClean="0"/>
              <a:t>Antitubercular Agents: </a:t>
            </a:r>
            <a:br>
              <a:rPr lang="en-US" smtClean="0"/>
            </a:br>
            <a:r>
              <a:rPr lang="en-US" smtClean="0"/>
              <a:t>Mechanism of Action</a:t>
            </a:r>
          </a:p>
        </p:txBody>
      </p:sp>
      <p:sp>
        <p:nvSpPr>
          <p:cNvPr id="114691" name="Rectangle 3"/>
          <p:cNvSpPr>
            <a:spLocks noGrp="1" noChangeArrowheads="1"/>
          </p:cNvSpPr>
          <p:nvPr>
            <p:ph type="body" idx="1"/>
          </p:nvPr>
        </p:nvSpPr>
        <p:spPr/>
        <p:txBody>
          <a:bodyPr/>
          <a:lstStyle/>
          <a:p>
            <a:pPr eaLnBrk="1" hangingPunct="1">
              <a:buFont typeface="Wingdings" pitchFamily="2" charset="2"/>
              <a:buNone/>
              <a:defRPr/>
            </a:pPr>
            <a:r>
              <a:rPr lang="en-US" smtClean="0"/>
              <a:t>Three Groups</a:t>
            </a:r>
          </a:p>
          <a:p>
            <a:pPr eaLnBrk="1" hangingPunct="1">
              <a:defRPr/>
            </a:pPr>
            <a:r>
              <a:rPr lang="en-US" sz="2800" smtClean="0"/>
              <a:t>Protein wall synthesis inhibitors streptomycin, kanamycin, capreomycin, rifampin, rifabutin</a:t>
            </a:r>
          </a:p>
          <a:p>
            <a:pPr eaLnBrk="1" hangingPunct="1">
              <a:defRPr/>
            </a:pPr>
            <a:r>
              <a:rPr lang="en-US" sz="2800" smtClean="0"/>
              <a:t>Cell wall synthesis inhibitors cycloserine, ethionamide, isoniazid</a:t>
            </a:r>
          </a:p>
          <a:p>
            <a:pPr eaLnBrk="1" hangingPunct="1">
              <a:defRPr/>
            </a:pPr>
            <a:r>
              <a:rPr lang="en-US" sz="2800" smtClean="0"/>
              <a:t>Other mechanisms of action</a:t>
            </a:r>
            <a:endParaRPr lang="en-US" smtClean="0"/>
          </a:p>
        </p:txBody>
      </p:sp>
    </p:spTree>
    <p:extLst>
      <p:ext uri="{BB962C8B-B14F-4D97-AF65-F5344CB8AC3E}">
        <p14:creationId xmlns:p14="http://schemas.microsoft.com/office/powerpoint/2010/main" val="18749463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subTitle" idx="1"/>
          </p:nvPr>
        </p:nvSpPr>
        <p:spPr/>
        <p:txBody>
          <a:bodyPr/>
          <a:lstStyle/>
          <a:p>
            <a:pPr eaLnBrk="1" hangingPunct="1">
              <a:defRPr/>
            </a:pPr>
            <a:r>
              <a:rPr lang="en-US" sz="3600" smtClean="0"/>
              <a:t>Used for the prophylaxis</a:t>
            </a:r>
            <a:br>
              <a:rPr lang="en-US" sz="3600" smtClean="0"/>
            </a:br>
            <a:r>
              <a:rPr lang="en-US" sz="3600" smtClean="0"/>
              <a:t>or treatment of TB</a:t>
            </a:r>
          </a:p>
        </p:txBody>
      </p:sp>
      <p:sp>
        <p:nvSpPr>
          <p:cNvPr id="116739" name="Rectangle 3"/>
          <p:cNvSpPr>
            <a:spLocks noGrp="1" noChangeArrowheads="1"/>
          </p:cNvSpPr>
          <p:nvPr>
            <p:ph type="ctrTitle"/>
          </p:nvPr>
        </p:nvSpPr>
        <p:spPr>
          <a:xfrm>
            <a:off x="685800" y="1876425"/>
            <a:ext cx="7772400" cy="1349375"/>
          </a:xfrm>
        </p:spPr>
        <p:txBody>
          <a:bodyPr>
            <a:normAutofit fontScale="90000"/>
          </a:bodyPr>
          <a:lstStyle/>
          <a:p>
            <a:pPr eaLnBrk="1" hangingPunct="1">
              <a:defRPr/>
            </a:pPr>
            <a:r>
              <a:rPr lang="en-US" sz="6600" smtClean="0"/>
              <a:t>Antitubercular Agents:</a:t>
            </a:r>
            <a:br>
              <a:rPr lang="en-US" sz="6600" smtClean="0"/>
            </a:br>
            <a:r>
              <a:rPr lang="en-US" sz="6600" smtClean="0"/>
              <a:t>Therapeutic Uses</a:t>
            </a:r>
          </a:p>
        </p:txBody>
      </p:sp>
    </p:spTree>
    <p:extLst>
      <p:ext uri="{BB962C8B-B14F-4D97-AF65-F5344CB8AC3E}">
        <p14:creationId xmlns:p14="http://schemas.microsoft.com/office/powerpoint/2010/main" val="3397248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Drug dosage forms</a:t>
            </a:r>
            <a:endParaRPr lang="en-US" dirty="0"/>
          </a:p>
        </p:txBody>
      </p:sp>
      <p:pic>
        <p:nvPicPr>
          <p:cNvPr id="4" name="Picture 70" descr="aerosol"/>
          <p:cNvPicPr>
            <a:picLocks noGrp="1" noChangeAspect="1" noChangeArrowheads="1"/>
          </p:cNvPicPr>
          <p:nvPr>
            <p:ph idx="1"/>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90600" y="2036928"/>
            <a:ext cx="8046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7" descr="See full size image">
            <a:hlinkClick r:id="rId3"/>
          </p:cNvPr>
          <p:cNvPicPr>
            <a:picLocks noChangeAspect="1" noChangeArrowheads="1"/>
          </p:cNvPicPr>
          <p:nvPr/>
        </p:nvPicPr>
        <p:blipFill>
          <a:blip r:embed="rId4">
            <a:clrChange>
              <a:clrFrom>
                <a:srgbClr val="D1DDD3"/>
              </a:clrFrom>
              <a:clrTo>
                <a:srgbClr val="D1DDD3">
                  <a:alpha val="0"/>
                </a:srgbClr>
              </a:clrTo>
            </a:clrChange>
            <a:extLst>
              <a:ext uri="{28A0092B-C50C-407E-A947-70E740481C1C}">
                <a14:useLocalDpi xmlns:a14="http://schemas.microsoft.com/office/drawing/2010/main" val="0"/>
              </a:ext>
            </a:extLst>
          </a:blip>
          <a:srcRect/>
          <a:stretch>
            <a:fillRect/>
          </a:stretch>
        </p:blipFill>
        <p:spPr bwMode="auto">
          <a:xfrm>
            <a:off x="0" y="3200400"/>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8" descr="fairlovely"/>
          <p:cNvPicPr>
            <a:picLocks noChangeAspect="1" noChangeArrowheads="1"/>
          </p:cNvPicPr>
          <p:nvPr/>
        </p:nvPicPr>
        <p:blipFill>
          <a:blip r:embed="rId5">
            <a:clrChange>
              <a:clrFrom>
                <a:srgbClr val="D4ACAA"/>
              </a:clrFrom>
              <a:clrTo>
                <a:srgbClr val="D4ACAA">
                  <a:alpha val="0"/>
                </a:srgbClr>
              </a:clrTo>
            </a:clrChange>
            <a:extLst>
              <a:ext uri="{28A0092B-C50C-407E-A947-70E740481C1C}">
                <a14:useLocalDpi xmlns:a14="http://schemas.microsoft.com/office/drawing/2010/main" val="0"/>
              </a:ext>
            </a:extLst>
          </a:blip>
          <a:srcRect/>
          <a:stretch>
            <a:fillRect/>
          </a:stretch>
        </p:blipFill>
        <p:spPr bwMode="auto">
          <a:xfrm>
            <a:off x="304800" y="4658720"/>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6" descr="Paracetamol_Table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914400"/>
            <a:ext cx="2095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4" descr="titel_non_parei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2057400"/>
            <a:ext cx="14097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inje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0" y="3657600"/>
            <a:ext cx="1447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4850" y="5067300"/>
            <a:ext cx="1174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9" descr="water_with_lem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795" y="553502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1"/>
          <p:cNvSpPr txBox="1">
            <a:spLocks noChangeArrowheads="1"/>
          </p:cNvSpPr>
          <p:nvPr/>
        </p:nvSpPr>
        <p:spPr bwMode="auto">
          <a:xfrm>
            <a:off x="1824607" y="2272849"/>
            <a:ext cx="1346200"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dirty="0">
                <a:solidFill>
                  <a:schemeClr val="tx1"/>
                </a:solidFill>
              </a:rPr>
              <a:t>Aerosol</a:t>
            </a:r>
          </a:p>
        </p:txBody>
      </p:sp>
      <p:sp>
        <p:nvSpPr>
          <p:cNvPr id="13" name="Text Box 54"/>
          <p:cNvSpPr txBox="1">
            <a:spLocks noChangeArrowheads="1"/>
          </p:cNvSpPr>
          <p:nvPr/>
        </p:nvSpPr>
        <p:spPr bwMode="auto">
          <a:xfrm>
            <a:off x="3810000" y="2222309"/>
            <a:ext cx="1317625"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a:solidFill>
                  <a:schemeClr val="tx1"/>
                </a:solidFill>
              </a:rPr>
              <a:t>Tablets</a:t>
            </a:r>
          </a:p>
        </p:txBody>
      </p:sp>
      <p:sp>
        <p:nvSpPr>
          <p:cNvPr id="14" name="Text Box 55"/>
          <p:cNvSpPr txBox="1">
            <a:spLocks noChangeArrowheads="1"/>
          </p:cNvSpPr>
          <p:nvPr/>
        </p:nvSpPr>
        <p:spPr bwMode="auto">
          <a:xfrm>
            <a:off x="5746845" y="2459011"/>
            <a:ext cx="1416050"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a:solidFill>
                  <a:schemeClr val="tx1"/>
                </a:solidFill>
              </a:rPr>
              <a:t>Capsule</a:t>
            </a:r>
          </a:p>
        </p:txBody>
      </p:sp>
      <p:sp>
        <p:nvSpPr>
          <p:cNvPr id="15" name="Text Box 56"/>
          <p:cNvSpPr txBox="1">
            <a:spLocks noChangeArrowheads="1"/>
          </p:cNvSpPr>
          <p:nvPr/>
        </p:nvSpPr>
        <p:spPr bwMode="auto">
          <a:xfrm>
            <a:off x="6096000" y="3886200"/>
            <a:ext cx="1563688"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a:solidFill>
                  <a:schemeClr val="tx1"/>
                </a:solidFill>
              </a:rPr>
              <a:t>Injection</a:t>
            </a:r>
          </a:p>
        </p:txBody>
      </p:sp>
      <p:sp>
        <p:nvSpPr>
          <p:cNvPr id="16" name="Text Box 57"/>
          <p:cNvSpPr txBox="1">
            <a:spLocks noChangeArrowheads="1"/>
          </p:cNvSpPr>
          <p:nvPr/>
        </p:nvSpPr>
        <p:spPr bwMode="auto">
          <a:xfrm>
            <a:off x="5725413" y="5330730"/>
            <a:ext cx="1458913"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dirty="0">
                <a:solidFill>
                  <a:schemeClr val="tx1"/>
                </a:solidFill>
              </a:rPr>
              <a:t>Infusion</a:t>
            </a:r>
          </a:p>
        </p:txBody>
      </p:sp>
      <p:sp>
        <p:nvSpPr>
          <p:cNvPr id="17" name="Text Box 58"/>
          <p:cNvSpPr txBox="1">
            <a:spLocks noChangeArrowheads="1"/>
          </p:cNvSpPr>
          <p:nvPr/>
        </p:nvSpPr>
        <p:spPr bwMode="auto">
          <a:xfrm>
            <a:off x="3364018" y="5009510"/>
            <a:ext cx="1468438"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a:solidFill>
                  <a:schemeClr val="tx1"/>
                </a:solidFill>
              </a:rPr>
              <a:t>Solution</a:t>
            </a:r>
          </a:p>
        </p:txBody>
      </p:sp>
      <p:sp>
        <p:nvSpPr>
          <p:cNvPr id="18" name="Text Box 60"/>
          <p:cNvSpPr txBox="1">
            <a:spLocks noChangeArrowheads="1"/>
          </p:cNvSpPr>
          <p:nvPr/>
        </p:nvSpPr>
        <p:spPr bwMode="auto">
          <a:xfrm>
            <a:off x="1804254" y="5201076"/>
            <a:ext cx="1216025"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a:solidFill>
                  <a:schemeClr val="tx1"/>
                </a:solidFill>
              </a:rPr>
              <a:t>Cream</a:t>
            </a:r>
          </a:p>
        </p:txBody>
      </p:sp>
      <p:sp>
        <p:nvSpPr>
          <p:cNvPr id="19" name="Text Box 59"/>
          <p:cNvSpPr txBox="1">
            <a:spLocks noChangeArrowheads="1"/>
          </p:cNvSpPr>
          <p:nvPr/>
        </p:nvSpPr>
        <p:spPr bwMode="auto">
          <a:xfrm>
            <a:off x="1633538" y="4010025"/>
            <a:ext cx="1960562" cy="485775"/>
          </a:xfrm>
          <a:prstGeom prst="rect">
            <a:avLst/>
          </a:prstGeom>
          <a:solidFill>
            <a:srgbClr val="FFFFFF"/>
          </a:solidFill>
          <a:ln w="28575">
            <a:solidFill>
              <a:srgbClr val="FF00FF"/>
            </a:solidFill>
            <a:miter lim="800000"/>
            <a:headEnd/>
            <a:tailEnd/>
          </a:ln>
        </p:spPr>
        <p:txBody>
          <a:bodyPr wrap="none">
            <a:spAutoFit/>
          </a:bodyPr>
          <a:lstStyle>
            <a:lvl1pPr eaLnBrk="0" hangingPunct="0">
              <a:defRPr sz="2000">
                <a:solidFill>
                  <a:schemeClr val="bg1"/>
                </a:solidFill>
                <a:latin typeface="Verdana" pitchFamily="34" charset="0"/>
                <a:cs typeface="Times New Roman" pitchFamily="18" charset="0"/>
              </a:defRPr>
            </a:lvl1pPr>
            <a:lvl2pPr marL="742950" indent="-285750" eaLnBrk="0" hangingPunct="0">
              <a:defRPr sz="2000">
                <a:solidFill>
                  <a:schemeClr val="bg1"/>
                </a:solidFill>
                <a:latin typeface="Verdana" pitchFamily="34" charset="0"/>
                <a:cs typeface="Times New Roman" pitchFamily="18" charset="0"/>
              </a:defRPr>
            </a:lvl2pPr>
            <a:lvl3pPr marL="1143000" indent="-228600" eaLnBrk="0" hangingPunct="0">
              <a:defRPr sz="2000">
                <a:solidFill>
                  <a:schemeClr val="bg1"/>
                </a:solidFill>
                <a:latin typeface="Verdana" pitchFamily="34" charset="0"/>
                <a:cs typeface="Times New Roman" pitchFamily="18" charset="0"/>
              </a:defRPr>
            </a:lvl3pPr>
            <a:lvl4pPr marL="1600200" indent="-228600" eaLnBrk="0" hangingPunct="0">
              <a:defRPr sz="2000">
                <a:solidFill>
                  <a:schemeClr val="bg1"/>
                </a:solidFill>
                <a:latin typeface="Verdana" pitchFamily="34" charset="0"/>
                <a:cs typeface="Times New Roman" pitchFamily="18" charset="0"/>
              </a:defRPr>
            </a:lvl4pPr>
            <a:lvl5pPr marL="2057400" indent="-228600" eaLnBrk="0" hangingPunct="0">
              <a:defRPr sz="2000">
                <a:solidFill>
                  <a:schemeClr val="bg1"/>
                </a:solidFill>
                <a:latin typeface="Verdana" pitchFamily="34" charset="0"/>
                <a:cs typeface="Times New Roman" pitchFamily="18" charset="0"/>
              </a:defRPr>
            </a:lvl5pPr>
            <a:lvl6pPr marL="25146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6pPr>
            <a:lvl7pPr marL="29718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7pPr>
            <a:lvl8pPr marL="34290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8pPr>
            <a:lvl9pPr marL="3886200" indent="-228600" algn="ctr" eaLnBrk="0" fontAlgn="base" hangingPunct="0">
              <a:spcBef>
                <a:spcPct val="0"/>
              </a:spcBef>
              <a:spcAft>
                <a:spcPct val="0"/>
              </a:spcAft>
              <a:defRPr sz="2000">
                <a:solidFill>
                  <a:schemeClr val="bg1"/>
                </a:solidFill>
                <a:latin typeface="Verdana" pitchFamily="34" charset="0"/>
                <a:cs typeface="Times New Roman" pitchFamily="18" charset="0"/>
              </a:defRPr>
            </a:lvl9pPr>
          </a:lstStyle>
          <a:p>
            <a:pPr algn="l" eaLnBrk="1" hangingPunct="1"/>
            <a:r>
              <a:rPr lang="en-US" sz="2400">
                <a:solidFill>
                  <a:schemeClr val="tx1"/>
                </a:solidFill>
              </a:rPr>
              <a:t>Suspension</a:t>
            </a:r>
          </a:p>
        </p:txBody>
      </p:sp>
    </p:spTree>
    <p:extLst>
      <p:ext uri="{BB962C8B-B14F-4D97-AF65-F5344CB8AC3E}">
        <p14:creationId xmlns:p14="http://schemas.microsoft.com/office/powerpoint/2010/main" val="27642589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8"/>
          <p:cNvSpPr>
            <a:spLocks noGrp="1" noChangeArrowheads="1"/>
          </p:cNvSpPr>
          <p:nvPr>
            <p:ph type="title"/>
          </p:nvPr>
        </p:nvSpPr>
        <p:spPr/>
        <p:txBody>
          <a:bodyPr/>
          <a:lstStyle/>
          <a:p>
            <a:pPr eaLnBrk="1" hangingPunct="1"/>
            <a:r>
              <a:rPr lang="en-US" altLang="en-US" smtClean="0"/>
              <a:t>Treatment Regimens </a:t>
            </a:r>
          </a:p>
        </p:txBody>
      </p:sp>
      <p:sp>
        <p:nvSpPr>
          <p:cNvPr id="19459" name="Rectangle 1029"/>
          <p:cNvSpPr>
            <a:spLocks noGrp="1" noChangeArrowheads="1"/>
          </p:cNvSpPr>
          <p:nvPr>
            <p:ph type="body" idx="1"/>
          </p:nvPr>
        </p:nvSpPr>
        <p:spPr>
          <a:xfrm>
            <a:off x="609600" y="1397000"/>
            <a:ext cx="8031163" cy="4924425"/>
          </a:xfrm>
        </p:spPr>
        <p:txBody>
          <a:bodyPr/>
          <a:lstStyle/>
          <a:p>
            <a:pPr eaLnBrk="1" hangingPunct="1"/>
            <a:r>
              <a:rPr lang="en-US" altLang="en-US" smtClean="0"/>
              <a:t>Four regimens recommended for treatment of culture-positive TB, with different options for dosing intervals in continuation phase</a:t>
            </a:r>
          </a:p>
          <a:p>
            <a:pPr eaLnBrk="1" hangingPunct="1"/>
            <a:r>
              <a:rPr lang="en-US" altLang="en-US" smtClean="0"/>
              <a:t>Initial phase: standard four drug regimens (INH, RIF, PZA, EMB), for 2 months, (except one regimen that excludes PZA)</a:t>
            </a:r>
          </a:p>
          <a:p>
            <a:pPr eaLnBrk="1" hangingPunct="1"/>
            <a:r>
              <a:rPr lang="en-US" altLang="en-US" smtClean="0"/>
              <a:t>Continuation phase: additional 4 months or (7 months for some patients)</a:t>
            </a:r>
          </a:p>
        </p:txBody>
      </p:sp>
    </p:spTree>
    <p:extLst>
      <p:ext uri="{BB962C8B-B14F-4D97-AF65-F5344CB8AC3E}">
        <p14:creationId xmlns:p14="http://schemas.microsoft.com/office/powerpoint/2010/main" val="28423837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normAutofit fontScale="90000"/>
          </a:bodyPr>
          <a:lstStyle/>
          <a:p>
            <a:pPr eaLnBrk="1" hangingPunct="1"/>
            <a:r>
              <a:rPr lang="en-US" altLang="en-US" smtClean="0"/>
              <a:t/>
            </a:r>
            <a:br>
              <a:rPr lang="en-US" altLang="en-US" smtClean="0"/>
            </a:br>
            <a:r>
              <a:rPr lang="en-US" altLang="en-US" smtClean="0"/>
              <a:t>Why Extend Continuation-Phase Treatment for 3 Months?</a:t>
            </a:r>
            <a:br>
              <a:rPr lang="en-US" altLang="en-US" smtClean="0"/>
            </a:br>
            <a:endParaRPr lang="en-US" altLang="en-US" smtClean="0"/>
          </a:p>
        </p:txBody>
      </p:sp>
      <p:sp>
        <p:nvSpPr>
          <p:cNvPr id="20483" name="Rectangle 5"/>
          <p:cNvSpPr>
            <a:spLocks noGrp="1" noChangeArrowheads="1"/>
          </p:cNvSpPr>
          <p:nvPr>
            <p:ph type="body" idx="1"/>
          </p:nvPr>
        </p:nvSpPr>
        <p:spPr/>
        <p:txBody>
          <a:bodyPr/>
          <a:lstStyle/>
          <a:p>
            <a:pPr eaLnBrk="1" hangingPunct="1"/>
            <a:r>
              <a:rPr lang="en-US" altLang="en-US" smtClean="0"/>
              <a:t>Cavitary disease and positive sputum culture  at 2 months associated with increased relapse in clinical trials</a:t>
            </a:r>
          </a:p>
          <a:p>
            <a:pPr eaLnBrk="1" hangingPunct="1"/>
            <a:r>
              <a:rPr lang="en-US" altLang="en-US" smtClean="0"/>
              <a:t>Extended continuation phase decreased relapses in silicotuberculosis (from 20% to 3%) </a:t>
            </a:r>
          </a:p>
        </p:txBody>
      </p:sp>
    </p:spTree>
    <p:extLst>
      <p:ext uri="{BB962C8B-B14F-4D97-AF65-F5344CB8AC3E}">
        <p14:creationId xmlns:p14="http://schemas.microsoft.com/office/powerpoint/2010/main" val="34197892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normAutofit fontScale="90000"/>
          </a:bodyPr>
          <a:lstStyle/>
          <a:p>
            <a:pPr eaLnBrk="1" hangingPunct="1"/>
            <a:r>
              <a:rPr lang="en-US" altLang="en-US" smtClean="0"/>
              <a:t>When to Extend Continuation-Phase Treatment for 3 Months? </a:t>
            </a:r>
          </a:p>
        </p:txBody>
      </p:sp>
      <p:sp>
        <p:nvSpPr>
          <p:cNvPr id="21507" name="Rectangle 5"/>
          <p:cNvSpPr>
            <a:spLocks noGrp="1" noChangeArrowheads="1"/>
          </p:cNvSpPr>
          <p:nvPr>
            <p:ph type="body" idx="1"/>
          </p:nvPr>
        </p:nvSpPr>
        <p:spPr>
          <a:xfrm>
            <a:off x="323850" y="1511300"/>
            <a:ext cx="8488363" cy="5213350"/>
          </a:xfrm>
        </p:spPr>
        <p:txBody>
          <a:bodyPr/>
          <a:lstStyle/>
          <a:p>
            <a:pPr eaLnBrk="1" hangingPunct="1"/>
            <a:r>
              <a:rPr lang="en-US" altLang="en-US" smtClean="0"/>
              <a:t>Cavitary pulmonary disease and positive sputum cultures at completion of initial phase</a:t>
            </a:r>
          </a:p>
          <a:p>
            <a:pPr eaLnBrk="1" hangingPunct="1"/>
            <a:r>
              <a:rPr lang="en-US" altLang="en-US" smtClean="0"/>
              <a:t>Initial phase excluded PZA</a:t>
            </a:r>
          </a:p>
          <a:p>
            <a:pPr eaLnBrk="1" hangingPunct="1"/>
            <a:r>
              <a:rPr lang="en-US" altLang="en-US" smtClean="0"/>
              <a:t>Once-weekly INH and rifapentine started in  continuation phase and sputum specimen collected at the end of initial phase is culture positive</a:t>
            </a:r>
          </a:p>
          <a:p>
            <a:pPr eaLnBrk="1" hangingPunct="1"/>
            <a:r>
              <a:rPr lang="en-US" altLang="en-US" smtClean="0"/>
              <a:t>HIV-infected with positive 2-month sputum culture </a:t>
            </a:r>
          </a:p>
          <a:p>
            <a:pPr eaLnBrk="1" hangingPunct="1"/>
            <a:endParaRPr lang="en-US" altLang="en-US" smtClean="0"/>
          </a:p>
        </p:txBody>
      </p:sp>
    </p:spTree>
    <p:extLst>
      <p:ext uri="{BB962C8B-B14F-4D97-AF65-F5344CB8AC3E}">
        <p14:creationId xmlns:p14="http://schemas.microsoft.com/office/powerpoint/2010/main" val="23454028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r>
              <a:rPr lang="en-US" smtClean="0"/>
              <a:t>Antitubercular Therapy</a:t>
            </a:r>
          </a:p>
        </p:txBody>
      </p:sp>
      <p:sp>
        <p:nvSpPr>
          <p:cNvPr id="117763" name="Rectangle 3"/>
          <p:cNvSpPr>
            <a:spLocks noGrp="1" noChangeArrowheads="1"/>
          </p:cNvSpPr>
          <p:nvPr>
            <p:ph type="body" idx="1"/>
          </p:nvPr>
        </p:nvSpPr>
        <p:spPr>
          <a:xfrm>
            <a:off x="741363" y="1905000"/>
            <a:ext cx="7640637" cy="4343400"/>
          </a:xfrm>
        </p:spPr>
        <p:txBody>
          <a:bodyPr/>
          <a:lstStyle/>
          <a:p>
            <a:pPr eaLnBrk="1" hangingPunct="1">
              <a:buFont typeface="Wingdings" pitchFamily="2" charset="2"/>
              <a:buNone/>
              <a:defRPr/>
            </a:pPr>
            <a:r>
              <a:rPr lang="en-US" smtClean="0"/>
              <a:t>Effectiveness depends upon:</a:t>
            </a:r>
          </a:p>
          <a:p>
            <a:pPr eaLnBrk="1" hangingPunct="1">
              <a:defRPr/>
            </a:pPr>
            <a:r>
              <a:rPr lang="en-US" sz="2800" smtClean="0"/>
              <a:t>Type of infection</a:t>
            </a:r>
          </a:p>
          <a:p>
            <a:pPr eaLnBrk="1" hangingPunct="1">
              <a:defRPr/>
            </a:pPr>
            <a:r>
              <a:rPr lang="en-US" sz="2800" smtClean="0"/>
              <a:t>Adequate dosing</a:t>
            </a:r>
          </a:p>
          <a:p>
            <a:pPr eaLnBrk="1" hangingPunct="1">
              <a:defRPr/>
            </a:pPr>
            <a:r>
              <a:rPr lang="en-US" sz="2800" smtClean="0"/>
              <a:t>Sufficient duration of treatment</a:t>
            </a:r>
          </a:p>
          <a:p>
            <a:pPr eaLnBrk="1" hangingPunct="1">
              <a:defRPr/>
            </a:pPr>
            <a:r>
              <a:rPr lang="en-US" sz="2800" smtClean="0"/>
              <a:t>Drug compliance</a:t>
            </a:r>
          </a:p>
          <a:p>
            <a:pPr eaLnBrk="1" hangingPunct="1">
              <a:defRPr/>
            </a:pPr>
            <a:r>
              <a:rPr lang="en-US" sz="2800" smtClean="0"/>
              <a:t>Selection of an effective drug combination</a:t>
            </a:r>
            <a:endParaRPr lang="en-US" smtClean="0"/>
          </a:p>
        </p:txBody>
      </p:sp>
    </p:spTree>
    <p:extLst>
      <p:ext uri="{BB962C8B-B14F-4D97-AF65-F5344CB8AC3E}">
        <p14:creationId xmlns:p14="http://schemas.microsoft.com/office/powerpoint/2010/main" val="1758418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smtClean="0"/>
              <a:t>Antitubercular Agents: Side Effects</a:t>
            </a:r>
          </a:p>
        </p:txBody>
      </p:sp>
      <p:sp>
        <p:nvSpPr>
          <p:cNvPr id="118787" name="Rectangle 3"/>
          <p:cNvSpPr>
            <a:spLocks noGrp="1" noChangeArrowheads="1"/>
          </p:cNvSpPr>
          <p:nvPr>
            <p:ph type="body" idx="1"/>
          </p:nvPr>
        </p:nvSpPr>
        <p:spPr/>
        <p:txBody>
          <a:bodyPr/>
          <a:lstStyle/>
          <a:p>
            <a:pPr eaLnBrk="1" hangingPunct="1">
              <a:defRPr/>
            </a:pPr>
            <a:r>
              <a:rPr lang="en-US" smtClean="0"/>
              <a:t>INH</a:t>
            </a:r>
            <a:br>
              <a:rPr lang="en-US" smtClean="0"/>
            </a:br>
            <a:r>
              <a:rPr lang="en-US" smtClean="0"/>
              <a:t>peripheral neuritis, hepatotoxicity</a:t>
            </a:r>
          </a:p>
          <a:p>
            <a:pPr eaLnBrk="1" hangingPunct="1">
              <a:defRPr/>
            </a:pPr>
            <a:r>
              <a:rPr lang="en-US" smtClean="0"/>
              <a:t>ethambutol</a:t>
            </a:r>
            <a:br>
              <a:rPr lang="en-US" smtClean="0"/>
            </a:br>
            <a:r>
              <a:rPr lang="en-US" smtClean="0"/>
              <a:t>retrobulbar neuritis, blindness</a:t>
            </a:r>
          </a:p>
          <a:p>
            <a:pPr eaLnBrk="1" hangingPunct="1">
              <a:defRPr/>
            </a:pPr>
            <a:r>
              <a:rPr lang="en-US" smtClean="0"/>
              <a:t>rifampin</a:t>
            </a:r>
            <a:br>
              <a:rPr lang="en-US" smtClean="0"/>
            </a:br>
            <a:r>
              <a:rPr lang="en-US" smtClean="0"/>
              <a:t>hepatitis, discoloration of urine, stools</a:t>
            </a:r>
          </a:p>
        </p:txBody>
      </p:sp>
    </p:spTree>
    <p:extLst>
      <p:ext uri="{BB962C8B-B14F-4D97-AF65-F5344CB8AC3E}">
        <p14:creationId xmlns:p14="http://schemas.microsoft.com/office/powerpoint/2010/main" val="26097233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normAutofit fontScale="90000"/>
          </a:bodyPr>
          <a:lstStyle/>
          <a:p>
            <a:pPr eaLnBrk="1" hangingPunct="1">
              <a:defRPr/>
            </a:pPr>
            <a:r>
              <a:rPr lang="en-US" smtClean="0"/>
              <a:t>Antitubercular Agents: </a:t>
            </a:r>
            <a:br>
              <a:rPr lang="en-US" smtClean="0"/>
            </a:br>
            <a:r>
              <a:rPr lang="en-US" smtClean="0"/>
              <a:t>Nursing Implications</a:t>
            </a:r>
          </a:p>
        </p:txBody>
      </p:sp>
      <p:sp>
        <p:nvSpPr>
          <p:cNvPr id="119811" name="Rectangle 3"/>
          <p:cNvSpPr>
            <a:spLocks noGrp="1" noChangeArrowheads="1"/>
          </p:cNvSpPr>
          <p:nvPr>
            <p:ph type="body" idx="1"/>
          </p:nvPr>
        </p:nvSpPr>
        <p:spPr>
          <a:xfrm>
            <a:off x="741363" y="1905000"/>
            <a:ext cx="7640637" cy="4195763"/>
          </a:xfrm>
        </p:spPr>
        <p:txBody>
          <a:bodyPr/>
          <a:lstStyle/>
          <a:p>
            <a:pPr eaLnBrk="1" hangingPunct="1">
              <a:defRPr/>
            </a:pPr>
            <a:r>
              <a:rPr lang="en-US" sz="2800" smtClean="0"/>
              <a:t>Obtain a thorough medical history and assessment.</a:t>
            </a:r>
          </a:p>
          <a:p>
            <a:pPr eaLnBrk="1" hangingPunct="1">
              <a:defRPr/>
            </a:pPr>
            <a:r>
              <a:rPr lang="en-US" sz="2800" smtClean="0"/>
              <a:t>Perform liver function studies in patients </a:t>
            </a:r>
            <a:br>
              <a:rPr lang="en-US" sz="2800" smtClean="0"/>
            </a:br>
            <a:r>
              <a:rPr lang="en-US" sz="2800" smtClean="0"/>
              <a:t>who are to receive isoniazid or rifampin </a:t>
            </a:r>
            <a:br>
              <a:rPr lang="en-US" sz="2800" smtClean="0"/>
            </a:br>
            <a:r>
              <a:rPr lang="en-US" sz="2800" smtClean="0"/>
              <a:t>(especially in elderly patients or those who use alcohol daily).</a:t>
            </a:r>
          </a:p>
          <a:p>
            <a:pPr eaLnBrk="1" hangingPunct="1">
              <a:defRPr/>
            </a:pPr>
            <a:r>
              <a:rPr lang="en-US" sz="2800" smtClean="0"/>
              <a:t>Assess for contraindications to the various agents, conditions for cautious use, and potential drug interactions.</a:t>
            </a:r>
            <a:endParaRPr lang="en-US" smtClean="0"/>
          </a:p>
        </p:txBody>
      </p:sp>
    </p:spTree>
    <p:extLst>
      <p:ext uri="{BB962C8B-B14F-4D97-AF65-F5344CB8AC3E}">
        <p14:creationId xmlns:p14="http://schemas.microsoft.com/office/powerpoint/2010/main" val="41865267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fontScale="90000"/>
          </a:bodyPr>
          <a:lstStyle/>
          <a:p>
            <a:pPr eaLnBrk="1" hangingPunct="1">
              <a:defRPr/>
            </a:pPr>
            <a:r>
              <a:rPr lang="en-US" smtClean="0"/>
              <a:t>Antitubercular Agents: </a:t>
            </a:r>
            <a:br>
              <a:rPr lang="en-US" smtClean="0"/>
            </a:br>
            <a:r>
              <a:rPr lang="en-US" smtClean="0"/>
              <a:t>Nursing Implications</a:t>
            </a:r>
          </a:p>
        </p:txBody>
      </p:sp>
      <p:sp>
        <p:nvSpPr>
          <p:cNvPr id="120835" name="Rectangle 3"/>
          <p:cNvSpPr>
            <a:spLocks noGrp="1" noChangeArrowheads="1"/>
          </p:cNvSpPr>
          <p:nvPr>
            <p:ph type="body" idx="1"/>
          </p:nvPr>
        </p:nvSpPr>
        <p:spPr/>
        <p:txBody>
          <a:bodyPr/>
          <a:lstStyle/>
          <a:p>
            <a:pPr eaLnBrk="1" hangingPunct="1">
              <a:buFont typeface="Wingdings" pitchFamily="2" charset="2"/>
              <a:buNone/>
              <a:defRPr/>
            </a:pPr>
            <a:r>
              <a:rPr lang="en-US" smtClean="0"/>
              <a:t>Patient education is CRITICAL:</a:t>
            </a:r>
          </a:p>
          <a:p>
            <a:pPr eaLnBrk="1" hangingPunct="1">
              <a:defRPr/>
            </a:pPr>
            <a:r>
              <a:rPr lang="en-US" sz="2800" smtClean="0"/>
              <a:t>Therapy may last for up to 24 months.</a:t>
            </a:r>
          </a:p>
          <a:p>
            <a:pPr eaLnBrk="1" hangingPunct="1">
              <a:defRPr/>
            </a:pPr>
            <a:r>
              <a:rPr lang="en-US" sz="2800" smtClean="0"/>
              <a:t>Take medications exactly as ordered, </a:t>
            </a:r>
            <a:br>
              <a:rPr lang="en-US" sz="2800" smtClean="0"/>
            </a:br>
            <a:r>
              <a:rPr lang="en-US" sz="2800" smtClean="0"/>
              <a:t>at the same time every day.</a:t>
            </a:r>
          </a:p>
          <a:p>
            <a:pPr eaLnBrk="1" hangingPunct="1">
              <a:defRPr/>
            </a:pPr>
            <a:r>
              <a:rPr lang="en-US" sz="2800" smtClean="0"/>
              <a:t>Emphasize the importance of strict compliance </a:t>
            </a:r>
            <a:br>
              <a:rPr lang="en-US" sz="2800" smtClean="0"/>
            </a:br>
            <a:r>
              <a:rPr lang="en-US" sz="2800" smtClean="0"/>
              <a:t>to regimen for improvement of condition or cure.</a:t>
            </a:r>
            <a:endParaRPr lang="en-US" smtClean="0"/>
          </a:p>
        </p:txBody>
      </p:sp>
    </p:spTree>
    <p:extLst>
      <p:ext uri="{BB962C8B-B14F-4D97-AF65-F5344CB8AC3E}">
        <p14:creationId xmlns:p14="http://schemas.microsoft.com/office/powerpoint/2010/main" val="11692288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pPr eaLnBrk="1" hangingPunct="1">
              <a:defRPr/>
            </a:pPr>
            <a:r>
              <a:rPr lang="en-US" smtClean="0"/>
              <a:t>Antitubercular Agents: </a:t>
            </a:r>
            <a:br>
              <a:rPr lang="en-US" smtClean="0"/>
            </a:br>
            <a:r>
              <a:rPr lang="en-US" smtClean="0"/>
              <a:t>Nursing Implications</a:t>
            </a:r>
          </a:p>
        </p:txBody>
      </p:sp>
      <p:sp>
        <p:nvSpPr>
          <p:cNvPr id="121859" name="Rectangle 3"/>
          <p:cNvSpPr>
            <a:spLocks noGrp="1" noChangeArrowheads="1"/>
          </p:cNvSpPr>
          <p:nvPr>
            <p:ph type="body" idx="1"/>
          </p:nvPr>
        </p:nvSpPr>
        <p:spPr/>
        <p:txBody>
          <a:bodyPr/>
          <a:lstStyle/>
          <a:p>
            <a:pPr eaLnBrk="1" hangingPunct="1">
              <a:buFont typeface="Wingdings" pitchFamily="2" charset="2"/>
              <a:buNone/>
              <a:defRPr/>
            </a:pPr>
            <a:r>
              <a:rPr lang="en-US" smtClean="0"/>
              <a:t>Patient education is CRITICAL:</a:t>
            </a:r>
          </a:p>
          <a:p>
            <a:pPr eaLnBrk="1" hangingPunct="1">
              <a:defRPr/>
            </a:pPr>
            <a:r>
              <a:rPr lang="en-US" sz="2800" smtClean="0"/>
              <a:t>Remind patients that they are contagious during </a:t>
            </a:r>
            <a:br>
              <a:rPr lang="en-US" sz="2800" smtClean="0"/>
            </a:br>
            <a:r>
              <a:rPr lang="en-US" sz="2800" smtClean="0"/>
              <a:t>the initial period of their illness—instruct in proper hygiene and prevention of the spread of infected droplets.</a:t>
            </a:r>
          </a:p>
          <a:p>
            <a:pPr eaLnBrk="1" hangingPunct="1">
              <a:defRPr/>
            </a:pPr>
            <a:r>
              <a:rPr lang="en-US" sz="2800" smtClean="0"/>
              <a:t>Emphasize to patients to take care of themselves, including adequate nutrition and rest.</a:t>
            </a:r>
            <a:endParaRPr lang="en-US" smtClean="0"/>
          </a:p>
        </p:txBody>
      </p:sp>
    </p:spTree>
    <p:extLst>
      <p:ext uri="{BB962C8B-B14F-4D97-AF65-F5344CB8AC3E}">
        <p14:creationId xmlns:p14="http://schemas.microsoft.com/office/powerpoint/2010/main" val="30844293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fontScale="90000"/>
          </a:bodyPr>
          <a:lstStyle/>
          <a:p>
            <a:pPr eaLnBrk="1" hangingPunct="1">
              <a:defRPr/>
            </a:pPr>
            <a:r>
              <a:rPr lang="en-US" smtClean="0"/>
              <a:t>Antitubercular Agents: </a:t>
            </a:r>
            <a:br>
              <a:rPr lang="en-US" smtClean="0"/>
            </a:br>
            <a:r>
              <a:rPr lang="en-US" smtClean="0"/>
              <a:t>Nursing Implications</a:t>
            </a:r>
          </a:p>
        </p:txBody>
      </p:sp>
      <p:sp>
        <p:nvSpPr>
          <p:cNvPr id="122883" name="Rectangle 3"/>
          <p:cNvSpPr>
            <a:spLocks noGrp="1" noChangeArrowheads="1"/>
          </p:cNvSpPr>
          <p:nvPr>
            <p:ph type="body" idx="1"/>
          </p:nvPr>
        </p:nvSpPr>
        <p:spPr>
          <a:xfrm>
            <a:off x="741363" y="1965325"/>
            <a:ext cx="7640637" cy="4283075"/>
          </a:xfrm>
        </p:spPr>
        <p:txBody>
          <a:bodyPr>
            <a:normAutofit lnSpcReduction="10000"/>
          </a:bodyPr>
          <a:lstStyle/>
          <a:p>
            <a:pPr eaLnBrk="1" hangingPunct="1">
              <a:defRPr/>
            </a:pPr>
            <a:r>
              <a:rPr lang="en-US" sz="2800" smtClean="0"/>
              <a:t>Patients should not consume alcohol while on these medications nor take other medications, including OTC, unless they check with their physician.</a:t>
            </a:r>
          </a:p>
          <a:p>
            <a:pPr eaLnBrk="1" hangingPunct="1">
              <a:defRPr/>
            </a:pPr>
            <a:r>
              <a:rPr lang="en-US" sz="2800" smtClean="0"/>
              <a:t>Diabetic patients taking INH should monitor their blood glucose levels because hyperglycemia may occur.</a:t>
            </a:r>
          </a:p>
          <a:p>
            <a:pPr eaLnBrk="1" hangingPunct="1">
              <a:defRPr/>
            </a:pPr>
            <a:r>
              <a:rPr lang="en-US" sz="2800" smtClean="0"/>
              <a:t>INH and rifampin cause oral contraceptives to become ineffective; another form of birth control </a:t>
            </a:r>
            <a:br>
              <a:rPr lang="en-US" sz="2800" smtClean="0"/>
            </a:br>
            <a:r>
              <a:rPr lang="en-US" sz="2800" smtClean="0"/>
              <a:t>will be needed.</a:t>
            </a:r>
            <a:endParaRPr lang="en-US" smtClean="0"/>
          </a:p>
        </p:txBody>
      </p:sp>
    </p:spTree>
    <p:extLst>
      <p:ext uri="{BB962C8B-B14F-4D97-AF65-F5344CB8AC3E}">
        <p14:creationId xmlns:p14="http://schemas.microsoft.com/office/powerpoint/2010/main" val="7070716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639762"/>
          </a:xfrm>
        </p:spPr>
        <p:txBody>
          <a:bodyPr>
            <a:noAutofit/>
          </a:bodyPr>
          <a:lstStyle/>
          <a:p>
            <a:pPr eaLnBrk="1" hangingPunct="1">
              <a:defRPr/>
            </a:pPr>
            <a:r>
              <a:rPr lang="en-US" sz="2800" dirty="0" err="1" smtClean="0"/>
              <a:t>Antitubercular</a:t>
            </a:r>
            <a:r>
              <a:rPr lang="en-US" sz="2800" dirty="0" smtClean="0"/>
              <a:t> Agents: Nursing Implications</a:t>
            </a:r>
          </a:p>
        </p:txBody>
      </p:sp>
      <p:sp>
        <p:nvSpPr>
          <p:cNvPr id="123907" name="Rectangle 3"/>
          <p:cNvSpPr>
            <a:spLocks noGrp="1" noChangeArrowheads="1"/>
          </p:cNvSpPr>
          <p:nvPr>
            <p:ph type="body" idx="1"/>
          </p:nvPr>
        </p:nvSpPr>
        <p:spPr>
          <a:xfrm>
            <a:off x="457200" y="914400"/>
            <a:ext cx="8229600" cy="5562600"/>
          </a:xfrm>
        </p:spPr>
        <p:txBody>
          <a:bodyPr>
            <a:normAutofit/>
          </a:bodyPr>
          <a:lstStyle/>
          <a:p>
            <a:pPr eaLnBrk="1" hangingPunct="1">
              <a:defRPr/>
            </a:pPr>
            <a:r>
              <a:rPr lang="en-US" sz="2800" dirty="0" smtClean="0"/>
              <a:t>Patients who are taking rifampin should be told that their urine, stool, saliva, sputum, sweat, or tears may become reddish-orange; even contact lenses may be stained.</a:t>
            </a:r>
          </a:p>
          <a:p>
            <a:pPr eaLnBrk="1" hangingPunct="1">
              <a:defRPr/>
            </a:pPr>
            <a:r>
              <a:rPr lang="en-US" sz="2800" dirty="0" smtClean="0"/>
              <a:t>Vitamin B</a:t>
            </a:r>
            <a:r>
              <a:rPr lang="en-US" sz="2800" baseline="-14000" dirty="0" smtClean="0"/>
              <a:t>6</a:t>
            </a:r>
            <a:r>
              <a:rPr lang="en-US" sz="2800" dirty="0" smtClean="0"/>
              <a:t> may is needed to combat peripheral neuritis associated with INH therapy.</a:t>
            </a:r>
            <a:r>
              <a:rPr lang="en-US" sz="2800" dirty="0"/>
              <a:t> </a:t>
            </a:r>
            <a:endParaRPr lang="en-US" sz="2800" dirty="0" smtClean="0"/>
          </a:p>
          <a:p>
            <a:pPr eaLnBrk="1" hangingPunct="1">
              <a:defRPr/>
            </a:pPr>
            <a:r>
              <a:rPr lang="en-US" sz="2800" dirty="0" smtClean="0"/>
              <a:t>Monitor </a:t>
            </a:r>
            <a:r>
              <a:rPr lang="en-US" sz="2800" dirty="0"/>
              <a:t>for side effects</a:t>
            </a:r>
          </a:p>
          <a:p>
            <a:pPr>
              <a:defRPr/>
            </a:pPr>
            <a:r>
              <a:rPr lang="en-US" sz="2800" dirty="0"/>
              <a:t>Instruct patients on the side effects that should be reported to the physician immediately.</a:t>
            </a:r>
          </a:p>
          <a:p>
            <a:pPr>
              <a:defRPr/>
            </a:pPr>
            <a:r>
              <a:rPr lang="en-US" sz="2800" dirty="0"/>
              <a:t>These include fatigue, nausea, vomiting, numbness and tingling of the extremities, fever, loss of appetite, depression, jaundice.</a:t>
            </a:r>
          </a:p>
          <a:p>
            <a:pPr eaLnBrk="1" hangingPunct="1">
              <a:defRPr/>
            </a:pPr>
            <a:endParaRPr lang="en-US" sz="2800" dirty="0" smtClean="0"/>
          </a:p>
          <a:p>
            <a:pPr eaLnBrk="1" hangingPunct="1">
              <a:defRPr/>
            </a:pPr>
            <a:endParaRPr lang="en-US" sz="2800" dirty="0" smtClean="0"/>
          </a:p>
        </p:txBody>
      </p:sp>
    </p:spTree>
    <p:extLst>
      <p:ext uri="{BB962C8B-B14F-4D97-AF65-F5344CB8AC3E}">
        <p14:creationId xmlns:p14="http://schemas.microsoft.com/office/powerpoint/2010/main" val="3435802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4834</TotalTime>
  <Words>21178</Words>
  <Application>Microsoft Office PowerPoint</Application>
  <PresentationFormat>On-screen Show (4:3)</PresentationFormat>
  <Paragraphs>3779</Paragraphs>
  <Slides>541</Slides>
  <Notes>102</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541</vt:i4>
      </vt:variant>
    </vt:vector>
  </HeadingPairs>
  <TitlesOfParts>
    <vt:vector size="544" baseType="lpstr">
      <vt:lpstr>Office Theme</vt:lpstr>
      <vt:lpstr>Worksheet</vt:lpstr>
      <vt:lpstr>Bitmap Image</vt:lpstr>
      <vt:lpstr>PHARMACOLOGY</vt:lpstr>
      <vt:lpstr>Lesson 1: Introduction to pharmacology</vt:lpstr>
      <vt:lpstr>DEFINATION OF TERMS</vt:lpstr>
      <vt:lpstr>PowerPoint Presentation</vt:lpstr>
      <vt:lpstr>Drugs names</vt:lpstr>
      <vt:lpstr>PowerPoint Presentation</vt:lpstr>
      <vt:lpstr>The sources of drugs</vt:lpstr>
      <vt:lpstr>Doses and dosage</vt:lpstr>
      <vt:lpstr>Drug dosage forms</vt:lpstr>
      <vt:lpstr>Routes of drug administration</vt:lpstr>
      <vt:lpstr>Advantages and disadvantages of various routes of drug administration</vt:lpstr>
      <vt:lpstr>PHARMACOKINETICS</vt:lpstr>
      <vt:lpstr>bioavailability</vt:lpstr>
      <vt:lpstr>Concept of Critical Threshold</vt:lpstr>
      <vt:lpstr>DRUG HALF-LIFE (t1/2 )</vt:lpstr>
      <vt:lpstr>PowerPoint Presentation</vt:lpstr>
      <vt:lpstr>DISTRIBUTION</vt:lpstr>
      <vt:lpstr>METABOLISM</vt:lpstr>
      <vt:lpstr>First Pass Metabolism </vt:lpstr>
      <vt:lpstr>PowerPoint Presentation</vt:lpstr>
      <vt:lpstr>prodrug</vt:lpstr>
      <vt:lpstr>Elimination of drug</vt:lpstr>
      <vt:lpstr>PHARMACODYNAMICS</vt:lpstr>
      <vt:lpstr>PowerPoint Presentation</vt:lpstr>
      <vt:lpstr>Effects of combining drugs</vt:lpstr>
      <vt:lpstr>Factors affecting drug response</vt:lpstr>
      <vt:lpstr>Indication &amp; Contraindication</vt:lpstr>
      <vt:lpstr>Adverse  drug  reactions</vt:lpstr>
      <vt:lpstr>Adverse  drug  reactions</vt:lpstr>
      <vt:lpstr>Adverse  drug  reactions</vt:lpstr>
      <vt:lpstr>Adverse  drug  reactions</vt:lpstr>
      <vt:lpstr>Pregnancy Considerations</vt:lpstr>
      <vt:lpstr>Pregnancy Categories</vt:lpstr>
      <vt:lpstr>Pediatric Considerations</vt:lpstr>
      <vt:lpstr>Geriatric Considerations</vt:lpstr>
      <vt:lpstr>FUNDAMENTALS OF  PHARMACOLOGY</vt:lpstr>
      <vt:lpstr>PowerPoint Presentation</vt:lpstr>
      <vt:lpstr>PowerPoint Presentation</vt:lpstr>
      <vt:lpstr>PowerPoint Presentation</vt:lpstr>
      <vt:lpstr>ANTIBACTERIALS</vt:lpstr>
      <vt:lpstr>antibacterials</vt:lpstr>
      <vt:lpstr>antibacterials</vt:lpstr>
      <vt:lpstr>antibacterials</vt:lpstr>
      <vt:lpstr>antibacterials</vt:lpstr>
      <vt:lpstr>antibacterials</vt:lpstr>
      <vt:lpstr>PENICILINS</vt:lpstr>
      <vt:lpstr>Antibacterials Penicillins</vt:lpstr>
      <vt:lpstr>Antibacterials Penicillins</vt:lpstr>
      <vt:lpstr>Antibacterials Penicillins</vt:lpstr>
      <vt:lpstr>Antibacterials Penicillins</vt:lpstr>
      <vt:lpstr>Antibacterials Penicillins</vt:lpstr>
      <vt:lpstr>Antibacterials Cephalosporins</vt:lpstr>
      <vt:lpstr>Antibacterials Cephalosporins</vt:lpstr>
      <vt:lpstr>Antibacterials Cephalosporins</vt:lpstr>
      <vt:lpstr>Antibacterials Cephalosporins</vt:lpstr>
      <vt:lpstr>MACROLIDES</vt:lpstr>
      <vt:lpstr>PowerPoint Presentation</vt:lpstr>
      <vt:lpstr>Macrolides Pharmacology</vt:lpstr>
      <vt:lpstr>Macrolides Pharmacology</vt:lpstr>
      <vt:lpstr>Macrolides Adverse Effects</vt:lpstr>
      <vt:lpstr>Macrolides Drug Interactions</vt:lpstr>
      <vt:lpstr>Macrolide Spectrum of Activity</vt:lpstr>
      <vt:lpstr>Macrolide Spectrum of Activity</vt:lpstr>
      <vt:lpstr>Macrolide Spectrum of Activity</vt:lpstr>
      <vt:lpstr>Antibacterials Fluoroquinolones (Quinolones)</vt:lpstr>
      <vt:lpstr>Antibacterials Fluoroquinolones (Quinolones)</vt:lpstr>
      <vt:lpstr>Antibacterials Fluoroquinolones (Quinolones)</vt:lpstr>
      <vt:lpstr>Antibacterials Sulfonamides</vt:lpstr>
      <vt:lpstr>Antibacterials Sulfonamides</vt:lpstr>
      <vt:lpstr>Aminoglycosides Mechanism of Action</vt:lpstr>
      <vt:lpstr>Aminoglycosides Spectrum of Activity</vt:lpstr>
      <vt:lpstr>Aminoglycosides Pharmacology</vt:lpstr>
      <vt:lpstr>Aminoglycosides Adverse Effects</vt:lpstr>
      <vt:lpstr>Antibacterials Tetracyclines</vt:lpstr>
      <vt:lpstr>Antibacterials Tetracyclines</vt:lpstr>
      <vt:lpstr>Antibacterials Vancomycin</vt:lpstr>
      <vt:lpstr>Vancomycin Clinical Uses</vt:lpstr>
      <vt:lpstr>Antibacterials Lincosamides</vt:lpstr>
      <vt:lpstr>Antibiotics and pregnancy</vt:lpstr>
      <vt:lpstr>PowerPoint Presentation</vt:lpstr>
      <vt:lpstr>Antitubercular Agents</vt:lpstr>
      <vt:lpstr>Antitubercular Agents</vt:lpstr>
      <vt:lpstr>Mycobacterium Infections</vt:lpstr>
      <vt:lpstr>Mycobacterium Infections</vt:lpstr>
      <vt:lpstr>Mycobacterium Infections</vt:lpstr>
      <vt:lpstr>Antituberculosis Drugs</vt:lpstr>
      <vt:lpstr>Drug Abbreviations</vt:lpstr>
      <vt:lpstr>Antitubercular Agents:  Mechanism of Action</vt:lpstr>
      <vt:lpstr>Antitubercular Agents: Therapeutic Uses</vt:lpstr>
      <vt:lpstr>Treatment Regimens </vt:lpstr>
      <vt:lpstr> Why Extend Continuation-Phase Treatment for 3 Months? </vt:lpstr>
      <vt:lpstr>When to Extend Continuation-Phase Treatment for 3 Months? </vt:lpstr>
      <vt:lpstr>Antitubercular Therapy</vt:lpstr>
      <vt:lpstr>Antitubercular Agents: Side Effects</vt:lpstr>
      <vt:lpstr>Antitubercular Agents:  Nursing Implications</vt:lpstr>
      <vt:lpstr>Antitubercular Agents:  Nursing Implications</vt:lpstr>
      <vt:lpstr>Antitubercular Agents:  Nursing Implications</vt:lpstr>
      <vt:lpstr>Antitubercular Agents:  Nursing Implications</vt:lpstr>
      <vt:lpstr>Antitubercular Agents: Nursing Implications</vt:lpstr>
      <vt:lpstr>Antitubercular Agents: Nursing Implications</vt:lpstr>
      <vt:lpstr>rifampicin</vt:lpstr>
      <vt:lpstr>PowerPoint Presentation</vt:lpstr>
      <vt:lpstr>Side effects</vt:lpstr>
      <vt:lpstr>PowerPoint Presentation</vt:lpstr>
      <vt:lpstr>isoniazid</vt:lpstr>
      <vt:lpstr>Side effects</vt:lpstr>
      <vt:lpstr>PowerPoint Presentation</vt:lpstr>
      <vt:lpstr>Pyrazinamide</vt:lpstr>
      <vt:lpstr>PowerPoint Presentation</vt:lpstr>
      <vt:lpstr>Ethambutol</vt:lpstr>
      <vt:lpstr>Side effects</vt:lpstr>
      <vt:lpstr>Antiviral agents</vt:lpstr>
      <vt:lpstr>ANTIVIRAL AGENTS</vt:lpstr>
      <vt:lpstr>acyclovir</vt:lpstr>
      <vt:lpstr>PowerPoint Presentation</vt:lpstr>
      <vt:lpstr>docosanol</vt:lpstr>
      <vt:lpstr>trifluridine</vt:lpstr>
      <vt:lpstr>foscarnet</vt:lpstr>
      <vt:lpstr>cidofovir</vt:lpstr>
      <vt:lpstr>Antiretroviral agents</vt:lpstr>
      <vt:lpstr>PowerPoint Presentation</vt:lpstr>
      <vt:lpstr>PowerPoint Presentation</vt:lpstr>
      <vt:lpstr>Nucleoside and nucleotide reverse transcriptase inhibitors.</vt:lpstr>
      <vt:lpstr>a)  abacavir.</vt:lpstr>
      <vt:lpstr>b)  didanosine</vt:lpstr>
      <vt:lpstr>c)  emtricitabine</vt:lpstr>
      <vt:lpstr>d)  Lamivudine (3TC)</vt:lpstr>
      <vt:lpstr>e)  stavudine</vt:lpstr>
      <vt:lpstr>f)  tenofovir</vt:lpstr>
      <vt:lpstr>g)  zidovudine</vt:lpstr>
      <vt:lpstr>Nonnucleoside reverse transcriptase inhihitors</vt:lpstr>
      <vt:lpstr>a)  nevirapine</vt:lpstr>
      <vt:lpstr>b)  efavirenz</vt:lpstr>
      <vt:lpstr>c) delavirdine</vt:lpstr>
      <vt:lpstr>PROTEASE INHIBOTORS</vt:lpstr>
      <vt:lpstr>PowerPoint Presentation</vt:lpstr>
      <vt:lpstr>ENTRY INHIBITORS</vt:lpstr>
      <vt:lpstr>PowerPoint Presentation</vt:lpstr>
      <vt:lpstr>Integrase Inhibitors</vt:lpstr>
      <vt:lpstr>PowerPoint Presentation</vt:lpstr>
      <vt:lpstr>PowerPoint Presentation</vt:lpstr>
      <vt:lpstr>Antifungal agents</vt:lpstr>
      <vt:lpstr>Systemic antifungal drugs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Antimalarial, Antiprotozoal, and Antihelmintic Agents</vt:lpstr>
      <vt:lpstr>Protozoal Infections</vt:lpstr>
      <vt:lpstr>Malaria</vt:lpstr>
      <vt:lpstr>PowerPoint Presentation</vt:lpstr>
      <vt:lpstr>Malarial Parasite (plasmodium)</vt:lpstr>
      <vt:lpstr>Plasmodium Life Cycle</vt:lpstr>
      <vt:lpstr>PowerPoint Presentation</vt:lpstr>
      <vt:lpstr>Antimalarial Agents</vt:lpstr>
      <vt:lpstr>Antimalarials:  Mechanism of Action</vt:lpstr>
      <vt:lpstr>Antimalarials: Mechanism of Action</vt:lpstr>
      <vt:lpstr>Antimalarials: Mechanism of Action </vt:lpstr>
      <vt:lpstr>Antimalarials:  Mechanism of Action</vt:lpstr>
      <vt:lpstr>Antimalarials:  Drug Effects</vt:lpstr>
      <vt:lpstr>Antimalarials:  Therapeutic Uses</vt:lpstr>
      <vt:lpstr>Antimalarials:  Side Effects</vt:lpstr>
      <vt:lpstr>Antiprotozoals</vt:lpstr>
      <vt:lpstr>Protozoal Infections</vt:lpstr>
      <vt:lpstr>Protozoal Infections</vt:lpstr>
      <vt:lpstr>Antiprotozoals:  Mechanism of Action  and Uses atovaquone (Mepron)</vt:lpstr>
      <vt:lpstr>Antiprotozoals:  Mechanism of Action and Uses metronidazole</vt:lpstr>
      <vt:lpstr>Antiprotozoals:  Mechanism of Action and Uses pentamidine</vt:lpstr>
      <vt:lpstr>Antiprotozoals:  Mechanism of Action  and Uses iodoquinol (Yodoxin, Di-Quinol)</vt:lpstr>
      <vt:lpstr>Antiprotozoals:  Mechanism of Action and Uses paromomycin</vt:lpstr>
      <vt:lpstr>Antiprotozoals:  Side Effects</vt:lpstr>
      <vt:lpstr>Antiprotozoals:  Side Effects</vt:lpstr>
      <vt:lpstr>Antihelmintic drugs</vt:lpstr>
      <vt:lpstr>Roundworm characteristics </vt:lpstr>
      <vt:lpstr>Antihelmintics</vt:lpstr>
      <vt:lpstr>Antihelmintics</vt:lpstr>
      <vt:lpstr>Antihelmintics</vt:lpstr>
      <vt:lpstr>Antihelmintics:  Mechanism of Action and Uses</vt:lpstr>
      <vt:lpstr>Antihelmintics:  Mechanism of Action</vt:lpstr>
      <vt:lpstr>Antihelmintics:  Mechanism of Action</vt:lpstr>
      <vt:lpstr>Antihelmintics:  Mechanism of Action</vt:lpstr>
      <vt:lpstr>Antihelmintics:  Mechanism of Action</vt:lpstr>
      <vt:lpstr>Antihelmintics:  Side Effects</vt:lpstr>
      <vt:lpstr>Antimalarial, Antiprotozoal, Antihelmintic Agents: Nursing Implications</vt:lpstr>
      <vt:lpstr>Antimalarial, Antiprotozoal, Antihelmintic Agents: Nursing Implications</vt:lpstr>
      <vt:lpstr>Antimalarial Agents:  Nursing Implications</vt:lpstr>
      <vt:lpstr>Antimalarial Agents:  Nursing Implications</vt:lpstr>
      <vt:lpstr>Antimalarial, Antiprotozoal, Antihelmintic Agents: Nursing Implications</vt:lpstr>
      <vt:lpstr>Cytotoxic drugs</vt:lpstr>
      <vt:lpstr>Non-steroidal anti-inflammatory drugs</vt:lpstr>
      <vt:lpstr>ANTI-INFLAMMATORY DRUGS</vt:lpstr>
      <vt:lpstr>Pharmacokinetic</vt:lpstr>
      <vt:lpstr>MECHANISM OF ACTION OF NSAIDS</vt:lpstr>
      <vt:lpstr>PowerPoint Presentation</vt:lpstr>
      <vt:lpstr>NON- SLECTIVE -NON -STEROIDAL ANTI-INFLAMMATORY DRUGS</vt:lpstr>
      <vt:lpstr>Mechanism Of Action</vt:lpstr>
      <vt:lpstr>Mechanism Of Action ( continue)</vt:lpstr>
      <vt:lpstr>PowerPoint Presentation</vt:lpstr>
      <vt:lpstr>Anti-inflammatory Effects</vt:lpstr>
      <vt:lpstr>Systemic effects of NSAIDS</vt:lpstr>
      <vt:lpstr>Continue</vt:lpstr>
      <vt:lpstr>Continue</vt:lpstr>
      <vt:lpstr>PowerPoint Presentation</vt:lpstr>
      <vt:lpstr>Continue</vt:lpstr>
      <vt:lpstr>PowerPoint Presentation</vt:lpstr>
      <vt:lpstr>ADVERSE EFFECTS</vt:lpstr>
      <vt:lpstr>PowerPoint Presentation</vt:lpstr>
      <vt:lpstr> Clinical uses </vt:lpstr>
      <vt:lpstr>PowerPoint Presentation</vt:lpstr>
      <vt:lpstr>Adverse  Effects Related to (A)Therapeutic Doses Of Aspirin</vt:lpstr>
      <vt:lpstr>(B) TO high doses &amp;prolonged use  of aspirin</vt:lpstr>
      <vt:lpstr>Contraindications </vt:lpstr>
      <vt:lpstr>PARACETAMOL</vt:lpstr>
      <vt:lpstr>Adverse   Effects</vt:lpstr>
      <vt:lpstr>Propionic acid derivatives</vt:lpstr>
      <vt:lpstr>Clinical uses</vt:lpstr>
      <vt:lpstr>Preparations of Ibuprofen</vt:lpstr>
      <vt:lpstr>Adverse effects</vt:lpstr>
      <vt:lpstr>Contraindications</vt:lpstr>
      <vt:lpstr>Oxicam derivatives</vt:lpstr>
      <vt:lpstr>Piroxicam</vt:lpstr>
      <vt:lpstr>Acetic acid derivatives</vt:lpstr>
      <vt:lpstr>Preparations of Diclofenac</vt:lpstr>
      <vt:lpstr>PowerPoint Presentation</vt:lpstr>
      <vt:lpstr>Adverse effects</vt:lpstr>
      <vt:lpstr>Selective COX-2 inhibitors</vt:lpstr>
      <vt:lpstr>General adverse effects</vt:lpstr>
      <vt:lpstr>Clinical uses</vt:lpstr>
      <vt:lpstr>Celecoxib</vt:lpstr>
      <vt:lpstr>Meloxicam</vt:lpstr>
      <vt:lpstr>Pharmacokinetics</vt:lpstr>
      <vt:lpstr>Clinical uses</vt:lpstr>
      <vt:lpstr>Adverse effects</vt:lpstr>
      <vt:lpstr>Drug interactions</vt:lpstr>
      <vt:lpstr>Nabumetone</vt:lpstr>
      <vt:lpstr>Clinical uses</vt:lpstr>
      <vt:lpstr>Adverse effects</vt:lpstr>
      <vt:lpstr>Sedatives-hypnotics</vt:lpstr>
      <vt:lpstr>PowerPoint Presentation</vt:lpstr>
      <vt:lpstr>PowerPoint Presentation</vt:lpstr>
      <vt:lpstr>Classes of sedatives-hypnotics</vt:lpstr>
      <vt:lpstr>PowerPoint Presentation</vt:lpstr>
      <vt:lpstr>PowerPoint Presentation</vt:lpstr>
      <vt:lpstr>pharmacokinetics</vt:lpstr>
      <vt:lpstr>pharmacokinetics</vt:lpstr>
      <vt:lpstr> organic effects of sedatives-hypnotics</vt:lpstr>
      <vt:lpstr>PowerPoint Presentation</vt:lpstr>
      <vt:lpstr>Tolerance and physiological dependency</vt:lpstr>
      <vt:lpstr>Clinical use of sedative-hypnotics</vt:lpstr>
      <vt:lpstr>PowerPoint Presentation</vt:lpstr>
      <vt:lpstr>Histamine and Antihistamines</vt:lpstr>
      <vt:lpstr>Drug list items </vt:lpstr>
      <vt:lpstr>Histamine (tissue amine, also ‘enteramine’): another potent biogenic amine (normally acts locally, an ‘autacoid’)</vt:lpstr>
      <vt:lpstr>PowerPoint Presentation</vt:lpstr>
      <vt:lpstr>Histamine receptors</vt:lpstr>
      <vt:lpstr>Histamine in the skin:  the Triple Response of Lewis</vt:lpstr>
      <vt:lpstr>Effects of histamine</vt:lpstr>
      <vt:lpstr>Effects of histamine</vt:lpstr>
      <vt:lpstr>Histamine release: Promoted by many compounds</vt:lpstr>
      <vt:lpstr>Anaphylaxis</vt:lpstr>
      <vt:lpstr>Common causes of anaphylactic and  anaphylactoid reactions</vt:lpstr>
      <vt:lpstr>Anaphylaxis: Effects and Treatment (may involve release of mediators in addition to histamine)</vt:lpstr>
      <vt:lpstr>Three mechanistically different approaches to minimize histamine reactions</vt:lpstr>
      <vt:lpstr> disodium cromoglycate (cromolyn, Intal®)</vt:lpstr>
      <vt:lpstr>Cromolyn (Intal®) </vt:lpstr>
      <vt:lpstr>Cromolyn: Adverse reactions</vt:lpstr>
      <vt:lpstr>H1 antihistamines: diverse pharmacological properties</vt:lpstr>
      <vt:lpstr>General properties of first generation H1 antihistamines</vt:lpstr>
      <vt:lpstr>H1 antihistamines: overdosage</vt:lpstr>
      <vt:lpstr>H1 antihistamines: overdosage</vt:lpstr>
      <vt:lpstr>Some second generation (‘non-drowsy’) H1 antihistamines</vt:lpstr>
      <vt:lpstr>Terfenadine (Seldane®) blocks K channels: May cause torsades de pointes</vt:lpstr>
      <vt:lpstr>General properties of second generation H1 antihistamines</vt:lpstr>
      <vt:lpstr>Indications for antihistamine examples</vt:lpstr>
      <vt:lpstr>PowerPoint Presentation</vt:lpstr>
      <vt:lpstr>Clinically important relief (CIR) produced by antihistamines in allergic rhinitis</vt:lpstr>
      <vt:lpstr>Worth noting…...</vt:lpstr>
      <vt:lpstr>PowerPoint Presentation</vt:lpstr>
      <vt:lpstr>PowerPoint Presentation</vt:lpstr>
      <vt:lpstr>Why term chemotherapy </vt:lpstr>
      <vt:lpstr>Cancer chemotherapy not as successful as antimicrobial chemotherapy </vt:lpstr>
      <vt:lpstr>Cancer chemotherapy can be curative in </vt:lpstr>
      <vt:lpstr>Chemotherapy can have only Palliative effect in</vt:lpstr>
      <vt:lpstr>Chemotherapy is less sensitive in </vt:lpstr>
      <vt:lpstr>Pathogenesis of cancer </vt:lpstr>
      <vt:lpstr>PowerPoint Presentation</vt:lpstr>
      <vt:lpstr>Cancer cells differ from normal cells by </vt:lpstr>
      <vt:lpstr>Guiding principles in cancer chemotherapy </vt:lpstr>
      <vt:lpstr>Total cell kill</vt:lpstr>
      <vt:lpstr>Early diagnosis and early T/t why?</vt:lpstr>
      <vt:lpstr>Combination chemotherapy? </vt:lpstr>
      <vt:lpstr>Why intermittent regimen? </vt:lpstr>
      <vt:lpstr>Adjuvant &amp; Neoadjuvant chemotherapy </vt:lpstr>
      <vt:lpstr>General toxicity of cytotoxic drugs </vt:lpstr>
      <vt:lpstr>Alkylating agents </vt:lpstr>
      <vt:lpstr>Antimetabolites </vt:lpstr>
      <vt:lpstr>PowerPoint Presentation</vt:lpstr>
      <vt:lpstr>PowerPoint Presentation</vt:lpstr>
      <vt:lpstr>PowerPoint Presentation</vt:lpstr>
      <vt:lpstr>MOA of some anticancer drugs </vt:lpstr>
      <vt:lpstr>Alkylating agents </vt:lpstr>
      <vt:lpstr>Mechanism of action </vt:lpstr>
      <vt:lpstr>PowerPoint Presentation</vt:lpstr>
      <vt:lpstr>Pharmacological actions </vt:lpstr>
      <vt:lpstr>Nitrogen Mustards </vt:lpstr>
      <vt:lpstr>Mechlorethamine (Mustine) </vt:lpstr>
      <vt:lpstr>Melphalan </vt:lpstr>
      <vt:lpstr>Cyclophosphamide </vt:lpstr>
      <vt:lpstr>Cyclophosphamide </vt:lpstr>
      <vt:lpstr> Uses of cyclophosphamide </vt:lpstr>
      <vt:lpstr>Cyclophosphamide </vt:lpstr>
      <vt:lpstr>Ifosfamide </vt:lpstr>
      <vt:lpstr>Chlorambucil (Leukeran)</vt:lpstr>
      <vt:lpstr>ThioTEPA </vt:lpstr>
      <vt:lpstr>Busulfan (Myleran)   </vt:lpstr>
      <vt:lpstr>Nitrosureas </vt:lpstr>
      <vt:lpstr>Triazenes </vt:lpstr>
      <vt:lpstr>Mechanisms of resistance of alkylating agents </vt:lpstr>
      <vt:lpstr>Cisplatin </vt:lpstr>
      <vt:lpstr>Mechanism of action of cisplatin</vt:lpstr>
      <vt:lpstr>Cisplatin uses and adverse effects </vt:lpstr>
      <vt:lpstr>Carboplatin </vt:lpstr>
      <vt:lpstr>Antimetabolites </vt:lpstr>
      <vt:lpstr>Methotrexate </vt:lpstr>
      <vt:lpstr>Pharmacological actions </vt:lpstr>
      <vt:lpstr>Pharmacokinetics </vt:lpstr>
      <vt:lpstr>PowerPoint Presentation</vt:lpstr>
      <vt:lpstr>Uses of methotrexate </vt:lpstr>
      <vt:lpstr>Purine antagonists </vt:lpstr>
      <vt:lpstr>6 Mercaptopurine </vt:lpstr>
      <vt:lpstr>6 Mercaptopurine </vt:lpstr>
      <vt:lpstr>6 Mercaptopurine </vt:lpstr>
      <vt:lpstr>Fludarabine </vt:lpstr>
      <vt:lpstr>Cladirabine </vt:lpstr>
      <vt:lpstr>Pentostatin  </vt:lpstr>
      <vt:lpstr>Pyrimidine antagonists   </vt:lpstr>
      <vt:lpstr>5 fluorouracil </vt:lpstr>
      <vt:lpstr>Cytosine arabinoside </vt:lpstr>
      <vt:lpstr>Vinca alkaloids </vt:lpstr>
      <vt:lpstr>Mechanism of action </vt:lpstr>
      <vt:lpstr>Comparison between</vt:lpstr>
      <vt:lpstr>Taxanes </vt:lpstr>
      <vt:lpstr>Mechanism of action </vt:lpstr>
      <vt:lpstr>PowerPoint Presentation</vt:lpstr>
      <vt:lpstr>Epipodophyllotoxins </vt:lpstr>
      <vt:lpstr>Etoposide </vt:lpstr>
      <vt:lpstr>Camptothecin analogs </vt:lpstr>
      <vt:lpstr>Anticancer antibiotics </vt:lpstr>
      <vt:lpstr>Dactinomycin </vt:lpstr>
      <vt:lpstr>Doxorubicin &amp; Daunorubucin </vt:lpstr>
      <vt:lpstr>PowerPoint Presentation</vt:lpstr>
      <vt:lpstr>PowerPoint Presentation</vt:lpstr>
      <vt:lpstr>Bleomycin </vt:lpstr>
      <vt:lpstr>Bleomycin </vt:lpstr>
      <vt:lpstr>PowerPoint Presentation</vt:lpstr>
      <vt:lpstr>PowerPoint Presentation</vt:lpstr>
      <vt:lpstr>PowerPoint Presentation</vt:lpstr>
      <vt:lpstr>PowerPoint Presentation</vt:lpstr>
      <vt:lpstr>PowerPoint Presentation</vt:lpstr>
      <vt:lpstr>PowerPoint Presentation</vt:lpstr>
      <vt:lpstr>Glucocorticoids </vt:lpstr>
      <vt:lpstr>Estrogens </vt:lpstr>
      <vt:lpstr>Selective Estrogen Receptor Modulators (SERMs)</vt:lpstr>
      <vt:lpstr>Tamoxifen </vt:lpstr>
      <vt:lpstr>PowerPoint Presentation</vt:lpstr>
      <vt:lpstr>Aromatase Inhibitors</vt:lpstr>
      <vt:lpstr>Anti androgens</vt:lpstr>
      <vt:lpstr>5- reductase inhibitors</vt:lpstr>
      <vt:lpstr>GnRH agonists </vt:lpstr>
      <vt:lpstr>PowerPoint Presentation</vt:lpstr>
      <vt:lpstr>PowerPoint Presentation</vt:lpstr>
      <vt:lpstr>Newer anticancer drugs </vt:lpstr>
      <vt:lpstr>Newer anticancer drugs </vt:lpstr>
      <vt:lpstr>PowerPoint Presentation</vt:lpstr>
      <vt:lpstr>Important drug combinations </vt:lpstr>
      <vt:lpstr>PowerPoint Presentation</vt:lpstr>
      <vt:lpstr>Learning Objectives</vt:lpstr>
      <vt:lpstr>Peptic Ulcer Disease</vt:lpstr>
      <vt:lpstr>PowerPoint Presentation</vt:lpstr>
      <vt:lpstr>PowerPoint Presentation</vt:lpstr>
      <vt:lpstr>Classes of Agents</vt:lpstr>
      <vt:lpstr>PowerPoint Presentation</vt:lpstr>
      <vt:lpstr>1.  Proton Pump Inhibitors (PPI’s)</vt:lpstr>
      <vt:lpstr>PPIs</vt:lpstr>
      <vt:lpstr>PPIs</vt:lpstr>
      <vt:lpstr>PPI Pharmacology</vt:lpstr>
      <vt:lpstr>Available PPIs</vt:lpstr>
      <vt:lpstr>PPI Metabolism</vt:lpstr>
      <vt:lpstr>Common PPI Side Effects</vt:lpstr>
      <vt:lpstr>Drug-Drug Interactions</vt:lpstr>
      <vt:lpstr>2. Histamine H2-Receptor Antagonists (H2RAs)</vt:lpstr>
      <vt:lpstr>H2RAs</vt:lpstr>
      <vt:lpstr>Available H2RAs</vt:lpstr>
      <vt:lpstr>Pharmacokinetics</vt:lpstr>
      <vt:lpstr>PowerPoint Presentation</vt:lpstr>
      <vt:lpstr>Common H2RA Side Effects</vt:lpstr>
      <vt:lpstr>Drug-Drug Interactions</vt:lpstr>
      <vt:lpstr>3. Prostaglandin Analogs:  Misoprostol</vt:lpstr>
      <vt:lpstr>Protective Effects of Prostaglandins</vt:lpstr>
      <vt:lpstr>Misoprostol: Cytotec</vt:lpstr>
      <vt:lpstr>Pharmacokinetics</vt:lpstr>
      <vt:lpstr>Side Effects</vt:lpstr>
      <vt:lpstr>4. Sucralfate: Carafate</vt:lpstr>
      <vt:lpstr>Sucralfate</vt:lpstr>
      <vt:lpstr>Common Side Effects</vt:lpstr>
      <vt:lpstr>5. Antacids</vt:lpstr>
      <vt:lpstr>PowerPoint Presentation</vt:lpstr>
      <vt:lpstr>Antacids</vt:lpstr>
      <vt:lpstr>Antacids</vt:lpstr>
      <vt:lpstr>Common Side Effects</vt:lpstr>
      <vt:lpstr>PowerPoint Presentation</vt:lpstr>
      <vt:lpstr>Laxatives</vt:lpstr>
      <vt:lpstr>Constipation</vt:lpstr>
      <vt:lpstr>Laxatives :</vt:lpstr>
      <vt:lpstr>Laxatives:  Mechanism of Action </vt:lpstr>
      <vt:lpstr>Laxatives:  Mechanism of Action </vt:lpstr>
      <vt:lpstr>Laxatives:  Mechanism of Action </vt:lpstr>
      <vt:lpstr>Laxatives:  Mechanism of Action </vt:lpstr>
      <vt:lpstr>PowerPoint Presentation</vt:lpstr>
      <vt:lpstr>Laxatives:  Mechanism of Action </vt:lpstr>
      <vt:lpstr>Laxatives: Side Effects</vt:lpstr>
      <vt:lpstr>Laxatives: Side Effects </vt:lpstr>
      <vt:lpstr>PowerPoint Presentation</vt:lpstr>
      <vt:lpstr>Causes of Diarrhea</vt:lpstr>
      <vt:lpstr>PowerPoint Presentation</vt:lpstr>
      <vt:lpstr>PowerPoint Presentation</vt:lpstr>
      <vt:lpstr>PowerPoint Presentation</vt:lpstr>
      <vt:lpstr>PowerPoint Presentation</vt:lpstr>
      <vt:lpstr>PowerPoint Presentation</vt:lpstr>
      <vt:lpstr>PowerPoint Presentation</vt:lpstr>
      <vt:lpstr>Skeletal muscle relaxants</vt:lpstr>
      <vt:lpstr>Classification on basis of site of action and mechanism of action</vt:lpstr>
      <vt:lpstr>Neuromuscular Junction</vt:lpstr>
      <vt:lpstr>PowerPoint Presentation</vt:lpstr>
      <vt:lpstr>PowerPoint Presentation</vt:lpstr>
      <vt:lpstr>Mechanism of Sk. muscle contraction</vt:lpstr>
      <vt:lpstr>Mechanism cont’d</vt:lpstr>
      <vt:lpstr>PowerPoint Presentation</vt:lpstr>
      <vt:lpstr>PowerPoint Presentation</vt:lpstr>
      <vt:lpstr>Mechanism of action  (non depolarizing agents)</vt:lpstr>
      <vt:lpstr>PowerPoint Presentation</vt:lpstr>
      <vt:lpstr>Pharmacokinetics:</vt:lpstr>
      <vt:lpstr>PowerPoint Presentation</vt:lpstr>
      <vt:lpstr>Drug interactions</vt:lpstr>
      <vt:lpstr>PowerPoint Presentation</vt:lpstr>
      <vt:lpstr>DEPOLARIZING AGENTS</vt:lpstr>
      <vt:lpstr>PowerPoint Presentation</vt:lpstr>
      <vt:lpstr>SUCCINYLCHOLINE</vt:lpstr>
      <vt:lpstr>PowerPoint Presentation</vt:lpstr>
      <vt:lpstr>Characteristics of neuromuscular-blocking drugs</vt:lpstr>
      <vt:lpstr>DANTROLENE  </vt:lpstr>
      <vt:lpstr>Baclofen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PowerPoint Presentation</vt:lpstr>
      <vt:lpstr>Treatment – Why?</vt:lpstr>
      <vt:lpstr>Normal Blood Pressure Regulation</vt:lpstr>
      <vt:lpstr>Baroreceptor reflex arc</vt:lpstr>
      <vt:lpstr>The Renal response</vt:lpstr>
      <vt:lpstr>Antihypertensive Drugs</vt:lpstr>
      <vt:lpstr>Antihypertensive Drugs </vt:lpstr>
      <vt:lpstr>Antihypertensive Drugs – </vt:lpstr>
      <vt:lpstr>Diuretics</vt:lpstr>
      <vt:lpstr>Thiazide diuretics – adverse effects</vt:lpstr>
      <vt:lpstr>Thiazide diuretics – current status</vt:lpstr>
      <vt:lpstr>Diuretics</vt:lpstr>
      <vt:lpstr>Angiotensin Converting Enzyme (ACE) Inhibitors</vt:lpstr>
      <vt:lpstr>RAS - Introduction</vt:lpstr>
      <vt:lpstr>RAS - Physiology</vt:lpstr>
      <vt:lpstr>RAS – actions of Angiotensin-II. </vt:lpstr>
      <vt:lpstr>Angiotensin-II </vt:lpstr>
      <vt:lpstr>Angiotensin-II – Pathophysiological Roles</vt:lpstr>
      <vt:lpstr>ACE inhibitors</vt:lpstr>
      <vt:lpstr>ACE inhibitors in Hypertension Captopril</vt:lpstr>
      <vt:lpstr>Captopril – Pharmacological actions</vt:lpstr>
      <vt:lpstr>Captopril – Adverse effects</vt:lpstr>
      <vt:lpstr>ACE inhibitors - Enalapril </vt:lpstr>
      <vt:lpstr>ACE inhibitors – Ramipril</vt:lpstr>
      <vt:lpstr>ACE inhibitors – Lisinopril</vt:lpstr>
      <vt:lpstr>ACE inhibitors and hypertension</vt:lpstr>
      <vt:lpstr>ACE inhibitors – other uses</vt:lpstr>
      <vt:lpstr>Angiotensin Receptor Blockers (ARBs) - </vt:lpstr>
      <vt:lpstr>Angiotensin Receptor Blockers (ARBs) - Losartan</vt:lpstr>
      <vt:lpstr>Losartan</vt:lpstr>
      <vt:lpstr>Losartan</vt:lpstr>
      <vt:lpstr>Beta-adrenergic blockers</vt:lpstr>
      <vt:lpstr>Beta-adrenergic blockers</vt:lpstr>
      <vt:lpstr>Beta-adrenergic blockers</vt:lpstr>
      <vt:lpstr>PowerPoint Presentation</vt:lpstr>
      <vt:lpstr>Αlpha-adrenergic blockers</vt:lpstr>
      <vt:lpstr>Αlpha-adrenergic blockers. </vt:lpstr>
      <vt:lpstr>Calcium Channel Blockers - Classification</vt:lpstr>
      <vt:lpstr>Calcium Channel Blockers – Mechanism of action</vt:lpstr>
      <vt:lpstr>Calcium Channel Blockers </vt:lpstr>
      <vt:lpstr>Calcium Channel Blockers – current status</vt:lpstr>
      <vt:lpstr>Calcium Channel Blockers </vt:lpstr>
      <vt:lpstr>Vasodilators - Hydralazine</vt:lpstr>
      <vt:lpstr>Vasodilators - Minoxidil</vt:lpstr>
      <vt:lpstr>Sodium Nitroprusside</vt:lpstr>
      <vt:lpstr>Centrally acting Drugs</vt:lpstr>
      <vt:lpstr>Treatment of hypertension</vt:lpstr>
      <vt:lpstr> Treatment of Hypertension: 7 classification </vt:lpstr>
      <vt:lpstr>Treatment of Hypertension – </vt:lpstr>
      <vt:lpstr>Treatment of Hypertension </vt:lpstr>
      <vt:lpstr>Treatment of Hypertension – General principles</vt:lpstr>
      <vt:lpstr>Treatment of Hypertension – combination therapy</vt:lpstr>
      <vt:lpstr>Treatment of Hypertension.</vt:lpstr>
      <vt:lpstr>Hypertensive Emergencies</vt:lpstr>
      <vt:lpstr>Desirable to know/learn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PHARMACOLOGY</dc:title>
  <dc:creator>Lydiah</dc:creator>
  <cp:lastModifiedBy>HP</cp:lastModifiedBy>
  <cp:revision>96</cp:revision>
  <dcterms:created xsi:type="dcterms:W3CDTF">2014-01-15T08:47:30Z</dcterms:created>
  <dcterms:modified xsi:type="dcterms:W3CDTF">2020-01-12T19:01:15Z</dcterms:modified>
</cp:coreProperties>
</file>