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notesMasterIdLst>
    <p:notesMasterId r:id="rId206"/>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439" r:id="rId14"/>
    <p:sldId id="269" r:id="rId15"/>
    <p:sldId id="272" r:id="rId16"/>
    <p:sldId id="270" r:id="rId17"/>
    <p:sldId id="271" r:id="rId18"/>
    <p:sldId id="491" r:id="rId19"/>
    <p:sldId id="267" r:id="rId20"/>
    <p:sldId id="440" r:id="rId21"/>
    <p:sldId id="273" r:id="rId22"/>
    <p:sldId id="464" r:id="rId23"/>
    <p:sldId id="274" r:id="rId24"/>
    <p:sldId id="441" r:id="rId25"/>
    <p:sldId id="275" r:id="rId26"/>
    <p:sldId id="442" r:id="rId27"/>
    <p:sldId id="465" r:id="rId28"/>
    <p:sldId id="466" r:id="rId29"/>
    <p:sldId id="467" r:id="rId30"/>
    <p:sldId id="469" r:id="rId31"/>
    <p:sldId id="468" r:id="rId32"/>
    <p:sldId id="481" r:id="rId33"/>
    <p:sldId id="470" r:id="rId34"/>
    <p:sldId id="277" r:id="rId35"/>
    <p:sldId id="278" r:id="rId36"/>
    <p:sldId id="443" r:id="rId37"/>
    <p:sldId id="280" r:id="rId38"/>
    <p:sldId id="437" r:id="rId39"/>
    <p:sldId id="281" r:id="rId40"/>
    <p:sldId id="444" r:id="rId41"/>
    <p:sldId id="282" r:id="rId42"/>
    <p:sldId id="478" r:id="rId43"/>
    <p:sldId id="283" r:id="rId44"/>
    <p:sldId id="479" r:id="rId45"/>
    <p:sldId id="279" r:id="rId46"/>
    <p:sldId id="284" r:id="rId47"/>
    <p:sldId id="436" r:id="rId48"/>
    <p:sldId id="285" r:id="rId49"/>
    <p:sldId id="435" r:id="rId50"/>
    <p:sldId id="286" r:id="rId51"/>
    <p:sldId id="287" r:id="rId52"/>
    <p:sldId id="445" r:id="rId53"/>
    <p:sldId id="434" r:id="rId54"/>
    <p:sldId id="446" r:id="rId55"/>
    <p:sldId id="288" r:id="rId56"/>
    <p:sldId id="447" r:id="rId57"/>
    <p:sldId id="433" r:id="rId58"/>
    <p:sldId id="289" r:id="rId59"/>
    <p:sldId id="432" r:id="rId60"/>
    <p:sldId id="290" r:id="rId61"/>
    <p:sldId id="448" r:id="rId62"/>
    <p:sldId id="291" r:id="rId63"/>
    <p:sldId id="449" r:id="rId64"/>
    <p:sldId id="292" r:id="rId65"/>
    <p:sldId id="294" r:id="rId66"/>
    <p:sldId id="452" r:id="rId67"/>
    <p:sldId id="431" r:id="rId68"/>
    <p:sldId id="295" r:id="rId69"/>
    <p:sldId id="297" r:id="rId70"/>
    <p:sldId id="429" r:id="rId71"/>
    <p:sldId id="298" r:id="rId72"/>
    <p:sldId id="428" r:id="rId73"/>
    <p:sldId id="299" r:id="rId74"/>
    <p:sldId id="427" r:id="rId75"/>
    <p:sldId id="300" r:id="rId76"/>
    <p:sldId id="302" r:id="rId77"/>
    <p:sldId id="453" r:id="rId78"/>
    <p:sldId id="425" r:id="rId79"/>
    <p:sldId id="303" r:id="rId80"/>
    <p:sldId id="424" r:id="rId81"/>
    <p:sldId id="304" r:id="rId82"/>
    <p:sldId id="423" r:id="rId83"/>
    <p:sldId id="454" r:id="rId84"/>
    <p:sldId id="305" r:id="rId85"/>
    <p:sldId id="422" r:id="rId86"/>
    <p:sldId id="306" r:id="rId87"/>
    <p:sldId id="455" r:id="rId88"/>
    <p:sldId id="307" r:id="rId89"/>
    <p:sldId id="456" r:id="rId90"/>
    <p:sldId id="421" r:id="rId91"/>
    <p:sldId id="308" r:id="rId92"/>
    <p:sldId id="296" r:id="rId93"/>
    <p:sldId id="390" r:id="rId94"/>
    <p:sldId id="457" r:id="rId95"/>
    <p:sldId id="411" r:id="rId96"/>
    <p:sldId id="310" r:id="rId97"/>
    <p:sldId id="412" r:id="rId98"/>
    <p:sldId id="311" r:id="rId99"/>
    <p:sldId id="313" r:id="rId100"/>
    <p:sldId id="414" r:id="rId101"/>
    <p:sldId id="314" r:id="rId102"/>
    <p:sldId id="415" r:id="rId103"/>
    <p:sldId id="315" r:id="rId104"/>
    <p:sldId id="416" r:id="rId105"/>
    <p:sldId id="463" r:id="rId106"/>
    <p:sldId id="316" r:id="rId107"/>
    <p:sldId id="458" r:id="rId108"/>
    <p:sldId id="317" r:id="rId109"/>
    <p:sldId id="459" r:id="rId110"/>
    <p:sldId id="417" r:id="rId111"/>
    <p:sldId id="389" r:id="rId112"/>
    <p:sldId id="318" r:id="rId113"/>
    <p:sldId id="418" r:id="rId114"/>
    <p:sldId id="404" r:id="rId115"/>
    <p:sldId id="319" r:id="rId116"/>
    <p:sldId id="405" r:id="rId117"/>
    <p:sldId id="460" r:id="rId118"/>
    <p:sldId id="320" r:id="rId119"/>
    <p:sldId id="461" r:id="rId120"/>
    <p:sldId id="388" r:id="rId121"/>
    <p:sldId id="321" r:id="rId122"/>
    <p:sldId id="419" r:id="rId123"/>
    <p:sldId id="322" r:id="rId124"/>
    <p:sldId id="323" r:id="rId125"/>
    <p:sldId id="420" r:id="rId126"/>
    <p:sldId id="391" r:id="rId127"/>
    <p:sldId id="392" r:id="rId128"/>
    <p:sldId id="393" r:id="rId129"/>
    <p:sldId id="394" r:id="rId130"/>
    <p:sldId id="395" r:id="rId131"/>
    <p:sldId id="396" r:id="rId132"/>
    <p:sldId id="397" r:id="rId133"/>
    <p:sldId id="398" r:id="rId134"/>
    <p:sldId id="400" r:id="rId135"/>
    <p:sldId id="401" r:id="rId136"/>
    <p:sldId id="402" r:id="rId137"/>
    <p:sldId id="471" r:id="rId138"/>
    <p:sldId id="472" r:id="rId139"/>
    <p:sldId id="475" r:id="rId140"/>
    <p:sldId id="476" r:id="rId141"/>
    <p:sldId id="484" r:id="rId142"/>
    <p:sldId id="474" r:id="rId143"/>
    <p:sldId id="482" r:id="rId144"/>
    <p:sldId id="480" r:id="rId145"/>
    <p:sldId id="485" r:id="rId146"/>
    <p:sldId id="486" r:id="rId147"/>
    <p:sldId id="487" r:id="rId148"/>
    <p:sldId id="488" r:id="rId149"/>
    <p:sldId id="489" r:id="rId150"/>
    <p:sldId id="490" r:id="rId151"/>
    <p:sldId id="477" r:id="rId152"/>
    <p:sldId id="329" r:id="rId153"/>
    <p:sldId id="330" r:id="rId154"/>
    <p:sldId id="331" r:id="rId155"/>
    <p:sldId id="332" r:id="rId156"/>
    <p:sldId id="333" r:id="rId157"/>
    <p:sldId id="334" r:id="rId158"/>
    <p:sldId id="335" r:id="rId159"/>
    <p:sldId id="336" r:id="rId160"/>
    <p:sldId id="337" r:id="rId161"/>
    <p:sldId id="338" r:id="rId162"/>
    <p:sldId id="340" r:id="rId163"/>
    <p:sldId id="341" r:id="rId164"/>
    <p:sldId id="342" r:id="rId165"/>
    <p:sldId id="343" r:id="rId166"/>
    <p:sldId id="344" r:id="rId167"/>
    <p:sldId id="345" r:id="rId168"/>
    <p:sldId id="346" r:id="rId169"/>
    <p:sldId id="347" r:id="rId170"/>
    <p:sldId id="348" r:id="rId171"/>
    <p:sldId id="349" r:id="rId172"/>
    <p:sldId id="350" r:id="rId173"/>
    <p:sldId id="351" r:id="rId174"/>
    <p:sldId id="352" r:id="rId175"/>
    <p:sldId id="353" r:id="rId176"/>
    <p:sldId id="354" r:id="rId177"/>
    <p:sldId id="355" r:id="rId178"/>
    <p:sldId id="356" r:id="rId179"/>
    <p:sldId id="357" r:id="rId180"/>
    <p:sldId id="358" r:id="rId181"/>
    <p:sldId id="359" r:id="rId182"/>
    <p:sldId id="360" r:id="rId183"/>
    <p:sldId id="364" r:id="rId184"/>
    <p:sldId id="365" r:id="rId185"/>
    <p:sldId id="366" r:id="rId186"/>
    <p:sldId id="367" r:id="rId187"/>
    <p:sldId id="368" r:id="rId188"/>
    <p:sldId id="371" r:id="rId189"/>
    <p:sldId id="372" r:id="rId190"/>
    <p:sldId id="373" r:id="rId191"/>
    <p:sldId id="374" r:id="rId192"/>
    <p:sldId id="375" r:id="rId193"/>
    <p:sldId id="376" r:id="rId194"/>
    <p:sldId id="377" r:id="rId195"/>
    <p:sldId id="378" r:id="rId196"/>
    <p:sldId id="379" r:id="rId197"/>
    <p:sldId id="380" r:id="rId198"/>
    <p:sldId id="381" r:id="rId199"/>
    <p:sldId id="382" r:id="rId200"/>
    <p:sldId id="383" r:id="rId201"/>
    <p:sldId id="384" r:id="rId202"/>
    <p:sldId id="385" r:id="rId203"/>
    <p:sldId id="386" r:id="rId204"/>
    <p:sldId id="387" r:id="rId2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75844" autoAdjust="0"/>
  </p:normalViewPr>
  <p:slideViewPr>
    <p:cSldViewPr>
      <p:cViewPr>
        <p:scale>
          <a:sx n="42" d="100"/>
          <a:sy n="42" d="100"/>
        </p:scale>
        <p:origin x="-2196" y="-378"/>
      </p:cViewPr>
      <p:guideLst>
        <p:guide orient="horz" pos="2160"/>
        <p:guide pos="2880"/>
      </p:guideLst>
    </p:cSldViewPr>
  </p:slideViewPr>
  <p:notesTextViewPr>
    <p:cViewPr>
      <p:scale>
        <a:sx n="1" d="1"/>
        <a:sy n="1" d="1"/>
      </p:scale>
      <p:origin x="0" y="0"/>
    </p:cViewPr>
  </p:notesTextViewPr>
  <p:sorterViewPr>
    <p:cViewPr>
      <p:scale>
        <a:sx n="100" d="100"/>
        <a:sy n="100" d="100"/>
      </p:scale>
      <p:origin x="0" y="1714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notesMaster" Target="notesMasters/notesMaster1.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heme" Target="theme/theme1.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510F2-EAEA-4D75-9438-1852BA8D5D0B}" type="datetimeFigureOut">
              <a:rPr lang="en-US" smtClean="0"/>
              <a:t>9/16/2016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59ABDB-EBFF-4C38-87A9-46DA6D3F08B2}" type="slidenum">
              <a:rPr lang="en-US" smtClean="0"/>
              <a:t>‹#›</a:t>
            </a:fld>
            <a:endParaRPr lang="en-US"/>
          </a:p>
        </p:txBody>
      </p:sp>
    </p:spTree>
    <p:extLst>
      <p:ext uri="{BB962C8B-B14F-4D97-AF65-F5344CB8AC3E}">
        <p14:creationId xmlns:p14="http://schemas.microsoft.com/office/powerpoint/2010/main" val="112042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hivinsite.ucsf.edu/InSite-KB-ref.jsp?page=ar-01-04&amp;rf=1" TargetMode="External"/><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59ABDB-EBFF-4C38-87A9-46DA6D3F08B2}" type="slidenum">
              <a:rPr lang="en-US" smtClean="0"/>
              <a:t>1</a:t>
            </a:fld>
            <a:endParaRPr lang="en-US"/>
          </a:p>
        </p:txBody>
      </p:sp>
    </p:spTree>
    <p:extLst>
      <p:ext uri="{BB962C8B-B14F-4D97-AF65-F5344CB8AC3E}">
        <p14:creationId xmlns:p14="http://schemas.microsoft.com/office/powerpoint/2010/main" val="963459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5E48C867-D930-48F2-A05A-0231DE34E71D}" type="slidenum">
              <a:rPr lang="en-US" b="0" smtClean="0"/>
              <a:pPr eaLnBrk="1" hangingPunct="1"/>
              <a:t>163</a:t>
            </a:fld>
            <a:endParaRPr lang="en-US" b="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686421" y="4191001"/>
            <a:ext cx="5485158" cy="4495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325" indent="-224325"/>
            <a:r>
              <a:rPr lang="en-US" sz="1000" b="1" u="sng"/>
              <a:t>Drug Interactions</a:t>
            </a:r>
          </a:p>
          <a:p>
            <a:pPr marL="224325" indent="-224325">
              <a:buFontTx/>
              <a:buChar char="•"/>
            </a:pPr>
            <a:r>
              <a:rPr lang="en-US" sz="1000"/>
              <a:t>Antagonistic antiretroviral effect if used together with d4T( poor antiretroviral effect).</a:t>
            </a:r>
          </a:p>
          <a:p>
            <a:pPr marL="224325" indent="-224325">
              <a:buFontTx/>
              <a:buChar char="•"/>
            </a:pPr>
            <a:r>
              <a:rPr lang="en-US" sz="1000"/>
              <a:t>Co administration with Cotrimoxazole, Acyclovir, Interferon and Ganciclovir enhances bone marrow depression. Reduce dose of one or both or add G-CSF (Neupogen).</a:t>
            </a:r>
          </a:p>
          <a:p>
            <a:pPr marL="224325" indent="-224325">
              <a:buFontTx/>
              <a:buChar char="•"/>
            </a:pPr>
            <a:r>
              <a:rPr lang="en-US" sz="1000"/>
              <a:t>AZT phosphorylation inhibited by Ribavirin-Avoid concomitant use.</a:t>
            </a:r>
          </a:p>
          <a:p>
            <a:pPr marL="224325" indent="-224325">
              <a:buFontTx/>
              <a:buChar char="•"/>
            </a:pPr>
            <a:r>
              <a:rPr lang="en-US" sz="1000"/>
              <a:t>AZT concentrations are increased by; Atovaquone, Methadone, Probenecid, Valproic Acid and Fluconazole (Potentially toxic).</a:t>
            </a:r>
          </a:p>
          <a:p>
            <a:pPr marL="224325" indent="-224325">
              <a:buFontTx/>
              <a:buChar char="•"/>
            </a:pPr>
            <a:r>
              <a:rPr lang="en-US" sz="1000"/>
              <a:t>AZT concentrations decreased by Rifampicin, Rifabutin and Clarithromycin - Co administration not recommended.</a:t>
            </a:r>
          </a:p>
          <a:p>
            <a:pPr marL="224325" indent="-224325">
              <a:buFontTx/>
              <a:buChar char="•"/>
            </a:pPr>
            <a:r>
              <a:rPr lang="en-US" sz="1000"/>
              <a:t>Cimetidine decreases renal clearance of AZT</a:t>
            </a:r>
          </a:p>
          <a:p>
            <a:pPr marL="224325" indent="-224325">
              <a:buFontTx/>
              <a:buChar char="•"/>
            </a:pPr>
            <a:r>
              <a:rPr lang="en-US" sz="1000"/>
              <a:t>Phenytoin concentration may increase or decrease in the presence of AZT </a:t>
            </a:r>
          </a:p>
          <a:p>
            <a:pPr marL="224325" indent="-224325"/>
            <a:r>
              <a:rPr lang="en-US" sz="1000" b="1" u="sng"/>
              <a:t>Special Instructions</a:t>
            </a:r>
          </a:p>
          <a:p>
            <a:pPr marL="224325" indent="-224325">
              <a:buFontTx/>
              <a:buChar char="•"/>
            </a:pPr>
            <a:r>
              <a:rPr lang="en-US" sz="1000"/>
              <a:t>Can be administered with food (although the manufacturer recommends administration 30 minutes before or one hour after a meal). </a:t>
            </a:r>
          </a:p>
          <a:p>
            <a:pPr marL="224325" indent="-224325">
              <a:buFontTx/>
              <a:buChar char="•"/>
            </a:pPr>
            <a:r>
              <a:rPr lang="en-US" sz="1000"/>
              <a:t>Decrease dosage in patients with severe renal impairment. </a:t>
            </a:r>
          </a:p>
          <a:p>
            <a:pPr marL="224325" indent="-224325">
              <a:buFontTx/>
              <a:buChar char="•"/>
            </a:pPr>
            <a:r>
              <a:rPr lang="en-US" sz="1000"/>
              <a:t>Substantial granulocytopenia or anemia may necessitate interruption of therapy until marrow recovery is observed; use of erythropoietin, filgrastim, or reduced ZDV dosage may be necessary in some patients. </a:t>
            </a:r>
          </a:p>
          <a:p>
            <a:pPr marL="224325" indent="-224325">
              <a:buFontTx/>
              <a:buChar char="•"/>
            </a:pPr>
            <a:r>
              <a:rPr lang="en-US" sz="1000"/>
              <a:t>Reduced dosage may be indicated in patients with substantial hepatic dysfunction. </a:t>
            </a:r>
          </a:p>
          <a:p>
            <a:pPr marL="224325" indent="-224325">
              <a:buFontTx/>
              <a:buChar char="•"/>
            </a:pPr>
            <a:r>
              <a:rPr lang="en-US" sz="1000"/>
              <a:t>Infuse intravenous loading dose or intermittent infusion dose over one hour. </a:t>
            </a:r>
          </a:p>
          <a:p>
            <a:pPr marL="224325" indent="-224325">
              <a:buFontTx/>
              <a:buChar char="•"/>
            </a:pPr>
            <a:r>
              <a:rPr lang="en-US" sz="1000"/>
              <a:t>For intravenous solution: dilute with 5% dextrose injection solution to concentration </a:t>
            </a:r>
            <a:r>
              <a:rPr lang="en-US" sz="1000" u="sng"/>
              <a:t>&lt;</a:t>
            </a:r>
            <a:r>
              <a:rPr lang="en-US" sz="1000"/>
              <a:t> 4 mg/mL ; refrigerated diluted solution is stable for 24 hours. </a:t>
            </a:r>
          </a:p>
          <a:p>
            <a:pPr marL="224325" indent="-224325">
              <a:buFontTx/>
              <a:buChar char="•"/>
            </a:pPr>
            <a:r>
              <a:rPr lang="en-US" sz="1000"/>
              <a:t>Large volumes of suspension not well tolerated in children.</a:t>
            </a:r>
          </a:p>
          <a:p>
            <a:pPr marL="224325" indent="-224325">
              <a:buFontTx/>
              <a:buChar char="•"/>
            </a:pPr>
            <a:r>
              <a:rPr lang="en-US" sz="1000"/>
              <a:t>Light sensitive-store in amber glass jars.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BEB0B3A6-F6E0-40BD-84F9-C4A004BEAB57}" type="slidenum">
              <a:rPr lang="en-US" b="0" smtClean="0"/>
              <a:pPr eaLnBrk="1" hangingPunct="1"/>
              <a:t>164</a:t>
            </a:fld>
            <a:endParaRPr lang="en-US" b="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28F03B1A-D9E3-423F-8CB5-ED28E7DACCA4}" type="slidenum">
              <a:rPr lang="en-US" b="0" smtClean="0"/>
              <a:pPr eaLnBrk="1" hangingPunct="1"/>
              <a:t>165</a:t>
            </a:fld>
            <a:endParaRPr lang="en-US" b="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325" indent="-224325"/>
            <a:r>
              <a:rPr lang="en-US" b="1" smtClean="0"/>
              <a:t>Drug interactions</a:t>
            </a:r>
            <a:r>
              <a:rPr lang="en-US" smtClean="0"/>
              <a:t> </a:t>
            </a:r>
          </a:p>
          <a:p>
            <a:pPr marL="224325" indent="-224325">
              <a:buFontTx/>
              <a:buChar char="•"/>
            </a:pPr>
            <a:r>
              <a:rPr lang="en-US" smtClean="0"/>
              <a:t>Prevents resistance to AZT if used together</a:t>
            </a:r>
          </a:p>
          <a:p>
            <a:pPr marL="224325" indent="-224325">
              <a:buFontTx/>
              <a:buChar char="•"/>
            </a:pPr>
            <a:r>
              <a:rPr lang="en-US" smtClean="0"/>
              <a:t>Cotrimoxazole increases 3TC levels by 44%-No dose adjustment necessary as increased 3TC levels are unlikely to be toxic</a:t>
            </a:r>
          </a:p>
          <a:p>
            <a:pPr marL="224325" indent="-224325"/>
            <a:r>
              <a:rPr lang="en-US" b="1" smtClean="0"/>
              <a:t>Special instructions</a:t>
            </a:r>
            <a:r>
              <a:rPr lang="en-US" smtClean="0"/>
              <a:t> </a:t>
            </a:r>
          </a:p>
          <a:p>
            <a:pPr marL="224325" indent="-224325">
              <a:buFontTx/>
              <a:buChar char="•"/>
            </a:pPr>
            <a:r>
              <a:rPr lang="en-US" smtClean="0"/>
              <a:t>Can be administered with food. </a:t>
            </a:r>
          </a:p>
          <a:p>
            <a:pPr marL="224325" indent="-224325">
              <a:buFontTx/>
              <a:buChar char="•"/>
            </a:pPr>
            <a:r>
              <a:rPr lang="en-US" smtClean="0"/>
              <a:t>For oral solution: store at room temperature. </a:t>
            </a:r>
          </a:p>
          <a:p>
            <a:pPr marL="224325" indent="-224325">
              <a:buFontTx/>
              <a:buChar char="•"/>
            </a:pPr>
            <a:r>
              <a:rPr lang="en-US" smtClean="0"/>
              <a:t>Decrease dosage in patients with impaired renal function. </a:t>
            </a:r>
          </a:p>
          <a:p>
            <a:pPr marL="224325" indent="-224325"/>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4C80C190-DDBB-412E-9A46-C51EFAB9A06B}" type="slidenum">
              <a:rPr lang="en-US" b="0" smtClean="0"/>
              <a:pPr eaLnBrk="1" hangingPunct="1"/>
              <a:t>166</a:t>
            </a:fld>
            <a:endParaRPr lang="en-US" b="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1D707DD6-EEB0-41E0-96A4-A94AC11F74B0}" type="slidenum">
              <a:rPr lang="en-US" b="0" smtClean="0"/>
              <a:pPr eaLnBrk="1" hangingPunct="1"/>
              <a:t>167</a:t>
            </a:fld>
            <a:endParaRPr lang="en-US" b="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456579" y="4191000"/>
            <a:ext cx="6020939"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325" indent="-224325"/>
            <a:r>
              <a:rPr lang="en-US" sz="1100" b="1" u="sng">
                <a:latin typeface="Arial Narrow" pitchFamily="34" charset="0"/>
              </a:rPr>
              <a:t>Drug Interactions </a:t>
            </a:r>
          </a:p>
          <a:p>
            <a:pPr marL="224325" indent="-224325">
              <a:buFontTx/>
              <a:buChar char="•"/>
            </a:pPr>
            <a:r>
              <a:rPr lang="en-US" sz="1100">
                <a:latin typeface="Arial Narrow" pitchFamily="34" charset="0"/>
              </a:rPr>
              <a:t>Stavudine and zalcitabine should not be used in combination because of  their  overlapping potential side effect of peripheral neuropathy. </a:t>
            </a:r>
          </a:p>
          <a:p>
            <a:pPr marL="224325" indent="-224325">
              <a:buFontTx/>
              <a:buChar char="•"/>
            </a:pPr>
            <a:r>
              <a:rPr lang="en-US" sz="1100">
                <a:latin typeface="Arial Narrow" pitchFamily="34" charset="0"/>
              </a:rPr>
              <a:t>Patients  receiving stavudine together with other potentially neurotoxic  drugs (such as ribavirin, isoniazid or vincristine) should be monitored closely  for the development of neuropathic symptoms. </a:t>
            </a:r>
          </a:p>
          <a:p>
            <a:pPr marL="224325" indent="-224325">
              <a:buFontTx/>
              <a:buChar char="•"/>
            </a:pPr>
            <a:r>
              <a:rPr lang="en-US" sz="1100">
                <a:latin typeface="Arial Narrow" pitchFamily="34" charset="0"/>
              </a:rPr>
              <a:t>Stavudine and zidovudine should not be used in combination because they compete with one another for activation by intracellular phosphorylation,  resulting in diminished antiviral activity.(</a:t>
            </a:r>
            <a:r>
              <a:rPr lang="en-US" sz="1100">
                <a:latin typeface="Arial Narrow" pitchFamily="34" charset="0"/>
                <a:hlinkClick r:id="rId3"/>
              </a:rPr>
              <a:t>1</a:t>
            </a:r>
            <a:r>
              <a:rPr lang="en-US" sz="1100">
                <a:latin typeface="Arial Narrow" pitchFamily="34" charset="0"/>
              </a:rPr>
              <a:t>) </a:t>
            </a:r>
          </a:p>
          <a:p>
            <a:pPr marL="224325" indent="-224325">
              <a:buFontTx/>
              <a:buChar char="•"/>
            </a:pPr>
            <a:r>
              <a:rPr lang="en-US" sz="1100">
                <a:latin typeface="Arial Narrow" pitchFamily="34" charset="0"/>
              </a:rPr>
              <a:t> Drugs that decrease renal function could decrease clearance. </a:t>
            </a:r>
          </a:p>
          <a:p>
            <a:pPr marL="224325" indent="-224325"/>
            <a:r>
              <a:rPr lang="en-US" sz="1100" b="1" u="sng">
                <a:latin typeface="Arial Narrow" pitchFamily="34" charset="0"/>
              </a:rPr>
              <a:t>Special instructions</a:t>
            </a:r>
            <a:r>
              <a:rPr lang="en-US" sz="1100">
                <a:latin typeface="Arial Narrow" pitchFamily="34" charset="0"/>
              </a:rPr>
              <a:t> </a:t>
            </a:r>
          </a:p>
          <a:p>
            <a:pPr marL="224325" indent="-224325">
              <a:buFontTx/>
              <a:buChar char="•"/>
            </a:pPr>
            <a:r>
              <a:rPr lang="en-US" sz="1100">
                <a:latin typeface="Arial Narrow" pitchFamily="34" charset="0"/>
              </a:rPr>
              <a:t> Can be administered with food. </a:t>
            </a:r>
          </a:p>
          <a:p>
            <a:pPr marL="224325" indent="-224325">
              <a:buFontTx/>
              <a:buChar char="•"/>
            </a:pPr>
            <a:r>
              <a:rPr lang="en-US" sz="1100">
                <a:latin typeface="Arial Narrow" pitchFamily="34" charset="0"/>
              </a:rPr>
              <a:t> For oral solution: shake well and keep refrigerated; solution stable for 30 days. </a:t>
            </a:r>
          </a:p>
          <a:p>
            <a:pPr marL="224325" indent="-224325">
              <a:buFontTx/>
              <a:buChar char="•"/>
            </a:pPr>
            <a:r>
              <a:rPr lang="en-US" sz="1100">
                <a:latin typeface="Arial Narrow" pitchFamily="34" charset="0"/>
              </a:rPr>
              <a:t> Large volumes not well tolerated in children – give capsules as soon as practicable</a:t>
            </a:r>
          </a:p>
          <a:p>
            <a:pPr marL="224325" indent="-224325">
              <a:buFontTx/>
              <a:buChar char="•"/>
            </a:pPr>
            <a:r>
              <a:rPr lang="en-US" sz="1100"/>
              <a:t>Capsules can be opened and contents mixed with a small volume  of  food before taking</a:t>
            </a:r>
            <a:endParaRPr lang="en-US" sz="1100">
              <a:latin typeface="Arial Narrow" pitchFamily="34" charset="0"/>
            </a:endParaRPr>
          </a:p>
          <a:p>
            <a:pPr marL="224325" indent="-224325"/>
            <a:r>
              <a:rPr lang="en-US" sz="1100" b="1"/>
              <a:t> </a:t>
            </a:r>
            <a:r>
              <a:rPr lang="en-US" sz="1100" b="1" u="sng"/>
              <a:t>Stavidine associated peripheral neuropathy</a:t>
            </a:r>
          </a:p>
        </p:txBody>
      </p:sp>
      <p:graphicFrame>
        <p:nvGraphicFramePr>
          <p:cNvPr id="192585" name="Group 73"/>
          <p:cNvGraphicFramePr>
            <a:graphicFrameLocks noGrp="1"/>
          </p:cNvGraphicFramePr>
          <p:nvPr/>
        </p:nvGraphicFramePr>
        <p:xfrm>
          <a:off x="380483" y="7164049"/>
          <a:ext cx="6171579" cy="1642672"/>
        </p:xfrm>
        <a:graphic>
          <a:graphicData uri="http://schemas.openxmlformats.org/drawingml/2006/table">
            <a:tbl>
              <a:tblPr/>
              <a:tblGrid>
                <a:gridCol w="858803"/>
                <a:gridCol w="1015655"/>
                <a:gridCol w="1172507"/>
                <a:gridCol w="1876011"/>
                <a:gridCol w="1248603"/>
              </a:tblGrid>
              <a:tr h="242029">
                <a:tc>
                  <a:txBody>
                    <a:bodyPr/>
                    <a:lstStyle/>
                    <a:p>
                      <a:pPr marL="0" marR="0" lvl="0" indent="0" algn="l" defTabSz="931863"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Narrow" pitchFamily="34" charset="0"/>
                        </a:rPr>
                        <a:t>Symptom</a:t>
                      </a:r>
                    </a:p>
                  </a:txBody>
                  <a:tcPr marL="91148" marR="91148" marT="45822" marB="458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1863"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Narrow" pitchFamily="34" charset="0"/>
                        </a:rPr>
                        <a:t>Grade 1 Mild</a:t>
                      </a:r>
                    </a:p>
                  </a:txBody>
                  <a:tcPr marL="91148" marR="91148" marT="45822" marB="458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1863"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Narrow" pitchFamily="34" charset="0"/>
                        </a:rPr>
                        <a:t>Grade 2 Moderate</a:t>
                      </a:r>
                    </a:p>
                  </a:txBody>
                  <a:tcPr marL="91148" marR="91148" marT="45822" marB="458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1863"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Narrow" pitchFamily="34" charset="0"/>
                        </a:rPr>
                        <a:t>Grade 3 Severe</a:t>
                      </a:r>
                    </a:p>
                  </a:txBody>
                  <a:tcPr marL="91148" marR="91148" marT="45822" marB="458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1863"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Narrow" pitchFamily="34" charset="0"/>
                        </a:rPr>
                        <a:t>Grade 4 Incapacitating</a:t>
                      </a:r>
                    </a:p>
                  </a:txBody>
                  <a:tcPr marL="91148" marR="91148" marT="45822" marB="458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054">
                <a:tc>
                  <a:txBody>
                    <a:bodyPr/>
                    <a:lstStyle/>
                    <a:p>
                      <a:pPr marL="0" marR="0" lvl="0" indent="0" algn="l" defTabSz="931863"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Narrow" pitchFamily="34" charset="0"/>
                        </a:rPr>
                        <a:t>Burning/tingling/pain</a:t>
                      </a:r>
                    </a:p>
                  </a:txBody>
                  <a:tcPr marL="91148" marR="91148" marT="45822" marB="458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1863"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Narrow" pitchFamily="34" charset="0"/>
                        </a:rPr>
                        <a:t>Does not affect walking</a:t>
                      </a:r>
                    </a:p>
                  </a:txBody>
                  <a:tcPr marL="91148" marR="91148" marT="45822" marB="458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1863"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Narrow" pitchFamily="34" charset="0"/>
                        </a:rPr>
                        <a:t>Minimal interference with walking</a:t>
                      </a:r>
                    </a:p>
                  </a:txBody>
                  <a:tcPr marL="91148" marR="91148" marT="45822" marB="458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1863"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Narrow" pitchFamily="34" charset="0"/>
                        </a:rPr>
                        <a:t>Continuous painful. Walking difficult.</a:t>
                      </a:r>
                    </a:p>
                  </a:txBody>
                  <a:tcPr marL="91148" marR="91148" marT="45822" marB="458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1863"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Narrow" pitchFamily="34" charset="0"/>
                        </a:rPr>
                        <a:t>Very painful. Cannot walk</a:t>
                      </a:r>
                    </a:p>
                  </a:txBody>
                  <a:tcPr marL="91148" marR="91148" marT="45822" marB="458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077">
                <a:tc>
                  <a:txBody>
                    <a:bodyPr/>
                    <a:lstStyle/>
                    <a:p>
                      <a:pPr marL="0" marR="0" lvl="0" indent="0" algn="l" defTabSz="931863"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Narrow" pitchFamily="34" charset="0"/>
                        </a:rPr>
                        <a:t>Motor</a:t>
                      </a:r>
                    </a:p>
                  </a:txBody>
                  <a:tcPr marL="91148" marR="91148" marT="45822" marB="458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1863"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Narrow" pitchFamily="34" charset="0"/>
                        </a:rPr>
                        <a:t>Minimal weakness – normal walking</a:t>
                      </a:r>
                    </a:p>
                  </a:txBody>
                  <a:tcPr marL="91148" marR="91148" marT="45822" marB="458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1863"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Narrow" pitchFamily="34" charset="0"/>
                        </a:rPr>
                        <a:t>Cannot walk on toes or do full knee bends</a:t>
                      </a:r>
                    </a:p>
                  </a:txBody>
                  <a:tcPr marL="91148" marR="91148" marT="45822" marB="458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1863"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Narrow" pitchFamily="34" charset="0"/>
                        </a:rPr>
                        <a:t>Cannot rise from char. Assistance to walk</a:t>
                      </a:r>
                    </a:p>
                  </a:txBody>
                  <a:tcPr marL="91148" marR="91148" marT="45822" marB="458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1863"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Narrow" pitchFamily="34" charset="0"/>
                        </a:rPr>
                        <a:t>Bed or wheelchair bound due to weakness</a:t>
                      </a:r>
                    </a:p>
                  </a:txBody>
                  <a:tcPr marL="91148" marR="91148" marT="45822" marB="458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512">
                <a:tc>
                  <a:txBody>
                    <a:bodyPr/>
                    <a:lstStyle/>
                    <a:p>
                      <a:pPr marL="0" marR="0" lvl="0" indent="0" algn="l" defTabSz="931863"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Narrow" pitchFamily="34" charset="0"/>
                        </a:rPr>
                        <a:t>Sensory</a:t>
                      </a:r>
                    </a:p>
                  </a:txBody>
                  <a:tcPr marL="91148" marR="91148" marT="45822" marB="458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1863"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Narrow" pitchFamily="34" charset="0"/>
                        </a:rPr>
                        <a:t>Mild decrease in sensation in toes</a:t>
                      </a:r>
                    </a:p>
                  </a:txBody>
                  <a:tcPr marL="91148" marR="91148" marT="45822" marB="458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1863"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Narrow" pitchFamily="34" charset="0"/>
                        </a:rPr>
                        <a:t>Moderate decrease (not symmetrical)</a:t>
                      </a:r>
                    </a:p>
                  </a:txBody>
                  <a:tcPr marL="91148" marR="91148" marT="45822" marB="458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1863"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Narrow" pitchFamily="34" charset="0"/>
                        </a:rPr>
                        <a:t>Severe loss of sensation to knees and multiple body ares affected.</a:t>
                      </a:r>
                    </a:p>
                  </a:txBody>
                  <a:tcPr marL="91148" marR="91148" marT="45822" marB="458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1863"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Narrow" pitchFamily="34" charset="0"/>
                        </a:rPr>
                        <a:t>Sensory loss involves trunk</a:t>
                      </a:r>
                    </a:p>
                  </a:txBody>
                  <a:tcPr marL="91148" marR="91148" marT="45822" marB="458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0E49A424-0ECA-49B1-A204-797C7A45B878}" type="slidenum">
              <a:rPr lang="en-US" b="0" smtClean="0"/>
              <a:pPr eaLnBrk="1" hangingPunct="1"/>
              <a:t>168</a:t>
            </a:fld>
            <a:endParaRPr lang="en-US" b="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36699078-3B4F-46EE-94E8-97FA1433A105}" type="slidenum">
              <a:rPr lang="en-US" b="0" smtClean="0"/>
              <a:pPr eaLnBrk="1" hangingPunct="1"/>
              <a:t>169</a:t>
            </a:fld>
            <a:endParaRPr lang="en-US" b="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325" indent="-224325"/>
            <a:r>
              <a:rPr lang="en-US" sz="1000" b="1" u="sng" dirty="0">
                <a:latin typeface="Arial Narrow" pitchFamily="34" charset="0"/>
              </a:rPr>
              <a:t>Drug interactions</a:t>
            </a:r>
            <a:r>
              <a:rPr lang="en-US" sz="1000" b="1" dirty="0">
                <a:latin typeface="Arial Narrow" pitchFamily="34" charset="0"/>
              </a:rPr>
              <a:t> </a:t>
            </a:r>
          </a:p>
          <a:p>
            <a:pPr marL="224325" indent="-224325">
              <a:buFontTx/>
              <a:buChar char="•"/>
            </a:pPr>
            <a:r>
              <a:rPr lang="en-US" sz="1000" dirty="0">
                <a:latin typeface="Arial Narrow" pitchFamily="34" charset="0"/>
              </a:rPr>
              <a:t>Possible decrease in absorption of ketoconazole, itraconazole, and </a:t>
            </a:r>
            <a:r>
              <a:rPr lang="en-US" sz="1000" dirty="0" err="1">
                <a:latin typeface="Arial Narrow" pitchFamily="34" charset="0"/>
              </a:rPr>
              <a:t>dapsone</a:t>
            </a:r>
            <a:r>
              <a:rPr lang="en-US" sz="1000" dirty="0">
                <a:latin typeface="Arial Narrow" pitchFamily="34" charset="0"/>
              </a:rPr>
              <a:t>; administer at least two hours before or two hours after </a:t>
            </a:r>
            <a:r>
              <a:rPr lang="en-US" sz="1000" dirty="0" err="1">
                <a:latin typeface="Arial Narrow" pitchFamily="34" charset="0"/>
              </a:rPr>
              <a:t>ddI</a:t>
            </a:r>
            <a:r>
              <a:rPr lang="en-US" sz="1000" dirty="0">
                <a:latin typeface="Arial Narrow" pitchFamily="34" charset="0"/>
              </a:rPr>
              <a:t>. </a:t>
            </a:r>
          </a:p>
          <a:p>
            <a:pPr marL="224325" indent="-224325">
              <a:buFontTx/>
              <a:buChar char="•"/>
            </a:pPr>
            <a:r>
              <a:rPr lang="en-US" sz="1000" dirty="0">
                <a:latin typeface="Arial Narrow" pitchFamily="34" charset="0"/>
              </a:rPr>
              <a:t>Tetracycline and iron salts should be given one hour before or four hours after </a:t>
            </a:r>
            <a:r>
              <a:rPr lang="en-US" sz="1000" dirty="0" err="1">
                <a:latin typeface="Arial Narrow" pitchFamily="34" charset="0"/>
              </a:rPr>
              <a:t>ddI</a:t>
            </a:r>
            <a:r>
              <a:rPr lang="en-US" sz="1000" dirty="0">
                <a:latin typeface="Arial Narrow" pitchFamily="34" charset="0"/>
              </a:rPr>
              <a:t>. </a:t>
            </a:r>
          </a:p>
          <a:p>
            <a:pPr marL="224325" indent="-224325">
              <a:buFontTx/>
              <a:buChar char="•"/>
            </a:pPr>
            <a:r>
              <a:rPr lang="en-US" sz="1000" dirty="0" err="1">
                <a:latin typeface="Arial Narrow" pitchFamily="34" charset="0"/>
              </a:rPr>
              <a:t>Fluoroquinolone</a:t>
            </a:r>
            <a:r>
              <a:rPr lang="en-US" sz="1000" dirty="0">
                <a:latin typeface="Arial Narrow" pitchFamily="34" charset="0"/>
              </a:rPr>
              <a:t> antibiotic absorption significantly decreased (chelation of drug by antacid in pediatric powder and tablets); administer two hours before or four to eight hours after </a:t>
            </a:r>
            <a:r>
              <a:rPr lang="en-US" sz="1000" dirty="0" err="1">
                <a:latin typeface="Arial Narrow" pitchFamily="34" charset="0"/>
              </a:rPr>
              <a:t>ddI</a:t>
            </a:r>
            <a:r>
              <a:rPr lang="en-US" sz="1000" dirty="0">
                <a:latin typeface="Arial Narrow" pitchFamily="34" charset="0"/>
              </a:rPr>
              <a:t> (varies with </a:t>
            </a:r>
            <a:r>
              <a:rPr lang="en-US" sz="1000" dirty="0" err="1">
                <a:latin typeface="Arial Narrow" pitchFamily="34" charset="0"/>
              </a:rPr>
              <a:t>fluoroquinolone</a:t>
            </a:r>
            <a:r>
              <a:rPr lang="en-US" sz="1000" dirty="0">
                <a:latin typeface="Arial Narrow" pitchFamily="34" charset="0"/>
              </a:rPr>
              <a:t> antibiotic). </a:t>
            </a:r>
          </a:p>
          <a:p>
            <a:pPr marL="224325" indent="-224325">
              <a:buFontTx/>
              <a:buChar char="•"/>
            </a:pPr>
            <a:r>
              <a:rPr lang="en-US" sz="1000" dirty="0">
                <a:latin typeface="Arial Narrow" pitchFamily="34" charset="0"/>
              </a:rPr>
              <a:t>Concomitant administration of </a:t>
            </a:r>
            <a:r>
              <a:rPr lang="en-US" sz="1000" dirty="0" err="1">
                <a:latin typeface="Arial Narrow" pitchFamily="34" charset="0"/>
              </a:rPr>
              <a:t>ddI</a:t>
            </a:r>
            <a:r>
              <a:rPr lang="en-US" sz="1000" dirty="0">
                <a:latin typeface="Arial Narrow" pitchFamily="34" charset="0"/>
              </a:rPr>
              <a:t> and DLV may decrease the absorption of these drugs; separate dosing by at least two hours. </a:t>
            </a:r>
          </a:p>
          <a:p>
            <a:pPr marL="224325" indent="-224325">
              <a:buFontTx/>
              <a:buChar char="•"/>
            </a:pPr>
            <a:r>
              <a:rPr lang="en-US" sz="1000" dirty="0">
                <a:latin typeface="Arial Narrow" pitchFamily="34" charset="0"/>
              </a:rPr>
              <a:t>Administration with PIs: IDV should be administered at least one hour before </a:t>
            </a:r>
            <a:r>
              <a:rPr lang="en-US" sz="1000" dirty="0" err="1">
                <a:latin typeface="Arial Narrow" pitchFamily="34" charset="0"/>
              </a:rPr>
              <a:t>ddI</a:t>
            </a:r>
            <a:r>
              <a:rPr lang="en-US" sz="1000" dirty="0">
                <a:latin typeface="Arial Narrow" pitchFamily="34" charset="0"/>
              </a:rPr>
              <a:t> on an empty stomach. RTV and ATV should be administered at least two hours before or one hour after </a:t>
            </a:r>
            <a:r>
              <a:rPr lang="en-US" sz="1000" dirty="0" err="1">
                <a:latin typeface="Arial Narrow" pitchFamily="34" charset="0"/>
              </a:rPr>
              <a:t>ddI</a:t>
            </a:r>
            <a:r>
              <a:rPr lang="en-US" sz="1000" dirty="0">
                <a:latin typeface="Arial Narrow" pitchFamily="34" charset="0"/>
              </a:rPr>
              <a:t>. NFV should be administered at least one hour after </a:t>
            </a:r>
            <a:r>
              <a:rPr lang="en-US" sz="1000" dirty="0" err="1">
                <a:latin typeface="Arial Narrow" pitchFamily="34" charset="0"/>
              </a:rPr>
              <a:t>ddI</a:t>
            </a:r>
            <a:r>
              <a:rPr lang="en-US" sz="1000" dirty="0">
                <a:latin typeface="Arial Narrow" pitchFamily="34" charset="0"/>
              </a:rPr>
              <a:t>. </a:t>
            </a:r>
          </a:p>
          <a:p>
            <a:pPr marL="224325" indent="-224325">
              <a:buFontTx/>
              <a:buChar char="•"/>
            </a:pPr>
            <a:r>
              <a:rPr lang="en-US" sz="1000" dirty="0" err="1">
                <a:latin typeface="Arial Narrow" pitchFamily="34" charset="0"/>
              </a:rPr>
              <a:t>Tenofovir</a:t>
            </a:r>
            <a:r>
              <a:rPr lang="en-US" sz="1000" dirty="0">
                <a:latin typeface="Arial Narrow" pitchFamily="34" charset="0"/>
              </a:rPr>
              <a:t> should be administered two hours before or one hour after </a:t>
            </a:r>
            <a:r>
              <a:rPr lang="en-US" sz="1000" dirty="0" err="1">
                <a:latin typeface="Arial Narrow" pitchFamily="34" charset="0"/>
              </a:rPr>
              <a:t>ddI</a:t>
            </a:r>
            <a:r>
              <a:rPr lang="en-US" sz="1000" dirty="0">
                <a:latin typeface="Arial Narrow" pitchFamily="34" charset="0"/>
              </a:rPr>
              <a:t>. The combination may cause increased </a:t>
            </a:r>
            <a:r>
              <a:rPr lang="en-US" sz="1000" dirty="0" err="1">
                <a:latin typeface="Arial Narrow" pitchFamily="34" charset="0"/>
              </a:rPr>
              <a:t>ddI</a:t>
            </a:r>
            <a:r>
              <a:rPr lang="en-US" sz="1000" dirty="0">
                <a:latin typeface="Arial Narrow" pitchFamily="34" charset="0"/>
              </a:rPr>
              <a:t> levels and therefore a higher risk of toxicity.</a:t>
            </a:r>
          </a:p>
          <a:p>
            <a:pPr marL="224325" indent="-224325"/>
            <a:r>
              <a:rPr lang="en-US" sz="1000" b="1" u="sng" dirty="0">
                <a:latin typeface="Arial Narrow" pitchFamily="34" charset="0"/>
              </a:rPr>
              <a:t>Specific Instructions</a:t>
            </a:r>
          </a:p>
          <a:p>
            <a:pPr marL="224325" indent="-224325">
              <a:buFontTx/>
              <a:buChar char="•"/>
            </a:pPr>
            <a:r>
              <a:rPr lang="en-US" sz="1000" dirty="0" err="1">
                <a:latin typeface="Arial Narrow" pitchFamily="34" charset="0"/>
              </a:rPr>
              <a:t>ddI</a:t>
            </a:r>
            <a:r>
              <a:rPr lang="en-US" sz="1000" dirty="0">
                <a:latin typeface="Arial Narrow" pitchFamily="34" charset="0"/>
              </a:rPr>
              <a:t> formulation contains buffering agents or antacids. </a:t>
            </a:r>
          </a:p>
          <a:p>
            <a:pPr marL="224325" indent="-224325">
              <a:buFontTx/>
              <a:buChar char="•"/>
            </a:pPr>
            <a:r>
              <a:rPr lang="en-US" sz="1000" dirty="0">
                <a:latin typeface="Arial Narrow" pitchFamily="34" charset="0"/>
              </a:rPr>
              <a:t>Food decreases absorption; administer </a:t>
            </a:r>
            <a:r>
              <a:rPr lang="en-US" sz="1000" dirty="0" err="1">
                <a:latin typeface="Arial Narrow" pitchFamily="34" charset="0"/>
              </a:rPr>
              <a:t>ddI</a:t>
            </a:r>
            <a:r>
              <a:rPr lang="en-US" sz="1000" dirty="0">
                <a:latin typeface="Arial Narrow" pitchFamily="34" charset="0"/>
              </a:rPr>
              <a:t> on an empty stomach (30 minutes before or two hours after a meal). </a:t>
            </a:r>
          </a:p>
          <a:p>
            <a:pPr marL="224325" indent="-224325">
              <a:buFontTx/>
              <a:buChar char="•"/>
            </a:pPr>
            <a:r>
              <a:rPr lang="en-US" sz="1000" dirty="0">
                <a:latin typeface="Arial Narrow" pitchFamily="34" charset="0"/>
              </a:rPr>
              <a:t>For oral solution: shake well and keep refrigerated; admixture is stable for 30 days. </a:t>
            </a:r>
          </a:p>
          <a:p>
            <a:pPr marL="224325" indent="-224325">
              <a:buFontTx/>
              <a:buChar char="•"/>
            </a:pPr>
            <a:r>
              <a:rPr lang="en-US" sz="1000" dirty="0">
                <a:latin typeface="Arial Narrow" pitchFamily="34" charset="0"/>
              </a:rPr>
              <a:t>When administering chewable tablets, at least two tablets should be administered to ensure adequate buffering capacity (i.e., if the child's dose is 50 mg, administer two 25 mg tablets and not one 50 mg tablet). </a:t>
            </a:r>
          </a:p>
          <a:p>
            <a:pPr marL="224325" indent="-224325">
              <a:buFontTx/>
              <a:buChar char="•"/>
            </a:pPr>
            <a:r>
              <a:rPr lang="en-US" sz="1000" dirty="0">
                <a:latin typeface="Arial Narrow" pitchFamily="34" charset="0"/>
              </a:rPr>
              <a:t>Buffered powder is not suitable for once daily dosing except in patients with renal impairment. </a:t>
            </a:r>
          </a:p>
          <a:p>
            <a:pPr marL="224325" indent="-224325">
              <a:buFontTx/>
              <a:buChar char="•"/>
            </a:pPr>
            <a:r>
              <a:rPr lang="en-US" sz="1000" dirty="0">
                <a:latin typeface="Arial Narrow" pitchFamily="34" charset="0"/>
              </a:rPr>
              <a:t>Decreased dosage should be used for patients with impaired renal function.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52CD4C2C-66F3-42C6-ADB3-B49E55B7033E}" type="slidenum">
              <a:rPr lang="en-US" b="0" smtClean="0"/>
              <a:pPr eaLnBrk="1" hangingPunct="1"/>
              <a:t>170</a:t>
            </a:fld>
            <a:endParaRPr lang="en-US" b="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A4DEB397-9ECA-4992-B610-99BC7BCC4E47}" type="slidenum">
              <a:rPr lang="en-US" b="0" smtClean="0"/>
              <a:pPr eaLnBrk="1" hangingPunct="1"/>
              <a:t>171</a:t>
            </a:fld>
            <a:endParaRPr lang="en-US" b="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325" indent="-224325"/>
            <a:endParaRPr lang="en-US" sz="700"/>
          </a:p>
          <a:p>
            <a:pPr marL="224325" indent="-224325"/>
            <a:r>
              <a:rPr lang="en-US" b="1" smtClean="0"/>
              <a:t>Drug Interactions</a:t>
            </a:r>
            <a:r>
              <a:rPr lang="en-US" smtClean="0"/>
              <a:t> </a:t>
            </a:r>
          </a:p>
          <a:p>
            <a:pPr marL="224325" indent="-224325">
              <a:buFontTx/>
              <a:buChar char="•"/>
            </a:pPr>
            <a:r>
              <a:rPr lang="en-US" smtClean="0"/>
              <a:t>Ethanol decreases elimination of ABC, resulting in a modest increase in drug exposure. </a:t>
            </a:r>
          </a:p>
          <a:p>
            <a:pPr marL="224325" indent="-224325"/>
            <a:r>
              <a:rPr lang="en-US" b="1" smtClean="0"/>
              <a:t>Special instructions</a:t>
            </a:r>
            <a:r>
              <a:rPr lang="en-US" smtClean="0"/>
              <a:t> </a:t>
            </a:r>
          </a:p>
          <a:p>
            <a:pPr marL="224325" indent="-224325">
              <a:buFontTx/>
              <a:buChar char="•"/>
            </a:pPr>
            <a:r>
              <a:rPr lang="en-US" smtClean="0"/>
              <a:t>Can be given without regard to food. </a:t>
            </a:r>
          </a:p>
          <a:p>
            <a:pPr marL="224325" indent="-224325">
              <a:buFontTx/>
              <a:buChar char="•"/>
            </a:pPr>
            <a:r>
              <a:rPr lang="en-US" smtClean="0"/>
              <a:t>Patients and parents must be cautioned about the risk of serious hypersensitivity reaction. A medication guide and warning card should be provided. Patients experiencing a hypersensitivity reaction should be reported to a central registry centre.</a:t>
            </a:r>
          </a:p>
          <a:p>
            <a:pPr marL="224325" indent="-224325">
              <a:buFontTx/>
              <a:buChar char="•"/>
            </a:pPr>
            <a:r>
              <a:rPr lang="en-US" smtClean="0"/>
              <a:t>In case of hypersensitivity reaction Patients should not interrupt therapy without consulting with their physician.</a:t>
            </a:r>
          </a:p>
          <a:p>
            <a:pPr marL="224325" indent="-224325">
              <a:buFontTx/>
              <a:buChar char="•"/>
            </a:pPr>
            <a:r>
              <a:rPr lang="en-US" smtClean="0"/>
              <a:t> Syrup is well tolerated</a:t>
            </a:r>
          </a:p>
          <a:p>
            <a:pPr marL="224325" indent="-224325"/>
            <a:endParaRPr lang="en-US" smtClean="0"/>
          </a:p>
          <a:p>
            <a:pPr marL="224325" indent="-224325"/>
            <a:endParaRPr lang="en-US" sz="7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15FE53A4-DB73-49F4-A287-EFFE67B815B4}" type="slidenum">
              <a:rPr lang="en-US" b="0" smtClean="0"/>
              <a:pPr eaLnBrk="1" hangingPunct="1"/>
              <a:t>172</a:t>
            </a:fld>
            <a:endParaRPr lang="en-US" b="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59ABDB-EBFF-4C38-87A9-46DA6D3F08B2}" type="slidenum">
              <a:rPr lang="en-US" smtClean="0"/>
              <a:t>38</a:t>
            </a:fld>
            <a:endParaRPr lang="en-US"/>
          </a:p>
        </p:txBody>
      </p:sp>
    </p:spTree>
    <p:extLst>
      <p:ext uri="{BB962C8B-B14F-4D97-AF65-F5344CB8AC3E}">
        <p14:creationId xmlns:p14="http://schemas.microsoft.com/office/powerpoint/2010/main" val="2632173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C5DDB2A4-84C6-4A92-9703-0466D95A02BB}" type="slidenum">
              <a:rPr lang="en-US" b="0" smtClean="0"/>
              <a:pPr eaLnBrk="1" hangingPunct="1"/>
              <a:t>173</a:t>
            </a:fld>
            <a:endParaRPr lang="en-US" b="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8B89ABEF-5AFC-4FBA-9304-F4D17DDB46D9}" type="slidenum">
              <a:rPr lang="en-US" b="0" smtClean="0"/>
              <a:pPr eaLnBrk="1" hangingPunct="1"/>
              <a:t>174</a:t>
            </a:fld>
            <a:endParaRPr lang="en-US" b="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686421" y="4191001"/>
            <a:ext cx="5485158" cy="4801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325" indent="-224325">
              <a:lnSpc>
                <a:spcPct val="80000"/>
              </a:lnSpc>
            </a:pPr>
            <a:r>
              <a:rPr lang="en-US" sz="1000" b="1" u="sng"/>
              <a:t>Drug Interactions</a:t>
            </a:r>
          </a:p>
          <a:p>
            <a:pPr marL="224325" indent="-224325">
              <a:lnSpc>
                <a:spcPct val="80000"/>
              </a:lnSpc>
              <a:buFontTx/>
              <a:buChar char="•"/>
            </a:pPr>
            <a:r>
              <a:rPr lang="en-US" sz="1000"/>
              <a:t>Rifampicin decreases NVP levels by 37% -Avoid concomitant used</a:t>
            </a:r>
          </a:p>
          <a:p>
            <a:pPr marL="224325" indent="-224325">
              <a:lnSpc>
                <a:spcPct val="80000"/>
              </a:lnSpc>
              <a:buFontTx/>
              <a:buChar char="•"/>
            </a:pPr>
            <a:r>
              <a:rPr lang="en-US" sz="1000"/>
              <a:t>Rifabutin decreases NVP levels-Adjust NVP dose. </a:t>
            </a:r>
          </a:p>
          <a:p>
            <a:pPr marL="224325" indent="-224325">
              <a:lnSpc>
                <a:spcPct val="80000"/>
              </a:lnSpc>
              <a:buFontTx/>
              <a:buChar char="•"/>
            </a:pPr>
            <a:r>
              <a:rPr lang="en-US" sz="1000"/>
              <a:t>NVP decreases IDV levels by 28%. Increase IDV dose.</a:t>
            </a:r>
          </a:p>
          <a:p>
            <a:pPr marL="224325" indent="-224325">
              <a:lnSpc>
                <a:spcPct val="80000"/>
              </a:lnSpc>
              <a:buFontTx/>
              <a:buChar char="•"/>
            </a:pPr>
            <a:r>
              <a:rPr lang="en-US" sz="1000"/>
              <a:t>NVP decreases Saquinavir (SQV) levels by 62%. Avoid combination unless Ritonavir is  used as SQV booster.</a:t>
            </a:r>
          </a:p>
          <a:p>
            <a:pPr marL="224325" indent="-224325">
              <a:lnSpc>
                <a:spcPct val="80000"/>
              </a:lnSpc>
              <a:buFontTx/>
              <a:buChar char="•"/>
            </a:pPr>
            <a:r>
              <a:rPr lang="en-US" sz="1000"/>
              <a:t>Clarithromycin increases NVP levels by 26% while NVP decrease Clarithromycin</a:t>
            </a:r>
          </a:p>
          <a:p>
            <a:pPr marL="224325" indent="-224325">
              <a:lnSpc>
                <a:spcPct val="80000"/>
              </a:lnSpc>
              <a:buFontTx/>
              <a:buChar char="•"/>
            </a:pPr>
            <a:r>
              <a:rPr lang="en-US" sz="1000"/>
              <a:t>levels by 30%- No dose adjustment necessary.</a:t>
            </a:r>
          </a:p>
          <a:p>
            <a:pPr marL="224325" indent="-224325">
              <a:lnSpc>
                <a:spcPct val="80000"/>
              </a:lnSpc>
              <a:buFontTx/>
              <a:buChar char="•"/>
            </a:pPr>
            <a:r>
              <a:rPr lang="en-US" sz="1000"/>
              <a:t>NVP decreases ethinyl Oestradiol levels- Use alternative or additional family planning methods.</a:t>
            </a:r>
          </a:p>
          <a:p>
            <a:pPr marL="224325" indent="-224325">
              <a:lnSpc>
                <a:spcPct val="80000"/>
              </a:lnSpc>
              <a:buFontTx/>
              <a:buChar char="•"/>
            </a:pPr>
            <a:r>
              <a:rPr lang="en-US" sz="1000"/>
              <a:t> NVP can also be given in a dose of 120mg/m</a:t>
            </a:r>
            <a:r>
              <a:rPr lang="en-US" sz="1000" baseline="30000"/>
              <a:t>2 </a:t>
            </a:r>
            <a:r>
              <a:rPr lang="en-US" sz="1000"/>
              <a:t>OD  for 14 days and then increased to 120</a:t>
            </a:r>
          </a:p>
          <a:p>
            <a:pPr marL="224325" indent="-224325">
              <a:lnSpc>
                <a:spcPct val="80000"/>
              </a:lnSpc>
            </a:pPr>
            <a:r>
              <a:rPr lang="en-US" sz="1000"/>
              <a:t>	 to 200mg/m</a:t>
            </a:r>
            <a:r>
              <a:rPr lang="en-US" sz="1000" baseline="30000"/>
              <a:t>2  </a:t>
            </a:r>
            <a:r>
              <a:rPr lang="en-US" sz="1000"/>
              <a:t>BD to a maximum of 200mg per dose.</a:t>
            </a:r>
          </a:p>
          <a:p>
            <a:pPr marL="224325" indent="-224325">
              <a:lnSpc>
                <a:spcPct val="80000"/>
              </a:lnSpc>
            </a:pPr>
            <a:r>
              <a:rPr lang="en-US" sz="1000" b="1" u="sng"/>
              <a:t>Special Instructions</a:t>
            </a:r>
          </a:p>
          <a:p>
            <a:pPr marL="224325" indent="-224325">
              <a:lnSpc>
                <a:spcPct val="80000"/>
              </a:lnSpc>
              <a:buFontTx/>
              <a:buChar char="•"/>
            </a:pPr>
            <a:r>
              <a:rPr lang="en-US" sz="900"/>
              <a:t>Nevirapine has a high clearance rate in children compared to adults hence the higher dose per kilogram before 8 years of age. However the a single dose should not exceed 200mg.</a:t>
            </a:r>
          </a:p>
          <a:p>
            <a:pPr marL="224325" indent="-224325">
              <a:lnSpc>
                <a:spcPct val="80000"/>
              </a:lnSpc>
              <a:buFontTx/>
              <a:buChar char="•"/>
            </a:pPr>
            <a:r>
              <a:rPr lang="en-US" sz="900"/>
              <a:t>Before administration, the patient's medication profile should be carefully reviewed for potential drug interactions. </a:t>
            </a:r>
          </a:p>
          <a:p>
            <a:pPr marL="224325" indent="-224325">
              <a:lnSpc>
                <a:spcPct val="80000"/>
              </a:lnSpc>
              <a:buFontTx/>
              <a:buChar char="•"/>
            </a:pPr>
            <a:r>
              <a:rPr lang="en-US" sz="900"/>
              <a:t>NVP-associated skin rash usually occurs within the first six weeks of therapy. If rash occurs during the initial 14-day lead-in period, do not increase dose until rash resolves. NVP should be discontinued immediately in patients who develop severe rash or a rash accompanied by constitutional symptoms (i.e., fever, oral lesions, conjunctivitis, or blistering). </a:t>
            </a:r>
          </a:p>
          <a:p>
            <a:pPr marL="224325" indent="-224325">
              <a:lnSpc>
                <a:spcPct val="80000"/>
              </a:lnSpc>
              <a:buFontTx/>
              <a:buChar char="•"/>
            </a:pPr>
            <a:r>
              <a:rPr lang="en-US" sz="900"/>
              <a:t>Severe, life-threatening and in some cases fatal, hepatotoxicity, including fulminant and cholestatic hepatitis, hepatic necrosis and hepatic failure, has been reported in NVP-treated patients. Increased serum transaminase levels or a history of hepatitis B or C infection prior to starting NVP are associated with higher risk for hepatic adverse events.</a:t>
            </a:r>
          </a:p>
          <a:p>
            <a:pPr marL="224325" indent="-224325">
              <a:lnSpc>
                <a:spcPct val="80000"/>
              </a:lnSpc>
              <a:buFontTx/>
              <a:buChar char="•"/>
            </a:pPr>
            <a:r>
              <a:rPr lang="en-US" sz="900"/>
              <a:t>The majority of cases have occurred during the first 12 weeks of NVP therapy, and frequent and intensive clinical and laboratory monitoring, including liver function tests, is important during this time period. However, about one third of cases occurred after 12 weeks of treatment, so continued periodic monitoring of liver function tests is needed. In some cases, patients presented with non-specific prodromal signs or symptoms of hepatitis and progressed to hepatic failure; patients with symptoms or signs of hepatitis should have liver function tests performed. Patients should be instructed to contact their HIV specialist if signs or symptoms develop to determine the need for evaluation. NVP should be permanently discontinued and not restarted in patients who develop clinical hepatitis. </a:t>
            </a:r>
          </a:p>
          <a:p>
            <a:pPr marL="224325" indent="-224325">
              <a:lnSpc>
                <a:spcPct val="80000"/>
              </a:lnSpc>
            </a:pPr>
            <a:endParaRPr lang="en-US" sz="900"/>
          </a:p>
          <a:p>
            <a:pPr marL="224325" indent="-224325">
              <a:lnSpc>
                <a:spcPct val="80000"/>
              </a:lnSpc>
            </a:pPr>
            <a:endParaRPr lang="en-US" sz="1000"/>
          </a:p>
          <a:p>
            <a:pPr marL="224325" indent="-224325">
              <a:lnSpc>
                <a:spcPct val="80000"/>
              </a:lnSpc>
            </a:pPr>
            <a:endParaRPr lang="en-US" sz="1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2EF24B8A-B0FD-46A0-B08C-C952B1DA3EE4}" type="slidenum">
              <a:rPr lang="en-US" b="0" smtClean="0"/>
              <a:pPr eaLnBrk="1" hangingPunct="1"/>
              <a:t>175</a:t>
            </a:fld>
            <a:endParaRPr lang="en-US" b="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81345D7F-BCD7-4CE8-8640-B5AA25B81782}" type="slidenum">
              <a:rPr lang="en-US" b="0" smtClean="0"/>
              <a:pPr eaLnBrk="1" hangingPunct="1"/>
              <a:t>176</a:t>
            </a:fld>
            <a:endParaRPr lang="en-US" b="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686421" y="4344024"/>
            <a:ext cx="5485158" cy="4648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325" indent="-224325">
              <a:lnSpc>
                <a:spcPct val="90000"/>
              </a:lnSpc>
            </a:pPr>
            <a:r>
              <a:rPr lang="en-US" b="1" u="sng" smtClean="0"/>
              <a:t>Drug Interactions</a:t>
            </a:r>
          </a:p>
          <a:p>
            <a:pPr marL="224325" indent="-224325">
              <a:lnSpc>
                <a:spcPct val="90000"/>
              </a:lnSpc>
              <a:buFontTx/>
              <a:buChar char="•"/>
            </a:pPr>
            <a:r>
              <a:rPr lang="en-US" smtClean="0"/>
              <a:t>Mixed inducer/inhibitor of Cytochrome P450 3A4 enzymes:</a:t>
            </a:r>
          </a:p>
          <a:p>
            <a:pPr marL="224325" indent="-224325">
              <a:lnSpc>
                <a:spcPct val="90000"/>
              </a:lnSpc>
              <a:buFontTx/>
              <a:buChar char="•"/>
            </a:pPr>
            <a:r>
              <a:rPr lang="en-US" smtClean="0"/>
              <a:t>Avoid high fat meals as it increases EFV absorption by 50%.</a:t>
            </a:r>
          </a:p>
          <a:p>
            <a:pPr marL="224325" indent="-224325">
              <a:lnSpc>
                <a:spcPct val="90000"/>
              </a:lnSpc>
              <a:buFontTx/>
              <a:buChar char="•"/>
            </a:pPr>
            <a:r>
              <a:rPr lang="en-US" smtClean="0"/>
              <a:t>Rifampicin decreases EFV levels by 25%- no dose adjustment required.</a:t>
            </a:r>
          </a:p>
          <a:p>
            <a:pPr marL="224325" indent="-224325">
              <a:lnSpc>
                <a:spcPct val="90000"/>
              </a:lnSpc>
              <a:buFontTx/>
              <a:buChar char="•"/>
            </a:pPr>
            <a:r>
              <a:rPr lang="en-US" smtClean="0"/>
              <a:t>EFV decreases Indinavir levels by 35%. Adjust Indinavir dose.</a:t>
            </a:r>
          </a:p>
          <a:p>
            <a:pPr marL="224325" indent="-224325">
              <a:lnSpc>
                <a:spcPct val="90000"/>
              </a:lnSpc>
              <a:buFontTx/>
              <a:buChar char="•"/>
            </a:pPr>
            <a:r>
              <a:rPr lang="en-US" smtClean="0"/>
              <a:t>EFV decreases Nelfinavir and Ritonavir levels by 20% and Saquinavir by 50%- Avoid use with Saquinavir as sole PI.</a:t>
            </a:r>
          </a:p>
          <a:p>
            <a:pPr marL="224325" indent="-224325">
              <a:lnSpc>
                <a:spcPct val="90000"/>
              </a:lnSpc>
              <a:buFontTx/>
              <a:buChar char="•"/>
            </a:pPr>
            <a:r>
              <a:rPr lang="en-US" smtClean="0"/>
              <a:t>EFV decreases Clarithromycin levels by 37%-Use alternative antibiotic.</a:t>
            </a:r>
          </a:p>
          <a:p>
            <a:pPr marL="224325" indent="-224325">
              <a:lnSpc>
                <a:spcPct val="90000"/>
              </a:lnSpc>
              <a:buFontTx/>
              <a:buChar char="•"/>
            </a:pPr>
            <a:r>
              <a:rPr lang="en-US" smtClean="0"/>
              <a:t>Avoid concurrent use with Astemizole, Terfenadine, Cisapride, Midazolam/triazolam and Ergot alkaloids.</a:t>
            </a:r>
            <a:endParaRPr lang="en-US" i="1" u="sng" smtClean="0"/>
          </a:p>
          <a:p>
            <a:pPr marL="224325" indent="-224325">
              <a:lnSpc>
                <a:spcPct val="90000"/>
              </a:lnSpc>
              <a:buFontTx/>
              <a:buChar char="•"/>
            </a:pPr>
            <a:r>
              <a:rPr lang="en-US" smtClean="0"/>
              <a:t>Caution with Warfarin and Ethinyl estradiol.</a:t>
            </a:r>
          </a:p>
          <a:p>
            <a:pPr marL="224325" indent="-224325">
              <a:lnSpc>
                <a:spcPct val="90000"/>
              </a:lnSpc>
            </a:pPr>
            <a:r>
              <a:rPr lang="en-US" b="1" u="sng" smtClean="0"/>
              <a:t>Special Instructions</a:t>
            </a:r>
          </a:p>
          <a:p>
            <a:pPr marL="224325" indent="-224325">
              <a:lnSpc>
                <a:spcPct val="90000"/>
              </a:lnSpc>
              <a:buFontTx/>
              <a:buChar char="•"/>
            </a:pPr>
            <a:r>
              <a:rPr lang="en-US" smtClean="0"/>
              <a:t>Suitable only for children above 3 years</a:t>
            </a:r>
          </a:p>
          <a:p>
            <a:pPr marL="224325" indent="-224325">
              <a:lnSpc>
                <a:spcPct val="90000"/>
              </a:lnSpc>
              <a:buFontTx/>
              <a:buChar char="•"/>
            </a:pPr>
            <a:r>
              <a:rPr lang="en-US" smtClean="0"/>
              <a:t>Avoid high fat meals as it increases EFV absorption by 50%.</a:t>
            </a:r>
          </a:p>
          <a:p>
            <a:pPr marL="224325" indent="-224325">
              <a:lnSpc>
                <a:spcPct val="90000"/>
              </a:lnSpc>
              <a:buFontTx/>
              <a:buChar char="•"/>
            </a:pPr>
            <a:r>
              <a:rPr lang="en-US" smtClean="0"/>
              <a:t>The dosage for syrups if higher than that of capsules</a:t>
            </a:r>
          </a:p>
          <a:p>
            <a:pPr marL="224325" indent="-224325">
              <a:lnSpc>
                <a:spcPct val="90000"/>
              </a:lnSpc>
              <a:buFontTx/>
              <a:buChar char="•"/>
            </a:pPr>
            <a:r>
              <a:rPr lang="en-US" smtClean="0"/>
              <a:t>Administer capsule ONLY to children who can reliably swallow.</a:t>
            </a:r>
          </a:p>
          <a:p>
            <a:pPr marL="224325" indent="-224325">
              <a:lnSpc>
                <a:spcPct val="90000"/>
              </a:lnSpc>
              <a:buFontTx/>
              <a:buChar char="•"/>
            </a:pPr>
            <a:r>
              <a:rPr lang="en-US" smtClean="0"/>
              <a:t>Capsules can be opened and mixed with sweet foods prior to administration to mask the peppery taste.</a:t>
            </a:r>
          </a:p>
          <a:p>
            <a:pPr marL="224325" indent="-224325">
              <a:lnSpc>
                <a:spcPct val="90000"/>
              </a:lnSpc>
              <a:buFontTx/>
              <a:buChar char="•"/>
            </a:pPr>
            <a:r>
              <a:rPr lang="en-US" smtClean="0"/>
              <a:t>Can be given with food.</a:t>
            </a:r>
          </a:p>
          <a:p>
            <a:pPr marL="224325" indent="-224325">
              <a:lnSpc>
                <a:spcPct val="90000"/>
              </a:lnSpc>
              <a:buFontTx/>
              <a:buChar char="•"/>
            </a:pPr>
            <a:r>
              <a:rPr lang="en-US" smtClean="0">
                <a:solidFill>
                  <a:srgbClr val="0033CC"/>
                </a:solidFill>
              </a:rPr>
              <a:t>Bedtime dosing recommended for the first 2-4 weeks of treatment to improve tolerability of CNS side effects.</a:t>
            </a:r>
            <a:endParaRPr lang="en-US" b="1" smtClean="0">
              <a:solidFill>
                <a:srgbClr val="0033CC"/>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D7089665-E076-4C29-BEC0-C8E1FE84F3DD}" type="slidenum">
              <a:rPr lang="en-US" b="0" smtClean="0"/>
              <a:pPr eaLnBrk="1" hangingPunct="1"/>
              <a:t>177</a:t>
            </a:fld>
            <a:endParaRPr lang="en-US" b="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6244DEF3-CE2C-4350-BBC3-2A8BA0D77182}" type="slidenum">
              <a:rPr lang="en-US" b="0" smtClean="0"/>
              <a:pPr eaLnBrk="1" hangingPunct="1"/>
              <a:t>178</a:t>
            </a:fld>
            <a:endParaRPr lang="en-US" b="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C12EF7E2-47B2-4C18-AC76-6B5FC395A96D}" type="slidenum">
              <a:rPr lang="en-US" b="0" smtClean="0"/>
              <a:pPr eaLnBrk="1" hangingPunct="1"/>
              <a:t>179</a:t>
            </a:fld>
            <a:endParaRPr lang="en-US" b="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686421" y="4344025"/>
            <a:ext cx="5485158" cy="42659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6938" indent="-186938">
              <a:lnSpc>
                <a:spcPct val="90000"/>
              </a:lnSpc>
            </a:pPr>
            <a:r>
              <a:rPr lang="en-US" sz="900" b="1" u="sng" dirty="0"/>
              <a:t>Drug Interactions</a:t>
            </a:r>
          </a:p>
          <a:p>
            <a:pPr marL="186938" indent="-186938">
              <a:lnSpc>
                <a:spcPct val="90000"/>
              </a:lnSpc>
              <a:buFontTx/>
              <a:buChar char="•"/>
            </a:pPr>
            <a:r>
              <a:rPr lang="en-US" sz="900" dirty="0"/>
              <a:t>Drugs that should not be </a:t>
            </a:r>
            <a:r>
              <a:rPr lang="en-US" sz="900" dirty="0" err="1"/>
              <a:t>coadministered</a:t>
            </a:r>
            <a:r>
              <a:rPr lang="en-US" sz="900" dirty="0"/>
              <a:t> with </a:t>
            </a:r>
            <a:r>
              <a:rPr lang="en-US" sz="900" dirty="0" err="1"/>
              <a:t>lopinavir</a:t>
            </a:r>
            <a:r>
              <a:rPr lang="en-US" sz="900" dirty="0"/>
              <a:t>/ritonavir include: </a:t>
            </a:r>
            <a:r>
              <a:rPr lang="en-US" sz="900" dirty="0" err="1"/>
              <a:t>antiarrhythmics</a:t>
            </a:r>
            <a:r>
              <a:rPr lang="en-US" sz="900" dirty="0"/>
              <a:t> (i.e., </a:t>
            </a:r>
            <a:r>
              <a:rPr lang="en-US" sz="900" dirty="0" err="1"/>
              <a:t>flecainide</a:t>
            </a:r>
            <a:r>
              <a:rPr lang="en-US" sz="900" dirty="0"/>
              <a:t>, </a:t>
            </a:r>
            <a:r>
              <a:rPr lang="en-US" sz="900" dirty="0" err="1"/>
              <a:t>propafenone</a:t>
            </a:r>
            <a:r>
              <a:rPr lang="en-US" sz="900" dirty="0"/>
              <a:t>); ergot alkaloid derivatives; antihistamines (i.e., </a:t>
            </a:r>
            <a:r>
              <a:rPr lang="en-US" sz="900" dirty="0" err="1"/>
              <a:t>astemizole</a:t>
            </a:r>
            <a:r>
              <a:rPr lang="en-US" sz="900" dirty="0"/>
              <a:t>, </a:t>
            </a:r>
            <a:r>
              <a:rPr lang="en-US" sz="900" dirty="0" err="1"/>
              <a:t>terfenadine</a:t>
            </a:r>
            <a:r>
              <a:rPr lang="en-US" sz="900" dirty="0"/>
              <a:t>); </a:t>
            </a:r>
            <a:r>
              <a:rPr lang="en-US" sz="900" dirty="0" err="1"/>
              <a:t>cisapride</a:t>
            </a:r>
            <a:r>
              <a:rPr lang="en-US" sz="900" dirty="0"/>
              <a:t>; neuroleptics (i.e., </a:t>
            </a:r>
            <a:r>
              <a:rPr lang="en-US" sz="900" dirty="0" err="1"/>
              <a:t>pimozide</a:t>
            </a:r>
            <a:r>
              <a:rPr lang="en-US" sz="900" dirty="0"/>
              <a:t>); sedative-hypnotics (i.e., midazolam, </a:t>
            </a:r>
            <a:r>
              <a:rPr lang="en-US" sz="900" dirty="0" err="1"/>
              <a:t>triazolam</a:t>
            </a:r>
            <a:r>
              <a:rPr lang="en-US" sz="900" dirty="0"/>
              <a:t>); HMG-COA reductase inhibitors (i.e., lovastatin, simvastatin); rifampin and </a:t>
            </a:r>
            <a:r>
              <a:rPr lang="en-US" sz="900" dirty="0">
                <a:solidFill>
                  <a:srgbClr val="0033CC"/>
                </a:solidFill>
              </a:rPr>
              <a:t>St. John's </a:t>
            </a:r>
            <a:r>
              <a:rPr lang="en-US" sz="900" dirty="0" err="1">
                <a:solidFill>
                  <a:srgbClr val="0033CC"/>
                </a:solidFill>
              </a:rPr>
              <a:t>wort</a:t>
            </a:r>
            <a:r>
              <a:rPr lang="en-US" sz="900" dirty="0">
                <a:solidFill>
                  <a:srgbClr val="0033CC"/>
                </a:solidFill>
              </a:rPr>
              <a:t>. </a:t>
            </a:r>
          </a:p>
          <a:p>
            <a:pPr marL="186938" indent="-186938">
              <a:lnSpc>
                <a:spcPct val="90000"/>
              </a:lnSpc>
              <a:buFontTx/>
              <a:buChar char="•"/>
            </a:pPr>
            <a:r>
              <a:rPr lang="en-US" sz="900" dirty="0"/>
              <a:t>EFV and NVP induce the metabolism of </a:t>
            </a:r>
            <a:r>
              <a:rPr lang="en-US" sz="900" dirty="0" err="1"/>
              <a:t>lopinavir</a:t>
            </a:r>
            <a:r>
              <a:rPr lang="en-US" sz="900" dirty="0"/>
              <a:t> and decrease plasma concentrations. A dose increase of </a:t>
            </a:r>
            <a:r>
              <a:rPr lang="en-US" sz="900" dirty="0" err="1"/>
              <a:t>lopinavir</a:t>
            </a:r>
            <a:r>
              <a:rPr lang="en-US" sz="900" dirty="0"/>
              <a:t>/ritonavir is recommended (see dosage section </a:t>
            </a:r>
          </a:p>
          <a:p>
            <a:pPr marL="186938" indent="-186938">
              <a:lnSpc>
                <a:spcPct val="90000"/>
              </a:lnSpc>
              <a:buFontTx/>
              <a:buChar char="•"/>
            </a:pPr>
            <a:r>
              <a:rPr lang="en-US" sz="900" dirty="0" err="1"/>
              <a:t>Lopinavir</a:t>
            </a:r>
            <a:r>
              <a:rPr lang="en-US" sz="900" dirty="0"/>
              <a:t>/ritonavir increases serum concentrations of some HMG-CoA reductase inhibitors (i.e., atorvastatin, </a:t>
            </a:r>
            <a:r>
              <a:rPr lang="en-US" sz="900" dirty="0" err="1"/>
              <a:t>cerivastatin</a:t>
            </a:r>
            <a:r>
              <a:rPr lang="en-US" sz="900" dirty="0"/>
              <a:t>). Pravastatin and </a:t>
            </a:r>
            <a:r>
              <a:rPr lang="en-US" sz="900" dirty="0" err="1"/>
              <a:t>fluvastatin</a:t>
            </a:r>
            <a:r>
              <a:rPr lang="en-US" sz="900" dirty="0"/>
              <a:t> are preferred alternative agents. </a:t>
            </a:r>
          </a:p>
          <a:p>
            <a:pPr marL="186938" indent="-186938">
              <a:lnSpc>
                <a:spcPct val="90000"/>
              </a:lnSpc>
              <a:buFontTx/>
              <a:buChar char="•"/>
            </a:pPr>
            <a:r>
              <a:rPr lang="en-US" sz="900" dirty="0" err="1"/>
              <a:t>Lopinavir</a:t>
            </a:r>
            <a:r>
              <a:rPr lang="en-US" sz="900" dirty="0"/>
              <a:t>/ritonavir increases serum clarithromycin concentration and clarithromycin dose adjustment is recommended in patients with impaired renal function (</a:t>
            </a:r>
            <a:r>
              <a:rPr lang="en-US" sz="900" dirty="0" err="1"/>
              <a:t>CrCl</a:t>
            </a:r>
            <a:r>
              <a:rPr lang="en-US" sz="900" dirty="0"/>
              <a:t> 30-60 mL/min decrease clarithromycin dose by 50%; </a:t>
            </a:r>
            <a:r>
              <a:rPr lang="en-US" sz="900" dirty="0" err="1"/>
              <a:t>CrCl</a:t>
            </a:r>
            <a:r>
              <a:rPr lang="en-US" sz="900" dirty="0"/>
              <a:t> &lt; 30 mL/min decrease clarithromycin dose by 75%).</a:t>
            </a:r>
          </a:p>
          <a:p>
            <a:pPr marL="186938" indent="-186938">
              <a:lnSpc>
                <a:spcPct val="90000"/>
              </a:lnSpc>
              <a:buFontTx/>
              <a:buChar char="•"/>
            </a:pPr>
            <a:r>
              <a:rPr lang="en-US" sz="900" dirty="0"/>
              <a:t> </a:t>
            </a:r>
            <a:r>
              <a:rPr lang="en-US" sz="900" dirty="0" err="1"/>
              <a:t>Lopinavir</a:t>
            </a:r>
            <a:r>
              <a:rPr lang="en-US" sz="900" dirty="0"/>
              <a:t>/ritonavir increases serum concentrations of the </a:t>
            </a:r>
            <a:r>
              <a:rPr lang="en-US" sz="900" dirty="0" err="1"/>
              <a:t>antiarrhythmics</a:t>
            </a:r>
            <a:r>
              <a:rPr lang="en-US" sz="900" dirty="0"/>
              <a:t> </a:t>
            </a:r>
            <a:r>
              <a:rPr lang="en-US" sz="900" dirty="0" err="1"/>
              <a:t>amiodarone</a:t>
            </a:r>
            <a:r>
              <a:rPr lang="en-US" sz="900" dirty="0"/>
              <a:t>, </a:t>
            </a:r>
            <a:r>
              <a:rPr lang="en-US" sz="900" dirty="0" err="1"/>
              <a:t>bepridil</a:t>
            </a:r>
            <a:r>
              <a:rPr lang="en-US" sz="900" dirty="0"/>
              <a:t>, lidocaine (systemic) and quinidine. Monitoring of antiarrhythmic serum concentrations is recommended. </a:t>
            </a:r>
          </a:p>
          <a:p>
            <a:pPr marL="186938" indent="-186938">
              <a:lnSpc>
                <a:spcPct val="90000"/>
              </a:lnSpc>
              <a:buFontTx/>
              <a:buChar char="•"/>
            </a:pPr>
            <a:r>
              <a:rPr lang="en-US" sz="900" dirty="0" err="1"/>
              <a:t>Lopinavir</a:t>
            </a:r>
            <a:r>
              <a:rPr lang="en-US" sz="900" dirty="0"/>
              <a:t>/ritonavir may increase serum concentrations of the immunosuppressant agents cyclosporine, </a:t>
            </a:r>
            <a:r>
              <a:rPr lang="en-US" sz="900" dirty="0" err="1"/>
              <a:t>tacrolimus</a:t>
            </a:r>
            <a:r>
              <a:rPr lang="en-US" sz="900" dirty="0"/>
              <a:t>, and </a:t>
            </a:r>
            <a:r>
              <a:rPr lang="en-US" sz="900" dirty="0" err="1"/>
              <a:t>rapamycin</a:t>
            </a:r>
            <a:r>
              <a:rPr lang="en-US" sz="900" dirty="0"/>
              <a:t>. Monitor serum concentrations of these agents when </a:t>
            </a:r>
            <a:r>
              <a:rPr lang="en-US" sz="900" dirty="0" err="1"/>
              <a:t>coadministered</a:t>
            </a:r>
            <a:r>
              <a:rPr lang="en-US" sz="900" dirty="0"/>
              <a:t>. </a:t>
            </a:r>
          </a:p>
          <a:p>
            <a:pPr marL="186938" indent="-186938">
              <a:lnSpc>
                <a:spcPct val="90000"/>
              </a:lnSpc>
              <a:buFontTx/>
              <a:buChar char="•"/>
            </a:pPr>
            <a:r>
              <a:rPr lang="en-US" sz="900" dirty="0" err="1"/>
              <a:t>Lopinavir</a:t>
            </a:r>
            <a:r>
              <a:rPr lang="en-US" sz="900" dirty="0"/>
              <a:t>/ritonavir increases serum concentrations of </a:t>
            </a:r>
            <a:r>
              <a:rPr lang="en-US" sz="900" dirty="0" err="1"/>
              <a:t>dihydropyridine</a:t>
            </a:r>
            <a:r>
              <a:rPr lang="en-US" sz="900" dirty="0"/>
              <a:t> calcium channel blockers (i.e., </a:t>
            </a:r>
            <a:r>
              <a:rPr lang="en-US" sz="900" dirty="0" err="1"/>
              <a:t>felodipine</a:t>
            </a:r>
            <a:r>
              <a:rPr lang="en-US" sz="900" dirty="0"/>
              <a:t>, </a:t>
            </a:r>
            <a:r>
              <a:rPr lang="en-US" sz="900" dirty="0" err="1"/>
              <a:t>nifedipine</a:t>
            </a:r>
            <a:r>
              <a:rPr lang="en-US" sz="900" dirty="0"/>
              <a:t>, </a:t>
            </a:r>
            <a:r>
              <a:rPr lang="en-US" sz="900" dirty="0" err="1"/>
              <a:t>nicardipine</a:t>
            </a:r>
            <a:r>
              <a:rPr lang="en-US" sz="900" dirty="0"/>
              <a:t>). Clinical monitoring is recommended.</a:t>
            </a:r>
          </a:p>
          <a:p>
            <a:pPr marL="186938" indent="-186938">
              <a:lnSpc>
                <a:spcPct val="90000"/>
              </a:lnSpc>
              <a:buFontTx/>
              <a:buChar char="•"/>
            </a:pPr>
            <a:r>
              <a:rPr lang="en-US" sz="900" dirty="0"/>
              <a:t> </a:t>
            </a:r>
            <a:r>
              <a:rPr lang="en-US" sz="900" dirty="0" err="1"/>
              <a:t>Lopinavir</a:t>
            </a:r>
            <a:r>
              <a:rPr lang="en-US" sz="900" dirty="0"/>
              <a:t>/ritonavir increases serum concentrations of ketoconazole and itraconazole. High doses of these agents (&gt; 200 mg/day) are not recommended. </a:t>
            </a:r>
          </a:p>
          <a:p>
            <a:pPr marL="186938" indent="-186938">
              <a:lnSpc>
                <a:spcPct val="90000"/>
              </a:lnSpc>
              <a:buFont typeface="Symbol" pitchFamily="18" charset="2"/>
              <a:buChar char=""/>
            </a:pPr>
            <a:r>
              <a:rPr lang="en-US" sz="900" dirty="0" err="1"/>
              <a:t>Lopinavir</a:t>
            </a:r>
            <a:r>
              <a:rPr lang="en-US" sz="900" dirty="0"/>
              <a:t>/ritonavir oral solution contains 42.4% alcohol and can cause a </a:t>
            </a:r>
            <a:r>
              <a:rPr lang="en-US" sz="900" dirty="0" err="1"/>
              <a:t>disulfiram</a:t>
            </a:r>
            <a:r>
              <a:rPr lang="en-US" sz="900" dirty="0"/>
              <a:t>-like reaction when </a:t>
            </a:r>
            <a:r>
              <a:rPr lang="en-US" sz="900" dirty="0" err="1"/>
              <a:t>coadministered</a:t>
            </a:r>
            <a:r>
              <a:rPr lang="en-US" sz="900" dirty="0"/>
              <a:t> with </a:t>
            </a:r>
            <a:r>
              <a:rPr lang="en-US" sz="900" dirty="0" err="1"/>
              <a:t>disulfiram</a:t>
            </a:r>
            <a:r>
              <a:rPr lang="en-US" sz="900" dirty="0"/>
              <a:t> or metronidazole </a:t>
            </a:r>
          </a:p>
          <a:p>
            <a:pPr marL="186938" indent="-186938">
              <a:lnSpc>
                <a:spcPct val="90000"/>
              </a:lnSpc>
            </a:pPr>
            <a:r>
              <a:rPr lang="en-US" sz="900" b="1" u="sng" dirty="0"/>
              <a:t>Special instructions </a:t>
            </a:r>
            <a:endParaRPr lang="en-US" sz="900" u="sng" dirty="0"/>
          </a:p>
          <a:p>
            <a:pPr marL="186938" indent="-186938">
              <a:lnSpc>
                <a:spcPct val="90000"/>
              </a:lnSpc>
              <a:buFontTx/>
              <a:buChar char="•"/>
            </a:pPr>
            <a:r>
              <a:rPr lang="en-US" sz="900" dirty="0"/>
              <a:t>Administer with food. High fat meal increases absorption, especially of the liquid preparation. </a:t>
            </a:r>
          </a:p>
          <a:p>
            <a:pPr marL="186938" indent="-186938">
              <a:lnSpc>
                <a:spcPct val="90000"/>
              </a:lnSpc>
              <a:buFontTx/>
              <a:buChar char="•"/>
            </a:pPr>
            <a:r>
              <a:rPr lang="en-US" sz="900" dirty="0"/>
              <a:t>If </a:t>
            </a:r>
            <a:r>
              <a:rPr lang="en-US" sz="900" dirty="0" err="1"/>
              <a:t>coadministered</a:t>
            </a:r>
            <a:r>
              <a:rPr lang="en-US" sz="900" dirty="0"/>
              <a:t> with </a:t>
            </a:r>
            <a:r>
              <a:rPr lang="en-US" sz="900" dirty="0" err="1"/>
              <a:t>ddI</a:t>
            </a:r>
            <a:r>
              <a:rPr lang="en-US" sz="900" dirty="0"/>
              <a:t>, </a:t>
            </a:r>
            <a:r>
              <a:rPr lang="en-US" sz="900" dirty="0" err="1"/>
              <a:t>ddI</a:t>
            </a:r>
            <a:r>
              <a:rPr lang="en-US" sz="900" dirty="0"/>
              <a:t> should be given one hour before or two hours after </a:t>
            </a:r>
            <a:r>
              <a:rPr lang="en-US" sz="900" dirty="0" err="1"/>
              <a:t>lopinavir</a:t>
            </a:r>
            <a:r>
              <a:rPr lang="en-US" sz="900" dirty="0"/>
              <a:t>/ritonavir. </a:t>
            </a:r>
          </a:p>
          <a:p>
            <a:pPr marL="186938" indent="-186938">
              <a:lnSpc>
                <a:spcPct val="90000"/>
              </a:lnSpc>
              <a:buFontTx/>
              <a:buChar char="•"/>
            </a:pPr>
            <a:r>
              <a:rPr lang="en-US" sz="900" dirty="0"/>
              <a:t>Oral solution and capsules should be refrigerated. Can be kept at room temperature up to 77°F (25°C) if used within two months </a:t>
            </a:r>
          </a:p>
          <a:p>
            <a:pPr marL="186938" indent="-186938">
              <a:lnSpc>
                <a:spcPct val="90000"/>
              </a:lnSpc>
              <a:buFontTx/>
              <a:buChar char="•"/>
            </a:pPr>
            <a:endParaRPr lang="en-US" sz="9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EB0B11F5-C2EA-49E4-B642-92CDAFC2FCA7}" type="slidenum">
              <a:rPr lang="en-US" b="0" smtClean="0"/>
              <a:pPr eaLnBrk="1" hangingPunct="1"/>
              <a:t>180</a:t>
            </a:fld>
            <a:endParaRPr lang="en-US" b="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0B5BB290-9ADF-42D4-B02B-45A6342668F9}" type="slidenum">
              <a:rPr lang="en-US" b="0" smtClean="0"/>
              <a:pPr eaLnBrk="1" hangingPunct="1"/>
              <a:t>181</a:t>
            </a:fld>
            <a:endParaRPr lang="en-US" b="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608772" y="4191000"/>
            <a:ext cx="5486711"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325" indent="-224325"/>
            <a:r>
              <a:rPr lang="en-US" sz="1100" b="1" u="sng"/>
              <a:t>Drug Interactions</a:t>
            </a:r>
          </a:p>
          <a:p>
            <a:pPr marL="224325" indent="-224325">
              <a:lnSpc>
                <a:spcPct val="80000"/>
              </a:lnSpc>
              <a:buClr>
                <a:srgbClr val="800080"/>
              </a:buClr>
              <a:buFontTx/>
              <a:buChar char="•"/>
            </a:pPr>
            <a:r>
              <a:rPr lang="en-US" sz="1100"/>
              <a:t>RTV increases Clarithromycin levels by 53%. No dose adjustment needed unless in renal insufficiency.</a:t>
            </a:r>
          </a:p>
          <a:p>
            <a:pPr marL="224325" indent="-224325">
              <a:lnSpc>
                <a:spcPct val="80000"/>
              </a:lnSpc>
              <a:buClr>
                <a:srgbClr val="800080"/>
              </a:buClr>
              <a:buFontTx/>
              <a:buChar char="•"/>
            </a:pPr>
            <a:r>
              <a:rPr lang="en-US" sz="1100"/>
              <a:t>Potential for large increase in Statin levels-Avoid concomitant use.</a:t>
            </a:r>
          </a:p>
          <a:p>
            <a:pPr marL="224325" indent="-224325">
              <a:lnSpc>
                <a:spcPct val="80000"/>
              </a:lnSpc>
              <a:buClr>
                <a:srgbClr val="800080"/>
              </a:buClr>
              <a:buFontTx/>
              <a:buChar char="•"/>
            </a:pPr>
            <a:r>
              <a:rPr lang="en-US" sz="1100"/>
              <a:t>RTV decreases Oestrogen /progesterone levels-use additional or alternative family planning methods.</a:t>
            </a:r>
          </a:p>
          <a:p>
            <a:pPr marL="224325" indent="-224325">
              <a:lnSpc>
                <a:spcPct val="80000"/>
              </a:lnSpc>
              <a:buClr>
                <a:srgbClr val="800080"/>
              </a:buClr>
              <a:buFontTx/>
              <a:buChar char="•"/>
            </a:pPr>
            <a:r>
              <a:rPr lang="en-US" sz="1100"/>
              <a:t>Decreases Theophylline levels as well as Warfarin levels</a:t>
            </a:r>
          </a:p>
          <a:p>
            <a:pPr marL="224325" indent="-224325">
              <a:lnSpc>
                <a:spcPct val="80000"/>
              </a:lnSpc>
              <a:buClr>
                <a:srgbClr val="800080"/>
              </a:buClr>
              <a:buFontTx/>
              <a:buChar char="•"/>
            </a:pPr>
            <a:r>
              <a:rPr lang="en-US" sz="1100"/>
              <a:t>Increases levels of SQV and NFV.</a:t>
            </a:r>
          </a:p>
          <a:p>
            <a:pPr marL="224325" indent="-224325">
              <a:lnSpc>
                <a:spcPct val="80000"/>
              </a:lnSpc>
              <a:buClr>
                <a:srgbClr val="800080"/>
              </a:buClr>
              <a:buFontTx/>
              <a:buChar char="•"/>
            </a:pPr>
            <a:r>
              <a:rPr lang="en-US" sz="1100"/>
              <a:t>Not recommended together with analgesics like piroxicam, antihistamines, amiodarone, ergot alkaloids, cisapride, sedative-hypnotics. </a:t>
            </a:r>
          </a:p>
          <a:p>
            <a:pPr marL="224325" indent="-224325">
              <a:lnSpc>
                <a:spcPct val="80000"/>
              </a:lnSpc>
              <a:buClr>
                <a:srgbClr val="800080"/>
              </a:buClr>
            </a:pPr>
            <a:r>
              <a:rPr lang="en-US" sz="1100" b="1" u="sng"/>
              <a:t>Special Instructions</a:t>
            </a:r>
          </a:p>
          <a:p>
            <a:pPr marL="224325" indent="-224325">
              <a:buFontTx/>
              <a:buChar char="•"/>
            </a:pPr>
            <a:r>
              <a:rPr lang="en-US" sz="1100"/>
              <a:t>Do not refrigerate.</a:t>
            </a:r>
          </a:p>
          <a:p>
            <a:pPr marL="224325" indent="-224325">
              <a:buFontTx/>
              <a:buChar char="•"/>
            </a:pPr>
            <a:r>
              <a:rPr lang="en-US" sz="1100"/>
              <a:t>Shake suspension well before use.</a:t>
            </a:r>
          </a:p>
          <a:p>
            <a:pPr marL="224325" indent="-224325">
              <a:buFontTx/>
              <a:buChar char="•"/>
            </a:pPr>
            <a:r>
              <a:rPr lang="en-US" sz="1100"/>
              <a:t>Used as PI booster.</a:t>
            </a:r>
          </a:p>
          <a:p>
            <a:pPr marL="224325" indent="-224325">
              <a:buFontTx/>
              <a:buChar char="•"/>
            </a:pPr>
            <a:r>
              <a:rPr lang="en-US" sz="1100"/>
              <a:t>Do not refrigerate oral solution.</a:t>
            </a:r>
          </a:p>
          <a:p>
            <a:pPr marL="224325" indent="-224325">
              <a:buFontTx/>
              <a:buChar char="•"/>
            </a:pPr>
            <a:r>
              <a:rPr lang="en-US" sz="1100"/>
              <a:t>Oral solution is sugar free but tastes bitter.</a:t>
            </a:r>
          </a:p>
          <a:p>
            <a:pPr marL="224325" indent="-224325">
              <a:buFontTx/>
              <a:buChar char="•"/>
            </a:pPr>
            <a:r>
              <a:rPr lang="en-US" sz="1100"/>
              <a:t>Oral solution contains alcohol 12%.</a:t>
            </a:r>
          </a:p>
          <a:p>
            <a:pPr marL="224325" indent="-224325">
              <a:buFontTx/>
              <a:buChar char="•"/>
            </a:pPr>
            <a:r>
              <a:rPr lang="en-US" sz="1100"/>
              <a:t>Do not let medication to touch lips during administration.</a:t>
            </a:r>
          </a:p>
          <a:p>
            <a:pPr marL="224325" indent="-224325">
              <a:lnSpc>
                <a:spcPct val="80000"/>
              </a:lnSpc>
              <a:buClr>
                <a:srgbClr val="800080"/>
              </a:buClr>
              <a:buFontTx/>
              <a:buChar char="•"/>
            </a:pPr>
            <a:r>
              <a:rPr lang="en-US" sz="1100"/>
              <a:t>Rifampicin decreases RTV dose by 82%-Do not use together.</a:t>
            </a:r>
          </a:p>
          <a:p>
            <a:pPr marL="224325" indent="-224325">
              <a:lnSpc>
                <a:spcPct val="80000"/>
              </a:lnSpc>
              <a:buClr>
                <a:srgbClr val="800080"/>
              </a:buClr>
              <a:buFontTx/>
              <a:buChar char="•"/>
            </a:pPr>
            <a:r>
              <a:rPr lang="en-US" sz="1100"/>
              <a:t>Rifabutin decreases RTV levels by 32% while RTV increases Rifabutin level 2-fold- adjust both doses.</a:t>
            </a:r>
          </a:p>
          <a:p>
            <a:pPr marL="224325" indent="-224325">
              <a:lnSpc>
                <a:spcPct val="80000"/>
              </a:lnSpc>
              <a:buClr>
                <a:srgbClr val="800080"/>
              </a:buClr>
              <a:buFontTx/>
              <a:buChar char="•"/>
            </a:pPr>
            <a:r>
              <a:rPr lang="pt-BR" sz="1100"/>
              <a:t>Initial dose 250mg/ m2 Q12h.</a:t>
            </a:r>
            <a:r>
              <a:rPr lang="en-US" sz="1100"/>
              <a:t>Increase by 50mg/ m2 Q12h at 2-3 day intervals up to 450mg/ m2 Q12h for infants and 400mg/m2 Q12h for others. If 450mg/ m2 Q12h is not well tolerated, the highest tolerated dose should be used (usually around 350mg/m2 Q12h). Max 600mg Q12h.</a:t>
            </a:r>
          </a:p>
          <a:p>
            <a:pPr marL="224325" indent="-224325">
              <a:lnSpc>
                <a:spcPct val="80000"/>
              </a:lnSpc>
              <a:buClr>
                <a:srgbClr val="800080"/>
              </a:buClr>
            </a:pPr>
            <a:endParaRPr lang="en-US" sz="1100"/>
          </a:p>
          <a:p>
            <a:pPr marL="224325" indent="-224325"/>
            <a:endParaRPr lang="en-US" sz="11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AC2C568E-215A-4808-AF93-6E1E07CD47F7}" type="slidenum">
              <a:rPr lang="en-US" b="0" smtClean="0"/>
              <a:pPr eaLnBrk="1" hangingPunct="1"/>
              <a:t>182</a:t>
            </a:fld>
            <a:endParaRPr lang="en-US" b="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325" indent="-224325"/>
            <a:r>
              <a:rPr lang="en-US" smtClean="0"/>
              <a:t>Because of interactions between Rifampicin and PIs/NVP ( with the serum</a:t>
            </a:r>
          </a:p>
          <a:p>
            <a:pPr marL="224325" indent="-224325"/>
            <a:r>
              <a:rPr lang="en-US" smtClean="0"/>
              <a:t>levels of former reducing the later increasing), treatment for HIV positive</a:t>
            </a:r>
          </a:p>
          <a:p>
            <a:pPr marL="224325" indent="-224325"/>
            <a:r>
              <a:rPr lang="en-US" smtClean="0"/>
              <a:t>patients with TB may have to be modified:</a:t>
            </a:r>
          </a:p>
          <a:p>
            <a:pPr marL="224325" indent="-224325">
              <a:buFontTx/>
              <a:buChar char="•"/>
            </a:pPr>
            <a:r>
              <a:rPr lang="en-US" smtClean="0"/>
              <a:t>If TB is present prior to ART initiation</a:t>
            </a:r>
          </a:p>
          <a:p>
            <a:pPr marL="672976" lvl="1" indent="-224325">
              <a:buFontTx/>
              <a:buChar char="•"/>
            </a:pPr>
            <a:r>
              <a:rPr lang="en-US" smtClean="0"/>
              <a:t>Complete TB therapy before commencing ART</a:t>
            </a:r>
          </a:p>
          <a:p>
            <a:pPr marL="672976" lvl="1" indent="-224325">
              <a:buFontTx/>
              <a:buChar char="•"/>
            </a:pPr>
            <a:r>
              <a:rPr lang="en-US" b="1" smtClean="0"/>
              <a:t>OR</a:t>
            </a:r>
            <a:r>
              <a:rPr lang="en-US" smtClean="0"/>
              <a:t>: Delay ART for at least 2 months then start on ARVS with an NRTI based regimens containing Efavirence for children over three years; and </a:t>
            </a:r>
            <a:r>
              <a:rPr lang="en-US" smtClean="0">
                <a:solidFill>
                  <a:srgbClr val="CC3300"/>
                </a:solidFill>
              </a:rPr>
              <a:t>Ritonavir?</a:t>
            </a:r>
            <a:r>
              <a:rPr lang="en-US" smtClean="0"/>
              <a:t>  for children under three years.</a:t>
            </a:r>
          </a:p>
          <a:p>
            <a:pPr marL="224325" indent="-224325">
              <a:buFontTx/>
              <a:buChar char="•"/>
            </a:pPr>
            <a:r>
              <a:rPr lang="en-US" smtClean="0"/>
              <a:t>If TB develops while on treatment </a:t>
            </a:r>
          </a:p>
          <a:p>
            <a:pPr marL="672976" lvl="1" indent="-224325">
              <a:buFontTx/>
              <a:buChar char="•"/>
            </a:pPr>
            <a:r>
              <a:rPr lang="en-US" smtClean="0"/>
              <a:t>Consider interrupting ART and treating TB first.</a:t>
            </a:r>
          </a:p>
          <a:p>
            <a:pPr marL="672976" lvl="1" indent="-224325">
              <a:buFontTx/>
              <a:buChar char="•"/>
            </a:pPr>
            <a:r>
              <a:rPr lang="en-US" smtClean="0"/>
              <a:t>Or : In over 3 years and on NVP or Kaletra consider switching to EFV or Ritonavir. If there is Ritonavir Intolerance, discontinue ART.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59ABDB-EBFF-4C38-87A9-46DA6D3F08B2}" type="slidenum">
              <a:rPr lang="en-US" smtClean="0"/>
              <a:t>46</a:t>
            </a:fld>
            <a:endParaRPr lang="en-US"/>
          </a:p>
        </p:txBody>
      </p:sp>
    </p:spTree>
    <p:extLst>
      <p:ext uri="{BB962C8B-B14F-4D97-AF65-F5344CB8AC3E}">
        <p14:creationId xmlns:p14="http://schemas.microsoft.com/office/powerpoint/2010/main" val="1978618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587793EC-6653-4B85-8D8D-16F053D5CC48}" type="slidenum">
              <a:rPr lang="en-US" b="0" smtClean="0"/>
              <a:pPr eaLnBrk="1" hangingPunct="1"/>
              <a:t>183</a:t>
            </a:fld>
            <a:endParaRPr lang="en-US" b="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325" indent="-224325">
              <a:buFontTx/>
              <a:buChar char="•"/>
            </a:pPr>
            <a:r>
              <a:rPr lang="en-US" smtClean="0"/>
              <a:t>Generally adverse events are less common in children compared to adults</a:t>
            </a:r>
          </a:p>
          <a:p>
            <a:pPr marL="224325" indent="-224325">
              <a:buFontTx/>
              <a:buChar char="•"/>
            </a:pPr>
            <a:r>
              <a:rPr lang="en-US" smtClean="0"/>
              <a:t>The extent in inhibition of mitochondrial DNA polymerase gamma is as follows Zalcitabine (ddC) &gt; Didanosine ( ddI) &gt; Lamivudine (3TC) &gt; Zidovudi</a:t>
            </a:r>
          </a:p>
          <a:p>
            <a:pPr marL="224325" indent="-224325">
              <a:buFontTx/>
              <a:buChar char="•"/>
            </a:pPr>
            <a:r>
              <a:rPr lang="en-US" smtClean="0"/>
              <a:t>ne (ZDV) &gt; Abacavir (ABC).</a:t>
            </a:r>
          </a:p>
          <a:p>
            <a:pPr marL="224325" indent="-224325">
              <a:buFontTx/>
              <a:buChar char="•"/>
            </a:pPr>
            <a:r>
              <a:rPr lang="en-US" smtClean="0"/>
              <a:t>Hyperbilirubinemia, haematuria and nephrolithiasis with Indivanir is more pronounced in children</a:t>
            </a:r>
          </a:p>
          <a:p>
            <a:pPr marL="224325" indent="-224325">
              <a:buFontTx/>
              <a:buChar char="•"/>
            </a:pPr>
            <a:r>
              <a:rPr lang="en-US" smtClean="0"/>
              <a:t>There is high risk of haematoxicity with ZDV in children below 5 years.</a:t>
            </a:r>
          </a:p>
          <a:p>
            <a:pPr marL="224325" indent="-224325">
              <a:buFontTx/>
              <a:buChar char="•"/>
            </a:pPr>
            <a:r>
              <a:rPr lang="en-US" smtClean="0"/>
              <a:t>Asymptomatic retinal pigmentation with ddI is more likely in children.</a:t>
            </a:r>
          </a:p>
          <a:p>
            <a:pPr marL="224325" indent="-224325">
              <a:buFontTx/>
              <a:buChar char="•"/>
            </a:pPr>
            <a:r>
              <a:rPr lang="en-US" smtClean="0"/>
              <a:t>Be on the look out for diarrhea with NFV and manage the same.</a:t>
            </a:r>
          </a:p>
          <a:p>
            <a:pPr marL="224325" indent="-224325">
              <a:buFontTx/>
              <a:buChar char="•"/>
            </a:pPr>
            <a:r>
              <a:rPr lang="en-US" smtClean="0"/>
              <a:t>The most common adverse events are graded ( see attached table) with suggestions of interventions at each level of grading.</a:t>
            </a:r>
          </a:p>
          <a:p>
            <a:pPr marL="224325" indent="-224325"/>
            <a:r>
              <a:rPr lang="en-US" smtClean="0"/>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EB0FD72D-52FC-4F8E-87BC-91C58790E2F0}" type="slidenum">
              <a:rPr lang="en-US" b="0" smtClean="0"/>
              <a:pPr eaLnBrk="1" hangingPunct="1"/>
              <a:t>184</a:t>
            </a:fld>
            <a:endParaRPr lang="en-US" b="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DC3AE822-925C-466A-A8E9-43BFC42E9DFE}" type="slidenum">
              <a:rPr lang="en-US" b="0" smtClean="0"/>
              <a:pPr eaLnBrk="1" hangingPunct="1"/>
              <a:t>185</a:t>
            </a:fld>
            <a:endParaRPr lang="en-US" b="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325" indent="-224325">
              <a:buFontTx/>
              <a:buChar char="•"/>
            </a:pPr>
            <a:r>
              <a:rPr lang="en-US" smtClean="0"/>
              <a:t> Concomitant use of drugs with overlapping toxicities is not recommended.</a:t>
            </a:r>
          </a:p>
          <a:p>
            <a:pPr marL="224325" indent="-224325">
              <a:buFontTx/>
              <a:buChar char="•"/>
            </a:pPr>
            <a:r>
              <a:rPr lang="en-US" smtClean="0"/>
              <a:t>Where suitable alternatives are not available close monitoring should be done and appropriate measures – e.g administering at different intervals taken. </a:t>
            </a:r>
          </a:p>
          <a:p>
            <a:pPr marL="224325" indent="-224325">
              <a:buFontTx/>
              <a:buChar char="•"/>
            </a:pPr>
            <a:r>
              <a:rPr lang="en-US" smtClean="0"/>
              <a:t>A few absolute contra indications due to increased toxicity  include:</a:t>
            </a:r>
          </a:p>
          <a:p>
            <a:pPr marL="672976" lvl="1" indent="-224325">
              <a:buFontTx/>
              <a:buChar char="•"/>
            </a:pPr>
            <a:r>
              <a:rPr lang="en-US" smtClean="0"/>
              <a:t>ddI and d4T</a:t>
            </a:r>
          </a:p>
          <a:p>
            <a:pPr marL="672976" lvl="1" indent="-224325">
              <a:buFontTx/>
              <a:buChar char="•"/>
            </a:pPr>
            <a:r>
              <a:rPr lang="en-US" smtClean="0"/>
              <a:t>Indinavir with aminoglycosides</a:t>
            </a:r>
          </a:p>
          <a:p>
            <a:pPr marL="224325" indent="-224325">
              <a:buFontTx/>
              <a:buChar char="•"/>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31A88F05-FD5B-4224-AA5F-93D4884A7F94}" type="slidenum">
              <a:rPr lang="en-US" b="0" smtClean="0"/>
              <a:pPr eaLnBrk="1" hangingPunct="1"/>
              <a:t>186</a:t>
            </a:fld>
            <a:endParaRPr lang="en-US" b="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D5D5E3AA-2C87-47F2-B288-54207612D55D}" type="slidenum">
              <a:rPr lang="en-US" b="0" smtClean="0"/>
              <a:pPr eaLnBrk="1" hangingPunct="1"/>
              <a:t>187</a:t>
            </a:fld>
            <a:endParaRPr lang="en-US" b="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xfrm>
            <a:off x="914711" y="4344025"/>
            <a:ext cx="5028579"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spcBef>
                <a:spcPct val="0"/>
              </a:spcBef>
            </a:pPr>
            <a:r>
              <a:rPr lang="en-US" smtClean="0"/>
              <a:t>APART FROM THE HISTORIC DIFFICULTY AROUND DRUG COSTS, SEVERAL OTHER FACTORS CONTRIBUTE TO THE VERY SLOW INCREASE IN PEDS ON ART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28697693-6C30-4DB6-A10A-24EFE2CE4728}" type="slidenum">
              <a:rPr lang="en-US" b="0" smtClean="0"/>
              <a:pPr eaLnBrk="1" hangingPunct="1"/>
              <a:t>197</a:t>
            </a:fld>
            <a:endParaRPr lang="en-US" b="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4516A891-A6B3-4DCD-9C57-F56A6E79860B}" type="slidenum">
              <a:rPr lang="en-US" b="0" smtClean="0"/>
              <a:pPr eaLnBrk="1" hangingPunct="1"/>
              <a:t>198</a:t>
            </a:fld>
            <a:endParaRPr lang="en-US" b="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26A9597B-61D4-4CA7-BB0D-9F94F0EFAB33}" type="slidenum">
              <a:rPr lang="en-US" b="0" smtClean="0"/>
              <a:pPr eaLnBrk="1" hangingPunct="1"/>
              <a:t>199</a:t>
            </a:fld>
            <a:endParaRPr lang="en-US" b="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784939A2-C703-4126-A020-56740E78C8D5}" type="slidenum">
              <a:rPr lang="en-US" b="0" smtClean="0"/>
              <a:pPr eaLnBrk="1" hangingPunct="1"/>
              <a:t>200</a:t>
            </a:fld>
            <a:endParaRPr lang="en-US" b="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59ABDB-EBFF-4C38-87A9-46DA6D3F08B2}" type="slidenum">
              <a:rPr lang="en-US" smtClean="0"/>
              <a:t>88</a:t>
            </a:fld>
            <a:endParaRPr lang="en-US"/>
          </a:p>
        </p:txBody>
      </p:sp>
    </p:spTree>
    <p:extLst>
      <p:ext uri="{BB962C8B-B14F-4D97-AF65-F5344CB8AC3E}">
        <p14:creationId xmlns:p14="http://schemas.microsoft.com/office/powerpoint/2010/main" val="37172146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A23F6649-0121-4EA8-B032-73FB1B0315AF}" type="slidenum">
              <a:rPr lang="en-US" b="0" smtClean="0"/>
              <a:pPr eaLnBrk="1" hangingPunct="1"/>
              <a:t>201</a:t>
            </a:fld>
            <a:endParaRPr lang="en-US" b="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8E91BC1E-2A29-427F-9726-B6C74A211B9F}" type="slidenum">
              <a:rPr lang="en-US" b="0" smtClean="0"/>
              <a:pPr eaLnBrk="1" hangingPunct="1"/>
              <a:t>202</a:t>
            </a:fld>
            <a:endParaRPr lang="en-US" b="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3087F7FA-A94D-4B4A-8B22-7EEFA81850C4}" type="slidenum">
              <a:rPr lang="en-US" b="0" smtClean="0"/>
              <a:pPr eaLnBrk="1" hangingPunct="1"/>
              <a:t>203</a:t>
            </a:fld>
            <a:endParaRPr lang="en-US" b="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92F56612-AF12-4D80-957A-F8DE1AEAC798}" type="slidenum">
              <a:rPr lang="en-US" b="0" smtClean="0"/>
              <a:pPr eaLnBrk="1" hangingPunct="1"/>
              <a:t>204</a:t>
            </a:fld>
            <a:endParaRPr lang="en-US" b="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59ABDB-EBFF-4C38-87A9-46DA6D3F08B2}" type="slidenum">
              <a:rPr lang="en-US" smtClean="0"/>
              <a:t>101</a:t>
            </a:fld>
            <a:endParaRPr lang="en-US"/>
          </a:p>
        </p:txBody>
      </p:sp>
    </p:spTree>
    <p:extLst>
      <p:ext uri="{BB962C8B-B14F-4D97-AF65-F5344CB8AC3E}">
        <p14:creationId xmlns:p14="http://schemas.microsoft.com/office/powerpoint/2010/main" val="2894669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3888685" y="0"/>
            <a:ext cx="2992611" cy="44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5" tIns="45718" rIns="91435" bIns="45718"/>
          <a:lstStyle/>
          <a:p>
            <a:endParaRPr lang="en-GB"/>
          </a:p>
        </p:txBody>
      </p:sp>
      <p:sp>
        <p:nvSpPr>
          <p:cNvPr id="73731" name="Rectangle 3"/>
          <p:cNvSpPr>
            <a:spLocks noChangeArrowheads="1"/>
          </p:cNvSpPr>
          <p:nvPr/>
        </p:nvSpPr>
        <p:spPr bwMode="auto">
          <a:xfrm>
            <a:off x="3888685" y="8706787"/>
            <a:ext cx="2992611" cy="44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3" tIns="44448" rIns="90483" bIns="44448" anchor="b"/>
          <a:lstStyle/>
          <a:p>
            <a:pPr algn="r"/>
            <a:r>
              <a:rPr lang="en-US" sz="1200">
                <a:solidFill>
                  <a:srgbClr val="FFFFFF"/>
                </a:solidFill>
              </a:rPr>
              <a:t>1</a:t>
            </a:r>
          </a:p>
        </p:txBody>
      </p:sp>
      <p:sp>
        <p:nvSpPr>
          <p:cNvPr id="73732" name="Rectangle 4"/>
          <p:cNvSpPr>
            <a:spLocks noChangeArrowheads="1"/>
          </p:cNvSpPr>
          <p:nvPr/>
        </p:nvSpPr>
        <p:spPr bwMode="auto">
          <a:xfrm>
            <a:off x="0" y="8706787"/>
            <a:ext cx="2992611" cy="44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5" tIns="45718" rIns="91435" bIns="45718"/>
          <a:lstStyle/>
          <a:p>
            <a:endParaRPr lang="en-GB"/>
          </a:p>
        </p:txBody>
      </p:sp>
      <p:sp>
        <p:nvSpPr>
          <p:cNvPr id="73733" name="Rectangle 5"/>
          <p:cNvSpPr>
            <a:spLocks noChangeArrowheads="1"/>
          </p:cNvSpPr>
          <p:nvPr/>
        </p:nvSpPr>
        <p:spPr bwMode="auto">
          <a:xfrm>
            <a:off x="0" y="0"/>
            <a:ext cx="2992611" cy="44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5" tIns="45718" rIns="91435" bIns="45718"/>
          <a:lstStyle/>
          <a:p>
            <a:endParaRPr lang="en-GB"/>
          </a:p>
        </p:txBody>
      </p:sp>
      <p:sp>
        <p:nvSpPr>
          <p:cNvPr id="73734" name="Rectangle 6"/>
          <p:cNvSpPr>
            <a:spLocks noGrp="1" noRot="1" noChangeAspect="1" noChangeArrowheads="1" noTextEdit="1"/>
          </p:cNvSpPr>
          <p:nvPr>
            <p:ph type="sldImg"/>
          </p:nvPr>
        </p:nvSpPr>
        <p:spPr>
          <a:xfrm>
            <a:off x="1196975" y="762000"/>
            <a:ext cx="4465638" cy="3349625"/>
          </a:xfrm>
          <a:solidFill>
            <a:srgbClr val="FFFFFF"/>
          </a:solidFill>
          <a:ln w="12700" cap="flat"/>
        </p:spPr>
      </p:sp>
      <p:sp>
        <p:nvSpPr>
          <p:cNvPr id="73735" name="Rectangle 7"/>
          <p:cNvSpPr>
            <a:spLocks noGrp="1" noChangeArrowheads="1"/>
          </p:cNvSpPr>
          <p:nvPr>
            <p:ph type="body" idx="1"/>
          </p:nvPr>
        </p:nvSpPr>
        <p:spPr>
          <a:xfrm>
            <a:off x="897628" y="4353393"/>
            <a:ext cx="5013049" cy="4128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3" tIns="44448" rIns="90483" bIns="44448"/>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All ARVs with asterisk are approved for use in children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All ARVs with asterisk are approved for use in children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b="1">
                <a:solidFill>
                  <a:schemeClr val="tx1"/>
                </a:solidFill>
                <a:latin typeface="Arial" charset="0"/>
                <a:cs typeface="Arial" charset="0"/>
              </a:defRPr>
            </a:lvl1pPr>
            <a:lvl2pPr marL="729057" indent="-280406" defTabSz="914437" eaLnBrk="0" hangingPunct="0">
              <a:defRPr b="1">
                <a:solidFill>
                  <a:schemeClr val="tx1"/>
                </a:solidFill>
                <a:latin typeface="Arial" charset="0"/>
                <a:cs typeface="Arial" charset="0"/>
              </a:defRPr>
            </a:lvl2pPr>
            <a:lvl3pPr marL="1121626" indent="-224325" defTabSz="914437" eaLnBrk="0" hangingPunct="0">
              <a:defRPr b="1">
                <a:solidFill>
                  <a:schemeClr val="tx1"/>
                </a:solidFill>
                <a:latin typeface="Arial" charset="0"/>
                <a:cs typeface="Arial" charset="0"/>
              </a:defRPr>
            </a:lvl3pPr>
            <a:lvl4pPr marL="1570276" indent="-224325" defTabSz="914437" eaLnBrk="0" hangingPunct="0">
              <a:defRPr b="1">
                <a:solidFill>
                  <a:schemeClr val="tx1"/>
                </a:solidFill>
                <a:latin typeface="Arial" charset="0"/>
                <a:cs typeface="Arial" charset="0"/>
              </a:defRPr>
            </a:lvl4pPr>
            <a:lvl5pPr marL="2018927" indent="-224325" defTabSz="914437" eaLnBrk="0" hangingPunct="0">
              <a:defRPr b="1">
                <a:solidFill>
                  <a:schemeClr val="tx1"/>
                </a:solidFill>
                <a:latin typeface="Arial" charset="0"/>
                <a:cs typeface="Arial" charset="0"/>
              </a:defRPr>
            </a:lvl5pPr>
            <a:lvl6pPr marL="2467577" indent="-224325" defTabSz="914437" eaLnBrk="0" fontAlgn="base" hangingPunct="0">
              <a:spcBef>
                <a:spcPct val="0"/>
              </a:spcBef>
              <a:spcAft>
                <a:spcPct val="0"/>
              </a:spcAft>
              <a:defRPr b="1">
                <a:solidFill>
                  <a:schemeClr val="tx1"/>
                </a:solidFill>
                <a:latin typeface="Arial" charset="0"/>
                <a:cs typeface="Arial" charset="0"/>
              </a:defRPr>
            </a:lvl6pPr>
            <a:lvl7pPr marL="2916227" indent="-224325" defTabSz="914437" eaLnBrk="0" fontAlgn="base" hangingPunct="0">
              <a:spcBef>
                <a:spcPct val="0"/>
              </a:spcBef>
              <a:spcAft>
                <a:spcPct val="0"/>
              </a:spcAft>
              <a:defRPr b="1">
                <a:solidFill>
                  <a:schemeClr val="tx1"/>
                </a:solidFill>
                <a:latin typeface="Arial" charset="0"/>
                <a:cs typeface="Arial" charset="0"/>
              </a:defRPr>
            </a:lvl7pPr>
            <a:lvl8pPr marL="3364878" indent="-224325" defTabSz="914437" eaLnBrk="0" fontAlgn="base" hangingPunct="0">
              <a:spcBef>
                <a:spcPct val="0"/>
              </a:spcBef>
              <a:spcAft>
                <a:spcPct val="0"/>
              </a:spcAft>
              <a:defRPr b="1">
                <a:solidFill>
                  <a:schemeClr val="tx1"/>
                </a:solidFill>
                <a:latin typeface="Arial" charset="0"/>
                <a:cs typeface="Arial" charset="0"/>
              </a:defRPr>
            </a:lvl8pPr>
            <a:lvl9pPr marL="3813528" indent="-224325" defTabSz="914437" eaLnBrk="0" fontAlgn="base" hangingPunct="0">
              <a:spcBef>
                <a:spcPct val="0"/>
              </a:spcBef>
              <a:spcAft>
                <a:spcPct val="0"/>
              </a:spcAft>
              <a:defRPr b="1">
                <a:solidFill>
                  <a:schemeClr val="tx1"/>
                </a:solidFill>
                <a:latin typeface="Arial" charset="0"/>
                <a:cs typeface="Arial" charset="0"/>
              </a:defRPr>
            </a:lvl9pPr>
          </a:lstStyle>
          <a:p>
            <a:pPr eaLnBrk="1" hangingPunct="1"/>
            <a:fld id="{1B526B98-27AA-4A05-A416-4045ABBC13B3}" type="slidenum">
              <a:rPr lang="en-US" b="0" smtClean="0"/>
              <a:pPr eaLnBrk="1" hangingPunct="1"/>
              <a:t>162</a:t>
            </a:fld>
            <a:endParaRPr lang="en-US" b="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6933548-286D-453A-B880-0C26E9FBCE9C}" type="datetimeFigureOut">
              <a:rPr lang="en-US" smtClean="0"/>
              <a:t>9/16/2016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3CAA7BD-5A05-4CF4-8CBE-332DF3F82BC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933548-286D-453A-B880-0C26E9FBCE9C}" type="datetimeFigureOut">
              <a:rPr lang="en-US" smtClean="0"/>
              <a:t>9/16/2016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3CAA7BD-5A05-4CF4-8CBE-332DF3F82BC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933548-286D-453A-B880-0C26E9FBCE9C}" type="datetimeFigureOut">
              <a:rPr lang="en-US" smtClean="0"/>
              <a:t>9/16/2016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3CAA7BD-5A05-4CF4-8CBE-332DF3F82BC2}"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623887"/>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04800" y="1752600"/>
            <a:ext cx="8534400" cy="5105400"/>
          </a:xfrm>
        </p:spPr>
        <p:txBody>
          <a:bodyPr/>
          <a:lstStyle/>
          <a:p>
            <a:pPr lvl="0"/>
            <a:endParaRPr lang="en-GB" noProof="0" smtClean="0"/>
          </a:p>
        </p:txBody>
      </p:sp>
      <p:sp>
        <p:nvSpPr>
          <p:cNvPr id="4" name="Rectangle 12"/>
          <p:cNvSpPr>
            <a:spLocks noGrp="1" noChangeArrowheads="1"/>
          </p:cNvSpPr>
          <p:nvPr>
            <p:ph type="ftr" sz="quarter" idx="10"/>
          </p:nvPr>
        </p:nvSpPr>
        <p:spPr>
          <a:ln/>
        </p:spPr>
        <p:txBody>
          <a:bodyPr/>
          <a:lstStyle>
            <a:lvl1pPr>
              <a:defRPr/>
            </a:lvl1pPr>
          </a:lstStyle>
          <a:p>
            <a:pPr>
              <a:defRPr/>
            </a:pPr>
            <a:r>
              <a:rPr lang="en-GB"/>
              <a:t>Module 4: Paediatric HIV, Antiretroviral Drugs, March 2011</a:t>
            </a:r>
            <a:endParaRPr lang="en-US"/>
          </a:p>
        </p:txBody>
      </p:sp>
      <p:sp>
        <p:nvSpPr>
          <p:cNvPr id="5" name="Rectangle 13"/>
          <p:cNvSpPr>
            <a:spLocks noGrp="1" noChangeArrowheads="1"/>
          </p:cNvSpPr>
          <p:nvPr>
            <p:ph type="sldNum" sz="quarter" idx="11"/>
          </p:nvPr>
        </p:nvSpPr>
        <p:spPr>
          <a:ln/>
        </p:spPr>
        <p:txBody>
          <a:bodyPr/>
          <a:lstStyle>
            <a:lvl1pPr>
              <a:defRPr/>
            </a:lvl1pPr>
          </a:lstStyle>
          <a:p>
            <a:pPr>
              <a:defRPr/>
            </a:pPr>
            <a:fld id="{DEFE4609-596F-473D-8FFA-9BD89755BB1A}" type="slidenum">
              <a:rPr lang="en-US"/>
              <a:pPr>
                <a:defRPr/>
              </a:pPr>
              <a:t>‹#›</a:t>
            </a:fld>
            <a:endParaRPr lang="en-US"/>
          </a:p>
        </p:txBody>
      </p:sp>
    </p:spTree>
    <p:extLst>
      <p:ext uri="{BB962C8B-B14F-4D97-AF65-F5344CB8AC3E}">
        <p14:creationId xmlns:p14="http://schemas.microsoft.com/office/powerpoint/2010/main" val="91262239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933548-286D-453A-B880-0C26E9FBCE9C}" type="datetimeFigureOut">
              <a:rPr lang="en-US" smtClean="0"/>
              <a:t>9/16/2016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3CAA7BD-5A05-4CF4-8CBE-332DF3F82BC2}"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6933548-286D-453A-B880-0C26E9FBCE9C}" type="datetimeFigureOut">
              <a:rPr lang="en-US" smtClean="0"/>
              <a:t>9/16/2016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3CAA7BD-5A05-4CF4-8CBE-332DF3F82BC2}"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933548-286D-453A-B880-0C26E9FBCE9C}" type="datetimeFigureOut">
              <a:rPr lang="en-US" smtClean="0"/>
              <a:t>9/16/2016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3CAA7BD-5A05-4CF4-8CBE-332DF3F82BC2}"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6933548-286D-453A-B880-0C26E9FBCE9C}" type="datetimeFigureOut">
              <a:rPr lang="en-US" smtClean="0"/>
              <a:t>9/16/2016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53CAA7BD-5A05-4CF4-8CBE-332DF3F82BC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6933548-286D-453A-B880-0C26E9FBCE9C}" type="datetimeFigureOut">
              <a:rPr lang="en-US" smtClean="0"/>
              <a:t>9/16/2016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53CAA7BD-5A05-4CF4-8CBE-332DF3F82BC2}"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6933548-286D-453A-B880-0C26E9FBCE9C}" type="datetimeFigureOut">
              <a:rPr lang="en-US" smtClean="0"/>
              <a:t>9/16/2016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53CAA7BD-5A05-4CF4-8CBE-332DF3F82BC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6933548-286D-453A-B880-0C26E9FBCE9C}" type="datetimeFigureOut">
              <a:rPr lang="en-US" smtClean="0"/>
              <a:t>9/16/2016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3CAA7BD-5A05-4CF4-8CBE-332DF3F82BC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6933548-286D-453A-B880-0C26E9FBCE9C}" type="datetimeFigureOut">
              <a:rPr lang="en-US" smtClean="0"/>
              <a:t>9/16/2016</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3CAA7BD-5A05-4CF4-8CBE-332DF3F82BC2}"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6933548-286D-453A-B880-0C26E9FBCE9C}" type="datetimeFigureOut">
              <a:rPr lang="en-US" smtClean="0"/>
              <a:t>9/16/2016</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3CAA7BD-5A05-4CF4-8CBE-332DF3F82BC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1.png"/><Relationship Id="rId4" Type="http://schemas.openxmlformats.org/officeDocument/2006/relationships/oleObject" Target="../embeddings/oleObject3.bin"/></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3.png"/><Relationship Id="rId4" Type="http://schemas.openxmlformats.org/officeDocument/2006/relationships/oleObject" Target="../embeddings/oleObject5.bin"/></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14.png"/><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6.png"/><Relationship Id="rId4" Type="http://schemas.openxmlformats.org/officeDocument/2006/relationships/oleObject" Target="../embeddings/oleObject8.bin"/></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t>PHARMACOLOGY I </a:t>
            </a:r>
            <a:endParaRPr lang="en-US" sz="3200" b="1" dirty="0"/>
          </a:p>
        </p:txBody>
      </p:sp>
      <p:sp>
        <p:nvSpPr>
          <p:cNvPr id="3" name="Subtitle 2"/>
          <p:cNvSpPr>
            <a:spLocks noGrp="1"/>
          </p:cNvSpPr>
          <p:nvPr>
            <p:ph type="subTitle" idx="1"/>
          </p:nvPr>
        </p:nvSpPr>
        <p:spPr>
          <a:xfrm>
            <a:off x="1371600" y="4038600"/>
            <a:ext cx="6400800" cy="1752600"/>
          </a:xfrm>
        </p:spPr>
        <p:txBody>
          <a:bodyPr/>
          <a:lstStyle/>
          <a:p>
            <a:r>
              <a:rPr lang="en-US" sz="3200" b="1" dirty="0"/>
              <a:t>1</a:t>
            </a:r>
            <a:r>
              <a:rPr lang="en-US" sz="3200" b="1" dirty="0" smtClean="0"/>
              <a:t>0HRS.</a:t>
            </a:r>
          </a:p>
          <a:p>
            <a:endParaRPr lang="en-US" dirty="0" smtClean="0"/>
          </a:p>
          <a:p>
            <a:endParaRPr lang="en-US" dirty="0"/>
          </a:p>
        </p:txBody>
      </p:sp>
    </p:spTree>
    <p:extLst>
      <p:ext uri="{BB962C8B-B14F-4D97-AF65-F5344CB8AC3E}">
        <p14:creationId xmlns:p14="http://schemas.microsoft.com/office/powerpoint/2010/main" val="3552942813"/>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14300" indent="0">
              <a:buNone/>
            </a:pPr>
            <a:r>
              <a:rPr lang="en-US" b="1" i="1" u="sng" dirty="0" smtClean="0"/>
              <a:t>1.Therapeutic action-</a:t>
            </a:r>
            <a:r>
              <a:rPr lang="en-US" dirty="0" smtClean="0"/>
              <a:t>these are actions of drugs which are useful in management of diseases i.e. desired effects.</a:t>
            </a:r>
          </a:p>
          <a:p>
            <a:pPr marL="114300" indent="0">
              <a:buNone/>
            </a:pPr>
            <a:r>
              <a:rPr lang="en-US" b="1" i="1" u="sng" dirty="0" smtClean="0"/>
              <a:t>2.side effects-</a:t>
            </a:r>
            <a:r>
              <a:rPr lang="en-US" dirty="0" smtClean="0"/>
              <a:t>these are aspect of drugs which are not useful and are exerted by drug at therapeutic level.</a:t>
            </a:r>
          </a:p>
          <a:p>
            <a:pPr marL="114300" indent="0">
              <a:buNone/>
            </a:pPr>
            <a:r>
              <a:rPr lang="en-US" b="1" i="1" u="sng" dirty="0" smtClean="0"/>
              <a:t>3.toxic effects-</a:t>
            </a:r>
            <a:r>
              <a:rPr lang="en-US" dirty="0" smtClean="0"/>
              <a:t>are produced by higher dose of drug.</a:t>
            </a:r>
          </a:p>
          <a:p>
            <a:pPr marL="114300" indent="0">
              <a:buNone/>
            </a:pPr>
            <a:r>
              <a:rPr lang="en-US" b="1" i="1" u="sng" dirty="0" smtClean="0"/>
              <a:t>4.adverse drug reaction-</a:t>
            </a:r>
            <a:r>
              <a:rPr lang="en-US" dirty="0" smtClean="0"/>
              <a:t>the two together: side effects and toxic effects produces the above effect.</a:t>
            </a:r>
            <a:endParaRPr lang="en-US" b="1" i="1" u="sng" dirty="0"/>
          </a:p>
        </p:txBody>
      </p:sp>
      <p:sp>
        <p:nvSpPr>
          <p:cNvPr id="3" name="Title 2"/>
          <p:cNvSpPr>
            <a:spLocks noGrp="1"/>
          </p:cNvSpPr>
          <p:nvPr>
            <p:ph type="title"/>
          </p:nvPr>
        </p:nvSpPr>
        <p:spPr/>
        <p:txBody>
          <a:bodyPr/>
          <a:lstStyle/>
          <a:p>
            <a:r>
              <a:rPr lang="en-US" dirty="0" smtClean="0"/>
              <a:t>     PROPERTIES OF DRUGS</a:t>
            </a:r>
            <a:endParaRPr lang="en-US" dirty="0"/>
          </a:p>
        </p:txBody>
      </p:sp>
    </p:spTree>
    <p:extLst>
      <p:ext uri="{BB962C8B-B14F-4D97-AF65-F5344CB8AC3E}">
        <p14:creationId xmlns:p14="http://schemas.microsoft.com/office/powerpoint/2010/main" val="276632990"/>
      </p:ext>
    </p:extLst>
  </p:cSld>
  <p:clrMapOvr>
    <a:masterClrMapping/>
  </p:clrMapOvr>
  <p:transition spd="slow">
    <p:pull/>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buFont typeface="Wingdings" pitchFamily="2" charset="2"/>
              <a:buChar char="Ø"/>
            </a:pPr>
            <a:r>
              <a:rPr lang="en-US" sz="3100" dirty="0"/>
              <a:t>Treatment of hypertensive </a:t>
            </a:r>
            <a:r>
              <a:rPr lang="en-US" sz="3100" dirty="0" smtClean="0"/>
              <a:t>crisis</a:t>
            </a:r>
            <a:endParaRPr lang="en-US" sz="3100" dirty="0"/>
          </a:p>
          <a:p>
            <a:pPr>
              <a:buFont typeface="Wingdings" pitchFamily="2" charset="2"/>
              <a:buChar char="Ø"/>
            </a:pPr>
            <a:r>
              <a:rPr lang="en-US" sz="3100" dirty="0"/>
              <a:t>Treatment of glaucoma(raised intraocular pressure)</a:t>
            </a:r>
          </a:p>
          <a:p>
            <a:pPr marL="109728" indent="0">
              <a:buNone/>
            </a:pPr>
            <a:r>
              <a:rPr lang="en-US" sz="3100" b="1" u="sng" dirty="0"/>
              <a:t>Contraindications/cautions</a:t>
            </a:r>
          </a:p>
          <a:p>
            <a:pPr>
              <a:buFont typeface="Wingdings" pitchFamily="2" charset="2"/>
              <a:buChar char="Ø"/>
            </a:pPr>
            <a:r>
              <a:rPr lang="en-US" sz="3100" dirty="0"/>
              <a:t>Increased intracranial pressure –use with caution since drug induces BP fall and can lead to increased cerebral ischemia.</a:t>
            </a:r>
          </a:p>
          <a:p>
            <a:pPr>
              <a:buFont typeface="Wingdings" pitchFamily="2" charset="2"/>
              <a:buChar char="Ø"/>
            </a:pPr>
            <a:r>
              <a:rPr lang="en-US" sz="3100" dirty="0"/>
              <a:t>Heart failure</a:t>
            </a:r>
          </a:p>
          <a:p>
            <a:pPr>
              <a:buFont typeface="Wingdings" pitchFamily="2" charset="2"/>
              <a:buChar char="Ø"/>
            </a:pPr>
            <a:r>
              <a:rPr lang="en-US" sz="3100" dirty="0"/>
              <a:t>Lactation</a:t>
            </a:r>
          </a:p>
          <a:p>
            <a:pPr>
              <a:buFont typeface="Wingdings" pitchFamily="2" charset="2"/>
              <a:buChar char="Ø"/>
            </a:pPr>
            <a:r>
              <a:rPr lang="en-US" sz="3100" dirty="0"/>
              <a:t>Myocardial insufficiency</a:t>
            </a:r>
          </a:p>
          <a:p>
            <a:pPr>
              <a:buFont typeface="Wingdings" pitchFamily="2" charset="2"/>
              <a:buChar char="Ø"/>
            </a:pPr>
            <a:r>
              <a:rPr lang="en-US" sz="3100" dirty="0"/>
              <a:t>Coronary artery disease</a:t>
            </a:r>
          </a:p>
          <a:p>
            <a:pPr>
              <a:buFont typeface="Wingdings" pitchFamily="2" charset="2"/>
              <a:buChar char="Ø"/>
            </a:pPr>
            <a:r>
              <a:rPr lang="en-US" sz="3100" dirty="0"/>
              <a:t>Aortic disease</a:t>
            </a:r>
          </a:p>
          <a:p>
            <a:pPr>
              <a:buFont typeface="Wingdings" pitchFamily="2" charset="2"/>
              <a:buChar char="Ø"/>
            </a:pPr>
            <a:r>
              <a:rPr lang="en-US" sz="3100" dirty="0" err="1"/>
              <a:t>Pheochormacytoma</a:t>
            </a:r>
            <a:r>
              <a:rPr lang="en-US" sz="3100" dirty="0"/>
              <a:t> (tumor </a:t>
            </a:r>
            <a:r>
              <a:rPr lang="en-US" sz="3100" dirty="0" smtClean="0"/>
              <a:t>in adrenal  gland</a:t>
            </a:r>
            <a:r>
              <a:rPr lang="en-US" sz="3100" dirty="0"/>
              <a:t>)</a:t>
            </a:r>
          </a:p>
          <a:p>
            <a:pPr>
              <a:buFont typeface="Wingdings" pitchFamily="2" charset="2"/>
              <a:buChar char="Ø"/>
            </a:pPr>
            <a:r>
              <a:rPr lang="en-US" sz="3100" dirty="0"/>
              <a:t>Hypersensitivity reactions</a:t>
            </a:r>
          </a:p>
          <a:p>
            <a:pPr>
              <a:buFont typeface="Wingdings" pitchFamily="2" charset="2"/>
              <a:buChar char="Ø"/>
            </a:pPr>
            <a:r>
              <a:rPr lang="en-US" sz="3100" dirty="0"/>
              <a:t>Cerebral vascular accidents(CVA) – use with caution</a:t>
            </a:r>
          </a:p>
          <a:p>
            <a:pPr marL="109728" indent="0">
              <a:buNone/>
            </a:pPr>
            <a:endParaRPr lang="en-US" sz="3100" dirty="0"/>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220281574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buNone/>
            </a:pPr>
            <a:r>
              <a:rPr lang="en-US" sz="2400" b="1" u="sng" dirty="0" smtClean="0"/>
              <a:t>Side effects</a:t>
            </a:r>
          </a:p>
          <a:p>
            <a:pPr>
              <a:buFont typeface="Wingdings" pitchFamily="2" charset="2"/>
              <a:buChar char="Ø"/>
            </a:pPr>
            <a:r>
              <a:rPr lang="en-US" sz="2400" dirty="0" smtClean="0"/>
              <a:t>Hypersensitive reactions</a:t>
            </a:r>
          </a:p>
          <a:p>
            <a:pPr>
              <a:buFont typeface="Wingdings" pitchFamily="2" charset="2"/>
              <a:buChar char="Ø"/>
            </a:pPr>
            <a:r>
              <a:rPr lang="en-US" sz="2400" dirty="0" smtClean="0"/>
              <a:t>Fluid retention</a:t>
            </a:r>
          </a:p>
          <a:p>
            <a:pPr>
              <a:buFont typeface="Wingdings" pitchFamily="2" charset="2"/>
              <a:buChar char="Ø"/>
            </a:pPr>
            <a:r>
              <a:rPr lang="en-US" sz="2400" dirty="0" smtClean="0"/>
              <a:t>Skin rashes</a:t>
            </a:r>
          </a:p>
          <a:p>
            <a:pPr>
              <a:buFont typeface="Wingdings" pitchFamily="2" charset="2"/>
              <a:buChar char="Ø"/>
            </a:pPr>
            <a:r>
              <a:rPr lang="en-US" sz="2400" dirty="0" smtClean="0"/>
              <a:t>Postural hypotension</a:t>
            </a:r>
          </a:p>
          <a:p>
            <a:pPr>
              <a:buFont typeface="Wingdings" pitchFamily="2" charset="2"/>
              <a:buChar char="Ø"/>
            </a:pPr>
            <a:r>
              <a:rPr lang="en-US" sz="2400" dirty="0" smtClean="0"/>
              <a:t>Headache, anorexia, nausea, vomiting, </a:t>
            </a:r>
            <a:r>
              <a:rPr lang="en-US" sz="2400" dirty="0" err="1" smtClean="0"/>
              <a:t>diarrhoea</a:t>
            </a:r>
            <a:r>
              <a:rPr lang="en-US" sz="2400" dirty="0" smtClean="0"/>
              <a:t>, palpitation, </a:t>
            </a:r>
            <a:r>
              <a:rPr lang="en-US" sz="2400" dirty="0" err="1" smtClean="0"/>
              <a:t>tachcardia</a:t>
            </a:r>
            <a:r>
              <a:rPr lang="en-US" sz="2400" dirty="0" smtClean="0"/>
              <a:t> and angina pectoris.</a:t>
            </a:r>
          </a:p>
          <a:p>
            <a:pPr>
              <a:buFont typeface="Wingdings" pitchFamily="2" charset="2"/>
              <a:buChar char="Ø"/>
            </a:pPr>
            <a:r>
              <a:rPr lang="en-US" sz="2400" dirty="0" smtClean="0"/>
              <a:t>Diziness,tremour</a:t>
            </a:r>
          </a:p>
          <a:p>
            <a:pPr>
              <a:buFont typeface="Wingdings" pitchFamily="2" charset="2"/>
              <a:buChar char="Ø"/>
            </a:pPr>
            <a:r>
              <a:rPr lang="en-US" sz="2400" dirty="0" smtClean="0"/>
              <a:t>Muscle cramps</a:t>
            </a:r>
          </a:p>
          <a:p>
            <a:pPr marL="109728" indent="0">
              <a:buNone/>
            </a:pPr>
            <a:r>
              <a:rPr lang="en-US" sz="2400" b="1" u="sng" dirty="0" smtClean="0"/>
              <a:t>Dosage</a:t>
            </a:r>
            <a:r>
              <a:rPr lang="en-US" sz="2400" dirty="0" smtClean="0"/>
              <a:t>: orally -25mg BD /slow… I.V 5-10mg/20minutes repeated after 20-30 minutes</a:t>
            </a:r>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800373101"/>
      </p:ext>
    </p:extLst>
  </p:cSld>
  <p:clrMapOvr>
    <a:masterClrMapping/>
  </p:clrMapOvr>
  <p:transition spd="slow">
    <p:pull/>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0000" lnSpcReduction="20000"/>
          </a:bodyPr>
          <a:lstStyle/>
          <a:p>
            <a:pPr marL="109728" indent="0">
              <a:buNone/>
            </a:pPr>
            <a:r>
              <a:rPr lang="en-US" sz="5900" b="1" u="sng" dirty="0" smtClean="0"/>
              <a:t>2.methyldopa</a:t>
            </a:r>
            <a:r>
              <a:rPr lang="en-US" sz="5900" dirty="0" smtClean="0"/>
              <a:t> (</a:t>
            </a:r>
            <a:r>
              <a:rPr lang="en-US" sz="5900" dirty="0" err="1" smtClean="0"/>
              <a:t>aldomet</a:t>
            </a:r>
            <a:r>
              <a:rPr lang="en-US" sz="3600" dirty="0" smtClean="0"/>
              <a:t>)</a:t>
            </a:r>
          </a:p>
          <a:p>
            <a:pPr marL="109728" indent="0">
              <a:buNone/>
            </a:pPr>
            <a:r>
              <a:rPr lang="en-US" sz="3600" dirty="0" smtClean="0"/>
              <a:t>Its inform of tablets and injection.</a:t>
            </a:r>
          </a:p>
          <a:p>
            <a:pPr marL="109728" indent="0">
              <a:buNone/>
            </a:pPr>
            <a:r>
              <a:rPr lang="en-US" sz="3600" b="1" u="sng" dirty="0" smtClean="0"/>
              <a:t>Mode of  action</a:t>
            </a:r>
          </a:p>
          <a:p>
            <a:pPr marL="109728" indent="0">
              <a:buNone/>
            </a:pPr>
            <a:r>
              <a:rPr lang="en-US" sz="3600" dirty="0" smtClean="0"/>
              <a:t>Acts on central nervous system(CNS) to cause hypotension by peripheral vasodilatation.</a:t>
            </a:r>
          </a:p>
          <a:p>
            <a:pPr marL="109728" indent="0">
              <a:buNone/>
            </a:pPr>
            <a:r>
              <a:rPr lang="en-US" sz="3600" b="1" u="sng" dirty="0" smtClean="0"/>
              <a:t>Indications</a:t>
            </a:r>
          </a:p>
          <a:p>
            <a:pPr>
              <a:buFont typeface="Wingdings" pitchFamily="2" charset="2"/>
              <a:buChar char="Ø"/>
            </a:pPr>
            <a:r>
              <a:rPr lang="en-US" sz="3600" dirty="0" smtClean="0"/>
              <a:t>Used in all forms of hypertension- rarely used alone.</a:t>
            </a:r>
          </a:p>
          <a:p>
            <a:pPr>
              <a:buFont typeface="Wingdings" pitchFamily="2" charset="2"/>
              <a:buChar char="Ø"/>
            </a:pPr>
            <a:r>
              <a:rPr lang="en-US" sz="3600" dirty="0" smtClean="0"/>
              <a:t>Used as an agent in hypertensive crisis</a:t>
            </a:r>
          </a:p>
          <a:p>
            <a:pPr marL="109728" indent="0">
              <a:buNone/>
            </a:pPr>
            <a:r>
              <a:rPr lang="en-US" sz="3600" b="1" u="sng" dirty="0" smtClean="0"/>
              <a:t>contraindications</a:t>
            </a:r>
          </a:p>
          <a:p>
            <a:pPr>
              <a:buFont typeface="Wingdings" pitchFamily="2" charset="2"/>
              <a:buChar char="Ø"/>
            </a:pPr>
            <a:r>
              <a:rPr lang="en-US" sz="3600" dirty="0" smtClean="0"/>
              <a:t>Hypersensitivity</a:t>
            </a:r>
          </a:p>
          <a:p>
            <a:pPr>
              <a:buFont typeface="Wingdings" pitchFamily="2" charset="2"/>
              <a:buChar char="Ø"/>
            </a:pPr>
            <a:r>
              <a:rPr lang="en-US" sz="3600" dirty="0" smtClean="0"/>
              <a:t>Active liver disease(acute hepatitis, cirrhosis of the liver)</a:t>
            </a:r>
          </a:p>
          <a:p>
            <a:pPr>
              <a:buFont typeface="Wingdings" pitchFamily="2" charset="2"/>
              <a:buChar char="Ø"/>
            </a:pPr>
            <a:r>
              <a:rPr lang="en-US" sz="3600" dirty="0" err="1" smtClean="0"/>
              <a:t>Pheochomacytoma</a:t>
            </a:r>
            <a:r>
              <a:rPr lang="en-US" sz="3600" dirty="0" smtClean="0"/>
              <a:t>- Causes excessive secretions of adrenaline and nor-adrenaline..</a:t>
            </a:r>
          </a:p>
          <a:p>
            <a:pPr>
              <a:buFont typeface="Wingdings" pitchFamily="2" charset="2"/>
              <a:buChar char="Ø"/>
            </a:pPr>
            <a:r>
              <a:rPr lang="en-US" sz="3600" dirty="0" smtClean="0"/>
              <a:t>Renal failure- use with caution</a:t>
            </a:r>
          </a:p>
          <a:p>
            <a:pPr>
              <a:buFont typeface="Wingdings" pitchFamily="2" charset="2"/>
              <a:buChar char="Ø"/>
            </a:pPr>
            <a:r>
              <a:rPr lang="en-US" sz="3600" dirty="0" smtClean="0"/>
              <a:t>Dialysis patient- use with caution</a:t>
            </a:r>
          </a:p>
          <a:p>
            <a:pPr marL="109728" indent="0">
              <a:buNone/>
            </a:pPr>
            <a:r>
              <a:rPr lang="en-US" sz="3600" b="1" u="sng" dirty="0" smtClean="0"/>
              <a:t>Side </a:t>
            </a:r>
            <a:r>
              <a:rPr lang="en-US" sz="3600" b="1" u="sng" dirty="0"/>
              <a:t>effects</a:t>
            </a:r>
          </a:p>
          <a:p>
            <a:pPr marL="109728" indent="0">
              <a:buNone/>
            </a:pPr>
            <a:r>
              <a:rPr lang="en-US" sz="3600" dirty="0"/>
              <a:t>Dry mouth</a:t>
            </a:r>
          </a:p>
          <a:p>
            <a:pPr marL="109728" indent="0">
              <a:buNone/>
            </a:pPr>
            <a:r>
              <a:rPr lang="en-US" sz="3600" dirty="0" smtClean="0"/>
              <a:t>Sedation and drowsiness</a:t>
            </a:r>
          </a:p>
          <a:p>
            <a:pPr marL="109728" indent="0">
              <a:buNone/>
            </a:pPr>
            <a:endParaRPr lang="en-US" sz="3600" dirty="0"/>
          </a:p>
          <a:p>
            <a:pPr>
              <a:buFont typeface="Wingdings" pitchFamily="2" charset="2"/>
              <a:buChar char="Ø"/>
            </a:pPr>
            <a:endParaRPr lang="en-US" sz="3600" dirty="0"/>
          </a:p>
          <a:p>
            <a:pPr>
              <a:buFont typeface="Wingdings" pitchFamily="2" charset="2"/>
              <a:buChar char="Ø"/>
            </a:pPr>
            <a:endParaRPr lang="en-US" sz="3600" dirty="0"/>
          </a:p>
          <a:p>
            <a:pPr>
              <a:buFont typeface="Wingdings" pitchFamily="2" charset="2"/>
              <a:buChar char="Ø"/>
            </a:pPr>
            <a:endParaRPr lang="en-US" sz="3600" dirty="0"/>
          </a:p>
          <a:p>
            <a:pPr marL="109728" indent="0">
              <a:buNone/>
            </a:pPr>
            <a:endParaRPr lang="en-US" sz="2000" dirty="0"/>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377541475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r>
              <a:rPr lang="en-US" sz="8000" dirty="0" smtClean="0"/>
              <a:t>Diarrhea </a:t>
            </a:r>
          </a:p>
          <a:p>
            <a:r>
              <a:rPr lang="en-US" sz="8000" dirty="0" smtClean="0"/>
              <a:t>Fluid retention</a:t>
            </a:r>
          </a:p>
          <a:p>
            <a:r>
              <a:rPr lang="en-US" sz="8000" dirty="0" smtClean="0"/>
              <a:t>Impotence</a:t>
            </a:r>
          </a:p>
          <a:p>
            <a:r>
              <a:rPr lang="en-US" sz="8000" dirty="0" smtClean="0"/>
              <a:t>Postural hypotension</a:t>
            </a:r>
          </a:p>
          <a:p>
            <a:r>
              <a:rPr lang="en-US" sz="8000" dirty="0" smtClean="0"/>
              <a:t>Liver damage</a:t>
            </a:r>
          </a:p>
          <a:p>
            <a:r>
              <a:rPr lang="en-US" sz="8000" dirty="0" smtClean="0"/>
              <a:t>Skin rashes</a:t>
            </a:r>
          </a:p>
          <a:p>
            <a:r>
              <a:rPr lang="en-US" sz="8000" dirty="0" smtClean="0"/>
              <a:t>Hemolytic anemia</a:t>
            </a:r>
          </a:p>
          <a:p>
            <a:pPr marL="109728" indent="0">
              <a:buNone/>
            </a:pPr>
            <a:r>
              <a:rPr lang="en-US" sz="8000" b="1" u="sng" dirty="0" smtClean="0"/>
              <a:t>Dosage </a:t>
            </a:r>
          </a:p>
          <a:p>
            <a:r>
              <a:rPr lang="en-US" sz="8000" dirty="0" smtClean="0"/>
              <a:t>Orally - 250mg BD or </a:t>
            </a:r>
            <a:r>
              <a:rPr lang="en-US" sz="8000" smtClean="0"/>
              <a:t>TDS – I.V </a:t>
            </a:r>
            <a:r>
              <a:rPr lang="en-US" sz="8000" dirty="0" smtClean="0"/>
              <a:t>infusion 250mg-500mg repeated after 6hrs or prn</a:t>
            </a:r>
          </a:p>
          <a:p>
            <a:pPr marL="109728" indent="0">
              <a:buNone/>
            </a:pPr>
            <a:r>
              <a:rPr lang="en-US" sz="9600" b="1" u="sng" dirty="0" smtClean="0"/>
              <a:t>3.Propranolol</a:t>
            </a:r>
            <a:r>
              <a:rPr lang="en-US" sz="8000" b="1" u="sng" dirty="0" smtClean="0"/>
              <a:t> (Inderal)</a:t>
            </a:r>
          </a:p>
          <a:p>
            <a:pPr marL="109728" indent="0">
              <a:buNone/>
            </a:pPr>
            <a:r>
              <a:rPr lang="en-US" sz="8000" dirty="0" smtClean="0"/>
              <a:t>Comes inform of tablets/injection</a:t>
            </a:r>
          </a:p>
          <a:p>
            <a:pPr marL="109728" indent="0">
              <a:buNone/>
            </a:pPr>
            <a:r>
              <a:rPr lang="en-US" sz="8000" b="1" u="sng" dirty="0" smtClean="0"/>
              <a:t>INDICATIONS</a:t>
            </a:r>
          </a:p>
          <a:p>
            <a:pPr>
              <a:buFont typeface="Wingdings" pitchFamily="2" charset="2"/>
              <a:buChar char="Ø"/>
            </a:pPr>
            <a:r>
              <a:rPr lang="en-US" sz="8000" dirty="0" smtClean="0"/>
              <a:t>Angina pectoris caused by coronary atherosclerosis</a:t>
            </a:r>
          </a:p>
          <a:p>
            <a:pPr>
              <a:buFont typeface="Wingdings" pitchFamily="2" charset="2"/>
              <a:buChar char="Ø"/>
            </a:pPr>
            <a:r>
              <a:rPr lang="en-US" sz="8000" dirty="0" smtClean="0"/>
              <a:t>Hypertension</a:t>
            </a:r>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4022249073"/>
      </p:ext>
    </p:extLst>
  </p:cSld>
  <p:clrMapOvr>
    <a:masterClrMapping/>
  </p:clrMapOvr>
  <p:transition spd="slow">
    <p:pull/>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buFont typeface="Wingdings" pitchFamily="2" charset="2"/>
              <a:buChar char="Ø"/>
            </a:pPr>
            <a:r>
              <a:rPr lang="en-US" sz="2800" dirty="0"/>
              <a:t>Cardiac arrhythmias( abnormal pumping of heart)</a:t>
            </a:r>
          </a:p>
          <a:p>
            <a:pPr>
              <a:buFont typeface="Wingdings" pitchFamily="2" charset="2"/>
              <a:buChar char="Ø"/>
            </a:pPr>
            <a:r>
              <a:rPr lang="en-US" sz="2800" dirty="0"/>
              <a:t>Migraine- as prophylaxis</a:t>
            </a:r>
          </a:p>
          <a:p>
            <a:pPr>
              <a:buFont typeface="Wingdings" pitchFamily="2" charset="2"/>
              <a:buChar char="Ø"/>
            </a:pPr>
            <a:r>
              <a:rPr lang="en-US" sz="2800" dirty="0"/>
              <a:t>Recurrent GIT bleeding in patient with liver cirrhosis.</a:t>
            </a:r>
          </a:p>
          <a:p>
            <a:pPr marL="109728" indent="0">
              <a:buNone/>
            </a:pPr>
            <a:r>
              <a:rPr lang="en-US" sz="2800" b="1" u="sng" dirty="0"/>
              <a:t>Contraindications</a:t>
            </a:r>
          </a:p>
          <a:p>
            <a:pPr>
              <a:buFont typeface="Wingdings" pitchFamily="2" charset="2"/>
              <a:buChar char="Ø"/>
            </a:pPr>
            <a:r>
              <a:rPr lang="en-US" sz="2800" dirty="0"/>
              <a:t>Asthma and bronchospasms</a:t>
            </a:r>
          </a:p>
          <a:p>
            <a:pPr>
              <a:buFont typeface="Wingdings" pitchFamily="2" charset="2"/>
              <a:buChar char="Ø"/>
            </a:pPr>
            <a:r>
              <a:rPr lang="en-US" sz="2800" dirty="0"/>
              <a:t>Uncontrolled heart failure </a:t>
            </a:r>
          </a:p>
          <a:p>
            <a:pPr>
              <a:buFont typeface="Wingdings" pitchFamily="2" charset="2"/>
              <a:buChar char="Ø"/>
            </a:pPr>
            <a:r>
              <a:rPr lang="en-US" sz="2800" dirty="0"/>
              <a:t>Cardiogenic shock</a:t>
            </a:r>
          </a:p>
          <a:p>
            <a:pPr>
              <a:buFont typeface="Wingdings" pitchFamily="2" charset="2"/>
              <a:buChar char="Ø"/>
            </a:pPr>
            <a:r>
              <a:rPr lang="en-US" sz="2800" dirty="0"/>
              <a:t>Hypoglycemia and diabetes</a:t>
            </a:r>
          </a:p>
          <a:p>
            <a:endParaRPr lang="en-US" sz="2800"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88160333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2800" b="1" u="sng" dirty="0"/>
              <a:t>Side effects</a:t>
            </a:r>
          </a:p>
          <a:p>
            <a:pPr marL="566928" indent="-457200">
              <a:buFont typeface="Wingdings" panose="05000000000000000000" pitchFamily="2" charset="2"/>
              <a:buChar char="§"/>
            </a:pPr>
            <a:r>
              <a:rPr lang="en-US" sz="2800" dirty="0" err="1"/>
              <a:t>Brandycardia</a:t>
            </a:r>
            <a:endParaRPr lang="en-US" sz="2800" dirty="0"/>
          </a:p>
          <a:p>
            <a:pPr marL="566928" indent="-457200">
              <a:buFont typeface="Wingdings" panose="05000000000000000000" pitchFamily="2" charset="2"/>
              <a:buChar char="§"/>
            </a:pPr>
            <a:r>
              <a:rPr lang="en-US" sz="2800" dirty="0"/>
              <a:t>Bronchospasms</a:t>
            </a:r>
          </a:p>
          <a:p>
            <a:pPr marL="566928" indent="-457200">
              <a:buFont typeface="Wingdings" panose="05000000000000000000" pitchFamily="2" charset="2"/>
              <a:buChar char="§"/>
            </a:pPr>
            <a:r>
              <a:rPr lang="en-US" sz="2800" dirty="0"/>
              <a:t>Heart failure</a:t>
            </a:r>
          </a:p>
          <a:p>
            <a:pPr marL="566928" indent="-457200">
              <a:buFont typeface="Wingdings" panose="05000000000000000000" pitchFamily="2" charset="2"/>
              <a:buChar char="§"/>
            </a:pPr>
            <a:r>
              <a:rPr lang="en-US" sz="2800" dirty="0"/>
              <a:t>GIT disturbance</a:t>
            </a:r>
          </a:p>
          <a:p>
            <a:pPr marL="566928" indent="-457200">
              <a:buFont typeface="Wingdings" panose="05000000000000000000" pitchFamily="2" charset="2"/>
              <a:buChar char="§"/>
            </a:pPr>
            <a:r>
              <a:rPr lang="en-US" sz="2800" dirty="0"/>
              <a:t>Nausea and vomiting</a:t>
            </a:r>
          </a:p>
          <a:p>
            <a:pPr marL="109728" indent="0">
              <a:buNone/>
            </a:pPr>
            <a:r>
              <a:rPr lang="en-US" sz="2800" b="1" u="sng" dirty="0"/>
              <a:t>Dosage</a:t>
            </a:r>
          </a:p>
          <a:p>
            <a:pPr marL="109728" indent="0">
              <a:buNone/>
            </a:pPr>
            <a:r>
              <a:rPr lang="en-US" sz="2800" dirty="0"/>
              <a:t>Oral 10-40mg TDS</a:t>
            </a:r>
          </a:p>
          <a:p>
            <a:pPr marL="109728" indent="0">
              <a:buNone/>
            </a:pPr>
            <a:r>
              <a:rPr lang="en-US" sz="2800" dirty="0"/>
              <a:t>Injection 10-40 mg TDS</a:t>
            </a:r>
          </a:p>
          <a:p>
            <a:pPr>
              <a:buFont typeface="Wingdings" pitchFamily="2" charset="2"/>
              <a:buChar char="Ø"/>
            </a:pPr>
            <a:endParaRPr lang="en-US" sz="2800"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8555315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2400" b="1" u="sng" dirty="0" smtClean="0"/>
              <a:t>Nursing intervention</a:t>
            </a:r>
          </a:p>
          <a:p>
            <a:pPr>
              <a:buFont typeface="Wingdings" pitchFamily="2" charset="2"/>
              <a:buChar char="Ø"/>
            </a:pPr>
            <a:r>
              <a:rPr lang="en-US" sz="2400" dirty="0" smtClean="0"/>
              <a:t>Do not discontinue drug abruptly after chronic therapy.</a:t>
            </a:r>
          </a:p>
          <a:p>
            <a:pPr>
              <a:buFont typeface="Wingdings" pitchFamily="2" charset="2"/>
              <a:buChar char="Ø"/>
            </a:pPr>
            <a:r>
              <a:rPr lang="en-US" sz="2400" dirty="0" smtClean="0"/>
              <a:t>Consult with physician about withdrawal if patient is to undergo surgery.</a:t>
            </a:r>
          </a:p>
          <a:p>
            <a:pPr>
              <a:buFont typeface="Wingdings" pitchFamily="2" charset="2"/>
              <a:buChar char="Ø"/>
            </a:pPr>
            <a:r>
              <a:rPr lang="en-US" sz="2400" dirty="0" smtClean="0"/>
              <a:t>Provide continual cardiac monitory and regular BP monitory for patient on I.V propranolol</a:t>
            </a:r>
          </a:p>
          <a:p>
            <a:pPr>
              <a:buFont typeface="Wingdings" pitchFamily="2" charset="2"/>
              <a:buChar char="Ø"/>
            </a:pPr>
            <a:r>
              <a:rPr lang="en-US" sz="2400" dirty="0" smtClean="0"/>
              <a:t>Give oral drugs with food to facilitate absorption</a:t>
            </a:r>
          </a:p>
          <a:p>
            <a:pPr>
              <a:buFont typeface="Wingdings" pitchFamily="2" charset="2"/>
              <a:buChar char="Ø"/>
            </a:pPr>
            <a:r>
              <a:rPr lang="en-US" sz="2400" dirty="0" smtClean="0"/>
              <a:t>Provide side rails and assistance with walking if CNS, vision changes occur( because patient has potential to injury related to CNS, vision defects)</a:t>
            </a:r>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516159125"/>
      </p:ext>
    </p:extLst>
  </p:cSld>
  <p:clrMapOvr>
    <a:masterClrMapping/>
  </p:clrMapOvr>
  <p:transition spd="slow">
    <p:pull/>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pitchFamily="2" charset="2"/>
              <a:buChar char="Ø"/>
            </a:pPr>
            <a:r>
              <a:rPr lang="en-US" sz="2800" dirty="0"/>
              <a:t>Position patient to decrease effects of </a:t>
            </a:r>
            <a:r>
              <a:rPr lang="en-US" sz="2800" dirty="0" err="1"/>
              <a:t>oedema</a:t>
            </a:r>
            <a:r>
              <a:rPr lang="en-US" sz="2800" dirty="0"/>
              <a:t> </a:t>
            </a:r>
          </a:p>
          <a:p>
            <a:pPr>
              <a:buFont typeface="Wingdings" pitchFamily="2" charset="2"/>
              <a:buChar char="Ø"/>
            </a:pPr>
            <a:r>
              <a:rPr lang="en-US" sz="2800" dirty="0"/>
              <a:t>Space activities and provide periodic rest periods for patients</a:t>
            </a:r>
          </a:p>
          <a:p>
            <a:pPr>
              <a:buFont typeface="Wingdings" pitchFamily="2" charset="2"/>
              <a:buChar char="Ø"/>
            </a:pPr>
            <a:r>
              <a:rPr lang="en-US" sz="2800" dirty="0"/>
              <a:t>Provide frequent, small meals if GI effects occur.</a:t>
            </a:r>
          </a:p>
          <a:p>
            <a:pPr>
              <a:buFont typeface="Wingdings" pitchFamily="2" charset="2"/>
              <a:buChar char="Ø"/>
            </a:pPr>
            <a:r>
              <a:rPr lang="en-US" sz="2800" dirty="0"/>
              <a:t>Provide comfort measures for </a:t>
            </a:r>
            <a:r>
              <a:rPr lang="en-US" sz="2800" dirty="0" smtClean="0"/>
              <a:t>eyes, GIT, joint </a:t>
            </a:r>
            <a:r>
              <a:rPr lang="en-US" sz="2800" dirty="0"/>
              <a:t>and dermatological effects.</a:t>
            </a:r>
          </a:p>
          <a:p>
            <a:pPr>
              <a:buFont typeface="Wingdings" pitchFamily="2" charset="2"/>
              <a:buChar char="Ø"/>
            </a:pPr>
            <a:r>
              <a:rPr lang="en-US" sz="2800" dirty="0"/>
              <a:t>Offer support and encouragement to deal with disease and dry effects, including impotence, mental depression</a:t>
            </a:r>
          </a:p>
          <a:p>
            <a:pPr marL="109728" indent="0">
              <a:buNone/>
            </a:pPr>
            <a:endParaRPr lang="en-US" sz="2000" dirty="0"/>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5742806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buFont typeface="Wingdings" pitchFamily="2" charset="2"/>
              <a:buChar char="v"/>
            </a:pPr>
            <a:r>
              <a:rPr lang="en-US" sz="2400" dirty="0" smtClean="0"/>
              <a:t>Drugs used to treat tuberculosis and some bacterial infections.</a:t>
            </a:r>
          </a:p>
          <a:p>
            <a:pPr>
              <a:buFont typeface="Wingdings" pitchFamily="2" charset="2"/>
              <a:buChar char="v"/>
            </a:pPr>
            <a:r>
              <a:rPr lang="en-US" sz="2400" dirty="0" smtClean="0"/>
              <a:t>Concurrent use of at least 3 drugs for treatment T.B is recommended since- </a:t>
            </a:r>
          </a:p>
          <a:p>
            <a:pPr marL="509778" indent="-400050">
              <a:buFont typeface="+mj-lt"/>
              <a:buAutoNum type="romanUcPeriod"/>
            </a:pPr>
            <a:r>
              <a:rPr lang="en-US" sz="2400" dirty="0"/>
              <a:t>R</a:t>
            </a:r>
            <a:r>
              <a:rPr lang="en-US" sz="2400" dirty="0" smtClean="0"/>
              <a:t>educe population of viable bacteria as rapidly as possible</a:t>
            </a:r>
          </a:p>
          <a:p>
            <a:pPr marL="509778" indent="-400050">
              <a:buFont typeface="+mj-lt"/>
              <a:buAutoNum type="romanUcPeriod"/>
            </a:pPr>
            <a:r>
              <a:rPr lang="en-US" sz="2400" dirty="0"/>
              <a:t>T</a:t>
            </a:r>
            <a:r>
              <a:rPr lang="en-US" sz="2400" dirty="0" smtClean="0"/>
              <a:t>o prevent or delay development of drug resistant bacteria</a:t>
            </a:r>
          </a:p>
          <a:p>
            <a:pPr marL="509778" indent="-400050">
              <a:buFont typeface="+mj-lt"/>
              <a:buAutoNum type="romanUcPeriod"/>
            </a:pPr>
            <a:r>
              <a:rPr lang="en-US" sz="2400" dirty="0"/>
              <a:t> M</a:t>
            </a:r>
            <a:r>
              <a:rPr lang="en-US" sz="2400" dirty="0" smtClean="0"/>
              <a:t>inimize the risk of ineffectiveness that patient affected by drug resistant  bacteria</a:t>
            </a:r>
          </a:p>
        </p:txBody>
      </p:sp>
      <p:sp>
        <p:nvSpPr>
          <p:cNvPr id="3" name="Title 2"/>
          <p:cNvSpPr>
            <a:spLocks noGrp="1"/>
          </p:cNvSpPr>
          <p:nvPr>
            <p:ph type="title"/>
          </p:nvPr>
        </p:nvSpPr>
        <p:spPr/>
        <p:txBody>
          <a:bodyPr/>
          <a:lstStyle/>
          <a:p>
            <a:r>
              <a:rPr lang="en-US" b="1" u="sng" dirty="0" smtClean="0"/>
              <a:t>ANTI –TUBERCULOSIS DRUG</a:t>
            </a:r>
            <a:endParaRPr lang="en-US" b="1" u="sng" dirty="0"/>
          </a:p>
        </p:txBody>
      </p:sp>
    </p:spTree>
    <p:extLst>
      <p:ext uri="{BB962C8B-B14F-4D97-AF65-F5344CB8AC3E}">
        <p14:creationId xmlns:p14="http://schemas.microsoft.com/office/powerpoint/2010/main" val="3717064475"/>
      </p:ext>
    </p:extLst>
  </p:cSld>
  <p:clrMapOvr>
    <a:masterClrMapping/>
  </p:clrMapOvr>
  <p:transition spd="slow">
    <p:pull/>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sz="2800" b="1" u="sng" dirty="0"/>
              <a:t>Common drugs for treatment of  T.B</a:t>
            </a:r>
          </a:p>
          <a:p>
            <a:pPr marL="566928" indent="-457200">
              <a:buFont typeface="Wingdings" panose="05000000000000000000" pitchFamily="2" charset="2"/>
              <a:buChar char="§"/>
            </a:pPr>
            <a:r>
              <a:rPr lang="en-US" sz="2800" dirty="0"/>
              <a:t>Streptomycin(S)</a:t>
            </a:r>
          </a:p>
          <a:p>
            <a:pPr marL="566928" indent="-457200">
              <a:buFont typeface="Wingdings" panose="05000000000000000000" pitchFamily="2" charset="2"/>
              <a:buChar char="§"/>
            </a:pPr>
            <a:r>
              <a:rPr lang="en-US" sz="2800" dirty="0"/>
              <a:t>Isoniazid(H)</a:t>
            </a:r>
          </a:p>
          <a:p>
            <a:pPr marL="566928" indent="-457200">
              <a:buFont typeface="Wingdings" panose="05000000000000000000" pitchFamily="2" charset="2"/>
              <a:buChar char="§"/>
            </a:pPr>
            <a:r>
              <a:rPr lang="en-US" sz="2800" dirty="0"/>
              <a:t>Rifampicin(R)</a:t>
            </a:r>
          </a:p>
          <a:p>
            <a:pPr marL="566928" indent="-457200">
              <a:buFont typeface="Wingdings" panose="05000000000000000000" pitchFamily="2" charset="2"/>
              <a:buChar char="§"/>
            </a:pPr>
            <a:r>
              <a:rPr lang="en-US" sz="2800" dirty="0"/>
              <a:t>Pyrazinamide(Z)</a:t>
            </a:r>
          </a:p>
          <a:p>
            <a:pPr marL="566928" indent="-457200">
              <a:buFont typeface="Wingdings" panose="05000000000000000000" pitchFamily="2" charset="2"/>
              <a:buChar char="§"/>
            </a:pPr>
            <a:r>
              <a:rPr lang="en-US" sz="2800" dirty="0" err="1"/>
              <a:t>Ethambutol</a:t>
            </a:r>
            <a:r>
              <a:rPr lang="en-US" sz="2800" dirty="0"/>
              <a:t>(E)</a:t>
            </a:r>
          </a:p>
          <a:p>
            <a:pPr marL="109728" indent="0">
              <a:buNone/>
            </a:pPr>
            <a:r>
              <a:rPr lang="en-US" sz="2800" dirty="0"/>
              <a:t>The treatment of TB is continued for along time to eradicate the disease and the choice of drug depends on(determined )by the sensitivity of the tubercle bacilli</a:t>
            </a:r>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1240431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14300" indent="0">
              <a:buNone/>
            </a:pPr>
            <a:r>
              <a:rPr lang="en-US" i="1" u="sng" dirty="0" smtClean="0"/>
              <a:t>1.Tablets-</a:t>
            </a:r>
            <a:r>
              <a:rPr lang="en-US" dirty="0" smtClean="0"/>
              <a:t>these are compressed powders or granulated ingredients of drugs.</a:t>
            </a:r>
          </a:p>
          <a:p>
            <a:pPr marL="114300" indent="0">
              <a:buNone/>
            </a:pPr>
            <a:r>
              <a:rPr lang="en-US" i="1" u="sng" dirty="0" smtClean="0"/>
              <a:t>2.Enteric coated tablets-</a:t>
            </a:r>
            <a:r>
              <a:rPr lang="en-US" dirty="0" smtClean="0"/>
              <a:t>this reduces the irritation effects of drug and prevent drug from destruction in stomach-however the absorption of drug is delayed.</a:t>
            </a:r>
          </a:p>
          <a:p>
            <a:pPr marL="114300" indent="0">
              <a:buNone/>
            </a:pPr>
            <a:r>
              <a:rPr lang="en-US" i="1" u="sng" dirty="0" smtClean="0"/>
              <a:t>3.capsules- </a:t>
            </a:r>
            <a:r>
              <a:rPr lang="en-US" dirty="0" smtClean="0"/>
              <a:t>these are gelatin containers used to enclose drug. The drug is inform of powder or granules and are released from capsules then absorbed.</a:t>
            </a:r>
          </a:p>
          <a:p>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u="sng" dirty="0" smtClean="0"/>
              <a:t>TYPES OF DRUG PREPARATIONS</a:t>
            </a:r>
            <a:endParaRPr lang="en-US" u="sng" dirty="0"/>
          </a:p>
        </p:txBody>
      </p:sp>
    </p:spTree>
    <p:extLst>
      <p:ext uri="{BB962C8B-B14F-4D97-AF65-F5344CB8AC3E}">
        <p14:creationId xmlns:p14="http://schemas.microsoft.com/office/powerpoint/2010/main" val="4074583345"/>
      </p:ext>
    </p:extLst>
  </p:cSld>
  <p:clrMapOvr>
    <a:masterClrMapping/>
  </p:clrMapOvr>
  <p:transition spd="slow">
    <p:pull/>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US" sz="3000" b="1" u="sng" dirty="0" smtClean="0"/>
              <a:t>1.ISONIAZID</a:t>
            </a:r>
            <a:endParaRPr lang="en-US" sz="1800" dirty="0" smtClean="0"/>
          </a:p>
          <a:p>
            <a:pPr marL="109728" indent="0">
              <a:buNone/>
            </a:pPr>
            <a:r>
              <a:rPr lang="en-US" sz="3000" b="1" u="sng" dirty="0" smtClean="0"/>
              <a:t>Mode </a:t>
            </a:r>
            <a:r>
              <a:rPr lang="en-US" sz="3000" b="1" u="sng" dirty="0"/>
              <a:t>of action.</a:t>
            </a:r>
          </a:p>
          <a:p>
            <a:pPr>
              <a:buFont typeface="Wingdings" pitchFamily="2" charset="2"/>
              <a:buChar char="Ø"/>
            </a:pPr>
            <a:r>
              <a:rPr lang="en-US" sz="2600" dirty="0"/>
              <a:t>Acts by interfering with the bacterial respiration</a:t>
            </a:r>
          </a:p>
          <a:p>
            <a:pPr>
              <a:buFont typeface="Wingdings" pitchFamily="2" charset="2"/>
              <a:buChar char="Ø"/>
            </a:pPr>
            <a:r>
              <a:rPr lang="en-US" sz="2600" dirty="0"/>
              <a:t>It has bacterial static and bactericidal ,effects on the bacilli depending on the concentration  and temperature it stored.</a:t>
            </a:r>
          </a:p>
          <a:p>
            <a:pPr>
              <a:buFont typeface="Wingdings" pitchFamily="2" charset="2"/>
              <a:buChar char="Ø"/>
            </a:pPr>
            <a:r>
              <a:rPr lang="en-US" sz="2800" dirty="0"/>
              <a:t>Rapidly absorbed from the small intestines and excreted in the kidney</a:t>
            </a:r>
          </a:p>
          <a:p>
            <a:pPr>
              <a:buFont typeface="Wingdings" pitchFamily="2" charset="2"/>
              <a:buChar char="Ø"/>
            </a:pPr>
            <a:r>
              <a:rPr lang="en-US" sz="2800" dirty="0"/>
              <a:t>Active against intracellular organism, it diffuses widely in to the </a:t>
            </a:r>
            <a:r>
              <a:rPr lang="en-US" sz="2800" dirty="0" smtClean="0"/>
              <a:t>body, CSF. </a:t>
            </a:r>
            <a:r>
              <a:rPr lang="en-US" sz="2800" dirty="0"/>
              <a:t>crossing meningeal barriers to inhibit the growth of tubercle bacilli.</a:t>
            </a:r>
          </a:p>
          <a:p>
            <a:pPr marL="109728" indent="0">
              <a:buNone/>
            </a:pPr>
            <a:endParaRPr lang="en-US" sz="2800" dirty="0"/>
          </a:p>
          <a:p>
            <a:pPr>
              <a:buFont typeface="Wingdings" pitchFamily="2" charset="2"/>
              <a:buChar char="ü"/>
            </a:pPr>
            <a:endParaRPr lang="en-US" sz="2800" b="1" u="sng" dirty="0"/>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380867585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109728" indent="0">
              <a:buNone/>
            </a:pPr>
            <a:r>
              <a:rPr lang="en-US" sz="2800" b="1" u="sng" dirty="0"/>
              <a:t>Indications </a:t>
            </a:r>
          </a:p>
          <a:p>
            <a:pPr>
              <a:buFont typeface="Wingdings" pitchFamily="2" charset="2"/>
              <a:buChar char="ü"/>
            </a:pPr>
            <a:r>
              <a:rPr lang="en-US" sz="2800" dirty="0" err="1"/>
              <a:t>Milliary</a:t>
            </a:r>
            <a:r>
              <a:rPr lang="en-US" sz="2800" dirty="0"/>
              <a:t> TB </a:t>
            </a:r>
          </a:p>
          <a:p>
            <a:pPr>
              <a:buFont typeface="Wingdings" pitchFamily="2" charset="2"/>
              <a:buChar char="ü"/>
            </a:pPr>
            <a:r>
              <a:rPr lang="en-US" sz="2800" dirty="0"/>
              <a:t>Other forms of </a:t>
            </a:r>
            <a:r>
              <a:rPr lang="en-US" sz="2800" dirty="0" smtClean="0"/>
              <a:t>TB</a:t>
            </a:r>
          </a:p>
          <a:p>
            <a:pPr>
              <a:buFont typeface="Wingdings" pitchFamily="2" charset="2"/>
              <a:buChar char="ü"/>
            </a:pPr>
            <a:r>
              <a:rPr lang="en-US" sz="2800" dirty="0" smtClean="0"/>
              <a:t>TB/HIV co – infected individuals</a:t>
            </a:r>
            <a:endParaRPr lang="en-US" sz="2800" dirty="0"/>
          </a:p>
          <a:p>
            <a:pPr marL="109728" indent="0">
              <a:buNone/>
            </a:pPr>
            <a:r>
              <a:rPr lang="en-US" sz="2800" b="1" u="sng" dirty="0"/>
              <a:t>DOSE</a:t>
            </a:r>
            <a:r>
              <a:rPr lang="en-US" sz="2800" b="1" u="sng" dirty="0" smtClean="0"/>
              <a:t>: </a:t>
            </a:r>
            <a:r>
              <a:rPr lang="en-US" sz="2800" dirty="0" smtClean="0"/>
              <a:t>200mg </a:t>
            </a:r>
            <a:r>
              <a:rPr lang="en-US" sz="2800" dirty="0"/>
              <a:t>– adult and children 6mg/kg/</a:t>
            </a:r>
            <a:r>
              <a:rPr lang="en-US" sz="2800" dirty="0" err="1"/>
              <a:t>bwt</a:t>
            </a:r>
            <a:endParaRPr lang="en-US" sz="2800" dirty="0"/>
          </a:p>
          <a:p>
            <a:pPr marL="109728" indent="0">
              <a:buNone/>
            </a:pPr>
            <a:r>
              <a:rPr lang="en-US" sz="2800" b="1" u="sng" dirty="0"/>
              <a:t>Contraindications</a:t>
            </a:r>
          </a:p>
          <a:p>
            <a:pPr marL="681228" indent="-571500">
              <a:buFont typeface="+mj-lt"/>
              <a:buAutoNum type="romanUcPeriod"/>
            </a:pPr>
            <a:r>
              <a:rPr lang="en-US" sz="2800" dirty="0"/>
              <a:t>Drug induced liver disease because its metabolized in the liver</a:t>
            </a:r>
          </a:p>
          <a:p>
            <a:pPr marL="681228" indent="-571500">
              <a:buFont typeface="+mj-lt"/>
              <a:buAutoNum type="romanUcPeriod"/>
            </a:pPr>
            <a:r>
              <a:rPr lang="en-US" sz="2800" dirty="0"/>
              <a:t>Patients with liver/kidney problem</a:t>
            </a:r>
          </a:p>
          <a:p>
            <a:pPr marL="681228" indent="-571500">
              <a:buFont typeface="+mj-lt"/>
              <a:buAutoNum type="romanUcPeriod"/>
            </a:pPr>
            <a:r>
              <a:rPr lang="en-US" sz="2800" dirty="0"/>
              <a:t>Epileptic patient because it inhibits the metabolism of </a:t>
            </a:r>
            <a:r>
              <a:rPr lang="en-US" sz="2800" dirty="0" err="1"/>
              <a:t>epanutin</a:t>
            </a:r>
            <a:r>
              <a:rPr lang="en-US" sz="2800" dirty="0"/>
              <a:t> which is a drug used in the treatment of epilepsy.</a:t>
            </a:r>
          </a:p>
          <a:p>
            <a:pPr marL="681228" indent="-571500">
              <a:buFont typeface="+mj-lt"/>
              <a:buAutoNum type="romanUcPeriod"/>
            </a:pPr>
            <a:r>
              <a:rPr lang="en-US" sz="2800" dirty="0"/>
              <a:t>Alcoholism</a:t>
            </a:r>
          </a:p>
          <a:p>
            <a:pPr marL="681228" indent="-571500">
              <a:buFont typeface="+mj-lt"/>
              <a:buAutoNum type="romanUcPeriod"/>
            </a:pPr>
            <a:r>
              <a:rPr lang="en-US" sz="2800" dirty="0"/>
              <a:t>Pregnant /lactating mother(give drug with a lot of caution)</a:t>
            </a:r>
          </a:p>
          <a:p>
            <a:pPr marL="109728" indent="0">
              <a:buNone/>
            </a:pPr>
            <a:endParaRPr lang="en-US" sz="2800" dirty="0"/>
          </a:p>
          <a:p>
            <a:pPr>
              <a:buFont typeface="Wingdings" pitchFamily="2" charset="2"/>
              <a:buChar char="ü"/>
            </a:pPr>
            <a:endParaRPr lang="en-US" sz="1400" b="1" u="sng"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58998056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buNone/>
            </a:pPr>
            <a:r>
              <a:rPr lang="en-US" sz="2400" b="1" u="sng" dirty="0" smtClean="0"/>
              <a:t>Side effects</a:t>
            </a:r>
          </a:p>
          <a:p>
            <a:pPr marL="681228" indent="-571500">
              <a:buFont typeface="+mj-lt"/>
              <a:buAutoNum type="romanUcPeriod"/>
            </a:pPr>
            <a:r>
              <a:rPr lang="en-US" sz="2400" dirty="0" smtClean="0"/>
              <a:t>Optic neuritis</a:t>
            </a:r>
          </a:p>
          <a:p>
            <a:pPr marL="681228" indent="-571500">
              <a:buFont typeface="+mj-lt"/>
              <a:buAutoNum type="romanUcPeriod"/>
            </a:pPr>
            <a:r>
              <a:rPr lang="en-US" sz="2400" dirty="0" smtClean="0"/>
              <a:t>Nausea and vomiting</a:t>
            </a:r>
          </a:p>
          <a:p>
            <a:pPr marL="681228" indent="-571500">
              <a:buFont typeface="+mj-lt"/>
              <a:buAutoNum type="romanUcPeriod"/>
            </a:pPr>
            <a:r>
              <a:rPr lang="en-US" sz="2400" dirty="0" smtClean="0"/>
              <a:t>Hypersensitivity e.g. rashes</a:t>
            </a:r>
          </a:p>
          <a:p>
            <a:pPr marL="681228" indent="-571500">
              <a:buFont typeface="+mj-lt"/>
              <a:buAutoNum type="romanUcPeriod"/>
            </a:pPr>
            <a:r>
              <a:rPr lang="en-US" sz="2400" dirty="0" smtClean="0"/>
              <a:t>Convulsions and psychotic episodes</a:t>
            </a:r>
          </a:p>
          <a:p>
            <a:pPr marL="681228" indent="-571500">
              <a:buFont typeface="+mj-lt"/>
              <a:buAutoNum type="romanUcPeriod"/>
            </a:pPr>
            <a:r>
              <a:rPr lang="en-US" sz="2400" dirty="0" smtClean="0"/>
              <a:t>Peripheral neuropathy- tingling sensation in the feet and numbness. pain, touch and temperature sensations are altered- to prevent these, patient is given vitamin B (pyroxidine) 20mg OD – As an antidote.</a:t>
            </a:r>
          </a:p>
          <a:p>
            <a:pPr marL="681228" indent="-571500">
              <a:buFont typeface="+mj-lt"/>
              <a:buAutoNum type="romanUcPeriod"/>
            </a:pPr>
            <a:r>
              <a:rPr lang="en-US" sz="2400" dirty="0" smtClean="0"/>
              <a:t>The patient may develop granulocytosis resulting to anemia.</a:t>
            </a:r>
          </a:p>
          <a:p>
            <a:pPr marL="681228" indent="-571500">
              <a:buFont typeface="+mj-lt"/>
              <a:buAutoNum type="romanUcPeriod"/>
            </a:pPr>
            <a:r>
              <a:rPr lang="en-US" sz="2400" dirty="0" smtClean="0"/>
              <a:t>Sometimes patient develops hepatitis(jaundice</a:t>
            </a:r>
            <a:r>
              <a:rPr lang="en-US" sz="1400" dirty="0" smtClean="0"/>
              <a:t>)</a:t>
            </a:r>
          </a:p>
        </p:txBody>
      </p:sp>
      <p:sp>
        <p:nvSpPr>
          <p:cNvPr id="3" name="Title 2"/>
          <p:cNvSpPr>
            <a:spLocks noGrp="1"/>
          </p:cNvSpPr>
          <p:nvPr>
            <p:ph type="title"/>
          </p:nvPr>
        </p:nvSpPr>
        <p:spPr/>
        <p:txBody>
          <a:bodyPr/>
          <a:lstStyle/>
          <a:p>
            <a:r>
              <a:rPr lang="en-US" b="0" dirty="0" err="1" smtClean="0">
                <a:effectLst/>
              </a:rPr>
              <a:t>cont</a:t>
            </a:r>
            <a:r>
              <a:rPr lang="en-US" dirty="0" smtClean="0"/>
              <a:t>…</a:t>
            </a:r>
            <a:endParaRPr lang="en-US" dirty="0"/>
          </a:p>
        </p:txBody>
      </p:sp>
    </p:spTree>
    <p:extLst>
      <p:ext uri="{BB962C8B-B14F-4D97-AF65-F5344CB8AC3E}">
        <p14:creationId xmlns:p14="http://schemas.microsoft.com/office/powerpoint/2010/main" val="2240218834"/>
      </p:ext>
    </p:extLst>
  </p:cSld>
  <p:clrMapOvr>
    <a:masterClrMapping/>
  </p:clrMapOvr>
  <p:transition spd="slow">
    <p:pull/>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US" sz="2800" b="1" u="sng" dirty="0" smtClean="0"/>
              <a:t>2.ETHAMBUTAL</a:t>
            </a:r>
          </a:p>
          <a:p>
            <a:pPr marL="109728" indent="0">
              <a:buNone/>
            </a:pPr>
            <a:r>
              <a:rPr lang="en-US" sz="2800" dirty="0" smtClean="0"/>
              <a:t>in </a:t>
            </a:r>
            <a:r>
              <a:rPr lang="en-US" sz="2800" dirty="0"/>
              <a:t>tablets form</a:t>
            </a:r>
          </a:p>
          <a:p>
            <a:pPr marL="109728" indent="0">
              <a:buNone/>
            </a:pPr>
            <a:r>
              <a:rPr lang="en-US" sz="2800" b="1" u="sng" dirty="0"/>
              <a:t>Mode of action</a:t>
            </a:r>
          </a:p>
          <a:p>
            <a:pPr marL="109728" indent="0">
              <a:buNone/>
            </a:pPr>
            <a:r>
              <a:rPr lang="en-US" sz="2800" dirty="0"/>
              <a:t>Acts on mycobacteria by inhibiting RNA synthesis- its used in treatment of TB in combination with rifampicin and isoniazid</a:t>
            </a:r>
          </a:p>
          <a:p>
            <a:pPr marL="109728" indent="0">
              <a:buNone/>
            </a:pPr>
            <a:r>
              <a:rPr lang="en-US" sz="2800" b="1" u="sng" dirty="0"/>
              <a:t>Contraindications</a:t>
            </a:r>
          </a:p>
          <a:p>
            <a:pPr>
              <a:buFont typeface="Wingdings" pitchFamily="2" charset="2"/>
              <a:buChar char="v"/>
            </a:pPr>
            <a:r>
              <a:rPr lang="en-US" sz="2800" dirty="0"/>
              <a:t>Children(very young)</a:t>
            </a:r>
          </a:p>
          <a:p>
            <a:pPr>
              <a:buFont typeface="Wingdings" pitchFamily="2" charset="2"/>
              <a:buChar char="v"/>
            </a:pPr>
            <a:r>
              <a:rPr lang="en-US" sz="2800" dirty="0"/>
              <a:t>Elderly</a:t>
            </a:r>
          </a:p>
          <a:p>
            <a:pPr>
              <a:buFont typeface="Wingdings" pitchFamily="2" charset="2"/>
              <a:buChar char="v"/>
            </a:pPr>
            <a:r>
              <a:rPr lang="en-US" sz="2800" dirty="0"/>
              <a:t>Patients with optic neuritis</a:t>
            </a:r>
          </a:p>
          <a:p>
            <a:pPr>
              <a:buFont typeface="Wingdings" pitchFamily="2" charset="2"/>
              <a:buChar char="v"/>
            </a:pPr>
            <a:r>
              <a:rPr lang="en-US" sz="2800" dirty="0"/>
              <a:t>Patients with impaired renal functions</a:t>
            </a:r>
          </a:p>
          <a:p>
            <a:pPr>
              <a:buFont typeface="Wingdings" pitchFamily="2" charset="2"/>
              <a:buChar char="v"/>
            </a:pPr>
            <a:endParaRPr lang="en-US" sz="2800" dirty="0"/>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174780861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109728" indent="0">
              <a:buNone/>
            </a:pPr>
            <a:r>
              <a:rPr lang="en-US" sz="2800" b="1" u="sng" dirty="0"/>
              <a:t>Indications</a:t>
            </a:r>
          </a:p>
          <a:p>
            <a:pPr>
              <a:buFont typeface="Wingdings" pitchFamily="2" charset="2"/>
              <a:buChar char="§"/>
            </a:pPr>
            <a:r>
              <a:rPr lang="en-US" sz="2800" dirty="0"/>
              <a:t>T.B meningitis</a:t>
            </a:r>
          </a:p>
          <a:p>
            <a:pPr>
              <a:buFont typeface="Wingdings" pitchFamily="2" charset="2"/>
              <a:buChar char="§"/>
            </a:pPr>
            <a:r>
              <a:rPr lang="en-US" sz="2800" dirty="0"/>
              <a:t>P.T.B</a:t>
            </a:r>
          </a:p>
          <a:p>
            <a:pPr marL="109728" indent="0">
              <a:buNone/>
            </a:pPr>
            <a:r>
              <a:rPr lang="en-US" sz="2800" u="sng" dirty="0"/>
              <a:t>Dose: </a:t>
            </a:r>
            <a:r>
              <a:rPr lang="en-US" sz="2800" dirty="0"/>
              <a:t>adult 15mg/kg/</a:t>
            </a:r>
            <a:r>
              <a:rPr lang="en-US" sz="2800" dirty="0" err="1"/>
              <a:t>bwt</a:t>
            </a:r>
            <a:r>
              <a:rPr lang="en-US" sz="2800" dirty="0"/>
              <a:t>/orally  OD</a:t>
            </a:r>
          </a:p>
          <a:p>
            <a:pPr marL="109728" indent="0">
              <a:buNone/>
            </a:pPr>
            <a:r>
              <a:rPr lang="en-US" sz="2800" b="1" u="sng" dirty="0"/>
              <a:t>Side effects</a:t>
            </a:r>
          </a:p>
          <a:p>
            <a:pPr>
              <a:buFont typeface="Wingdings" pitchFamily="2" charset="2"/>
              <a:buChar char="Ø"/>
            </a:pPr>
            <a:r>
              <a:rPr lang="en-US" sz="2800" b="1" u="sng" dirty="0"/>
              <a:t>Damage to optic nerves </a:t>
            </a:r>
            <a:r>
              <a:rPr lang="en-US" sz="2800" dirty="0"/>
              <a:t>leading to visual problems( </a:t>
            </a:r>
            <a:r>
              <a:rPr lang="en-US" sz="2800" dirty="0" err="1"/>
              <a:t>colour</a:t>
            </a:r>
            <a:r>
              <a:rPr lang="en-US" sz="2800" dirty="0"/>
              <a:t> blindness)</a:t>
            </a:r>
          </a:p>
          <a:p>
            <a:pPr>
              <a:buFont typeface="Wingdings" pitchFamily="2" charset="2"/>
              <a:buChar char="Ø"/>
            </a:pPr>
            <a:r>
              <a:rPr lang="en-US" sz="2800" dirty="0"/>
              <a:t>Test visual state when patient is on  this drug</a:t>
            </a:r>
          </a:p>
          <a:p>
            <a:pPr>
              <a:buFont typeface="Wingdings" pitchFamily="2" charset="2"/>
              <a:buChar char="Ø"/>
            </a:pPr>
            <a:r>
              <a:rPr lang="en-US" sz="2800" b="1" u="sng" dirty="0"/>
              <a:t>Peripheral neuritis</a:t>
            </a:r>
          </a:p>
          <a:p>
            <a:pPr>
              <a:buFont typeface="Wingdings" pitchFamily="2" charset="2"/>
              <a:buChar char="Ø"/>
            </a:pPr>
            <a:r>
              <a:rPr lang="en-US" sz="2800" dirty="0"/>
              <a:t>Hypersensitivity</a:t>
            </a:r>
          </a:p>
          <a:p>
            <a:pPr marL="109728" indent="0">
              <a:buNone/>
            </a:pPr>
            <a:endParaRPr lang="en-US" sz="2800" dirty="0"/>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55300230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109728" indent="0">
              <a:buNone/>
            </a:pPr>
            <a:r>
              <a:rPr lang="en-US" sz="4900" b="1" u="sng" dirty="0" smtClean="0"/>
              <a:t>3.RIFAMPICIN</a:t>
            </a:r>
          </a:p>
          <a:p>
            <a:pPr marL="109728" indent="0">
              <a:buNone/>
            </a:pPr>
            <a:r>
              <a:rPr lang="en-US" dirty="0" smtClean="0"/>
              <a:t>Effective against gram + and gram –ve microorganisms and tubercle bacilli and must be combined with other drugs </a:t>
            </a:r>
          </a:p>
          <a:p>
            <a:pPr>
              <a:buFont typeface="Wingdings" pitchFamily="2" charset="2"/>
              <a:buChar char="Ø"/>
            </a:pPr>
            <a:r>
              <a:rPr lang="en-US" dirty="0"/>
              <a:t> </a:t>
            </a:r>
            <a:r>
              <a:rPr lang="en-US" dirty="0" smtClean="0"/>
              <a:t>  effective also against mycobacteria leprae</a:t>
            </a:r>
          </a:p>
          <a:p>
            <a:pPr>
              <a:buFont typeface="Wingdings" pitchFamily="2" charset="2"/>
              <a:buChar char="Ø"/>
            </a:pPr>
            <a:r>
              <a:rPr lang="en-US" dirty="0"/>
              <a:t> </a:t>
            </a:r>
            <a:r>
              <a:rPr lang="en-US" dirty="0" smtClean="0"/>
              <a:t>  kills bacteria by binding it selves to DNA and stops synthesis of RNA </a:t>
            </a:r>
          </a:p>
          <a:p>
            <a:pPr>
              <a:buFont typeface="Wingdings" pitchFamily="2" charset="2"/>
              <a:buChar char="Ø"/>
            </a:pPr>
            <a:r>
              <a:rPr lang="en-US" dirty="0"/>
              <a:t> </a:t>
            </a:r>
            <a:r>
              <a:rPr lang="en-US" dirty="0" smtClean="0"/>
              <a:t>   its fat soluble</a:t>
            </a:r>
          </a:p>
          <a:p>
            <a:pPr>
              <a:buFont typeface="Wingdings" pitchFamily="2" charset="2"/>
              <a:buChar char="Ø"/>
            </a:pPr>
            <a:r>
              <a:rPr lang="en-US" dirty="0"/>
              <a:t> </a:t>
            </a:r>
            <a:r>
              <a:rPr lang="en-US" dirty="0" smtClean="0"/>
              <a:t>   its well absorbed orally and excreted mainly in bile.</a:t>
            </a:r>
          </a:p>
          <a:p>
            <a:pPr marL="109728" indent="0">
              <a:buNone/>
            </a:pPr>
            <a:r>
              <a:rPr lang="en-US" b="1" u="sng" dirty="0" smtClean="0"/>
              <a:t>Indications</a:t>
            </a:r>
          </a:p>
          <a:p>
            <a:pPr>
              <a:buFont typeface="Wingdings" pitchFamily="2" charset="2"/>
              <a:buChar char="Ø"/>
            </a:pPr>
            <a:r>
              <a:rPr lang="en-US" dirty="0" smtClean="0"/>
              <a:t>Treatment of TB  in combination with other drugs</a:t>
            </a:r>
          </a:p>
          <a:p>
            <a:pPr>
              <a:buFont typeface="Wingdings" pitchFamily="2" charset="2"/>
              <a:buChar char="Ø"/>
            </a:pPr>
            <a:r>
              <a:rPr lang="en-US" dirty="0" smtClean="0"/>
              <a:t>Meningitis caused by meningococcal</a:t>
            </a:r>
          </a:p>
          <a:p>
            <a:pPr>
              <a:buFont typeface="Wingdings" pitchFamily="2" charset="2"/>
              <a:buChar char="Ø"/>
            </a:pPr>
            <a:r>
              <a:rPr lang="en-US" dirty="0" smtClean="0"/>
              <a:t>Prostatis</a:t>
            </a:r>
          </a:p>
          <a:p>
            <a:pPr>
              <a:buFont typeface="Wingdings" pitchFamily="2" charset="2"/>
              <a:buChar char="Ø"/>
            </a:pPr>
            <a:r>
              <a:rPr lang="en-US" dirty="0" smtClean="0"/>
              <a:t>Severe legions disease- flu like infection of respiratory tract.</a:t>
            </a:r>
          </a:p>
          <a:p>
            <a:pPr>
              <a:buFont typeface="Wingdings" pitchFamily="2" charset="2"/>
              <a:buChar char="Ø"/>
            </a:pPr>
            <a:r>
              <a:rPr lang="en-US" dirty="0" smtClean="0"/>
              <a:t>Leprosy</a:t>
            </a:r>
          </a:p>
          <a:p>
            <a:pPr marL="109728" indent="0">
              <a:buNone/>
            </a:pPr>
            <a:endParaRPr lang="en-US" dirty="0" smtClean="0"/>
          </a:p>
          <a:p>
            <a:pPr>
              <a:buFont typeface="Wingdings" pitchFamily="2" charset="2"/>
              <a:buChar char="Ø"/>
            </a:pPr>
            <a:endParaRPr lang="en-US" dirty="0" smtClean="0"/>
          </a:p>
          <a:p>
            <a:pPr>
              <a:buFont typeface="Wingdings" pitchFamily="2" charset="2"/>
              <a:buChar char="Ø"/>
            </a:pPr>
            <a:endParaRPr lang="en-US" b="1" u="sng" dirty="0"/>
          </a:p>
        </p:txBody>
      </p:sp>
      <p:sp>
        <p:nvSpPr>
          <p:cNvPr id="3" name="Title 2"/>
          <p:cNvSpPr>
            <a:spLocks noGrp="1"/>
          </p:cNvSpPr>
          <p:nvPr>
            <p:ph type="title"/>
          </p:nvPr>
        </p:nvSpPr>
        <p:spPr/>
        <p:txBody>
          <a:bodyPr>
            <a:normAutofit/>
          </a:bodyPr>
          <a:lstStyle/>
          <a:p>
            <a:r>
              <a:rPr lang="en-US" dirty="0" smtClean="0"/>
              <a:t>Cont….</a:t>
            </a:r>
            <a:endParaRPr lang="en-US" dirty="0"/>
          </a:p>
        </p:txBody>
      </p:sp>
    </p:spTree>
    <p:extLst>
      <p:ext uri="{BB962C8B-B14F-4D97-AF65-F5344CB8AC3E}">
        <p14:creationId xmlns:p14="http://schemas.microsoft.com/office/powerpoint/2010/main" val="593708361"/>
      </p:ext>
    </p:extLst>
  </p:cSld>
  <p:clrMapOvr>
    <a:masterClrMapping/>
  </p:clrMapOvr>
  <p:transition spd="slow">
    <p:pull/>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3800" b="1" u="sng" dirty="0"/>
              <a:t>Contraindications</a:t>
            </a:r>
            <a:endParaRPr lang="en-US" sz="3800" dirty="0"/>
          </a:p>
          <a:p>
            <a:pPr>
              <a:buFont typeface="Wingdings" pitchFamily="2" charset="2"/>
              <a:buChar char="Ø"/>
            </a:pPr>
            <a:r>
              <a:rPr lang="en-US" dirty="0"/>
              <a:t>Patients on steroids, digoxin ,oral </a:t>
            </a:r>
            <a:r>
              <a:rPr lang="en-US" dirty="0" smtClean="0"/>
              <a:t>contraceptives, anti </a:t>
            </a:r>
            <a:r>
              <a:rPr lang="en-US" dirty="0"/>
              <a:t>coagulants e.g. warfarin</a:t>
            </a:r>
          </a:p>
          <a:p>
            <a:pPr>
              <a:buFont typeface="Wingdings" pitchFamily="2" charset="2"/>
              <a:buChar char="Ø"/>
            </a:pPr>
            <a:r>
              <a:rPr lang="en-US" dirty="0"/>
              <a:t>Liver disease</a:t>
            </a:r>
          </a:p>
          <a:p>
            <a:pPr marL="109728" indent="0">
              <a:buNone/>
            </a:pPr>
            <a:r>
              <a:rPr lang="en-US" b="1" u="sng" dirty="0"/>
              <a:t>Dose: </a:t>
            </a:r>
            <a:r>
              <a:rPr lang="en-US" dirty="0"/>
              <a:t>children 20mg/kg/</a:t>
            </a:r>
            <a:r>
              <a:rPr lang="en-US" dirty="0" err="1"/>
              <a:t>bwt</a:t>
            </a:r>
            <a:endParaRPr lang="en-US" dirty="0"/>
          </a:p>
          <a:p>
            <a:pPr marL="109728" indent="0">
              <a:buNone/>
            </a:pPr>
            <a:r>
              <a:rPr lang="en-US" dirty="0"/>
              <a:t>adult below 50kg give 450mg/od</a:t>
            </a:r>
          </a:p>
          <a:p>
            <a:pPr marL="109728" indent="0">
              <a:buNone/>
            </a:pPr>
            <a:r>
              <a:rPr lang="en-US" dirty="0"/>
              <a:t>Adult above 50kg give 600mg/od</a:t>
            </a:r>
          </a:p>
          <a:p>
            <a:pPr>
              <a:buFontTx/>
              <a:buChar char="-"/>
            </a:pPr>
            <a:r>
              <a:rPr lang="en-US" dirty="0"/>
              <a:t>Well absorbed on an empty stomach(before meal e.g. during breakfast</a:t>
            </a:r>
            <a:r>
              <a:rPr lang="en-US" dirty="0" smtClean="0"/>
              <a:t>)</a:t>
            </a:r>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389364593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r>
              <a:rPr lang="en-US" sz="3800" b="1" u="sng" dirty="0"/>
              <a:t>Side effects</a:t>
            </a:r>
          </a:p>
          <a:p>
            <a:pPr>
              <a:buFont typeface="Wingdings" pitchFamily="2" charset="2"/>
              <a:buChar char="Ø"/>
            </a:pPr>
            <a:r>
              <a:rPr lang="en-US" b="1" u="sng" dirty="0"/>
              <a:t>It colors body  secretions </a:t>
            </a:r>
            <a:r>
              <a:rPr lang="en-US" dirty="0"/>
              <a:t>e.g. urine, stool, sputum - inform patient about it.</a:t>
            </a:r>
          </a:p>
          <a:p>
            <a:pPr>
              <a:buFont typeface="Wingdings" pitchFamily="2" charset="2"/>
              <a:buChar char="Ø"/>
            </a:pPr>
            <a:r>
              <a:rPr lang="en-US" dirty="0"/>
              <a:t>It reduces the effectiveness of oral contraceptives  because it increases  the rate of estrogen breakdown.</a:t>
            </a:r>
          </a:p>
          <a:p>
            <a:pPr>
              <a:buFont typeface="Wingdings" pitchFamily="2" charset="2"/>
              <a:buChar char="Ø"/>
            </a:pPr>
            <a:r>
              <a:rPr lang="en-US" dirty="0"/>
              <a:t>Hypersensitivity-evidenced by fever, rashes, headache, dyspnea, slight wheezing and this occur after 2-4 weeks after treatment</a:t>
            </a:r>
          </a:p>
          <a:p>
            <a:pPr>
              <a:buFont typeface="Wingdings" pitchFamily="2" charset="2"/>
              <a:buChar char="Ø"/>
            </a:pPr>
            <a:r>
              <a:rPr lang="en-US" dirty="0"/>
              <a:t>Pt may develop hepatitis which may lead to acute hemolytic  anemia  and thrombocytopenia and as a result patient develops renal failure and hemolysis  and if these happens stop drug.</a:t>
            </a:r>
          </a:p>
          <a:p>
            <a:pPr>
              <a:buFont typeface="Wingdings" pitchFamily="2" charset="2"/>
              <a:buChar char="Ø"/>
            </a:pPr>
            <a:endParaRPr lang="en-US" b="1" u="sng" dirty="0"/>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210232618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109728" indent="0">
              <a:buNone/>
            </a:pPr>
            <a:r>
              <a:rPr lang="en-US" sz="3800" b="1" u="sng" dirty="0" smtClean="0"/>
              <a:t>4.PYRAZINAMIDE </a:t>
            </a:r>
          </a:p>
          <a:p>
            <a:pPr marL="109728" indent="0">
              <a:buNone/>
            </a:pPr>
            <a:r>
              <a:rPr lang="en-US" sz="3300" b="1" u="sng" dirty="0" smtClean="0"/>
              <a:t>Mode of action</a:t>
            </a:r>
          </a:p>
          <a:p>
            <a:pPr marL="109728" indent="0">
              <a:buNone/>
            </a:pPr>
            <a:r>
              <a:rPr lang="en-US" sz="3300" dirty="0" smtClean="0"/>
              <a:t>Acts by killing the persistent and resistant tubercle bacilli which are dormant</a:t>
            </a:r>
          </a:p>
          <a:p>
            <a:pPr marL="109728" indent="0">
              <a:buNone/>
            </a:pPr>
            <a:r>
              <a:rPr lang="en-US" sz="3300" b="1" u="sng" dirty="0" smtClean="0"/>
              <a:t>Indications</a:t>
            </a:r>
          </a:p>
          <a:p>
            <a:pPr>
              <a:buFont typeface="Wingdings" pitchFamily="2" charset="2"/>
              <a:buChar char="§"/>
            </a:pPr>
            <a:r>
              <a:rPr lang="en-US" sz="3300" dirty="0" smtClean="0"/>
              <a:t>TB meningitis</a:t>
            </a:r>
          </a:p>
          <a:p>
            <a:pPr>
              <a:buFont typeface="Wingdings" pitchFamily="2" charset="2"/>
              <a:buChar char="§"/>
            </a:pPr>
            <a:r>
              <a:rPr lang="en-US" sz="3300" dirty="0" smtClean="0"/>
              <a:t>Other forms of TB</a:t>
            </a:r>
          </a:p>
          <a:p>
            <a:pPr marL="109728" indent="0">
              <a:buNone/>
            </a:pPr>
            <a:r>
              <a:rPr lang="en-US" sz="3300" dirty="0" smtClean="0"/>
              <a:t>Dose:30-60mgkg/</a:t>
            </a:r>
            <a:r>
              <a:rPr lang="en-US" sz="3300" dirty="0" err="1" smtClean="0"/>
              <a:t>bwt</a:t>
            </a:r>
            <a:r>
              <a:rPr lang="en-US" sz="3300" dirty="0" smtClean="0"/>
              <a:t> </a:t>
            </a:r>
            <a:r>
              <a:rPr lang="en-US" sz="3300" dirty="0" err="1" smtClean="0"/>
              <a:t>o.d</a:t>
            </a:r>
            <a:r>
              <a:rPr lang="en-US" sz="3300" dirty="0" smtClean="0"/>
              <a:t> orally for about 1-2 months max dose for adult for severe case 3g/kg/</a:t>
            </a:r>
            <a:r>
              <a:rPr lang="en-US" sz="3300" dirty="0" err="1" smtClean="0"/>
              <a:t>bwt</a:t>
            </a:r>
            <a:r>
              <a:rPr lang="en-US" sz="3300" dirty="0" smtClean="0"/>
              <a:t> </a:t>
            </a:r>
          </a:p>
          <a:p>
            <a:pPr marL="109728" indent="0">
              <a:buNone/>
            </a:pPr>
            <a:endParaRPr lang="en-US" b="1" u="sng" dirty="0" smtClean="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979628727"/>
      </p:ext>
    </p:extLst>
  </p:cSld>
  <p:clrMapOvr>
    <a:masterClrMapping/>
  </p:clrMapOvr>
  <p:transition spd="slow">
    <p:cove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US" sz="2800" b="1" u="sng" dirty="0"/>
              <a:t>Contraindications</a:t>
            </a:r>
            <a:r>
              <a:rPr lang="en-US" sz="2800" dirty="0"/>
              <a:t> </a:t>
            </a:r>
          </a:p>
          <a:p>
            <a:pPr>
              <a:buFont typeface="Wingdings" pitchFamily="2" charset="2"/>
              <a:buChar char="§"/>
            </a:pPr>
            <a:r>
              <a:rPr lang="en-US" sz="2800" dirty="0"/>
              <a:t>Patient with liver disease</a:t>
            </a:r>
          </a:p>
          <a:p>
            <a:pPr marL="109728" indent="0">
              <a:buNone/>
            </a:pPr>
            <a:r>
              <a:rPr lang="en-US" sz="2800" b="1" u="sng" dirty="0"/>
              <a:t>Side effects</a:t>
            </a:r>
          </a:p>
          <a:p>
            <a:pPr>
              <a:buFont typeface="Wingdings" pitchFamily="2" charset="2"/>
              <a:buChar char="§"/>
            </a:pPr>
            <a:r>
              <a:rPr lang="en-US" sz="2800" b="1" u="sng" dirty="0"/>
              <a:t>Pt may develop arthralgia- </a:t>
            </a:r>
            <a:r>
              <a:rPr lang="en-US" sz="2800" dirty="0" smtClean="0"/>
              <a:t>neurologic </a:t>
            </a:r>
            <a:r>
              <a:rPr lang="en-US" sz="2800" dirty="0"/>
              <a:t>pain on several joints, this may lead to formation of gout.</a:t>
            </a:r>
          </a:p>
          <a:p>
            <a:pPr>
              <a:buFont typeface="Wingdings" pitchFamily="2" charset="2"/>
              <a:buChar char="§"/>
            </a:pPr>
            <a:r>
              <a:rPr lang="en-US" sz="2800" dirty="0"/>
              <a:t>Patient may develop hepatitis evidenced by jaundice</a:t>
            </a:r>
          </a:p>
          <a:p>
            <a:pPr>
              <a:buFont typeface="Wingdings" pitchFamily="2" charset="2"/>
              <a:buChar char="§"/>
            </a:pPr>
            <a:r>
              <a:rPr lang="en-US" sz="2800" dirty="0"/>
              <a:t>Nausea and vomiting</a:t>
            </a:r>
          </a:p>
          <a:p>
            <a:pPr>
              <a:buFont typeface="Wingdings" pitchFamily="2" charset="2"/>
              <a:buChar char="§"/>
            </a:pPr>
            <a:r>
              <a:rPr lang="en-US" sz="2800" dirty="0"/>
              <a:t>Rashes and fever</a:t>
            </a:r>
          </a:p>
          <a:p>
            <a:pPr>
              <a:buFont typeface="Wingdings" pitchFamily="2" charset="2"/>
              <a:buChar char="§"/>
            </a:pPr>
            <a:r>
              <a:rPr lang="en-US" sz="2800" dirty="0"/>
              <a:t>It crosses the meningeal barriers to C.S.F</a:t>
            </a:r>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310759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114300" indent="0">
              <a:buNone/>
            </a:pPr>
            <a:r>
              <a:rPr lang="en-US" i="1" u="sng" dirty="0" smtClean="0"/>
              <a:t>4.enteric coated granules- </a:t>
            </a:r>
            <a:r>
              <a:rPr lang="en-US" dirty="0" smtClean="0"/>
              <a:t>can be put in the capsules and dispensed. Absorption from these granules is low.</a:t>
            </a:r>
          </a:p>
          <a:p>
            <a:pPr marL="114300" indent="0">
              <a:buNone/>
            </a:pPr>
            <a:r>
              <a:rPr lang="en-US" i="1" u="sng" dirty="0" smtClean="0"/>
              <a:t>5.pills-</a:t>
            </a:r>
            <a:r>
              <a:rPr lang="en-US" dirty="0" smtClean="0"/>
              <a:t>are mixture of powdered drug and a liquid. These are rarely used since it has short shelf life.</a:t>
            </a:r>
          </a:p>
          <a:p>
            <a:pPr marL="114300" indent="0">
              <a:buNone/>
            </a:pPr>
            <a:r>
              <a:rPr lang="en-US" i="1" u="sng" dirty="0" smtClean="0"/>
              <a:t>6.powders- </a:t>
            </a:r>
            <a:r>
              <a:rPr lang="en-US" dirty="0" smtClean="0"/>
              <a:t>are single or mixed powders wrapped in a paper/plastic container/bottle and dispensed.</a:t>
            </a:r>
          </a:p>
          <a:p>
            <a:pPr marL="114300" indent="0">
              <a:buNone/>
            </a:pPr>
            <a:r>
              <a:rPr lang="en-US" i="1" u="sng" dirty="0" smtClean="0"/>
              <a:t>7.mixtures</a:t>
            </a:r>
            <a:r>
              <a:rPr lang="en-US" dirty="0" smtClean="0"/>
              <a:t>-liquid preparation meant for internal use. These can be soluble in water or suspension.</a:t>
            </a:r>
          </a:p>
          <a:p>
            <a:pPr marL="114300" indent="0">
              <a:buNone/>
            </a:pPr>
            <a:r>
              <a:rPr lang="en-US" i="1" u="sng" dirty="0" smtClean="0"/>
              <a:t>8.ointments-</a:t>
            </a:r>
            <a:r>
              <a:rPr lang="en-US" dirty="0" smtClean="0"/>
              <a:t>semi solid preparations intended for topical application of skin or mucous membrane.</a:t>
            </a:r>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612177368"/>
      </p:ext>
    </p:extLst>
  </p:cSld>
  <p:clrMapOvr>
    <a:masterClrMapping/>
  </p:clrMapOvr>
  <p:transition spd="slow">
    <p:pull/>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b="1" u="sng" dirty="0"/>
              <a:t>ABBREVIATIONS SHOWING DRUGS REGIMEN</a:t>
            </a:r>
          </a:p>
          <a:p>
            <a:pPr marL="109728" indent="0">
              <a:buNone/>
            </a:pPr>
            <a:r>
              <a:rPr lang="en-US" sz="2800" b="1" dirty="0"/>
              <a:t>2RHZE4EH  OR  2RHZ4EH</a:t>
            </a:r>
          </a:p>
          <a:p>
            <a:pPr marL="109728" indent="0">
              <a:buNone/>
            </a:pPr>
            <a:r>
              <a:rPr lang="en-US" sz="2800" dirty="0"/>
              <a:t>Relapse – </a:t>
            </a:r>
            <a:r>
              <a:rPr lang="en-US" sz="2800" b="1" dirty="0"/>
              <a:t>2SRHZE+5ERH</a:t>
            </a:r>
          </a:p>
          <a:p>
            <a:pPr marL="109728" indent="0">
              <a:buNone/>
            </a:pPr>
            <a:r>
              <a:rPr lang="en-US" sz="2800" b="1" dirty="0"/>
              <a:t>R</a:t>
            </a:r>
            <a:r>
              <a:rPr lang="en-US" sz="2800" dirty="0"/>
              <a:t>-Rifampicin</a:t>
            </a:r>
          </a:p>
          <a:p>
            <a:pPr marL="109728" indent="0">
              <a:buNone/>
            </a:pPr>
            <a:r>
              <a:rPr lang="en-US" sz="2800" b="1" dirty="0"/>
              <a:t>H</a:t>
            </a:r>
            <a:r>
              <a:rPr lang="en-US" sz="2800" dirty="0"/>
              <a:t>-Isoniazid</a:t>
            </a:r>
          </a:p>
          <a:p>
            <a:pPr marL="109728" indent="0">
              <a:buNone/>
            </a:pPr>
            <a:r>
              <a:rPr lang="en-US" sz="2800" b="1" dirty="0"/>
              <a:t>Z</a:t>
            </a:r>
            <a:r>
              <a:rPr lang="en-US" sz="2800" dirty="0"/>
              <a:t>-Pyrazinamide</a:t>
            </a:r>
          </a:p>
          <a:p>
            <a:pPr marL="109728" indent="0">
              <a:buNone/>
            </a:pPr>
            <a:r>
              <a:rPr lang="en-US" sz="2800" b="1" dirty="0"/>
              <a:t>E</a:t>
            </a:r>
            <a:r>
              <a:rPr lang="en-US" sz="2800" dirty="0"/>
              <a:t>-</a:t>
            </a:r>
            <a:r>
              <a:rPr lang="en-US" sz="2800" dirty="0" err="1"/>
              <a:t>Ethambutal</a:t>
            </a:r>
            <a:r>
              <a:rPr lang="en-US" sz="2800" dirty="0"/>
              <a:t> </a:t>
            </a:r>
          </a:p>
          <a:p>
            <a:pPr marL="109728" indent="0">
              <a:buNone/>
            </a:pPr>
            <a:r>
              <a:rPr lang="en-US" sz="2800" b="1" dirty="0"/>
              <a:t>S</a:t>
            </a:r>
            <a:r>
              <a:rPr lang="en-US" sz="2800" dirty="0"/>
              <a:t>-Streptomycin</a:t>
            </a:r>
          </a:p>
          <a:p>
            <a:pPr marL="109728" indent="0">
              <a:buNone/>
            </a:pPr>
            <a:r>
              <a:rPr lang="en-US" sz="2800" dirty="0" smtClean="0"/>
              <a:t>Are in  </a:t>
            </a:r>
            <a:r>
              <a:rPr lang="en-US" sz="2800" dirty="0"/>
              <a:t>fixed drug combination(FDC)….a tablets with more than one drugs combined</a:t>
            </a:r>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304526329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109728" indent="0">
              <a:buNone/>
            </a:pPr>
            <a:r>
              <a:rPr lang="en-US" dirty="0" smtClean="0"/>
              <a:t>Substances that interfere with coagulation of blood(clotting) –review notes on clotting factor.</a:t>
            </a:r>
          </a:p>
          <a:p>
            <a:pPr marL="109728" indent="0">
              <a:buNone/>
            </a:pPr>
            <a:r>
              <a:rPr lang="en-US" sz="3500" b="1" u="sng" dirty="0" smtClean="0"/>
              <a:t>COMMON ANTI -COAGULANTS</a:t>
            </a:r>
          </a:p>
          <a:p>
            <a:pPr marL="109728" indent="0">
              <a:buNone/>
            </a:pPr>
            <a:r>
              <a:rPr lang="en-US" sz="4000" b="1" u="sng" dirty="0" smtClean="0"/>
              <a:t>1.HEPARINE</a:t>
            </a:r>
            <a:endParaRPr lang="en-US" sz="4000" dirty="0" smtClean="0"/>
          </a:p>
          <a:p>
            <a:pPr marL="109728" indent="0">
              <a:buNone/>
            </a:pPr>
            <a:r>
              <a:rPr lang="en-US" dirty="0" smtClean="0"/>
              <a:t>Obtained from animal source not absorbed orally from GIT so its given </a:t>
            </a:r>
            <a:r>
              <a:rPr lang="en-US" dirty="0" err="1" smtClean="0"/>
              <a:t>i.m</a:t>
            </a:r>
            <a:r>
              <a:rPr lang="en-US" dirty="0" smtClean="0"/>
              <a:t> or i.v and </a:t>
            </a:r>
            <a:r>
              <a:rPr lang="en-US" dirty="0" err="1" smtClean="0"/>
              <a:t>s.c</a:t>
            </a:r>
            <a:endParaRPr lang="en-US" dirty="0" smtClean="0"/>
          </a:p>
          <a:p>
            <a:pPr marL="109728" indent="0">
              <a:buNone/>
            </a:pPr>
            <a:r>
              <a:rPr lang="en-US" b="1" u="sng" dirty="0" smtClean="0"/>
              <a:t>Mode of action</a:t>
            </a:r>
          </a:p>
          <a:p>
            <a:pPr>
              <a:buFont typeface="Wingdings" pitchFamily="2" charset="2"/>
              <a:buChar char="Ø"/>
            </a:pPr>
            <a:r>
              <a:rPr lang="en-US" dirty="0" smtClean="0"/>
              <a:t>Its action in clotting mechanism is multiple and complicated. But its main action is to prolong clotting time.</a:t>
            </a:r>
          </a:p>
          <a:p>
            <a:pPr>
              <a:buFont typeface="Wingdings" pitchFamily="2" charset="2"/>
              <a:buChar char="Ø"/>
            </a:pPr>
            <a:r>
              <a:rPr lang="en-US" dirty="0" smtClean="0"/>
              <a:t>Its effects are seen 1-2 minutes after administration but clears within few hours</a:t>
            </a:r>
          </a:p>
          <a:p>
            <a:pPr marL="109728" indent="0">
              <a:buNone/>
            </a:pPr>
            <a:r>
              <a:rPr lang="en-US" b="1" u="sng" dirty="0" smtClean="0"/>
              <a:t>Indications</a:t>
            </a:r>
          </a:p>
          <a:p>
            <a:pPr marL="681228" indent="-571500">
              <a:buFont typeface="+mj-lt"/>
              <a:buAutoNum type="romanUcPeriod"/>
            </a:pPr>
            <a:r>
              <a:rPr lang="en-US" dirty="0" smtClean="0"/>
              <a:t>Venous thrombosis</a:t>
            </a:r>
          </a:p>
          <a:p>
            <a:pPr marL="681228" indent="-571500">
              <a:buFont typeface="+mj-lt"/>
              <a:buAutoNum type="romanUcPeriod"/>
            </a:pPr>
            <a:r>
              <a:rPr lang="en-US" dirty="0" err="1" smtClean="0"/>
              <a:t>Pts</a:t>
            </a:r>
            <a:r>
              <a:rPr lang="en-US" dirty="0" smtClean="0"/>
              <a:t> undergoing cardiovascular surgery</a:t>
            </a:r>
          </a:p>
          <a:p>
            <a:pPr marL="681228" indent="-571500">
              <a:buFont typeface="+mj-lt"/>
              <a:buAutoNum type="romanUcPeriod"/>
            </a:pPr>
            <a:r>
              <a:rPr lang="en-US" dirty="0" smtClean="0"/>
              <a:t>Idiopathic pulmonary hypertension</a:t>
            </a:r>
          </a:p>
        </p:txBody>
      </p:sp>
      <p:sp>
        <p:nvSpPr>
          <p:cNvPr id="3" name="Title 2"/>
          <p:cNvSpPr>
            <a:spLocks noGrp="1"/>
          </p:cNvSpPr>
          <p:nvPr>
            <p:ph type="title"/>
          </p:nvPr>
        </p:nvSpPr>
        <p:spPr/>
        <p:txBody>
          <a:bodyPr/>
          <a:lstStyle/>
          <a:p>
            <a:r>
              <a:rPr lang="en-US" dirty="0" smtClean="0"/>
              <a:t>ANTI-COAGULANTS</a:t>
            </a:r>
            <a:endParaRPr lang="en-US" dirty="0"/>
          </a:p>
        </p:txBody>
      </p:sp>
    </p:spTree>
    <p:extLst>
      <p:ext uri="{BB962C8B-B14F-4D97-AF65-F5344CB8AC3E}">
        <p14:creationId xmlns:p14="http://schemas.microsoft.com/office/powerpoint/2010/main" val="3880827156"/>
      </p:ext>
    </p:extLst>
  </p:cSld>
  <p:clrMapOvr>
    <a:masterClrMapping/>
  </p:clrMapOvr>
  <p:transition spd="slow">
    <p:pull/>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buNone/>
            </a:pPr>
            <a:r>
              <a:rPr lang="en-US" b="1" u="sng" dirty="0"/>
              <a:t>Contraindications</a:t>
            </a:r>
            <a:endParaRPr lang="en-US" dirty="0"/>
          </a:p>
          <a:p>
            <a:pPr marL="681228" indent="-571500">
              <a:buFont typeface="+mj-lt"/>
              <a:buAutoNum type="romanUcPeriod"/>
            </a:pPr>
            <a:r>
              <a:rPr lang="en-US" dirty="0"/>
              <a:t>Hemophilia and other hemorrhagic disorders</a:t>
            </a:r>
          </a:p>
          <a:p>
            <a:pPr marL="681228" indent="-571500">
              <a:buFont typeface="+mj-lt"/>
              <a:buAutoNum type="romanUcPeriod"/>
            </a:pPr>
            <a:r>
              <a:rPr lang="en-US" dirty="0"/>
              <a:t>Peptic ulcers</a:t>
            </a:r>
          </a:p>
          <a:p>
            <a:pPr marL="681228" indent="-571500">
              <a:buFont typeface="+mj-lt"/>
              <a:buAutoNum type="romanUcPeriod"/>
            </a:pPr>
            <a:r>
              <a:rPr lang="en-US" dirty="0"/>
              <a:t>Cerebral </a:t>
            </a:r>
            <a:r>
              <a:rPr lang="en-US" dirty="0" smtClean="0"/>
              <a:t>aneurysm- weak area in the </a:t>
            </a:r>
            <a:r>
              <a:rPr lang="en-US" smtClean="0"/>
              <a:t>blood vessels</a:t>
            </a:r>
            <a:endParaRPr lang="en-US" dirty="0"/>
          </a:p>
          <a:p>
            <a:pPr marL="681228" indent="-571500">
              <a:buFont typeface="+mj-lt"/>
              <a:buAutoNum type="romanUcPeriod"/>
            </a:pPr>
            <a:r>
              <a:rPr lang="en-US" dirty="0"/>
              <a:t>Recent surgery of eye</a:t>
            </a:r>
          </a:p>
          <a:p>
            <a:pPr marL="681228" indent="-571500">
              <a:buFont typeface="+mj-lt"/>
              <a:buAutoNum type="romanUcPeriod"/>
            </a:pPr>
            <a:r>
              <a:rPr lang="en-US" dirty="0"/>
              <a:t>History of heparin hypersensitivity</a:t>
            </a:r>
          </a:p>
          <a:p>
            <a:pPr marL="109728" indent="0">
              <a:buNone/>
            </a:pPr>
            <a:r>
              <a:rPr lang="en-US" b="1" u="sng" dirty="0"/>
              <a:t>Dose </a:t>
            </a:r>
          </a:p>
          <a:p>
            <a:pPr>
              <a:buFont typeface="Wingdings" pitchFamily="2" charset="2"/>
              <a:buChar char="Ø"/>
            </a:pPr>
            <a:r>
              <a:rPr lang="en-US" dirty="0"/>
              <a:t>Used in the beginning of anticoagulant treatment because of its rapid  action</a:t>
            </a:r>
          </a:p>
          <a:p>
            <a:pPr>
              <a:buFont typeface="Wingdings" pitchFamily="2" charset="2"/>
              <a:buChar char="Ø"/>
            </a:pPr>
            <a:r>
              <a:rPr lang="en-US" dirty="0"/>
              <a:t>Continuous </a:t>
            </a:r>
            <a:r>
              <a:rPr lang="en-US" dirty="0" err="1"/>
              <a:t>i.v</a:t>
            </a:r>
            <a:r>
              <a:rPr lang="en-US" dirty="0"/>
              <a:t> or intermittent </a:t>
            </a:r>
            <a:r>
              <a:rPr lang="en-US" dirty="0" err="1"/>
              <a:t>i.v</a:t>
            </a:r>
            <a:r>
              <a:rPr lang="en-US" dirty="0"/>
              <a:t> in 6hrs interval.</a:t>
            </a:r>
          </a:p>
          <a:p>
            <a:pPr>
              <a:buFont typeface="Wingdings" pitchFamily="2" charset="2"/>
              <a:buChar char="Ø"/>
            </a:pPr>
            <a:r>
              <a:rPr lang="en-US" dirty="0" err="1"/>
              <a:t>i.V</a:t>
            </a:r>
            <a:r>
              <a:rPr lang="en-US" dirty="0"/>
              <a:t> dose -25,000-30,000 units/24hrs given in 5%dextrose</a:t>
            </a:r>
          </a:p>
          <a:p>
            <a:pPr>
              <a:buFont typeface="Wingdings" pitchFamily="2" charset="2"/>
              <a:buChar char="Ø"/>
            </a:pPr>
            <a:r>
              <a:rPr lang="en-US" dirty="0"/>
              <a:t>For intermittent </a:t>
            </a:r>
            <a:r>
              <a:rPr lang="en-US" dirty="0" err="1"/>
              <a:t>i.v</a:t>
            </a:r>
            <a:r>
              <a:rPr lang="en-US" dirty="0"/>
              <a:t> give 10,000 units 6hrly</a:t>
            </a:r>
          </a:p>
          <a:p>
            <a:pPr>
              <a:buFont typeface="Wingdings" pitchFamily="2" charset="2"/>
              <a:buChar char="Ø"/>
            </a:pPr>
            <a:r>
              <a:rPr lang="en-US" dirty="0"/>
              <a:t>For prevention of thrombosis give 5000 units s/c B.D on the abdominal wall. Then apply pressure for 5 minutes on the site of injection</a:t>
            </a:r>
          </a:p>
          <a:p>
            <a:pPr>
              <a:buFont typeface="Wingdings" pitchFamily="2" charset="2"/>
              <a:buChar char="Ø"/>
            </a:pPr>
            <a:endParaRPr lang="en-US" dirty="0"/>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147136509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r>
              <a:rPr lang="en-US" b="1" u="sng" dirty="0" smtClean="0"/>
              <a:t>Side effects</a:t>
            </a:r>
          </a:p>
          <a:p>
            <a:pPr>
              <a:buFont typeface="Wingdings" pitchFamily="2" charset="2"/>
              <a:buChar char="Ø"/>
            </a:pPr>
            <a:r>
              <a:rPr lang="en-US" dirty="0" smtClean="0"/>
              <a:t>Hemorrhage due to over dose- haematuria,then give antidotes of heparin which is </a:t>
            </a:r>
            <a:r>
              <a:rPr lang="en-US" b="1" i="1" u="sng" dirty="0" smtClean="0"/>
              <a:t>protamine</a:t>
            </a:r>
            <a:endParaRPr lang="en-US" dirty="0" smtClean="0"/>
          </a:p>
          <a:p>
            <a:pPr>
              <a:buFont typeface="Wingdings" pitchFamily="2" charset="2"/>
              <a:buChar char="Ø"/>
            </a:pPr>
            <a:r>
              <a:rPr lang="en-US" dirty="0" smtClean="0"/>
              <a:t>Brandycardia</a:t>
            </a:r>
          </a:p>
          <a:p>
            <a:pPr>
              <a:buFont typeface="Wingdings" pitchFamily="2" charset="2"/>
              <a:buChar char="Ø"/>
            </a:pPr>
            <a:r>
              <a:rPr lang="en-US" dirty="0" smtClean="0"/>
              <a:t>Thrombocytopenia</a:t>
            </a:r>
          </a:p>
          <a:p>
            <a:pPr>
              <a:buFont typeface="Wingdings" pitchFamily="2" charset="2"/>
              <a:buChar char="Ø"/>
            </a:pPr>
            <a:r>
              <a:rPr lang="en-US" dirty="0" smtClean="0"/>
              <a:t>Osteoporosis</a:t>
            </a:r>
          </a:p>
          <a:p>
            <a:pPr>
              <a:buFont typeface="Wingdings" pitchFamily="2" charset="2"/>
              <a:buChar char="Ø"/>
            </a:pPr>
            <a:r>
              <a:rPr lang="en-US" dirty="0" smtClean="0"/>
              <a:t>Alopecia</a:t>
            </a:r>
          </a:p>
          <a:p>
            <a:pPr marL="109728" indent="0">
              <a:buNone/>
            </a:pPr>
            <a:r>
              <a:rPr lang="en-US" b="1" u="sng" dirty="0" smtClean="0"/>
              <a:t>NB: </a:t>
            </a:r>
            <a:r>
              <a:rPr lang="en-US" dirty="0"/>
              <a:t>T</a:t>
            </a:r>
            <a:r>
              <a:rPr lang="en-US" dirty="0" smtClean="0"/>
              <a:t>o prevent side effects intervals between heparin process should not exceed 6hrs</a:t>
            </a:r>
          </a:p>
          <a:p>
            <a:pPr>
              <a:buFont typeface="Wingdings" pitchFamily="2" charset="2"/>
              <a:buChar char="Ø"/>
            </a:pPr>
            <a:r>
              <a:rPr lang="en-US" dirty="0" smtClean="0"/>
              <a:t>Check prothrombin clotting before heparin administration</a:t>
            </a:r>
          </a:p>
          <a:p>
            <a:pPr>
              <a:buFont typeface="Wingdings" pitchFamily="2" charset="2"/>
              <a:buChar char="Ø"/>
            </a:pPr>
            <a:r>
              <a:rPr lang="en-US" dirty="0" smtClean="0"/>
              <a:t>Heparin antagonizes vitamin K</a:t>
            </a:r>
          </a:p>
          <a:p>
            <a:pPr>
              <a:buFont typeface="Wingdings" pitchFamily="2" charset="2"/>
              <a:buChar char="Ø"/>
            </a:pPr>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911558751"/>
      </p:ext>
    </p:extLst>
  </p:cSld>
  <p:clrMapOvr>
    <a:masterClrMapping/>
  </p:clrMapOvr>
  <p:transition spd="slow">
    <p:pull/>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US" b="1" u="sng" dirty="0" smtClean="0"/>
              <a:t>2.WARFARIN</a:t>
            </a:r>
          </a:p>
          <a:p>
            <a:pPr>
              <a:buFont typeface="Wingdings" pitchFamily="2" charset="2"/>
              <a:buChar char="Ø"/>
            </a:pPr>
            <a:r>
              <a:rPr lang="en-US" dirty="0" smtClean="0"/>
              <a:t>Its effective orally compared to heparin</a:t>
            </a:r>
          </a:p>
          <a:p>
            <a:pPr>
              <a:buFont typeface="Wingdings" pitchFamily="2" charset="2"/>
              <a:buChar char="Ø"/>
            </a:pPr>
            <a:r>
              <a:rPr lang="en-US" dirty="0" smtClean="0"/>
              <a:t>It interferes with factors concerned with conversion of prothrombin to thrombin</a:t>
            </a:r>
          </a:p>
          <a:p>
            <a:pPr>
              <a:buFont typeface="Wingdings" pitchFamily="2" charset="2"/>
              <a:buChar char="Ø"/>
            </a:pPr>
            <a:r>
              <a:rPr lang="en-US" dirty="0" smtClean="0"/>
              <a:t>Metabolized in the liver</a:t>
            </a:r>
          </a:p>
          <a:p>
            <a:pPr marL="109728" indent="0">
              <a:buNone/>
            </a:pPr>
            <a:r>
              <a:rPr lang="en-US" b="1" u="sng" dirty="0" smtClean="0"/>
              <a:t>Contraindications</a:t>
            </a:r>
          </a:p>
          <a:p>
            <a:pPr marL="681228" indent="-571500">
              <a:buFont typeface="+mj-lt"/>
              <a:buAutoNum type="romanUcPeriod"/>
            </a:pPr>
            <a:r>
              <a:rPr lang="en-US" dirty="0" smtClean="0"/>
              <a:t>Liver disease</a:t>
            </a:r>
          </a:p>
          <a:p>
            <a:pPr marL="681228" indent="-571500">
              <a:buFont typeface="+mj-lt"/>
              <a:buAutoNum type="romanUcPeriod"/>
            </a:pPr>
            <a:r>
              <a:rPr lang="en-US" dirty="0" smtClean="0"/>
              <a:t>Active peptic ulcer</a:t>
            </a:r>
          </a:p>
          <a:p>
            <a:pPr marL="681228" indent="-571500">
              <a:buFont typeface="+mj-lt"/>
              <a:buAutoNum type="romanUcPeriod"/>
            </a:pPr>
            <a:r>
              <a:rPr lang="en-US" dirty="0" smtClean="0"/>
              <a:t>Pregnancy</a:t>
            </a:r>
          </a:p>
          <a:p>
            <a:pPr marL="109728" indent="0">
              <a:buNone/>
            </a:pPr>
            <a:r>
              <a:rPr lang="en-US" b="1" u="sng" dirty="0" smtClean="0"/>
              <a:t>NB:</a:t>
            </a:r>
            <a:r>
              <a:rPr lang="en-US" dirty="0" smtClean="0"/>
              <a:t> barbiturates reduces the actions of salicytes, phenytoin butazone and liquid paraffin</a:t>
            </a:r>
          </a:p>
          <a:p>
            <a:pPr marL="109728" indent="0">
              <a:buNone/>
            </a:pPr>
            <a:endParaRPr lang="en-US" b="1" u="sng" dirty="0" smtClean="0"/>
          </a:p>
          <a:p>
            <a:pPr marL="109728" indent="0">
              <a:buNone/>
            </a:pPr>
            <a:endParaRPr lang="en-US" dirty="0" smtClean="0"/>
          </a:p>
          <a:p>
            <a:pPr>
              <a:buFont typeface="Wingdings" pitchFamily="2" charset="2"/>
              <a:buChar char="Ø"/>
            </a:pPr>
            <a:endParaRPr lang="en-US" dirty="0" smtClean="0"/>
          </a:p>
          <a:p>
            <a:pPr marL="109728" indent="0">
              <a:buNone/>
            </a:pPr>
            <a:endParaRPr lang="en-US" dirty="0" smtClean="0"/>
          </a:p>
          <a:p>
            <a:pPr marL="109728" indent="0">
              <a:buNone/>
            </a:pPr>
            <a:endParaRPr lang="en-US" dirty="0" smtClean="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403765461"/>
      </p:ext>
    </p:extLst>
  </p:cSld>
  <p:clrMapOvr>
    <a:masterClrMapping/>
  </p:clrMapOvr>
  <p:transition spd="slow">
    <p:pull/>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b="1" u="sng" dirty="0"/>
              <a:t>Dose: </a:t>
            </a:r>
            <a:r>
              <a:rPr lang="en-US" dirty="0"/>
              <a:t>initial adult dose 9mg/daily od × 3/7</a:t>
            </a:r>
            <a:r>
              <a:rPr lang="en-US" b="1" u="sng" dirty="0"/>
              <a:t> </a:t>
            </a:r>
          </a:p>
          <a:p>
            <a:pPr>
              <a:buFont typeface="Wingdings" pitchFamily="2" charset="2"/>
              <a:buChar char="Ø"/>
            </a:pPr>
            <a:r>
              <a:rPr lang="en-US" dirty="0"/>
              <a:t>Give smaller dose the older age</a:t>
            </a:r>
            <a:r>
              <a:rPr lang="en-US" dirty="0" smtClean="0"/>
              <a:t>, malnourished, </a:t>
            </a:r>
            <a:r>
              <a:rPr lang="en-US" dirty="0" err="1" smtClean="0"/>
              <a:t>pts</a:t>
            </a:r>
            <a:r>
              <a:rPr lang="en-US" dirty="0" smtClean="0"/>
              <a:t> </a:t>
            </a:r>
            <a:r>
              <a:rPr lang="en-US" dirty="0"/>
              <a:t>with heart failure</a:t>
            </a:r>
          </a:p>
          <a:p>
            <a:pPr>
              <a:buFont typeface="Wingdings" pitchFamily="2" charset="2"/>
              <a:buChar char="Ø"/>
            </a:pPr>
            <a:r>
              <a:rPr lang="en-US" dirty="0"/>
              <a:t>Check prothrombin time before giving the dose routinely</a:t>
            </a:r>
          </a:p>
          <a:p>
            <a:pPr>
              <a:buFont typeface="Wingdings" pitchFamily="2" charset="2"/>
              <a:buChar char="Ø"/>
            </a:pPr>
            <a:r>
              <a:rPr lang="en-US" dirty="0"/>
              <a:t>The prothrombin  time should be ×2(twice the normal)=8-20minutes</a:t>
            </a:r>
          </a:p>
          <a:p>
            <a:pPr>
              <a:buFont typeface="Wingdings" pitchFamily="2" charset="2"/>
              <a:buChar char="Ø"/>
            </a:pPr>
            <a:r>
              <a:rPr lang="en-US" dirty="0"/>
              <a:t>Dose should gradually increased from 9mg </a:t>
            </a:r>
            <a:r>
              <a:rPr lang="en-US" dirty="0" smtClean="0"/>
              <a:t>od.</a:t>
            </a:r>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11018302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US" b="1" u="sng" dirty="0" smtClean="0"/>
              <a:t>CLASSIFICATIONS OF ANTIBIOTICS ON THE BASIS OF THEIR MOLECULAR  STRUCTURES.</a:t>
            </a:r>
          </a:p>
          <a:p>
            <a:pPr marL="681228" indent="-571500">
              <a:buFont typeface="+mj-lt"/>
              <a:buAutoNum type="romanUcPeriod"/>
            </a:pPr>
            <a:r>
              <a:rPr lang="en-US" dirty="0" smtClean="0"/>
              <a:t>Beta – lactam antibiotics-</a:t>
            </a:r>
            <a:r>
              <a:rPr lang="en-US" dirty="0" err="1" smtClean="0"/>
              <a:t>e.g</a:t>
            </a:r>
            <a:r>
              <a:rPr lang="en-US" dirty="0" smtClean="0"/>
              <a:t> </a:t>
            </a:r>
            <a:r>
              <a:rPr lang="en-US" dirty="0" err="1" smtClean="0"/>
              <a:t>penicillins</a:t>
            </a:r>
            <a:r>
              <a:rPr lang="en-US" dirty="0" smtClean="0"/>
              <a:t>, </a:t>
            </a:r>
            <a:r>
              <a:rPr lang="en-US" dirty="0" err="1" smtClean="0"/>
              <a:t>cephalosporins</a:t>
            </a:r>
            <a:endParaRPr lang="en-US" dirty="0" smtClean="0"/>
          </a:p>
          <a:p>
            <a:pPr marL="681228" indent="-571500">
              <a:buFont typeface="+mj-lt"/>
              <a:buAutoNum type="romanUcPeriod"/>
            </a:pPr>
            <a:r>
              <a:rPr lang="en-US" dirty="0" smtClean="0"/>
              <a:t>Tetracycline and </a:t>
            </a:r>
            <a:r>
              <a:rPr lang="en-US" dirty="0" err="1" smtClean="0"/>
              <a:t>chloramphenical</a:t>
            </a:r>
            <a:r>
              <a:rPr lang="en-US" dirty="0" smtClean="0"/>
              <a:t> (broad spectrum antibiotics)</a:t>
            </a:r>
          </a:p>
          <a:p>
            <a:pPr marL="681228" indent="-571500">
              <a:buFont typeface="+mj-lt"/>
              <a:buAutoNum type="romanUcPeriod"/>
            </a:pPr>
            <a:r>
              <a:rPr lang="en-US" dirty="0" smtClean="0"/>
              <a:t>Aminoglycosides-</a:t>
            </a:r>
            <a:r>
              <a:rPr lang="en-US" dirty="0" err="1" smtClean="0"/>
              <a:t>e.g</a:t>
            </a:r>
            <a:r>
              <a:rPr lang="en-US" dirty="0" smtClean="0"/>
              <a:t> streptomycin,kanamycin,neomycin,gentamycin,tobramycin,amikacin,netilmicin</a:t>
            </a:r>
          </a:p>
          <a:p>
            <a:pPr marL="681228" indent="-571500">
              <a:buFont typeface="+mj-lt"/>
              <a:buAutoNum type="romanUcPeriod"/>
            </a:pPr>
            <a:r>
              <a:rPr lang="en-US" dirty="0" smtClean="0"/>
              <a:t>Macrolides- </a:t>
            </a:r>
            <a:r>
              <a:rPr lang="en-US" dirty="0" err="1" smtClean="0"/>
              <a:t>e.g</a:t>
            </a:r>
            <a:r>
              <a:rPr lang="en-US" dirty="0" smtClean="0"/>
              <a:t> erythromycin, clarithromycin, </a:t>
            </a:r>
            <a:r>
              <a:rPr lang="en-US" dirty="0" err="1" smtClean="0"/>
              <a:t>zithromycin</a:t>
            </a:r>
            <a:endParaRPr lang="en-US" dirty="0" smtClean="0"/>
          </a:p>
          <a:p>
            <a:pPr marL="681228" indent="-571500">
              <a:buFont typeface="+mj-lt"/>
              <a:buAutoNum type="romanUcPeriod"/>
            </a:pPr>
            <a:r>
              <a:rPr lang="en-US" dirty="0" smtClean="0"/>
              <a:t>Polypeptides- </a:t>
            </a:r>
            <a:r>
              <a:rPr lang="en-US" dirty="0" err="1" smtClean="0"/>
              <a:t>e.g</a:t>
            </a:r>
            <a:r>
              <a:rPr lang="en-US" dirty="0" smtClean="0"/>
              <a:t> polymyxin, </a:t>
            </a:r>
            <a:r>
              <a:rPr lang="en-US" dirty="0" err="1" smtClean="0"/>
              <a:t>colistin</a:t>
            </a:r>
            <a:r>
              <a:rPr lang="en-US" dirty="0" smtClean="0"/>
              <a:t>, </a:t>
            </a:r>
            <a:r>
              <a:rPr lang="en-US" dirty="0" err="1" smtClean="0"/>
              <a:t>bactracin</a:t>
            </a:r>
            <a:endParaRPr lang="en-US" dirty="0"/>
          </a:p>
        </p:txBody>
      </p:sp>
      <p:sp>
        <p:nvSpPr>
          <p:cNvPr id="3" name="Title 2"/>
          <p:cNvSpPr>
            <a:spLocks noGrp="1"/>
          </p:cNvSpPr>
          <p:nvPr>
            <p:ph type="title"/>
          </p:nvPr>
        </p:nvSpPr>
        <p:spPr/>
        <p:txBody>
          <a:bodyPr/>
          <a:lstStyle/>
          <a:p>
            <a:r>
              <a:rPr lang="en-US" b="0" u="sng" dirty="0" smtClean="0"/>
              <a:t>ANTI - BACTERIAL</a:t>
            </a:r>
            <a:endParaRPr lang="en-US" b="0" u="sng" dirty="0"/>
          </a:p>
        </p:txBody>
      </p:sp>
    </p:spTree>
    <p:extLst>
      <p:ext uri="{BB962C8B-B14F-4D97-AF65-F5344CB8AC3E}">
        <p14:creationId xmlns:p14="http://schemas.microsoft.com/office/powerpoint/2010/main" val="311110784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Font typeface="Wingdings" pitchFamily="2" charset="2"/>
              <a:buChar char="Ø"/>
            </a:pPr>
            <a:r>
              <a:rPr lang="en-US" dirty="0" smtClean="0"/>
              <a:t>Inhibition of cell wall synthesis.</a:t>
            </a:r>
          </a:p>
          <a:p>
            <a:pPr marL="109728" indent="0">
              <a:buNone/>
            </a:pPr>
            <a:r>
              <a:rPr lang="en-US" dirty="0"/>
              <a:t> </a:t>
            </a:r>
            <a:r>
              <a:rPr lang="en-US" dirty="0" smtClean="0"/>
              <a:t> beta-lactams</a:t>
            </a:r>
          </a:p>
          <a:p>
            <a:pPr marL="109728" indent="0">
              <a:buNone/>
            </a:pPr>
            <a:r>
              <a:rPr lang="en-US" dirty="0"/>
              <a:t> </a:t>
            </a:r>
            <a:r>
              <a:rPr lang="en-US" dirty="0" smtClean="0"/>
              <a:t>  e.g. </a:t>
            </a:r>
            <a:r>
              <a:rPr lang="en-US" dirty="0" err="1" smtClean="0"/>
              <a:t>clavulic</a:t>
            </a:r>
            <a:r>
              <a:rPr lang="en-US" dirty="0" smtClean="0"/>
              <a:t> acid</a:t>
            </a:r>
          </a:p>
          <a:p>
            <a:pPr>
              <a:buFont typeface="Wingdings" pitchFamily="2" charset="2"/>
              <a:buChar char="Ø"/>
            </a:pPr>
            <a:r>
              <a:rPr lang="en-US" dirty="0" smtClean="0"/>
              <a:t>Inhibition of protein synthesis e.g. gentamycin, tetracycline, macrolides</a:t>
            </a:r>
          </a:p>
          <a:p>
            <a:pPr>
              <a:buFont typeface="Wingdings" pitchFamily="2" charset="2"/>
              <a:buChar char="Ø"/>
            </a:pPr>
            <a:r>
              <a:rPr lang="en-US" dirty="0"/>
              <a:t> </a:t>
            </a:r>
            <a:r>
              <a:rPr lang="en-US" dirty="0" smtClean="0"/>
              <a:t>inhibition of nucleic acid synthesis e.g. sulphonamides.</a:t>
            </a:r>
          </a:p>
          <a:p>
            <a:pPr>
              <a:buFont typeface="Wingdings" pitchFamily="2" charset="2"/>
              <a:buChar char="Ø"/>
            </a:pPr>
            <a:r>
              <a:rPr lang="en-US" dirty="0" smtClean="0"/>
              <a:t>Quinolone- e.g. ciprofloxacin – acts by preventing DNA replication.</a:t>
            </a:r>
          </a:p>
          <a:p>
            <a:pPr>
              <a:buFont typeface="Wingdings" pitchFamily="2" charset="2"/>
              <a:buChar char="Ø"/>
            </a:pPr>
            <a:r>
              <a:rPr lang="en-US" dirty="0" smtClean="0"/>
              <a:t>Azoles- e.g. metronidazole- they act by the production of short lived intermediate compound which are toxic to DNA of sensitive organisms.</a:t>
            </a:r>
            <a:endParaRPr lang="en-US" dirty="0"/>
          </a:p>
        </p:txBody>
      </p:sp>
      <p:sp>
        <p:nvSpPr>
          <p:cNvPr id="3" name="Title 2"/>
          <p:cNvSpPr>
            <a:spLocks noGrp="1"/>
          </p:cNvSpPr>
          <p:nvPr>
            <p:ph type="title"/>
          </p:nvPr>
        </p:nvSpPr>
        <p:spPr>
          <a:xfrm>
            <a:off x="457200" y="381000"/>
            <a:ext cx="8229600" cy="1143000"/>
          </a:xfrm>
        </p:spPr>
        <p:txBody>
          <a:bodyPr>
            <a:normAutofit fontScale="90000"/>
          </a:bodyPr>
          <a:lstStyle/>
          <a:p>
            <a:r>
              <a:rPr lang="en-US" b="0" u="sng" dirty="0" smtClean="0">
                <a:effectLst/>
              </a:rPr>
              <a:t>MODE OF ACTIONS OF ANTIBIOTICS</a:t>
            </a:r>
            <a:endParaRPr lang="en-US" b="0" u="sng" dirty="0">
              <a:effectLst/>
            </a:endParaRPr>
          </a:p>
        </p:txBody>
      </p:sp>
    </p:spTree>
    <p:extLst>
      <p:ext uri="{BB962C8B-B14F-4D97-AF65-F5344CB8AC3E}">
        <p14:creationId xmlns:p14="http://schemas.microsoft.com/office/powerpoint/2010/main" val="16587764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US" b="1" u="sng" smtClean="0"/>
              <a:t>1.Benzyl </a:t>
            </a:r>
            <a:r>
              <a:rPr lang="en-US" b="1" u="sng" dirty="0" smtClean="0"/>
              <a:t>penicillin</a:t>
            </a:r>
          </a:p>
          <a:p>
            <a:pPr marL="109728" indent="0">
              <a:buNone/>
            </a:pPr>
            <a:r>
              <a:rPr lang="en-US" b="1" u="sng" dirty="0" smtClean="0"/>
              <a:t>Class:</a:t>
            </a:r>
            <a:r>
              <a:rPr lang="en-US" dirty="0" smtClean="0"/>
              <a:t>  penicillin</a:t>
            </a:r>
          </a:p>
          <a:p>
            <a:pPr marL="109728" indent="0">
              <a:buNone/>
            </a:pPr>
            <a:r>
              <a:rPr lang="en-US" b="1" u="sng" dirty="0" smtClean="0"/>
              <a:t>Indications</a:t>
            </a:r>
          </a:p>
          <a:p>
            <a:pPr marL="109728" indent="0">
              <a:buNone/>
            </a:pPr>
            <a:r>
              <a:rPr lang="en-US" dirty="0" smtClean="0"/>
              <a:t>Treatment of pneumococcal ,endocarditis</a:t>
            </a:r>
          </a:p>
          <a:p>
            <a:pPr marL="109728" indent="0">
              <a:buNone/>
            </a:pPr>
            <a:r>
              <a:rPr lang="en-US" dirty="0" smtClean="0"/>
              <a:t>Treatment of meningococcal meningitis/</a:t>
            </a:r>
            <a:r>
              <a:rPr lang="en-US" dirty="0" err="1" smtClean="0"/>
              <a:t>septicaemia</a:t>
            </a:r>
            <a:r>
              <a:rPr lang="en-US" dirty="0" smtClean="0"/>
              <a:t>.</a:t>
            </a:r>
          </a:p>
          <a:p>
            <a:pPr marL="109728" indent="0">
              <a:buNone/>
            </a:pPr>
            <a:r>
              <a:rPr lang="en-US" b="1" u="sng" dirty="0" smtClean="0"/>
              <a:t>Side effects</a:t>
            </a:r>
          </a:p>
          <a:p>
            <a:pPr marL="452628" indent="-342900"/>
            <a:r>
              <a:rPr lang="en-US" dirty="0" smtClean="0"/>
              <a:t>Hypersensitivity to penicillin.</a:t>
            </a:r>
          </a:p>
          <a:p>
            <a:pPr marL="452628" indent="-342900"/>
            <a:r>
              <a:rPr lang="en-US" dirty="0" err="1" smtClean="0"/>
              <a:t>Urticaria</a:t>
            </a:r>
            <a:r>
              <a:rPr lang="en-US" dirty="0" smtClean="0"/>
              <a:t> </a:t>
            </a:r>
          </a:p>
          <a:p>
            <a:pPr marL="452628" indent="-342900"/>
            <a:r>
              <a:rPr lang="en-US" dirty="0" smtClean="0"/>
              <a:t>Anaphylactic shock</a:t>
            </a:r>
          </a:p>
          <a:p>
            <a:pPr marL="109728" indent="0">
              <a:buNone/>
            </a:pPr>
            <a:r>
              <a:rPr lang="en-US" b="1" u="sng" dirty="0" smtClean="0"/>
              <a:t>Dosage: </a:t>
            </a:r>
            <a:r>
              <a:rPr lang="en-US" dirty="0" smtClean="0"/>
              <a:t>given i.v or </a:t>
            </a:r>
            <a:r>
              <a:rPr lang="en-US" dirty="0" err="1" smtClean="0"/>
              <a:t>i.m</a:t>
            </a:r>
            <a:r>
              <a:rPr lang="en-US" dirty="0" smtClean="0"/>
              <a:t> -600mg 6 hourly</a:t>
            </a:r>
            <a:endParaRPr lang="en-US" b="1" u="sng" dirty="0"/>
          </a:p>
        </p:txBody>
      </p:sp>
      <p:sp>
        <p:nvSpPr>
          <p:cNvPr id="3" name="Title 2"/>
          <p:cNvSpPr>
            <a:spLocks noGrp="1"/>
          </p:cNvSpPr>
          <p:nvPr>
            <p:ph type="title"/>
          </p:nvPr>
        </p:nvSpPr>
        <p:spPr/>
        <p:txBody>
          <a:bodyPr/>
          <a:lstStyle/>
          <a:p>
            <a:r>
              <a:rPr lang="en-US" dirty="0" smtClean="0"/>
              <a:t>BETA-LACTAM ANTIBIOTICS</a:t>
            </a:r>
            <a:endParaRPr lang="en-US" dirty="0"/>
          </a:p>
        </p:txBody>
      </p:sp>
    </p:spTree>
    <p:extLst>
      <p:ext uri="{BB962C8B-B14F-4D97-AF65-F5344CB8AC3E}">
        <p14:creationId xmlns:p14="http://schemas.microsoft.com/office/powerpoint/2010/main" val="345612302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109728" indent="0">
              <a:buNone/>
            </a:pPr>
            <a:r>
              <a:rPr lang="en-US" b="1" u="sng" dirty="0" smtClean="0"/>
              <a:t>2. AMOXICILLIN</a:t>
            </a:r>
          </a:p>
          <a:p>
            <a:pPr marL="109728" indent="0">
              <a:buNone/>
            </a:pPr>
            <a:r>
              <a:rPr lang="en-US" dirty="0" smtClean="0"/>
              <a:t>Inform of capsule</a:t>
            </a:r>
          </a:p>
          <a:p>
            <a:pPr marL="109728" indent="0">
              <a:buNone/>
            </a:pPr>
            <a:r>
              <a:rPr lang="en-US" dirty="0" smtClean="0"/>
              <a:t>Better absorbed  from gut especially after food.</a:t>
            </a:r>
          </a:p>
          <a:p>
            <a:pPr marL="109728" indent="0">
              <a:buNone/>
            </a:pPr>
            <a:r>
              <a:rPr lang="en-US" b="1" u="sng" dirty="0" smtClean="0"/>
              <a:t>DOSE: </a:t>
            </a:r>
            <a:r>
              <a:rPr lang="en-US" dirty="0" smtClean="0"/>
              <a:t>250-500mg 8hourly</a:t>
            </a:r>
          </a:p>
          <a:p>
            <a:pPr marL="109728" indent="0">
              <a:buNone/>
            </a:pPr>
            <a:r>
              <a:rPr lang="en-US" b="1" u="sng" dirty="0" smtClean="0"/>
              <a:t>3.co- amoxyclav (Augmentin)</a:t>
            </a:r>
          </a:p>
          <a:p>
            <a:pPr marL="109728" indent="0">
              <a:buNone/>
            </a:pPr>
            <a:r>
              <a:rPr lang="en-US" dirty="0" smtClean="0"/>
              <a:t>Its a combination of clavulic acid 125mg and 250mg 0r 500mg of amoxicillin</a:t>
            </a:r>
          </a:p>
          <a:p>
            <a:pPr marL="109728" indent="0">
              <a:buNone/>
            </a:pPr>
            <a:r>
              <a:rPr lang="en-US" b="1" u="sng" dirty="0" smtClean="0"/>
              <a:t>Indications</a:t>
            </a:r>
            <a:endParaRPr lang="en-US" dirty="0" smtClean="0"/>
          </a:p>
          <a:p>
            <a:pPr marL="109728" indent="0">
              <a:buNone/>
            </a:pPr>
            <a:r>
              <a:rPr lang="en-US" dirty="0" smtClean="0"/>
              <a:t>Treatment of respiratory and urogenital infections</a:t>
            </a:r>
          </a:p>
          <a:p>
            <a:pPr marL="109728" indent="0">
              <a:buNone/>
            </a:pPr>
            <a:r>
              <a:rPr lang="en-US" b="1" u="sng" dirty="0" smtClean="0"/>
              <a:t>Dose:</a:t>
            </a:r>
            <a:r>
              <a:rPr lang="en-US" dirty="0" smtClean="0"/>
              <a:t>625 or 375mg 6hrly</a:t>
            </a:r>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3595504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114300" indent="0">
              <a:buNone/>
            </a:pPr>
            <a:r>
              <a:rPr lang="en-US" i="1" u="sng" dirty="0"/>
              <a:t>9.lotions- </a:t>
            </a:r>
            <a:r>
              <a:rPr lang="en-US" dirty="0"/>
              <a:t>are suspended particles in aqueous solutions for topical applications e.g. calamine lotion.</a:t>
            </a:r>
          </a:p>
          <a:p>
            <a:pPr marL="114300" indent="0">
              <a:buNone/>
            </a:pPr>
            <a:r>
              <a:rPr lang="en-US" i="1" u="sng" dirty="0"/>
              <a:t>10.emulsions</a:t>
            </a:r>
            <a:r>
              <a:rPr lang="en-US" dirty="0"/>
              <a:t>-mixture of two immiscible liquids(water and oil)</a:t>
            </a:r>
          </a:p>
          <a:p>
            <a:pPr marL="114300" indent="0">
              <a:buNone/>
            </a:pPr>
            <a:r>
              <a:rPr lang="en-US" i="1" u="sng" dirty="0"/>
              <a:t>11.solutions-</a:t>
            </a:r>
            <a:r>
              <a:rPr lang="en-US" dirty="0"/>
              <a:t>are water soluble drugs.</a:t>
            </a:r>
          </a:p>
          <a:p>
            <a:pPr marL="114300" indent="0">
              <a:buNone/>
            </a:pPr>
            <a:r>
              <a:rPr lang="en-US" i="1" u="sng" dirty="0"/>
              <a:t>12.suspensions-</a:t>
            </a:r>
            <a:r>
              <a:rPr lang="en-US" dirty="0"/>
              <a:t>combination of solid (insoluble) and a fluid.</a:t>
            </a:r>
          </a:p>
          <a:p>
            <a:pPr marL="114300" indent="0">
              <a:buNone/>
            </a:pPr>
            <a:r>
              <a:rPr lang="en-US" i="1" u="sng" dirty="0"/>
              <a:t>13.oils-</a:t>
            </a:r>
            <a:r>
              <a:rPr lang="en-US" dirty="0"/>
              <a:t>viscious liquid not soluble in water</a:t>
            </a:r>
            <a:r>
              <a:rPr lang="en-US" dirty="0" smtClean="0"/>
              <a:t>.</a:t>
            </a:r>
            <a:endParaRPr lang="en-US" dirty="0"/>
          </a:p>
          <a:p>
            <a:pPr marL="114300" indent="0">
              <a:buNone/>
            </a:pPr>
            <a:r>
              <a:rPr lang="en-US" i="1" u="sng" dirty="0"/>
              <a:t>14.syrups-</a:t>
            </a:r>
            <a:r>
              <a:rPr lang="en-US" dirty="0"/>
              <a:t>mixtures of water, sugar and drug.</a:t>
            </a:r>
          </a:p>
          <a:p>
            <a:pPr marL="114300" indent="0">
              <a:buNone/>
            </a:pPr>
            <a:r>
              <a:rPr lang="en-US" i="1" u="sng" dirty="0"/>
              <a:t>15.gels –</a:t>
            </a:r>
            <a:r>
              <a:rPr lang="en-US" dirty="0"/>
              <a:t>mixtures of soluble drug and water e.g.  milk of magnesia </a:t>
            </a:r>
            <a:r>
              <a:rPr lang="en-US" i="1" u="sng" dirty="0"/>
              <a:t>.</a:t>
            </a:r>
          </a:p>
          <a:p>
            <a:pPr marL="114300" indent="0">
              <a:buNone/>
            </a:pPr>
            <a:r>
              <a:rPr lang="en-US" i="1" u="sng" dirty="0"/>
              <a:t>16.suppositories- </a:t>
            </a:r>
            <a:r>
              <a:rPr lang="en-US" dirty="0"/>
              <a:t>molded mixtures of drugs in a firm base for rectal,vaginal or urethral insertion .</a:t>
            </a:r>
            <a:endParaRPr lang="en-US" i="1" u="sng" dirty="0"/>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166821675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smtClean="0"/>
              <a:t>Its bactericidal</a:t>
            </a:r>
          </a:p>
          <a:p>
            <a:pPr marL="109728" indent="0">
              <a:buNone/>
            </a:pPr>
            <a:r>
              <a:rPr lang="en-US" b="1" u="sng" dirty="0" smtClean="0"/>
              <a:t>Mode of action: </a:t>
            </a:r>
            <a:r>
              <a:rPr lang="en-US" dirty="0" smtClean="0"/>
              <a:t>same as beta lactam i.e. impair bacterial cell wall synthesis hence are bactericidal.</a:t>
            </a:r>
          </a:p>
          <a:p>
            <a:pPr marL="109728" indent="0">
              <a:buNone/>
            </a:pPr>
            <a:r>
              <a:rPr lang="en-US" b="1" u="sng" dirty="0" smtClean="0"/>
              <a:t>Adverse effects</a:t>
            </a:r>
          </a:p>
          <a:p>
            <a:pPr marL="109728" indent="0">
              <a:buNone/>
            </a:pPr>
            <a:r>
              <a:rPr lang="en-US" dirty="0" smtClean="0"/>
              <a:t>Allergic reactions</a:t>
            </a:r>
          </a:p>
          <a:p>
            <a:pPr marL="109728" indent="0">
              <a:buNone/>
            </a:pPr>
            <a:endParaRPr lang="en-US" dirty="0"/>
          </a:p>
          <a:p>
            <a:pPr marL="109728" indent="0">
              <a:buNone/>
            </a:pPr>
            <a:r>
              <a:rPr lang="en-US" b="1" u="sng" dirty="0" smtClean="0"/>
              <a:t>AMINOGLYCOSIDES</a:t>
            </a:r>
          </a:p>
          <a:p>
            <a:pPr marL="109728" indent="0">
              <a:buNone/>
            </a:pPr>
            <a:r>
              <a:rPr lang="en-US" b="1" u="sng" dirty="0" smtClean="0"/>
              <a:t>Examples:  </a:t>
            </a:r>
            <a:r>
              <a:rPr lang="en-US" dirty="0" smtClean="0"/>
              <a:t>gentamycin, </a:t>
            </a:r>
            <a:r>
              <a:rPr lang="en-US" dirty="0" err="1" smtClean="0"/>
              <a:t>amikacin</a:t>
            </a:r>
            <a:r>
              <a:rPr lang="en-US" dirty="0" smtClean="0"/>
              <a:t>, streptomycin, spectinomycin, neomycin etc.</a:t>
            </a:r>
          </a:p>
          <a:p>
            <a:pPr marL="109728" indent="0">
              <a:buNone/>
            </a:pPr>
            <a:endParaRPr lang="en-US" dirty="0"/>
          </a:p>
        </p:txBody>
      </p:sp>
      <p:sp>
        <p:nvSpPr>
          <p:cNvPr id="3" name="Title 2"/>
          <p:cNvSpPr>
            <a:spLocks noGrp="1"/>
          </p:cNvSpPr>
          <p:nvPr>
            <p:ph type="title"/>
          </p:nvPr>
        </p:nvSpPr>
        <p:spPr/>
        <p:txBody>
          <a:bodyPr/>
          <a:lstStyle/>
          <a:p>
            <a:r>
              <a:rPr lang="en-US" dirty="0" err="1" smtClean="0"/>
              <a:t>Cephalosporins</a:t>
            </a:r>
            <a:endParaRPr lang="en-US" dirty="0"/>
          </a:p>
        </p:txBody>
      </p:sp>
    </p:spTree>
    <p:extLst>
      <p:ext uri="{BB962C8B-B14F-4D97-AF65-F5344CB8AC3E}">
        <p14:creationId xmlns:p14="http://schemas.microsoft.com/office/powerpoint/2010/main" val="212102459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b="1" u="sng" dirty="0" smtClean="0"/>
              <a:t>Mode of action</a:t>
            </a:r>
          </a:p>
          <a:p>
            <a:pPr marL="109728" indent="0">
              <a:buNone/>
            </a:pPr>
            <a:r>
              <a:rPr lang="en-US" dirty="0" smtClean="0"/>
              <a:t>Acts inside the cells by binding to the ribosomes in such a way that incorrect amino acids sequence enter into peptide chains. Then resulting  to abnormal protein that are fatal to the microbes.</a:t>
            </a:r>
          </a:p>
          <a:p>
            <a:pPr marL="109728" indent="0">
              <a:buNone/>
            </a:pPr>
            <a:r>
              <a:rPr lang="en-US" b="1" u="sng" dirty="0" smtClean="0"/>
              <a:t>Indications</a:t>
            </a:r>
            <a:endParaRPr lang="en-US" dirty="0" smtClean="0"/>
          </a:p>
          <a:p>
            <a:pPr>
              <a:buFont typeface="Wingdings" pitchFamily="2" charset="2"/>
              <a:buChar char="§"/>
            </a:pPr>
            <a:r>
              <a:rPr lang="en-US" dirty="0" smtClean="0"/>
              <a:t>Treatments  of  endocarditis, brucellosis, tuberclosis,septicaemia, renal, pelvic and abdominal sepsis. etc.</a:t>
            </a:r>
          </a:p>
          <a:p>
            <a:pPr>
              <a:buFont typeface="Wingdings" pitchFamily="2" charset="2"/>
              <a:buChar char="§"/>
            </a:pPr>
            <a:r>
              <a:rPr lang="en-US" dirty="0" smtClean="0"/>
              <a:t>Topical use e.g. neomycin and framycin</a:t>
            </a:r>
          </a:p>
          <a:p>
            <a:pPr>
              <a:buFont typeface="Wingdings" pitchFamily="2" charset="2"/>
              <a:buChar char="§"/>
            </a:pPr>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44453365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b="1" u="sng" dirty="0" smtClean="0"/>
              <a:t>Adverse effects</a:t>
            </a:r>
          </a:p>
          <a:p>
            <a:pPr>
              <a:buFont typeface="Wingdings" pitchFamily="2" charset="2"/>
              <a:buChar char="Ø"/>
            </a:pPr>
            <a:r>
              <a:rPr lang="en-US" dirty="0" smtClean="0"/>
              <a:t>Ototoxicity</a:t>
            </a:r>
          </a:p>
          <a:p>
            <a:pPr>
              <a:buFont typeface="Wingdings" pitchFamily="2" charset="2"/>
              <a:buChar char="Ø"/>
            </a:pPr>
            <a:r>
              <a:rPr lang="en-US" dirty="0" smtClean="0"/>
              <a:t>Nephrotoxicity</a:t>
            </a:r>
          </a:p>
          <a:p>
            <a:pPr>
              <a:buFont typeface="Wingdings" pitchFamily="2" charset="2"/>
              <a:buChar char="Ø"/>
            </a:pPr>
            <a:r>
              <a:rPr lang="en-US" dirty="0" smtClean="0"/>
              <a:t>Rashes, hematological abnormalities e.g. bone marrow depressions.</a:t>
            </a:r>
          </a:p>
          <a:p>
            <a:pPr marL="109728" indent="0">
              <a:buNone/>
            </a:pPr>
            <a:r>
              <a:rPr lang="en-US" b="1" u="sng" dirty="0" smtClean="0"/>
              <a:t>GENTAMYCIN</a:t>
            </a:r>
            <a:endParaRPr lang="en-US" dirty="0" smtClean="0"/>
          </a:p>
          <a:p>
            <a:pPr marL="109728" indent="0">
              <a:buNone/>
            </a:pPr>
            <a:r>
              <a:rPr lang="en-US" dirty="0" smtClean="0"/>
              <a:t>Its combined with </a:t>
            </a:r>
            <a:r>
              <a:rPr lang="en-US" dirty="0" err="1" smtClean="0"/>
              <a:t>benzylpenicillin</a:t>
            </a:r>
            <a:r>
              <a:rPr lang="en-US" dirty="0" smtClean="0"/>
              <a:t> to provide synergy.</a:t>
            </a:r>
          </a:p>
          <a:p>
            <a:pPr marL="109728" indent="0">
              <a:buNone/>
            </a:pPr>
            <a:r>
              <a:rPr lang="en-US" b="1" u="sng" dirty="0" smtClean="0"/>
              <a:t>Dose: </a:t>
            </a:r>
            <a:r>
              <a:rPr lang="en-US" dirty="0" smtClean="0"/>
              <a:t>3-5 mg/kg/</a:t>
            </a:r>
            <a:r>
              <a:rPr lang="en-US" dirty="0" err="1" smtClean="0"/>
              <a:t>bwt</a:t>
            </a:r>
            <a:r>
              <a:rPr lang="en-US" dirty="0" smtClean="0"/>
              <a:t> as single dose or 8 </a:t>
            </a:r>
            <a:r>
              <a:rPr lang="en-US" dirty="0" err="1" smtClean="0"/>
              <a:t>hrly</a:t>
            </a:r>
            <a:endParaRPr lang="en-US" dirty="0" smtClean="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263333949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buNone/>
            </a:pPr>
            <a:r>
              <a:rPr lang="en-US" b="1" u="sng" dirty="0" smtClean="0"/>
              <a:t>Examples :</a:t>
            </a:r>
            <a:r>
              <a:rPr lang="en-US" dirty="0"/>
              <a:t>E</a:t>
            </a:r>
            <a:r>
              <a:rPr lang="en-US" dirty="0" smtClean="0"/>
              <a:t>rythromycin, azithromycin, clindamycin etc.</a:t>
            </a:r>
          </a:p>
          <a:p>
            <a:pPr marL="109728" indent="0">
              <a:buNone/>
            </a:pPr>
            <a:r>
              <a:rPr lang="en-US" b="1" u="sng" dirty="0" smtClean="0"/>
              <a:t>Mode of action</a:t>
            </a:r>
          </a:p>
          <a:p>
            <a:pPr marL="109728" indent="0">
              <a:buNone/>
            </a:pPr>
            <a:r>
              <a:rPr lang="en-US" dirty="0" smtClean="0"/>
              <a:t>Binds to the bacterial ribosomes and interfere with protein synthesis- its bacterial static.</a:t>
            </a:r>
          </a:p>
          <a:p>
            <a:pPr marL="109728" indent="0">
              <a:buNone/>
            </a:pPr>
            <a:r>
              <a:rPr lang="en-US" b="1" u="sng" dirty="0" smtClean="0"/>
              <a:t>ERYTHROMYCIN</a:t>
            </a:r>
          </a:p>
          <a:p>
            <a:pPr marL="109728" indent="0">
              <a:buNone/>
            </a:pPr>
            <a:r>
              <a:rPr lang="en-US" dirty="0" smtClean="0"/>
              <a:t>Useful as penicillin substitute to patients who are hypersensitive to penicillin.</a:t>
            </a:r>
          </a:p>
          <a:p>
            <a:pPr marL="109728" indent="0">
              <a:buNone/>
            </a:pPr>
            <a:r>
              <a:rPr lang="en-US" b="1" u="sng" dirty="0" smtClean="0"/>
              <a:t>Indications </a:t>
            </a:r>
          </a:p>
          <a:p>
            <a:pPr marL="109728" indent="0">
              <a:buNone/>
            </a:pPr>
            <a:r>
              <a:rPr lang="en-US" dirty="0" smtClean="0"/>
              <a:t>Treatments of diphtheria, respiratory infections, neonatal infections , ocular or genital chlamydial infections.</a:t>
            </a:r>
          </a:p>
          <a:p>
            <a:pPr marL="109728" indent="0">
              <a:buNone/>
            </a:pPr>
            <a:r>
              <a:rPr lang="en-US" b="1" u="sng" dirty="0" smtClean="0"/>
              <a:t>DOSE:</a:t>
            </a:r>
            <a:r>
              <a:rPr lang="en-US" dirty="0" smtClean="0"/>
              <a:t>500mg 6hrly for 5-7 days.</a:t>
            </a:r>
          </a:p>
          <a:p>
            <a:pPr marL="109728" indent="0">
              <a:buNone/>
            </a:pPr>
            <a:r>
              <a:rPr lang="en-US" b="1" u="sng" dirty="0" smtClean="0"/>
              <a:t>Adverse effects</a:t>
            </a:r>
            <a:endParaRPr lang="en-US" dirty="0" smtClean="0"/>
          </a:p>
          <a:p>
            <a:pPr marL="566928" indent="-457200">
              <a:buFont typeface="Wingdings" panose="05000000000000000000" pitchFamily="2" charset="2"/>
              <a:buChar char="§"/>
            </a:pPr>
            <a:r>
              <a:rPr lang="en-US" dirty="0" smtClean="0"/>
              <a:t>Loss of appetite</a:t>
            </a:r>
          </a:p>
          <a:p>
            <a:pPr marL="566928" indent="-457200">
              <a:buFont typeface="Wingdings" panose="05000000000000000000" pitchFamily="2" charset="2"/>
              <a:buChar char="§"/>
            </a:pPr>
            <a:r>
              <a:rPr lang="en-US" dirty="0" err="1" smtClean="0"/>
              <a:t>Nausea,vomiting,diarrhoea</a:t>
            </a:r>
            <a:endParaRPr lang="en-US" dirty="0" smtClean="0"/>
          </a:p>
          <a:p>
            <a:pPr marL="566928" indent="-457200">
              <a:buFont typeface="Wingdings" panose="05000000000000000000" pitchFamily="2" charset="2"/>
              <a:buChar char="§"/>
            </a:pPr>
            <a:r>
              <a:rPr lang="en-US" dirty="0" err="1" smtClean="0"/>
              <a:t>Rashes,fever,eosinophilia</a:t>
            </a:r>
            <a:r>
              <a:rPr lang="en-US" dirty="0" smtClean="0"/>
              <a:t>.</a:t>
            </a:r>
            <a:endParaRPr lang="en-US" dirty="0"/>
          </a:p>
        </p:txBody>
      </p:sp>
      <p:sp>
        <p:nvSpPr>
          <p:cNvPr id="3" name="Title 2"/>
          <p:cNvSpPr>
            <a:spLocks noGrp="1"/>
          </p:cNvSpPr>
          <p:nvPr>
            <p:ph type="title"/>
          </p:nvPr>
        </p:nvSpPr>
        <p:spPr/>
        <p:txBody>
          <a:bodyPr/>
          <a:lstStyle/>
          <a:p>
            <a:r>
              <a:rPr lang="en-US" b="0" u="sng" dirty="0" smtClean="0"/>
              <a:t>MACROLIDES</a:t>
            </a:r>
            <a:endParaRPr lang="en-US" b="0" u="sng" dirty="0"/>
          </a:p>
        </p:txBody>
      </p:sp>
    </p:spTree>
    <p:extLst>
      <p:ext uri="{BB962C8B-B14F-4D97-AF65-F5344CB8AC3E}">
        <p14:creationId xmlns:p14="http://schemas.microsoft.com/office/powerpoint/2010/main" val="304523027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b="1" u="sng" dirty="0" smtClean="0"/>
              <a:t>MODE OF ACTION</a:t>
            </a:r>
          </a:p>
          <a:p>
            <a:pPr marL="109728" indent="0">
              <a:buNone/>
            </a:pPr>
            <a:r>
              <a:rPr lang="en-US" dirty="0" smtClean="0"/>
              <a:t>Inhibition of nucleic acid synthesis.</a:t>
            </a:r>
          </a:p>
          <a:p>
            <a:pPr marL="109728" indent="0">
              <a:buNone/>
            </a:pPr>
            <a:r>
              <a:rPr lang="en-US" b="1" u="sng" dirty="0" smtClean="0"/>
              <a:t>1.SULPHONAMIDE TRIMETHOPRIM(</a:t>
            </a:r>
            <a:r>
              <a:rPr lang="en-US" b="1" u="sng" dirty="0" err="1" smtClean="0"/>
              <a:t>cotrimoxazole</a:t>
            </a:r>
            <a:r>
              <a:rPr lang="en-US" b="1" u="sng" dirty="0" smtClean="0"/>
              <a:t>/</a:t>
            </a:r>
            <a:r>
              <a:rPr lang="en-US" b="1" u="sng" dirty="0" err="1" smtClean="0"/>
              <a:t>seprin</a:t>
            </a:r>
            <a:r>
              <a:rPr lang="en-US" b="1" u="sng" dirty="0" smtClean="0"/>
              <a:t>)</a:t>
            </a:r>
          </a:p>
          <a:p>
            <a:pPr marL="109728" indent="0">
              <a:buNone/>
            </a:pPr>
            <a:r>
              <a:rPr lang="en-US" dirty="0" smtClean="0"/>
              <a:t>Combination is bactericidal</a:t>
            </a:r>
          </a:p>
          <a:p>
            <a:pPr marL="109728" indent="0">
              <a:buNone/>
            </a:pPr>
            <a:r>
              <a:rPr lang="en-US" b="1" u="sng" dirty="0" smtClean="0"/>
              <a:t>INDICATIONS</a:t>
            </a:r>
          </a:p>
          <a:p>
            <a:pPr marL="681228" indent="-571500">
              <a:buFont typeface="+mj-lt"/>
              <a:buAutoNum type="romanUcPeriod"/>
            </a:pPr>
            <a:r>
              <a:rPr lang="en-US" dirty="0" smtClean="0"/>
              <a:t>Prevention and treatment of pneumonia due to pneumocystis </a:t>
            </a:r>
            <a:r>
              <a:rPr lang="en-US" dirty="0" err="1" smtClean="0"/>
              <a:t>carinii,a</a:t>
            </a:r>
            <a:r>
              <a:rPr lang="en-US" dirty="0" smtClean="0"/>
              <a:t> life threatening infections in immunosuppressed patients.</a:t>
            </a:r>
          </a:p>
          <a:p>
            <a:pPr marL="681228" indent="-571500">
              <a:buFont typeface="+mj-lt"/>
              <a:buAutoNum type="romanUcPeriod"/>
            </a:pPr>
            <a:r>
              <a:rPr lang="en-US" dirty="0" smtClean="0"/>
              <a:t>Prevention and treatment of toxoplasmosis</a:t>
            </a:r>
          </a:p>
          <a:p>
            <a:pPr marL="681228" indent="-571500">
              <a:buFont typeface="+mj-lt"/>
              <a:buAutoNum type="romanUcPeriod"/>
            </a:pPr>
            <a:endParaRPr lang="en-US" dirty="0" smtClean="0"/>
          </a:p>
          <a:p>
            <a:pPr marL="109728" indent="0">
              <a:buNone/>
            </a:pPr>
            <a:endParaRPr lang="en-US" b="1" u="sng" dirty="0"/>
          </a:p>
        </p:txBody>
      </p:sp>
      <p:sp>
        <p:nvSpPr>
          <p:cNvPr id="3" name="Title 2"/>
          <p:cNvSpPr>
            <a:spLocks noGrp="1"/>
          </p:cNvSpPr>
          <p:nvPr>
            <p:ph type="title"/>
          </p:nvPr>
        </p:nvSpPr>
        <p:spPr/>
        <p:txBody>
          <a:bodyPr/>
          <a:lstStyle/>
          <a:p>
            <a:r>
              <a:rPr lang="en-US" u="sng" dirty="0" smtClean="0">
                <a:effectLst/>
              </a:rPr>
              <a:t>SULPHONAMIDES</a:t>
            </a:r>
            <a:endParaRPr lang="en-US" u="sng" dirty="0">
              <a:effectLst/>
            </a:endParaRPr>
          </a:p>
        </p:txBody>
      </p:sp>
    </p:spTree>
    <p:extLst>
      <p:ext uri="{BB962C8B-B14F-4D97-AF65-F5344CB8AC3E}">
        <p14:creationId xmlns:p14="http://schemas.microsoft.com/office/powerpoint/2010/main" val="370224386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buNone/>
            </a:pPr>
            <a:r>
              <a:rPr lang="en-US" b="1" u="sng" dirty="0" smtClean="0"/>
              <a:t>Dose: </a:t>
            </a:r>
            <a:r>
              <a:rPr lang="en-US" dirty="0" err="1" smtClean="0"/>
              <a:t>sulphonamide</a:t>
            </a:r>
            <a:r>
              <a:rPr lang="en-US" dirty="0" smtClean="0"/>
              <a:t> 400mg and </a:t>
            </a:r>
            <a:r>
              <a:rPr lang="en-US" dirty="0" err="1" smtClean="0"/>
              <a:t>trimethoprin</a:t>
            </a:r>
            <a:r>
              <a:rPr lang="en-US" dirty="0" smtClean="0"/>
              <a:t> 80mg  to give synergy effects(480mg </a:t>
            </a:r>
            <a:r>
              <a:rPr lang="en-US" dirty="0" err="1" smtClean="0"/>
              <a:t>bd</a:t>
            </a:r>
            <a:r>
              <a:rPr lang="en-US" dirty="0" smtClean="0"/>
              <a:t>)</a:t>
            </a:r>
          </a:p>
          <a:p>
            <a:pPr marL="109728" indent="0">
              <a:buNone/>
            </a:pPr>
            <a:r>
              <a:rPr lang="en-US" dirty="0" smtClean="0"/>
              <a:t>Double strength – 800mg + 160mg=960mg</a:t>
            </a:r>
          </a:p>
          <a:p>
            <a:pPr marL="109728" indent="0">
              <a:buNone/>
            </a:pPr>
            <a:r>
              <a:rPr lang="en-US" dirty="0" smtClean="0"/>
              <a:t>Children – 48mglkg 12hrly.</a:t>
            </a:r>
          </a:p>
          <a:p>
            <a:pPr marL="109728" indent="0">
              <a:buNone/>
            </a:pPr>
            <a:r>
              <a:rPr lang="en-US" b="1" u="sng" dirty="0" smtClean="0"/>
              <a:t>ADVERSE EFFECTS</a:t>
            </a:r>
            <a:endParaRPr lang="en-US" dirty="0" smtClean="0"/>
          </a:p>
          <a:p>
            <a:pPr marL="566928" indent="-457200">
              <a:buFont typeface="Wingdings" panose="05000000000000000000" pitchFamily="2" charset="2"/>
              <a:buChar char="§"/>
            </a:pPr>
            <a:r>
              <a:rPr lang="en-US" dirty="0" smtClean="0"/>
              <a:t>Skin rashes</a:t>
            </a:r>
          </a:p>
          <a:p>
            <a:pPr marL="566928" indent="-457200">
              <a:buFont typeface="Wingdings" panose="05000000000000000000" pitchFamily="2" charset="2"/>
              <a:buChar char="§"/>
            </a:pPr>
            <a:r>
              <a:rPr lang="en-US" dirty="0" smtClean="0"/>
              <a:t>Fever, </a:t>
            </a:r>
            <a:r>
              <a:rPr lang="en-US" dirty="0" err="1" smtClean="0"/>
              <a:t>rashes,diarrhoea</a:t>
            </a:r>
            <a:r>
              <a:rPr lang="en-US" dirty="0" smtClean="0"/>
              <a:t> and leukemia especially in patients with AIDS.</a:t>
            </a:r>
          </a:p>
          <a:p>
            <a:pPr marL="109728" indent="0">
              <a:buNone/>
            </a:pPr>
            <a:r>
              <a:rPr lang="en-US" b="1" u="sng" dirty="0" smtClean="0"/>
              <a:t>CONTRAINDICATIONS</a:t>
            </a:r>
          </a:p>
          <a:p>
            <a:pPr marL="566928" indent="-457200">
              <a:buFont typeface="Wingdings" panose="05000000000000000000" pitchFamily="2" charset="2"/>
              <a:buChar char="§"/>
            </a:pPr>
            <a:r>
              <a:rPr lang="en-US" dirty="0" err="1" smtClean="0"/>
              <a:t>Pts</a:t>
            </a:r>
            <a:r>
              <a:rPr lang="en-US" dirty="0" smtClean="0"/>
              <a:t> with blood </a:t>
            </a:r>
            <a:r>
              <a:rPr lang="en-US" dirty="0" err="1" smtClean="0"/>
              <a:t>dyscriasis</a:t>
            </a:r>
            <a:r>
              <a:rPr lang="en-US" dirty="0" smtClean="0"/>
              <a:t> </a:t>
            </a:r>
          </a:p>
          <a:p>
            <a:pPr marL="566928" indent="-457200">
              <a:buFont typeface="Wingdings" panose="05000000000000000000" pitchFamily="2" charset="2"/>
              <a:buChar char="§"/>
            </a:pPr>
            <a:r>
              <a:rPr lang="en-US" dirty="0" smtClean="0"/>
              <a:t>Hepatic damage</a:t>
            </a:r>
          </a:p>
          <a:p>
            <a:pPr marL="566928" indent="-457200">
              <a:buFont typeface="Wingdings" panose="05000000000000000000" pitchFamily="2" charset="2"/>
              <a:buChar char="§"/>
            </a:pPr>
            <a:r>
              <a:rPr lang="en-US" dirty="0" smtClean="0"/>
              <a:t>Renal impairment</a:t>
            </a:r>
          </a:p>
          <a:p>
            <a:pPr marL="566928" indent="-457200">
              <a:buFont typeface="Wingdings" panose="05000000000000000000" pitchFamily="2" charset="2"/>
              <a:buChar char="§"/>
            </a:pPr>
            <a:r>
              <a:rPr lang="en-US" dirty="0" smtClean="0"/>
              <a:t>Below age of 1yr</a:t>
            </a:r>
          </a:p>
          <a:p>
            <a:pPr marL="566928" indent="-457200">
              <a:buFont typeface="Wingdings" panose="05000000000000000000" pitchFamily="2" charset="2"/>
              <a:buChar char="§"/>
            </a:pPr>
            <a:r>
              <a:rPr lang="en-US" dirty="0" smtClean="0"/>
              <a:t>Pregnancy-inhibit folic acid/</a:t>
            </a:r>
            <a:r>
              <a:rPr lang="en-US" dirty="0" err="1" smtClean="0"/>
              <a:t>teratogenic</a:t>
            </a:r>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305938257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109728" indent="0">
              <a:buNone/>
            </a:pPr>
            <a:r>
              <a:rPr lang="en-US" dirty="0" smtClean="0"/>
              <a:t>These  are drugs like </a:t>
            </a:r>
            <a:r>
              <a:rPr lang="en-US" dirty="0" err="1" smtClean="0"/>
              <a:t>nalidixic</a:t>
            </a:r>
            <a:r>
              <a:rPr lang="en-US" dirty="0" smtClean="0"/>
              <a:t> acid, </a:t>
            </a:r>
            <a:r>
              <a:rPr lang="en-US" dirty="0" err="1" smtClean="0"/>
              <a:t>norfloxacin,ciprofloxacin,ofloxacin,perfloxacin</a:t>
            </a:r>
            <a:endParaRPr lang="en-US" dirty="0" smtClean="0"/>
          </a:p>
          <a:p>
            <a:pPr marL="109728" indent="0">
              <a:buNone/>
            </a:pPr>
            <a:r>
              <a:rPr lang="en-US" b="1" u="sng" dirty="0" smtClean="0"/>
              <a:t>1.Ciprofloxacin</a:t>
            </a:r>
            <a:endParaRPr lang="en-US" b="1" u="sng" dirty="0"/>
          </a:p>
          <a:p>
            <a:pPr marL="109728" indent="0">
              <a:buNone/>
            </a:pPr>
            <a:r>
              <a:rPr lang="en-US" b="1" u="sng" dirty="0" smtClean="0"/>
              <a:t>Indications</a:t>
            </a:r>
          </a:p>
          <a:p>
            <a:pPr>
              <a:buFont typeface="Wingdings" panose="05000000000000000000" pitchFamily="2" charset="2"/>
              <a:buChar char="§"/>
            </a:pPr>
            <a:r>
              <a:rPr lang="en-US" dirty="0" smtClean="0"/>
              <a:t>Treatment of urinary, gastro intestinal and respiratory tract, tissue infections</a:t>
            </a:r>
          </a:p>
          <a:p>
            <a:pPr>
              <a:buFont typeface="Wingdings" panose="05000000000000000000" pitchFamily="2" charset="2"/>
              <a:buChar char="§"/>
            </a:pPr>
            <a:r>
              <a:rPr lang="en-US" dirty="0" smtClean="0"/>
              <a:t>Gonorrhea</a:t>
            </a:r>
          </a:p>
          <a:p>
            <a:pPr>
              <a:buFont typeface="Wingdings" panose="05000000000000000000" pitchFamily="2" charset="2"/>
              <a:buChar char="§"/>
            </a:pPr>
            <a:r>
              <a:rPr lang="en-US" dirty="0" smtClean="0"/>
              <a:t>Septicemia</a:t>
            </a:r>
          </a:p>
          <a:p>
            <a:pPr marL="109728" indent="0">
              <a:buNone/>
            </a:pPr>
            <a:r>
              <a:rPr lang="en-US" b="1" u="sng" dirty="0" smtClean="0"/>
              <a:t>Dose:</a:t>
            </a:r>
            <a:r>
              <a:rPr lang="en-US" dirty="0" smtClean="0"/>
              <a:t>250-750mg 12hrly orally</a:t>
            </a:r>
          </a:p>
          <a:p>
            <a:pPr marL="109728" indent="0">
              <a:buNone/>
            </a:pPr>
            <a:r>
              <a:rPr lang="en-US" b="1" u="sng" dirty="0" smtClean="0"/>
              <a:t>Adverse effect</a:t>
            </a:r>
          </a:p>
          <a:p>
            <a:pPr marL="566928" indent="-457200"/>
            <a:r>
              <a:rPr lang="en-US" dirty="0" err="1" smtClean="0"/>
              <a:t>Git</a:t>
            </a:r>
            <a:r>
              <a:rPr lang="en-US" dirty="0" smtClean="0"/>
              <a:t> upset</a:t>
            </a:r>
          </a:p>
          <a:p>
            <a:pPr marL="566928" indent="-457200"/>
            <a:r>
              <a:rPr lang="en-US" dirty="0" smtClean="0"/>
              <a:t>Allergic reactions</a:t>
            </a:r>
          </a:p>
          <a:p>
            <a:pPr marL="566928" indent="-457200"/>
            <a:r>
              <a:rPr lang="en-US" dirty="0" err="1" smtClean="0"/>
              <a:t>Diziness,headache</a:t>
            </a:r>
            <a:r>
              <a:rPr lang="en-US" dirty="0" smtClean="0"/>
              <a:t> and confusion</a:t>
            </a:r>
            <a:endParaRPr lang="en-US" dirty="0"/>
          </a:p>
        </p:txBody>
      </p:sp>
      <p:sp>
        <p:nvSpPr>
          <p:cNvPr id="3" name="Title 2"/>
          <p:cNvSpPr>
            <a:spLocks noGrp="1"/>
          </p:cNvSpPr>
          <p:nvPr>
            <p:ph type="title"/>
          </p:nvPr>
        </p:nvSpPr>
        <p:spPr/>
        <p:txBody>
          <a:bodyPr/>
          <a:lstStyle/>
          <a:p>
            <a:r>
              <a:rPr lang="en-US" u="sng" dirty="0" smtClean="0">
                <a:effectLst/>
              </a:rPr>
              <a:t>QUINOLONES</a:t>
            </a:r>
            <a:endParaRPr lang="en-US" u="sng" dirty="0">
              <a:effectLst/>
            </a:endParaRPr>
          </a:p>
        </p:txBody>
      </p:sp>
    </p:spTree>
    <p:extLst>
      <p:ext uri="{BB962C8B-B14F-4D97-AF65-F5344CB8AC3E}">
        <p14:creationId xmlns:p14="http://schemas.microsoft.com/office/powerpoint/2010/main" val="96990175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endParaRPr lang="en-US" b="1" dirty="0"/>
          </a:p>
          <a:p>
            <a:pPr marL="0" indent="0">
              <a:buNone/>
            </a:pPr>
            <a:r>
              <a:rPr lang="en-US" dirty="0" smtClean="0"/>
              <a:t>   Fungal </a:t>
            </a:r>
            <a:r>
              <a:rPr lang="en-US" dirty="0"/>
              <a:t>infections have increased in incidence and severity in recent years, due to increased </a:t>
            </a:r>
            <a:r>
              <a:rPr lang="en-US" dirty="0" smtClean="0"/>
              <a:t>in:</a:t>
            </a:r>
            <a:endParaRPr lang="en-US" dirty="0"/>
          </a:p>
          <a:p>
            <a:r>
              <a:rPr lang="en-US" dirty="0"/>
              <a:t>T</a:t>
            </a:r>
            <a:r>
              <a:rPr lang="en-US" dirty="0" smtClean="0"/>
              <a:t>he </a:t>
            </a:r>
            <a:r>
              <a:rPr lang="en-US" dirty="0"/>
              <a:t>use of broad-spectrum antimicrobials and the HIV epidemic. </a:t>
            </a:r>
            <a:endParaRPr lang="en-US" dirty="0" smtClean="0"/>
          </a:p>
          <a:p>
            <a:r>
              <a:rPr lang="en-US" dirty="0" smtClean="0"/>
              <a:t>The </a:t>
            </a:r>
            <a:r>
              <a:rPr lang="en-US" dirty="0"/>
              <a:t>antifungal drugs fall </a:t>
            </a:r>
            <a:r>
              <a:rPr lang="en-US" dirty="0" smtClean="0"/>
              <a:t>into two </a:t>
            </a:r>
            <a:r>
              <a:rPr lang="en-US" dirty="0"/>
              <a:t>groups: </a:t>
            </a:r>
            <a:endParaRPr lang="en-US" dirty="0" smtClean="0"/>
          </a:p>
          <a:p>
            <a:r>
              <a:rPr lang="en-US" dirty="0" smtClean="0"/>
              <a:t>antifungal </a:t>
            </a:r>
            <a:r>
              <a:rPr lang="en-US" dirty="0"/>
              <a:t>antibiotics and synthetic antifungals.</a:t>
            </a:r>
          </a:p>
          <a:p>
            <a:pPr marL="0" indent="0">
              <a:buNone/>
            </a:pPr>
            <a:r>
              <a:rPr lang="en-US" b="1" u="sng" dirty="0"/>
              <a:t>Antifungal antibiotics</a:t>
            </a:r>
          </a:p>
          <a:p>
            <a:pPr marL="0" indent="0">
              <a:buNone/>
            </a:pPr>
            <a:r>
              <a:rPr lang="en-US" b="1" i="1" u="sng" dirty="0" smtClean="0"/>
              <a:t>1.Amphotericin </a:t>
            </a:r>
            <a:r>
              <a:rPr lang="en-US" b="1" i="1" u="sng" dirty="0"/>
              <a:t>B</a:t>
            </a:r>
          </a:p>
          <a:p>
            <a:r>
              <a:rPr lang="en-US" dirty="0"/>
              <a:t>Amphotericin B is poorly absorbed from the gastrointestinal tract. Oral amphotericin B is </a:t>
            </a:r>
            <a:r>
              <a:rPr lang="en-US" dirty="0" smtClean="0"/>
              <a:t>thus effective </a:t>
            </a:r>
            <a:r>
              <a:rPr lang="en-US" dirty="0"/>
              <a:t>only on fungi within the lumen of the tract. The drug is widely distributed in tissues, but</a:t>
            </a:r>
          </a:p>
          <a:p>
            <a:pPr marL="0" indent="0">
              <a:buNone/>
            </a:pPr>
            <a:r>
              <a:rPr lang="en-US" dirty="0" smtClean="0"/>
              <a:t>      only </a:t>
            </a:r>
            <a:r>
              <a:rPr lang="en-US" dirty="0"/>
              <a:t>2-3% of the blood level is reached in CSF, thus occasionally </a:t>
            </a:r>
            <a:r>
              <a:rPr lang="en-US" dirty="0" smtClean="0"/>
              <a:t>        necessitating intrathecal therapy </a:t>
            </a:r>
            <a:r>
              <a:rPr lang="en-US" dirty="0"/>
              <a:t>for certain types of fungal </a:t>
            </a:r>
            <a:r>
              <a:rPr lang="en-US" dirty="0" smtClean="0"/>
              <a:t>meningitis </a:t>
            </a:r>
            <a:endParaRPr lang="en-US" dirty="0"/>
          </a:p>
        </p:txBody>
      </p:sp>
      <p:sp>
        <p:nvSpPr>
          <p:cNvPr id="2" name="Title 1"/>
          <p:cNvSpPr>
            <a:spLocks noGrp="1"/>
          </p:cNvSpPr>
          <p:nvPr>
            <p:ph type="title"/>
          </p:nvPr>
        </p:nvSpPr>
        <p:spPr/>
        <p:txBody>
          <a:bodyPr/>
          <a:lstStyle/>
          <a:p>
            <a:r>
              <a:rPr lang="en-US" dirty="0" smtClean="0"/>
              <a:t>ANTI FUNGAL AGENTS</a:t>
            </a:r>
            <a:endParaRPr lang="en-US" dirty="0"/>
          </a:p>
        </p:txBody>
      </p:sp>
    </p:spTree>
    <p:extLst>
      <p:ext uri="{BB962C8B-B14F-4D97-AF65-F5344CB8AC3E}">
        <p14:creationId xmlns:p14="http://schemas.microsoft.com/office/powerpoint/2010/main" val="148816229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normAutofit fontScale="77500" lnSpcReduction="20000"/>
          </a:bodyPr>
          <a:lstStyle/>
          <a:p>
            <a:pPr marL="0" indent="0">
              <a:buNone/>
            </a:pPr>
            <a:r>
              <a:rPr lang="en-US" dirty="0"/>
              <a:t> </a:t>
            </a:r>
            <a:r>
              <a:rPr lang="en-US" dirty="0" smtClean="0"/>
              <a:t>e.g. immunosuppressed </a:t>
            </a:r>
            <a:r>
              <a:rPr lang="en-US" dirty="0"/>
              <a:t>patients, severe fungal pneumonia, and </a:t>
            </a:r>
            <a:r>
              <a:rPr lang="en-US" dirty="0" smtClean="0"/>
              <a:t>Cryptococci </a:t>
            </a:r>
            <a:r>
              <a:rPr lang="en-US" dirty="0"/>
              <a:t>meningitis </a:t>
            </a:r>
            <a:r>
              <a:rPr lang="en-US" dirty="0" smtClean="0"/>
              <a:t>with altered </a:t>
            </a:r>
            <a:r>
              <a:rPr lang="en-US" dirty="0"/>
              <a:t>mental status).</a:t>
            </a:r>
          </a:p>
          <a:p>
            <a:pPr marL="0" indent="0">
              <a:buNone/>
            </a:pPr>
            <a:r>
              <a:rPr lang="en-US" b="1" u="sng" dirty="0" smtClean="0"/>
              <a:t>2. Nystatin</a:t>
            </a:r>
            <a:endParaRPr lang="en-US" b="1" u="sng" dirty="0"/>
          </a:p>
          <a:p>
            <a:r>
              <a:rPr lang="en-US" dirty="0"/>
              <a:t>Nystatin has </a:t>
            </a:r>
            <a:r>
              <a:rPr lang="en-US" dirty="0" smtClean="0"/>
              <a:t> similar </a:t>
            </a:r>
            <a:r>
              <a:rPr lang="en-US" dirty="0"/>
              <a:t>structure with amphotericin B and has the same pore-forming </a:t>
            </a:r>
            <a:r>
              <a:rPr lang="en-US" dirty="0" smtClean="0"/>
              <a:t>mechanism of </a:t>
            </a:r>
            <a:r>
              <a:rPr lang="en-US" dirty="0"/>
              <a:t>action. </a:t>
            </a:r>
            <a:endParaRPr lang="en-US" dirty="0" smtClean="0"/>
          </a:p>
          <a:p>
            <a:r>
              <a:rPr lang="en-US" dirty="0" smtClean="0"/>
              <a:t>It </a:t>
            </a:r>
            <a:r>
              <a:rPr lang="en-US" dirty="0"/>
              <a:t>is too toxic for systemic use and is only used topically. It is not absorbed from </a:t>
            </a:r>
            <a:r>
              <a:rPr lang="en-US" dirty="0" smtClean="0"/>
              <a:t>skin, mucous </a:t>
            </a:r>
            <a:r>
              <a:rPr lang="en-US" dirty="0"/>
              <a:t>membranes, or the gastrointestinal tract. Nystatin is active against most </a:t>
            </a:r>
            <a:r>
              <a:rPr lang="en-US" dirty="0" smtClean="0"/>
              <a:t>Candida species </a:t>
            </a:r>
            <a:r>
              <a:rPr lang="en-US" dirty="0"/>
              <a:t>and is most commonly used for suppression of local candidal infections</a:t>
            </a:r>
            <a:r>
              <a:rPr lang="en-US" dirty="0" smtClean="0"/>
              <a:t>.</a:t>
            </a:r>
          </a:p>
          <a:p>
            <a:pPr marL="0" indent="0">
              <a:buNone/>
            </a:pPr>
            <a:r>
              <a:rPr lang="en-US" b="1" u="sng" dirty="0"/>
              <a:t> </a:t>
            </a:r>
            <a:r>
              <a:rPr lang="en-US" b="1" u="sng" dirty="0" smtClean="0"/>
              <a:t> INDICATION </a:t>
            </a:r>
          </a:p>
          <a:p>
            <a:r>
              <a:rPr lang="en-US" dirty="0"/>
              <a:t>T</a:t>
            </a:r>
            <a:r>
              <a:rPr lang="en-US" dirty="0" smtClean="0"/>
              <a:t>reatment </a:t>
            </a:r>
            <a:r>
              <a:rPr lang="en-US" dirty="0"/>
              <a:t>of oropharyngeal thrush, vaginal </a:t>
            </a:r>
            <a:r>
              <a:rPr lang="en-US" dirty="0" smtClean="0"/>
              <a:t>candidiasis</a:t>
            </a:r>
            <a:r>
              <a:rPr lang="en-US" dirty="0"/>
              <a:t>.</a:t>
            </a:r>
          </a:p>
          <a:p>
            <a:pPr marL="0" indent="0">
              <a:buNone/>
            </a:pPr>
            <a:endParaRPr lang="en-US" b="1" i="1" dirty="0"/>
          </a:p>
        </p:txBody>
      </p:sp>
      <p:sp>
        <p:nvSpPr>
          <p:cNvPr id="2" name="Title 1"/>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327971217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pPr marL="0" indent="0">
              <a:buNone/>
            </a:pPr>
            <a:r>
              <a:rPr lang="en-US" sz="5900" b="1" u="sng" dirty="0" smtClean="0"/>
              <a:t>3.GRISEOFULVIN</a:t>
            </a:r>
          </a:p>
          <a:p>
            <a:r>
              <a:rPr lang="en-US" sz="4200" dirty="0" err="1" smtClean="0"/>
              <a:t>Griseofulvin</a:t>
            </a:r>
            <a:r>
              <a:rPr lang="en-US" sz="4200" dirty="0" smtClean="0"/>
              <a:t> </a:t>
            </a:r>
            <a:r>
              <a:rPr lang="en-US" sz="4200" dirty="0"/>
              <a:t>is a </a:t>
            </a:r>
            <a:r>
              <a:rPr lang="en-US" sz="4200" dirty="0" err="1"/>
              <a:t>fungistatic</a:t>
            </a:r>
            <a:r>
              <a:rPr lang="en-US" sz="4200" dirty="0"/>
              <a:t> and used is in the treatment of </a:t>
            </a:r>
            <a:r>
              <a:rPr lang="en-US" sz="4200" dirty="0" err="1"/>
              <a:t>dermatophytosis</a:t>
            </a:r>
            <a:r>
              <a:rPr lang="en-US" sz="4200" dirty="0"/>
              <a:t>. </a:t>
            </a:r>
            <a:endParaRPr lang="en-US" sz="4200" dirty="0" smtClean="0"/>
          </a:p>
          <a:p>
            <a:r>
              <a:rPr lang="en-US" sz="4200" dirty="0" smtClean="0"/>
              <a:t>Absorption is improved </a:t>
            </a:r>
            <a:r>
              <a:rPr lang="en-US" sz="4200" dirty="0"/>
              <a:t>when it is given with fatty foods. </a:t>
            </a:r>
            <a:endParaRPr lang="en-US" sz="4200" dirty="0" smtClean="0"/>
          </a:p>
          <a:p>
            <a:r>
              <a:rPr lang="en-US" sz="4200" dirty="0" err="1" smtClean="0"/>
              <a:t>Griseofulvin</a:t>
            </a:r>
            <a:r>
              <a:rPr lang="en-US" sz="4200" dirty="0" smtClean="0"/>
              <a:t> </a:t>
            </a:r>
            <a:r>
              <a:rPr lang="en-US" sz="4200" dirty="0"/>
              <a:t>is deposited in newly forming skin </a:t>
            </a:r>
            <a:r>
              <a:rPr lang="en-US" sz="4200" dirty="0" smtClean="0"/>
              <a:t>where it </a:t>
            </a:r>
            <a:r>
              <a:rPr lang="en-US" sz="4200" dirty="0"/>
              <a:t>binds to keratin, protecting the skin from new infection</a:t>
            </a:r>
            <a:r>
              <a:rPr lang="en-US" sz="4200" dirty="0" smtClean="0"/>
              <a:t>.</a:t>
            </a:r>
          </a:p>
          <a:p>
            <a:r>
              <a:rPr lang="en-US" sz="4200" dirty="0" smtClean="0"/>
              <a:t> </a:t>
            </a:r>
            <a:r>
              <a:rPr lang="en-US" sz="4200" dirty="0"/>
              <a:t>It must be administered for 2-6 </a:t>
            </a:r>
            <a:r>
              <a:rPr lang="en-US" sz="4200" dirty="0" smtClean="0"/>
              <a:t>weeks for </a:t>
            </a:r>
            <a:r>
              <a:rPr lang="en-US" sz="4200" dirty="0"/>
              <a:t>skin and hair infections to allow the replacement of infected keratin by the </a:t>
            </a:r>
            <a:r>
              <a:rPr lang="en-US" sz="4200" dirty="0" smtClean="0"/>
              <a:t>resistant structures</a:t>
            </a:r>
            <a:r>
              <a:rPr lang="en-US" sz="4200" dirty="0"/>
              <a:t>. </a:t>
            </a:r>
            <a:endParaRPr lang="en-US" sz="4200" dirty="0" smtClean="0"/>
          </a:p>
          <a:p>
            <a:r>
              <a:rPr lang="en-US" sz="4200" dirty="0" smtClean="0"/>
              <a:t>Nail </a:t>
            </a:r>
            <a:r>
              <a:rPr lang="en-US" sz="4200" dirty="0"/>
              <a:t>infections may require therapy for months to allow regrowth of the </a:t>
            </a:r>
            <a:r>
              <a:rPr lang="en-US" sz="4200" dirty="0" smtClean="0"/>
              <a:t>new protected </a:t>
            </a:r>
            <a:r>
              <a:rPr lang="en-US" sz="4200" dirty="0"/>
              <a:t>nail and is often followed by relapse. </a:t>
            </a:r>
            <a:endParaRPr lang="en-US" sz="4200" dirty="0" smtClean="0"/>
          </a:p>
          <a:p>
            <a:pPr marL="0" indent="0">
              <a:buNone/>
            </a:pPr>
            <a:r>
              <a:rPr lang="en-US" sz="5900" b="1" u="sng" dirty="0" smtClean="0"/>
              <a:t>Adverse </a:t>
            </a:r>
            <a:r>
              <a:rPr lang="en-US" sz="5900" b="1" u="sng" dirty="0"/>
              <a:t>effects </a:t>
            </a:r>
            <a:endParaRPr lang="en-US" sz="4200" dirty="0"/>
          </a:p>
          <a:p>
            <a:r>
              <a:rPr lang="en-US" sz="4200" dirty="0" smtClean="0"/>
              <a:t>  an </a:t>
            </a:r>
            <a:r>
              <a:rPr lang="en-US" sz="4200" dirty="0"/>
              <a:t>allergic </a:t>
            </a:r>
            <a:r>
              <a:rPr lang="en-US" sz="4200" dirty="0" smtClean="0"/>
              <a:t>syndrome much </a:t>
            </a:r>
            <a:r>
              <a:rPr lang="en-US" sz="4200" dirty="0"/>
              <a:t>like serum sickness, hepatitis, </a:t>
            </a:r>
          </a:p>
          <a:p>
            <a:r>
              <a:rPr lang="en-US" sz="4200" dirty="0" smtClean="0"/>
              <a:t> </a:t>
            </a:r>
            <a:r>
              <a:rPr lang="en-US" sz="4200" dirty="0"/>
              <a:t>drug interactions with warfarin and phenobarbital.</a:t>
            </a:r>
          </a:p>
          <a:p>
            <a:pPr marL="0" indent="0">
              <a:buNone/>
            </a:pPr>
            <a:r>
              <a:rPr lang="en-US" sz="4200" b="1" u="sng" dirty="0" smtClean="0"/>
              <a:t>NB</a:t>
            </a:r>
            <a:r>
              <a:rPr lang="en-US" sz="4200" dirty="0" smtClean="0"/>
              <a:t>:Griseofulvin </a:t>
            </a:r>
            <a:r>
              <a:rPr lang="en-US" sz="4200" dirty="0"/>
              <a:t>has been largely replaced by newer antifungal medications such as </a:t>
            </a:r>
            <a:r>
              <a:rPr lang="en-US" sz="4200" dirty="0" smtClean="0"/>
              <a:t>itraconazole</a:t>
            </a:r>
            <a:r>
              <a:rPr lang="en-US" sz="4200" dirty="0"/>
              <a:t> </a:t>
            </a:r>
            <a:r>
              <a:rPr lang="en-US" sz="4200" dirty="0" smtClean="0"/>
              <a:t>and </a:t>
            </a:r>
            <a:r>
              <a:rPr lang="en-US" sz="4200" dirty="0" err="1"/>
              <a:t>terbinafine</a:t>
            </a:r>
            <a:endParaRPr lang="en-US" sz="4200" dirty="0"/>
          </a:p>
          <a:p>
            <a:endParaRPr lang="en-US" dirty="0"/>
          </a:p>
        </p:txBody>
      </p:sp>
      <p:sp>
        <p:nvSpPr>
          <p:cNvPr id="2" name="Title 1"/>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2202249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err="1" smtClean="0"/>
              <a:t>B.d</a:t>
            </a:r>
            <a:r>
              <a:rPr lang="en-US" dirty="0" smtClean="0"/>
              <a:t>/bid-twice a day</a:t>
            </a:r>
          </a:p>
          <a:p>
            <a:r>
              <a:rPr lang="en-US" dirty="0" err="1" smtClean="0"/>
              <a:t>Bp-british</a:t>
            </a:r>
            <a:r>
              <a:rPr lang="en-US" dirty="0" smtClean="0"/>
              <a:t> pharmaceuticals</a:t>
            </a:r>
          </a:p>
          <a:p>
            <a:r>
              <a:rPr lang="en-US" dirty="0" err="1" smtClean="0"/>
              <a:t>i.m</a:t>
            </a:r>
            <a:r>
              <a:rPr lang="en-US" dirty="0" smtClean="0"/>
              <a:t>-intramuscular</a:t>
            </a:r>
          </a:p>
          <a:p>
            <a:r>
              <a:rPr lang="en-US" dirty="0" err="1" smtClean="0"/>
              <a:t>i.u</a:t>
            </a:r>
            <a:r>
              <a:rPr lang="en-US" dirty="0" smtClean="0"/>
              <a:t>-international unit</a:t>
            </a:r>
          </a:p>
          <a:p>
            <a:r>
              <a:rPr lang="en-US" dirty="0" err="1" smtClean="0"/>
              <a:t>i.v</a:t>
            </a:r>
            <a:r>
              <a:rPr lang="en-US" dirty="0" smtClean="0"/>
              <a:t>-intravenous/by venous route.</a:t>
            </a:r>
          </a:p>
          <a:p>
            <a:r>
              <a:rPr lang="en-US" dirty="0" err="1" smtClean="0"/>
              <a:t>O.d</a:t>
            </a:r>
            <a:r>
              <a:rPr lang="en-US" dirty="0" smtClean="0"/>
              <a:t>- once every day</a:t>
            </a:r>
          </a:p>
          <a:p>
            <a:r>
              <a:rPr lang="en-US" dirty="0" err="1" smtClean="0"/>
              <a:t>P.o</a:t>
            </a:r>
            <a:r>
              <a:rPr lang="en-US" dirty="0" smtClean="0"/>
              <a:t>-per </a:t>
            </a:r>
            <a:r>
              <a:rPr lang="en-US" dirty="0" err="1" smtClean="0"/>
              <a:t>os</a:t>
            </a:r>
            <a:r>
              <a:rPr lang="en-US" dirty="0" smtClean="0"/>
              <a:t>/by mouth.</a:t>
            </a:r>
          </a:p>
          <a:p>
            <a:r>
              <a:rPr lang="en-US" dirty="0" err="1" smtClean="0"/>
              <a:t>Pr</a:t>
            </a:r>
            <a:r>
              <a:rPr lang="en-US" dirty="0" smtClean="0"/>
              <a:t>-per rectum/by anal/rectal route.</a:t>
            </a:r>
          </a:p>
          <a:p>
            <a:r>
              <a:rPr lang="en-US" dirty="0" err="1" smtClean="0"/>
              <a:t>Prn</a:t>
            </a:r>
            <a:r>
              <a:rPr lang="en-US" dirty="0" smtClean="0"/>
              <a:t>-when necessary.</a:t>
            </a:r>
          </a:p>
          <a:p>
            <a:r>
              <a:rPr lang="en-US" dirty="0" err="1" smtClean="0"/>
              <a:t>Pv</a:t>
            </a:r>
            <a:r>
              <a:rPr lang="en-US" dirty="0" smtClean="0"/>
              <a:t>- per vaginal/vaginal route.</a:t>
            </a:r>
          </a:p>
          <a:p>
            <a:r>
              <a:rPr lang="en-US" dirty="0" smtClean="0"/>
              <a:t>Rep- it can be repeated.</a:t>
            </a:r>
          </a:p>
          <a:p>
            <a:r>
              <a:rPr lang="en-US" dirty="0" err="1" smtClean="0"/>
              <a:t>S.c</a:t>
            </a:r>
            <a:r>
              <a:rPr lang="en-US" dirty="0" smtClean="0"/>
              <a:t>-by subcutaneous injection.</a:t>
            </a:r>
          </a:p>
          <a:p>
            <a:r>
              <a:rPr lang="en-US" dirty="0" smtClean="0"/>
              <a:t>Stat-immediately.</a:t>
            </a:r>
          </a:p>
          <a:p>
            <a:r>
              <a:rPr lang="en-US" dirty="0" err="1" smtClean="0"/>
              <a:t>Tds</a:t>
            </a:r>
            <a:r>
              <a:rPr lang="en-US" dirty="0" smtClean="0"/>
              <a:t>-three times </a:t>
            </a:r>
            <a:r>
              <a:rPr lang="en-US" dirty="0" err="1" smtClean="0"/>
              <a:t>aday</a:t>
            </a:r>
            <a:r>
              <a:rPr lang="en-US" dirty="0" smtClean="0"/>
              <a:t>(8hrly)</a:t>
            </a:r>
          </a:p>
          <a:p>
            <a:r>
              <a:rPr lang="en-US" dirty="0" err="1" smtClean="0"/>
              <a:t>Qid</a:t>
            </a:r>
            <a:r>
              <a:rPr lang="en-US" dirty="0" smtClean="0"/>
              <a:t>-four times a day(6hrly)</a:t>
            </a:r>
          </a:p>
          <a:p>
            <a:endParaRPr lang="en-US" dirty="0"/>
          </a:p>
        </p:txBody>
      </p:sp>
      <p:sp>
        <p:nvSpPr>
          <p:cNvPr id="3" name="Title 2"/>
          <p:cNvSpPr>
            <a:spLocks noGrp="1"/>
          </p:cNvSpPr>
          <p:nvPr>
            <p:ph type="title"/>
          </p:nvPr>
        </p:nvSpPr>
        <p:spPr/>
        <p:txBody>
          <a:bodyPr>
            <a:normAutofit fontScale="90000"/>
          </a:bodyPr>
          <a:lstStyle/>
          <a:p>
            <a:r>
              <a:rPr lang="en-US" dirty="0" smtClean="0"/>
              <a:t>ABREVIATIONS.</a:t>
            </a:r>
            <a:br>
              <a:rPr lang="en-US" dirty="0" smtClean="0"/>
            </a:br>
            <a:endParaRPr lang="en-US" dirty="0"/>
          </a:p>
        </p:txBody>
      </p:sp>
    </p:spTree>
    <p:extLst>
      <p:ext uri="{BB962C8B-B14F-4D97-AF65-F5344CB8AC3E}">
        <p14:creationId xmlns:p14="http://schemas.microsoft.com/office/powerpoint/2010/main" val="3036280473"/>
      </p:ext>
    </p:extLst>
  </p:cSld>
  <p:clrMapOvr>
    <a:masterClrMapping/>
  </p:clrMapOvr>
  <p:transition spd="slow">
    <p:pull/>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2800" b="1" u="sng" smtClean="0"/>
              <a:t> </a:t>
            </a:r>
            <a:r>
              <a:rPr lang="en-US" sz="2800" b="1" u="sng" dirty="0" smtClean="0"/>
              <a:t>Azoles</a:t>
            </a:r>
          </a:p>
          <a:p>
            <a:r>
              <a:rPr lang="en-US" sz="3400" dirty="0" smtClean="0"/>
              <a:t> </a:t>
            </a:r>
            <a:r>
              <a:rPr lang="en-US" sz="3400" dirty="0"/>
              <a:t>A</a:t>
            </a:r>
            <a:r>
              <a:rPr lang="en-US" sz="3400" dirty="0" smtClean="0"/>
              <a:t>re </a:t>
            </a:r>
            <a:r>
              <a:rPr lang="en-US" sz="3400" dirty="0"/>
              <a:t>synthetic compounds that can be classified as </a:t>
            </a:r>
            <a:r>
              <a:rPr lang="en-US" sz="3400" i="1" dirty="0" err="1"/>
              <a:t>imidazoles</a:t>
            </a:r>
            <a:r>
              <a:rPr lang="en-US" sz="3400" i="1" dirty="0"/>
              <a:t> </a:t>
            </a:r>
            <a:r>
              <a:rPr lang="en-US" sz="3400" dirty="0"/>
              <a:t>and </a:t>
            </a:r>
            <a:r>
              <a:rPr lang="en-US" sz="3400" i="1" dirty="0" err="1"/>
              <a:t>triazoles</a:t>
            </a:r>
            <a:r>
              <a:rPr lang="en-US" sz="3400" i="1" dirty="0"/>
              <a:t>. </a:t>
            </a:r>
            <a:r>
              <a:rPr lang="en-US" sz="3400" i="1" dirty="0" smtClean="0"/>
              <a:t> </a:t>
            </a:r>
          </a:p>
          <a:p>
            <a:r>
              <a:rPr lang="en-US" sz="3400" i="1" dirty="0"/>
              <a:t> </a:t>
            </a:r>
            <a:r>
              <a:rPr lang="en-US" sz="3400" dirty="0" smtClean="0"/>
              <a:t>The </a:t>
            </a:r>
            <a:r>
              <a:rPr lang="en-US" sz="3400" dirty="0" err="1" smtClean="0"/>
              <a:t>imidazoles</a:t>
            </a:r>
            <a:r>
              <a:rPr lang="en-US" sz="3400" dirty="0" smtClean="0"/>
              <a:t> </a:t>
            </a:r>
            <a:r>
              <a:rPr lang="en-US" sz="3400" dirty="0"/>
              <a:t>consist of </a:t>
            </a:r>
            <a:r>
              <a:rPr lang="en-US" sz="3400" i="1" dirty="0"/>
              <a:t>ketoconazole, </a:t>
            </a:r>
            <a:r>
              <a:rPr lang="en-US" sz="3400" i="1" dirty="0" err="1"/>
              <a:t>miconazole</a:t>
            </a:r>
            <a:r>
              <a:rPr lang="en-US" sz="3400" i="1" dirty="0"/>
              <a:t>, and </a:t>
            </a:r>
            <a:r>
              <a:rPr lang="en-US" sz="3400" i="1" dirty="0" err="1"/>
              <a:t>clotrimazole</a:t>
            </a:r>
            <a:r>
              <a:rPr lang="en-US" sz="3400" dirty="0" smtClean="0"/>
              <a:t>.</a:t>
            </a:r>
          </a:p>
          <a:p>
            <a:r>
              <a:rPr lang="en-US" sz="3400" dirty="0"/>
              <a:t> </a:t>
            </a:r>
            <a:r>
              <a:rPr lang="en-US" sz="3400" dirty="0" smtClean="0"/>
              <a:t>The </a:t>
            </a:r>
            <a:r>
              <a:rPr lang="en-US" sz="3400" dirty="0" err="1"/>
              <a:t>triazoles</a:t>
            </a:r>
            <a:r>
              <a:rPr lang="en-US" sz="3400" dirty="0"/>
              <a:t> </a:t>
            </a:r>
            <a:r>
              <a:rPr lang="en-US" sz="3400" dirty="0" smtClean="0"/>
              <a:t>include </a:t>
            </a:r>
            <a:r>
              <a:rPr lang="en-US" sz="3400" i="1" dirty="0" smtClean="0"/>
              <a:t>itraconazole </a:t>
            </a:r>
            <a:r>
              <a:rPr lang="en-US" sz="3400" i="1" dirty="0"/>
              <a:t>and fluconazole</a:t>
            </a:r>
            <a:r>
              <a:rPr lang="en-US" sz="3400" dirty="0"/>
              <a:t>.</a:t>
            </a:r>
          </a:p>
          <a:p>
            <a:endParaRPr lang="en-US" dirty="0"/>
          </a:p>
        </p:txBody>
      </p:sp>
      <p:sp>
        <p:nvSpPr>
          <p:cNvPr id="2" name="Title 1"/>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223844663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dirty="0" smtClean="0"/>
              <a:t>Azoles</a:t>
            </a:r>
            <a:r>
              <a:rPr lang="en-US" i="1" dirty="0"/>
              <a:t> </a:t>
            </a:r>
            <a:r>
              <a:rPr lang="en-US" dirty="0" smtClean="0"/>
              <a:t>are </a:t>
            </a:r>
            <a:r>
              <a:rPr lang="en-US" dirty="0"/>
              <a:t>active against many Candida species, Cryptococcus </a:t>
            </a:r>
            <a:r>
              <a:rPr lang="en-US" dirty="0" err="1"/>
              <a:t>neoformans</a:t>
            </a:r>
            <a:r>
              <a:rPr lang="en-US" dirty="0"/>
              <a:t>, the endemic</a:t>
            </a:r>
          </a:p>
          <a:p>
            <a:pPr marL="0" indent="0">
              <a:buNone/>
            </a:pPr>
            <a:r>
              <a:rPr lang="en-US" dirty="0" smtClean="0"/>
              <a:t>  mycoses </a:t>
            </a:r>
            <a:r>
              <a:rPr lang="en-US" dirty="0"/>
              <a:t>(</a:t>
            </a:r>
            <a:r>
              <a:rPr lang="en-US" dirty="0" err="1"/>
              <a:t>blastomycosis</a:t>
            </a:r>
            <a:r>
              <a:rPr lang="en-US" dirty="0"/>
              <a:t>, </a:t>
            </a:r>
            <a:r>
              <a:rPr lang="en-US" dirty="0" err="1"/>
              <a:t>coccidioidomycosis</a:t>
            </a:r>
            <a:r>
              <a:rPr lang="en-US" dirty="0"/>
              <a:t>), the </a:t>
            </a:r>
            <a:r>
              <a:rPr lang="en-US" dirty="0" err="1"/>
              <a:t>dermatophytes</a:t>
            </a:r>
            <a:r>
              <a:rPr lang="en-US" dirty="0"/>
              <a:t>, and, </a:t>
            </a:r>
            <a:r>
              <a:rPr lang="en-US" dirty="0" err="1"/>
              <a:t>Aspergillus</a:t>
            </a:r>
            <a:r>
              <a:rPr lang="en-US" dirty="0"/>
              <a:t> </a:t>
            </a:r>
            <a:r>
              <a:rPr lang="en-US" dirty="0" smtClean="0"/>
              <a:t>infections</a:t>
            </a:r>
          </a:p>
          <a:p>
            <a:pPr marL="0" indent="0">
              <a:buNone/>
            </a:pPr>
            <a:r>
              <a:rPr lang="en-US" b="1" u="sng" dirty="0" smtClean="0"/>
              <a:t>Adverse </a:t>
            </a:r>
            <a:r>
              <a:rPr lang="en-US" b="1" u="sng" dirty="0"/>
              <a:t>Effects: </a:t>
            </a:r>
            <a:endParaRPr lang="en-US" b="1" u="sng" dirty="0" smtClean="0"/>
          </a:p>
          <a:p>
            <a:pPr marL="0" indent="0">
              <a:buNone/>
            </a:pPr>
            <a:r>
              <a:rPr lang="en-US" dirty="0" smtClean="0"/>
              <a:t>The </a:t>
            </a:r>
            <a:r>
              <a:rPr lang="en-US" dirty="0"/>
              <a:t>azoles are relatively nontoxic. </a:t>
            </a:r>
            <a:endParaRPr lang="en-US" dirty="0" smtClean="0"/>
          </a:p>
          <a:p>
            <a:pPr marL="0" indent="0">
              <a:buNone/>
            </a:pPr>
            <a:r>
              <a:rPr lang="en-US" dirty="0" smtClean="0"/>
              <a:t>The </a:t>
            </a:r>
            <a:r>
              <a:rPr lang="en-US" dirty="0"/>
              <a:t>most common </a:t>
            </a:r>
            <a:r>
              <a:rPr lang="en-US" dirty="0" smtClean="0"/>
              <a:t>adverse reaction </a:t>
            </a:r>
            <a:r>
              <a:rPr lang="en-US" dirty="0"/>
              <a:t>is minor gastrointestinal upset. </a:t>
            </a:r>
            <a:endParaRPr lang="en-US" dirty="0" smtClean="0"/>
          </a:p>
          <a:p>
            <a:pPr marL="0" indent="0">
              <a:buNone/>
            </a:pPr>
            <a:r>
              <a:rPr lang="en-US" dirty="0" smtClean="0"/>
              <a:t>Most </a:t>
            </a:r>
            <a:r>
              <a:rPr lang="en-US" dirty="0"/>
              <a:t>azoles cause abnormalities in liver enzymes and,</a:t>
            </a:r>
          </a:p>
          <a:p>
            <a:pPr marL="0" indent="0">
              <a:buNone/>
            </a:pPr>
            <a:r>
              <a:rPr lang="en-US" dirty="0"/>
              <a:t>very rarely, clinical hepatitis.</a:t>
            </a:r>
          </a:p>
          <a:p>
            <a:endParaRPr lang="en-US" dirty="0"/>
          </a:p>
          <a:p>
            <a:endParaRPr lang="en-US" dirty="0"/>
          </a:p>
        </p:txBody>
      </p:sp>
      <p:sp>
        <p:nvSpPr>
          <p:cNvPr id="2" name="Title 1"/>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361573602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2400" b="1" u="sng" dirty="0" smtClean="0"/>
              <a:t>a) Ketoconazole</a:t>
            </a:r>
            <a:endParaRPr lang="en-US" sz="2400" b="1" u="sng" dirty="0"/>
          </a:p>
          <a:p>
            <a:pPr marL="0" indent="0">
              <a:buNone/>
            </a:pPr>
            <a:r>
              <a:rPr lang="en-US" sz="2000" b="1" u="sng" dirty="0" smtClean="0"/>
              <a:t>Clinical </a:t>
            </a:r>
            <a:r>
              <a:rPr lang="en-US" sz="2000" b="1" u="sng" dirty="0"/>
              <a:t>use</a:t>
            </a:r>
            <a:r>
              <a:rPr lang="en-US" sz="1800" i="1" dirty="0"/>
              <a:t>: </a:t>
            </a:r>
            <a:r>
              <a:rPr lang="en-US" sz="1800" dirty="0"/>
              <a:t>it has limited use because of the drug interactions, endocrine side </a:t>
            </a:r>
            <a:r>
              <a:rPr lang="en-US" sz="1800" dirty="0" smtClean="0"/>
              <a:t>effects</a:t>
            </a:r>
            <a:r>
              <a:rPr lang="en-US" sz="1800" dirty="0"/>
              <a:t>.</a:t>
            </a:r>
          </a:p>
          <a:p>
            <a:r>
              <a:rPr lang="en-US" sz="1800" dirty="0"/>
              <a:t>its </a:t>
            </a:r>
            <a:r>
              <a:rPr lang="en-US" sz="1800" dirty="0" smtClean="0"/>
              <a:t>has narrow </a:t>
            </a:r>
            <a:r>
              <a:rPr lang="en-US" sz="1800" dirty="0"/>
              <a:t>therapeutic </a:t>
            </a:r>
            <a:r>
              <a:rPr lang="en-US" sz="1800" dirty="0" smtClean="0"/>
              <a:t> range</a:t>
            </a:r>
            <a:r>
              <a:rPr lang="en-US" sz="1800" dirty="0"/>
              <a:t>. Oral formulation that is best absorbed at a low gastric </a:t>
            </a:r>
            <a:r>
              <a:rPr lang="en-US" sz="1800" dirty="0" err="1"/>
              <a:t>pH</a:t>
            </a:r>
            <a:r>
              <a:rPr lang="en-US" sz="1800" dirty="0" err="1" smtClean="0"/>
              <a:t>.</a:t>
            </a:r>
            <a:endParaRPr lang="en-US" sz="1800" dirty="0" smtClean="0"/>
          </a:p>
          <a:p>
            <a:pPr marL="0" indent="0">
              <a:buNone/>
            </a:pPr>
            <a:r>
              <a:rPr lang="en-US" sz="2000" b="1" u="sng" dirty="0" smtClean="0"/>
              <a:t>indications</a:t>
            </a:r>
            <a:endParaRPr lang="en-US" sz="2000" b="1" u="sng" dirty="0"/>
          </a:p>
          <a:p>
            <a:r>
              <a:rPr lang="en-US" sz="1800" dirty="0"/>
              <a:t>Ketoconazole is used in treatment of </a:t>
            </a:r>
            <a:r>
              <a:rPr lang="en-US" sz="1800" dirty="0" err="1"/>
              <a:t>mucocutaneous</a:t>
            </a:r>
            <a:r>
              <a:rPr lang="en-US" sz="1800" dirty="0"/>
              <a:t> candidiasis and </a:t>
            </a:r>
            <a:r>
              <a:rPr lang="en-US" sz="1800" dirty="0" err="1" smtClean="0"/>
              <a:t>nonmeningeal</a:t>
            </a:r>
            <a:r>
              <a:rPr lang="en-US" sz="1800" dirty="0" smtClean="0"/>
              <a:t> </a:t>
            </a:r>
            <a:r>
              <a:rPr lang="en-US" sz="1800" dirty="0" err="1" smtClean="0"/>
              <a:t>coccidiomycosis</a:t>
            </a:r>
            <a:r>
              <a:rPr lang="en-US" sz="1800" dirty="0"/>
              <a:t>. </a:t>
            </a:r>
            <a:endParaRPr lang="en-US" sz="1800" dirty="0" smtClean="0"/>
          </a:p>
          <a:p>
            <a:r>
              <a:rPr lang="en-US" sz="1800" dirty="0" smtClean="0"/>
              <a:t>It </a:t>
            </a:r>
            <a:r>
              <a:rPr lang="en-US" sz="1800" dirty="0"/>
              <a:t>is also used in the treatment of seborrheic </a:t>
            </a:r>
            <a:r>
              <a:rPr lang="en-US" sz="1800" dirty="0" smtClean="0"/>
              <a:t>dermatitis.</a:t>
            </a:r>
            <a:endParaRPr lang="en-US" sz="1800" dirty="0"/>
          </a:p>
        </p:txBody>
      </p:sp>
      <p:sp>
        <p:nvSpPr>
          <p:cNvPr id="2" name="Title 1"/>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165535892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b="1" u="sng" dirty="0"/>
              <a:t>Adverse effects: </a:t>
            </a:r>
            <a:endParaRPr lang="en-US" b="1" u="sng" dirty="0" smtClean="0"/>
          </a:p>
          <a:p>
            <a:pPr marL="0" indent="0">
              <a:buNone/>
            </a:pPr>
            <a:r>
              <a:rPr lang="en-US" dirty="0" smtClean="0"/>
              <a:t>Effects </a:t>
            </a:r>
            <a:r>
              <a:rPr lang="en-US" dirty="0"/>
              <a:t>such </a:t>
            </a:r>
            <a:r>
              <a:rPr lang="en-US" dirty="0" smtClean="0"/>
              <a:t>as: </a:t>
            </a:r>
          </a:p>
          <a:p>
            <a:pPr>
              <a:buFont typeface="Wingdings" panose="05000000000000000000" pitchFamily="2" charset="2"/>
              <a:buChar char="§"/>
            </a:pPr>
            <a:r>
              <a:rPr lang="en-US" dirty="0" smtClean="0"/>
              <a:t>gynecomastia</a:t>
            </a:r>
          </a:p>
          <a:p>
            <a:pPr>
              <a:buFont typeface="Wingdings" panose="05000000000000000000" pitchFamily="2" charset="2"/>
              <a:buChar char="§"/>
            </a:pPr>
            <a:r>
              <a:rPr lang="en-US" dirty="0" smtClean="0"/>
              <a:t> infertility</a:t>
            </a:r>
            <a:endParaRPr lang="en-US" dirty="0"/>
          </a:p>
          <a:p>
            <a:pPr>
              <a:buFont typeface="Wingdings" panose="05000000000000000000" pitchFamily="2" charset="2"/>
              <a:buChar char="§"/>
            </a:pPr>
            <a:r>
              <a:rPr lang="en-US" dirty="0" smtClean="0"/>
              <a:t> </a:t>
            </a:r>
            <a:r>
              <a:rPr lang="en-US" dirty="0"/>
              <a:t>menstrual irregularities. </a:t>
            </a:r>
          </a:p>
        </p:txBody>
      </p:sp>
      <p:sp>
        <p:nvSpPr>
          <p:cNvPr id="2" name="Title 1"/>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286079709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525963"/>
          </a:xfrm>
        </p:spPr>
        <p:txBody>
          <a:bodyPr>
            <a:normAutofit fontScale="92500" lnSpcReduction="20000"/>
          </a:bodyPr>
          <a:lstStyle/>
          <a:p>
            <a:pPr marL="0" indent="0">
              <a:buNone/>
            </a:pPr>
            <a:r>
              <a:rPr lang="en-US" sz="3800" b="1" u="sng" dirty="0" err="1" smtClean="0"/>
              <a:t>Clotrimazole</a:t>
            </a:r>
            <a:r>
              <a:rPr lang="en-US" sz="3800" b="1" u="sng" dirty="0" smtClean="0"/>
              <a:t> </a:t>
            </a:r>
            <a:r>
              <a:rPr lang="en-US" sz="3800" b="1" u="sng" dirty="0"/>
              <a:t>and </a:t>
            </a:r>
            <a:r>
              <a:rPr lang="en-US" sz="3800" b="1" u="sng" dirty="0" err="1"/>
              <a:t>miconazole</a:t>
            </a:r>
            <a:endParaRPr lang="en-US" sz="3800" b="1" u="sng" dirty="0"/>
          </a:p>
          <a:p>
            <a:r>
              <a:rPr lang="en-US" sz="2800" dirty="0" err="1"/>
              <a:t>Clotrimazole</a:t>
            </a:r>
            <a:r>
              <a:rPr lang="en-US" sz="2800" dirty="0"/>
              <a:t> and </a:t>
            </a:r>
            <a:r>
              <a:rPr lang="en-US" sz="2800" dirty="0" err="1"/>
              <a:t>miconazole</a:t>
            </a:r>
            <a:r>
              <a:rPr lang="en-US" sz="2800" dirty="0"/>
              <a:t> are available over-the-counter and are often used for </a:t>
            </a:r>
            <a:r>
              <a:rPr lang="en-US" sz="2800" dirty="0" err="1" smtClean="0"/>
              <a:t>vulvovaginal</a:t>
            </a:r>
            <a:r>
              <a:rPr lang="en-US" sz="2800" dirty="0"/>
              <a:t> </a:t>
            </a:r>
            <a:r>
              <a:rPr lang="en-US" sz="2800" dirty="0" smtClean="0"/>
              <a:t>candidiasis.</a:t>
            </a:r>
          </a:p>
          <a:p>
            <a:r>
              <a:rPr lang="en-US" sz="2800" dirty="0" smtClean="0"/>
              <a:t> </a:t>
            </a:r>
            <a:r>
              <a:rPr lang="en-US" sz="2800" dirty="0"/>
              <a:t>Oral </a:t>
            </a:r>
            <a:r>
              <a:rPr lang="en-US" sz="2800" dirty="0" err="1"/>
              <a:t>clotrimazole</a:t>
            </a:r>
            <a:r>
              <a:rPr lang="en-US" sz="2800" dirty="0"/>
              <a:t> troches are available for treatment of oral thrush and are </a:t>
            </a:r>
            <a:r>
              <a:rPr lang="en-US" sz="2800" dirty="0" smtClean="0"/>
              <a:t>a pleasant-tasting </a:t>
            </a:r>
            <a:r>
              <a:rPr lang="en-US" sz="2800" dirty="0"/>
              <a:t>alternative to nystatin</a:t>
            </a:r>
            <a:r>
              <a:rPr lang="en-US" sz="2800" dirty="0" smtClean="0"/>
              <a:t>.</a:t>
            </a:r>
          </a:p>
          <a:p>
            <a:r>
              <a:rPr lang="en-US" sz="2800" dirty="0" smtClean="0"/>
              <a:t> </a:t>
            </a:r>
            <a:r>
              <a:rPr lang="en-US" sz="2800" dirty="0"/>
              <a:t>In cream form, both agents are useful for </a:t>
            </a:r>
            <a:r>
              <a:rPr lang="en-US" sz="2800" dirty="0" err="1" smtClean="0"/>
              <a:t>dermatophytic</a:t>
            </a:r>
            <a:r>
              <a:rPr lang="en-US" sz="2800" dirty="0"/>
              <a:t> </a:t>
            </a:r>
            <a:r>
              <a:rPr lang="en-US" sz="2800" dirty="0" smtClean="0"/>
              <a:t>infections</a:t>
            </a:r>
            <a:r>
              <a:rPr lang="en-US" sz="2800" dirty="0"/>
              <a:t>, including </a:t>
            </a:r>
            <a:r>
              <a:rPr lang="en-US" sz="2800" dirty="0" err="1"/>
              <a:t>tinea</a:t>
            </a:r>
            <a:r>
              <a:rPr lang="en-US" sz="2800" dirty="0"/>
              <a:t> </a:t>
            </a:r>
            <a:r>
              <a:rPr lang="en-US" sz="2800" dirty="0" err="1"/>
              <a:t>corporis</a:t>
            </a:r>
            <a:r>
              <a:rPr lang="en-US" sz="2800" dirty="0"/>
              <a:t>, </a:t>
            </a:r>
            <a:r>
              <a:rPr lang="en-US" sz="2800" dirty="0" err="1"/>
              <a:t>tinea</a:t>
            </a:r>
            <a:r>
              <a:rPr lang="en-US" sz="2800" dirty="0"/>
              <a:t> </a:t>
            </a:r>
            <a:r>
              <a:rPr lang="en-US" sz="2800" dirty="0" err="1"/>
              <a:t>pedis</a:t>
            </a:r>
            <a:r>
              <a:rPr lang="en-US" sz="2800" dirty="0"/>
              <a:t>, and </a:t>
            </a:r>
            <a:r>
              <a:rPr lang="en-US" sz="2800" dirty="0" err="1"/>
              <a:t>tinea</a:t>
            </a:r>
            <a:r>
              <a:rPr lang="en-US" sz="2800" dirty="0"/>
              <a:t> </a:t>
            </a:r>
            <a:r>
              <a:rPr lang="en-US" sz="2800" dirty="0" err="1"/>
              <a:t>cruris</a:t>
            </a:r>
            <a:r>
              <a:rPr lang="en-US" sz="2800" dirty="0" smtClean="0"/>
              <a:t>.</a:t>
            </a:r>
          </a:p>
          <a:p>
            <a:r>
              <a:rPr lang="en-US" sz="2800" dirty="0" smtClean="0"/>
              <a:t> </a:t>
            </a:r>
            <a:r>
              <a:rPr lang="en-US" sz="2800" dirty="0"/>
              <a:t>Absorption is negligible, and</a:t>
            </a:r>
          </a:p>
          <a:p>
            <a:r>
              <a:rPr lang="en-US" sz="2800" dirty="0"/>
              <a:t>adverse effects are rare.</a:t>
            </a:r>
          </a:p>
          <a:p>
            <a:endParaRPr lang="en-US" sz="2800" dirty="0"/>
          </a:p>
        </p:txBody>
      </p:sp>
      <p:sp>
        <p:nvSpPr>
          <p:cNvPr id="2" name="Title 1"/>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37056142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Drugs used to treat diseases caused by protozoa.</a:t>
            </a:r>
          </a:p>
          <a:p>
            <a:pPr marL="0" indent="0">
              <a:buNone/>
            </a:pPr>
            <a:r>
              <a:rPr lang="en-US" b="1" u="sng" dirty="0" smtClean="0"/>
              <a:t>Class</a:t>
            </a:r>
            <a:r>
              <a:rPr lang="en-US" dirty="0" smtClean="0"/>
              <a:t>: anti protozoa</a:t>
            </a:r>
          </a:p>
          <a:p>
            <a:pPr marL="0" indent="0">
              <a:buNone/>
            </a:pPr>
            <a:r>
              <a:rPr lang="en-US" b="1" u="sng" dirty="0" smtClean="0"/>
              <a:t>Examples:</a:t>
            </a:r>
          </a:p>
          <a:p>
            <a:pPr>
              <a:buFont typeface="Wingdings" panose="05000000000000000000" pitchFamily="2" charset="2"/>
              <a:buChar char="§"/>
            </a:pPr>
            <a:r>
              <a:rPr lang="en-US" dirty="0" smtClean="0"/>
              <a:t>Metronidazole</a:t>
            </a:r>
          </a:p>
          <a:p>
            <a:pPr>
              <a:buFont typeface="Wingdings" panose="05000000000000000000" pitchFamily="2" charset="2"/>
              <a:buChar char="§"/>
            </a:pPr>
            <a:r>
              <a:rPr lang="en-US" dirty="0" err="1" smtClean="0"/>
              <a:t>Furazolidone</a:t>
            </a:r>
            <a:r>
              <a:rPr lang="en-US" dirty="0" smtClean="0"/>
              <a:t>(</a:t>
            </a:r>
            <a:r>
              <a:rPr lang="en-US" dirty="0" err="1" smtClean="0"/>
              <a:t>furaxom</a:t>
            </a:r>
            <a:r>
              <a:rPr lang="en-US" dirty="0" smtClean="0"/>
              <a:t>)</a:t>
            </a:r>
          </a:p>
          <a:p>
            <a:pPr>
              <a:buFont typeface="Wingdings" panose="05000000000000000000" pitchFamily="2" charset="2"/>
              <a:buChar char="§"/>
            </a:pPr>
            <a:r>
              <a:rPr lang="en-US" dirty="0" err="1" smtClean="0"/>
              <a:t>Pentamidine</a:t>
            </a:r>
            <a:r>
              <a:rPr lang="en-US" dirty="0" smtClean="0"/>
              <a:t>(</a:t>
            </a:r>
            <a:r>
              <a:rPr lang="en-US" dirty="0" err="1" smtClean="0"/>
              <a:t>pentam</a:t>
            </a:r>
            <a:r>
              <a:rPr lang="en-US" dirty="0" smtClean="0"/>
              <a:t> 300)</a:t>
            </a:r>
          </a:p>
          <a:p>
            <a:pPr marL="0" indent="0">
              <a:buNone/>
            </a:pPr>
            <a:r>
              <a:rPr lang="en-US" b="1" u="sng" dirty="0" smtClean="0"/>
              <a:t>1.METRONIDAZOLE(FLAGYL)</a:t>
            </a:r>
            <a:endParaRPr lang="en-US" dirty="0" smtClean="0"/>
          </a:p>
          <a:p>
            <a:pPr marL="0" indent="0">
              <a:buNone/>
            </a:pPr>
            <a:r>
              <a:rPr lang="en-US" b="1" u="sng" dirty="0" smtClean="0"/>
              <a:t>MODE OF ACTION</a:t>
            </a:r>
          </a:p>
          <a:p>
            <a:pPr marL="0" indent="0">
              <a:buNone/>
            </a:pPr>
            <a:r>
              <a:rPr lang="en-US" dirty="0" smtClean="0"/>
              <a:t>it disturbs DNA synthesis in susceptible bacterial organisms</a:t>
            </a:r>
          </a:p>
          <a:p>
            <a:pPr marL="0" indent="0">
              <a:buNone/>
            </a:pPr>
            <a:r>
              <a:rPr lang="en-US" b="1" u="sng" dirty="0" smtClean="0"/>
              <a:t>INDICATIONS</a:t>
            </a:r>
          </a:p>
          <a:p>
            <a:pPr marL="457200" indent="-457200">
              <a:buFont typeface="+mj-lt"/>
              <a:buAutoNum type="alphaLcParenR"/>
            </a:pPr>
            <a:r>
              <a:rPr lang="en-US" dirty="0" err="1" smtClean="0"/>
              <a:t>Amobiasis</a:t>
            </a:r>
            <a:r>
              <a:rPr lang="en-US" dirty="0" smtClean="0"/>
              <a:t>(intestinal)</a:t>
            </a:r>
          </a:p>
          <a:p>
            <a:pPr marL="457200" indent="-457200">
              <a:buFont typeface="+mj-lt"/>
              <a:buAutoNum type="alphaLcParenR"/>
            </a:pPr>
            <a:r>
              <a:rPr lang="en-US" dirty="0" err="1" smtClean="0"/>
              <a:t>Trichomoniasis</a:t>
            </a:r>
            <a:r>
              <a:rPr lang="en-US" dirty="0" smtClean="0"/>
              <a:t>(vaginal)</a:t>
            </a:r>
          </a:p>
          <a:p>
            <a:pPr marL="457200" indent="-457200">
              <a:buFont typeface="+mj-lt"/>
              <a:buAutoNum type="alphaLcParenR"/>
            </a:pPr>
            <a:r>
              <a:rPr lang="en-US" dirty="0" smtClean="0"/>
              <a:t>Anaerobic infection</a:t>
            </a:r>
          </a:p>
          <a:p>
            <a:pPr marL="457200" indent="-457200">
              <a:buFont typeface="+mj-lt"/>
              <a:buAutoNum type="alphaLcParenR"/>
            </a:pPr>
            <a:r>
              <a:rPr lang="en-US" dirty="0" smtClean="0"/>
              <a:t>Pseudomembranous </a:t>
            </a:r>
            <a:r>
              <a:rPr lang="en-US" dirty="0" err="1" smtClean="0"/>
              <a:t>cholitis</a:t>
            </a:r>
            <a:endParaRPr lang="en-US" dirty="0" smtClean="0"/>
          </a:p>
          <a:p>
            <a:pPr marL="457200" indent="-457200">
              <a:buFont typeface="+mj-lt"/>
              <a:buAutoNum type="alphaLcParenR"/>
            </a:pPr>
            <a:r>
              <a:rPr lang="en-US" dirty="0" smtClean="0"/>
              <a:t>Antibacterial </a:t>
            </a:r>
            <a:r>
              <a:rPr lang="en-US" dirty="0" err="1" smtClean="0"/>
              <a:t>vaginosis</a:t>
            </a:r>
            <a:endParaRPr lang="en-US" dirty="0" smtClean="0"/>
          </a:p>
          <a:p>
            <a:pPr marL="457200" indent="-457200">
              <a:buFont typeface="+mj-lt"/>
              <a:buAutoNum type="alphaLcParenR"/>
            </a:pPr>
            <a:endParaRPr lang="en-US" dirty="0" smtClean="0"/>
          </a:p>
          <a:p>
            <a:pPr marL="0" indent="0">
              <a:buNone/>
            </a:pPr>
            <a:endParaRPr lang="en-US" b="1" u="sng" dirty="0" smtClean="0"/>
          </a:p>
          <a:p>
            <a:pPr marL="0" indent="0">
              <a:buNone/>
            </a:pPr>
            <a:endParaRPr lang="en-US" b="1" u="sng" dirty="0"/>
          </a:p>
        </p:txBody>
      </p:sp>
      <p:sp>
        <p:nvSpPr>
          <p:cNvPr id="2" name="Title 1"/>
          <p:cNvSpPr>
            <a:spLocks noGrp="1"/>
          </p:cNvSpPr>
          <p:nvPr>
            <p:ph type="title"/>
          </p:nvPr>
        </p:nvSpPr>
        <p:spPr/>
        <p:txBody>
          <a:bodyPr/>
          <a:lstStyle/>
          <a:p>
            <a:r>
              <a:rPr lang="en-US" b="1" u="sng" dirty="0" smtClean="0"/>
              <a:t>ANTI PROTOZOAN</a:t>
            </a:r>
            <a:endParaRPr lang="en-US" b="1" u="sng" dirty="0"/>
          </a:p>
        </p:txBody>
      </p:sp>
    </p:spTree>
    <p:extLst>
      <p:ext uri="{BB962C8B-B14F-4D97-AF65-F5344CB8AC3E}">
        <p14:creationId xmlns:p14="http://schemas.microsoft.com/office/powerpoint/2010/main" val="393042513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US" b="1" u="sng" dirty="0" smtClean="0"/>
              <a:t>CONTRAINDICATION</a:t>
            </a:r>
          </a:p>
          <a:p>
            <a:pPr>
              <a:buFont typeface="Wingdings" panose="05000000000000000000" pitchFamily="2" charset="2"/>
              <a:buChar char="§"/>
            </a:pPr>
            <a:r>
              <a:rPr lang="en-US" dirty="0" smtClean="0"/>
              <a:t>First trimester of pregnancy</a:t>
            </a:r>
          </a:p>
          <a:p>
            <a:pPr>
              <a:buFont typeface="Wingdings" panose="05000000000000000000" pitchFamily="2" charset="2"/>
              <a:buChar char="§"/>
            </a:pPr>
            <a:r>
              <a:rPr lang="en-US" dirty="0" smtClean="0"/>
              <a:t>Blood </a:t>
            </a:r>
            <a:r>
              <a:rPr lang="en-US" dirty="0" err="1" smtClean="0"/>
              <a:t>dyscrasia</a:t>
            </a:r>
            <a:r>
              <a:rPr lang="en-US" dirty="0" smtClean="0"/>
              <a:t> disorder- permanent abnormalities blood </a:t>
            </a:r>
            <a:r>
              <a:rPr lang="en-US" dirty="0" err="1" smtClean="0"/>
              <a:t>e.g</a:t>
            </a:r>
            <a:r>
              <a:rPr lang="en-US" dirty="0" smtClean="0"/>
              <a:t>  </a:t>
            </a:r>
            <a:r>
              <a:rPr lang="en-US" dirty="0" err="1" smtClean="0"/>
              <a:t>leukopaenia</a:t>
            </a:r>
            <a:endParaRPr lang="en-US" dirty="0" smtClean="0"/>
          </a:p>
          <a:p>
            <a:pPr>
              <a:buFont typeface="Wingdings" panose="05000000000000000000" pitchFamily="2" charset="2"/>
              <a:buChar char="§"/>
            </a:pPr>
            <a:r>
              <a:rPr lang="en-US" dirty="0" smtClean="0"/>
              <a:t>Central nervous system disorders</a:t>
            </a:r>
          </a:p>
          <a:p>
            <a:pPr>
              <a:buFont typeface="Wingdings" panose="05000000000000000000" pitchFamily="2" charset="2"/>
              <a:buChar char="§"/>
            </a:pPr>
            <a:r>
              <a:rPr lang="en-US" dirty="0" smtClean="0"/>
              <a:t>Organic disease</a:t>
            </a:r>
          </a:p>
          <a:p>
            <a:pPr>
              <a:buFont typeface="Wingdings" panose="05000000000000000000" pitchFamily="2" charset="2"/>
              <a:buChar char="§"/>
            </a:pPr>
            <a:r>
              <a:rPr lang="en-US" dirty="0" smtClean="0"/>
              <a:t>Hypersensitivity to these drugs</a:t>
            </a:r>
          </a:p>
          <a:p>
            <a:pPr marL="0" indent="0">
              <a:buNone/>
            </a:pPr>
            <a:r>
              <a:rPr lang="en-US" b="1" u="sng" dirty="0" smtClean="0"/>
              <a:t>ADVERSE EFFECTS</a:t>
            </a:r>
          </a:p>
          <a:p>
            <a:pPr marL="0" indent="0">
              <a:buNone/>
            </a:pPr>
            <a:r>
              <a:rPr lang="en-US" dirty="0" smtClean="0"/>
              <a:t>Severe gastrointestinal distress</a:t>
            </a:r>
          </a:p>
          <a:p>
            <a:pPr marL="0" indent="0">
              <a:buNone/>
            </a:pPr>
            <a:r>
              <a:rPr lang="en-US" dirty="0" smtClean="0"/>
              <a:t>Dizziness</a:t>
            </a:r>
          </a:p>
          <a:p>
            <a:pPr marL="0" indent="0">
              <a:buNone/>
            </a:pPr>
            <a:r>
              <a:rPr lang="en-US" dirty="0" smtClean="0"/>
              <a:t>Neutropenia – abnormalities of neutrophils</a:t>
            </a:r>
          </a:p>
          <a:p>
            <a:pPr marL="0" indent="0">
              <a:buNone/>
            </a:pPr>
            <a:r>
              <a:rPr lang="en-US" dirty="0" smtClean="0"/>
              <a:t>Neurologic disturbance e.g. convulsions, </a:t>
            </a:r>
            <a:r>
              <a:rPr lang="en-US" dirty="0" err="1" smtClean="0"/>
              <a:t>paralysis,confision</a:t>
            </a:r>
            <a:endParaRPr lang="en-US" dirty="0" smtClean="0"/>
          </a:p>
          <a:p>
            <a:pPr marL="0" indent="0">
              <a:buNone/>
            </a:pPr>
            <a:endParaRPr lang="en-US" dirty="0" smtClean="0"/>
          </a:p>
          <a:p>
            <a:pPr marL="0" indent="0">
              <a:buNone/>
            </a:pPr>
            <a:endParaRPr lang="en-US" dirty="0"/>
          </a:p>
        </p:txBody>
      </p:sp>
      <p:sp>
        <p:nvSpPr>
          <p:cNvPr id="2" name="Title 1"/>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66850985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382000" cy="5105400"/>
          </a:xfrm>
        </p:spPr>
        <p:txBody>
          <a:bodyPr>
            <a:normAutofit fontScale="70000" lnSpcReduction="20000"/>
          </a:bodyPr>
          <a:lstStyle/>
          <a:p>
            <a:pPr marL="0" indent="0">
              <a:buNone/>
            </a:pPr>
            <a:r>
              <a:rPr lang="en-US" b="1" u="sng" dirty="0" smtClean="0"/>
              <a:t>DOSAGE</a:t>
            </a:r>
          </a:p>
          <a:p>
            <a:pPr marL="0" indent="0">
              <a:buNone/>
            </a:pPr>
            <a:r>
              <a:rPr lang="en-US" dirty="0" smtClean="0"/>
              <a:t>Adult: </a:t>
            </a:r>
            <a:r>
              <a:rPr lang="en-US" dirty="0" err="1" smtClean="0"/>
              <a:t>i.v</a:t>
            </a:r>
            <a:r>
              <a:rPr lang="en-US" dirty="0" smtClean="0"/>
              <a:t> 500mg 8hrly </a:t>
            </a:r>
            <a:r>
              <a:rPr lang="en-US" dirty="0" err="1" smtClean="0"/>
              <a:t>tds</a:t>
            </a:r>
            <a:r>
              <a:rPr lang="en-US" dirty="0" smtClean="0"/>
              <a:t> per day</a:t>
            </a:r>
          </a:p>
          <a:p>
            <a:pPr marL="0" indent="0">
              <a:buNone/>
            </a:pPr>
            <a:r>
              <a:rPr lang="en-US" dirty="0"/>
              <a:t> </a:t>
            </a:r>
            <a:r>
              <a:rPr lang="en-US" dirty="0" smtClean="0"/>
              <a:t>        orally 400mg </a:t>
            </a:r>
            <a:r>
              <a:rPr lang="en-US" dirty="0" err="1" smtClean="0"/>
              <a:t>tds</a:t>
            </a:r>
            <a:endParaRPr lang="en-US" dirty="0" smtClean="0"/>
          </a:p>
          <a:p>
            <a:pPr marL="0" indent="0">
              <a:buNone/>
            </a:pPr>
            <a:r>
              <a:rPr lang="en-US" b="1" u="sng" dirty="0" smtClean="0"/>
              <a:t>NURSING INTERVENTION</a:t>
            </a:r>
          </a:p>
          <a:p>
            <a:pPr>
              <a:buFont typeface="Wingdings" panose="05000000000000000000" pitchFamily="2" charset="2"/>
              <a:buChar char="§"/>
            </a:pPr>
            <a:r>
              <a:rPr lang="en-US" dirty="0" smtClean="0"/>
              <a:t>Monitor </a:t>
            </a:r>
            <a:r>
              <a:rPr lang="en-US" dirty="0" err="1" smtClean="0"/>
              <a:t>i.v</a:t>
            </a:r>
            <a:r>
              <a:rPr lang="en-US" dirty="0" smtClean="0"/>
              <a:t> site</a:t>
            </a:r>
          </a:p>
          <a:p>
            <a:pPr>
              <a:buFont typeface="Wingdings" panose="05000000000000000000" pitchFamily="2" charset="2"/>
              <a:buChar char="§"/>
            </a:pPr>
            <a:r>
              <a:rPr lang="en-US" dirty="0" smtClean="0"/>
              <a:t>Evaluate hematological studies especially with patient with blood </a:t>
            </a:r>
            <a:r>
              <a:rPr lang="en-US" dirty="0" err="1" smtClean="0"/>
              <a:t>dyscriasis</a:t>
            </a:r>
            <a:endParaRPr lang="en-US" dirty="0" smtClean="0"/>
          </a:p>
          <a:p>
            <a:pPr>
              <a:buFont typeface="Wingdings" panose="05000000000000000000" pitchFamily="2" charset="2"/>
              <a:buChar char="§"/>
            </a:pPr>
            <a:r>
              <a:rPr lang="en-US" dirty="0" smtClean="0"/>
              <a:t>Advice patient ton take drugs with food since it causes gastrointestinal upset</a:t>
            </a:r>
          </a:p>
          <a:p>
            <a:pPr>
              <a:buFont typeface="Wingdings" panose="05000000000000000000" pitchFamily="2" charset="2"/>
              <a:buChar char="§"/>
            </a:pPr>
            <a:r>
              <a:rPr lang="en-US" dirty="0" smtClean="0"/>
              <a:t>Advice patient with trichomoniasis to refrain from sexual intercourse or to have male partner to wear a condom to prevent infection.</a:t>
            </a:r>
          </a:p>
          <a:p>
            <a:pPr>
              <a:buFont typeface="Wingdings" panose="05000000000000000000" pitchFamily="2" charset="2"/>
              <a:buChar char="§"/>
            </a:pPr>
            <a:r>
              <a:rPr lang="en-US" dirty="0" smtClean="0"/>
              <a:t>Asymptomatic sex partners should be treated simultaneously</a:t>
            </a:r>
          </a:p>
          <a:p>
            <a:pPr>
              <a:buFont typeface="Wingdings" panose="05000000000000000000" pitchFamily="2" charset="2"/>
              <a:buChar char="§"/>
            </a:pPr>
            <a:r>
              <a:rPr lang="en-US" dirty="0" smtClean="0"/>
              <a:t>Advice patient to report fever, sore throat, bleeding or bruising.</a:t>
            </a:r>
          </a:p>
          <a:p>
            <a:pPr>
              <a:buFont typeface="Wingdings" panose="05000000000000000000" pitchFamily="2" charset="2"/>
              <a:buChar char="§"/>
            </a:pPr>
            <a:r>
              <a:rPr lang="en-US" dirty="0" smtClean="0"/>
              <a:t>Inform patient that drug may cause metallic taste and may discolor urine to deep brownish red.</a:t>
            </a:r>
          </a:p>
          <a:p>
            <a:pPr marL="0" indent="0">
              <a:buNone/>
            </a:pPr>
            <a:r>
              <a:rPr lang="en-US" dirty="0" smtClean="0"/>
              <a:t> </a:t>
            </a:r>
          </a:p>
          <a:p>
            <a:pPr marL="0" indent="0">
              <a:buNone/>
            </a:pPr>
            <a:endParaRPr lang="en-US" b="1" u="sng" dirty="0" smtClean="0"/>
          </a:p>
          <a:p>
            <a:pPr marL="0" indent="0">
              <a:buNone/>
            </a:pPr>
            <a:endParaRPr lang="en-US" dirty="0"/>
          </a:p>
        </p:txBody>
      </p:sp>
      <p:sp>
        <p:nvSpPr>
          <p:cNvPr id="2" name="Title 1"/>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01570437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dirty="0" smtClean="0"/>
              <a:t>They are drugs that suppress thyroid function</a:t>
            </a:r>
          </a:p>
          <a:p>
            <a:pPr marL="0" indent="0">
              <a:buNone/>
            </a:pPr>
            <a:r>
              <a:rPr lang="en-US" b="1" u="sng" dirty="0" smtClean="0"/>
              <a:t>Examples</a:t>
            </a:r>
          </a:p>
          <a:p>
            <a:pPr marL="514350" indent="-514350">
              <a:buFont typeface="+mj-lt"/>
              <a:buAutoNum type="romanUcPeriod"/>
            </a:pPr>
            <a:r>
              <a:rPr lang="en-US" dirty="0" err="1" smtClean="0"/>
              <a:t>Carbimazole</a:t>
            </a:r>
            <a:endParaRPr lang="en-US" dirty="0" smtClean="0"/>
          </a:p>
          <a:p>
            <a:pPr marL="514350" indent="-514350">
              <a:buFont typeface="+mj-lt"/>
              <a:buAutoNum type="romanUcPeriod"/>
            </a:pPr>
            <a:r>
              <a:rPr lang="en-US" dirty="0" err="1" smtClean="0"/>
              <a:t>Bromocriptine</a:t>
            </a:r>
            <a:endParaRPr lang="en-US" dirty="0" smtClean="0"/>
          </a:p>
          <a:p>
            <a:pPr marL="514350" indent="-514350">
              <a:buFont typeface="+mj-lt"/>
              <a:buAutoNum type="romanUcPeriod"/>
            </a:pPr>
            <a:r>
              <a:rPr lang="en-US" dirty="0" err="1" smtClean="0"/>
              <a:t>Metyiazole</a:t>
            </a:r>
            <a:endParaRPr lang="en-US" dirty="0" smtClean="0"/>
          </a:p>
          <a:p>
            <a:pPr marL="514350" indent="-514350">
              <a:buFont typeface="+mj-lt"/>
              <a:buAutoNum type="romanUcPeriod"/>
            </a:pPr>
            <a:r>
              <a:rPr lang="en-US" dirty="0" err="1" smtClean="0"/>
              <a:t>thionamiade</a:t>
            </a:r>
            <a:endParaRPr lang="en-US" dirty="0" smtClean="0"/>
          </a:p>
          <a:p>
            <a:pPr marL="0" indent="0">
              <a:buNone/>
            </a:pPr>
            <a:r>
              <a:rPr lang="en-US" b="1" u="sng" dirty="0" smtClean="0"/>
              <a:t>CARBIMAZOLE</a:t>
            </a:r>
            <a:endParaRPr lang="en-US" dirty="0" smtClean="0"/>
          </a:p>
          <a:p>
            <a:pPr marL="0" indent="0">
              <a:buNone/>
            </a:pPr>
            <a:r>
              <a:rPr lang="en-US" b="1" u="sng" dirty="0" smtClean="0"/>
              <a:t>Class: </a:t>
            </a:r>
            <a:r>
              <a:rPr lang="en-US" dirty="0" smtClean="0"/>
              <a:t>sulphur containing imidazole derivatives</a:t>
            </a:r>
          </a:p>
          <a:p>
            <a:pPr marL="0" indent="0">
              <a:buNone/>
            </a:pPr>
            <a:r>
              <a:rPr lang="en-US" b="1" u="sng" dirty="0" smtClean="0"/>
              <a:t>MODE OF ACTION</a:t>
            </a:r>
          </a:p>
          <a:p>
            <a:pPr marL="0" indent="0">
              <a:buNone/>
            </a:pPr>
            <a:r>
              <a:rPr lang="en-US" dirty="0" smtClean="0"/>
              <a:t>It inhibit the organification </a:t>
            </a:r>
            <a:r>
              <a:rPr lang="en-US" smtClean="0"/>
              <a:t>of iodine </a:t>
            </a:r>
            <a:r>
              <a:rPr lang="en-US" dirty="0" smtClean="0"/>
              <a:t>and copling of iodothyronine residues which intern suppress the synthesis of thyroid.  </a:t>
            </a:r>
          </a:p>
        </p:txBody>
      </p:sp>
      <p:sp>
        <p:nvSpPr>
          <p:cNvPr id="2" name="Title 1"/>
          <p:cNvSpPr>
            <a:spLocks noGrp="1"/>
          </p:cNvSpPr>
          <p:nvPr>
            <p:ph type="title"/>
          </p:nvPr>
        </p:nvSpPr>
        <p:spPr/>
        <p:txBody>
          <a:bodyPr/>
          <a:lstStyle/>
          <a:p>
            <a:r>
              <a:rPr lang="en-US" b="1" u="sng" dirty="0" smtClean="0"/>
              <a:t>ANTITHYROID DRUGS</a:t>
            </a:r>
            <a:endParaRPr lang="en-US" b="1" u="sng" dirty="0"/>
          </a:p>
        </p:txBody>
      </p:sp>
    </p:spTree>
    <p:extLst>
      <p:ext uri="{BB962C8B-B14F-4D97-AF65-F5344CB8AC3E}">
        <p14:creationId xmlns:p14="http://schemas.microsoft.com/office/powerpoint/2010/main" val="64749432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b="1" u="sng" dirty="0" smtClean="0"/>
              <a:t>INDICATIONS</a:t>
            </a:r>
            <a:endParaRPr lang="en-US" dirty="0" smtClean="0"/>
          </a:p>
          <a:p>
            <a:pPr>
              <a:buFont typeface="Wingdings" panose="05000000000000000000" pitchFamily="2" charset="2"/>
              <a:buChar char="§"/>
            </a:pPr>
            <a:r>
              <a:rPr lang="en-US" dirty="0" smtClean="0"/>
              <a:t>Conditions where reduction of thyroid action is required </a:t>
            </a:r>
            <a:r>
              <a:rPr lang="en-US" dirty="0" err="1" smtClean="0"/>
              <a:t>e.g</a:t>
            </a:r>
            <a:r>
              <a:rPr lang="en-US" dirty="0" smtClean="0"/>
              <a:t> hyperthyroidism</a:t>
            </a:r>
          </a:p>
          <a:p>
            <a:pPr>
              <a:buFont typeface="Wingdings" panose="05000000000000000000" pitchFamily="2" charset="2"/>
              <a:buChar char="§"/>
            </a:pPr>
            <a:r>
              <a:rPr lang="en-US" dirty="0"/>
              <a:t> </a:t>
            </a:r>
            <a:r>
              <a:rPr lang="en-US" dirty="0" smtClean="0"/>
              <a:t>preparation of hyperthyroidism</a:t>
            </a:r>
          </a:p>
          <a:p>
            <a:pPr>
              <a:buFont typeface="Wingdings" panose="05000000000000000000" pitchFamily="2" charset="2"/>
              <a:buChar char="§"/>
            </a:pPr>
            <a:r>
              <a:rPr lang="en-US" dirty="0" smtClean="0"/>
              <a:t>Therapy prior to and post radioiodine treatment</a:t>
            </a:r>
          </a:p>
          <a:p>
            <a:pPr marL="0" indent="0">
              <a:buNone/>
            </a:pPr>
            <a:r>
              <a:rPr lang="en-US" b="1" u="sng" dirty="0" smtClean="0"/>
              <a:t>DOSAGE</a:t>
            </a:r>
          </a:p>
          <a:p>
            <a:pPr marL="0" indent="0">
              <a:buNone/>
            </a:pPr>
            <a:r>
              <a:rPr lang="en-US" b="1" u="sng" dirty="0" smtClean="0"/>
              <a:t>Adult</a:t>
            </a:r>
            <a:r>
              <a:rPr lang="en-US" b="1" dirty="0" smtClean="0"/>
              <a:t>:</a:t>
            </a:r>
            <a:r>
              <a:rPr lang="en-US" dirty="0" smtClean="0"/>
              <a:t> 20-60 mg orally b.d or t.d.s</a:t>
            </a:r>
          </a:p>
          <a:p>
            <a:pPr marL="0" indent="0">
              <a:buNone/>
            </a:pPr>
            <a:r>
              <a:rPr lang="en-US" b="1" dirty="0" smtClean="0"/>
              <a:t>5-15 mg </a:t>
            </a:r>
            <a:r>
              <a:rPr lang="en-US" dirty="0" smtClean="0"/>
              <a:t>when reducing and should not be stopped abruptly.</a:t>
            </a:r>
          </a:p>
          <a:p>
            <a:pPr marL="0" indent="0">
              <a:buNone/>
            </a:pPr>
            <a:r>
              <a:rPr lang="en-US" b="1" u="sng" dirty="0" smtClean="0"/>
              <a:t>Contraindications</a:t>
            </a:r>
          </a:p>
          <a:p>
            <a:pPr marL="0" indent="0">
              <a:buNone/>
            </a:pPr>
            <a:r>
              <a:rPr lang="en-US" dirty="0" smtClean="0"/>
              <a:t>Hypersensitivity to the drugs</a:t>
            </a:r>
          </a:p>
          <a:p>
            <a:pPr marL="0" indent="0">
              <a:buNone/>
            </a:pPr>
            <a:r>
              <a:rPr lang="en-US" dirty="0" smtClean="0"/>
              <a:t>Serious pre existing hematological conditions</a:t>
            </a:r>
          </a:p>
          <a:p>
            <a:pPr marL="0" indent="0">
              <a:buNone/>
            </a:pPr>
            <a:r>
              <a:rPr lang="en-US" dirty="0" smtClean="0"/>
              <a:t>Severe hepatic insufficiency</a:t>
            </a:r>
          </a:p>
          <a:p>
            <a:pPr marL="0" indent="0">
              <a:buNone/>
            </a:pPr>
            <a:r>
              <a:rPr lang="en-US" b="1" u="sng" dirty="0" smtClean="0"/>
              <a:t>NB</a:t>
            </a:r>
            <a:r>
              <a:rPr lang="en-US" dirty="0" smtClean="0"/>
              <a:t>: carbamazepine antagonizes vitamin k, erythromycin and digitalis</a:t>
            </a:r>
          </a:p>
          <a:p>
            <a:pPr marL="0" indent="0">
              <a:buNone/>
            </a:pPr>
            <a:endParaRPr lang="en-US" dirty="0"/>
          </a:p>
        </p:txBody>
      </p:sp>
      <p:sp>
        <p:nvSpPr>
          <p:cNvPr id="2" name="Title 1"/>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1842594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u="sng" dirty="0" smtClean="0"/>
              <a:t>Definition</a:t>
            </a:r>
            <a:r>
              <a:rPr lang="en-US" b="1" u="sng" dirty="0"/>
              <a:t>:</a:t>
            </a:r>
            <a:r>
              <a:rPr lang="en-US" dirty="0" smtClean="0"/>
              <a:t> </a:t>
            </a:r>
            <a:r>
              <a:rPr lang="en-US" dirty="0"/>
              <a:t>- a study of absorption,distribution,metabolism and excretion of drugs in the body</a:t>
            </a:r>
            <a:r>
              <a:rPr lang="en-US" dirty="0" smtClean="0"/>
              <a:t>.</a:t>
            </a:r>
          </a:p>
          <a:p>
            <a:pPr marL="109728" indent="0">
              <a:buNone/>
            </a:pPr>
            <a:r>
              <a:rPr lang="en-US" dirty="0"/>
              <a:t> </a:t>
            </a:r>
            <a:r>
              <a:rPr lang="en-US" dirty="0" smtClean="0"/>
              <a:t>         </a:t>
            </a:r>
            <a:r>
              <a:rPr lang="en-US" b="1" u="sng" dirty="0" smtClean="0"/>
              <a:t>DRUG ABSOPTION</a:t>
            </a:r>
          </a:p>
          <a:p>
            <a:pPr marL="109728" indent="0">
              <a:buNone/>
            </a:pPr>
            <a:r>
              <a:rPr lang="en-US" dirty="0" smtClean="0"/>
              <a:t>Drugs are either absorbed by passive or active processes.</a:t>
            </a:r>
            <a:endParaRPr lang="en-US" dirty="0"/>
          </a:p>
          <a:p>
            <a:endParaRPr lang="en-US" dirty="0"/>
          </a:p>
        </p:txBody>
      </p:sp>
      <p:sp>
        <p:nvSpPr>
          <p:cNvPr id="3" name="Title 2"/>
          <p:cNvSpPr>
            <a:spLocks noGrp="1"/>
          </p:cNvSpPr>
          <p:nvPr>
            <p:ph type="title"/>
          </p:nvPr>
        </p:nvSpPr>
        <p:spPr/>
        <p:txBody>
          <a:bodyPr/>
          <a:lstStyle/>
          <a:p>
            <a:r>
              <a:rPr lang="en-US" dirty="0"/>
              <a:t>Pharmacokinetics</a:t>
            </a:r>
          </a:p>
        </p:txBody>
      </p:sp>
    </p:spTree>
    <p:extLst>
      <p:ext uri="{BB962C8B-B14F-4D97-AF65-F5344CB8AC3E}">
        <p14:creationId xmlns:p14="http://schemas.microsoft.com/office/powerpoint/2010/main" val="1919397736"/>
      </p:ext>
    </p:extLst>
  </p:cSld>
  <p:clrMapOvr>
    <a:masterClrMapping/>
  </p:clrMapOvr>
  <p:transition spd="slow">
    <p:pull/>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2800" b="1" u="sng" dirty="0" smtClean="0"/>
              <a:t>SIDE EFFECTS</a:t>
            </a:r>
          </a:p>
          <a:p>
            <a:pPr>
              <a:buFont typeface="Wingdings" panose="05000000000000000000" pitchFamily="2" charset="2"/>
              <a:buChar char="§"/>
            </a:pPr>
            <a:r>
              <a:rPr lang="en-US" sz="2800" dirty="0" smtClean="0"/>
              <a:t>Nausea </a:t>
            </a:r>
          </a:p>
          <a:p>
            <a:pPr>
              <a:buFont typeface="Wingdings" panose="05000000000000000000" pitchFamily="2" charset="2"/>
              <a:buChar char="§"/>
            </a:pPr>
            <a:r>
              <a:rPr lang="en-US" sz="2800" dirty="0" smtClean="0"/>
              <a:t>Headache</a:t>
            </a:r>
          </a:p>
          <a:p>
            <a:pPr>
              <a:buFont typeface="Wingdings" panose="05000000000000000000" pitchFamily="2" charset="2"/>
              <a:buChar char="§"/>
            </a:pPr>
            <a:r>
              <a:rPr lang="en-US" sz="2800" dirty="0" smtClean="0"/>
              <a:t>Jaundice</a:t>
            </a:r>
          </a:p>
          <a:p>
            <a:pPr>
              <a:buFont typeface="Wingdings" panose="05000000000000000000" pitchFamily="2" charset="2"/>
              <a:buChar char="§"/>
            </a:pPr>
            <a:r>
              <a:rPr lang="en-US" sz="2800" dirty="0" smtClean="0"/>
              <a:t>Blood diseases</a:t>
            </a:r>
          </a:p>
          <a:p>
            <a:pPr marL="0" indent="0">
              <a:buNone/>
            </a:pPr>
            <a:r>
              <a:rPr lang="en-US" sz="2800" b="1" u="sng" dirty="0" smtClean="0"/>
              <a:t>ADVERSE REACTION</a:t>
            </a:r>
          </a:p>
          <a:p>
            <a:pPr>
              <a:buFont typeface="Wingdings" panose="05000000000000000000" pitchFamily="2" charset="2"/>
              <a:buChar char="§"/>
            </a:pPr>
            <a:r>
              <a:rPr lang="en-US" sz="2800" dirty="0" smtClean="0"/>
              <a:t>Arthralgia</a:t>
            </a:r>
          </a:p>
          <a:p>
            <a:pPr>
              <a:buFont typeface="Wingdings" panose="05000000000000000000" pitchFamily="2" charset="2"/>
              <a:buChar char="§"/>
            </a:pPr>
            <a:r>
              <a:rPr lang="en-US" sz="2800" dirty="0" smtClean="0"/>
              <a:t>Skin rashes</a:t>
            </a:r>
          </a:p>
          <a:p>
            <a:pPr>
              <a:buFont typeface="Wingdings" panose="05000000000000000000" pitchFamily="2" charset="2"/>
              <a:buChar char="§"/>
            </a:pPr>
            <a:r>
              <a:rPr lang="en-US" sz="2800" dirty="0" smtClean="0"/>
              <a:t>Pruritis</a:t>
            </a:r>
          </a:p>
          <a:p>
            <a:pPr>
              <a:buFont typeface="Wingdings" panose="05000000000000000000" pitchFamily="2" charset="2"/>
              <a:buChar char="§"/>
            </a:pPr>
            <a:r>
              <a:rPr lang="en-US" sz="2800" dirty="0" smtClean="0"/>
              <a:t>Mild GIT disorders</a:t>
            </a:r>
            <a:endParaRPr lang="en-US" sz="2800" dirty="0"/>
          </a:p>
        </p:txBody>
      </p:sp>
      <p:sp>
        <p:nvSpPr>
          <p:cNvPr id="2" name="Title 1"/>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58458080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spTree>
    <p:extLst>
      <p:ext uri="{BB962C8B-B14F-4D97-AF65-F5344CB8AC3E}">
        <p14:creationId xmlns:p14="http://schemas.microsoft.com/office/powerpoint/2010/main" val="271120489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7" name="Slide Number Placeholder 6"/>
          <p:cNvSpPr>
            <a:spLocks noGrp="1"/>
          </p:cNvSpPr>
          <p:nvPr>
            <p:ph type="sldNum" sz="quarter" idx="12"/>
          </p:nvPr>
        </p:nvSpPr>
        <p:spPr/>
        <p:txBody>
          <a:bodyPr/>
          <a:lstStyle/>
          <a:p>
            <a:pPr>
              <a:defRPr/>
            </a:pPr>
            <a:endParaRPr lang="en-US" dirty="0"/>
          </a:p>
        </p:txBody>
      </p:sp>
      <p:sp>
        <p:nvSpPr>
          <p:cNvPr id="14339" name="Rectangle 2"/>
          <p:cNvSpPr>
            <a:spLocks noGrp="1" noChangeArrowheads="1"/>
          </p:cNvSpPr>
          <p:nvPr>
            <p:ph type="title" idx="4294967295"/>
          </p:nvPr>
        </p:nvSpPr>
        <p:spPr>
          <a:xfrm>
            <a:off x="0" y="274638"/>
            <a:ext cx="8229600" cy="1143000"/>
          </a:xfrm>
        </p:spPr>
        <p:txBody>
          <a:bodyPr/>
          <a:lstStyle/>
          <a:p>
            <a:pPr eaLnBrk="1" hangingPunct="1"/>
            <a:r>
              <a:rPr lang="en-GB" smtClean="0"/>
              <a:t>Classes of ARVS</a:t>
            </a:r>
          </a:p>
        </p:txBody>
      </p:sp>
      <p:sp>
        <p:nvSpPr>
          <p:cNvPr id="14340" name="Rectangle 3"/>
          <p:cNvSpPr>
            <a:spLocks noGrp="1" noChangeArrowheads="1"/>
          </p:cNvSpPr>
          <p:nvPr>
            <p:ph type="body" idx="4294967295"/>
          </p:nvPr>
        </p:nvSpPr>
        <p:spPr>
          <a:xfrm>
            <a:off x="0" y="1066800"/>
            <a:ext cx="7772400" cy="5486400"/>
          </a:xfrm>
        </p:spPr>
        <p:txBody>
          <a:bodyPr/>
          <a:lstStyle/>
          <a:p>
            <a:pPr marL="609600" indent="-609600" eaLnBrk="1" hangingPunct="1">
              <a:lnSpc>
                <a:spcPct val="90000"/>
              </a:lnSpc>
              <a:buClr>
                <a:srgbClr val="006600"/>
              </a:buClr>
              <a:buSzTx/>
              <a:buFont typeface="Wingdings" pitchFamily="2" charset="2"/>
              <a:buAutoNum type="arabicPeriod"/>
            </a:pPr>
            <a:r>
              <a:rPr lang="en-GB" sz="2500" smtClean="0"/>
              <a:t>Entry inhibitors or Fusion inhibitors</a:t>
            </a:r>
          </a:p>
          <a:p>
            <a:pPr marL="1009650" lvl="1" indent="-609600" eaLnBrk="1" hangingPunct="1">
              <a:lnSpc>
                <a:spcPct val="90000"/>
              </a:lnSpc>
              <a:buClr>
                <a:srgbClr val="006600"/>
              </a:buClr>
              <a:buSzTx/>
              <a:buFont typeface="Wingdings" pitchFamily="2" charset="2"/>
              <a:buChar char="Ø"/>
            </a:pPr>
            <a:r>
              <a:rPr lang="en-GB" sz="2100" smtClean="0"/>
              <a:t>Chemokine Coreceptor Antagonists (CCR5)</a:t>
            </a:r>
          </a:p>
          <a:p>
            <a:pPr marL="609600" indent="-609600" eaLnBrk="1" hangingPunct="1">
              <a:lnSpc>
                <a:spcPct val="90000"/>
              </a:lnSpc>
              <a:buClr>
                <a:srgbClr val="006600"/>
              </a:buClr>
              <a:buSzTx/>
              <a:buFont typeface="Wingdings" pitchFamily="2" charset="2"/>
              <a:buAutoNum type="arabicPeriod"/>
            </a:pPr>
            <a:endParaRPr lang="en-US" sz="2500" smtClean="0"/>
          </a:p>
          <a:p>
            <a:pPr marL="609600" indent="-609600" eaLnBrk="1" hangingPunct="1">
              <a:lnSpc>
                <a:spcPct val="90000"/>
              </a:lnSpc>
              <a:buClr>
                <a:srgbClr val="006600"/>
              </a:buClr>
              <a:buSzTx/>
              <a:buFont typeface="Wingdings" pitchFamily="2" charset="2"/>
              <a:buAutoNum type="arabicPeriod"/>
            </a:pPr>
            <a:r>
              <a:rPr lang="en-US" sz="2500" smtClean="0"/>
              <a:t>Reverse transcriptase inhibitors</a:t>
            </a:r>
          </a:p>
          <a:p>
            <a:pPr marL="1009650" lvl="1" indent="-609600" eaLnBrk="1" hangingPunct="1">
              <a:lnSpc>
                <a:spcPct val="90000"/>
              </a:lnSpc>
              <a:buClr>
                <a:schemeClr val="tx1"/>
              </a:buClr>
              <a:buSzTx/>
              <a:buFont typeface="Wingdings" pitchFamily="2" charset="2"/>
              <a:buChar char="Ø"/>
            </a:pPr>
            <a:r>
              <a:rPr lang="en-US" sz="2100" smtClean="0"/>
              <a:t>Nucleoside reverse transcriptase inhibitors (NRTI)</a:t>
            </a:r>
          </a:p>
          <a:p>
            <a:pPr marL="1009650" lvl="1" indent="-609600" eaLnBrk="1" hangingPunct="1">
              <a:lnSpc>
                <a:spcPct val="90000"/>
              </a:lnSpc>
              <a:buClr>
                <a:schemeClr val="tx1"/>
              </a:buClr>
              <a:buSzTx/>
              <a:buFont typeface="Wingdings" pitchFamily="2" charset="2"/>
              <a:buChar char="Ø"/>
            </a:pPr>
            <a:r>
              <a:rPr lang="en-US" sz="2100" smtClean="0"/>
              <a:t>Nucleotide reverse transcriptase inhibitors (NtRTI)</a:t>
            </a:r>
          </a:p>
          <a:p>
            <a:pPr marL="1009650" lvl="1" indent="-609600" eaLnBrk="1" hangingPunct="1">
              <a:lnSpc>
                <a:spcPct val="90000"/>
              </a:lnSpc>
              <a:buClr>
                <a:schemeClr val="tx1"/>
              </a:buClr>
              <a:buSzTx/>
              <a:buFont typeface="Wingdings" pitchFamily="2" charset="2"/>
              <a:buChar char="Ø"/>
            </a:pPr>
            <a:r>
              <a:rPr lang="en-US" sz="2100" smtClean="0"/>
              <a:t>Non-nucleoside reverse transcriptase inhibitors (NNRTI)</a:t>
            </a:r>
          </a:p>
          <a:p>
            <a:pPr marL="1009650" lvl="1" indent="-609600" eaLnBrk="1" hangingPunct="1">
              <a:lnSpc>
                <a:spcPct val="90000"/>
              </a:lnSpc>
              <a:buSzTx/>
              <a:buFont typeface="Wingdings" pitchFamily="2" charset="2"/>
              <a:buAutoNum type="arabicPeriod"/>
            </a:pPr>
            <a:endParaRPr lang="en-US" sz="2100" smtClean="0"/>
          </a:p>
          <a:p>
            <a:pPr marL="609600" indent="-609600" eaLnBrk="1" hangingPunct="1">
              <a:lnSpc>
                <a:spcPct val="90000"/>
              </a:lnSpc>
              <a:buClr>
                <a:srgbClr val="006600"/>
              </a:buClr>
              <a:buSzTx/>
              <a:buFont typeface="Wingdings" pitchFamily="2" charset="2"/>
              <a:buAutoNum type="arabicPeriod"/>
            </a:pPr>
            <a:r>
              <a:rPr lang="en-GB" sz="2500" smtClean="0"/>
              <a:t>Integrase inhibitors</a:t>
            </a:r>
            <a:r>
              <a:rPr lang="en-US" sz="2500" smtClean="0"/>
              <a:t> </a:t>
            </a:r>
          </a:p>
          <a:p>
            <a:pPr marL="609600" indent="-609600" eaLnBrk="1" hangingPunct="1">
              <a:lnSpc>
                <a:spcPct val="90000"/>
              </a:lnSpc>
              <a:buClr>
                <a:srgbClr val="006600"/>
              </a:buClr>
              <a:buSzTx/>
              <a:buFont typeface="Wingdings" pitchFamily="2" charset="2"/>
              <a:buAutoNum type="arabicPeriod"/>
            </a:pPr>
            <a:endParaRPr lang="en-US" sz="2500" smtClean="0"/>
          </a:p>
          <a:p>
            <a:pPr marL="609600" indent="-609600" eaLnBrk="1" hangingPunct="1">
              <a:lnSpc>
                <a:spcPct val="90000"/>
              </a:lnSpc>
              <a:buClr>
                <a:srgbClr val="006600"/>
              </a:buClr>
              <a:buSzTx/>
              <a:buFont typeface="Wingdings" pitchFamily="2" charset="2"/>
              <a:buAutoNum type="arabicPeriod"/>
            </a:pPr>
            <a:r>
              <a:rPr lang="en-US" sz="2500" smtClean="0"/>
              <a:t>Protease inhibitors (PI)</a:t>
            </a:r>
          </a:p>
          <a:p>
            <a:pPr marL="609600" indent="-609600" eaLnBrk="1" hangingPunct="1">
              <a:lnSpc>
                <a:spcPct val="90000"/>
              </a:lnSpc>
              <a:buClr>
                <a:srgbClr val="006600"/>
              </a:buClr>
              <a:buSzTx/>
              <a:buFont typeface="Wingdings" pitchFamily="2" charset="2"/>
              <a:buAutoNum type="arabicPeriod"/>
            </a:pPr>
            <a:endParaRPr lang="en-GB" sz="2500" smtClean="0"/>
          </a:p>
          <a:p>
            <a:pPr marL="609600" indent="-609600" eaLnBrk="1" hangingPunct="1">
              <a:lnSpc>
                <a:spcPct val="90000"/>
              </a:lnSpc>
              <a:buClr>
                <a:srgbClr val="006600"/>
              </a:buClr>
              <a:buSzTx/>
              <a:buFont typeface="Wingdings" pitchFamily="2" charset="2"/>
              <a:buAutoNum type="arabicPeriod"/>
            </a:pPr>
            <a:r>
              <a:rPr lang="en-GB" sz="2500" smtClean="0"/>
              <a:t>Maturation inhibitors</a:t>
            </a:r>
          </a:p>
          <a:p>
            <a:pPr marL="609600" indent="-609600" eaLnBrk="1" hangingPunct="1">
              <a:lnSpc>
                <a:spcPct val="90000"/>
              </a:lnSpc>
            </a:pPr>
            <a:endParaRPr lang="en-GB" sz="2000" smtClean="0"/>
          </a:p>
        </p:txBody>
      </p:sp>
      <p:sp>
        <p:nvSpPr>
          <p:cNvPr id="6" name="Slide Number Placeholder 5"/>
          <p:cNvSpPr txBox="1">
            <a:spLocks noGrp="1"/>
          </p:cNvSpPr>
          <p:nvPr/>
        </p:nvSpPr>
        <p:spPr bwMode="auto">
          <a:xfrm>
            <a:off x="-952500" y="6172200"/>
            <a:ext cx="1905000" cy="457200"/>
          </a:xfrm>
          <a:prstGeom prst="rect">
            <a:avLst/>
          </a:prstGeom>
          <a:noFill/>
          <a:ln>
            <a:miter lim="800000"/>
            <a:headEnd/>
            <a:tailEnd/>
          </a:ln>
        </p:spPr>
        <p:txBody>
          <a:bodyPr anchor="b"/>
          <a:lstStyle/>
          <a:p>
            <a:pPr algn="r">
              <a:defRPr/>
            </a:pPr>
            <a:endParaRPr lang="en-US" sz="1400" b="0" dirty="0">
              <a:latin typeface="+mn-lt"/>
            </a:endParaRPr>
          </a:p>
        </p:txBody>
      </p:sp>
    </p:spTree>
    <p:extLst>
      <p:ext uri="{BB962C8B-B14F-4D97-AF65-F5344CB8AC3E}">
        <p14:creationId xmlns:p14="http://schemas.microsoft.com/office/powerpoint/2010/main" val="12623125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GB" b="0">
                <a:latin typeface="Tahoma" pitchFamily="34" charset="0"/>
              </a:rPr>
              <a:t>Module 4: Paediatric HIV, Antiretroviral Drugs, March 2011</a:t>
            </a:r>
            <a:endParaRPr lang="en-US" b="0">
              <a:latin typeface="Tahoma" pitchFamily="34" charset="0"/>
            </a:endParaRPr>
          </a:p>
        </p:txBody>
      </p:sp>
      <p:sp>
        <p:nvSpPr>
          <p:cNvPr id="528" name="Slide Number Placeholder 527"/>
          <p:cNvSpPr>
            <a:spLocks noGrp="1"/>
          </p:cNvSpPr>
          <p:nvPr>
            <p:ph type="sldNum" sz="quarter" idx="12"/>
          </p:nvPr>
        </p:nvSpPr>
        <p:spPr/>
        <p:txBody>
          <a:bodyPr/>
          <a:lstStyle/>
          <a:p>
            <a:pPr>
              <a:defRPr/>
            </a:pPr>
            <a:fld id="{0ADF80B0-800F-46F7-AE25-F7A5C6BFB3F9}" type="slidenum">
              <a:rPr lang="en-US"/>
              <a:pPr>
                <a:defRPr/>
              </a:pPr>
              <a:t>153</a:t>
            </a:fld>
            <a:endParaRPr lang="en-US"/>
          </a:p>
        </p:txBody>
      </p:sp>
      <p:sp>
        <p:nvSpPr>
          <p:cNvPr id="15440" name="Rectangle 81"/>
          <p:cNvSpPr>
            <a:spLocks noGrp="1" noChangeArrowheads="1"/>
          </p:cNvSpPr>
          <p:nvPr>
            <p:ph type="title"/>
          </p:nvPr>
        </p:nvSpPr>
        <p:spPr>
          <a:xfrm>
            <a:off x="1066800" y="228600"/>
            <a:ext cx="7772400" cy="792163"/>
          </a:xfrm>
          <a:noFill/>
        </p:spPr>
        <p:txBody>
          <a:bodyPr lIns="92539" tIns="45458" rIns="92539" bIns="45458"/>
          <a:lstStyle/>
          <a:p>
            <a:pPr eaLnBrk="1" hangingPunct="1">
              <a:spcBef>
                <a:spcPct val="2000"/>
              </a:spcBef>
            </a:pPr>
            <a:r>
              <a:rPr lang="en-US" sz="4100" smtClean="0"/>
              <a:t>Classes of ARVs</a:t>
            </a:r>
          </a:p>
        </p:txBody>
      </p:sp>
      <p:sp>
        <p:nvSpPr>
          <p:cNvPr id="15363" name="Rectangle 2"/>
          <p:cNvSpPr>
            <a:spLocks noChangeArrowheads="1"/>
          </p:cNvSpPr>
          <p:nvPr/>
        </p:nvSpPr>
        <p:spPr bwMode="invGray">
          <a:xfrm>
            <a:off x="76200" y="1371600"/>
            <a:ext cx="8974138" cy="5410200"/>
          </a:xfrm>
          <a:prstGeom prst="rect">
            <a:avLst/>
          </a:prstGeom>
          <a:solidFill>
            <a:schemeClr val="tx1"/>
          </a:solidFill>
          <a:ln w="12700">
            <a:solidFill>
              <a:srgbClr val="FFFFFF"/>
            </a:solidFill>
            <a:miter lim="800000"/>
            <a:headEnd/>
            <a:tailEnd/>
          </a:ln>
        </p:spPr>
        <p:txBody>
          <a:bodyPr wrap="none" anchor="ctr"/>
          <a:lstStyle/>
          <a:p>
            <a:pPr algn="ctr"/>
            <a:r>
              <a:rPr lang="en-US" i="1"/>
              <a:t> </a:t>
            </a:r>
          </a:p>
        </p:txBody>
      </p:sp>
      <p:sp>
        <p:nvSpPr>
          <p:cNvPr id="15364" name="Line 3"/>
          <p:cNvSpPr>
            <a:spLocks noChangeShapeType="1"/>
          </p:cNvSpPr>
          <p:nvPr/>
        </p:nvSpPr>
        <p:spPr bwMode="auto">
          <a:xfrm rot="-2984052">
            <a:off x="2413000" y="3455988"/>
            <a:ext cx="0" cy="76200"/>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5" name="Freeform 4"/>
          <p:cNvSpPr>
            <a:spLocks/>
          </p:cNvSpPr>
          <p:nvPr/>
        </p:nvSpPr>
        <p:spPr bwMode="auto">
          <a:xfrm>
            <a:off x="2016125" y="3074988"/>
            <a:ext cx="325438" cy="393700"/>
          </a:xfrm>
          <a:custGeom>
            <a:avLst/>
            <a:gdLst>
              <a:gd name="T0" fmla="*/ 2147483647 w 328"/>
              <a:gd name="T1" fmla="*/ 2147483647 h 360"/>
              <a:gd name="T2" fmla="*/ 2147483647 w 328"/>
              <a:gd name="T3" fmla="*/ 2147483647 h 360"/>
              <a:gd name="T4" fmla="*/ 2147483647 w 328"/>
              <a:gd name="T5" fmla="*/ 2147483647 h 360"/>
              <a:gd name="T6" fmla="*/ 2147483647 w 328"/>
              <a:gd name="T7" fmla="*/ 2147483647 h 360"/>
              <a:gd name="T8" fmla="*/ 2147483647 w 328"/>
              <a:gd name="T9" fmla="*/ 2147483647 h 360"/>
              <a:gd name="T10" fmla="*/ 2147483647 w 328"/>
              <a:gd name="T11" fmla="*/ 2147483647 h 360"/>
              <a:gd name="T12" fmla="*/ 2147483647 w 328"/>
              <a:gd name="T13" fmla="*/ 2147483647 h 360"/>
              <a:gd name="T14" fmla="*/ 2147483647 w 328"/>
              <a:gd name="T15" fmla="*/ 2147483647 h 360"/>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360"/>
              <a:gd name="T26" fmla="*/ 328 w 328"/>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360">
                <a:moveTo>
                  <a:pt x="168" y="24"/>
                </a:moveTo>
                <a:cubicBezTo>
                  <a:pt x="136" y="48"/>
                  <a:pt x="96" y="120"/>
                  <a:pt x="72" y="168"/>
                </a:cubicBezTo>
                <a:cubicBezTo>
                  <a:pt x="48" y="216"/>
                  <a:pt x="0" y="280"/>
                  <a:pt x="24" y="312"/>
                </a:cubicBezTo>
                <a:cubicBezTo>
                  <a:pt x="48" y="344"/>
                  <a:pt x="168" y="360"/>
                  <a:pt x="216" y="360"/>
                </a:cubicBezTo>
                <a:cubicBezTo>
                  <a:pt x="264" y="360"/>
                  <a:pt x="296" y="344"/>
                  <a:pt x="312" y="312"/>
                </a:cubicBezTo>
                <a:cubicBezTo>
                  <a:pt x="328" y="280"/>
                  <a:pt x="320" y="216"/>
                  <a:pt x="312" y="168"/>
                </a:cubicBezTo>
                <a:cubicBezTo>
                  <a:pt x="304" y="120"/>
                  <a:pt x="288" y="48"/>
                  <a:pt x="264" y="24"/>
                </a:cubicBezTo>
                <a:cubicBezTo>
                  <a:pt x="240" y="0"/>
                  <a:pt x="200" y="0"/>
                  <a:pt x="168" y="24"/>
                </a:cubicBezTo>
                <a:close/>
              </a:path>
            </a:pathLst>
          </a:custGeom>
          <a:solidFill>
            <a:srgbClr val="9C763C"/>
          </a:solidFill>
          <a:ln w="28575">
            <a:solidFill>
              <a:schemeClr val="tx2"/>
            </a:solidFill>
            <a:prstDash val="sysDot"/>
            <a:round/>
            <a:headEnd/>
            <a:tailEnd/>
          </a:ln>
        </p:spPr>
        <p:txBody>
          <a:bodyPr wrap="none" anchor="ctr"/>
          <a:lstStyle/>
          <a:p>
            <a:endParaRPr lang="en-GB"/>
          </a:p>
        </p:txBody>
      </p:sp>
      <p:sp>
        <p:nvSpPr>
          <p:cNvPr id="15366" name="Freeform 5"/>
          <p:cNvSpPr>
            <a:spLocks noChangeAspect="1"/>
          </p:cNvSpPr>
          <p:nvPr/>
        </p:nvSpPr>
        <p:spPr bwMode="auto">
          <a:xfrm>
            <a:off x="2124075" y="3214688"/>
            <a:ext cx="61913" cy="182562"/>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222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367" name="Freeform 6"/>
          <p:cNvSpPr>
            <a:spLocks noChangeAspect="1"/>
          </p:cNvSpPr>
          <p:nvPr/>
        </p:nvSpPr>
        <p:spPr bwMode="auto">
          <a:xfrm>
            <a:off x="2216150" y="3173413"/>
            <a:ext cx="61913" cy="182562"/>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222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368" name="Line 7"/>
          <p:cNvSpPr>
            <a:spLocks noChangeShapeType="1"/>
          </p:cNvSpPr>
          <p:nvPr/>
        </p:nvSpPr>
        <p:spPr bwMode="auto">
          <a:xfrm>
            <a:off x="2219325" y="2913063"/>
            <a:ext cx="0" cy="85725"/>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9" name="Line 8"/>
          <p:cNvSpPr>
            <a:spLocks noChangeShapeType="1"/>
          </p:cNvSpPr>
          <p:nvPr/>
        </p:nvSpPr>
        <p:spPr bwMode="auto">
          <a:xfrm rot="2021405" flipH="1">
            <a:off x="2419350" y="3067050"/>
            <a:ext cx="38100" cy="74613"/>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0" name="Oval 9"/>
          <p:cNvSpPr>
            <a:spLocks noChangeArrowheads="1"/>
          </p:cNvSpPr>
          <p:nvPr/>
        </p:nvSpPr>
        <p:spPr bwMode="auto">
          <a:xfrm>
            <a:off x="2152650" y="2887663"/>
            <a:ext cx="80963" cy="92075"/>
          </a:xfrm>
          <a:prstGeom prst="ellipse">
            <a:avLst/>
          </a:prstGeom>
          <a:solidFill>
            <a:srgbClr val="B92E30"/>
          </a:solidFill>
          <a:ln w="12700">
            <a:solidFill>
              <a:schemeClr val="tx1"/>
            </a:solidFill>
            <a:round/>
            <a:headEnd/>
            <a:tailEnd/>
          </a:ln>
        </p:spPr>
        <p:txBody>
          <a:bodyPr wrap="none" anchor="ctr"/>
          <a:lstStyle/>
          <a:p>
            <a:endParaRPr lang="en-GB"/>
          </a:p>
        </p:txBody>
      </p:sp>
      <p:sp>
        <p:nvSpPr>
          <p:cNvPr id="15371" name="Oval 10"/>
          <p:cNvSpPr>
            <a:spLocks noChangeArrowheads="1"/>
          </p:cNvSpPr>
          <p:nvPr/>
        </p:nvSpPr>
        <p:spPr bwMode="auto">
          <a:xfrm>
            <a:off x="2206625" y="2892425"/>
            <a:ext cx="82550"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372" name="Oval 11"/>
          <p:cNvSpPr>
            <a:spLocks noChangeAspect="1" noChangeArrowheads="1"/>
          </p:cNvSpPr>
          <p:nvPr/>
        </p:nvSpPr>
        <p:spPr bwMode="auto">
          <a:xfrm>
            <a:off x="2184400" y="2882900"/>
            <a:ext cx="69850"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373" name="Oval 12"/>
          <p:cNvSpPr>
            <a:spLocks noChangeArrowheads="1"/>
          </p:cNvSpPr>
          <p:nvPr/>
        </p:nvSpPr>
        <p:spPr bwMode="auto">
          <a:xfrm rot="4719394">
            <a:off x="2401887" y="3030538"/>
            <a:ext cx="73025" cy="82550"/>
          </a:xfrm>
          <a:prstGeom prst="ellipse">
            <a:avLst/>
          </a:prstGeom>
          <a:solidFill>
            <a:srgbClr val="B92E30"/>
          </a:solidFill>
          <a:ln w="12700">
            <a:solidFill>
              <a:schemeClr val="tx1"/>
            </a:solidFill>
            <a:round/>
            <a:headEnd/>
            <a:tailEnd/>
          </a:ln>
        </p:spPr>
        <p:txBody>
          <a:bodyPr wrap="none" anchor="ctr"/>
          <a:lstStyle/>
          <a:p>
            <a:endParaRPr lang="en-GB"/>
          </a:p>
        </p:txBody>
      </p:sp>
      <p:sp>
        <p:nvSpPr>
          <p:cNvPr id="15374" name="Oval 13"/>
          <p:cNvSpPr>
            <a:spLocks noChangeArrowheads="1"/>
          </p:cNvSpPr>
          <p:nvPr/>
        </p:nvSpPr>
        <p:spPr bwMode="auto">
          <a:xfrm rot="4719394">
            <a:off x="2427287" y="3082926"/>
            <a:ext cx="73025"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375" name="Oval 14"/>
          <p:cNvSpPr>
            <a:spLocks noChangeArrowheads="1"/>
          </p:cNvSpPr>
          <p:nvPr/>
        </p:nvSpPr>
        <p:spPr bwMode="auto">
          <a:xfrm rot="4719394">
            <a:off x="2428875" y="3043238"/>
            <a:ext cx="73025"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376" name="Line 15"/>
          <p:cNvSpPr>
            <a:spLocks noChangeShapeType="1"/>
          </p:cNvSpPr>
          <p:nvPr/>
        </p:nvSpPr>
        <p:spPr bwMode="auto">
          <a:xfrm rot="4135323" flipH="1">
            <a:off x="2452687" y="3295651"/>
            <a:ext cx="42863" cy="49212"/>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7" name="Oval 16"/>
          <p:cNvSpPr>
            <a:spLocks noChangeArrowheads="1"/>
          </p:cNvSpPr>
          <p:nvPr/>
        </p:nvSpPr>
        <p:spPr bwMode="auto">
          <a:xfrm rot="5700051">
            <a:off x="2463800" y="3308351"/>
            <a:ext cx="73025"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378" name="Oval 17"/>
          <p:cNvSpPr>
            <a:spLocks noChangeArrowheads="1"/>
          </p:cNvSpPr>
          <p:nvPr/>
        </p:nvSpPr>
        <p:spPr bwMode="auto">
          <a:xfrm rot="5700051">
            <a:off x="2472531" y="3258345"/>
            <a:ext cx="73025" cy="80962"/>
          </a:xfrm>
          <a:prstGeom prst="ellipse">
            <a:avLst/>
          </a:prstGeom>
          <a:solidFill>
            <a:srgbClr val="B92E30"/>
          </a:solidFill>
          <a:ln w="6350">
            <a:solidFill>
              <a:schemeClr val="tx1"/>
            </a:solidFill>
            <a:round/>
            <a:headEnd/>
            <a:tailEnd/>
          </a:ln>
        </p:spPr>
        <p:txBody>
          <a:bodyPr wrap="none" anchor="ctr"/>
          <a:lstStyle/>
          <a:p>
            <a:endParaRPr lang="en-GB"/>
          </a:p>
        </p:txBody>
      </p:sp>
      <p:sp>
        <p:nvSpPr>
          <p:cNvPr id="15379" name="Oval 18"/>
          <p:cNvSpPr>
            <a:spLocks noChangeAspect="1" noChangeArrowheads="1"/>
          </p:cNvSpPr>
          <p:nvPr/>
        </p:nvSpPr>
        <p:spPr bwMode="auto">
          <a:xfrm rot="5700051">
            <a:off x="2479675" y="3286126"/>
            <a:ext cx="77787" cy="80962"/>
          </a:xfrm>
          <a:prstGeom prst="ellipse">
            <a:avLst/>
          </a:prstGeom>
          <a:solidFill>
            <a:srgbClr val="B92E30"/>
          </a:solidFill>
          <a:ln w="6350">
            <a:solidFill>
              <a:schemeClr val="tx1"/>
            </a:solidFill>
            <a:round/>
            <a:headEnd/>
            <a:tailEnd/>
          </a:ln>
        </p:spPr>
        <p:txBody>
          <a:bodyPr wrap="none" anchor="ctr"/>
          <a:lstStyle/>
          <a:p>
            <a:endParaRPr lang="en-GB"/>
          </a:p>
        </p:txBody>
      </p:sp>
      <p:sp>
        <p:nvSpPr>
          <p:cNvPr id="15380" name="Oval 19"/>
          <p:cNvSpPr>
            <a:spLocks noChangeAspect="1" noChangeArrowheads="1"/>
          </p:cNvSpPr>
          <p:nvPr/>
        </p:nvSpPr>
        <p:spPr bwMode="auto">
          <a:xfrm rot="-3438175">
            <a:off x="1928019" y="3005932"/>
            <a:ext cx="77787"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381" name="Oval 20"/>
          <p:cNvSpPr>
            <a:spLocks noChangeArrowheads="1"/>
          </p:cNvSpPr>
          <p:nvPr/>
        </p:nvSpPr>
        <p:spPr bwMode="auto">
          <a:xfrm rot="-3438175">
            <a:off x="1890712" y="3063876"/>
            <a:ext cx="73025"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382" name="Line 21"/>
          <p:cNvSpPr>
            <a:spLocks noChangeShapeType="1"/>
          </p:cNvSpPr>
          <p:nvPr/>
        </p:nvSpPr>
        <p:spPr bwMode="auto">
          <a:xfrm rot="-2984052">
            <a:off x="1957388" y="3048000"/>
            <a:ext cx="0" cy="76200"/>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3" name="Oval 22"/>
          <p:cNvSpPr>
            <a:spLocks noChangeArrowheads="1"/>
          </p:cNvSpPr>
          <p:nvPr/>
        </p:nvSpPr>
        <p:spPr bwMode="auto">
          <a:xfrm rot="-3438175">
            <a:off x="1897856" y="3020219"/>
            <a:ext cx="73025" cy="96838"/>
          </a:xfrm>
          <a:prstGeom prst="ellipse">
            <a:avLst/>
          </a:prstGeom>
          <a:solidFill>
            <a:srgbClr val="B92E30"/>
          </a:solidFill>
          <a:ln w="6350">
            <a:solidFill>
              <a:schemeClr val="tx1"/>
            </a:solidFill>
            <a:round/>
            <a:headEnd/>
            <a:tailEnd/>
          </a:ln>
        </p:spPr>
        <p:txBody>
          <a:bodyPr wrap="none" anchor="ctr"/>
          <a:lstStyle/>
          <a:p>
            <a:endParaRPr lang="en-GB"/>
          </a:p>
        </p:txBody>
      </p:sp>
      <p:sp>
        <p:nvSpPr>
          <p:cNvPr id="15384" name="Line 23"/>
          <p:cNvSpPr>
            <a:spLocks noChangeShapeType="1"/>
          </p:cNvSpPr>
          <p:nvPr/>
        </p:nvSpPr>
        <p:spPr bwMode="auto">
          <a:xfrm rot="2540379">
            <a:off x="1971675" y="3438525"/>
            <a:ext cx="0" cy="85725"/>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5" name="Oval 24"/>
          <p:cNvSpPr>
            <a:spLocks noChangeArrowheads="1"/>
          </p:cNvSpPr>
          <p:nvPr/>
        </p:nvSpPr>
        <p:spPr bwMode="auto">
          <a:xfrm rot="2021403">
            <a:off x="1935163" y="3478213"/>
            <a:ext cx="84137"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386" name="Oval 25"/>
          <p:cNvSpPr>
            <a:spLocks noChangeArrowheads="1"/>
          </p:cNvSpPr>
          <p:nvPr/>
        </p:nvSpPr>
        <p:spPr bwMode="auto">
          <a:xfrm rot="2021403">
            <a:off x="1901825" y="3432175"/>
            <a:ext cx="65088" cy="92075"/>
          </a:xfrm>
          <a:prstGeom prst="ellipse">
            <a:avLst/>
          </a:prstGeom>
          <a:solidFill>
            <a:srgbClr val="B92E30"/>
          </a:solidFill>
          <a:ln w="12700">
            <a:solidFill>
              <a:schemeClr val="tx1"/>
            </a:solidFill>
            <a:round/>
            <a:headEnd/>
            <a:tailEnd/>
          </a:ln>
        </p:spPr>
        <p:txBody>
          <a:bodyPr wrap="none" anchor="ctr"/>
          <a:lstStyle/>
          <a:p>
            <a:endParaRPr lang="en-GB"/>
          </a:p>
        </p:txBody>
      </p:sp>
      <p:sp>
        <p:nvSpPr>
          <p:cNvPr id="15387" name="Oval 26"/>
          <p:cNvSpPr>
            <a:spLocks noChangeAspect="1" noChangeArrowheads="1"/>
          </p:cNvSpPr>
          <p:nvPr/>
        </p:nvSpPr>
        <p:spPr bwMode="auto">
          <a:xfrm rot="2102340">
            <a:off x="1920875" y="3467100"/>
            <a:ext cx="68263"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388" name="Oval 27"/>
          <p:cNvSpPr>
            <a:spLocks noChangeAspect="1" noChangeArrowheads="1"/>
          </p:cNvSpPr>
          <p:nvPr/>
        </p:nvSpPr>
        <p:spPr bwMode="auto">
          <a:xfrm rot="-3438175">
            <a:off x="2405063" y="3451225"/>
            <a:ext cx="77787" cy="80963"/>
          </a:xfrm>
          <a:prstGeom prst="ellipse">
            <a:avLst/>
          </a:prstGeom>
          <a:solidFill>
            <a:srgbClr val="B92E30"/>
          </a:solidFill>
          <a:ln w="6350">
            <a:solidFill>
              <a:schemeClr val="tx1"/>
            </a:solidFill>
            <a:round/>
            <a:headEnd/>
            <a:tailEnd/>
          </a:ln>
        </p:spPr>
        <p:txBody>
          <a:bodyPr wrap="none" anchor="ctr"/>
          <a:lstStyle/>
          <a:p>
            <a:endParaRPr lang="en-GB"/>
          </a:p>
        </p:txBody>
      </p:sp>
      <p:sp>
        <p:nvSpPr>
          <p:cNvPr id="15389" name="Oval 28"/>
          <p:cNvSpPr>
            <a:spLocks noChangeArrowheads="1"/>
          </p:cNvSpPr>
          <p:nvPr/>
        </p:nvSpPr>
        <p:spPr bwMode="auto">
          <a:xfrm rot="-3438175">
            <a:off x="2379662" y="3486151"/>
            <a:ext cx="73025"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390" name="Oval 29"/>
          <p:cNvSpPr>
            <a:spLocks noChangeArrowheads="1"/>
          </p:cNvSpPr>
          <p:nvPr/>
        </p:nvSpPr>
        <p:spPr bwMode="auto">
          <a:xfrm rot="-3438175">
            <a:off x="2398712" y="3473451"/>
            <a:ext cx="73025"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391" name="Line 30"/>
          <p:cNvSpPr>
            <a:spLocks noChangeShapeType="1"/>
          </p:cNvSpPr>
          <p:nvPr/>
        </p:nvSpPr>
        <p:spPr bwMode="auto">
          <a:xfrm rot="709149">
            <a:off x="2093913" y="3497263"/>
            <a:ext cx="0" cy="85725"/>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2" name="Oval 31"/>
          <p:cNvSpPr>
            <a:spLocks noChangeAspect="1" noChangeArrowheads="1"/>
          </p:cNvSpPr>
          <p:nvPr/>
        </p:nvSpPr>
        <p:spPr bwMode="auto">
          <a:xfrm rot="460228">
            <a:off x="2025650" y="3502025"/>
            <a:ext cx="68263"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393" name="Oval 32"/>
          <p:cNvSpPr>
            <a:spLocks noChangeArrowheads="1"/>
          </p:cNvSpPr>
          <p:nvPr/>
        </p:nvSpPr>
        <p:spPr bwMode="invGray">
          <a:xfrm>
            <a:off x="1954213" y="3014663"/>
            <a:ext cx="474662" cy="533400"/>
          </a:xfrm>
          <a:prstGeom prst="ellipse">
            <a:avLst/>
          </a:prstGeom>
          <a:gradFill rotWithShape="0">
            <a:gsLst>
              <a:gs pos="0">
                <a:srgbClr val="B1BB81"/>
              </a:gs>
              <a:gs pos="100000">
                <a:srgbClr val="3E422E"/>
              </a:gs>
            </a:gsLst>
            <a:path path="rect">
              <a:fillToRect l="100000" b="100000"/>
            </a:path>
          </a:gradFill>
          <a:ln w="25400">
            <a:solidFill>
              <a:srgbClr val="FFFFFF"/>
            </a:solidFill>
            <a:round/>
            <a:headEnd/>
            <a:tailEnd/>
          </a:ln>
        </p:spPr>
        <p:txBody>
          <a:bodyPr/>
          <a:lstStyle/>
          <a:p>
            <a:endParaRPr lang="en-GB"/>
          </a:p>
        </p:txBody>
      </p:sp>
      <p:sp>
        <p:nvSpPr>
          <p:cNvPr id="15394" name="Freeform 33"/>
          <p:cNvSpPr>
            <a:spLocks/>
          </p:cNvSpPr>
          <p:nvPr/>
        </p:nvSpPr>
        <p:spPr bwMode="auto">
          <a:xfrm>
            <a:off x="2008188" y="3046413"/>
            <a:ext cx="323850" cy="457200"/>
          </a:xfrm>
          <a:custGeom>
            <a:avLst/>
            <a:gdLst>
              <a:gd name="T0" fmla="*/ 2147483647 w 328"/>
              <a:gd name="T1" fmla="*/ 2147483647 h 360"/>
              <a:gd name="T2" fmla="*/ 2147483647 w 328"/>
              <a:gd name="T3" fmla="*/ 2147483647 h 360"/>
              <a:gd name="T4" fmla="*/ 2147483647 w 328"/>
              <a:gd name="T5" fmla="*/ 2147483647 h 360"/>
              <a:gd name="T6" fmla="*/ 2147483647 w 328"/>
              <a:gd name="T7" fmla="*/ 2147483647 h 360"/>
              <a:gd name="T8" fmla="*/ 2147483647 w 328"/>
              <a:gd name="T9" fmla="*/ 2147483647 h 360"/>
              <a:gd name="T10" fmla="*/ 2147483647 w 328"/>
              <a:gd name="T11" fmla="*/ 2147483647 h 360"/>
              <a:gd name="T12" fmla="*/ 2147483647 w 328"/>
              <a:gd name="T13" fmla="*/ 2147483647 h 360"/>
              <a:gd name="T14" fmla="*/ 2147483647 w 328"/>
              <a:gd name="T15" fmla="*/ 2147483647 h 360"/>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360"/>
              <a:gd name="T26" fmla="*/ 328 w 328"/>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360">
                <a:moveTo>
                  <a:pt x="168" y="24"/>
                </a:moveTo>
                <a:cubicBezTo>
                  <a:pt x="136" y="48"/>
                  <a:pt x="96" y="120"/>
                  <a:pt x="72" y="168"/>
                </a:cubicBezTo>
                <a:cubicBezTo>
                  <a:pt x="48" y="216"/>
                  <a:pt x="0" y="280"/>
                  <a:pt x="24" y="312"/>
                </a:cubicBezTo>
                <a:cubicBezTo>
                  <a:pt x="48" y="344"/>
                  <a:pt x="168" y="360"/>
                  <a:pt x="216" y="360"/>
                </a:cubicBezTo>
                <a:cubicBezTo>
                  <a:pt x="264" y="360"/>
                  <a:pt x="296" y="344"/>
                  <a:pt x="312" y="312"/>
                </a:cubicBezTo>
                <a:cubicBezTo>
                  <a:pt x="328" y="280"/>
                  <a:pt x="320" y="216"/>
                  <a:pt x="312" y="168"/>
                </a:cubicBezTo>
                <a:cubicBezTo>
                  <a:pt x="304" y="120"/>
                  <a:pt x="288" y="48"/>
                  <a:pt x="264" y="24"/>
                </a:cubicBezTo>
                <a:cubicBezTo>
                  <a:pt x="240" y="0"/>
                  <a:pt x="200" y="0"/>
                  <a:pt x="168" y="24"/>
                </a:cubicBezTo>
                <a:close/>
              </a:path>
            </a:pathLst>
          </a:custGeom>
          <a:gradFill rotWithShape="0">
            <a:gsLst>
              <a:gs pos="0">
                <a:srgbClr val="9C763C"/>
              </a:gs>
              <a:gs pos="100000">
                <a:srgbClr val="43331A"/>
              </a:gs>
            </a:gsLst>
            <a:path path="rect">
              <a:fillToRect l="100000" b="100000"/>
            </a:path>
          </a:gradFill>
          <a:ln w="25400" cap="rnd">
            <a:solidFill>
              <a:srgbClr val="D8C6BC"/>
            </a:solidFill>
            <a:prstDash val="sysDot"/>
            <a:round/>
            <a:headEnd/>
            <a:tailEnd/>
          </a:ln>
        </p:spPr>
        <p:txBody>
          <a:bodyPr wrap="none" anchor="ctr"/>
          <a:lstStyle/>
          <a:p>
            <a:endParaRPr lang="en-GB"/>
          </a:p>
        </p:txBody>
      </p:sp>
      <p:sp>
        <p:nvSpPr>
          <p:cNvPr id="15395" name="Freeform 34"/>
          <p:cNvSpPr>
            <a:spLocks noChangeAspect="1"/>
          </p:cNvSpPr>
          <p:nvPr/>
        </p:nvSpPr>
        <p:spPr bwMode="auto">
          <a:xfrm>
            <a:off x="2095500" y="3251200"/>
            <a:ext cx="61913" cy="182563"/>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222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396" name="Freeform 35"/>
          <p:cNvSpPr>
            <a:spLocks noChangeAspect="1"/>
          </p:cNvSpPr>
          <p:nvPr/>
        </p:nvSpPr>
        <p:spPr bwMode="auto">
          <a:xfrm>
            <a:off x="2197100" y="3143250"/>
            <a:ext cx="61913" cy="182563"/>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222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397" name="Line 36"/>
          <p:cNvSpPr>
            <a:spLocks noChangeShapeType="1"/>
          </p:cNvSpPr>
          <p:nvPr/>
        </p:nvSpPr>
        <p:spPr bwMode="auto">
          <a:xfrm rot="709149">
            <a:off x="7512050" y="3852863"/>
            <a:ext cx="0" cy="85725"/>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8" name="Oval 37"/>
          <p:cNvSpPr>
            <a:spLocks noChangeAspect="1" noChangeArrowheads="1"/>
          </p:cNvSpPr>
          <p:nvPr/>
        </p:nvSpPr>
        <p:spPr bwMode="auto">
          <a:xfrm rot="460228">
            <a:off x="7502525" y="3870325"/>
            <a:ext cx="69850"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399" name="Oval 38"/>
          <p:cNvSpPr>
            <a:spLocks noChangeAspect="1" noChangeArrowheads="1"/>
          </p:cNvSpPr>
          <p:nvPr/>
        </p:nvSpPr>
        <p:spPr bwMode="auto">
          <a:xfrm rot="460228">
            <a:off x="7443788" y="3857625"/>
            <a:ext cx="68262"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00" name="Oval 39"/>
          <p:cNvSpPr>
            <a:spLocks noChangeAspect="1" noChangeArrowheads="1"/>
          </p:cNvSpPr>
          <p:nvPr/>
        </p:nvSpPr>
        <p:spPr bwMode="auto">
          <a:xfrm rot="460228">
            <a:off x="7470775" y="3870325"/>
            <a:ext cx="68263"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01" name="Line 40"/>
          <p:cNvSpPr>
            <a:spLocks noChangeShapeType="1"/>
          </p:cNvSpPr>
          <p:nvPr/>
        </p:nvSpPr>
        <p:spPr bwMode="auto">
          <a:xfrm rot="-2984052">
            <a:off x="7775575" y="3748088"/>
            <a:ext cx="0" cy="76200"/>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2" name="Freeform 41"/>
          <p:cNvSpPr>
            <a:spLocks/>
          </p:cNvSpPr>
          <p:nvPr/>
        </p:nvSpPr>
        <p:spPr bwMode="auto">
          <a:xfrm>
            <a:off x="7378700" y="3367088"/>
            <a:ext cx="323850" cy="393700"/>
          </a:xfrm>
          <a:custGeom>
            <a:avLst/>
            <a:gdLst>
              <a:gd name="T0" fmla="*/ 2147483647 w 328"/>
              <a:gd name="T1" fmla="*/ 2147483647 h 360"/>
              <a:gd name="T2" fmla="*/ 2147483647 w 328"/>
              <a:gd name="T3" fmla="*/ 2147483647 h 360"/>
              <a:gd name="T4" fmla="*/ 2147483647 w 328"/>
              <a:gd name="T5" fmla="*/ 2147483647 h 360"/>
              <a:gd name="T6" fmla="*/ 2147483647 w 328"/>
              <a:gd name="T7" fmla="*/ 2147483647 h 360"/>
              <a:gd name="T8" fmla="*/ 2147483647 w 328"/>
              <a:gd name="T9" fmla="*/ 2147483647 h 360"/>
              <a:gd name="T10" fmla="*/ 2147483647 w 328"/>
              <a:gd name="T11" fmla="*/ 2147483647 h 360"/>
              <a:gd name="T12" fmla="*/ 2147483647 w 328"/>
              <a:gd name="T13" fmla="*/ 2147483647 h 360"/>
              <a:gd name="T14" fmla="*/ 2147483647 w 328"/>
              <a:gd name="T15" fmla="*/ 2147483647 h 360"/>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360"/>
              <a:gd name="T26" fmla="*/ 328 w 328"/>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360">
                <a:moveTo>
                  <a:pt x="168" y="24"/>
                </a:moveTo>
                <a:cubicBezTo>
                  <a:pt x="136" y="48"/>
                  <a:pt x="96" y="120"/>
                  <a:pt x="72" y="168"/>
                </a:cubicBezTo>
                <a:cubicBezTo>
                  <a:pt x="48" y="216"/>
                  <a:pt x="0" y="280"/>
                  <a:pt x="24" y="312"/>
                </a:cubicBezTo>
                <a:cubicBezTo>
                  <a:pt x="48" y="344"/>
                  <a:pt x="168" y="360"/>
                  <a:pt x="216" y="360"/>
                </a:cubicBezTo>
                <a:cubicBezTo>
                  <a:pt x="264" y="360"/>
                  <a:pt x="296" y="344"/>
                  <a:pt x="312" y="312"/>
                </a:cubicBezTo>
                <a:cubicBezTo>
                  <a:pt x="328" y="280"/>
                  <a:pt x="320" y="216"/>
                  <a:pt x="312" y="168"/>
                </a:cubicBezTo>
                <a:cubicBezTo>
                  <a:pt x="304" y="120"/>
                  <a:pt x="288" y="48"/>
                  <a:pt x="264" y="24"/>
                </a:cubicBezTo>
                <a:cubicBezTo>
                  <a:pt x="240" y="0"/>
                  <a:pt x="200" y="0"/>
                  <a:pt x="168" y="24"/>
                </a:cubicBezTo>
                <a:close/>
              </a:path>
            </a:pathLst>
          </a:custGeom>
          <a:solidFill>
            <a:srgbClr val="9C763C"/>
          </a:solidFill>
          <a:ln w="28575">
            <a:solidFill>
              <a:schemeClr val="tx2"/>
            </a:solidFill>
            <a:prstDash val="sysDot"/>
            <a:round/>
            <a:headEnd/>
            <a:tailEnd/>
          </a:ln>
        </p:spPr>
        <p:txBody>
          <a:bodyPr wrap="none" anchor="ctr"/>
          <a:lstStyle/>
          <a:p>
            <a:endParaRPr lang="en-GB"/>
          </a:p>
        </p:txBody>
      </p:sp>
      <p:sp>
        <p:nvSpPr>
          <p:cNvPr id="15403" name="Freeform 42"/>
          <p:cNvSpPr>
            <a:spLocks noChangeAspect="1"/>
          </p:cNvSpPr>
          <p:nvPr/>
        </p:nvSpPr>
        <p:spPr bwMode="auto">
          <a:xfrm>
            <a:off x="7486650" y="3506788"/>
            <a:ext cx="61913" cy="182562"/>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222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04" name="Freeform 43"/>
          <p:cNvSpPr>
            <a:spLocks noChangeAspect="1"/>
          </p:cNvSpPr>
          <p:nvPr/>
        </p:nvSpPr>
        <p:spPr bwMode="auto">
          <a:xfrm>
            <a:off x="7577138" y="3465513"/>
            <a:ext cx="61912" cy="182562"/>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222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05" name="Line 44"/>
          <p:cNvSpPr>
            <a:spLocks noChangeShapeType="1"/>
          </p:cNvSpPr>
          <p:nvPr/>
        </p:nvSpPr>
        <p:spPr bwMode="auto">
          <a:xfrm>
            <a:off x="7581900" y="3205163"/>
            <a:ext cx="0" cy="85725"/>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6" name="Line 45"/>
          <p:cNvSpPr>
            <a:spLocks noChangeShapeType="1"/>
          </p:cNvSpPr>
          <p:nvPr/>
        </p:nvSpPr>
        <p:spPr bwMode="auto">
          <a:xfrm rot="2021405" flipH="1">
            <a:off x="7780338" y="3359150"/>
            <a:ext cx="38100" cy="74613"/>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07" name="Oval 46"/>
          <p:cNvSpPr>
            <a:spLocks noChangeArrowheads="1"/>
          </p:cNvSpPr>
          <p:nvPr/>
        </p:nvSpPr>
        <p:spPr bwMode="auto">
          <a:xfrm>
            <a:off x="7513638" y="3179763"/>
            <a:ext cx="82550" cy="92075"/>
          </a:xfrm>
          <a:prstGeom prst="ellipse">
            <a:avLst/>
          </a:prstGeom>
          <a:solidFill>
            <a:srgbClr val="B92E30"/>
          </a:solidFill>
          <a:ln w="12700">
            <a:solidFill>
              <a:schemeClr val="tx1"/>
            </a:solidFill>
            <a:round/>
            <a:headEnd/>
            <a:tailEnd/>
          </a:ln>
        </p:spPr>
        <p:txBody>
          <a:bodyPr wrap="none" anchor="ctr"/>
          <a:lstStyle/>
          <a:p>
            <a:endParaRPr lang="en-GB"/>
          </a:p>
        </p:txBody>
      </p:sp>
      <p:sp>
        <p:nvSpPr>
          <p:cNvPr id="15408" name="Oval 47"/>
          <p:cNvSpPr>
            <a:spLocks noChangeArrowheads="1"/>
          </p:cNvSpPr>
          <p:nvPr/>
        </p:nvSpPr>
        <p:spPr bwMode="auto">
          <a:xfrm>
            <a:off x="7569200" y="3184525"/>
            <a:ext cx="82550"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09" name="Oval 48"/>
          <p:cNvSpPr>
            <a:spLocks noChangeAspect="1" noChangeArrowheads="1"/>
          </p:cNvSpPr>
          <p:nvPr/>
        </p:nvSpPr>
        <p:spPr bwMode="auto">
          <a:xfrm>
            <a:off x="7546975" y="3175000"/>
            <a:ext cx="68263"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10" name="Oval 49"/>
          <p:cNvSpPr>
            <a:spLocks noChangeArrowheads="1"/>
          </p:cNvSpPr>
          <p:nvPr/>
        </p:nvSpPr>
        <p:spPr bwMode="auto">
          <a:xfrm rot="4719394">
            <a:off x="7764462" y="3322638"/>
            <a:ext cx="73025" cy="82550"/>
          </a:xfrm>
          <a:prstGeom prst="ellipse">
            <a:avLst/>
          </a:prstGeom>
          <a:solidFill>
            <a:srgbClr val="B92E30"/>
          </a:solidFill>
          <a:ln w="12700">
            <a:solidFill>
              <a:schemeClr val="tx1"/>
            </a:solidFill>
            <a:round/>
            <a:headEnd/>
            <a:tailEnd/>
          </a:ln>
        </p:spPr>
        <p:txBody>
          <a:bodyPr wrap="none" anchor="ctr"/>
          <a:lstStyle/>
          <a:p>
            <a:endParaRPr lang="en-GB"/>
          </a:p>
        </p:txBody>
      </p:sp>
      <p:sp>
        <p:nvSpPr>
          <p:cNvPr id="15411" name="Oval 50"/>
          <p:cNvSpPr>
            <a:spLocks noChangeArrowheads="1"/>
          </p:cNvSpPr>
          <p:nvPr/>
        </p:nvSpPr>
        <p:spPr bwMode="auto">
          <a:xfrm rot="4719394">
            <a:off x="7789862" y="3375026"/>
            <a:ext cx="73025"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12" name="Oval 51"/>
          <p:cNvSpPr>
            <a:spLocks noChangeArrowheads="1"/>
          </p:cNvSpPr>
          <p:nvPr/>
        </p:nvSpPr>
        <p:spPr bwMode="auto">
          <a:xfrm rot="4719394">
            <a:off x="7790656" y="3336132"/>
            <a:ext cx="73025" cy="80962"/>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13" name="Line 52"/>
          <p:cNvSpPr>
            <a:spLocks noChangeShapeType="1"/>
          </p:cNvSpPr>
          <p:nvPr/>
        </p:nvSpPr>
        <p:spPr bwMode="auto">
          <a:xfrm rot="4135323" flipH="1">
            <a:off x="7812881" y="3588544"/>
            <a:ext cx="39688" cy="44450"/>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14" name="Oval 53"/>
          <p:cNvSpPr>
            <a:spLocks noChangeArrowheads="1"/>
          </p:cNvSpPr>
          <p:nvPr/>
        </p:nvSpPr>
        <p:spPr bwMode="auto">
          <a:xfrm rot="5700051">
            <a:off x="7826375" y="3600451"/>
            <a:ext cx="73025"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15" name="Oval 54"/>
          <p:cNvSpPr>
            <a:spLocks noChangeArrowheads="1"/>
          </p:cNvSpPr>
          <p:nvPr/>
        </p:nvSpPr>
        <p:spPr bwMode="auto">
          <a:xfrm rot="5700051">
            <a:off x="7834312" y="3549651"/>
            <a:ext cx="73025"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16" name="Oval 55"/>
          <p:cNvSpPr>
            <a:spLocks noChangeAspect="1" noChangeArrowheads="1"/>
          </p:cNvSpPr>
          <p:nvPr/>
        </p:nvSpPr>
        <p:spPr bwMode="auto">
          <a:xfrm rot="5700051">
            <a:off x="7842250" y="3578226"/>
            <a:ext cx="77787" cy="80962"/>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17" name="Oval 56"/>
          <p:cNvSpPr>
            <a:spLocks noChangeAspect="1" noChangeArrowheads="1"/>
          </p:cNvSpPr>
          <p:nvPr/>
        </p:nvSpPr>
        <p:spPr bwMode="auto">
          <a:xfrm rot="-3438175">
            <a:off x="7290594" y="3298032"/>
            <a:ext cx="77787"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18" name="Oval 57"/>
          <p:cNvSpPr>
            <a:spLocks noChangeArrowheads="1"/>
          </p:cNvSpPr>
          <p:nvPr/>
        </p:nvSpPr>
        <p:spPr bwMode="auto">
          <a:xfrm rot="-3438175">
            <a:off x="7253287" y="3355976"/>
            <a:ext cx="73025"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19" name="Line 58"/>
          <p:cNvSpPr>
            <a:spLocks noChangeShapeType="1"/>
          </p:cNvSpPr>
          <p:nvPr/>
        </p:nvSpPr>
        <p:spPr bwMode="auto">
          <a:xfrm rot="-2984052">
            <a:off x="7319963" y="3340100"/>
            <a:ext cx="0" cy="76200"/>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20" name="Oval 59"/>
          <p:cNvSpPr>
            <a:spLocks noChangeArrowheads="1"/>
          </p:cNvSpPr>
          <p:nvPr/>
        </p:nvSpPr>
        <p:spPr bwMode="auto">
          <a:xfrm rot="-3438175">
            <a:off x="7259638" y="3311525"/>
            <a:ext cx="73025" cy="9842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21" name="Line 60"/>
          <p:cNvSpPr>
            <a:spLocks noChangeShapeType="1"/>
          </p:cNvSpPr>
          <p:nvPr/>
        </p:nvSpPr>
        <p:spPr bwMode="auto">
          <a:xfrm rot="2540379">
            <a:off x="7334250" y="3730625"/>
            <a:ext cx="0" cy="85725"/>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22" name="Oval 61"/>
          <p:cNvSpPr>
            <a:spLocks noChangeArrowheads="1"/>
          </p:cNvSpPr>
          <p:nvPr/>
        </p:nvSpPr>
        <p:spPr bwMode="auto">
          <a:xfrm rot="2021403">
            <a:off x="7296150" y="3770313"/>
            <a:ext cx="85725"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23" name="Oval 62"/>
          <p:cNvSpPr>
            <a:spLocks noChangeArrowheads="1"/>
          </p:cNvSpPr>
          <p:nvPr/>
        </p:nvSpPr>
        <p:spPr bwMode="auto">
          <a:xfrm rot="2021403">
            <a:off x="7264400" y="3724275"/>
            <a:ext cx="65088" cy="92075"/>
          </a:xfrm>
          <a:prstGeom prst="ellipse">
            <a:avLst/>
          </a:prstGeom>
          <a:solidFill>
            <a:srgbClr val="B92E30"/>
          </a:solidFill>
          <a:ln w="12700">
            <a:solidFill>
              <a:schemeClr val="tx1"/>
            </a:solidFill>
            <a:round/>
            <a:headEnd/>
            <a:tailEnd/>
          </a:ln>
        </p:spPr>
        <p:txBody>
          <a:bodyPr wrap="none" anchor="ctr"/>
          <a:lstStyle/>
          <a:p>
            <a:endParaRPr lang="en-GB"/>
          </a:p>
        </p:txBody>
      </p:sp>
      <p:sp>
        <p:nvSpPr>
          <p:cNvPr id="15424" name="Oval 63"/>
          <p:cNvSpPr>
            <a:spLocks noChangeAspect="1" noChangeArrowheads="1"/>
          </p:cNvSpPr>
          <p:nvPr/>
        </p:nvSpPr>
        <p:spPr bwMode="auto">
          <a:xfrm rot="2102340">
            <a:off x="7283450" y="3759200"/>
            <a:ext cx="68263"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25" name="Oval 64"/>
          <p:cNvSpPr>
            <a:spLocks noChangeAspect="1" noChangeArrowheads="1"/>
          </p:cNvSpPr>
          <p:nvPr/>
        </p:nvSpPr>
        <p:spPr bwMode="auto">
          <a:xfrm rot="-3438175">
            <a:off x="7767638" y="3743325"/>
            <a:ext cx="77787" cy="80963"/>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26" name="Oval 65"/>
          <p:cNvSpPr>
            <a:spLocks noChangeArrowheads="1"/>
          </p:cNvSpPr>
          <p:nvPr/>
        </p:nvSpPr>
        <p:spPr bwMode="auto">
          <a:xfrm rot="-3438175">
            <a:off x="7741444" y="3779044"/>
            <a:ext cx="73025" cy="80963"/>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27" name="Oval 66"/>
          <p:cNvSpPr>
            <a:spLocks noChangeArrowheads="1"/>
          </p:cNvSpPr>
          <p:nvPr/>
        </p:nvSpPr>
        <p:spPr bwMode="auto">
          <a:xfrm rot="-3438175">
            <a:off x="7761287" y="3765551"/>
            <a:ext cx="73025"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28" name="Oval 67"/>
          <p:cNvSpPr>
            <a:spLocks noChangeArrowheads="1"/>
          </p:cNvSpPr>
          <p:nvPr/>
        </p:nvSpPr>
        <p:spPr bwMode="invGray">
          <a:xfrm>
            <a:off x="7316788" y="3306763"/>
            <a:ext cx="474662" cy="533400"/>
          </a:xfrm>
          <a:prstGeom prst="ellipse">
            <a:avLst/>
          </a:prstGeom>
          <a:gradFill rotWithShape="0">
            <a:gsLst>
              <a:gs pos="0">
                <a:srgbClr val="B1BB81"/>
              </a:gs>
              <a:gs pos="100000">
                <a:srgbClr val="3E422E"/>
              </a:gs>
            </a:gsLst>
            <a:path path="rect">
              <a:fillToRect l="100000" b="100000"/>
            </a:path>
          </a:gradFill>
          <a:ln w="25400">
            <a:solidFill>
              <a:srgbClr val="FFFFFF"/>
            </a:solidFill>
            <a:round/>
            <a:headEnd/>
            <a:tailEnd/>
          </a:ln>
        </p:spPr>
        <p:txBody>
          <a:bodyPr/>
          <a:lstStyle/>
          <a:p>
            <a:endParaRPr lang="en-GB"/>
          </a:p>
        </p:txBody>
      </p:sp>
      <p:sp>
        <p:nvSpPr>
          <p:cNvPr id="15429" name="Freeform 68"/>
          <p:cNvSpPr>
            <a:spLocks/>
          </p:cNvSpPr>
          <p:nvPr/>
        </p:nvSpPr>
        <p:spPr bwMode="auto">
          <a:xfrm>
            <a:off x="7370763" y="3338513"/>
            <a:ext cx="323850" cy="457200"/>
          </a:xfrm>
          <a:custGeom>
            <a:avLst/>
            <a:gdLst>
              <a:gd name="T0" fmla="*/ 2147483647 w 328"/>
              <a:gd name="T1" fmla="*/ 2147483647 h 360"/>
              <a:gd name="T2" fmla="*/ 2147483647 w 328"/>
              <a:gd name="T3" fmla="*/ 2147483647 h 360"/>
              <a:gd name="T4" fmla="*/ 2147483647 w 328"/>
              <a:gd name="T5" fmla="*/ 2147483647 h 360"/>
              <a:gd name="T6" fmla="*/ 2147483647 w 328"/>
              <a:gd name="T7" fmla="*/ 2147483647 h 360"/>
              <a:gd name="T8" fmla="*/ 2147483647 w 328"/>
              <a:gd name="T9" fmla="*/ 2147483647 h 360"/>
              <a:gd name="T10" fmla="*/ 2147483647 w 328"/>
              <a:gd name="T11" fmla="*/ 2147483647 h 360"/>
              <a:gd name="T12" fmla="*/ 2147483647 w 328"/>
              <a:gd name="T13" fmla="*/ 2147483647 h 360"/>
              <a:gd name="T14" fmla="*/ 2147483647 w 328"/>
              <a:gd name="T15" fmla="*/ 2147483647 h 360"/>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360"/>
              <a:gd name="T26" fmla="*/ 328 w 328"/>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360">
                <a:moveTo>
                  <a:pt x="168" y="24"/>
                </a:moveTo>
                <a:cubicBezTo>
                  <a:pt x="136" y="48"/>
                  <a:pt x="96" y="120"/>
                  <a:pt x="72" y="168"/>
                </a:cubicBezTo>
                <a:cubicBezTo>
                  <a:pt x="48" y="216"/>
                  <a:pt x="0" y="280"/>
                  <a:pt x="24" y="312"/>
                </a:cubicBezTo>
                <a:cubicBezTo>
                  <a:pt x="48" y="344"/>
                  <a:pt x="168" y="360"/>
                  <a:pt x="216" y="360"/>
                </a:cubicBezTo>
                <a:cubicBezTo>
                  <a:pt x="264" y="360"/>
                  <a:pt x="296" y="344"/>
                  <a:pt x="312" y="312"/>
                </a:cubicBezTo>
                <a:cubicBezTo>
                  <a:pt x="328" y="280"/>
                  <a:pt x="320" y="216"/>
                  <a:pt x="312" y="168"/>
                </a:cubicBezTo>
                <a:cubicBezTo>
                  <a:pt x="304" y="120"/>
                  <a:pt x="288" y="48"/>
                  <a:pt x="264" y="24"/>
                </a:cubicBezTo>
                <a:cubicBezTo>
                  <a:pt x="240" y="0"/>
                  <a:pt x="200" y="0"/>
                  <a:pt x="168" y="24"/>
                </a:cubicBezTo>
                <a:close/>
              </a:path>
            </a:pathLst>
          </a:custGeom>
          <a:gradFill rotWithShape="0">
            <a:gsLst>
              <a:gs pos="0">
                <a:srgbClr val="9C763C"/>
              </a:gs>
              <a:gs pos="100000">
                <a:srgbClr val="43331A"/>
              </a:gs>
            </a:gsLst>
            <a:path path="rect">
              <a:fillToRect l="100000" b="100000"/>
            </a:path>
          </a:gradFill>
          <a:ln>
            <a:noFill/>
          </a:ln>
          <a:extLst>
            <a:ext uri="{91240B29-F687-4F45-9708-019B960494DF}">
              <a14:hiddenLine xmlns:a14="http://schemas.microsoft.com/office/drawing/2010/main" w="25400" cap="rnd">
                <a:solidFill>
                  <a:srgbClr val="000000"/>
                </a:solidFill>
                <a:prstDash val="sysDot"/>
                <a:round/>
                <a:headEnd/>
                <a:tailEnd/>
              </a14:hiddenLine>
            </a:ext>
          </a:extLst>
        </p:spPr>
        <p:txBody>
          <a:bodyPr wrap="none" anchor="ctr"/>
          <a:lstStyle/>
          <a:p>
            <a:endParaRPr lang="en-GB"/>
          </a:p>
        </p:txBody>
      </p:sp>
      <p:sp>
        <p:nvSpPr>
          <p:cNvPr id="15430" name="Freeform 69"/>
          <p:cNvSpPr>
            <a:spLocks noChangeAspect="1"/>
          </p:cNvSpPr>
          <p:nvPr/>
        </p:nvSpPr>
        <p:spPr bwMode="auto">
          <a:xfrm>
            <a:off x="7458075" y="3543300"/>
            <a:ext cx="61913" cy="182563"/>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222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31" name="Freeform 70"/>
          <p:cNvSpPr>
            <a:spLocks noChangeAspect="1"/>
          </p:cNvSpPr>
          <p:nvPr/>
        </p:nvSpPr>
        <p:spPr bwMode="auto">
          <a:xfrm>
            <a:off x="7559675" y="3435350"/>
            <a:ext cx="61913" cy="182563"/>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222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32" name="Freeform 71"/>
          <p:cNvSpPr>
            <a:spLocks noChangeAspect="1"/>
          </p:cNvSpPr>
          <p:nvPr/>
        </p:nvSpPr>
        <p:spPr bwMode="auto">
          <a:xfrm rot="-5400000">
            <a:off x="1608138" y="3911600"/>
            <a:ext cx="304800" cy="406400"/>
          </a:xfrm>
          <a:custGeom>
            <a:avLst/>
            <a:gdLst>
              <a:gd name="T0" fmla="*/ 2147483647 w 906"/>
              <a:gd name="T1" fmla="*/ 2147483647 h 1288"/>
              <a:gd name="T2" fmla="*/ 2147483647 w 906"/>
              <a:gd name="T3" fmla="*/ 2147483647 h 1288"/>
              <a:gd name="T4" fmla="*/ 2147483647 w 906"/>
              <a:gd name="T5" fmla="*/ 2147483647 h 1288"/>
              <a:gd name="T6" fmla="*/ 2147483647 w 906"/>
              <a:gd name="T7" fmla="*/ 2147483647 h 1288"/>
              <a:gd name="T8" fmla="*/ 2147483647 w 906"/>
              <a:gd name="T9" fmla="*/ 2147483647 h 1288"/>
              <a:gd name="T10" fmla="*/ 2147483647 w 906"/>
              <a:gd name="T11" fmla="*/ 2147483647 h 1288"/>
              <a:gd name="T12" fmla="*/ 2147483647 w 906"/>
              <a:gd name="T13" fmla="*/ 2147483647 h 1288"/>
              <a:gd name="T14" fmla="*/ 2147483647 w 906"/>
              <a:gd name="T15" fmla="*/ 2147483647 h 1288"/>
              <a:gd name="T16" fmla="*/ 2147483647 w 906"/>
              <a:gd name="T17" fmla="*/ 2147483647 h 1288"/>
              <a:gd name="T18" fmla="*/ 2147483647 w 906"/>
              <a:gd name="T19" fmla="*/ 2147483647 h 1288"/>
              <a:gd name="T20" fmla="*/ 2147483647 w 906"/>
              <a:gd name="T21" fmla="*/ 2147483647 h 1288"/>
              <a:gd name="T22" fmla="*/ 2147483647 w 906"/>
              <a:gd name="T23" fmla="*/ 0 h 1288"/>
              <a:gd name="T24" fmla="*/ 2147483647 w 906"/>
              <a:gd name="T25" fmla="*/ 2147483647 h 1288"/>
              <a:gd name="T26" fmla="*/ 2147483647 w 906"/>
              <a:gd name="T27" fmla="*/ 2147483647 h 1288"/>
              <a:gd name="T28" fmla="*/ 2147483647 w 906"/>
              <a:gd name="T29" fmla="*/ 2147483647 h 1288"/>
              <a:gd name="T30" fmla="*/ 2147483647 w 906"/>
              <a:gd name="T31" fmla="*/ 2147483647 h 1288"/>
              <a:gd name="T32" fmla="*/ 2147483647 w 906"/>
              <a:gd name="T33" fmla="*/ 2147483647 h 1288"/>
              <a:gd name="T34" fmla="*/ 2147483647 w 906"/>
              <a:gd name="T35" fmla="*/ 2147483647 h 1288"/>
              <a:gd name="T36" fmla="*/ 2147483647 w 906"/>
              <a:gd name="T37" fmla="*/ 2147483647 h 1288"/>
              <a:gd name="T38" fmla="*/ 2147483647 w 906"/>
              <a:gd name="T39" fmla="*/ 2147483647 h 1288"/>
              <a:gd name="T40" fmla="*/ 2147483647 w 906"/>
              <a:gd name="T41" fmla="*/ 2147483647 h 1288"/>
              <a:gd name="T42" fmla="*/ 2147483647 w 906"/>
              <a:gd name="T43" fmla="*/ 2147483647 h 1288"/>
              <a:gd name="T44" fmla="*/ 2147483647 w 906"/>
              <a:gd name="T45" fmla="*/ 2147483647 h 1288"/>
              <a:gd name="T46" fmla="*/ 2147483647 w 906"/>
              <a:gd name="T47" fmla="*/ 2147483647 h 1288"/>
              <a:gd name="T48" fmla="*/ 2147483647 w 906"/>
              <a:gd name="T49" fmla="*/ 2147483647 h 1288"/>
              <a:gd name="T50" fmla="*/ 2147483647 w 906"/>
              <a:gd name="T51" fmla="*/ 2147483647 h 1288"/>
              <a:gd name="T52" fmla="*/ 2147483647 w 906"/>
              <a:gd name="T53" fmla="*/ 2147483647 h 1288"/>
              <a:gd name="T54" fmla="*/ 2147483647 w 906"/>
              <a:gd name="T55" fmla="*/ 2147483647 h 1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6"/>
              <a:gd name="T85" fmla="*/ 0 h 1288"/>
              <a:gd name="T86" fmla="*/ 906 w 906"/>
              <a:gd name="T87" fmla="*/ 1288 h 12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6" h="1288">
                <a:moveTo>
                  <a:pt x="20" y="1272"/>
                </a:moveTo>
                <a:cubicBezTo>
                  <a:pt x="22" y="1029"/>
                  <a:pt x="23" y="786"/>
                  <a:pt x="28" y="544"/>
                </a:cubicBezTo>
                <a:cubicBezTo>
                  <a:pt x="28" y="494"/>
                  <a:pt x="0" y="374"/>
                  <a:pt x="68" y="352"/>
                </a:cubicBezTo>
                <a:cubicBezTo>
                  <a:pt x="93" y="313"/>
                  <a:pt x="74" y="331"/>
                  <a:pt x="132" y="312"/>
                </a:cubicBezTo>
                <a:cubicBezTo>
                  <a:pt x="140" y="309"/>
                  <a:pt x="156" y="304"/>
                  <a:pt x="156" y="304"/>
                </a:cubicBezTo>
                <a:cubicBezTo>
                  <a:pt x="206" y="312"/>
                  <a:pt x="246" y="323"/>
                  <a:pt x="300" y="304"/>
                </a:cubicBezTo>
                <a:cubicBezTo>
                  <a:pt x="311" y="299"/>
                  <a:pt x="309" y="281"/>
                  <a:pt x="316" y="272"/>
                </a:cubicBezTo>
                <a:cubicBezTo>
                  <a:pt x="334" y="245"/>
                  <a:pt x="337" y="248"/>
                  <a:pt x="364" y="240"/>
                </a:cubicBezTo>
                <a:cubicBezTo>
                  <a:pt x="395" y="193"/>
                  <a:pt x="452" y="178"/>
                  <a:pt x="500" y="152"/>
                </a:cubicBezTo>
                <a:cubicBezTo>
                  <a:pt x="516" y="142"/>
                  <a:pt x="548" y="120"/>
                  <a:pt x="548" y="120"/>
                </a:cubicBezTo>
                <a:cubicBezTo>
                  <a:pt x="568" y="78"/>
                  <a:pt x="591" y="54"/>
                  <a:pt x="636" y="40"/>
                </a:cubicBezTo>
                <a:cubicBezTo>
                  <a:pt x="657" y="8"/>
                  <a:pt x="671" y="9"/>
                  <a:pt x="708" y="0"/>
                </a:cubicBezTo>
                <a:cubicBezTo>
                  <a:pt x="753" y="5"/>
                  <a:pt x="785" y="13"/>
                  <a:pt x="828" y="24"/>
                </a:cubicBezTo>
                <a:cubicBezTo>
                  <a:pt x="868" y="50"/>
                  <a:pt x="846" y="31"/>
                  <a:pt x="884" y="88"/>
                </a:cubicBezTo>
                <a:cubicBezTo>
                  <a:pt x="889" y="96"/>
                  <a:pt x="900" y="112"/>
                  <a:pt x="900" y="112"/>
                </a:cubicBezTo>
                <a:cubicBezTo>
                  <a:pt x="897" y="144"/>
                  <a:pt x="906" y="179"/>
                  <a:pt x="892" y="208"/>
                </a:cubicBezTo>
                <a:cubicBezTo>
                  <a:pt x="884" y="223"/>
                  <a:pt x="860" y="222"/>
                  <a:pt x="844" y="224"/>
                </a:cubicBezTo>
                <a:cubicBezTo>
                  <a:pt x="804" y="226"/>
                  <a:pt x="764" y="229"/>
                  <a:pt x="724" y="232"/>
                </a:cubicBezTo>
                <a:cubicBezTo>
                  <a:pt x="657" y="254"/>
                  <a:pt x="756" y="213"/>
                  <a:pt x="692" y="296"/>
                </a:cubicBezTo>
                <a:cubicBezTo>
                  <a:pt x="681" y="309"/>
                  <a:pt x="660" y="310"/>
                  <a:pt x="644" y="312"/>
                </a:cubicBezTo>
                <a:cubicBezTo>
                  <a:pt x="612" y="314"/>
                  <a:pt x="580" y="317"/>
                  <a:pt x="548" y="320"/>
                </a:cubicBezTo>
                <a:cubicBezTo>
                  <a:pt x="540" y="322"/>
                  <a:pt x="529" y="322"/>
                  <a:pt x="524" y="328"/>
                </a:cubicBezTo>
                <a:cubicBezTo>
                  <a:pt x="496" y="355"/>
                  <a:pt x="539" y="351"/>
                  <a:pt x="500" y="376"/>
                </a:cubicBezTo>
                <a:cubicBezTo>
                  <a:pt x="485" y="384"/>
                  <a:pt x="468" y="386"/>
                  <a:pt x="452" y="392"/>
                </a:cubicBezTo>
                <a:cubicBezTo>
                  <a:pt x="444" y="394"/>
                  <a:pt x="428" y="400"/>
                  <a:pt x="428" y="400"/>
                </a:cubicBezTo>
                <a:cubicBezTo>
                  <a:pt x="372" y="455"/>
                  <a:pt x="262" y="436"/>
                  <a:pt x="196" y="440"/>
                </a:cubicBezTo>
                <a:cubicBezTo>
                  <a:pt x="122" y="513"/>
                  <a:pt x="171" y="624"/>
                  <a:pt x="140" y="720"/>
                </a:cubicBezTo>
                <a:cubicBezTo>
                  <a:pt x="127" y="910"/>
                  <a:pt x="116" y="1097"/>
                  <a:pt x="116" y="1288"/>
                </a:cubicBezTo>
              </a:path>
            </a:pathLst>
          </a:custGeom>
          <a:solidFill>
            <a:srgbClr val="DF8E1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433" name="Oval 72"/>
          <p:cNvSpPr>
            <a:spLocks noChangeArrowheads="1"/>
          </p:cNvSpPr>
          <p:nvPr/>
        </p:nvSpPr>
        <p:spPr bwMode="invGray">
          <a:xfrm>
            <a:off x="1873250" y="2181225"/>
            <a:ext cx="5848350" cy="4143375"/>
          </a:xfrm>
          <a:prstGeom prst="ellipse">
            <a:avLst/>
          </a:prstGeom>
          <a:gradFill rotWithShape="0">
            <a:gsLst>
              <a:gs pos="0">
                <a:srgbClr val="221F44">
                  <a:alpha val="90999"/>
                </a:srgbClr>
              </a:gs>
              <a:gs pos="100000">
                <a:srgbClr val="375E93">
                  <a:alpha val="87000"/>
                </a:srgbClr>
              </a:gs>
            </a:gsLst>
            <a:path path="shape">
              <a:fillToRect l="50000" t="50000" r="50000" b="50000"/>
            </a:path>
          </a:gradFill>
          <a:ln w="101600">
            <a:pattFill prst="sphere">
              <a:fgClr>
                <a:srgbClr val="478094"/>
              </a:fgClr>
              <a:bgClr>
                <a:srgbClr val="4E95B1"/>
              </a:bgClr>
            </a:pattFill>
            <a:round/>
            <a:headEnd/>
            <a:tailEnd/>
          </a:ln>
        </p:spPr>
        <p:txBody>
          <a:bodyPr/>
          <a:lstStyle/>
          <a:p>
            <a:endParaRPr lang="en-GB"/>
          </a:p>
        </p:txBody>
      </p:sp>
      <p:sp>
        <p:nvSpPr>
          <p:cNvPr id="15434" name="AutoShape 73"/>
          <p:cNvSpPr>
            <a:spLocks noChangeArrowheads="1"/>
          </p:cNvSpPr>
          <p:nvPr/>
        </p:nvSpPr>
        <p:spPr bwMode="auto">
          <a:xfrm rot="-5305800">
            <a:off x="4310063" y="4248150"/>
            <a:ext cx="228600" cy="152400"/>
          </a:xfrm>
          <a:prstGeom prst="can">
            <a:avLst>
              <a:gd name="adj" fmla="val 25000"/>
            </a:avLst>
          </a:prstGeom>
          <a:solidFill>
            <a:srgbClr val="815630"/>
          </a:solidFill>
          <a:ln w="3175">
            <a:solidFill>
              <a:schemeClr val="tx1"/>
            </a:solidFill>
            <a:round/>
            <a:headEnd/>
            <a:tailEnd/>
          </a:ln>
        </p:spPr>
        <p:txBody>
          <a:bodyPr vert="eaVert" wrap="none" anchor="ctr"/>
          <a:lstStyle/>
          <a:p>
            <a:pPr algn="ctr"/>
            <a:endParaRPr lang="en-GB" i="1"/>
          </a:p>
        </p:txBody>
      </p:sp>
      <p:sp>
        <p:nvSpPr>
          <p:cNvPr id="15435" name="AutoShape 74"/>
          <p:cNvSpPr>
            <a:spLocks noChangeArrowheads="1"/>
          </p:cNvSpPr>
          <p:nvPr/>
        </p:nvSpPr>
        <p:spPr bwMode="auto">
          <a:xfrm rot="-9362057">
            <a:off x="4786313" y="4946650"/>
            <a:ext cx="203200" cy="171450"/>
          </a:xfrm>
          <a:prstGeom prst="can">
            <a:avLst>
              <a:gd name="adj" fmla="val 25000"/>
            </a:avLst>
          </a:prstGeom>
          <a:solidFill>
            <a:srgbClr val="815630"/>
          </a:solidFill>
          <a:ln w="3175">
            <a:solidFill>
              <a:schemeClr val="tx1"/>
            </a:solidFill>
            <a:round/>
            <a:headEnd/>
            <a:tailEnd/>
          </a:ln>
        </p:spPr>
        <p:txBody>
          <a:bodyPr wrap="none" anchor="ctr"/>
          <a:lstStyle/>
          <a:p>
            <a:endParaRPr lang="en-GB"/>
          </a:p>
        </p:txBody>
      </p:sp>
      <p:sp>
        <p:nvSpPr>
          <p:cNvPr id="15436" name="AutoShape 75"/>
          <p:cNvSpPr>
            <a:spLocks noChangeArrowheads="1"/>
          </p:cNvSpPr>
          <p:nvPr/>
        </p:nvSpPr>
        <p:spPr bwMode="auto">
          <a:xfrm rot="505983">
            <a:off x="5594350" y="3170238"/>
            <a:ext cx="203200" cy="171450"/>
          </a:xfrm>
          <a:prstGeom prst="can">
            <a:avLst>
              <a:gd name="adj" fmla="val 25000"/>
            </a:avLst>
          </a:prstGeom>
          <a:solidFill>
            <a:srgbClr val="815630"/>
          </a:solidFill>
          <a:ln w="3175">
            <a:solidFill>
              <a:schemeClr val="tx1"/>
            </a:solidFill>
            <a:round/>
            <a:headEnd/>
            <a:tailEnd/>
          </a:ln>
        </p:spPr>
        <p:txBody>
          <a:bodyPr wrap="none" anchor="ctr"/>
          <a:lstStyle/>
          <a:p>
            <a:endParaRPr lang="en-GB"/>
          </a:p>
        </p:txBody>
      </p:sp>
      <p:sp>
        <p:nvSpPr>
          <p:cNvPr id="15437" name="AutoShape 76"/>
          <p:cNvSpPr>
            <a:spLocks noChangeArrowheads="1"/>
          </p:cNvSpPr>
          <p:nvPr/>
        </p:nvSpPr>
        <p:spPr bwMode="auto">
          <a:xfrm rot="4781195">
            <a:off x="6334125" y="3954463"/>
            <a:ext cx="228600" cy="152400"/>
          </a:xfrm>
          <a:prstGeom prst="can">
            <a:avLst>
              <a:gd name="adj" fmla="val 25000"/>
            </a:avLst>
          </a:prstGeom>
          <a:solidFill>
            <a:srgbClr val="815630"/>
          </a:solidFill>
          <a:ln w="3175">
            <a:solidFill>
              <a:schemeClr val="tx1"/>
            </a:solidFill>
            <a:round/>
            <a:headEnd/>
            <a:tailEnd/>
          </a:ln>
        </p:spPr>
        <p:txBody>
          <a:bodyPr wrap="none" anchor="ctr"/>
          <a:lstStyle/>
          <a:p>
            <a:endParaRPr lang="en-GB"/>
          </a:p>
        </p:txBody>
      </p:sp>
      <p:sp>
        <p:nvSpPr>
          <p:cNvPr id="15438" name="AutoShape 77"/>
          <p:cNvSpPr>
            <a:spLocks noChangeArrowheads="1"/>
          </p:cNvSpPr>
          <p:nvPr/>
        </p:nvSpPr>
        <p:spPr bwMode="auto">
          <a:xfrm rot="8258685">
            <a:off x="5994400" y="4927600"/>
            <a:ext cx="203200" cy="171450"/>
          </a:xfrm>
          <a:prstGeom prst="can">
            <a:avLst>
              <a:gd name="adj" fmla="val 25000"/>
            </a:avLst>
          </a:prstGeom>
          <a:solidFill>
            <a:srgbClr val="815630"/>
          </a:solidFill>
          <a:ln w="3175">
            <a:solidFill>
              <a:schemeClr val="tx1"/>
            </a:solidFill>
            <a:round/>
            <a:headEnd/>
            <a:tailEnd/>
          </a:ln>
        </p:spPr>
        <p:txBody>
          <a:bodyPr wrap="none" anchor="ctr"/>
          <a:lstStyle/>
          <a:p>
            <a:endParaRPr lang="en-GB"/>
          </a:p>
        </p:txBody>
      </p:sp>
      <p:grpSp>
        <p:nvGrpSpPr>
          <p:cNvPr id="15439" name="Group 78"/>
          <p:cNvGrpSpPr>
            <a:grpSpLocks/>
          </p:cNvGrpSpPr>
          <p:nvPr/>
        </p:nvGrpSpPr>
        <p:grpSpPr bwMode="auto">
          <a:xfrm>
            <a:off x="492125" y="1066800"/>
            <a:ext cx="8177213" cy="158750"/>
            <a:chOff x="288" y="746"/>
            <a:chExt cx="5667" cy="144"/>
          </a:xfrm>
        </p:grpSpPr>
        <p:sp>
          <p:nvSpPr>
            <p:cNvPr id="15889" name="Rectangle 79"/>
            <p:cNvSpPr>
              <a:spLocks noChangeArrowheads="1"/>
            </p:cNvSpPr>
            <p:nvPr/>
          </p:nvSpPr>
          <p:spPr bwMode="auto">
            <a:xfrm>
              <a:off x="288" y="746"/>
              <a:ext cx="5664" cy="72"/>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p>
              <a:endParaRPr lang="en-GB"/>
            </a:p>
          </p:txBody>
        </p:sp>
        <p:sp>
          <p:nvSpPr>
            <p:cNvPr id="15890" name="Freeform 80"/>
            <p:cNvSpPr>
              <a:spLocks/>
            </p:cNvSpPr>
            <p:nvPr/>
          </p:nvSpPr>
          <p:spPr bwMode="auto">
            <a:xfrm>
              <a:off x="290" y="818"/>
              <a:ext cx="5665" cy="72"/>
            </a:xfrm>
            <a:custGeom>
              <a:avLst/>
              <a:gdLst>
                <a:gd name="T0" fmla="*/ 0 w 5665"/>
                <a:gd name="T1" fmla="*/ 0 h 72"/>
                <a:gd name="T2" fmla="*/ 240 w 5665"/>
                <a:gd name="T3" fmla="*/ 71 h 72"/>
                <a:gd name="T4" fmla="*/ 5424 w 5665"/>
                <a:gd name="T5" fmla="*/ 71 h 72"/>
                <a:gd name="T6" fmla="*/ 5664 w 5665"/>
                <a:gd name="T7" fmla="*/ 0 h 72"/>
                <a:gd name="T8" fmla="*/ 0 w 5665"/>
                <a:gd name="T9" fmla="*/ 0 h 72"/>
                <a:gd name="T10" fmla="*/ 0 60000 65536"/>
                <a:gd name="T11" fmla="*/ 0 60000 65536"/>
                <a:gd name="T12" fmla="*/ 0 60000 65536"/>
                <a:gd name="T13" fmla="*/ 0 60000 65536"/>
                <a:gd name="T14" fmla="*/ 0 60000 65536"/>
                <a:gd name="T15" fmla="*/ 0 w 5665"/>
                <a:gd name="T16" fmla="*/ 0 h 72"/>
                <a:gd name="T17" fmla="*/ 5665 w 5665"/>
                <a:gd name="T18" fmla="*/ 72 h 72"/>
              </a:gdLst>
              <a:ahLst/>
              <a:cxnLst>
                <a:cxn ang="T10">
                  <a:pos x="T0" y="T1"/>
                </a:cxn>
                <a:cxn ang="T11">
                  <a:pos x="T2" y="T3"/>
                </a:cxn>
                <a:cxn ang="T12">
                  <a:pos x="T4" y="T5"/>
                </a:cxn>
                <a:cxn ang="T13">
                  <a:pos x="T6" y="T7"/>
                </a:cxn>
                <a:cxn ang="T14">
                  <a:pos x="T8" y="T9"/>
                </a:cxn>
              </a:cxnLst>
              <a:rect l="T15" t="T16" r="T17" b="T18"/>
              <a:pathLst>
                <a:path w="5665" h="72">
                  <a:moveTo>
                    <a:pt x="0" y="0"/>
                  </a:moveTo>
                  <a:lnTo>
                    <a:pt x="240" y="71"/>
                  </a:lnTo>
                  <a:lnTo>
                    <a:pt x="5424" y="71"/>
                  </a:lnTo>
                  <a:lnTo>
                    <a:pt x="5664" y="0"/>
                  </a:lnTo>
                  <a:lnTo>
                    <a:pt x="0" y="0"/>
                  </a:lnTo>
                </a:path>
              </a:pathLst>
            </a:custGeom>
            <a:solidFill>
              <a:srgbClr val="E42B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GB"/>
            </a:p>
          </p:txBody>
        </p:sp>
      </p:grpSp>
      <p:sp>
        <p:nvSpPr>
          <p:cNvPr id="15441" name="Rectangle 82"/>
          <p:cNvSpPr>
            <a:spLocks noChangeArrowheads="1"/>
          </p:cNvSpPr>
          <p:nvPr/>
        </p:nvSpPr>
        <p:spPr bwMode="auto">
          <a:xfrm>
            <a:off x="6938963" y="6170613"/>
            <a:ext cx="200183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GB"/>
          </a:p>
        </p:txBody>
      </p:sp>
      <p:sp>
        <p:nvSpPr>
          <p:cNvPr id="15442" name="Rectangle 83"/>
          <p:cNvSpPr>
            <a:spLocks noChangeArrowheads="1"/>
          </p:cNvSpPr>
          <p:nvPr/>
        </p:nvSpPr>
        <p:spPr bwMode="invGray">
          <a:xfrm>
            <a:off x="4554538" y="6107113"/>
            <a:ext cx="339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GB"/>
          </a:p>
        </p:txBody>
      </p:sp>
      <p:sp>
        <p:nvSpPr>
          <p:cNvPr id="15443" name="Rectangle 84"/>
          <p:cNvSpPr>
            <a:spLocks noChangeArrowheads="1"/>
          </p:cNvSpPr>
          <p:nvPr/>
        </p:nvSpPr>
        <p:spPr bwMode="auto">
          <a:xfrm>
            <a:off x="692150" y="1641475"/>
            <a:ext cx="7743825"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endParaRPr lang="en-GB"/>
          </a:p>
        </p:txBody>
      </p:sp>
      <p:sp>
        <p:nvSpPr>
          <p:cNvPr id="15444" name="Rectangle 85"/>
          <p:cNvSpPr>
            <a:spLocks noChangeArrowheads="1"/>
          </p:cNvSpPr>
          <p:nvPr/>
        </p:nvSpPr>
        <p:spPr bwMode="invGray">
          <a:xfrm>
            <a:off x="2303463" y="4497388"/>
            <a:ext cx="10160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39" tIns="45458" rIns="92539" bIns="45458"/>
          <a:lstStyle/>
          <a:p>
            <a:pPr defTabSz="935038">
              <a:spcBef>
                <a:spcPct val="50000"/>
              </a:spcBef>
            </a:pPr>
            <a:r>
              <a:rPr lang="en-US" sz="1600">
                <a:solidFill>
                  <a:srgbClr val="FFFFFF"/>
                </a:solidFill>
              </a:rPr>
              <a:t>HIV RNA</a:t>
            </a:r>
          </a:p>
        </p:txBody>
      </p:sp>
      <p:sp>
        <p:nvSpPr>
          <p:cNvPr id="15445" name="Oval 86"/>
          <p:cNvSpPr>
            <a:spLocks noChangeArrowheads="1"/>
          </p:cNvSpPr>
          <p:nvPr/>
        </p:nvSpPr>
        <p:spPr bwMode="invGray">
          <a:xfrm>
            <a:off x="4479925" y="3235325"/>
            <a:ext cx="1989138" cy="1984375"/>
          </a:xfrm>
          <a:prstGeom prst="ellipse">
            <a:avLst/>
          </a:prstGeom>
          <a:gradFill rotWithShape="0">
            <a:gsLst>
              <a:gs pos="0">
                <a:srgbClr val="C0006E"/>
              </a:gs>
              <a:gs pos="100000">
                <a:srgbClr val="65404C"/>
              </a:gs>
            </a:gsLst>
            <a:path path="rect">
              <a:fillToRect t="100000" r="100000"/>
            </a:path>
          </a:gradFill>
          <a:ln w="41275">
            <a:solidFill>
              <a:srgbClr val="D3D267"/>
            </a:solidFill>
            <a:prstDash val="sysDot"/>
            <a:round/>
            <a:headEnd/>
            <a:tailEnd/>
          </a:ln>
        </p:spPr>
        <p:txBody>
          <a:bodyPr/>
          <a:lstStyle/>
          <a:p>
            <a:endParaRPr lang="en-GB"/>
          </a:p>
        </p:txBody>
      </p:sp>
      <p:sp>
        <p:nvSpPr>
          <p:cNvPr id="15446" name="Rectangle 89"/>
          <p:cNvSpPr>
            <a:spLocks noChangeArrowheads="1"/>
          </p:cNvSpPr>
          <p:nvPr/>
        </p:nvSpPr>
        <p:spPr bwMode="invGray">
          <a:xfrm>
            <a:off x="271463" y="4876800"/>
            <a:ext cx="719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39" tIns="45458" rIns="92539" bIns="45458"/>
          <a:lstStyle/>
          <a:p>
            <a:pPr defTabSz="935038">
              <a:spcBef>
                <a:spcPct val="50000"/>
              </a:spcBef>
            </a:pPr>
            <a:r>
              <a:rPr lang="en-US">
                <a:solidFill>
                  <a:srgbClr val="FFFFFF"/>
                </a:solidFill>
              </a:rPr>
              <a:t>HIV</a:t>
            </a:r>
          </a:p>
        </p:txBody>
      </p:sp>
      <p:sp>
        <p:nvSpPr>
          <p:cNvPr id="15447" name="Oval 90"/>
          <p:cNvSpPr>
            <a:spLocks noChangeArrowheads="1"/>
          </p:cNvSpPr>
          <p:nvPr/>
        </p:nvSpPr>
        <p:spPr bwMode="auto">
          <a:xfrm>
            <a:off x="4803775" y="3735388"/>
            <a:ext cx="785813" cy="849312"/>
          </a:xfrm>
          <a:prstGeom prst="ellipse">
            <a:avLst/>
          </a:prstGeom>
          <a:noFill/>
          <a:ln w="508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48" name="Oval 91"/>
          <p:cNvSpPr>
            <a:spLocks noChangeArrowheads="1"/>
          </p:cNvSpPr>
          <p:nvPr/>
        </p:nvSpPr>
        <p:spPr bwMode="auto">
          <a:xfrm>
            <a:off x="4910138" y="3857625"/>
            <a:ext cx="569912" cy="604838"/>
          </a:xfrm>
          <a:prstGeom prst="ellipse">
            <a:avLst/>
          </a:prstGeom>
          <a:noFill/>
          <a:ln w="508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49" name="Arc 92"/>
          <p:cNvSpPr>
            <a:spLocks/>
          </p:cNvSpPr>
          <p:nvPr/>
        </p:nvSpPr>
        <p:spPr bwMode="invGray">
          <a:xfrm>
            <a:off x="7969250" y="4910138"/>
            <a:ext cx="485775" cy="5461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en-GB"/>
          </a:p>
        </p:txBody>
      </p:sp>
      <p:sp>
        <p:nvSpPr>
          <p:cNvPr id="15450" name="Arc 93"/>
          <p:cNvSpPr>
            <a:spLocks/>
          </p:cNvSpPr>
          <p:nvPr/>
        </p:nvSpPr>
        <p:spPr bwMode="white">
          <a:xfrm rot="-5188528">
            <a:off x="4887913" y="4184650"/>
            <a:ext cx="211138" cy="173037"/>
          </a:xfrm>
          <a:custGeom>
            <a:avLst/>
            <a:gdLst>
              <a:gd name="T0" fmla="*/ 0 w 19968"/>
              <a:gd name="T1" fmla="*/ 2147483647 h 21599"/>
              <a:gd name="T2" fmla="*/ 2147483647 w 19968"/>
              <a:gd name="T3" fmla="*/ 0 h 21599"/>
              <a:gd name="T4" fmla="*/ 2147483647 w 19968"/>
              <a:gd name="T5" fmla="*/ 2147483647 h 21599"/>
              <a:gd name="T6" fmla="*/ 0 60000 65536"/>
              <a:gd name="T7" fmla="*/ 0 60000 65536"/>
              <a:gd name="T8" fmla="*/ 0 60000 65536"/>
              <a:gd name="T9" fmla="*/ 0 w 19968"/>
              <a:gd name="T10" fmla="*/ 0 h 21599"/>
              <a:gd name="T11" fmla="*/ 19968 w 19968"/>
              <a:gd name="T12" fmla="*/ 21599 h 21599"/>
            </a:gdLst>
            <a:ahLst/>
            <a:cxnLst>
              <a:cxn ang="T6">
                <a:pos x="T0" y="T1"/>
              </a:cxn>
              <a:cxn ang="T7">
                <a:pos x="T2" y="T3"/>
              </a:cxn>
              <a:cxn ang="T8">
                <a:pos x="T4" y="T5"/>
              </a:cxn>
            </a:cxnLst>
            <a:rect l="T9" t="T10" r="T11" b="T12"/>
            <a:pathLst>
              <a:path w="19968" h="21599" fill="none" extrusionOk="0">
                <a:moveTo>
                  <a:pt x="-1" y="13363"/>
                </a:moveTo>
                <a:cubicBezTo>
                  <a:pt x="3319" y="5314"/>
                  <a:pt x="11147" y="44"/>
                  <a:pt x="19854" y="-1"/>
                </a:cubicBezTo>
              </a:path>
              <a:path w="19968" h="21599" stroke="0" extrusionOk="0">
                <a:moveTo>
                  <a:pt x="-1" y="13363"/>
                </a:moveTo>
                <a:cubicBezTo>
                  <a:pt x="3319" y="5314"/>
                  <a:pt x="11147" y="44"/>
                  <a:pt x="19854" y="-1"/>
                </a:cubicBezTo>
                <a:lnTo>
                  <a:pt x="19968" y="21599"/>
                </a:lnTo>
                <a:close/>
              </a:path>
            </a:pathLst>
          </a:custGeom>
          <a:noFill/>
          <a:ln w="50800" cap="rnd">
            <a:solidFill>
              <a:srgbClr val="FAFD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51" name="Arc 94"/>
          <p:cNvSpPr>
            <a:spLocks/>
          </p:cNvSpPr>
          <p:nvPr/>
        </p:nvSpPr>
        <p:spPr bwMode="white">
          <a:xfrm rot="-5036585">
            <a:off x="4715669" y="4183856"/>
            <a:ext cx="358775" cy="201613"/>
          </a:xfrm>
          <a:custGeom>
            <a:avLst/>
            <a:gdLst>
              <a:gd name="T0" fmla="*/ 0 w 21214"/>
              <a:gd name="T1" fmla="*/ 2147483647 h 21477"/>
              <a:gd name="T2" fmla="*/ 2147483647 w 21214"/>
              <a:gd name="T3" fmla="*/ 0 h 21477"/>
              <a:gd name="T4" fmla="*/ 2147483647 w 21214"/>
              <a:gd name="T5" fmla="*/ 2147483647 h 21477"/>
              <a:gd name="T6" fmla="*/ 0 60000 65536"/>
              <a:gd name="T7" fmla="*/ 0 60000 65536"/>
              <a:gd name="T8" fmla="*/ 0 60000 65536"/>
              <a:gd name="T9" fmla="*/ 0 w 21214"/>
              <a:gd name="T10" fmla="*/ 0 h 21477"/>
              <a:gd name="T11" fmla="*/ 21214 w 21214"/>
              <a:gd name="T12" fmla="*/ 21477 h 21477"/>
            </a:gdLst>
            <a:ahLst/>
            <a:cxnLst>
              <a:cxn ang="T6">
                <a:pos x="T0" y="T1"/>
              </a:cxn>
              <a:cxn ang="T7">
                <a:pos x="T2" y="T3"/>
              </a:cxn>
              <a:cxn ang="T8">
                <a:pos x="T4" y="T5"/>
              </a:cxn>
            </a:cxnLst>
            <a:rect l="T9" t="T10" r="T11" b="T12"/>
            <a:pathLst>
              <a:path w="21214" h="21477" fill="none" extrusionOk="0">
                <a:moveTo>
                  <a:pt x="-1" y="17413"/>
                </a:moveTo>
                <a:cubicBezTo>
                  <a:pt x="1787" y="8078"/>
                  <a:pt x="9468" y="1008"/>
                  <a:pt x="18919" y="-1"/>
                </a:cubicBezTo>
              </a:path>
              <a:path w="21214" h="21477" stroke="0" extrusionOk="0">
                <a:moveTo>
                  <a:pt x="-1" y="17413"/>
                </a:moveTo>
                <a:cubicBezTo>
                  <a:pt x="1787" y="8078"/>
                  <a:pt x="9468" y="1008"/>
                  <a:pt x="18919" y="-1"/>
                </a:cubicBezTo>
                <a:lnTo>
                  <a:pt x="21214" y="21477"/>
                </a:lnTo>
                <a:close/>
              </a:path>
            </a:pathLst>
          </a:custGeom>
          <a:noFill/>
          <a:ln w="50800" cap="rnd">
            <a:solidFill>
              <a:srgbClr val="FAFD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452" name="Rectangle 95"/>
          <p:cNvSpPr>
            <a:spLocks noChangeArrowheads="1"/>
          </p:cNvSpPr>
          <p:nvPr/>
        </p:nvSpPr>
        <p:spPr bwMode="invGray">
          <a:xfrm>
            <a:off x="5181600" y="3390900"/>
            <a:ext cx="881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39" tIns="45458" rIns="92539" bIns="45458"/>
          <a:lstStyle/>
          <a:p>
            <a:pPr defTabSz="935038">
              <a:spcBef>
                <a:spcPct val="50000"/>
              </a:spcBef>
            </a:pPr>
            <a:r>
              <a:rPr lang="en-US" sz="1600">
                <a:solidFill>
                  <a:srgbClr val="4EFBFF"/>
                </a:solidFill>
              </a:rPr>
              <a:t>Nucleus</a:t>
            </a:r>
          </a:p>
        </p:txBody>
      </p:sp>
      <p:sp>
        <p:nvSpPr>
          <p:cNvPr id="15453" name="Rectangle 97"/>
          <p:cNvSpPr>
            <a:spLocks noChangeArrowheads="1"/>
          </p:cNvSpPr>
          <p:nvPr/>
        </p:nvSpPr>
        <p:spPr bwMode="invGray">
          <a:xfrm>
            <a:off x="3965575" y="5524500"/>
            <a:ext cx="12160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39" tIns="45458" rIns="92539" bIns="45458" anchor="ctr"/>
          <a:lstStyle/>
          <a:p>
            <a:pPr algn="ctr" defTabSz="935038">
              <a:spcBef>
                <a:spcPct val="50000"/>
              </a:spcBef>
            </a:pPr>
            <a:r>
              <a:rPr lang="en-US" sz="2000">
                <a:solidFill>
                  <a:srgbClr val="1FFFFB"/>
                </a:solidFill>
              </a:rPr>
              <a:t>Host Cell </a:t>
            </a:r>
          </a:p>
        </p:txBody>
      </p:sp>
      <p:sp>
        <p:nvSpPr>
          <p:cNvPr id="15454" name="Line 98"/>
          <p:cNvSpPr>
            <a:spLocks noChangeShapeType="1"/>
          </p:cNvSpPr>
          <p:nvPr/>
        </p:nvSpPr>
        <p:spPr bwMode="invGray">
          <a:xfrm flipH="1">
            <a:off x="2952750" y="4064000"/>
            <a:ext cx="66675" cy="228600"/>
          </a:xfrm>
          <a:prstGeom prst="line">
            <a:avLst/>
          </a:prstGeom>
          <a:noFill/>
          <a:ln w="158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55" name="Line 99"/>
          <p:cNvSpPr>
            <a:spLocks noChangeShapeType="1"/>
          </p:cNvSpPr>
          <p:nvPr/>
        </p:nvSpPr>
        <p:spPr bwMode="invGray">
          <a:xfrm>
            <a:off x="4910138" y="4381500"/>
            <a:ext cx="677862" cy="381000"/>
          </a:xfrm>
          <a:prstGeom prst="line">
            <a:avLst/>
          </a:prstGeom>
          <a:noFill/>
          <a:ln w="158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56" name="Line 100"/>
          <p:cNvSpPr>
            <a:spLocks noChangeShapeType="1"/>
          </p:cNvSpPr>
          <p:nvPr/>
        </p:nvSpPr>
        <p:spPr bwMode="invGray">
          <a:xfrm rot="-558366">
            <a:off x="5746750" y="4775200"/>
            <a:ext cx="134938" cy="639763"/>
          </a:xfrm>
          <a:prstGeom prst="line">
            <a:avLst/>
          </a:prstGeom>
          <a:noFill/>
          <a:ln w="158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57" name="Line 101"/>
          <p:cNvSpPr>
            <a:spLocks noChangeShapeType="1"/>
          </p:cNvSpPr>
          <p:nvPr/>
        </p:nvSpPr>
        <p:spPr bwMode="invGray">
          <a:xfrm flipV="1">
            <a:off x="7789863" y="3048000"/>
            <a:ext cx="134937" cy="228600"/>
          </a:xfrm>
          <a:prstGeom prst="line">
            <a:avLst/>
          </a:prstGeom>
          <a:noFill/>
          <a:ln w="158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58" name="Freeform 102"/>
          <p:cNvSpPr>
            <a:spLocks noChangeAspect="1"/>
          </p:cNvSpPr>
          <p:nvPr/>
        </p:nvSpPr>
        <p:spPr bwMode="auto">
          <a:xfrm rot="4146466">
            <a:off x="2849563" y="4251325"/>
            <a:ext cx="38100" cy="244475"/>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317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59" name="Freeform 103"/>
          <p:cNvSpPr>
            <a:spLocks noChangeAspect="1"/>
          </p:cNvSpPr>
          <p:nvPr/>
        </p:nvSpPr>
        <p:spPr bwMode="auto">
          <a:xfrm rot="4146466">
            <a:off x="3876676" y="4227512"/>
            <a:ext cx="38100" cy="244475"/>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317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0" name="Freeform 104"/>
          <p:cNvSpPr>
            <a:spLocks noChangeAspect="1"/>
          </p:cNvSpPr>
          <p:nvPr/>
        </p:nvSpPr>
        <p:spPr bwMode="auto">
          <a:xfrm rot="4146466">
            <a:off x="3853657" y="4171156"/>
            <a:ext cx="38100" cy="242887"/>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317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1" name="Freeform 105"/>
          <p:cNvSpPr>
            <a:spLocks noChangeAspect="1"/>
          </p:cNvSpPr>
          <p:nvPr/>
        </p:nvSpPr>
        <p:spPr bwMode="auto">
          <a:xfrm rot="4146466">
            <a:off x="5642769" y="4634706"/>
            <a:ext cx="50800" cy="325438"/>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31750">
            <a:solidFill>
              <a:srgbClr val="36D53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2" name="Freeform 106"/>
          <p:cNvSpPr>
            <a:spLocks noChangeAspect="1"/>
          </p:cNvSpPr>
          <p:nvPr/>
        </p:nvSpPr>
        <p:spPr bwMode="auto">
          <a:xfrm rot="-4414113" flipH="1" flipV="1">
            <a:off x="1748631" y="3704432"/>
            <a:ext cx="255587" cy="311150"/>
          </a:xfrm>
          <a:custGeom>
            <a:avLst/>
            <a:gdLst>
              <a:gd name="T0" fmla="*/ 2147483647 w 312"/>
              <a:gd name="T1" fmla="*/ 0 h 480"/>
              <a:gd name="T2" fmla="*/ 2147483647 w 312"/>
              <a:gd name="T3" fmla="*/ 2147483647 h 480"/>
              <a:gd name="T4" fmla="*/ 2147483647 w 312"/>
              <a:gd name="T5" fmla="*/ 2147483647 h 480"/>
              <a:gd name="T6" fmla="*/ 2147483647 w 312"/>
              <a:gd name="T7" fmla="*/ 2147483647 h 480"/>
              <a:gd name="T8" fmla="*/ 2147483647 w 312"/>
              <a:gd name="T9" fmla="*/ 2147483647 h 480"/>
              <a:gd name="T10" fmla="*/ 2147483647 w 312"/>
              <a:gd name="T11" fmla="*/ 2147483647 h 480"/>
              <a:gd name="T12" fmla="*/ 2147483647 w 312"/>
              <a:gd name="T13" fmla="*/ 2147483647 h 480"/>
              <a:gd name="T14" fmla="*/ 2147483647 w 312"/>
              <a:gd name="T15" fmla="*/ 2147483647 h 480"/>
              <a:gd name="T16" fmla="*/ 2147483647 w 312"/>
              <a:gd name="T17" fmla="*/ 2147483647 h 480"/>
              <a:gd name="T18" fmla="*/ 2147483647 w 312"/>
              <a:gd name="T19" fmla="*/ 2147483647 h 480"/>
              <a:gd name="T20" fmla="*/ 2147483647 w 312"/>
              <a:gd name="T21" fmla="*/ 2147483647 h 480"/>
              <a:gd name="T22" fmla="*/ 2147483647 w 312"/>
              <a:gd name="T23" fmla="*/ 2147483647 h 480"/>
              <a:gd name="T24" fmla="*/ 2147483647 w 312"/>
              <a:gd name="T25" fmla="*/ 2147483647 h 480"/>
              <a:gd name="T26" fmla="*/ 2147483647 w 312"/>
              <a:gd name="T27" fmla="*/ 2147483647 h 480"/>
              <a:gd name="T28" fmla="*/ 2147483647 w 312"/>
              <a:gd name="T29" fmla="*/ 2147483647 h 4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2"/>
              <a:gd name="T46" fmla="*/ 0 h 480"/>
              <a:gd name="T47" fmla="*/ 312 w 312"/>
              <a:gd name="T48" fmla="*/ 480 h 4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2" h="480">
                <a:moveTo>
                  <a:pt x="8" y="0"/>
                </a:moveTo>
                <a:cubicBezTo>
                  <a:pt x="4" y="144"/>
                  <a:pt x="0" y="288"/>
                  <a:pt x="8" y="336"/>
                </a:cubicBezTo>
                <a:cubicBezTo>
                  <a:pt x="16" y="384"/>
                  <a:pt x="48" y="328"/>
                  <a:pt x="56" y="288"/>
                </a:cubicBezTo>
                <a:cubicBezTo>
                  <a:pt x="64" y="248"/>
                  <a:pt x="48" y="120"/>
                  <a:pt x="56" y="96"/>
                </a:cubicBezTo>
                <a:cubicBezTo>
                  <a:pt x="64" y="72"/>
                  <a:pt x="96" y="104"/>
                  <a:pt x="104" y="144"/>
                </a:cubicBezTo>
                <a:cubicBezTo>
                  <a:pt x="112" y="184"/>
                  <a:pt x="96" y="304"/>
                  <a:pt x="104" y="336"/>
                </a:cubicBezTo>
                <a:cubicBezTo>
                  <a:pt x="112" y="368"/>
                  <a:pt x="144" y="376"/>
                  <a:pt x="152" y="336"/>
                </a:cubicBezTo>
                <a:cubicBezTo>
                  <a:pt x="160" y="296"/>
                  <a:pt x="144" y="128"/>
                  <a:pt x="152" y="96"/>
                </a:cubicBezTo>
                <a:cubicBezTo>
                  <a:pt x="160" y="64"/>
                  <a:pt x="192" y="104"/>
                  <a:pt x="200" y="144"/>
                </a:cubicBezTo>
                <a:cubicBezTo>
                  <a:pt x="208" y="184"/>
                  <a:pt x="192" y="304"/>
                  <a:pt x="200" y="336"/>
                </a:cubicBezTo>
                <a:cubicBezTo>
                  <a:pt x="208" y="368"/>
                  <a:pt x="240" y="376"/>
                  <a:pt x="248" y="336"/>
                </a:cubicBezTo>
                <a:cubicBezTo>
                  <a:pt x="256" y="296"/>
                  <a:pt x="240" y="128"/>
                  <a:pt x="248" y="96"/>
                </a:cubicBezTo>
                <a:cubicBezTo>
                  <a:pt x="256" y="64"/>
                  <a:pt x="288" y="88"/>
                  <a:pt x="296" y="144"/>
                </a:cubicBezTo>
                <a:cubicBezTo>
                  <a:pt x="304" y="200"/>
                  <a:pt x="312" y="384"/>
                  <a:pt x="296" y="432"/>
                </a:cubicBezTo>
                <a:cubicBezTo>
                  <a:pt x="280" y="480"/>
                  <a:pt x="216" y="432"/>
                  <a:pt x="200" y="432"/>
                </a:cubicBezTo>
              </a:path>
            </a:pathLst>
          </a:custGeom>
          <a:noFill/>
          <a:ln w="25400">
            <a:solidFill>
              <a:srgbClr val="DA8AA4">
                <a:alpha val="90979"/>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3" name="Line 107"/>
          <p:cNvSpPr>
            <a:spLocks noChangeShapeType="1"/>
          </p:cNvSpPr>
          <p:nvPr/>
        </p:nvSpPr>
        <p:spPr bwMode="auto">
          <a:xfrm rot="-2984052">
            <a:off x="1616075" y="3849688"/>
            <a:ext cx="0" cy="76200"/>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64" name="Oval 108"/>
          <p:cNvSpPr>
            <a:spLocks noChangeArrowheads="1"/>
          </p:cNvSpPr>
          <p:nvPr/>
        </p:nvSpPr>
        <p:spPr bwMode="invGray">
          <a:xfrm>
            <a:off x="1162050" y="3405188"/>
            <a:ext cx="474663" cy="533400"/>
          </a:xfrm>
          <a:prstGeom prst="ellipse">
            <a:avLst/>
          </a:prstGeom>
          <a:gradFill rotWithShape="0">
            <a:gsLst>
              <a:gs pos="0">
                <a:srgbClr val="B1BB81"/>
              </a:gs>
              <a:gs pos="100000">
                <a:srgbClr val="3E422E"/>
              </a:gs>
            </a:gsLst>
            <a:path path="rect">
              <a:fillToRect l="100000" b="100000"/>
            </a:path>
          </a:gradFill>
          <a:ln w="25400">
            <a:solidFill>
              <a:srgbClr val="FFFFFF"/>
            </a:solidFill>
            <a:round/>
            <a:headEnd/>
            <a:tailEnd/>
          </a:ln>
        </p:spPr>
        <p:txBody>
          <a:bodyPr/>
          <a:lstStyle/>
          <a:p>
            <a:endParaRPr lang="en-GB"/>
          </a:p>
        </p:txBody>
      </p:sp>
      <p:sp>
        <p:nvSpPr>
          <p:cNvPr id="15465" name="Freeform 109"/>
          <p:cNvSpPr>
            <a:spLocks/>
          </p:cNvSpPr>
          <p:nvPr/>
        </p:nvSpPr>
        <p:spPr bwMode="auto">
          <a:xfrm>
            <a:off x="1219200" y="3429000"/>
            <a:ext cx="323850" cy="457200"/>
          </a:xfrm>
          <a:custGeom>
            <a:avLst/>
            <a:gdLst>
              <a:gd name="T0" fmla="*/ 2147483647 w 328"/>
              <a:gd name="T1" fmla="*/ 2147483647 h 360"/>
              <a:gd name="T2" fmla="*/ 2147483647 w 328"/>
              <a:gd name="T3" fmla="*/ 2147483647 h 360"/>
              <a:gd name="T4" fmla="*/ 2147483647 w 328"/>
              <a:gd name="T5" fmla="*/ 2147483647 h 360"/>
              <a:gd name="T6" fmla="*/ 2147483647 w 328"/>
              <a:gd name="T7" fmla="*/ 2147483647 h 360"/>
              <a:gd name="T8" fmla="*/ 2147483647 w 328"/>
              <a:gd name="T9" fmla="*/ 2147483647 h 360"/>
              <a:gd name="T10" fmla="*/ 2147483647 w 328"/>
              <a:gd name="T11" fmla="*/ 2147483647 h 360"/>
              <a:gd name="T12" fmla="*/ 2147483647 w 328"/>
              <a:gd name="T13" fmla="*/ 2147483647 h 360"/>
              <a:gd name="T14" fmla="*/ 2147483647 w 328"/>
              <a:gd name="T15" fmla="*/ 2147483647 h 360"/>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360"/>
              <a:gd name="T26" fmla="*/ 328 w 328"/>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360">
                <a:moveTo>
                  <a:pt x="168" y="24"/>
                </a:moveTo>
                <a:cubicBezTo>
                  <a:pt x="136" y="48"/>
                  <a:pt x="96" y="120"/>
                  <a:pt x="72" y="168"/>
                </a:cubicBezTo>
                <a:cubicBezTo>
                  <a:pt x="48" y="216"/>
                  <a:pt x="0" y="280"/>
                  <a:pt x="24" y="312"/>
                </a:cubicBezTo>
                <a:cubicBezTo>
                  <a:pt x="48" y="344"/>
                  <a:pt x="168" y="360"/>
                  <a:pt x="216" y="360"/>
                </a:cubicBezTo>
                <a:cubicBezTo>
                  <a:pt x="264" y="360"/>
                  <a:pt x="296" y="344"/>
                  <a:pt x="312" y="312"/>
                </a:cubicBezTo>
                <a:cubicBezTo>
                  <a:pt x="328" y="280"/>
                  <a:pt x="320" y="216"/>
                  <a:pt x="312" y="168"/>
                </a:cubicBezTo>
                <a:cubicBezTo>
                  <a:pt x="304" y="120"/>
                  <a:pt x="288" y="48"/>
                  <a:pt x="264" y="24"/>
                </a:cubicBezTo>
                <a:cubicBezTo>
                  <a:pt x="240" y="0"/>
                  <a:pt x="200" y="0"/>
                  <a:pt x="168" y="24"/>
                </a:cubicBezTo>
                <a:close/>
              </a:path>
            </a:pathLst>
          </a:custGeom>
          <a:gradFill rotWithShape="0">
            <a:gsLst>
              <a:gs pos="0">
                <a:srgbClr val="9C763C"/>
              </a:gs>
              <a:gs pos="100000">
                <a:srgbClr val="43331A"/>
              </a:gs>
            </a:gsLst>
            <a:path path="rect">
              <a:fillToRect l="100000" b="100000"/>
            </a:path>
          </a:gradFill>
          <a:ln w="25400" cap="rnd">
            <a:solidFill>
              <a:srgbClr val="D8C6BC"/>
            </a:solidFill>
            <a:prstDash val="sysDot"/>
            <a:round/>
            <a:headEnd/>
            <a:tailEnd/>
          </a:ln>
        </p:spPr>
        <p:txBody>
          <a:bodyPr wrap="none" anchor="ctr"/>
          <a:lstStyle/>
          <a:p>
            <a:endParaRPr lang="en-GB"/>
          </a:p>
        </p:txBody>
      </p:sp>
      <p:sp>
        <p:nvSpPr>
          <p:cNvPr id="15466" name="Freeform 110"/>
          <p:cNvSpPr>
            <a:spLocks noChangeAspect="1"/>
          </p:cNvSpPr>
          <p:nvPr/>
        </p:nvSpPr>
        <p:spPr bwMode="auto">
          <a:xfrm>
            <a:off x="1327150" y="3608388"/>
            <a:ext cx="61913" cy="182562"/>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222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7" name="Freeform 111"/>
          <p:cNvSpPr>
            <a:spLocks noChangeAspect="1"/>
          </p:cNvSpPr>
          <p:nvPr/>
        </p:nvSpPr>
        <p:spPr bwMode="auto">
          <a:xfrm>
            <a:off x="1417638" y="3567113"/>
            <a:ext cx="61912" cy="182562"/>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222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68" name="Line 112"/>
          <p:cNvSpPr>
            <a:spLocks noChangeShapeType="1"/>
          </p:cNvSpPr>
          <p:nvPr/>
        </p:nvSpPr>
        <p:spPr bwMode="auto">
          <a:xfrm>
            <a:off x="1422400" y="3306763"/>
            <a:ext cx="0" cy="85725"/>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69" name="Line 113"/>
          <p:cNvSpPr>
            <a:spLocks noChangeShapeType="1"/>
          </p:cNvSpPr>
          <p:nvPr/>
        </p:nvSpPr>
        <p:spPr bwMode="auto">
          <a:xfrm rot="2021405" flipH="1">
            <a:off x="1620838" y="3460750"/>
            <a:ext cx="38100" cy="74613"/>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70" name="Oval 114"/>
          <p:cNvSpPr>
            <a:spLocks noChangeArrowheads="1"/>
          </p:cNvSpPr>
          <p:nvPr/>
        </p:nvSpPr>
        <p:spPr bwMode="auto">
          <a:xfrm>
            <a:off x="1354138" y="3281363"/>
            <a:ext cx="82550" cy="92075"/>
          </a:xfrm>
          <a:prstGeom prst="ellipse">
            <a:avLst/>
          </a:prstGeom>
          <a:solidFill>
            <a:srgbClr val="B92E30"/>
          </a:solidFill>
          <a:ln w="12700">
            <a:solidFill>
              <a:schemeClr val="tx1"/>
            </a:solidFill>
            <a:round/>
            <a:headEnd/>
            <a:tailEnd/>
          </a:ln>
        </p:spPr>
        <p:txBody>
          <a:bodyPr wrap="none" anchor="ctr"/>
          <a:lstStyle/>
          <a:p>
            <a:endParaRPr lang="en-GB"/>
          </a:p>
        </p:txBody>
      </p:sp>
      <p:sp>
        <p:nvSpPr>
          <p:cNvPr id="15471" name="Oval 115"/>
          <p:cNvSpPr>
            <a:spLocks noChangeArrowheads="1"/>
          </p:cNvSpPr>
          <p:nvPr/>
        </p:nvSpPr>
        <p:spPr bwMode="auto">
          <a:xfrm>
            <a:off x="1409700" y="3286125"/>
            <a:ext cx="82550"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72" name="Oval 116"/>
          <p:cNvSpPr>
            <a:spLocks noChangeAspect="1" noChangeArrowheads="1"/>
          </p:cNvSpPr>
          <p:nvPr/>
        </p:nvSpPr>
        <p:spPr bwMode="auto">
          <a:xfrm>
            <a:off x="1387475" y="3276600"/>
            <a:ext cx="68263"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73" name="Oval 117"/>
          <p:cNvSpPr>
            <a:spLocks noChangeArrowheads="1"/>
          </p:cNvSpPr>
          <p:nvPr/>
        </p:nvSpPr>
        <p:spPr bwMode="auto">
          <a:xfrm rot="4719394">
            <a:off x="1604962" y="3424238"/>
            <a:ext cx="73025" cy="82550"/>
          </a:xfrm>
          <a:prstGeom prst="ellipse">
            <a:avLst/>
          </a:prstGeom>
          <a:solidFill>
            <a:srgbClr val="B92E30"/>
          </a:solidFill>
          <a:ln w="12700">
            <a:solidFill>
              <a:schemeClr val="tx1"/>
            </a:solidFill>
            <a:round/>
            <a:headEnd/>
            <a:tailEnd/>
          </a:ln>
        </p:spPr>
        <p:txBody>
          <a:bodyPr wrap="none" anchor="ctr"/>
          <a:lstStyle/>
          <a:p>
            <a:endParaRPr lang="en-GB"/>
          </a:p>
        </p:txBody>
      </p:sp>
      <p:sp>
        <p:nvSpPr>
          <p:cNvPr id="15474" name="Oval 118"/>
          <p:cNvSpPr>
            <a:spLocks noChangeArrowheads="1"/>
          </p:cNvSpPr>
          <p:nvPr/>
        </p:nvSpPr>
        <p:spPr bwMode="auto">
          <a:xfrm rot="4719394">
            <a:off x="1630362" y="3476626"/>
            <a:ext cx="73025"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75" name="Oval 119"/>
          <p:cNvSpPr>
            <a:spLocks noChangeArrowheads="1"/>
          </p:cNvSpPr>
          <p:nvPr/>
        </p:nvSpPr>
        <p:spPr bwMode="auto">
          <a:xfrm rot="4719394">
            <a:off x="1631156" y="3437732"/>
            <a:ext cx="73025" cy="80962"/>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76" name="Line 120"/>
          <p:cNvSpPr>
            <a:spLocks noChangeShapeType="1"/>
          </p:cNvSpPr>
          <p:nvPr/>
        </p:nvSpPr>
        <p:spPr bwMode="auto">
          <a:xfrm rot="4135323" flipH="1">
            <a:off x="1655762" y="3689351"/>
            <a:ext cx="42863" cy="49212"/>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77" name="Oval 121"/>
          <p:cNvSpPr>
            <a:spLocks noChangeArrowheads="1"/>
          </p:cNvSpPr>
          <p:nvPr/>
        </p:nvSpPr>
        <p:spPr bwMode="auto">
          <a:xfrm rot="5700051">
            <a:off x="1666875" y="3702051"/>
            <a:ext cx="73025"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78" name="Oval 122"/>
          <p:cNvSpPr>
            <a:spLocks noChangeArrowheads="1"/>
          </p:cNvSpPr>
          <p:nvPr/>
        </p:nvSpPr>
        <p:spPr bwMode="auto">
          <a:xfrm rot="5700051">
            <a:off x="1674812" y="3651251"/>
            <a:ext cx="73025"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79" name="Oval 123"/>
          <p:cNvSpPr>
            <a:spLocks noChangeAspect="1" noChangeArrowheads="1"/>
          </p:cNvSpPr>
          <p:nvPr/>
        </p:nvSpPr>
        <p:spPr bwMode="auto">
          <a:xfrm rot="5700051">
            <a:off x="1682750" y="3679826"/>
            <a:ext cx="77787" cy="80962"/>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80" name="Oval 124"/>
          <p:cNvSpPr>
            <a:spLocks noChangeAspect="1" noChangeArrowheads="1"/>
          </p:cNvSpPr>
          <p:nvPr/>
        </p:nvSpPr>
        <p:spPr bwMode="auto">
          <a:xfrm rot="-3438175">
            <a:off x="1131094" y="3399632"/>
            <a:ext cx="77787"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81" name="Oval 125"/>
          <p:cNvSpPr>
            <a:spLocks noChangeArrowheads="1"/>
          </p:cNvSpPr>
          <p:nvPr/>
        </p:nvSpPr>
        <p:spPr bwMode="auto">
          <a:xfrm rot="-3438175">
            <a:off x="1093787" y="3457576"/>
            <a:ext cx="73025"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82" name="Line 126"/>
          <p:cNvSpPr>
            <a:spLocks noChangeShapeType="1"/>
          </p:cNvSpPr>
          <p:nvPr/>
        </p:nvSpPr>
        <p:spPr bwMode="auto">
          <a:xfrm rot="-2984052">
            <a:off x="1160463" y="3441700"/>
            <a:ext cx="0" cy="76200"/>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83" name="Oval 127"/>
          <p:cNvSpPr>
            <a:spLocks noChangeArrowheads="1"/>
          </p:cNvSpPr>
          <p:nvPr/>
        </p:nvSpPr>
        <p:spPr bwMode="auto">
          <a:xfrm rot="-3438175">
            <a:off x="1100138" y="3413125"/>
            <a:ext cx="73025" cy="9842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84" name="Line 128"/>
          <p:cNvSpPr>
            <a:spLocks noChangeShapeType="1"/>
          </p:cNvSpPr>
          <p:nvPr/>
        </p:nvSpPr>
        <p:spPr bwMode="auto">
          <a:xfrm rot="2540379">
            <a:off x="1174750" y="3832225"/>
            <a:ext cx="0" cy="85725"/>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85" name="Oval 129"/>
          <p:cNvSpPr>
            <a:spLocks noChangeArrowheads="1"/>
          </p:cNvSpPr>
          <p:nvPr/>
        </p:nvSpPr>
        <p:spPr bwMode="auto">
          <a:xfrm rot="2021403">
            <a:off x="1136650" y="3871913"/>
            <a:ext cx="85725"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86" name="Oval 130"/>
          <p:cNvSpPr>
            <a:spLocks noChangeArrowheads="1"/>
          </p:cNvSpPr>
          <p:nvPr/>
        </p:nvSpPr>
        <p:spPr bwMode="auto">
          <a:xfrm rot="2021403">
            <a:off x="1104900" y="3825875"/>
            <a:ext cx="65088" cy="92075"/>
          </a:xfrm>
          <a:prstGeom prst="ellipse">
            <a:avLst/>
          </a:prstGeom>
          <a:solidFill>
            <a:srgbClr val="B92E30"/>
          </a:solidFill>
          <a:ln w="12700">
            <a:solidFill>
              <a:schemeClr val="tx1"/>
            </a:solidFill>
            <a:round/>
            <a:headEnd/>
            <a:tailEnd/>
          </a:ln>
        </p:spPr>
        <p:txBody>
          <a:bodyPr wrap="none" anchor="ctr"/>
          <a:lstStyle/>
          <a:p>
            <a:endParaRPr lang="en-GB"/>
          </a:p>
        </p:txBody>
      </p:sp>
      <p:sp>
        <p:nvSpPr>
          <p:cNvPr id="15487" name="Oval 131"/>
          <p:cNvSpPr>
            <a:spLocks noChangeAspect="1" noChangeArrowheads="1"/>
          </p:cNvSpPr>
          <p:nvPr/>
        </p:nvSpPr>
        <p:spPr bwMode="auto">
          <a:xfrm rot="2102340">
            <a:off x="1123950" y="3860800"/>
            <a:ext cx="68263"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88" name="Oval 132"/>
          <p:cNvSpPr>
            <a:spLocks noChangeAspect="1" noChangeArrowheads="1"/>
          </p:cNvSpPr>
          <p:nvPr/>
        </p:nvSpPr>
        <p:spPr bwMode="auto">
          <a:xfrm rot="-3438175">
            <a:off x="1608138" y="3844925"/>
            <a:ext cx="77787" cy="80963"/>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89" name="Oval 133"/>
          <p:cNvSpPr>
            <a:spLocks noChangeArrowheads="1"/>
          </p:cNvSpPr>
          <p:nvPr/>
        </p:nvSpPr>
        <p:spPr bwMode="auto">
          <a:xfrm rot="-3438175">
            <a:off x="1581944" y="3880644"/>
            <a:ext cx="73025" cy="80963"/>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90" name="Oval 134"/>
          <p:cNvSpPr>
            <a:spLocks noChangeArrowheads="1"/>
          </p:cNvSpPr>
          <p:nvPr/>
        </p:nvSpPr>
        <p:spPr bwMode="auto">
          <a:xfrm rot="-3438175">
            <a:off x="1601787" y="3867151"/>
            <a:ext cx="73025"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91" name="Line 135"/>
          <p:cNvSpPr>
            <a:spLocks noChangeShapeType="1"/>
          </p:cNvSpPr>
          <p:nvPr/>
        </p:nvSpPr>
        <p:spPr bwMode="auto">
          <a:xfrm rot="709149">
            <a:off x="1352550" y="3954463"/>
            <a:ext cx="0" cy="85725"/>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92" name="Oval 136"/>
          <p:cNvSpPr>
            <a:spLocks noChangeAspect="1" noChangeArrowheads="1"/>
          </p:cNvSpPr>
          <p:nvPr/>
        </p:nvSpPr>
        <p:spPr bwMode="auto">
          <a:xfrm rot="460228">
            <a:off x="1343025" y="3971925"/>
            <a:ext cx="69850"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93" name="Oval 137"/>
          <p:cNvSpPr>
            <a:spLocks noChangeAspect="1" noChangeArrowheads="1"/>
          </p:cNvSpPr>
          <p:nvPr/>
        </p:nvSpPr>
        <p:spPr bwMode="auto">
          <a:xfrm rot="460228">
            <a:off x="1284288" y="3959225"/>
            <a:ext cx="68262"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94" name="Oval 138"/>
          <p:cNvSpPr>
            <a:spLocks noChangeAspect="1" noChangeArrowheads="1"/>
          </p:cNvSpPr>
          <p:nvPr/>
        </p:nvSpPr>
        <p:spPr bwMode="auto">
          <a:xfrm rot="460228">
            <a:off x="1311275" y="3971925"/>
            <a:ext cx="68263"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495" name="Line 139"/>
          <p:cNvSpPr>
            <a:spLocks noChangeShapeType="1"/>
          </p:cNvSpPr>
          <p:nvPr/>
        </p:nvSpPr>
        <p:spPr bwMode="auto">
          <a:xfrm rot="-2984052">
            <a:off x="8316913" y="2859088"/>
            <a:ext cx="0" cy="76200"/>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496" name="Freeform 140"/>
          <p:cNvSpPr>
            <a:spLocks/>
          </p:cNvSpPr>
          <p:nvPr/>
        </p:nvSpPr>
        <p:spPr bwMode="auto">
          <a:xfrm>
            <a:off x="7920038" y="2478088"/>
            <a:ext cx="325437" cy="393700"/>
          </a:xfrm>
          <a:custGeom>
            <a:avLst/>
            <a:gdLst>
              <a:gd name="T0" fmla="*/ 2147483647 w 328"/>
              <a:gd name="T1" fmla="*/ 2147483647 h 360"/>
              <a:gd name="T2" fmla="*/ 2147483647 w 328"/>
              <a:gd name="T3" fmla="*/ 2147483647 h 360"/>
              <a:gd name="T4" fmla="*/ 2147483647 w 328"/>
              <a:gd name="T5" fmla="*/ 2147483647 h 360"/>
              <a:gd name="T6" fmla="*/ 2147483647 w 328"/>
              <a:gd name="T7" fmla="*/ 2147483647 h 360"/>
              <a:gd name="T8" fmla="*/ 2147483647 w 328"/>
              <a:gd name="T9" fmla="*/ 2147483647 h 360"/>
              <a:gd name="T10" fmla="*/ 2147483647 w 328"/>
              <a:gd name="T11" fmla="*/ 2147483647 h 360"/>
              <a:gd name="T12" fmla="*/ 2147483647 w 328"/>
              <a:gd name="T13" fmla="*/ 2147483647 h 360"/>
              <a:gd name="T14" fmla="*/ 2147483647 w 328"/>
              <a:gd name="T15" fmla="*/ 2147483647 h 360"/>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360"/>
              <a:gd name="T26" fmla="*/ 328 w 328"/>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360">
                <a:moveTo>
                  <a:pt x="168" y="24"/>
                </a:moveTo>
                <a:cubicBezTo>
                  <a:pt x="136" y="48"/>
                  <a:pt x="96" y="120"/>
                  <a:pt x="72" y="168"/>
                </a:cubicBezTo>
                <a:cubicBezTo>
                  <a:pt x="48" y="216"/>
                  <a:pt x="0" y="280"/>
                  <a:pt x="24" y="312"/>
                </a:cubicBezTo>
                <a:cubicBezTo>
                  <a:pt x="48" y="344"/>
                  <a:pt x="168" y="360"/>
                  <a:pt x="216" y="360"/>
                </a:cubicBezTo>
                <a:cubicBezTo>
                  <a:pt x="264" y="360"/>
                  <a:pt x="296" y="344"/>
                  <a:pt x="312" y="312"/>
                </a:cubicBezTo>
                <a:cubicBezTo>
                  <a:pt x="328" y="280"/>
                  <a:pt x="320" y="216"/>
                  <a:pt x="312" y="168"/>
                </a:cubicBezTo>
                <a:cubicBezTo>
                  <a:pt x="304" y="120"/>
                  <a:pt x="288" y="48"/>
                  <a:pt x="264" y="24"/>
                </a:cubicBezTo>
                <a:cubicBezTo>
                  <a:pt x="240" y="0"/>
                  <a:pt x="200" y="0"/>
                  <a:pt x="168" y="24"/>
                </a:cubicBezTo>
                <a:close/>
              </a:path>
            </a:pathLst>
          </a:custGeom>
          <a:solidFill>
            <a:srgbClr val="9C763C"/>
          </a:solidFill>
          <a:ln w="28575">
            <a:solidFill>
              <a:schemeClr val="tx2"/>
            </a:solidFill>
            <a:prstDash val="sysDot"/>
            <a:round/>
            <a:headEnd/>
            <a:tailEnd/>
          </a:ln>
        </p:spPr>
        <p:txBody>
          <a:bodyPr wrap="none" anchor="ctr"/>
          <a:lstStyle/>
          <a:p>
            <a:endParaRPr lang="en-GB"/>
          </a:p>
        </p:txBody>
      </p:sp>
      <p:sp>
        <p:nvSpPr>
          <p:cNvPr id="15497" name="Freeform 141"/>
          <p:cNvSpPr>
            <a:spLocks noChangeAspect="1"/>
          </p:cNvSpPr>
          <p:nvPr/>
        </p:nvSpPr>
        <p:spPr bwMode="auto">
          <a:xfrm>
            <a:off x="8027988" y="2617788"/>
            <a:ext cx="61912" cy="182562"/>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222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98" name="Freeform 142"/>
          <p:cNvSpPr>
            <a:spLocks noChangeAspect="1"/>
          </p:cNvSpPr>
          <p:nvPr/>
        </p:nvSpPr>
        <p:spPr bwMode="auto">
          <a:xfrm>
            <a:off x="8120063" y="2576513"/>
            <a:ext cx="61912" cy="182562"/>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222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499" name="Line 143"/>
          <p:cNvSpPr>
            <a:spLocks noChangeShapeType="1"/>
          </p:cNvSpPr>
          <p:nvPr/>
        </p:nvSpPr>
        <p:spPr bwMode="auto">
          <a:xfrm>
            <a:off x="8123238" y="2316163"/>
            <a:ext cx="0" cy="85725"/>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00" name="Line 144"/>
          <p:cNvSpPr>
            <a:spLocks noChangeShapeType="1"/>
          </p:cNvSpPr>
          <p:nvPr/>
        </p:nvSpPr>
        <p:spPr bwMode="auto">
          <a:xfrm rot="2021405" flipH="1">
            <a:off x="8323263" y="2470150"/>
            <a:ext cx="38100" cy="74613"/>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01" name="Oval 145"/>
          <p:cNvSpPr>
            <a:spLocks noChangeArrowheads="1"/>
          </p:cNvSpPr>
          <p:nvPr/>
        </p:nvSpPr>
        <p:spPr bwMode="auto">
          <a:xfrm>
            <a:off x="8056563" y="2290763"/>
            <a:ext cx="80962" cy="92075"/>
          </a:xfrm>
          <a:prstGeom prst="ellipse">
            <a:avLst/>
          </a:prstGeom>
          <a:solidFill>
            <a:srgbClr val="B92E30"/>
          </a:solidFill>
          <a:ln w="12700">
            <a:solidFill>
              <a:schemeClr val="tx1"/>
            </a:solidFill>
            <a:round/>
            <a:headEnd/>
            <a:tailEnd/>
          </a:ln>
        </p:spPr>
        <p:txBody>
          <a:bodyPr wrap="none" anchor="ctr"/>
          <a:lstStyle/>
          <a:p>
            <a:endParaRPr lang="en-GB"/>
          </a:p>
        </p:txBody>
      </p:sp>
      <p:sp>
        <p:nvSpPr>
          <p:cNvPr id="15502" name="Oval 146"/>
          <p:cNvSpPr>
            <a:spLocks noChangeArrowheads="1"/>
          </p:cNvSpPr>
          <p:nvPr/>
        </p:nvSpPr>
        <p:spPr bwMode="auto">
          <a:xfrm>
            <a:off x="8110538" y="2295525"/>
            <a:ext cx="82550"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03" name="Oval 147"/>
          <p:cNvSpPr>
            <a:spLocks noChangeAspect="1" noChangeArrowheads="1"/>
          </p:cNvSpPr>
          <p:nvPr/>
        </p:nvSpPr>
        <p:spPr bwMode="auto">
          <a:xfrm>
            <a:off x="8088313" y="2286000"/>
            <a:ext cx="69850"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04" name="Oval 148"/>
          <p:cNvSpPr>
            <a:spLocks noChangeArrowheads="1"/>
          </p:cNvSpPr>
          <p:nvPr/>
        </p:nvSpPr>
        <p:spPr bwMode="auto">
          <a:xfrm rot="4719394">
            <a:off x="8305800" y="2433638"/>
            <a:ext cx="73025" cy="82550"/>
          </a:xfrm>
          <a:prstGeom prst="ellipse">
            <a:avLst/>
          </a:prstGeom>
          <a:solidFill>
            <a:srgbClr val="B92E30"/>
          </a:solidFill>
          <a:ln w="12700">
            <a:solidFill>
              <a:schemeClr val="tx1"/>
            </a:solidFill>
            <a:round/>
            <a:headEnd/>
            <a:tailEnd/>
          </a:ln>
        </p:spPr>
        <p:txBody>
          <a:bodyPr wrap="none" anchor="ctr"/>
          <a:lstStyle/>
          <a:p>
            <a:endParaRPr lang="en-GB"/>
          </a:p>
        </p:txBody>
      </p:sp>
      <p:sp>
        <p:nvSpPr>
          <p:cNvPr id="15505" name="Oval 149"/>
          <p:cNvSpPr>
            <a:spLocks noChangeArrowheads="1"/>
          </p:cNvSpPr>
          <p:nvPr/>
        </p:nvSpPr>
        <p:spPr bwMode="auto">
          <a:xfrm rot="4719394">
            <a:off x="8331200" y="2486026"/>
            <a:ext cx="73025"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06" name="Oval 150"/>
          <p:cNvSpPr>
            <a:spLocks noChangeArrowheads="1"/>
          </p:cNvSpPr>
          <p:nvPr/>
        </p:nvSpPr>
        <p:spPr bwMode="auto">
          <a:xfrm rot="4719394">
            <a:off x="8332787" y="2446338"/>
            <a:ext cx="73025"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07" name="Line 151"/>
          <p:cNvSpPr>
            <a:spLocks noChangeShapeType="1"/>
          </p:cNvSpPr>
          <p:nvPr/>
        </p:nvSpPr>
        <p:spPr bwMode="auto">
          <a:xfrm rot="4135323" flipH="1">
            <a:off x="8356600" y="2698750"/>
            <a:ext cx="42863" cy="49213"/>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08" name="Oval 152"/>
          <p:cNvSpPr>
            <a:spLocks noChangeArrowheads="1"/>
          </p:cNvSpPr>
          <p:nvPr/>
        </p:nvSpPr>
        <p:spPr bwMode="auto">
          <a:xfrm rot="5700051">
            <a:off x="8367712" y="2711451"/>
            <a:ext cx="73025"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09" name="Oval 153"/>
          <p:cNvSpPr>
            <a:spLocks noChangeArrowheads="1"/>
          </p:cNvSpPr>
          <p:nvPr/>
        </p:nvSpPr>
        <p:spPr bwMode="auto">
          <a:xfrm rot="5700051">
            <a:off x="8376444" y="2661444"/>
            <a:ext cx="73025" cy="80963"/>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10" name="Oval 154"/>
          <p:cNvSpPr>
            <a:spLocks noChangeAspect="1" noChangeArrowheads="1"/>
          </p:cNvSpPr>
          <p:nvPr/>
        </p:nvSpPr>
        <p:spPr bwMode="auto">
          <a:xfrm rot="5700051">
            <a:off x="8384381" y="2688432"/>
            <a:ext cx="77787"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11" name="Oval 155"/>
          <p:cNvSpPr>
            <a:spLocks noChangeAspect="1" noChangeArrowheads="1"/>
          </p:cNvSpPr>
          <p:nvPr/>
        </p:nvSpPr>
        <p:spPr bwMode="auto">
          <a:xfrm rot="-3438175">
            <a:off x="7831931" y="2409032"/>
            <a:ext cx="77787"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12" name="Oval 156"/>
          <p:cNvSpPr>
            <a:spLocks noChangeArrowheads="1"/>
          </p:cNvSpPr>
          <p:nvPr/>
        </p:nvSpPr>
        <p:spPr bwMode="auto">
          <a:xfrm rot="-3438175">
            <a:off x="7795419" y="2467769"/>
            <a:ext cx="73025" cy="80963"/>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13" name="Line 157"/>
          <p:cNvSpPr>
            <a:spLocks noChangeShapeType="1"/>
          </p:cNvSpPr>
          <p:nvPr/>
        </p:nvSpPr>
        <p:spPr bwMode="auto">
          <a:xfrm rot="-2984052">
            <a:off x="7861300" y="2451100"/>
            <a:ext cx="0" cy="76200"/>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14" name="Oval 158"/>
          <p:cNvSpPr>
            <a:spLocks noChangeArrowheads="1"/>
          </p:cNvSpPr>
          <p:nvPr/>
        </p:nvSpPr>
        <p:spPr bwMode="auto">
          <a:xfrm rot="-3438175">
            <a:off x="7801769" y="2423319"/>
            <a:ext cx="73025" cy="96837"/>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15" name="Line 159"/>
          <p:cNvSpPr>
            <a:spLocks noChangeShapeType="1"/>
          </p:cNvSpPr>
          <p:nvPr/>
        </p:nvSpPr>
        <p:spPr bwMode="auto">
          <a:xfrm rot="2540379">
            <a:off x="7875588" y="2841625"/>
            <a:ext cx="0" cy="85725"/>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16" name="Oval 160"/>
          <p:cNvSpPr>
            <a:spLocks noChangeArrowheads="1"/>
          </p:cNvSpPr>
          <p:nvPr/>
        </p:nvSpPr>
        <p:spPr bwMode="auto">
          <a:xfrm rot="2021403">
            <a:off x="7839075" y="2881313"/>
            <a:ext cx="84138"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17" name="Oval 161"/>
          <p:cNvSpPr>
            <a:spLocks noChangeArrowheads="1"/>
          </p:cNvSpPr>
          <p:nvPr/>
        </p:nvSpPr>
        <p:spPr bwMode="auto">
          <a:xfrm rot="2021403">
            <a:off x="7805738" y="2835275"/>
            <a:ext cx="65087" cy="92075"/>
          </a:xfrm>
          <a:prstGeom prst="ellipse">
            <a:avLst/>
          </a:prstGeom>
          <a:solidFill>
            <a:srgbClr val="B92E30"/>
          </a:solidFill>
          <a:ln w="12700">
            <a:solidFill>
              <a:schemeClr val="tx1"/>
            </a:solidFill>
            <a:round/>
            <a:headEnd/>
            <a:tailEnd/>
          </a:ln>
        </p:spPr>
        <p:txBody>
          <a:bodyPr wrap="none" anchor="ctr"/>
          <a:lstStyle/>
          <a:p>
            <a:endParaRPr lang="en-GB"/>
          </a:p>
        </p:txBody>
      </p:sp>
      <p:sp>
        <p:nvSpPr>
          <p:cNvPr id="15518" name="Oval 162"/>
          <p:cNvSpPr>
            <a:spLocks noChangeAspect="1" noChangeArrowheads="1"/>
          </p:cNvSpPr>
          <p:nvPr/>
        </p:nvSpPr>
        <p:spPr bwMode="auto">
          <a:xfrm rot="2102340">
            <a:off x="7824788" y="2870200"/>
            <a:ext cx="68262"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19" name="Oval 163"/>
          <p:cNvSpPr>
            <a:spLocks noChangeAspect="1" noChangeArrowheads="1"/>
          </p:cNvSpPr>
          <p:nvPr/>
        </p:nvSpPr>
        <p:spPr bwMode="auto">
          <a:xfrm rot="-3438175">
            <a:off x="8308975" y="2854326"/>
            <a:ext cx="77787" cy="80962"/>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20" name="Oval 164"/>
          <p:cNvSpPr>
            <a:spLocks noChangeArrowheads="1"/>
          </p:cNvSpPr>
          <p:nvPr/>
        </p:nvSpPr>
        <p:spPr bwMode="auto">
          <a:xfrm rot="-3438175">
            <a:off x="8283575" y="2889251"/>
            <a:ext cx="73025"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21" name="Oval 165"/>
          <p:cNvSpPr>
            <a:spLocks noChangeArrowheads="1"/>
          </p:cNvSpPr>
          <p:nvPr/>
        </p:nvSpPr>
        <p:spPr bwMode="auto">
          <a:xfrm rot="-3438175">
            <a:off x="8303419" y="2877344"/>
            <a:ext cx="73025" cy="80963"/>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22" name="Line 166"/>
          <p:cNvSpPr>
            <a:spLocks noChangeShapeType="1"/>
          </p:cNvSpPr>
          <p:nvPr/>
        </p:nvSpPr>
        <p:spPr bwMode="auto">
          <a:xfrm rot="709149">
            <a:off x="8054975" y="2963863"/>
            <a:ext cx="0" cy="85725"/>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23" name="Oval 167"/>
          <p:cNvSpPr>
            <a:spLocks noChangeAspect="1" noChangeArrowheads="1"/>
          </p:cNvSpPr>
          <p:nvPr/>
        </p:nvSpPr>
        <p:spPr bwMode="auto">
          <a:xfrm rot="460228">
            <a:off x="8045450" y="2981325"/>
            <a:ext cx="68263"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24" name="Oval 168"/>
          <p:cNvSpPr>
            <a:spLocks noChangeAspect="1" noChangeArrowheads="1"/>
          </p:cNvSpPr>
          <p:nvPr/>
        </p:nvSpPr>
        <p:spPr bwMode="auto">
          <a:xfrm rot="460228">
            <a:off x="7985125" y="2968625"/>
            <a:ext cx="69850"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25" name="Oval 169"/>
          <p:cNvSpPr>
            <a:spLocks noChangeAspect="1" noChangeArrowheads="1"/>
          </p:cNvSpPr>
          <p:nvPr/>
        </p:nvSpPr>
        <p:spPr bwMode="auto">
          <a:xfrm rot="460228">
            <a:off x="8012113" y="2981325"/>
            <a:ext cx="69850"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26" name="Oval 170"/>
          <p:cNvSpPr>
            <a:spLocks noChangeArrowheads="1"/>
          </p:cNvSpPr>
          <p:nvPr/>
        </p:nvSpPr>
        <p:spPr bwMode="invGray">
          <a:xfrm>
            <a:off x="7858125" y="2417763"/>
            <a:ext cx="474663" cy="533400"/>
          </a:xfrm>
          <a:prstGeom prst="ellipse">
            <a:avLst/>
          </a:prstGeom>
          <a:gradFill rotWithShape="0">
            <a:gsLst>
              <a:gs pos="0">
                <a:srgbClr val="B1BB81"/>
              </a:gs>
              <a:gs pos="100000">
                <a:srgbClr val="3E422E"/>
              </a:gs>
            </a:gsLst>
            <a:path path="rect">
              <a:fillToRect l="100000" b="100000"/>
            </a:path>
          </a:gradFill>
          <a:ln w="25400">
            <a:solidFill>
              <a:srgbClr val="FFFFFF"/>
            </a:solidFill>
            <a:round/>
            <a:headEnd/>
            <a:tailEnd/>
          </a:ln>
        </p:spPr>
        <p:txBody>
          <a:bodyPr/>
          <a:lstStyle/>
          <a:p>
            <a:endParaRPr lang="en-GB"/>
          </a:p>
        </p:txBody>
      </p:sp>
      <p:sp>
        <p:nvSpPr>
          <p:cNvPr id="15527" name="Freeform 171"/>
          <p:cNvSpPr>
            <a:spLocks/>
          </p:cNvSpPr>
          <p:nvPr/>
        </p:nvSpPr>
        <p:spPr bwMode="auto">
          <a:xfrm>
            <a:off x="7912100" y="2449513"/>
            <a:ext cx="323850" cy="457200"/>
          </a:xfrm>
          <a:custGeom>
            <a:avLst/>
            <a:gdLst>
              <a:gd name="T0" fmla="*/ 2147483647 w 328"/>
              <a:gd name="T1" fmla="*/ 2147483647 h 360"/>
              <a:gd name="T2" fmla="*/ 2147483647 w 328"/>
              <a:gd name="T3" fmla="*/ 2147483647 h 360"/>
              <a:gd name="T4" fmla="*/ 2147483647 w 328"/>
              <a:gd name="T5" fmla="*/ 2147483647 h 360"/>
              <a:gd name="T6" fmla="*/ 2147483647 w 328"/>
              <a:gd name="T7" fmla="*/ 2147483647 h 360"/>
              <a:gd name="T8" fmla="*/ 2147483647 w 328"/>
              <a:gd name="T9" fmla="*/ 2147483647 h 360"/>
              <a:gd name="T10" fmla="*/ 2147483647 w 328"/>
              <a:gd name="T11" fmla="*/ 2147483647 h 360"/>
              <a:gd name="T12" fmla="*/ 2147483647 w 328"/>
              <a:gd name="T13" fmla="*/ 2147483647 h 360"/>
              <a:gd name="T14" fmla="*/ 2147483647 w 328"/>
              <a:gd name="T15" fmla="*/ 2147483647 h 360"/>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360"/>
              <a:gd name="T26" fmla="*/ 328 w 328"/>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360">
                <a:moveTo>
                  <a:pt x="168" y="24"/>
                </a:moveTo>
                <a:cubicBezTo>
                  <a:pt x="136" y="48"/>
                  <a:pt x="96" y="120"/>
                  <a:pt x="72" y="168"/>
                </a:cubicBezTo>
                <a:cubicBezTo>
                  <a:pt x="48" y="216"/>
                  <a:pt x="0" y="280"/>
                  <a:pt x="24" y="312"/>
                </a:cubicBezTo>
                <a:cubicBezTo>
                  <a:pt x="48" y="344"/>
                  <a:pt x="168" y="360"/>
                  <a:pt x="216" y="360"/>
                </a:cubicBezTo>
                <a:cubicBezTo>
                  <a:pt x="264" y="360"/>
                  <a:pt x="296" y="344"/>
                  <a:pt x="312" y="312"/>
                </a:cubicBezTo>
                <a:cubicBezTo>
                  <a:pt x="328" y="280"/>
                  <a:pt x="320" y="216"/>
                  <a:pt x="312" y="168"/>
                </a:cubicBezTo>
                <a:cubicBezTo>
                  <a:pt x="304" y="120"/>
                  <a:pt x="288" y="48"/>
                  <a:pt x="264" y="24"/>
                </a:cubicBezTo>
                <a:cubicBezTo>
                  <a:pt x="240" y="0"/>
                  <a:pt x="200" y="0"/>
                  <a:pt x="168" y="24"/>
                </a:cubicBezTo>
                <a:close/>
              </a:path>
            </a:pathLst>
          </a:custGeom>
          <a:gradFill rotWithShape="0">
            <a:gsLst>
              <a:gs pos="0">
                <a:srgbClr val="9C763C"/>
              </a:gs>
              <a:gs pos="100000">
                <a:srgbClr val="43331A"/>
              </a:gs>
            </a:gsLst>
            <a:path path="rect">
              <a:fillToRect l="100000" b="100000"/>
            </a:path>
          </a:gradFill>
          <a:ln w="25400" cap="rnd">
            <a:solidFill>
              <a:srgbClr val="D8C6BC"/>
            </a:solidFill>
            <a:prstDash val="sysDot"/>
            <a:round/>
            <a:headEnd/>
            <a:tailEnd/>
          </a:ln>
        </p:spPr>
        <p:txBody>
          <a:bodyPr wrap="none" anchor="ctr"/>
          <a:lstStyle/>
          <a:p>
            <a:endParaRPr lang="en-GB"/>
          </a:p>
        </p:txBody>
      </p:sp>
      <p:sp>
        <p:nvSpPr>
          <p:cNvPr id="15528" name="Freeform 172"/>
          <p:cNvSpPr>
            <a:spLocks noChangeAspect="1"/>
          </p:cNvSpPr>
          <p:nvPr/>
        </p:nvSpPr>
        <p:spPr bwMode="auto">
          <a:xfrm>
            <a:off x="7999413" y="2654300"/>
            <a:ext cx="61912" cy="182563"/>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222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529" name="Freeform 173"/>
          <p:cNvSpPr>
            <a:spLocks noChangeAspect="1"/>
          </p:cNvSpPr>
          <p:nvPr/>
        </p:nvSpPr>
        <p:spPr bwMode="auto">
          <a:xfrm>
            <a:off x="8101013" y="2546350"/>
            <a:ext cx="61912" cy="182563"/>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222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530" name="Line 174"/>
          <p:cNvSpPr>
            <a:spLocks noChangeShapeType="1"/>
          </p:cNvSpPr>
          <p:nvPr/>
        </p:nvSpPr>
        <p:spPr bwMode="auto">
          <a:xfrm rot="-2984052">
            <a:off x="798513" y="4611688"/>
            <a:ext cx="0" cy="76200"/>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31" name="Freeform 175"/>
          <p:cNvSpPr>
            <a:spLocks/>
          </p:cNvSpPr>
          <p:nvPr/>
        </p:nvSpPr>
        <p:spPr bwMode="auto">
          <a:xfrm>
            <a:off x="401638" y="4230688"/>
            <a:ext cx="325437" cy="393700"/>
          </a:xfrm>
          <a:custGeom>
            <a:avLst/>
            <a:gdLst>
              <a:gd name="T0" fmla="*/ 2147483647 w 328"/>
              <a:gd name="T1" fmla="*/ 2147483647 h 360"/>
              <a:gd name="T2" fmla="*/ 2147483647 w 328"/>
              <a:gd name="T3" fmla="*/ 2147483647 h 360"/>
              <a:gd name="T4" fmla="*/ 2147483647 w 328"/>
              <a:gd name="T5" fmla="*/ 2147483647 h 360"/>
              <a:gd name="T6" fmla="*/ 2147483647 w 328"/>
              <a:gd name="T7" fmla="*/ 2147483647 h 360"/>
              <a:gd name="T8" fmla="*/ 2147483647 w 328"/>
              <a:gd name="T9" fmla="*/ 2147483647 h 360"/>
              <a:gd name="T10" fmla="*/ 2147483647 w 328"/>
              <a:gd name="T11" fmla="*/ 2147483647 h 360"/>
              <a:gd name="T12" fmla="*/ 2147483647 w 328"/>
              <a:gd name="T13" fmla="*/ 2147483647 h 360"/>
              <a:gd name="T14" fmla="*/ 2147483647 w 328"/>
              <a:gd name="T15" fmla="*/ 2147483647 h 360"/>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360"/>
              <a:gd name="T26" fmla="*/ 328 w 328"/>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360">
                <a:moveTo>
                  <a:pt x="168" y="24"/>
                </a:moveTo>
                <a:cubicBezTo>
                  <a:pt x="136" y="48"/>
                  <a:pt x="96" y="120"/>
                  <a:pt x="72" y="168"/>
                </a:cubicBezTo>
                <a:cubicBezTo>
                  <a:pt x="48" y="216"/>
                  <a:pt x="0" y="280"/>
                  <a:pt x="24" y="312"/>
                </a:cubicBezTo>
                <a:cubicBezTo>
                  <a:pt x="48" y="344"/>
                  <a:pt x="168" y="360"/>
                  <a:pt x="216" y="360"/>
                </a:cubicBezTo>
                <a:cubicBezTo>
                  <a:pt x="264" y="360"/>
                  <a:pt x="296" y="344"/>
                  <a:pt x="312" y="312"/>
                </a:cubicBezTo>
                <a:cubicBezTo>
                  <a:pt x="328" y="280"/>
                  <a:pt x="320" y="216"/>
                  <a:pt x="312" y="168"/>
                </a:cubicBezTo>
                <a:cubicBezTo>
                  <a:pt x="304" y="120"/>
                  <a:pt x="288" y="48"/>
                  <a:pt x="264" y="24"/>
                </a:cubicBezTo>
                <a:cubicBezTo>
                  <a:pt x="240" y="0"/>
                  <a:pt x="200" y="0"/>
                  <a:pt x="168" y="24"/>
                </a:cubicBezTo>
                <a:close/>
              </a:path>
            </a:pathLst>
          </a:custGeom>
          <a:solidFill>
            <a:srgbClr val="9C763C"/>
          </a:solidFill>
          <a:ln w="28575">
            <a:solidFill>
              <a:schemeClr val="tx2"/>
            </a:solidFill>
            <a:prstDash val="sysDot"/>
            <a:round/>
            <a:headEnd/>
            <a:tailEnd/>
          </a:ln>
        </p:spPr>
        <p:txBody>
          <a:bodyPr wrap="none" anchor="ctr"/>
          <a:lstStyle/>
          <a:p>
            <a:endParaRPr lang="en-GB"/>
          </a:p>
        </p:txBody>
      </p:sp>
      <p:sp>
        <p:nvSpPr>
          <p:cNvPr id="15532" name="Freeform 176"/>
          <p:cNvSpPr>
            <a:spLocks noChangeAspect="1"/>
          </p:cNvSpPr>
          <p:nvPr/>
        </p:nvSpPr>
        <p:spPr bwMode="auto">
          <a:xfrm>
            <a:off x="509588" y="4370388"/>
            <a:ext cx="61912" cy="182562"/>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222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533" name="Freeform 177"/>
          <p:cNvSpPr>
            <a:spLocks noChangeAspect="1"/>
          </p:cNvSpPr>
          <p:nvPr/>
        </p:nvSpPr>
        <p:spPr bwMode="auto">
          <a:xfrm>
            <a:off x="601663" y="4329113"/>
            <a:ext cx="61912" cy="182562"/>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222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534" name="Line 178"/>
          <p:cNvSpPr>
            <a:spLocks noChangeShapeType="1"/>
          </p:cNvSpPr>
          <p:nvPr/>
        </p:nvSpPr>
        <p:spPr bwMode="auto">
          <a:xfrm>
            <a:off x="604838" y="4068763"/>
            <a:ext cx="0" cy="85725"/>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35" name="Line 179"/>
          <p:cNvSpPr>
            <a:spLocks noChangeShapeType="1"/>
          </p:cNvSpPr>
          <p:nvPr/>
        </p:nvSpPr>
        <p:spPr bwMode="auto">
          <a:xfrm rot="2021405" flipH="1">
            <a:off x="804863" y="4222750"/>
            <a:ext cx="38100" cy="74613"/>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36" name="Oval 180"/>
          <p:cNvSpPr>
            <a:spLocks noChangeArrowheads="1"/>
          </p:cNvSpPr>
          <p:nvPr/>
        </p:nvSpPr>
        <p:spPr bwMode="auto">
          <a:xfrm>
            <a:off x="538163" y="4043363"/>
            <a:ext cx="80962" cy="92075"/>
          </a:xfrm>
          <a:prstGeom prst="ellipse">
            <a:avLst/>
          </a:prstGeom>
          <a:solidFill>
            <a:srgbClr val="B92E30"/>
          </a:solidFill>
          <a:ln w="12700">
            <a:solidFill>
              <a:schemeClr val="tx1"/>
            </a:solidFill>
            <a:round/>
            <a:headEnd/>
            <a:tailEnd/>
          </a:ln>
        </p:spPr>
        <p:txBody>
          <a:bodyPr wrap="none" anchor="ctr"/>
          <a:lstStyle/>
          <a:p>
            <a:endParaRPr lang="en-GB"/>
          </a:p>
        </p:txBody>
      </p:sp>
      <p:sp>
        <p:nvSpPr>
          <p:cNvPr id="15537" name="Oval 181"/>
          <p:cNvSpPr>
            <a:spLocks noChangeArrowheads="1"/>
          </p:cNvSpPr>
          <p:nvPr/>
        </p:nvSpPr>
        <p:spPr bwMode="auto">
          <a:xfrm>
            <a:off x="592138" y="4048125"/>
            <a:ext cx="82550"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38" name="Oval 182"/>
          <p:cNvSpPr>
            <a:spLocks noChangeAspect="1" noChangeArrowheads="1"/>
          </p:cNvSpPr>
          <p:nvPr/>
        </p:nvSpPr>
        <p:spPr bwMode="auto">
          <a:xfrm>
            <a:off x="569913" y="4038600"/>
            <a:ext cx="69850"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39" name="Oval 183"/>
          <p:cNvSpPr>
            <a:spLocks noChangeArrowheads="1"/>
          </p:cNvSpPr>
          <p:nvPr/>
        </p:nvSpPr>
        <p:spPr bwMode="auto">
          <a:xfrm rot="4719394">
            <a:off x="787400" y="4186238"/>
            <a:ext cx="73025" cy="82550"/>
          </a:xfrm>
          <a:prstGeom prst="ellipse">
            <a:avLst/>
          </a:prstGeom>
          <a:solidFill>
            <a:srgbClr val="B92E30"/>
          </a:solidFill>
          <a:ln w="12700">
            <a:solidFill>
              <a:schemeClr val="tx1"/>
            </a:solidFill>
            <a:round/>
            <a:headEnd/>
            <a:tailEnd/>
          </a:ln>
        </p:spPr>
        <p:txBody>
          <a:bodyPr wrap="none" anchor="ctr"/>
          <a:lstStyle/>
          <a:p>
            <a:endParaRPr lang="en-GB"/>
          </a:p>
        </p:txBody>
      </p:sp>
      <p:sp>
        <p:nvSpPr>
          <p:cNvPr id="15540" name="Oval 184"/>
          <p:cNvSpPr>
            <a:spLocks noChangeArrowheads="1"/>
          </p:cNvSpPr>
          <p:nvPr/>
        </p:nvSpPr>
        <p:spPr bwMode="auto">
          <a:xfrm rot="4719394">
            <a:off x="812800" y="4238626"/>
            <a:ext cx="73025"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41" name="Oval 185"/>
          <p:cNvSpPr>
            <a:spLocks noChangeArrowheads="1"/>
          </p:cNvSpPr>
          <p:nvPr/>
        </p:nvSpPr>
        <p:spPr bwMode="auto">
          <a:xfrm rot="4719394">
            <a:off x="814387" y="4198938"/>
            <a:ext cx="73025"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42" name="Line 186"/>
          <p:cNvSpPr>
            <a:spLocks noChangeShapeType="1"/>
          </p:cNvSpPr>
          <p:nvPr/>
        </p:nvSpPr>
        <p:spPr bwMode="auto">
          <a:xfrm rot="4135323" flipH="1">
            <a:off x="838200" y="4451350"/>
            <a:ext cx="42863" cy="49213"/>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43" name="Oval 187"/>
          <p:cNvSpPr>
            <a:spLocks noChangeArrowheads="1"/>
          </p:cNvSpPr>
          <p:nvPr/>
        </p:nvSpPr>
        <p:spPr bwMode="auto">
          <a:xfrm rot="5700051">
            <a:off x="849312" y="4464051"/>
            <a:ext cx="73025"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44" name="Oval 188"/>
          <p:cNvSpPr>
            <a:spLocks noChangeArrowheads="1"/>
          </p:cNvSpPr>
          <p:nvPr/>
        </p:nvSpPr>
        <p:spPr bwMode="auto">
          <a:xfrm rot="5700051">
            <a:off x="858044" y="4414044"/>
            <a:ext cx="73025" cy="80963"/>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45" name="Oval 189"/>
          <p:cNvSpPr>
            <a:spLocks noChangeAspect="1" noChangeArrowheads="1"/>
          </p:cNvSpPr>
          <p:nvPr/>
        </p:nvSpPr>
        <p:spPr bwMode="auto">
          <a:xfrm rot="5700051">
            <a:off x="865981" y="4441032"/>
            <a:ext cx="77787"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46" name="Oval 190"/>
          <p:cNvSpPr>
            <a:spLocks noChangeAspect="1" noChangeArrowheads="1"/>
          </p:cNvSpPr>
          <p:nvPr/>
        </p:nvSpPr>
        <p:spPr bwMode="auto">
          <a:xfrm rot="-3438175">
            <a:off x="313531" y="4161632"/>
            <a:ext cx="77787"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47" name="Oval 191"/>
          <p:cNvSpPr>
            <a:spLocks noChangeArrowheads="1"/>
          </p:cNvSpPr>
          <p:nvPr/>
        </p:nvSpPr>
        <p:spPr bwMode="auto">
          <a:xfrm rot="-3438175">
            <a:off x="277019" y="4220369"/>
            <a:ext cx="73025" cy="80963"/>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48" name="Line 192"/>
          <p:cNvSpPr>
            <a:spLocks noChangeShapeType="1"/>
          </p:cNvSpPr>
          <p:nvPr/>
        </p:nvSpPr>
        <p:spPr bwMode="auto">
          <a:xfrm rot="-2984052">
            <a:off x="342900" y="4203700"/>
            <a:ext cx="0" cy="76200"/>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49" name="Oval 193"/>
          <p:cNvSpPr>
            <a:spLocks noChangeArrowheads="1"/>
          </p:cNvSpPr>
          <p:nvPr/>
        </p:nvSpPr>
        <p:spPr bwMode="auto">
          <a:xfrm rot="-3438175">
            <a:off x="283369" y="4175919"/>
            <a:ext cx="73025" cy="96837"/>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50" name="Line 194"/>
          <p:cNvSpPr>
            <a:spLocks noChangeShapeType="1"/>
          </p:cNvSpPr>
          <p:nvPr/>
        </p:nvSpPr>
        <p:spPr bwMode="auto">
          <a:xfrm rot="2540379">
            <a:off x="357188" y="4594225"/>
            <a:ext cx="0" cy="85725"/>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51" name="Oval 195"/>
          <p:cNvSpPr>
            <a:spLocks noChangeArrowheads="1"/>
          </p:cNvSpPr>
          <p:nvPr/>
        </p:nvSpPr>
        <p:spPr bwMode="auto">
          <a:xfrm rot="2021403">
            <a:off x="320675" y="4633913"/>
            <a:ext cx="84138"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52" name="Oval 196"/>
          <p:cNvSpPr>
            <a:spLocks noChangeArrowheads="1"/>
          </p:cNvSpPr>
          <p:nvPr/>
        </p:nvSpPr>
        <p:spPr bwMode="auto">
          <a:xfrm rot="2021403">
            <a:off x="287338" y="4587875"/>
            <a:ext cx="65087" cy="92075"/>
          </a:xfrm>
          <a:prstGeom prst="ellipse">
            <a:avLst/>
          </a:prstGeom>
          <a:solidFill>
            <a:srgbClr val="B92E30"/>
          </a:solidFill>
          <a:ln w="12700">
            <a:solidFill>
              <a:schemeClr val="tx1"/>
            </a:solidFill>
            <a:round/>
            <a:headEnd/>
            <a:tailEnd/>
          </a:ln>
        </p:spPr>
        <p:txBody>
          <a:bodyPr wrap="none" anchor="ctr"/>
          <a:lstStyle/>
          <a:p>
            <a:endParaRPr lang="en-GB"/>
          </a:p>
        </p:txBody>
      </p:sp>
      <p:sp>
        <p:nvSpPr>
          <p:cNvPr id="15553" name="Oval 197"/>
          <p:cNvSpPr>
            <a:spLocks noChangeAspect="1" noChangeArrowheads="1"/>
          </p:cNvSpPr>
          <p:nvPr/>
        </p:nvSpPr>
        <p:spPr bwMode="auto">
          <a:xfrm rot="2102340">
            <a:off x="306388" y="4622800"/>
            <a:ext cx="68262"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54" name="Oval 198"/>
          <p:cNvSpPr>
            <a:spLocks noChangeAspect="1" noChangeArrowheads="1"/>
          </p:cNvSpPr>
          <p:nvPr/>
        </p:nvSpPr>
        <p:spPr bwMode="auto">
          <a:xfrm rot="-3438175">
            <a:off x="790575" y="4606926"/>
            <a:ext cx="77787" cy="80962"/>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55" name="Oval 199"/>
          <p:cNvSpPr>
            <a:spLocks noChangeArrowheads="1"/>
          </p:cNvSpPr>
          <p:nvPr/>
        </p:nvSpPr>
        <p:spPr bwMode="auto">
          <a:xfrm rot="-3438175">
            <a:off x="765175" y="4641851"/>
            <a:ext cx="73025"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56" name="Oval 200"/>
          <p:cNvSpPr>
            <a:spLocks noChangeArrowheads="1"/>
          </p:cNvSpPr>
          <p:nvPr/>
        </p:nvSpPr>
        <p:spPr bwMode="auto">
          <a:xfrm rot="-3438175">
            <a:off x="785019" y="4629944"/>
            <a:ext cx="73025" cy="80963"/>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57" name="Line 201"/>
          <p:cNvSpPr>
            <a:spLocks noChangeShapeType="1"/>
          </p:cNvSpPr>
          <p:nvPr/>
        </p:nvSpPr>
        <p:spPr bwMode="auto">
          <a:xfrm rot="709149">
            <a:off x="536575" y="4716463"/>
            <a:ext cx="0" cy="85725"/>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58" name="Oval 202"/>
          <p:cNvSpPr>
            <a:spLocks noChangeAspect="1" noChangeArrowheads="1"/>
          </p:cNvSpPr>
          <p:nvPr/>
        </p:nvSpPr>
        <p:spPr bwMode="auto">
          <a:xfrm rot="460228">
            <a:off x="527050" y="4733925"/>
            <a:ext cx="68263"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59" name="Oval 203"/>
          <p:cNvSpPr>
            <a:spLocks noChangeAspect="1" noChangeArrowheads="1"/>
          </p:cNvSpPr>
          <p:nvPr/>
        </p:nvSpPr>
        <p:spPr bwMode="auto">
          <a:xfrm rot="460228">
            <a:off x="466725" y="4721225"/>
            <a:ext cx="69850"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60" name="Oval 204"/>
          <p:cNvSpPr>
            <a:spLocks noChangeAspect="1" noChangeArrowheads="1"/>
          </p:cNvSpPr>
          <p:nvPr/>
        </p:nvSpPr>
        <p:spPr bwMode="auto">
          <a:xfrm rot="460228">
            <a:off x="493713" y="4733925"/>
            <a:ext cx="69850" cy="92075"/>
          </a:xfrm>
          <a:prstGeom prst="ellipse">
            <a:avLst/>
          </a:prstGeom>
          <a:solidFill>
            <a:srgbClr val="B92E30"/>
          </a:solidFill>
          <a:ln w="6350">
            <a:solidFill>
              <a:schemeClr val="tx1"/>
            </a:solidFill>
            <a:round/>
            <a:headEnd/>
            <a:tailEnd/>
          </a:ln>
        </p:spPr>
        <p:txBody>
          <a:bodyPr wrap="none" anchor="ctr"/>
          <a:lstStyle/>
          <a:p>
            <a:endParaRPr lang="en-GB"/>
          </a:p>
        </p:txBody>
      </p:sp>
      <p:sp>
        <p:nvSpPr>
          <p:cNvPr id="15561" name="Oval 205"/>
          <p:cNvSpPr>
            <a:spLocks noChangeArrowheads="1"/>
          </p:cNvSpPr>
          <p:nvPr/>
        </p:nvSpPr>
        <p:spPr bwMode="invGray">
          <a:xfrm>
            <a:off x="339725" y="4170363"/>
            <a:ext cx="474663" cy="533400"/>
          </a:xfrm>
          <a:prstGeom prst="ellipse">
            <a:avLst/>
          </a:prstGeom>
          <a:gradFill rotWithShape="0">
            <a:gsLst>
              <a:gs pos="0">
                <a:srgbClr val="B1BB81"/>
              </a:gs>
              <a:gs pos="100000">
                <a:srgbClr val="3E422E"/>
              </a:gs>
            </a:gsLst>
            <a:path path="rect">
              <a:fillToRect l="100000" b="100000"/>
            </a:path>
          </a:gradFill>
          <a:ln w="25400">
            <a:solidFill>
              <a:srgbClr val="FFFFFF"/>
            </a:solidFill>
            <a:round/>
            <a:headEnd/>
            <a:tailEnd/>
          </a:ln>
        </p:spPr>
        <p:txBody>
          <a:bodyPr/>
          <a:lstStyle/>
          <a:p>
            <a:endParaRPr lang="en-GB"/>
          </a:p>
        </p:txBody>
      </p:sp>
      <p:sp>
        <p:nvSpPr>
          <p:cNvPr id="15562" name="Freeform 206"/>
          <p:cNvSpPr>
            <a:spLocks/>
          </p:cNvSpPr>
          <p:nvPr/>
        </p:nvSpPr>
        <p:spPr bwMode="auto">
          <a:xfrm>
            <a:off x="393700" y="4202113"/>
            <a:ext cx="323850" cy="457200"/>
          </a:xfrm>
          <a:custGeom>
            <a:avLst/>
            <a:gdLst>
              <a:gd name="T0" fmla="*/ 2147483647 w 328"/>
              <a:gd name="T1" fmla="*/ 2147483647 h 360"/>
              <a:gd name="T2" fmla="*/ 2147483647 w 328"/>
              <a:gd name="T3" fmla="*/ 2147483647 h 360"/>
              <a:gd name="T4" fmla="*/ 2147483647 w 328"/>
              <a:gd name="T5" fmla="*/ 2147483647 h 360"/>
              <a:gd name="T6" fmla="*/ 2147483647 w 328"/>
              <a:gd name="T7" fmla="*/ 2147483647 h 360"/>
              <a:gd name="T8" fmla="*/ 2147483647 w 328"/>
              <a:gd name="T9" fmla="*/ 2147483647 h 360"/>
              <a:gd name="T10" fmla="*/ 2147483647 w 328"/>
              <a:gd name="T11" fmla="*/ 2147483647 h 360"/>
              <a:gd name="T12" fmla="*/ 2147483647 w 328"/>
              <a:gd name="T13" fmla="*/ 2147483647 h 360"/>
              <a:gd name="T14" fmla="*/ 2147483647 w 328"/>
              <a:gd name="T15" fmla="*/ 2147483647 h 360"/>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360"/>
              <a:gd name="T26" fmla="*/ 328 w 328"/>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360">
                <a:moveTo>
                  <a:pt x="168" y="24"/>
                </a:moveTo>
                <a:cubicBezTo>
                  <a:pt x="136" y="48"/>
                  <a:pt x="96" y="120"/>
                  <a:pt x="72" y="168"/>
                </a:cubicBezTo>
                <a:cubicBezTo>
                  <a:pt x="48" y="216"/>
                  <a:pt x="0" y="280"/>
                  <a:pt x="24" y="312"/>
                </a:cubicBezTo>
                <a:cubicBezTo>
                  <a:pt x="48" y="344"/>
                  <a:pt x="168" y="360"/>
                  <a:pt x="216" y="360"/>
                </a:cubicBezTo>
                <a:cubicBezTo>
                  <a:pt x="264" y="360"/>
                  <a:pt x="296" y="344"/>
                  <a:pt x="312" y="312"/>
                </a:cubicBezTo>
                <a:cubicBezTo>
                  <a:pt x="328" y="280"/>
                  <a:pt x="320" y="216"/>
                  <a:pt x="312" y="168"/>
                </a:cubicBezTo>
                <a:cubicBezTo>
                  <a:pt x="304" y="120"/>
                  <a:pt x="288" y="48"/>
                  <a:pt x="264" y="24"/>
                </a:cubicBezTo>
                <a:cubicBezTo>
                  <a:pt x="240" y="0"/>
                  <a:pt x="200" y="0"/>
                  <a:pt x="168" y="24"/>
                </a:cubicBezTo>
                <a:close/>
              </a:path>
            </a:pathLst>
          </a:custGeom>
          <a:gradFill rotWithShape="0">
            <a:gsLst>
              <a:gs pos="0">
                <a:srgbClr val="9C763C"/>
              </a:gs>
              <a:gs pos="100000">
                <a:srgbClr val="43331A"/>
              </a:gs>
            </a:gsLst>
            <a:path path="rect">
              <a:fillToRect l="100000" b="100000"/>
            </a:path>
          </a:gradFill>
          <a:ln w="25400" cap="rnd">
            <a:solidFill>
              <a:srgbClr val="D8C6BC"/>
            </a:solidFill>
            <a:prstDash val="sysDot"/>
            <a:round/>
            <a:headEnd/>
            <a:tailEnd/>
          </a:ln>
        </p:spPr>
        <p:txBody>
          <a:bodyPr wrap="none" anchor="ctr"/>
          <a:lstStyle/>
          <a:p>
            <a:endParaRPr lang="en-GB"/>
          </a:p>
        </p:txBody>
      </p:sp>
      <p:sp>
        <p:nvSpPr>
          <p:cNvPr id="15563" name="Freeform 207"/>
          <p:cNvSpPr>
            <a:spLocks noChangeAspect="1"/>
          </p:cNvSpPr>
          <p:nvPr/>
        </p:nvSpPr>
        <p:spPr bwMode="auto">
          <a:xfrm>
            <a:off x="481013" y="4406900"/>
            <a:ext cx="61912" cy="182563"/>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222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564" name="Freeform 208"/>
          <p:cNvSpPr>
            <a:spLocks noChangeAspect="1"/>
          </p:cNvSpPr>
          <p:nvPr/>
        </p:nvSpPr>
        <p:spPr bwMode="auto">
          <a:xfrm>
            <a:off x="582613" y="4298950"/>
            <a:ext cx="61912" cy="182563"/>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222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565" name="Line 209"/>
          <p:cNvSpPr>
            <a:spLocks noChangeShapeType="1"/>
          </p:cNvSpPr>
          <p:nvPr/>
        </p:nvSpPr>
        <p:spPr bwMode="invGray">
          <a:xfrm flipV="1">
            <a:off x="881063" y="3962400"/>
            <a:ext cx="203200" cy="228600"/>
          </a:xfrm>
          <a:prstGeom prst="line">
            <a:avLst/>
          </a:prstGeom>
          <a:noFill/>
          <a:ln w="158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75026" name="Freeform 210"/>
          <p:cNvSpPr>
            <a:spLocks/>
          </p:cNvSpPr>
          <p:nvPr/>
        </p:nvSpPr>
        <p:spPr bwMode="auto">
          <a:xfrm>
            <a:off x="7512050" y="3930650"/>
            <a:ext cx="323850" cy="393700"/>
          </a:xfrm>
          <a:custGeom>
            <a:avLst/>
            <a:gdLst/>
            <a:ahLst/>
            <a:cxnLst>
              <a:cxn ang="0">
                <a:pos x="168" y="24"/>
              </a:cxn>
              <a:cxn ang="0">
                <a:pos x="72" y="168"/>
              </a:cxn>
              <a:cxn ang="0">
                <a:pos x="24" y="312"/>
              </a:cxn>
              <a:cxn ang="0">
                <a:pos x="216" y="360"/>
              </a:cxn>
              <a:cxn ang="0">
                <a:pos x="312" y="312"/>
              </a:cxn>
              <a:cxn ang="0">
                <a:pos x="312" y="168"/>
              </a:cxn>
              <a:cxn ang="0">
                <a:pos x="264" y="24"/>
              </a:cxn>
              <a:cxn ang="0">
                <a:pos x="168" y="24"/>
              </a:cxn>
            </a:cxnLst>
            <a:rect l="0" t="0" r="r" b="b"/>
            <a:pathLst>
              <a:path w="328" h="360">
                <a:moveTo>
                  <a:pt x="168" y="24"/>
                </a:moveTo>
                <a:cubicBezTo>
                  <a:pt x="136" y="48"/>
                  <a:pt x="96" y="120"/>
                  <a:pt x="72" y="168"/>
                </a:cubicBezTo>
                <a:cubicBezTo>
                  <a:pt x="48" y="216"/>
                  <a:pt x="0" y="280"/>
                  <a:pt x="24" y="312"/>
                </a:cubicBezTo>
                <a:cubicBezTo>
                  <a:pt x="48" y="344"/>
                  <a:pt x="168" y="360"/>
                  <a:pt x="216" y="360"/>
                </a:cubicBezTo>
                <a:cubicBezTo>
                  <a:pt x="264" y="360"/>
                  <a:pt x="296" y="344"/>
                  <a:pt x="312" y="312"/>
                </a:cubicBezTo>
                <a:cubicBezTo>
                  <a:pt x="328" y="280"/>
                  <a:pt x="320" y="216"/>
                  <a:pt x="312" y="168"/>
                </a:cubicBezTo>
                <a:cubicBezTo>
                  <a:pt x="304" y="120"/>
                  <a:pt x="288" y="48"/>
                  <a:pt x="264" y="24"/>
                </a:cubicBezTo>
                <a:cubicBezTo>
                  <a:pt x="240" y="0"/>
                  <a:pt x="200" y="0"/>
                  <a:pt x="168" y="24"/>
                </a:cubicBezTo>
                <a:close/>
              </a:path>
            </a:pathLst>
          </a:custGeom>
          <a:gradFill rotWithShape="0">
            <a:gsLst>
              <a:gs pos="0">
                <a:srgbClr val="9C763C">
                  <a:alpha val="12000"/>
                </a:srgbClr>
              </a:gs>
              <a:gs pos="100000">
                <a:srgbClr val="9C763C">
                  <a:gamma/>
                  <a:shade val="37255"/>
                  <a:invGamma/>
                </a:srgbClr>
              </a:gs>
            </a:gsLst>
            <a:path path="rect">
              <a:fillToRect l="100000" b="100000"/>
            </a:path>
          </a:gradFill>
          <a:ln w="22225" cap="flat" cmpd="sng">
            <a:noFill/>
            <a:prstDash val="sysDot"/>
            <a:round/>
            <a:headEnd/>
            <a:tailEnd/>
          </a:ln>
          <a:effectLst>
            <a:outerShdw dist="38090" dir="3780063" algn="ctr" rotWithShape="0">
              <a:schemeClr val="bg2"/>
            </a:outerShdw>
          </a:effectLst>
        </p:spPr>
        <p:txBody>
          <a:bodyPr wrap="none" anchor="ctr"/>
          <a:lstStyle/>
          <a:p>
            <a:pPr>
              <a:defRPr/>
            </a:pPr>
            <a:endParaRPr lang="en-US"/>
          </a:p>
        </p:txBody>
      </p:sp>
      <p:sp>
        <p:nvSpPr>
          <p:cNvPr id="15567" name="Freeform 211"/>
          <p:cNvSpPr>
            <a:spLocks noChangeAspect="1"/>
          </p:cNvSpPr>
          <p:nvPr/>
        </p:nvSpPr>
        <p:spPr bwMode="auto">
          <a:xfrm>
            <a:off x="7639050" y="4002088"/>
            <a:ext cx="61913" cy="182562"/>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22225">
            <a:solidFill>
              <a:srgbClr val="FFFF00">
                <a:alpha val="59999"/>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568" name="Freeform 212"/>
          <p:cNvSpPr>
            <a:spLocks noChangeAspect="1"/>
          </p:cNvSpPr>
          <p:nvPr/>
        </p:nvSpPr>
        <p:spPr bwMode="auto">
          <a:xfrm>
            <a:off x="7700963" y="4065588"/>
            <a:ext cx="61912" cy="182562"/>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22225">
            <a:solidFill>
              <a:srgbClr val="FFFF00">
                <a:alpha val="59999"/>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569" name="Freeform 213"/>
          <p:cNvSpPr>
            <a:spLocks/>
          </p:cNvSpPr>
          <p:nvPr/>
        </p:nvSpPr>
        <p:spPr bwMode="auto">
          <a:xfrm rot="4146466">
            <a:off x="5746750" y="4352925"/>
            <a:ext cx="44450" cy="203200"/>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317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570" name="Line 214"/>
          <p:cNvSpPr>
            <a:spLocks noChangeShapeType="1"/>
          </p:cNvSpPr>
          <p:nvPr/>
        </p:nvSpPr>
        <p:spPr bwMode="invGray">
          <a:xfrm>
            <a:off x="4910138" y="4381500"/>
            <a:ext cx="746125" cy="76200"/>
          </a:xfrm>
          <a:prstGeom prst="line">
            <a:avLst/>
          </a:prstGeom>
          <a:noFill/>
          <a:ln w="158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71" name="Freeform 215"/>
          <p:cNvSpPr>
            <a:spLocks/>
          </p:cNvSpPr>
          <p:nvPr/>
        </p:nvSpPr>
        <p:spPr bwMode="auto">
          <a:xfrm rot="3502918">
            <a:off x="6548438" y="4410075"/>
            <a:ext cx="44450" cy="203200"/>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317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572" name="Line 216"/>
          <p:cNvSpPr>
            <a:spLocks noChangeShapeType="1"/>
          </p:cNvSpPr>
          <p:nvPr/>
        </p:nvSpPr>
        <p:spPr bwMode="invGray">
          <a:xfrm>
            <a:off x="5926138" y="4457700"/>
            <a:ext cx="452437" cy="76200"/>
          </a:xfrm>
          <a:prstGeom prst="line">
            <a:avLst/>
          </a:prstGeom>
          <a:noFill/>
          <a:ln w="158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73" name="Rectangle 217"/>
          <p:cNvSpPr>
            <a:spLocks noChangeArrowheads="1"/>
          </p:cNvSpPr>
          <p:nvPr/>
        </p:nvSpPr>
        <p:spPr bwMode="invGray">
          <a:xfrm>
            <a:off x="1760538" y="4114800"/>
            <a:ext cx="5429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39" tIns="45458" rIns="92539" bIns="45458"/>
          <a:lstStyle/>
          <a:p>
            <a:pPr defTabSz="935038">
              <a:spcBef>
                <a:spcPct val="50000"/>
              </a:spcBef>
            </a:pPr>
            <a:r>
              <a:rPr lang="en-US" sz="1400">
                <a:solidFill>
                  <a:srgbClr val="4EFBFF"/>
                </a:solidFill>
              </a:rPr>
              <a:t>CD4</a:t>
            </a:r>
          </a:p>
        </p:txBody>
      </p:sp>
      <p:sp>
        <p:nvSpPr>
          <p:cNvPr id="15574" name="Rectangle 218"/>
          <p:cNvSpPr>
            <a:spLocks noChangeArrowheads="1"/>
          </p:cNvSpPr>
          <p:nvPr/>
        </p:nvSpPr>
        <p:spPr bwMode="invGray">
          <a:xfrm>
            <a:off x="1919288" y="3771900"/>
            <a:ext cx="74771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39" tIns="45458" rIns="92539" bIns="45458"/>
          <a:lstStyle/>
          <a:p>
            <a:pPr defTabSz="935038">
              <a:spcBef>
                <a:spcPct val="50000"/>
              </a:spcBef>
            </a:pPr>
            <a:r>
              <a:rPr lang="en-US" sz="1400">
                <a:solidFill>
                  <a:srgbClr val="4EFBFF"/>
                </a:solidFill>
              </a:rPr>
              <a:t>CCR5</a:t>
            </a:r>
          </a:p>
        </p:txBody>
      </p:sp>
      <p:sp>
        <p:nvSpPr>
          <p:cNvPr id="15575" name="Rectangle 219"/>
          <p:cNvSpPr>
            <a:spLocks noChangeArrowheads="1"/>
          </p:cNvSpPr>
          <p:nvPr/>
        </p:nvSpPr>
        <p:spPr bwMode="invGray">
          <a:xfrm>
            <a:off x="8331200" y="2971800"/>
            <a:ext cx="66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39" tIns="45458" rIns="92539" bIns="45458"/>
          <a:lstStyle/>
          <a:p>
            <a:pPr defTabSz="935038">
              <a:spcBef>
                <a:spcPct val="50000"/>
              </a:spcBef>
            </a:pPr>
            <a:r>
              <a:rPr lang="en-US">
                <a:solidFill>
                  <a:srgbClr val="FFFFFF"/>
                </a:solidFill>
              </a:rPr>
              <a:t>HIV</a:t>
            </a:r>
          </a:p>
        </p:txBody>
      </p:sp>
      <p:sp>
        <p:nvSpPr>
          <p:cNvPr id="15576" name="Oval 220"/>
          <p:cNvSpPr>
            <a:spLocks noChangeAspect="1" noChangeArrowheads="1"/>
          </p:cNvSpPr>
          <p:nvPr/>
        </p:nvSpPr>
        <p:spPr bwMode="auto">
          <a:xfrm>
            <a:off x="7275513" y="5011738"/>
            <a:ext cx="65087" cy="73025"/>
          </a:xfrm>
          <a:prstGeom prst="ellipse">
            <a:avLst/>
          </a:prstGeom>
          <a:solidFill>
            <a:srgbClr val="606445"/>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577" name="Oval 221"/>
          <p:cNvSpPr>
            <a:spLocks noChangeAspect="1" noChangeArrowheads="1"/>
          </p:cNvSpPr>
          <p:nvPr/>
        </p:nvSpPr>
        <p:spPr bwMode="auto">
          <a:xfrm>
            <a:off x="7223125" y="4973638"/>
            <a:ext cx="65088" cy="73025"/>
          </a:xfrm>
          <a:prstGeom prst="ellipse">
            <a:avLst/>
          </a:prstGeom>
          <a:solidFill>
            <a:srgbClr val="693F23"/>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578" name="Oval 222"/>
          <p:cNvSpPr>
            <a:spLocks noChangeAspect="1" noChangeArrowheads="1"/>
          </p:cNvSpPr>
          <p:nvPr/>
        </p:nvSpPr>
        <p:spPr bwMode="auto">
          <a:xfrm>
            <a:off x="7316788" y="4943475"/>
            <a:ext cx="65087" cy="73025"/>
          </a:xfrm>
          <a:prstGeom prst="ellipse">
            <a:avLst/>
          </a:prstGeom>
          <a:solidFill>
            <a:srgbClr val="606445"/>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579" name="Oval 223"/>
          <p:cNvSpPr>
            <a:spLocks noChangeAspect="1" noChangeArrowheads="1"/>
          </p:cNvSpPr>
          <p:nvPr/>
        </p:nvSpPr>
        <p:spPr bwMode="auto">
          <a:xfrm>
            <a:off x="7267575" y="4905375"/>
            <a:ext cx="65088" cy="73025"/>
          </a:xfrm>
          <a:prstGeom prst="ellipse">
            <a:avLst/>
          </a:prstGeom>
          <a:solidFill>
            <a:srgbClr val="693F23"/>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580" name="Oval 224"/>
          <p:cNvSpPr>
            <a:spLocks noChangeAspect="1" noChangeArrowheads="1"/>
          </p:cNvSpPr>
          <p:nvPr/>
        </p:nvSpPr>
        <p:spPr bwMode="auto">
          <a:xfrm>
            <a:off x="7359650" y="4873625"/>
            <a:ext cx="63500" cy="73025"/>
          </a:xfrm>
          <a:prstGeom prst="ellipse">
            <a:avLst/>
          </a:prstGeom>
          <a:solidFill>
            <a:srgbClr val="606445"/>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581" name="Oval 225"/>
          <p:cNvSpPr>
            <a:spLocks noChangeAspect="1" noChangeArrowheads="1"/>
          </p:cNvSpPr>
          <p:nvPr/>
        </p:nvSpPr>
        <p:spPr bwMode="auto">
          <a:xfrm>
            <a:off x="7308850" y="4841875"/>
            <a:ext cx="63500" cy="73025"/>
          </a:xfrm>
          <a:prstGeom prst="ellipse">
            <a:avLst/>
          </a:prstGeom>
          <a:solidFill>
            <a:srgbClr val="693F23"/>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582" name="Oval 226"/>
          <p:cNvSpPr>
            <a:spLocks noChangeAspect="1" noChangeArrowheads="1"/>
          </p:cNvSpPr>
          <p:nvPr/>
        </p:nvSpPr>
        <p:spPr bwMode="auto">
          <a:xfrm>
            <a:off x="7394575" y="4810125"/>
            <a:ext cx="65088" cy="73025"/>
          </a:xfrm>
          <a:prstGeom prst="ellipse">
            <a:avLst/>
          </a:prstGeom>
          <a:solidFill>
            <a:srgbClr val="606445"/>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583" name="Oval 227"/>
          <p:cNvSpPr>
            <a:spLocks noChangeAspect="1" noChangeArrowheads="1"/>
          </p:cNvSpPr>
          <p:nvPr/>
        </p:nvSpPr>
        <p:spPr bwMode="auto">
          <a:xfrm>
            <a:off x="7335838" y="4778375"/>
            <a:ext cx="65087" cy="73025"/>
          </a:xfrm>
          <a:prstGeom prst="ellipse">
            <a:avLst/>
          </a:prstGeom>
          <a:solidFill>
            <a:srgbClr val="693F23"/>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584" name="Oval 228"/>
          <p:cNvSpPr>
            <a:spLocks noChangeAspect="1" noChangeArrowheads="1"/>
          </p:cNvSpPr>
          <p:nvPr/>
        </p:nvSpPr>
        <p:spPr bwMode="auto">
          <a:xfrm>
            <a:off x="7424738" y="4735513"/>
            <a:ext cx="65087" cy="73025"/>
          </a:xfrm>
          <a:prstGeom prst="ellipse">
            <a:avLst/>
          </a:prstGeom>
          <a:solidFill>
            <a:srgbClr val="606445"/>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585" name="Oval 229"/>
          <p:cNvSpPr>
            <a:spLocks noChangeAspect="1" noChangeArrowheads="1"/>
          </p:cNvSpPr>
          <p:nvPr/>
        </p:nvSpPr>
        <p:spPr bwMode="auto">
          <a:xfrm>
            <a:off x="7372350" y="4706938"/>
            <a:ext cx="63500" cy="73025"/>
          </a:xfrm>
          <a:prstGeom prst="ellipse">
            <a:avLst/>
          </a:prstGeom>
          <a:solidFill>
            <a:srgbClr val="693F23"/>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586" name="Oval 230"/>
          <p:cNvSpPr>
            <a:spLocks noChangeAspect="1" noChangeArrowheads="1"/>
          </p:cNvSpPr>
          <p:nvPr/>
        </p:nvSpPr>
        <p:spPr bwMode="auto">
          <a:xfrm>
            <a:off x="7461250" y="4654550"/>
            <a:ext cx="65088" cy="73025"/>
          </a:xfrm>
          <a:prstGeom prst="ellipse">
            <a:avLst/>
          </a:prstGeom>
          <a:solidFill>
            <a:srgbClr val="606445"/>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587" name="Oval 231"/>
          <p:cNvSpPr>
            <a:spLocks noChangeAspect="1" noChangeArrowheads="1"/>
          </p:cNvSpPr>
          <p:nvPr/>
        </p:nvSpPr>
        <p:spPr bwMode="auto">
          <a:xfrm>
            <a:off x="7402513" y="4632325"/>
            <a:ext cx="65087" cy="73025"/>
          </a:xfrm>
          <a:prstGeom prst="ellipse">
            <a:avLst/>
          </a:prstGeom>
          <a:solidFill>
            <a:srgbClr val="693F23"/>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588" name="Oval 232"/>
          <p:cNvSpPr>
            <a:spLocks noChangeAspect="1" noChangeArrowheads="1"/>
          </p:cNvSpPr>
          <p:nvPr/>
        </p:nvSpPr>
        <p:spPr bwMode="auto">
          <a:xfrm>
            <a:off x="7227888" y="5072063"/>
            <a:ext cx="65087" cy="73025"/>
          </a:xfrm>
          <a:prstGeom prst="ellipse">
            <a:avLst/>
          </a:prstGeom>
          <a:solidFill>
            <a:srgbClr val="606445"/>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589" name="Oval 233"/>
          <p:cNvSpPr>
            <a:spLocks noChangeAspect="1" noChangeArrowheads="1"/>
          </p:cNvSpPr>
          <p:nvPr/>
        </p:nvSpPr>
        <p:spPr bwMode="auto">
          <a:xfrm>
            <a:off x="7172325" y="5033963"/>
            <a:ext cx="65088" cy="73025"/>
          </a:xfrm>
          <a:prstGeom prst="ellipse">
            <a:avLst/>
          </a:prstGeom>
          <a:solidFill>
            <a:srgbClr val="693F23"/>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590" name="Oval 234"/>
          <p:cNvSpPr>
            <a:spLocks noChangeAspect="1" noChangeArrowheads="1"/>
          </p:cNvSpPr>
          <p:nvPr/>
        </p:nvSpPr>
        <p:spPr bwMode="auto">
          <a:xfrm>
            <a:off x="7181850" y="5129213"/>
            <a:ext cx="63500" cy="73025"/>
          </a:xfrm>
          <a:prstGeom prst="ellipse">
            <a:avLst/>
          </a:prstGeom>
          <a:solidFill>
            <a:srgbClr val="606445"/>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591" name="Freeform 235"/>
          <p:cNvSpPr>
            <a:spLocks/>
          </p:cNvSpPr>
          <p:nvPr/>
        </p:nvSpPr>
        <p:spPr bwMode="auto">
          <a:xfrm rot="4206109">
            <a:off x="7219950" y="4641850"/>
            <a:ext cx="44450" cy="203200"/>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317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592" name="Oval 236"/>
          <p:cNvSpPr>
            <a:spLocks noChangeAspect="1" noChangeArrowheads="1"/>
          </p:cNvSpPr>
          <p:nvPr/>
        </p:nvSpPr>
        <p:spPr bwMode="auto">
          <a:xfrm>
            <a:off x="7485063" y="4587875"/>
            <a:ext cx="65087" cy="73025"/>
          </a:xfrm>
          <a:prstGeom prst="ellipse">
            <a:avLst/>
          </a:prstGeom>
          <a:solidFill>
            <a:srgbClr val="606445"/>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593" name="Oval 237"/>
          <p:cNvSpPr>
            <a:spLocks noChangeAspect="1" noChangeArrowheads="1"/>
          </p:cNvSpPr>
          <p:nvPr/>
        </p:nvSpPr>
        <p:spPr bwMode="auto">
          <a:xfrm>
            <a:off x="7431088" y="4559300"/>
            <a:ext cx="65087" cy="73025"/>
          </a:xfrm>
          <a:prstGeom prst="ellipse">
            <a:avLst/>
          </a:prstGeom>
          <a:solidFill>
            <a:srgbClr val="693F23"/>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594" name="Oval 238"/>
          <p:cNvSpPr>
            <a:spLocks noChangeAspect="1" noChangeArrowheads="1"/>
          </p:cNvSpPr>
          <p:nvPr/>
        </p:nvSpPr>
        <p:spPr bwMode="auto">
          <a:xfrm>
            <a:off x="6637338" y="5245100"/>
            <a:ext cx="65087" cy="73025"/>
          </a:xfrm>
          <a:prstGeom prst="ellipse">
            <a:avLst/>
          </a:prstGeom>
          <a:solidFill>
            <a:srgbClr val="848B60"/>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595" name="Oval 239"/>
          <p:cNvSpPr>
            <a:spLocks noChangeAspect="1" noChangeArrowheads="1"/>
          </p:cNvSpPr>
          <p:nvPr/>
        </p:nvSpPr>
        <p:spPr bwMode="auto">
          <a:xfrm>
            <a:off x="6570663" y="5251450"/>
            <a:ext cx="65087" cy="73025"/>
          </a:xfrm>
          <a:prstGeom prst="ellipse">
            <a:avLst/>
          </a:prstGeom>
          <a:solidFill>
            <a:srgbClr val="606445"/>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596" name="Oval 240"/>
          <p:cNvSpPr>
            <a:spLocks noChangeAspect="1" noChangeArrowheads="1"/>
          </p:cNvSpPr>
          <p:nvPr/>
        </p:nvSpPr>
        <p:spPr bwMode="auto">
          <a:xfrm>
            <a:off x="6502400" y="5260975"/>
            <a:ext cx="65088" cy="73025"/>
          </a:xfrm>
          <a:prstGeom prst="ellipse">
            <a:avLst/>
          </a:prstGeom>
          <a:solidFill>
            <a:srgbClr val="693F23"/>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597" name="Oval 241"/>
          <p:cNvSpPr>
            <a:spLocks noChangeAspect="1" noChangeArrowheads="1"/>
          </p:cNvSpPr>
          <p:nvPr/>
        </p:nvSpPr>
        <p:spPr bwMode="auto">
          <a:xfrm rot="-7891906">
            <a:off x="6605587" y="4649788"/>
            <a:ext cx="73025" cy="63500"/>
          </a:xfrm>
          <a:prstGeom prst="ellipse">
            <a:avLst/>
          </a:prstGeom>
          <a:solidFill>
            <a:srgbClr val="693F23"/>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598" name="Oval 242"/>
          <p:cNvSpPr>
            <a:spLocks noChangeAspect="1" noChangeArrowheads="1"/>
          </p:cNvSpPr>
          <p:nvPr/>
        </p:nvSpPr>
        <p:spPr bwMode="auto">
          <a:xfrm rot="-7891906">
            <a:off x="6658769" y="4687094"/>
            <a:ext cx="73025" cy="65087"/>
          </a:xfrm>
          <a:prstGeom prst="ellipse">
            <a:avLst/>
          </a:prstGeom>
          <a:solidFill>
            <a:srgbClr val="606445"/>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599" name="Line 243"/>
          <p:cNvSpPr>
            <a:spLocks noChangeShapeType="1"/>
          </p:cNvSpPr>
          <p:nvPr/>
        </p:nvSpPr>
        <p:spPr bwMode="invGray">
          <a:xfrm rot="1745749" flipV="1">
            <a:off x="6773863" y="4876800"/>
            <a:ext cx="214312" cy="152400"/>
          </a:xfrm>
          <a:prstGeom prst="line">
            <a:avLst/>
          </a:prstGeom>
          <a:noFill/>
          <a:ln w="158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600" name="Rectangle 244"/>
          <p:cNvSpPr>
            <a:spLocks noChangeArrowheads="1"/>
          </p:cNvSpPr>
          <p:nvPr/>
        </p:nvSpPr>
        <p:spPr bwMode="invGray">
          <a:xfrm>
            <a:off x="4938713" y="4679950"/>
            <a:ext cx="6429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39" tIns="45458" rIns="92539" bIns="45458" anchor="ctr"/>
          <a:lstStyle/>
          <a:p>
            <a:pPr algn="ctr" defTabSz="935038">
              <a:spcBef>
                <a:spcPct val="50000"/>
              </a:spcBef>
            </a:pPr>
            <a:r>
              <a:rPr lang="en-US" sz="1200">
                <a:solidFill>
                  <a:srgbClr val="FFFFFF"/>
                </a:solidFill>
              </a:rPr>
              <a:t> mRNA</a:t>
            </a:r>
          </a:p>
        </p:txBody>
      </p:sp>
      <p:sp>
        <p:nvSpPr>
          <p:cNvPr id="15601" name="Freeform 245"/>
          <p:cNvSpPr>
            <a:spLocks/>
          </p:cNvSpPr>
          <p:nvPr/>
        </p:nvSpPr>
        <p:spPr bwMode="auto">
          <a:xfrm rot="3502918">
            <a:off x="6751638" y="4378325"/>
            <a:ext cx="44450" cy="203200"/>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317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602" name="Freeform 246"/>
          <p:cNvSpPr>
            <a:spLocks/>
          </p:cNvSpPr>
          <p:nvPr/>
        </p:nvSpPr>
        <p:spPr bwMode="auto">
          <a:xfrm rot="3502918">
            <a:off x="7259638" y="4498975"/>
            <a:ext cx="44450" cy="203200"/>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317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603" name="Oval 247"/>
          <p:cNvSpPr>
            <a:spLocks noChangeAspect="1" noChangeArrowheads="1"/>
          </p:cNvSpPr>
          <p:nvPr/>
        </p:nvSpPr>
        <p:spPr bwMode="auto">
          <a:xfrm>
            <a:off x="7126288" y="5092700"/>
            <a:ext cx="65087" cy="73025"/>
          </a:xfrm>
          <a:prstGeom prst="ellipse">
            <a:avLst/>
          </a:prstGeom>
          <a:solidFill>
            <a:srgbClr val="693F23"/>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04" name="Oval 248"/>
          <p:cNvSpPr>
            <a:spLocks noChangeAspect="1" noChangeArrowheads="1"/>
          </p:cNvSpPr>
          <p:nvPr/>
        </p:nvSpPr>
        <p:spPr bwMode="auto">
          <a:xfrm>
            <a:off x="7188200" y="4948238"/>
            <a:ext cx="49213" cy="55562"/>
          </a:xfrm>
          <a:prstGeom prst="ellipse">
            <a:avLst/>
          </a:prstGeom>
          <a:solidFill>
            <a:srgbClr val="79BB67"/>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05" name="Oval 249"/>
          <p:cNvSpPr>
            <a:spLocks noChangeAspect="1" noChangeArrowheads="1"/>
          </p:cNvSpPr>
          <p:nvPr/>
        </p:nvSpPr>
        <p:spPr bwMode="auto">
          <a:xfrm>
            <a:off x="7231063" y="4886325"/>
            <a:ext cx="49212" cy="55563"/>
          </a:xfrm>
          <a:prstGeom prst="ellipse">
            <a:avLst/>
          </a:prstGeom>
          <a:solidFill>
            <a:srgbClr val="79BB67"/>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06" name="Oval 250"/>
          <p:cNvSpPr>
            <a:spLocks noChangeAspect="1" noChangeArrowheads="1"/>
          </p:cNvSpPr>
          <p:nvPr/>
        </p:nvSpPr>
        <p:spPr bwMode="auto">
          <a:xfrm>
            <a:off x="7270750" y="4819650"/>
            <a:ext cx="49213" cy="55563"/>
          </a:xfrm>
          <a:prstGeom prst="ellipse">
            <a:avLst/>
          </a:prstGeom>
          <a:solidFill>
            <a:srgbClr val="79BB67"/>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07" name="Oval 251"/>
          <p:cNvSpPr>
            <a:spLocks noChangeAspect="1" noChangeArrowheads="1"/>
          </p:cNvSpPr>
          <p:nvPr/>
        </p:nvSpPr>
        <p:spPr bwMode="auto">
          <a:xfrm>
            <a:off x="7300913" y="4756150"/>
            <a:ext cx="49212" cy="55563"/>
          </a:xfrm>
          <a:prstGeom prst="ellipse">
            <a:avLst/>
          </a:prstGeom>
          <a:solidFill>
            <a:srgbClr val="79BB67"/>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08" name="Oval 252"/>
          <p:cNvSpPr>
            <a:spLocks noChangeAspect="1" noChangeArrowheads="1"/>
          </p:cNvSpPr>
          <p:nvPr/>
        </p:nvSpPr>
        <p:spPr bwMode="auto">
          <a:xfrm>
            <a:off x="7332663" y="4684713"/>
            <a:ext cx="49212" cy="55562"/>
          </a:xfrm>
          <a:prstGeom prst="ellipse">
            <a:avLst/>
          </a:prstGeom>
          <a:solidFill>
            <a:srgbClr val="79BB67"/>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09" name="Oval 253"/>
          <p:cNvSpPr>
            <a:spLocks noChangeAspect="1" noChangeArrowheads="1"/>
          </p:cNvSpPr>
          <p:nvPr/>
        </p:nvSpPr>
        <p:spPr bwMode="auto">
          <a:xfrm>
            <a:off x="7367588" y="4610100"/>
            <a:ext cx="49212" cy="55563"/>
          </a:xfrm>
          <a:prstGeom prst="ellipse">
            <a:avLst/>
          </a:prstGeom>
          <a:solidFill>
            <a:srgbClr val="79BB67"/>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10" name="Oval 254"/>
          <p:cNvSpPr>
            <a:spLocks noChangeAspect="1" noChangeArrowheads="1"/>
          </p:cNvSpPr>
          <p:nvPr/>
        </p:nvSpPr>
        <p:spPr bwMode="auto">
          <a:xfrm>
            <a:off x="7137400" y="5006975"/>
            <a:ext cx="49213" cy="55563"/>
          </a:xfrm>
          <a:prstGeom prst="ellipse">
            <a:avLst/>
          </a:prstGeom>
          <a:solidFill>
            <a:srgbClr val="79BB67"/>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11" name="Oval 255"/>
          <p:cNvSpPr>
            <a:spLocks noChangeAspect="1" noChangeArrowheads="1"/>
          </p:cNvSpPr>
          <p:nvPr/>
        </p:nvSpPr>
        <p:spPr bwMode="auto">
          <a:xfrm>
            <a:off x="7389813" y="4537075"/>
            <a:ext cx="49212" cy="55563"/>
          </a:xfrm>
          <a:prstGeom prst="ellipse">
            <a:avLst/>
          </a:prstGeom>
          <a:solidFill>
            <a:srgbClr val="79BB67"/>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12" name="Oval 256"/>
          <p:cNvSpPr>
            <a:spLocks noChangeAspect="1" noChangeArrowheads="1"/>
          </p:cNvSpPr>
          <p:nvPr/>
        </p:nvSpPr>
        <p:spPr bwMode="auto">
          <a:xfrm>
            <a:off x="7081838" y="5065713"/>
            <a:ext cx="49212" cy="55562"/>
          </a:xfrm>
          <a:prstGeom prst="ellipse">
            <a:avLst/>
          </a:prstGeom>
          <a:solidFill>
            <a:srgbClr val="79BB67"/>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13" name="Oval 257"/>
          <p:cNvSpPr>
            <a:spLocks noChangeAspect="1" noChangeArrowheads="1"/>
          </p:cNvSpPr>
          <p:nvPr/>
        </p:nvSpPr>
        <p:spPr bwMode="auto">
          <a:xfrm>
            <a:off x="6562725" y="4610100"/>
            <a:ext cx="49213" cy="55563"/>
          </a:xfrm>
          <a:prstGeom prst="ellipse">
            <a:avLst/>
          </a:prstGeom>
          <a:solidFill>
            <a:srgbClr val="79BB67"/>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14" name="Oval 258"/>
          <p:cNvSpPr>
            <a:spLocks noChangeAspect="1" noChangeArrowheads="1"/>
          </p:cNvSpPr>
          <p:nvPr/>
        </p:nvSpPr>
        <p:spPr bwMode="auto">
          <a:xfrm rot="-7891906">
            <a:off x="6525419" y="4771232"/>
            <a:ext cx="73025" cy="65087"/>
          </a:xfrm>
          <a:prstGeom prst="ellipse">
            <a:avLst/>
          </a:prstGeom>
          <a:solidFill>
            <a:srgbClr val="693F23"/>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15" name="Oval 259"/>
          <p:cNvSpPr>
            <a:spLocks noChangeAspect="1" noChangeArrowheads="1"/>
          </p:cNvSpPr>
          <p:nvPr/>
        </p:nvSpPr>
        <p:spPr bwMode="auto">
          <a:xfrm rot="-7891906">
            <a:off x="6580981" y="4798219"/>
            <a:ext cx="73025" cy="65088"/>
          </a:xfrm>
          <a:prstGeom prst="ellipse">
            <a:avLst/>
          </a:prstGeom>
          <a:solidFill>
            <a:srgbClr val="606445"/>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16" name="Oval 260"/>
          <p:cNvSpPr>
            <a:spLocks noChangeAspect="1" noChangeArrowheads="1"/>
          </p:cNvSpPr>
          <p:nvPr/>
        </p:nvSpPr>
        <p:spPr bwMode="auto">
          <a:xfrm>
            <a:off x="6484938" y="4740275"/>
            <a:ext cx="49212" cy="55563"/>
          </a:xfrm>
          <a:prstGeom prst="ellipse">
            <a:avLst/>
          </a:prstGeom>
          <a:solidFill>
            <a:srgbClr val="79BB67"/>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17" name="Oval 261"/>
          <p:cNvSpPr>
            <a:spLocks noChangeAspect="1" noChangeArrowheads="1"/>
          </p:cNvSpPr>
          <p:nvPr/>
        </p:nvSpPr>
        <p:spPr bwMode="auto">
          <a:xfrm rot="-7891906">
            <a:off x="6491287" y="4941888"/>
            <a:ext cx="73025" cy="63500"/>
          </a:xfrm>
          <a:prstGeom prst="ellipse">
            <a:avLst/>
          </a:prstGeom>
          <a:solidFill>
            <a:srgbClr val="693F23"/>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18" name="Oval 262"/>
          <p:cNvSpPr>
            <a:spLocks noChangeAspect="1" noChangeArrowheads="1"/>
          </p:cNvSpPr>
          <p:nvPr/>
        </p:nvSpPr>
        <p:spPr bwMode="auto">
          <a:xfrm rot="-7891906">
            <a:off x="6552406" y="4958557"/>
            <a:ext cx="73025" cy="65088"/>
          </a:xfrm>
          <a:prstGeom prst="ellipse">
            <a:avLst/>
          </a:prstGeom>
          <a:solidFill>
            <a:srgbClr val="606445"/>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19" name="Oval 263"/>
          <p:cNvSpPr>
            <a:spLocks noChangeAspect="1" noChangeArrowheads="1"/>
          </p:cNvSpPr>
          <p:nvPr/>
        </p:nvSpPr>
        <p:spPr bwMode="auto">
          <a:xfrm>
            <a:off x="6445250" y="4926013"/>
            <a:ext cx="50800" cy="55562"/>
          </a:xfrm>
          <a:prstGeom prst="ellipse">
            <a:avLst/>
          </a:prstGeom>
          <a:solidFill>
            <a:srgbClr val="79BB67"/>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20" name="Oval 264"/>
          <p:cNvSpPr>
            <a:spLocks noChangeAspect="1" noChangeArrowheads="1"/>
          </p:cNvSpPr>
          <p:nvPr/>
        </p:nvSpPr>
        <p:spPr bwMode="auto">
          <a:xfrm>
            <a:off x="6450013" y="5270500"/>
            <a:ext cx="49212" cy="55563"/>
          </a:xfrm>
          <a:prstGeom prst="ellipse">
            <a:avLst/>
          </a:prstGeom>
          <a:solidFill>
            <a:srgbClr val="79BB67"/>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21" name="Oval 265"/>
          <p:cNvSpPr>
            <a:spLocks noChangeAspect="1" noChangeArrowheads="1"/>
          </p:cNvSpPr>
          <p:nvPr/>
        </p:nvSpPr>
        <p:spPr bwMode="auto">
          <a:xfrm>
            <a:off x="6656388" y="5375275"/>
            <a:ext cx="65087" cy="73025"/>
          </a:xfrm>
          <a:prstGeom prst="ellipse">
            <a:avLst/>
          </a:prstGeom>
          <a:solidFill>
            <a:srgbClr val="848B60"/>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22" name="Oval 266"/>
          <p:cNvSpPr>
            <a:spLocks noChangeAspect="1" noChangeArrowheads="1"/>
          </p:cNvSpPr>
          <p:nvPr/>
        </p:nvSpPr>
        <p:spPr bwMode="auto">
          <a:xfrm>
            <a:off x="6592888" y="5383213"/>
            <a:ext cx="65087" cy="73025"/>
          </a:xfrm>
          <a:prstGeom prst="ellipse">
            <a:avLst/>
          </a:prstGeom>
          <a:solidFill>
            <a:srgbClr val="606445"/>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23" name="Oval 267"/>
          <p:cNvSpPr>
            <a:spLocks noChangeAspect="1" noChangeArrowheads="1"/>
          </p:cNvSpPr>
          <p:nvPr/>
        </p:nvSpPr>
        <p:spPr bwMode="auto">
          <a:xfrm>
            <a:off x="6526213" y="5397500"/>
            <a:ext cx="65087" cy="73025"/>
          </a:xfrm>
          <a:prstGeom prst="ellipse">
            <a:avLst/>
          </a:prstGeom>
          <a:solidFill>
            <a:srgbClr val="693F23"/>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24" name="Oval 268"/>
          <p:cNvSpPr>
            <a:spLocks noChangeAspect="1" noChangeArrowheads="1"/>
          </p:cNvSpPr>
          <p:nvPr/>
        </p:nvSpPr>
        <p:spPr bwMode="auto">
          <a:xfrm>
            <a:off x="6475413" y="5414963"/>
            <a:ext cx="49212" cy="55562"/>
          </a:xfrm>
          <a:prstGeom prst="ellipse">
            <a:avLst/>
          </a:prstGeom>
          <a:solidFill>
            <a:srgbClr val="79BB67"/>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25" name="Oval 269"/>
          <p:cNvSpPr>
            <a:spLocks noChangeAspect="1" noChangeArrowheads="1"/>
          </p:cNvSpPr>
          <p:nvPr/>
        </p:nvSpPr>
        <p:spPr bwMode="auto">
          <a:xfrm>
            <a:off x="6619875" y="5110163"/>
            <a:ext cx="65088" cy="73025"/>
          </a:xfrm>
          <a:prstGeom prst="ellipse">
            <a:avLst/>
          </a:prstGeom>
          <a:solidFill>
            <a:srgbClr val="848B60"/>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26" name="Oval 270"/>
          <p:cNvSpPr>
            <a:spLocks noChangeAspect="1" noChangeArrowheads="1"/>
          </p:cNvSpPr>
          <p:nvPr/>
        </p:nvSpPr>
        <p:spPr bwMode="auto">
          <a:xfrm>
            <a:off x="6556375" y="5105400"/>
            <a:ext cx="65088" cy="73025"/>
          </a:xfrm>
          <a:prstGeom prst="ellipse">
            <a:avLst/>
          </a:prstGeom>
          <a:solidFill>
            <a:srgbClr val="606445"/>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27" name="Oval 271"/>
          <p:cNvSpPr>
            <a:spLocks noChangeAspect="1" noChangeArrowheads="1"/>
          </p:cNvSpPr>
          <p:nvPr/>
        </p:nvSpPr>
        <p:spPr bwMode="auto">
          <a:xfrm>
            <a:off x="6494463" y="5086350"/>
            <a:ext cx="65087" cy="73025"/>
          </a:xfrm>
          <a:prstGeom prst="ellipse">
            <a:avLst/>
          </a:prstGeom>
          <a:solidFill>
            <a:srgbClr val="693F23"/>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28" name="Oval 272"/>
          <p:cNvSpPr>
            <a:spLocks noChangeAspect="1" noChangeArrowheads="1"/>
          </p:cNvSpPr>
          <p:nvPr/>
        </p:nvSpPr>
        <p:spPr bwMode="auto">
          <a:xfrm>
            <a:off x="6440488" y="5081588"/>
            <a:ext cx="49212" cy="55562"/>
          </a:xfrm>
          <a:prstGeom prst="ellipse">
            <a:avLst/>
          </a:prstGeom>
          <a:solidFill>
            <a:srgbClr val="79BB67"/>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29" name="Line 273"/>
          <p:cNvSpPr>
            <a:spLocks noChangeShapeType="1"/>
          </p:cNvSpPr>
          <p:nvPr/>
        </p:nvSpPr>
        <p:spPr bwMode="invGray">
          <a:xfrm rot="-558366">
            <a:off x="5713413" y="4724400"/>
            <a:ext cx="677862" cy="301625"/>
          </a:xfrm>
          <a:prstGeom prst="line">
            <a:avLst/>
          </a:prstGeom>
          <a:noFill/>
          <a:ln w="158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630" name="Rectangle 274"/>
          <p:cNvSpPr>
            <a:spLocks noChangeArrowheads="1"/>
          </p:cNvSpPr>
          <p:nvPr/>
        </p:nvSpPr>
        <p:spPr bwMode="invGray">
          <a:xfrm>
            <a:off x="6332538" y="5461000"/>
            <a:ext cx="5222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39" tIns="45458" rIns="92539" bIns="45458" anchor="ctr"/>
          <a:lstStyle/>
          <a:p>
            <a:pPr algn="ctr" defTabSz="935038">
              <a:spcBef>
                <a:spcPct val="50000"/>
              </a:spcBef>
            </a:pPr>
            <a:r>
              <a:rPr lang="en-US" sz="1200">
                <a:solidFill>
                  <a:srgbClr val="FFFFFF"/>
                </a:solidFill>
              </a:rPr>
              <a:t>Gag</a:t>
            </a:r>
          </a:p>
        </p:txBody>
      </p:sp>
      <p:sp>
        <p:nvSpPr>
          <p:cNvPr id="15631" name="AutoShape 275"/>
          <p:cNvSpPr>
            <a:spLocks noChangeArrowheads="1"/>
          </p:cNvSpPr>
          <p:nvPr/>
        </p:nvSpPr>
        <p:spPr bwMode="auto">
          <a:xfrm>
            <a:off x="5554663" y="5410200"/>
            <a:ext cx="706437" cy="76200"/>
          </a:xfrm>
          <a:prstGeom prst="flowChartDisplay">
            <a:avLst/>
          </a:prstGeom>
          <a:gradFill rotWithShape="0">
            <a:gsLst>
              <a:gs pos="0">
                <a:srgbClr val="532900"/>
              </a:gs>
              <a:gs pos="100000">
                <a:srgbClr val="B35800"/>
              </a:gs>
            </a:gsLst>
            <a:path path="rect">
              <a:fillToRect l="50000" t="50000" r="50000" b="50000"/>
            </a:path>
          </a:gradFill>
          <a:ln w="3175">
            <a:solidFill>
              <a:schemeClr val="tx1"/>
            </a:solidFill>
            <a:miter lim="800000"/>
            <a:headEnd/>
            <a:tailEnd/>
          </a:ln>
        </p:spPr>
        <p:txBody>
          <a:bodyPr wrap="none" anchor="ctr"/>
          <a:lstStyle/>
          <a:p>
            <a:endParaRPr lang="en-GB"/>
          </a:p>
        </p:txBody>
      </p:sp>
      <p:sp>
        <p:nvSpPr>
          <p:cNvPr id="15632" name="AutoShape 276"/>
          <p:cNvSpPr>
            <a:spLocks noChangeArrowheads="1"/>
          </p:cNvSpPr>
          <p:nvPr/>
        </p:nvSpPr>
        <p:spPr bwMode="auto">
          <a:xfrm>
            <a:off x="5418138" y="5562600"/>
            <a:ext cx="708025" cy="76200"/>
          </a:xfrm>
          <a:prstGeom prst="flowChartDisplay">
            <a:avLst/>
          </a:prstGeom>
          <a:gradFill rotWithShape="0">
            <a:gsLst>
              <a:gs pos="0">
                <a:srgbClr val="532900"/>
              </a:gs>
              <a:gs pos="100000">
                <a:srgbClr val="B35800"/>
              </a:gs>
            </a:gsLst>
            <a:path path="rect">
              <a:fillToRect l="50000" t="50000" r="50000" b="50000"/>
            </a:path>
          </a:gradFill>
          <a:ln w="3175">
            <a:solidFill>
              <a:schemeClr val="tx1"/>
            </a:solidFill>
            <a:miter lim="800000"/>
            <a:headEnd/>
            <a:tailEnd/>
          </a:ln>
        </p:spPr>
        <p:txBody>
          <a:bodyPr wrap="none" anchor="ctr"/>
          <a:lstStyle/>
          <a:p>
            <a:endParaRPr lang="en-GB"/>
          </a:p>
        </p:txBody>
      </p:sp>
      <p:sp>
        <p:nvSpPr>
          <p:cNvPr id="15633" name="AutoShape 277"/>
          <p:cNvSpPr>
            <a:spLocks noChangeArrowheads="1"/>
          </p:cNvSpPr>
          <p:nvPr/>
        </p:nvSpPr>
        <p:spPr bwMode="auto">
          <a:xfrm>
            <a:off x="5351463" y="5715000"/>
            <a:ext cx="706437" cy="76200"/>
          </a:xfrm>
          <a:prstGeom prst="flowChartDisplay">
            <a:avLst/>
          </a:prstGeom>
          <a:gradFill rotWithShape="0">
            <a:gsLst>
              <a:gs pos="0">
                <a:srgbClr val="532900"/>
              </a:gs>
              <a:gs pos="100000">
                <a:srgbClr val="B35800"/>
              </a:gs>
            </a:gsLst>
            <a:path path="rect">
              <a:fillToRect l="50000" t="50000" r="50000" b="50000"/>
            </a:path>
          </a:gradFill>
          <a:ln w="3175">
            <a:solidFill>
              <a:schemeClr val="tx1"/>
            </a:solidFill>
            <a:miter lim="800000"/>
            <a:headEnd/>
            <a:tailEnd/>
          </a:ln>
        </p:spPr>
        <p:txBody>
          <a:bodyPr wrap="none" anchor="ctr"/>
          <a:lstStyle/>
          <a:p>
            <a:endParaRPr lang="en-GB"/>
          </a:p>
        </p:txBody>
      </p:sp>
      <p:sp>
        <p:nvSpPr>
          <p:cNvPr id="15634" name="Rectangle 278"/>
          <p:cNvSpPr>
            <a:spLocks noChangeArrowheads="1"/>
          </p:cNvSpPr>
          <p:nvPr/>
        </p:nvSpPr>
        <p:spPr bwMode="invGray">
          <a:xfrm>
            <a:off x="5435600" y="5772150"/>
            <a:ext cx="6778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39" tIns="45458" rIns="92539" bIns="45458" anchor="ctr"/>
          <a:lstStyle/>
          <a:p>
            <a:pPr algn="ctr" defTabSz="935038">
              <a:spcBef>
                <a:spcPct val="50000"/>
              </a:spcBef>
            </a:pPr>
            <a:r>
              <a:rPr lang="en-US" sz="1200">
                <a:solidFill>
                  <a:srgbClr val="FFFFFF"/>
                </a:solidFill>
              </a:rPr>
              <a:t>Gag-Pol</a:t>
            </a:r>
          </a:p>
        </p:txBody>
      </p:sp>
      <p:sp>
        <p:nvSpPr>
          <p:cNvPr id="15635" name="Freeform 279"/>
          <p:cNvSpPr>
            <a:spLocks noChangeAspect="1"/>
          </p:cNvSpPr>
          <p:nvPr/>
        </p:nvSpPr>
        <p:spPr bwMode="auto">
          <a:xfrm>
            <a:off x="7270750" y="5226050"/>
            <a:ext cx="53975" cy="55563"/>
          </a:xfrm>
          <a:custGeom>
            <a:avLst/>
            <a:gdLst>
              <a:gd name="T0" fmla="*/ 0 w 44"/>
              <a:gd name="T1" fmla="*/ 2147483647 h 40"/>
              <a:gd name="T2" fmla="*/ 2147483647 w 44"/>
              <a:gd name="T3" fmla="*/ 2147483647 h 40"/>
              <a:gd name="T4" fmla="*/ 2147483647 w 44"/>
              <a:gd name="T5" fmla="*/ 2147483647 h 40"/>
              <a:gd name="T6" fmla="*/ 2147483647 w 44"/>
              <a:gd name="T7" fmla="*/ 2147483647 h 40"/>
              <a:gd name="T8" fmla="*/ 0 60000 65536"/>
              <a:gd name="T9" fmla="*/ 0 60000 65536"/>
              <a:gd name="T10" fmla="*/ 0 60000 65536"/>
              <a:gd name="T11" fmla="*/ 0 60000 65536"/>
              <a:gd name="T12" fmla="*/ 0 w 44"/>
              <a:gd name="T13" fmla="*/ 0 h 40"/>
              <a:gd name="T14" fmla="*/ 44 w 44"/>
              <a:gd name="T15" fmla="*/ 40 h 40"/>
            </a:gdLst>
            <a:ahLst/>
            <a:cxnLst>
              <a:cxn ang="T8">
                <a:pos x="T0" y="T1"/>
              </a:cxn>
              <a:cxn ang="T9">
                <a:pos x="T2" y="T3"/>
              </a:cxn>
              <a:cxn ang="T10">
                <a:pos x="T4" y="T5"/>
              </a:cxn>
              <a:cxn ang="T11">
                <a:pos x="T6" y="T7"/>
              </a:cxn>
            </a:cxnLst>
            <a:rect l="T12" t="T13" r="T14" b="T15"/>
            <a:pathLst>
              <a:path w="44" h="40">
                <a:moveTo>
                  <a:pt x="0" y="2"/>
                </a:moveTo>
                <a:cubicBezTo>
                  <a:pt x="6" y="3"/>
                  <a:pt x="16" y="0"/>
                  <a:pt x="18" y="6"/>
                </a:cubicBezTo>
                <a:cubicBezTo>
                  <a:pt x="22" y="20"/>
                  <a:pt x="12" y="30"/>
                  <a:pt x="28" y="30"/>
                </a:cubicBezTo>
                <a:lnTo>
                  <a:pt x="44" y="40"/>
                </a:lnTo>
              </a:path>
            </a:pathLst>
          </a:custGeom>
          <a:noFill/>
          <a:ln w="12700">
            <a:solidFill>
              <a:srgbClr val="DD382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636" name="Freeform 280"/>
          <p:cNvSpPr>
            <a:spLocks noChangeAspect="1"/>
          </p:cNvSpPr>
          <p:nvPr/>
        </p:nvSpPr>
        <p:spPr bwMode="auto">
          <a:xfrm>
            <a:off x="7315200" y="5157788"/>
            <a:ext cx="55563" cy="55562"/>
          </a:xfrm>
          <a:custGeom>
            <a:avLst/>
            <a:gdLst>
              <a:gd name="T0" fmla="*/ 0 w 44"/>
              <a:gd name="T1" fmla="*/ 2147483647 h 40"/>
              <a:gd name="T2" fmla="*/ 2147483647 w 44"/>
              <a:gd name="T3" fmla="*/ 2147483647 h 40"/>
              <a:gd name="T4" fmla="*/ 2147483647 w 44"/>
              <a:gd name="T5" fmla="*/ 2147483647 h 40"/>
              <a:gd name="T6" fmla="*/ 2147483647 w 44"/>
              <a:gd name="T7" fmla="*/ 2147483647 h 40"/>
              <a:gd name="T8" fmla="*/ 0 60000 65536"/>
              <a:gd name="T9" fmla="*/ 0 60000 65536"/>
              <a:gd name="T10" fmla="*/ 0 60000 65536"/>
              <a:gd name="T11" fmla="*/ 0 60000 65536"/>
              <a:gd name="T12" fmla="*/ 0 w 44"/>
              <a:gd name="T13" fmla="*/ 0 h 40"/>
              <a:gd name="T14" fmla="*/ 44 w 44"/>
              <a:gd name="T15" fmla="*/ 40 h 40"/>
            </a:gdLst>
            <a:ahLst/>
            <a:cxnLst>
              <a:cxn ang="T8">
                <a:pos x="T0" y="T1"/>
              </a:cxn>
              <a:cxn ang="T9">
                <a:pos x="T2" y="T3"/>
              </a:cxn>
              <a:cxn ang="T10">
                <a:pos x="T4" y="T5"/>
              </a:cxn>
              <a:cxn ang="T11">
                <a:pos x="T6" y="T7"/>
              </a:cxn>
            </a:cxnLst>
            <a:rect l="T12" t="T13" r="T14" b="T15"/>
            <a:pathLst>
              <a:path w="44" h="40">
                <a:moveTo>
                  <a:pt x="0" y="2"/>
                </a:moveTo>
                <a:cubicBezTo>
                  <a:pt x="6" y="3"/>
                  <a:pt x="16" y="0"/>
                  <a:pt x="18" y="6"/>
                </a:cubicBezTo>
                <a:cubicBezTo>
                  <a:pt x="22" y="20"/>
                  <a:pt x="12" y="30"/>
                  <a:pt x="28" y="30"/>
                </a:cubicBezTo>
                <a:lnTo>
                  <a:pt x="44" y="40"/>
                </a:lnTo>
              </a:path>
            </a:pathLst>
          </a:custGeom>
          <a:noFill/>
          <a:ln w="12700">
            <a:solidFill>
              <a:srgbClr val="DD382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637" name="Freeform 281"/>
          <p:cNvSpPr>
            <a:spLocks noChangeAspect="1"/>
          </p:cNvSpPr>
          <p:nvPr/>
        </p:nvSpPr>
        <p:spPr bwMode="auto">
          <a:xfrm>
            <a:off x="7359650" y="5089525"/>
            <a:ext cx="55563" cy="55563"/>
          </a:xfrm>
          <a:custGeom>
            <a:avLst/>
            <a:gdLst>
              <a:gd name="T0" fmla="*/ 0 w 44"/>
              <a:gd name="T1" fmla="*/ 2147483647 h 40"/>
              <a:gd name="T2" fmla="*/ 2147483647 w 44"/>
              <a:gd name="T3" fmla="*/ 2147483647 h 40"/>
              <a:gd name="T4" fmla="*/ 2147483647 w 44"/>
              <a:gd name="T5" fmla="*/ 2147483647 h 40"/>
              <a:gd name="T6" fmla="*/ 2147483647 w 44"/>
              <a:gd name="T7" fmla="*/ 2147483647 h 40"/>
              <a:gd name="T8" fmla="*/ 0 60000 65536"/>
              <a:gd name="T9" fmla="*/ 0 60000 65536"/>
              <a:gd name="T10" fmla="*/ 0 60000 65536"/>
              <a:gd name="T11" fmla="*/ 0 60000 65536"/>
              <a:gd name="T12" fmla="*/ 0 w 44"/>
              <a:gd name="T13" fmla="*/ 0 h 40"/>
              <a:gd name="T14" fmla="*/ 44 w 44"/>
              <a:gd name="T15" fmla="*/ 40 h 40"/>
            </a:gdLst>
            <a:ahLst/>
            <a:cxnLst>
              <a:cxn ang="T8">
                <a:pos x="T0" y="T1"/>
              </a:cxn>
              <a:cxn ang="T9">
                <a:pos x="T2" y="T3"/>
              </a:cxn>
              <a:cxn ang="T10">
                <a:pos x="T4" y="T5"/>
              </a:cxn>
              <a:cxn ang="T11">
                <a:pos x="T6" y="T7"/>
              </a:cxn>
            </a:cxnLst>
            <a:rect l="T12" t="T13" r="T14" b="T15"/>
            <a:pathLst>
              <a:path w="44" h="40">
                <a:moveTo>
                  <a:pt x="0" y="2"/>
                </a:moveTo>
                <a:cubicBezTo>
                  <a:pt x="6" y="3"/>
                  <a:pt x="16" y="0"/>
                  <a:pt x="18" y="6"/>
                </a:cubicBezTo>
                <a:cubicBezTo>
                  <a:pt x="22" y="20"/>
                  <a:pt x="12" y="30"/>
                  <a:pt x="28" y="30"/>
                </a:cubicBezTo>
                <a:lnTo>
                  <a:pt x="44" y="40"/>
                </a:lnTo>
              </a:path>
            </a:pathLst>
          </a:custGeom>
          <a:noFill/>
          <a:ln w="12700">
            <a:solidFill>
              <a:srgbClr val="DD382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638" name="Freeform 282"/>
          <p:cNvSpPr>
            <a:spLocks noChangeAspect="1"/>
          </p:cNvSpPr>
          <p:nvPr/>
        </p:nvSpPr>
        <p:spPr bwMode="auto">
          <a:xfrm>
            <a:off x="7405688" y="5021263"/>
            <a:ext cx="55562" cy="55562"/>
          </a:xfrm>
          <a:custGeom>
            <a:avLst/>
            <a:gdLst>
              <a:gd name="T0" fmla="*/ 0 w 44"/>
              <a:gd name="T1" fmla="*/ 2147483647 h 40"/>
              <a:gd name="T2" fmla="*/ 2147483647 w 44"/>
              <a:gd name="T3" fmla="*/ 2147483647 h 40"/>
              <a:gd name="T4" fmla="*/ 2147483647 w 44"/>
              <a:gd name="T5" fmla="*/ 2147483647 h 40"/>
              <a:gd name="T6" fmla="*/ 2147483647 w 44"/>
              <a:gd name="T7" fmla="*/ 2147483647 h 40"/>
              <a:gd name="T8" fmla="*/ 0 60000 65536"/>
              <a:gd name="T9" fmla="*/ 0 60000 65536"/>
              <a:gd name="T10" fmla="*/ 0 60000 65536"/>
              <a:gd name="T11" fmla="*/ 0 60000 65536"/>
              <a:gd name="T12" fmla="*/ 0 w 44"/>
              <a:gd name="T13" fmla="*/ 0 h 40"/>
              <a:gd name="T14" fmla="*/ 44 w 44"/>
              <a:gd name="T15" fmla="*/ 40 h 40"/>
            </a:gdLst>
            <a:ahLst/>
            <a:cxnLst>
              <a:cxn ang="T8">
                <a:pos x="T0" y="T1"/>
              </a:cxn>
              <a:cxn ang="T9">
                <a:pos x="T2" y="T3"/>
              </a:cxn>
              <a:cxn ang="T10">
                <a:pos x="T4" y="T5"/>
              </a:cxn>
              <a:cxn ang="T11">
                <a:pos x="T6" y="T7"/>
              </a:cxn>
            </a:cxnLst>
            <a:rect l="T12" t="T13" r="T14" b="T15"/>
            <a:pathLst>
              <a:path w="44" h="40">
                <a:moveTo>
                  <a:pt x="0" y="2"/>
                </a:moveTo>
                <a:cubicBezTo>
                  <a:pt x="6" y="3"/>
                  <a:pt x="16" y="0"/>
                  <a:pt x="18" y="6"/>
                </a:cubicBezTo>
                <a:cubicBezTo>
                  <a:pt x="22" y="20"/>
                  <a:pt x="12" y="30"/>
                  <a:pt x="28" y="30"/>
                </a:cubicBezTo>
                <a:lnTo>
                  <a:pt x="44" y="40"/>
                </a:lnTo>
              </a:path>
            </a:pathLst>
          </a:custGeom>
          <a:noFill/>
          <a:ln w="12700">
            <a:solidFill>
              <a:srgbClr val="DD382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639" name="Freeform 283"/>
          <p:cNvSpPr>
            <a:spLocks noChangeAspect="1"/>
          </p:cNvSpPr>
          <p:nvPr/>
        </p:nvSpPr>
        <p:spPr bwMode="auto">
          <a:xfrm>
            <a:off x="7450138" y="4953000"/>
            <a:ext cx="55562" cy="55563"/>
          </a:xfrm>
          <a:custGeom>
            <a:avLst/>
            <a:gdLst>
              <a:gd name="T0" fmla="*/ 0 w 44"/>
              <a:gd name="T1" fmla="*/ 2147483647 h 40"/>
              <a:gd name="T2" fmla="*/ 2147483647 w 44"/>
              <a:gd name="T3" fmla="*/ 2147483647 h 40"/>
              <a:gd name="T4" fmla="*/ 2147483647 w 44"/>
              <a:gd name="T5" fmla="*/ 2147483647 h 40"/>
              <a:gd name="T6" fmla="*/ 2147483647 w 44"/>
              <a:gd name="T7" fmla="*/ 2147483647 h 40"/>
              <a:gd name="T8" fmla="*/ 0 60000 65536"/>
              <a:gd name="T9" fmla="*/ 0 60000 65536"/>
              <a:gd name="T10" fmla="*/ 0 60000 65536"/>
              <a:gd name="T11" fmla="*/ 0 60000 65536"/>
              <a:gd name="T12" fmla="*/ 0 w 44"/>
              <a:gd name="T13" fmla="*/ 0 h 40"/>
              <a:gd name="T14" fmla="*/ 44 w 44"/>
              <a:gd name="T15" fmla="*/ 40 h 40"/>
            </a:gdLst>
            <a:ahLst/>
            <a:cxnLst>
              <a:cxn ang="T8">
                <a:pos x="T0" y="T1"/>
              </a:cxn>
              <a:cxn ang="T9">
                <a:pos x="T2" y="T3"/>
              </a:cxn>
              <a:cxn ang="T10">
                <a:pos x="T4" y="T5"/>
              </a:cxn>
              <a:cxn ang="T11">
                <a:pos x="T6" y="T7"/>
              </a:cxn>
            </a:cxnLst>
            <a:rect l="T12" t="T13" r="T14" b="T15"/>
            <a:pathLst>
              <a:path w="44" h="40">
                <a:moveTo>
                  <a:pt x="0" y="2"/>
                </a:moveTo>
                <a:cubicBezTo>
                  <a:pt x="6" y="3"/>
                  <a:pt x="16" y="0"/>
                  <a:pt x="18" y="6"/>
                </a:cubicBezTo>
                <a:cubicBezTo>
                  <a:pt x="22" y="20"/>
                  <a:pt x="12" y="30"/>
                  <a:pt x="28" y="30"/>
                </a:cubicBezTo>
                <a:lnTo>
                  <a:pt x="44" y="40"/>
                </a:lnTo>
              </a:path>
            </a:pathLst>
          </a:custGeom>
          <a:noFill/>
          <a:ln w="12700">
            <a:solidFill>
              <a:srgbClr val="DD382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640" name="Freeform 284"/>
          <p:cNvSpPr>
            <a:spLocks noChangeAspect="1"/>
          </p:cNvSpPr>
          <p:nvPr/>
        </p:nvSpPr>
        <p:spPr bwMode="auto">
          <a:xfrm>
            <a:off x="7496175" y="4884738"/>
            <a:ext cx="53975" cy="55562"/>
          </a:xfrm>
          <a:custGeom>
            <a:avLst/>
            <a:gdLst>
              <a:gd name="T0" fmla="*/ 0 w 44"/>
              <a:gd name="T1" fmla="*/ 2147483647 h 40"/>
              <a:gd name="T2" fmla="*/ 2147483647 w 44"/>
              <a:gd name="T3" fmla="*/ 2147483647 h 40"/>
              <a:gd name="T4" fmla="*/ 2147483647 w 44"/>
              <a:gd name="T5" fmla="*/ 2147483647 h 40"/>
              <a:gd name="T6" fmla="*/ 2147483647 w 44"/>
              <a:gd name="T7" fmla="*/ 2147483647 h 40"/>
              <a:gd name="T8" fmla="*/ 0 60000 65536"/>
              <a:gd name="T9" fmla="*/ 0 60000 65536"/>
              <a:gd name="T10" fmla="*/ 0 60000 65536"/>
              <a:gd name="T11" fmla="*/ 0 60000 65536"/>
              <a:gd name="T12" fmla="*/ 0 w 44"/>
              <a:gd name="T13" fmla="*/ 0 h 40"/>
              <a:gd name="T14" fmla="*/ 44 w 44"/>
              <a:gd name="T15" fmla="*/ 40 h 40"/>
            </a:gdLst>
            <a:ahLst/>
            <a:cxnLst>
              <a:cxn ang="T8">
                <a:pos x="T0" y="T1"/>
              </a:cxn>
              <a:cxn ang="T9">
                <a:pos x="T2" y="T3"/>
              </a:cxn>
              <a:cxn ang="T10">
                <a:pos x="T4" y="T5"/>
              </a:cxn>
              <a:cxn ang="T11">
                <a:pos x="T6" y="T7"/>
              </a:cxn>
            </a:cxnLst>
            <a:rect l="T12" t="T13" r="T14" b="T15"/>
            <a:pathLst>
              <a:path w="44" h="40">
                <a:moveTo>
                  <a:pt x="0" y="2"/>
                </a:moveTo>
                <a:cubicBezTo>
                  <a:pt x="6" y="3"/>
                  <a:pt x="16" y="0"/>
                  <a:pt x="18" y="6"/>
                </a:cubicBezTo>
                <a:cubicBezTo>
                  <a:pt x="22" y="20"/>
                  <a:pt x="12" y="30"/>
                  <a:pt x="28" y="30"/>
                </a:cubicBezTo>
                <a:lnTo>
                  <a:pt x="44" y="40"/>
                </a:lnTo>
              </a:path>
            </a:pathLst>
          </a:custGeom>
          <a:noFill/>
          <a:ln w="12700">
            <a:solidFill>
              <a:srgbClr val="DD382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641" name="Freeform 285"/>
          <p:cNvSpPr>
            <a:spLocks noChangeAspect="1"/>
          </p:cNvSpPr>
          <p:nvPr/>
        </p:nvSpPr>
        <p:spPr bwMode="auto">
          <a:xfrm>
            <a:off x="7546975" y="4729163"/>
            <a:ext cx="53975" cy="55562"/>
          </a:xfrm>
          <a:custGeom>
            <a:avLst/>
            <a:gdLst>
              <a:gd name="T0" fmla="*/ 0 w 44"/>
              <a:gd name="T1" fmla="*/ 2147483647 h 40"/>
              <a:gd name="T2" fmla="*/ 2147483647 w 44"/>
              <a:gd name="T3" fmla="*/ 2147483647 h 40"/>
              <a:gd name="T4" fmla="*/ 2147483647 w 44"/>
              <a:gd name="T5" fmla="*/ 2147483647 h 40"/>
              <a:gd name="T6" fmla="*/ 2147483647 w 44"/>
              <a:gd name="T7" fmla="*/ 2147483647 h 40"/>
              <a:gd name="T8" fmla="*/ 0 60000 65536"/>
              <a:gd name="T9" fmla="*/ 0 60000 65536"/>
              <a:gd name="T10" fmla="*/ 0 60000 65536"/>
              <a:gd name="T11" fmla="*/ 0 60000 65536"/>
              <a:gd name="T12" fmla="*/ 0 w 44"/>
              <a:gd name="T13" fmla="*/ 0 h 40"/>
              <a:gd name="T14" fmla="*/ 44 w 44"/>
              <a:gd name="T15" fmla="*/ 40 h 40"/>
            </a:gdLst>
            <a:ahLst/>
            <a:cxnLst>
              <a:cxn ang="T8">
                <a:pos x="T0" y="T1"/>
              </a:cxn>
              <a:cxn ang="T9">
                <a:pos x="T2" y="T3"/>
              </a:cxn>
              <a:cxn ang="T10">
                <a:pos x="T4" y="T5"/>
              </a:cxn>
              <a:cxn ang="T11">
                <a:pos x="T6" y="T7"/>
              </a:cxn>
            </a:cxnLst>
            <a:rect l="T12" t="T13" r="T14" b="T15"/>
            <a:pathLst>
              <a:path w="44" h="40">
                <a:moveTo>
                  <a:pt x="0" y="2"/>
                </a:moveTo>
                <a:cubicBezTo>
                  <a:pt x="6" y="3"/>
                  <a:pt x="16" y="0"/>
                  <a:pt x="18" y="6"/>
                </a:cubicBezTo>
                <a:cubicBezTo>
                  <a:pt x="22" y="20"/>
                  <a:pt x="12" y="30"/>
                  <a:pt x="28" y="30"/>
                </a:cubicBezTo>
                <a:lnTo>
                  <a:pt x="44" y="40"/>
                </a:lnTo>
              </a:path>
            </a:pathLst>
          </a:custGeom>
          <a:noFill/>
          <a:ln w="12700">
            <a:solidFill>
              <a:srgbClr val="DD382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642" name="Freeform 286"/>
          <p:cNvSpPr>
            <a:spLocks noChangeAspect="1"/>
          </p:cNvSpPr>
          <p:nvPr/>
        </p:nvSpPr>
        <p:spPr bwMode="auto">
          <a:xfrm>
            <a:off x="7572375" y="4654550"/>
            <a:ext cx="53975" cy="55563"/>
          </a:xfrm>
          <a:custGeom>
            <a:avLst/>
            <a:gdLst>
              <a:gd name="T0" fmla="*/ 0 w 44"/>
              <a:gd name="T1" fmla="*/ 2147483647 h 40"/>
              <a:gd name="T2" fmla="*/ 2147483647 w 44"/>
              <a:gd name="T3" fmla="*/ 2147483647 h 40"/>
              <a:gd name="T4" fmla="*/ 2147483647 w 44"/>
              <a:gd name="T5" fmla="*/ 2147483647 h 40"/>
              <a:gd name="T6" fmla="*/ 2147483647 w 44"/>
              <a:gd name="T7" fmla="*/ 2147483647 h 40"/>
              <a:gd name="T8" fmla="*/ 0 60000 65536"/>
              <a:gd name="T9" fmla="*/ 0 60000 65536"/>
              <a:gd name="T10" fmla="*/ 0 60000 65536"/>
              <a:gd name="T11" fmla="*/ 0 60000 65536"/>
              <a:gd name="T12" fmla="*/ 0 w 44"/>
              <a:gd name="T13" fmla="*/ 0 h 40"/>
              <a:gd name="T14" fmla="*/ 44 w 44"/>
              <a:gd name="T15" fmla="*/ 40 h 40"/>
            </a:gdLst>
            <a:ahLst/>
            <a:cxnLst>
              <a:cxn ang="T8">
                <a:pos x="T0" y="T1"/>
              </a:cxn>
              <a:cxn ang="T9">
                <a:pos x="T2" y="T3"/>
              </a:cxn>
              <a:cxn ang="T10">
                <a:pos x="T4" y="T5"/>
              </a:cxn>
              <a:cxn ang="T11">
                <a:pos x="T6" y="T7"/>
              </a:cxn>
            </a:cxnLst>
            <a:rect l="T12" t="T13" r="T14" b="T15"/>
            <a:pathLst>
              <a:path w="44" h="40">
                <a:moveTo>
                  <a:pt x="0" y="2"/>
                </a:moveTo>
                <a:cubicBezTo>
                  <a:pt x="6" y="3"/>
                  <a:pt x="16" y="0"/>
                  <a:pt x="18" y="6"/>
                </a:cubicBezTo>
                <a:cubicBezTo>
                  <a:pt x="22" y="20"/>
                  <a:pt x="12" y="30"/>
                  <a:pt x="28" y="30"/>
                </a:cubicBezTo>
                <a:lnTo>
                  <a:pt x="44" y="40"/>
                </a:lnTo>
              </a:path>
            </a:pathLst>
          </a:custGeom>
          <a:noFill/>
          <a:ln w="12700">
            <a:solidFill>
              <a:srgbClr val="DD382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643" name="Freeform 287"/>
          <p:cNvSpPr>
            <a:spLocks noChangeAspect="1"/>
          </p:cNvSpPr>
          <p:nvPr/>
        </p:nvSpPr>
        <p:spPr bwMode="auto">
          <a:xfrm rot="-1358470">
            <a:off x="6718300" y="5137150"/>
            <a:ext cx="55563" cy="55563"/>
          </a:xfrm>
          <a:custGeom>
            <a:avLst/>
            <a:gdLst>
              <a:gd name="T0" fmla="*/ 0 w 44"/>
              <a:gd name="T1" fmla="*/ 2147483647 h 40"/>
              <a:gd name="T2" fmla="*/ 2147483647 w 44"/>
              <a:gd name="T3" fmla="*/ 2147483647 h 40"/>
              <a:gd name="T4" fmla="*/ 2147483647 w 44"/>
              <a:gd name="T5" fmla="*/ 2147483647 h 40"/>
              <a:gd name="T6" fmla="*/ 2147483647 w 44"/>
              <a:gd name="T7" fmla="*/ 2147483647 h 40"/>
              <a:gd name="T8" fmla="*/ 0 60000 65536"/>
              <a:gd name="T9" fmla="*/ 0 60000 65536"/>
              <a:gd name="T10" fmla="*/ 0 60000 65536"/>
              <a:gd name="T11" fmla="*/ 0 60000 65536"/>
              <a:gd name="T12" fmla="*/ 0 w 44"/>
              <a:gd name="T13" fmla="*/ 0 h 40"/>
              <a:gd name="T14" fmla="*/ 44 w 44"/>
              <a:gd name="T15" fmla="*/ 40 h 40"/>
            </a:gdLst>
            <a:ahLst/>
            <a:cxnLst>
              <a:cxn ang="T8">
                <a:pos x="T0" y="T1"/>
              </a:cxn>
              <a:cxn ang="T9">
                <a:pos x="T2" y="T3"/>
              </a:cxn>
              <a:cxn ang="T10">
                <a:pos x="T4" y="T5"/>
              </a:cxn>
              <a:cxn ang="T11">
                <a:pos x="T6" y="T7"/>
              </a:cxn>
            </a:cxnLst>
            <a:rect l="T12" t="T13" r="T14" b="T15"/>
            <a:pathLst>
              <a:path w="44" h="40">
                <a:moveTo>
                  <a:pt x="0" y="2"/>
                </a:moveTo>
                <a:cubicBezTo>
                  <a:pt x="6" y="3"/>
                  <a:pt x="16" y="0"/>
                  <a:pt x="18" y="6"/>
                </a:cubicBezTo>
                <a:cubicBezTo>
                  <a:pt x="22" y="20"/>
                  <a:pt x="12" y="30"/>
                  <a:pt x="28" y="30"/>
                </a:cubicBezTo>
                <a:lnTo>
                  <a:pt x="44" y="40"/>
                </a:lnTo>
              </a:path>
            </a:pathLst>
          </a:custGeom>
          <a:noFill/>
          <a:ln w="12700">
            <a:solidFill>
              <a:srgbClr val="DD382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644" name="Freeform 288"/>
          <p:cNvSpPr>
            <a:spLocks noChangeAspect="1"/>
          </p:cNvSpPr>
          <p:nvPr/>
        </p:nvSpPr>
        <p:spPr bwMode="auto">
          <a:xfrm rot="-1358470">
            <a:off x="6664325" y="5000625"/>
            <a:ext cx="55563" cy="55563"/>
          </a:xfrm>
          <a:custGeom>
            <a:avLst/>
            <a:gdLst>
              <a:gd name="T0" fmla="*/ 0 w 44"/>
              <a:gd name="T1" fmla="*/ 2147483647 h 40"/>
              <a:gd name="T2" fmla="*/ 2147483647 w 44"/>
              <a:gd name="T3" fmla="*/ 2147483647 h 40"/>
              <a:gd name="T4" fmla="*/ 2147483647 w 44"/>
              <a:gd name="T5" fmla="*/ 2147483647 h 40"/>
              <a:gd name="T6" fmla="*/ 2147483647 w 44"/>
              <a:gd name="T7" fmla="*/ 2147483647 h 40"/>
              <a:gd name="T8" fmla="*/ 0 60000 65536"/>
              <a:gd name="T9" fmla="*/ 0 60000 65536"/>
              <a:gd name="T10" fmla="*/ 0 60000 65536"/>
              <a:gd name="T11" fmla="*/ 0 60000 65536"/>
              <a:gd name="T12" fmla="*/ 0 w 44"/>
              <a:gd name="T13" fmla="*/ 0 h 40"/>
              <a:gd name="T14" fmla="*/ 44 w 44"/>
              <a:gd name="T15" fmla="*/ 40 h 40"/>
            </a:gdLst>
            <a:ahLst/>
            <a:cxnLst>
              <a:cxn ang="T8">
                <a:pos x="T0" y="T1"/>
              </a:cxn>
              <a:cxn ang="T9">
                <a:pos x="T2" y="T3"/>
              </a:cxn>
              <a:cxn ang="T10">
                <a:pos x="T4" y="T5"/>
              </a:cxn>
              <a:cxn ang="T11">
                <a:pos x="T6" y="T7"/>
              </a:cxn>
            </a:cxnLst>
            <a:rect l="T12" t="T13" r="T14" b="T15"/>
            <a:pathLst>
              <a:path w="44" h="40">
                <a:moveTo>
                  <a:pt x="0" y="2"/>
                </a:moveTo>
                <a:cubicBezTo>
                  <a:pt x="6" y="3"/>
                  <a:pt x="16" y="0"/>
                  <a:pt x="18" y="6"/>
                </a:cubicBezTo>
                <a:cubicBezTo>
                  <a:pt x="22" y="20"/>
                  <a:pt x="12" y="30"/>
                  <a:pt x="28" y="30"/>
                </a:cubicBezTo>
                <a:lnTo>
                  <a:pt x="44" y="40"/>
                </a:lnTo>
              </a:path>
            </a:pathLst>
          </a:custGeom>
          <a:noFill/>
          <a:ln w="12700">
            <a:solidFill>
              <a:srgbClr val="DD382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645" name="Oval 289"/>
          <p:cNvSpPr>
            <a:spLocks noChangeAspect="1" noChangeArrowheads="1"/>
          </p:cNvSpPr>
          <p:nvPr/>
        </p:nvSpPr>
        <p:spPr bwMode="auto">
          <a:xfrm>
            <a:off x="7329488" y="5043488"/>
            <a:ext cx="65087" cy="73025"/>
          </a:xfrm>
          <a:prstGeom prst="ellipse">
            <a:avLst/>
          </a:prstGeom>
          <a:solidFill>
            <a:srgbClr val="848B60">
              <a:alpha val="81960"/>
            </a:srgbClr>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46" name="Oval 290"/>
          <p:cNvSpPr>
            <a:spLocks noChangeAspect="1" noChangeArrowheads="1"/>
          </p:cNvSpPr>
          <p:nvPr/>
        </p:nvSpPr>
        <p:spPr bwMode="auto">
          <a:xfrm>
            <a:off x="7373938" y="4976813"/>
            <a:ext cx="65087" cy="73025"/>
          </a:xfrm>
          <a:prstGeom prst="ellipse">
            <a:avLst/>
          </a:prstGeom>
          <a:solidFill>
            <a:srgbClr val="848B60">
              <a:alpha val="81960"/>
            </a:srgbClr>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47" name="Oval 291"/>
          <p:cNvSpPr>
            <a:spLocks noChangeAspect="1" noChangeArrowheads="1"/>
          </p:cNvSpPr>
          <p:nvPr/>
        </p:nvSpPr>
        <p:spPr bwMode="auto">
          <a:xfrm>
            <a:off x="7413625" y="4906963"/>
            <a:ext cx="65088" cy="73025"/>
          </a:xfrm>
          <a:prstGeom prst="ellipse">
            <a:avLst/>
          </a:prstGeom>
          <a:solidFill>
            <a:srgbClr val="848B60">
              <a:alpha val="81960"/>
            </a:srgbClr>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48" name="Oval 292"/>
          <p:cNvSpPr>
            <a:spLocks noChangeAspect="1" noChangeArrowheads="1"/>
          </p:cNvSpPr>
          <p:nvPr/>
        </p:nvSpPr>
        <p:spPr bwMode="auto">
          <a:xfrm>
            <a:off x="7448550" y="4838700"/>
            <a:ext cx="65088" cy="73025"/>
          </a:xfrm>
          <a:prstGeom prst="ellipse">
            <a:avLst/>
          </a:prstGeom>
          <a:solidFill>
            <a:srgbClr val="848B60">
              <a:alpha val="81960"/>
            </a:srgbClr>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49" name="Oval 293"/>
          <p:cNvSpPr>
            <a:spLocks noChangeAspect="1" noChangeArrowheads="1"/>
          </p:cNvSpPr>
          <p:nvPr/>
        </p:nvSpPr>
        <p:spPr bwMode="auto">
          <a:xfrm>
            <a:off x="7515225" y="4689475"/>
            <a:ext cx="65088" cy="73025"/>
          </a:xfrm>
          <a:prstGeom prst="ellipse">
            <a:avLst/>
          </a:prstGeom>
          <a:solidFill>
            <a:srgbClr val="848B60">
              <a:alpha val="81960"/>
            </a:srgbClr>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50" name="Oval 294"/>
          <p:cNvSpPr>
            <a:spLocks noChangeAspect="1" noChangeArrowheads="1"/>
          </p:cNvSpPr>
          <p:nvPr/>
        </p:nvSpPr>
        <p:spPr bwMode="auto">
          <a:xfrm>
            <a:off x="7283450" y="5111750"/>
            <a:ext cx="65088" cy="73025"/>
          </a:xfrm>
          <a:prstGeom prst="ellipse">
            <a:avLst/>
          </a:prstGeom>
          <a:solidFill>
            <a:srgbClr val="848B60">
              <a:alpha val="81960"/>
            </a:srgbClr>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51" name="Oval 295"/>
          <p:cNvSpPr>
            <a:spLocks noChangeAspect="1" noChangeArrowheads="1"/>
          </p:cNvSpPr>
          <p:nvPr/>
        </p:nvSpPr>
        <p:spPr bwMode="auto">
          <a:xfrm>
            <a:off x="7232650" y="5173663"/>
            <a:ext cx="65088" cy="73025"/>
          </a:xfrm>
          <a:prstGeom prst="ellipse">
            <a:avLst/>
          </a:prstGeom>
          <a:solidFill>
            <a:srgbClr val="848B60">
              <a:alpha val="81960"/>
            </a:srgbClr>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52" name="Oval 296"/>
          <p:cNvSpPr>
            <a:spLocks noChangeAspect="1" noChangeArrowheads="1"/>
          </p:cNvSpPr>
          <p:nvPr/>
        </p:nvSpPr>
        <p:spPr bwMode="auto">
          <a:xfrm>
            <a:off x="7540625" y="4619625"/>
            <a:ext cx="65088" cy="73025"/>
          </a:xfrm>
          <a:prstGeom prst="ellipse">
            <a:avLst/>
          </a:prstGeom>
          <a:solidFill>
            <a:srgbClr val="848B60">
              <a:alpha val="81960"/>
            </a:srgbClr>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53" name="Freeform 297"/>
          <p:cNvSpPr>
            <a:spLocks noChangeAspect="1"/>
          </p:cNvSpPr>
          <p:nvPr/>
        </p:nvSpPr>
        <p:spPr bwMode="auto">
          <a:xfrm>
            <a:off x="7521575" y="4803775"/>
            <a:ext cx="53975" cy="55563"/>
          </a:xfrm>
          <a:custGeom>
            <a:avLst/>
            <a:gdLst>
              <a:gd name="T0" fmla="*/ 0 w 44"/>
              <a:gd name="T1" fmla="*/ 2147483647 h 40"/>
              <a:gd name="T2" fmla="*/ 2147483647 w 44"/>
              <a:gd name="T3" fmla="*/ 2147483647 h 40"/>
              <a:gd name="T4" fmla="*/ 2147483647 w 44"/>
              <a:gd name="T5" fmla="*/ 2147483647 h 40"/>
              <a:gd name="T6" fmla="*/ 2147483647 w 44"/>
              <a:gd name="T7" fmla="*/ 2147483647 h 40"/>
              <a:gd name="T8" fmla="*/ 0 60000 65536"/>
              <a:gd name="T9" fmla="*/ 0 60000 65536"/>
              <a:gd name="T10" fmla="*/ 0 60000 65536"/>
              <a:gd name="T11" fmla="*/ 0 60000 65536"/>
              <a:gd name="T12" fmla="*/ 0 w 44"/>
              <a:gd name="T13" fmla="*/ 0 h 40"/>
              <a:gd name="T14" fmla="*/ 44 w 44"/>
              <a:gd name="T15" fmla="*/ 40 h 40"/>
            </a:gdLst>
            <a:ahLst/>
            <a:cxnLst>
              <a:cxn ang="T8">
                <a:pos x="T0" y="T1"/>
              </a:cxn>
              <a:cxn ang="T9">
                <a:pos x="T2" y="T3"/>
              </a:cxn>
              <a:cxn ang="T10">
                <a:pos x="T4" y="T5"/>
              </a:cxn>
              <a:cxn ang="T11">
                <a:pos x="T6" y="T7"/>
              </a:cxn>
            </a:cxnLst>
            <a:rect l="T12" t="T13" r="T14" b="T15"/>
            <a:pathLst>
              <a:path w="44" h="40">
                <a:moveTo>
                  <a:pt x="0" y="2"/>
                </a:moveTo>
                <a:cubicBezTo>
                  <a:pt x="6" y="3"/>
                  <a:pt x="16" y="0"/>
                  <a:pt x="18" y="6"/>
                </a:cubicBezTo>
                <a:cubicBezTo>
                  <a:pt x="22" y="20"/>
                  <a:pt x="12" y="30"/>
                  <a:pt x="28" y="30"/>
                </a:cubicBezTo>
                <a:lnTo>
                  <a:pt x="44" y="40"/>
                </a:lnTo>
              </a:path>
            </a:pathLst>
          </a:custGeom>
          <a:noFill/>
          <a:ln w="12700">
            <a:solidFill>
              <a:srgbClr val="DD382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654" name="Oval 298"/>
          <p:cNvSpPr>
            <a:spLocks noChangeAspect="1" noChangeArrowheads="1"/>
          </p:cNvSpPr>
          <p:nvPr/>
        </p:nvSpPr>
        <p:spPr bwMode="auto">
          <a:xfrm>
            <a:off x="7481888" y="4765675"/>
            <a:ext cx="65087" cy="73025"/>
          </a:xfrm>
          <a:prstGeom prst="ellipse">
            <a:avLst/>
          </a:prstGeom>
          <a:solidFill>
            <a:srgbClr val="848B60">
              <a:alpha val="81960"/>
            </a:srgbClr>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55" name="Freeform 299"/>
          <p:cNvSpPr>
            <a:spLocks noChangeAspect="1"/>
          </p:cNvSpPr>
          <p:nvPr/>
        </p:nvSpPr>
        <p:spPr bwMode="auto">
          <a:xfrm rot="-1358470">
            <a:off x="6688138" y="4860925"/>
            <a:ext cx="55562" cy="55563"/>
          </a:xfrm>
          <a:custGeom>
            <a:avLst/>
            <a:gdLst>
              <a:gd name="T0" fmla="*/ 0 w 44"/>
              <a:gd name="T1" fmla="*/ 2147483647 h 40"/>
              <a:gd name="T2" fmla="*/ 2147483647 w 44"/>
              <a:gd name="T3" fmla="*/ 2147483647 h 40"/>
              <a:gd name="T4" fmla="*/ 2147483647 w 44"/>
              <a:gd name="T5" fmla="*/ 2147483647 h 40"/>
              <a:gd name="T6" fmla="*/ 2147483647 w 44"/>
              <a:gd name="T7" fmla="*/ 2147483647 h 40"/>
              <a:gd name="T8" fmla="*/ 0 60000 65536"/>
              <a:gd name="T9" fmla="*/ 0 60000 65536"/>
              <a:gd name="T10" fmla="*/ 0 60000 65536"/>
              <a:gd name="T11" fmla="*/ 0 60000 65536"/>
              <a:gd name="T12" fmla="*/ 0 w 44"/>
              <a:gd name="T13" fmla="*/ 0 h 40"/>
              <a:gd name="T14" fmla="*/ 44 w 44"/>
              <a:gd name="T15" fmla="*/ 40 h 40"/>
            </a:gdLst>
            <a:ahLst/>
            <a:cxnLst>
              <a:cxn ang="T8">
                <a:pos x="T0" y="T1"/>
              </a:cxn>
              <a:cxn ang="T9">
                <a:pos x="T2" y="T3"/>
              </a:cxn>
              <a:cxn ang="T10">
                <a:pos x="T4" y="T5"/>
              </a:cxn>
              <a:cxn ang="T11">
                <a:pos x="T6" y="T7"/>
              </a:cxn>
            </a:cxnLst>
            <a:rect l="T12" t="T13" r="T14" b="T15"/>
            <a:pathLst>
              <a:path w="44" h="40">
                <a:moveTo>
                  <a:pt x="0" y="2"/>
                </a:moveTo>
                <a:cubicBezTo>
                  <a:pt x="6" y="3"/>
                  <a:pt x="16" y="0"/>
                  <a:pt x="18" y="6"/>
                </a:cubicBezTo>
                <a:cubicBezTo>
                  <a:pt x="22" y="20"/>
                  <a:pt x="12" y="30"/>
                  <a:pt x="28" y="30"/>
                </a:cubicBezTo>
                <a:lnTo>
                  <a:pt x="44" y="40"/>
                </a:lnTo>
              </a:path>
            </a:pathLst>
          </a:custGeom>
          <a:noFill/>
          <a:ln w="12700">
            <a:solidFill>
              <a:srgbClr val="DD382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656" name="Freeform 300"/>
          <p:cNvSpPr>
            <a:spLocks noChangeAspect="1"/>
          </p:cNvSpPr>
          <p:nvPr/>
        </p:nvSpPr>
        <p:spPr bwMode="auto">
          <a:xfrm rot="-1358470">
            <a:off x="6750050" y="4762500"/>
            <a:ext cx="55563" cy="55563"/>
          </a:xfrm>
          <a:custGeom>
            <a:avLst/>
            <a:gdLst>
              <a:gd name="T0" fmla="*/ 0 w 44"/>
              <a:gd name="T1" fmla="*/ 2147483647 h 40"/>
              <a:gd name="T2" fmla="*/ 2147483647 w 44"/>
              <a:gd name="T3" fmla="*/ 2147483647 h 40"/>
              <a:gd name="T4" fmla="*/ 2147483647 w 44"/>
              <a:gd name="T5" fmla="*/ 2147483647 h 40"/>
              <a:gd name="T6" fmla="*/ 2147483647 w 44"/>
              <a:gd name="T7" fmla="*/ 2147483647 h 40"/>
              <a:gd name="T8" fmla="*/ 0 60000 65536"/>
              <a:gd name="T9" fmla="*/ 0 60000 65536"/>
              <a:gd name="T10" fmla="*/ 0 60000 65536"/>
              <a:gd name="T11" fmla="*/ 0 60000 65536"/>
              <a:gd name="T12" fmla="*/ 0 w 44"/>
              <a:gd name="T13" fmla="*/ 0 h 40"/>
              <a:gd name="T14" fmla="*/ 44 w 44"/>
              <a:gd name="T15" fmla="*/ 40 h 40"/>
            </a:gdLst>
            <a:ahLst/>
            <a:cxnLst>
              <a:cxn ang="T8">
                <a:pos x="T0" y="T1"/>
              </a:cxn>
              <a:cxn ang="T9">
                <a:pos x="T2" y="T3"/>
              </a:cxn>
              <a:cxn ang="T10">
                <a:pos x="T4" y="T5"/>
              </a:cxn>
              <a:cxn ang="T11">
                <a:pos x="T6" y="T7"/>
              </a:cxn>
            </a:cxnLst>
            <a:rect l="T12" t="T13" r="T14" b="T15"/>
            <a:pathLst>
              <a:path w="44" h="40">
                <a:moveTo>
                  <a:pt x="0" y="2"/>
                </a:moveTo>
                <a:cubicBezTo>
                  <a:pt x="6" y="3"/>
                  <a:pt x="16" y="0"/>
                  <a:pt x="18" y="6"/>
                </a:cubicBezTo>
                <a:cubicBezTo>
                  <a:pt x="22" y="20"/>
                  <a:pt x="12" y="30"/>
                  <a:pt x="28" y="30"/>
                </a:cubicBezTo>
                <a:lnTo>
                  <a:pt x="44" y="40"/>
                </a:lnTo>
              </a:path>
            </a:pathLst>
          </a:custGeom>
          <a:noFill/>
          <a:ln w="12700">
            <a:solidFill>
              <a:srgbClr val="DD382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657" name="Oval 301"/>
          <p:cNvSpPr>
            <a:spLocks noChangeAspect="1" noChangeArrowheads="1"/>
          </p:cNvSpPr>
          <p:nvPr/>
        </p:nvSpPr>
        <p:spPr bwMode="auto">
          <a:xfrm rot="-7891906">
            <a:off x="6614319" y="4979194"/>
            <a:ext cx="73025" cy="65087"/>
          </a:xfrm>
          <a:prstGeom prst="ellipse">
            <a:avLst/>
          </a:prstGeom>
          <a:solidFill>
            <a:srgbClr val="848B60"/>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58" name="Oval 302"/>
          <p:cNvSpPr>
            <a:spLocks noChangeAspect="1" noChangeArrowheads="1"/>
          </p:cNvSpPr>
          <p:nvPr/>
        </p:nvSpPr>
        <p:spPr bwMode="auto">
          <a:xfrm rot="-7891906">
            <a:off x="6638131" y="4833144"/>
            <a:ext cx="73025" cy="65088"/>
          </a:xfrm>
          <a:prstGeom prst="ellipse">
            <a:avLst/>
          </a:prstGeom>
          <a:solidFill>
            <a:srgbClr val="848B60"/>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59" name="Oval 303"/>
          <p:cNvSpPr>
            <a:spLocks noChangeAspect="1" noChangeArrowheads="1"/>
          </p:cNvSpPr>
          <p:nvPr/>
        </p:nvSpPr>
        <p:spPr bwMode="auto">
          <a:xfrm rot="-7891906">
            <a:off x="6707187" y="4732338"/>
            <a:ext cx="73025" cy="63500"/>
          </a:xfrm>
          <a:prstGeom prst="ellipse">
            <a:avLst/>
          </a:prstGeom>
          <a:solidFill>
            <a:srgbClr val="848B60"/>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p>
            <a:endParaRPr lang="en-GB"/>
          </a:p>
        </p:txBody>
      </p:sp>
      <p:sp>
        <p:nvSpPr>
          <p:cNvPr id="15660" name="Line 305"/>
          <p:cNvSpPr>
            <a:spLocks noChangeShapeType="1"/>
          </p:cNvSpPr>
          <p:nvPr/>
        </p:nvSpPr>
        <p:spPr bwMode="auto">
          <a:xfrm rot="4135323" flipH="1">
            <a:off x="7723981" y="4645819"/>
            <a:ext cx="39688" cy="44450"/>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1" name="Line 306"/>
          <p:cNvSpPr>
            <a:spLocks noChangeShapeType="1"/>
          </p:cNvSpPr>
          <p:nvPr/>
        </p:nvSpPr>
        <p:spPr bwMode="auto">
          <a:xfrm rot="4135323" flipH="1">
            <a:off x="7735888" y="4633913"/>
            <a:ext cx="42862" cy="49212"/>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2" name="Oval 307"/>
          <p:cNvSpPr>
            <a:spLocks noChangeArrowheads="1"/>
          </p:cNvSpPr>
          <p:nvPr/>
        </p:nvSpPr>
        <p:spPr bwMode="auto">
          <a:xfrm rot="5700051">
            <a:off x="7747000" y="4646613"/>
            <a:ext cx="73025"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15663" name="Oval 308"/>
          <p:cNvSpPr>
            <a:spLocks noChangeArrowheads="1"/>
          </p:cNvSpPr>
          <p:nvPr/>
        </p:nvSpPr>
        <p:spPr bwMode="auto">
          <a:xfrm rot="5700051">
            <a:off x="7755731" y="4596607"/>
            <a:ext cx="73025" cy="80962"/>
          </a:xfrm>
          <a:prstGeom prst="ellipse">
            <a:avLst/>
          </a:prstGeom>
          <a:solidFill>
            <a:srgbClr val="B92E30"/>
          </a:solidFill>
          <a:ln w="6350">
            <a:solidFill>
              <a:schemeClr val="tx1"/>
            </a:solidFill>
            <a:round/>
            <a:headEnd/>
            <a:tailEnd/>
          </a:ln>
        </p:spPr>
        <p:txBody>
          <a:bodyPr wrap="none" anchor="ctr"/>
          <a:lstStyle/>
          <a:p>
            <a:endParaRPr lang="en-GB"/>
          </a:p>
        </p:txBody>
      </p:sp>
      <p:sp>
        <p:nvSpPr>
          <p:cNvPr id="15664" name="Oval 309"/>
          <p:cNvSpPr>
            <a:spLocks noChangeAspect="1" noChangeArrowheads="1"/>
          </p:cNvSpPr>
          <p:nvPr/>
        </p:nvSpPr>
        <p:spPr bwMode="auto">
          <a:xfrm rot="5700051">
            <a:off x="7762875" y="4624388"/>
            <a:ext cx="77788" cy="80962"/>
          </a:xfrm>
          <a:prstGeom prst="ellipse">
            <a:avLst/>
          </a:prstGeom>
          <a:solidFill>
            <a:srgbClr val="B92E30"/>
          </a:solidFill>
          <a:ln w="6350">
            <a:solidFill>
              <a:schemeClr val="tx1"/>
            </a:solidFill>
            <a:round/>
            <a:headEnd/>
            <a:tailEnd/>
          </a:ln>
        </p:spPr>
        <p:txBody>
          <a:bodyPr wrap="none" anchor="ctr"/>
          <a:lstStyle/>
          <a:p>
            <a:endParaRPr lang="en-GB"/>
          </a:p>
        </p:txBody>
      </p:sp>
      <p:sp>
        <p:nvSpPr>
          <p:cNvPr id="15665" name="Line 310"/>
          <p:cNvSpPr>
            <a:spLocks noChangeShapeType="1"/>
          </p:cNvSpPr>
          <p:nvPr/>
        </p:nvSpPr>
        <p:spPr bwMode="auto">
          <a:xfrm rot="4135323" flipH="1">
            <a:off x="7594600" y="4962525"/>
            <a:ext cx="39688" cy="46038"/>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6" name="Line 311"/>
          <p:cNvSpPr>
            <a:spLocks noChangeShapeType="1"/>
          </p:cNvSpPr>
          <p:nvPr/>
        </p:nvSpPr>
        <p:spPr bwMode="auto">
          <a:xfrm rot="4135323" flipH="1">
            <a:off x="7605713" y="4951413"/>
            <a:ext cx="42862" cy="49212"/>
          </a:xfrm>
          <a:prstGeom prst="line">
            <a:avLst/>
          </a:prstGeom>
          <a:noFill/>
          <a:ln w="38100">
            <a:solidFill>
              <a:srgbClr val="B92E3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667" name="Oval 312"/>
          <p:cNvSpPr>
            <a:spLocks noChangeArrowheads="1"/>
          </p:cNvSpPr>
          <p:nvPr/>
        </p:nvSpPr>
        <p:spPr bwMode="auto">
          <a:xfrm rot="5700051">
            <a:off x="7617619" y="4964906"/>
            <a:ext cx="73025" cy="80963"/>
          </a:xfrm>
          <a:prstGeom prst="ellipse">
            <a:avLst/>
          </a:prstGeom>
          <a:solidFill>
            <a:srgbClr val="B92E30"/>
          </a:solidFill>
          <a:ln w="6350">
            <a:solidFill>
              <a:schemeClr val="tx1"/>
            </a:solidFill>
            <a:round/>
            <a:headEnd/>
            <a:tailEnd/>
          </a:ln>
        </p:spPr>
        <p:txBody>
          <a:bodyPr wrap="none" anchor="ctr"/>
          <a:lstStyle/>
          <a:p>
            <a:endParaRPr lang="en-GB"/>
          </a:p>
        </p:txBody>
      </p:sp>
      <p:sp>
        <p:nvSpPr>
          <p:cNvPr id="15668" name="Oval 313"/>
          <p:cNvSpPr>
            <a:spLocks noChangeArrowheads="1"/>
          </p:cNvSpPr>
          <p:nvPr/>
        </p:nvSpPr>
        <p:spPr bwMode="auto">
          <a:xfrm rot="5700051">
            <a:off x="7625556" y="4914107"/>
            <a:ext cx="73025" cy="80962"/>
          </a:xfrm>
          <a:prstGeom prst="ellipse">
            <a:avLst/>
          </a:prstGeom>
          <a:solidFill>
            <a:srgbClr val="B92E30"/>
          </a:solidFill>
          <a:ln w="6350">
            <a:solidFill>
              <a:schemeClr val="tx1"/>
            </a:solidFill>
            <a:round/>
            <a:headEnd/>
            <a:tailEnd/>
          </a:ln>
        </p:spPr>
        <p:txBody>
          <a:bodyPr wrap="none" anchor="ctr"/>
          <a:lstStyle/>
          <a:p>
            <a:endParaRPr lang="en-GB"/>
          </a:p>
        </p:txBody>
      </p:sp>
      <p:sp>
        <p:nvSpPr>
          <p:cNvPr id="15669" name="Oval 314"/>
          <p:cNvSpPr>
            <a:spLocks noChangeAspect="1" noChangeArrowheads="1"/>
          </p:cNvSpPr>
          <p:nvPr/>
        </p:nvSpPr>
        <p:spPr bwMode="auto">
          <a:xfrm rot="5700051">
            <a:off x="7633494" y="4941094"/>
            <a:ext cx="77788" cy="82550"/>
          </a:xfrm>
          <a:prstGeom prst="ellipse">
            <a:avLst/>
          </a:prstGeom>
          <a:solidFill>
            <a:srgbClr val="B92E30"/>
          </a:solidFill>
          <a:ln w="6350">
            <a:solidFill>
              <a:schemeClr val="tx1"/>
            </a:solidFill>
            <a:round/>
            <a:headEnd/>
            <a:tailEnd/>
          </a:ln>
        </p:spPr>
        <p:txBody>
          <a:bodyPr wrap="none" anchor="ctr"/>
          <a:lstStyle/>
          <a:p>
            <a:endParaRPr lang="en-GB"/>
          </a:p>
        </p:txBody>
      </p:sp>
      <p:sp>
        <p:nvSpPr>
          <p:cNvPr id="3875131" name="Freeform 315"/>
          <p:cNvSpPr>
            <a:spLocks noChangeAspect="1"/>
          </p:cNvSpPr>
          <p:nvPr/>
        </p:nvSpPr>
        <p:spPr bwMode="auto">
          <a:xfrm>
            <a:off x="2935288" y="3530600"/>
            <a:ext cx="285750" cy="347663"/>
          </a:xfrm>
          <a:custGeom>
            <a:avLst/>
            <a:gdLst/>
            <a:ahLst/>
            <a:cxnLst>
              <a:cxn ang="0">
                <a:pos x="168" y="24"/>
              </a:cxn>
              <a:cxn ang="0">
                <a:pos x="72" y="168"/>
              </a:cxn>
              <a:cxn ang="0">
                <a:pos x="24" y="312"/>
              </a:cxn>
              <a:cxn ang="0">
                <a:pos x="216" y="360"/>
              </a:cxn>
              <a:cxn ang="0">
                <a:pos x="312" y="312"/>
              </a:cxn>
              <a:cxn ang="0">
                <a:pos x="312" y="168"/>
              </a:cxn>
              <a:cxn ang="0">
                <a:pos x="264" y="24"/>
              </a:cxn>
              <a:cxn ang="0">
                <a:pos x="168" y="24"/>
              </a:cxn>
            </a:cxnLst>
            <a:rect l="0" t="0" r="r" b="b"/>
            <a:pathLst>
              <a:path w="328" h="360">
                <a:moveTo>
                  <a:pt x="168" y="24"/>
                </a:moveTo>
                <a:cubicBezTo>
                  <a:pt x="136" y="48"/>
                  <a:pt x="96" y="120"/>
                  <a:pt x="72" y="168"/>
                </a:cubicBezTo>
                <a:cubicBezTo>
                  <a:pt x="48" y="216"/>
                  <a:pt x="0" y="280"/>
                  <a:pt x="24" y="312"/>
                </a:cubicBezTo>
                <a:cubicBezTo>
                  <a:pt x="48" y="344"/>
                  <a:pt x="168" y="360"/>
                  <a:pt x="216" y="360"/>
                </a:cubicBezTo>
                <a:cubicBezTo>
                  <a:pt x="264" y="360"/>
                  <a:pt x="296" y="344"/>
                  <a:pt x="312" y="312"/>
                </a:cubicBezTo>
                <a:cubicBezTo>
                  <a:pt x="328" y="280"/>
                  <a:pt x="320" y="216"/>
                  <a:pt x="312" y="168"/>
                </a:cubicBezTo>
                <a:cubicBezTo>
                  <a:pt x="304" y="120"/>
                  <a:pt x="288" y="48"/>
                  <a:pt x="264" y="24"/>
                </a:cubicBezTo>
                <a:cubicBezTo>
                  <a:pt x="240" y="0"/>
                  <a:pt x="200" y="0"/>
                  <a:pt x="168" y="24"/>
                </a:cubicBezTo>
                <a:close/>
              </a:path>
            </a:pathLst>
          </a:custGeom>
          <a:gradFill rotWithShape="0">
            <a:gsLst>
              <a:gs pos="0">
                <a:srgbClr val="9C763C"/>
              </a:gs>
              <a:gs pos="100000">
                <a:srgbClr val="9C763C">
                  <a:gamma/>
                  <a:shade val="37255"/>
                  <a:invGamma/>
                </a:srgbClr>
              </a:gs>
            </a:gsLst>
            <a:path path="rect">
              <a:fillToRect l="100000" b="100000"/>
            </a:path>
          </a:gradFill>
          <a:ln w="22225" cap="flat" cmpd="sng">
            <a:solidFill>
              <a:srgbClr val="D8C6BC"/>
            </a:solidFill>
            <a:prstDash val="sysDot"/>
            <a:round/>
            <a:headEnd/>
            <a:tailEnd/>
          </a:ln>
          <a:effectLst>
            <a:outerShdw dist="203199" dir="6179810" algn="ctr" rotWithShape="0">
              <a:srgbClr val="786842">
                <a:alpha val="85001"/>
              </a:srgbClr>
            </a:outerShdw>
          </a:effectLst>
        </p:spPr>
        <p:txBody>
          <a:bodyPr wrap="none" anchor="ctr"/>
          <a:lstStyle/>
          <a:p>
            <a:pPr>
              <a:defRPr/>
            </a:pPr>
            <a:endParaRPr lang="en-US"/>
          </a:p>
        </p:txBody>
      </p:sp>
      <p:sp>
        <p:nvSpPr>
          <p:cNvPr id="15671" name="Freeform 316"/>
          <p:cNvSpPr>
            <a:spLocks/>
          </p:cNvSpPr>
          <p:nvPr/>
        </p:nvSpPr>
        <p:spPr bwMode="auto">
          <a:xfrm>
            <a:off x="3149600" y="3833813"/>
            <a:ext cx="49213" cy="968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4A381C"/>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72" name="Freeform 317"/>
          <p:cNvSpPr>
            <a:spLocks/>
          </p:cNvSpPr>
          <p:nvPr/>
        </p:nvSpPr>
        <p:spPr bwMode="auto">
          <a:xfrm>
            <a:off x="3065463" y="3838575"/>
            <a:ext cx="49212" cy="968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4A381C"/>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73" name="Freeform 318"/>
          <p:cNvSpPr>
            <a:spLocks/>
          </p:cNvSpPr>
          <p:nvPr/>
        </p:nvSpPr>
        <p:spPr bwMode="auto">
          <a:xfrm>
            <a:off x="3100388" y="3833813"/>
            <a:ext cx="49212" cy="968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4A381C"/>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74" name="Freeform 319"/>
          <p:cNvSpPr>
            <a:spLocks/>
          </p:cNvSpPr>
          <p:nvPr/>
        </p:nvSpPr>
        <p:spPr bwMode="auto">
          <a:xfrm>
            <a:off x="3027363" y="3852863"/>
            <a:ext cx="49212" cy="968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4A381C"/>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75" name="Freeform 320"/>
          <p:cNvSpPr>
            <a:spLocks/>
          </p:cNvSpPr>
          <p:nvPr/>
        </p:nvSpPr>
        <p:spPr bwMode="auto">
          <a:xfrm>
            <a:off x="3048000" y="3810000"/>
            <a:ext cx="49213" cy="968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4A381C"/>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76" name="Freeform 321"/>
          <p:cNvSpPr>
            <a:spLocks/>
          </p:cNvSpPr>
          <p:nvPr/>
        </p:nvSpPr>
        <p:spPr bwMode="auto">
          <a:xfrm>
            <a:off x="3003550" y="3856038"/>
            <a:ext cx="49213" cy="968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75582D"/>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77" name="Freeform 322"/>
          <p:cNvSpPr>
            <a:spLocks/>
          </p:cNvSpPr>
          <p:nvPr/>
        </p:nvSpPr>
        <p:spPr bwMode="auto">
          <a:xfrm>
            <a:off x="3048000" y="3867150"/>
            <a:ext cx="49213" cy="968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5E4724"/>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78" name="Freeform 323"/>
          <p:cNvSpPr>
            <a:spLocks/>
          </p:cNvSpPr>
          <p:nvPr/>
        </p:nvSpPr>
        <p:spPr bwMode="auto">
          <a:xfrm>
            <a:off x="3106738" y="3862388"/>
            <a:ext cx="49212" cy="968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5E4724"/>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79" name="Freeform 324"/>
          <p:cNvSpPr>
            <a:spLocks/>
          </p:cNvSpPr>
          <p:nvPr/>
        </p:nvSpPr>
        <p:spPr bwMode="auto">
          <a:xfrm>
            <a:off x="3175000" y="3822700"/>
            <a:ext cx="49213" cy="968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5E4724"/>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80" name="Freeform 325"/>
          <p:cNvSpPr>
            <a:spLocks/>
          </p:cNvSpPr>
          <p:nvPr/>
        </p:nvSpPr>
        <p:spPr bwMode="auto">
          <a:xfrm>
            <a:off x="3065463" y="3871913"/>
            <a:ext cx="49212" cy="968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5E4724"/>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81" name="Freeform 326"/>
          <p:cNvSpPr>
            <a:spLocks/>
          </p:cNvSpPr>
          <p:nvPr/>
        </p:nvSpPr>
        <p:spPr bwMode="auto">
          <a:xfrm>
            <a:off x="3146425" y="3873500"/>
            <a:ext cx="49213" cy="968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523E1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82" name="Freeform 327"/>
          <p:cNvSpPr>
            <a:spLocks/>
          </p:cNvSpPr>
          <p:nvPr/>
        </p:nvSpPr>
        <p:spPr bwMode="auto">
          <a:xfrm>
            <a:off x="3005138" y="3810000"/>
            <a:ext cx="49212" cy="968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523E1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83" name="Freeform 328"/>
          <p:cNvSpPr>
            <a:spLocks/>
          </p:cNvSpPr>
          <p:nvPr/>
        </p:nvSpPr>
        <p:spPr bwMode="auto">
          <a:xfrm>
            <a:off x="2965450" y="3832225"/>
            <a:ext cx="49213" cy="968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523E1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84" name="Freeform 329"/>
          <p:cNvSpPr>
            <a:spLocks/>
          </p:cNvSpPr>
          <p:nvPr/>
        </p:nvSpPr>
        <p:spPr bwMode="auto">
          <a:xfrm>
            <a:off x="3182938" y="3865563"/>
            <a:ext cx="49212" cy="968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523E1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85" name="Freeform 330"/>
          <p:cNvSpPr>
            <a:spLocks/>
          </p:cNvSpPr>
          <p:nvPr/>
        </p:nvSpPr>
        <p:spPr bwMode="auto">
          <a:xfrm>
            <a:off x="2928938" y="3817938"/>
            <a:ext cx="49212" cy="968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523E1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86" name="Freeform 331"/>
          <p:cNvSpPr>
            <a:spLocks noChangeAspect="1"/>
          </p:cNvSpPr>
          <p:nvPr/>
        </p:nvSpPr>
        <p:spPr bwMode="auto">
          <a:xfrm>
            <a:off x="3067050" y="3933825"/>
            <a:ext cx="33338"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523E1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87" name="Freeform 332"/>
          <p:cNvSpPr>
            <a:spLocks noChangeAspect="1"/>
          </p:cNvSpPr>
          <p:nvPr/>
        </p:nvSpPr>
        <p:spPr bwMode="auto">
          <a:xfrm>
            <a:off x="3136900" y="3900488"/>
            <a:ext cx="33338"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523E1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88" name="Freeform 333"/>
          <p:cNvSpPr>
            <a:spLocks noChangeAspect="1"/>
          </p:cNvSpPr>
          <p:nvPr/>
        </p:nvSpPr>
        <p:spPr bwMode="auto">
          <a:xfrm>
            <a:off x="3017838" y="3903663"/>
            <a:ext cx="34925"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89" name="Freeform 334"/>
          <p:cNvSpPr>
            <a:spLocks noChangeAspect="1"/>
          </p:cNvSpPr>
          <p:nvPr/>
        </p:nvSpPr>
        <p:spPr bwMode="auto">
          <a:xfrm>
            <a:off x="3111500" y="3917950"/>
            <a:ext cx="33338"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90" name="Freeform 335"/>
          <p:cNvSpPr>
            <a:spLocks noChangeAspect="1"/>
          </p:cNvSpPr>
          <p:nvPr/>
        </p:nvSpPr>
        <p:spPr bwMode="auto">
          <a:xfrm>
            <a:off x="3094038" y="3900488"/>
            <a:ext cx="34925"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91" name="Freeform 336"/>
          <p:cNvSpPr>
            <a:spLocks noChangeAspect="1"/>
          </p:cNvSpPr>
          <p:nvPr/>
        </p:nvSpPr>
        <p:spPr bwMode="auto">
          <a:xfrm>
            <a:off x="2979738" y="3878263"/>
            <a:ext cx="34925"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92" name="Freeform 337"/>
          <p:cNvSpPr>
            <a:spLocks noChangeAspect="1"/>
          </p:cNvSpPr>
          <p:nvPr/>
        </p:nvSpPr>
        <p:spPr bwMode="auto">
          <a:xfrm>
            <a:off x="3090863" y="3941763"/>
            <a:ext cx="33337"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93" name="Freeform 338"/>
          <p:cNvSpPr>
            <a:spLocks noChangeAspect="1"/>
          </p:cNvSpPr>
          <p:nvPr/>
        </p:nvSpPr>
        <p:spPr bwMode="auto">
          <a:xfrm>
            <a:off x="2997200" y="3914775"/>
            <a:ext cx="33338"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4A381C"/>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94" name="Freeform 339"/>
          <p:cNvSpPr>
            <a:spLocks noChangeAspect="1"/>
          </p:cNvSpPr>
          <p:nvPr/>
        </p:nvSpPr>
        <p:spPr bwMode="auto">
          <a:xfrm>
            <a:off x="3040063" y="3911600"/>
            <a:ext cx="33337"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4A381C"/>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95" name="Freeform 340"/>
          <p:cNvSpPr>
            <a:spLocks noChangeAspect="1"/>
          </p:cNvSpPr>
          <p:nvPr/>
        </p:nvSpPr>
        <p:spPr bwMode="auto">
          <a:xfrm>
            <a:off x="3132138" y="3932238"/>
            <a:ext cx="34925"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4A381C"/>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96" name="Freeform 341"/>
          <p:cNvSpPr>
            <a:spLocks noChangeAspect="1"/>
          </p:cNvSpPr>
          <p:nvPr/>
        </p:nvSpPr>
        <p:spPr bwMode="auto">
          <a:xfrm>
            <a:off x="3162300" y="3908425"/>
            <a:ext cx="33338"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72562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97" name="Freeform 342"/>
          <p:cNvSpPr>
            <a:spLocks noChangeAspect="1"/>
          </p:cNvSpPr>
          <p:nvPr/>
        </p:nvSpPr>
        <p:spPr bwMode="auto">
          <a:xfrm>
            <a:off x="2979738" y="3871913"/>
            <a:ext cx="34925"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523E1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98" name="Freeform 343"/>
          <p:cNvSpPr>
            <a:spLocks noChangeAspect="1"/>
          </p:cNvSpPr>
          <p:nvPr/>
        </p:nvSpPr>
        <p:spPr bwMode="auto">
          <a:xfrm>
            <a:off x="2938463" y="3871913"/>
            <a:ext cx="33337"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699" name="Freeform 344"/>
          <p:cNvSpPr>
            <a:spLocks noChangeAspect="1"/>
          </p:cNvSpPr>
          <p:nvPr/>
        </p:nvSpPr>
        <p:spPr bwMode="auto">
          <a:xfrm>
            <a:off x="2946400" y="3843338"/>
            <a:ext cx="33338"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523E1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00" name="Freeform 345"/>
          <p:cNvSpPr>
            <a:spLocks noChangeAspect="1"/>
          </p:cNvSpPr>
          <p:nvPr/>
        </p:nvSpPr>
        <p:spPr bwMode="auto">
          <a:xfrm>
            <a:off x="2903538" y="3843338"/>
            <a:ext cx="34925"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01" name="Freeform 346"/>
          <p:cNvSpPr>
            <a:spLocks noChangeAspect="1"/>
          </p:cNvSpPr>
          <p:nvPr/>
        </p:nvSpPr>
        <p:spPr bwMode="auto">
          <a:xfrm>
            <a:off x="2908300" y="3803650"/>
            <a:ext cx="33338"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523E1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02" name="Freeform 347"/>
          <p:cNvSpPr>
            <a:spLocks noChangeAspect="1"/>
          </p:cNvSpPr>
          <p:nvPr/>
        </p:nvSpPr>
        <p:spPr bwMode="auto">
          <a:xfrm>
            <a:off x="2921000" y="3859213"/>
            <a:ext cx="33338"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523E1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03" name="Freeform 348"/>
          <p:cNvSpPr>
            <a:spLocks noChangeAspect="1"/>
          </p:cNvSpPr>
          <p:nvPr/>
        </p:nvSpPr>
        <p:spPr bwMode="auto">
          <a:xfrm>
            <a:off x="2959100" y="3895725"/>
            <a:ext cx="33338"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523E1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04" name="Freeform 349"/>
          <p:cNvSpPr>
            <a:spLocks noChangeAspect="1"/>
          </p:cNvSpPr>
          <p:nvPr/>
        </p:nvSpPr>
        <p:spPr bwMode="auto">
          <a:xfrm>
            <a:off x="3217863" y="3810000"/>
            <a:ext cx="33337"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523E1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05" name="Freeform 350"/>
          <p:cNvSpPr>
            <a:spLocks noChangeAspect="1"/>
          </p:cNvSpPr>
          <p:nvPr/>
        </p:nvSpPr>
        <p:spPr bwMode="auto">
          <a:xfrm>
            <a:off x="3213100" y="3846513"/>
            <a:ext cx="33338"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523E1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06" name="Freeform 351"/>
          <p:cNvSpPr>
            <a:spLocks noChangeAspect="1"/>
          </p:cNvSpPr>
          <p:nvPr/>
        </p:nvSpPr>
        <p:spPr bwMode="auto">
          <a:xfrm>
            <a:off x="3225800" y="3952875"/>
            <a:ext cx="20638"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07" name="Freeform 352"/>
          <p:cNvSpPr>
            <a:spLocks noChangeAspect="1"/>
          </p:cNvSpPr>
          <p:nvPr/>
        </p:nvSpPr>
        <p:spPr bwMode="auto">
          <a:xfrm>
            <a:off x="3251200" y="3886200"/>
            <a:ext cx="20638"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08" name="Freeform 353"/>
          <p:cNvSpPr>
            <a:spLocks noChangeAspect="1"/>
          </p:cNvSpPr>
          <p:nvPr/>
        </p:nvSpPr>
        <p:spPr bwMode="auto">
          <a:xfrm>
            <a:off x="3276600" y="3929063"/>
            <a:ext cx="20638"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09" name="Freeform 354"/>
          <p:cNvSpPr>
            <a:spLocks noChangeAspect="1"/>
          </p:cNvSpPr>
          <p:nvPr/>
        </p:nvSpPr>
        <p:spPr bwMode="auto">
          <a:xfrm>
            <a:off x="2849563" y="3857625"/>
            <a:ext cx="20637"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10" name="Freeform 355"/>
          <p:cNvSpPr>
            <a:spLocks noChangeAspect="1"/>
          </p:cNvSpPr>
          <p:nvPr/>
        </p:nvSpPr>
        <p:spPr bwMode="auto">
          <a:xfrm>
            <a:off x="2890838" y="3916363"/>
            <a:ext cx="22225"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11" name="Freeform 356"/>
          <p:cNvSpPr>
            <a:spLocks noChangeAspect="1"/>
          </p:cNvSpPr>
          <p:nvPr/>
        </p:nvSpPr>
        <p:spPr bwMode="auto">
          <a:xfrm>
            <a:off x="2933700" y="3975100"/>
            <a:ext cx="20638"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12" name="Freeform 357"/>
          <p:cNvSpPr>
            <a:spLocks noChangeAspect="1"/>
          </p:cNvSpPr>
          <p:nvPr/>
        </p:nvSpPr>
        <p:spPr bwMode="auto">
          <a:xfrm>
            <a:off x="2979738" y="4019550"/>
            <a:ext cx="22225"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13" name="Freeform 358"/>
          <p:cNvSpPr>
            <a:spLocks noChangeAspect="1"/>
          </p:cNvSpPr>
          <p:nvPr/>
        </p:nvSpPr>
        <p:spPr bwMode="auto">
          <a:xfrm>
            <a:off x="3048000" y="4038600"/>
            <a:ext cx="20638"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14" name="Freeform 359"/>
          <p:cNvSpPr>
            <a:spLocks noChangeAspect="1"/>
          </p:cNvSpPr>
          <p:nvPr/>
        </p:nvSpPr>
        <p:spPr bwMode="auto">
          <a:xfrm>
            <a:off x="3116263" y="4038600"/>
            <a:ext cx="20637"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15" name="Freeform 360"/>
          <p:cNvSpPr>
            <a:spLocks noChangeAspect="1"/>
          </p:cNvSpPr>
          <p:nvPr/>
        </p:nvSpPr>
        <p:spPr bwMode="auto">
          <a:xfrm>
            <a:off x="3182938" y="4030663"/>
            <a:ext cx="22225"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16" name="Freeform 361"/>
          <p:cNvSpPr>
            <a:spLocks noChangeAspect="1"/>
          </p:cNvSpPr>
          <p:nvPr/>
        </p:nvSpPr>
        <p:spPr bwMode="auto">
          <a:xfrm>
            <a:off x="3251200" y="4006850"/>
            <a:ext cx="20638"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17" name="Freeform 362"/>
          <p:cNvSpPr>
            <a:spLocks noChangeAspect="1"/>
          </p:cNvSpPr>
          <p:nvPr/>
        </p:nvSpPr>
        <p:spPr bwMode="auto">
          <a:xfrm>
            <a:off x="3319463" y="3886200"/>
            <a:ext cx="20637"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18" name="Freeform 363"/>
          <p:cNvSpPr>
            <a:spLocks noChangeAspect="1"/>
          </p:cNvSpPr>
          <p:nvPr/>
        </p:nvSpPr>
        <p:spPr bwMode="auto">
          <a:xfrm>
            <a:off x="3297238" y="3992563"/>
            <a:ext cx="22225"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19" name="Freeform 364"/>
          <p:cNvSpPr>
            <a:spLocks noChangeAspect="1"/>
          </p:cNvSpPr>
          <p:nvPr/>
        </p:nvSpPr>
        <p:spPr bwMode="auto">
          <a:xfrm>
            <a:off x="2844800" y="3921125"/>
            <a:ext cx="20638"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20" name="Freeform 365"/>
          <p:cNvSpPr>
            <a:spLocks noChangeAspect="1"/>
          </p:cNvSpPr>
          <p:nvPr/>
        </p:nvSpPr>
        <p:spPr bwMode="auto">
          <a:xfrm>
            <a:off x="2882900" y="3973513"/>
            <a:ext cx="20638"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21" name="Freeform 366"/>
          <p:cNvSpPr>
            <a:spLocks noChangeAspect="1"/>
          </p:cNvSpPr>
          <p:nvPr/>
        </p:nvSpPr>
        <p:spPr bwMode="auto">
          <a:xfrm>
            <a:off x="2921000" y="4025900"/>
            <a:ext cx="20638"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22" name="Freeform 367"/>
          <p:cNvSpPr>
            <a:spLocks noChangeAspect="1"/>
          </p:cNvSpPr>
          <p:nvPr/>
        </p:nvSpPr>
        <p:spPr bwMode="auto">
          <a:xfrm>
            <a:off x="3048000" y="3992563"/>
            <a:ext cx="20638"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23" name="Freeform 368"/>
          <p:cNvSpPr>
            <a:spLocks noChangeAspect="1"/>
          </p:cNvSpPr>
          <p:nvPr/>
        </p:nvSpPr>
        <p:spPr bwMode="auto">
          <a:xfrm>
            <a:off x="3116263" y="3992563"/>
            <a:ext cx="20637"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24" name="Freeform 369"/>
          <p:cNvSpPr>
            <a:spLocks noChangeAspect="1"/>
          </p:cNvSpPr>
          <p:nvPr/>
        </p:nvSpPr>
        <p:spPr bwMode="auto">
          <a:xfrm>
            <a:off x="3182938" y="3992563"/>
            <a:ext cx="22225"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25" name="Freeform 370"/>
          <p:cNvSpPr>
            <a:spLocks noChangeAspect="1"/>
          </p:cNvSpPr>
          <p:nvPr/>
        </p:nvSpPr>
        <p:spPr bwMode="auto">
          <a:xfrm>
            <a:off x="2979738" y="3962400"/>
            <a:ext cx="22225"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26" name="Freeform 371"/>
          <p:cNvSpPr>
            <a:spLocks noChangeAspect="1"/>
          </p:cNvSpPr>
          <p:nvPr/>
        </p:nvSpPr>
        <p:spPr bwMode="auto">
          <a:xfrm>
            <a:off x="3230563" y="3916363"/>
            <a:ext cx="20637"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27" name="Freeform 372"/>
          <p:cNvSpPr>
            <a:spLocks noChangeAspect="1"/>
          </p:cNvSpPr>
          <p:nvPr/>
        </p:nvSpPr>
        <p:spPr bwMode="auto">
          <a:xfrm>
            <a:off x="3005138" y="3992563"/>
            <a:ext cx="22225"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28" name="Freeform 373"/>
          <p:cNvSpPr>
            <a:spLocks noChangeAspect="1"/>
          </p:cNvSpPr>
          <p:nvPr/>
        </p:nvSpPr>
        <p:spPr bwMode="auto">
          <a:xfrm>
            <a:off x="3094038" y="4024313"/>
            <a:ext cx="22225"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29" name="Freeform 374"/>
          <p:cNvSpPr>
            <a:spLocks noChangeAspect="1"/>
          </p:cNvSpPr>
          <p:nvPr/>
        </p:nvSpPr>
        <p:spPr bwMode="auto">
          <a:xfrm>
            <a:off x="3116263" y="3916363"/>
            <a:ext cx="20637"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30" name="Freeform 375"/>
          <p:cNvSpPr>
            <a:spLocks noChangeAspect="1"/>
          </p:cNvSpPr>
          <p:nvPr/>
        </p:nvSpPr>
        <p:spPr bwMode="auto">
          <a:xfrm>
            <a:off x="3048000" y="3952875"/>
            <a:ext cx="20638"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31" name="Freeform 376"/>
          <p:cNvSpPr>
            <a:spLocks noChangeAspect="1"/>
          </p:cNvSpPr>
          <p:nvPr/>
        </p:nvSpPr>
        <p:spPr bwMode="auto">
          <a:xfrm>
            <a:off x="2979738" y="3916363"/>
            <a:ext cx="22225"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32" name="Freeform 377"/>
          <p:cNvSpPr>
            <a:spLocks noChangeAspect="1"/>
          </p:cNvSpPr>
          <p:nvPr/>
        </p:nvSpPr>
        <p:spPr bwMode="auto">
          <a:xfrm>
            <a:off x="3027363" y="3916363"/>
            <a:ext cx="20637"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33" name="Freeform 378"/>
          <p:cNvSpPr>
            <a:spLocks noChangeAspect="1"/>
          </p:cNvSpPr>
          <p:nvPr/>
        </p:nvSpPr>
        <p:spPr bwMode="auto">
          <a:xfrm>
            <a:off x="3017838" y="3921125"/>
            <a:ext cx="22225"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34" name="Freeform 379"/>
          <p:cNvSpPr>
            <a:spLocks noChangeAspect="1"/>
          </p:cNvSpPr>
          <p:nvPr/>
        </p:nvSpPr>
        <p:spPr bwMode="auto">
          <a:xfrm>
            <a:off x="3030538" y="3935413"/>
            <a:ext cx="22225"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35" name="Freeform 380"/>
          <p:cNvSpPr>
            <a:spLocks noChangeAspect="1"/>
          </p:cNvSpPr>
          <p:nvPr/>
        </p:nvSpPr>
        <p:spPr bwMode="auto">
          <a:xfrm>
            <a:off x="3162300" y="3949700"/>
            <a:ext cx="20638"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36" name="Freeform 381"/>
          <p:cNvSpPr>
            <a:spLocks noChangeAspect="1"/>
          </p:cNvSpPr>
          <p:nvPr/>
        </p:nvSpPr>
        <p:spPr bwMode="auto">
          <a:xfrm>
            <a:off x="3136900" y="3963988"/>
            <a:ext cx="20638"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37" name="Freeform 382"/>
          <p:cNvSpPr>
            <a:spLocks noChangeAspect="1"/>
          </p:cNvSpPr>
          <p:nvPr/>
        </p:nvSpPr>
        <p:spPr bwMode="auto">
          <a:xfrm>
            <a:off x="2992438" y="3938588"/>
            <a:ext cx="22225"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38" name="Freeform 383"/>
          <p:cNvSpPr>
            <a:spLocks noChangeAspect="1"/>
          </p:cNvSpPr>
          <p:nvPr/>
        </p:nvSpPr>
        <p:spPr bwMode="auto">
          <a:xfrm>
            <a:off x="3048000" y="3932238"/>
            <a:ext cx="20638"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39" name="Freeform 384"/>
          <p:cNvSpPr>
            <a:spLocks noChangeAspect="1"/>
          </p:cNvSpPr>
          <p:nvPr/>
        </p:nvSpPr>
        <p:spPr bwMode="auto">
          <a:xfrm>
            <a:off x="3154363" y="4054475"/>
            <a:ext cx="20637"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40" name="Freeform 385"/>
          <p:cNvSpPr>
            <a:spLocks noChangeAspect="1"/>
          </p:cNvSpPr>
          <p:nvPr/>
        </p:nvSpPr>
        <p:spPr bwMode="auto">
          <a:xfrm>
            <a:off x="3060700" y="4083050"/>
            <a:ext cx="20638"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41" name="Freeform 386"/>
          <p:cNvSpPr>
            <a:spLocks noChangeAspect="1"/>
          </p:cNvSpPr>
          <p:nvPr/>
        </p:nvSpPr>
        <p:spPr bwMode="auto">
          <a:xfrm>
            <a:off x="3005138" y="4083050"/>
            <a:ext cx="12700" cy="2698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42" name="Freeform 387"/>
          <p:cNvSpPr>
            <a:spLocks noChangeAspect="1"/>
          </p:cNvSpPr>
          <p:nvPr/>
        </p:nvSpPr>
        <p:spPr bwMode="auto">
          <a:xfrm>
            <a:off x="3103563" y="4083050"/>
            <a:ext cx="12700" cy="2698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43" name="Freeform 388"/>
          <p:cNvSpPr>
            <a:spLocks noChangeAspect="1"/>
          </p:cNvSpPr>
          <p:nvPr/>
        </p:nvSpPr>
        <p:spPr bwMode="auto">
          <a:xfrm>
            <a:off x="3238500" y="4083050"/>
            <a:ext cx="12700" cy="2698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44" name="Freeform 389"/>
          <p:cNvSpPr>
            <a:spLocks noChangeAspect="1"/>
          </p:cNvSpPr>
          <p:nvPr/>
        </p:nvSpPr>
        <p:spPr bwMode="auto">
          <a:xfrm>
            <a:off x="3284538" y="4073525"/>
            <a:ext cx="12700" cy="2698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45" name="Freeform 390"/>
          <p:cNvSpPr>
            <a:spLocks noChangeAspect="1"/>
          </p:cNvSpPr>
          <p:nvPr/>
        </p:nvSpPr>
        <p:spPr bwMode="auto">
          <a:xfrm>
            <a:off x="3144838" y="4114800"/>
            <a:ext cx="12700" cy="2698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46" name="Freeform 391"/>
          <p:cNvSpPr>
            <a:spLocks noChangeAspect="1"/>
          </p:cNvSpPr>
          <p:nvPr/>
        </p:nvSpPr>
        <p:spPr bwMode="auto">
          <a:xfrm>
            <a:off x="2844800" y="3825875"/>
            <a:ext cx="12700" cy="2698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47" name="Freeform 392"/>
          <p:cNvSpPr>
            <a:spLocks noChangeAspect="1"/>
          </p:cNvSpPr>
          <p:nvPr/>
        </p:nvSpPr>
        <p:spPr bwMode="auto">
          <a:xfrm>
            <a:off x="2874963" y="3811588"/>
            <a:ext cx="12700" cy="2698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48" name="Freeform 393"/>
          <p:cNvSpPr>
            <a:spLocks noChangeAspect="1"/>
          </p:cNvSpPr>
          <p:nvPr/>
        </p:nvSpPr>
        <p:spPr bwMode="auto">
          <a:xfrm>
            <a:off x="2938463" y="3935413"/>
            <a:ext cx="12700" cy="2698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49" name="Freeform 394"/>
          <p:cNvSpPr>
            <a:spLocks noChangeAspect="1"/>
          </p:cNvSpPr>
          <p:nvPr/>
        </p:nvSpPr>
        <p:spPr bwMode="auto">
          <a:xfrm>
            <a:off x="2967038" y="4087813"/>
            <a:ext cx="12700" cy="2698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50" name="Freeform 395"/>
          <p:cNvSpPr>
            <a:spLocks noChangeAspect="1"/>
          </p:cNvSpPr>
          <p:nvPr/>
        </p:nvSpPr>
        <p:spPr bwMode="auto">
          <a:xfrm>
            <a:off x="3035300" y="4114800"/>
            <a:ext cx="12700" cy="2698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51" name="Freeform 396"/>
          <p:cNvSpPr>
            <a:spLocks noChangeAspect="1"/>
          </p:cNvSpPr>
          <p:nvPr/>
        </p:nvSpPr>
        <p:spPr bwMode="auto">
          <a:xfrm>
            <a:off x="3195638" y="4114800"/>
            <a:ext cx="12700" cy="2698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52" name="Freeform 397"/>
          <p:cNvSpPr>
            <a:spLocks noChangeAspect="1"/>
          </p:cNvSpPr>
          <p:nvPr/>
        </p:nvSpPr>
        <p:spPr bwMode="auto">
          <a:xfrm>
            <a:off x="3116263" y="4119563"/>
            <a:ext cx="12700" cy="2698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53" name="Freeform 398"/>
          <p:cNvSpPr>
            <a:spLocks noChangeAspect="1"/>
          </p:cNvSpPr>
          <p:nvPr/>
        </p:nvSpPr>
        <p:spPr bwMode="auto">
          <a:xfrm>
            <a:off x="3182938" y="3881438"/>
            <a:ext cx="34925"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72562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54" name="Freeform 399"/>
          <p:cNvSpPr>
            <a:spLocks noChangeAspect="1"/>
          </p:cNvSpPr>
          <p:nvPr/>
        </p:nvSpPr>
        <p:spPr bwMode="auto">
          <a:xfrm>
            <a:off x="3157538" y="3873500"/>
            <a:ext cx="34925"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72562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55" name="Freeform 400"/>
          <p:cNvSpPr>
            <a:spLocks noChangeAspect="1"/>
          </p:cNvSpPr>
          <p:nvPr/>
        </p:nvSpPr>
        <p:spPr bwMode="auto">
          <a:xfrm>
            <a:off x="2971800" y="3865563"/>
            <a:ext cx="33338"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72562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56" name="Freeform 401"/>
          <p:cNvSpPr>
            <a:spLocks noChangeAspect="1"/>
          </p:cNvSpPr>
          <p:nvPr/>
        </p:nvSpPr>
        <p:spPr bwMode="auto">
          <a:xfrm>
            <a:off x="2946400" y="3819525"/>
            <a:ext cx="33338"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72562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57" name="Freeform 402"/>
          <p:cNvSpPr>
            <a:spLocks noChangeAspect="1"/>
          </p:cNvSpPr>
          <p:nvPr/>
        </p:nvSpPr>
        <p:spPr bwMode="auto">
          <a:xfrm>
            <a:off x="3027363" y="3827463"/>
            <a:ext cx="33337"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72562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58" name="Freeform 403"/>
          <p:cNvSpPr>
            <a:spLocks noChangeAspect="1"/>
          </p:cNvSpPr>
          <p:nvPr/>
        </p:nvSpPr>
        <p:spPr bwMode="auto">
          <a:xfrm>
            <a:off x="3065463" y="3835400"/>
            <a:ext cx="33337"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72562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59" name="Freeform 404"/>
          <p:cNvSpPr>
            <a:spLocks noChangeAspect="1"/>
          </p:cNvSpPr>
          <p:nvPr/>
        </p:nvSpPr>
        <p:spPr bwMode="auto">
          <a:xfrm>
            <a:off x="3103563" y="3843338"/>
            <a:ext cx="33337"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72562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60" name="Freeform 405"/>
          <p:cNvSpPr>
            <a:spLocks noChangeAspect="1"/>
          </p:cNvSpPr>
          <p:nvPr/>
        </p:nvSpPr>
        <p:spPr bwMode="auto">
          <a:xfrm>
            <a:off x="3141663" y="3829050"/>
            <a:ext cx="33337"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72562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61" name="Freeform 406"/>
          <p:cNvSpPr>
            <a:spLocks noChangeAspect="1"/>
          </p:cNvSpPr>
          <p:nvPr/>
        </p:nvSpPr>
        <p:spPr bwMode="auto">
          <a:xfrm>
            <a:off x="3141663" y="3889375"/>
            <a:ext cx="33337"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72562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62" name="Freeform 407"/>
          <p:cNvSpPr>
            <a:spLocks noChangeAspect="1"/>
          </p:cNvSpPr>
          <p:nvPr/>
        </p:nvSpPr>
        <p:spPr bwMode="auto">
          <a:xfrm>
            <a:off x="2913063" y="3871913"/>
            <a:ext cx="33337" cy="73025"/>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72562B"/>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63" name="Freeform 408"/>
          <p:cNvSpPr>
            <a:spLocks noChangeAspect="1"/>
          </p:cNvSpPr>
          <p:nvPr/>
        </p:nvSpPr>
        <p:spPr bwMode="auto">
          <a:xfrm>
            <a:off x="3289300" y="3840163"/>
            <a:ext cx="20638"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64" name="Freeform 409"/>
          <p:cNvSpPr>
            <a:spLocks noChangeAspect="1"/>
          </p:cNvSpPr>
          <p:nvPr/>
        </p:nvSpPr>
        <p:spPr bwMode="auto">
          <a:xfrm>
            <a:off x="3365500" y="3916363"/>
            <a:ext cx="20638"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65" name="Freeform 410"/>
          <p:cNvSpPr>
            <a:spLocks noChangeAspect="1"/>
          </p:cNvSpPr>
          <p:nvPr/>
        </p:nvSpPr>
        <p:spPr bwMode="auto">
          <a:xfrm>
            <a:off x="2979738" y="3840163"/>
            <a:ext cx="22225"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66" name="Freeform 411"/>
          <p:cNvSpPr>
            <a:spLocks noChangeAspect="1"/>
          </p:cNvSpPr>
          <p:nvPr/>
        </p:nvSpPr>
        <p:spPr bwMode="auto">
          <a:xfrm>
            <a:off x="3055938" y="3840163"/>
            <a:ext cx="22225"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67" name="Freeform 412"/>
          <p:cNvSpPr>
            <a:spLocks noChangeAspect="1"/>
          </p:cNvSpPr>
          <p:nvPr/>
        </p:nvSpPr>
        <p:spPr bwMode="auto">
          <a:xfrm>
            <a:off x="2979738" y="3886200"/>
            <a:ext cx="22225"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68" name="Freeform 413"/>
          <p:cNvSpPr>
            <a:spLocks noChangeAspect="1"/>
          </p:cNvSpPr>
          <p:nvPr/>
        </p:nvSpPr>
        <p:spPr bwMode="auto">
          <a:xfrm>
            <a:off x="3055938" y="3886200"/>
            <a:ext cx="22225"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69" name="Freeform 414"/>
          <p:cNvSpPr>
            <a:spLocks noChangeAspect="1"/>
          </p:cNvSpPr>
          <p:nvPr/>
        </p:nvSpPr>
        <p:spPr bwMode="auto">
          <a:xfrm>
            <a:off x="3017838" y="3932238"/>
            <a:ext cx="22225"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70" name="Freeform 415"/>
          <p:cNvSpPr>
            <a:spLocks noChangeAspect="1"/>
          </p:cNvSpPr>
          <p:nvPr/>
        </p:nvSpPr>
        <p:spPr bwMode="auto">
          <a:xfrm>
            <a:off x="3094038" y="3932238"/>
            <a:ext cx="22225"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71" name="Freeform 416"/>
          <p:cNvSpPr>
            <a:spLocks noChangeAspect="1"/>
          </p:cNvSpPr>
          <p:nvPr/>
        </p:nvSpPr>
        <p:spPr bwMode="auto">
          <a:xfrm>
            <a:off x="3048000" y="3992563"/>
            <a:ext cx="20638"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72" name="Freeform 417"/>
          <p:cNvSpPr>
            <a:spLocks noChangeAspect="1"/>
          </p:cNvSpPr>
          <p:nvPr/>
        </p:nvSpPr>
        <p:spPr bwMode="auto">
          <a:xfrm>
            <a:off x="3124200" y="3992563"/>
            <a:ext cx="20638"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73" name="Freeform 418"/>
          <p:cNvSpPr>
            <a:spLocks noChangeAspect="1"/>
          </p:cNvSpPr>
          <p:nvPr/>
        </p:nvSpPr>
        <p:spPr bwMode="auto">
          <a:xfrm>
            <a:off x="2913063" y="3962400"/>
            <a:ext cx="20637"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74" name="Freeform 419"/>
          <p:cNvSpPr>
            <a:spLocks noChangeAspect="1"/>
          </p:cNvSpPr>
          <p:nvPr/>
        </p:nvSpPr>
        <p:spPr bwMode="auto">
          <a:xfrm>
            <a:off x="2989263" y="3962400"/>
            <a:ext cx="20637"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75" name="Freeform 420"/>
          <p:cNvSpPr>
            <a:spLocks noChangeAspect="1"/>
          </p:cNvSpPr>
          <p:nvPr/>
        </p:nvSpPr>
        <p:spPr bwMode="auto">
          <a:xfrm>
            <a:off x="3082925" y="3751263"/>
            <a:ext cx="61913" cy="182562"/>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222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776" name="Freeform 421"/>
          <p:cNvSpPr>
            <a:spLocks noChangeAspect="1"/>
          </p:cNvSpPr>
          <p:nvPr/>
        </p:nvSpPr>
        <p:spPr bwMode="auto">
          <a:xfrm>
            <a:off x="3213100" y="3867150"/>
            <a:ext cx="20638"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77" name="Freeform 422"/>
          <p:cNvSpPr>
            <a:spLocks noChangeAspect="1"/>
          </p:cNvSpPr>
          <p:nvPr/>
        </p:nvSpPr>
        <p:spPr bwMode="auto">
          <a:xfrm>
            <a:off x="3203575" y="3811588"/>
            <a:ext cx="20638"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78" name="Freeform 423"/>
          <p:cNvSpPr>
            <a:spLocks noChangeAspect="1"/>
          </p:cNvSpPr>
          <p:nvPr/>
        </p:nvSpPr>
        <p:spPr bwMode="auto">
          <a:xfrm>
            <a:off x="3219450" y="3798888"/>
            <a:ext cx="20638"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79" name="Freeform 424"/>
          <p:cNvSpPr>
            <a:spLocks noChangeAspect="1"/>
          </p:cNvSpPr>
          <p:nvPr/>
        </p:nvSpPr>
        <p:spPr bwMode="auto">
          <a:xfrm>
            <a:off x="3206750" y="3795713"/>
            <a:ext cx="20638"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80" name="Freeform 425"/>
          <p:cNvSpPr>
            <a:spLocks noChangeAspect="1"/>
          </p:cNvSpPr>
          <p:nvPr/>
        </p:nvSpPr>
        <p:spPr bwMode="auto">
          <a:xfrm>
            <a:off x="3244850" y="3802063"/>
            <a:ext cx="20638"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81" name="Freeform 426"/>
          <p:cNvSpPr>
            <a:spLocks noChangeAspect="1"/>
          </p:cNvSpPr>
          <p:nvPr/>
        </p:nvSpPr>
        <p:spPr bwMode="auto">
          <a:xfrm>
            <a:off x="3251200" y="3840163"/>
            <a:ext cx="20638"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82" name="Freeform 427"/>
          <p:cNvSpPr>
            <a:spLocks noChangeAspect="1"/>
          </p:cNvSpPr>
          <p:nvPr/>
        </p:nvSpPr>
        <p:spPr bwMode="auto">
          <a:xfrm>
            <a:off x="3219450" y="3810000"/>
            <a:ext cx="22225"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83" name="Freeform 428"/>
          <p:cNvSpPr>
            <a:spLocks noChangeAspect="1"/>
          </p:cNvSpPr>
          <p:nvPr/>
        </p:nvSpPr>
        <p:spPr bwMode="auto">
          <a:xfrm>
            <a:off x="2933700" y="3811588"/>
            <a:ext cx="20638"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84" name="Freeform 429"/>
          <p:cNvSpPr>
            <a:spLocks noChangeAspect="1"/>
          </p:cNvSpPr>
          <p:nvPr/>
        </p:nvSpPr>
        <p:spPr bwMode="auto">
          <a:xfrm>
            <a:off x="2927350" y="3832225"/>
            <a:ext cx="22225"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85" name="Freeform 430"/>
          <p:cNvSpPr>
            <a:spLocks noChangeAspect="1"/>
          </p:cNvSpPr>
          <p:nvPr/>
        </p:nvSpPr>
        <p:spPr bwMode="auto">
          <a:xfrm>
            <a:off x="3001963" y="3852863"/>
            <a:ext cx="20637"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86" name="Freeform 431"/>
          <p:cNvSpPr>
            <a:spLocks noChangeAspect="1"/>
          </p:cNvSpPr>
          <p:nvPr/>
        </p:nvSpPr>
        <p:spPr bwMode="auto">
          <a:xfrm>
            <a:off x="2965450" y="3819525"/>
            <a:ext cx="22225"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87" name="Freeform 432"/>
          <p:cNvSpPr>
            <a:spLocks noChangeAspect="1"/>
          </p:cNvSpPr>
          <p:nvPr/>
        </p:nvSpPr>
        <p:spPr bwMode="auto">
          <a:xfrm>
            <a:off x="3148013" y="3932238"/>
            <a:ext cx="20637"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88" name="Freeform 433"/>
          <p:cNvSpPr>
            <a:spLocks noChangeAspect="1"/>
          </p:cNvSpPr>
          <p:nvPr/>
        </p:nvSpPr>
        <p:spPr bwMode="auto">
          <a:xfrm>
            <a:off x="2913063" y="3784600"/>
            <a:ext cx="20637"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89" name="Freeform 434"/>
          <p:cNvSpPr>
            <a:spLocks noChangeAspect="1"/>
          </p:cNvSpPr>
          <p:nvPr/>
        </p:nvSpPr>
        <p:spPr bwMode="auto">
          <a:xfrm>
            <a:off x="2919413" y="3767138"/>
            <a:ext cx="20637"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90" name="Freeform 435"/>
          <p:cNvSpPr>
            <a:spLocks noChangeAspect="1"/>
          </p:cNvSpPr>
          <p:nvPr/>
        </p:nvSpPr>
        <p:spPr bwMode="auto">
          <a:xfrm>
            <a:off x="2933700" y="3771900"/>
            <a:ext cx="20638"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91" name="Freeform 436"/>
          <p:cNvSpPr>
            <a:spLocks noChangeAspect="1"/>
          </p:cNvSpPr>
          <p:nvPr/>
        </p:nvSpPr>
        <p:spPr bwMode="auto">
          <a:xfrm>
            <a:off x="2932113" y="3789363"/>
            <a:ext cx="20637"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92" name="Freeform 437"/>
          <p:cNvSpPr>
            <a:spLocks noChangeAspect="1"/>
          </p:cNvSpPr>
          <p:nvPr/>
        </p:nvSpPr>
        <p:spPr bwMode="auto">
          <a:xfrm>
            <a:off x="2924175" y="3784600"/>
            <a:ext cx="20638"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93" name="Freeform 438"/>
          <p:cNvSpPr>
            <a:spLocks noChangeAspect="1"/>
          </p:cNvSpPr>
          <p:nvPr/>
        </p:nvSpPr>
        <p:spPr bwMode="auto">
          <a:xfrm>
            <a:off x="2895600" y="3759200"/>
            <a:ext cx="20638"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94" name="Freeform 439"/>
          <p:cNvSpPr>
            <a:spLocks noChangeAspect="1"/>
          </p:cNvSpPr>
          <p:nvPr/>
        </p:nvSpPr>
        <p:spPr bwMode="auto">
          <a:xfrm>
            <a:off x="2852738" y="3762375"/>
            <a:ext cx="22225"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95" name="Freeform 440"/>
          <p:cNvSpPr>
            <a:spLocks noChangeAspect="1"/>
          </p:cNvSpPr>
          <p:nvPr/>
        </p:nvSpPr>
        <p:spPr bwMode="auto">
          <a:xfrm>
            <a:off x="2816225" y="3878263"/>
            <a:ext cx="22225"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96" name="Freeform 441"/>
          <p:cNvSpPr>
            <a:spLocks noChangeAspect="1"/>
          </p:cNvSpPr>
          <p:nvPr/>
        </p:nvSpPr>
        <p:spPr bwMode="auto">
          <a:xfrm>
            <a:off x="2813050" y="3768725"/>
            <a:ext cx="20638"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97" name="Freeform 442"/>
          <p:cNvSpPr>
            <a:spLocks noChangeAspect="1"/>
          </p:cNvSpPr>
          <p:nvPr/>
        </p:nvSpPr>
        <p:spPr bwMode="auto">
          <a:xfrm>
            <a:off x="2808288" y="3824288"/>
            <a:ext cx="20637"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98" name="Freeform 443"/>
          <p:cNvSpPr>
            <a:spLocks noChangeAspect="1"/>
          </p:cNvSpPr>
          <p:nvPr/>
        </p:nvSpPr>
        <p:spPr bwMode="auto">
          <a:xfrm>
            <a:off x="3278188" y="3790950"/>
            <a:ext cx="20637"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799" name="Freeform 444"/>
          <p:cNvSpPr>
            <a:spLocks noChangeAspect="1"/>
          </p:cNvSpPr>
          <p:nvPr/>
        </p:nvSpPr>
        <p:spPr bwMode="auto">
          <a:xfrm>
            <a:off x="3319463" y="3808413"/>
            <a:ext cx="20637"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00" name="Freeform 445"/>
          <p:cNvSpPr>
            <a:spLocks noChangeAspect="1"/>
          </p:cNvSpPr>
          <p:nvPr/>
        </p:nvSpPr>
        <p:spPr bwMode="auto">
          <a:xfrm>
            <a:off x="3354388" y="3857625"/>
            <a:ext cx="20637"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01" name="Freeform 446"/>
          <p:cNvSpPr>
            <a:spLocks noChangeAspect="1"/>
          </p:cNvSpPr>
          <p:nvPr/>
        </p:nvSpPr>
        <p:spPr bwMode="auto">
          <a:xfrm>
            <a:off x="3316288" y="3935413"/>
            <a:ext cx="20637"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02" name="Freeform 447"/>
          <p:cNvSpPr>
            <a:spLocks noChangeAspect="1"/>
          </p:cNvSpPr>
          <p:nvPr/>
        </p:nvSpPr>
        <p:spPr bwMode="auto">
          <a:xfrm>
            <a:off x="3365500" y="3994150"/>
            <a:ext cx="12700" cy="2698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03" name="Freeform 448"/>
          <p:cNvSpPr>
            <a:spLocks noChangeAspect="1"/>
          </p:cNvSpPr>
          <p:nvPr/>
        </p:nvSpPr>
        <p:spPr bwMode="auto">
          <a:xfrm>
            <a:off x="3392488" y="3886200"/>
            <a:ext cx="12700" cy="2698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04" name="Freeform 449"/>
          <p:cNvSpPr>
            <a:spLocks noChangeAspect="1"/>
          </p:cNvSpPr>
          <p:nvPr/>
        </p:nvSpPr>
        <p:spPr bwMode="auto">
          <a:xfrm>
            <a:off x="3373438" y="3805238"/>
            <a:ext cx="12700" cy="2698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05" name="Freeform 450"/>
          <p:cNvSpPr>
            <a:spLocks noChangeAspect="1"/>
          </p:cNvSpPr>
          <p:nvPr/>
        </p:nvSpPr>
        <p:spPr bwMode="auto">
          <a:xfrm>
            <a:off x="3397250" y="3821113"/>
            <a:ext cx="12700" cy="2698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06" name="Freeform 451"/>
          <p:cNvSpPr>
            <a:spLocks noChangeAspect="1"/>
          </p:cNvSpPr>
          <p:nvPr/>
        </p:nvSpPr>
        <p:spPr bwMode="auto">
          <a:xfrm>
            <a:off x="2832100" y="3706813"/>
            <a:ext cx="12700" cy="2698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07" name="Freeform 452"/>
          <p:cNvSpPr>
            <a:spLocks noChangeAspect="1"/>
          </p:cNvSpPr>
          <p:nvPr/>
        </p:nvSpPr>
        <p:spPr bwMode="auto">
          <a:xfrm>
            <a:off x="2871788" y="3709988"/>
            <a:ext cx="12700" cy="2698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08" name="Freeform 453"/>
          <p:cNvSpPr>
            <a:spLocks noChangeAspect="1"/>
          </p:cNvSpPr>
          <p:nvPr/>
        </p:nvSpPr>
        <p:spPr bwMode="auto">
          <a:xfrm>
            <a:off x="2911475" y="3713163"/>
            <a:ext cx="12700" cy="2698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09" name="Freeform 454"/>
          <p:cNvSpPr>
            <a:spLocks noChangeAspect="1"/>
          </p:cNvSpPr>
          <p:nvPr/>
        </p:nvSpPr>
        <p:spPr bwMode="auto">
          <a:xfrm>
            <a:off x="2776538" y="3748088"/>
            <a:ext cx="12700" cy="2698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10" name="Freeform 455"/>
          <p:cNvSpPr>
            <a:spLocks noChangeAspect="1"/>
          </p:cNvSpPr>
          <p:nvPr/>
        </p:nvSpPr>
        <p:spPr bwMode="auto">
          <a:xfrm>
            <a:off x="2832100" y="3738563"/>
            <a:ext cx="12700" cy="2698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11" name="Freeform 456"/>
          <p:cNvSpPr>
            <a:spLocks noChangeAspect="1"/>
          </p:cNvSpPr>
          <p:nvPr/>
        </p:nvSpPr>
        <p:spPr bwMode="auto">
          <a:xfrm>
            <a:off x="2887663" y="3729038"/>
            <a:ext cx="12700" cy="2698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12" name="Freeform 457"/>
          <p:cNvSpPr>
            <a:spLocks noChangeAspect="1"/>
          </p:cNvSpPr>
          <p:nvPr/>
        </p:nvSpPr>
        <p:spPr bwMode="auto">
          <a:xfrm>
            <a:off x="2914650" y="3684588"/>
            <a:ext cx="12700" cy="2698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13" name="Freeform 458"/>
          <p:cNvSpPr>
            <a:spLocks noChangeAspect="1"/>
          </p:cNvSpPr>
          <p:nvPr/>
        </p:nvSpPr>
        <p:spPr bwMode="auto">
          <a:xfrm>
            <a:off x="2763838" y="3810000"/>
            <a:ext cx="12700" cy="2698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14" name="Freeform 459"/>
          <p:cNvSpPr>
            <a:spLocks noChangeAspect="1"/>
          </p:cNvSpPr>
          <p:nvPr/>
        </p:nvSpPr>
        <p:spPr bwMode="auto">
          <a:xfrm>
            <a:off x="2776538" y="3863975"/>
            <a:ext cx="12700" cy="2698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15" name="Freeform 460"/>
          <p:cNvSpPr>
            <a:spLocks noChangeAspect="1"/>
          </p:cNvSpPr>
          <p:nvPr/>
        </p:nvSpPr>
        <p:spPr bwMode="auto">
          <a:xfrm>
            <a:off x="2797175" y="3935413"/>
            <a:ext cx="12700" cy="2698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16" name="Freeform 461"/>
          <p:cNvSpPr>
            <a:spLocks noChangeAspect="1"/>
          </p:cNvSpPr>
          <p:nvPr/>
        </p:nvSpPr>
        <p:spPr bwMode="auto">
          <a:xfrm>
            <a:off x="2832100" y="4006850"/>
            <a:ext cx="12700" cy="2698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17" name="Freeform 462"/>
          <p:cNvSpPr>
            <a:spLocks noChangeAspect="1"/>
          </p:cNvSpPr>
          <p:nvPr/>
        </p:nvSpPr>
        <p:spPr bwMode="auto">
          <a:xfrm>
            <a:off x="2867025" y="4078288"/>
            <a:ext cx="12700" cy="2698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18" name="Freeform 463"/>
          <p:cNvSpPr>
            <a:spLocks noChangeAspect="1"/>
          </p:cNvSpPr>
          <p:nvPr/>
        </p:nvSpPr>
        <p:spPr bwMode="auto">
          <a:xfrm>
            <a:off x="2884488" y="4029075"/>
            <a:ext cx="12700" cy="2698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19" name="Freeform 464"/>
          <p:cNvSpPr>
            <a:spLocks noChangeAspect="1"/>
          </p:cNvSpPr>
          <p:nvPr/>
        </p:nvSpPr>
        <p:spPr bwMode="auto">
          <a:xfrm>
            <a:off x="2913063" y="4075113"/>
            <a:ext cx="12700" cy="2698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20" name="Freeform 465"/>
          <p:cNvSpPr>
            <a:spLocks noChangeAspect="1"/>
          </p:cNvSpPr>
          <p:nvPr/>
        </p:nvSpPr>
        <p:spPr bwMode="auto">
          <a:xfrm>
            <a:off x="3067050" y="4144963"/>
            <a:ext cx="12700" cy="2698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21" name="Freeform 466"/>
          <p:cNvSpPr>
            <a:spLocks noChangeAspect="1"/>
          </p:cNvSpPr>
          <p:nvPr/>
        </p:nvSpPr>
        <p:spPr bwMode="auto">
          <a:xfrm>
            <a:off x="2935288" y="3860800"/>
            <a:ext cx="20637"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22" name="Freeform 467"/>
          <p:cNvSpPr>
            <a:spLocks noChangeAspect="1"/>
          </p:cNvSpPr>
          <p:nvPr/>
        </p:nvSpPr>
        <p:spPr bwMode="auto">
          <a:xfrm>
            <a:off x="2921000" y="3827463"/>
            <a:ext cx="20638"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23" name="Freeform 468"/>
          <p:cNvSpPr>
            <a:spLocks noChangeAspect="1"/>
          </p:cNvSpPr>
          <p:nvPr/>
        </p:nvSpPr>
        <p:spPr bwMode="auto">
          <a:xfrm>
            <a:off x="2900363" y="3813175"/>
            <a:ext cx="20637"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24" name="Freeform 469"/>
          <p:cNvSpPr>
            <a:spLocks noChangeAspect="1"/>
          </p:cNvSpPr>
          <p:nvPr/>
        </p:nvSpPr>
        <p:spPr bwMode="auto">
          <a:xfrm>
            <a:off x="3233738" y="3835400"/>
            <a:ext cx="22225"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25" name="Freeform 470"/>
          <p:cNvSpPr>
            <a:spLocks noChangeAspect="1"/>
          </p:cNvSpPr>
          <p:nvPr/>
        </p:nvSpPr>
        <p:spPr bwMode="auto">
          <a:xfrm>
            <a:off x="3182938" y="3844925"/>
            <a:ext cx="22225"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26" name="Freeform 471"/>
          <p:cNvSpPr>
            <a:spLocks noChangeAspect="1"/>
          </p:cNvSpPr>
          <p:nvPr/>
        </p:nvSpPr>
        <p:spPr bwMode="auto">
          <a:xfrm>
            <a:off x="3201988" y="3851275"/>
            <a:ext cx="20637"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F542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3875288" name="Oval 472"/>
          <p:cNvSpPr>
            <a:spLocks noChangeArrowheads="1"/>
          </p:cNvSpPr>
          <p:nvPr/>
        </p:nvSpPr>
        <p:spPr bwMode="auto">
          <a:xfrm>
            <a:off x="2921000" y="3838575"/>
            <a:ext cx="68263" cy="76200"/>
          </a:xfrm>
          <a:prstGeom prst="ellipse">
            <a:avLst/>
          </a:prstGeom>
          <a:solidFill>
            <a:srgbClr val="937038">
              <a:alpha val="21001"/>
            </a:srgbClr>
          </a:solidFill>
          <a:ln w="12700">
            <a:noFill/>
            <a:round/>
            <a:headEnd/>
            <a:tailEnd/>
          </a:ln>
          <a:effectLst>
            <a:outerShdw dist="101600" dir="9180160" algn="ctr" rotWithShape="0">
              <a:srgbClr val="807751"/>
            </a:outerShdw>
          </a:effectLst>
        </p:spPr>
        <p:txBody>
          <a:bodyPr wrap="none" anchor="ctr"/>
          <a:lstStyle/>
          <a:p>
            <a:pPr>
              <a:defRPr/>
            </a:pPr>
            <a:endParaRPr lang="en-US"/>
          </a:p>
        </p:txBody>
      </p:sp>
      <p:sp>
        <p:nvSpPr>
          <p:cNvPr id="3875289" name="Oval 473"/>
          <p:cNvSpPr>
            <a:spLocks noChangeArrowheads="1"/>
          </p:cNvSpPr>
          <p:nvPr/>
        </p:nvSpPr>
        <p:spPr bwMode="auto">
          <a:xfrm>
            <a:off x="3251200" y="3848100"/>
            <a:ext cx="68263" cy="76200"/>
          </a:xfrm>
          <a:prstGeom prst="ellipse">
            <a:avLst/>
          </a:prstGeom>
          <a:solidFill>
            <a:srgbClr val="937038">
              <a:alpha val="21001"/>
            </a:srgbClr>
          </a:solidFill>
          <a:ln w="12700">
            <a:noFill/>
            <a:round/>
            <a:headEnd/>
            <a:tailEnd/>
          </a:ln>
          <a:effectLst>
            <a:outerShdw dist="101600" dir="9180160" algn="ctr" rotWithShape="0">
              <a:srgbClr val="807751"/>
            </a:outerShdw>
          </a:effectLst>
        </p:spPr>
        <p:txBody>
          <a:bodyPr wrap="none" anchor="ctr"/>
          <a:lstStyle/>
          <a:p>
            <a:pPr>
              <a:defRPr/>
            </a:pPr>
            <a:endParaRPr lang="en-US"/>
          </a:p>
        </p:txBody>
      </p:sp>
      <p:sp>
        <p:nvSpPr>
          <p:cNvPr id="3875290" name="Oval 474"/>
          <p:cNvSpPr>
            <a:spLocks noChangeArrowheads="1"/>
          </p:cNvSpPr>
          <p:nvPr/>
        </p:nvSpPr>
        <p:spPr bwMode="auto">
          <a:xfrm>
            <a:off x="3271838" y="3933825"/>
            <a:ext cx="68262" cy="76200"/>
          </a:xfrm>
          <a:prstGeom prst="ellipse">
            <a:avLst/>
          </a:prstGeom>
          <a:solidFill>
            <a:srgbClr val="937038">
              <a:alpha val="21001"/>
            </a:srgbClr>
          </a:solidFill>
          <a:ln w="12700">
            <a:noFill/>
            <a:round/>
            <a:headEnd/>
            <a:tailEnd/>
          </a:ln>
          <a:effectLst>
            <a:outerShdw dist="101600" dir="9180160" algn="ctr" rotWithShape="0">
              <a:srgbClr val="807751"/>
            </a:outerShdw>
          </a:effectLst>
        </p:spPr>
        <p:txBody>
          <a:bodyPr wrap="none" anchor="ctr"/>
          <a:lstStyle/>
          <a:p>
            <a:pPr>
              <a:defRPr/>
            </a:pPr>
            <a:endParaRPr lang="en-US"/>
          </a:p>
        </p:txBody>
      </p:sp>
      <p:sp>
        <p:nvSpPr>
          <p:cNvPr id="3875291" name="Oval 475"/>
          <p:cNvSpPr>
            <a:spLocks noChangeArrowheads="1"/>
          </p:cNvSpPr>
          <p:nvPr/>
        </p:nvSpPr>
        <p:spPr bwMode="auto">
          <a:xfrm>
            <a:off x="2913063" y="3781425"/>
            <a:ext cx="66675" cy="76200"/>
          </a:xfrm>
          <a:prstGeom prst="ellipse">
            <a:avLst/>
          </a:prstGeom>
          <a:solidFill>
            <a:srgbClr val="937038">
              <a:alpha val="21001"/>
            </a:srgbClr>
          </a:solidFill>
          <a:ln w="12700">
            <a:noFill/>
            <a:round/>
            <a:headEnd/>
            <a:tailEnd/>
          </a:ln>
          <a:effectLst>
            <a:outerShdw dist="101600" dir="9180160" algn="ctr" rotWithShape="0">
              <a:srgbClr val="807751"/>
            </a:outerShdw>
          </a:effectLst>
        </p:spPr>
        <p:txBody>
          <a:bodyPr wrap="none" anchor="ctr"/>
          <a:lstStyle/>
          <a:p>
            <a:pPr>
              <a:defRPr/>
            </a:pPr>
            <a:endParaRPr lang="en-US"/>
          </a:p>
        </p:txBody>
      </p:sp>
      <p:sp>
        <p:nvSpPr>
          <p:cNvPr id="3875292" name="Oval 476"/>
          <p:cNvSpPr>
            <a:spLocks noChangeArrowheads="1"/>
          </p:cNvSpPr>
          <p:nvPr/>
        </p:nvSpPr>
        <p:spPr bwMode="auto">
          <a:xfrm>
            <a:off x="2895600" y="3810000"/>
            <a:ext cx="68263" cy="76200"/>
          </a:xfrm>
          <a:prstGeom prst="ellipse">
            <a:avLst/>
          </a:prstGeom>
          <a:solidFill>
            <a:srgbClr val="937038">
              <a:alpha val="58000"/>
            </a:srgbClr>
          </a:solidFill>
          <a:ln w="12700">
            <a:noFill/>
            <a:round/>
            <a:headEnd/>
            <a:tailEnd/>
          </a:ln>
          <a:effectLst>
            <a:outerShdw dist="101596" dir="10800000" algn="ctr" rotWithShape="0">
              <a:srgbClr val="807751"/>
            </a:outerShdw>
          </a:effectLst>
        </p:spPr>
        <p:txBody>
          <a:bodyPr wrap="none" anchor="ctr"/>
          <a:lstStyle/>
          <a:p>
            <a:pPr>
              <a:defRPr/>
            </a:pPr>
            <a:endParaRPr lang="en-US"/>
          </a:p>
        </p:txBody>
      </p:sp>
      <p:sp>
        <p:nvSpPr>
          <p:cNvPr id="3875293" name="Oval 477"/>
          <p:cNvSpPr>
            <a:spLocks noChangeArrowheads="1"/>
          </p:cNvSpPr>
          <p:nvPr/>
        </p:nvSpPr>
        <p:spPr bwMode="auto">
          <a:xfrm>
            <a:off x="2913063" y="3724275"/>
            <a:ext cx="66675" cy="76200"/>
          </a:xfrm>
          <a:prstGeom prst="ellipse">
            <a:avLst/>
          </a:prstGeom>
          <a:solidFill>
            <a:srgbClr val="937038">
              <a:alpha val="58000"/>
            </a:srgbClr>
          </a:solidFill>
          <a:ln w="12700">
            <a:noFill/>
            <a:round/>
            <a:headEnd/>
            <a:tailEnd/>
          </a:ln>
          <a:effectLst>
            <a:outerShdw dist="101596" dir="10800000" algn="ctr" rotWithShape="0">
              <a:srgbClr val="807751"/>
            </a:outerShdw>
          </a:effectLst>
        </p:spPr>
        <p:txBody>
          <a:bodyPr wrap="none" anchor="ctr"/>
          <a:lstStyle/>
          <a:p>
            <a:pPr>
              <a:defRPr/>
            </a:pPr>
            <a:endParaRPr lang="en-US"/>
          </a:p>
        </p:txBody>
      </p:sp>
      <p:sp>
        <p:nvSpPr>
          <p:cNvPr id="3875294" name="Oval 478"/>
          <p:cNvSpPr>
            <a:spLocks noChangeArrowheads="1"/>
          </p:cNvSpPr>
          <p:nvPr/>
        </p:nvSpPr>
        <p:spPr bwMode="auto">
          <a:xfrm>
            <a:off x="2900363" y="3762375"/>
            <a:ext cx="66675" cy="76200"/>
          </a:xfrm>
          <a:prstGeom prst="ellipse">
            <a:avLst/>
          </a:prstGeom>
          <a:solidFill>
            <a:srgbClr val="937038">
              <a:alpha val="58000"/>
            </a:srgbClr>
          </a:solidFill>
          <a:ln w="12700">
            <a:noFill/>
            <a:round/>
            <a:headEnd/>
            <a:tailEnd/>
          </a:ln>
          <a:effectLst>
            <a:outerShdw dist="101596" dir="10800000" algn="ctr" rotWithShape="0">
              <a:srgbClr val="807751"/>
            </a:outerShdw>
          </a:effectLst>
        </p:spPr>
        <p:txBody>
          <a:bodyPr wrap="none" anchor="ctr"/>
          <a:lstStyle/>
          <a:p>
            <a:pPr>
              <a:defRPr/>
            </a:pPr>
            <a:endParaRPr lang="en-US"/>
          </a:p>
        </p:txBody>
      </p:sp>
      <p:sp>
        <p:nvSpPr>
          <p:cNvPr id="3875295" name="Oval 479"/>
          <p:cNvSpPr>
            <a:spLocks noChangeArrowheads="1"/>
          </p:cNvSpPr>
          <p:nvPr/>
        </p:nvSpPr>
        <p:spPr bwMode="auto">
          <a:xfrm>
            <a:off x="2946400" y="3767138"/>
            <a:ext cx="68263" cy="76200"/>
          </a:xfrm>
          <a:prstGeom prst="ellipse">
            <a:avLst/>
          </a:prstGeom>
          <a:solidFill>
            <a:srgbClr val="937038">
              <a:alpha val="39999"/>
            </a:srgbClr>
          </a:solidFill>
          <a:ln w="12700">
            <a:noFill/>
            <a:round/>
            <a:headEnd/>
            <a:tailEnd/>
          </a:ln>
          <a:effectLst>
            <a:outerShdw dist="101596" dir="10800000" algn="ctr" rotWithShape="0">
              <a:srgbClr val="807751"/>
            </a:outerShdw>
          </a:effectLst>
        </p:spPr>
        <p:txBody>
          <a:bodyPr wrap="none" anchor="ctr"/>
          <a:lstStyle/>
          <a:p>
            <a:pPr>
              <a:defRPr/>
            </a:pPr>
            <a:endParaRPr lang="en-US"/>
          </a:p>
        </p:txBody>
      </p:sp>
      <p:sp>
        <p:nvSpPr>
          <p:cNvPr id="3875296" name="Oval 480"/>
          <p:cNvSpPr>
            <a:spLocks noChangeArrowheads="1"/>
          </p:cNvSpPr>
          <p:nvPr/>
        </p:nvSpPr>
        <p:spPr bwMode="auto">
          <a:xfrm>
            <a:off x="2941638" y="3881438"/>
            <a:ext cx="68262" cy="76200"/>
          </a:xfrm>
          <a:prstGeom prst="ellipse">
            <a:avLst/>
          </a:prstGeom>
          <a:solidFill>
            <a:srgbClr val="937038">
              <a:alpha val="58000"/>
            </a:srgbClr>
          </a:solidFill>
          <a:ln w="12700">
            <a:noFill/>
            <a:round/>
            <a:headEnd/>
            <a:tailEnd/>
          </a:ln>
          <a:effectLst>
            <a:outerShdw dist="101596" dir="10800000" algn="ctr" rotWithShape="0">
              <a:srgbClr val="807751"/>
            </a:outerShdw>
          </a:effectLst>
        </p:spPr>
        <p:txBody>
          <a:bodyPr wrap="none" anchor="ctr"/>
          <a:lstStyle/>
          <a:p>
            <a:pPr>
              <a:defRPr/>
            </a:pPr>
            <a:endParaRPr lang="en-US"/>
          </a:p>
        </p:txBody>
      </p:sp>
      <p:sp>
        <p:nvSpPr>
          <p:cNvPr id="3875297" name="Oval 481"/>
          <p:cNvSpPr>
            <a:spLocks noChangeArrowheads="1"/>
          </p:cNvSpPr>
          <p:nvPr/>
        </p:nvSpPr>
        <p:spPr bwMode="auto">
          <a:xfrm>
            <a:off x="2925763" y="3690938"/>
            <a:ext cx="66675" cy="76200"/>
          </a:xfrm>
          <a:prstGeom prst="ellipse">
            <a:avLst/>
          </a:prstGeom>
          <a:solidFill>
            <a:srgbClr val="937038">
              <a:alpha val="63000"/>
            </a:srgbClr>
          </a:solidFill>
          <a:ln w="12700">
            <a:noFill/>
            <a:round/>
            <a:headEnd/>
            <a:tailEnd/>
          </a:ln>
          <a:effectLst>
            <a:outerShdw dist="76200" dir="10800000" algn="ctr" rotWithShape="0">
              <a:srgbClr val="807751"/>
            </a:outerShdw>
          </a:effectLst>
        </p:spPr>
        <p:txBody>
          <a:bodyPr wrap="none" anchor="ctr"/>
          <a:lstStyle/>
          <a:p>
            <a:pPr>
              <a:defRPr/>
            </a:pPr>
            <a:endParaRPr lang="en-US"/>
          </a:p>
        </p:txBody>
      </p:sp>
      <p:sp>
        <p:nvSpPr>
          <p:cNvPr id="15837" name="Freeform 482"/>
          <p:cNvSpPr>
            <a:spLocks noChangeAspect="1"/>
          </p:cNvSpPr>
          <p:nvPr/>
        </p:nvSpPr>
        <p:spPr bwMode="auto">
          <a:xfrm>
            <a:off x="2921000" y="3805238"/>
            <a:ext cx="20638"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38" name="Freeform 483"/>
          <p:cNvSpPr>
            <a:spLocks noChangeAspect="1"/>
          </p:cNvSpPr>
          <p:nvPr/>
        </p:nvSpPr>
        <p:spPr bwMode="auto">
          <a:xfrm>
            <a:off x="2913063" y="3840163"/>
            <a:ext cx="20637"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39" name="Freeform 484"/>
          <p:cNvSpPr>
            <a:spLocks noChangeAspect="1"/>
          </p:cNvSpPr>
          <p:nvPr/>
        </p:nvSpPr>
        <p:spPr bwMode="auto">
          <a:xfrm>
            <a:off x="2938463" y="3832225"/>
            <a:ext cx="20637"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40" name="Freeform 485"/>
          <p:cNvSpPr>
            <a:spLocks noChangeAspect="1"/>
          </p:cNvSpPr>
          <p:nvPr/>
        </p:nvSpPr>
        <p:spPr bwMode="auto">
          <a:xfrm>
            <a:off x="2951163" y="3800475"/>
            <a:ext cx="20637"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41" name="Freeform 486"/>
          <p:cNvSpPr>
            <a:spLocks noChangeAspect="1"/>
          </p:cNvSpPr>
          <p:nvPr/>
        </p:nvSpPr>
        <p:spPr bwMode="auto">
          <a:xfrm>
            <a:off x="2928938" y="3890963"/>
            <a:ext cx="22225"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42" name="Freeform 487"/>
          <p:cNvSpPr>
            <a:spLocks noChangeAspect="1"/>
          </p:cNvSpPr>
          <p:nvPr/>
        </p:nvSpPr>
        <p:spPr bwMode="auto">
          <a:xfrm>
            <a:off x="2921000" y="3925888"/>
            <a:ext cx="20638"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43" name="Freeform 488"/>
          <p:cNvSpPr>
            <a:spLocks noChangeAspect="1"/>
          </p:cNvSpPr>
          <p:nvPr/>
        </p:nvSpPr>
        <p:spPr bwMode="auto">
          <a:xfrm>
            <a:off x="2946400" y="3917950"/>
            <a:ext cx="20638"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44" name="Freeform 489"/>
          <p:cNvSpPr>
            <a:spLocks noChangeAspect="1"/>
          </p:cNvSpPr>
          <p:nvPr/>
        </p:nvSpPr>
        <p:spPr bwMode="auto">
          <a:xfrm>
            <a:off x="2959100" y="3886200"/>
            <a:ext cx="20638"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45" name="Freeform 490"/>
          <p:cNvSpPr>
            <a:spLocks noChangeAspect="1"/>
          </p:cNvSpPr>
          <p:nvPr/>
        </p:nvSpPr>
        <p:spPr bwMode="auto">
          <a:xfrm>
            <a:off x="2938463" y="3709988"/>
            <a:ext cx="20637"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alpha val="79999"/>
            </a:srgb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46" name="Freeform 491"/>
          <p:cNvSpPr>
            <a:spLocks noChangeAspect="1"/>
          </p:cNvSpPr>
          <p:nvPr/>
        </p:nvSpPr>
        <p:spPr bwMode="auto">
          <a:xfrm>
            <a:off x="2928938" y="3744913"/>
            <a:ext cx="22225"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47" name="Freeform 492"/>
          <p:cNvSpPr>
            <a:spLocks noChangeAspect="1"/>
          </p:cNvSpPr>
          <p:nvPr/>
        </p:nvSpPr>
        <p:spPr bwMode="auto">
          <a:xfrm>
            <a:off x="2954338" y="3736975"/>
            <a:ext cx="22225"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48" name="Freeform 493"/>
          <p:cNvSpPr>
            <a:spLocks noChangeAspect="1"/>
          </p:cNvSpPr>
          <p:nvPr/>
        </p:nvSpPr>
        <p:spPr bwMode="auto">
          <a:xfrm>
            <a:off x="2967038" y="3705225"/>
            <a:ext cx="22225"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49" name="Freeform 494"/>
          <p:cNvSpPr>
            <a:spLocks noChangeAspect="1"/>
          </p:cNvSpPr>
          <p:nvPr/>
        </p:nvSpPr>
        <p:spPr bwMode="auto">
          <a:xfrm>
            <a:off x="2868613" y="3776663"/>
            <a:ext cx="20637"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83633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50" name="Freeform 495"/>
          <p:cNvSpPr>
            <a:spLocks noChangeAspect="1"/>
          </p:cNvSpPr>
          <p:nvPr/>
        </p:nvSpPr>
        <p:spPr bwMode="auto">
          <a:xfrm>
            <a:off x="2860675" y="3811588"/>
            <a:ext cx="20638"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51" name="Freeform 496"/>
          <p:cNvSpPr>
            <a:spLocks noChangeAspect="1"/>
          </p:cNvSpPr>
          <p:nvPr/>
        </p:nvSpPr>
        <p:spPr bwMode="auto">
          <a:xfrm>
            <a:off x="2886075" y="3803650"/>
            <a:ext cx="20638"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52" name="Freeform 497"/>
          <p:cNvSpPr>
            <a:spLocks noChangeAspect="1"/>
          </p:cNvSpPr>
          <p:nvPr/>
        </p:nvSpPr>
        <p:spPr bwMode="auto">
          <a:xfrm>
            <a:off x="2898775" y="3771900"/>
            <a:ext cx="20638"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53" name="Freeform 498"/>
          <p:cNvSpPr>
            <a:spLocks noChangeAspect="1"/>
          </p:cNvSpPr>
          <p:nvPr/>
        </p:nvSpPr>
        <p:spPr bwMode="auto">
          <a:xfrm>
            <a:off x="2994025" y="3856038"/>
            <a:ext cx="61913" cy="182562"/>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222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854" name="Freeform 499"/>
          <p:cNvSpPr>
            <a:spLocks noChangeAspect="1"/>
          </p:cNvSpPr>
          <p:nvPr/>
        </p:nvSpPr>
        <p:spPr bwMode="auto">
          <a:xfrm>
            <a:off x="3192463" y="3957638"/>
            <a:ext cx="20637"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55" name="Freeform 500"/>
          <p:cNvSpPr>
            <a:spLocks noChangeAspect="1"/>
          </p:cNvSpPr>
          <p:nvPr/>
        </p:nvSpPr>
        <p:spPr bwMode="auto">
          <a:xfrm>
            <a:off x="3182938" y="3992563"/>
            <a:ext cx="22225"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56" name="Freeform 501"/>
          <p:cNvSpPr>
            <a:spLocks noChangeAspect="1"/>
          </p:cNvSpPr>
          <p:nvPr/>
        </p:nvSpPr>
        <p:spPr bwMode="auto">
          <a:xfrm>
            <a:off x="3208338" y="3984625"/>
            <a:ext cx="22225"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57" name="Freeform 502"/>
          <p:cNvSpPr>
            <a:spLocks noChangeAspect="1"/>
          </p:cNvSpPr>
          <p:nvPr/>
        </p:nvSpPr>
        <p:spPr bwMode="auto">
          <a:xfrm>
            <a:off x="3221038" y="3952875"/>
            <a:ext cx="22225"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58" name="Freeform 503"/>
          <p:cNvSpPr>
            <a:spLocks noChangeAspect="1"/>
          </p:cNvSpPr>
          <p:nvPr/>
        </p:nvSpPr>
        <p:spPr bwMode="auto">
          <a:xfrm>
            <a:off x="2852738" y="3890963"/>
            <a:ext cx="22225"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59" name="Freeform 504"/>
          <p:cNvSpPr>
            <a:spLocks noChangeAspect="1"/>
          </p:cNvSpPr>
          <p:nvPr/>
        </p:nvSpPr>
        <p:spPr bwMode="auto">
          <a:xfrm>
            <a:off x="2844800" y="3925888"/>
            <a:ext cx="20638"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60" name="Freeform 505"/>
          <p:cNvSpPr>
            <a:spLocks noChangeAspect="1"/>
          </p:cNvSpPr>
          <p:nvPr/>
        </p:nvSpPr>
        <p:spPr bwMode="auto">
          <a:xfrm>
            <a:off x="2870200" y="3917950"/>
            <a:ext cx="20638"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61" name="Freeform 506"/>
          <p:cNvSpPr>
            <a:spLocks noChangeAspect="1"/>
          </p:cNvSpPr>
          <p:nvPr/>
        </p:nvSpPr>
        <p:spPr bwMode="auto">
          <a:xfrm>
            <a:off x="2882900" y="3886200"/>
            <a:ext cx="20638"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62" name="Freeform 507"/>
          <p:cNvSpPr>
            <a:spLocks noChangeAspect="1"/>
          </p:cNvSpPr>
          <p:nvPr/>
        </p:nvSpPr>
        <p:spPr bwMode="auto">
          <a:xfrm>
            <a:off x="3200400" y="3957638"/>
            <a:ext cx="20638"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63" name="Freeform 508"/>
          <p:cNvSpPr>
            <a:spLocks noChangeAspect="1"/>
          </p:cNvSpPr>
          <p:nvPr/>
        </p:nvSpPr>
        <p:spPr bwMode="auto">
          <a:xfrm>
            <a:off x="3192463" y="3992563"/>
            <a:ext cx="20637" cy="46037"/>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64" name="Freeform 509"/>
          <p:cNvSpPr>
            <a:spLocks noChangeAspect="1"/>
          </p:cNvSpPr>
          <p:nvPr/>
        </p:nvSpPr>
        <p:spPr bwMode="auto">
          <a:xfrm>
            <a:off x="3217863" y="3984625"/>
            <a:ext cx="20637"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65" name="Freeform 510"/>
          <p:cNvSpPr>
            <a:spLocks noChangeAspect="1"/>
          </p:cNvSpPr>
          <p:nvPr/>
        </p:nvSpPr>
        <p:spPr bwMode="auto">
          <a:xfrm>
            <a:off x="3230563" y="3952875"/>
            <a:ext cx="20637" cy="46038"/>
          </a:xfrm>
          <a:custGeom>
            <a:avLst/>
            <a:gdLst>
              <a:gd name="T0" fmla="*/ 0 w 24"/>
              <a:gd name="T1" fmla="*/ 2147483647 h 61"/>
              <a:gd name="T2" fmla="*/ 2147483647 w 24"/>
              <a:gd name="T3" fmla="*/ 2147483647 h 61"/>
              <a:gd name="T4" fmla="*/ 0 w 24"/>
              <a:gd name="T5" fmla="*/ 2147483647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29"/>
                </a:moveTo>
                <a:cubicBezTo>
                  <a:pt x="8" y="61"/>
                  <a:pt x="18" y="46"/>
                  <a:pt x="24" y="25"/>
                </a:cubicBezTo>
                <a:cubicBezTo>
                  <a:pt x="15" y="0"/>
                  <a:pt x="5" y="11"/>
                  <a:pt x="0" y="29"/>
                </a:cubicBezTo>
                <a:close/>
              </a:path>
            </a:pathLst>
          </a:custGeom>
          <a:solidFill>
            <a:srgbClr val="654D27"/>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15866" name="Freeform 511"/>
          <p:cNvSpPr>
            <a:spLocks/>
          </p:cNvSpPr>
          <p:nvPr/>
        </p:nvSpPr>
        <p:spPr bwMode="auto">
          <a:xfrm>
            <a:off x="2622550" y="3035300"/>
            <a:ext cx="323850" cy="393700"/>
          </a:xfrm>
          <a:custGeom>
            <a:avLst/>
            <a:gdLst>
              <a:gd name="T0" fmla="*/ 2147483647 w 328"/>
              <a:gd name="T1" fmla="*/ 2147483647 h 360"/>
              <a:gd name="T2" fmla="*/ 2147483647 w 328"/>
              <a:gd name="T3" fmla="*/ 2147483647 h 360"/>
              <a:gd name="T4" fmla="*/ 2147483647 w 328"/>
              <a:gd name="T5" fmla="*/ 2147483647 h 360"/>
              <a:gd name="T6" fmla="*/ 2147483647 w 328"/>
              <a:gd name="T7" fmla="*/ 2147483647 h 360"/>
              <a:gd name="T8" fmla="*/ 2147483647 w 328"/>
              <a:gd name="T9" fmla="*/ 2147483647 h 360"/>
              <a:gd name="T10" fmla="*/ 2147483647 w 328"/>
              <a:gd name="T11" fmla="*/ 2147483647 h 360"/>
              <a:gd name="T12" fmla="*/ 2147483647 w 328"/>
              <a:gd name="T13" fmla="*/ 2147483647 h 360"/>
              <a:gd name="T14" fmla="*/ 2147483647 w 328"/>
              <a:gd name="T15" fmla="*/ 2147483647 h 360"/>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360"/>
              <a:gd name="T26" fmla="*/ 328 w 328"/>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360">
                <a:moveTo>
                  <a:pt x="168" y="24"/>
                </a:moveTo>
                <a:cubicBezTo>
                  <a:pt x="136" y="48"/>
                  <a:pt x="96" y="120"/>
                  <a:pt x="72" y="168"/>
                </a:cubicBezTo>
                <a:cubicBezTo>
                  <a:pt x="48" y="216"/>
                  <a:pt x="0" y="280"/>
                  <a:pt x="24" y="312"/>
                </a:cubicBezTo>
                <a:cubicBezTo>
                  <a:pt x="48" y="344"/>
                  <a:pt x="168" y="360"/>
                  <a:pt x="216" y="360"/>
                </a:cubicBezTo>
                <a:cubicBezTo>
                  <a:pt x="264" y="360"/>
                  <a:pt x="296" y="344"/>
                  <a:pt x="312" y="312"/>
                </a:cubicBezTo>
                <a:cubicBezTo>
                  <a:pt x="328" y="280"/>
                  <a:pt x="320" y="216"/>
                  <a:pt x="312" y="168"/>
                </a:cubicBezTo>
                <a:cubicBezTo>
                  <a:pt x="304" y="120"/>
                  <a:pt x="288" y="48"/>
                  <a:pt x="264" y="24"/>
                </a:cubicBezTo>
                <a:cubicBezTo>
                  <a:pt x="240" y="0"/>
                  <a:pt x="200" y="0"/>
                  <a:pt x="168" y="24"/>
                </a:cubicBezTo>
                <a:close/>
              </a:path>
            </a:pathLst>
          </a:custGeom>
          <a:gradFill rotWithShape="0">
            <a:gsLst>
              <a:gs pos="0">
                <a:srgbClr val="9C763C"/>
              </a:gs>
              <a:gs pos="100000">
                <a:srgbClr val="3A2C16"/>
              </a:gs>
            </a:gsLst>
            <a:path path="rect">
              <a:fillToRect l="100000" b="100000"/>
            </a:path>
          </a:gradFill>
          <a:ln w="22225">
            <a:solidFill>
              <a:srgbClr val="D8C6BC"/>
            </a:solidFill>
            <a:prstDash val="sysDot"/>
            <a:round/>
            <a:headEnd/>
            <a:tailEnd/>
          </a:ln>
        </p:spPr>
        <p:txBody>
          <a:bodyPr wrap="none" anchor="ctr"/>
          <a:lstStyle/>
          <a:p>
            <a:endParaRPr lang="en-GB"/>
          </a:p>
        </p:txBody>
      </p:sp>
      <p:sp>
        <p:nvSpPr>
          <p:cNvPr id="15867" name="Freeform 512"/>
          <p:cNvSpPr>
            <a:spLocks noChangeAspect="1"/>
          </p:cNvSpPr>
          <p:nvPr/>
        </p:nvSpPr>
        <p:spPr bwMode="auto">
          <a:xfrm>
            <a:off x="2724150" y="3190875"/>
            <a:ext cx="61913" cy="182563"/>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222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868" name="Freeform 513"/>
          <p:cNvSpPr>
            <a:spLocks noChangeAspect="1"/>
          </p:cNvSpPr>
          <p:nvPr/>
        </p:nvSpPr>
        <p:spPr bwMode="auto">
          <a:xfrm>
            <a:off x="2814638" y="3151188"/>
            <a:ext cx="61912" cy="182562"/>
          </a:xfrm>
          <a:custGeom>
            <a:avLst/>
            <a:gdLst>
              <a:gd name="T0" fmla="*/ 2147483647 w 152"/>
              <a:gd name="T1" fmla="*/ 0 h 144"/>
              <a:gd name="T2" fmla="*/ 0 w 152"/>
              <a:gd name="T3" fmla="*/ 2147483647 h 144"/>
              <a:gd name="T4" fmla="*/ 2147483647 w 152"/>
              <a:gd name="T5" fmla="*/ 2147483647 h 144"/>
              <a:gd name="T6" fmla="*/ 2147483647 w 152"/>
              <a:gd name="T7" fmla="*/ 2147483647 h 144"/>
              <a:gd name="T8" fmla="*/ 0 60000 65536"/>
              <a:gd name="T9" fmla="*/ 0 60000 65536"/>
              <a:gd name="T10" fmla="*/ 0 60000 65536"/>
              <a:gd name="T11" fmla="*/ 0 60000 65536"/>
              <a:gd name="T12" fmla="*/ 0 w 152"/>
              <a:gd name="T13" fmla="*/ 0 h 144"/>
              <a:gd name="T14" fmla="*/ 152 w 152"/>
              <a:gd name="T15" fmla="*/ 144 h 144"/>
            </a:gdLst>
            <a:ahLst/>
            <a:cxnLst>
              <a:cxn ang="T8">
                <a:pos x="T0" y="T1"/>
              </a:cxn>
              <a:cxn ang="T9">
                <a:pos x="T2" y="T3"/>
              </a:cxn>
              <a:cxn ang="T10">
                <a:pos x="T4" y="T5"/>
              </a:cxn>
              <a:cxn ang="T11">
                <a:pos x="T6" y="T7"/>
              </a:cxn>
            </a:cxnLst>
            <a:rect l="T12" t="T13" r="T14" b="T15"/>
            <a:pathLst>
              <a:path w="152" h="144">
                <a:moveTo>
                  <a:pt x="144" y="0"/>
                </a:moveTo>
                <a:cubicBezTo>
                  <a:pt x="72" y="16"/>
                  <a:pt x="0" y="32"/>
                  <a:pt x="0" y="48"/>
                </a:cubicBezTo>
                <a:cubicBezTo>
                  <a:pt x="0" y="64"/>
                  <a:pt x="136" y="80"/>
                  <a:pt x="144" y="96"/>
                </a:cubicBezTo>
                <a:cubicBezTo>
                  <a:pt x="152" y="112"/>
                  <a:pt x="64" y="128"/>
                  <a:pt x="48" y="144"/>
                </a:cubicBezTo>
              </a:path>
            </a:pathLst>
          </a:custGeom>
          <a:noFill/>
          <a:ln w="222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869" name="Arc 514"/>
          <p:cNvSpPr>
            <a:spLocks/>
          </p:cNvSpPr>
          <p:nvPr/>
        </p:nvSpPr>
        <p:spPr bwMode="auto">
          <a:xfrm rot="-1163170">
            <a:off x="2919413" y="3197225"/>
            <a:ext cx="249237" cy="312738"/>
          </a:xfrm>
          <a:custGeom>
            <a:avLst/>
            <a:gdLst>
              <a:gd name="T0" fmla="*/ 2147483647 w 21600"/>
              <a:gd name="T1" fmla="*/ 0 h 34208"/>
              <a:gd name="T2" fmla="*/ 2147483647 w 21600"/>
              <a:gd name="T3" fmla="*/ 2147483647 h 34208"/>
              <a:gd name="T4" fmla="*/ 0 w 21600"/>
              <a:gd name="T5" fmla="*/ 2147483647 h 34208"/>
              <a:gd name="T6" fmla="*/ 0 60000 65536"/>
              <a:gd name="T7" fmla="*/ 0 60000 65536"/>
              <a:gd name="T8" fmla="*/ 0 60000 65536"/>
              <a:gd name="T9" fmla="*/ 0 w 21600"/>
              <a:gd name="T10" fmla="*/ 0 h 34208"/>
              <a:gd name="T11" fmla="*/ 21600 w 21600"/>
              <a:gd name="T12" fmla="*/ 34208 h 34208"/>
            </a:gdLst>
            <a:ahLst/>
            <a:cxnLst>
              <a:cxn ang="T6">
                <a:pos x="T0" y="T1"/>
              </a:cxn>
              <a:cxn ang="T7">
                <a:pos x="T2" y="T3"/>
              </a:cxn>
              <a:cxn ang="T8">
                <a:pos x="T4" y="T5"/>
              </a:cxn>
            </a:cxnLst>
            <a:rect l="T9" t="T10" r="T11" b="T12"/>
            <a:pathLst>
              <a:path w="21600" h="34208" fill="none" extrusionOk="0">
                <a:moveTo>
                  <a:pt x="7383" y="-1"/>
                </a:moveTo>
                <a:cubicBezTo>
                  <a:pt x="15918" y="3103"/>
                  <a:pt x="21600" y="11215"/>
                  <a:pt x="21600" y="20298"/>
                </a:cubicBezTo>
                <a:cubicBezTo>
                  <a:pt x="21600" y="25387"/>
                  <a:pt x="19802" y="30314"/>
                  <a:pt x="16524" y="34208"/>
                </a:cubicBezTo>
              </a:path>
              <a:path w="21600" h="34208" stroke="0" extrusionOk="0">
                <a:moveTo>
                  <a:pt x="7383" y="-1"/>
                </a:moveTo>
                <a:cubicBezTo>
                  <a:pt x="15918" y="3103"/>
                  <a:pt x="21600" y="11215"/>
                  <a:pt x="21600" y="20298"/>
                </a:cubicBezTo>
                <a:cubicBezTo>
                  <a:pt x="21600" y="25387"/>
                  <a:pt x="19802" y="30314"/>
                  <a:pt x="16524" y="34208"/>
                </a:cubicBezTo>
                <a:lnTo>
                  <a:pt x="0" y="20298"/>
                </a:lnTo>
                <a:close/>
              </a:path>
            </a:pathLst>
          </a:custGeom>
          <a:noFill/>
          <a:ln w="15875">
            <a:solidFill>
              <a:srgbClr val="FFFFF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870" name="Arc 516"/>
          <p:cNvSpPr>
            <a:spLocks/>
          </p:cNvSpPr>
          <p:nvPr/>
        </p:nvSpPr>
        <p:spPr bwMode="invGray">
          <a:xfrm rot="7317458">
            <a:off x="7698582" y="4561681"/>
            <a:ext cx="457200" cy="1087437"/>
          </a:xfrm>
          <a:custGeom>
            <a:avLst/>
            <a:gdLst>
              <a:gd name="T0" fmla="*/ 0 w 21600"/>
              <a:gd name="T1" fmla="*/ 2147483647 h 21599"/>
              <a:gd name="T2" fmla="*/ 2147483647 w 21600"/>
              <a:gd name="T3" fmla="*/ 0 h 21599"/>
              <a:gd name="T4" fmla="*/ 2147483647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75"/>
                  <a:pt x="9662" y="6"/>
                  <a:pt x="21585" y="-1"/>
                </a:cubicBezTo>
              </a:path>
              <a:path w="21600" h="21599" stroke="0" extrusionOk="0">
                <a:moveTo>
                  <a:pt x="0" y="21599"/>
                </a:moveTo>
                <a:cubicBezTo>
                  <a:pt x="0" y="9675"/>
                  <a:pt x="9662" y="6"/>
                  <a:pt x="21585" y="-1"/>
                </a:cubicBezTo>
                <a:lnTo>
                  <a:pt x="21600" y="21599"/>
                </a:lnTo>
                <a:close/>
              </a:path>
            </a:pathLst>
          </a:custGeom>
          <a:noFill/>
          <a:ln w="38100" cap="rnd">
            <a:solidFill>
              <a:srgbClr val="BBE387"/>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871" name="Arc 518"/>
          <p:cNvSpPr>
            <a:spLocks/>
          </p:cNvSpPr>
          <p:nvPr/>
        </p:nvSpPr>
        <p:spPr bwMode="invGray">
          <a:xfrm rot="37599">
            <a:off x="3394075" y="2867025"/>
            <a:ext cx="812800" cy="1344613"/>
          </a:xfrm>
          <a:custGeom>
            <a:avLst/>
            <a:gdLst>
              <a:gd name="T0" fmla="*/ 0 w 28132"/>
              <a:gd name="T1" fmla="*/ 2147483647 h 21600"/>
              <a:gd name="T2" fmla="*/ 2147483647 w 28132"/>
              <a:gd name="T3" fmla="*/ 2147483647 h 21600"/>
              <a:gd name="T4" fmla="*/ 2147483647 w 28132"/>
              <a:gd name="T5" fmla="*/ 2147483647 h 21600"/>
              <a:gd name="T6" fmla="*/ 0 60000 65536"/>
              <a:gd name="T7" fmla="*/ 0 60000 65536"/>
              <a:gd name="T8" fmla="*/ 0 60000 65536"/>
              <a:gd name="T9" fmla="*/ 0 w 28132"/>
              <a:gd name="T10" fmla="*/ 0 h 21600"/>
              <a:gd name="T11" fmla="*/ 28132 w 28132"/>
              <a:gd name="T12" fmla="*/ 21600 h 21600"/>
            </a:gdLst>
            <a:ahLst/>
            <a:cxnLst>
              <a:cxn ang="T6">
                <a:pos x="T0" y="T1"/>
              </a:cxn>
              <a:cxn ang="T7">
                <a:pos x="T2" y="T3"/>
              </a:cxn>
              <a:cxn ang="T8">
                <a:pos x="T4" y="T5"/>
              </a:cxn>
            </a:cxnLst>
            <a:rect l="T9" t="T10" r="T11" b="T12"/>
            <a:pathLst>
              <a:path w="28132" h="21600" fill="none" extrusionOk="0">
                <a:moveTo>
                  <a:pt x="0" y="21600"/>
                </a:moveTo>
                <a:cubicBezTo>
                  <a:pt x="0" y="9670"/>
                  <a:pt x="9670" y="0"/>
                  <a:pt x="21600" y="0"/>
                </a:cubicBezTo>
                <a:cubicBezTo>
                  <a:pt x="23816" y="0"/>
                  <a:pt x="26019" y="341"/>
                  <a:pt x="28132" y="1011"/>
                </a:cubicBezTo>
              </a:path>
              <a:path w="28132" h="21600" stroke="0" extrusionOk="0">
                <a:moveTo>
                  <a:pt x="0" y="21600"/>
                </a:moveTo>
                <a:cubicBezTo>
                  <a:pt x="0" y="9670"/>
                  <a:pt x="9670" y="0"/>
                  <a:pt x="21600" y="0"/>
                </a:cubicBezTo>
                <a:cubicBezTo>
                  <a:pt x="23816" y="0"/>
                  <a:pt x="26019" y="341"/>
                  <a:pt x="28132" y="1011"/>
                </a:cubicBezTo>
                <a:lnTo>
                  <a:pt x="21600" y="21600"/>
                </a:lnTo>
                <a:close/>
              </a:path>
            </a:pathLst>
          </a:custGeom>
          <a:noFill/>
          <a:ln w="38100" cap="rnd">
            <a:solidFill>
              <a:srgbClr val="FF66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75335" name="Rectangle 519"/>
          <p:cNvSpPr>
            <a:spLocks noChangeArrowheads="1"/>
          </p:cNvSpPr>
          <p:nvPr/>
        </p:nvSpPr>
        <p:spPr bwMode="invGray">
          <a:xfrm>
            <a:off x="2811463" y="2505075"/>
            <a:ext cx="1590675" cy="517525"/>
          </a:xfrm>
          <a:prstGeom prst="rect">
            <a:avLst/>
          </a:prstGeom>
          <a:gradFill rotWithShape="0">
            <a:gsLst>
              <a:gs pos="0">
                <a:srgbClr val="C05601"/>
              </a:gs>
              <a:gs pos="50000">
                <a:srgbClr val="C05601">
                  <a:gamma/>
                  <a:shade val="46275"/>
                  <a:invGamma/>
                </a:srgbClr>
              </a:gs>
              <a:gs pos="100000">
                <a:srgbClr val="C05601"/>
              </a:gs>
            </a:gsLst>
            <a:lin ang="5400000" scaled="1"/>
          </a:gradFill>
          <a:ln w="15875">
            <a:solidFill>
              <a:srgbClr val="FFFFFF"/>
            </a:solidFill>
            <a:miter lim="800000"/>
            <a:headEnd/>
            <a:tailEnd/>
          </a:ln>
          <a:effectLst>
            <a:outerShdw dist="50800" dir="2700000" algn="ctr" rotWithShape="0">
              <a:schemeClr val="bg2"/>
            </a:outerShdw>
          </a:effectLst>
        </p:spPr>
        <p:txBody>
          <a:bodyPr lIns="92539" tIns="45458" rIns="92539" bIns="45458" anchor="ctr"/>
          <a:lstStyle/>
          <a:p>
            <a:pPr algn="ctr" defTabSz="935038">
              <a:spcBef>
                <a:spcPct val="50000"/>
              </a:spcBef>
              <a:defRPr/>
            </a:pPr>
            <a:r>
              <a:rPr lang="en-US">
                <a:solidFill>
                  <a:srgbClr val="FFFFFF"/>
                </a:solidFill>
              </a:rPr>
              <a:t>Nucleoside RTI</a:t>
            </a:r>
          </a:p>
        </p:txBody>
      </p:sp>
      <p:sp>
        <p:nvSpPr>
          <p:cNvPr id="15873" name="Arc 520"/>
          <p:cNvSpPr>
            <a:spLocks/>
          </p:cNvSpPr>
          <p:nvPr/>
        </p:nvSpPr>
        <p:spPr bwMode="invGray">
          <a:xfrm rot="5750797">
            <a:off x="1343025" y="1958975"/>
            <a:ext cx="666750" cy="1358900"/>
          </a:xfrm>
          <a:custGeom>
            <a:avLst/>
            <a:gdLst>
              <a:gd name="T0" fmla="*/ 0 w 16805"/>
              <a:gd name="T1" fmla="*/ 2147483647 h 21599"/>
              <a:gd name="T2" fmla="*/ 2147483647 w 16805"/>
              <a:gd name="T3" fmla="*/ 0 h 21599"/>
              <a:gd name="T4" fmla="*/ 2147483647 w 16805"/>
              <a:gd name="T5" fmla="*/ 2147483647 h 21599"/>
              <a:gd name="T6" fmla="*/ 0 60000 65536"/>
              <a:gd name="T7" fmla="*/ 0 60000 65536"/>
              <a:gd name="T8" fmla="*/ 0 60000 65536"/>
              <a:gd name="T9" fmla="*/ 0 w 16805"/>
              <a:gd name="T10" fmla="*/ 0 h 21599"/>
              <a:gd name="T11" fmla="*/ 16805 w 16805"/>
              <a:gd name="T12" fmla="*/ 21599 h 21599"/>
            </a:gdLst>
            <a:ahLst/>
            <a:cxnLst>
              <a:cxn ang="T6">
                <a:pos x="T0" y="T1"/>
              </a:cxn>
              <a:cxn ang="T7">
                <a:pos x="T2" y="T3"/>
              </a:cxn>
              <a:cxn ang="T8">
                <a:pos x="T4" y="T5"/>
              </a:cxn>
            </a:cxnLst>
            <a:rect l="T9" t="T10" r="T11" b="T12"/>
            <a:pathLst>
              <a:path w="16805" h="21599" fill="none" extrusionOk="0">
                <a:moveTo>
                  <a:pt x="-1" y="8029"/>
                </a:moveTo>
                <a:cubicBezTo>
                  <a:pt x="4093" y="2958"/>
                  <a:pt x="10258" y="7"/>
                  <a:pt x="16775" y="-1"/>
                </a:cubicBezTo>
              </a:path>
              <a:path w="16805" h="21599" stroke="0" extrusionOk="0">
                <a:moveTo>
                  <a:pt x="-1" y="8029"/>
                </a:moveTo>
                <a:cubicBezTo>
                  <a:pt x="4093" y="2958"/>
                  <a:pt x="10258" y="7"/>
                  <a:pt x="16775" y="-1"/>
                </a:cubicBezTo>
                <a:lnTo>
                  <a:pt x="16805" y="21599"/>
                </a:lnTo>
                <a:close/>
              </a:path>
            </a:pathLst>
          </a:custGeom>
          <a:noFill/>
          <a:ln w="38100" cap="rnd">
            <a:solidFill>
              <a:srgbClr val="9274CE"/>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874" name="Arc 521"/>
          <p:cNvSpPr>
            <a:spLocks/>
          </p:cNvSpPr>
          <p:nvPr/>
        </p:nvSpPr>
        <p:spPr bwMode="auto">
          <a:xfrm rot="-5760000">
            <a:off x="3354387" y="4243388"/>
            <a:ext cx="3363913" cy="820738"/>
          </a:xfrm>
          <a:custGeom>
            <a:avLst/>
            <a:gdLst>
              <a:gd name="T0" fmla="*/ 2147483647 w 21600"/>
              <a:gd name="T1" fmla="*/ 0 h 23605"/>
              <a:gd name="T2" fmla="*/ 2147483647 w 21600"/>
              <a:gd name="T3" fmla="*/ 2147483647 h 23605"/>
              <a:gd name="T4" fmla="*/ 0 w 21600"/>
              <a:gd name="T5" fmla="*/ 2147483647 h 23605"/>
              <a:gd name="T6" fmla="*/ 0 60000 65536"/>
              <a:gd name="T7" fmla="*/ 0 60000 65536"/>
              <a:gd name="T8" fmla="*/ 0 60000 65536"/>
              <a:gd name="T9" fmla="*/ 0 w 21600"/>
              <a:gd name="T10" fmla="*/ 0 h 23605"/>
              <a:gd name="T11" fmla="*/ 21600 w 21600"/>
              <a:gd name="T12" fmla="*/ 23605 h 23605"/>
            </a:gdLst>
            <a:ahLst/>
            <a:cxnLst>
              <a:cxn ang="T6">
                <a:pos x="T0" y="T1"/>
              </a:cxn>
              <a:cxn ang="T7">
                <a:pos x="T2" y="T3"/>
              </a:cxn>
              <a:cxn ang="T8">
                <a:pos x="T4" y="T5"/>
              </a:cxn>
            </a:cxnLst>
            <a:rect l="T9" t="T10" r="T11" b="T12"/>
            <a:pathLst>
              <a:path w="21600" h="23605" fill="none" extrusionOk="0">
                <a:moveTo>
                  <a:pt x="13812" y="-1"/>
                </a:moveTo>
                <a:cubicBezTo>
                  <a:pt x="18746" y="4103"/>
                  <a:pt x="21600" y="10188"/>
                  <a:pt x="21600" y="16606"/>
                </a:cubicBezTo>
                <a:cubicBezTo>
                  <a:pt x="21600" y="18987"/>
                  <a:pt x="21206" y="21352"/>
                  <a:pt x="20434" y="23605"/>
                </a:cubicBezTo>
              </a:path>
              <a:path w="21600" h="23605" stroke="0" extrusionOk="0">
                <a:moveTo>
                  <a:pt x="13812" y="-1"/>
                </a:moveTo>
                <a:cubicBezTo>
                  <a:pt x="18746" y="4103"/>
                  <a:pt x="21600" y="10188"/>
                  <a:pt x="21600" y="16606"/>
                </a:cubicBezTo>
                <a:cubicBezTo>
                  <a:pt x="21600" y="18987"/>
                  <a:pt x="21206" y="21352"/>
                  <a:pt x="20434" y="23605"/>
                </a:cubicBezTo>
                <a:lnTo>
                  <a:pt x="0" y="16606"/>
                </a:lnTo>
                <a:close/>
              </a:path>
            </a:pathLst>
          </a:custGeom>
          <a:noFill/>
          <a:ln w="38100" cap="rnd">
            <a:solidFill>
              <a:srgbClr val="DEBA79"/>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75338" name="Rectangle 522"/>
          <p:cNvSpPr>
            <a:spLocks noChangeArrowheads="1"/>
          </p:cNvSpPr>
          <p:nvPr/>
        </p:nvSpPr>
        <p:spPr bwMode="ltGray">
          <a:xfrm>
            <a:off x="4538663" y="2606675"/>
            <a:ext cx="1963737" cy="517525"/>
          </a:xfrm>
          <a:prstGeom prst="rect">
            <a:avLst/>
          </a:prstGeom>
          <a:gradFill rotWithShape="0">
            <a:gsLst>
              <a:gs pos="0">
                <a:srgbClr val="8B744C"/>
              </a:gs>
              <a:gs pos="50000">
                <a:srgbClr val="8B744C">
                  <a:gamma/>
                  <a:shade val="46275"/>
                  <a:invGamma/>
                </a:srgbClr>
              </a:gs>
              <a:gs pos="100000">
                <a:srgbClr val="8B744C"/>
              </a:gs>
            </a:gsLst>
            <a:lin ang="5400000" scaled="1"/>
          </a:gradFill>
          <a:ln w="15875">
            <a:solidFill>
              <a:srgbClr val="FFFFFF"/>
            </a:solidFill>
            <a:miter lim="800000"/>
            <a:headEnd/>
            <a:tailEnd/>
          </a:ln>
          <a:effectLst>
            <a:outerShdw dist="50800" dir="2700000" algn="ctr" rotWithShape="0">
              <a:schemeClr val="bg2"/>
            </a:outerShdw>
          </a:effectLst>
        </p:spPr>
        <p:txBody>
          <a:bodyPr lIns="92560" tIns="45468" rIns="92560" bIns="45468" anchor="ctr"/>
          <a:lstStyle/>
          <a:p>
            <a:pPr algn="ctr" defTabSz="935038">
              <a:spcBef>
                <a:spcPct val="50000"/>
              </a:spcBef>
              <a:defRPr/>
            </a:pPr>
            <a:r>
              <a:rPr lang="en-US">
                <a:solidFill>
                  <a:srgbClr val="FFFFFF"/>
                </a:solidFill>
              </a:rPr>
              <a:t>Integrase Inhibitors</a:t>
            </a:r>
          </a:p>
        </p:txBody>
      </p:sp>
      <p:sp>
        <p:nvSpPr>
          <p:cNvPr id="3875339" name="Rectangle 523"/>
          <p:cNvSpPr>
            <a:spLocks noChangeArrowheads="1"/>
          </p:cNvSpPr>
          <p:nvPr/>
        </p:nvSpPr>
        <p:spPr bwMode="invGray">
          <a:xfrm>
            <a:off x="7169150" y="5410200"/>
            <a:ext cx="1895475" cy="517525"/>
          </a:xfrm>
          <a:prstGeom prst="rect">
            <a:avLst/>
          </a:prstGeom>
          <a:gradFill rotWithShape="0">
            <a:gsLst>
              <a:gs pos="0">
                <a:srgbClr val="51623B"/>
              </a:gs>
              <a:gs pos="50000">
                <a:srgbClr val="51623B">
                  <a:gamma/>
                  <a:shade val="46275"/>
                  <a:invGamma/>
                </a:srgbClr>
              </a:gs>
              <a:gs pos="100000">
                <a:srgbClr val="51623B"/>
              </a:gs>
            </a:gsLst>
            <a:lin ang="5400000" scaled="1"/>
          </a:gradFill>
          <a:ln w="15875">
            <a:solidFill>
              <a:srgbClr val="FFFFFF"/>
            </a:solidFill>
            <a:miter lim="800000"/>
            <a:headEnd/>
            <a:tailEnd/>
          </a:ln>
          <a:effectLst>
            <a:outerShdw dist="50800" dir="2700000" algn="ctr" rotWithShape="0">
              <a:schemeClr val="bg2"/>
            </a:outerShdw>
          </a:effectLst>
        </p:spPr>
        <p:txBody>
          <a:bodyPr lIns="92539" tIns="45458" rIns="92539" bIns="45458" anchor="ctr"/>
          <a:lstStyle/>
          <a:p>
            <a:pPr algn="ctr" defTabSz="935038">
              <a:spcBef>
                <a:spcPct val="50000"/>
              </a:spcBef>
              <a:defRPr/>
            </a:pPr>
            <a:r>
              <a:rPr lang="en-US">
                <a:solidFill>
                  <a:srgbClr val="FFFFFF"/>
                </a:solidFill>
              </a:rPr>
              <a:t>Protease Inhibitors</a:t>
            </a:r>
          </a:p>
        </p:txBody>
      </p:sp>
      <p:sp>
        <p:nvSpPr>
          <p:cNvPr id="15877" name="Arc 524"/>
          <p:cNvSpPr>
            <a:spLocks/>
          </p:cNvSpPr>
          <p:nvPr/>
        </p:nvSpPr>
        <p:spPr bwMode="invGray">
          <a:xfrm rot="5750797">
            <a:off x="790575" y="2630488"/>
            <a:ext cx="1104900" cy="946150"/>
          </a:xfrm>
          <a:custGeom>
            <a:avLst/>
            <a:gdLst>
              <a:gd name="T0" fmla="*/ 2147483647 w 21600"/>
              <a:gd name="T1" fmla="*/ 2147483647 h 29721"/>
              <a:gd name="T2" fmla="*/ 2147483647 w 21600"/>
              <a:gd name="T3" fmla="*/ 0 h 29721"/>
              <a:gd name="T4" fmla="*/ 2147483647 w 21600"/>
              <a:gd name="T5" fmla="*/ 2147483647 h 29721"/>
              <a:gd name="T6" fmla="*/ 0 60000 65536"/>
              <a:gd name="T7" fmla="*/ 0 60000 65536"/>
              <a:gd name="T8" fmla="*/ 0 60000 65536"/>
              <a:gd name="T9" fmla="*/ 0 w 21600"/>
              <a:gd name="T10" fmla="*/ 0 h 29721"/>
              <a:gd name="T11" fmla="*/ 21600 w 21600"/>
              <a:gd name="T12" fmla="*/ 29721 h 29721"/>
            </a:gdLst>
            <a:ahLst/>
            <a:cxnLst>
              <a:cxn ang="T6">
                <a:pos x="T0" y="T1"/>
              </a:cxn>
              <a:cxn ang="T7">
                <a:pos x="T2" y="T3"/>
              </a:cxn>
              <a:cxn ang="T8">
                <a:pos x="T4" y="T5"/>
              </a:cxn>
            </a:cxnLst>
            <a:rect l="T9" t="T10" r="T11" b="T12"/>
            <a:pathLst>
              <a:path w="21600" h="29721" fill="none" extrusionOk="0">
                <a:moveTo>
                  <a:pt x="1585" y="29721"/>
                </a:moveTo>
                <a:cubicBezTo>
                  <a:pt x="538" y="27141"/>
                  <a:pt x="0" y="24383"/>
                  <a:pt x="0" y="21599"/>
                </a:cubicBezTo>
                <a:cubicBezTo>
                  <a:pt x="-1" y="9680"/>
                  <a:pt x="9652" y="15"/>
                  <a:pt x="21570" y="-1"/>
                </a:cubicBezTo>
              </a:path>
              <a:path w="21600" h="29721" stroke="0" extrusionOk="0">
                <a:moveTo>
                  <a:pt x="1585" y="29721"/>
                </a:moveTo>
                <a:cubicBezTo>
                  <a:pt x="538" y="27141"/>
                  <a:pt x="0" y="24383"/>
                  <a:pt x="0" y="21599"/>
                </a:cubicBezTo>
                <a:cubicBezTo>
                  <a:pt x="-1" y="9680"/>
                  <a:pt x="9652" y="15"/>
                  <a:pt x="21570" y="-1"/>
                </a:cubicBezTo>
                <a:lnTo>
                  <a:pt x="21600" y="21599"/>
                </a:lnTo>
                <a:close/>
              </a:path>
            </a:pathLst>
          </a:custGeom>
          <a:noFill/>
          <a:ln w="38100" cap="rnd">
            <a:solidFill>
              <a:srgbClr val="9274CE"/>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a:lstStyle/>
          <a:p>
            <a:endParaRPr lang="en-GB" i="1"/>
          </a:p>
        </p:txBody>
      </p:sp>
      <p:sp>
        <p:nvSpPr>
          <p:cNvPr id="3875341" name="Rectangle 525"/>
          <p:cNvSpPr>
            <a:spLocks noChangeArrowheads="1"/>
          </p:cNvSpPr>
          <p:nvPr/>
        </p:nvSpPr>
        <p:spPr bwMode="invGray">
          <a:xfrm>
            <a:off x="661988" y="2133600"/>
            <a:ext cx="1557337" cy="517525"/>
          </a:xfrm>
          <a:prstGeom prst="rect">
            <a:avLst/>
          </a:prstGeom>
          <a:gradFill rotWithShape="0">
            <a:gsLst>
              <a:gs pos="0">
                <a:srgbClr val="5E4B85"/>
              </a:gs>
              <a:gs pos="50000">
                <a:srgbClr val="5E4B85">
                  <a:gamma/>
                  <a:shade val="46275"/>
                  <a:invGamma/>
                </a:srgbClr>
              </a:gs>
              <a:gs pos="100000">
                <a:srgbClr val="5E4B85"/>
              </a:gs>
            </a:gsLst>
            <a:lin ang="5400000" scaled="1"/>
          </a:gradFill>
          <a:ln w="15875">
            <a:solidFill>
              <a:srgbClr val="FFFFFF"/>
            </a:solidFill>
            <a:miter lim="800000"/>
            <a:headEnd/>
            <a:tailEnd/>
          </a:ln>
          <a:effectLst>
            <a:outerShdw dist="35921" dir="2700000" algn="ctr" rotWithShape="0">
              <a:schemeClr val="bg2"/>
            </a:outerShdw>
          </a:effectLst>
        </p:spPr>
        <p:txBody>
          <a:bodyPr lIns="92539" tIns="45458" rIns="92539" bIns="45458" anchor="ctr"/>
          <a:lstStyle/>
          <a:p>
            <a:pPr algn="ctr" defTabSz="935038">
              <a:spcBef>
                <a:spcPct val="50000"/>
              </a:spcBef>
              <a:defRPr/>
            </a:pPr>
            <a:r>
              <a:rPr lang="en-US">
                <a:solidFill>
                  <a:srgbClr val="FFFFFF"/>
                </a:solidFill>
              </a:rPr>
              <a:t>Entry Inhibitors</a:t>
            </a:r>
          </a:p>
        </p:txBody>
      </p:sp>
      <p:sp>
        <p:nvSpPr>
          <p:cNvPr id="3875343" name="Freeform 527"/>
          <p:cNvSpPr>
            <a:spLocks/>
          </p:cNvSpPr>
          <p:nvPr/>
        </p:nvSpPr>
        <p:spPr bwMode="auto">
          <a:xfrm>
            <a:off x="6977063" y="4038600"/>
            <a:ext cx="473075" cy="457200"/>
          </a:xfrm>
          <a:custGeom>
            <a:avLst/>
            <a:gdLst/>
            <a:ahLst/>
            <a:cxnLst>
              <a:cxn ang="0">
                <a:pos x="613" y="57"/>
              </a:cxn>
              <a:cxn ang="0">
                <a:pos x="469" y="137"/>
              </a:cxn>
              <a:cxn ang="0">
                <a:pos x="421" y="201"/>
              </a:cxn>
              <a:cxn ang="0">
                <a:pos x="261" y="265"/>
              </a:cxn>
              <a:cxn ang="0">
                <a:pos x="109" y="489"/>
              </a:cxn>
              <a:cxn ang="0">
                <a:pos x="37" y="753"/>
              </a:cxn>
              <a:cxn ang="0">
                <a:pos x="133" y="1041"/>
              </a:cxn>
              <a:cxn ang="0">
                <a:pos x="189" y="1273"/>
              </a:cxn>
              <a:cxn ang="0">
                <a:pos x="565" y="1433"/>
              </a:cxn>
              <a:cxn ang="0">
                <a:pos x="741" y="1497"/>
              </a:cxn>
              <a:cxn ang="0">
                <a:pos x="845" y="1473"/>
              </a:cxn>
              <a:cxn ang="0">
                <a:pos x="1229" y="1505"/>
              </a:cxn>
              <a:cxn ang="0">
                <a:pos x="1517" y="1425"/>
              </a:cxn>
              <a:cxn ang="0">
                <a:pos x="1605" y="1369"/>
              </a:cxn>
              <a:cxn ang="0">
                <a:pos x="1669" y="1289"/>
              </a:cxn>
              <a:cxn ang="0">
                <a:pos x="1749" y="1129"/>
              </a:cxn>
              <a:cxn ang="0">
                <a:pos x="1829" y="1001"/>
              </a:cxn>
              <a:cxn ang="0">
                <a:pos x="1821" y="705"/>
              </a:cxn>
              <a:cxn ang="0">
                <a:pos x="1637" y="377"/>
              </a:cxn>
              <a:cxn ang="0">
                <a:pos x="1549" y="305"/>
              </a:cxn>
              <a:cxn ang="0">
                <a:pos x="1405" y="161"/>
              </a:cxn>
              <a:cxn ang="0">
                <a:pos x="1325" y="121"/>
              </a:cxn>
              <a:cxn ang="0">
                <a:pos x="1085" y="57"/>
              </a:cxn>
              <a:cxn ang="0">
                <a:pos x="1133" y="177"/>
              </a:cxn>
              <a:cxn ang="0">
                <a:pos x="1237" y="265"/>
              </a:cxn>
              <a:cxn ang="0">
                <a:pos x="1277" y="345"/>
              </a:cxn>
              <a:cxn ang="0">
                <a:pos x="1301" y="417"/>
              </a:cxn>
              <a:cxn ang="0">
                <a:pos x="1229" y="513"/>
              </a:cxn>
              <a:cxn ang="0">
                <a:pos x="1181" y="641"/>
              </a:cxn>
              <a:cxn ang="0">
                <a:pos x="1125" y="753"/>
              </a:cxn>
              <a:cxn ang="0">
                <a:pos x="1085" y="793"/>
              </a:cxn>
              <a:cxn ang="0">
                <a:pos x="949" y="897"/>
              </a:cxn>
              <a:cxn ang="0">
                <a:pos x="925" y="897"/>
              </a:cxn>
              <a:cxn ang="0">
                <a:pos x="813" y="841"/>
              </a:cxn>
              <a:cxn ang="0">
                <a:pos x="717" y="641"/>
              </a:cxn>
              <a:cxn ang="0">
                <a:pos x="605" y="545"/>
              </a:cxn>
              <a:cxn ang="0">
                <a:pos x="565" y="505"/>
              </a:cxn>
              <a:cxn ang="0">
                <a:pos x="557" y="401"/>
              </a:cxn>
              <a:cxn ang="0">
                <a:pos x="645" y="329"/>
              </a:cxn>
              <a:cxn ang="0">
                <a:pos x="709" y="281"/>
              </a:cxn>
              <a:cxn ang="0">
                <a:pos x="773" y="177"/>
              </a:cxn>
              <a:cxn ang="0">
                <a:pos x="733" y="81"/>
              </a:cxn>
              <a:cxn ang="0">
                <a:pos x="605" y="65"/>
              </a:cxn>
            </a:cxnLst>
            <a:rect l="0" t="0" r="r" b="b"/>
            <a:pathLst>
              <a:path w="1837" h="1532">
                <a:moveTo>
                  <a:pt x="701" y="25"/>
                </a:moveTo>
                <a:cubicBezTo>
                  <a:pt x="672" y="36"/>
                  <a:pt x="638" y="39"/>
                  <a:pt x="613" y="57"/>
                </a:cubicBezTo>
                <a:cubicBezTo>
                  <a:pt x="581" y="77"/>
                  <a:pt x="598" y="69"/>
                  <a:pt x="565" y="81"/>
                </a:cubicBezTo>
                <a:cubicBezTo>
                  <a:pt x="538" y="107"/>
                  <a:pt x="504" y="125"/>
                  <a:pt x="469" y="137"/>
                </a:cubicBezTo>
                <a:cubicBezTo>
                  <a:pt x="453" y="183"/>
                  <a:pt x="473" y="140"/>
                  <a:pt x="437" y="177"/>
                </a:cubicBezTo>
                <a:cubicBezTo>
                  <a:pt x="430" y="183"/>
                  <a:pt x="428" y="194"/>
                  <a:pt x="421" y="201"/>
                </a:cubicBezTo>
                <a:cubicBezTo>
                  <a:pt x="415" y="205"/>
                  <a:pt x="367" y="216"/>
                  <a:pt x="365" y="217"/>
                </a:cubicBezTo>
                <a:cubicBezTo>
                  <a:pt x="329" y="227"/>
                  <a:pt x="291" y="244"/>
                  <a:pt x="261" y="265"/>
                </a:cubicBezTo>
                <a:cubicBezTo>
                  <a:pt x="246" y="323"/>
                  <a:pt x="233" y="374"/>
                  <a:pt x="181" y="409"/>
                </a:cubicBezTo>
                <a:cubicBezTo>
                  <a:pt x="171" y="437"/>
                  <a:pt x="134" y="471"/>
                  <a:pt x="109" y="489"/>
                </a:cubicBezTo>
                <a:cubicBezTo>
                  <a:pt x="70" y="605"/>
                  <a:pt x="118" y="446"/>
                  <a:pt x="85" y="649"/>
                </a:cubicBezTo>
                <a:cubicBezTo>
                  <a:pt x="79" y="684"/>
                  <a:pt x="48" y="718"/>
                  <a:pt x="37" y="753"/>
                </a:cubicBezTo>
                <a:cubicBezTo>
                  <a:pt x="28" y="840"/>
                  <a:pt x="0" y="920"/>
                  <a:pt x="85" y="977"/>
                </a:cubicBezTo>
                <a:cubicBezTo>
                  <a:pt x="95" y="1009"/>
                  <a:pt x="119" y="1010"/>
                  <a:pt x="133" y="1041"/>
                </a:cubicBezTo>
                <a:cubicBezTo>
                  <a:pt x="145" y="1069"/>
                  <a:pt x="159" y="1112"/>
                  <a:pt x="165" y="1145"/>
                </a:cubicBezTo>
                <a:cubicBezTo>
                  <a:pt x="167" y="1158"/>
                  <a:pt x="174" y="1258"/>
                  <a:pt x="189" y="1273"/>
                </a:cubicBezTo>
                <a:cubicBezTo>
                  <a:pt x="197" y="1281"/>
                  <a:pt x="210" y="1283"/>
                  <a:pt x="221" y="1289"/>
                </a:cubicBezTo>
                <a:cubicBezTo>
                  <a:pt x="292" y="1395"/>
                  <a:pt x="457" y="1392"/>
                  <a:pt x="565" y="1433"/>
                </a:cubicBezTo>
                <a:cubicBezTo>
                  <a:pt x="607" y="1449"/>
                  <a:pt x="649" y="1466"/>
                  <a:pt x="693" y="1481"/>
                </a:cubicBezTo>
                <a:cubicBezTo>
                  <a:pt x="709" y="1486"/>
                  <a:pt x="741" y="1497"/>
                  <a:pt x="741" y="1497"/>
                </a:cubicBezTo>
                <a:cubicBezTo>
                  <a:pt x="759" y="1494"/>
                  <a:pt x="778" y="1493"/>
                  <a:pt x="797" y="1489"/>
                </a:cubicBezTo>
                <a:cubicBezTo>
                  <a:pt x="813" y="1485"/>
                  <a:pt x="845" y="1473"/>
                  <a:pt x="845" y="1473"/>
                </a:cubicBezTo>
                <a:cubicBezTo>
                  <a:pt x="923" y="1480"/>
                  <a:pt x="998" y="1493"/>
                  <a:pt x="1069" y="1529"/>
                </a:cubicBezTo>
                <a:cubicBezTo>
                  <a:pt x="1197" y="1519"/>
                  <a:pt x="1145" y="1532"/>
                  <a:pt x="1229" y="1505"/>
                </a:cubicBezTo>
                <a:cubicBezTo>
                  <a:pt x="1245" y="1499"/>
                  <a:pt x="1277" y="1489"/>
                  <a:pt x="1277" y="1489"/>
                </a:cubicBezTo>
                <a:cubicBezTo>
                  <a:pt x="1322" y="1397"/>
                  <a:pt x="1420" y="1429"/>
                  <a:pt x="1517" y="1425"/>
                </a:cubicBezTo>
                <a:cubicBezTo>
                  <a:pt x="1543" y="1416"/>
                  <a:pt x="1562" y="1401"/>
                  <a:pt x="1589" y="1393"/>
                </a:cubicBezTo>
                <a:cubicBezTo>
                  <a:pt x="1594" y="1385"/>
                  <a:pt x="1598" y="1375"/>
                  <a:pt x="1605" y="1369"/>
                </a:cubicBezTo>
                <a:cubicBezTo>
                  <a:pt x="1611" y="1362"/>
                  <a:pt x="1623" y="1361"/>
                  <a:pt x="1629" y="1353"/>
                </a:cubicBezTo>
                <a:cubicBezTo>
                  <a:pt x="1676" y="1276"/>
                  <a:pt x="1614" y="1325"/>
                  <a:pt x="1669" y="1289"/>
                </a:cubicBezTo>
                <a:cubicBezTo>
                  <a:pt x="1680" y="1259"/>
                  <a:pt x="1685" y="1197"/>
                  <a:pt x="1701" y="1177"/>
                </a:cubicBezTo>
                <a:cubicBezTo>
                  <a:pt x="1714" y="1159"/>
                  <a:pt x="1749" y="1129"/>
                  <a:pt x="1749" y="1129"/>
                </a:cubicBezTo>
                <a:cubicBezTo>
                  <a:pt x="1763" y="1070"/>
                  <a:pt x="1744" y="1117"/>
                  <a:pt x="1781" y="1081"/>
                </a:cubicBezTo>
                <a:cubicBezTo>
                  <a:pt x="1802" y="1059"/>
                  <a:pt x="1812" y="1025"/>
                  <a:pt x="1829" y="1001"/>
                </a:cubicBezTo>
                <a:cubicBezTo>
                  <a:pt x="1831" y="958"/>
                  <a:pt x="1837" y="915"/>
                  <a:pt x="1837" y="873"/>
                </a:cubicBezTo>
                <a:cubicBezTo>
                  <a:pt x="1837" y="858"/>
                  <a:pt x="1829" y="739"/>
                  <a:pt x="1821" y="705"/>
                </a:cubicBezTo>
                <a:cubicBezTo>
                  <a:pt x="1800" y="622"/>
                  <a:pt x="1807" y="710"/>
                  <a:pt x="1789" y="617"/>
                </a:cubicBezTo>
                <a:cubicBezTo>
                  <a:pt x="1767" y="507"/>
                  <a:pt x="1753" y="415"/>
                  <a:pt x="1637" y="377"/>
                </a:cubicBezTo>
                <a:cubicBezTo>
                  <a:pt x="1622" y="362"/>
                  <a:pt x="1613" y="342"/>
                  <a:pt x="1597" y="329"/>
                </a:cubicBezTo>
                <a:cubicBezTo>
                  <a:pt x="1583" y="317"/>
                  <a:pt x="1563" y="314"/>
                  <a:pt x="1549" y="305"/>
                </a:cubicBezTo>
                <a:cubicBezTo>
                  <a:pt x="1530" y="277"/>
                  <a:pt x="1512" y="259"/>
                  <a:pt x="1485" y="241"/>
                </a:cubicBezTo>
                <a:cubicBezTo>
                  <a:pt x="1473" y="205"/>
                  <a:pt x="1435" y="182"/>
                  <a:pt x="1405" y="161"/>
                </a:cubicBezTo>
                <a:lnTo>
                  <a:pt x="1325" y="121"/>
                </a:lnTo>
                <a:cubicBezTo>
                  <a:pt x="1325" y="121"/>
                  <a:pt x="1325" y="121"/>
                  <a:pt x="1325" y="121"/>
                </a:cubicBezTo>
                <a:cubicBezTo>
                  <a:pt x="1260" y="78"/>
                  <a:pt x="1212" y="72"/>
                  <a:pt x="1141" y="49"/>
                </a:cubicBezTo>
                <a:cubicBezTo>
                  <a:pt x="1122" y="51"/>
                  <a:pt x="1102" y="49"/>
                  <a:pt x="1085" y="57"/>
                </a:cubicBezTo>
                <a:cubicBezTo>
                  <a:pt x="1054" y="70"/>
                  <a:pt x="1069" y="133"/>
                  <a:pt x="1085" y="153"/>
                </a:cubicBezTo>
                <a:cubicBezTo>
                  <a:pt x="1096" y="167"/>
                  <a:pt x="1117" y="171"/>
                  <a:pt x="1133" y="177"/>
                </a:cubicBezTo>
                <a:cubicBezTo>
                  <a:pt x="1146" y="218"/>
                  <a:pt x="1157" y="198"/>
                  <a:pt x="1189" y="225"/>
                </a:cubicBezTo>
                <a:cubicBezTo>
                  <a:pt x="1250" y="276"/>
                  <a:pt x="1177" y="225"/>
                  <a:pt x="1237" y="265"/>
                </a:cubicBezTo>
                <a:lnTo>
                  <a:pt x="1277" y="345"/>
                </a:lnTo>
                <a:cubicBezTo>
                  <a:pt x="1277" y="345"/>
                  <a:pt x="1277" y="345"/>
                  <a:pt x="1277" y="345"/>
                </a:cubicBezTo>
                <a:cubicBezTo>
                  <a:pt x="1282" y="361"/>
                  <a:pt x="1287" y="377"/>
                  <a:pt x="1293" y="393"/>
                </a:cubicBezTo>
                <a:cubicBezTo>
                  <a:pt x="1295" y="401"/>
                  <a:pt x="1301" y="417"/>
                  <a:pt x="1301" y="417"/>
                </a:cubicBezTo>
                <a:cubicBezTo>
                  <a:pt x="1298" y="432"/>
                  <a:pt x="1299" y="482"/>
                  <a:pt x="1277" y="497"/>
                </a:cubicBezTo>
                <a:cubicBezTo>
                  <a:pt x="1262" y="505"/>
                  <a:pt x="1229" y="513"/>
                  <a:pt x="1229" y="513"/>
                </a:cubicBezTo>
                <a:cubicBezTo>
                  <a:pt x="1206" y="547"/>
                  <a:pt x="1178" y="559"/>
                  <a:pt x="1165" y="601"/>
                </a:cubicBezTo>
                <a:cubicBezTo>
                  <a:pt x="1170" y="614"/>
                  <a:pt x="1176" y="627"/>
                  <a:pt x="1181" y="641"/>
                </a:cubicBezTo>
                <a:cubicBezTo>
                  <a:pt x="1186" y="656"/>
                  <a:pt x="1197" y="689"/>
                  <a:pt x="1197" y="689"/>
                </a:cubicBezTo>
                <a:cubicBezTo>
                  <a:pt x="1175" y="732"/>
                  <a:pt x="1163" y="727"/>
                  <a:pt x="1125" y="753"/>
                </a:cubicBezTo>
                <a:cubicBezTo>
                  <a:pt x="1119" y="761"/>
                  <a:pt x="1115" y="770"/>
                  <a:pt x="1109" y="777"/>
                </a:cubicBezTo>
                <a:cubicBezTo>
                  <a:pt x="1102" y="783"/>
                  <a:pt x="1091" y="785"/>
                  <a:pt x="1085" y="793"/>
                </a:cubicBezTo>
                <a:cubicBezTo>
                  <a:pt x="1077" y="802"/>
                  <a:pt x="1077" y="816"/>
                  <a:pt x="1069" y="825"/>
                </a:cubicBezTo>
                <a:cubicBezTo>
                  <a:pt x="1040" y="853"/>
                  <a:pt x="988" y="883"/>
                  <a:pt x="949" y="897"/>
                </a:cubicBezTo>
                <a:cubicBezTo>
                  <a:pt x="943" y="905"/>
                  <a:pt x="942" y="921"/>
                  <a:pt x="933" y="921"/>
                </a:cubicBezTo>
                <a:cubicBezTo>
                  <a:pt x="924" y="921"/>
                  <a:pt x="928" y="904"/>
                  <a:pt x="925" y="897"/>
                </a:cubicBezTo>
                <a:cubicBezTo>
                  <a:pt x="920" y="888"/>
                  <a:pt x="917" y="878"/>
                  <a:pt x="909" y="873"/>
                </a:cubicBezTo>
                <a:cubicBezTo>
                  <a:pt x="881" y="855"/>
                  <a:pt x="839" y="858"/>
                  <a:pt x="813" y="841"/>
                </a:cubicBezTo>
                <a:cubicBezTo>
                  <a:pt x="787" y="823"/>
                  <a:pt x="766" y="802"/>
                  <a:pt x="741" y="785"/>
                </a:cubicBezTo>
                <a:cubicBezTo>
                  <a:pt x="728" y="746"/>
                  <a:pt x="726" y="663"/>
                  <a:pt x="717" y="641"/>
                </a:cubicBezTo>
                <a:cubicBezTo>
                  <a:pt x="706" y="615"/>
                  <a:pt x="668" y="592"/>
                  <a:pt x="645" y="577"/>
                </a:cubicBezTo>
                <a:cubicBezTo>
                  <a:pt x="599" y="508"/>
                  <a:pt x="660" y="589"/>
                  <a:pt x="605" y="545"/>
                </a:cubicBezTo>
                <a:cubicBezTo>
                  <a:pt x="597" y="538"/>
                  <a:pt x="595" y="527"/>
                  <a:pt x="589" y="521"/>
                </a:cubicBezTo>
                <a:cubicBezTo>
                  <a:pt x="582" y="514"/>
                  <a:pt x="573" y="510"/>
                  <a:pt x="565" y="505"/>
                </a:cubicBezTo>
                <a:cubicBezTo>
                  <a:pt x="559" y="489"/>
                  <a:pt x="546" y="473"/>
                  <a:pt x="549" y="457"/>
                </a:cubicBezTo>
                <a:cubicBezTo>
                  <a:pt x="551" y="438"/>
                  <a:pt x="551" y="419"/>
                  <a:pt x="557" y="401"/>
                </a:cubicBezTo>
                <a:cubicBezTo>
                  <a:pt x="566" y="369"/>
                  <a:pt x="573" y="380"/>
                  <a:pt x="597" y="369"/>
                </a:cubicBezTo>
                <a:cubicBezTo>
                  <a:pt x="649" y="342"/>
                  <a:pt x="591" y="364"/>
                  <a:pt x="645" y="329"/>
                </a:cubicBezTo>
                <a:cubicBezTo>
                  <a:pt x="646" y="328"/>
                  <a:pt x="692" y="305"/>
                  <a:pt x="693" y="305"/>
                </a:cubicBezTo>
                <a:cubicBezTo>
                  <a:pt x="698" y="297"/>
                  <a:pt x="702" y="287"/>
                  <a:pt x="709" y="281"/>
                </a:cubicBezTo>
                <a:cubicBezTo>
                  <a:pt x="715" y="274"/>
                  <a:pt x="727" y="272"/>
                  <a:pt x="733" y="265"/>
                </a:cubicBezTo>
                <a:cubicBezTo>
                  <a:pt x="755" y="232"/>
                  <a:pt x="762" y="209"/>
                  <a:pt x="773" y="177"/>
                </a:cubicBezTo>
                <a:cubicBezTo>
                  <a:pt x="770" y="150"/>
                  <a:pt x="775" y="121"/>
                  <a:pt x="765" y="97"/>
                </a:cubicBezTo>
                <a:cubicBezTo>
                  <a:pt x="760" y="85"/>
                  <a:pt x="743" y="87"/>
                  <a:pt x="733" y="81"/>
                </a:cubicBezTo>
                <a:cubicBezTo>
                  <a:pt x="716" y="71"/>
                  <a:pt x="685" y="49"/>
                  <a:pt x="685" y="49"/>
                </a:cubicBezTo>
                <a:cubicBezTo>
                  <a:pt x="609" y="57"/>
                  <a:pt x="630" y="39"/>
                  <a:pt x="605" y="65"/>
                </a:cubicBezTo>
                <a:cubicBezTo>
                  <a:pt x="718" y="17"/>
                  <a:pt x="725" y="0"/>
                  <a:pt x="661" y="65"/>
                </a:cubicBezTo>
              </a:path>
            </a:pathLst>
          </a:custGeom>
          <a:gradFill rotWithShape="0">
            <a:gsLst>
              <a:gs pos="0">
                <a:srgbClr val="20254F"/>
              </a:gs>
              <a:gs pos="100000">
                <a:srgbClr val="20254F">
                  <a:gamma/>
                  <a:shade val="23922"/>
                  <a:invGamma/>
                </a:srgbClr>
              </a:gs>
            </a:gsLst>
            <a:path path="rect">
              <a:fillToRect l="50000" t="50000" r="50000" b="50000"/>
            </a:path>
          </a:gradFill>
          <a:ln w="3175" cap="flat" cmpd="sng">
            <a:solidFill>
              <a:schemeClr val="accent1">
                <a:alpha val="64999"/>
              </a:schemeClr>
            </a:solidFill>
            <a:prstDash val="solid"/>
            <a:round/>
            <a:headEnd type="none" w="med" len="med"/>
            <a:tailEnd type="none" w="med" len="med"/>
          </a:ln>
          <a:effectLst>
            <a:outerShdw dist="76199" dir="2700000" algn="ctr" rotWithShape="0">
              <a:srgbClr val="3D6CFF">
                <a:alpha val="85001"/>
              </a:srgbClr>
            </a:outerShdw>
          </a:effectLst>
        </p:spPr>
        <p:txBody>
          <a:bodyPr wrap="none" anchor="ctr"/>
          <a:lstStyle/>
          <a:p>
            <a:pPr>
              <a:defRPr/>
            </a:pPr>
            <a:endParaRPr lang="en-US"/>
          </a:p>
        </p:txBody>
      </p:sp>
      <p:sp>
        <p:nvSpPr>
          <p:cNvPr id="3875344" name="Freeform 528"/>
          <p:cNvSpPr>
            <a:spLocks/>
          </p:cNvSpPr>
          <p:nvPr/>
        </p:nvSpPr>
        <p:spPr bwMode="auto">
          <a:xfrm rot="1000746">
            <a:off x="3048000" y="4208463"/>
            <a:ext cx="528638" cy="679450"/>
          </a:xfrm>
          <a:custGeom>
            <a:avLst/>
            <a:gdLst/>
            <a:ahLst/>
            <a:cxnLst>
              <a:cxn ang="0">
                <a:pos x="42" y="289"/>
              </a:cxn>
              <a:cxn ang="0">
                <a:pos x="114" y="737"/>
              </a:cxn>
              <a:cxn ang="0">
                <a:pos x="162" y="857"/>
              </a:cxn>
              <a:cxn ang="0">
                <a:pos x="322" y="1009"/>
              </a:cxn>
              <a:cxn ang="0">
                <a:pos x="450" y="1073"/>
              </a:cxn>
              <a:cxn ang="0">
                <a:pos x="498" y="1089"/>
              </a:cxn>
              <a:cxn ang="0">
                <a:pos x="522" y="1097"/>
              </a:cxn>
              <a:cxn ang="0">
                <a:pos x="586" y="1145"/>
              </a:cxn>
              <a:cxn ang="0">
                <a:pos x="650" y="1193"/>
              </a:cxn>
              <a:cxn ang="0">
                <a:pos x="746" y="1257"/>
              </a:cxn>
              <a:cxn ang="0">
                <a:pos x="1050" y="1233"/>
              </a:cxn>
              <a:cxn ang="0">
                <a:pos x="1154" y="1201"/>
              </a:cxn>
              <a:cxn ang="0">
                <a:pos x="1202" y="1185"/>
              </a:cxn>
              <a:cxn ang="0">
                <a:pos x="1346" y="1105"/>
              </a:cxn>
              <a:cxn ang="0">
                <a:pos x="1386" y="1033"/>
              </a:cxn>
              <a:cxn ang="0">
                <a:pos x="1402" y="1009"/>
              </a:cxn>
              <a:cxn ang="0">
                <a:pos x="1458" y="849"/>
              </a:cxn>
              <a:cxn ang="0">
                <a:pos x="1474" y="801"/>
              </a:cxn>
              <a:cxn ang="0">
                <a:pos x="1482" y="777"/>
              </a:cxn>
              <a:cxn ang="0">
                <a:pos x="1474" y="441"/>
              </a:cxn>
              <a:cxn ang="0">
                <a:pos x="1322" y="329"/>
              </a:cxn>
              <a:cxn ang="0">
                <a:pos x="1274" y="313"/>
              </a:cxn>
              <a:cxn ang="0">
                <a:pos x="1194" y="321"/>
              </a:cxn>
              <a:cxn ang="0">
                <a:pos x="1162" y="329"/>
              </a:cxn>
              <a:cxn ang="0">
                <a:pos x="1098" y="529"/>
              </a:cxn>
              <a:cxn ang="0">
                <a:pos x="1010" y="569"/>
              </a:cxn>
              <a:cxn ang="0">
                <a:pos x="810" y="561"/>
              </a:cxn>
              <a:cxn ang="0">
                <a:pos x="794" y="537"/>
              </a:cxn>
              <a:cxn ang="0">
                <a:pos x="786" y="361"/>
              </a:cxn>
              <a:cxn ang="0">
                <a:pos x="706" y="265"/>
              </a:cxn>
              <a:cxn ang="0">
                <a:pos x="698" y="233"/>
              </a:cxn>
              <a:cxn ang="0">
                <a:pos x="650" y="201"/>
              </a:cxn>
              <a:cxn ang="0">
                <a:pos x="586" y="153"/>
              </a:cxn>
              <a:cxn ang="0">
                <a:pos x="322" y="41"/>
              </a:cxn>
              <a:cxn ang="0">
                <a:pos x="146" y="25"/>
              </a:cxn>
              <a:cxn ang="0">
                <a:pos x="114" y="33"/>
              </a:cxn>
              <a:cxn ang="0">
                <a:pos x="66" y="49"/>
              </a:cxn>
              <a:cxn ang="0">
                <a:pos x="10" y="145"/>
              </a:cxn>
              <a:cxn ang="0">
                <a:pos x="42" y="233"/>
              </a:cxn>
              <a:cxn ang="0">
                <a:pos x="50" y="257"/>
              </a:cxn>
              <a:cxn ang="0">
                <a:pos x="42" y="289"/>
              </a:cxn>
            </a:cxnLst>
            <a:rect l="0" t="0" r="r" b="b"/>
            <a:pathLst>
              <a:path w="1482" h="1257">
                <a:moveTo>
                  <a:pt x="42" y="289"/>
                </a:moveTo>
                <a:cubicBezTo>
                  <a:pt x="45" y="431"/>
                  <a:pt x="0" y="624"/>
                  <a:pt x="114" y="737"/>
                </a:cubicBezTo>
                <a:cubicBezTo>
                  <a:pt x="129" y="776"/>
                  <a:pt x="137" y="823"/>
                  <a:pt x="162" y="857"/>
                </a:cubicBezTo>
                <a:cubicBezTo>
                  <a:pt x="198" y="909"/>
                  <a:pt x="265" y="977"/>
                  <a:pt x="322" y="1009"/>
                </a:cubicBezTo>
                <a:cubicBezTo>
                  <a:pt x="363" y="1033"/>
                  <a:pt x="407" y="1054"/>
                  <a:pt x="450" y="1073"/>
                </a:cubicBezTo>
                <a:cubicBezTo>
                  <a:pt x="465" y="1080"/>
                  <a:pt x="482" y="1084"/>
                  <a:pt x="498" y="1089"/>
                </a:cubicBezTo>
                <a:cubicBezTo>
                  <a:pt x="506" y="1092"/>
                  <a:pt x="522" y="1097"/>
                  <a:pt x="522" y="1097"/>
                </a:cubicBezTo>
                <a:cubicBezTo>
                  <a:pt x="541" y="1126"/>
                  <a:pt x="557" y="1127"/>
                  <a:pt x="586" y="1145"/>
                </a:cubicBezTo>
                <a:cubicBezTo>
                  <a:pt x="604" y="1173"/>
                  <a:pt x="618" y="1183"/>
                  <a:pt x="650" y="1193"/>
                </a:cubicBezTo>
                <a:cubicBezTo>
                  <a:pt x="678" y="1222"/>
                  <a:pt x="707" y="1245"/>
                  <a:pt x="746" y="1257"/>
                </a:cubicBezTo>
                <a:cubicBezTo>
                  <a:pt x="847" y="1251"/>
                  <a:pt x="948" y="1241"/>
                  <a:pt x="1050" y="1233"/>
                </a:cubicBezTo>
                <a:cubicBezTo>
                  <a:pt x="1084" y="1222"/>
                  <a:pt x="1119" y="1213"/>
                  <a:pt x="1154" y="1201"/>
                </a:cubicBezTo>
                <a:cubicBezTo>
                  <a:pt x="1170" y="1196"/>
                  <a:pt x="1202" y="1185"/>
                  <a:pt x="1202" y="1185"/>
                </a:cubicBezTo>
                <a:cubicBezTo>
                  <a:pt x="1235" y="1136"/>
                  <a:pt x="1298" y="1137"/>
                  <a:pt x="1346" y="1105"/>
                </a:cubicBezTo>
                <a:cubicBezTo>
                  <a:pt x="1360" y="1063"/>
                  <a:pt x="1349" y="1089"/>
                  <a:pt x="1386" y="1033"/>
                </a:cubicBezTo>
                <a:cubicBezTo>
                  <a:pt x="1391" y="1025"/>
                  <a:pt x="1402" y="1009"/>
                  <a:pt x="1402" y="1009"/>
                </a:cubicBezTo>
                <a:cubicBezTo>
                  <a:pt x="1413" y="950"/>
                  <a:pt x="1439" y="906"/>
                  <a:pt x="1458" y="849"/>
                </a:cubicBezTo>
                <a:cubicBezTo>
                  <a:pt x="1463" y="833"/>
                  <a:pt x="1468" y="817"/>
                  <a:pt x="1474" y="801"/>
                </a:cubicBezTo>
                <a:cubicBezTo>
                  <a:pt x="1476" y="793"/>
                  <a:pt x="1482" y="777"/>
                  <a:pt x="1482" y="777"/>
                </a:cubicBezTo>
                <a:cubicBezTo>
                  <a:pt x="1479" y="665"/>
                  <a:pt x="1481" y="553"/>
                  <a:pt x="1474" y="441"/>
                </a:cubicBezTo>
                <a:cubicBezTo>
                  <a:pt x="1471" y="405"/>
                  <a:pt x="1352" y="342"/>
                  <a:pt x="1322" y="329"/>
                </a:cubicBezTo>
                <a:cubicBezTo>
                  <a:pt x="1306" y="323"/>
                  <a:pt x="1274" y="313"/>
                  <a:pt x="1274" y="313"/>
                </a:cubicBezTo>
                <a:cubicBezTo>
                  <a:pt x="1247" y="316"/>
                  <a:pt x="1220" y="318"/>
                  <a:pt x="1194" y="321"/>
                </a:cubicBezTo>
                <a:cubicBezTo>
                  <a:pt x="1183" y="323"/>
                  <a:pt x="1169" y="321"/>
                  <a:pt x="1162" y="329"/>
                </a:cubicBezTo>
                <a:cubicBezTo>
                  <a:pt x="1124" y="374"/>
                  <a:pt x="1143" y="484"/>
                  <a:pt x="1098" y="529"/>
                </a:cubicBezTo>
                <a:cubicBezTo>
                  <a:pt x="1077" y="550"/>
                  <a:pt x="1035" y="559"/>
                  <a:pt x="1010" y="569"/>
                </a:cubicBezTo>
                <a:cubicBezTo>
                  <a:pt x="943" y="567"/>
                  <a:pt x="875" y="571"/>
                  <a:pt x="810" y="561"/>
                </a:cubicBezTo>
                <a:cubicBezTo>
                  <a:pt x="800" y="560"/>
                  <a:pt x="795" y="547"/>
                  <a:pt x="794" y="537"/>
                </a:cubicBezTo>
                <a:cubicBezTo>
                  <a:pt x="787" y="479"/>
                  <a:pt x="795" y="419"/>
                  <a:pt x="786" y="361"/>
                </a:cubicBezTo>
                <a:cubicBezTo>
                  <a:pt x="784" y="355"/>
                  <a:pt x="713" y="271"/>
                  <a:pt x="706" y="265"/>
                </a:cubicBezTo>
                <a:cubicBezTo>
                  <a:pt x="703" y="255"/>
                  <a:pt x="705" y="242"/>
                  <a:pt x="698" y="233"/>
                </a:cubicBezTo>
                <a:cubicBezTo>
                  <a:pt x="685" y="219"/>
                  <a:pt x="650" y="201"/>
                  <a:pt x="650" y="201"/>
                </a:cubicBezTo>
                <a:cubicBezTo>
                  <a:pt x="629" y="171"/>
                  <a:pt x="613" y="176"/>
                  <a:pt x="586" y="153"/>
                </a:cubicBezTo>
                <a:cubicBezTo>
                  <a:pt x="511" y="91"/>
                  <a:pt x="418" y="58"/>
                  <a:pt x="322" y="41"/>
                </a:cubicBezTo>
                <a:cubicBezTo>
                  <a:pt x="259" y="0"/>
                  <a:pt x="241" y="20"/>
                  <a:pt x="146" y="25"/>
                </a:cubicBezTo>
                <a:cubicBezTo>
                  <a:pt x="135" y="28"/>
                  <a:pt x="124" y="30"/>
                  <a:pt x="114" y="33"/>
                </a:cubicBezTo>
                <a:cubicBezTo>
                  <a:pt x="97" y="38"/>
                  <a:pt x="66" y="49"/>
                  <a:pt x="66" y="49"/>
                </a:cubicBezTo>
                <a:cubicBezTo>
                  <a:pt x="43" y="83"/>
                  <a:pt x="31" y="113"/>
                  <a:pt x="10" y="145"/>
                </a:cubicBezTo>
                <a:cubicBezTo>
                  <a:pt x="32" y="201"/>
                  <a:pt x="21" y="172"/>
                  <a:pt x="42" y="233"/>
                </a:cubicBezTo>
                <a:cubicBezTo>
                  <a:pt x="44" y="241"/>
                  <a:pt x="50" y="257"/>
                  <a:pt x="50" y="257"/>
                </a:cubicBezTo>
                <a:cubicBezTo>
                  <a:pt x="40" y="332"/>
                  <a:pt x="42" y="343"/>
                  <a:pt x="42" y="289"/>
                </a:cubicBezTo>
                <a:close/>
              </a:path>
            </a:pathLst>
          </a:custGeom>
          <a:gradFill rotWithShape="0">
            <a:gsLst>
              <a:gs pos="0">
                <a:srgbClr val="007972">
                  <a:alpha val="31000"/>
                </a:srgbClr>
              </a:gs>
              <a:gs pos="100000">
                <a:srgbClr val="007972">
                  <a:gamma/>
                  <a:shade val="46275"/>
                  <a:invGamma/>
                </a:srgbClr>
              </a:gs>
            </a:gsLst>
            <a:path path="rect">
              <a:fillToRect l="50000" t="50000" r="50000" b="50000"/>
            </a:path>
          </a:gradFill>
          <a:ln w="12700" cap="flat" cmpd="sng">
            <a:solidFill>
              <a:srgbClr val="FFFFFF">
                <a:alpha val="25999"/>
              </a:srgbClr>
            </a:solidFill>
            <a:prstDash val="solid"/>
            <a:round/>
            <a:headEnd/>
            <a:tailEnd/>
          </a:ln>
          <a:effectLst>
            <a:outerShdw dist="88899" dir="2700000" algn="ctr" rotWithShape="0">
              <a:srgbClr val="4B6CA5"/>
            </a:outerShdw>
          </a:effectLst>
        </p:spPr>
        <p:txBody>
          <a:bodyPr wrap="none" anchor="ctr"/>
          <a:lstStyle/>
          <a:p>
            <a:pPr>
              <a:defRPr/>
            </a:pPr>
            <a:endParaRPr lang="en-US"/>
          </a:p>
        </p:txBody>
      </p:sp>
      <p:sp>
        <p:nvSpPr>
          <p:cNvPr id="15881" name="Arc 515"/>
          <p:cNvSpPr>
            <a:spLocks/>
          </p:cNvSpPr>
          <p:nvPr/>
        </p:nvSpPr>
        <p:spPr bwMode="invGray">
          <a:xfrm rot="10800000">
            <a:off x="2370138" y="4471988"/>
            <a:ext cx="1039812" cy="1458912"/>
          </a:xfrm>
          <a:custGeom>
            <a:avLst/>
            <a:gdLst>
              <a:gd name="T0" fmla="*/ 0 w 21600"/>
              <a:gd name="T1" fmla="*/ 2147483647 h 17573"/>
              <a:gd name="T2" fmla="*/ 2147483647 w 21600"/>
              <a:gd name="T3" fmla="*/ 0 h 17573"/>
              <a:gd name="T4" fmla="*/ 2147483647 w 21600"/>
              <a:gd name="T5" fmla="*/ 2147483647 h 17573"/>
              <a:gd name="T6" fmla="*/ 0 60000 65536"/>
              <a:gd name="T7" fmla="*/ 0 60000 65536"/>
              <a:gd name="T8" fmla="*/ 0 60000 65536"/>
              <a:gd name="T9" fmla="*/ 0 w 21600"/>
              <a:gd name="T10" fmla="*/ 0 h 17573"/>
              <a:gd name="T11" fmla="*/ 21600 w 21600"/>
              <a:gd name="T12" fmla="*/ 17573 h 17573"/>
            </a:gdLst>
            <a:ahLst/>
            <a:cxnLst>
              <a:cxn ang="T6">
                <a:pos x="T0" y="T1"/>
              </a:cxn>
              <a:cxn ang="T7">
                <a:pos x="T2" y="T3"/>
              </a:cxn>
              <a:cxn ang="T8">
                <a:pos x="T4" y="T5"/>
              </a:cxn>
            </a:cxnLst>
            <a:rect l="T9" t="T10" r="T11" b="T12"/>
            <a:pathLst>
              <a:path w="21600" h="17573" fill="none" extrusionOk="0">
                <a:moveTo>
                  <a:pt x="0" y="17573"/>
                </a:moveTo>
                <a:cubicBezTo>
                  <a:pt x="0" y="10599"/>
                  <a:pt x="3366" y="4054"/>
                  <a:pt x="9040" y="-1"/>
                </a:cubicBezTo>
              </a:path>
              <a:path w="21600" h="17573" stroke="0" extrusionOk="0">
                <a:moveTo>
                  <a:pt x="0" y="17573"/>
                </a:moveTo>
                <a:cubicBezTo>
                  <a:pt x="0" y="10599"/>
                  <a:pt x="3366" y="4054"/>
                  <a:pt x="9040" y="-1"/>
                </a:cubicBezTo>
                <a:lnTo>
                  <a:pt x="21600" y="17573"/>
                </a:lnTo>
                <a:close/>
              </a:path>
            </a:pathLst>
          </a:custGeom>
          <a:noFill/>
          <a:ln w="38100" cap="rnd">
            <a:solidFill>
              <a:srgbClr val="B92E3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882" name="Rectangle 87"/>
          <p:cNvSpPr>
            <a:spLocks noChangeArrowheads="1"/>
          </p:cNvSpPr>
          <p:nvPr/>
        </p:nvSpPr>
        <p:spPr bwMode="invGray">
          <a:xfrm>
            <a:off x="3529013" y="4497388"/>
            <a:ext cx="1042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539" tIns="45458" rIns="92539" bIns="45458"/>
          <a:lstStyle/>
          <a:p>
            <a:pPr defTabSz="935038">
              <a:spcBef>
                <a:spcPct val="50000"/>
              </a:spcBef>
            </a:pPr>
            <a:r>
              <a:rPr lang="en-US" sz="1600">
                <a:solidFill>
                  <a:srgbClr val="FFFFFF"/>
                </a:solidFill>
              </a:rPr>
              <a:t>HIV DNA</a:t>
            </a:r>
          </a:p>
        </p:txBody>
      </p:sp>
      <p:sp>
        <p:nvSpPr>
          <p:cNvPr id="3875333" name="Rectangle 517"/>
          <p:cNvSpPr>
            <a:spLocks noChangeArrowheads="1"/>
          </p:cNvSpPr>
          <p:nvPr/>
        </p:nvSpPr>
        <p:spPr bwMode="ltGray">
          <a:xfrm>
            <a:off x="1963738" y="5448300"/>
            <a:ext cx="2084387" cy="517525"/>
          </a:xfrm>
          <a:prstGeom prst="rect">
            <a:avLst/>
          </a:prstGeom>
          <a:gradFill rotWithShape="0">
            <a:gsLst>
              <a:gs pos="0">
                <a:srgbClr val="A22A2B"/>
              </a:gs>
              <a:gs pos="50000">
                <a:srgbClr val="A22A2B">
                  <a:gamma/>
                  <a:shade val="46275"/>
                  <a:invGamma/>
                </a:srgbClr>
              </a:gs>
              <a:gs pos="100000">
                <a:srgbClr val="A22A2B"/>
              </a:gs>
            </a:gsLst>
            <a:lin ang="5400000" scaled="1"/>
          </a:gradFill>
          <a:ln w="15875">
            <a:solidFill>
              <a:srgbClr val="FFFFFF"/>
            </a:solidFill>
            <a:miter lim="800000"/>
            <a:headEnd/>
            <a:tailEnd/>
          </a:ln>
          <a:effectLst>
            <a:outerShdw dist="50800" dir="2700000" algn="ctr" rotWithShape="0">
              <a:schemeClr val="bg2"/>
            </a:outerShdw>
          </a:effectLst>
        </p:spPr>
        <p:txBody>
          <a:bodyPr lIns="92539" tIns="45458" rIns="92539" bIns="45458" anchor="ctr"/>
          <a:lstStyle/>
          <a:p>
            <a:pPr algn="ctr" defTabSz="935038">
              <a:spcBef>
                <a:spcPct val="50000"/>
              </a:spcBef>
              <a:defRPr/>
            </a:pPr>
            <a:r>
              <a:rPr lang="en-US">
                <a:solidFill>
                  <a:srgbClr val="FFFFFF"/>
                </a:solidFill>
              </a:rPr>
              <a:t>Non-Nucleoside RTI</a:t>
            </a:r>
          </a:p>
        </p:txBody>
      </p:sp>
      <p:sp>
        <p:nvSpPr>
          <p:cNvPr id="15884" name="Line 88"/>
          <p:cNvSpPr>
            <a:spLocks noChangeShapeType="1"/>
          </p:cNvSpPr>
          <p:nvPr/>
        </p:nvSpPr>
        <p:spPr bwMode="invGray">
          <a:xfrm>
            <a:off x="3081338" y="4370388"/>
            <a:ext cx="593725" cy="0"/>
          </a:xfrm>
          <a:prstGeom prst="line">
            <a:avLst/>
          </a:prstGeom>
          <a:noFill/>
          <a:ln w="158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75345" name="Freeform 529"/>
          <p:cNvSpPr>
            <a:spLocks/>
          </p:cNvSpPr>
          <p:nvPr/>
        </p:nvSpPr>
        <p:spPr bwMode="auto">
          <a:xfrm>
            <a:off x="4097338" y="3962400"/>
            <a:ext cx="474662" cy="609600"/>
          </a:xfrm>
          <a:custGeom>
            <a:avLst/>
            <a:gdLst/>
            <a:ahLst/>
            <a:cxnLst>
              <a:cxn ang="0">
                <a:pos x="488" y="10"/>
              </a:cxn>
              <a:cxn ang="0">
                <a:pos x="396" y="10"/>
              </a:cxn>
              <a:cxn ang="0">
                <a:pos x="304" y="54"/>
              </a:cxn>
              <a:cxn ang="0">
                <a:pos x="276" y="178"/>
              </a:cxn>
              <a:cxn ang="0">
                <a:pos x="328" y="290"/>
              </a:cxn>
              <a:cxn ang="0">
                <a:pos x="420" y="390"/>
              </a:cxn>
              <a:cxn ang="0">
                <a:pos x="436" y="474"/>
              </a:cxn>
              <a:cxn ang="0">
                <a:pos x="316" y="510"/>
              </a:cxn>
              <a:cxn ang="0">
                <a:pos x="224" y="554"/>
              </a:cxn>
              <a:cxn ang="0">
                <a:pos x="124" y="674"/>
              </a:cxn>
              <a:cxn ang="0">
                <a:pos x="4" y="862"/>
              </a:cxn>
              <a:cxn ang="0">
                <a:pos x="4" y="994"/>
              </a:cxn>
              <a:cxn ang="0">
                <a:pos x="104" y="1210"/>
              </a:cxn>
              <a:cxn ang="0">
                <a:pos x="176" y="1274"/>
              </a:cxn>
              <a:cxn ang="0">
                <a:pos x="236" y="1294"/>
              </a:cxn>
              <a:cxn ang="0">
                <a:pos x="396" y="1286"/>
              </a:cxn>
              <a:cxn ang="0">
                <a:pos x="652" y="1218"/>
              </a:cxn>
              <a:cxn ang="0">
                <a:pos x="760" y="1270"/>
              </a:cxn>
              <a:cxn ang="0">
                <a:pos x="936" y="1302"/>
              </a:cxn>
              <a:cxn ang="0">
                <a:pos x="1112" y="1274"/>
              </a:cxn>
              <a:cxn ang="0">
                <a:pos x="1172" y="1234"/>
              </a:cxn>
              <a:cxn ang="0">
                <a:pos x="1212" y="1146"/>
              </a:cxn>
              <a:cxn ang="0">
                <a:pos x="1252" y="982"/>
              </a:cxn>
              <a:cxn ang="0">
                <a:pos x="1200" y="762"/>
              </a:cxn>
              <a:cxn ang="0">
                <a:pos x="1124" y="626"/>
              </a:cxn>
              <a:cxn ang="0">
                <a:pos x="1040" y="542"/>
              </a:cxn>
              <a:cxn ang="0">
                <a:pos x="888" y="498"/>
              </a:cxn>
              <a:cxn ang="0">
                <a:pos x="860" y="470"/>
              </a:cxn>
              <a:cxn ang="0">
                <a:pos x="856" y="438"/>
              </a:cxn>
              <a:cxn ang="0">
                <a:pos x="868" y="410"/>
              </a:cxn>
              <a:cxn ang="0">
                <a:pos x="956" y="282"/>
              </a:cxn>
              <a:cxn ang="0">
                <a:pos x="984" y="222"/>
              </a:cxn>
              <a:cxn ang="0">
                <a:pos x="964" y="66"/>
              </a:cxn>
              <a:cxn ang="0">
                <a:pos x="888" y="26"/>
              </a:cxn>
              <a:cxn ang="0">
                <a:pos x="860" y="6"/>
              </a:cxn>
              <a:cxn ang="0">
                <a:pos x="760" y="150"/>
              </a:cxn>
              <a:cxn ang="0">
                <a:pos x="744" y="230"/>
              </a:cxn>
              <a:cxn ang="0">
                <a:pos x="632" y="238"/>
              </a:cxn>
              <a:cxn ang="0">
                <a:pos x="536" y="246"/>
              </a:cxn>
              <a:cxn ang="0">
                <a:pos x="516" y="154"/>
              </a:cxn>
              <a:cxn ang="0">
                <a:pos x="492" y="22"/>
              </a:cxn>
              <a:cxn ang="0">
                <a:pos x="484" y="2"/>
              </a:cxn>
            </a:cxnLst>
            <a:rect l="0" t="0" r="r" b="b"/>
            <a:pathLst>
              <a:path w="1276" h="1314">
                <a:moveTo>
                  <a:pt x="496" y="22"/>
                </a:moveTo>
                <a:cubicBezTo>
                  <a:pt x="493" y="18"/>
                  <a:pt x="492" y="12"/>
                  <a:pt x="488" y="10"/>
                </a:cubicBezTo>
                <a:cubicBezTo>
                  <a:pt x="480" y="5"/>
                  <a:pt x="464" y="2"/>
                  <a:pt x="464" y="2"/>
                </a:cubicBezTo>
                <a:cubicBezTo>
                  <a:pt x="441" y="4"/>
                  <a:pt x="418" y="4"/>
                  <a:pt x="396" y="10"/>
                </a:cubicBezTo>
                <a:cubicBezTo>
                  <a:pt x="378" y="14"/>
                  <a:pt x="372" y="36"/>
                  <a:pt x="360" y="46"/>
                </a:cubicBezTo>
                <a:cubicBezTo>
                  <a:pt x="345" y="57"/>
                  <a:pt x="322" y="52"/>
                  <a:pt x="304" y="54"/>
                </a:cubicBezTo>
                <a:cubicBezTo>
                  <a:pt x="289" y="63"/>
                  <a:pt x="281" y="61"/>
                  <a:pt x="276" y="78"/>
                </a:cubicBezTo>
                <a:cubicBezTo>
                  <a:pt x="271" y="118"/>
                  <a:pt x="267" y="131"/>
                  <a:pt x="276" y="178"/>
                </a:cubicBezTo>
                <a:cubicBezTo>
                  <a:pt x="277" y="188"/>
                  <a:pt x="283" y="196"/>
                  <a:pt x="288" y="206"/>
                </a:cubicBezTo>
                <a:cubicBezTo>
                  <a:pt x="292" y="215"/>
                  <a:pt x="318" y="281"/>
                  <a:pt x="328" y="290"/>
                </a:cubicBezTo>
                <a:cubicBezTo>
                  <a:pt x="363" y="320"/>
                  <a:pt x="341" y="290"/>
                  <a:pt x="368" y="322"/>
                </a:cubicBezTo>
                <a:cubicBezTo>
                  <a:pt x="386" y="343"/>
                  <a:pt x="402" y="367"/>
                  <a:pt x="420" y="390"/>
                </a:cubicBezTo>
                <a:cubicBezTo>
                  <a:pt x="424" y="407"/>
                  <a:pt x="434" y="417"/>
                  <a:pt x="440" y="434"/>
                </a:cubicBezTo>
                <a:cubicBezTo>
                  <a:pt x="438" y="447"/>
                  <a:pt x="441" y="461"/>
                  <a:pt x="436" y="474"/>
                </a:cubicBezTo>
                <a:cubicBezTo>
                  <a:pt x="433" y="480"/>
                  <a:pt x="396" y="487"/>
                  <a:pt x="388" y="490"/>
                </a:cubicBezTo>
                <a:cubicBezTo>
                  <a:pt x="368" y="494"/>
                  <a:pt x="334" y="497"/>
                  <a:pt x="316" y="510"/>
                </a:cubicBezTo>
                <a:cubicBezTo>
                  <a:pt x="298" y="521"/>
                  <a:pt x="275" y="529"/>
                  <a:pt x="256" y="538"/>
                </a:cubicBezTo>
                <a:cubicBezTo>
                  <a:pt x="245" y="542"/>
                  <a:pt x="224" y="554"/>
                  <a:pt x="224" y="554"/>
                </a:cubicBezTo>
                <a:cubicBezTo>
                  <a:pt x="217" y="578"/>
                  <a:pt x="194" y="590"/>
                  <a:pt x="172" y="598"/>
                </a:cubicBezTo>
                <a:cubicBezTo>
                  <a:pt x="155" y="623"/>
                  <a:pt x="140" y="649"/>
                  <a:pt x="124" y="674"/>
                </a:cubicBezTo>
                <a:cubicBezTo>
                  <a:pt x="115" y="711"/>
                  <a:pt x="102" y="741"/>
                  <a:pt x="64" y="754"/>
                </a:cubicBezTo>
                <a:cubicBezTo>
                  <a:pt x="33" y="784"/>
                  <a:pt x="27" y="827"/>
                  <a:pt x="4" y="862"/>
                </a:cubicBezTo>
                <a:cubicBezTo>
                  <a:pt x="2" y="871"/>
                  <a:pt x="0" y="880"/>
                  <a:pt x="0" y="890"/>
                </a:cubicBezTo>
                <a:cubicBezTo>
                  <a:pt x="0" y="924"/>
                  <a:pt x="1" y="959"/>
                  <a:pt x="4" y="994"/>
                </a:cubicBezTo>
                <a:cubicBezTo>
                  <a:pt x="6" y="1032"/>
                  <a:pt x="48" y="1060"/>
                  <a:pt x="68" y="1090"/>
                </a:cubicBezTo>
                <a:cubicBezTo>
                  <a:pt x="62" y="1136"/>
                  <a:pt x="62" y="1182"/>
                  <a:pt x="104" y="1210"/>
                </a:cubicBezTo>
                <a:cubicBezTo>
                  <a:pt x="108" y="1222"/>
                  <a:pt x="132" y="1238"/>
                  <a:pt x="132" y="1238"/>
                </a:cubicBezTo>
                <a:cubicBezTo>
                  <a:pt x="143" y="1254"/>
                  <a:pt x="162" y="1257"/>
                  <a:pt x="176" y="1274"/>
                </a:cubicBezTo>
                <a:cubicBezTo>
                  <a:pt x="180" y="1279"/>
                  <a:pt x="181" y="1287"/>
                  <a:pt x="188" y="1290"/>
                </a:cubicBezTo>
                <a:cubicBezTo>
                  <a:pt x="203" y="1295"/>
                  <a:pt x="220" y="1292"/>
                  <a:pt x="236" y="1294"/>
                </a:cubicBezTo>
                <a:cubicBezTo>
                  <a:pt x="259" y="1309"/>
                  <a:pt x="289" y="1305"/>
                  <a:pt x="316" y="1314"/>
                </a:cubicBezTo>
                <a:cubicBezTo>
                  <a:pt x="352" y="1306"/>
                  <a:pt x="364" y="1301"/>
                  <a:pt x="396" y="1286"/>
                </a:cubicBezTo>
                <a:cubicBezTo>
                  <a:pt x="440" y="1288"/>
                  <a:pt x="476" y="1299"/>
                  <a:pt x="516" y="1286"/>
                </a:cubicBezTo>
                <a:cubicBezTo>
                  <a:pt x="560" y="1253"/>
                  <a:pt x="599" y="1228"/>
                  <a:pt x="652" y="1218"/>
                </a:cubicBezTo>
                <a:cubicBezTo>
                  <a:pt x="685" y="1226"/>
                  <a:pt x="684" y="1247"/>
                  <a:pt x="708" y="1262"/>
                </a:cubicBezTo>
                <a:cubicBezTo>
                  <a:pt x="722" y="1271"/>
                  <a:pt x="742" y="1267"/>
                  <a:pt x="760" y="1270"/>
                </a:cubicBezTo>
                <a:cubicBezTo>
                  <a:pt x="795" y="1284"/>
                  <a:pt x="863" y="1280"/>
                  <a:pt x="896" y="1282"/>
                </a:cubicBezTo>
                <a:cubicBezTo>
                  <a:pt x="910" y="1286"/>
                  <a:pt x="923" y="1293"/>
                  <a:pt x="936" y="1302"/>
                </a:cubicBezTo>
                <a:cubicBezTo>
                  <a:pt x="974" y="1300"/>
                  <a:pt x="1013" y="1301"/>
                  <a:pt x="1052" y="1298"/>
                </a:cubicBezTo>
                <a:cubicBezTo>
                  <a:pt x="1068" y="1296"/>
                  <a:pt x="1093" y="1277"/>
                  <a:pt x="1112" y="1274"/>
                </a:cubicBezTo>
                <a:cubicBezTo>
                  <a:pt x="1125" y="1265"/>
                  <a:pt x="1135" y="1259"/>
                  <a:pt x="1148" y="1250"/>
                </a:cubicBezTo>
                <a:cubicBezTo>
                  <a:pt x="1155" y="1244"/>
                  <a:pt x="1172" y="1234"/>
                  <a:pt x="1172" y="1234"/>
                </a:cubicBezTo>
                <a:cubicBezTo>
                  <a:pt x="1176" y="1210"/>
                  <a:pt x="1184" y="1190"/>
                  <a:pt x="1196" y="1170"/>
                </a:cubicBezTo>
                <a:cubicBezTo>
                  <a:pt x="1200" y="1161"/>
                  <a:pt x="1212" y="1146"/>
                  <a:pt x="1212" y="1146"/>
                </a:cubicBezTo>
                <a:cubicBezTo>
                  <a:pt x="1221" y="1106"/>
                  <a:pt x="1211" y="1071"/>
                  <a:pt x="1236" y="1038"/>
                </a:cubicBezTo>
                <a:cubicBezTo>
                  <a:pt x="1242" y="1019"/>
                  <a:pt x="1247" y="1000"/>
                  <a:pt x="1252" y="982"/>
                </a:cubicBezTo>
                <a:cubicBezTo>
                  <a:pt x="1256" y="932"/>
                  <a:pt x="1276" y="842"/>
                  <a:pt x="1228" y="810"/>
                </a:cubicBezTo>
                <a:cubicBezTo>
                  <a:pt x="1222" y="792"/>
                  <a:pt x="1213" y="775"/>
                  <a:pt x="1200" y="762"/>
                </a:cubicBezTo>
                <a:cubicBezTo>
                  <a:pt x="1193" y="743"/>
                  <a:pt x="1186" y="742"/>
                  <a:pt x="1168" y="738"/>
                </a:cubicBezTo>
                <a:cubicBezTo>
                  <a:pt x="1133" y="715"/>
                  <a:pt x="1149" y="657"/>
                  <a:pt x="1124" y="626"/>
                </a:cubicBezTo>
                <a:cubicBezTo>
                  <a:pt x="1116" y="617"/>
                  <a:pt x="1104" y="614"/>
                  <a:pt x="1096" y="606"/>
                </a:cubicBezTo>
                <a:cubicBezTo>
                  <a:pt x="1076" y="586"/>
                  <a:pt x="1059" y="561"/>
                  <a:pt x="1040" y="542"/>
                </a:cubicBezTo>
                <a:cubicBezTo>
                  <a:pt x="1027" y="503"/>
                  <a:pt x="938" y="507"/>
                  <a:pt x="912" y="506"/>
                </a:cubicBezTo>
                <a:cubicBezTo>
                  <a:pt x="904" y="503"/>
                  <a:pt x="894" y="502"/>
                  <a:pt x="888" y="498"/>
                </a:cubicBezTo>
                <a:cubicBezTo>
                  <a:pt x="884" y="495"/>
                  <a:pt x="886" y="488"/>
                  <a:pt x="884" y="486"/>
                </a:cubicBezTo>
                <a:cubicBezTo>
                  <a:pt x="877" y="479"/>
                  <a:pt x="860" y="470"/>
                  <a:pt x="860" y="470"/>
                </a:cubicBezTo>
                <a:cubicBezTo>
                  <a:pt x="850" y="440"/>
                  <a:pt x="860" y="475"/>
                  <a:pt x="860" y="414"/>
                </a:cubicBezTo>
                <a:cubicBezTo>
                  <a:pt x="860" y="405"/>
                  <a:pt x="856" y="429"/>
                  <a:pt x="856" y="438"/>
                </a:cubicBezTo>
                <a:cubicBezTo>
                  <a:pt x="856" y="443"/>
                  <a:pt x="857" y="427"/>
                  <a:pt x="860" y="422"/>
                </a:cubicBezTo>
                <a:cubicBezTo>
                  <a:pt x="861" y="417"/>
                  <a:pt x="866" y="414"/>
                  <a:pt x="868" y="410"/>
                </a:cubicBezTo>
                <a:cubicBezTo>
                  <a:pt x="871" y="402"/>
                  <a:pt x="868" y="390"/>
                  <a:pt x="876" y="386"/>
                </a:cubicBezTo>
                <a:cubicBezTo>
                  <a:pt x="913" y="360"/>
                  <a:pt x="924" y="313"/>
                  <a:pt x="956" y="282"/>
                </a:cubicBezTo>
                <a:cubicBezTo>
                  <a:pt x="976" y="229"/>
                  <a:pt x="950" y="288"/>
                  <a:pt x="976" y="250"/>
                </a:cubicBezTo>
                <a:cubicBezTo>
                  <a:pt x="978" y="246"/>
                  <a:pt x="983" y="224"/>
                  <a:pt x="984" y="222"/>
                </a:cubicBezTo>
                <a:cubicBezTo>
                  <a:pt x="992" y="193"/>
                  <a:pt x="1003" y="162"/>
                  <a:pt x="1020" y="138"/>
                </a:cubicBezTo>
                <a:cubicBezTo>
                  <a:pt x="1035" y="77"/>
                  <a:pt x="1016" y="71"/>
                  <a:pt x="964" y="66"/>
                </a:cubicBezTo>
                <a:cubicBezTo>
                  <a:pt x="953" y="62"/>
                  <a:pt x="942" y="62"/>
                  <a:pt x="932" y="58"/>
                </a:cubicBezTo>
                <a:cubicBezTo>
                  <a:pt x="914" y="50"/>
                  <a:pt x="903" y="36"/>
                  <a:pt x="888" y="26"/>
                </a:cubicBezTo>
                <a:cubicBezTo>
                  <a:pt x="886" y="22"/>
                  <a:pt x="887" y="16"/>
                  <a:pt x="884" y="14"/>
                </a:cubicBezTo>
                <a:cubicBezTo>
                  <a:pt x="877" y="9"/>
                  <a:pt x="860" y="6"/>
                  <a:pt x="860" y="6"/>
                </a:cubicBezTo>
                <a:cubicBezTo>
                  <a:pt x="795" y="10"/>
                  <a:pt x="807" y="6"/>
                  <a:pt x="772" y="42"/>
                </a:cubicBezTo>
                <a:cubicBezTo>
                  <a:pt x="766" y="77"/>
                  <a:pt x="771" y="115"/>
                  <a:pt x="760" y="150"/>
                </a:cubicBezTo>
                <a:cubicBezTo>
                  <a:pt x="758" y="166"/>
                  <a:pt x="758" y="182"/>
                  <a:pt x="756" y="198"/>
                </a:cubicBezTo>
                <a:cubicBezTo>
                  <a:pt x="754" y="209"/>
                  <a:pt x="755" y="227"/>
                  <a:pt x="744" y="230"/>
                </a:cubicBezTo>
                <a:cubicBezTo>
                  <a:pt x="724" y="234"/>
                  <a:pt x="704" y="232"/>
                  <a:pt x="684" y="234"/>
                </a:cubicBezTo>
                <a:cubicBezTo>
                  <a:pt x="662" y="248"/>
                  <a:pt x="655" y="243"/>
                  <a:pt x="632" y="238"/>
                </a:cubicBezTo>
                <a:cubicBezTo>
                  <a:pt x="603" y="219"/>
                  <a:pt x="575" y="228"/>
                  <a:pt x="544" y="234"/>
                </a:cubicBezTo>
                <a:cubicBezTo>
                  <a:pt x="541" y="238"/>
                  <a:pt x="539" y="249"/>
                  <a:pt x="536" y="246"/>
                </a:cubicBezTo>
                <a:cubicBezTo>
                  <a:pt x="530" y="240"/>
                  <a:pt x="533" y="229"/>
                  <a:pt x="532" y="222"/>
                </a:cubicBezTo>
                <a:cubicBezTo>
                  <a:pt x="526" y="199"/>
                  <a:pt x="521" y="176"/>
                  <a:pt x="516" y="154"/>
                </a:cubicBezTo>
                <a:cubicBezTo>
                  <a:pt x="517" y="129"/>
                  <a:pt x="537" y="43"/>
                  <a:pt x="500" y="34"/>
                </a:cubicBezTo>
                <a:cubicBezTo>
                  <a:pt x="497" y="30"/>
                  <a:pt x="495" y="25"/>
                  <a:pt x="492" y="22"/>
                </a:cubicBezTo>
                <a:cubicBezTo>
                  <a:pt x="488" y="19"/>
                  <a:pt x="481" y="21"/>
                  <a:pt x="480" y="18"/>
                </a:cubicBezTo>
                <a:cubicBezTo>
                  <a:pt x="477" y="12"/>
                  <a:pt x="478" y="0"/>
                  <a:pt x="484" y="2"/>
                </a:cubicBezTo>
                <a:cubicBezTo>
                  <a:pt x="491" y="3"/>
                  <a:pt x="492" y="15"/>
                  <a:pt x="496" y="22"/>
                </a:cubicBezTo>
                <a:close/>
              </a:path>
            </a:pathLst>
          </a:custGeom>
          <a:gradFill rotWithShape="0">
            <a:gsLst>
              <a:gs pos="0">
                <a:srgbClr val="75587A"/>
              </a:gs>
              <a:gs pos="100000">
                <a:srgbClr val="75587A">
                  <a:gamma/>
                  <a:shade val="46275"/>
                  <a:invGamma/>
                </a:srgbClr>
              </a:gs>
            </a:gsLst>
            <a:path path="rect">
              <a:fillToRect l="50000" t="50000" r="50000" b="50000"/>
            </a:path>
          </a:gradFill>
          <a:ln w="19050" cap="flat" cmpd="sng">
            <a:solidFill>
              <a:srgbClr val="31397B"/>
            </a:solidFill>
            <a:prstDash val="solid"/>
            <a:round/>
            <a:headEnd/>
            <a:tailEnd/>
          </a:ln>
          <a:effectLst>
            <a:outerShdw dist="76199" dir="2700000" algn="ctr" rotWithShape="0">
              <a:schemeClr val="accent1"/>
            </a:outerShdw>
          </a:effectLst>
        </p:spPr>
        <p:txBody>
          <a:bodyPr wrap="none" anchor="ctr"/>
          <a:lstStyle/>
          <a:p>
            <a:pPr>
              <a:defRPr/>
            </a:pPr>
            <a:endParaRPr lang="en-US"/>
          </a:p>
        </p:txBody>
      </p:sp>
      <p:sp>
        <p:nvSpPr>
          <p:cNvPr id="15886" name="Line 96"/>
          <p:cNvSpPr>
            <a:spLocks noChangeShapeType="1"/>
          </p:cNvSpPr>
          <p:nvPr/>
        </p:nvSpPr>
        <p:spPr bwMode="invGray">
          <a:xfrm flipV="1">
            <a:off x="4081463" y="4327525"/>
            <a:ext cx="698500" cy="6350"/>
          </a:xfrm>
          <a:prstGeom prst="line">
            <a:avLst/>
          </a:prstGeom>
          <a:noFill/>
          <a:ln w="158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9" name="Footer Placeholder 528"/>
          <p:cNvSpPr txBox="1">
            <a:spLocks noGrp="1"/>
          </p:cNvSpPr>
          <p:nvPr/>
        </p:nvSpPr>
        <p:spPr bwMode="auto">
          <a:xfrm>
            <a:off x="3657600" y="6243638"/>
            <a:ext cx="2895600" cy="457200"/>
          </a:xfrm>
          <a:prstGeom prst="rect">
            <a:avLst/>
          </a:prstGeom>
          <a:noFill/>
          <a:ln>
            <a:miter lim="800000"/>
            <a:headEnd/>
            <a:tailEnd/>
          </a:ln>
        </p:spPr>
        <p:txBody>
          <a:bodyPr anchor="b"/>
          <a:lstStyle/>
          <a:p>
            <a:pPr algn="ctr">
              <a:defRPr/>
            </a:pPr>
            <a:r>
              <a:rPr lang="en-GB" sz="1400" b="0" dirty="0" smtClean="0">
                <a:latin typeface="+mn-lt"/>
              </a:rPr>
              <a:t>, </a:t>
            </a:r>
            <a:r>
              <a:rPr lang="en-GB" sz="1400" b="0" dirty="0">
                <a:latin typeface="+mn-lt"/>
              </a:rPr>
              <a:t>October 2009</a:t>
            </a:r>
            <a:endParaRPr lang="en-US" sz="1400" b="0" dirty="0">
              <a:latin typeface="+mn-lt"/>
            </a:endParaRPr>
          </a:p>
        </p:txBody>
      </p:sp>
    </p:spTree>
    <p:extLst>
      <p:ext uri="{BB962C8B-B14F-4D97-AF65-F5344CB8AC3E}">
        <p14:creationId xmlns:p14="http://schemas.microsoft.com/office/powerpoint/2010/main" val="1548810957"/>
      </p:ext>
    </p:extLst>
  </p:cSld>
  <p:clrMapOvr>
    <a:masterClrMapping/>
  </p:clrMapOvr>
  <p:transition spd="slow">
    <p:zoom/>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a:xfrm>
            <a:off x="0" y="1371600"/>
            <a:ext cx="8534400" cy="5105400"/>
          </a:xfrm>
        </p:spPr>
        <p:txBody>
          <a:bodyPr/>
          <a:lstStyle/>
          <a:p>
            <a:pPr marL="609600" indent="-609600" eaLnBrk="1" hangingPunct="1">
              <a:buClr>
                <a:srgbClr val="006600"/>
              </a:buClr>
              <a:buSzTx/>
              <a:buFont typeface="Wingdings" pitchFamily="2" charset="2"/>
              <a:buNone/>
            </a:pPr>
            <a:r>
              <a:rPr lang="en-GB" sz="2900" dirty="0" smtClean="0"/>
              <a:t>1. Entry inhibitors or Fusion inhibitors</a:t>
            </a:r>
          </a:p>
          <a:p>
            <a:pPr marL="990600" lvl="1" indent="-533400" eaLnBrk="1" hangingPunct="1">
              <a:buClr>
                <a:srgbClr val="006600"/>
              </a:buClr>
              <a:buSzTx/>
              <a:buFont typeface="Wingdings" pitchFamily="2" charset="2"/>
              <a:buChar char="Ø"/>
            </a:pPr>
            <a:r>
              <a:rPr lang="en-US" dirty="0" smtClean="0">
                <a:solidFill>
                  <a:schemeClr val="folHlink"/>
                </a:solidFill>
                <a:latin typeface="Arial" charset="0"/>
                <a:ea typeface="MS Mincho" pitchFamily="49" charset="-128"/>
                <a:cs typeface="Times New Roman" pitchFamily="18" charset="0"/>
              </a:rPr>
              <a:t>Interferes with the binding, fusion and entry of the viral particle into the host cell</a:t>
            </a:r>
            <a:r>
              <a:rPr lang="en-US" sz="2500" dirty="0" smtClean="0">
                <a:solidFill>
                  <a:schemeClr val="folHlink"/>
                </a:solidFill>
                <a:latin typeface="Arial" charset="0"/>
                <a:ea typeface="MS Mincho" pitchFamily="49" charset="-128"/>
                <a:cs typeface="Times New Roman" pitchFamily="18" charset="0"/>
              </a:rPr>
              <a:t>.</a:t>
            </a:r>
            <a:r>
              <a:rPr lang="en-US" sz="2500" dirty="0" smtClean="0">
                <a:solidFill>
                  <a:schemeClr val="folHlink"/>
                </a:solidFill>
              </a:rPr>
              <a:t> </a:t>
            </a:r>
          </a:p>
          <a:p>
            <a:pPr marL="990600" lvl="1" indent="-533400" eaLnBrk="1" hangingPunct="1">
              <a:buClr>
                <a:srgbClr val="006600"/>
              </a:buClr>
              <a:buSzTx/>
              <a:buFont typeface="Wingdings" pitchFamily="2" charset="2"/>
              <a:buChar char="Ø"/>
            </a:pPr>
            <a:r>
              <a:rPr lang="en-US" dirty="0" smtClean="0">
                <a:solidFill>
                  <a:schemeClr val="folHlink"/>
                </a:solidFill>
              </a:rPr>
              <a:t>CCR5 selectively block reversible interaction between human   and HIV-1 gp120</a:t>
            </a:r>
            <a:r>
              <a:rPr lang="en-US" sz="2500" dirty="0" smtClean="0">
                <a:solidFill>
                  <a:schemeClr val="folHlink"/>
                </a:solidFill>
              </a:rPr>
              <a:t>.</a:t>
            </a:r>
          </a:p>
          <a:p>
            <a:pPr marL="990600" lvl="1" indent="-533400" eaLnBrk="1" hangingPunct="1">
              <a:buClr>
                <a:srgbClr val="006600"/>
              </a:buClr>
              <a:buSzTx/>
              <a:buFont typeface="Wingdings" pitchFamily="2" charset="2"/>
              <a:buNone/>
            </a:pPr>
            <a:endParaRPr lang="en-US" sz="2500" dirty="0" smtClean="0">
              <a:solidFill>
                <a:schemeClr val="folHlink"/>
              </a:solidFill>
            </a:endParaRPr>
          </a:p>
          <a:p>
            <a:pPr marL="990600" lvl="1" indent="-533400" eaLnBrk="1" hangingPunct="1">
              <a:buClr>
                <a:srgbClr val="006600"/>
              </a:buClr>
              <a:buSzTx/>
              <a:buFont typeface="Wingdings" pitchFamily="2" charset="2"/>
              <a:buNone/>
            </a:pPr>
            <a:r>
              <a:rPr lang="en-US" sz="2500" dirty="0" smtClean="0">
                <a:solidFill>
                  <a:schemeClr val="folHlink"/>
                </a:solidFill>
              </a:rPr>
              <a:t>Example </a:t>
            </a:r>
          </a:p>
          <a:p>
            <a:pPr marL="609600" indent="-609600" eaLnBrk="1" hangingPunct="1">
              <a:buFontTx/>
              <a:buChar char="•"/>
            </a:pPr>
            <a:r>
              <a:rPr lang="en-GB" sz="2400" dirty="0" err="1" smtClean="0"/>
              <a:t>Maraviroc</a:t>
            </a:r>
            <a:r>
              <a:rPr lang="en-GB" sz="2400" dirty="0" smtClean="0"/>
              <a:t> tablets</a:t>
            </a:r>
          </a:p>
          <a:p>
            <a:pPr marL="609600" indent="-609600" eaLnBrk="1" hangingPunct="1">
              <a:buFontTx/>
              <a:buChar char="•"/>
            </a:pPr>
            <a:r>
              <a:rPr lang="en-GB" sz="2400" dirty="0" err="1" smtClean="0"/>
              <a:t>Enfuvirtide</a:t>
            </a:r>
            <a:r>
              <a:rPr lang="en-GB" sz="2400" dirty="0" smtClean="0"/>
              <a:t> infusion</a:t>
            </a:r>
            <a:endParaRPr lang="en-US" sz="2900" dirty="0" smtClean="0"/>
          </a:p>
          <a:p>
            <a:pPr marL="609600" indent="-609600" eaLnBrk="1" hangingPunct="1">
              <a:buClr>
                <a:srgbClr val="006600"/>
              </a:buClr>
              <a:buSzTx/>
              <a:buFont typeface="Wingdings" pitchFamily="2" charset="2"/>
              <a:buNone/>
            </a:pPr>
            <a:endParaRPr lang="en-US" sz="2900" dirty="0" smtClean="0"/>
          </a:p>
          <a:p>
            <a:pPr marL="609600" indent="-609600"/>
            <a:endParaRPr lang="en-US" sz="2800" dirty="0" smtClean="0"/>
          </a:p>
        </p:txBody>
      </p:sp>
      <p:sp>
        <p:nvSpPr>
          <p:cNvPr id="5" name="Slide Number Placeholder 4"/>
          <p:cNvSpPr>
            <a:spLocks noGrp="1"/>
          </p:cNvSpPr>
          <p:nvPr>
            <p:ph type="sldNum" sz="quarter" idx="12"/>
          </p:nvPr>
        </p:nvSpPr>
        <p:spPr/>
        <p:txBody>
          <a:bodyPr/>
          <a:lstStyle/>
          <a:p>
            <a:pPr>
              <a:defRPr/>
            </a:pPr>
            <a:endParaRPr lang="en-US" dirty="0"/>
          </a:p>
        </p:txBody>
      </p:sp>
      <p:sp>
        <p:nvSpPr>
          <p:cNvPr id="16387" name="Rectangle 2"/>
          <p:cNvSpPr>
            <a:spLocks noGrp="1" noChangeArrowheads="1"/>
          </p:cNvSpPr>
          <p:nvPr>
            <p:ph type="title"/>
          </p:nvPr>
        </p:nvSpPr>
        <p:spPr/>
        <p:txBody>
          <a:bodyPr>
            <a:normAutofit fontScale="90000"/>
          </a:bodyPr>
          <a:lstStyle/>
          <a:p>
            <a:r>
              <a:rPr lang="en-US" sz="3600" smtClean="0"/>
              <a:t>Mode of action of antiretroviral drugs</a:t>
            </a:r>
          </a:p>
        </p:txBody>
      </p:sp>
    </p:spTree>
    <p:extLst>
      <p:ext uri="{BB962C8B-B14F-4D97-AF65-F5344CB8AC3E}">
        <p14:creationId xmlns:p14="http://schemas.microsoft.com/office/powerpoint/2010/main" val="1499955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idx="1"/>
          </p:nvPr>
        </p:nvSpPr>
        <p:spPr>
          <a:xfrm>
            <a:off x="0" y="1371600"/>
            <a:ext cx="8534400" cy="5105400"/>
          </a:xfrm>
        </p:spPr>
        <p:txBody>
          <a:bodyPr/>
          <a:lstStyle/>
          <a:p>
            <a:pPr marL="609600" indent="-609600" eaLnBrk="1" hangingPunct="1">
              <a:lnSpc>
                <a:spcPct val="90000"/>
              </a:lnSpc>
              <a:buClr>
                <a:srgbClr val="006600"/>
              </a:buClr>
              <a:buSzTx/>
              <a:buFont typeface="Wingdings" pitchFamily="2" charset="2"/>
              <a:buNone/>
            </a:pPr>
            <a:r>
              <a:rPr lang="en-US" sz="3300" dirty="0" smtClean="0"/>
              <a:t>2. Reverse transcriptase inhibitors</a:t>
            </a:r>
          </a:p>
          <a:p>
            <a:pPr marL="609600" indent="-609600" eaLnBrk="1" hangingPunct="1">
              <a:lnSpc>
                <a:spcPct val="90000"/>
              </a:lnSpc>
              <a:buSzPct val="70000"/>
              <a:buFont typeface="Wingdings" pitchFamily="2" charset="2"/>
              <a:buAutoNum type="alphaLcParenR"/>
            </a:pPr>
            <a:r>
              <a:rPr lang="en-US" dirty="0" smtClean="0">
                <a:latin typeface="Arial" charset="0"/>
              </a:rPr>
              <a:t>NRTIs </a:t>
            </a:r>
            <a:r>
              <a:rPr lang="en-US" dirty="0" smtClean="0">
                <a:solidFill>
                  <a:schemeClr val="folHlink"/>
                </a:solidFill>
                <a:latin typeface="Arial" charset="0"/>
              </a:rPr>
              <a:t> </a:t>
            </a:r>
            <a:r>
              <a:rPr lang="en-US" dirty="0" smtClean="0">
                <a:solidFill>
                  <a:schemeClr val="hlink"/>
                </a:solidFill>
                <a:latin typeface="Arial" charset="0"/>
              </a:rPr>
              <a:t>competitively block</a:t>
            </a:r>
            <a:r>
              <a:rPr lang="en-US" dirty="0" smtClean="0">
                <a:solidFill>
                  <a:schemeClr val="folHlink"/>
                </a:solidFill>
                <a:latin typeface="Arial" charset="0"/>
              </a:rPr>
              <a:t> Reverse Transcriptase enzyme activity, due to their resemblance in structure to the viral nucleosides</a:t>
            </a:r>
            <a:r>
              <a:rPr lang="en-US" dirty="0" smtClean="0">
                <a:latin typeface="Arial" charset="0"/>
              </a:rPr>
              <a:t>.</a:t>
            </a:r>
            <a:r>
              <a:rPr lang="en-US" dirty="0" smtClean="0">
                <a:solidFill>
                  <a:schemeClr val="folHlink"/>
                </a:solidFill>
                <a:latin typeface="Arial" charset="0"/>
              </a:rPr>
              <a:t> </a:t>
            </a:r>
          </a:p>
          <a:p>
            <a:pPr marL="609600" indent="-609600" eaLnBrk="1" hangingPunct="1">
              <a:lnSpc>
                <a:spcPct val="90000"/>
              </a:lnSpc>
              <a:buFont typeface="Wingdings" pitchFamily="2" charset="2"/>
              <a:buNone/>
            </a:pPr>
            <a:endParaRPr lang="en-US" sz="2800" dirty="0" smtClean="0"/>
          </a:p>
          <a:p>
            <a:pPr marL="609600" indent="-609600" eaLnBrk="1" hangingPunct="1">
              <a:lnSpc>
                <a:spcPct val="90000"/>
              </a:lnSpc>
              <a:buFont typeface="Wingdings" pitchFamily="2" charset="2"/>
              <a:buNone/>
            </a:pPr>
            <a:r>
              <a:rPr lang="en-US" dirty="0" smtClean="0">
                <a:solidFill>
                  <a:srgbClr val="003399"/>
                </a:solidFill>
              </a:rPr>
              <a:t>Examples </a:t>
            </a:r>
          </a:p>
          <a:p>
            <a:pPr marL="609600" indent="-609600" eaLnBrk="1" hangingPunct="1">
              <a:lnSpc>
                <a:spcPct val="90000"/>
              </a:lnSpc>
              <a:buFont typeface="Wingdings" pitchFamily="2" charset="2"/>
              <a:buNone/>
            </a:pPr>
            <a:r>
              <a:rPr lang="en-US" dirty="0" err="1" smtClean="0"/>
              <a:t>Abacavir</a:t>
            </a:r>
            <a:r>
              <a:rPr lang="en-US" dirty="0" smtClean="0"/>
              <a:t> (ABC), </a:t>
            </a:r>
            <a:r>
              <a:rPr lang="en-US" dirty="0" err="1" smtClean="0"/>
              <a:t>Zidovudine</a:t>
            </a:r>
            <a:r>
              <a:rPr lang="en-US" dirty="0" smtClean="0"/>
              <a:t> (ZDV/AZT), </a:t>
            </a:r>
            <a:r>
              <a:rPr lang="en-US" dirty="0" err="1" smtClean="0"/>
              <a:t>Didanosine</a:t>
            </a:r>
            <a:r>
              <a:rPr lang="en-US" dirty="0" smtClean="0"/>
              <a:t> (</a:t>
            </a:r>
            <a:r>
              <a:rPr lang="en-US" dirty="0" err="1" smtClean="0"/>
              <a:t>ddI</a:t>
            </a:r>
            <a:r>
              <a:rPr lang="en-US" dirty="0" smtClean="0"/>
              <a:t>), Lamivudine (3TC), </a:t>
            </a:r>
            <a:r>
              <a:rPr lang="en-US" dirty="0" err="1" smtClean="0"/>
              <a:t>Stavudine</a:t>
            </a:r>
            <a:r>
              <a:rPr lang="en-US" dirty="0" smtClean="0"/>
              <a:t> (d4T</a:t>
            </a:r>
            <a:r>
              <a:rPr lang="en-US" sz="2800" dirty="0" smtClean="0"/>
              <a:t>)</a:t>
            </a:r>
          </a:p>
          <a:p>
            <a:pPr marL="609600" indent="-609600" eaLnBrk="1" hangingPunct="1">
              <a:lnSpc>
                <a:spcPct val="90000"/>
              </a:lnSpc>
              <a:buSzPct val="70000"/>
              <a:buFont typeface="Wingdings" pitchFamily="2" charset="2"/>
              <a:buAutoNum type="alphaLcParenR"/>
            </a:pPr>
            <a:endParaRPr lang="en-US" dirty="0" smtClean="0">
              <a:latin typeface="Arial" charset="0"/>
            </a:endParaRPr>
          </a:p>
          <a:p>
            <a:pPr marL="609600" indent="-609600" eaLnBrk="1" hangingPunct="1">
              <a:lnSpc>
                <a:spcPct val="90000"/>
              </a:lnSpc>
              <a:buClr>
                <a:srgbClr val="006600"/>
              </a:buClr>
              <a:buSzTx/>
              <a:buFont typeface="Wingdings" pitchFamily="2" charset="2"/>
              <a:buNone/>
            </a:pPr>
            <a:endParaRPr lang="en-US" sz="3300" dirty="0" smtClean="0"/>
          </a:p>
          <a:p>
            <a:pPr marL="609600" indent="-609600" eaLnBrk="1" hangingPunct="1">
              <a:lnSpc>
                <a:spcPct val="90000"/>
              </a:lnSpc>
              <a:buClr>
                <a:srgbClr val="006600"/>
              </a:buClr>
              <a:buSzTx/>
              <a:buFont typeface="Wingdings" pitchFamily="2" charset="2"/>
              <a:buNone/>
            </a:pPr>
            <a:endParaRPr lang="en-US" sz="3300" dirty="0" smtClean="0"/>
          </a:p>
          <a:p>
            <a:pPr marL="609600" indent="-609600">
              <a:lnSpc>
                <a:spcPct val="90000"/>
              </a:lnSpc>
            </a:pPr>
            <a:endParaRPr lang="en-US" dirty="0" smtClean="0"/>
          </a:p>
        </p:txBody>
      </p:sp>
      <p:sp>
        <p:nvSpPr>
          <p:cNvPr id="5" name="Slide Number Placeholder 4"/>
          <p:cNvSpPr>
            <a:spLocks noGrp="1"/>
          </p:cNvSpPr>
          <p:nvPr>
            <p:ph type="sldNum" sz="quarter" idx="12"/>
          </p:nvPr>
        </p:nvSpPr>
        <p:spPr/>
        <p:txBody>
          <a:bodyPr/>
          <a:lstStyle/>
          <a:p>
            <a:pPr>
              <a:defRPr/>
            </a:pPr>
            <a:endParaRPr lang="en-US" dirty="0"/>
          </a:p>
        </p:txBody>
      </p:sp>
      <p:sp>
        <p:nvSpPr>
          <p:cNvPr id="17411" name="Rectangle 2"/>
          <p:cNvSpPr>
            <a:spLocks noGrp="1" noChangeArrowheads="1"/>
          </p:cNvSpPr>
          <p:nvPr>
            <p:ph type="title"/>
          </p:nvPr>
        </p:nvSpPr>
        <p:spPr/>
        <p:txBody>
          <a:bodyPr>
            <a:normAutofit fontScale="90000"/>
          </a:bodyPr>
          <a:lstStyle/>
          <a:p>
            <a:r>
              <a:rPr lang="en-US" sz="3600" smtClean="0"/>
              <a:t>Mode of action of antiretroviral drugs</a:t>
            </a:r>
          </a:p>
        </p:txBody>
      </p:sp>
    </p:spTree>
    <p:extLst>
      <p:ext uri="{BB962C8B-B14F-4D97-AF65-F5344CB8AC3E}">
        <p14:creationId xmlns:p14="http://schemas.microsoft.com/office/powerpoint/2010/main" val="2684931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idx="1"/>
          </p:nvPr>
        </p:nvSpPr>
        <p:spPr>
          <a:xfrm>
            <a:off x="0" y="1371600"/>
            <a:ext cx="8534400" cy="5105400"/>
          </a:xfrm>
        </p:spPr>
        <p:txBody>
          <a:bodyPr/>
          <a:lstStyle/>
          <a:p>
            <a:pPr marL="609600" indent="-609600" eaLnBrk="1" hangingPunct="1">
              <a:lnSpc>
                <a:spcPct val="90000"/>
              </a:lnSpc>
              <a:buClr>
                <a:srgbClr val="006600"/>
              </a:buClr>
              <a:buSzTx/>
              <a:buFont typeface="Wingdings" pitchFamily="2" charset="2"/>
              <a:buNone/>
            </a:pPr>
            <a:r>
              <a:rPr lang="en-US" sz="3300" dirty="0" smtClean="0"/>
              <a:t>b) </a:t>
            </a:r>
            <a:r>
              <a:rPr lang="en-US" dirty="0" err="1" smtClean="0">
                <a:latin typeface="Arial" charset="0"/>
              </a:rPr>
              <a:t>NtRTIs</a:t>
            </a:r>
            <a:r>
              <a:rPr lang="en-US" dirty="0" smtClean="0">
                <a:latin typeface="Arial" charset="0"/>
              </a:rPr>
              <a:t> </a:t>
            </a:r>
            <a:r>
              <a:rPr lang="en-US" dirty="0" smtClean="0">
                <a:solidFill>
                  <a:schemeClr val="folHlink"/>
                </a:solidFill>
                <a:latin typeface="Arial" charset="0"/>
              </a:rPr>
              <a:t>work in same way as NRTIs but differ in chemical structure. </a:t>
            </a:r>
          </a:p>
          <a:p>
            <a:pPr marL="609600" indent="-609600" eaLnBrk="1" hangingPunct="1">
              <a:lnSpc>
                <a:spcPct val="90000"/>
              </a:lnSpc>
              <a:buClr>
                <a:srgbClr val="006600"/>
              </a:buClr>
              <a:buSzTx/>
              <a:buFont typeface="Wingdings" pitchFamily="2" charset="2"/>
              <a:buNone/>
            </a:pPr>
            <a:endParaRPr lang="en-US" dirty="0" smtClean="0">
              <a:solidFill>
                <a:schemeClr val="folHlink"/>
              </a:solidFill>
              <a:latin typeface="Arial" charset="0"/>
            </a:endParaRPr>
          </a:p>
          <a:p>
            <a:pPr marL="609600" indent="-609600" eaLnBrk="1" hangingPunct="1">
              <a:lnSpc>
                <a:spcPct val="90000"/>
              </a:lnSpc>
              <a:buClr>
                <a:srgbClr val="006600"/>
              </a:buClr>
              <a:buSzTx/>
              <a:buFont typeface="Wingdings" pitchFamily="2" charset="2"/>
              <a:buNone/>
            </a:pPr>
            <a:r>
              <a:rPr lang="en-US" dirty="0" smtClean="0">
                <a:solidFill>
                  <a:schemeClr val="folHlink"/>
                </a:solidFill>
                <a:latin typeface="Arial" charset="0"/>
              </a:rPr>
              <a:t>Example </a:t>
            </a:r>
          </a:p>
          <a:p>
            <a:pPr marL="609600" indent="-609600" eaLnBrk="1" hangingPunct="1">
              <a:lnSpc>
                <a:spcPct val="90000"/>
              </a:lnSpc>
              <a:buFont typeface="Wingdings" pitchFamily="2" charset="2"/>
              <a:buNone/>
            </a:pPr>
            <a:r>
              <a:rPr lang="en-US" sz="2800" dirty="0" err="1" smtClean="0"/>
              <a:t>Tenofovir</a:t>
            </a:r>
            <a:r>
              <a:rPr lang="en-US" sz="2800" dirty="0" smtClean="0"/>
              <a:t> </a:t>
            </a:r>
            <a:r>
              <a:rPr lang="en-US" sz="2800" dirty="0" err="1" smtClean="0"/>
              <a:t>disoproxil</a:t>
            </a:r>
            <a:r>
              <a:rPr lang="en-US" sz="2800" dirty="0" smtClean="0"/>
              <a:t> </a:t>
            </a:r>
            <a:r>
              <a:rPr lang="en-US" sz="2800" dirty="0" err="1" smtClean="0"/>
              <a:t>fumerate</a:t>
            </a:r>
            <a:r>
              <a:rPr lang="en-US" sz="2800" dirty="0" smtClean="0"/>
              <a:t> (TDF)</a:t>
            </a:r>
            <a:endParaRPr lang="en-GB" sz="2800" dirty="0" smtClean="0"/>
          </a:p>
          <a:p>
            <a:pPr marL="609600" indent="-609600" eaLnBrk="1" hangingPunct="1">
              <a:lnSpc>
                <a:spcPct val="90000"/>
              </a:lnSpc>
              <a:buClr>
                <a:srgbClr val="006600"/>
              </a:buClr>
              <a:buSzTx/>
              <a:buFont typeface="Wingdings" pitchFamily="2" charset="2"/>
              <a:buNone/>
            </a:pPr>
            <a:endParaRPr lang="en-US" dirty="0" smtClean="0">
              <a:solidFill>
                <a:schemeClr val="folHlink"/>
              </a:solidFill>
              <a:latin typeface="Arial" charset="0"/>
            </a:endParaRPr>
          </a:p>
          <a:p>
            <a:pPr marL="609600" indent="-609600" eaLnBrk="1" hangingPunct="1">
              <a:lnSpc>
                <a:spcPct val="90000"/>
              </a:lnSpc>
              <a:buClr>
                <a:srgbClr val="006600"/>
              </a:buClr>
              <a:buSzTx/>
              <a:buFont typeface="Wingdings" pitchFamily="2" charset="2"/>
              <a:buNone/>
            </a:pPr>
            <a:endParaRPr lang="en-US" dirty="0" smtClean="0">
              <a:solidFill>
                <a:schemeClr val="folHlink"/>
              </a:solidFill>
              <a:latin typeface="Arial" charset="0"/>
            </a:endParaRPr>
          </a:p>
          <a:p>
            <a:pPr marL="990600" lvl="1" indent="-533400" eaLnBrk="1" hangingPunct="1">
              <a:lnSpc>
                <a:spcPct val="90000"/>
              </a:lnSpc>
              <a:buClr>
                <a:srgbClr val="006600"/>
              </a:buClr>
              <a:buSzTx/>
              <a:buFont typeface="Wingdings" pitchFamily="2" charset="2"/>
              <a:buChar char="Ø"/>
            </a:pPr>
            <a:r>
              <a:rPr lang="en-US" dirty="0" err="1" smtClean="0"/>
              <a:t>NtRTIs</a:t>
            </a:r>
            <a:r>
              <a:rPr lang="en-US" dirty="0" smtClean="0"/>
              <a:t> is manufactured with a phosphate group while NRTIs has to be phosphorylation to active form once in the body.</a:t>
            </a:r>
          </a:p>
          <a:p>
            <a:pPr marL="990600" lvl="1" indent="-533400" eaLnBrk="1" hangingPunct="1">
              <a:lnSpc>
                <a:spcPct val="90000"/>
              </a:lnSpc>
              <a:buClr>
                <a:srgbClr val="006600"/>
              </a:buClr>
              <a:buSzTx/>
              <a:buFont typeface="Wingdings" pitchFamily="2" charset="2"/>
              <a:buNone/>
            </a:pPr>
            <a:endParaRPr lang="en-US" dirty="0" smtClean="0">
              <a:solidFill>
                <a:schemeClr val="folHlink"/>
              </a:solidFill>
              <a:latin typeface="Arial" charset="0"/>
            </a:endParaRPr>
          </a:p>
          <a:p>
            <a:pPr marL="609600" indent="-609600" eaLnBrk="1" hangingPunct="1">
              <a:lnSpc>
                <a:spcPct val="90000"/>
              </a:lnSpc>
              <a:buSzPct val="70000"/>
              <a:buFont typeface="Wingdings" pitchFamily="2" charset="2"/>
              <a:buNone/>
            </a:pPr>
            <a:endParaRPr lang="en-US" sz="3300" dirty="0" smtClean="0"/>
          </a:p>
          <a:p>
            <a:pPr marL="609600" indent="-609600" eaLnBrk="1" hangingPunct="1">
              <a:lnSpc>
                <a:spcPct val="90000"/>
              </a:lnSpc>
              <a:buClr>
                <a:srgbClr val="006600"/>
              </a:buClr>
              <a:buSzTx/>
              <a:buFont typeface="Wingdings" pitchFamily="2" charset="2"/>
              <a:buNone/>
            </a:pPr>
            <a:endParaRPr lang="en-US" sz="3300" dirty="0" smtClean="0"/>
          </a:p>
          <a:p>
            <a:pPr marL="609600" indent="-609600">
              <a:lnSpc>
                <a:spcPct val="90000"/>
              </a:lnSpc>
            </a:pPr>
            <a:endParaRPr lang="en-US" dirty="0" smtClean="0"/>
          </a:p>
        </p:txBody>
      </p:sp>
      <p:sp>
        <p:nvSpPr>
          <p:cNvPr id="18434"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5" name="Slide Number Placeholder 4"/>
          <p:cNvSpPr>
            <a:spLocks noGrp="1"/>
          </p:cNvSpPr>
          <p:nvPr>
            <p:ph type="sldNum" sz="quarter" idx="12"/>
          </p:nvPr>
        </p:nvSpPr>
        <p:spPr/>
        <p:txBody>
          <a:bodyPr/>
          <a:lstStyle/>
          <a:p>
            <a:pPr>
              <a:defRPr/>
            </a:pPr>
            <a:endParaRPr lang="en-US" dirty="0"/>
          </a:p>
        </p:txBody>
      </p:sp>
      <p:sp>
        <p:nvSpPr>
          <p:cNvPr id="18435" name="Rectangle 2"/>
          <p:cNvSpPr>
            <a:spLocks noGrp="1" noChangeArrowheads="1"/>
          </p:cNvSpPr>
          <p:nvPr>
            <p:ph type="title"/>
          </p:nvPr>
        </p:nvSpPr>
        <p:spPr/>
        <p:txBody>
          <a:bodyPr>
            <a:normAutofit/>
          </a:bodyPr>
          <a:lstStyle/>
          <a:p>
            <a:r>
              <a:rPr lang="en-US" sz="3600" smtClean="0"/>
              <a:t>Mode of action of antiretroviral drugs</a:t>
            </a:r>
          </a:p>
        </p:txBody>
      </p:sp>
    </p:spTree>
    <p:extLst>
      <p:ext uri="{BB962C8B-B14F-4D97-AF65-F5344CB8AC3E}">
        <p14:creationId xmlns:p14="http://schemas.microsoft.com/office/powerpoint/2010/main" val="1565018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idx="1"/>
          </p:nvPr>
        </p:nvSpPr>
        <p:spPr>
          <a:xfrm>
            <a:off x="0" y="1371600"/>
            <a:ext cx="8534400" cy="5105400"/>
          </a:xfrm>
        </p:spPr>
        <p:txBody>
          <a:bodyPr/>
          <a:lstStyle/>
          <a:p>
            <a:pPr marL="609600" indent="-609600" eaLnBrk="1" hangingPunct="1">
              <a:buClr>
                <a:srgbClr val="006600"/>
              </a:buClr>
              <a:buSzTx/>
              <a:buFont typeface="Wingdings" pitchFamily="2" charset="2"/>
              <a:buNone/>
            </a:pPr>
            <a:r>
              <a:rPr lang="en-US" smtClean="0">
                <a:latin typeface="Arial" charset="0"/>
              </a:rPr>
              <a:t>c) NNRTIs  </a:t>
            </a:r>
            <a:r>
              <a:rPr lang="en-US" smtClean="0">
                <a:solidFill>
                  <a:schemeClr val="folHlink"/>
                </a:solidFill>
                <a:latin typeface="Arial" charset="0"/>
              </a:rPr>
              <a:t>Inhibit reverse transcription by blocking Reverse Transcriptase enzyme activity </a:t>
            </a:r>
            <a:r>
              <a:rPr lang="en-US" smtClean="0">
                <a:solidFill>
                  <a:schemeClr val="hlink"/>
                </a:solidFill>
                <a:latin typeface="Arial" charset="0"/>
              </a:rPr>
              <a:t>– bind directly to the enzyme</a:t>
            </a:r>
          </a:p>
          <a:p>
            <a:pPr marL="609600" indent="-609600" eaLnBrk="1" hangingPunct="1">
              <a:buFontTx/>
              <a:buNone/>
            </a:pPr>
            <a:endParaRPr lang="en-GB" sz="2800" smtClean="0"/>
          </a:p>
          <a:p>
            <a:pPr marL="609600" indent="-609600" eaLnBrk="1" hangingPunct="1">
              <a:buFontTx/>
              <a:buNone/>
            </a:pPr>
            <a:r>
              <a:rPr lang="en-GB" sz="2800" smtClean="0"/>
              <a:t>Examples </a:t>
            </a:r>
          </a:p>
          <a:p>
            <a:pPr marL="609600" indent="-609600" eaLnBrk="1" hangingPunct="1">
              <a:buFontTx/>
              <a:buChar char="•"/>
            </a:pPr>
            <a:r>
              <a:rPr lang="en-GB" sz="2800" smtClean="0"/>
              <a:t>Nevirapine (NVP)</a:t>
            </a:r>
          </a:p>
          <a:p>
            <a:pPr marL="609600" indent="-609600" eaLnBrk="1" hangingPunct="1">
              <a:buFontTx/>
              <a:buChar char="•"/>
            </a:pPr>
            <a:r>
              <a:rPr lang="en-GB" sz="2800" smtClean="0"/>
              <a:t>Efavirenz (EFV)</a:t>
            </a:r>
            <a:endParaRPr lang="en-GB" sz="2800" i="1" smtClean="0"/>
          </a:p>
          <a:p>
            <a:pPr marL="609600" indent="-609600" eaLnBrk="1" hangingPunct="1">
              <a:buClr>
                <a:srgbClr val="006600"/>
              </a:buClr>
              <a:buSzTx/>
              <a:buFont typeface="Wingdings" pitchFamily="2" charset="2"/>
              <a:buAutoNum type="arabicPeriod"/>
            </a:pPr>
            <a:endParaRPr lang="en-US" sz="3300" smtClean="0"/>
          </a:p>
          <a:p>
            <a:pPr marL="609600" indent="-609600" eaLnBrk="1" hangingPunct="1">
              <a:buClr>
                <a:srgbClr val="006600"/>
              </a:buClr>
              <a:buSzTx/>
              <a:buFont typeface="Wingdings" pitchFamily="2" charset="2"/>
              <a:buNone/>
            </a:pPr>
            <a:endParaRPr lang="en-US" sz="3300" smtClean="0"/>
          </a:p>
          <a:p>
            <a:pPr marL="609600" indent="-609600"/>
            <a:endParaRPr lang="en-US" smtClean="0"/>
          </a:p>
        </p:txBody>
      </p:sp>
      <p:sp>
        <p:nvSpPr>
          <p:cNvPr id="19458"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5" name="Slide Number Placeholder 4"/>
          <p:cNvSpPr>
            <a:spLocks noGrp="1"/>
          </p:cNvSpPr>
          <p:nvPr>
            <p:ph type="sldNum" sz="quarter" idx="12"/>
          </p:nvPr>
        </p:nvSpPr>
        <p:spPr/>
        <p:txBody>
          <a:bodyPr/>
          <a:lstStyle/>
          <a:p>
            <a:pPr>
              <a:defRPr/>
            </a:pPr>
            <a:endParaRPr lang="en-US" dirty="0"/>
          </a:p>
        </p:txBody>
      </p:sp>
      <p:sp>
        <p:nvSpPr>
          <p:cNvPr id="19459" name="Rectangle 2"/>
          <p:cNvSpPr>
            <a:spLocks noGrp="1" noChangeArrowheads="1"/>
          </p:cNvSpPr>
          <p:nvPr>
            <p:ph type="title"/>
          </p:nvPr>
        </p:nvSpPr>
        <p:spPr/>
        <p:txBody>
          <a:bodyPr>
            <a:normAutofit/>
          </a:bodyPr>
          <a:lstStyle/>
          <a:p>
            <a:r>
              <a:rPr lang="en-US" sz="3600" smtClean="0"/>
              <a:t>Mode of action of antiretroviral drugs</a:t>
            </a:r>
          </a:p>
        </p:txBody>
      </p:sp>
    </p:spTree>
    <p:extLst>
      <p:ext uri="{BB962C8B-B14F-4D97-AF65-F5344CB8AC3E}">
        <p14:creationId xmlns:p14="http://schemas.microsoft.com/office/powerpoint/2010/main" val="2007098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idx="1"/>
          </p:nvPr>
        </p:nvSpPr>
        <p:spPr>
          <a:xfrm>
            <a:off x="0" y="1371600"/>
            <a:ext cx="8534400" cy="5105400"/>
          </a:xfrm>
        </p:spPr>
        <p:txBody>
          <a:bodyPr/>
          <a:lstStyle/>
          <a:p>
            <a:pPr marL="609600" indent="-609600" eaLnBrk="1" hangingPunct="1">
              <a:buSzTx/>
              <a:buFont typeface="Wingdings" pitchFamily="2" charset="2"/>
              <a:buNone/>
            </a:pPr>
            <a:r>
              <a:rPr lang="en-GB" sz="3400" dirty="0" smtClean="0"/>
              <a:t>3. </a:t>
            </a:r>
            <a:r>
              <a:rPr lang="en-GB" sz="3400" dirty="0" err="1" smtClean="0"/>
              <a:t>Integrase</a:t>
            </a:r>
            <a:r>
              <a:rPr lang="en-GB" sz="3400" dirty="0" smtClean="0"/>
              <a:t> inhibitors</a:t>
            </a:r>
            <a:r>
              <a:rPr lang="en-US" sz="3400" dirty="0" smtClean="0"/>
              <a:t> </a:t>
            </a:r>
          </a:p>
          <a:p>
            <a:pPr marL="609600" indent="-609600" eaLnBrk="1" hangingPunct="1">
              <a:buClr>
                <a:srgbClr val="006600"/>
              </a:buClr>
              <a:buSzTx/>
              <a:buFont typeface="Wingdings" pitchFamily="2" charset="2"/>
              <a:buChar char="Ø"/>
            </a:pPr>
            <a:r>
              <a:rPr lang="en-US" sz="3400" dirty="0" smtClean="0"/>
              <a:t> </a:t>
            </a:r>
            <a:r>
              <a:rPr lang="en-US" sz="3400" dirty="0" smtClean="0">
                <a:solidFill>
                  <a:schemeClr val="folHlink"/>
                </a:solidFill>
              </a:rPr>
              <a:t>Interfere with the activity of </a:t>
            </a:r>
            <a:r>
              <a:rPr lang="en-US" sz="3400" dirty="0" err="1" smtClean="0">
                <a:solidFill>
                  <a:schemeClr val="folHlink"/>
                </a:solidFill>
              </a:rPr>
              <a:t>integrase</a:t>
            </a:r>
            <a:r>
              <a:rPr lang="en-US" sz="3400" dirty="0" smtClean="0">
                <a:solidFill>
                  <a:schemeClr val="folHlink"/>
                </a:solidFill>
              </a:rPr>
              <a:t> enzyme that helps in the integration of viral genome into the DNA of the infected host cells.</a:t>
            </a:r>
            <a:r>
              <a:rPr lang="en-US" sz="3400" dirty="0" smtClean="0"/>
              <a:t> </a:t>
            </a:r>
          </a:p>
          <a:p>
            <a:pPr marL="609600" indent="-609600" eaLnBrk="1" hangingPunct="1">
              <a:buClr>
                <a:srgbClr val="006600"/>
              </a:buClr>
              <a:buSzTx/>
              <a:buFont typeface="Wingdings" pitchFamily="2" charset="2"/>
              <a:buChar char="Ø"/>
            </a:pPr>
            <a:endParaRPr lang="en-US" sz="3400" dirty="0" smtClean="0"/>
          </a:p>
          <a:p>
            <a:pPr marL="990600" lvl="1" indent="-533400" eaLnBrk="1" hangingPunct="1">
              <a:buClr>
                <a:srgbClr val="006600"/>
              </a:buClr>
              <a:buSzTx/>
              <a:buFont typeface="Wingdings" pitchFamily="2" charset="2"/>
              <a:buNone/>
            </a:pPr>
            <a:r>
              <a:rPr lang="en-US" sz="3000" dirty="0" smtClean="0">
                <a:solidFill>
                  <a:schemeClr val="folHlink"/>
                </a:solidFill>
              </a:rPr>
              <a:t>Example </a:t>
            </a:r>
          </a:p>
          <a:p>
            <a:pPr marL="609600" indent="-609600" eaLnBrk="1" hangingPunct="1">
              <a:buFont typeface="Wingdings" pitchFamily="2" charset="2"/>
              <a:buNone/>
            </a:pPr>
            <a:r>
              <a:rPr lang="en-GB" sz="2800" dirty="0" smtClean="0"/>
              <a:t>          </a:t>
            </a:r>
            <a:r>
              <a:rPr lang="en-GB" sz="2800" dirty="0" err="1" smtClean="0"/>
              <a:t>Raltegravir</a:t>
            </a:r>
            <a:endParaRPr lang="en-GB" sz="2800" dirty="0" smtClean="0"/>
          </a:p>
          <a:p>
            <a:pPr marL="609600" indent="-609600" eaLnBrk="1" hangingPunct="1">
              <a:buClr>
                <a:srgbClr val="006600"/>
              </a:buClr>
              <a:buSzTx/>
              <a:buFont typeface="Wingdings" pitchFamily="2" charset="2"/>
              <a:buNone/>
            </a:pPr>
            <a:endParaRPr lang="en-US" sz="3400" dirty="0" smtClean="0"/>
          </a:p>
          <a:p>
            <a:pPr marL="609600" indent="-609600" eaLnBrk="1" hangingPunct="1">
              <a:buClr>
                <a:srgbClr val="006600"/>
              </a:buClr>
              <a:buSzTx/>
              <a:buFont typeface="Wingdings" pitchFamily="2" charset="2"/>
              <a:buAutoNum type="arabicPeriod"/>
            </a:pPr>
            <a:endParaRPr lang="en-US" sz="3400" dirty="0" smtClean="0"/>
          </a:p>
          <a:p>
            <a:pPr marL="609600" indent="-609600"/>
            <a:endParaRPr lang="en-US" dirty="0" smtClean="0"/>
          </a:p>
        </p:txBody>
      </p:sp>
      <p:sp>
        <p:nvSpPr>
          <p:cNvPr id="5" name="Slide Number Placeholder 4"/>
          <p:cNvSpPr>
            <a:spLocks noGrp="1"/>
          </p:cNvSpPr>
          <p:nvPr>
            <p:ph type="sldNum" sz="quarter" idx="12"/>
          </p:nvPr>
        </p:nvSpPr>
        <p:spPr/>
        <p:txBody>
          <a:bodyPr/>
          <a:lstStyle/>
          <a:p>
            <a:pPr>
              <a:defRPr/>
            </a:pPr>
            <a:endParaRPr lang="en-US" dirty="0"/>
          </a:p>
        </p:txBody>
      </p:sp>
      <p:sp>
        <p:nvSpPr>
          <p:cNvPr id="20483" name="Rectangle 2"/>
          <p:cNvSpPr>
            <a:spLocks noGrp="1" noChangeArrowheads="1"/>
          </p:cNvSpPr>
          <p:nvPr>
            <p:ph type="title"/>
          </p:nvPr>
        </p:nvSpPr>
        <p:spPr/>
        <p:txBody>
          <a:bodyPr>
            <a:normAutofit/>
          </a:bodyPr>
          <a:lstStyle/>
          <a:p>
            <a:r>
              <a:rPr lang="en-US" sz="3600" smtClean="0"/>
              <a:t>Mode of action of antiretroviral drugs</a:t>
            </a:r>
          </a:p>
        </p:txBody>
      </p:sp>
    </p:spTree>
    <p:extLst>
      <p:ext uri="{BB962C8B-B14F-4D97-AF65-F5344CB8AC3E}">
        <p14:creationId xmlns:p14="http://schemas.microsoft.com/office/powerpoint/2010/main" val="1810598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idx="1"/>
          </p:nvPr>
        </p:nvSpPr>
        <p:spPr>
          <a:xfrm>
            <a:off x="0" y="1371600"/>
            <a:ext cx="8534400" cy="5105400"/>
          </a:xfrm>
        </p:spPr>
        <p:txBody>
          <a:bodyPr/>
          <a:lstStyle/>
          <a:p>
            <a:pPr marL="609600" indent="-609600" eaLnBrk="1" hangingPunct="1">
              <a:lnSpc>
                <a:spcPct val="80000"/>
              </a:lnSpc>
              <a:buClr>
                <a:srgbClr val="006600"/>
              </a:buClr>
              <a:buSzTx/>
              <a:buFont typeface="Wingdings" pitchFamily="2" charset="2"/>
              <a:buNone/>
            </a:pPr>
            <a:r>
              <a:rPr lang="en-US" sz="3000" smtClean="0"/>
              <a:t>4. Protease inhibitors (PI)</a:t>
            </a:r>
          </a:p>
          <a:p>
            <a:pPr marL="609600" indent="-609600" eaLnBrk="1" hangingPunct="1">
              <a:lnSpc>
                <a:spcPct val="80000"/>
              </a:lnSpc>
              <a:buSzTx/>
              <a:buFont typeface="Wingdings" pitchFamily="2" charset="2"/>
              <a:buChar char="Ø"/>
            </a:pPr>
            <a:r>
              <a:rPr lang="en-US" sz="3100" smtClean="0">
                <a:solidFill>
                  <a:schemeClr val="tx2"/>
                </a:solidFill>
                <a:latin typeface="Arial" charset="0"/>
              </a:rPr>
              <a:t>Inhibit the cutting down of the core multi-protein molecule to functional protein molecules.</a:t>
            </a:r>
          </a:p>
          <a:p>
            <a:pPr marL="609600" indent="-609600" eaLnBrk="1" hangingPunct="1">
              <a:lnSpc>
                <a:spcPct val="80000"/>
              </a:lnSpc>
              <a:buSzTx/>
              <a:buFont typeface="Wingdings" pitchFamily="2" charset="2"/>
              <a:buNone/>
            </a:pPr>
            <a:endParaRPr lang="en-US" sz="3100" smtClean="0">
              <a:solidFill>
                <a:schemeClr val="tx2"/>
              </a:solidFill>
              <a:latin typeface="Arial" charset="0"/>
            </a:endParaRPr>
          </a:p>
          <a:p>
            <a:pPr marL="609600" indent="-609600" eaLnBrk="1" hangingPunct="1">
              <a:lnSpc>
                <a:spcPct val="80000"/>
              </a:lnSpc>
              <a:buSzTx/>
              <a:buFont typeface="Wingdings" pitchFamily="2" charset="2"/>
              <a:buNone/>
            </a:pPr>
            <a:r>
              <a:rPr lang="en-US" sz="3100" smtClean="0">
                <a:solidFill>
                  <a:schemeClr val="tx2"/>
                </a:solidFill>
                <a:latin typeface="Arial" charset="0"/>
              </a:rPr>
              <a:t>Example </a:t>
            </a:r>
          </a:p>
          <a:p>
            <a:pPr marL="609600" indent="-609600" eaLnBrk="1" hangingPunct="1">
              <a:lnSpc>
                <a:spcPct val="80000"/>
              </a:lnSpc>
              <a:buFont typeface="Wingdings" pitchFamily="2" charset="2"/>
              <a:buNone/>
            </a:pPr>
            <a:r>
              <a:rPr lang="en-GB" sz="2400" smtClean="0"/>
              <a:t>Lopinavir/ritonavir</a:t>
            </a:r>
          </a:p>
          <a:p>
            <a:pPr marL="609600" indent="-609600" eaLnBrk="1" hangingPunct="1">
              <a:lnSpc>
                <a:spcPct val="80000"/>
              </a:lnSpc>
              <a:buSzTx/>
              <a:buFont typeface="Wingdings" pitchFamily="2" charset="2"/>
              <a:buChar char="Ø"/>
            </a:pPr>
            <a:endParaRPr lang="en-US" sz="2400" smtClean="0">
              <a:latin typeface="Arial" charset="0"/>
            </a:endParaRPr>
          </a:p>
          <a:p>
            <a:pPr marL="609600" indent="-609600" eaLnBrk="1" hangingPunct="1">
              <a:lnSpc>
                <a:spcPct val="80000"/>
              </a:lnSpc>
              <a:buSzTx/>
              <a:buFont typeface="Wingdings" pitchFamily="2" charset="2"/>
              <a:buChar char="Ø"/>
            </a:pPr>
            <a:endParaRPr lang="en-GB" sz="3000" smtClean="0"/>
          </a:p>
          <a:p>
            <a:pPr marL="609600" indent="-609600" eaLnBrk="1" hangingPunct="1">
              <a:lnSpc>
                <a:spcPct val="80000"/>
              </a:lnSpc>
              <a:buClr>
                <a:srgbClr val="006600"/>
              </a:buClr>
              <a:buSzTx/>
              <a:buFont typeface="Wingdings" pitchFamily="2" charset="2"/>
              <a:buNone/>
            </a:pPr>
            <a:r>
              <a:rPr lang="en-GB" sz="3000" smtClean="0"/>
              <a:t>5. Maturation inhibitors</a:t>
            </a:r>
          </a:p>
          <a:p>
            <a:pPr marL="609600" indent="-609600">
              <a:lnSpc>
                <a:spcPct val="80000"/>
              </a:lnSpc>
            </a:pPr>
            <a:r>
              <a:rPr lang="en-US" sz="3100" smtClean="0">
                <a:solidFill>
                  <a:schemeClr val="tx2"/>
                </a:solidFill>
                <a:latin typeface="Arial" charset="0"/>
              </a:rPr>
              <a:t>Area under development</a:t>
            </a:r>
          </a:p>
        </p:txBody>
      </p:sp>
      <p:sp>
        <p:nvSpPr>
          <p:cNvPr id="21506"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5" name="Slide Number Placeholder 4"/>
          <p:cNvSpPr>
            <a:spLocks noGrp="1"/>
          </p:cNvSpPr>
          <p:nvPr>
            <p:ph type="sldNum" sz="quarter" idx="12"/>
          </p:nvPr>
        </p:nvSpPr>
        <p:spPr/>
        <p:txBody>
          <a:bodyPr/>
          <a:lstStyle/>
          <a:p>
            <a:pPr>
              <a:defRPr/>
            </a:pPr>
            <a:endParaRPr lang="en-US" dirty="0"/>
          </a:p>
        </p:txBody>
      </p:sp>
      <p:sp>
        <p:nvSpPr>
          <p:cNvPr id="21507" name="Rectangle 2"/>
          <p:cNvSpPr>
            <a:spLocks noGrp="1" noChangeArrowheads="1"/>
          </p:cNvSpPr>
          <p:nvPr>
            <p:ph type="title"/>
          </p:nvPr>
        </p:nvSpPr>
        <p:spPr/>
        <p:txBody>
          <a:bodyPr>
            <a:normAutofit/>
          </a:bodyPr>
          <a:lstStyle/>
          <a:p>
            <a:r>
              <a:rPr lang="en-US" sz="3600" smtClean="0"/>
              <a:t>Mode of action of antiretroviral drugs</a:t>
            </a:r>
          </a:p>
        </p:txBody>
      </p:sp>
    </p:spTree>
    <p:extLst>
      <p:ext uri="{BB962C8B-B14F-4D97-AF65-F5344CB8AC3E}">
        <p14:creationId xmlns:p14="http://schemas.microsoft.com/office/powerpoint/2010/main" val="2041779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smtClean="0"/>
          </a:p>
          <a:p>
            <a:pPr marL="109728" indent="0">
              <a:buNone/>
            </a:pPr>
            <a:endParaRPr lang="en-US" dirty="0" smtClean="0"/>
          </a:p>
          <a:p>
            <a:pPr marL="109728" indent="0">
              <a:buNone/>
            </a:pPr>
            <a:endParaRPr lang="en-US" dirty="0" smtClean="0"/>
          </a:p>
          <a:p>
            <a:pPr marL="109728" indent="0">
              <a:buNone/>
            </a:pPr>
            <a:r>
              <a:rPr lang="en-US" b="1" u="sng" dirty="0" smtClean="0"/>
              <a:t> </a:t>
            </a:r>
            <a:endParaRPr lang="en-US" b="1" u="sng" dirty="0"/>
          </a:p>
        </p:txBody>
      </p:sp>
      <p:sp>
        <p:nvSpPr>
          <p:cNvPr id="3" name="Title 2"/>
          <p:cNvSpPr>
            <a:spLocks noGrp="1"/>
          </p:cNvSpPr>
          <p:nvPr>
            <p:ph type="title"/>
          </p:nvPr>
        </p:nvSpPr>
        <p:spPr/>
        <p:txBody>
          <a:bodyPr>
            <a:noAutofit/>
          </a:bodyPr>
          <a:lstStyle/>
          <a:p>
            <a:r>
              <a:rPr lang="en-US" sz="2800" dirty="0" smtClean="0"/>
              <a:t>Characteristics of active and passive absorption of drugs.</a:t>
            </a:r>
            <a:br>
              <a:rPr lang="en-US" sz="2800" dirty="0" smtClean="0"/>
            </a:b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3361427205"/>
              </p:ext>
            </p:extLst>
          </p:nvPr>
        </p:nvGraphicFramePr>
        <p:xfrm>
          <a:off x="228600" y="1000760"/>
          <a:ext cx="8915400" cy="5857240"/>
        </p:xfrm>
        <a:graphic>
          <a:graphicData uri="http://schemas.openxmlformats.org/drawingml/2006/table">
            <a:tbl>
              <a:tblPr firstRow="1" bandRow="1">
                <a:tableStyleId>{5940675A-B579-460E-94D1-54222C63F5DA}</a:tableStyleId>
              </a:tblPr>
              <a:tblGrid>
                <a:gridCol w="4457700"/>
                <a:gridCol w="4457700"/>
              </a:tblGrid>
              <a:tr h="142240">
                <a:tc>
                  <a:txBody>
                    <a:bodyPr/>
                    <a:lstStyle/>
                    <a:p>
                      <a:r>
                        <a:rPr lang="en-US" b="1" dirty="0" smtClean="0"/>
                        <a:t>Active</a:t>
                      </a:r>
                      <a:endParaRPr lang="en-US" b="1" dirty="0"/>
                    </a:p>
                  </a:txBody>
                  <a:tcPr>
                    <a:solidFill>
                      <a:schemeClr val="bg2"/>
                    </a:solidFill>
                  </a:tcPr>
                </a:tc>
                <a:tc>
                  <a:txBody>
                    <a:bodyPr/>
                    <a:lstStyle/>
                    <a:p>
                      <a:r>
                        <a:rPr lang="en-US" b="1" dirty="0" smtClean="0"/>
                        <a:t>Passive</a:t>
                      </a:r>
                      <a:endParaRPr lang="en-US" b="1" dirty="0"/>
                    </a:p>
                  </a:txBody>
                  <a:tcPr>
                    <a:solidFill>
                      <a:schemeClr val="bg2"/>
                    </a:solidFill>
                  </a:tcPr>
                </a:tc>
              </a:tr>
              <a:tr h="370840">
                <a:tc>
                  <a:txBody>
                    <a:bodyPr/>
                    <a:lstStyle/>
                    <a:p>
                      <a:r>
                        <a:rPr lang="en-US" dirty="0" smtClean="0"/>
                        <a:t>1.Absoption can</a:t>
                      </a:r>
                      <a:r>
                        <a:rPr lang="en-US" baseline="0" dirty="0" smtClean="0"/>
                        <a:t> occur against concentration gradient.</a:t>
                      </a:r>
                      <a:endParaRPr lang="en-US" dirty="0"/>
                    </a:p>
                  </a:txBody>
                  <a:tcPr/>
                </a:tc>
                <a:tc>
                  <a:txBody>
                    <a:bodyPr/>
                    <a:lstStyle/>
                    <a:p>
                      <a:r>
                        <a:rPr lang="en-US" dirty="0" smtClean="0"/>
                        <a:t>1.Drug molecule moves from region of high concentration to areas of low concentration.</a:t>
                      </a:r>
                      <a:endParaRPr lang="en-US" dirty="0"/>
                    </a:p>
                  </a:txBody>
                  <a:tcPr/>
                </a:tc>
              </a:tr>
              <a:tr h="370840">
                <a:tc>
                  <a:txBody>
                    <a:bodyPr/>
                    <a:lstStyle/>
                    <a:p>
                      <a:r>
                        <a:rPr lang="en-US" dirty="0" smtClean="0"/>
                        <a:t>2.A carrier is required.</a:t>
                      </a:r>
                    </a:p>
                    <a:p>
                      <a:endParaRPr lang="en-US" dirty="0"/>
                    </a:p>
                  </a:txBody>
                  <a:tcPr/>
                </a:tc>
                <a:tc>
                  <a:txBody>
                    <a:bodyPr/>
                    <a:lstStyle/>
                    <a:p>
                      <a:r>
                        <a:rPr lang="en-US" dirty="0" smtClean="0"/>
                        <a:t>2.Rate</a:t>
                      </a:r>
                      <a:r>
                        <a:rPr lang="en-US" baseline="0" dirty="0" smtClean="0"/>
                        <a:t> of absorption or transfer is proportional to concentration gradient  between two compartments.</a:t>
                      </a:r>
                      <a:endParaRPr lang="en-US" dirty="0"/>
                    </a:p>
                  </a:txBody>
                  <a:tcPr/>
                </a:tc>
              </a:tr>
              <a:tr h="370840">
                <a:tc>
                  <a:txBody>
                    <a:bodyPr/>
                    <a:lstStyle/>
                    <a:p>
                      <a:r>
                        <a:rPr lang="en-US" dirty="0" smtClean="0"/>
                        <a:t>3.Requires</a:t>
                      </a:r>
                      <a:r>
                        <a:rPr lang="en-US" baseline="0" dirty="0" smtClean="0"/>
                        <a:t> energy</a:t>
                      </a:r>
                      <a:endParaRPr lang="en-US" dirty="0"/>
                    </a:p>
                  </a:txBody>
                  <a:tcPr/>
                </a:tc>
                <a:tc>
                  <a:txBody>
                    <a:bodyPr/>
                    <a:lstStyle/>
                    <a:p>
                      <a:r>
                        <a:rPr lang="en-US" dirty="0" smtClean="0"/>
                        <a:t>3.Does not require energy.</a:t>
                      </a:r>
                      <a:endParaRPr lang="en-US" dirty="0"/>
                    </a:p>
                  </a:txBody>
                  <a:tcPr/>
                </a:tc>
              </a:tr>
              <a:tr h="370840">
                <a:tc>
                  <a:txBody>
                    <a:bodyPr/>
                    <a:lstStyle/>
                    <a:p>
                      <a:r>
                        <a:rPr lang="en-US" dirty="0" smtClean="0"/>
                        <a:t>4.Designed to transport only specific or similar chemical structures.</a:t>
                      </a:r>
                      <a:endParaRPr lang="en-US" dirty="0"/>
                    </a:p>
                  </a:txBody>
                  <a:tcPr/>
                </a:tc>
                <a:tc>
                  <a:txBody>
                    <a:bodyPr/>
                    <a:lstStyle/>
                    <a:p>
                      <a:r>
                        <a:rPr lang="en-US" dirty="0" smtClean="0"/>
                        <a:t>4.Degree of absorption is limited </a:t>
                      </a:r>
                      <a:r>
                        <a:rPr lang="en-US" baseline="0" dirty="0" smtClean="0"/>
                        <a:t> by the surface area of absorptive membrane.</a:t>
                      </a:r>
                      <a:endParaRPr lang="en-US" dirty="0"/>
                    </a:p>
                  </a:txBody>
                  <a:tcPr/>
                </a:tc>
              </a:tr>
              <a:tr h="370840">
                <a:tc>
                  <a:txBody>
                    <a:bodyPr/>
                    <a:lstStyle/>
                    <a:p>
                      <a:r>
                        <a:rPr lang="en-US" dirty="0" smtClean="0"/>
                        <a:t>5.Capacity of system is limited by number of carrier</a:t>
                      </a:r>
                      <a:r>
                        <a:rPr lang="en-US" baseline="0" dirty="0" smtClean="0"/>
                        <a:t> units.</a:t>
                      </a:r>
                      <a:endParaRPr lang="en-US" dirty="0"/>
                    </a:p>
                  </a:txBody>
                  <a:tcPr/>
                </a:tc>
                <a:tc>
                  <a:txBody>
                    <a:bodyPr/>
                    <a:lstStyle/>
                    <a:p>
                      <a:r>
                        <a:rPr lang="en-US" dirty="0" smtClean="0"/>
                        <a:t>5.After steady state</a:t>
                      </a:r>
                      <a:r>
                        <a:rPr lang="en-US" baseline="0" dirty="0" smtClean="0"/>
                        <a:t> is reached, movement of molecules is in both directions.</a:t>
                      </a:r>
                      <a:endParaRPr lang="en-US" dirty="0"/>
                    </a:p>
                  </a:txBody>
                  <a:tcPr/>
                </a:tc>
              </a:tr>
              <a:tr h="370840">
                <a:tc>
                  <a:txBody>
                    <a:bodyPr/>
                    <a:lstStyle/>
                    <a:p>
                      <a:r>
                        <a:rPr lang="en-US" dirty="0" smtClean="0"/>
                        <a:t>6.Rate of</a:t>
                      </a:r>
                      <a:r>
                        <a:rPr lang="en-US" baseline="0" dirty="0" smtClean="0"/>
                        <a:t> transfer is proportional to concentration of drugs,untill carrier is saturated.</a:t>
                      </a:r>
                    </a:p>
                    <a:p>
                      <a:r>
                        <a:rPr lang="en-US" baseline="0" dirty="0" smtClean="0"/>
                        <a:t>7.Mortility of drugs is in one direction only.</a:t>
                      </a:r>
                      <a:endParaRPr lang="en-US" dirty="0"/>
                    </a:p>
                  </a:txBody>
                  <a:tcPr/>
                </a:tc>
                <a:tc>
                  <a:txBody>
                    <a:bodyPr/>
                    <a:lstStyle/>
                    <a:p>
                      <a:r>
                        <a:rPr lang="en-US" dirty="0" smtClean="0"/>
                        <a:t>6.Degree of absorption</a:t>
                      </a:r>
                      <a:r>
                        <a:rPr lang="en-US" baseline="0" dirty="0" smtClean="0"/>
                        <a:t> is determined by size of the molecule and polarity. Small size molecules and unionized are better absorbed.</a:t>
                      </a:r>
                      <a:endParaRPr lang="en-US" dirty="0"/>
                    </a:p>
                  </a:txBody>
                  <a:tcPr/>
                </a:tc>
              </a:tr>
            </a:tbl>
          </a:graphicData>
        </a:graphic>
      </p:graphicFrame>
    </p:spTree>
    <p:extLst>
      <p:ext uri="{BB962C8B-B14F-4D97-AF65-F5344CB8AC3E}">
        <p14:creationId xmlns:p14="http://schemas.microsoft.com/office/powerpoint/2010/main" val="3012194829"/>
      </p:ext>
    </p:extLst>
  </p:cSld>
  <p:clrMapOvr>
    <a:masterClrMapping/>
  </p:clrMapOvr>
  <p:transition spd="slow">
    <p:pull/>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Content Placeholder 6"/>
          <p:cNvSpPr>
            <a:spLocks noGrp="1"/>
          </p:cNvSpPr>
          <p:nvPr>
            <p:ph sz="half" idx="1"/>
          </p:nvPr>
        </p:nvSpPr>
        <p:spPr>
          <a:xfrm>
            <a:off x="381000" y="1066800"/>
            <a:ext cx="4114800" cy="3505200"/>
          </a:xfrm>
        </p:spPr>
        <p:txBody>
          <a:bodyPr>
            <a:normAutofit lnSpcReduction="10000"/>
          </a:bodyPr>
          <a:lstStyle/>
          <a:p>
            <a:pPr eaLnBrk="1" hangingPunct="1">
              <a:buFont typeface="Wingdings" pitchFamily="2" charset="2"/>
              <a:buNone/>
            </a:pPr>
            <a:r>
              <a:rPr lang="en-GB" sz="2400" b="1" smtClean="0"/>
              <a:t>NRTI</a:t>
            </a:r>
          </a:p>
          <a:p>
            <a:pPr eaLnBrk="1" hangingPunct="1">
              <a:buFont typeface="Wingdings" pitchFamily="2" charset="2"/>
              <a:buChar char="Ø"/>
            </a:pPr>
            <a:r>
              <a:rPr lang="en-US" sz="2400" smtClean="0">
                <a:solidFill>
                  <a:srgbClr val="FF0000"/>
                </a:solidFill>
              </a:rPr>
              <a:t>Abacavir (ABC)*</a:t>
            </a:r>
          </a:p>
          <a:p>
            <a:pPr eaLnBrk="1" hangingPunct="1">
              <a:buFont typeface="Wingdings" pitchFamily="2" charset="2"/>
              <a:buChar char="Ø"/>
            </a:pPr>
            <a:r>
              <a:rPr lang="en-US" sz="2400" smtClean="0">
                <a:solidFill>
                  <a:srgbClr val="FF0000"/>
                </a:solidFill>
              </a:rPr>
              <a:t>Zidovudine (ZDV/AZT)*</a:t>
            </a:r>
          </a:p>
          <a:p>
            <a:pPr eaLnBrk="1" hangingPunct="1">
              <a:buFont typeface="Wingdings" pitchFamily="2" charset="2"/>
              <a:buChar char="Ø"/>
            </a:pPr>
            <a:r>
              <a:rPr lang="en-US" sz="2400" smtClean="0">
                <a:solidFill>
                  <a:srgbClr val="FF0000"/>
                </a:solidFill>
              </a:rPr>
              <a:t>Didanosine (ddI)*</a:t>
            </a:r>
          </a:p>
          <a:p>
            <a:pPr eaLnBrk="1" hangingPunct="1">
              <a:buFont typeface="Wingdings" pitchFamily="2" charset="2"/>
              <a:buChar char="Ø"/>
            </a:pPr>
            <a:r>
              <a:rPr lang="en-US" sz="2400" smtClean="0">
                <a:solidFill>
                  <a:srgbClr val="FF0000"/>
                </a:solidFill>
              </a:rPr>
              <a:t>Lamivudine (3TC)*</a:t>
            </a:r>
          </a:p>
          <a:p>
            <a:pPr eaLnBrk="1" hangingPunct="1">
              <a:buFont typeface="Wingdings" pitchFamily="2" charset="2"/>
              <a:buChar char="Ø"/>
            </a:pPr>
            <a:r>
              <a:rPr lang="en-US" sz="2400" smtClean="0">
                <a:solidFill>
                  <a:srgbClr val="FF0000"/>
                </a:solidFill>
              </a:rPr>
              <a:t>Stavudine (d4T)*</a:t>
            </a:r>
          </a:p>
          <a:p>
            <a:pPr eaLnBrk="1" hangingPunct="1">
              <a:buFont typeface="Wingdings" pitchFamily="2" charset="2"/>
              <a:buChar char="Ø"/>
            </a:pPr>
            <a:r>
              <a:rPr lang="en-US" sz="2400" smtClean="0"/>
              <a:t>Emtricitabine (FTC)*</a:t>
            </a:r>
          </a:p>
          <a:p>
            <a:pPr eaLnBrk="1" hangingPunct="1">
              <a:buFont typeface="Wingdings" pitchFamily="2" charset="2"/>
              <a:buChar char="Ø"/>
            </a:pPr>
            <a:r>
              <a:rPr lang="en-US" sz="2400" i="1" smtClean="0"/>
              <a:t>Zalcitabine (ddC)</a:t>
            </a:r>
          </a:p>
          <a:p>
            <a:pPr eaLnBrk="1" hangingPunct="1">
              <a:buFont typeface="Wingdings" pitchFamily="2" charset="2"/>
              <a:buNone/>
            </a:pPr>
            <a:endParaRPr lang="en-US" sz="2400" smtClean="0"/>
          </a:p>
          <a:p>
            <a:pPr eaLnBrk="1" hangingPunct="1">
              <a:buFont typeface="Wingdings" pitchFamily="2" charset="2"/>
              <a:buNone/>
            </a:pPr>
            <a:endParaRPr lang="en-US" sz="2400" smtClean="0">
              <a:solidFill>
                <a:srgbClr val="FF0000"/>
              </a:solidFill>
            </a:endParaRPr>
          </a:p>
        </p:txBody>
      </p:sp>
      <p:sp>
        <p:nvSpPr>
          <p:cNvPr id="22533" name="Content Placeholder 7"/>
          <p:cNvSpPr>
            <a:spLocks noGrp="1"/>
          </p:cNvSpPr>
          <p:nvPr>
            <p:ph sz="half" idx="2"/>
          </p:nvPr>
        </p:nvSpPr>
        <p:spPr>
          <a:xfrm>
            <a:off x="4724400" y="2514600"/>
            <a:ext cx="4191000" cy="2362200"/>
          </a:xfrm>
        </p:spPr>
        <p:txBody>
          <a:bodyPr>
            <a:normAutofit lnSpcReduction="10000"/>
          </a:bodyPr>
          <a:lstStyle/>
          <a:p>
            <a:pPr eaLnBrk="1" hangingPunct="1">
              <a:buFont typeface="Wingdings" pitchFamily="2" charset="2"/>
              <a:buNone/>
            </a:pPr>
            <a:r>
              <a:rPr lang="en-GB" sz="2400" b="1" smtClean="0"/>
              <a:t>NNRTI</a:t>
            </a:r>
          </a:p>
          <a:p>
            <a:pPr eaLnBrk="1" hangingPunct="1">
              <a:buFont typeface="Wingdings" pitchFamily="2" charset="2"/>
              <a:buChar char="Ø"/>
            </a:pPr>
            <a:r>
              <a:rPr lang="en-GB" sz="2400" smtClean="0">
                <a:solidFill>
                  <a:srgbClr val="FF0000"/>
                </a:solidFill>
              </a:rPr>
              <a:t>Nevirapine (NVP)*</a:t>
            </a:r>
          </a:p>
          <a:p>
            <a:pPr eaLnBrk="1" hangingPunct="1">
              <a:buFont typeface="Wingdings" pitchFamily="2" charset="2"/>
              <a:buChar char="Ø"/>
            </a:pPr>
            <a:r>
              <a:rPr lang="en-GB" sz="2400" smtClean="0">
                <a:solidFill>
                  <a:srgbClr val="FF0000"/>
                </a:solidFill>
              </a:rPr>
              <a:t>Efavirenz (EFV)*</a:t>
            </a:r>
            <a:endParaRPr lang="en-GB" sz="2400" i="1" smtClean="0"/>
          </a:p>
          <a:p>
            <a:pPr eaLnBrk="1" hangingPunct="1">
              <a:buFont typeface="Wingdings" pitchFamily="2" charset="2"/>
              <a:buChar char="Ø"/>
            </a:pPr>
            <a:r>
              <a:rPr lang="en-GB" sz="2400" i="1" smtClean="0"/>
              <a:t>Delavirdine (DLV)</a:t>
            </a:r>
          </a:p>
          <a:p>
            <a:pPr eaLnBrk="1" hangingPunct="1">
              <a:buFont typeface="Wingdings" pitchFamily="2" charset="2"/>
              <a:buChar char="Ø"/>
            </a:pPr>
            <a:r>
              <a:rPr lang="en-GB" sz="2400" smtClean="0"/>
              <a:t>Etravirine (ETR)</a:t>
            </a:r>
          </a:p>
          <a:p>
            <a:pPr eaLnBrk="1" hangingPunct="1">
              <a:buFont typeface="Wingdings" pitchFamily="2" charset="2"/>
              <a:buChar char="Ø"/>
            </a:pPr>
            <a:endParaRPr lang="en-GB" sz="2400" smtClean="0"/>
          </a:p>
          <a:p>
            <a:pPr eaLnBrk="1" hangingPunct="1">
              <a:buFont typeface="Wingdings" pitchFamily="2" charset="2"/>
              <a:buNone/>
            </a:pPr>
            <a:endParaRPr lang="en-GB" sz="2400" smtClean="0"/>
          </a:p>
        </p:txBody>
      </p:sp>
      <p:sp>
        <p:nvSpPr>
          <p:cNvPr id="5" name="Slide Number Placeholder 4"/>
          <p:cNvSpPr>
            <a:spLocks noGrp="1"/>
          </p:cNvSpPr>
          <p:nvPr>
            <p:ph type="sldNum" sz="quarter" idx="12"/>
          </p:nvPr>
        </p:nvSpPr>
        <p:spPr/>
        <p:txBody>
          <a:bodyPr/>
          <a:lstStyle/>
          <a:p>
            <a:pPr>
              <a:defRPr/>
            </a:pPr>
            <a:endParaRPr lang="en-US" dirty="0"/>
          </a:p>
        </p:txBody>
      </p:sp>
      <p:sp>
        <p:nvSpPr>
          <p:cNvPr id="22531" name="Title 5"/>
          <p:cNvSpPr>
            <a:spLocks noGrp="1"/>
          </p:cNvSpPr>
          <p:nvPr>
            <p:ph type="title"/>
          </p:nvPr>
        </p:nvSpPr>
        <p:spPr>
          <a:xfrm>
            <a:off x="990600" y="0"/>
            <a:ext cx="7953375" cy="1143000"/>
          </a:xfrm>
        </p:spPr>
        <p:txBody>
          <a:bodyPr>
            <a:normAutofit fontScale="90000"/>
          </a:bodyPr>
          <a:lstStyle/>
          <a:p>
            <a:pPr eaLnBrk="1" hangingPunct="1"/>
            <a:r>
              <a:rPr lang="en-GB" sz="3600" smtClean="0"/>
              <a:t>Summary of Antiretroviral Drugs in different classes</a:t>
            </a:r>
          </a:p>
        </p:txBody>
      </p:sp>
      <p:sp>
        <p:nvSpPr>
          <p:cNvPr id="22535" name="Content Placeholder 7"/>
          <p:cNvSpPr>
            <a:spLocks/>
          </p:cNvSpPr>
          <p:nvPr/>
        </p:nvSpPr>
        <p:spPr bwMode="auto">
          <a:xfrm>
            <a:off x="4572000" y="1066800"/>
            <a:ext cx="4191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folHlink"/>
              </a:buClr>
              <a:buSzPct val="60000"/>
              <a:buFont typeface="Wingdings" pitchFamily="2" charset="2"/>
              <a:buNone/>
            </a:pPr>
            <a:r>
              <a:rPr lang="en-US" sz="2400">
                <a:latin typeface="Tahoma" pitchFamily="34" charset="0"/>
              </a:rPr>
              <a:t>NtRTI</a:t>
            </a:r>
          </a:p>
          <a:p>
            <a:pPr marL="342900" indent="-342900">
              <a:spcBef>
                <a:spcPct val="20000"/>
              </a:spcBef>
              <a:buClr>
                <a:schemeClr val="folHlink"/>
              </a:buClr>
              <a:buSzPct val="60000"/>
              <a:buFont typeface="Wingdings" pitchFamily="2" charset="2"/>
              <a:buChar char="Ø"/>
            </a:pPr>
            <a:r>
              <a:rPr lang="en-US" sz="2400" b="0">
                <a:latin typeface="Tahoma" pitchFamily="34" charset="0"/>
              </a:rPr>
              <a:t>Tenofovir (TDF)</a:t>
            </a:r>
            <a:endParaRPr lang="en-GB" sz="2400" b="0">
              <a:latin typeface="Tahoma" pitchFamily="34" charset="0"/>
            </a:endParaRPr>
          </a:p>
          <a:p>
            <a:pPr marL="342900" indent="-342900">
              <a:spcBef>
                <a:spcPct val="20000"/>
              </a:spcBef>
              <a:buClr>
                <a:schemeClr val="folHlink"/>
              </a:buClr>
              <a:buSzPct val="60000"/>
              <a:buFont typeface="Wingdings" pitchFamily="2" charset="2"/>
              <a:buChar char="Ø"/>
            </a:pPr>
            <a:endParaRPr lang="en-GB" sz="2400" b="0">
              <a:latin typeface="Tahoma" pitchFamily="34" charset="0"/>
            </a:endParaRPr>
          </a:p>
          <a:p>
            <a:pPr marL="342900" indent="-342900">
              <a:spcBef>
                <a:spcPct val="20000"/>
              </a:spcBef>
              <a:buClr>
                <a:schemeClr val="folHlink"/>
              </a:buClr>
              <a:buSzPct val="60000"/>
              <a:buFont typeface="Wingdings" pitchFamily="2" charset="2"/>
              <a:buNone/>
            </a:pPr>
            <a:endParaRPr lang="en-GB" sz="2400" b="0">
              <a:latin typeface="Tahoma" pitchFamily="34" charset="0"/>
            </a:endParaRPr>
          </a:p>
        </p:txBody>
      </p:sp>
      <p:sp>
        <p:nvSpPr>
          <p:cNvPr id="22536" name="Content Placeholder 7"/>
          <p:cNvSpPr>
            <a:spLocks/>
          </p:cNvSpPr>
          <p:nvPr/>
        </p:nvSpPr>
        <p:spPr bwMode="auto">
          <a:xfrm>
            <a:off x="304800" y="4953000"/>
            <a:ext cx="815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folHlink"/>
              </a:buClr>
              <a:buSzPct val="60000"/>
              <a:buFont typeface="Wingdings" pitchFamily="2" charset="2"/>
              <a:buChar char="n"/>
            </a:pPr>
            <a:r>
              <a:rPr lang="en-US" sz="2400" i="1" dirty="0">
                <a:solidFill>
                  <a:schemeClr val="folHlink"/>
                </a:solidFill>
                <a:latin typeface="Tahoma" pitchFamily="34" charset="0"/>
              </a:rPr>
              <a:t>* Drugs approved for use in children</a:t>
            </a:r>
          </a:p>
          <a:p>
            <a:pPr marL="342900" indent="-342900">
              <a:spcBef>
                <a:spcPct val="20000"/>
              </a:spcBef>
              <a:buClr>
                <a:schemeClr val="folHlink"/>
              </a:buClr>
              <a:buSzPct val="60000"/>
              <a:buFont typeface="Wingdings" pitchFamily="2" charset="2"/>
              <a:buChar char="n"/>
            </a:pPr>
            <a:r>
              <a:rPr lang="en-GB" sz="2400" i="1" dirty="0">
                <a:solidFill>
                  <a:schemeClr val="folHlink"/>
                </a:solidFill>
                <a:latin typeface="Tahoma" pitchFamily="34" charset="0"/>
              </a:rPr>
              <a:t>Drugs in red are the recommended in current national treatment guidelines</a:t>
            </a:r>
            <a:endParaRPr lang="en-GB" sz="2400" b="0" dirty="0">
              <a:latin typeface="Tahoma" pitchFamily="34" charset="0"/>
            </a:endParaRPr>
          </a:p>
          <a:p>
            <a:pPr marL="342900" indent="-342900">
              <a:spcBef>
                <a:spcPct val="20000"/>
              </a:spcBef>
              <a:buClr>
                <a:schemeClr val="folHlink"/>
              </a:buClr>
              <a:buSzPct val="60000"/>
              <a:buFont typeface="Wingdings" pitchFamily="2" charset="2"/>
              <a:buNone/>
            </a:pPr>
            <a:endParaRPr lang="en-GB" sz="2400" b="0" dirty="0">
              <a:latin typeface="Tahoma" pitchFamily="34" charset="0"/>
            </a:endParaRPr>
          </a:p>
        </p:txBody>
      </p:sp>
    </p:spTree>
    <p:extLst>
      <p:ext uri="{BB962C8B-B14F-4D97-AF65-F5344CB8AC3E}">
        <p14:creationId xmlns:p14="http://schemas.microsoft.com/office/powerpoint/2010/main" val="1623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8" name="Slide Number Placeholder 7"/>
          <p:cNvSpPr>
            <a:spLocks noGrp="1"/>
          </p:cNvSpPr>
          <p:nvPr>
            <p:ph type="sldNum" sz="quarter" idx="12"/>
          </p:nvPr>
        </p:nvSpPr>
        <p:spPr/>
        <p:txBody>
          <a:bodyPr/>
          <a:lstStyle/>
          <a:p>
            <a:pPr>
              <a:defRPr/>
            </a:pPr>
            <a:endParaRPr lang="en-US" dirty="0"/>
          </a:p>
        </p:txBody>
      </p:sp>
      <p:sp>
        <p:nvSpPr>
          <p:cNvPr id="23555" name="Title 5"/>
          <p:cNvSpPr>
            <a:spLocks noGrp="1"/>
          </p:cNvSpPr>
          <p:nvPr>
            <p:ph type="title" idx="4294967295"/>
          </p:nvPr>
        </p:nvSpPr>
        <p:spPr>
          <a:xfrm>
            <a:off x="1190625" y="0"/>
            <a:ext cx="7953375" cy="1143000"/>
          </a:xfrm>
        </p:spPr>
        <p:txBody>
          <a:bodyPr>
            <a:normAutofit fontScale="90000"/>
          </a:bodyPr>
          <a:lstStyle/>
          <a:p>
            <a:pPr eaLnBrk="1" hangingPunct="1"/>
            <a:r>
              <a:rPr lang="en-GB" sz="3600" smtClean="0"/>
              <a:t>Summary of Antiretroviral Drugs in different classes</a:t>
            </a:r>
          </a:p>
        </p:txBody>
      </p:sp>
      <p:sp>
        <p:nvSpPr>
          <p:cNvPr id="23556" name="Content Placeholder 7"/>
          <p:cNvSpPr>
            <a:spLocks noGrp="1"/>
          </p:cNvSpPr>
          <p:nvPr>
            <p:ph sz="half" idx="4294967295"/>
          </p:nvPr>
        </p:nvSpPr>
        <p:spPr>
          <a:xfrm>
            <a:off x="4953000" y="1066800"/>
            <a:ext cx="4191000" cy="2438400"/>
          </a:xfrm>
        </p:spPr>
        <p:txBody>
          <a:bodyPr>
            <a:normAutofit/>
          </a:bodyPr>
          <a:lstStyle/>
          <a:p>
            <a:pPr eaLnBrk="1" hangingPunct="1">
              <a:buFont typeface="Wingdings" pitchFamily="2" charset="2"/>
              <a:buChar char="Ø"/>
            </a:pPr>
            <a:endParaRPr lang="en-GB" sz="2400" smtClean="0"/>
          </a:p>
          <a:p>
            <a:pPr eaLnBrk="1" hangingPunct="1">
              <a:spcBef>
                <a:spcPct val="0"/>
              </a:spcBef>
              <a:buClrTx/>
              <a:buSzTx/>
              <a:buFontTx/>
              <a:buNone/>
            </a:pPr>
            <a:r>
              <a:rPr lang="en-GB" sz="2900" smtClean="0"/>
              <a:t>Entry inhibitors/infusion inhibitors</a:t>
            </a:r>
            <a:endParaRPr lang="en-GB" sz="2400" b="1" smtClean="0"/>
          </a:p>
          <a:p>
            <a:pPr eaLnBrk="1" hangingPunct="1">
              <a:buFont typeface="Wingdings" pitchFamily="2" charset="2"/>
              <a:buChar char="Ø"/>
            </a:pPr>
            <a:r>
              <a:rPr lang="en-GB" sz="2400" smtClean="0"/>
              <a:t>Maraviroc</a:t>
            </a:r>
          </a:p>
          <a:p>
            <a:pPr eaLnBrk="1" hangingPunct="1">
              <a:buFont typeface="Wingdings" pitchFamily="2" charset="2"/>
              <a:buChar char="Ø"/>
            </a:pPr>
            <a:r>
              <a:rPr lang="en-GB" sz="2400" smtClean="0"/>
              <a:t>Enfuvirtide</a:t>
            </a:r>
          </a:p>
          <a:p>
            <a:pPr eaLnBrk="1" hangingPunct="1">
              <a:buFont typeface="Wingdings" pitchFamily="2" charset="2"/>
              <a:buChar char="Ø"/>
            </a:pPr>
            <a:endParaRPr lang="en-GB" sz="2400" smtClean="0"/>
          </a:p>
        </p:txBody>
      </p:sp>
      <p:sp>
        <p:nvSpPr>
          <p:cNvPr id="5" name="Slide Number Placeholder 4"/>
          <p:cNvSpPr txBox="1">
            <a:spLocks noGrp="1"/>
          </p:cNvSpPr>
          <p:nvPr/>
        </p:nvSpPr>
        <p:spPr bwMode="auto">
          <a:xfrm>
            <a:off x="-952500" y="6172200"/>
            <a:ext cx="1905000" cy="457200"/>
          </a:xfrm>
          <a:prstGeom prst="rect">
            <a:avLst/>
          </a:prstGeom>
          <a:noFill/>
          <a:ln>
            <a:miter lim="800000"/>
            <a:headEnd/>
            <a:tailEnd/>
          </a:ln>
        </p:spPr>
        <p:txBody>
          <a:bodyPr anchor="b"/>
          <a:lstStyle/>
          <a:p>
            <a:pPr algn="r">
              <a:defRPr/>
            </a:pPr>
            <a:fld id="{3BEC2DAD-2E93-48F7-BA49-CC2B756887BB}" type="slidenum">
              <a:rPr lang="en-US" sz="1400" b="0">
                <a:latin typeface="+mn-lt"/>
              </a:rPr>
              <a:pPr algn="r">
                <a:defRPr/>
              </a:pPr>
              <a:t>161</a:t>
            </a:fld>
            <a:endParaRPr lang="en-US" sz="1400" b="0">
              <a:latin typeface="+mn-lt"/>
            </a:endParaRPr>
          </a:p>
        </p:txBody>
      </p:sp>
      <p:sp>
        <p:nvSpPr>
          <p:cNvPr id="23558" name="Content Placeholder 6"/>
          <p:cNvSpPr>
            <a:spLocks/>
          </p:cNvSpPr>
          <p:nvPr/>
        </p:nvSpPr>
        <p:spPr bwMode="auto">
          <a:xfrm>
            <a:off x="533400" y="1219200"/>
            <a:ext cx="4191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folHlink"/>
              </a:buClr>
              <a:buSzPct val="60000"/>
              <a:buFont typeface="Wingdings" pitchFamily="2" charset="2"/>
              <a:buNone/>
            </a:pPr>
            <a:r>
              <a:rPr lang="en-GB" sz="2400">
                <a:latin typeface="Tahoma" pitchFamily="34" charset="0"/>
              </a:rPr>
              <a:t>PI</a:t>
            </a:r>
          </a:p>
          <a:p>
            <a:pPr marL="342900" indent="-342900">
              <a:spcBef>
                <a:spcPct val="20000"/>
              </a:spcBef>
              <a:buClr>
                <a:schemeClr val="folHlink"/>
              </a:buClr>
              <a:buSzPct val="60000"/>
              <a:buFont typeface="Wingdings" pitchFamily="2" charset="2"/>
              <a:buChar char="Ø"/>
            </a:pPr>
            <a:r>
              <a:rPr lang="en-GB" sz="2400" b="0">
                <a:solidFill>
                  <a:srgbClr val="FF0000"/>
                </a:solidFill>
                <a:latin typeface="Tahoma" pitchFamily="34" charset="0"/>
              </a:rPr>
              <a:t>Lopinavir/ritonavir*</a:t>
            </a:r>
          </a:p>
          <a:p>
            <a:pPr marL="342900" indent="-342900">
              <a:spcBef>
                <a:spcPct val="20000"/>
              </a:spcBef>
              <a:buClr>
                <a:schemeClr val="folHlink"/>
              </a:buClr>
              <a:buSzPct val="60000"/>
              <a:buFont typeface="Wingdings" pitchFamily="2" charset="2"/>
              <a:buChar char="Ø"/>
            </a:pPr>
            <a:r>
              <a:rPr lang="en-GB" sz="2400" b="0" i="1">
                <a:latin typeface="Tahoma" pitchFamily="34" charset="0"/>
              </a:rPr>
              <a:t>Amprenavir*</a:t>
            </a:r>
          </a:p>
          <a:p>
            <a:pPr marL="342900" indent="-342900">
              <a:spcBef>
                <a:spcPct val="20000"/>
              </a:spcBef>
              <a:buClr>
                <a:schemeClr val="folHlink"/>
              </a:buClr>
              <a:buSzPct val="60000"/>
              <a:buFont typeface="Wingdings" pitchFamily="2" charset="2"/>
              <a:buChar char="Ø"/>
            </a:pPr>
            <a:r>
              <a:rPr lang="en-GB" sz="2400" b="0">
                <a:latin typeface="Tahoma" pitchFamily="34" charset="0"/>
              </a:rPr>
              <a:t>Atazanavir*</a:t>
            </a:r>
          </a:p>
          <a:p>
            <a:pPr marL="342900" indent="-342900">
              <a:spcBef>
                <a:spcPct val="20000"/>
              </a:spcBef>
              <a:buClr>
                <a:schemeClr val="folHlink"/>
              </a:buClr>
              <a:buSzPct val="60000"/>
              <a:buFont typeface="Wingdings" pitchFamily="2" charset="2"/>
              <a:buChar char="Ø"/>
            </a:pPr>
            <a:r>
              <a:rPr lang="en-GB" sz="2400" b="0">
                <a:latin typeface="Tahoma" pitchFamily="34" charset="0"/>
              </a:rPr>
              <a:t>Darunavir*</a:t>
            </a:r>
          </a:p>
          <a:p>
            <a:pPr marL="342900" indent="-342900">
              <a:spcBef>
                <a:spcPct val="20000"/>
              </a:spcBef>
              <a:buClr>
                <a:schemeClr val="folHlink"/>
              </a:buClr>
              <a:buSzPct val="60000"/>
              <a:buFont typeface="Wingdings" pitchFamily="2" charset="2"/>
              <a:buChar char="Ø"/>
            </a:pPr>
            <a:r>
              <a:rPr lang="en-GB" sz="2400" b="0">
                <a:latin typeface="Tahoma" pitchFamily="34" charset="0"/>
              </a:rPr>
              <a:t>Fosamprenavir*</a:t>
            </a:r>
          </a:p>
          <a:p>
            <a:pPr marL="342900" indent="-342900">
              <a:spcBef>
                <a:spcPct val="20000"/>
              </a:spcBef>
              <a:buClr>
                <a:schemeClr val="folHlink"/>
              </a:buClr>
              <a:buSzPct val="60000"/>
              <a:buFont typeface="Wingdings" pitchFamily="2" charset="2"/>
              <a:buChar char="Ø"/>
            </a:pPr>
            <a:r>
              <a:rPr lang="en-GB" sz="2400" b="0">
                <a:latin typeface="Tahoma" pitchFamily="34" charset="0"/>
              </a:rPr>
              <a:t>Indinavir</a:t>
            </a:r>
          </a:p>
          <a:p>
            <a:pPr marL="342900" indent="-342900">
              <a:spcBef>
                <a:spcPct val="20000"/>
              </a:spcBef>
              <a:buClr>
                <a:schemeClr val="folHlink"/>
              </a:buClr>
              <a:buSzPct val="60000"/>
              <a:buFont typeface="Wingdings" pitchFamily="2" charset="2"/>
              <a:buChar char="Ø"/>
            </a:pPr>
            <a:r>
              <a:rPr lang="en-GB" sz="2400" b="0">
                <a:latin typeface="Tahoma" pitchFamily="34" charset="0"/>
              </a:rPr>
              <a:t>Nelfinavir*</a:t>
            </a:r>
          </a:p>
          <a:p>
            <a:pPr marL="342900" indent="-342900">
              <a:spcBef>
                <a:spcPct val="20000"/>
              </a:spcBef>
              <a:buClr>
                <a:schemeClr val="folHlink"/>
              </a:buClr>
              <a:buSzPct val="60000"/>
              <a:buFont typeface="Wingdings" pitchFamily="2" charset="2"/>
              <a:buChar char="Ø"/>
            </a:pPr>
            <a:r>
              <a:rPr lang="en-GB" sz="2400" b="0">
                <a:latin typeface="Tahoma" pitchFamily="34" charset="0"/>
              </a:rPr>
              <a:t>Ritonavir*</a:t>
            </a:r>
          </a:p>
          <a:p>
            <a:pPr marL="342900" indent="-342900">
              <a:spcBef>
                <a:spcPct val="20000"/>
              </a:spcBef>
              <a:buClr>
                <a:schemeClr val="folHlink"/>
              </a:buClr>
              <a:buSzPct val="60000"/>
              <a:buFont typeface="Wingdings" pitchFamily="2" charset="2"/>
              <a:buChar char="Ø"/>
            </a:pPr>
            <a:r>
              <a:rPr lang="en-GB" sz="2400" b="0">
                <a:latin typeface="Tahoma" pitchFamily="34" charset="0"/>
              </a:rPr>
              <a:t>Saquinavir</a:t>
            </a:r>
          </a:p>
          <a:p>
            <a:pPr marL="342900" indent="-342900">
              <a:spcBef>
                <a:spcPct val="20000"/>
              </a:spcBef>
              <a:buClr>
                <a:schemeClr val="folHlink"/>
              </a:buClr>
              <a:buSzPct val="60000"/>
              <a:buFont typeface="Wingdings" pitchFamily="2" charset="2"/>
              <a:buChar char="Ø"/>
            </a:pPr>
            <a:r>
              <a:rPr lang="en-GB" sz="2400" b="0">
                <a:latin typeface="Tahoma" pitchFamily="34" charset="0"/>
              </a:rPr>
              <a:t>Tipranavir*</a:t>
            </a:r>
          </a:p>
        </p:txBody>
      </p:sp>
      <p:sp>
        <p:nvSpPr>
          <p:cNvPr id="23559" name="Content Placeholder 7"/>
          <p:cNvSpPr>
            <a:spLocks/>
          </p:cNvSpPr>
          <p:nvPr/>
        </p:nvSpPr>
        <p:spPr bwMode="auto">
          <a:xfrm>
            <a:off x="4343400" y="4495800"/>
            <a:ext cx="4191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folHlink"/>
              </a:buClr>
              <a:buSzPct val="60000"/>
              <a:buFont typeface="Wingdings" pitchFamily="2" charset="2"/>
              <a:buNone/>
            </a:pPr>
            <a:r>
              <a:rPr lang="en-GB" sz="2400">
                <a:latin typeface="Tahoma" pitchFamily="34" charset="0"/>
              </a:rPr>
              <a:t>Integrase Inhibitor</a:t>
            </a:r>
          </a:p>
          <a:p>
            <a:pPr marL="342900" indent="-342900">
              <a:spcBef>
                <a:spcPct val="20000"/>
              </a:spcBef>
              <a:buClr>
                <a:schemeClr val="folHlink"/>
              </a:buClr>
              <a:buSzPct val="60000"/>
              <a:buFont typeface="Wingdings" pitchFamily="2" charset="2"/>
              <a:buChar char="Ø"/>
            </a:pPr>
            <a:r>
              <a:rPr lang="en-GB" sz="2400" b="0">
                <a:latin typeface="Tahoma" pitchFamily="34" charset="0"/>
              </a:rPr>
              <a:t>Raltegravir</a:t>
            </a:r>
          </a:p>
        </p:txBody>
      </p:sp>
    </p:spTree>
    <p:extLst>
      <p:ext uri="{BB962C8B-B14F-4D97-AF65-F5344CB8AC3E}">
        <p14:creationId xmlns:p14="http://schemas.microsoft.com/office/powerpoint/2010/main" val="232052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3"/>
          <p:cNvSpPr>
            <a:spLocks noGrp="1" noChangeArrowheads="1"/>
          </p:cNvSpPr>
          <p:nvPr>
            <p:ph idx="1"/>
          </p:nvPr>
        </p:nvSpPr>
        <p:spPr>
          <a:xfrm>
            <a:off x="457200" y="2362200"/>
            <a:ext cx="3657600" cy="4114800"/>
          </a:xfrm>
        </p:spPr>
        <p:txBody>
          <a:bodyPr/>
          <a:lstStyle/>
          <a:p>
            <a:pPr marL="533400" indent="-533400" eaLnBrk="1" hangingPunct="1">
              <a:buClr>
                <a:schemeClr val="tx2"/>
              </a:buClr>
              <a:buSzTx/>
              <a:buFont typeface="Wingdings" pitchFamily="2" charset="2"/>
              <a:buNone/>
            </a:pPr>
            <a:r>
              <a:rPr lang="en-US" smtClean="0">
                <a:latin typeface="Arial" charset="0"/>
              </a:rPr>
              <a:t>1. Thymidine Analogues</a:t>
            </a:r>
          </a:p>
          <a:p>
            <a:pPr marL="914400" lvl="1" indent="-457200" eaLnBrk="1" hangingPunct="1">
              <a:buClr>
                <a:schemeClr val="tx2"/>
              </a:buClr>
              <a:buSzTx/>
              <a:buFont typeface="Wingdings" pitchFamily="2" charset="2"/>
              <a:buChar char="§"/>
            </a:pPr>
            <a:r>
              <a:rPr lang="en-US" sz="3200" smtClean="0">
                <a:solidFill>
                  <a:schemeClr val="tx2"/>
                </a:solidFill>
                <a:latin typeface="Arial" charset="0"/>
              </a:rPr>
              <a:t>Zidovudine Stavudine </a:t>
            </a:r>
          </a:p>
          <a:p>
            <a:pPr marL="533400" indent="-533400" eaLnBrk="1" hangingPunct="1">
              <a:buClr>
                <a:schemeClr val="tx2"/>
              </a:buClr>
              <a:buSzTx/>
              <a:buFont typeface="Wingdings" pitchFamily="2" charset="2"/>
              <a:buNone/>
            </a:pPr>
            <a:r>
              <a:rPr lang="en-US" smtClean="0">
                <a:latin typeface="Arial" charset="0"/>
              </a:rPr>
              <a:t>2.  Adenosine analogue</a:t>
            </a:r>
          </a:p>
          <a:p>
            <a:pPr marL="914400" lvl="1" indent="-457200" eaLnBrk="1" hangingPunct="1">
              <a:buClr>
                <a:schemeClr val="tx2"/>
              </a:buClr>
              <a:buSzTx/>
              <a:buFont typeface="Wingdings" pitchFamily="2" charset="2"/>
              <a:buChar char="§"/>
            </a:pPr>
            <a:r>
              <a:rPr lang="en-US" sz="3200" smtClean="0">
                <a:solidFill>
                  <a:schemeClr val="tx2"/>
                </a:solidFill>
                <a:latin typeface="Arial" charset="0"/>
              </a:rPr>
              <a:t>Didanosine</a:t>
            </a:r>
          </a:p>
          <a:p>
            <a:pPr marL="533400" indent="-533400" eaLnBrk="1" hangingPunct="1">
              <a:buClr>
                <a:schemeClr val="tx2"/>
              </a:buClr>
              <a:buSzTx/>
              <a:buFont typeface="Wingdings" pitchFamily="2" charset="2"/>
              <a:buNone/>
            </a:pPr>
            <a:endParaRPr lang="en-US" sz="3000" smtClean="0">
              <a:latin typeface="Arial" charset="0"/>
            </a:endParaRPr>
          </a:p>
          <a:p>
            <a:pPr marL="533400" indent="-533400" eaLnBrk="1" hangingPunct="1"/>
            <a:endParaRPr lang="en-US" sz="2800" smtClean="0">
              <a:latin typeface="Arial" charset="0"/>
            </a:endParaRPr>
          </a:p>
        </p:txBody>
      </p:sp>
      <p:sp>
        <p:nvSpPr>
          <p:cNvPr id="25602"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5" name="Slide Number Placeholder 4"/>
          <p:cNvSpPr>
            <a:spLocks noGrp="1"/>
          </p:cNvSpPr>
          <p:nvPr>
            <p:ph type="sldNum" sz="quarter" idx="12"/>
          </p:nvPr>
        </p:nvSpPr>
        <p:spPr/>
        <p:txBody>
          <a:bodyPr/>
          <a:lstStyle/>
          <a:p>
            <a:pPr>
              <a:defRPr/>
            </a:pPr>
            <a:endParaRPr lang="en-US" dirty="0"/>
          </a:p>
        </p:txBody>
      </p:sp>
      <p:sp>
        <p:nvSpPr>
          <p:cNvPr id="25605" name="Rectangle 2"/>
          <p:cNvSpPr>
            <a:spLocks noGrp="1" noChangeArrowheads="1"/>
          </p:cNvSpPr>
          <p:nvPr>
            <p:ph type="title"/>
          </p:nvPr>
        </p:nvSpPr>
        <p:spPr>
          <a:xfrm>
            <a:off x="1219200" y="228600"/>
            <a:ext cx="7724775" cy="609600"/>
          </a:xfrm>
        </p:spPr>
        <p:txBody>
          <a:bodyPr>
            <a:normAutofit fontScale="90000"/>
          </a:bodyPr>
          <a:lstStyle/>
          <a:p>
            <a:pPr algn="ctr" eaLnBrk="1" hangingPunct="1"/>
            <a:r>
              <a:rPr lang="en-US" sz="4000" smtClean="0">
                <a:latin typeface="Arial" charset="0"/>
              </a:rPr>
              <a:t>NRTIs</a:t>
            </a:r>
          </a:p>
        </p:txBody>
      </p:sp>
      <p:sp>
        <p:nvSpPr>
          <p:cNvPr id="4" name="Footer Placeholder 3"/>
          <p:cNvSpPr txBox="1">
            <a:spLocks noGrp="1"/>
          </p:cNvSpPr>
          <p:nvPr/>
        </p:nvSpPr>
        <p:spPr bwMode="auto">
          <a:xfrm>
            <a:off x="3657600" y="6243638"/>
            <a:ext cx="2895600" cy="457200"/>
          </a:xfrm>
          <a:prstGeom prst="rect">
            <a:avLst/>
          </a:prstGeom>
          <a:noFill/>
          <a:ln>
            <a:miter lim="800000"/>
            <a:headEnd/>
            <a:tailEnd/>
          </a:ln>
        </p:spPr>
        <p:txBody>
          <a:bodyPr anchor="b"/>
          <a:lstStyle/>
          <a:p>
            <a:pPr algn="ctr">
              <a:defRPr/>
            </a:pPr>
            <a:endParaRPr lang="en-US" sz="1400" b="0" dirty="0">
              <a:latin typeface="+mn-lt"/>
            </a:endParaRPr>
          </a:p>
        </p:txBody>
      </p:sp>
      <p:sp>
        <p:nvSpPr>
          <p:cNvPr id="25607" name="Rectangle 3"/>
          <p:cNvSpPr>
            <a:spLocks noChangeArrowheads="1"/>
          </p:cNvSpPr>
          <p:nvPr/>
        </p:nvSpPr>
        <p:spPr bwMode="auto">
          <a:xfrm>
            <a:off x="0" y="1447800"/>
            <a:ext cx="876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lnSpc>
                <a:spcPct val="80000"/>
              </a:lnSpc>
              <a:spcBef>
                <a:spcPct val="20000"/>
              </a:spcBef>
              <a:buClr>
                <a:schemeClr val="tx2"/>
              </a:buClr>
              <a:buFont typeface="Wingdings" pitchFamily="2" charset="2"/>
              <a:buChar char="§"/>
            </a:pPr>
            <a:r>
              <a:rPr lang="en-US" sz="3200" b="0"/>
              <a:t>NRTIs are further classed into 4 categories.</a:t>
            </a:r>
          </a:p>
          <a:p>
            <a:pPr marL="533400" indent="-533400">
              <a:lnSpc>
                <a:spcPct val="80000"/>
              </a:lnSpc>
              <a:spcBef>
                <a:spcPct val="20000"/>
              </a:spcBef>
              <a:buClr>
                <a:schemeClr val="tx2"/>
              </a:buClr>
              <a:buFont typeface="Wingdings" pitchFamily="2" charset="2"/>
              <a:buChar char="§"/>
            </a:pPr>
            <a:endParaRPr lang="en-US" sz="3200" b="0"/>
          </a:p>
          <a:p>
            <a:pPr marL="533400" indent="-533400">
              <a:lnSpc>
                <a:spcPct val="80000"/>
              </a:lnSpc>
              <a:spcBef>
                <a:spcPct val="20000"/>
              </a:spcBef>
              <a:buClr>
                <a:schemeClr val="tx2"/>
              </a:buClr>
              <a:buFont typeface="Wingdings" pitchFamily="2" charset="2"/>
              <a:buNone/>
            </a:pPr>
            <a:endParaRPr lang="en-US" sz="2000" b="0"/>
          </a:p>
          <a:p>
            <a:pPr marL="533400" indent="-533400">
              <a:lnSpc>
                <a:spcPct val="80000"/>
              </a:lnSpc>
              <a:spcBef>
                <a:spcPct val="20000"/>
              </a:spcBef>
              <a:buClr>
                <a:schemeClr val="folHlink"/>
              </a:buClr>
              <a:buSzPct val="60000"/>
              <a:buFont typeface="Wingdings" pitchFamily="2" charset="2"/>
              <a:buChar char="n"/>
            </a:pPr>
            <a:endParaRPr lang="en-US" sz="2000" b="0"/>
          </a:p>
        </p:txBody>
      </p:sp>
      <p:sp>
        <p:nvSpPr>
          <p:cNvPr id="25608" name="Rectangle 3"/>
          <p:cNvSpPr>
            <a:spLocks noChangeArrowheads="1"/>
          </p:cNvSpPr>
          <p:nvPr/>
        </p:nvSpPr>
        <p:spPr bwMode="auto">
          <a:xfrm>
            <a:off x="4800600" y="2286000"/>
            <a:ext cx="3810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spcBef>
                <a:spcPct val="20000"/>
              </a:spcBef>
              <a:buClr>
                <a:schemeClr val="tx2"/>
              </a:buClr>
              <a:buFont typeface="Wingdings" pitchFamily="2" charset="2"/>
              <a:buNone/>
            </a:pPr>
            <a:r>
              <a:rPr lang="en-US" sz="2800" b="0" dirty="0"/>
              <a:t>3</a:t>
            </a:r>
            <a:r>
              <a:rPr lang="en-US" sz="2000" b="0" dirty="0"/>
              <a:t>. </a:t>
            </a:r>
            <a:r>
              <a:rPr lang="en-US" sz="2800" b="0" dirty="0"/>
              <a:t>Cytosine analogue</a:t>
            </a:r>
          </a:p>
          <a:p>
            <a:pPr marL="914400" lvl="1" indent="-457200">
              <a:spcBef>
                <a:spcPct val="20000"/>
              </a:spcBef>
              <a:buClr>
                <a:schemeClr val="tx2"/>
              </a:buClr>
              <a:buFont typeface="Wingdings" pitchFamily="2" charset="2"/>
              <a:buChar char="§"/>
            </a:pPr>
            <a:r>
              <a:rPr lang="en-US" sz="2800" b="0" dirty="0">
                <a:solidFill>
                  <a:schemeClr val="tx2"/>
                </a:solidFill>
              </a:rPr>
              <a:t>Lamivudine </a:t>
            </a:r>
          </a:p>
          <a:p>
            <a:pPr marL="914400" lvl="1" indent="-457200">
              <a:spcBef>
                <a:spcPct val="20000"/>
              </a:spcBef>
              <a:buClr>
                <a:schemeClr val="tx2"/>
              </a:buClr>
              <a:buFont typeface="Wingdings" pitchFamily="2" charset="2"/>
              <a:buChar char="§"/>
            </a:pPr>
            <a:r>
              <a:rPr lang="en-US" sz="2800" b="0" dirty="0" err="1">
                <a:solidFill>
                  <a:schemeClr val="tx2"/>
                </a:solidFill>
              </a:rPr>
              <a:t>Emtricitabine</a:t>
            </a:r>
            <a:r>
              <a:rPr lang="en-US" sz="2800" b="0" dirty="0">
                <a:solidFill>
                  <a:schemeClr val="tx2"/>
                </a:solidFill>
              </a:rPr>
              <a:t> </a:t>
            </a:r>
          </a:p>
          <a:p>
            <a:pPr marL="914400" lvl="1" indent="-457200">
              <a:spcBef>
                <a:spcPct val="20000"/>
              </a:spcBef>
              <a:buClr>
                <a:schemeClr val="tx2"/>
              </a:buClr>
              <a:buFont typeface="Wingdings" pitchFamily="2" charset="2"/>
              <a:buNone/>
            </a:pPr>
            <a:endParaRPr lang="en-US" sz="2800" b="0" dirty="0">
              <a:solidFill>
                <a:schemeClr val="tx2"/>
              </a:solidFill>
            </a:endParaRPr>
          </a:p>
          <a:p>
            <a:pPr marL="533400" indent="-533400">
              <a:spcBef>
                <a:spcPct val="20000"/>
              </a:spcBef>
              <a:buClr>
                <a:schemeClr val="tx2"/>
              </a:buClr>
              <a:buFont typeface="Wingdings" pitchFamily="2" charset="2"/>
              <a:buNone/>
            </a:pPr>
            <a:r>
              <a:rPr lang="en-US" sz="2800" b="0" dirty="0"/>
              <a:t>4.  </a:t>
            </a:r>
            <a:r>
              <a:rPr lang="en-US" sz="2800" b="0" dirty="0" err="1"/>
              <a:t>Guanosine</a:t>
            </a:r>
            <a:r>
              <a:rPr lang="en-US" sz="2800" b="0" dirty="0"/>
              <a:t> analogue</a:t>
            </a:r>
          </a:p>
          <a:p>
            <a:pPr lvl="1">
              <a:spcBef>
                <a:spcPct val="20000"/>
              </a:spcBef>
              <a:buClr>
                <a:schemeClr val="tx2"/>
              </a:buClr>
            </a:pPr>
            <a:endParaRPr lang="en-US" sz="2800" b="0" dirty="0">
              <a:solidFill>
                <a:schemeClr val="tx2"/>
              </a:solidFill>
            </a:endParaRPr>
          </a:p>
        </p:txBody>
      </p:sp>
    </p:spTree>
    <p:extLst>
      <p:ext uri="{BB962C8B-B14F-4D97-AF65-F5344CB8AC3E}">
        <p14:creationId xmlns:p14="http://schemas.microsoft.com/office/powerpoint/2010/main" val="3164360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26" name="Slide Number Placeholder 4"/>
          <p:cNvSpPr>
            <a:spLocks noGrp="1"/>
          </p:cNvSpPr>
          <p:nvPr>
            <p:ph type="sldNum" sz="quarter" idx="12"/>
          </p:nvPr>
        </p:nvSpPr>
        <p:spPr/>
        <p:txBody>
          <a:bodyPr/>
          <a:lstStyle/>
          <a:p>
            <a:pPr>
              <a:defRPr/>
            </a:pPr>
            <a:endParaRPr lang="en-US" dirty="0"/>
          </a:p>
        </p:txBody>
      </p:sp>
      <p:sp>
        <p:nvSpPr>
          <p:cNvPr id="26629" name="Rectangle 12"/>
          <p:cNvSpPr>
            <a:spLocks noGrp="1" noChangeArrowheads="1"/>
          </p:cNvSpPr>
          <p:nvPr>
            <p:ph type="title"/>
          </p:nvPr>
        </p:nvSpPr>
        <p:spPr>
          <a:xfrm>
            <a:off x="990600" y="228600"/>
            <a:ext cx="7924800" cy="609600"/>
          </a:xfrm>
          <a:noFill/>
        </p:spPr>
        <p:txBody>
          <a:bodyPr anchor="ctr">
            <a:normAutofit fontScale="90000"/>
          </a:bodyPr>
          <a:lstStyle/>
          <a:p>
            <a:pPr algn="ctr" eaLnBrk="1" hangingPunct="1"/>
            <a:r>
              <a:rPr lang="en-US" sz="3600" b="1" smtClean="0">
                <a:latin typeface="Arial" charset="0"/>
              </a:rPr>
              <a:t>NRTIs:- Zidovudine (ZDV or AZT)</a:t>
            </a:r>
          </a:p>
        </p:txBody>
      </p:sp>
      <p:sp>
        <p:nvSpPr>
          <p:cNvPr id="25" name="Footer Placeholder 3"/>
          <p:cNvSpPr txBox="1">
            <a:spLocks noGrp="1"/>
          </p:cNvSpPr>
          <p:nvPr/>
        </p:nvSpPr>
        <p:spPr bwMode="auto">
          <a:xfrm>
            <a:off x="3657600" y="6243638"/>
            <a:ext cx="2895600" cy="457200"/>
          </a:xfrm>
          <a:prstGeom prst="rect">
            <a:avLst/>
          </a:prstGeom>
          <a:noFill/>
          <a:ln>
            <a:miter lim="800000"/>
            <a:headEnd/>
            <a:tailEnd/>
          </a:ln>
        </p:spPr>
        <p:txBody>
          <a:bodyPr anchor="b"/>
          <a:lstStyle/>
          <a:p>
            <a:pPr algn="ctr">
              <a:defRPr/>
            </a:pPr>
            <a:endParaRPr lang="en-US" sz="1400" b="0" dirty="0">
              <a:latin typeface="+mn-lt"/>
            </a:endParaRPr>
          </a:p>
        </p:txBody>
      </p:sp>
      <p:graphicFrame>
        <p:nvGraphicFramePr>
          <p:cNvPr id="21556" name="Group 52"/>
          <p:cNvGraphicFramePr>
            <a:graphicFrameLocks noGrp="1"/>
          </p:cNvGraphicFramePr>
          <p:nvPr/>
        </p:nvGraphicFramePr>
        <p:xfrm>
          <a:off x="0" y="1066800"/>
          <a:ext cx="9144000" cy="2051280"/>
        </p:xfrm>
        <a:graphic>
          <a:graphicData uri="http://schemas.openxmlformats.org/drawingml/2006/table">
            <a:tbl>
              <a:tblPr/>
              <a:tblGrid>
                <a:gridCol w="6627813"/>
                <a:gridCol w="2516187"/>
              </a:tblGrid>
              <a:tr h="39619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Formulations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Adverse Events</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485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smtClean="0">
                          <a:ln>
                            <a:noFill/>
                          </a:ln>
                          <a:solidFill>
                            <a:schemeClr val="tx1"/>
                          </a:solidFill>
                          <a:effectLst/>
                          <a:latin typeface="Arial" pitchFamily="34" charset="0"/>
                          <a:cs typeface="Arial" pitchFamily="34" charset="0"/>
                        </a:rPr>
                        <a:t>Syr. 10mg/ml; Caps100mg; Tabs 300mg;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i="0" u="none" strike="noStrike" cap="none" normalizeH="0" baseline="0" smtClean="0">
                          <a:ln>
                            <a:noFill/>
                          </a:ln>
                          <a:solidFill>
                            <a:schemeClr val="tx1"/>
                          </a:solidFill>
                          <a:effectLst/>
                          <a:latin typeface="Arial" pitchFamily="34" charset="0"/>
                          <a:cs typeface="Arial" pitchFamily="34" charset="0"/>
                        </a:rPr>
                        <a:t>Paeds FDCs</a:t>
                      </a:r>
                      <a:r>
                        <a:rPr kumimoji="0" lang="en-US" sz="1900" b="0" i="0" u="none" strike="noStrike" cap="none" normalizeH="0" baseline="0" smtClean="0">
                          <a:ln>
                            <a:noFill/>
                          </a:ln>
                          <a:solidFill>
                            <a:schemeClr val="tx1"/>
                          </a:solidFill>
                          <a:effectLst/>
                          <a:latin typeface="Arial" pitchFamily="34" charset="0"/>
                          <a:cs typeface="Arial" pitchFamily="34" charset="0"/>
                        </a:rPr>
                        <a:t> : AZT60mg/3TC30mg/NVP50mg;                             AZT60mg/3TC30mg</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i="0" u="none" strike="noStrike" cap="none" normalizeH="0" baseline="0" smtClean="0">
                          <a:ln>
                            <a:noFill/>
                          </a:ln>
                          <a:solidFill>
                            <a:schemeClr val="tx1"/>
                          </a:solidFill>
                          <a:effectLst/>
                          <a:latin typeface="Arial" pitchFamily="34" charset="0"/>
                          <a:cs typeface="Arial" pitchFamily="34" charset="0"/>
                        </a:rPr>
                        <a:t>Adult FDC</a:t>
                      </a:r>
                      <a:r>
                        <a:rPr kumimoji="0" lang="en-US" sz="1900" b="0" i="0" u="none" strike="noStrike" cap="none" normalizeH="0" baseline="0" smtClean="0">
                          <a:ln>
                            <a:noFill/>
                          </a:ln>
                          <a:solidFill>
                            <a:schemeClr val="tx1"/>
                          </a:solidFill>
                          <a:effectLst/>
                          <a:latin typeface="Arial" pitchFamily="34" charset="0"/>
                          <a:cs typeface="Arial" pitchFamily="34" charset="0"/>
                        </a:rPr>
                        <a:t>: AZT/3TC 300/150mg, AZT/3TC/NVP 300/150/200mg</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1900" b="0" i="0" u="none" strike="noStrike" cap="none" normalizeH="0" baseline="0" smtClean="0">
                          <a:ln>
                            <a:noFill/>
                          </a:ln>
                          <a:solidFill>
                            <a:schemeClr val="tx1"/>
                          </a:solidFill>
                          <a:effectLst/>
                          <a:latin typeface="Arial" pitchFamily="34" charset="0"/>
                          <a:cs typeface="Arial" pitchFamily="34" charset="0"/>
                        </a:rPr>
                        <a:t>  </a:t>
                      </a:r>
                      <a:r>
                        <a:rPr kumimoji="0" lang="en-US" sz="1900" b="0" i="0" u="none" strike="noStrike" cap="none" normalizeH="0" baseline="0" smtClean="0">
                          <a:ln>
                            <a:noFill/>
                          </a:ln>
                          <a:solidFill>
                            <a:schemeClr val="hlink"/>
                          </a:solidFill>
                          <a:effectLst/>
                          <a:latin typeface="Arial" pitchFamily="34" charset="0"/>
                          <a:cs typeface="Arial" pitchFamily="34" charset="0"/>
                        </a:rPr>
                        <a:t>Bone marrow depression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0" i="0" u="none" strike="noStrike" cap="none" normalizeH="0" baseline="0" smtClean="0">
                          <a:ln>
                            <a:noFill/>
                          </a:ln>
                          <a:solidFill>
                            <a:schemeClr val="hlink"/>
                          </a:solidFill>
                          <a:effectLst/>
                          <a:latin typeface="Arial" pitchFamily="34" charset="0"/>
                          <a:cs typeface="Arial" pitchFamily="34" charset="0"/>
                        </a:rPr>
                        <a:t>(Anemia / Neutropenia)</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1558" name="Group 54"/>
          <p:cNvGraphicFramePr>
            <a:graphicFrameLocks noGrp="1"/>
          </p:cNvGraphicFramePr>
          <p:nvPr>
            <p:extLst>
              <p:ext uri="{D42A27DB-BD31-4B8C-83A1-F6EECF244321}">
                <p14:modId xmlns:p14="http://schemas.microsoft.com/office/powerpoint/2010/main" val="3744220051"/>
              </p:ext>
            </p:extLst>
          </p:nvPr>
        </p:nvGraphicFramePr>
        <p:xfrm>
          <a:off x="0" y="3276599"/>
          <a:ext cx="9144000" cy="3368020"/>
        </p:xfrm>
        <a:graphic>
          <a:graphicData uri="http://schemas.openxmlformats.org/drawingml/2006/table">
            <a:tbl>
              <a:tblPr/>
              <a:tblGrid>
                <a:gridCol w="1006475"/>
                <a:gridCol w="8137525"/>
              </a:tblGrid>
              <a:tr h="10515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Dose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Treatment</a:t>
                      </a:r>
                      <a:r>
                        <a:rPr kumimoji="0" lang="en-US" sz="2000" b="0" i="0" u="none" strike="noStrike" cap="none" normalizeH="0" baseline="0" smtClean="0">
                          <a:ln>
                            <a:noFill/>
                          </a:ln>
                          <a:solidFill>
                            <a:schemeClr val="tx1"/>
                          </a:solidFill>
                          <a:effectLst/>
                          <a:latin typeface="Arial" pitchFamily="34" charset="0"/>
                          <a:cs typeface="Arial" pitchFamily="34" charset="0"/>
                          <a:sym typeface="Wingdings" pitchFamily="2" charset="2"/>
                        </a:rPr>
                        <a:t>: (PO): </a:t>
                      </a:r>
                      <a:r>
                        <a:rPr kumimoji="0" lang="en-US" sz="2000" b="0" i="0" u="none" strike="noStrike" cap="none" normalizeH="0" baseline="0" smtClean="0">
                          <a:ln>
                            <a:noFill/>
                          </a:ln>
                          <a:solidFill>
                            <a:schemeClr val="tx1"/>
                          </a:solidFill>
                          <a:effectLst/>
                          <a:latin typeface="Arial" pitchFamily="34" charset="0"/>
                          <a:cs typeface="Arial" pitchFamily="34" charset="0"/>
                        </a:rPr>
                        <a:t> Under 4 wks:  </a:t>
                      </a:r>
                      <a:r>
                        <a:rPr kumimoji="0" lang="en-US" sz="2000" b="0" i="0" u="none" strike="noStrike" cap="none" normalizeH="0" baseline="0" smtClean="0">
                          <a:ln>
                            <a:noFill/>
                          </a:ln>
                          <a:solidFill>
                            <a:schemeClr val="tx2"/>
                          </a:solidFill>
                          <a:effectLst/>
                          <a:latin typeface="Arial" pitchFamily="34" charset="0"/>
                          <a:cs typeface="Arial" pitchFamily="34" charset="0"/>
                        </a:rPr>
                        <a:t>4mg/kg/dose Q12h</a:t>
                      </a:r>
                    </a:p>
                    <a:p>
                      <a:pPr marL="457200" marR="0" lvl="1" indent="0" algn="l"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               4 weeks to 12 yrs:  </a:t>
                      </a:r>
                      <a:r>
                        <a:rPr kumimoji="0" lang="en-US" sz="2000" b="0" i="0" u="none" strike="noStrike" cap="none" normalizeH="0" baseline="0" smtClean="0">
                          <a:ln>
                            <a:noFill/>
                          </a:ln>
                          <a:solidFill>
                            <a:schemeClr val="folHlink"/>
                          </a:solidFill>
                          <a:effectLst/>
                          <a:latin typeface="Arial" pitchFamily="34" charset="0"/>
                          <a:cs typeface="Arial" pitchFamily="34" charset="0"/>
                        </a:rPr>
                        <a:t>180 - </a:t>
                      </a:r>
                      <a:r>
                        <a:rPr kumimoji="0" lang="en-US" sz="2000" b="0" i="0" u="none" strike="noStrike" cap="none" normalizeH="0" baseline="0" smtClean="0">
                          <a:ln>
                            <a:noFill/>
                          </a:ln>
                          <a:solidFill>
                            <a:schemeClr val="tx2"/>
                          </a:solidFill>
                          <a:effectLst/>
                          <a:latin typeface="Arial" pitchFamily="34" charset="0"/>
                          <a:cs typeface="Arial" pitchFamily="34" charset="0"/>
                        </a:rPr>
                        <a:t>240mg/m</a:t>
                      </a:r>
                      <a:r>
                        <a:rPr kumimoji="0" lang="en-US" sz="2000" b="0" i="0" u="none" strike="noStrike" cap="none" normalizeH="0" baseline="30000" smtClean="0">
                          <a:ln>
                            <a:noFill/>
                          </a:ln>
                          <a:solidFill>
                            <a:schemeClr val="tx2"/>
                          </a:solidFill>
                          <a:effectLst/>
                          <a:latin typeface="Arial" pitchFamily="34" charset="0"/>
                          <a:cs typeface="Arial" pitchFamily="34" charset="0"/>
                        </a:rPr>
                        <a:t>2 </a:t>
                      </a:r>
                      <a:r>
                        <a:rPr kumimoji="0" lang="en-US" sz="2000" b="0" i="0" u="none" strike="noStrike" cap="none" normalizeH="0" baseline="0" smtClean="0">
                          <a:ln>
                            <a:noFill/>
                          </a:ln>
                          <a:solidFill>
                            <a:schemeClr val="tx2"/>
                          </a:solidFill>
                          <a:effectLst/>
                          <a:latin typeface="Arial" pitchFamily="34" charset="0"/>
                          <a:cs typeface="Arial" pitchFamily="34" charset="0"/>
                        </a:rPr>
                        <a:t>Q12h</a:t>
                      </a:r>
                    </a:p>
                    <a:p>
                      <a:pPr marL="457200" marR="0" lvl="1" indent="0" algn="l" defTabSz="914400" rtl="0" eaLnBrk="1" fontAlgn="base" latinLnBrk="0" hangingPunct="1">
                        <a:lnSpc>
                          <a:spcPct val="100000"/>
                        </a:lnSpc>
                        <a:spcBef>
                          <a:spcPct val="20000"/>
                        </a:spcBef>
                        <a:spcAft>
                          <a:spcPct val="0"/>
                        </a:spcAft>
                        <a:buClr>
                          <a:schemeClr val="hlink"/>
                        </a:buClr>
                        <a:buSzPct val="55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                          &gt;12 years :  </a:t>
                      </a:r>
                      <a:r>
                        <a:rPr kumimoji="0" lang="en-US" sz="2000" b="0" i="0" u="none" strike="noStrike" cap="none" normalizeH="0" baseline="0" smtClean="0">
                          <a:ln>
                            <a:noFill/>
                          </a:ln>
                          <a:solidFill>
                            <a:schemeClr val="tx2"/>
                          </a:solidFill>
                          <a:effectLst/>
                          <a:latin typeface="Arial" pitchFamily="34" charset="0"/>
                          <a:cs typeface="Arial" pitchFamily="34" charset="0"/>
                        </a:rPr>
                        <a:t>300mg BD</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4027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Note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arenR"/>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No food restrictions</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arenR"/>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Adjust dosage in renal impairment and hepatic dysfunction</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arenR"/>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Stable for 30 days after opening { store at 15-25</a:t>
                      </a:r>
                      <a:r>
                        <a:rPr kumimoji="0" lang="en-US" sz="2000" b="0" i="0" u="none" strike="noStrike" cap="none" normalizeH="0" baseline="30000" dirty="0" smtClean="0">
                          <a:ln>
                            <a:noFill/>
                          </a:ln>
                          <a:solidFill>
                            <a:schemeClr val="tx1"/>
                          </a:solidFill>
                          <a:effectLst/>
                          <a:latin typeface="Arial" pitchFamily="34" charset="0"/>
                          <a:cs typeface="Arial" pitchFamily="34" charset="0"/>
                        </a:rPr>
                        <a:t>0</a:t>
                      </a:r>
                      <a:r>
                        <a:rPr kumimoji="0" lang="en-US" sz="2000" b="0" i="0" u="none" strike="noStrike" cap="none" normalizeH="0" baseline="0" dirty="0" smtClean="0">
                          <a:ln>
                            <a:noFill/>
                          </a:ln>
                          <a:solidFill>
                            <a:schemeClr val="tx1"/>
                          </a:solidFill>
                          <a:effectLst/>
                          <a:latin typeface="Arial" pitchFamily="34" charset="0"/>
                          <a:cs typeface="Arial" pitchFamily="34" charset="0"/>
                        </a:rPr>
                        <a:t>C}</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arenR"/>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Syrup is sensitive to light, thus require  amber-</a:t>
                      </a:r>
                      <a:r>
                        <a:rPr kumimoji="0" lang="en-US" sz="2000" b="0" i="0" u="none" strike="noStrike" cap="none" normalizeH="0" baseline="0" dirty="0" err="1" smtClean="0">
                          <a:ln>
                            <a:noFill/>
                          </a:ln>
                          <a:solidFill>
                            <a:schemeClr val="tx1"/>
                          </a:solidFill>
                          <a:effectLst/>
                          <a:latin typeface="Arial" pitchFamily="34" charset="0"/>
                          <a:cs typeface="Arial" pitchFamily="34" charset="0"/>
                        </a:rPr>
                        <a:t>coloured</a:t>
                      </a:r>
                      <a:r>
                        <a:rPr kumimoji="0" lang="en-US" sz="2000" b="0" i="0" u="none" strike="noStrike" cap="none" normalizeH="0" baseline="0" dirty="0" smtClean="0">
                          <a:ln>
                            <a:noFill/>
                          </a:ln>
                          <a:solidFill>
                            <a:schemeClr val="tx1"/>
                          </a:solidFill>
                          <a:effectLst/>
                          <a:latin typeface="Arial" pitchFamily="34" charset="0"/>
                          <a:cs typeface="Arial" pitchFamily="34" charset="0"/>
                        </a:rPr>
                        <a:t> bottle</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arenR"/>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Elimination: Hepatic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glucuronidation</a:t>
                      </a:r>
                      <a:r>
                        <a:rPr kumimoji="0" lang="en-US" sz="2000" b="0" i="0" u="none" strike="noStrike" cap="none" normalizeH="0" baseline="0" dirty="0" smtClean="0">
                          <a:ln>
                            <a:noFill/>
                          </a:ln>
                          <a:solidFill>
                            <a:schemeClr val="tx1"/>
                          </a:solidFill>
                          <a:effectLst/>
                          <a:latin typeface="Arial" pitchFamily="34" charset="0"/>
                          <a:cs typeface="Arial" pitchFamily="34" charset="0"/>
                        </a:rPr>
                        <a:t> and renal elimination</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04000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a:xfrm>
            <a:off x="990600" y="304800"/>
            <a:ext cx="7543800" cy="762000"/>
          </a:xfrm>
        </p:spPr>
        <p:txBody>
          <a:bodyPr/>
          <a:lstStyle/>
          <a:p>
            <a:pPr algn="ctr" eaLnBrk="1" hangingPunct="1"/>
            <a:r>
              <a:rPr lang="en-US" sz="4000" b="1" smtClean="0">
                <a:latin typeface="Arial" charset="0"/>
              </a:rPr>
              <a:t>Zidovudine (ZDV or AZT) - ctd</a:t>
            </a:r>
          </a:p>
        </p:txBody>
      </p:sp>
      <p:graphicFrame>
        <p:nvGraphicFramePr>
          <p:cNvPr id="278582" name="Group 54"/>
          <p:cNvGraphicFramePr>
            <a:graphicFrameLocks noGrp="1"/>
          </p:cNvGraphicFramePr>
          <p:nvPr>
            <p:ph type="tbl" idx="1"/>
          </p:nvPr>
        </p:nvGraphicFramePr>
        <p:xfrm>
          <a:off x="457200" y="1371600"/>
          <a:ext cx="8458200" cy="4635500"/>
        </p:xfrm>
        <a:graphic>
          <a:graphicData uri="http://schemas.openxmlformats.org/drawingml/2006/table">
            <a:tbl>
              <a:tblPr/>
              <a:tblGrid>
                <a:gridCol w="1828800"/>
                <a:gridCol w="6629400"/>
              </a:tblGrid>
              <a:tr h="10668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smtClean="0">
                          <a:ln>
                            <a:noFill/>
                          </a:ln>
                          <a:solidFill>
                            <a:schemeClr val="tx1"/>
                          </a:solidFill>
                          <a:effectLst/>
                          <a:latin typeface="Arial" charset="0"/>
                          <a:cs typeface="Arial" charset="0"/>
                        </a:rPr>
                        <a:t>Interactions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ZDV inhibits D4T activation – do not use together.</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Rifampin reduces exposure by half.</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210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Tolerability, side effects &amp; toxicity</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Generally well tolerated in children.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Common: anemia, neutropenia, mild GI intolerance, fatigue, headache, dark fingernails.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Uncommon: myopathy, cardiomyopathy, hepatitis, lactic acidosis.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501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Potency</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Moderate</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149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smtClean="0">
                          <a:ln>
                            <a:noFill/>
                          </a:ln>
                          <a:solidFill>
                            <a:schemeClr val="tx1"/>
                          </a:solidFill>
                          <a:effectLst/>
                          <a:latin typeface="Arial" charset="0"/>
                          <a:cs typeface="Arial" charset="0"/>
                        </a:rPr>
                        <a:t>Genetic barrier to resistance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Moderately high</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Hypersensitive to M184V virus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TAMs (Thymidine Analogue Mutations)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50" name="Rectangle 12"/>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21" name="Slide Number Placeholder 4"/>
          <p:cNvSpPr>
            <a:spLocks noGrp="1"/>
          </p:cNvSpPr>
          <p:nvPr>
            <p:ph type="sldNum" sz="quarter" idx="11"/>
          </p:nvPr>
        </p:nvSpPr>
        <p:spPr/>
        <p:txBody>
          <a:bodyPr/>
          <a:lstStyle/>
          <a:p>
            <a:pPr>
              <a:defRPr/>
            </a:pPr>
            <a:endParaRPr lang="en-US" dirty="0"/>
          </a:p>
        </p:txBody>
      </p:sp>
      <p:sp>
        <p:nvSpPr>
          <p:cNvPr id="20" name="Footer Placeholder 3"/>
          <p:cNvSpPr txBox="1">
            <a:spLocks noGrp="1"/>
          </p:cNvSpPr>
          <p:nvPr/>
        </p:nvSpPr>
        <p:spPr bwMode="auto">
          <a:xfrm>
            <a:off x="609600" y="6172200"/>
            <a:ext cx="2895600" cy="457200"/>
          </a:xfrm>
          <a:prstGeom prst="rect">
            <a:avLst/>
          </a:prstGeom>
          <a:noFill/>
          <a:ln>
            <a:miter lim="800000"/>
            <a:headEnd/>
            <a:tailEnd/>
          </a:ln>
        </p:spPr>
        <p:txBody>
          <a:bodyPr anchor="b"/>
          <a:lstStyle/>
          <a:p>
            <a:pPr algn="ctr">
              <a:defRPr/>
            </a:pPr>
            <a:endParaRPr lang="en-US" sz="1400" b="0" dirty="0">
              <a:latin typeface="+mn-lt"/>
            </a:endParaRPr>
          </a:p>
        </p:txBody>
      </p:sp>
    </p:spTree>
    <p:extLst>
      <p:ext uri="{BB962C8B-B14F-4D97-AF65-F5344CB8AC3E}">
        <p14:creationId xmlns:p14="http://schemas.microsoft.com/office/powerpoint/2010/main" val="4108817654"/>
      </p:ext>
    </p:extLst>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26" name="Slide Number Placeholder 4"/>
          <p:cNvSpPr>
            <a:spLocks noGrp="1"/>
          </p:cNvSpPr>
          <p:nvPr>
            <p:ph type="sldNum" sz="quarter" idx="12"/>
          </p:nvPr>
        </p:nvSpPr>
        <p:spPr/>
        <p:txBody>
          <a:bodyPr/>
          <a:lstStyle/>
          <a:p>
            <a:pPr>
              <a:defRPr/>
            </a:pPr>
            <a:endParaRPr lang="en-US" dirty="0"/>
          </a:p>
        </p:txBody>
      </p:sp>
      <p:sp>
        <p:nvSpPr>
          <p:cNvPr id="28677" name="Rectangle 7"/>
          <p:cNvSpPr>
            <a:spLocks noGrp="1" noChangeArrowheads="1"/>
          </p:cNvSpPr>
          <p:nvPr>
            <p:ph type="title"/>
          </p:nvPr>
        </p:nvSpPr>
        <p:spPr>
          <a:xfrm>
            <a:off x="914400" y="304800"/>
            <a:ext cx="8229600" cy="685800"/>
          </a:xfrm>
          <a:noFill/>
        </p:spPr>
        <p:txBody>
          <a:bodyPr anchor="ctr"/>
          <a:lstStyle/>
          <a:p>
            <a:pPr marL="838200" indent="-838200" algn="ctr" eaLnBrk="1" hangingPunct="1"/>
            <a:r>
              <a:rPr lang="en-US" sz="3600" b="1" smtClean="0">
                <a:latin typeface="Arial" charset="0"/>
              </a:rPr>
              <a:t>NRTIs – Lamivudine (3TC)</a:t>
            </a:r>
          </a:p>
        </p:txBody>
      </p:sp>
      <p:sp>
        <p:nvSpPr>
          <p:cNvPr id="25" name="Footer Placeholder 3"/>
          <p:cNvSpPr txBox="1">
            <a:spLocks noGrp="1"/>
          </p:cNvSpPr>
          <p:nvPr/>
        </p:nvSpPr>
        <p:spPr bwMode="auto">
          <a:xfrm>
            <a:off x="1066800" y="5791200"/>
            <a:ext cx="2895600" cy="457200"/>
          </a:xfrm>
          <a:prstGeom prst="rect">
            <a:avLst/>
          </a:prstGeom>
          <a:noFill/>
          <a:ln>
            <a:miter lim="800000"/>
            <a:headEnd/>
            <a:tailEnd/>
          </a:ln>
        </p:spPr>
        <p:txBody>
          <a:bodyPr anchor="b"/>
          <a:lstStyle/>
          <a:p>
            <a:pPr algn="ctr">
              <a:defRPr/>
            </a:pPr>
            <a:endParaRPr lang="en-US" sz="1400" b="0" dirty="0">
              <a:latin typeface="+mn-lt"/>
            </a:endParaRPr>
          </a:p>
        </p:txBody>
      </p:sp>
      <p:graphicFrame>
        <p:nvGraphicFramePr>
          <p:cNvPr id="23582" name="Group 30"/>
          <p:cNvGraphicFramePr>
            <a:graphicFrameLocks noGrp="1"/>
          </p:cNvGraphicFramePr>
          <p:nvPr/>
        </p:nvGraphicFramePr>
        <p:xfrm>
          <a:off x="228600" y="1295400"/>
          <a:ext cx="8686800" cy="1689100"/>
        </p:xfrm>
        <a:graphic>
          <a:graphicData uri="http://schemas.openxmlformats.org/drawingml/2006/table">
            <a:tbl>
              <a:tblPr/>
              <a:tblGrid>
                <a:gridCol w="5400675"/>
                <a:gridCol w="3286125"/>
              </a:tblGrid>
              <a:tr h="39638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Formulations</a:t>
                      </a:r>
                    </a:p>
                  </a:txBody>
                  <a:tcPr marT="45737" marB="457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Adverse Events</a:t>
                      </a:r>
                    </a:p>
                  </a:txBody>
                  <a:tcPr marT="45737" marB="457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271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
                        <a:tabLst/>
                      </a:pPr>
                      <a:r>
                        <a:rPr kumimoji="0" lang="en-US" sz="2000" b="0" i="0" u="none" strike="noStrike" cap="none" normalizeH="0" baseline="0" smtClean="0">
                          <a:ln>
                            <a:noFill/>
                          </a:ln>
                          <a:solidFill>
                            <a:schemeClr val="tx1"/>
                          </a:solidFill>
                          <a:effectLst/>
                          <a:latin typeface="Arial" pitchFamily="34" charset="0"/>
                          <a:cs typeface="Arial" pitchFamily="34" charset="0"/>
                        </a:rPr>
                        <a:t>Oral solution 10mg/ml</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
                        <a:tabLst/>
                      </a:pPr>
                      <a:r>
                        <a:rPr kumimoji="0" lang="en-US" sz="2000" b="0" i="0" u="none" strike="noStrike" cap="none" normalizeH="0" baseline="0" smtClean="0">
                          <a:ln>
                            <a:noFill/>
                          </a:ln>
                          <a:solidFill>
                            <a:schemeClr val="tx1"/>
                          </a:solidFill>
                          <a:effectLst/>
                          <a:latin typeface="Arial" pitchFamily="34" charset="0"/>
                          <a:cs typeface="Arial" pitchFamily="34" charset="0"/>
                        </a:rPr>
                        <a:t>Tablets 150mg</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
                        <a:tabLst/>
                      </a:pPr>
                      <a:r>
                        <a:rPr kumimoji="0" lang="en-US" sz="2000" b="0" i="0" u="none" strike="noStrike" cap="none" normalizeH="0" baseline="0" smtClean="0">
                          <a:ln>
                            <a:noFill/>
                          </a:ln>
                          <a:solidFill>
                            <a:schemeClr val="tx1"/>
                          </a:solidFill>
                          <a:effectLst/>
                          <a:latin typeface="Arial" pitchFamily="34" charset="0"/>
                          <a:cs typeface="Arial" pitchFamily="34" charset="0"/>
                        </a:rPr>
                        <a:t>Forms part of the FDCs</a:t>
                      </a:r>
                    </a:p>
                  </a:txBody>
                  <a:tcPr marT="45737" marB="457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000" b="0" i="0" u="none" strike="noStrike" cap="none" normalizeH="0" baseline="0" smtClean="0">
                          <a:ln>
                            <a:noFill/>
                          </a:ln>
                          <a:solidFill>
                            <a:schemeClr val="tx1"/>
                          </a:solidFill>
                          <a:effectLst/>
                          <a:latin typeface="Arial" pitchFamily="34" charset="0"/>
                          <a:cs typeface="Arial" pitchFamily="34" charset="0"/>
                        </a:rPr>
                        <a:t> </a:t>
                      </a:r>
                      <a:r>
                        <a:rPr kumimoji="0" lang="en-US" sz="2000" b="0" i="0" u="none" strike="noStrike" cap="none" normalizeH="0" baseline="0" smtClean="0">
                          <a:ln>
                            <a:noFill/>
                          </a:ln>
                          <a:solidFill>
                            <a:schemeClr val="hlink"/>
                          </a:solidFill>
                          <a:effectLst/>
                          <a:latin typeface="Arial" pitchFamily="34" charset="0"/>
                          <a:cs typeface="Arial" pitchFamily="34" charset="0"/>
                        </a:rPr>
                        <a:t>Pancreatitis in children</a:t>
                      </a:r>
                    </a:p>
                  </a:txBody>
                  <a:tcPr marT="45737" marB="457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1498" name="Group 58"/>
          <p:cNvGraphicFramePr>
            <a:graphicFrameLocks noGrp="1"/>
          </p:cNvGraphicFramePr>
          <p:nvPr>
            <p:extLst>
              <p:ext uri="{D42A27DB-BD31-4B8C-83A1-F6EECF244321}">
                <p14:modId xmlns:p14="http://schemas.microsoft.com/office/powerpoint/2010/main" val="2347473518"/>
              </p:ext>
            </p:extLst>
          </p:nvPr>
        </p:nvGraphicFramePr>
        <p:xfrm>
          <a:off x="228600" y="3505200"/>
          <a:ext cx="8686800" cy="2819400"/>
        </p:xfrm>
        <a:graphic>
          <a:graphicData uri="http://schemas.openxmlformats.org/drawingml/2006/table">
            <a:tbl>
              <a:tblPr/>
              <a:tblGrid>
                <a:gridCol w="1066800"/>
                <a:gridCol w="7620000"/>
              </a:tblGrid>
              <a:tr h="115824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Dose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                   Under 1 month: </a:t>
                      </a:r>
                      <a:r>
                        <a:rPr kumimoji="0" lang="en-US" sz="2000" b="0" i="0" u="none" strike="noStrike" cap="none" normalizeH="0" baseline="0" smtClean="0">
                          <a:ln>
                            <a:noFill/>
                          </a:ln>
                          <a:solidFill>
                            <a:schemeClr val="folHlink"/>
                          </a:solidFill>
                          <a:effectLst/>
                          <a:latin typeface="Arial" charset="0"/>
                          <a:cs typeface="Arial" charset="0"/>
                        </a:rPr>
                        <a:t>2mg/kg Q12h</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Over 1 month up to 37.5kg: </a:t>
                      </a:r>
                      <a:r>
                        <a:rPr kumimoji="0" lang="en-US" sz="2000" b="0" i="0" u="none" strike="noStrike" cap="none" normalizeH="0" baseline="0" smtClean="0">
                          <a:ln>
                            <a:noFill/>
                          </a:ln>
                          <a:solidFill>
                            <a:schemeClr val="folHlink"/>
                          </a:solidFill>
                          <a:effectLst/>
                          <a:latin typeface="Arial" charset="0"/>
                          <a:cs typeface="Arial" charset="0"/>
                        </a:rPr>
                        <a:t>4mg/kg Q12h</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                       Over 37.5kg: </a:t>
                      </a:r>
                      <a:r>
                        <a:rPr kumimoji="0" lang="en-US" sz="2000" b="0" i="0" u="none" strike="noStrike" cap="none" normalizeH="0" baseline="0" smtClean="0">
                          <a:ln>
                            <a:noFill/>
                          </a:ln>
                          <a:solidFill>
                            <a:schemeClr val="folHlink"/>
                          </a:solidFill>
                          <a:effectLst/>
                          <a:latin typeface="Arial" charset="0"/>
                          <a:cs typeface="Arial" charset="0"/>
                        </a:rPr>
                        <a:t>150mg Q12h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115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Note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000" b="0" i="0" u="none" strike="noStrike" cap="none" normalizeH="0" baseline="0" dirty="0" smtClean="0">
                          <a:ln>
                            <a:noFill/>
                          </a:ln>
                          <a:solidFill>
                            <a:schemeClr val="tx1"/>
                          </a:solidFill>
                          <a:effectLst/>
                          <a:latin typeface="Arial" charset="0"/>
                          <a:cs typeface="Arial" charset="0"/>
                        </a:rPr>
                        <a:t>Store solution at room temperature and use within one month of opening</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000" b="0" i="0" u="none" strike="noStrike" cap="none" normalizeH="0" baseline="0" dirty="0" smtClean="0">
                          <a:ln>
                            <a:noFill/>
                          </a:ln>
                          <a:solidFill>
                            <a:schemeClr val="tx1"/>
                          </a:solidFill>
                          <a:effectLst/>
                          <a:latin typeface="Arial" charset="0"/>
                          <a:cs typeface="Arial" charset="0"/>
                        </a:rPr>
                        <a:t>To be given with food</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000" b="0" i="0" u="none" strike="noStrike" cap="none" normalizeH="0" baseline="0" dirty="0" smtClean="0">
                          <a:ln>
                            <a:noFill/>
                          </a:ln>
                          <a:solidFill>
                            <a:schemeClr val="tx1"/>
                          </a:solidFill>
                          <a:effectLst/>
                          <a:latin typeface="Arial" charset="0"/>
                          <a:cs typeface="Arial" charset="0"/>
                        </a:rPr>
                        <a:t>Elimination: Renal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37869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a:xfrm>
            <a:off x="990600" y="228600"/>
            <a:ext cx="7793038" cy="838200"/>
          </a:xfrm>
        </p:spPr>
        <p:txBody>
          <a:bodyPr/>
          <a:lstStyle/>
          <a:p>
            <a:pPr algn="ctr" eaLnBrk="1" hangingPunct="1"/>
            <a:r>
              <a:rPr lang="en-US" sz="3600" b="1" smtClean="0">
                <a:latin typeface="Arial" charset="0"/>
              </a:rPr>
              <a:t>Lamivudine (3TC) – ctd</a:t>
            </a:r>
          </a:p>
        </p:txBody>
      </p:sp>
      <p:graphicFrame>
        <p:nvGraphicFramePr>
          <p:cNvPr id="281622" name="Group 22"/>
          <p:cNvGraphicFramePr>
            <a:graphicFrameLocks noGrp="1"/>
          </p:cNvGraphicFramePr>
          <p:nvPr>
            <p:ph type="tbl" idx="1"/>
          </p:nvPr>
        </p:nvGraphicFramePr>
        <p:xfrm>
          <a:off x="685800" y="1219200"/>
          <a:ext cx="7772400" cy="4802381"/>
        </p:xfrm>
        <a:graphic>
          <a:graphicData uri="http://schemas.openxmlformats.org/drawingml/2006/table">
            <a:tbl>
              <a:tblPr/>
              <a:tblGrid>
                <a:gridCol w="2209800"/>
                <a:gridCol w="5562600"/>
              </a:tblGrid>
              <a:tr h="91587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Interactions</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No major interactions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0058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Tolerability, side effects &amp; toxicity</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Very well tolerated</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Possible rebound Hepatitis B when stopped</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Rare: Lactic acidosis, pancreatitis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2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Potency</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Moderate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8889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Genetic barrier to resistance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Low: M184V mutation confers high level resistance to 3TC but increased sensitivity to ZDV, d4T and TDF, and decreases viral fitness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698" name="Rectangle 12"/>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21" name="Slide Number Placeholder 4"/>
          <p:cNvSpPr>
            <a:spLocks noGrp="1"/>
          </p:cNvSpPr>
          <p:nvPr>
            <p:ph type="sldNum" sz="quarter" idx="11"/>
          </p:nvPr>
        </p:nvSpPr>
        <p:spPr/>
        <p:txBody>
          <a:bodyPr/>
          <a:lstStyle/>
          <a:p>
            <a:pPr>
              <a:defRPr/>
            </a:pPr>
            <a:fld id="{7434D8E4-F2DF-483D-98B1-59E72DA0A523}" type="slidenum">
              <a:rPr lang="en-US"/>
              <a:pPr>
                <a:defRPr/>
              </a:pPr>
              <a:t>166</a:t>
            </a:fld>
            <a:endParaRPr lang="en-US"/>
          </a:p>
        </p:txBody>
      </p:sp>
    </p:spTree>
    <p:extLst>
      <p:ext uri="{BB962C8B-B14F-4D97-AF65-F5344CB8AC3E}">
        <p14:creationId xmlns:p14="http://schemas.microsoft.com/office/powerpoint/2010/main" val="3284382482"/>
      </p:ext>
    </p:extLst>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26" name="Slide Number Placeholder 4"/>
          <p:cNvSpPr>
            <a:spLocks noGrp="1"/>
          </p:cNvSpPr>
          <p:nvPr>
            <p:ph type="sldNum" sz="quarter" idx="12"/>
          </p:nvPr>
        </p:nvSpPr>
        <p:spPr/>
        <p:txBody>
          <a:bodyPr/>
          <a:lstStyle/>
          <a:p>
            <a:pPr>
              <a:defRPr/>
            </a:pPr>
            <a:endParaRPr lang="en-US" dirty="0"/>
          </a:p>
        </p:txBody>
      </p:sp>
      <p:sp>
        <p:nvSpPr>
          <p:cNvPr id="30725" name="Rectangle 6"/>
          <p:cNvSpPr>
            <a:spLocks noGrp="1" noChangeArrowheads="1"/>
          </p:cNvSpPr>
          <p:nvPr>
            <p:ph type="title"/>
          </p:nvPr>
        </p:nvSpPr>
        <p:spPr>
          <a:xfrm>
            <a:off x="914400" y="152400"/>
            <a:ext cx="8229600" cy="762000"/>
          </a:xfrm>
          <a:noFill/>
        </p:spPr>
        <p:txBody>
          <a:bodyPr anchor="ctr"/>
          <a:lstStyle/>
          <a:p>
            <a:pPr marL="838200" indent="-838200" algn="ctr" eaLnBrk="1" hangingPunct="1"/>
            <a:r>
              <a:rPr lang="en-US" sz="3600" b="1" smtClean="0">
                <a:latin typeface="Arial" charset="0"/>
              </a:rPr>
              <a:t>NRTIs – Stavudine (d4T)</a:t>
            </a:r>
          </a:p>
        </p:txBody>
      </p:sp>
      <p:sp>
        <p:nvSpPr>
          <p:cNvPr id="25" name="Footer Placeholder 3"/>
          <p:cNvSpPr txBox="1">
            <a:spLocks noGrp="1"/>
          </p:cNvSpPr>
          <p:nvPr/>
        </p:nvSpPr>
        <p:spPr bwMode="auto">
          <a:xfrm>
            <a:off x="3657600" y="6243638"/>
            <a:ext cx="2895600" cy="457200"/>
          </a:xfrm>
          <a:prstGeom prst="rect">
            <a:avLst/>
          </a:prstGeom>
          <a:noFill/>
          <a:ln>
            <a:miter lim="800000"/>
            <a:headEnd/>
            <a:tailEnd/>
          </a:ln>
        </p:spPr>
        <p:txBody>
          <a:bodyPr anchor="b"/>
          <a:lstStyle/>
          <a:p>
            <a:pPr algn="ctr">
              <a:defRPr/>
            </a:pPr>
            <a:endParaRPr lang="en-US" sz="1400" b="0" dirty="0">
              <a:latin typeface="+mn-lt"/>
            </a:endParaRPr>
          </a:p>
        </p:txBody>
      </p:sp>
      <p:graphicFrame>
        <p:nvGraphicFramePr>
          <p:cNvPr id="87147" name="Group 107"/>
          <p:cNvGraphicFramePr>
            <a:graphicFrameLocks noGrp="1"/>
          </p:cNvGraphicFramePr>
          <p:nvPr/>
        </p:nvGraphicFramePr>
        <p:xfrm>
          <a:off x="304800" y="1066800"/>
          <a:ext cx="8382000" cy="1511748"/>
        </p:xfrm>
        <a:graphic>
          <a:graphicData uri="http://schemas.openxmlformats.org/drawingml/2006/table">
            <a:tbl>
              <a:tblPr/>
              <a:tblGrid>
                <a:gridCol w="6096000"/>
                <a:gridCol w="2286000"/>
              </a:tblGrid>
              <a:tr h="39610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Formulations</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Toxicities</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519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100" b="0" i="0" u="none" strike="noStrike" cap="none" normalizeH="0" baseline="0" smtClean="0">
                          <a:ln>
                            <a:noFill/>
                          </a:ln>
                          <a:solidFill>
                            <a:schemeClr val="tx1"/>
                          </a:solidFill>
                          <a:effectLst/>
                          <a:latin typeface="Arial" charset="0"/>
                          <a:cs typeface="Arial" charset="0"/>
                        </a:rPr>
                        <a:t>Syr. 1mg/ml; Caps 15,20,30mg</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FDC tabs: d4T/3TC, d4T/3TC/NVP</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100" b="0" i="0" u="none" strike="noStrike" cap="none" normalizeH="0" baseline="0" smtClean="0">
                          <a:ln>
                            <a:noFill/>
                          </a:ln>
                          <a:solidFill>
                            <a:schemeClr val="tx1"/>
                          </a:solidFill>
                          <a:effectLst/>
                          <a:latin typeface="Arial" charset="0"/>
                          <a:cs typeface="Arial" charset="0"/>
                        </a:rPr>
                        <a:t> </a:t>
                      </a:r>
                      <a:r>
                        <a:rPr kumimoji="0" lang="en-US" sz="2100" b="0" i="0" u="none" strike="noStrike" cap="none" normalizeH="0" baseline="0" smtClean="0">
                          <a:ln>
                            <a:noFill/>
                          </a:ln>
                          <a:solidFill>
                            <a:schemeClr val="hlink"/>
                          </a:solidFill>
                          <a:effectLst/>
                          <a:latin typeface="Arial" charset="0"/>
                          <a:cs typeface="Arial" charset="0"/>
                        </a:rPr>
                        <a:t>Peripheral Neuropathy</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100" b="0" i="0" u="none" strike="noStrike" cap="none" normalizeH="0" baseline="0" smtClean="0">
                          <a:ln>
                            <a:noFill/>
                          </a:ln>
                          <a:solidFill>
                            <a:schemeClr val="hlink"/>
                          </a:solidFill>
                          <a:effectLst/>
                          <a:latin typeface="Arial" charset="0"/>
                          <a:cs typeface="Arial" charset="0"/>
                        </a:rPr>
                        <a:t>  </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7148" name="Group 108"/>
          <p:cNvGraphicFramePr>
            <a:graphicFrameLocks noGrp="1"/>
          </p:cNvGraphicFramePr>
          <p:nvPr/>
        </p:nvGraphicFramePr>
        <p:xfrm>
          <a:off x="304800" y="2590800"/>
          <a:ext cx="8382000" cy="3276600"/>
        </p:xfrm>
        <a:graphic>
          <a:graphicData uri="http://schemas.openxmlformats.org/drawingml/2006/table">
            <a:tbl>
              <a:tblPr/>
              <a:tblGrid>
                <a:gridCol w="1066800"/>
                <a:gridCol w="7315200"/>
              </a:tblGrid>
              <a:tr h="156365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100" b="1" i="0" u="none" strike="noStrike" cap="none" normalizeH="0" baseline="0" smtClean="0">
                          <a:ln>
                            <a:noFill/>
                          </a:ln>
                          <a:solidFill>
                            <a:schemeClr val="tx1"/>
                          </a:solidFill>
                          <a:effectLst/>
                          <a:latin typeface="Arial" charset="0"/>
                          <a:cs typeface="Arial" charset="0"/>
                        </a:rPr>
                        <a:t>Dose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100" b="0" i="0" u="none" strike="noStrike" cap="none" normalizeH="0" baseline="0" smtClean="0">
                          <a:ln>
                            <a:noFill/>
                          </a:ln>
                          <a:solidFill>
                            <a:schemeClr val="tx1"/>
                          </a:solidFill>
                          <a:effectLst/>
                          <a:latin typeface="Arial" charset="0"/>
                          <a:cs typeface="Arial" charset="0"/>
                        </a:rPr>
                        <a:t>           Under 1 month: </a:t>
                      </a:r>
                      <a:r>
                        <a:rPr kumimoji="0" lang="en-US" sz="2100" b="0" i="0" u="none" strike="noStrike" cap="none" normalizeH="0" baseline="0" smtClean="0">
                          <a:ln>
                            <a:noFill/>
                          </a:ln>
                          <a:solidFill>
                            <a:schemeClr val="folHlink"/>
                          </a:solidFill>
                          <a:effectLst/>
                          <a:latin typeface="Arial" charset="0"/>
                          <a:cs typeface="Arial" charset="0"/>
                        </a:rPr>
                        <a:t>0.5mg/kg/Q12h</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100" b="0" i="0" u="none" strike="noStrike" cap="none" normalizeH="0" baseline="0" smtClean="0">
                          <a:ln>
                            <a:noFill/>
                          </a:ln>
                          <a:solidFill>
                            <a:schemeClr val="tx1"/>
                          </a:solidFill>
                          <a:effectLst/>
                          <a:latin typeface="Arial" charset="0"/>
                          <a:cs typeface="Arial" charset="0"/>
                        </a:rPr>
                        <a:t>     &gt;1month &amp; &lt; 30kg: </a:t>
                      </a:r>
                      <a:r>
                        <a:rPr kumimoji="0" lang="en-US" sz="2100" b="0" i="0" u="none" strike="noStrike" cap="none" normalizeH="0" baseline="0" smtClean="0">
                          <a:ln>
                            <a:noFill/>
                          </a:ln>
                          <a:solidFill>
                            <a:schemeClr val="folHlink"/>
                          </a:solidFill>
                          <a:effectLst/>
                          <a:latin typeface="Arial" charset="0"/>
                          <a:cs typeface="Arial" charset="0"/>
                        </a:rPr>
                        <a:t>1mg/kg Q12h</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100" b="0" i="0" u="none" strike="noStrike" cap="none" normalizeH="0" baseline="0" smtClean="0">
                          <a:ln>
                            <a:noFill/>
                          </a:ln>
                          <a:solidFill>
                            <a:schemeClr val="tx1"/>
                          </a:solidFill>
                          <a:effectLst/>
                          <a:latin typeface="Arial" charset="0"/>
                          <a:cs typeface="Arial" charset="0"/>
                        </a:rPr>
                        <a:t>                       &gt; 30kg: </a:t>
                      </a:r>
                      <a:r>
                        <a:rPr kumimoji="0" lang="en-US" sz="2100" b="0" i="0" u="none" strike="noStrike" cap="none" normalizeH="0" baseline="0" smtClean="0">
                          <a:ln>
                            <a:noFill/>
                          </a:ln>
                          <a:solidFill>
                            <a:schemeClr val="folHlink"/>
                          </a:solidFill>
                          <a:effectLst/>
                          <a:latin typeface="Arial" charset="0"/>
                          <a:cs typeface="Arial" charset="0"/>
                        </a:rPr>
                        <a:t>30mg Q12h</a:t>
                      </a:r>
                      <a:r>
                        <a:rPr kumimoji="0" lang="en-US" sz="2100" b="0" i="0" u="none" strike="noStrike" cap="none" normalizeH="0" baseline="0" smtClean="0">
                          <a:ln>
                            <a:noFill/>
                          </a:ln>
                          <a:solidFill>
                            <a:schemeClr val="tx1"/>
                          </a:solidFill>
                          <a:effectLst/>
                          <a:latin typeface="Arial" charset="0"/>
                          <a:cs typeface="Arial" charset="0"/>
                        </a:rPr>
                        <a:t>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100" b="0" i="0" u="none" strike="noStrike" cap="none" normalizeH="0" baseline="0" smtClean="0">
                          <a:ln>
                            <a:noFill/>
                          </a:ln>
                          <a:solidFill>
                            <a:schemeClr val="tx1"/>
                          </a:solidFill>
                          <a:effectLst/>
                          <a:latin typeface="Arial" charset="0"/>
                          <a:cs typeface="Arial" charset="0"/>
                        </a:rPr>
                        <a:t>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29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100" b="1" i="0" u="none" strike="noStrike" cap="none" normalizeH="0" baseline="0" smtClean="0">
                          <a:ln>
                            <a:noFill/>
                          </a:ln>
                          <a:solidFill>
                            <a:schemeClr val="tx1"/>
                          </a:solidFill>
                          <a:effectLst/>
                          <a:latin typeface="Arial" charset="0"/>
                          <a:cs typeface="Arial" charset="0"/>
                        </a:rPr>
                        <a:t>Note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sz="2100" b="0" i="0" u="none" strike="noStrike" cap="none" normalizeH="0" baseline="0" smtClean="0">
                          <a:ln>
                            <a:noFill/>
                          </a:ln>
                          <a:solidFill>
                            <a:schemeClr val="tx1"/>
                          </a:solidFill>
                          <a:effectLst/>
                          <a:latin typeface="Arial" charset="0"/>
                          <a:cs typeface="Arial" charset="0"/>
                        </a:rPr>
                        <a:t>Store reconstituted solution under refrigeration (2-8</a:t>
                      </a:r>
                      <a:r>
                        <a:rPr kumimoji="0" lang="en-US" sz="2100" b="0" i="0" u="none" strike="noStrike" cap="none" normalizeH="0" baseline="30000" smtClean="0">
                          <a:ln>
                            <a:noFill/>
                          </a:ln>
                          <a:solidFill>
                            <a:schemeClr val="tx1"/>
                          </a:solidFill>
                          <a:effectLst/>
                          <a:latin typeface="Arial" charset="0"/>
                          <a:cs typeface="Arial" charset="0"/>
                        </a:rPr>
                        <a:t>o</a:t>
                      </a:r>
                      <a:r>
                        <a:rPr kumimoji="0" lang="en-US" sz="2100" b="0" i="0" u="none" strike="noStrike" cap="none" normalizeH="0" baseline="0" smtClean="0">
                          <a:ln>
                            <a:noFill/>
                          </a:ln>
                          <a:solidFill>
                            <a:schemeClr val="tx1"/>
                          </a:solidFill>
                          <a:effectLst/>
                          <a:latin typeface="Arial" charset="0"/>
                          <a:cs typeface="Arial" charset="0"/>
                        </a:rPr>
                        <a:t>C) and use within </a:t>
                      </a:r>
                      <a:r>
                        <a:rPr kumimoji="0" lang="en-US" sz="2100" b="0" i="0" u="sng" strike="noStrike" cap="none" normalizeH="0" baseline="0" smtClean="0">
                          <a:ln>
                            <a:noFill/>
                          </a:ln>
                          <a:solidFill>
                            <a:schemeClr val="tx1"/>
                          </a:solidFill>
                          <a:effectLst/>
                          <a:latin typeface="Arial" charset="0"/>
                          <a:cs typeface="Arial" charset="0"/>
                        </a:rPr>
                        <a:t>one</a:t>
                      </a:r>
                      <a:r>
                        <a:rPr kumimoji="0" lang="en-US" sz="2100" b="0" i="0" u="none" strike="noStrike" cap="none" normalizeH="0" baseline="0" smtClean="0">
                          <a:ln>
                            <a:noFill/>
                          </a:ln>
                          <a:solidFill>
                            <a:schemeClr val="tx1"/>
                          </a:solidFill>
                          <a:effectLst/>
                          <a:latin typeface="Arial" charset="0"/>
                          <a:cs typeface="Arial" charset="0"/>
                        </a:rPr>
                        <a:t> month (30 days) of opening</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sz="2100" b="0" i="0" u="none" strike="noStrike" cap="none" normalizeH="0" baseline="0" smtClean="0">
                          <a:ln>
                            <a:noFill/>
                          </a:ln>
                          <a:solidFill>
                            <a:schemeClr val="tx1"/>
                          </a:solidFill>
                          <a:effectLst/>
                          <a:latin typeface="Arial" charset="0"/>
                          <a:cs typeface="Arial" charset="0"/>
                        </a:rPr>
                        <a:t>Should not be used with AZT.</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sz="2100" b="0" i="0" u="none" strike="noStrike" cap="none" normalizeH="0" baseline="0" smtClean="0">
                          <a:ln>
                            <a:noFill/>
                          </a:ln>
                          <a:solidFill>
                            <a:schemeClr val="tx1"/>
                          </a:solidFill>
                          <a:effectLst/>
                          <a:latin typeface="Arial" charset="0"/>
                          <a:cs typeface="Arial" charset="0"/>
                        </a:rPr>
                        <a:t>Elimination : Renal</a:t>
                      </a:r>
                      <a:r>
                        <a:rPr kumimoji="0" lang="en-US" sz="2800" b="0" i="0" u="none" strike="noStrike" cap="none" normalizeH="0" baseline="0" smtClean="0">
                          <a:ln>
                            <a:noFill/>
                          </a:ln>
                          <a:solidFill>
                            <a:schemeClr val="tx1"/>
                          </a:solidFill>
                          <a:effectLst/>
                          <a:latin typeface="Arial" charset="0"/>
                          <a:cs typeface="Arial" charset="0"/>
                        </a:rPr>
                        <a:t> </a:t>
                      </a:r>
                      <a:endParaRPr kumimoji="0" lang="en-US" sz="2100" b="0" i="0" u="none" strike="noStrike" cap="none" normalizeH="0" baseline="0" smtClean="0">
                        <a:ln>
                          <a:noFill/>
                        </a:ln>
                        <a:solidFill>
                          <a:schemeClr val="tx1"/>
                        </a:solidFill>
                        <a:effectLst/>
                        <a:latin typeface="Arial" charset="0"/>
                        <a:cs typeface="Arial"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98731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3"/>
          <p:cNvSpPr txBox="1">
            <a:spLocks noGrp="1"/>
          </p:cNvSpPr>
          <p:nvPr/>
        </p:nvSpPr>
        <p:spPr bwMode="auto">
          <a:xfrm>
            <a:off x="3657600" y="6243638"/>
            <a:ext cx="2895600" cy="457200"/>
          </a:xfrm>
          <a:prstGeom prst="rect">
            <a:avLst/>
          </a:prstGeom>
          <a:noFill/>
          <a:ln>
            <a:miter lim="800000"/>
            <a:headEnd/>
            <a:tailEnd/>
          </a:ln>
        </p:spPr>
        <p:txBody>
          <a:bodyPr anchor="b"/>
          <a:lstStyle/>
          <a:p>
            <a:pPr algn="ctr">
              <a:defRPr/>
            </a:pPr>
            <a:endParaRPr lang="en-US" sz="1400" b="0" dirty="0">
              <a:latin typeface="+mn-lt"/>
            </a:endParaRPr>
          </a:p>
        </p:txBody>
      </p:sp>
      <p:sp>
        <p:nvSpPr>
          <p:cNvPr id="31749" name="Rectangle 2"/>
          <p:cNvSpPr>
            <a:spLocks noGrp="1" noChangeArrowheads="1"/>
          </p:cNvSpPr>
          <p:nvPr>
            <p:ph type="title"/>
          </p:nvPr>
        </p:nvSpPr>
        <p:spPr>
          <a:xfrm>
            <a:off x="990600" y="228600"/>
            <a:ext cx="7772400" cy="762000"/>
          </a:xfrm>
        </p:spPr>
        <p:txBody>
          <a:bodyPr/>
          <a:lstStyle/>
          <a:p>
            <a:pPr algn="ctr" eaLnBrk="1" hangingPunct="1"/>
            <a:r>
              <a:rPr lang="en-US" sz="3600" b="1" smtClean="0">
                <a:latin typeface="Arial" charset="0"/>
              </a:rPr>
              <a:t>Stavudine (d4T) - ctd</a:t>
            </a:r>
          </a:p>
        </p:txBody>
      </p:sp>
      <p:graphicFrame>
        <p:nvGraphicFramePr>
          <p:cNvPr id="282655" name="Group 31"/>
          <p:cNvGraphicFramePr>
            <a:graphicFrameLocks noGrp="1"/>
          </p:cNvGraphicFramePr>
          <p:nvPr>
            <p:ph type="tbl" idx="1"/>
            <p:extLst>
              <p:ext uri="{D42A27DB-BD31-4B8C-83A1-F6EECF244321}">
                <p14:modId xmlns:p14="http://schemas.microsoft.com/office/powerpoint/2010/main" val="3493461091"/>
              </p:ext>
            </p:extLst>
          </p:nvPr>
        </p:nvGraphicFramePr>
        <p:xfrm>
          <a:off x="762000" y="1066800"/>
          <a:ext cx="7772400" cy="6103883"/>
        </p:xfrm>
        <a:graphic>
          <a:graphicData uri="http://schemas.openxmlformats.org/drawingml/2006/table">
            <a:tbl>
              <a:tblPr/>
              <a:tblGrid>
                <a:gridCol w="2133600"/>
                <a:gridCol w="5638800"/>
              </a:tblGrid>
              <a:tr h="110947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cs typeface="Arial" charset="0"/>
                        </a:rPr>
                        <a:t>Interactions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Zidovudine inhibits d4T activation - do not use together.</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Increased toxicity with ddI</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236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Tolerability, side effects &amp; toxicity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Initial tolerability: very good</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Toxicity: moderate.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Manifestations: lactic acidosis, lipoatrophy, hyperlipidemia, insulin resistance, hepatic toxicity, pancreatitis, neuropathy (mostly adults)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7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Potency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Moderate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4767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Genetic barrier to resistance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cs typeface="Arial" charset="0"/>
                        </a:rPr>
                        <a:t>Moderate; hypersensitivity to M184V mutation,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cs typeface="Arial" charset="0"/>
                        </a:rPr>
                        <a:t>TAMs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 name="Slide Number Placeholder 4"/>
          <p:cNvSpPr>
            <a:spLocks noGrp="1"/>
          </p:cNvSpPr>
          <p:nvPr>
            <p:ph type="sldNum" sz="quarter" idx="11"/>
          </p:nvPr>
        </p:nvSpPr>
        <p:spPr/>
        <p:txBody>
          <a:bodyPr/>
          <a:lstStyle/>
          <a:p>
            <a:pPr>
              <a:defRPr/>
            </a:pPr>
            <a:fld id="{22C535CC-E15E-4C40-BF17-6CC762D0227E}" type="slidenum">
              <a:rPr lang="en-US"/>
              <a:pPr>
                <a:defRPr/>
              </a:pPr>
              <a:t>168</a:t>
            </a:fld>
            <a:endParaRPr lang="en-US"/>
          </a:p>
        </p:txBody>
      </p:sp>
    </p:spTree>
    <p:extLst>
      <p:ext uri="{BB962C8B-B14F-4D97-AF65-F5344CB8AC3E}">
        <p14:creationId xmlns:p14="http://schemas.microsoft.com/office/powerpoint/2010/main" val="511051171"/>
      </p:ext>
    </p:extLst>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26" name="Slide Number Placeholder 4"/>
          <p:cNvSpPr>
            <a:spLocks noGrp="1"/>
          </p:cNvSpPr>
          <p:nvPr>
            <p:ph type="sldNum" sz="quarter" idx="12"/>
          </p:nvPr>
        </p:nvSpPr>
        <p:spPr/>
        <p:txBody>
          <a:bodyPr/>
          <a:lstStyle/>
          <a:p>
            <a:pPr>
              <a:defRPr/>
            </a:pPr>
            <a:endParaRPr lang="en-US" dirty="0"/>
          </a:p>
        </p:txBody>
      </p:sp>
      <p:sp>
        <p:nvSpPr>
          <p:cNvPr id="32773" name="Rectangle 9"/>
          <p:cNvSpPr>
            <a:spLocks noGrp="1" noChangeArrowheads="1"/>
          </p:cNvSpPr>
          <p:nvPr>
            <p:ph type="title"/>
          </p:nvPr>
        </p:nvSpPr>
        <p:spPr>
          <a:xfrm>
            <a:off x="914400" y="228600"/>
            <a:ext cx="8229600" cy="742950"/>
          </a:xfrm>
          <a:noFill/>
        </p:spPr>
        <p:txBody>
          <a:bodyPr anchor="ctr"/>
          <a:lstStyle/>
          <a:p>
            <a:pPr marL="838200" indent="-838200" algn="ctr" eaLnBrk="1" hangingPunct="1"/>
            <a:r>
              <a:rPr lang="en-US" sz="3600" b="1" smtClean="0">
                <a:latin typeface="Arial" charset="0"/>
              </a:rPr>
              <a:t>NRTIs – Didanosine (ddI)</a:t>
            </a:r>
          </a:p>
        </p:txBody>
      </p:sp>
      <p:sp>
        <p:nvSpPr>
          <p:cNvPr id="25" name="Footer Placeholder 3"/>
          <p:cNvSpPr txBox="1">
            <a:spLocks noGrp="1"/>
          </p:cNvSpPr>
          <p:nvPr/>
        </p:nvSpPr>
        <p:spPr bwMode="auto">
          <a:xfrm>
            <a:off x="3657600" y="6243638"/>
            <a:ext cx="2895600" cy="457200"/>
          </a:xfrm>
          <a:prstGeom prst="rect">
            <a:avLst/>
          </a:prstGeom>
          <a:noFill/>
          <a:ln>
            <a:miter lim="800000"/>
            <a:headEnd/>
            <a:tailEnd/>
          </a:ln>
        </p:spPr>
        <p:txBody>
          <a:bodyPr anchor="b"/>
          <a:lstStyle/>
          <a:p>
            <a:pPr algn="ctr">
              <a:defRPr/>
            </a:pPr>
            <a:endParaRPr lang="en-US" sz="1400" b="0" dirty="0">
              <a:latin typeface="+mn-lt"/>
            </a:endParaRPr>
          </a:p>
        </p:txBody>
      </p:sp>
      <p:graphicFrame>
        <p:nvGraphicFramePr>
          <p:cNvPr id="62609" name="Group 145"/>
          <p:cNvGraphicFramePr>
            <a:graphicFrameLocks noGrp="1"/>
          </p:cNvGraphicFramePr>
          <p:nvPr/>
        </p:nvGraphicFramePr>
        <p:xfrm>
          <a:off x="228600" y="1066800"/>
          <a:ext cx="8686800" cy="1957388"/>
        </p:xfrm>
        <a:graphic>
          <a:graphicData uri="http://schemas.openxmlformats.org/drawingml/2006/table">
            <a:tbl>
              <a:tblPr/>
              <a:tblGrid>
                <a:gridCol w="5410200"/>
                <a:gridCol w="3276600"/>
              </a:tblGrid>
              <a:tr h="45733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Formulations</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Adverse Events</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005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Tx/>
                        <a:buChar char="-"/>
                        <a:tabLst/>
                      </a:pPr>
                      <a:r>
                        <a:rPr kumimoji="0" lang="en-US" sz="2100" b="0" i="0" u="none" strike="noStrike" cap="none" normalizeH="0" baseline="0" smtClean="0">
                          <a:ln>
                            <a:noFill/>
                          </a:ln>
                          <a:solidFill>
                            <a:schemeClr val="tx1"/>
                          </a:solidFill>
                          <a:effectLst/>
                          <a:latin typeface="Arial" charset="0"/>
                          <a:cs typeface="Arial" charset="0"/>
                        </a:rPr>
                        <a:t>Dispersible (chewable) buffered tablets: 25/50/100/200mg</a:t>
                      </a:r>
                    </a:p>
                    <a:p>
                      <a:pPr marL="0" marR="0" lvl="0" indent="0" algn="l" defTabSz="914400" rtl="0" eaLnBrk="1" fontAlgn="base" latinLnBrk="0" hangingPunct="1">
                        <a:lnSpc>
                          <a:spcPct val="100000"/>
                        </a:lnSpc>
                        <a:spcBef>
                          <a:spcPct val="20000"/>
                        </a:spcBef>
                        <a:spcAft>
                          <a:spcPct val="0"/>
                        </a:spcAft>
                        <a:buClr>
                          <a:schemeClr val="folHlink"/>
                        </a:buClr>
                        <a:buSzPct val="60000"/>
                        <a:buFontTx/>
                        <a:buChar char="-"/>
                        <a:tabLst/>
                      </a:pPr>
                      <a:r>
                        <a:rPr kumimoji="0" lang="en-US" sz="2100" b="0" i="0" u="none" strike="noStrike" cap="none" normalizeH="0" baseline="0" smtClean="0">
                          <a:ln>
                            <a:noFill/>
                          </a:ln>
                          <a:solidFill>
                            <a:schemeClr val="tx1"/>
                          </a:solidFill>
                          <a:effectLst/>
                          <a:latin typeface="Arial" charset="0"/>
                          <a:cs typeface="Arial" charset="0"/>
                        </a:rPr>
                        <a:t>Enteric Coated (EC)Tabs:125,200,250, 400</a:t>
                      </a:r>
                    </a:p>
                    <a:p>
                      <a:pPr marL="0" marR="0" lvl="0" indent="0" algn="l" defTabSz="914400" rtl="0" eaLnBrk="1" fontAlgn="base" latinLnBrk="0" hangingPunct="1">
                        <a:lnSpc>
                          <a:spcPct val="100000"/>
                        </a:lnSpc>
                        <a:spcBef>
                          <a:spcPct val="20000"/>
                        </a:spcBef>
                        <a:spcAft>
                          <a:spcPct val="0"/>
                        </a:spcAft>
                        <a:buClr>
                          <a:schemeClr val="folHlink"/>
                        </a:buClr>
                        <a:buSzPct val="60000"/>
                        <a:buFontTx/>
                        <a:buChar char="-"/>
                        <a:tabLst/>
                      </a:pPr>
                      <a:r>
                        <a:rPr kumimoji="0" lang="en-US" sz="2100" b="0" i="0" u="none" strike="noStrike" cap="none" normalizeH="0" baseline="0" smtClean="0">
                          <a:ln>
                            <a:noFill/>
                          </a:ln>
                          <a:solidFill>
                            <a:schemeClr val="tx1"/>
                          </a:solidFill>
                          <a:effectLst/>
                          <a:latin typeface="Arial" charset="0"/>
                          <a:cs typeface="Arial" charset="0"/>
                        </a:rPr>
                        <a:t>Buffered Powder:100, 167, 250mg</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100" b="0" i="0" u="none" strike="noStrike" cap="none" normalizeH="0" baseline="0" smtClean="0">
                          <a:ln>
                            <a:noFill/>
                          </a:ln>
                          <a:solidFill>
                            <a:schemeClr val="hlink"/>
                          </a:solidFill>
                          <a:effectLst/>
                          <a:latin typeface="Arial" charset="0"/>
                          <a:cs typeface="Arial" charset="0"/>
                        </a:rPr>
                        <a:t>Peripheral neuropathy</a:t>
                      </a:r>
                      <a:endParaRPr kumimoji="0" lang="en-US" sz="2100" b="1" i="0" u="none" strike="noStrike" cap="none" normalizeH="0" baseline="0" smtClean="0">
                        <a:ln>
                          <a:noFill/>
                        </a:ln>
                        <a:solidFill>
                          <a:schemeClr val="hlink"/>
                        </a:solidFill>
                        <a:effectLst/>
                        <a:latin typeface="Arial" charset="0"/>
                        <a:cs typeface="Arial" charset="0"/>
                      </a:endParaRP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100" b="0" i="0" u="none" strike="noStrike" cap="none" normalizeH="0" baseline="0" smtClean="0">
                          <a:ln>
                            <a:noFill/>
                          </a:ln>
                          <a:solidFill>
                            <a:schemeClr val="hlink"/>
                          </a:solidFill>
                          <a:effectLst/>
                          <a:latin typeface="Arial" charset="0"/>
                          <a:cs typeface="Arial" charset="0"/>
                        </a:rPr>
                        <a:t>Pancreatitis</a:t>
                      </a:r>
                      <a:r>
                        <a:rPr kumimoji="0" lang="en-US" sz="2100" b="0" i="0" u="none" strike="noStrike" cap="none" normalizeH="0" baseline="0" smtClean="0">
                          <a:ln>
                            <a:noFill/>
                          </a:ln>
                          <a:solidFill>
                            <a:schemeClr val="hlink"/>
                          </a:solidFill>
                          <a:effectLst/>
                          <a:latin typeface="Tahoma" pitchFamily="34" charset="0"/>
                          <a:cs typeface="Arial" charset="0"/>
                        </a:rPr>
                        <a:t> </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7676" name="Group 28"/>
          <p:cNvGraphicFramePr>
            <a:graphicFrameLocks noGrp="1"/>
          </p:cNvGraphicFramePr>
          <p:nvPr>
            <p:extLst>
              <p:ext uri="{D42A27DB-BD31-4B8C-83A1-F6EECF244321}">
                <p14:modId xmlns:p14="http://schemas.microsoft.com/office/powerpoint/2010/main" val="537925799"/>
              </p:ext>
            </p:extLst>
          </p:nvPr>
        </p:nvGraphicFramePr>
        <p:xfrm>
          <a:off x="228600" y="3124199"/>
          <a:ext cx="8686800" cy="3611896"/>
        </p:xfrm>
        <a:graphic>
          <a:graphicData uri="http://schemas.openxmlformats.org/drawingml/2006/table">
            <a:tbl>
              <a:tblPr/>
              <a:tblGrid>
                <a:gridCol w="838200"/>
                <a:gridCol w="7848600"/>
              </a:tblGrid>
              <a:tr h="97536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Dose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Under 3 months: </a:t>
                      </a:r>
                      <a:r>
                        <a:rPr kumimoji="0" lang="en-US" sz="2000" b="0" i="0" u="none" strike="noStrike" cap="none" normalizeH="0" baseline="0" smtClean="0">
                          <a:ln>
                            <a:noFill/>
                          </a:ln>
                          <a:solidFill>
                            <a:schemeClr val="folHlink"/>
                          </a:solidFill>
                          <a:effectLst/>
                          <a:latin typeface="Arial" charset="0"/>
                          <a:cs typeface="Arial" charset="0"/>
                        </a:rPr>
                        <a:t>100mg/m</a:t>
                      </a:r>
                      <a:r>
                        <a:rPr kumimoji="0" lang="en-US" sz="2000" b="0" i="0" u="none" strike="noStrike" cap="none" normalizeH="0" baseline="30000" smtClean="0">
                          <a:ln>
                            <a:noFill/>
                          </a:ln>
                          <a:solidFill>
                            <a:schemeClr val="folHlink"/>
                          </a:solidFill>
                          <a:effectLst/>
                          <a:latin typeface="Arial" charset="0"/>
                          <a:cs typeface="Arial" charset="0"/>
                        </a:rPr>
                        <a:t>2</a:t>
                      </a:r>
                      <a:r>
                        <a:rPr kumimoji="0" lang="en-US" sz="2000" b="0" i="0" u="none" strike="noStrike" cap="none" normalizeH="0" baseline="0" smtClean="0">
                          <a:ln>
                            <a:noFill/>
                          </a:ln>
                          <a:solidFill>
                            <a:schemeClr val="folHlink"/>
                          </a:solidFill>
                          <a:effectLst/>
                          <a:latin typeface="Arial" charset="0"/>
                          <a:cs typeface="Arial" charset="0"/>
                        </a:rPr>
                        <a:t> /day</a:t>
                      </a:r>
                      <a:r>
                        <a:rPr kumimoji="0" lang="en-US" sz="2000" b="0" i="0" u="none" strike="noStrike" cap="none" normalizeH="0" baseline="0" smtClean="0">
                          <a:ln>
                            <a:noFill/>
                          </a:ln>
                          <a:solidFill>
                            <a:schemeClr val="tx1"/>
                          </a:solidFill>
                          <a:effectLst/>
                          <a:latin typeface="Arial" charset="0"/>
                          <a:cs typeface="Arial" charset="0"/>
                        </a:rPr>
                        <a:t>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  Over 3 months: </a:t>
                      </a:r>
                      <a:r>
                        <a:rPr kumimoji="0" lang="en-US" sz="2000" b="0" i="0" u="none" strike="noStrike" cap="none" normalizeH="0" baseline="0" smtClean="0">
                          <a:ln>
                            <a:noFill/>
                          </a:ln>
                          <a:solidFill>
                            <a:schemeClr val="tx2"/>
                          </a:solidFill>
                          <a:effectLst/>
                          <a:latin typeface="Arial" charset="0"/>
                          <a:cs typeface="Arial" charset="0"/>
                        </a:rPr>
                        <a:t>1</a:t>
                      </a:r>
                      <a:r>
                        <a:rPr kumimoji="0" lang="en-US" sz="2000" b="0" i="0" u="none" strike="noStrike" cap="none" normalizeH="0" baseline="0" smtClean="0">
                          <a:ln>
                            <a:noFill/>
                          </a:ln>
                          <a:solidFill>
                            <a:schemeClr val="folHlink"/>
                          </a:solidFill>
                          <a:effectLst/>
                          <a:latin typeface="Arial" charset="0"/>
                          <a:cs typeface="Arial" charset="0"/>
                        </a:rPr>
                        <a:t>20mg/m</a:t>
                      </a:r>
                      <a:r>
                        <a:rPr kumimoji="0" lang="en-US" sz="2000" b="0" i="0" u="none" strike="noStrike" cap="none" normalizeH="0" baseline="30000" smtClean="0">
                          <a:ln>
                            <a:noFill/>
                          </a:ln>
                          <a:solidFill>
                            <a:schemeClr val="folHlink"/>
                          </a:solidFill>
                          <a:effectLst/>
                          <a:latin typeface="Arial" charset="0"/>
                          <a:cs typeface="Arial" charset="0"/>
                        </a:rPr>
                        <a:t>2</a:t>
                      </a:r>
                      <a:r>
                        <a:rPr kumimoji="0" lang="en-US" sz="2000" b="0" i="0" u="none" strike="noStrike" cap="none" normalizeH="0" baseline="0" smtClean="0">
                          <a:ln>
                            <a:noFill/>
                          </a:ln>
                          <a:solidFill>
                            <a:schemeClr val="folHlink"/>
                          </a:solidFill>
                          <a:effectLst/>
                          <a:latin typeface="Arial" charset="0"/>
                          <a:cs typeface="Arial" charset="0"/>
                        </a:rPr>
                        <a:t> Q12h</a:t>
                      </a:r>
                      <a:endParaRPr kumimoji="0" lang="en-US" sz="20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Adult: &lt;60kg:</a:t>
                      </a:r>
                      <a:r>
                        <a:rPr kumimoji="0" lang="en-US" sz="2000" b="0" i="0" u="none" strike="noStrike" cap="none" normalizeH="0" baseline="0" smtClean="0">
                          <a:ln>
                            <a:noFill/>
                          </a:ln>
                          <a:solidFill>
                            <a:schemeClr val="folHlink"/>
                          </a:solidFill>
                          <a:effectLst/>
                          <a:latin typeface="Arial" charset="0"/>
                          <a:cs typeface="Arial" charset="0"/>
                        </a:rPr>
                        <a:t>250mg/day</a:t>
                      </a:r>
                      <a:r>
                        <a:rPr kumimoji="0" lang="en-US" sz="2000" b="0" i="0" u="none" strike="noStrike" cap="none" normalizeH="0" baseline="0" smtClean="0">
                          <a:ln>
                            <a:noFill/>
                          </a:ln>
                          <a:solidFill>
                            <a:schemeClr val="tx1"/>
                          </a:solidFill>
                          <a:effectLst/>
                          <a:latin typeface="Arial" charset="0"/>
                          <a:cs typeface="Arial" charset="0"/>
                        </a:rPr>
                        <a:t>;&gt;60kg - </a:t>
                      </a:r>
                      <a:r>
                        <a:rPr kumimoji="0" lang="en-US" sz="2000" b="0" i="0" u="none" strike="noStrike" cap="none" normalizeH="0" baseline="0" smtClean="0">
                          <a:ln>
                            <a:noFill/>
                          </a:ln>
                          <a:solidFill>
                            <a:schemeClr val="folHlink"/>
                          </a:solidFill>
                          <a:effectLst/>
                          <a:latin typeface="Arial" charset="0"/>
                          <a:cs typeface="Arial" charset="0"/>
                        </a:rPr>
                        <a:t>400mg/day (in 1or2 divided doses)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412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Note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000" b="0" i="0" u="none" strike="noStrike" cap="none" normalizeH="0" baseline="0" dirty="0" smtClean="0">
                          <a:ln>
                            <a:noFill/>
                          </a:ln>
                          <a:solidFill>
                            <a:schemeClr val="tx1"/>
                          </a:solidFill>
                          <a:effectLst/>
                          <a:latin typeface="Arial" charset="0"/>
                          <a:cs typeface="Arial" charset="0"/>
                        </a:rPr>
                        <a:t>Taken on an empty stomach  (30 min before or 2 </a:t>
                      </a:r>
                      <a:r>
                        <a:rPr kumimoji="0" lang="en-US" sz="2000" b="0" i="0" u="none" strike="noStrike" cap="none" normalizeH="0" baseline="0" dirty="0" err="1" smtClean="0">
                          <a:ln>
                            <a:noFill/>
                          </a:ln>
                          <a:solidFill>
                            <a:schemeClr val="tx1"/>
                          </a:solidFill>
                          <a:effectLst/>
                          <a:latin typeface="Arial" charset="0"/>
                          <a:cs typeface="Arial" charset="0"/>
                        </a:rPr>
                        <a:t>hrs</a:t>
                      </a:r>
                      <a:r>
                        <a:rPr kumimoji="0" lang="en-US" sz="2000" b="0" i="0" u="none" strike="noStrike" cap="none" normalizeH="0" baseline="0" dirty="0" smtClean="0">
                          <a:ln>
                            <a:noFill/>
                          </a:ln>
                          <a:solidFill>
                            <a:schemeClr val="tx1"/>
                          </a:solidFill>
                          <a:effectLst/>
                          <a:latin typeface="Arial" charset="0"/>
                          <a:cs typeface="Arial" charset="0"/>
                        </a:rPr>
                        <a:t> after food)</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000" b="0" i="0" u="none" strike="noStrike" cap="none" normalizeH="0" baseline="0" dirty="0" smtClean="0">
                          <a:ln>
                            <a:noFill/>
                          </a:ln>
                          <a:solidFill>
                            <a:schemeClr val="tx1"/>
                          </a:solidFill>
                          <a:effectLst/>
                          <a:latin typeface="Arial" charset="0"/>
                          <a:cs typeface="Arial" charset="0"/>
                        </a:rPr>
                        <a:t>Must use </a:t>
                      </a:r>
                      <a:r>
                        <a:rPr kumimoji="0" lang="en-US" sz="2000" b="0" i="0" u="none" strike="noStrike" cap="none" normalizeH="0" baseline="0" dirty="0" smtClean="0">
                          <a:ln>
                            <a:noFill/>
                          </a:ln>
                          <a:solidFill>
                            <a:schemeClr val="hlink"/>
                          </a:solidFill>
                          <a:effectLst/>
                          <a:latin typeface="Arial" charset="0"/>
                          <a:cs typeface="Arial" charset="0"/>
                        </a:rPr>
                        <a:t>at least 2 tabs</a:t>
                      </a:r>
                      <a:r>
                        <a:rPr kumimoji="0" lang="en-US" sz="2000" b="0" i="0" u="none" strike="noStrike" cap="none" normalizeH="0" baseline="0" dirty="0" smtClean="0">
                          <a:ln>
                            <a:noFill/>
                          </a:ln>
                          <a:solidFill>
                            <a:schemeClr val="tx1"/>
                          </a:solidFill>
                          <a:effectLst/>
                          <a:latin typeface="Arial" charset="0"/>
                          <a:cs typeface="Arial" charset="0"/>
                        </a:rPr>
                        <a:t> with each dose to provide adequate antacid to buffer stomach acid to allow absorption</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000" b="0" i="0" u="none" strike="noStrike" cap="none" normalizeH="0" baseline="0" dirty="0" smtClean="0">
                          <a:ln>
                            <a:noFill/>
                          </a:ln>
                          <a:solidFill>
                            <a:schemeClr val="tx1"/>
                          </a:solidFill>
                          <a:effectLst/>
                          <a:latin typeface="Arial" charset="0"/>
                          <a:cs typeface="Arial" charset="0"/>
                        </a:rPr>
                        <a:t>Oral </a:t>
                      </a:r>
                      <a:r>
                        <a:rPr kumimoji="0" lang="en-US" sz="2000" b="0" i="0" u="none" strike="noStrike" cap="none" normalizeH="0" baseline="0" dirty="0" err="1" smtClean="0">
                          <a:ln>
                            <a:noFill/>
                          </a:ln>
                          <a:solidFill>
                            <a:schemeClr val="tx1"/>
                          </a:solidFill>
                          <a:effectLst/>
                          <a:latin typeface="Arial" charset="0"/>
                          <a:cs typeface="Arial" charset="0"/>
                        </a:rPr>
                        <a:t>susp</a:t>
                      </a:r>
                      <a:r>
                        <a:rPr kumimoji="0" lang="en-US" sz="2000" b="0" i="0" u="none" strike="noStrike" cap="none" normalizeH="0" baseline="0" dirty="0" smtClean="0">
                          <a:ln>
                            <a:noFill/>
                          </a:ln>
                          <a:solidFill>
                            <a:schemeClr val="tx1"/>
                          </a:solidFill>
                          <a:effectLst/>
                          <a:latin typeface="Arial" charset="0"/>
                          <a:cs typeface="Arial" charset="0"/>
                        </a:rPr>
                        <a:t> requires addition of antacid and water, stable at room temperature for 24hrs or under refrigeration for 30 days</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000" b="0" i="0" u="none" strike="noStrike" cap="none" normalizeH="0" baseline="0" dirty="0" smtClean="0">
                          <a:ln>
                            <a:noFill/>
                          </a:ln>
                          <a:solidFill>
                            <a:schemeClr val="tx1"/>
                          </a:solidFill>
                          <a:effectLst/>
                          <a:latin typeface="Arial" charset="0"/>
                          <a:cs typeface="Arial" charset="0"/>
                        </a:rPr>
                        <a:t>Extensively metabolized. Excretion: 20-50% in urine </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38125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buNone/>
            </a:pPr>
            <a:r>
              <a:rPr lang="en-US" sz="1600" b="1" u="sng" dirty="0" smtClean="0"/>
              <a:t>1.Drug absorption through skin</a:t>
            </a:r>
          </a:p>
          <a:p>
            <a:r>
              <a:rPr lang="en-US" sz="1600" dirty="0" smtClean="0"/>
              <a:t>Skin is less permeable to drugs.</a:t>
            </a:r>
          </a:p>
          <a:p>
            <a:r>
              <a:rPr lang="en-US" sz="1600" dirty="0" smtClean="0"/>
              <a:t>Only lipid soluble substances are absorbed through intact skin.</a:t>
            </a:r>
          </a:p>
          <a:p>
            <a:r>
              <a:rPr lang="en-US" sz="1600" dirty="0" smtClean="0"/>
              <a:t>A braided /bruised skin absorbs drugs.</a:t>
            </a:r>
          </a:p>
          <a:p>
            <a:pPr marL="109728" indent="0">
              <a:buNone/>
            </a:pPr>
            <a:r>
              <a:rPr lang="en-US" sz="1600" b="1" u="sng" dirty="0" smtClean="0"/>
              <a:t>2.Mucous membrane</a:t>
            </a:r>
          </a:p>
          <a:p>
            <a:pPr>
              <a:buFont typeface="Wingdings" pitchFamily="2" charset="2"/>
              <a:buChar char="Ø"/>
            </a:pPr>
            <a:r>
              <a:rPr lang="en-US" sz="1600" dirty="0" smtClean="0"/>
              <a:t> Absorption is very fast.</a:t>
            </a:r>
          </a:p>
          <a:p>
            <a:pPr>
              <a:buFont typeface="Wingdings" pitchFamily="2" charset="2"/>
              <a:buChar char="Ø"/>
            </a:pPr>
            <a:r>
              <a:rPr lang="en-US" sz="1600" dirty="0" smtClean="0"/>
              <a:t>Drugs are given through: sublingual, buccal (between the cheek and gum),nasal, </a:t>
            </a:r>
            <a:r>
              <a:rPr lang="en-US" sz="1600" dirty="0" err="1" smtClean="0"/>
              <a:t>conjuctiva</a:t>
            </a:r>
            <a:r>
              <a:rPr lang="en-US" sz="1600" dirty="0" smtClean="0"/>
              <a:t>, vaginal and rectal route.</a:t>
            </a:r>
          </a:p>
          <a:p>
            <a:pPr>
              <a:buFont typeface="Wingdings" pitchFamily="2" charset="2"/>
              <a:buChar char="Ø"/>
            </a:pPr>
            <a:r>
              <a:rPr lang="en-US" sz="1600" dirty="0" smtClean="0"/>
              <a:t>Drugs are directly absorbed into the blood circulation.</a:t>
            </a:r>
          </a:p>
          <a:p>
            <a:pPr marL="0" indent="0">
              <a:buNone/>
            </a:pPr>
            <a:r>
              <a:rPr lang="en-US" sz="1600" b="1" u="sng" dirty="0" smtClean="0"/>
              <a:t>NB:</a:t>
            </a:r>
            <a:r>
              <a:rPr lang="en-US" sz="1600" dirty="0" smtClean="0"/>
              <a:t>These routes are used when its not possible to use oral route or when drug is likely to be destroyed by digestive enzymes</a:t>
            </a:r>
          </a:p>
          <a:p>
            <a:pPr marL="109728" indent="0">
              <a:buNone/>
            </a:pPr>
            <a:r>
              <a:rPr lang="en-US" sz="1600" b="1" u="sng" dirty="0" smtClean="0"/>
              <a:t>3.Intestines</a:t>
            </a:r>
          </a:p>
          <a:p>
            <a:pPr>
              <a:buFont typeface="Wingdings" pitchFamily="2" charset="2"/>
              <a:buChar char="Ø"/>
            </a:pPr>
            <a:r>
              <a:rPr lang="en-US" sz="1600" dirty="0" smtClean="0"/>
              <a:t>Carries for active absorption of sodium,potassium,vitamins,simple sugar,thymine,bile salts are present in the intestines.</a:t>
            </a:r>
          </a:p>
          <a:p>
            <a:pPr>
              <a:buFont typeface="Wingdings" pitchFamily="2" charset="2"/>
              <a:buChar char="Ø"/>
            </a:pPr>
            <a:r>
              <a:rPr lang="en-US" sz="1600" dirty="0" smtClean="0"/>
              <a:t>Rate of most drugs is dependent on passive diffusion and is influenced by dissolution and ionization of drug.</a:t>
            </a:r>
          </a:p>
        </p:txBody>
      </p:sp>
      <p:sp>
        <p:nvSpPr>
          <p:cNvPr id="3" name="Title 2"/>
          <p:cNvSpPr>
            <a:spLocks noGrp="1"/>
          </p:cNvSpPr>
          <p:nvPr>
            <p:ph type="title"/>
          </p:nvPr>
        </p:nvSpPr>
        <p:spPr/>
        <p:txBody>
          <a:bodyPr>
            <a:normAutofit/>
          </a:bodyPr>
          <a:lstStyle/>
          <a:p>
            <a:r>
              <a:rPr lang="en-US" sz="3200" b="0" dirty="0" smtClean="0">
                <a:effectLst/>
              </a:rPr>
              <a:t>Cont…</a:t>
            </a:r>
            <a:r>
              <a:rPr lang="en-US" sz="3200" b="0" u="sng" dirty="0" smtClean="0"/>
              <a:t> </a:t>
            </a:r>
            <a:endParaRPr lang="en-US" sz="3200" b="0" u="sng" dirty="0"/>
          </a:p>
        </p:txBody>
      </p:sp>
    </p:spTree>
    <p:extLst>
      <p:ext uri="{BB962C8B-B14F-4D97-AF65-F5344CB8AC3E}">
        <p14:creationId xmlns:p14="http://schemas.microsoft.com/office/powerpoint/2010/main" val="1949972967"/>
      </p:ext>
    </p:extLst>
  </p:cSld>
  <p:clrMapOvr>
    <a:masterClrMapping/>
  </p:clrMapOvr>
  <p:transition spd="slow">
    <p:pull/>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2"/>
          <p:cNvSpPr>
            <a:spLocks noGrp="1" noChangeArrowheads="1"/>
          </p:cNvSpPr>
          <p:nvPr>
            <p:ph type="title"/>
          </p:nvPr>
        </p:nvSpPr>
        <p:spPr>
          <a:xfrm>
            <a:off x="914400" y="228600"/>
            <a:ext cx="7772400" cy="762000"/>
          </a:xfrm>
        </p:spPr>
        <p:txBody>
          <a:bodyPr/>
          <a:lstStyle/>
          <a:p>
            <a:pPr algn="ctr" eaLnBrk="1" hangingPunct="1"/>
            <a:r>
              <a:rPr lang="en-US" sz="3600" b="1" smtClean="0">
                <a:latin typeface="Arial" charset="0"/>
              </a:rPr>
              <a:t>Didanosine (ddI) – ctd</a:t>
            </a:r>
          </a:p>
        </p:txBody>
      </p:sp>
      <p:graphicFrame>
        <p:nvGraphicFramePr>
          <p:cNvPr id="283676" name="Group 28"/>
          <p:cNvGraphicFramePr>
            <a:graphicFrameLocks noGrp="1"/>
          </p:cNvGraphicFramePr>
          <p:nvPr>
            <p:ph type="tbl" idx="1"/>
            <p:extLst>
              <p:ext uri="{D42A27DB-BD31-4B8C-83A1-F6EECF244321}">
                <p14:modId xmlns:p14="http://schemas.microsoft.com/office/powerpoint/2010/main" val="1226471566"/>
              </p:ext>
            </p:extLst>
          </p:nvPr>
        </p:nvGraphicFramePr>
        <p:xfrm>
          <a:off x="457200" y="990600"/>
          <a:ext cx="8382000" cy="5221256"/>
        </p:xfrm>
        <a:graphic>
          <a:graphicData uri="http://schemas.openxmlformats.org/drawingml/2006/table">
            <a:tbl>
              <a:tblPr/>
              <a:tblGrid>
                <a:gridCol w="2054225"/>
                <a:gridCol w="6327775"/>
              </a:tblGrid>
              <a:tr h="175869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smtClean="0">
                          <a:ln>
                            <a:noFill/>
                          </a:ln>
                          <a:solidFill>
                            <a:schemeClr val="tx1"/>
                          </a:solidFill>
                          <a:effectLst/>
                          <a:latin typeface="Arial" charset="0"/>
                          <a:cs typeface="Arial" charset="0"/>
                        </a:rPr>
                        <a:t>Interactions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smtClean="0">
                          <a:ln>
                            <a:noFill/>
                          </a:ln>
                          <a:solidFill>
                            <a:schemeClr val="tx1"/>
                          </a:solidFill>
                          <a:effectLst/>
                          <a:latin typeface="Tahoma" pitchFamily="34" charset="0"/>
                          <a:cs typeface="Arial" charset="0"/>
                        </a:rPr>
                        <a:t>Buffer incompatible with food, </a:t>
                      </a:r>
                      <a:r>
                        <a:rPr kumimoji="0" lang="en-US" sz="2200" b="0" i="0" u="none" strike="noStrike" cap="none" normalizeH="0" baseline="0" dirty="0" err="1" smtClean="0">
                          <a:ln>
                            <a:noFill/>
                          </a:ln>
                          <a:solidFill>
                            <a:schemeClr val="tx1"/>
                          </a:solidFill>
                          <a:effectLst/>
                          <a:latin typeface="Tahoma" pitchFamily="34" charset="0"/>
                          <a:cs typeface="Arial" charset="0"/>
                        </a:rPr>
                        <a:t>tetracyclines</a:t>
                      </a:r>
                      <a:r>
                        <a:rPr kumimoji="0" lang="en-US" sz="2200" b="0" i="0" u="none" strike="noStrike" cap="none" normalizeH="0" baseline="0" dirty="0" smtClean="0">
                          <a:ln>
                            <a:noFill/>
                          </a:ln>
                          <a:solidFill>
                            <a:schemeClr val="tx1"/>
                          </a:solidFill>
                          <a:effectLst/>
                          <a:latin typeface="Tahoma" pitchFamily="34" charset="0"/>
                          <a:cs typeface="Arial" charset="0"/>
                        </a:rPr>
                        <a:t>, </a:t>
                      </a:r>
                      <a:r>
                        <a:rPr kumimoji="0" lang="en-US" sz="2200" b="0" i="0" u="none" strike="noStrike" cap="none" normalizeH="0" baseline="0" dirty="0" err="1" smtClean="0">
                          <a:ln>
                            <a:noFill/>
                          </a:ln>
                          <a:solidFill>
                            <a:schemeClr val="tx1"/>
                          </a:solidFill>
                          <a:effectLst/>
                          <a:latin typeface="Tahoma" pitchFamily="34" charset="0"/>
                          <a:cs typeface="Arial" charset="0"/>
                        </a:rPr>
                        <a:t>fluoroquinolones</a:t>
                      </a:r>
                      <a:r>
                        <a:rPr kumimoji="0" lang="en-US" sz="2200" b="0" i="0" u="none" strike="noStrike" cap="none" normalizeH="0" baseline="0" dirty="0" smtClean="0">
                          <a:ln>
                            <a:noFill/>
                          </a:ln>
                          <a:solidFill>
                            <a:schemeClr val="tx1"/>
                          </a:solidFill>
                          <a:effectLst/>
                          <a:latin typeface="Tahoma" pitchFamily="34" charset="0"/>
                          <a:cs typeface="Arial" charset="0"/>
                        </a:rPr>
                        <a:t>, ketoconazole, itraconazole, IDV, RTV, ATV, NFV, LPV/r, TDF.  </a:t>
                      </a:r>
                      <a:r>
                        <a:rPr kumimoji="0" lang="en-US" sz="2200" b="0" i="0" u="none" strike="noStrike" cap="none" normalizeH="0" baseline="0" dirty="0" err="1" smtClean="0">
                          <a:ln>
                            <a:noFill/>
                          </a:ln>
                          <a:solidFill>
                            <a:schemeClr val="tx1"/>
                          </a:solidFill>
                          <a:effectLst/>
                          <a:latin typeface="Tahoma" pitchFamily="34" charset="0"/>
                          <a:cs typeface="Arial" charset="0"/>
                        </a:rPr>
                        <a:t>ddI</a:t>
                      </a:r>
                      <a:r>
                        <a:rPr kumimoji="0" lang="en-US" sz="2200" b="0" i="0" u="none" strike="noStrike" cap="none" normalizeH="0" baseline="0" dirty="0" smtClean="0">
                          <a:ln>
                            <a:noFill/>
                          </a:ln>
                          <a:solidFill>
                            <a:schemeClr val="tx1"/>
                          </a:solidFill>
                          <a:effectLst/>
                          <a:latin typeface="Tahoma" pitchFamily="34" charset="0"/>
                          <a:cs typeface="Arial" charset="0"/>
                        </a:rPr>
                        <a:t> levels increased by TDF.</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smtClean="0">
                          <a:ln>
                            <a:noFill/>
                          </a:ln>
                          <a:solidFill>
                            <a:schemeClr val="tx1"/>
                          </a:solidFill>
                          <a:effectLst/>
                          <a:latin typeface="Tahoma" pitchFamily="34" charset="0"/>
                          <a:cs typeface="Arial" charset="0"/>
                        </a:rPr>
                        <a:t>Can dose with ZDV, d4T, EFV, NVP</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197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Tolerability, side effects &amp; toxicity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Tahoma" pitchFamily="34" charset="0"/>
                          <a:cs typeface="Arial" charset="0"/>
                        </a:rPr>
                        <a:t>Generally well tolerated in children.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Tahoma" pitchFamily="34" charset="0"/>
                          <a:cs typeface="Arial" charset="0"/>
                        </a:rPr>
                        <a:t>Common: pancreatitis, neuropathy (mainly adults)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Tahoma" pitchFamily="34" charset="0"/>
                          <a:cs typeface="Arial" charset="0"/>
                        </a:rPr>
                        <a:t>Uncommon: Lactic acidosis, GI upset, hepatic toxicity</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Potency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Tahoma" pitchFamily="34" charset="0"/>
                          <a:cs typeface="Arial" charset="0"/>
                        </a:rPr>
                        <a:t>Moderate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765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Genetic barrier to resistance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smtClean="0">
                          <a:ln>
                            <a:noFill/>
                          </a:ln>
                          <a:solidFill>
                            <a:schemeClr val="tx1"/>
                          </a:solidFill>
                          <a:effectLst/>
                          <a:latin typeface="Tahoma" pitchFamily="34" charset="0"/>
                          <a:cs typeface="Arial" charset="0"/>
                        </a:rPr>
                        <a:t>Moderate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dirty="0" smtClean="0">
                          <a:ln>
                            <a:noFill/>
                          </a:ln>
                          <a:solidFill>
                            <a:schemeClr val="tx1"/>
                          </a:solidFill>
                          <a:effectLst/>
                          <a:latin typeface="Arial" charset="0"/>
                          <a:cs typeface="Arial" charset="0"/>
                        </a:rPr>
                        <a:t>K65R – Reverse Transcriptase mutation</a:t>
                      </a:r>
                      <a:endParaRPr kumimoji="0" lang="en-US" sz="2200" b="0" i="0" u="none" strike="noStrike" cap="none" normalizeH="0" baseline="0" dirty="0" smtClean="0">
                        <a:ln>
                          <a:noFill/>
                        </a:ln>
                        <a:solidFill>
                          <a:schemeClr val="tx1"/>
                        </a:solidFill>
                        <a:effectLst/>
                        <a:latin typeface="Tahoma" pitchFamily="34" charset="0"/>
                        <a:cs typeface="Arial"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794" name="Rectangle 12"/>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21" name="Slide Number Placeholder 4"/>
          <p:cNvSpPr>
            <a:spLocks noGrp="1"/>
          </p:cNvSpPr>
          <p:nvPr>
            <p:ph type="sldNum" sz="quarter" idx="11"/>
          </p:nvPr>
        </p:nvSpPr>
        <p:spPr/>
        <p:txBody>
          <a:bodyPr/>
          <a:lstStyle/>
          <a:p>
            <a:pPr>
              <a:defRPr/>
            </a:pPr>
            <a:fld id="{C29F6315-9ABC-443E-90AA-FE25DDACB432}" type="slidenum">
              <a:rPr lang="en-US"/>
              <a:pPr>
                <a:defRPr/>
              </a:pPr>
              <a:t>170</a:t>
            </a:fld>
            <a:endParaRPr lang="en-US"/>
          </a:p>
        </p:txBody>
      </p:sp>
      <p:sp>
        <p:nvSpPr>
          <p:cNvPr id="20" name="Footer Placeholder 3"/>
          <p:cNvSpPr txBox="1">
            <a:spLocks noGrp="1"/>
          </p:cNvSpPr>
          <p:nvPr/>
        </p:nvSpPr>
        <p:spPr bwMode="auto">
          <a:xfrm>
            <a:off x="3657600" y="6243638"/>
            <a:ext cx="2895600" cy="457200"/>
          </a:xfrm>
          <a:prstGeom prst="rect">
            <a:avLst/>
          </a:prstGeom>
          <a:noFill/>
          <a:ln>
            <a:miter lim="800000"/>
            <a:headEnd/>
            <a:tailEnd/>
          </a:ln>
        </p:spPr>
        <p:txBody>
          <a:bodyPr anchor="b"/>
          <a:lstStyle/>
          <a:p>
            <a:pPr algn="ctr">
              <a:defRPr/>
            </a:pPr>
            <a:endParaRPr lang="en-US" sz="1400" b="0" dirty="0">
              <a:latin typeface="+mn-lt"/>
            </a:endParaRPr>
          </a:p>
        </p:txBody>
      </p:sp>
    </p:spTree>
    <p:extLst>
      <p:ext uri="{BB962C8B-B14F-4D97-AF65-F5344CB8AC3E}">
        <p14:creationId xmlns:p14="http://schemas.microsoft.com/office/powerpoint/2010/main" val="3441745603"/>
      </p:ext>
    </p:extLst>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26" name="Slide Number Placeholder 4"/>
          <p:cNvSpPr>
            <a:spLocks noGrp="1"/>
          </p:cNvSpPr>
          <p:nvPr>
            <p:ph type="sldNum" sz="quarter" idx="12"/>
          </p:nvPr>
        </p:nvSpPr>
        <p:spPr/>
        <p:txBody>
          <a:bodyPr/>
          <a:lstStyle/>
          <a:p>
            <a:pPr>
              <a:defRPr/>
            </a:pPr>
            <a:endParaRPr lang="en-US" dirty="0"/>
          </a:p>
        </p:txBody>
      </p:sp>
      <p:sp>
        <p:nvSpPr>
          <p:cNvPr id="34821" name="Rectangle 9"/>
          <p:cNvSpPr>
            <a:spLocks noGrp="1" noChangeArrowheads="1"/>
          </p:cNvSpPr>
          <p:nvPr>
            <p:ph type="title"/>
          </p:nvPr>
        </p:nvSpPr>
        <p:spPr>
          <a:xfrm>
            <a:off x="914400" y="76200"/>
            <a:ext cx="8229600" cy="838200"/>
          </a:xfrm>
          <a:noFill/>
        </p:spPr>
        <p:txBody>
          <a:bodyPr anchor="ctr"/>
          <a:lstStyle/>
          <a:p>
            <a:pPr marL="838200" indent="-838200" algn="ctr" eaLnBrk="1" hangingPunct="1"/>
            <a:r>
              <a:rPr lang="en-US" sz="3600" b="1" smtClean="0">
                <a:latin typeface="Arial" charset="0"/>
              </a:rPr>
              <a:t>NRTIs – Abacavir (ABC)</a:t>
            </a:r>
          </a:p>
        </p:txBody>
      </p:sp>
      <p:sp>
        <p:nvSpPr>
          <p:cNvPr id="25" name="Footer Placeholder 3"/>
          <p:cNvSpPr txBox="1">
            <a:spLocks noGrp="1"/>
          </p:cNvSpPr>
          <p:nvPr/>
        </p:nvSpPr>
        <p:spPr bwMode="auto">
          <a:xfrm>
            <a:off x="3657600" y="6243638"/>
            <a:ext cx="2895600" cy="457200"/>
          </a:xfrm>
          <a:prstGeom prst="rect">
            <a:avLst/>
          </a:prstGeom>
          <a:noFill/>
          <a:ln>
            <a:miter lim="800000"/>
            <a:headEnd/>
            <a:tailEnd/>
          </a:ln>
        </p:spPr>
        <p:txBody>
          <a:bodyPr anchor="b"/>
          <a:lstStyle/>
          <a:p>
            <a:pPr algn="ctr">
              <a:defRPr/>
            </a:pPr>
            <a:endParaRPr lang="en-US" sz="1400" b="0" dirty="0">
              <a:latin typeface="+mn-lt"/>
            </a:endParaRPr>
          </a:p>
        </p:txBody>
      </p:sp>
      <p:graphicFrame>
        <p:nvGraphicFramePr>
          <p:cNvPr id="29724" name="Group 28"/>
          <p:cNvGraphicFramePr>
            <a:graphicFrameLocks noGrp="1"/>
          </p:cNvGraphicFramePr>
          <p:nvPr/>
        </p:nvGraphicFramePr>
        <p:xfrm>
          <a:off x="304800" y="1219200"/>
          <a:ext cx="8610600" cy="1524000"/>
        </p:xfrm>
        <a:graphic>
          <a:graphicData uri="http://schemas.openxmlformats.org/drawingml/2006/table">
            <a:tbl>
              <a:tblPr/>
              <a:tblGrid>
                <a:gridCol w="5029200"/>
                <a:gridCol w="3581400"/>
              </a:tblGrid>
              <a:tr h="2524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Formulations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Adverse Events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Oral solution 20mg/ml;</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Tabs. 300mg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FDC tablet: ABC 60mg/3TC 30mg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000" b="0" i="0" u="none" strike="noStrike" cap="none" normalizeH="0" baseline="0" smtClean="0">
                          <a:ln>
                            <a:noFill/>
                          </a:ln>
                          <a:solidFill>
                            <a:schemeClr val="hlink"/>
                          </a:solidFill>
                          <a:effectLst/>
                          <a:latin typeface="Arial" pitchFamily="34" charset="0"/>
                          <a:cs typeface="Arial" pitchFamily="34" charset="0"/>
                        </a:rPr>
                        <a:t>Hypersensitivity reactions i.e. rash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3624" name="Group 136"/>
          <p:cNvGraphicFramePr>
            <a:graphicFrameLocks noGrp="1"/>
          </p:cNvGraphicFramePr>
          <p:nvPr>
            <p:extLst>
              <p:ext uri="{D42A27DB-BD31-4B8C-83A1-F6EECF244321}">
                <p14:modId xmlns:p14="http://schemas.microsoft.com/office/powerpoint/2010/main" val="2059539015"/>
              </p:ext>
            </p:extLst>
          </p:nvPr>
        </p:nvGraphicFramePr>
        <p:xfrm>
          <a:off x="304800" y="2743200"/>
          <a:ext cx="8610600" cy="3200400"/>
        </p:xfrm>
        <a:graphic>
          <a:graphicData uri="http://schemas.openxmlformats.org/drawingml/2006/table">
            <a:tbl>
              <a:tblPr/>
              <a:tblGrid>
                <a:gridCol w="1066800"/>
                <a:gridCol w="7543800"/>
              </a:tblGrid>
              <a:tr h="1222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Dose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Under 39.9kg or under 16years: 8mg/kg Q12h</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Over 39.9kg or over 16 years   : 300mg Q12h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780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Note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sz="2000" b="0" i="0" u="none" strike="noStrike" cap="none" normalizeH="0" baseline="0" dirty="0" smtClean="0">
                          <a:ln>
                            <a:noFill/>
                          </a:ln>
                          <a:solidFill>
                            <a:schemeClr val="tx1"/>
                          </a:solidFill>
                          <a:effectLst/>
                          <a:latin typeface="Arial" charset="0"/>
                          <a:cs typeface="Arial" charset="0"/>
                        </a:rPr>
                        <a:t>Not to be used in children less than 3 months</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sz="2000" b="0" i="0" u="none" strike="noStrike" cap="none" normalizeH="0" baseline="0" dirty="0" smtClean="0">
                          <a:ln>
                            <a:noFill/>
                          </a:ln>
                          <a:solidFill>
                            <a:schemeClr val="tx1"/>
                          </a:solidFill>
                          <a:effectLst/>
                          <a:latin typeface="Arial" charset="0"/>
                          <a:cs typeface="Arial" charset="0"/>
                        </a:rPr>
                        <a:t>No food restrictions</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sz="2000" b="0" i="0" u="none" strike="noStrike" cap="none" normalizeH="0" baseline="0" dirty="0" smtClean="0">
                          <a:ln>
                            <a:noFill/>
                          </a:ln>
                          <a:solidFill>
                            <a:schemeClr val="hlink"/>
                          </a:solidFill>
                          <a:effectLst/>
                          <a:latin typeface="Arial" charset="0"/>
                          <a:cs typeface="Arial" charset="0"/>
                        </a:rPr>
                        <a:t>Warn patient about hypersensitivity reaction</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sz="2000" b="0" i="0" u="none" strike="noStrike" cap="none" normalizeH="0" baseline="0" dirty="0" smtClean="0">
                          <a:ln>
                            <a:noFill/>
                          </a:ln>
                          <a:solidFill>
                            <a:schemeClr val="tx1"/>
                          </a:solidFill>
                          <a:effectLst/>
                          <a:latin typeface="Arial" charset="0"/>
                          <a:cs typeface="Arial" charset="0"/>
                        </a:rPr>
                        <a:t>Elimination: Dehydrogenation, </a:t>
                      </a:r>
                      <a:r>
                        <a:rPr kumimoji="0" lang="en-US" sz="2000" b="0" i="0" u="none" strike="noStrike" cap="none" normalizeH="0" baseline="0" dirty="0" err="1" smtClean="0">
                          <a:ln>
                            <a:noFill/>
                          </a:ln>
                          <a:solidFill>
                            <a:schemeClr val="tx1"/>
                          </a:solidFill>
                          <a:effectLst/>
                          <a:latin typeface="Arial" charset="0"/>
                          <a:cs typeface="Arial" charset="0"/>
                        </a:rPr>
                        <a:t>glucuronidation</a:t>
                      </a:r>
                      <a:r>
                        <a:rPr kumimoji="0" lang="en-US" sz="2000" b="0" i="0" u="none" strike="noStrike" cap="none" normalizeH="0" baseline="0" dirty="0" smtClean="0">
                          <a:ln>
                            <a:noFill/>
                          </a:ln>
                          <a:solidFill>
                            <a:schemeClr val="tx1"/>
                          </a:solidFill>
                          <a:effectLst/>
                          <a:latin typeface="Arial" charset="0"/>
                          <a:cs typeface="Arial" charset="0"/>
                        </a:rPr>
                        <a:t>; metabolites in urine.  No adjustment for renal failure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9094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3"/>
          <p:cNvSpPr txBox="1">
            <a:spLocks noGrp="1"/>
          </p:cNvSpPr>
          <p:nvPr/>
        </p:nvSpPr>
        <p:spPr bwMode="auto">
          <a:xfrm>
            <a:off x="3657600" y="6243638"/>
            <a:ext cx="2895600" cy="457200"/>
          </a:xfrm>
          <a:prstGeom prst="rect">
            <a:avLst/>
          </a:prstGeom>
          <a:noFill/>
          <a:ln>
            <a:miter lim="800000"/>
            <a:headEnd/>
            <a:tailEnd/>
          </a:ln>
        </p:spPr>
        <p:txBody>
          <a:bodyPr anchor="b"/>
          <a:lstStyle/>
          <a:p>
            <a:pPr algn="ctr">
              <a:defRPr/>
            </a:pPr>
            <a:endParaRPr lang="en-US" sz="1400" b="0" dirty="0">
              <a:latin typeface="+mn-lt"/>
            </a:endParaRPr>
          </a:p>
        </p:txBody>
      </p:sp>
      <p:sp>
        <p:nvSpPr>
          <p:cNvPr id="35845" name="Rectangle 2"/>
          <p:cNvSpPr>
            <a:spLocks noGrp="1" noChangeArrowheads="1"/>
          </p:cNvSpPr>
          <p:nvPr>
            <p:ph type="title"/>
          </p:nvPr>
        </p:nvSpPr>
        <p:spPr>
          <a:xfrm>
            <a:off x="914400" y="304800"/>
            <a:ext cx="7772400" cy="762000"/>
          </a:xfrm>
        </p:spPr>
        <p:txBody>
          <a:bodyPr/>
          <a:lstStyle/>
          <a:p>
            <a:pPr algn="ctr" eaLnBrk="1" hangingPunct="1"/>
            <a:r>
              <a:rPr lang="en-US" sz="3600" b="1" smtClean="0">
                <a:latin typeface="Arial" charset="0"/>
              </a:rPr>
              <a:t>Abacavir (ABC) - ctd</a:t>
            </a:r>
          </a:p>
        </p:txBody>
      </p:sp>
      <p:graphicFrame>
        <p:nvGraphicFramePr>
          <p:cNvPr id="286743" name="Group 23"/>
          <p:cNvGraphicFramePr>
            <a:graphicFrameLocks noGrp="1"/>
          </p:cNvGraphicFramePr>
          <p:nvPr>
            <p:ph type="tbl" idx="1"/>
          </p:nvPr>
        </p:nvGraphicFramePr>
        <p:xfrm>
          <a:off x="381000" y="1219200"/>
          <a:ext cx="8382000" cy="4804168"/>
        </p:xfrm>
        <a:graphic>
          <a:graphicData uri="http://schemas.openxmlformats.org/drawingml/2006/table">
            <a:tbl>
              <a:tblPr/>
              <a:tblGrid>
                <a:gridCol w="2054225"/>
                <a:gridCol w="6327775"/>
              </a:tblGrid>
              <a:tr h="85711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Interactions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Inducers of hepatic metabolism might lower levels of ABC</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210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Tolerability, side effects &amp; toxicity</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Generally well tolerated.  Mild nausea.</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hlink"/>
                          </a:solidFill>
                          <a:effectLst/>
                          <a:latin typeface="Arial" charset="0"/>
                          <a:cs typeface="Arial" charset="0"/>
                        </a:rPr>
                        <a:t>Hypersensitivity reaction:</a:t>
                      </a:r>
                      <a:r>
                        <a:rPr kumimoji="0" lang="en-US" sz="2200" b="0" i="0" u="none" strike="noStrike" cap="none" normalizeH="0" baseline="0" smtClean="0">
                          <a:ln>
                            <a:noFill/>
                          </a:ln>
                          <a:solidFill>
                            <a:schemeClr val="tx1"/>
                          </a:solidFill>
                          <a:effectLst/>
                          <a:latin typeface="Arial" charset="0"/>
                          <a:cs typeface="Arial" charset="0"/>
                        </a:rPr>
                        <a:t> Onset of a few days to 6 weeks after starting drug.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Manifestations - fever, rash, malaise or hypotension, GI upset, respiratory distress.  Progresses with continued dosing.  Can be fatal.  Severe reaction if re-challenged.</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17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Potency</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Moderate - high (most potent NRTI)</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838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Genetic barrier to resistance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Moderate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K65R – Reverse Transcriptase mutation</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 name="Slide Number Placeholder 4"/>
          <p:cNvSpPr>
            <a:spLocks noGrp="1"/>
          </p:cNvSpPr>
          <p:nvPr>
            <p:ph type="sldNum" sz="quarter" idx="11"/>
          </p:nvPr>
        </p:nvSpPr>
        <p:spPr/>
        <p:txBody>
          <a:bodyPr/>
          <a:lstStyle/>
          <a:p>
            <a:pPr>
              <a:defRPr/>
            </a:pPr>
            <a:fld id="{13D96443-252D-4D4A-AFBD-E9B560280D6A}" type="slidenum">
              <a:rPr lang="en-US"/>
              <a:pPr>
                <a:defRPr/>
              </a:pPr>
              <a:t>172</a:t>
            </a:fld>
            <a:endParaRPr lang="en-US"/>
          </a:p>
        </p:txBody>
      </p:sp>
    </p:spTree>
    <p:extLst>
      <p:ext uri="{BB962C8B-B14F-4D97-AF65-F5344CB8AC3E}">
        <p14:creationId xmlns:p14="http://schemas.microsoft.com/office/powerpoint/2010/main" val="45078611"/>
      </p:ext>
    </p:extLst>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Rectangle 3"/>
          <p:cNvSpPr>
            <a:spLocks noGrp="1" noChangeArrowheads="1"/>
          </p:cNvSpPr>
          <p:nvPr>
            <p:ph idx="1"/>
          </p:nvPr>
        </p:nvSpPr>
        <p:spPr>
          <a:xfrm>
            <a:off x="1905000" y="1524000"/>
            <a:ext cx="6248400" cy="4267200"/>
          </a:xfrm>
        </p:spPr>
        <p:txBody>
          <a:bodyPr/>
          <a:lstStyle/>
          <a:p>
            <a:pPr eaLnBrk="1" hangingPunct="1">
              <a:buClr>
                <a:schemeClr val="tx2"/>
              </a:buClr>
              <a:buSzTx/>
              <a:buFont typeface="Wingdings" pitchFamily="2" charset="2"/>
              <a:buChar char="§"/>
            </a:pPr>
            <a:r>
              <a:rPr lang="en-US" sz="4800" smtClean="0">
                <a:latin typeface="Arial" charset="0"/>
              </a:rPr>
              <a:t>Nevirapine (NVP)</a:t>
            </a:r>
            <a:endParaRPr lang="en-US" sz="4800" i="1" smtClean="0">
              <a:solidFill>
                <a:schemeClr val="tx2"/>
              </a:solidFill>
              <a:latin typeface="Arial" charset="0"/>
            </a:endParaRPr>
          </a:p>
          <a:p>
            <a:pPr eaLnBrk="1" hangingPunct="1">
              <a:buClr>
                <a:schemeClr val="tx2"/>
              </a:buClr>
              <a:buSzTx/>
              <a:buFont typeface="Wingdings" pitchFamily="2" charset="2"/>
              <a:buNone/>
            </a:pPr>
            <a:endParaRPr lang="en-US" sz="4800" i="1" smtClean="0">
              <a:solidFill>
                <a:schemeClr val="accent1"/>
              </a:solidFill>
              <a:latin typeface="Arial" charset="0"/>
            </a:endParaRPr>
          </a:p>
          <a:p>
            <a:pPr eaLnBrk="1" hangingPunct="1">
              <a:buClr>
                <a:schemeClr val="tx2"/>
              </a:buClr>
              <a:buSzTx/>
              <a:buFont typeface="Wingdings" pitchFamily="2" charset="2"/>
              <a:buChar char="§"/>
            </a:pPr>
            <a:r>
              <a:rPr lang="en-US" sz="4800" smtClean="0">
                <a:latin typeface="Arial" charset="0"/>
              </a:rPr>
              <a:t>Efavirenz (EFV)</a:t>
            </a:r>
            <a:endParaRPr lang="en-US" sz="4800" smtClean="0">
              <a:solidFill>
                <a:schemeClr val="tx2"/>
              </a:solidFill>
              <a:latin typeface="Arial" charset="0"/>
            </a:endParaRPr>
          </a:p>
          <a:p>
            <a:pPr eaLnBrk="1" hangingPunct="1">
              <a:buClr>
                <a:schemeClr val="tx2"/>
              </a:buClr>
              <a:buSzTx/>
              <a:buFont typeface="Wingdings" pitchFamily="2" charset="2"/>
              <a:buNone/>
            </a:pPr>
            <a:r>
              <a:rPr lang="en-US" sz="2800" smtClean="0">
                <a:latin typeface="Arial" charset="0"/>
              </a:rPr>
              <a:t>                            </a:t>
            </a:r>
          </a:p>
        </p:txBody>
      </p:sp>
      <p:sp>
        <p:nvSpPr>
          <p:cNvPr id="36866"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5" name="Slide Number Placeholder 4"/>
          <p:cNvSpPr>
            <a:spLocks noGrp="1"/>
          </p:cNvSpPr>
          <p:nvPr>
            <p:ph type="sldNum" sz="quarter" idx="12"/>
          </p:nvPr>
        </p:nvSpPr>
        <p:spPr/>
        <p:txBody>
          <a:bodyPr/>
          <a:lstStyle/>
          <a:p>
            <a:pPr>
              <a:defRPr/>
            </a:pPr>
            <a:endParaRPr lang="en-US" dirty="0"/>
          </a:p>
        </p:txBody>
      </p:sp>
      <p:sp>
        <p:nvSpPr>
          <p:cNvPr id="36869" name="Rectangle 2"/>
          <p:cNvSpPr>
            <a:spLocks noGrp="1" noChangeArrowheads="1"/>
          </p:cNvSpPr>
          <p:nvPr>
            <p:ph type="title"/>
          </p:nvPr>
        </p:nvSpPr>
        <p:spPr>
          <a:xfrm>
            <a:off x="1150938" y="214313"/>
            <a:ext cx="7793037" cy="776287"/>
          </a:xfrm>
        </p:spPr>
        <p:txBody>
          <a:bodyPr>
            <a:normAutofit fontScale="90000"/>
          </a:bodyPr>
          <a:lstStyle/>
          <a:p>
            <a:pPr algn="ctr" eaLnBrk="1" hangingPunct="1"/>
            <a:r>
              <a:rPr lang="en-US" sz="4800" b="1" smtClean="0">
                <a:latin typeface="Arial" charset="0"/>
              </a:rPr>
              <a:t>NNRTIs</a:t>
            </a:r>
          </a:p>
        </p:txBody>
      </p:sp>
      <p:sp>
        <p:nvSpPr>
          <p:cNvPr id="4" name="Footer Placeholder 3"/>
          <p:cNvSpPr txBox="1">
            <a:spLocks noGrp="1"/>
          </p:cNvSpPr>
          <p:nvPr/>
        </p:nvSpPr>
        <p:spPr bwMode="auto">
          <a:xfrm>
            <a:off x="3657600" y="6243638"/>
            <a:ext cx="2895600" cy="457200"/>
          </a:xfrm>
          <a:prstGeom prst="rect">
            <a:avLst/>
          </a:prstGeom>
          <a:noFill/>
          <a:ln>
            <a:miter lim="800000"/>
            <a:headEnd/>
            <a:tailEnd/>
          </a:ln>
        </p:spPr>
        <p:txBody>
          <a:bodyPr anchor="b"/>
          <a:lstStyle/>
          <a:p>
            <a:pPr algn="ctr">
              <a:defRPr/>
            </a:pPr>
            <a:endParaRPr lang="en-US" sz="1400" b="0" dirty="0">
              <a:latin typeface="+mn-lt"/>
            </a:endParaRPr>
          </a:p>
        </p:txBody>
      </p:sp>
    </p:spTree>
    <p:extLst>
      <p:ext uri="{BB962C8B-B14F-4D97-AF65-F5344CB8AC3E}">
        <p14:creationId xmlns:p14="http://schemas.microsoft.com/office/powerpoint/2010/main" val="977147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26" name="Slide Number Placeholder 4"/>
          <p:cNvSpPr>
            <a:spLocks noGrp="1"/>
          </p:cNvSpPr>
          <p:nvPr>
            <p:ph type="sldNum" sz="quarter" idx="12"/>
          </p:nvPr>
        </p:nvSpPr>
        <p:spPr/>
        <p:txBody>
          <a:bodyPr/>
          <a:lstStyle/>
          <a:p>
            <a:pPr>
              <a:defRPr/>
            </a:pPr>
            <a:fld id="{EAAACF4E-83DB-4C38-87C9-F19744D46085}" type="slidenum">
              <a:rPr lang="en-US"/>
              <a:pPr>
                <a:defRPr/>
              </a:pPr>
              <a:t>174</a:t>
            </a:fld>
            <a:endParaRPr lang="en-US"/>
          </a:p>
        </p:txBody>
      </p:sp>
      <p:sp>
        <p:nvSpPr>
          <p:cNvPr id="37893" name="Rectangle 2"/>
          <p:cNvSpPr>
            <a:spLocks noGrp="1" noChangeArrowheads="1"/>
          </p:cNvSpPr>
          <p:nvPr>
            <p:ph type="title"/>
          </p:nvPr>
        </p:nvSpPr>
        <p:spPr>
          <a:xfrm>
            <a:off x="533400" y="0"/>
            <a:ext cx="8229600" cy="1143000"/>
          </a:xfrm>
          <a:noFill/>
        </p:spPr>
        <p:txBody>
          <a:bodyPr anchor="ctr"/>
          <a:lstStyle/>
          <a:p>
            <a:pPr marL="838200" indent="-838200" algn="ctr" eaLnBrk="1" hangingPunct="1"/>
            <a:r>
              <a:rPr lang="en-US" sz="3600" b="1" smtClean="0">
                <a:latin typeface="Arial" charset="0"/>
              </a:rPr>
              <a:t>NNRTIs – Nevirapine (NVP)</a:t>
            </a:r>
            <a:r>
              <a:rPr lang="en-US" sz="3600" smtClean="0">
                <a:latin typeface="Arial" charset="0"/>
              </a:rPr>
              <a:t> </a:t>
            </a:r>
          </a:p>
        </p:txBody>
      </p:sp>
      <p:sp>
        <p:nvSpPr>
          <p:cNvPr id="25" name="Footer Placeholder 3"/>
          <p:cNvSpPr txBox="1">
            <a:spLocks noGrp="1"/>
          </p:cNvSpPr>
          <p:nvPr/>
        </p:nvSpPr>
        <p:spPr bwMode="auto">
          <a:xfrm>
            <a:off x="3657600" y="6243638"/>
            <a:ext cx="2895600" cy="457200"/>
          </a:xfrm>
          <a:prstGeom prst="rect">
            <a:avLst/>
          </a:prstGeom>
          <a:noFill/>
          <a:ln>
            <a:miter lim="800000"/>
            <a:headEnd/>
            <a:tailEnd/>
          </a:ln>
        </p:spPr>
        <p:txBody>
          <a:bodyPr anchor="b"/>
          <a:lstStyle/>
          <a:p>
            <a:pPr algn="ctr">
              <a:defRPr/>
            </a:pPr>
            <a:endParaRPr lang="en-US" sz="1400" b="0" dirty="0">
              <a:latin typeface="+mn-lt"/>
            </a:endParaRPr>
          </a:p>
        </p:txBody>
      </p:sp>
      <p:graphicFrame>
        <p:nvGraphicFramePr>
          <p:cNvPr id="32801" name="Group 33"/>
          <p:cNvGraphicFramePr>
            <a:graphicFrameLocks noGrp="1"/>
          </p:cNvGraphicFramePr>
          <p:nvPr/>
        </p:nvGraphicFramePr>
        <p:xfrm>
          <a:off x="228600" y="1219200"/>
          <a:ext cx="8458200" cy="1524000"/>
        </p:xfrm>
        <a:graphic>
          <a:graphicData uri="http://schemas.openxmlformats.org/drawingml/2006/table">
            <a:tbl>
              <a:tblPr/>
              <a:tblGrid>
                <a:gridCol w="5257800"/>
                <a:gridCol w="3200400"/>
              </a:tblGrid>
              <a:tr h="2889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Formulations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Adverse Events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
                        <a:tabLst/>
                      </a:pPr>
                      <a:r>
                        <a:rPr kumimoji="0" lang="en-US" sz="2000" b="0" i="0" u="none" strike="noStrike" cap="none" normalizeH="0" baseline="0" smtClean="0">
                          <a:ln>
                            <a:noFill/>
                          </a:ln>
                          <a:solidFill>
                            <a:schemeClr val="tx1"/>
                          </a:solidFill>
                          <a:effectLst/>
                          <a:latin typeface="Arial" pitchFamily="34" charset="0"/>
                          <a:cs typeface="Arial" pitchFamily="34" charset="0"/>
                        </a:rPr>
                        <a:t>Oral Suspension 10mg/ml</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
                        <a:tabLst/>
                      </a:pPr>
                      <a:r>
                        <a:rPr kumimoji="0" lang="en-US" sz="2000" b="0" i="0" u="none" strike="noStrike" cap="none" normalizeH="0" baseline="0" smtClean="0">
                          <a:ln>
                            <a:noFill/>
                          </a:ln>
                          <a:solidFill>
                            <a:schemeClr val="tx1"/>
                          </a:solidFill>
                          <a:effectLst/>
                          <a:latin typeface="Arial" pitchFamily="34" charset="0"/>
                          <a:cs typeface="Arial" pitchFamily="34" charset="0"/>
                        </a:rPr>
                        <a:t>Tablets 200mg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
                        <a:tabLst/>
                      </a:pPr>
                      <a:r>
                        <a:rPr kumimoji="0" lang="en-US" sz="2000" b="0" i="0" u="none" strike="noStrike" cap="none" normalizeH="0" baseline="0" smtClean="0">
                          <a:ln>
                            <a:noFill/>
                          </a:ln>
                          <a:solidFill>
                            <a:schemeClr val="tx1"/>
                          </a:solidFill>
                          <a:effectLst/>
                          <a:latin typeface="Arial" pitchFamily="34" charset="0"/>
                          <a:cs typeface="Arial" pitchFamily="34" charset="0"/>
                        </a:rPr>
                        <a:t>Also in FDC formulations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000" b="1" i="0" u="none" strike="noStrike" cap="none" normalizeH="0" baseline="0" smtClean="0">
                          <a:ln>
                            <a:noFill/>
                          </a:ln>
                          <a:solidFill>
                            <a:schemeClr val="hlink"/>
                          </a:solidFill>
                          <a:effectLst/>
                          <a:latin typeface="Arial" pitchFamily="34" charset="0"/>
                          <a:cs typeface="Arial" pitchFamily="34" charset="0"/>
                        </a:rPr>
                        <a:t>Rash</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000" b="1" i="0" u="none" strike="noStrike" cap="none" normalizeH="0" baseline="0" smtClean="0">
                          <a:ln>
                            <a:noFill/>
                          </a:ln>
                          <a:solidFill>
                            <a:schemeClr val="hlink"/>
                          </a:solidFill>
                          <a:effectLst/>
                          <a:latin typeface="Arial" pitchFamily="34" charset="0"/>
                          <a:cs typeface="Arial" pitchFamily="34" charset="0"/>
                        </a:rPr>
                        <a:t>Hepatoxicity</a:t>
                      </a:r>
                      <a:endParaRPr kumimoji="0" lang="en-US" sz="2000" b="0" i="0" u="none" strike="noStrike" cap="none" normalizeH="0" baseline="0" smtClean="0">
                        <a:ln>
                          <a:noFill/>
                        </a:ln>
                        <a:solidFill>
                          <a:schemeClr val="hlink"/>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2803" name="Group 35"/>
          <p:cNvGraphicFramePr>
            <a:graphicFrameLocks noGrp="1"/>
          </p:cNvGraphicFramePr>
          <p:nvPr/>
        </p:nvGraphicFramePr>
        <p:xfrm>
          <a:off x="228600" y="2743200"/>
          <a:ext cx="8458200" cy="3429000"/>
        </p:xfrm>
        <a:graphic>
          <a:graphicData uri="http://schemas.openxmlformats.org/drawingml/2006/table">
            <a:tbl>
              <a:tblPr/>
              <a:tblGrid>
                <a:gridCol w="838200"/>
                <a:gridCol w="7620000"/>
              </a:tblGrid>
              <a:tr h="5810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Dose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rgbClr val="9900CC"/>
                          </a:solidFill>
                          <a:effectLst/>
                          <a:latin typeface="Arial" pitchFamily="34" charset="0"/>
                          <a:cs typeface="Arial" pitchFamily="34" charset="0"/>
                        </a:rPr>
                        <a:t>160-200</a:t>
                      </a:r>
                      <a:r>
                        <a:rPr kumimoji="0" lang="en-US" sz="2000" b="0" i="0" u="none" strike="noStrike" cap="none" normalizeH="0" baseline="0" smtClean="0">
                          <a:ln>
                            <a:noFill/>
                          </a:ln>
                          <a:solidFill>
                            <a:schemeClr val="tx1"/>
                          </a:solidFill>
                          <a:effectLst/>
                          <a:latin typeface="Arial" pitchFamily="34" charset="0"/>
                          <a:cs typeface="Arial" pitchFamily="34" charset="0"/>
                        </a:rPr>
                        <a:t> mg/m</a:t>
                      </a:r>
                      <a:r>
                        <a:rPr kumimoji="0" lang="en-US" sz="2000" b="0" i="0" u="none" strike="noStrike" cap="none" normalizeH="0" baseline="30000" smtClean="0">
                          <a:ln>
                            <a:noFill/>
                          </a:ln>
                          <a:solidFill>
                            <a:schemeClr val="tx1"/>
                          </a:solidFill>
                          <a:effectLst/>
                          <a:latin typeface="Arial" pitchFamily="34" charset="0"/>
                          <a:cs typeface="Arial" pitchFamily="34" charset="0"/>
                        </a:rPr>
                        <a:t>2</a:t>
                      </a:r>
                      <a:r>
                        <a:rPr kumimoji="0" lang="en-US" sz="2000" b="0" i="0" u="none" strike="noStrike" cap="none" normalizeH="0" baseline="0" smtClean="0">
                          <a:ln>
                            <a:noFill/>
                          </a:ln>
                          <a:solidFill>
                            <a:schemeClr val="tx1"/>
                          </a:solidFill>
                          <a:effectLst/>
                          <a:latin typeface="Arial" pitchFamily="34" charset="0"/>
                          <a:cs typeface="Arial" pitchFamily="34" charset="0"/>
                        </a:rPr>
                        <a:t> OD for 14 days, then </a:t>
                      </a:r>
                      <a:r>
                        <a:rPr kumimoji="0" lang="en-US" sz="2000" b="0" i="0" u="none" strike="noStrike" cap="none" normalizeH="0" baseline="0" smtClean="0">
                          <a:ln>
                            <a:noFill/>
                          </a:ln>
                          <a:solidFill>
                            <a:srgbClr val="9900CC"/>
                          </a:solidFill>
                          <a:effectLst/>
                          <a:latin typeface="Arial" pitchFamily="34" charset="0"/>
                          <a:cs typeface="Arial" pitchFamily="34" charset="0"/>
                        </a:rPr>
                        <a:t>160-200</a:t>
                      </a:r>
                      <a:r>
                        <a:rPr kumimoji="0" lang="en-US" sz="2000" b="0" i="0" u="none" strike="noStrike" cap="none" normalizeH="0" baseline="0" smtClean="0">
                          <a:ln>
                            <a:noFill/>
                          </a:ln>
                          <a:solidFill>
                            <a:schemeClr val="tx1"/>
                          </a:solidFill>
                          <a:effectLst/>
                          <a:latin typeface="Arial" pitchFamily="34" charset="0"/>
                          <a:cs typeface="Arial" pitchFamily="34" charset="0"/>
                        </a:rPr>
                        <a:t> mg/m</a:t>
                      </a:r>
                      <a:r>
                        <a:rPr kumimoji="0" lang="en-US" sz="2000" b="0" i="0" u="none" strike="noStrike" cap="none" normalizeH="0" baseline="30000" smtClean="0">
                          <a:ln>
                            <a:noFill/>
                          </a:ln>
                          <a:solidFill>
                            <a:schemeClr val="tx1"/>
                          </a:solidFill>
                          <a:effectLst/>
                          <a:latin typeface="Arial" pitchFamily="34" charset="0"/>
                          <a:cs typeface="Arial" pitchFamily="34" charset="0"/>
                        </a:rPr>
                        <a:t>2</a:t>
                      </a:r>
                      <a:r>
                        <a:rPr kumimoji="0" lang="en-US" sz="2000" b="0" i="0" u="none" strike="noStrike" cap="none" normalizeH="0" baseline="0" smtClean="0">
                          <a:ln>
                            <a:noFill/>
                          </a:ln>
                          <a:solidFill>
                            <a:schemeClr val="tx1"/>
                          </a:solidFill>
                          <a:effectLst/>
                          <a:latin typeface="Arial" pitchFamily="34" charset="0"/>
                          <a:cs typeface="Arial" pitchFamily="34" charset="0"/>
                        </a:rPr>
                        <a:t> BD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7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Note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2-week lower dose ‘lead-in’ period shown to decrease incidence of rash.</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sz="2000" b="0" i="0" u="none" strike="noStrike" cap="none" normalizeH="0" baseline="0" dirty="0" smtClean="0">
                          <a:ln>
                            <a:noFill/>
                          </a:ln>
                          <a:solidFill>
                            <a:schemeClr val="hlink"/>
                          </a:solidFill>
                          <a:effectLst/>
                          <a:latin typeface="Arial" pitchFamily="34" charset="0"/>
                          <a:cs typeface="Arial" pitchFamily="34" charset="0"/>
                        </a:rPr>
                        <a:t>Must alert caregiver about rash.</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Patients experiencing rash during the 2-week lead-in period should not have their NVP dose increased until the rash has resolved.</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Clearance higher in younger children (&lt; 9yr).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61119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3"/>
          <p:cNvSpPr txBox="1">
            <a:spLocks noGrp="1"/>
          </p:cNvSpPr>
          <p:nvPr/>
        </p:nvSpPr>
        <p:spPr bwMode="auto">
          <a:xfrm>
            <a:off x="3657600" y="6243638"/>
            <a:ext cx="2895600" cy="457200"/>
          </a:xfrm>
          <a:prstGeom prst="rect">
            <a:avLst/>
          </a:prstGeom>
          <a:noFill/>
          <a:ln>
            <a:miter lim="800000"/>
            <a:headEnd/>
            <a:tailEnd/>
          </a:ln>
        </p:spPr>
        <p:txBody>
          <a:bodyPr anchor="b"/>
          <a:lstStyle/>
          <a:p>
            <a:pPr algn="ctr">
              <a:defRPr/>
            </a:pPr>
            <a:endParaRPr lang="en-US" sz="1400" b="0" dirty="0">
              <a:latin typeface="+mn-lt"/>
            </a:endParaRPr>
          </a:p>
        </p:txBody>
      </p:sp>
      <p:sp>
        <p:nvSpPr>
          <p:cNvPr id="38917" name="Rectangle 2"/>
          <p:cNvSpPr>
            <a:spLocks noGrp="1" noChangeArrowheads="1"/>
          </p:cNvSpPr>
          <p:nvPr>
            <p:ph type="title"/>
          </p:nvPr>
        </p:nvSpPr>
        <p:spPr>
          <a:xfrm>
            <a:off x="990600" y="228600"/>
            <a:ext cx="7772400" cy="685800"/>
          </a:xfrm>
        </p:spPr>
        <p:txBody>
          <a:bodyPr/>
          <a:lstStyle/>
          <a:p>
            <a:pPr algn="ctr" eaLnBrk="1" hangingPunct="1"/>
            <a:r>
              <a:rPr lang="en-US" sz="3600" b="1" smtClean="0">
                <a:latin typeface="Arial" charset="0"/>
              </a:rPr>
              <a:t>Nevirapine (NVP) – ctd</a:t>
            </a:r>
          </a:p>
        </p:txBody>
      </p:sp>
      <p:graphicFrame>
        <p:nvGraphicFramePr>
          <p:cNvPr id="291872" name="Group 32"/>
          <p:cNvGraphicFramePr>
            <a:graphicFrameLocks noGrp="1"/>
          </p:cNvGraphicFramePr>
          <p:nvPr>
            <p:ph type="tbl" idx="1"/>
          </p:nvPr>
        </p:nvGraphicFramePr>
        <p:xfrm>
          <a:off x="381000" y="1219200"/>
          <a:ext cx="8458200" cy="4794364"/>
        </p:xfrm>
        <a:graphic>
          <a:graphicData uri="http://schemas.openxmlformats.org/drawingml/2006/table">
            <a:tbl>
              <a:tblPr/>
              <a:tblGrid>
                <a:gridCol w="2286000"/>
                <a:gridCol w="6172200"/>
              </a:tblGrid>
              <a:tr h="47146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Elimination</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Hepatic metabolism</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661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Interactions</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Rifampicin lowers NVP levels by 1/3,  use EFV instead</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Fluconazole increases NVP level</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NVP lowers LPV level - increase LPV dosage</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517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Tolerability, side effects &amp; toxicity</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Common: Rash.  If mild, check LFTs, continue dosing.  If signs of Stevens-Johnson, stop drug.  Hepatic toxicity - more common in adults</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Potency</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High</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429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Genetic barrier to resistance</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Very low - resistance can develop after single dosage given without other ARVs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K103N mutations</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 name="Slide Number Placeholder 4"/>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2455021556"/>
      </p:ext>
    </p:extLst>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1030" name="Rectangle 2"/>
          <p:cNvSpPr>
            <a:spLocks noGrp="1" noChangeArrowheads="1"/>
          </p:cNvSpPr>
          <p:nvPr>
            <p:ph type="title"/>
          </p:nvPr>
        </p:nvSpPr>
        <p:spPr>
          <a:xfrm>
            <a:off x="457200" y="228600"/>
            <a:ext cx="8229600" cy="533400"/>
          </a:xfrm>
          <a:noFill/>
        </p:spPr>
        <p:txBody>
          <a:bodyPr anchor="ctr">
            <a:normAutofit fontScale="90000"/>
          </a:bodyPr>
          <a:lstStyle/>
          <a:p>
            <a:pPr marL="838200" indent="-838200" algn="ctr" eaLnBrk="1" hangingPunct="1"/>
            <a:r>
              <a:rPr lang="en-US" sz="3600" b="1" smtClean="0">
                <a:latin typeface="Arial" charset="0"/>
              </a:rPr>
              <a:t>NNRTIs – Efavirenz (EFV)</a:t>
            </a:r>
            <a:r>
              <a:rPr lang="en-US" sz="3600" smtClean="0">
                <a:latin typeface="Arial" charset="0"/>
              </a:rPr>
              <a:t> </a:t>
            </a:r>
          </a:p>
        </p:txBody>
      </p:sp>
      <p:sp>
        <p:nvSpPr>
          <p:cNvPr id="23" name="Footer Placeholder 3"/>
          <p:cNvSpPr txBox="1">
            <a:spLocks noGrp="1"/>
          </p:cNvSpPr>
          <p:nvPr/>
        </p:nvSpPr>
        <p:spPr bwMode="auto">
          <a:xfrm>
            <a:off x="3657600" y="6243638"/>
            <a:ext cx="2895600" cy="457200"/>
          </a:xfrm>
          <a:prstGeom prst="rect">
            <a:avLst/>
          </a:prstGeom>
          <a:noFill/>
          <a:ln>
            <a:miter lim="800000"/>
            <a:headEnd/>
            <a:tailEnd/>
          </a:ln>
        </p:spPr>
        <p:txBody>
          <a:bodyPr anchor="b"/>
          <a:lstStyle/>
          <a:p>
            <a:pPr algn="ctr">
              <a:defRPr/>
            </a:pPr>
            <a:endParaRPr lang="en-US" sz="1400" b="0" dirty="0">
              <a:latin typeface="+mn-lt"/>
            </a:endParaRPr>
          </a:p>
        </p:txBody>
      </p:sp>
      <p:graphicFrame>
        <p:nvGraphicFramePr>
          <p:cNvPr id="292899" name="Group 35"/>
          <p:cNvGraphicFramePr>
            <a:graphicFrameLocks noGrp="1"/>
          </p:cNvGraphicFramePr>
          <p:nvPr/>
        </p:nvGraphicFramePr>
        <p:xfrm>
          <a:off x="228600" y="1143000"/>
          <a:ext cx="8686800" cy="1196975"/>
        </p:xfrm>
        <a:graphic>
          <a:graphicData uri="http://schemas.openxmlformats.org/drawingml/2006/table">
            <a:tbl>
              <a:tblPr/>
              <a:tblGrid>
                <a:gridCol w="4724400"/>
                <a:gridCol w="3962400"/>
              </a:tblGrid>
              <a:tr h="3964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Formulations</a:t>
                      </a:r>
                    </a:p>
                  </a:txBody>
                  <a:tcPr marT="45744" marB="457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Adverse Events</a:t>
                      </a:r>
                    </a:p>
                  </a:txBody>
                  <a:tcPr marT="45744" marB="457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5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Caps 50/100/200mg; Tabs 600mg;</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Syrup 30mg/ml</a:t>
                      </a:r>
                    </a:p>
                  </a:txBody>
                  <a:tcPr marT="45744" marB="457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000" b="0" i="0" u="none" strike="noStrike" cap="none" normalizeH="0" baseline="0" smtClean="0">
                          <a:ln>
                            <a:noFill/>
                          </a:ln>
                          <a:solidFill>
                            <a:schemeClr val="hlink"/>
                          </a:solidFill>
                          <a:effectLst/>
                          <a:latin typeface="Arial" charset="0"/>
                          <a:cs typeface="Arial" charset="0"/>
                        </a:rPr>
                        <a:t>CNS disturbance</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000" b="0" i="0" u="none" strike="noStrike" cap="none" normalizeH="0" baseline="0" smtClean="0">
                          <a:ln>
                            <a:noFill/>
                          </a:ln>
                          <a:solidFill>
                            <a:schemeClr val="hlink"/>
                          </a:solidFill>
                          <a:effectLst/>
                          <a:latin typeface="Arial" charset="0"/>
                          <a:cs typeface="Arial" charset="0"/>
                        </a:rPr>
                        <a:t>Teratogenic</a:t>
                      </a:r>
                    </a:p>
                  </a:txBody>
                  <a:tcPr marT="45744" marB="457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50" name="Group 26"/>
          <p:cNvGraphicFramePr>
            <a:graphicFrameLocks noGrp="1"/>
          </p:cNvGraphicFramePr>
          <p:nvPr>
            <p:extLst>
              <p:ext uri="{D42A27DB-BD31-4B8C-83A1-F6EECF244321}">
                <p14:modId xmlns:p14="http://schemas.microsoft.com/office/powerpoint/2010/main" val="483257933"/>
              </p:ext>
            </p:extLst>
          </p:nvPr>
        </p:nvGraphicFramePr>
        <p:xfrm>
          <a:off x="228600" y="2438400"/>
          <a:ext cx="8686800" cy="3736852"/>
        </p:xfrm>
        <a:graphic>
          <a:graphicData uri="http://schemas.openxmlformats.org/drawingml/2006/table">
            <a:tbl>
              <a:tblPr/>
              <a:tblGrid>
                <a:gridCol w="1295400"/>
                <a:gridCol w="7391400"/>
              </a:tblGrid>
              <a:tr h="350825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cs typeface="Arial" pitchFamily="34" charset="0"/>
                        </a:rPr>
                        <a:t>Dose</a:t>
                      </a:r>
                      <a:endParaRPr kumimoji="0" lang="en-US" sz="1800" b="0" i="0" u="none" strike="noStrike" cap="none" normalizeH="0" baseline="0" smtClean="0">
                        <a:ln>
                          <a:noFill/>
                        </a:ln>
                        <a:solidFill>
                          <a:schemeClr val="tx1"/>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cs typeface="Arial" pitchFamily="34" charset="0"/>
                        </a:rPr>
                        <a:t>(Approx. 15mg /kg for caps)</a:t>
                      </a:r>
                      <a:r>
                        <a:rPr kumimoji="0" lang="en-US" sz="1600" b="0" i="0" u="none" strike="noStrike" cap="none" normalizeH="0" baseline="0" smtClean="0">
                          <a:ln>
                            <a:noFill/>
                          </a:ln>
                          <a:solidFill>
                            <a:schemeClr val="tx1"/>
                          </a:solidFill>
                          <a:effectLst/>
                          <a:latin typeface="Tahoma"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smtClean="0">
                        <a:ln>
                          <a:noFill/>
                        </a:ln>
                        <a:solidFill>
                          <a:schemeClr val="tx1"/>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smtClean="0">
                        <a:ln>
                          <a:noFill/>
                        </a:ln>
                        <a:solidFill>
                          <a:schemeClr val="tx1"/>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smtClean="0">
                        <a:ln>
                          <a:noFill/>
                        </a:ln>
                        <a:solidFill>
                          <a:schemeClr val="tx1"/>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smtClean="0">
                        <a:ln>
                          <a:noFill/>
                        </a:ln>
                        <a:solidFill>
                          <a:schemeClr val="tx1"/>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smtClean="0">
                        <a:ln>
                          <a:noFill/>
                        </a:ln>
                        <a:solidFill>
                          <a:schemeClr val="tx1"/>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smtClean="0">
                        <a:ln>
                          <a:noFill/>
                        </a:ln>
                        <a:solidFill>
                          <a:schemeClr val="tx1"/>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Tahoma" pitchFamily="34" charset="0"/>
                          <a:cs typeface="Arial" pitchFamily="34" charset="0"/>
                        </a:rPr>
                        <a:t>Note</a:t>
                      </a:r>
                      <a:endParaRPr kumimoji="0" lang="en-US" sz="1800" b="0" i="0" u="none" strike="noStrike" cap="none" normalizeH="0" baseline="0" smtClean="0">
                        <a:ln>
                          <a:noFill/>
                        </a:ln>
                        <a:solidFill>
                          <a:schemeClr val="tx1"/>
                        </a:solidFill>
                        <a:effectLst/>
                        <a:latin typeface="Tahoma"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cs typeface="Arial" pitchFamily="34" charset="0"/>
                        </a:rPr>
                        <a:t>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cs typeface="Arial" pitchFamily="34" charset="0"/>
                      </a:endParaRP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cs typeface="Arial" pitchFamily="34" charset="0"/>
                      </a:endParaRP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cs typeface="Arial" pitchFamily="34" charset="0"/>
                      </a:endParaRP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cs typeface="Arial" pitchFamily="34" charset="0"/>
                      </a:endParaRP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cs typeface="Arial" pitchFamily="34" charset="0"/>
                      </a:endParaRP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cs typeface="Arial" pitchFamily="34" charset="0"/>
                      </a:endParaRP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cs typeface="Arial" pitchFamily="34" charset="0"/>
                      </a:endParaRP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cs typeface="Arial" pitchFamily="34" charset="0"/>
                      </a:endParaRP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cs typeface="Arial" pitchFamily="34" charset="0"/>
                      </a:endParaRP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cs typeface="Arial" pitchFamily="34" charset="0"/>
                      </a:endParaRP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100" b="0" i="0" u="none" strike="noStrike" cap="none" normalizeH="0" baseline="0" dirty="0" smtClean="0">
                          <a:ln>
                            <a:noFill/>
                          </a:ln>
                          <a:solidFill>
                            <a:schemeClr val="tx1"/>
                          </a:solidFill>
                          <a:effectLst/>
                          <a:latin typeface="Tahoma" pitchFamily="34" charset="0"/>
                          <a:cs typeface="Arial" pitchFamily="34" charset="0"/>
                        </a:rPr>
                        <a:t>Avoid high fat meals - increase EFV absorption by50%</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100" b="0" i="0" u="none" strike="noStrike" cap="none" normalizeH="0" baseline="0" dirty="0" smtClean="0">
                          <a:ln>
                            <a:noFill/>
                          </a:ln>
                          <a:solidFill>
                            <a:schemeClr val="tx1"/>
                          </a:solidFill>
                          <a:effectLst/>
                          <a:latin typeface="Tahoma" pitchFamily="34" charset="0"/>
                          <a:cs typeface="Arial" pitchFamily="34" charset="0"/>
                        </a:rPr>
                        <a:t>Used only for Children above 3 </a:t>
                      </a:r>
                      <a:r>
                        <a:rPr kumimoji="0" lang="en-US" sz="2100" b="0" i="0" u="none" strike="noStrike" cap="none" normalizeH="0" baseline="0" dirty="0" err="1" smtClean="0">
                          <a:ln>
                            <a:noFill/>
                          </a:ln>
                          <a:solidFill>
                            <a:schemeClr val="tx1"/>
                          </a:solidFill>
                          <a:effectLst/>
                          <a:latin typeface="Tahoma" pitchFamily="34" charset="0"/>
                          <a:cs typeface="Arial" pitchFamily="34" charset="0"/>
                        </a:rPr>
                        <a:t>yrs</a:t>
                      </a:r>
                      <a:r>
                        <a:rPr kumimoji="0" lang="en-US" sz="2100" b="0" i="0" u="none" strike="noStrike" cap="none" normalizeH="0" baseline="0" dirty="0" smtClean="0">
                          <a:ln>
                            <a:noFill/>
                          </a:ln>
                          <a:solidFill>
                            <a:schemeClr val="tx1"/>
                          </a:solidFill>
                          <a:effectLst/>
                          <a:latin typeface="Tahoma" pitchFamily="34" charset="0"/>
                          <a:cs typeface="Arial" pitchFamily="34" charset="0"/>
                        </a:rPr>
                        <a:t> of age or 10kg</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26" name="Object 22"/>
          <p:cNvGraphicFramePr>
            <a:graphicFrameLocks noChangeAspect="1"/>
          </p:cNvGraphicFramePr>
          <p:nvPr/>
        </p:nvGraphicFramePr>
        <p:xfrm>
          <a:off x="1600200" y="2514600"/>
          <a:ext cx="7162800" cy="2571750"/>
        </p:xfrm>
        <a:graphic>
          <a:graphicData uri="http://schemas.openxmlformats.org/presentationml/2006/ole">
            <mc:AlternateContent xmlns:mc="http://schemas.openxmlformats.org/markup-compatibility/2006">
              <mc:Choice xmlns:v="urn:schemas-microsoft-com:vml" Requires="v">
                <p:oleObj spid="_x0000_s1948" name="Document" r:id="rId4" imgW="6296594" imgH="2270681" progId="Word.Document.8">
                  <p:embed/>
                </p:oleObj>
              </mc:Choice>
              <mc:Fallback>
                <p:oleObj name="Document" r:id="rId4" imgW="6296594" imgH="2270681"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514600"/>
                        <a:ext cx="7162800" cy="257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37892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ChangeArrowheads="1"/>
          </p:cNvSpPr>
          <p:nvPr>
            <p:ph type="title"/>
          </p:nvPr>
        </p:nvSpPr>
        <p:spPr>
          <a:xfrm>
            <a:off x="838200" y="228600"/>
            <a:ext cx="7772400" cy="762000"/>
          </a:xfrm>
        </p:spPr>
        <p:txBody>
          <a:bodyPr/>
          <a:lstStyle/>
          <a:p>
            <a:pPr algn="ctr" eaLnBrk="1" hangingPunct="1"/>
            <a:r>
              <a:rPr lang="en-US" sz="3600" b="1" smtClean="0">
                <a:latin typeface="Arial" charset="0"/>
              </a:rPr>
              <a:t>   Efavirenz (EFV)</a:t>
            </a:r>
            <a:r>
              <a:rPr lang="en-US" sz="3600" smtClean="0">
                <a:latin typeface="Arial" charset="0"/>
              </a:rPr>
              <a:t> - ctd</a:t>
            </a:r>
          </a:p>
        </p:txBody>
      </p:sp>
      <p:graphicFrame>
        <p:nvGraphicFramePr>
          <p:cNvPr id="35864" name="Group 24"/>
          <p:cNvGraphicFramePr>
            <a:graphicFrameLocks noGrp="1"/>
          </p:cNvGraphicFramePr>
          <p:nvPr>
            <p:ph type="tbl" idx="1"/>
          </p:nvPr>
        </p:nvGraphicFramePr>
        <p:xfrm>
          <a:off x="533400" y="1219200"/>
          <a:ext cx="8305800" cy="4734118"/>
        </p:xfrm>
        <a:graphic>
          <a:graphicData uri="http://schemas.openxmlformats.org/drawingml/2006/table">
            <a:tbl>
              <a:tblPr/>
              <a:tblGrid>
                <a:gridCol w="2035175"/>
                <a:gridCol w="6270625"/>
              </a:tblGrid>
              <a:tr h="86988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Interactions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Decreases levels of LPV/r (increase dosage of LPV/r), unboosted PIs, other drugs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525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Tolerability, side effects &amp; toxicity</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Common:  </a:t>
                      </a:r>
                      <a:r>
                        <a:rPr kumimoji="0" lang="en-US" sz="2200" b="0" i="0" u="none" strike="noStrike" cap="none" normalizeH="0" baseline="0" smtClean="0">
                          <a:ln>
                            <a:noFill/>
                          </a:ln>
                          <a:solidFill>
                            <a:schemeClr val="hlink"/>
                          </a:solidFill>
                          <a:effectLst/>
                          <a:latin typeface="Arial" charset="0"/>
                          <a:cs typeface="Arial" charset="0"/>
                        </a:rPr>
                        <a:t>Transient CNS effects</a:t>
                      </a:r>
                      <a:r>
                        <a:rPr kumimoji="0" lang="en-US" sz="2200" b="0" i="0" u="none" strike="noStrike" cap="none" normalizeH="0" baseline="0" smtClean="0">
                          <a:ln>
                            <a:noFill/>
                          </a:ln>
                          <a:solidFill>
                            <a:schemeClr val="tx1"/>
                          </a:solidFill>
                          <a:effectLst/>
                          <a:latin typeface="Arial" charset="0"/>
                          <a:cs typeface="Arial" charset="0"/>
                        </a:rPr>
                        <a:t> (confusion, agitation, sleep disturbance, nightmares, hallucinations) usually resolve after week-month. </a:t>
                      </a:r>
                      <a:r>
                        <a:rPr kumimoji="0" lang="en-US" sz="2200" b="0" i="0" u="none" strike="noStrike" cap="none" normalizeH="0" baseline="0" smtClean="0">
                          <a:ln>
                            <a:noFill/>
                          </a:ln>
                          <a:solidFill>
                            <a:schemeClr val="hlink"/>
                          </a:solidFill>
                          <a:effectLst/>
                          <a:latin typeface="Arial" charset="0"/>
                          <a:cs typeface="Arial" charset="0"/>
                        </a:rPr>
                        <a:t>Rash</a:t>
                      </a:r>
                      <a:r>
                        <a:rPr kumimoji="0" lang="en-US" sz="2200" b="0" i="0" u="none" strike="noStrike" cap="none" normalizeH="0" baseline="0" smtClean="0">
                          <a:ln>
                            <a:noFill/>
                          </a:ln>
                          <a:solidFill>
                            <a:schemeClr val="tx1"/>
                          </a:solidFill>
                          <a:effectLst/>
                          <a:latin typeface="Arial" charset="0"/>
                          <a:cs typeface="Arial" charset="0"/>
                        </a:rPr>
                        <a:t> (maculaopapular, pruritic) - if mild, continue dosing; if signs of Stevens-Johnson, stop drug.</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Uncommon: Increased transaminases, Possible birth defects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56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Potency</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Very high</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22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Genetic barrier to resistance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Very low</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K103N mutations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938" name="Rectangle 12"/>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Tree>
    <p:extLst>
      <p:ext uri="{BB962C8B-B14F-4D97-AF65-F5344CB8AC3E}">
        <p14:creationId xmlns:p14="http://schemas.microsoft.com/office/powerpoint/2010/main" val="707904345"/>
      </p:ext>
    </p:extLst>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3"/>
          <p:cNvSpPr>
            <a:spLocks noGrp="1" noChangeArrowheads="1"/>
          </p:cNvSpPr>
          <p:nvPr>
            <p:ph idx="1"/>
          </p:nvPr>
        </p:nvSpPr>
        <p:spPr>
          <a:xfrm>
            <a:off x="1524000" y="1219200"/>
            <a:ext cx="6705600" cy="5105400"/>
          </a:xfrm>
        </p:spPr>
        <p:txBody>
          <a:bodyPr/>
          <a:lstStyle/>
          <a:p>
            <a:pPr eaLnBrk="1" hangingPunct="1">
              <a:buSzTx/>
            </a:pPr>
            <a:r>
              <a:rPr lang="en-US" sz="4000" smtClean="0">
                <a:latin typeface="Arial" charset="0"/>
              </a:rPr>
              <a:t>Lopinavir/Ritonavir (LPV/r)</a:t>
            </a:r>
          </a:p>
          <a:p>
            <a:pPr eaLnBrk="1" hangingPunct="1">
              <a:buSzTx/>
              <a:buFont typeface="Wingdings" pitchFamily="2" charset="2"/>
              <a:buNone/>
            </a:pPr>
            <a:endParaRPr lang="en-US" sz="4000" smtClean="0">
              <a:latin typeface="Arial" charset="0"/>
            </a:endParaRPr>
          </a:p>
          <a:p>
            <a:pPr eaLnBrk="1" hangingPunct="1">
              <a:buSzTx/>
            </a:pPr>
            <a:endParaRPr lang="en-US" sz="3600" smtClean="0">
              <a:latin typeface="Arial" charset="0"/>
            </a:endParaRPr>
          </a:p>
          <a:p>
            <a:pPr eaLnBrk="1" hangingPunct="1">
              <a:buSzTx/>
              <a:buFont typeface="Wingdings" pitchFamily="2" charset="2"/>
              <a:buNone/>
            </a:pPr>
            <a:endParaRPr lang="en-US" sz="4000" smtClean="0">
              <a:solidFill>
                <a:schemeClr val="tx2"/>
              </a:solidFill>
              <a:latin typeface="Arial" charset="0"/>
            </a:endParaRPr>
          </a:p>
          <a:p>
            <a:pPr eaLnBrk="1" hangingPunct="1">
              <a:buSzTx/>
            </a:pPr>
            <a:endParaRPr lang="en-US" sz="2800" smtClean="0">
              <a:latin typeface="Arial" charset="0"/>
            </a:endParaRPr>
          </a:p>
        </p:txBody>
      </p:sp>
      <p:sp>
        <p:nvSpPr>
          <p:cNvPr id="40962"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5" name="Slide Number Placeholder 4"/>
          <p:cNvSpPr>
            <a:spLocks noGrp="1"/>
          </p:cNvSpPr>
          <p:nvPr>
            <p:ph type="sldNum" sz="quarter" idx="12"/>
          </p:nvPr>
        </p:nvSpPr>
        <p:spPr/>
        <p:txBody>
          <a:bodyPr/>
          <a:lstStyle/>
          <a:p>
            <a:pPr>
              <a:defRPr/>
            </a:pPr>
            <a:endParaRPr lang="en-US" dirty="0"/>
          </a:p>
        </p:txBody>
      </p:sp>
      <p:sp>
        <p:nvSpPr>
          <p:cNvPr id="40965" name="Rectangle 2"/>
          <p:cNvSpPr>
            <a:spLocks noGrp="1" noChangeArrowheads="1"/>
          </p:cNvSpPr>
          <p:nvPr>
            <p:ph type="title"/>
          </p:nvPr>
        </p:nvSpPr>
        <p:spPr/>
        <p:txBody>
          <a:bodyPr/>
          <a:lstStyle/>
          <a:p>
            <a:pPr algn="ctr" eaLnBrk="1" hangingPunct="1"/>
            <a:r>
              <a:rPr lang="en-US" b="1" smtClean="0">
                <a:latin typeface="Arial" charset="0"/>
              </a:rPr>
              <a:t>Protease Inhibitors</a:t>
            </a:r>
          </a:p>
        </p:txBody>
      </p:sp>
      <p:sp>
        <p:nvSpPr>
          <p:cNvPr id="4" name="Footer Placeholder 3"/>
          <p:cNvSpPr txBox="1">
            <a:spLocks noGrp="1"/>
          </p:cNvSpPr>
          <p:nvPr/>
        </p:nvSpPr>
        <p:spPr bwMode="auto">
          <a:xfrm>
            <a:off x="3657600" y="6243638"/>
            <a:ext cx="2895600" cy="457200"/>
          </a:xfrm>
          <a:prstGeom prst="rect">
            <a:avLst/>
          </a:prstGeom>
          <a:noFill/>
          <a:ln>
            <a:miter lim="800000"/>
            <a:headEnd/>
            <a:tailEnd/>
          </a:ln>
        </p:spPr>
        <p:txBody>
          <a:bodyPr anchor="b"/>
          <a:lstStyle/>
          <a:p>
            <a:pPr algn="ctr">
              <a:defRPr/>
            </a:pPr>
            <a:endParaRPr lang="en-US" sz="1400" b="0" dirty="0">
              <a:latin typeface="+mn-lt"/>
            </a:endParaRPr>
          </a:p>
        </p:txBody>
      </p:sp>
    </p:spTree>
    <p:extLst>
      <p:ext uri="{BB962C8B-B14F-4D97-AF65-F5344CB8AC3E}">
        <p14:creationId xmlns:p14="http://schemas.microsoft.com/office/powerpoint/2010/main" val="1438377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3"/>
          <p:cNvSpPr txBox="1">
            <a:spLocks noGrp="1"/>
          </p:cNvSpPr>
          <p:nvPr/>
        </p:nvSpPr>
        <p:spPr bwMode="auto">
          <a:xfrm>
            <a:off x="3657600" y="6243638"/>
            <a:ext cx="2895600" cy="457200"/>
          </a:xfrm>
          <a:prstGeom prst="rect">
            <a:avLst/>
          </a:prstGeom>
          <a:noFill/>
          <a:ln>
            <a:miter lim="800000"/>
            <a:headEnd/>
            <a:tailEnd/>
          </a:ln>
        </p:spPr>
        <p:txBody>
          <a:bodyPr anchor="b"/>
          <a:lstStyle/>
          <a:p>
            <a:pPr algn="ctr">
              <a:defRPr/>
            </a:pPr>
            <a:endParaRPr lang="en-US" sz="1400" b="0" dirty="0">
              <a:latin typeface="+mn-lt"/>
            </a:endParaRPr>
          </a:p>
        </p:txBody>
      </p:sp>
      <p:sp>
        <p:nvSpPr>
          <p:cNvPr id="41989" name="Rectangle 2"/>
          <p:cNvSpPr>
            <a:spLocks noGrp="1" noChangeArrowheads="1"/>
          </p:cNvSpPr>
          <p:nvPr>
            <p:ph type="title"/>
          </p:nvPr>
        </p:nvSpPr>
        <p:spPr>
          <a:xfrm>
            <a:off x="762000" y="304800"/>
            <a:ext cx="8610600" cy="623888"/>
          </a:xfrm>
          <a:noFill/>
        </p:spPr>
        <p:txBody>
          <a:bodyPr anchor="ctr">
            <a:normAutofit fontScale="90000"/>
          </a:bodyPr>
          <a:lstStyle/>
          <a:p>
            <a:pPr marL="838200" indent="-838200" algn="ctr" eaLnBrk="1" hangingPunct="1"/>
            <a:r>
              <a:rPr lang="en-US" sz="3600" b="1" smtClean="0">
                <a:latin typeface="Arial" charset="0"/>
              </a:rPr>
              <a:t>PIs – Lopinavir + Ritonavir (LPV/r)</a:t>
            </a:r>
          </a:p>
        </p:txBody>
      </p:sp>
      <p:sp>
        <p:nvSpPr>
          <p:cNvPr id="34" name="Slide Number Placeholder 4"/>
          <p:cNvSpPr>
            <a:spLocks noGrp="1"/>
          </p:cNvSpPr>
          <p:nvPr>
            <p:ph type="sldNum" sz="quarter" idx="11"/>
          </p:nvPr>
        </p:nvSpPr>
        <p:spPr/>
        <p:txBody>
          <a:bodyPr/>
          <a:lstStyle/>
          <a:p>
            <a:pPr>
              <a:defRPr/>
            </a:pPr>
            <a:endParaRPr lang="en-US" dirty="0"/>
          </a:p>
        </p:txBody>
      </p:sp>
      <p:graphicFrame>
        <p:nvGraphicFramePr>
          <p:cNvPr id="299106" name="Group 98"/>
          <p:cNvGraphicFramePr>
            <a:graphicFrameLocks noGrp="1"/>
          </p:cNvGraphicFramePr>
          <p:nvPr/>
        </p:nvGraphicFramePr>
        <p:xfrm>
          <a:off x="228600" y="990600"/>
          <a:ext cx="8610600" cy="1524000"/>
        </p:xfrm>
        <a:graphic>
          <a:graphicData uri="http://schemas.openxmlformats.org/drawingml/2006/table">
            <a:tbl>
              <a:tblPr/>
              <a:tblGrid>
                <a:gridCol w="3810000"/>
                <a:gridCol w="4800600"/>
              </a:tblGrid>
              <a:tr h="3619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Formulations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Adverse Events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72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Tabs: 200/50mg, 100/25mg</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Caps: 133.3mg/33.3mg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Oral solution 80mg/20mg/ml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000" b="0" i="0" u="none" strike="noStrike" cap="none" normalizeH="0" baseline="0" smtClean="0">
                          <a:ln>
                            <a:noFill/>
                          </a:ln>
                          <a:solidFill>
                            <a:schemeClr val="hlink"/>
                          </a:solidFill>
                          <a:effectLst/>
                          <a:latin typeface="Arial" charset="0"/>
                          <a:cs typeface="Arial" charset="0"/>
                        </a:rPr>
                        <a:t>GI Intolerance, taste perversion</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000" b="0" i="0" u="none" strike="noStrike" cap="none" normalizeH="0" baseline="0" smtClean="0">
                          <a:ln>
                            <a:noFill/>
                          </a:ln>
                          <a:solidFill>
                            <a:schemeClr val="hlink"/>
                          </a:solidFill>
                          <a:effectLst/>
                          <a:latin typeface="Arial" charset="0"/>
                          <a:cs typeface="Arial" charset="0"/>
                        </a:rPr>
                        <a:t>Elevated kidney function tests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7934" name="Group 46"/>
          <p:cNvGraphicFramePr>
            <a:graphicFrameLocks noGrp="1"/>
          </p:cNvGraphicFramePr>
          <p:nvPr>
            <p:extLst>
              <p:ext uri="{D42A27DB-BD31-4B8C-83A1-F6EECF244321}">
                <p14:modId xmlns:p14="http://schemas.microsoft.com/office/powerpoint/2010/main" val="2160439115"/>
              </p:ext>
            </p:extLst>
          </p:nvPr>
        </p:nvGraphicFramePr>
        <p:xfrm>
          <a:off x="228600" y="2514600"/>
          <a:ext cx="8610600" cy="3810000"/>
        </p:xfrm>
        <a:graphic>
          <a:graphicData uri="http://schemas.openxmlformats.org/drawingml/2006/table">
            <a:tbl>
              <a:tblPr/>
              <a:tblGrid>
                <a:gridCol w="914400"/>
                <a:gridCol w="7696200"/>
              </a:tblGrid>
              <a:tr h="185911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Dose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000" b="0" i="0" u="none" strike="noStrike" cap="none" normalizeH="0" baseline="0" smtClean="0">
                          <a:ln>
                            <a:noFill/>
                          </a:ln>
                          <a:solidFill>
                            <a:schemeClr val="tx1"/>
                          </a:solidFill>
                          <a:effectLst/>
                          <a:latin typeface="Arial" charset="0"/>
                          <a:cs typeface="Arial" charset="0"/>
                        </a:rPr>
                        <a:t> Dose calculated based on LPV component</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     5 – 7.9kg  16mg/kg/dose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     8 – 9.9kg  14mg/kg/dose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  10 - 13.9kg  12mg/kg/dose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  14 – 39.9kg  10mg/kg/dose</a:t>
                      </a:r>
                      <a:endParaRPr kumimoji="0" lang="en-US" sz="1600" b="0" i="0" u="none" strike="noStrike" cap="none" normalizeH="0" baseline="0" smtClean="0">
                        <a:ln>
                          <a:noFill/>
                        </a:ln>
                        <a:solidFill>
                          <a:schemeClr val="tx2"/>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95072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2000" b="1" i="0" u="none" strike="noStrike" cap="none" normalizeH="0" baseline="0" smtClean="0">
                        <a:ln>
                          <a:noFill/>
                        </a:ln>
                        <a:solidFill>
                          <a:schemeClr val="tx1"/>
                        </a:solidFill>
                        <a:effectLst/>
                        <a:latin typeface="Arial"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endParaRPr kumimoji="0" lang="en-GB" sz="2000" b="0" i="0" u="none" strike="noStrike" cap="none" normalizeH="0" baseline="0" dirty="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7938" name="Group 50"/>
          <p:cNvGraphicFramePr>
            <a:graphicFrameLocks noGrp="1"/>
          </p:cNvGraphicFramePr>
          <p:nvPr>
            <p:extLst>
              <p:ext uri="{D42A27DB-BD31-4B8C-83A1-F6EECF244321}">
                <p14:modId xmlns:p14="http://schemas.microsoft.com/office/powerpoint/2010/main" val="1975675516"/>
              </p:ext>
            </p:extLst>
          </p:nvPr>
        </p:nvGraphicFramePr>
        <p:xfrm>
          <a:off x="304800" y="4495799"/>
          <a:ext cx="8610600" cy="1798336"/>
        </p:xfrm>
        <a:graphic>
          <a:graphicData uri="http://schemas.openxmlformats.org/drawingml/2006/table">
            <a:tbl>
              <a:tblPr/>
              <a:tblGrid>
                <a:gridCol w="914400"/>
                <a:gridCol w="7696200"/>
              </a:tblGrid>
              <a:tr h="17478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Note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000" b="0" i="0" u="none" strike="noStrike" cap="none" normalizeH="0" baseline="0" dirty="0" smtClean="0">
                          <a:ln>
                            <a:noFill/>
                          </a:ln>
                          <a:solidFill>
                            <a:schemeClr val="tx1"/>
                          </a:solidFill>
                          <a:effectLst/>
                          <a:latin typeface="Arial" charset="0"/>
                          <a:cs typeface="Arial" charset="0"/>
                        </a:rPr>
                        <a:t>Syrup has bitter taste.</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000" b="0" i="0" u="none" strike="noStrike" cap="none" normalizeH="0" baseline="0" dirty="0" smtClean="0">
                          <a:ln>
                            <a:noFill/>
                          </a:ln>
                          <a:solidFill>
                            <a:schemeClr val="tx1"/>
                          </a:solidFill>
                          <a:effectLst/>
                          <a:latin typeface="Arial" charset="0"/>
                          <a:cs typeface="Arial" charset="0"/>
                        </a:rPr>
                        <a:t>Oral solution causes burning or stinging sensation on lips. </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000" b="0" i="0" u="none" strike="noStrike" cap="none" normalizeH="0" baseline="0" dirty="0" smtClean="0">
                          <a:ln>
                            <a:noFill/>
                          </a:ln>
                          <a:solidFill>
                            <a:schemeClr val="tx1"/>
                          </a:solidFill>
                          <a:effectLst/>
                          <a:latin typeface="Arial" charset="0"/>
                          <a:cs typeface="Arial" charset="0"/>
                        </a:rPr>
                        <a:t>Refrigerate solution. Stable for 60 days at room temperature (</a:t>
                      </a:r>
                      <a:r>
                        <a:rPr kumimoji="0" lang="en-US" sz="2000" b="0" i="0" u="none" strike="noStrike" cap="none" normalizeH="0" baseline="0" dirty="0" err="1" smtClean="0">
                          <a:ln>
                            <a:noFill/>
                          </a:ln>
                          <a:solidFill>
                            <a:schemeClr val="tx1"/>
                          </a:solidFill>
                          <a:effectLst/>
                          <a:latin typeface="Arial" charset="0"/>
                          <a:cs typeface="Arial" charset="0"/>
                        </a:rPr>
                        <a:t>upto</a:t>
                      </a:r>
                      <a:r>
                        <a:rPr kumimoji="0" lang="en-US" sz="2000" b="0" i="0" u="none" strike="noStrike" cap="none" normalizeH="0" baseline="0" dirty="0" smtClean="0">
                          <a:ln>
                            <a:noFill/>
                          </a:ln>
                          <a:solidFill>
                            <a:schemeClr val="tx1"/>
                          </a:solidFill>
                          <a:effectLst/>
                          <a:latin typeface="Arial" charset="0"/>
                          <a:cs typeface="Arial" charset="0"/>
                        </a:rPr>
                        <a:t> 25°C) if previously refrigerated.</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000" b="0" i="0" u="none" strike="noStrike" cap="none" normalizeH="0" baseline="0" dirty="0" smtClean="0">
                          <a:ln>
                            <a:noFill/>
                          </a:ln>
                          <a:solidFill>
                            <a:schemeClr val="tx1"/>
                          </a:solidFill>
                          <a:effectLst/>
                          <a:latin typeface="Arial" charset="0"/>
                          <a:cs typeface="Arial" charset="0"/>
                        </a:rPr>
                        <a:t>Give with food. Moderate fat meal increases bioavailability.</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6063666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sz="2800" b="1" u="sng" dirty="0" err="1"/>
              <a:t>NB:</a:t>
            </a:r>
            <a:r>
              <a:rPr lang="en-US" sz="2800" dirty="0" err="1"/>
              <a:t>These</a:t>
            </a:r>
            <a:r>
              <a:rPr lang="en-US" sz="2800" dirty="0"/>
              <a:t> routes are used when its not possible to use oral route or when drug is likely to be destroyed by digestive enzymes</a:t>
            </a:r>
          </a:p>
          <a:p>
            <a:pPr marL="109728" indent="0">
              <a:buNone/>
            </a:pPr>
            <a:r>
              <a:rPr lang="en-US" sz="2800" b="1" u="sng" dirty="0"/>
              <a:t>3.Intestines</a:t>
            </a:r>
          </a:p>
          <a:p>
            <a:pPr>
              <a:buFont typeface="Wingdings" pitchFamily="2" charset="2"/>
              <a:buChar char="Ø"/>
            </a:pPr>
            <a:r>
              <a:rPr lang="en-US" sz="2800" dirty="0"/>
              <a:t>Carries for active absorption of </a:t>
            </a:r>
            <a:r>
              <a:rPr lang="en-US" sz="2800" dirty="0" err="1"/>
              <a:t>sodium,potassium,vitamins,simple</a:t>
            </a:r>
            <a:r>
              <a:rPr lang="en-US" sz="2800" dirty="0"/>
              <a:t> </a:t>
            </a:r>
            <a:r>
              <a:rPr lang="en-US" sz="2800" dirty="0" err="1"/>
              <a:t>sugar,thymine,bile</a:t>
            </a:r>
            <a:r>
              <a:rPr lang="en-US" sz="2800" dirty="0"/>
              <a:t> salts are present in the intestines.</a:t>
            </a:r>
          </a:p>
          <a:p>
            <a:pPr>
              <a:buFont typeface="Wingdings" pitchFamily="2" charset="2"/>
              <a:buChar char="Ø"/>
            </a:pPr>
            <a:r>
              <a:rPr lang="en-US" sz="2800" dirty="0"/>
              <a:t>Rate of most drugs is dependent on passive diffusion and is influenced by dissolution and ionization of drug.</a:t>
            </a:r>
          </a:p>
          <a:p>
            <a:endParaRPr lang="en-US" dirty="0"/>
          </a:p>
        </p:txBody>
      </p:sp>
      <p:sp>
        <p:nvSpPr>
          <p:cNvPr id="3" name="Title 2"/>
          <p:cNvSpPr>
            <a:spLocks noGrp="1"/>
          </p:cNvSpPr>
          <p:nvPr>
            <p:ph type="title"/>
          </p:nvPr>
        </p:nvSpPr>
        <p:spPr/>
        <p:txBody>
          <a:bodyPr/>
          <a:lstStyle/>
          <a:p>
            <a:r>
              <a:rPr lang="en-US" smtClean="0"/>
              <a:t>Cont..</a:t>
            </a:r>
            <a:endParaRPr lang="en-US"/>
          </a:p>
        </p:txBody>
      </p:sp>
    </p:spTree>
    <p:extLst>
      <p:ext uri="{BB962C8B-B14F-4D97-AF65-F5344CB8AC3E}">
        <p14:creationId xmlns:p14="http://schemas.microsoft.com/office/powerpoint/2010/main" val="3685612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2"/>
          <p:cNvSpPr>
            <a:spLocks noGrp="1" noChangeArrowheads="1"/>
          </p:cNvSpPr>
          <p:nvPr>
            <p:ph type="title"/>
          </p:nvPr>
        </p:nvSpPr>
        <p:spPr>
          <a:xfrm>
            <a:off x="990600" y="457200"/>
            <a:ext cx="8153400" cy="381000"/>
          </a:xfrm>
        </p:spPr>
        <p:txBody>
          <a:bodyPr>
            <a:normAutofit fontScale="90000"/>
          </a:bodyPr>
          <a:lstStyle/>
          <a:p>
            <a:pPr algn="ctr" eaLnBrk="1" hangingPunct="1"/>
            <a:r>
              <a:rPr lang="en-US" sz="3600" b="1" smtClean="0">
                <a:latin typeface="Arial" charset="0"/>
              </a:rPr>
              <a:t>Lopinavir/Ritonavir (LPV/r)</a:t>
            </a:r>
          </a:p>
        </p:txBody>
      </p:sp>
      <p:graphicFrame>
        <p:nvGraphicFramePr>
          <p:cNvPr id="301085" name="Group 29"/>
          <p:cNvGraphicFramePr>
            <a:graphicFrameLocks noGrp="1"/>
          </p:cNvGraphicFramePr>
          <p:nvPr>
            <p:ph type="tbl" idx="1"/>
          </p:nvPr>
        </p:nvGraphicFramePr>
        <p:xfrm>
          <a:off x="609600" y="1143000"/>
          <a:ext cx="8153400" cy="4915246"/>
        </p:xfrm>
        <a:graphic>
          <a:graphicData uri="http://schemas.openxmlformats.org/drawingml/2006/table">
            <a:tbl>
              <a:tblPr/>
              <a:tblGrid>
                <a:gridCol w="1960563"/>
                <a:gridCol w="6192837"/>
              </a:tblGrid>
              <a:tr h="44603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Elimination</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Hepatic metabolism</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1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Interactions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Very potent inhibitor of P450 enzymes - profound effect on elimination of many drugs. Rifampicin lowers LPV.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69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Tolerability, side effects &amp; toxicity</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Common: Nausea and vomiting, diarrhea, taste perversion. </a:t>
                      </a:r>
                      <a:r>
                        <a:rPr kumimoji="0" lang="en-US" sz="2400" b="0" i="0" u="none" strike="noStrike" cap="none" normalizeH="0" baseline="0" smtClean="0">
                          <a:ln>
                            <a:noFill/>
                          </a:ln>
                          <a:solidFill>
                            <a:schemeClr val="tx1"/>
                          </a:solidFill>
                          <a:effectLst/>
                          <a:latin typeface="Arial" charset="0"/>
                          <a:cs typeface="Arial" charset="0"/>
                        </a:rPr>
                        <a:t>Typical PI class side-effects</a:t>
                      </a:r>
                      <a:r>
                        <a:rPr kumimoji="0" lang="en-US" sz="2200" b="0" i="0" u="none" strike="noStrike" cap="none" normalizeH="0" baseline="0" smtClean="0">
                          <a:ln>
                            <a:noFill/>
                          </a:ln>
                          <a:solidFill>
                            <a:schemeClr val="tx1"/>
                          </a:solidFill>
                          <a:effectLst/>
                          <a:latin typeface="Arial" charset="0"/>
                          <a:cs typeface="Arial" charset="0"/>
                        </a:rPr>
                        <a:t> including cholesterol increases; insulin resistance</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6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Potency</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Extremely high - the most potent ARV</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23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Genetic barrier to resistance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200" b="0" i="0" u="none" strike="noStrike" cap="none" normalizeH="0" baseline="0" smtClean="0">
                          <a:ln>
                            <a:noFill/>
                          </a:ln>
                          <a:solidFill>
                            <a:schemeClr val="tx1"/>
                          </a:solidFill>
                          <a:effectLst/>
                          <a:latin typeface="Arial" charset="0"/>
                          <a:cs typeface="Arial" charset="0"/>
                        </a:rPr>
                        <a:t>Extremely high.  Resistance does not develop when used as first PI.  Resistance only after other PIs have failed and requires 5-10 mutations.</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10" name="Rectangle 12"/>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24" name="Slide Number Placeholder 4"/>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2864346685"/>
      </p:ext>
    </p:extLst>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31" name="Slide Number Placeholder 4"/>
          <p:cNvSpPr>
            <a:spLocks noGrp="1"/>
          </p:cNvSpPr>
          <p:nvPr>
            <p:ph type="sldNum" sz="quarter" idx="12"/>
          </p:nvPr>
        </p:nvSpPr>
        <p:spPr/>
        <p:txBody>
          <a:bodyPr/>
          <a:lstStyle/>
          <a:p>
            <a:pPr>
              <a:defRPr/>
            </a:pPr>
            <a:endParaRPr lang="en-US" dirty="0"/>
          </a:p>
        </p:txBody>
      </p:sp>
      <p:sp>
        <p:nvSpPr>
          <p:cNvPr id="44037" name="Rectangle 4"/>
          <p:cNvSpPr>
            <a:spLocks noGrp="1" noChangeArrowheads="1"/>
          </p:cNvSpPr>
          <p:nvPr>
            <p:ph type="title"/>
          </p:nvPr>
        </p:nvSpPr>
        <p:spPr>
          <a:xfrm>
            <a:off x="533400" y="304800"/>
            <a:ext cx="8229600" cy="533400"/>
          </a:xfrm>
          <a:noFill/>
        </p:spPr>
        <p:txBody>
          <a:bodyPr anchor="ctr">
            <a:normAutofit fontScale="90000"/>
          </a:bodyPr>
          <a:lstStyle/>
          <a:p>
            <a:pPr marL="838200" indent="-838200" algn="ctr" eaLnBrk="1" hangingPunct="1"/>
            <a:r>
              <a:rPr lang="en-US" sz="3600" b="1" smtClean="0">
                <a:latin typeface="Arial" charset="0"/>
              </a:rPr>
              <a:t>PIs – Ritonavir (RTV)</a:t>
            </a:r>
          </a:p>
        </p:txBody>
      </p:sp>
      <p:sp>
        <p:nvSpPr>
          <p:cNvPr id="30" name="Footer Placeholder 3"/>
          <p:cNvSpPr txBox="1">
            <a:spLocks noGrp="1"/>
          </p:cNvSpPr>
          <p:nvPr/>
        </p:nvSpPr>
        <p:spPr bwMode="auto">
          <a:xfrm>
            <a:off x="3657600" y="6243638"/>
            <a:ext cx="2895600" cy="457200"/>
          </a:xfrm>
          <a:prstGeom prst="rect">
            <a:avLst/>
          </a:prstGeom>
          <a:noFill/>
          <a:ln>
            <a:miter lim="800000"/>
            <a:headEnd/>
            <a:tailEnd/>
          </a:ln>
        </p:spPr>
        <p:txBody>
          <a:bodyPr anchor="b"/>
          <a:lstStyle/>
          <a:p>
            <a:pPr algn="ctr">
              <a:defRPr/>
            </a:pPr>
            <a:endParaRPr lang="en-US" sz="1400" b="0" dirty="0">
              <a:latin typeface="+mn-lt"/>
            </a:endParaRPr>
          </a:p>
        </p:txBody>
      </p:sp>
      <p:graphicFrame>
        <p:nvGraphicFramePr>
          <p:cNvPr id="114785" name="Group 97"/>
          <p:cNvGraphicFramePr>
            <a:graphicFrameLocks noGrp="1"/>
          </p:cNvGraphicFramePr>
          <p:nvPr/>
        </p:nvGraphicFramePr>
        <p:xfrm>
          <a:off x="304800" y="1219200"/>
          <a:ext cx="8458200" cy="1524000"/>
        </p:xfrm>
        <a:graphic>
          <a:graphicData uri="http://schemas.openxmlformats.org/drawingml/2006/table">
            <a:tbl>
              <a:tblPr/>
              <a:tblGrid>
                <a:gridCol w="3657600"/>
                <a:gridCol w="4800600"/>
              </a:tblGrid>
              <a:tr h="3048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2"/>
                          </a:solidFill>
                          <a:effectLst/>
                          <a:latin typeface="Arial" charset="0"/>
                          <a:cs typeface="Arial" charset="0"/>
                        </a:rPr>
                        <a:t>Formulations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2"/>
                          </a:solidFill>
                          <a:effectLst/>
                          <a:latin typeface="Arial" charset="0"/>
                          <a:cs typeface="Arial" charset="0"/>
                        </a:rPr>
                        <a:t>Adverse Events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1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Capsules 100mg; Oral solution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80mg/ml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000" b="0" i="0" u="none" strike="noStrike" cap="none" normalizeH="0" baseline="0" smtClean="0">
                          <a:ln>
                            <a:noFill/>
                          </a:ln>
                          <a:solidFill>
                            <a:schemeClr val="tx1"/>
                          </a:solidFill>
                          <a:effectLst/>
                          <a:latin typeface="Arial" charset="0"/>
                          <a:cs typeface="Arial" charset="0"/>
                        </a:rPr>
                        <a:t>GI Intolerance</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000" b="0" i="0" u="none" strike="noStrike" cap="none" normalizeH="0" baseline="0" smtClean="0">
                          <a:ln>
                            <a:noFill/>
                          </a:ln>
                          <a:solidFill>
                            <a:schemeClr val="tx1"/>
                          </a:solidFill>
                          <a:effectLst/>
                          <a:latin typeface="Arial" charset="0"/>
                          <a:cs typeface="Arial" charset="0"/>
                        </a:rPr>
                        <a:t>Taste perversion.</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2000" b="0" i="0" u="none" strike="noStrike" cap="none" normalizeH="0" baseline="0" smtClean="0">
                          <a:ln>
                            <a:noFill/>
                          </a:ln>
                          <a:solidFill>
                            <a:schemeClr val="tx1"/>
                          </a:solidFill>
                          <a:effectLst/>
                          <a:latin typeface="Arial" charset="0"/>
                          <a:cs typeface="Arial" charset="0"/>
                        </a:rPr>
                        <a:t>Elevated kidney function tests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4790" name="Group 102"/>
          <p:cNvGraphicFramePr>
            <a:graphicFrameLocks noGrp="1"/>
          </p:cNvGraphicFramePr>
          <p:nvPr/>
        </p:nvGraphicFramePr>
        <p:xfrm>
          <a:off x="304800" y="2743200"/>
          <a:ext cx="8458200" cy="1600200"/>
        </p:xfrm>
        <a:graphic>
          <a:graphicData uri="http://schemas.openxmlformats.org/drawingml/2006/table">
            <a:tbl>
              <a:tblPr/>
              <a:tblGrid>
                <a:gridCol w="990600"/>
                <a:gridCol w="7467600"/>
              </a:tblGrid>
              <a:tr h="16002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Dose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sng" strike="noStrike" cap="none" normalizeH="0" baseline="0" smtClean="0">
                          <a:ln>
                            <a:noFill/>
                          </a:ln>
                          <a:solidFill>
                            <a:schemeClr val="tx1"/>
                          </a:solidFill>
                          <a:effectLst/>
                          <a:latin typeface="Arial" charset="0"/>
                          <a:cs typeface="Arial" charset="0"/>
                        </a:rPr>
                        <a:t>Over 2 years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400 mg/m</a:t>
                      </a:r>
                      <a:r>
                        <a:rPr kumimoji="0" lang="en-US" sz="2000" b="0" i="0" u="none" strike="noStrike" cap="none" normalizeH="0" baseline="30000" smtClean="0">
                          <a:ln>
                            <a:noFill/>
                          </a:ln>
                          <a:solidFill>
                            <a:schemeClr val="tx1"/>
                          </a:solidFill>
                          <a:effectLst/>
                          <a:latin typeface="Arial" charset="0"/>
                          <a:cs typeface="Arial" charset="0"/>
                        </a:rPr>
                        <a:t>2</a:t>
                      </a:r>
                      <a:r>
                        <a:rPr kumimoji="0" lang="en-US" sz="2000" b="0" i="0" u="none" strike="noStrike" cap="none" normalizeH="0" baseline="0" smtClean="0">
                          <a:ln>
                            <a:noFill/>
                          </a:ln>
                          <a:solidFill>
                            <a:schemeClr val="tx1"/>
                          </a:solidFill>
                          <a:effectLst/>
                          <a:latin typeface="Arial" charset="0"/>
                          <a:cs typeface="Arial" charset="0"/>
                        </a:rPr>
                        <a:t> Q12h - maximum 600 mg Q12h</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(Start at 250mg/m</a:t>
                      </a:r>
                      <a:r>
                        <a:rPr kumimoji="0" lang="en-US" sz="2000" b="0" i="0" u="none" strike="noStrike" cap="none" normalizeH="0" baseline="30000" smtClean="0">
                          <a:ln>
                            <a:noFill/>
                          </a:ln>
                          <a:solidFill>
                            <a:schemeClr val="tx1"/>
                          </a:solidFill>
                          <a:effectLst/>
                          <a:latin typeface="Arial" charset="0"/>
                          <a:cs typeface="Arial" charset="0"/>
                        </a:rPr>
                        <a:t>2</a:t>
                      </a:r>
                      <a:r>
                        <a:rPr kumimoji="0" lang="en-US" sz="2000" b="0" i="0" u="none" strike="noStrike" cap="none" normalizeH="0" baseline="0" smtClean="0">
                          <a:ln>
                            <a:noFill/>
                          </a:ln>
                          <a:solidFill>
                            <a:schemeClr val="tx1"/>
                          </a:solidFill>
                          <a:effectLst/>
                          <a:latin typeface="Arial" charset="0"/>
                          <a:cs typeface="Arial" charset="0"/>
                        </a:rPr>
                        <a:t> and increase by 50mg/m</a:t>
                      </a:r>
                      <a:r>
                        <a:rPr kumimoji="0" lang="en-US" sz="2000" b="0" i="0" u="none" strike="noStrike" cap="none" normalizeH="0" baseline="30000" smtClean="0">
                          <a:ln>
                            <a:noFill/>
                          </a:ln>
                          <a:solidFill>
                            <a:schemeClr val="tx1"/>
                          </a:solidFill>
                          <a:effectLst/>
                          <a:latin typeface="Arial" charset="0"/>
                          <a:cs typeface="Arial" charset="0"/>
                        </a:rPr>
                        <a:t>2 </a:t>
                      </a:r>
                      <a:r>
                        <a:rPr kumimoji="0" lang="en-US" sz="2000" b="0" i="0" u="none" strike="noStrike" cap="none" normalizeH="0" baseline="0" smtClean="0">
                          <a:ln>
                            <a:noFill/>
                          </a:ln>
                          <a:solidFill>
                            <a:schemeClr val="tx1"/>
                          </a:solidFill>
                          <a:effectLst/>
                          <a:latin typeface="Arial" charset="0"/>
                          <a:cs typeface="Arial" charset="0"/>
                        </a:rPr>
                        <a:t>Q12h</a:t>
                      </a:r>
                      <a:r>
                        <a:rPr kumimoji="0" lang="en-US" sz="2000" b="0" i="0" u="none" strike="noStrike" cap="none" normalizeH="0" baseline="30000" smtClean="0">
                          <a:ln>
                            <a:noFill/>
                          </a:ln>
                          <a:solidFill>
                            <a:schemeClr val="tx1"/>
                          </a:solidFill>
                          <a:effectLst/>
                          <a:latin typeface="Arial" charset="0"/>
                          <a:cs typeface="Arial" charset="0"/>
                        </a:rPr>
                        <a:t> </a:t>
                      </a:r>
                      <a:r>
                        <a:rPr kumimoji="0" lang="en-US" sz="2000" b="0" i="0" u="none" strike="noStrike" cap="none" normalizeH="0" baseline="0" smtClean="0">
                          <a:ln>
                            <a:noFill/>
                          </a:ln>
                          <a:solidFill>
                            <a:schemeClr val="tx1"/>
                          </a:solidFill>
                          <a:effectLst/>
                          <a:latin typeface="Arial" charset="0"/>
                          <a:cs typeface="Arial" charset="0"/>
                        </a:rPr>
                        <a:t>at 2-3 day intervals)</a:t>
                      </a:r>
                      <a:endParaRPr kumimoji="0" lang="pt-B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4784" name="Group 96"/>
          <p:cNvGraphicFramePr>
            <a:graphicFrameLocks noGrp="1"/>
          </p:cNvGraphicFramePr>
          <p:nvPr>
            <p:extLst>
              <p:ext uri="{D42A27DB-BD31-4B8C-83A1-F6EECF244321}">
                <p14:modId xmlns:p14="http://schemas.microsoft.com/office/powerpoint/2010/main" val="3741375775"/>
              </p:ext>
            </p:extLst>
          </p:nvPr>
        </p:nvGraphicFramePr>
        <p:xfrm>
          <a:off x="304800" y="4572000"/>
          <a:ext cx="8458200" cy="1828800"/>
        </p:xfrm>
        <a:graphic>
          <a:graphicData uri="http://schemas.openxmlformats.org/drawingml/2006/table">
            <a:tbl>
              <a:tblPr/>
              <a:tblGrid>
                <a:gridCol w="973138"/>
                <a:gridCol w="7485062"/>
              </a:tblGrid>
              <a:tr h="18288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Note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sz="2000" b="0" i="0" u="none" strike="noStrike" cap="none" normalizeH="0" baseline="0" dirty="0" smtClean="0">
                          <a:ln>
                            <a:noFill/>
                          </a:ln>
                          <a:solidFill>
                            <a:schemeClr val="tx1"/>
                          </a:solidFill>
                          <a:effectLst/>
                          <a:latin typeface="Arial" charset="0"/>
                          <a:cs typeface="Arial" charset="0"/>
                        </a:rPr>
                        <a:t>Used as PI booster.</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sz="2000" b="0" i="0" u="none" strike="noStrike" cap="none" normalizeH="0" baseline="0" dirty="0" smtClean="0">
                          <a:ln>
                            <a:noFill/>
                          </a:ln>
                          <a:solidFill>
                            <a:schemeClr val="tx1"/>
                          </a:solidFill>
                          <a:effectLst/>
                          <a:latin typeface="Arial" charset="0"/>
                          <a:cs typeface="Arial" charset="0"/>
                        </a:rPr>
                        <a:t>Do not refrigerate oral solution.</a:t>
                      </a:r>
                    </a:p>
                    <a:p>
                      <a:pPr marL="533400" marR="0" lvl="0" indent="-533400" algn="l" defTabSz="914400" rtl="0" eaLnBrk="1" fontAlgn="base" latinLnBrk="0" hangingPunct="1">
                        <a:lnSpc>
                          <a:spcPct val="100000"/>
                        </a:lnSpc>
                        <a:spcBef>
                          <a:spcPct val="20000"/>
                        </a:spcBef>
                        <a:spcAft>
                          <a:spcPct val="0"/>
                        </a:spcAft>
                        <a:buClr>
                          <a:schemeClr val="folHlink"/>
                        </a:buClr>
                        <a:buSzPct val="60000"/>
                        <a:buFont typeface="Wingdings" pitchFamily="2" charset="2"/>
                        <a:buAutoNum type="arabicPeriod"/>
                        <a:tabLst/>
                      </a:pPr>
                      <a:r>
                        <a:rPr kumimoji="0" lang="en-US" sz="2000" b="0" i="0" u="none" strike="noStrike" cap="none" normalizeH="0" baseline="0" dirty="0" smtClean="0">
                          <a:ln>
                            <a:noFill/>
                          </a:ln>
                          <a:solidFill>
                            <a:schemeClr val="tx1"/>
                          </a:solidFill>
                          <a:effectLst/>
                          <a:latin typeface="Arial" charset="0"/>
                          <a:cs typeface="Arial" charset="0"/>
                        </a:rPr>
                        <a:t>Oral solution contains alcohol 12%. This causes burning or stinging sensation on lips. Do not let medication touch lips during administration.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0205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Grp="1" noChangeAspect="1"/>
          </p:cNvGraphicFramePr>
          <p:nvPr>
            <p:ph idx="1"/>
            <p:extLst>
              <p:ext uri="{D42A27DB-BD31-4B8C-83A1-F6EECF244321}">
                <p14:modId xmlns:p14="http://schemas.microsoft.com/office/powerpoint/2010/main" val="1787983674"/>
              </p:ext>
            </p:extLst>
          </p:nvPr>
        </p:nvGraphicFramePr>
        <p:xfrm>
          <a:off x="276225" y="1143000"/>
          <a:ext cx="7834313" cy="5100638"/>
        </p:xfrm>
        <a:graphic>
          <a:graphicData uri="http://schemas.openxmlformats.org/presentationml/2006/ole">
            <mc:AlternateContent xmlns:mc="http://schemas.openxmlformats.org/markup-compatibility/2006">
              <mc:Choice xmlns:v="urn:schemas-microsoft-com:vml" Requires="v">
                <p:oleObj spid="_x0000_s2972" name="Document" r:id="rId4" imgW="3599103" imgH="2343512" progId="Word.Document.8">
                  <p:embed/>
                </p:oleObj>
              </mc:Choice>
              <mc:Fallback>
                <p:oleObj name="Document" r:id="rId4" imgW="3599103" imgH="234351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5" y="1143000"/>
                        <a:ext cx="7834313" cy="5100638"/>
                      </a:xfrm>
                      <a:prstGeom prst="rect">
                        <a:avLst/>
                      </a:prstGeom>
                      <a:noFill/>
                      <a:ln>
                        <a:noFill/>
                      </a:ln>
                      <a:effectLst/>
                      <a:extLst/>
                    </p:spPr>
                  </p:pic>
                </p:oleObj>
              </mc:Fallback>
            </mc:AlternateContent>
          </a:graphicData>
        </a:graphic>
      </p:graphicFrame>
      <p:sp>
        <p:nvSpPr>
          <p:cNvPr id="2051"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5" name="Slide Number Placeholder 4"/>
          <p:cNvSpPr>
            <a:spLocks noGrp="1"/>
          </p:cNvSpPr>
          <p:nvPr>
            <p:ph type="sldNum" sz="quarter" idx="12"/>
          </p:nvPr>
        </p:nvSpPr>
        <p:spPr/>
        <p:txBody>
          <a:bodyPr/>
          <a:lstStyle/>
          <a:p>
            <a:pPr>
              <a:defRPr/>
            </a:pPr>
            <a:endParaRPr lang="en-US" dirty="0"/>
          </a:p>
        </p:txBody>
      </p:sp>
      <p:sp>
        <p:nvSpPr>
          <p:cNvPr id="2054" name="Rectangle 2"/>
          <p:cNvSpPr>
            <a:spLocks noGrp="1" noChangeArrowheads="1"/>
          </p:cNvSpPr>
          <p:nvPr>
            <p:ph type="title"/>
          </p:nvPr>
        </p:nvSpPr>
        <p:spPr>
          <a:xfrm>
            <a:off x="1066800" y="0"/>
            <a:ext cx="8077200" cy="852488"/>
          </a:xfrm>
        </p:spPr>
        <p:txBody>
          <a:bodyPr/>
          <a:lstStyle/>
          <a:p>
            <a:pPr algn="ctr" eaLnBrk="1" hangingPunct="1"/>
            <a:r>
              <a:rPr lang="en-US" sz="4000" b="1" smtClean="0">
                <a:latin typeface="Arial Narrow" pitchFamily="34" charset="0"/>
              </a:rPr>
              <a:t>ARV DRUG – Rifampicin Interactions</a:t>
            </a:r>
          </a:p>
        </p:txBody>
      </p:sp>
      <p:sp>
        <p:nvSpPr>
          <p:cNvPr id="4" name="Footer Placeholder 3"/>
          <p:cNvSpPr txBox="1">
            <a:spLocks noGrp="1"/>
          </p:cNvSpPr>
          <p:nvPr/>
        </p:nvSpPr>
        <p:spPr bwMode="auto">
          <a:xfrm>
            <a:off x="3657600" y="6243638"/>
            <a:ext cx="2895600" cy="457200"/>
          </a:xfrm>
          <a:prstGeom prst="rect">
            <a:avLst/>
          </a:prstGeom>
          <a:noFill/>
          <a:ln>
            <a:miter lim="800000"/>
            <a:headEnd/>
            <a:tailEnd/>
          </a:ln>
        </p:spPr>
        <p:txBody>
          <a:bodyPr anchor="b"/>
          <a:lstStyle/>
          <a:p>
            <a:pPr algn="ctr">
              <a:defRPr/>
            </a:pPr>
            <a:endParaRPr lang="en-US" sz="1400" b="0" dirty="0">
              <a:latin typeface="+mn-lt"/>
            </a:endParaRPr>
          </a:p>
        </p:txBody>
      </p:sp>
    </p:spTree>
    <p:extLst>
      <p:ext uri="{BB962C8B-B14F-4D97-AF65-F5344CB8AC3E}">
        <p14:creationId xmlns:p14="http://schemas.microsoft.com/office/powerpoint/2010/main" val="1853755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8"/>
          <p:cNvSpPr>
            <a:spLocks noGrp="1" noChangeArrowheads="1"/>
          </p:cNvSpPr>
          <p:nvPr>
            <p:ph idx="1"/>
          </p:nvPr>
        </p:nvSpPr>
        <p:spPr>
          <a:xfrm>
            <a:off x="457200" y="1600200"/>
            <a:ext cx="3592513" cy="2349500"/>
          </a:xfrm>
          <a:noFill/>
        </p:spPr>
        <p:txBody>
          <a:bodyPr/>
          <a:lstStyle/>
          <a:p>
            <a:pPr eaLnBrk="1" hangingPunct="1">
              <a:lnSpc>
                <a:spcPct val="90000"/>
              </a:lnSpc>
            </a:pPr>
            <a:r>
              <a:rPr lang="en-US" sz="2400" smtClean="0">
                <a:latin typeface="Arial" charset="0"/>
              </a:rPr>
              <a:t>Lactic acidosis</a:t>
            </a:r>
          </a:p>
          <a:p>
            <a:pPr eaLnBrk="1" hangingPunct="1">
              <a:lnSpc>
                <a:spcPct val="90000"/>
              </a:lnSpc>
            </a:pPr>
            <a:r>
              <a:rPr lang="en-US" sz="2400" smtClean="0">
                <a:latin typeface="Arial" charset="0"/>
              </a:rPr>
              <a:t>Pancreatitis</a:t>
            </a:r>
          </a:p>
          <a:p>
            <a:pPr eaLnBrk="1" hangingPunct="1">
              <a:lnSpc>
                <a:spcPct val="90000"/>
              </a:lnSpc>
            </a:pPr>
            <a:r>
              <a:rPr lang="en-US" sz="2400" smtClean="0">
                <a:latin typeface="Arial" charset="0"/>
              </a:rPr>
              <a:t>Peripheral neuropathy</a:t>
            </a:r>
          </a:p>
          <a:p>
            <a:pPr eaLnBrk="1" hangingPunct="1">
              <a:lnSpc>
                <a:spcPct val="90000"/>
              </a:lnSpc>
            </a:pPr>
            <a:r>
              <a:rPr lang="en-US" sz="2400" smtClean="0">
                <a:latin typeface="Arial" charset="0"/>
              </a:rPr>
              <a:t>Muscular weakness</a:t>
            </a:r>
          </a:p>
        </p:txBody>
      </p:sp>
      <p:sp>
        <p:nvSpPr>
          <p:cNvPr id="48130"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11" name="Slide Number Placeholder 4"/>
          <p:cNvSpPr>
            <a:spLocks noGrp="1"/>
          </p:cNvSpPr>
          <p:nvPr>
            <p:ph type="sldNum" sz="quarter" idx="12"/>
          </p:nvPr>
        </p:nvSpPr>
        <p:spPr/>
        <p:txBody>
          <a:bodyPr/>
          <a:lstStyle/>
          <a:p>
            <a:pPr>
              <a:defRPr/>
            </a:pPr>
            <a:endParaRPr lang="en-US" dirty="0"/>
          </a:p>
        </p:txBody>
      </p:sp>
      <p:sp>
        <p:nvSpPr>
          <p:cNvPr id="48133" name="Rectangle 7"/>
          <p:cNvSpPr>
            <a:spLocks noGrp="1" noChangeArrowheads="1"/>
          </p:cNvSpPr>
          <p:nvPr>
            <p:ph type="title"/>
          </p:nvPr>
        </p:nvSpPr>
        <p:spPr>
          <a:xfrm>
            <a:off x="762000" y="228600"/>
            <a:ext cx="8002588" cy="914400"/>
          </a:xfrm>
          <a:noFill/>
        </p:spPr>
        <p:txBody>
          <a:bodyPr anchor="ctr"/>
          <a:lstStyle/>
          <a:p>
            <a:pPr algn="ctr" eaLnBrk="1" hangingPunct="1"/>
            <a:r>
              <a:rPr lang="en-US" sz="4000" b="1" smtClean="0">
                <a:latin typeface="Arial" charset="0"/>
              </a:rPr>
              <a:t>Common ARV Adverse Events</a:t>
            </a:r>
          </a:p>
        </p:txBody>
      </p:sp>
      <p:sp>
        <p:nvSpPr>
          <p:cNvPr id="10" name="Footer Placeholder 3"/>
          <p:cNvSpPr txBox="1">
            <a:spLocks noGrp="1"/>
          </p:cNvSpPr>
          <p:nvPr/>
        </p:nvSpPr>
        <p:spPr bwMode="auto">
          <a:xfrm>
            <a:off x="3657600" y="6243638"/>
            <a:ext cx="2895600" cy="457200"/>
          </a:xfrm>
          <a:prstGeom prst="rect">
            <a:avLst/>
          </a:prstGeom>
          <a:noFill/>
          <a:ln>
            <a:miter lim="800000"/>
            <a:headEnd/>
            <a:tailEnd/>
          </a:ln>
        </p:spPr>
        <p:txBody>
          <a:bodyPr anchor="b"/>
          <a:lstStyle/>
          <a:p>
            <a:pPr algn="ctr">
              <a:defRPr/>
            </a:pPr>
            <a:endParaRPr lang="en-US" sz="1400" b="0" dirty="0">
              <a:latin typeface="+mn-lt"/>
            </a:endParaRPr>
          </a:p>
        </p:txBody>
      </p:sp>
      <p:sp>
        <p:nvSpPr>
          <p:cNvPr id="48135" name="Rectangle 9"/>
          <p:cNvSpPr>
            <a:spLocks noChangeArrowheads="1"/>
          </p:cNvSpPr>
          <p:nvPr/>
        </p:nvSpPr>
        <p:spPr bwMode="auto">
          <a:xfrm>
            <a:off x="457200" y="4267200"/>
            <a:ext cx="2971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Clr>
                <a:schemeClr val="folHlink"/>
              </a:buClr>
              <a:buSzPct val="60000"/>
              <a:buFont typeface="Wingdings" pitchFamily="2" charset="2"/>
              <a:buChar char="n"/>
            </a:pPr>
            <a:r>
              <a:rPr lang="en-US" sz="2400" b="0">
                <a:latin typeface="Tahoma" pitchFamily="34" charset="0"/>
              </a:rPr>
              <a:t>Rash </a:t>
            </a:r>
          </a:p>
          <a:p>
            <a:pPr marL="342900" indent="-342900">
              <a:lnSpc>
                <a:spcPct val="80000"/>
              </a:lnSpc>
              <a:spcBef>
                <a:spcPct val="20000"/>
              </a:spcBef>
              <a:buClr>
                <a:schemeClr val="folHlink"/>
              </a:buClr>
              <a:buSzPct val="60000"/>
              <a:buFont typeface="Wingdings" pitchFamily="2" charset="2"/>
              <a:buChar char="n"/>
            </a:pPr>
            <a:r>
              <a:rPr lang="en-US" sz="2400" b="0">
                <a:latin typeface="Tahoma" pitchFamily="34" charset="0"/>
              </a:rPr>
              <a:t>Fever</a:t>
            </a:r>
          </a:p>
          <a:p>
            <a:pPr marL="342900" indent="-342900">
              <a:lnSpc>
                <a:spcPct val="80000"/>
              </a:lnSpc>
              <a:spcBef>
                <a:spcPct val="20000"/>
              </a:spcBef>
              <a:buClr>
                <a:schemeClr val="folHlink"/>
              </a:buClr>
              <a:buSzPct val="60000"/>
              <a:buFont typeface="Wingdings" pitchFamily="2" charset="2"/>
              <a:buChar char="n"/>
            </a:pPr>
            <a:r>
              <a:rPr lang="en-US" sz="2400" b="0">
                <a:latin typeface="Tahoma" pitchFamily="34" charset="0"/>
              </a:rPr>
              <a:t>Nausea</a:t>
            </a:r>
          </a:p>
          <a:p>
            <a:pPr marL="342900" indent="-342900">
              <a:lnSpc>
                <a:spcPct val="80000"/>
              </a:lnSpc>
              <a:spcBef>
                <a:spcPct val="20000"/>
              </a:spcBef>
              <a:buClr>
                <a:schemeClr val="folHlink"/>
              </a:buClr>
              <a:buSzPct val="60000"/>
              <a:buFont typeface="Wingdings" pitchFamily="2" charset="2"/>
              <a:buChar char="n"/>
            </a:pPr>
            <a:r>
              <a:rPr lang="en-US" sz="2400" b="0">
                <a:latin typeface="Tahoma" pitchFamily="34" charset="0"/>
              </a:rPr>
              <a:t>Diarrhea</a:t>
            </a:r>
          </a:p>
          <a:p>
            <a:pPr marL="342900" indent="-342900">
              <a:lnSpc>
                <a:spcPct val="80000"/>
              </a:lnSpc>
              <a:spcBef>
                <a:spcPct val="20000"/>
              </a:spcBef>
              <a:buClr>
                <a:schemeClr val="folHlink"/>
              </a:buClr>
              <a:buSzPct val="60000"/>
              <a:buFont typeface="Wingdings" pitchFamily="2" charset="2"/>
              <a:buChar char="n"/>
            </a:pPr>
            <a:r>
              <a:rPr lang="en-US" sz="2400" b="0">
                <a:latin typeface="Tahoma" pitchFamily="34" charset="0"/>
              </a:rPr>
              <a:t>Hepatoxicity </a:t>
            </a:r>
          </a:p>
        </p:txBody>
      </p:sp>
      <p:sp>
        <p:nvSpPr>
          <p:cNvPr id="48136" name="Rectangle 10"/>
          <p:cNvSpPr>
            <a:spLocks noChangeArrowheads="1"/>
          </p:cNvSpPr>
          <p:nvPr/>
        </p:nvSpPr>
        <p:spPr bwMode="auto">
          <a:xfrm>
            <a:off x="4267200" y="1600200"/>
            <a:ext cx="35798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Clr>
                <a:schemeClr val="folHlink"/>
              </a:buClr>
              <a:buSzPct val="60000"/>
              <a:buFont typeface="Wingdings" pitchFamily="2" charset="2"/>
              <a:buChar char="n"/>
            </a:pPr>
            <a:r>
              <a:rPr lang="en-US" sz="2400" b="0"/>
              <a:t>Lipodystrophy</a:t>
            </a:r>
          </a:p>
          <a:p>
            <a:pPr marL="342900" indent="-342900">
              <a:lnSpc>
                <a:spcPct val="80000"/>
              </a:lnSpc>
              <a:spcBef>
                <a:spcPct val="20000"/>
              </a:spcBef>
              <a:buClr>
                <a:schemeClr val="folHlink"/>
              </a:buClr>
              <a:buSzPct val="60000"/>
              <a:buFont typeface="Wingdings" pitchFamily="2" charset="2"/>
              <a:buChar char="n"/>
            </a:pPr>
            <a:r>
              <a:rPr lang="en-US" sz="2400" b="0"/>
              <a:t>GI Intolerance</a:t>
            </a:r>
          </a:p>
          <a:p>
            <a:pPr marL="342900" indent="-342900">
              <a:lnSpc>
                <a:spcPct val="80000"/>
              </a:lnSpc>
              <a:spcBef>
                <a:spcPct val="20000"/>
              </a:spcBef>
              <a:buClr>
                <a:schemeClr val="folHlink"/>
              </a:buClr>
              <a:buSzPct val="60000"/>
              <a:buFont typeface="Wingdings" pitchFamily="2" charset="2"/>
              <a:buChar char="n"/>
            </a:pPr>
            <a:r>
              <a:rPr lang="en-US" sz="2400" b="0"/>
              <a:t>Hyperglycaemia</a:t>
            </a:r>
          </a:p>
          <a:p>
            <a:pPr marL="342900" indent="-342900">
              <a:lnSpc>
                <a:spcPct val="80000"/>
              </a:lnSpc>
              <a:spcBef>
                <a:spcPct val="20000"/>
              </a:spcBef>
              <a:buClr>
                <a:schemeClr val="folHlink"/>
              </a:buClr>
              <a:buSzPct val="60000"/>
              <a:buFont typeface="Wingdings" pitchFamily="2" charset="2"/>
              <a:buChar char="n"/>
            </a:pPr>
            <a:r>
              <a:rPr lang="en-US" sz="2400" b="0"/>
              <a:t>Lipid abnomalities</a:t>
            </a:r>
          </a:p>
          <a:p>
            <a:pPr marL="342900" indent="-342900">
              <a:lnSpc>
                <a:spcPct val="80000"/>
              </a:lnSpc>
              <a:spcBef>
                <a:spcPct val="20000"/>
              </a:spcBef>
              <a:buClr>
                <a:schemeClr val="folHlink"/>
              </a:buClr>
              <a:buSzPct val="60000"/>
              <a:buFont typeface="Wingdings" pitchFamily="2" charset="2"/>
              <a:buChar char="n"/>
            </a:pPr>
            <a:endParaRPr lang="en-US" sz="2400" b="0"/>
          </a:p>
          <a:p>
            <a:pPr marL="342900" indent="-342900">
              <a:lnSpc>
                <a:spcPct val="80000"/>
              </a:lnSpc>
              <a:spcBef>
                <a:spcPct val="20000"/>
              </a:spcBef>
              <a:buClr>
                <a:schemeClr val="folHlink"/>
              </a:buClr>
              <a:buSzPct val="60000"/>
              <a:buFont typeface="Wingdings" pitchFamily="2" charset="2"/>
              <a:buChar char="n"/>
            </a:pPr>
            <a:endParaRPr lang="en-US" sz="2400" b="0"/>
          </a:p>
          <a:p>
            <a:pPr marL="342900" indent="-342900">
              <a:lnSpc>
                <a:spcPct val="80000"/>
              </a:lnSpc>
              <a:spcBef>
                <a:spcPct val="20000"/>
              </a:spcBef>
              <a:buClr>
                <a:schemeClr val="folHlink"/>
              </a:buClr>
              <a:buSzPct val="60000"/>
              <a:buFont typeface="Wingdings" pitchFamily="2" charset="2"/>
              <a:buChar char="n"/>
            </a:pPr>
            <a:endParaRPr lang="en-US" sz="2400" b="0"/>
          </a:p>
        </p:txBody>
      </p:sp>
      <p:sp>
        <p:nvSpPr>
          <p:cNvPr id="48137" name="Text Box 11"/>
          <p:cNvSpPr txBox="1">
            <a:spLocks noChangeArrowheads="1"/>
          </p:cNvSpPr>
          <p:nvPr/>
        </p:nvSpPr>
        <p:spPr bwMode="auto">
          <a:xfrm>
            <a:off x="738188" y="1225550"/>
            <a:ext cx="1065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r>
              <a:rPr lang="en-US" sz="2400"/>
              <a:t>NRTIs</a:t>
            </a:r>
          </a:p>
        </p:txBody>
      </p:sp>
      <p:sp>
        <p:nvSpPr>
          <p:cNvPr id="48138" name="Text Box 12"/>
          <p:cNvSpPr txBox="1">
            <a:spLocks noChangeArrowheads="1"/>
          </p:cNvSpPr>
          <p:nvPr/>
        </p:nvSpPr>
        <p:spPr bwMode="auto">
          <a:xfrm>
            <a:off x="552450" y="3810000"/>
            <a:ext cx="1366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r>
              <a:rPr lang="en-US" sz="2400" u="sng">
                <a:latin typeface="Tahoma" pitchFamily="34" charset="0"/>
              </a:rPr>
              <a:t>NNRTIs</a:t>
            </a:r>
          </a:p>
        </p:txBody>
      </p:sp>
      <p:sp>
        <p:nvSpPr>
          <p:cNvPr id="48139" name="Text Box 13"/>
          <p:cNvSpPr txBox="1">
            <a:spLocks noChangeArrowheads="1"/>
          </p:cNvSpPr>
          <p:nvPr/>
        </p:nvSpPr>
        <p:spPr bwMode="auto">
          <a:xfrm>
            <a:off x="4462463" y="122555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r>
              <a:rPr lang="en-US" sz="2400"/>
              <a:t>PIs</a:t>
            </a:r>
          </a:p>
        </p:txBody>
      </p:sp>
      <p:sp>
        <p:nvSpPr>
          <p:cNvPr id="48140" name="Line 21"/>
          <p:cNvSpPr>
            <a:spLocks noChangeShapeType="1"/>
          </p:cNvSpPr>
          <p:nvPr/>
        </p:nvSpPr>
        <p:spPr bwMode="auto">
          <a:xfrm>
            <a:off x="457200" y="16002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68047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6" name="Slide Number Placeholder 4"/>
          <p:cNvSpPr>
            <a:spLocks noGrp="1"/>
          </p:cNvSpPr>
          <p:nvPr>
            <p:ph type="sldNum" sz="quarter" idx="12"/>
          </p:nvPr>
        </p:nvSpPr>
        <p:spPr/>
        <p:txBody>
          <a:bodyPr/>
          <a:lstStyle/>
          <a:p>
            <a:pPr>
              <a:defRPr/>
            </a:pPr>
            <a:endParaRPr lang="en-US" dirty="0"/>
          </a:p>
        </p:txBody>
      </p:sp>
      <p:sp>
        <p:nvSpPr>
          <p:cNvPr id="49157" name="Rectangle 2"/>
          <p:cNvSpPr>
            <a:spLocks noGrp="1" noChangeArrowheads="1"/>
          </p:cNvSpPr>
          <p:nvPr>
            <p:ph type="title"/>
          </p:nvPr>
        </p:nvSpPr>
        <p:spPr/>
        <p:txBody>
          <a:bodyPr/>
          <a:lstStyle/>
          <a:p>
            <a:pPr algn="ctr" eaLnBrk="1" hangingPunct="1"/>
            <a:r>
              <a:rPr lang="en-US" sz="4000" b="1" smtClean="0">
                <a:latin typeface="Arial" charset="0"/>
              </a:rPr>
              <a:t>Common ARV Adverse Events</a:t>
            </a:r>
          </a:p>
        </p:txBody>
      </p:sp>
      <p:sp>
        <p:nvSpPr>
          <p:cNvPr id="5" name="Footer Placeholder 3"/>
          <p:cNvSpPr txBox="1">
            <a:spLocks noGrp="1"/>
          </p:cNvSpPr>
          <p:nvPr/>
        </p:nvSpPr>
        <p:spPr bwMode="auto">
          <a:xfrm>
            <a:off x="3657600" y="6243638"/>
            <a:ext cx="2895600" cy="457200"/>
          </a:xfrm>
          <a:prstGeom prst="rect">
            <a:avLst/>
          </a:prstGeom>
          <a:noFill/>
          <a:ln>
            <a:miter lim="800000"/>
            <a:headEnd/>
            <a:tailEnd/>
          </a:ln>
        </p:spPr>
        <p:txBody>
          <a:bodyPr anchor="b"/>
          <a:lstStyle/>
          <a:p>
            <a:pPr algn="ctr">
              <a:defRPr/>
            </a:pPr>
            <a:endParaRPr lang="en-US" sz="1400" b="0" dirty="0">
              <a:latin typeface="+mn-lt"/>
            </a:endParaRPr>
          </a:p>
        </p:txBody>
      </p:sp>
      <p:sp>
        <p:nvSpPr>
          <p:cNvPr id="49158" name="Text Box 4"/>
          <p:cNvSpPr txBox="1">
            <a:spLocks noChangeArrowheads="1"/>
          </p:cNvSpPr>
          <p:nvPr/>
        </p:nvSpPr>
        <p:spPr bwMode="auto">
          <a:xfrm>
            <a:off x="609600" y="12192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r>
              <a:rPr lang="en-US" sz="2400" u="sng"/>
              <a:t>Common Adverse Events</a:t>
            </a:r>
          </a:p>
        </p:txBody>
      </p:sp>
      <p:sp>
        <p:nvSpPr>
          <p:cNvPr id="49159" name="Rectangle 7"/>
          <p:cNvSpPr>
            <a:spLocks noChangeArrowheads="1"/>
          </p:cNvSpPr>
          <p:nvPr/>
        </p:nvSpPr>
        <p:spPr bwMode="auto">
          <a:xfrm>
            <a:off x="685800" y="1828800"/>
            <a:ext cx="6477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Clr>
                <a:schemeClr val="folHlink"/>
              </a:buClr>
              <a:buSzPct val="60000"/>
              <a:buFont typeface="Wingdings" pitchFamily="2" charset="2"/>
              <a:buChar char="n"/>
            </a:pPr>
            <a:r>
              <a:rPr lang="en-US" sz="2400" b="0"/>
              <a:t>Lactic acidosis - NRTIs</a:t>
            </a:r>
          </a:p>
          <a:p>
            <a:pPr marL="342900" indent="-342900">
              <a:lnSpc>
                <a:spcPct val="80000"/>
              </a:lnSpc>
              <a:spcBef>
                <a:spcPct val="20000"/>
              </a:spcBef>
              <a:buClr>
                <a:schemeClr val="folHlink"/>
              </a:buClr>
              <a:buSzPct val="60000"/>
              <a:buFont typeface="Wingdings" pitchFamily="2" charset="2"/>
              <a:buChar char="n"/>
            </a:pPr>
            <a:r>
              <a:rPr lang="en-US" sz="2400" b="0"/>
              <a:t>Peripheral Neuropathy – d4T,ddI</a:t>
            </a:r>
          </a:p>
          <a:p>
            <a:pPr marL="342900" indent="-342900">
              <a:lnSpc>
                <a:spcPct val="80000"/>
              </a:lnSpc>
              <a:spcBef>
                <a:spcPct val="20000"/>
              </a:spcBef>
              <a:buClr>
                <a:schemeClr val="folHlink"/>
              </a:buClr>
              <a:buSzPct val="60000"/>
              <a:buFont typeface="Wingdings" pitchFamily="2" charset="2"/>
              <a:buChar char="n"/>
            </a:pPr>
            <a:r>
              <a:rPr lang="en-US" sz="2400" b="0"/>
              <a:t>Hematoxicity - ZDV</a:t>
            </a:r>
          </a:p>
          <a:p>
            <a:pPr marL="342900" indent="-342900">
              <a:lnSpc>
                <a:spcPct val="80000"/>
              </a:lnSpc>
              <a:spcBef>
                <a:spcPct val="20000"/>
              </a:spcBef>
              <a:buClr>
                <a:schemeClr val="folHlink"/>
              </a:buClr>
              <a:buSzPct val="60000"/>
              <a:buFont typeface="Wingdings" pitchFamily="2" charset="2"/>
              <a:buChar char="n"/>
            </a:pPr>
            <a:r>
              <a:rPr lang="en-US" sz="2400" b="0"/>
              <a:t>Hepatoxicity - NVP</a:t>
            </a:r>
          </a:p>
          <a:p>
            <a:pPr marL="342900" indent="-342900">
              <a:lnSpc>
                <a:spcPct val="80000"/>
              </a:lnSpc>
              <a:spcBef>
                <a:spcPct val="20000"/>
              </a:spcBef>
              <a:buClr>
                <a:schemeClr val="folHlink"/>
              </a:buClr>
              <a:buSzPct val="60000"/>
              <a:buFont typeface="Wingdings" pitchFamily="2" charset="2"/>
              <a:buChar char="n"/>
            </a:pPr>
            <a:r>
              <a:rPr lang="en-US" sz="2400" b="0"/>
              <a:t>Diarrhea – NFV</a:t>
            </a:r>
          </a:p>
          <a:p>
            <a:pPr marL="342900" indent="-342900">
              <a:lnSpc>
                <a:spcPct val="80000"/>
              </a:lnSpc>
              <a:spcBef>
                <a:spcPct val="20000"/>
              </a:spcBef>
              <a:buClr>
                <a:schemeClr val="folHlink"/>
              </a:buClr>
              <a:buSzPct val="60000"/>
              <a:buFont typeface="Wingdings" pitchFamily="2" charset="2"/>
              <a:buChar char="n"/>
            </a:pPr>
            <a:r>
              <a:rPr lang="en-US" sz="2400" b="0"/>
              <a:t>Skin rash – NVP</a:t>
            </a:r>
          </a:p>
          <a:p>
            <a:pPr marL="342900" indent="-342900">
              <a:lnSpc>
                <a:spcPct val="80000"/>
              </a:lnSpc>
              <a:spcBef>
                <a:spcPct val="20000"/>
              </a:spcBef>
              <a:buClr>
                <a:schemeClr val="folHlink"/>
              </a:buClr>
              <a:buSzPct val="60000"/>
              <a:buFont typeface="Wingdings" pitchFamily="2" charset="2"/>
              <a:buChar char="n"/>
            </a:pPr>
            <a:r>
              <a:rPr lang="en-US" sz="2400" b="0"/>
              <a:t>Lipodystrophy – PIs</a:t>
            </a:r>
          </a:p>
          <a:p>
            <a:pPr marL="342900" indent="-342900">
              <a:lnSpc>
                <a:spcPct val="80000"/>
              </a:lnSpc>
              <a:spcBef>
                <a:spcPct val="20000"/>
              </a:spcBef>
              <a:buClr>
                <a:schemeClr val="folHlink"/>
              </a:buClr>
              <a:buSzPct val="60000"/>
              <a:buFont typeface="Wingdings" pitchFamily="2" charset="2"/>
              <a:buChar char="n"/>
            </a:pPr>
            <a:r>
              <a:rPr lang="en-US" sz="2400" b="0"/>
              <a:t>CNS disturbance - EFV</a:t>
            </a:r>
            <a:endParaRPr lang="en-US" sz="2400" b="0">
              <a:solidFill>
                <a:schemeClr val="hlink"/>
              </a:solidFill>
            </a:endParaRPr>
          </a:p>
          <a:p>
            <a:pPr marL="342900" indent="-342900">
              <a:lnSpc>
                <a:spcPct val="80000"/>
              </a:lnSpc>
              <a:spcBef>
                <a:spcPct val="20000"/>
              </a:spcBef>
              <a:buClr>
                <a:schemeClr val="folHlink"/>
              </a:buClr>
              <a:buSzPct val="60000"/>
              <a:buFont typeface="Wingdings" pitchFamily="2" charset="2"/>
              <a:buNone/>
            </a:pPr>
            <a:endParaRPr lang="en-US" sz="2400" b="0"/>
          </a:p>
        </p:txBody>
      </p:sp>
    </p:spTree>
    <p:extLst>
      <p:ext uri="{BB962C8B-B14F-4D97-AF65-F5344CB8AC3E}">
        <p14:creationId xmlns:p14="http://schemas.microsoft.com/office/powerpoint/2010/main" val="3931011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Rectangle 3"/>
          <p:cNvSpPr>
            <a:spLocks noGrp="1" noChangeArrowheads="1"/>
          </p:cNvSpPr>
          <p:nvPr>
            <p:ph idx="1"/>
          </p:nvPr>
        </p:nvSpPr>
        <p:spPr>
          <a:xfrm>
            <a:off x="609600" y="1219200"/>
            <a:ext cx="4114800" cy="5105400"/>
          </a:xfrm>
        </p:spPr>
        <p:txBody>
          <a:bodyPr/>
          <a:lstStyle/>
          <a:p>
            <a:pPr eaLnBrk="1" hangingPunct="1">
              <a:buFont typeface="Wingdings" pitchFamily="2" charset="2"/>
              <a:buNone/>
            </a:pPr>
            <a:r>
              <a:rPr lang="en-US" sz="2400" smtClean="0">
                <a:latin typeface="Arial" charset="0"/>
              </a:rPr>
              <a:t>Bone Marrow depression</a:t>
            </a:r>
          </a:p>
          <a:p>
            <a:pPr eaLnBrk="1" hangingPunct="1"/>
            <a:r>
              <a:rPr lang="en-US" sz="2400" smtClean="0">
                <a:latin typeface="Arial" charset="0"/>
              </a:rPr>
              <a:t>AZT</a:t>
            </a:r>
          </a:p>
          <a:p>
            <a:pPr eaLnBrk="1" hangingPunct="1"/>
            <a:r>
              <a:rPr lang="en-US" sz="2400" smtClean="0">
                <a:latin typeface="Arial" charset="0"/>
              </a:rPr>
              <a:t>Ganciclovir</a:t>
            </a:r>
          </a:p>
          <a:p>
            <a:pPr eaLnBrk="1" hangingPunct="1"/>
            <a:r>
              <a:rPr lang="en-US" sz="2400" smtClean="0">
                <a:latin typeface="Arial" charset="0"/>
              </a:rPr>
              <a:t>Cotrimoxazole</a:t>
            </a:r>
          </a:p>
          <a:p>
            <a:pPr eaLnBrk="1" hangingPunct="1">
              <a:buFont typeface="Wingdings" pitchFamily="2" charset="2"/>
              <a:buNone/>
            </a:pPr>
            <a:endParaRPr lang="en-US" sz="2400" b="1" smtClean="0">
              <a:latin typeface="Arial" charset="0"/>
            </a:endParaRPr>
          </a:p>
          <a:p>
            <a:pPr eaLnBrk="1" hangingPunct="1">
              <a:buFont typeface="Wingdings" pitchFamily="2" charset="2"/>
              <a:buNone/>
            </a:pPr>
            <a:r>
              <a:rPr lang="en-US" sz="2400" smtClean="0">
                <a:latin typeface="Arial" charset="0"/>
              </a:rPr>
              <a:t>Nephrotoxicity</a:t>
            </a:r>
          </a:p>
          <a:p>
            <a:pPr eaLnBrk="1" hangingPunct="1"/>
            <a:r>
              <a:rPr lang="en-US" sz="2400" smtClean="0">
                <a:latin typeface="Arial" charset="0"/>
              </a:rPr>
              <a:t>Indinavir</a:t>
            </a:r>
          </a:p>
          <a:p>
            <a:pPr eaLnBrk="1" hangingPunct="1"/>
            <a:r>
              <a:rPr lang="en-US" sz="2400" smtClean="0">
                <a:latin typeface="Arial" charset="0"/>
              </a:rPr>
              <a:t>Aminoglycosides e.g. gentamicin</a:t>
            </a:r>
          </a:p>
        </p:txBody>
      </p:sp>
      <p:sp>
        <p:nvSpPr>
          <p:cNvPr id="50178"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6" name="Slide Number Placeholder 4"/>
          <p:cNvSpPr>
            <a:spLocks noGrp="1"/>
          </p:cNvSpPr>
          <p:nvPr>
            <p:ph type="sldNum" sz="quarter" idx="12"/>
          </p:nvPr>
        </p:nvSpPr>
        <p:spPr/>
        <p:txBody>
          <a:bodyPr/>
          <a:lstStyle/>
          <a:p>
            <a:pPr>
              <a:defRPr/>
            </a:pPr>
            <a:endParaRPr lang="en-US" dirty="0"/>
          </a:p>
        </p:txBody>
      </p:sp>
      <p:sp>
        <p:nvSpPr>
          <p:cNvPr id="50181" name="Rectangle 2"/>
          <p:cNvSpPr>
            <a:spLocks noGrp="1" noChangeArrowheads="1"/>
          </p:cNvSpPr>
          <p:nvPr>
            <p:ph type="title"/>
          </p:nvPr>
        </p:nvSpPr>
        <p:spPr>
          <a:xfrm>
            <a:off x="685800" y="0"/>
            <a:ext cx="8458200" cy="852488"/>
          </a:xfrm>
        </p:spPr>
        <p:txBody>
          <a:bodyPr/>
          <a:lstStyle/>
          <a:p>
            <a:pPr algn="ctr" eaLnBrk="1" hangingPunct="1"/>
            <a:r>
              <a:rPr lang="en-US" smtClean="0">
                <a:latin typeface="Arial" charset="0"/>
              </a:rPr>
              <a:t> </a:t>
            </a:r>
            <a:r>
              <a:rPr lang="en-US" sz="4000" b="1" smtClean="0">
                <a:latin typeface="Arial" charset="0"/>
              </a:rPr>
              <a:t>Overlapping Adverse Events</a:t>
            </a:r>
          </a:p>
        </p:txBody>
      </p:sp>
      <p:sp>
        <p:nvSpPr>
          <p:cNvPr id="5" name="Footer Placeholder 3"/>
          <p:cNvSpPr txBox="1">
            <a:spLocks noGrp="1"/>
          </p:cNvSpPr>
          <p:nvPr/>
        </p:nvSpPr>
        <p:spPr bwMode="auto">
          <a:xfrm>
            <a:off x="3657600" y="6243638"/>
            <a:ext cx="2895600" cy="457200"/>
          </a:xfrm>
          <a:prstGeom prst="rect">
            <a:avLst/>
          </a:prstGeom>
          <a:noFill/>
          <a:ln>
            <a:miter lim="800000"/>
            <a:headEnd/>
            <a:tailEnd/>
          </a:ln>
        </p:spPr>
        <p:txBody>
          <a:bodyPr anchor="b"/>
          <a:lstStyle/>
          <a:p>
            <a:pPr algn="ctr">
              <a:defRPr/>
            </a:pPr>
            <a:endParaRPr lang="en-US" sz="1400" b="0" dirty="0">
              <a:latin typeface="+mn-lt"/>
            </a:endParaRPr>
          </a:p>
        </p:txBody>
      </p:sp>
      <p:sp>
        <p:nvSpPr>
          <p:cNvPr id="50183" name="Rectangle 5"/>
          <p:cNvSpPr>
            <a:spLocks noChangeArrowheads="1"/>
          </p:cNvSpPr>
          <p:nvPr/>
        </p:nvSpPr>
        <p:spPr bwMode="auto">
          <a:xfrm>
            <a:off x="4800600" y="1295400"/>
            <a:ext cx="38068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Clr>
                <a:schemeClr val="folHlink"/>
              </a:buClr>
              <a:buSzPct val="60000"/>
              <a:buFont typeface="Wingdings" pitchFamily="2" charset="2"/>
              <a:buNone/>
            </a:pPr>
            <a:r>
              <a:rPr lang="en-US" sz="2400" b="0"/>
              <a:t>Peripheral Neuropathy</a:t>
            </a:r>
          </a:p>
          <a:p>
            <a:pPr marL="342900" indent="-342900">
              <a:lnSpc>
                <a:spcPct val="80000"/>
              </a:lnSpc>
              <a:spcBef>
                <a:spcPct val="20000"/>
              </a:spcBef>
              <a:buClr>
                <a:schemeClr val="folHlink"/>
              </a:buClr>
              <a:buSzPct val="60000"/>
              <a:buFont typeface="Wingdings" pitchFamily="2" charset="2"/>
              <a:buChar char="n"/>
            </a:pPr>
            <a:r>
              <a:rPr lang="en-US" sz="2400" b="0"/>
              <a:t>ddI</a:t>
            </a:r>
          </a:p>
          <a:p>
            <a:pPr marL="342900" indent="-342900">
              <a:lnSpc>
                <a:spcPct val="80000"/>
              </a:lnSpc>
              <a:spcBef>
                <a:spcPct val="20000"/>
              </a:spcBef>
              <a:buClr>
                <a:schemeClr val="folHlink"/>
              </a:buClr>
              <a:buSzPct val="60000"/>
              <a:buFont typeface="Wingdings" pitchFamily="2" charset="2"/>
              <a:buChar char="n"/>
            </a:pPr>
            <a:r>
              <a:rPr lang="en-US" sz="2400" b="0"/>
              <a:t>d4T</a:t>
            </a:r>
          </a:p>
          <a:p>
            <a:pPr marL="342900" indent="-342900">
              <a:lnSpc>
                <a:spcPct val="80000"/>
              </a:lnSpc>
              <a:spcBef>
                <a:spcPct val="20000"/>
              </a:spcBef>
              <a:buClr>
                <a:schemeClr val="folHlink"/>
              </a:buClr>
              <a:buSzPct val="60000"/>
              <a:buFont typeface="Wingdings" pitchFamily="2" charset="2"/>
              <a:buChar char="n"/>
            </a:pPr>
            <a:r>
              <a:rPr lang="en-US" sz="2400" b="0"/>
              <a:t>Isoniazid</a:t>
            </a:r>
          </a:p>
          <a:p>
            <a:pPr marL="342900" indent="-342900">
              <a:lnSpc>
                <a:spcPct val="80000"/>
              </a:lnSpc>
              <a:spcBef>
                <a:spcPct val="20000"/>
              </a:spcBef>
              <a:buClr>
                <a:schemeClr val="folHlink"/>
              </a:buClr>
              <a:buSzPct val="60000"/>
              <a:buFont typeface="Wingdings" pitchFamily="2" charset="2"/>
              <a:buChar char="n"/>
            </a:pPr>
            <a:endParaRPr lang="en-US" sz="2400" b="0"/>
          </a:p>
          <a:p>
            <a:pPr marL="342900" indent="-342900">
              <a:lnSpc>
                <a:spcPct val="80000"/>
              </a:lnSpc>
              <a:spcBef>
                <a:spcPct val="20000"/>
              </a:spcBef>
              <a:buClr>
                <a:schemeClr val="folHlink"/>
              </a:buClr>
              <a:buSzPct val="60000"/>
              <a:buFont typeface="Wingdings" pitchFamily="2" charset="2"/>
              <a:buNone/>
            </a:pPr>
            <a:endParaRPr lang="en-US" sz="2400"/>
          </a:p>
          <a:p>
            <a:pPr marL="342900" indent="-342900">
              <a:lnSpc>
                <a:spcPct val="80000"/>
              </a:lnSpc>
              <a:spcBef>
                <a:spcPct val="20000"/>
              </a:spcBef>
              <a:buClr>
                <a:schemeClr val="folHlink"/>
              </a:buClr>
              <a:buSzPct val="60000"/>
              <a:buFont typeface="Wingdings" pitchFamily="2" charset="2"/>
              <a:buNone/>
            </a:pPr>
            <a:r>
              <a:rPr lang="en-US" sz="2400" b="0"/>
              <a:t>Diarrhoea</a:t>
            </a:r>
          </a:p>
          <a:p>
            <a:pPr marL="342900" indent="-342900">
              <a:lnSpc>
                <a:spcPct val="80000"/>
              </a:lnSpc>
              <a:spcBef>
                <a:spcPct val="20000"/>
              </a:spcBef>
              <a:buClr>
                <a:schemeClr val="folHlink"/>
              </a:buClr>
              <a:buSzPct val="60000"/>
              <a:buFont typeface="Wingdings" pitchFamily="2" charset="2"/>
              <a:buChar char="n"/>
            </a:pPr>
            <a:r>
              <a:rPr lang="en-US" sz="2400" b="0"/>
              <a:t>ddI</a:t>
            </a:r>
          </a:p>
          <a:p>
            <a:pPr marL="342900" indent="-342900">
              <a:lnSpc>
                <a:spcPct val="80000"/>
              </a:lnSpc>
              <a:spcBef>
                <a:spcPct val="20000"/>
              </a:spcBef>
              <a:buClr>
                <a:schemeClr val="folHlink"/>
              </a:buClr>
              <a:buSzPct val="60000"/>
              <a:buFont typeface="Wingdings" pitchFamily="2" charset="2"/>
              <a:buChar char="n"/>
            </a:pPr>
            <a:r>
              <a:rPr lang="en-US" sz="2400" b="0"/>
              <a:t>NFV</a:t>
            </a:r>
          </a:p>
          <a:p>
            <a:pPr marL="342900" indent="-342900">
              <a:lnSpc>
                <a:spcPct val="80000"/>
              </a:lnSpc>
              <a:spcBef>
                <a:spcPct val="20000"/>
              </a:spcBef>
              <a:buClr>
                <a:schemeClr val="folHlink"/>
              </a:buClr>
              <a:buSzPct val="60000"/>
              <a:buFont typeface="Wingdings" pitchFamily="2" charset="2"/>
              <a:buChar char="n"/>
            </a:pPr>
            <a:r>
              <a:rPr lang="en-US" sz="2400" b="0"/>
              <a:t>RTV</a:t>
            </a:r>
          </a:p>
          <a:p>
            <a:pPr marL="342900" indent="-342900">
              <a:lnSpc>
                <a:spcPct val="80000"/>
              </a:lnSpc>
              <a:spcBef>
                <a:spcPct val="20000"/>
              </a:spcBef>
              <a:buClr>
                <a:schemeClr val="folHlink"/>
              </a:buClr>
              <a:buSzPct val="60000"/>
              <a:buFont typeface="Wingdings" pitchFamily="2" charset="2"/>
              <a:buChar char="n"/>
            </a:pPr>
            <a:r>
              <a:rPr lang="en-US" sz="2400" b="0"/>
              <a:t>Cotrimoxazole</a:t>
            </a:r>
          </a:p>
          <a:p>
            <a:pPr marL="342900" indent="-342900">
              <a:lnSpc>
                <a:spcPct val="80000"/>
              </a:lnSpc>
              <a:spcBef>
                <a:spcPct val="20000"/>
              </a:spcBef>
              <a:buClr>
                <a:schemeClr val="folHlink"/>
              </a:buClr>
              <a:buSzPct val="60000"/>
              <a:buFont typeface="Wingdings" pitchFamily="2" charset="2"/>
              <a:buChar char="n"/>
            </a:pPr>
            <a:endParaRPr lang="en-US" sz="2400" b="0"/>
          </a:p>
        </p:txBody>
      </p:sp>
    </p:spTree>
    <p:extLst>
      <p:ext uri="{BB962C8B-B14F-4D97-AF65-F5344CB8AC3E}">
        <p14:creationId xmlns:p14="http://schemas.microsoft.com/office/powerpoint/2010/main" val="3271710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txBox="1">
            <a:spLocks noGrp="1"/>
          </p:cNvSpPr>
          <p:nvPr/>
        </p:nvSpPr>
        <p:spPr bwMode="auto">
          <a:xfrm>
            <a:off x="3657600" y="6243638"/>
            <a:ext cx="2895600" cy="457200"/>
          </a:xfrm>
          <a:prstGeom prst="rect">
            <a:avLst/>
          </a:prstGeom>
          <a:noFill/>
          <a:ln>
            <a:miter lim="800000"/>
            <a:headEnd/>
            <a:tailEnd/>
          </a:ln>
        </p:spPr>
        <p:txBody>
          <a:bodyPr anchor="b"/>
          <a:lstStyle/>
          <a:p>
            <a:pPr algn="ctr">
              <a:defRPr/>
            </a:pPr>
            <a:endParaRPr lang="en-US" sz="1400" b="0" dirty="0">
              <a:latin typeface="+mn-lt"/>
            </a:endParaRPr>
          </a:p>
        </p:txBody>
      </p:sp>
      <p:sp>
        <p:nvSpPr>
          <p:cNvPr id="6" name="Slide Number Placeholder 4"/>
          <p:cNvSpPr>
            <a:spLocks noGrp="1"/>
          </p:cNvSpPr>
          <p:nvPr>
            <p:ph type="sldNum" sz="quarter" idx="12"/>
          </p:nvPr>
        </p:nvSpPr>
        <p:spPr/>
        <p:txBody>
          <a:bodyPr/>
          <a:lstStyle/>
          <a:p>
            <a:pPr>
              <a:defRPr/>
            </a:pPr>
            <a:endParaRPr lang="en-US" dirty="0"/>
          </a:p>
        </p:txBody>
      </p:sp>
      <p:sp>
        <p:nvSpPr>
          <p:cNvPr id="51205" name="Rectangle 5"/>
          <p:cNvSpPr>
            <a:spLocks noGrp="1" noChangeArrowheads="1"/>
          </p:cNvSpPr>
          <p:nvPr>
            <p:ph type="title"/>
          </p:nvPr>
        </p:nvSpPr>
        <p:spPr>
          <a:xfrm>
            <a:off x="685800" y="0"/>
            <a:ext cx="8153400" cy="852488"/>
          </a:xfrm>
          <a:noFill/>
        </p:spPr>
        <p:txBody>
          <a:bodyPr/>
          <a:lstStyle/>
          <a:p>
            <a:pPr algn="ctr" eaLnBrk="1" hangingPunct="1"/>
            <a:r>
              <a:rPr lang="en-US" smtClean="0"/>
              <a:t> </a:t>
            </a:r>
            <a:r>
              <a:rPr lang="en-US" sz="4000" b="1" smtClean="0">
                <a:latin typeface="Arial" charset="0"/>
              </a:rPr>
              <a:t>Overlapping Adverse Events</a:t>
            </a:r>
          </a:p>
        </p:txBody>
      </p:sp>
      <p:sp>
        <p:nvSpPr>
          <p:cNvPr id="51206" name="Rectangle 7"/>
          <p:cNvSpPr>
            <a:spLocks noChangeArrowheads="1"/>
          </p:cNvSpPr>
          <p:nvPr/>
        </p:nvSpPr>
        <p:spPr bwMode="auto">
          <a:xfrm>
            <a:off x="4572000" y="1219200"/>
            <a:ext cx="4191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folHlink"/>
              </a:buClr>
              <a:buSzPct val="60000"/>
              <a:buFont typeface="Wingdings" pitchFamily="2" charset="2"/>
              <a:buNone/>
            </a:pPr>
            <a:r>
              <a:rPr lang="en-US" sz="2200" b="0" dirty="0" err="1"/>
              <a:t>Hepatoxicity</a:t>
            </a:r>
            <a:endParaRPr lang="en-US" sz="2200" b="0" dirty="0"/>
          </a:p>
          <a:p>
            <a:pPr marL="342900" indent="-342900">
              <a:spcBef>
                <a:spcPct val="20000"/>
              </a:spcBef>
              <a:buClr>
                <a:schemeClr val="folHlink"/>
              </a:buClr>
              <a:buSzPct val="60000"/>
              <a:buFont typeface="Wingdings" pitchFamily="2" charset="2"/>
              <a:buChar char="n"/>
            </a:pPr>
            <a:r>
              <a:rPr lang="en-US" sz="2200" b="0" dirty="0"/>
              <a:t>NNRTIs and NRTIs</a:t>
            </a:r>
          </a:p>
          <a:p>
            <a:pPr marL="342900" indent="-342900">
              <a:spcBef>
                <a:spcPct val="20000"/>
              </a:spcBef>
              <a:buClr>
                <a:schemeClr val="folHlink"/>
              </a:buClr>
              <a:buSzPct val="60000"/>
              <a:buFont typeface="Wingdings" pitchFamily="2" charset="2"/>
              <a:buChar char="n"/>
            </a:pPr>
            <a:r>
              <a:rPr lang="en-US" sz="2200" b="0" dirty="0"/>
              <a:t>Rifampicin, </a:t>
            </a:r>
            <a:r>
              <a:rPr lang="en-US" sz="2200" b="0" dirty="0" err="1"/>
              <a:t>Rifabutin</a:t>
            </a:r>
            <a:endParaRPr lang="en-US" sz="2200" b="0" dirty="0"/>
          </a:p>
          <a:p>
            <a:pPr marL="342900" indent="-342900">
              <a:spcBef>
                <a:spcPct val="20000"/>
              </a:spcBef>
              <a:buClr>
                <a:schemeClr val="folHlink"/>
              </a:buClr>
              <a:buSzPct val="60000"/>
              <a:buFont typeface="Wingdings" pitchFamily="2" charset="2"/>
              <a:buChar char="n"/>
            </a:pPr>
            <a:r>
              <a:rPr lang="en-US" sz="2200" b="0" dirty="0"/>
              <a:t>Isoniazid</a:t>
            </a:r>
          </a:p>
          <a:p>
            <a:pPr marL="342900" indent="-342900">
              <a:spcBef>
                <a:spcPct val="20000"/>
              </a:spcBef>
              <a:buClr>
                <a:schemeClr val="folHlink"/>
              </a:buClr>
              <a:buSzPct val="60000"/>
              <a:buFont typeface="Wingdings" pitchFamily="2" charset="2"/>
              <a:buChar char="n"/>
            </a:pPr>
            <a:r>
              <a:rPr lang="en-US" sz="2200" b="0" dirty="0"/>
              <a:t>Azole Antifungals, e.g. Fluconazole, Ketoconazole, Itraconazole</a:t>
            </a:r>
          </a:p>
          <a:p>
            <a:pPr marL="342900" indent="-342900">
              <a:spcBef>
                <a:spcPct val="20000"/>
              </a:spcBef>
              <a:buClr>
                <a:schemeClr val="folHlink"/>
              </a:buClr>
              <a:buSzPct val="60000"/>
              <a:buFont typeface="Wingdings" pitchFamily="2" charset="2"/>
              <a:buNone/>
            </a:pPr>
            <a:endParaRPr lang="en-US" sz="2200" b="0" dirty="0"/>
          </a:p>
          <a:p>
            <a:pPr marL="342900" indent="-342900">
              <a:spcBef>
                <a:spcPct val="20000"/>
              </a:spcBef>
              <a:buClr>
                <a:schemeClr val="folHlink"/>
              </a:buClr>
              <a:buSzPct val="60000"/>
              <a:buFont typeface="Wingdings" pitchFamily="2" charset="2"/>
              <a:buNone/>
            </a:pPr>
            <a:endParaRPr lang="en-US" sz="2200" b="0" dirty="0" smtClean="0"/>
          </a:p>
        </p:txBody>
      </p:sp>
      <p:sp>
        <p:nvSpPr>
          <p:cNvPr id="51207" name="Rectangle 9"/>
          <p:cNvSpPr>
            <a:spLocks noChangeArrowheads="1"/>
          </p:cNvSpPr>
          <p:nvPr/>
        </p:nvSpPr>
        <p:spPr bwMode="auto">
          <a:xfrm>
            <a:off x="381000" y="1219200"/>
            <a:ext cx="4191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folHlink"/>
              </a:buClr>
              <a:buSzPct val="60000"/>
              <a:buFont typeface="Wingdings" pitchFamily="2" charset="2"/>
              <a:buNone/>
            </a:pPr>
            <a:r>
              <a:rPr lang="en-US" sz="2200" b="0" dirty="0"/>
              <a:t>Ocular Effects</a:t>
            </a:r>
          </a:p>
          <a:p>
            <a:pPr marL="342900" indent="-342900">
              <a:spcBef>
                <a:spcPct val="20000"/>
              </a:spcBef>
              <a:buClr>
                <a:schemeClr val="folHlink"/>
              </a:buClr>
              <a:buSzPct val="60000"/>
              <a:buFont typeface="Wingdings" pitchFamily="2" charset="2"/>
              <a:buChar char="n"/>
            </a:pPr>
            <a:r>
              <a:rPr lang="en-US" sz="2200" b="0" dirty="0" err="1"/>
              <a:t>ddI</a:t>
            </a:r>
            <a:endParaRPr lang="en-US" sz="2200" b="0" dirty="0"/>
          </a:p>
          <a:p>
            <a:pPr marL="342900" indent="-342900">
              <a:spcBef>
                <a:spcPct val="20000"/>
              </a:spcBef>
              <a:buClr>
                <a:schemeClr val="folHlink"/>
              </a:buClr>
              <a:buSzPct val="60000"/>
              <a:buFont typeface="Wingdings" pitchFamily="2" charset="2"/>
              <a:buChar char="n"/>
            </a:pPr>
            <a:r>
              <a:rPr lang="en-US" sz="2200" b="0" dirty="0" err="1"/>
              <a:t>Rifabutin</a:t>
            </a:r>
            <a:endParaRPr lang="en-US" sz="2200" b="0" dirty="0"/>
          </a:p>
          <a:p>
            <a:pPr marL="342900" indent="-342900">
              <a:spcBef>
                <a:spcPct val="20000"/>
              </a:spcBef>
              <a:buClr>
                <a:schemeClr val="folHlink"/>
              </a:buClr>
              <a:buSzPct val="60000"/>
              <a:buFont typeface="Wingdings" pitchFamily="2" charset="2"/>
              <a:buChar char="n"/>
            </a:pPr>
            <a:r>
              <a:rPr lang="en-US" sz="2200" b="0" dirty="0"/>
              <a:t>Ethambutol</a:t>
            </a:r>
          </a:p>
          <a:p>
            <a:pPr marL="342900" indent="-342900">
              <a:spcBef>
                <a:spcPct val="20000"/>
              </a:spcBef>
              <a:buClr>
                <a:schemeClr val="folHlink"/>
              </a:buClr>
              <a:buSzPct val="60000"/>
              <a:buFont typeface="Wingdings" pitchFamily="2" charset="2"/>
              <a:buNone/>
            </a:pPr>
            <a:endParaRPr lang="en-US" sz="2200" dirty="0"/>
          </a:p>
          <a:p>
            <a:pPr marL="342900" indent="-342900">
              <a:spcBef>
                <a:spcPct val="20000"/>
              </a:spcBef>
              <a:buClr>
                <a:schemeClr val="folHlink"/>
              </a:buClr>
              <a:buSzPct val="60000"/>
              <a:buFont typeface="Wingdings" pitchFamily="2" charset="2"/>
              <a:buNone/>
            </a:pPr>
            <a:endParaRPr lang="en-US" sz="2200" dirty="0"/>
          </a:p>
          <a:p>
            <a:pPr marL="342900" indent="-342900">
              <a:spcBef>
                <a:spcPct val="20000"/>
              </a:spcBef>
              <a:buClr>
                <a:schemeClr val="folHlink"/>
              </a:buClr>
              <a:buSzPct val="60000"/>
              <a:buFont typeface="Wingdings" pitchFamily="2" charset="2"/>
              <a:buNone/>
            </a:pPr>
            <a:r>
              <a:rPr lang="en-US" sz="2200" b="0" dirty="0"/>
              <a:t>Rash</a:t>
            </a:r>
          </a:p>
          <a:p>
            <a:pPr marL="342900" indent="-342900">
              <a:spcBef>
                <a:spcPct val="20000"/>
              </a:spcBef>
              <a:buClr>
                <a:schemeClr val="folHlink"/>
              </a:buClr>
              <a:buSzPct val="60000"/>
              <a:buFont typeface="Wingdings" pitchFamily="2" charset="2"/>
              <a:buChar char="n"/>
            </a:pPr>
            <a:r>
              <a:rPr lang="en-US" sz="2200" b="0" dirty="0"/>
              <a:t>ABC</a:t>
            </a:r>
          </a:p>
          <a:p>
            <a:pPr marL="342900" indent="-342900">
              <a:spcBef>
                <a:spcPct val="20000"/>
              </a:spcBef>
              <a:buClr>
                <a:schemeClr val="folHlink"/>
              </a:buClr>
              <a:buSzPct val="60000"/>
              <a:buFont typeface="Wingdings" pitchFamily="2" charset="2"/>
              <a:buChar char="n"/>
            </a:pPr>
            <a:r>
              <a:rPr lang="en-US" sz="2200" b="0" dirty="0"/>
              <a:t>EFV</a:t>
            </a:r>
          </a:p>
          <a:p>
            <a:pPr marL="342900" indent="-342900">
              <a:spcBef>
                <a:spcPct val="20000"/>
              </a:spcBef>
              <a:buClr>
                <a:schemeClr val="folHlink"/>
              </a:buClr>
              <a:buSzPct val="60000"/>
              <a:buFont typeface="Wingdings" pitchFamily="2" charset="2"/>
              <a:buChar char="n"/>
            </a:pPr>
            <a:r>
              <a:rPr lang="en-US" sz="2200" b="0" dirty="0"/>
              <a:t>NVP</a:t>
            </a:r>
          </a:p>
          <a:p>
            <a:pPr marL="342900" indent="-342900">
              <a:spcBef>
                <a:spcPct val="20000"/>
              </a:spcBef>
              <a:buClr>
                <a:schemeClr val="folHlink"/>
              </a:buClr>
              <a:buSzPct val="60000"/>
              <a:buFont typeface="Wingdings" pitchFamily="2" charset="2"/>
              <a:buChar char="n"/>
            </a:pPr>
            <a:r>
              <a:rPr lang="en-US" sz="2200" b="0" dirty="0" err="1"/>
              <a:t>Dapsone</a:t>
            </a:r>
            <a:endParaRPr lang="en-US" sz="2200" b="0" dirty="0"/>
          </a:p>
          <a:p>
            <a:pPr marL="342900" indent="-342900">
              <a:spcBef>
                <a:spcPct val="20000"/>
              </a:spcBef>
              <a:buClr>
                <a:schemeClr val="folHlink"/>
              </a:buClr>
              <a:buSzPct val="60000"/>
              <a:buFont typeface="Wingdings" pitchFamily="2" charset="2"/>
              <a:buChar char="n"/>
            </a:pPr>
            <a:r>
              <a:rPr lang="en-US" sz="2200" b="0" dirty="0" err="1"/>
              <a:t>Cotrimoxazole</a:t>
            </a:r>
            <a:endParaRPr lang="en-US" sz="2200" dirty="0"/>
          </a:p>
        </p:txBody>
      </p:sp>
    </p:spTree>
    <p:extLst>
      <p:ext uri="{BB962C8B-B14F-4D97-AF65-F5344CB8AC3E}">
        <p14:creationId xmlns:p14="http://schemas.microsoft.com/office/powerpoint/2010/main" val="3226988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47"/>
          <p:cNvSpPr>
            <a:spLocks noGrp="1" noChangeArrowheads="1"/>
          </p:cNvSpPr>
          <p:nvPr>
            <p:ph type="title"/>
          </p:nvPr>
        </p:nvSpPr>
        <p:spPr>
          <a:xfrm>
            <a:off x="1066800" y="228600"/>
            <a:ext cx="7772400" cy="685800"/>
          </a:xfrm>
        </p:spPr>
        <p:txBody>
          <a:bodyPr>
            <a:normAutofit fontScale="90000"/>
          </a:bodyPr>
          <a:lstStyle/>
          <a:p>
            <a:pPr algn="ctr" eaLnBrk="1" hangingPunct="1"/>
            <a:r>
              <a:rPr lang="en-US" sz="2800" b="1" smtClean="0">
                <a:latin typeface="Arial" charset="0"/>
              </a:rPr>
              <a:t>Contraindications to initiating specific ARV Drugs</a:t>
            </a:r>
          </a:p>
        </p:txBody>
      </p:sp>
      <p:graphicFrame>
        <p:nvGraphicFramePr>
          <p:cNvPr id="50225" name="Group 49"/>
          <p:cNvGraphicFramePr>
            <a:graphicFrameLocks noGrp="1"/>
          </p:cNvGraphicFramePr>
          <p:nvPr>
            <p:ph type="tbl" idx="1"/>
            <p:extLst>
              <p:ext uri="{D42A27DB-BD31-4B8C-83A1-F6EECF244321}">
                <p14:modId xmlns:p14="http://schemas.microsoft.com/office/powerpoint/2010/main" val="2712692306"/>
              </p:ext>
            </p:extLst>
          </p:nvPr>
        </p:nvGraphicFramePr>
        <p:xfrm>
          <a:off x="228600" y="914399"/>
          <a:ext cx="8686800" cy="5372930"/>
        </p:xfrm>
        <a:graphic>
          <a:graphicData uri="http://schemas.openxmlformats.org/drawingml/2006/table">
            <a:tbl>
              <a:tblPr/>
              <a:tblGrid>
                <a:gridCol w="2133600"/>
                <a:gridCol w="1828800"/>
                <a:gridCol w="182563"/>
                <a:gridCol w="1417637"/>
                <a:gridCol w="3124200"/>
              </a:tblGrid>
              <a:tr h="32005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C.Indications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Definition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Comments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Arial" charset="0"/>
                        </a:rPr>
                        <a:t>Recommendations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Severe Anaemia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Hb &lt; 8g/dl</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ZDV CI</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Use </a:t>
                      </a:r>
                      <a:r>
                        <a:rPr kumimoji="0" lang="en-US" sz="2000" b="0" i="0" u="none" strike="noStrike" cap="none" normalizeH="0" baseline="0" smtClean="0">
                          <a:ln>
                            <a:noFill/>
                          </a:ln>
                          <a:solidFill>
                            <a:schemeClr val="hlink"/>
                          </a:solidFill>
                          <a:effectLst/>
                          <a:latin typeface="Arial" charset="0"/>
                          <a:cs typeface="Arial" charset="0"/>
                        </a:rPr>
                        <a:t>ABC</a:t>
                      </a:r>
                      <a:r>
                        <a:rPr kumimoji="0" lang="en-US" sz="2000" b="0" i="0" u="none" strike="noStrike" cap="none" normalizeH="0" baseline="0" smtClean="0">
                          <a:ln>
                            <a:noFill/>
                          </a:ln>
                          <a:solidFill>
                            <a:schemeClr val="tx1"/>
                          </a:solidFill>
                          <a:effectLst/>
                          <a:latin typeface="Arial" charset="0"/>
                          <a:cs typeface="Arial" charset="0"/>
                        </a:rPr>
                        <a:t> instead</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9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Severe Neutropenia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ANC</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≤250mm</a:t>
                      </a:r>
                      <a:r>
                        <a:rPr kumimoji="0" lang="en-US" sz="2000" b="0" i="0" u="none" strike="noStrike" cap="none" normalizeH="0" baseline="30000" smtClean="0">
                          <a:ln>
                            <a:noFill/>
                          </a:ln>
                          <a:solidFill>
                            <a:schemeClr val="tx1"/>
                          </a:solidFill>
                          <a:effectLst/>
                          <a:latin typeface="Arial" charset="0"/>
                          <a:cs typeface="Arial" charset="0"/>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ZDV to be monitored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Change to </a:t>
                      </a:r>
                      <a:r>
                        <a:rPr kumimoji="0" lang="en-US" sz="2000" b="0" i="0" u="none" strike="noStrike" cap="none" normalizeH="0" baseline="0" smtClean="0">
                          <a:ln>
                            <a:noFill/>
                          </a:ln>
                          <a:solidFill>
                            <a:schemeClr val="hlink"/>
                          </a:solidFill>
                          <a:effectLst/>
                          <a:latin typeface="Arial" charset="0"/>
                          <a:cs typeface="Arial" charset="0"/>
                        </a:rPr>
                        <a:t>ABC</a:t>
                      </a:r>
                      <a:r>
                        <a:rPr kumimoji="0" lang="en-US" sz="2000" b="0" i="0" u="none" strike="noStrike" cap="none" normalizeH="0" baseline="0" smtClean="0">
                          <a:ln>
                            <a:noFill/>
                          </a:ln>
                          <a:solidFill>
                            <a:schemeClr val="tx1"/>
                          </a:solidFill>
                          <a:effectLst/>
                          <a:latin typeface="Arial" charset="0"/>
                          <a:cs typeface="Arial" charset="0"/>
                        </a:rPr>
                        <a:t> if ANC drops after 2 wks.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9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Severe renal insufficiency</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Creatinine&gt;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3 x normal</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ARVs CI</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Defer treatment</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Consult expert</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93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Severe Hepatic Insufficiency</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LFTs  &gt;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5 x normal</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NVP CI</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Use EFV for &gt;3yrs or 10kg</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Use PIs for &lt; 3yrs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100">
                <a:tc grid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Previous ARV intolerance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Consult expert</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144">
                <a:tc grid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Prior ARV use other than PMTCT (&gt;4wks)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Consult expert</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2051">
                <a:tc grid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Currently on Rifampicin</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Interaction with NVP</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Use EFV if &gt; 3yrs or 10kg; use PI/r if &lt; 3yrs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226" name="Rectangle 12"/>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47" name="Slide Number Placeholder 4"/>
          <p:cNvSpPr>
            <a:spLocks noGrp="1"/>
          </p:cNvSpPr>
          <p:nvPr>
            <p:ph type="sldNum" sz="quarter" idx="11"/>
          </p:nvPr>
        </p:nvSpPr>
        <p:spPr/>
        <p:txBody>
          <a:bodyPr/>
          <a:lstStyle/>
          <a:p>
            <a:pPr>
              <a:defRPr/>
            </a:pPr>
            <a:endParaRPr lang="en-US" dirty="0"/>
          </a:p>
        </p:txBody>
      </p:sp>
      <p:sp>
        <p:nvSpPr>
          <p:cNvPr id="46" name="Footer Placeholder 3"/>
          <p:cNvSpPr txBox="1">
            <a:spLocks noGrp="1"/>
          </p:cNvSpPr>
          <p:nvPr/>
        </p:nvSpPr>
        <p:spPr bwMode="auto">
          <a:xfrm>
            <a:off x="3657600" y="6243638"/>
            <a:ext cx="2895600" cy="457200"/>
          </a:xfrm>
          <a:prstGeom prst="rect">
            <a:avLst/>
          </a:prstGeom>
          <a:noFill/>
          <a:ln>
            <a:miter lim="800000"/>
            <a:headEnd/>
            <a:tailEnd/>
          </a:ln>
        </p:spPr>
        <p:txBody>
          <a:bodyPr anchor="b"/>
          <a:lstStyle/>
          <a:p>
            <a:pPr algn="ctr">
              <a:defRPr/>
            </a:pPr>
            <a:endParaRPr lang="en-US" sz="1400" b="0" dirty="0">
              <a:latin typeface="+mn-lt"/>
            </a:endParaRPr>
          </a:p>
        </p:txBody>
      </p:sp>
    </p:spTree>
    <p:extLst>
      <p:ext uri="{BB962C8B-B14F-4D97-AF65-F5344CB8AC3E}">
        <p14:creationId xmlns:p14="http://schemas.microsoft.com/office/powerpoint/2010/main" val="988581659"/>
      </p:ext>
    </p:extLst>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762000" y="1295400"/>
            <a:ext cx="7772400" cy="4495800"/>
          </a:xfrm>
        </p:spPr>
        <p:txBody>
          <a:bodyPr/>
          <a:lstStyle/>
          <a:p>
            <a:pPr algn="ctr"/>
            <a:r>
              <a:rPr lang="en-US" sz="4800" smtClean="0"/>
              <a:t>Choice of paediatric formulation </a:t>
            </a:r>
            <a:br>
              <a:rPr lang="en-US" sz="4800" smtClean="0"/>
            </a:br>
            <a:r>
              <a:rPr lang="en-US" sz="4800" smtClean="0"/>
              <a:t>and </a:t>
            </a:r>
            <a:br>
              <a:rPr lang="en-US" sz="4800" smtClean="0"/>
            </a:br>
            <a:r>
              <a:rPr lang="en-US" sz="4800" smtClean="0"/>
              <a:t>Drug demonstration during dispensing</a:t>
            </a:r>
            <a:br>
              <a:rPr lang="en-US" sz="4800" smtClean="0"/>
            </a:br>
            <a:endParaRPr lang="en-US" sz="4800" smtClean="0"/>
          </a:p>
        </p:txBody>
      </p:sp>
      <p:sp>
        <p:nvSpPr>
          <p:cNvPr id="553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3" name="Slide Number Placeholder 2"/>
          <p:cNvSpPr>
            <a:spLocks noGrp="1"/>
          </p:cNvSpPr>
          <p:nvPr>
            <p:ph type="sldNum" sz="quarter" idx="12"/>
          </p:nvPr>
        </p:nvSpPr>
        <p:spPr/>
        <p:txBody>
          <a:bodyPr/>
          <a:lstStyle/>
          <a:p>
            <a:pPr>
              <a:defRPr/>
            </a:pPr>
            <a:endParaRPr lang="en-US" dirty="0"/>
          </a:p>
        </p:txBody>
      </p:sp>
    </p:spTree>
    <p:extLst>
      <p:ext uri="{BB962C8B-B14F-4D97-AF65-F5344CB8AC3E}">
        <p14:creationId xmlns:p14="http://schemas.microsoft.com/office/powerpoint/2010/main" val="686323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6" name="Slide Number Placeholder 5"/>
          <p:cNvSpPr>
            <a:spLocks noGrp="1"/>
          </p:cNvSpPr>
          <p:nvPr>
            <p:ph type="sldNum" sz="quarter" idx="12"/>
          </p:nvPr>
        </p:nvSpPr>
        <p:spPr/>
        <p:txBody>
          <a:bodyPr/>
          <a:lstStyle/>
          <a:p>
            <a:pPr>
              <a:defRPr/>
            </a:pPr>
            <a:endParaRPr lang="en-US" dirty="0"/>
          </a:p>
        </p:txBody>
      </p:sp>
      <p:sp>
        <p:nvSpPr>
          <p:cNvPr id="56325" name="Rectangle 3"/>
          <p:cNvSpPr>
            <a:spLocks noGrp="1" noChangeArrowheads="1"/>
          </p:cNvSpPr>
          <p:nvPr>
            <p:ph type="body" idx="4294967295"/>
          </p:nvPr>
        </p:nvSpPr>
        <p:spPr>
          <a:xfrm>
            <a:off x="0" y="1371600"/>
            <a:ext cx="8229600" cy="4495800"/>
          </a:xfrm>
          <a:noFill/>
        </p:spPr>
        <p:txBody>
          <a:bodyPr>
            <a:normAutofit/>
          </a:bodyPr>
          <a:lstStyle/>
          <a:p>
            <a:pPr eaLnBrk="1" hangingPunct="1"/>
            <a:r>
              <a:rPr lang="en-US" sz="2800" dirty="0" smtClean="0"/>
              <a:t>FDC delivers required ARVs in a single tablet</a:t>
            </a:r>
          </a:p>
          <a:p>
            <a:pPr eaLnBrk="1" hangingPunct="1"/>
            <a:r>
              <a:rPr lang="en-US" sz="2800" dirty="0" smtClean="0"/>
              <a:t>Supports adheres to treatment guidelines </a:t>
            </a:r>
          </a:p>
          <a:p>
            <a:pPr eaLnBrk="1" hangingPunct="1"/>
            <a:r>
              <a:rPr lang="en-US" sz="2800" dirty="0" smtClean="0"/>
              <a:t>Enables accurate dosing without need for measuring device</a:t>
            </a:r>
          </a:p>
          <a:p>
            <a:pPr eaLnBrk="1" hangingPunct="1"/>
            <a:r>
              <a:rPr lang="en-US" sz="2800" dirty="0" smtClean="0"/>
              <a:t>Palatable, </a:t>
            </a:r>
            <a:r>
              <a:rPr lang="en-US" sz="2800" dirty="0" err="1" smtClean="0"/>
              <a:t>splittable</a:t>
            </a:r>
            <a:r>
              <a:rPr lang="en-US" sz="2800" dirty="0" smtClean="0"/>
              <a:t>, dispersible or crushable</a:t>
            </a:r>
          </a:p>
          <a:p>
            <a:pPr lvl="1" eaLnBrk="1" hangingPunct="1"/>
            <a:r>
              <a:rPr lang="en-US" sz="2400" dirty="0" smtClean="0"/>
              <a:t>NB/ LPV/r junior has to be swallowed whole</a:t>
            </a:r>
          </a:p>
          <a:p>
            <a:pPr eaLnBrk="1" hangingPunct="1"/>
            <a:r>
              <a:rPr lang="en-US" sz="2800" dirty="0" smtClean="0"/>
              <a:t>Easy to prescribe, dispense, administer and store</a:t>
            </a:r>
          </a:p>
          <a:p>
            <a:pPr eaLnBrk="1" hangingPunct="1">
              <a:buFont typeface="Wingdings" pitchFamily="2" charset="2"/>
              <a:buNone/>
            </a:pPr>
            <a:endParaRPr lang="en-US" sz="2800" dirty="0" smtClean="0"/>
          </a:p>
          <a:p>
            <a:pPr eaLnBrk="1" hangingPunct="1">
              <a:lnSpc>
                <a:spcPct val="90000"/>
              </a:lnSpc>
            </a:pPr>
            <a:endParaRPr lang="en-US" sz="2800" dirty="0" smtClean="0"/>
          </a:p>
        </p:txBody>
      </p:sp>
      <p:sp>
        <p:nvSpPr>
          <p:cNvPr id="56324" name="Rectangle 2"/>
          <p:cNvSpPr>
            <a:spLocks noChangeArrowheads="1"/>
          </p:cNvSpPr>
          <p:nvPr/>
        </p:nvSpPr>
        <p:spPr bwMode="auto">
          <a:xfrm>
            <a:off x="685800" y="0"/>
            <a:ext cx="845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indent="114300"/>
            <a:r>
              <a:rPr lang="en-US" sz="3600">
                <a:latin typeface="Calibri" pitchFamily="34" charset="0"/>
              </a:rPr>
              <a:t>1. Paeds Fixed dose formulations (FDCs)</a:t>
            </a:r>
            <a:endParaRPr lang="en-GB" sz="3600">
              <a:latin typeface="Calibri" pitchFamily="34" charset="0"/>
            </a:endParaRPr>
          </a:p>
        </p:txBody>
      </p:sp>
    </p:spTree>
    <p:extLst>
      <p:ext uri="{BB962C8B-B14F-4D97-AF65-F5344CB8AC3E}">
        <p14:creationId xmlns:p14="http://schemas.microsoft.com/office/powerpoint/2010/main" val="2549752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a:p>
          <a:p>
            <a:endParaRPr lang="en-US" dirty="0"/>
          </a:p>
        </p:txBody>
      </p:sp>
      <p:sp>
        <p:nvSpPr>
          <p:cNvPr id="3" name="Title 2"/>
          <p:cNvSpPr>
            <a:spLocks noGrp="1"/>
          </p:cNvSpPr>
          <p:nvPr>
            <p:ph type="title"/>
          </p:nvPr>
        </p:nvSpPr>
        <p:spPr>
          <a:xfrm>
            <a:off x="457200" y="381000"/>
            <a:ext cx="8229600" cy="1143000"/>
          </a:xfrm>
        </p:spPr>
        <p:txBody>
          <a:bodyPr/>
          <a:lstStyle/>
          <a:p>
            <a:r>
              <a:rPr lang="en-US" dirty="0" smtClean="0"/>
              <a:t>Cont….</a:t>
            </a:r>
            <a:endParaRPr lang="en-US" dirty="0"/>
          </a:p>
        </p:txBody>
      </p:sp>
      <p:sp>
        <p:nvSpPr>
          <p:cNvPr id="7" name="Rectangle 6"/>
          <p:cNvSpPr/>
          <p:nvPr/>
        </p:nvSpPr>
        <p:spPr>
          <a:xfrm>
            <a:off x="228600" y="1752598"/>
            <a:ext cx="8686800" cy="4524315"/>
          </a:xfrm>
          <a:prstGeom prst="rect">
            <a:avLst/>
          </a:prstGeom>
        </p:spPr>
        <p:txBody>
          <a:bodyPr wrap="square">
            <a:spAutoFit/>
          </a:bodyPr>
          <a:lstStyle/>
          <a:p>
            <a:pPr>
              <a:buFont typeface="Wingdings" pitchFamily="2" charset="2"/>
              <a:buChar char="Ø"/>
            </a:pPr>
            <a:r>
              <a:rPr lang="en-US" sz="2400" dirty="0" smtClean="0"/>
              <a:t>Solubility of drug depend upon particle size and chemical form of drug.</a:t>
            </a:r>
          </a:p>
          <a:p>
            <a:pPr>
              <a:buFont typeface="Wingdings" pitchFamily="2" charset="2"/>
              <a:buChar char="Ø"/>
            </a:pPr>
            <a:r>
              <a:rPr lang="en-US" sz="2400" dirty="0" smtClean="0"/>
              <a:t>Acid drugs are better absorbed through stomach.</a:t>
            </a:r>
          </a:p>
          <a:p>
            <a:pPr>
              <a:buFont typeface="Wingdings" pitchFamily="2" charset="2"/>
              <a:buChar char="Ø"/>
            </a:pPr>
            <a:r>
              <a:rPr lang="en-US" sz="2400" dirty="0" smtClean="0"/>
              <a:t>Alkaline drugs are better absorbed through the intestine as they do not undergo ionization.</a:t>
            </a:r>
          </a:p>
          <a:p>
            <a:pPr>
              <a:buFont typeface="Wingdings" pitchFamily="2" charset="2"/>
              <a:buChar char="Ø"/>
            </a:pPr>
            <a:r>
              <a:rPr lang="en-US" sz="2400" dirty="0" smtClean="0"/>
              <a:t>Absence of HCL in the stomach retards gastric absorption of acid drugs.</a:t>
            </a:r>
          </a:p>
          <a:p>
            <a:pPr>
              <a:buFont typeface="Wingdings" pitchFamily="2" charset="2"/>
              <a:buChar char="Ø"/>
            </a:pPr>
            <a:r>
              <a:rPr lang="en-US" sz="2400" dirty="0" smtClean="0"/>
              <a:t>Food delays absorption of drugs.</a:t>
            </a:r>
          </a:p>
          <a:p>
            <a:pPr>
              <a:buFont typeface="Wingdings" pitchFamily="2" charset="2"/>
              <a:buChar char="Ø"/>
            </a:pPr>
            <a:r>
              <a:rPr lang="en-US" sz="2400" dirty="0" smtClean="0"/>
              <a:t>Tablets and capsules disintegrate before absorption.</a:t>
            </a:r>
          </a:p>
          <a:p>
            <a:pPr marL="109728" indent="0">
              <a:buNone/>
            </a:pPr>
            <a:endParaRPr lang="en-US" sz="2400" dirty="0" smtClean="0"/>
          </a:p>
          <a:p>
            <a:pPr marL="109728" indent="0">
              <a:buNone/>
            </a:pPr>
            <a:endParaRPr lang="en-US" sz="2400" dirty="0" smtClean="0"/>
          </a:p>
          <a:p>
            <a:endParaRPr lang="en-US" sz="2400" dirty="0"/>
          </a:p>
        </p:txBody>
      </p:sp>
    </p:spTree>
    <p:extLst>
      <p:ext uri="{BB962C8B-B14F-4D97-AF65-F5344CB8AC3E}">
        <p14:creationId xmlns:p14="http://schemas.microsoft.com/office/powerpoint/2010/main" val="1782651545"/>
      </p:ext>
    </p:extLst>
  </p:cSld>
  <p:clrMapOvr>
    <a:masterClrMapping/>
  </p:clrMapOvr>
  <p:transition spd="slow">
    <p:pull/>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9" name="Slide Number Placeholder 8"/>
          <p:cNvSpPr>
            <a:spLocks noGrp="1"/>
          </p:cNvSpPr>
          <p:nvPr>
            <p:ph type="sldNum" sz="quarter" idx="12"/>
          </p:nvPr>
        </p:nvSpPr>
        <p:spPr/>
        <p:txBody>
          <a:bodyPr/>
          <a:lstStyle/>
          <a:p>
            <a:pPr>
              <a:defRPr/>
            </a:pPr>
            <a:endParaRPr lang="en-US" dirty="0"/>
          </a:p>
        </p:txBody>
      </p:sp>
      <p:sp>
        <p:nvSpPr>
          <p:cNvPr id="57347" name="Title 1"/>
          <p:cNvSpPr>
            <a:spLocks noGrp="1"/>
          </p:cNvSpPr>
          <p:nvPr>
            <p:ph type="title" idx="4294967295"/>
          </p:nvPr>
        </p:nvSpPr>
        <p:spPr>
          <a:xfrm>
            <a:off x="1350963" y="214313"/>
            <a:ext cx="7793037" cy="515937"/>
          </a:xfrm>
        </p:spPr>
        <p:txBody>
          <a:bodyPr anchor="ctr">
            <a:normAutofit fontScale="90000"/>
          </a:bodyPr>
          <a:lstStyle/>
          <a:p>
            <a:pPr eaLnBrk="1" hangingPunct="1"/>
            <a:r>
              <a:rPr lang="en-US" sz="3600" b="1" smtClean="0"/>
              <a:t>Trends in ARV Formulations for Children</a:t>
            </a:r>
          </a:p>
        </p:txBody>
      </p:sp>
      <p:pic>
        <p:nvPicPr>
          <p:cNvPr id="57348" name="Picture 2" descr="C:\Documents and Settings\EBUN\My Documents\2009 may\DSC004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3810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Notched Right Arrow 5"/>
          <p:cNvSpPr/>
          <p:nvPr/>
        </p:nvSpPr>
        <p:spPr>
          <a:xfrm>
            <a:off x="4114800" y="2438400"/>
            <a:ext cx="1219200" cy="914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p>
        </p:txBody>
      </p:sp>
      <p:sp>
        <p:nvSpPr>
          <p:cNvPr id="7" name="Rounded Rectangle 6"/>
          <p:cNvSpPr/>
          <p:nvPr/>
        </p:nvSpPr>
        <p:spPr>
          <a:xfrm>
            <a:off x="0" y="5105400"/>
            <a:ext cx="3810000"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Many Bottles of syrups per patient </a:t>
            </a:r>
            <a:r>
              <a:rPr lang="en-US" dirty="0">
                <a:solidFill>
                  <a:schemeClr val="tx1"/>
                </a:solidFill>
                <a:latin typeface="Courier New"/>
                <a:cs typeface="Courier New"/>
              </a:rPr>
              <a:t>≈ </a:t>
            </a:r>
            <a:r>
              <a:rPr lang="en-US" dirty="0">
                <a:solidFill>
                  <a:srgbClr val="0070C0"/>
                </a:solidFill>
                <a:latin typeface="Courier New"/>
                <a:cs typeface="Courier New"/>
              </a:rPr>
              <a:t>MANY DRUGS, MANY PACKS, MULTIPLE INSTRUCTIONS</a:t>
            </a:r>
            <a:endParaRPr lang="en-US" dirty="0">
              <a:solidFill>
                <a:srgbClr val="0070C0"/>
              </a:solidFill>
            </a:endParaRPr>
          </a:p>
        </p:txBody>
      </p:sp>
      <p:sp>
        <p:nvSpPr>
          <p:cNvPr id="8" name="Rounded Rectangle 7"/>
          <p:cNvSpPr/>
          <p:nvPr/>
        </p:nvSpPr>
        <p:spPr>
          <a:xfrm>
            <a:off x="5029200" y="5257800"/>
            <a:ext cx="3352800"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Few packs per patient </a:t>
            </a:r>
            <a:r>
              <a:rPr lang="en-US" dirty="0">
                <a:solidFill>
                  <a:schemeClr val="tx1"/>
                </a:solidFill>
                <a:latin typeface="Courier New"/>
                <a:cs typeface="Courier New"/>
              </a:rPr>
              <a:t>≈ </a:t>
            </a:r>
            <a:r>
              <a:rPr lang="en-US" dirty="0">
                <a:solidFill>
                  <a:srgbClr val="0070C0"/>
                </a:solidFill>
                <a:latin typeface="Courier New"/>
                <a:cs typeface="Courier New"/>
              </a:rPr>
              <a:t>MANY DRUGS, ONE PACK, SIMPLE INSTRUCTIONS</a:t>
            </a:r>
            <a:endParaRPr lang="en-US" dirty="0">
              <a:solidFill>
                <a:srgbClr val="0070C0"/>
              </a:solidFill>
            </a:endParaRPr>
          </a:p>
        </p:txBody>
      </p:sp>
      <p:pic>
        <p:nvPicPr>
          <p:cNvPr id="57352" name="Content Placeholder 3" descr="C:\Documents and Settings\jmukoko\Desktop\Paed FDC Meeting\Paed FDC Photos\AZT+3TC+NVP paed 1.JPG"/>
          <p:cNvPicPr>
            <a:picLocks noChangeAspect="1" noChangeArrowheads="1"/>
          </p:cNvPicPr>
          <p:nvPr/>
        </p:nvPicPr>
        <p:blipFill>
          <a:blip r:embed="rId3">
            <a:extLst>
              <a:ext uri="{28A0092B-C50C-407E-A947-70E740481C1C}">
                <a14:useLocalDpi xmlns:a14="http://schemas.microsoft.com/office/drawing/2010/main" val="0"/>
              </a:ext>
            </a:extLst>
          </a:blip>
          <a:srcRect l="3529" t="15881" b="10883"/>
          <a:stretch>
            <a:fillRect/>
          </a:stretch>
        </p:blipFill>
        <p:spPr bwMode="auto">
          <a:xfrm>
            <a:off x="5410200" y="990600"/>
            <a:ext cx="3733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02486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5" name="Slide Number Placeholder 4"/>
          <p:cNvSpPr>
            <a:spLocks noGrp="1"/>
          </p:cNvSpPr>
          <p:nvPr>
            <p:ph type="sldNum" sz="quarter" idx="12"/>
          </p:nvPr>
        </p:nvSpPr>
        <p:spPr/>
        <p:txBody>
          <a:bodyPr/>
          <a:lstStyle/>
          <a:p>
            <a:pPr>
              <a:defRPr/>
            </a:pPr>
            <a:endParaRPr lang="en-US" dirty="0"/>
          </a:p>
        </p:txBody>
      </p:sp>
      <p:sp>
        <p:nvSpPr>
          <p:cNvPr id="58371" name="Title 1"/>
          <p:cNvSpPr>
            <a:spLocks noGrp="1"/>
          </p:cNvSpPr>
          <p:nvPr>
            <p:ph type="title" idx="4294967295"/>
          </p:nvPr>
        </p:nvSpPr>
        <p:spPr>
          <a:xfrm>
            <a:off x="685800" y="228600"/>
            <a:ext cx="8458200" cy="609600"/>
          </a:xfrm>
        </p:spPr>
        <p:txBody>
          <a:bodyPr anchor="ctr"/>
          <a:lstStyle/>
          <a:p>
            <a:pPr eaLnBrk="1" hangingPunct="1"/>
            <a:r>
              <a:rPr lang="en-US" sz="3100" b="1" smtClean="0"/>
              <a:t>Benefits of Solid formulations in children</a:t>
            </a:r>
          </a:p>
        </p:txBody>
      </p:sp>
      <p:graphicFrame>
        <p:nvGraphicFramePr>
          <p:cNvPr id="4" name="Group 29"/>
          <p:cNvGraphicFramePr>
            <a:graphicFrameLocks noGrp="1"/>
          </p:cNvGraphicFramePr>
          <p:nvPr>
            <p:ph idx="4294967295"/>
            <p:extLst>
              <p:ext uri="{D42A27DB-BD31-4B8C-83A1-F6EECF244321}">
                <p14:modId xmlns:p14="http://schemas.microsoft.com/office/powerpoint/2010/main" val="1880749106"/>
              </p:ext>
            </p:extLst>
          </p:nvPr>
        </p:nvGraphicFramePr>
        <p:xfrm>
          <a:off x="609600" y="931863"/>
          <a:ext cx="8534400" cy="5087937"/>
        </p:xfrm>
        <a:graphic>
          <a:graphicData uri="http://schemas.openxmlformats.org/drawingml/2006/table">
            <a:tbl>
              <a:tblPr/>
              <a:tblGrid>
                <a:gridCol w="1628775"/>
                <a:gridCol w="6905625"/>
              </a:tblGrid>
              <a:tr h="60959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Tx/>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Drug concentration</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
                          <a:schemeClr val="folHlink"/>
                        </a:buClr>
                        <a:buSzPct val="60000"/>
                        <a:buFontTx/>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Syrups require large volumes, whereas solids are more concentrated</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266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Tx/>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Storage and distribution</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
                          <a:schemeClr val="folHlink"/>
                        </a:buClr>
                        <a:buSzPct val="60000"/>
                        <a:buFont typeface="Wingdings" pitchFamily="2" charset="2"/>
                        <a:buChar char="n"/>
                        <a:tabLst/>
                      </a:pPr>
                      <a:r>
                        <a:rPr kumimoji="0" lang="en-US" sz="1700" b="0" i="0" u="none" strike="noStrike" cap="none" normalizeH="0" baseline="0" smtClean="0">
                          <a:ln>
                            <a:noFill/>
                          </a:ln>
                          <a:solidFill>
                            <a:schemeClr val="tx1"/>
                          </a:solidFill>
                          <a:effectLst/>
                          <a:latin typeface="Arial" pitchFamily="34" charset="0"/>
                          <a:cs typeface="Arial" pitchFamily="34" charset="0"/>
                        </a:rPr>
                        <a:t>Syrups more difficult to transport and store</a:t>
                      </a:r>
                    </a:p>
                    <a:p>
                      <a:pPr marL="0" marR="0" lvl="0" indent="0" algn="l" defTabSz="914400" rtl="0" eaLnBrk="1" fontAlgn="base" latinLnBrk="0" hangingPunct="1">
                        <a:lnSpc>
                          <a:spcPct val="100000"/>
                        </a:lnSpc>
                        <a:spcBef>
                          <a:spcPct val="10000"/>
                        </a:spcBef>
                        <a:spcAft>
                          <a:spcPct val="0"/>
                        </a:spcAft>
                        <a:buClr>
                          <a:schemeClr val="folHlink"/>
                        </a:buClr>
                        <a:buSzPct val="60000"/>
                        <a:buFont typeface="Wingdings" pitchFamily="2" charset="2"/>
                        <a:buChar char="n"/>
                        <a:tabLst/>
                      </a:pPr>
                      <a:r>
                        <a:rPr kumimoji="0" lang="en-US" sz="1700" b="0" i="0" u="none" strike="noStrike" cap="none" normalizeH="0" baseline="0" smtClean="0">
                          <a:ln>
                            <a:noFill/>
                          </a:ln>
                          <a:solidFill>
                            <a:schemeClr val="tx1"/>
                          </a:solidFill>
                          <a:effectLst/>
                          <a:latin typeface="Arial" pitchFamily="34" charset="0"/>
                          <a:cs typeface="Arial" pitchFamily="34" charset="0"/>
                        </a:rPr>
                        <a:t>Some need refrigeration</a:t>
                      </a:r>
                    </a:p>
                    <a:p>
                      <a:pPr marL="0" marR="0" lvl="0" indent="0" algn="l" defTabSz="914400" rtl="0" eaLnBrk="1" fontAlgn="base" latinLnBrk="0" hangingPunct="1">
                        <a:lnSpc>
                          <a:spcPct val="100000"/>
                        </a:lnSpc>
                        <a:spcBef>
                          <a:spcPct val="10000"/>
                        </a:spcBef>
                        <a:spcAft>
                          <a:spcPct val="0"/>
                        </a:spcAft>
                        <a:buClr>
                          <a:schemeClr val="folHlink"/>
                        </a:buClr>
                        <a:buSzPct val="60000"/>
                        <a:buFont typeface="Wingdings" pitchFamily="2" charset="2"/>
                        <a:buChar char="n"/>
                        <a:tabLst/>
                      </a:pPr>
                      <a:r>
                        <a:rPr kumimoji="0" lang="en-US" sz="1700" b="0" i="0" u="none" strike="noStrike" cap="none" normalizeH="0" baseline="0" smtClean="0">
                          <a:ln>
                            <a:noFill/>
                          </a:ln>
                          <a:solidFill>
                            <a:schemeClr val="tx1"/>
                          </a:solidFill>
                          <a:effectLst/>
                          <a:latin typeface="Arial" pitchFamily="34" charset="0"/>
                          <a:cs typeface="Arial" pitchFamily="34" charset="0"/>
                        </a:rPr>
                        <a:t>More shelf space required in pharmacy and central medical stores </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59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Tx/>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Cost</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
                          <a:schemeClr val="folHlink"/>
                        </a:buClr>
                        <a:buSzPct val="60000"/>
                        <a:buFont typeface="Wingdings" pitchFamily="2" charset="2"/>
                        <a:buChar char="n"/>
                        <a:tabLst/>
                      </a:pPr>
                      <a:r>
                        <a:rPr kumimoji="0" lang="en-US" sz="1700" b="0" i="0" u="none" strike="noStrike" cap="none" normalizeH="0" baseline="0" smtClean="0">
                          <a:ln>
                            <a:noFill/>
                          </a:ln>
                          <a:solidFill>
                            <a:schemeClr val="tx1"/>
                          </a:solidFill>
                          <a:effectLst/>
                          <a:latin typeface="Arial" pitchFamily="34" charset="0"/>
                          <a:cs typeface="Arial" pitchFamily="34" charset="0"/>
                        </a:rPr>
                        <a:t>Syrups more costly to make and ship because of the weight of the bottles and liquid</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956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Tx/>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Dispensing and administration</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
                          <a:schemeClr val="folHlink"/>
                        </a:buClr>
                        <a:buSzPct val="60000"/>
                        <a:buFont typeface="Wingdings" pitchFamily="2" charset="2"/>
                        <a:buChar char="n"/>
                        <a:tabLst/>
                      </a:pPr>
                      <a:r>
                        <a:rPr kumimoji="0" lang="en-US" sz="1700" b="0" i="0" u="none" strike="noStrike" cap="none" normalizeH="0" baseline="0" smtClean="0">
                          <a:ln>
                            <a:noFill/>
                          </a:ln>
                          <a:solidFill>
                            <a:schemeClr val="tx1"/>
                          </a:solidFill>
                          <a:effectLst/>
                          <a:latin typeface="Arial" pitchFamily="34" charset="0"/>
                          <a:cs typeface="Arial" pitchFamily="34" charset="0"/>
                        </a:rPr>
                        <a:t>Syrups more complex to dose thus more time consuming for providers</a:t>
                      </a:r>
                    </a:p>
                    <a:p>
                      <a:pPr marL="0" marR="0" lvl="0" indent="0" algn="l" defTabSz="914400" rtl="0" eaLnBrk="1" fontAlgn="base" latinLnBrk="0" hangingPunct="1">
                        <a:lnSpc>
                          <a:spcPct val="100000"/>
                        </a:lnSpc>
                        <a:spcBef>
                          <a:spcPct val="10000"/>
                        </a:spcBef>
                        <a:spcAft>
                          <a:spcPct val="0"/>
                        </a:spcAft>
                        <a:buClr>
                          <a:schemeClr val="folHlink"/>
                        </a:buClr>
                        <a:buSzPct val="60000"/>
                        <a:buFont typeface="Wingdings" pitchFamily="2" charset="2"/>
                        <a:buChar char="n"/>
                        <a:tabLst/>
                      </a:pPr>
                      <a:r>
                        <a:rPr kumimoji="0" lang="en-US" sz="1700" b="0" i="0" u="none" strike="noStrike" cap="none" normalizeH="0" baseline="0" smtClean="0">
                          <a:ln>
                            <a:noFill/>
                          </a:ln>
                          <a:solidFill>
                            <a:schemeClr val="tx1"/>
                          </a:solidFill>
                          <a:effectLst/>
                          <a:latin typeface="Arial" pitchFamily="34" charset="0"/>
                          <a:cs typeface="Arial" pitchFamily="34" charset="0"/>
                        </a:rPr>
                        <a:t>Require syringes for administration – often many syringe-full</a:t>
                      </a:r>
                    </a:p>
                    <a:p>
                      <a:pPr marL="0" marR="0" lvl="0" indent="0" algn="l" defTabSz="914400" rtl="0" eaLnBrk="1" fontAlgn="base" latinLnBrk="0" hangingPunct="1">
                        <a:lnSpc>
                          <a:spcPct val="100000"/>
                        </a:lnSpc>
                        <a:spcBef>
                          <a:spcPct val="10000"/>
                        </a:spcBef>
                        <a:spcAft>
                          <a:spcPct val="0"/>
                        </a:spcAft>
                        <a:buClr>
                          <a:schemeClr val="folHlink"/>
                        </a:buClr>
                        <a:buSzPct val="60000"/>
                        <a:buFont typeface="Wingdings" pitchFamily="2" charset="2"/>
                        <a:buChar char="n"/>
                        <a:tabLst/>
                      </a:pPr>
                      <a:r>
                        <a:rPr kumimoji="0" lang="en-US" sz="1700" b="0" i="0" u="none" strike="noStrike" cap="none" normalizeH="0" baseline="0" smtClean="0">
                          <a:ln>
                            <a:noFill/>
                          </a:ln>
                          <a:solidFill>
                            <a:schemeClr val="tx1"/>
                          </a:solidFill>
                          <a:effectLst/>
                          <a:latin typeface="Arial" pitchFamily="34" charset="0"/>
                          <a:cs typeface="Arial" pitchFamily="34" charset="0"/>
                        </a:rPr>
                        <a:t>More wastage for syrups during administration</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79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Tx/>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Palatability</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
                          <a:schemeClr val="folHlink"/>
                        </a:buClr>
                        <a:buSzPct val="60000"/>
                        <a:buFont typeface="Wingdings" pitchFamily="2" charset="2"/>
                        <a:buChar char="n"/>
                        <a:tabLst/>
                      </a:pPr>
                      <a:r>
                        <a:rPr kumimoji="0" lang="en-US" sz="1700" b="0" i="0" u="none" strike="noStrike" cap="none" normalizeH="0" baseline="0" smtClean="0">
                          <a:ln>
                            <a:noFill/>
                          </a:ln>
                          <a:solidFill>
                            <a:schemeClr val="tx1"/>
                          </a:solidFill>
                          <a:effectLst/>
                          <a:latin typeface="Arial" pitchFamily="34" charset="0"/>
                          <a:cs typeface="Arial" pitchFamily="34" charset="0"/>
                        </a:rPr>
                        <a:t>Syrups often have an unpleasant taste</a:t>
                      </a:r>
                    </a:p>
                    <a:p>
                      <a:pPr marL="0" marR="0" lvl="0" indent="0" algn="l" defTabSz="914400" rtl="0" eaLnBrk="1" fontAlgn="base" latinLnBrk="0" hangingPunct="1">
                        <a:lnSpc>
                          <a:spcPct val="100000"/>
                        </a:lnSpc>
                        <a:spcBef>
                          <a:spcPct val="10000"/>
                        </a:spcBef>
                        <a:spcAft>
                          <a:spcPct val="0"/>
                        </a:spcAft>
                        <a:buClr>
                          <a:schemeClr val="folHlink"/>
                        </a:buClr>
                        <a:buSzPct val="60000"/>
                        <a:buFont typeface="Wingdings" pitchFamily="2" charset="2"/>
                        <a:buChar char="n"/>
                        <a:tabLst/>
                      </a:pPr>
                      <a:r>
                        <a:rPr kumimoji="0" lang="en-US" sz="1700" b="0" i="0" u="none" strike="noStrike" cap="none" normalizeH="0" baseline="0" smtClean="0">
                          <a:ln>
                            <a:noFill/>
                          </a:ln>
                          <a:solidFill>
                            <a:schemeClr val="tx1"/>
                          </a:solidFill>
                          <a:effectLst/>
                          <a:latin typeface="Arial" pitchFamily="34" charset="0"/>
                          <a:cs typeface="Arial" pitchFamily="34" charset="0"/>
                        </a:rPr>
                        <a:t>Some syrups have large amounts of alcohol</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577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Tx/>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Adherence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
                          <a:schemeClr val="folHlink"/>
                        </a:buClr>
                        <a:buSzPct val="60000"/>
                        <a:buFont typeface="Wingdings" pitchFamily="2" charset="2"/>
                        <a:buChar char="n"/>
                        <a:tabLst/>
                      </a:pPr>
                      <a:r>
                        <a:rPr kumimoji="0" lang="en-US" sz="1700" b="0" i="0" u="none" strike="noStrike" cap="none" normalizeH="0" baseline="0" dirty="0" smtClean="0">
                          <a:ln>
                            <a:noFill/>
                          </a:ln>
                          <a:solidFill>
                            <a:schemeClr val="tx1"/>
                          </a:solidFill>
                          <a:effectLst/>
                          <a:latin typeface="Arial" pitchFamily="34" charset="0"/>
                          <a:cs typeface="Arial" pitchFamily="34" charset="0"/>
                        </a:rPr>
                        <a:t>Because of difficulty in measuring, syrups can easily be under-dosed</a:t>
                      </a:r>
                    </a:p>
                    <a:p>
                      <a:pPr marL="0" marR="0" lvl="0" indent="0" algn="l" defTabSz="914400" rtl="0" eaLnBrk="1" fontAlgn="base" latinLnBrk="0" hangingPunct="1">
                        <a:lnSpc>
                          <a:spcPct val="100000"/>
                        </a:lnSpc>
                        <a:spcBef>
                          <a:spcPct val="10000"/>
                        </a:spcBef>
                        <a:spcAft>
                          <a:spcPct val="0"/>
                        </a:spcAft>
                        <a:buClr>
                          <a:schemeClr val="folHlink"/>
                        </a:buClr>
                        <a:buSzPct val="60000"/>
                        <a:buFont typeface="Wingdings" pitchFamily="2" charset="2"/>
                        <a:buChar char="n"/>
                        <a:tabLst/>
                      </a:pPr>
                      <a:r>
                        <a:rPr kumimoji="0" lang="en-US" sz="1700" b="0" i="0" u="none" strike="noStrike" cap="none" normalizeH="0" baseline="0" dirty="0" smtClean="0">
                          <a:ln>
                            <a:noFill/>
                          </a:ln>
                          <a:solidFill>
                            <a:schemeClr val="tx1"/>
                          </a:solidFill>
                          <a:effectLst/>
                          <a:latin typeface="Arial" pitchFamily="34" charset="0"/>
                          <a:cs typeface="Arial" pitchFamily="34" charset="0"/>
                        </a:rPr>
                        <a:t>Adherence is reportedly better with solids</a:t>
                      </a:r>
                    </a:p>
                    <a:p>
                      <a:pPr marL="0" marR="0" lvl="0" indent="0" algn="l" defTabSz="914400" rtl="0" eaLnBrk="1" fontAlgn="base" latinLnBrk="0" hangingPunct="1">
                        <a:lnSpc>
                          <a:spcPct val="100000"/>
                        </a:lnSpc>
                        <a:spcBef>
                          <a:spcPct val="10000"/>
                        </a:spcBef>
                        <a:spcAft>
                          <a:spcPct val="0"/>
                        </a:spcAft>
                        <a:buClr>
                          <a:schemeClr val="folHlink"/>
                        </a:buClr>
                        <a:buSzPct val="60000"/>
                        <a:buFont typeface="Wingdings" pitchFamily="2" charset="2"/>
                        <a:buChar char="n"/>
                        <a:tabLst/>
                      </a:pPr>
                      <a:r>
                        <a:rPr kumimoji="0" lang="en-US" sz="1700" b="0" i="0" u="none" strike="noStrike" cap="none" normalizeH="0" baseline="0" dirty="0" smtClean="0">
                          <a:ln>
                            <a:noFill/>
                          </a:ln>
                          <a:solidFill>
                            <a:schemeClr val="tx1"/>
                          </a:solidFill>
                          <a:effectLst/>
                          <a:latin typeface="Arial" pitchFamily="34" charset="0"/>
                          <a:cs typeface="Arial" pitchFamily="34" charset="0"/>
                        </a:rPr>
                        <a:t>Difficult to check adherence</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60455"/>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endParaRPr lang="en-US" dirty="0"/>
          </a:p>
        </p:txBody>
      </p:sp>
      <p:sp>
        <p:nvSpPr>
          <p:cNvPr id="59394" name="Title 1"/>
          <p:cNvSpPr>
            <a:spLocks noGrp="1"/>
          </p:cNvSpPr>
          <p:nvPr>
            <p:ph type="title" idx="4294967295"/>
          </p:nvPr>
        </p:nvSpPr>
        <p:spPr>
          <a:xfrm>
            <a:off x="0" y="274638"/>
            <a:ext cx="8229600" cy="715962"/>
          </a:xfrm>
        </p:spPr>
        <p:txBody>
          <a:bodyPr>
            <a:normAutofit/>
          </a:bodyPr>
          <a:lstStyle/>
          <a:p>
            <a:pPr eaLnBrk="1" hangingPunct="1"/>
            <a:r>
              <a:rPr lang="en-US" sz="4000" smtClean="0"/>
              <a:t>Dissolving dispersible tablets in water</a:t>
            </a:r>
          </a:p>
        </p:txBody>
      </p:sp>
      <p:pic>
        <p:nvPicPr>
          <p:cNvPr id="59395" name="Picture 2" descr="C:\Documents and Settings\jmukoko\Desktop\Paed FDC Meeting\Dissolving tabs\CIMG0581.JPG"/>
          <p:cNvPicPr>
            <a:picLocks noChangeAspect="1" noChangeArrowheads="1"/>
          </p:cNvPicPr>
          <p:nvPr/>
        </p:nvPicPr>
        <p:blipFill>
          <a:blip r:embed="rId2">
            <a:extLst>
              <a:ext uri="{28A0092B-C50C-407E-A947-70E740481C1C}">
                <a14:useLocalDpi xmlns:a14="http://schemas.microsoft.com/office/drawing/2010/main" val="0"/>
              </a:ext>
            </a:extLst>
          </a:blip>
          <a:srcRect t="3409"/>
          <a:stretch>
            <a:fillRect/>
          </a:stretch>
        </p:blipFill>
        <p:spPr bwMode="auto">
          <a:xfrm>
            <a:off x="4114800" y="1143000"/>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3" descr="C:\Documents and Settings\jmukoko\Desktop\Paed FDC Meeting\Dissolving tabs\CIMG05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43000"/>
            <a:ext cx="4191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5"/>
          <p:cNvSpPr txBox="1">
            <a:spLocks noChangeArrowheads="1"/>
          </p:cNvSpPr>
          <p:nvPr/>
        </p:nvSpPr>
        <p:spPr bwMode="auto">
          <a:xfrm>
            <a:off x="304800" y="5827713"/>
            <a:ext cx="830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US" sz="2800">
                <a:solidFill>
                  <a:srgbClr val="FF0000"/>
                </a:solidFill>
              </a:rPr>
              <a:t>Should use 10-15ml of water for dispersible  tablets</a:t>
            </a:r>
          </a:p>
        </p:txBody>
      </p:sp>
    </p:spTree>
    <p:extLst>
      <p:ext uri="{BB962C8B-B14F-4D97-AF65-F5344CB8AC3E}">
        <p14:creationId xmlns:p14="http://schemas.microsoft.com/office/powerpoint/2010/main" val="2046318719"/>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endParaRPr lang="en-US" dirty="0"/>
          </a:p>
        </p:txBody>
      </p:sp>
      <p:sp>
        <p:nvSpPr>
          <p:cNvPr id="60418" name="Title 1"/>
          <p:cNvSpPr>
            <a:spLocks noGrp="1"/>
          </p:cNvSpPr>
          <p:nvPr>
            <p:ph type="title" idx="4294967295"/>
          </p:nvPr>
        </p:nvSpPr>
        <p:spPr>
          <a:xfrm>
            <a:off x="0" y="274638"/>
            <a:ext cx="8229600" cy="639762"/>
          </a:xfrm>
        </p:spPr>
        <p:txBody>
          <a:bodyPr>
            <a:normAutofit fontScale="90000"/>
          </a:bodyPr>
          <a:lstStyle/>
          <a:p>
            <a:pPr eaLnBrk="1" hangingPunct="1"/>
            <a:r>
              <a:rPr lang="en-US" sz="3600" b="1" smtClean="0"/>
              <a:t>Currently Available Paed FDCs</a:t>
            </a:r>
          </a:p>
        </p:txBody>
      </p:sp>
      <p:graphicFrame>
        <p:nvGraphicFramePr>
          <p:cNvPr id="158854" name="Group 134"/>
          <p:cNvGraphicFramePr>
            <a:graphicFrameLocks noGrp="1"/>
          </p:cNvGraphicFramePr>
          <p:nvPr/>
        </p:nvGraphicFramePr>
        <p:xfrm>
          <a:off x="304800" y="1143000"/>
          <a:ext cx="8229600" cy="5238751"/>
        </p:xfrm>
        <a:graphic>
          <a:graphicData uri="http://schemas.openxmlformats.org/drawingml/2006/table">
            <a:tbl>
              <a:tblPr/>
              <a:tblGrid>
                <a:gridCol w="2036763"/>
                <a:gridCol w="949325"/>
                <a:gridCol w="1085850"/>
                <a:gridCol w="1185862"/>
                <a:gridCol w="1676400"/>
                <a:gridCol w="1295400"/>
              </a:tblGrid>
              <a:tr h="771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smtClean="0">
                          <a:ln>
                            <a:noFill/>
                          </a:ln>
                          <a:solidFill>
                            <a:schemeClr val="tx1"/>
                          </a:solidFill>
                          <a:effectLst/>
                          <a:latin typeface="Calibri" pitchFamily="34" charset="0"/>
                        </a:rPr>
                        <a:t>Strength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smtClean="0">
                          <a:ln>
                            <a:noFill/>
                          </a:ln>
                          <a:solidFill>
                            <a:schemeClr val="tx1"/>
                          </a:solidFill>
                          <a:effectLst/>
                          <a:latin typeface="Calibri" pitchFamily="34" charset="0"/>
                        </a:rPr>
                        <a:t>Pack Size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smtClean="0">
                          <a:ln>
                            <a:noFill/>
                          </a:ln>
                          <a:solidFill>
                            <a:schemeClr val="tx1"/>
                          </a:solidFill>
                          <a:effectLst/>
                          <a:latin typeface="Calibri" pitchFamily="34" charset="0"/>
                        </a:rPr>
                        <a:t>Common Name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smtClean="0">
                          <a:ln>
                            <a:noFill/>
                          </a:ln>
                          <a:solidFill>
                            <a:schemeClr val="tx1"/>
                          </a:solidFill>
                          <a:effectLst/>
                          <a:latin typeface="Calibri" pitchFamily="34" charset="0"/>
                        </a:rPr>
                        <a:t>Storage conditions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smtClean="0">
                          <a:ln>
                            <a:noFill/>
                          </a:ln>
                          <a:solidFill>
                            <a:schemeClr val="tx1"/>
                          </a:solidFill>
                          <a:effectLst/>
                          <a:latin typeface="Calibri" pitchFamily="34" charset="0"/>
                        </a:rPr>
                        <a:t>Administration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smtClean="0">
                          <a:ln>
                            <a:noFill/>
                          </a:ln>
                          <a:solidFill>
                            <a:schemeClr val="tx1"/>
                          </a:solidFill>
                          <a:effectLst/>
                          <a:latin typeface="Calibri" pitchFamily="34" charset="0"/>
                        </a:rPr>
                        <a:t>Palatability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846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rPr>
                        <a:t>AZT 60mg + 3TC 30mg + NVP 50mg tabs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60’s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Calibri"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Room Temp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Crushable or Dispersible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Sweet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809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rPr>
                        <a:t>AZT 60mg + 3TC 30mg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60’s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Calibri"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Room Temp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Crushable or Dispersible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Sweet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rPr>
                        <a:t>d4T12mg + 3TC 60mg + NVP 100mg tabs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60’s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Calibri" pitchFamily="34" charset="0"/>
                        </a:rPr>
                        <a:t>Triomune Junior tabs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Room temp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Crushable or Dispersible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Flat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rPr>
                        <a:t>ABC 60mg + 3TC 30mg tabs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30’s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Calibri" pitchFamily="34"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Room temp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Crushable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Sweet with slight bitter aftertaste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982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34" charset="0"/>
                        </a:rPr>
                        <a:t>LPV 100mg + RTV 25mg tabs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60’s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Calibri" pitchFamily="34" charset="0"/>
                        </a:rPr>
                        <a:t>Aluvia 100/25 tabs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Room temp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Film-coated to be  swallowed whole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bl>
          </a:graphicData>
        </a:graphic>
      </p:graphicFrame>
    </p:spTree>
    <p:extLst>
      <p:ext uri="{BB962C8B-B14F-4D97-AF65-F5344CB8AC3E}">
        <p14:creationId xmlns:p14="http://schemas.microsoft.com/office/powerpoint/2010/main" val="4179247165"/>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endParaRPr lang="en-US" dirty="0"/>
          </a:p>
        </p:txBody>
      </p:sp>
      <p:sp>
        <p:nvSpPr>
          <p:cNvPr id="61442" name="Title 1"/>
          <p:cNvSpPr>
            <a:spLocks noGrp="1"/>
          </p:cNvSpPr>
          <p:nvPr>
            <p:ph type="title" idx="4294967295"/>
          </p:nvPr>
        </p:nvSpPr>
        <p:spPr>
          <a:xfrm>
            <a:off x="0" y="274638"/>
            <a:ext cx="8229600" cy="1143000"/>
          </a:xfrm>
        </p:spPr>
        <p:txBody>
          <a:bodyPr>
            <a:normAutofit fontScale="90000"/>
          </a:bodyPr>
          <a:lstStyle/>
          <a:p>
            <a:pPr eaLnBrk="1" hangingPunct="1"/>
            <a:r>
              <a:rPr lang="en-US" sz="3600" b="1" smtClean="0">
                <a:solidFill>
                  <a:srgbClr val="000000"/>
                </a:solidFill>
              </a:rPr>
              <a:t>AZT 60mg + 3TC 30mg + NVP 50mg tabs</a:t>
            </a:r>
            <a:endParaRPr lang="en-US" sz="3600" smtClean="0"/>
          </a:p>
        </p:txBody>
      </p:sp>
      <p:pic>
        <p:nvPicPr>
          <p:cNvPr id="61443" name="Content Placeholder 3" descr="C:\Documents and Settings\jmukoko\Desktop\Paed FDC Meeting\Paed FDC Photos\AZT+3TC+NVP paed 1.JPG"/>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l="3529" t="15881" b="10883"/>
          <a:stretch>
            <a:fillRect/>
          </a:stretch>
        </p:blipFill>
        <p:spPr>
          <a:xfrm>
            <a:off x="3938588" y="1371600"/>
            <a:ext cx="5205412" cy="5029200"/>
          </a:xfrm>
          <a:noFill/>
        </p:spPr>
      </p:pic>
    </p:spTree>
    <p:extLst>
      <p:ext uri="{BB962C8B-B14F-4D97-AF65-F5344CB8AC3E}">
        <p14:creationId xmlns:p14="http://schemas.microsoft.com/office/powerpoint/2010/main" val="1186873106"/>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endParaRPr lang="en-US" dirty="0"/>
          </a:p>
        </p:txBody>
      </p:sp>
      <p:sp>
        <p:nvSpPr>
          <p:cNvPr id="62466" name="Title 1"/>
          <p:cNvSpPr>
            <a:spLocks noGrp="1"/>
          </p:cNvSpPr>
          <p:nvPr>
            <p:ph type="title" idx="4294967295"/>
          </p:nvPr>
        </p:nvSpPr>
        <p:spPr>
          <a:xfrm>
            <a:off x="0" y="274638"/>
            <a:ext cx="8229600" cy="1143000"/>
          </a:xfrm>
        </p:spPr>
        <p:txBody>
          <a:bodyPr/>
          <a:lstStyle/>
          <a:p>
            <a:pPr eaLnBrk="1" hangingPunct="1"/>
            <a:r>
              <a:rPr lang="en-US" sz="3600" b="1" smtClean="0">
                <a:solidFill>
                  <a:srgbClr val="000000"/>
                </a:solidFill>
              </a:rPr>
              <a:t>ABC 60mg + 3TC 30mg tabs</a:t>
            </a:r>
            <a:endParaRPr lang="en-US" sz="3600" smtClean="0"/>
          </a:p>
        </p:txBody>
      </p:sp>
      <p:pic>
        <p:nvPicPr>
          <p:cNvPr id="62467" name="Picture 2" descr="C:\Documents and Settings\jmukoko\Desktop\Paed FDC Meeting\Paed FDC Photos\ABC + 3TC paed 1.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t="7384" r="671" b="10068"/>
          <a:stretch>
            <a:fillRect/>
          </a:stretch>
        </p:blipFill>
        <p:spPr>
          <a:xfrm>
            <a:off x="4373563" y="1447800"/>
            <a:ext cx="4770437" cy="5286375"/>
          </a:xfrm>
          <a:noFill/>
        </p:spPr>
      </p:pic>
    </p:spTree>
    <p:extLst>
      <p:ext uri="{BB962C8B-B14F-4D97-AF65-F5344CB8AC3E}">
        <p14:creationId xmlns:p14="http://schemas.microsoft.com/office/powerpoint/2010/main" val="4210355936"/>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endParaRPr lang="en-US" dirty="0"/>
          </a:p>
        </p:txBody>
      </p:sp>
      <p:sp>
        <p:nvSpPr>
          <p:cNvPr id="63490" name="Title 1"/>
          <p:cNvSpPr>
            <a:spLocks noGrp="1"/>
          </p:cNvSpPr>
          <p:nvPr>
            <p:ph type="title" idx="4294967295"/>
          </p:nvPr>
        </p:nvSpPr>
        <p:spPr>
          <a:xfrm>
            <a:off x="0" y="304800"/>
            <a:ext cx="8229600" cy="1143000"/>
          </a:xfrm>
        </p:spPr>
        <p:txBody>
          <a:bodyPr>
            <a:normAutofit/>
          </a:bodyPr>
          <a:lstStyle/>
          <a:p>
            <a:pPr eaLnBrk="1" hangingPunct="1"/>
            <a:r>
              <a:rPr lang="en-US" sz="3200" b="1" smtClean="0"/>
              <a:t>d4T12mg + 3TC 60mg + NVP 100mg tabs </a:t>
            </a:r>
            <a:br>
              <a:rPr lang="en-US" sz="3200" b="1" smtClean="0"/>
            </a:br>
            <a:r>
              <a:rPr lang="en-US" sz="3200" b="1" i="1" smtClean="0"/>
              <a:t>(= Triomune Junior tablets)</a:t>
            </a:r>
          </a:p>
        </p:txBody>
      </p:sp>
      <p:pic>
        <p:nvPicPr>
          <p:cNvPr id="63491" name="Picture 4" descr="C:\Documents and Settings\jmukoko\Desktop\Paed FDC Meeting\Paed FDC Photos\Triomune jnr 2.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t="13672" b="6641"/>
          <a:stretch>
            <a:fillRect/>
          </a:stretch>
        </p:blipFill>
        <p:spPr>
          <a:xfrm>
            <a:off x="4727575" y="1600200"/>
            <a:ext cx="4416425" cy="4691063"/>
          </a:xfrm>
          <a:noFill/>
        </p:spPr>
      </p:pic>
    </p:spTree>
    <p:extLst>
      <p:ext uri="{BB962C8B-B14F-4D97-AF65-F5344CB8AC3E}">
        <p14:creationId xmlns:p14="http://schemas.microsoft.com/office/powerpoint/2010/main" val="671413395"/>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8" name="Slide Number Placeholder 3"/>
          <p:cNvSpPr>
            <a:spLocks noGrp="1"/>
          </p:cNvSpPr>
          <p:nvPr>
            <p:ph type="sldNum" sz="quarter" idx="12"/>
          </p:nvPr>
        </p:nvSpPr>
        <p:spPr/>
        <p:txBody>
          <a:bodyPr/>
          <a:lstStyle/>
          <a:p>
            <a:pPr>
              <a:defRPr/>
            </a:pPr>
            <a:endParaRPr lang="en-US" dirty="0"/>
          </a:p>
        </p:txBody>
      </p:sp>
      <p:sp>
        <p:nvSpPr>
          <p:cNvPr id="3079" name="Rectangle 2"/>
          <p:cNvSpPr>
            <a:spLocks noGrp="1" noChangeArrowheads="1"/>
          </p:cNvSpPr>
          <p:nvPr>
            <p:ph type="title"/>
          </p:nvPr>
        </p:nvSpPr>
        <p:spPr>
          <a:xfrm>
            <a:off x="914400" y="-228600"/>
            <a:ext cx="7772400" cy="1143000"/>
          </a:xfrm>
        </p:spPr>
        <p:txBody>
          <a:bodyPr/>
          <a:lstStyle/>
          <a:p>
            <a:pPr algn="ctr" eaLnBrk="1" hangingPunct="1"/>
            <a:r>
              <a:rPr lang="en-US" sz="3600" smtClean="0">
                <a:solidFill>
                  <a:srgbClr val="A50021"/>
                </a:solidFill>
                <a:latin typeface="Arial" charset="0"/>
              </a:rPr>
              <a:t>2. Measuring liquid formulations:</a:t>
            </a:r>
            <a:endParaRPr lang="en-GB" sz="3600" smtClean="0">
              <a:solidFill>
                <a:srgbClr val="A50021"/>
              </a:solidFill>
              <a:latin typeface="Arial" charset="0"/>
            </a:endParaRPr>
          </a:p>
        </p:txBody>
      </p:sp>
      <p:sp>
        <p:nvSpPr>
          <p:cNvPr id="7" name="Footer Placeholder 2"/>
          <p:cNvSpPr txBox="1">
            <a:spLocks noGrp="1"/>
          </p:cNvSpPr>
          <p:nvPr/>
        </p:nvSpPr>
        <p:spPr bwMode="auto">
          <a:xfrm>
            <a:off x="3657600" y="6243638"/>
            <a:ext cx="2895600" cy="457200"/>
          </a:xfrm>
          <a:prstGeom prst="rect">
            <a:avLst/>
          </a:prstGeom>
          <a:noFill/>
          <a:ln>
            <a:miter lim="800000"/>
            <a:headEnd/>
            <a:tailEnd/>
          </a:ln>
        </p:spPr>
        <p:txBody>
          <a:bodyPr anchor="b"/>
          <a:lstStyle/>
          <a:p>
            <a:pPr algn="ctr">
              <a:defRPr/>
            </a:pPr>
            <a:endParaRPr lang="en-US" sz="1400" b="0" dirty="0">
              <a:latin typeface="+mn-lt"/>
            </a:endParaRPr>
          </a:p>
        </p:txBody>
      </p:sp>
      <p:graphicFrame>
        <p:nvGraphicFramePr>
          <p:cNvPr id="3074" name="Object 3"/>
          <p:cNvGraphicFramePr>
            <a:graphicFrameLocks noChangeAspect="1"/>
          </p:cNvGraphicFramePr>
          <p:nvPr/>
        </p:nvGraphicFramePr>
        <p:xfrm>
          <a:off x="533400" y="1752600"/>
          <a:ext cx="3810000" cy="2857500"/>
        </p:xfrm>
        <a:graphic>
          <a:graphicData uri="http://schemas.openxmlformats.org/presentationml/2006/ole">
            <mc:AlternateContent xmlns:mc="http://schemas.openxmlformats.org/markup-compatibility/2006">
              <mc:Choice xmlns:v="urn:schemas-microsoft-com:vml" Requires="v">
                <p:oleObj spid="_x0000_s7990" name="Photo Editor Photo" r:id="rId4" imgW="3809524" imgH="2857899" progId="MSPhotoEd.3">
                  <p:embed/>
                </p:oleObj>
              </mc:Choice>
              <mc:Fallback>
                <p:oleObj name="Photo Editor Photo" r:id="rId4" imgW="3809524" imgH="285789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52600"/>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4"/>
          <p:cNvGraphicFramePr>
            <a:graphicFrameLocks noChangeAspect="1"/>
          </p:cNvGraphicFramePr>
          <p:nvPr/>
        </p:nvGraphicFramePr>
        <p:xfrm>
          <a:off x="5562600" y="1981200"/>
          <a:ext cx="2857500" cy="3810000"/>
        </p:xfrm>
        <a:graphic>
          <a:graphicData uri="http://schemas.openxmlformats.org/presentationml/2006/ole">
            <mc:AlternateContent xmlns:mc="http://schemas.openxmlformats.org/markup-compatibility/2006">
              <mc:Choice xmlns:v="urn:schemas-microsoft-com:vml" Requires="v">
                <p:oleObj spid="_x0000_s7991" name="Photo Editor Photo" r:id="rId6" imgW="2857899" imgH="3809524" progId="MSPhotoEd.3">
                  <p:embed/>
                </p:oleObj>
              </mc:Choice>
              <mc:Fallback>
                <p:oleObj name="Photo Editor Photo" r:id="rId6" imgW="2857899" imgH="3809524"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1981200"/>
                        <a:ext cx="2857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Text Box 5"/>
          <p:cNvSpPr txBox="1">
            <a:spLocks noChangeArrowheads="1"/>
          </p:cNvSpPr>
          <p:nvPr/>
        </p:nvSpPr>
        <p:spPr bwMode="auto">
          <a:xfrm>
            <a:off x="1447800" y="4876800"/>
            <a:ext cx="1905000" cy="831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2400">
                <a:latin typeface="Times New Roman" pitchFamily="18" charset="0"/>
              </a:rPr>
              <a:t>Opening – and closing</a:t>
            </a:r>
            <a:endParaRPr lang="en-GB" sz="2400">
              <a:latin typeface="Times New Roman" pitchFamily="18" charset="0"/>
            </a:endParaRPr>
          </a:p>
        </p:txBody>
      </p:sp>
      <p:sp>
        <p:nvSpPr>
          <p:cNvPr id="3081" name="Text Box 6"/>
          <p:cNvSpPr txBox="1">
            <a:spLocks noChangeArrowheads="1"/>
          </p:cNvSpPr>
          <p:nvPr/>
        </p:nvSpPr>
        <p:spPr bwMode="auto">
          <a:xfrm>
            <a:off x="6172200" y="1447800"/>
            <a:ext cx="1676400" cy="466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2400">
                <a:latin typeface="Times New Roman" pitchFamily="18" charset="0"/>
              </a:rPr>
              <a:t>Measuring</a:t>
            </a:r>
            <a:endParaRPr lang="en-GB" sz="2400">
              <a:latin typeface="Times New Roman" pitchFamily="18" charset="0"/>
            </a:endParaRPr>
          </a:p>
        </p:txBody>
      </p:sp>
    </p:spTree>
    <p:extLst>
      <p:ext uri="{BB962C8B-B14F-4D97-AF65-F5344CB8AC3E}">
        <p14:creationId xmlns:p14="http://schemas.microsoft.com/office/powerpoint/2010/main" val="3545579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5" name="Slide Number Placeholder 2"/>
          <p:cNvSpPr>
            <a:spLocks noGrp="1"/>
          </p:cNvSpPr>
          <p:nvPr>
            <p:ph type="sldNum" sz="quarter" idx="12"/>
          </p:nvPr>
        </p:nvSpPr>
        <p:spPr/>
        <p:txBody>
          <a:bodyPr/>
          <a:lstStyle/>
          <a:p>
            <a:pPr>
              <a:defRPr/>
            </a:pPr>
            <a:endParaRPr lang="en-US" dirty="0"/>
          </a:p>
        </p:txBody>
      </p:sp>
      <p:sp>
        <p:nvSpPr>
          <p:cNvPr id="4" name="Footer Placeholder 1"/>
          <p:cNvSpPr txBox="1">
            <a:spLocks noGrp="1"/>
          </p:cNvSpPr>
          <p:nvPr/>
        </p:nvSpPr>
        <p:spPr bwMode="auto">
          <a:xfrm>
            <a:off x="3657600" y="6243638"/>
            <a:ext cx="2895600" cy="457200"/>
          </a:xfrm>
          <a:prstGeom prst="rect">
            <a:avLst/>
          </a:prstGeom>
          <a:noFill/>
          <a:ln>
            <a:miter lim="800000"/>
            <a:headEnd/>
            <a:tailEnd/>
          </a:ln>
        </p:spPr>
        <p:txBody>
          <a:bodyPr anchor="b"/>
          <a:lstStyle/>
          <a:p>
            <a:pPr algn="ctr">
              <a:defRPr/>
            </a:pPr>
            <a:endParaRPr lang="en-US" sz="1400" b="0" dirty="0">
              <a:latin typeface="+mn-lt"/>
            </a:endParaRPr>
          </a:p>
        </p:txBody>
      </p:sp>
      <p:graphicFrame>
        <p:nvGraphicFramePr>
          <p:cNvPr id="4098" name="Object 2"/>
          <p:cNvGraphicFramePr>
            <a:graphicFrameLocks noChangeAspect="1"/>
          </p:cNvGraphicFramePr>
          <p:nvPr/>
        </p:nvGraphicFramePr>
        <p:xfrm>
          <a:off x="0" y="0"/>
          <a:ext cx="9144000" cy="6324600"/>
        </p:xfrm>
        <a:graphic>
          <a:graphicData uri="http://schemas.openxmlformats.org/presentationml/2006/ole">
            <mc:AlternateContent xmlns:mc="http://schemas.openxmlformats.org/markup-compatibility/2006">
              <mc:Choice xmlns:v="urn:schemas-microsoft-com:vml" Requires="v">
                <p:oleObj spid="_x0000_s5020" name="Photo Editor Photo" r:id="rId4" imgW="3809524" imgH="2857899" progId="MSPhotoEd.3">
                  <p:embed/>
                </p:oleObj>
              </mc:Choice>
              <mc:Fallback>
                <p:oleObj name="Photo Editor Photo" r:id="rId4" imgW="3809524" imgH="285789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2" name="Text Box 3"/>
          <p:cNvSpPr txBox="1">
            <a:spLocks noChangeArrowheads="1"/>
          </p:cNvSpPr>
          <p:nvPr/>
        </p:nvSpPr>
        <p:spPr bwMode="auto">
          <a:xfrm>
            <a:off x="762000" y="685800"/>
            <a:ext cx="2971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3200" b="0">
                <a:solidFill>
                  <a:schemeClr val="bg1"/>
                </a:solidFill>
                <a:latin typeface="Times New Roman" pitchFamily="18" charset="0"/>
              </a:rPr>
              <a:t>Adapta-cap and syringe supplied with each bottle:</a:t>
            </a:r>
            <a:endParaRPr lang="en-GB" sz="3200" b="0">
              <a:solidFill>
                <a:schemeClr val="bg1"/>
              </a:solidFill>
              <a:latin typeface="Times New Roman" pitchFamily="18" charset="0"/>
            </a:endParaRPr>
          </a:p>
        </p:txBody>
      </p:sp>
    </p:spTree>
    <p:extLst>
      <p:ext uri="{BB962C8B-B14F-4D97-AF65-F5344CB8AC3E}">
        <p14:creationId xmlns:p14="http://schemas.microsoft.com/office/powerpoint/2010/main" val="3421201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7" name="Slide Number Placeholder 2"/>
          <p:cNvSpPr>
            <a:spLocks noGrp="1"/>
          </p:cNvSpPr>
          <p:nvPr>
            <p:ph type="sldNum" sz="quarter" idx="12"/>
          </p:nvPr>
        </p:nvSpPr>
        <p:spPr/>
        <p:txBody>
          <a:bodyPr/>
          <a:lstStyle/>
          <a:p>
            <a:pPr>
              <a:defRPr/>
            </a:pPr>
            <a:endParaRPr lang="en-US" dirty="0"/>
          </a:p>
        </p:txBody>
      </p:sp>
      <p:sp>
        <p:nvSpPr>
          <p:cNvPr id="6" name="Footer Placeholder 1"/>
          <p:cNvSpPr txBox="1">
            <a:spLocks noGrp="1"/>
          </p:cNvSpPr>
          <p:nvPr/>
        </p:nvSpPr>
        <p:spPr bwMode="auto">
          <a:xfrm>
            <a:off x="3657600" y="6243638"/>
            <a:ext cx="2895600" cy="457200"/>
          </a:xfrm>
          <a:prstGeom prst="rect">
            <a:avLst/>
          </a:prstGeom>
          <a:noFill/>
          <a:ln>
            <a:miter lim="800000"/>
            <a:headEnd/>
            <a:tailEnd/>
          </a:ln>
        </p:spPr>
        <p:txBody>
          <a:bodyPr anchor="b"/>
          <a:lstStyle/>
          <a:p>
            <a:pPr algn="ctr">
              <a:defRPr/>
            </a:pPr>
            <a:endParaRPr lang="en-US" sz="1400" b="0" dirty="0">
              <a:latin typeface="+mn-lt"/>
            </a:endParaRPr>
          </a:p>
        </p:txBody>
      </p:sp>
      <p:graphicFrame>
        <p:nvGraphicFramePr>
          <p:cNvPr id="5122" name="Object 2"/>
          <p:cNvGraphicFramePr>
            <a:graphicFrameLocks noChangeAspect="1"/>
          </p:cNvGraphicFramePr>
          <p:nvPr/>
        </p:nvGraphicFramePr>
        <p:xfrm>
          <a:off x="228600" y="228600"/>
          <a:ext cx="3552825" cy="4010025"/>
        </p:xfrm>
        <a:graphic>
          <a:graphicData uri="http://schemas.openxmlformats.org/presentationml/2006/ole">
            <mc:AlternateContent xmlns:mc="http://schemas.openxmlformats.org/markup-compatibility/2006">
              <mc:Choice xmlns:v="urn:schemas-microsoft-com:vml" Requires="v">
                <p:oleObj spid="_x0000_s9014" name="Photo Editor Photo" r:id="rId4" imgW="3552381" imgH="4009524" progId="MSPhotoEd.3">
                  <p:embed/>
                </p:oleObj>
              </mc:Choice>
              <mc:Fallback>
                <p:oleObj name="Photo Editor Photo" r:id="rId4" imgW="3552381" imgH="400952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3552825"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Text Box 3"/>
          <p:cNvSpPr txBox="1">
            <a:spLocks noChangeArrowheads="1"/>
          </p:cNvSpPr>
          <p:nvPr/>
        </p:nvSpPr>
        <p:spPr bwMode="auto">
          <a:xfrm>
            <a:off x="685800" y="44196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2400">
                <a:latin typeface="Times New Roman" pitchFamily="18" charset="0"/>
              </a:rPr>
              <a:t>‘Apple’ adapter</a:t>
            </a:r>
            <a:endParaRPr lang="en-GB" sz="2400">
              <a:latin typeface="Times New Roman" pitchFamily="18" charset="0"/>
            </a:endParaRPr>
          </a:p>
        </p:txBody>
      </p:sp>
      <p:sp>
        <p:nvSpPr>
          <p:cNvPr id="5128" name="Text Box 4"/>
          <p:cNvSpPr txBox="1">
            <a:spLocks noChangeArrowheads="1"/>
          </p:cNvSpPr>
          <p:nvPr/>
        </p:nvSpPr>
        <p:spPr bwMode="auto">
          <a:xfrm>
            <a:off x="4876800" y="16764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spcBef>
                <a:spcPct val="50000"/>
              </a:spcBef>
            </a:pPr>
            <a:r>
              <a:rPr lang="en-US" sz="2400">
                <a:latin typeface="Times New Roman" pitchFamily="18" charset="0"/>
              </a:rPr>
              <a:t>Zidovudine bottle</a:t>
            </a:r>
            <a:endParaRPr lang="en-GB" sz="2400">
              <a:latin typeface="Times New Roman" pitchFamily="18" charset="0"/>
            </a:endParaRPr>
          </a:p>
        </p:txBody>
      </p:sp>
      <p:graphicFrame>
        <p:nvGraphicFramePr>
          <p:cNvPr id="5123" name="Object 5"/>
          <p:cNvGraphicFramePr>
            <a:graphicFrameLocks noChangeAspect="1"/>
          </p:cNvGraphicFramePr>
          <p:nvPr/>
        </p:nvGraphicFramePr>
        <p:xfrm>
          <a:off x="4724400" y="2209800"/>
          <a:ext cx="3306763" cy="3581400"/>
        </p:xfrm>
        <a:graphic>
          <a:graphicData uri="http://schemas.openxmlformats.org/presentationml/2006/ole">
            <mc:AlternateContent xmlns:mc="http://schemas.openxmlformats.org/markup-compatibility/2006">
              <mc:Choice xmlns:v="urn:schemas-microsoft-com:vml" Requires="v">
                <p:oleObj spid="_x0000_s9015" name="Photo Editor Photo" r:id="rId6" imgW="1600000" imgH="1733333" progId="MSPhotoEd.3">
                  <p:embed/>
                </p:oleObj>
              </mc:Choice>
              <mc:Fallback>
                <p:oleObj name="Photo Editor Photo" r:id="rId6" imgW="1600000" imgH="1733333"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209800"/>
                        <a:ext cx="3306763"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42395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Pharmacodynamics</a:t>
            </a:r>
          </a:p>
          <a:p>
            <a:r>
              <a:rPr lang="en-US" dirty="0" smtClean="0"/>
              <a:t>Pharmacokinetics</a:t>
            </a:r>
          </a:p>
          <a:p>
            <a:pPr>
              <a:buFont typeface="Wingdings" pitchFamily="2" charset="2"/>
              <a:buChar char="ü"/>
            </a:pPr>
            <a:r>
              <a:rPr lang="en-US" dirty="0" smtClean="0"/>
              <a:t>  absorption</a:t>
            </a:r>
          </a:p>
          <a:p>
            <a:pPr>
              <a:buFont typeface="Wingdings" pitchFamily="2" charset="2"/>
              <a:buChar char="ü"/>
            </a:pPr>
            <a:r>
              <a:rPr lang="en-US" dirty="0" smtClean="0"/>
              <a:t>  distribution</a:t>
            </a:r>
          </a:p>
          <a:p>
            <a:pPr>
              <a:buFont typeface="Wingdings" pitchFamily="2" charset="2"/>
              <a:buChar char="ü"/>
            </a:pPr>
            <a:r>
              <a:rPr lang="en-US" dirty="0"/>
              <a:t> </a:t>
            </a:r>
            <a:r>
              <a:rPr lang="en-US" dirty="0" smtClean="0"/>
              <a:t>  digestion</a:t>
            </a:r>
          </a:p>
          <a:p>
            <a:pPr>
              <a:buFont typeface="Wingdings" pitchFamily="2" charset="2"/>
              <a:buChar char="ü"/>
            </a:pPr>
            <a:r>
              <a:rPr lang="en-US" dirty="0" smtClean="0"/>
              <a:t>   excretion</a:t>
            </a:r>
          </a:p>
          <a:p>
            <a:r>
              <a:rPr lang="en-US" dirty="0" smtClean="0"/>
              <a:t>Stock control</a:t>
            </a:r>
          </a:p>
          <a:p>
            <a:r>
              <a:rPr lang="en-US" dirty="0" smtClean="0"/>
              <a:t>Drug record</a:t>
            </a:r>
          </a:p>
          <a:p>
            <a:r>
              <a:rPr lang="en-US" dirty="0" smtClean="0"/>
              <a:t>Drug history</a:t>
            </a:r>
          </a:p>
          <a:p>
            <a:r>
              <a:rPr lang="en-US" dirty="0" smtClean="0"/>
              <a:t>Dangerous drug act (DDA) management.</a:t>
            </a:r>
            <a:endParaRPr lang="en-US" dirty="0"/>
          </a:p>
        </p:txBody>
      </p:sp>
      <p:sp>
        <p:nvSpPr>
          <p:cNvPr id="2" name="Title 1"/>
          <p:cNvSpPr>
            <a:spLocks noGrp="1"/>
          </p:cNvSpPr>
          <p:nvPr>
            <p:ph type="title"/>
          </p:nvPr>
        </p:nvSpPr>
        <p:spPr/>
        <p:txBody>
          <a:bodyPr/>
          <a:lstStyle/>
          <a:p>
            <a:r>
              <a:rPr lang="en-US" dirty="0" smtClean="0"/>
              <a:t>AREAS TO BE COVERED</a:t>
            </a:r>
            <a:endParaRPr lang="en-US" dirty="0"/>
          </a:p>
        </p:txBody>
      </p:sp>
    </p:spTree>
    <p:extLst>
      <p:ext uri="{BB962C8B-B14F-4D97-AF65-F5344CB8AC3E}">
        <p14:creationId xmlns:p14="http://schemas.microsoft.com/office/powerpoint/2010/main" val="397928152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Font typeface="Wingdings" pitchFamily="2" charset="2"/>
              <a:buChar char="Ø"/>
            </a:pPr>
            <a:r>
              <a:rPr lang="en-US" dirty="0"/>
              <a:t>Mixtures are better absorbed than solids.</a:t>
            </a:r>
          </a:p>
          <a:p>
            <a:pPr>
              <a:buFont typeface="Wingdings" pitchFamily="2" charset="2"/>
              <a:buChar char="Ø"/>
            </a:pPr>
            <a:r>
              <a:rPr lang="en-US" dirty="0"/>
              <a:t>Deficiencies of pancreatic and intestinal secretions may prevent dissolution of enteric coated tablets and capsules</a:t>
            </a:r>
          </a:p>
          <a:p>
            <a:pPr>
              <a:buFont typeface="Wingdings" pitchFamily="2" charset="2"/>
              <a:buChar char="Ø"/>
            </a:pPr>
            <a:r>
              <a:rPr lang="en-US" dirty="0"/>
              <a:t>Vomiting and diarrhea reduce absorptions.</a:t>
            </a:r>
          </a:p>
          <a:p>
            <a:pPr marL="114300" indent="0">
              <a:buNone/>
            </a:pPr>
            <a:r>
              <a:rPr lang="en-US" sz="4000" b="1" u="sng" dirty="0"/>
              <a:t>4.Inhalation</a:t>
            </a:r>
          </a:p>
          <a:p>
            <a:pPr marL="285750" indent="-285750">
              <a:buFont typeface="Wingdings" pitchFamily="2" charset="2"/>
              <a:buChar char="Ø"/>
            </a:pPr>
            <a:r>
              <a:rPr lang="en-US" dirty="0"/>
              <a:t>Gaseous form of drugs and those in fine mists are administered through this route and are absorbed through the lungs.</a:t>
            </a:r>
          </a:p>
          <a:p>
            <a:pPr marL="114300" indent="0">
              <a:buNone/>
            </a:pPr>
            <a:r>
              <a:rPr lang="en-US" sz="4000" b="1" u="sng" dirty="0"/>
              <a:t>5.Injectables</a:t>
            </a:r>
          </a:p>
          <a:p>
            <a:pPr marL="457200" indent="-457200">
              <a:buFont typeface="Wingdings" pitchFamily="2" charset="2"/>
              <a:buChar char="Ø"/>
            </a:pPr>
            <a:r>
              <a:rPr lang="en-US" dirty="0"/>
              <a:t>Completely absorbed</a:t>
            </a:r>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97024672"/>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5" name="Slide Number Placeholder 3"/>
          <p:cNvSpPr>
            <a:spLocks noGrp="1"/>
          </p:cNvSpPr>
          <p:nvPr>
            <p:ph type="sldNum" sz="quarter" idx="12"/>
          </p:nvPr>
        </p:nvSpPr>
        <p:spPr/>
        <p:txBody>
          <a:bodyPr/>
          <a:lstStyle/>
          <a:p>
            <a:pPr>
              <a:defRPr/>
            </a:pPr>
            <a:endParaRPr lang="en-US" dirty="0"/>
          </a:p>
        </p:txBody>
      </p:sp>
      <p:sp>
        <p:nvSpPr>
          <p:cNvPr id="6150" name="Rectangle 2"/>
          <p:cNvSpPr>
            <a:spLocks noGrp="1" noChangeArrowheads="1"/>
          </p:cNvSpPr>
          <p:nvPr>
            <p:ph type="title"/>
          </p:nvPr>
        </p:nvSpPr>
        <p:spPr>
          <a:xfrm>
            <a:off x="1371600" y="0"/>
            <a:ext cx="7772400" cy="838200"/>
          </a:xfrm>
        </p:spPr>
        <p:txBody>
          <a:bodyPr/>
          <a:lstStyle/>
          <a:p>
            <a:pPr algn="ctr" eaLnBrk="1" hangingPunct="1"/>
            <a:r>
              <a:rPr lang="en-US" sz="3600" smtClean="0">
                <a:latin typeface="Arial" charset="0"/>
              </a:rPr>
              <a:t>Decimal fractions:</a:t>
            </a:r>
            <a:endParaRPr lang="en-GB" sz="3600" smtClean="0">
              <a:latin typeface="Arial" charset="0"/>
            </a:endParaRPr>
          </a:p>
        </p:txBody>
      </p:sp>
      <p:sp>
        <p:nvSpPr>
          <p:cNvPr id="4" name="Footer Placeholder 2"/>
          <p:cNvSpPr txBox="1">
            <a:spLocks noGrp="1"/>
          </p:cNvSpPr>
          <p:nvPr/>
        </p:nvSpPr>
        <p:spPr bwMode="auto">
          <a:xfrm>
            <a:off x="3657600" y="6243638"/>
            <a:ext cx="2895600" cy="457200"/>
          </a:xfrm>
          <a:prstGeom prst="rect">
            <a:avLst/>
          </a:prstGeom>
          <a:noFill/>
          <a:ln>
            <a:miter lim="800000"/>
            <a:headEnd/>
            <a:tailEnd/>
          </a:ln>
        </p:spPr>
        <p:txBody>
          <a:bodyPr anchor="b"/>
          <a:lstStyle/>
          <a:p>
            <a:pPr algn="ctr">
              <a:defRPr/>
            </a:pPr>
            <a:endParaRPr lang="en-US" sz="1400" b="0" dirty="0">
              <a:latin typeface="+mn-lt"/>
            </a:endParaRPr>
          </a:p>
        </p:txBody>
      </p:sp>
      <p:graphicFrame>
        <p:nvGraphicFramePr>
          <p:cNvPr id="6146" name="Object 3"/>
          <p:cNvGraphicFramePr>
            <a:graphicFrameLocks noChangeAspect="1"/>
          </p:cNvGraphicFramePr>
          <p:nvPr/>
        </p:nvGraphicFramePr>
        <p:xfrm>
          <a:off x="762000" y="1066800"/>
          <a:ext cx="7086600" cy="5314950"/>
        </p:xfrm>
        <a:graphic>
          <a:graphicData uri="http://schemas.openxmlformats.org/presentationml/2006/ole">
            <mc:AlternateContent xmlns:mc="http://schemas.openxmlformats.org/markup-compatibility/2006">
              <mc:Choice xmlns:v="urn:schemas-microsoft-com:vml" Requires="v">
                <p:oleObj spid="_x0000_s7068" name="Photo Editor Photo" r:id="rId4" imgW="4761905" imgH="3572374" progId="MSPhotoEd.3">
                  <p:embed/>
                </p:oleObj>
              </mc:Choice>
              <mc:Fallback>
                <p:oleObj name="Photo Editor Photo" r:id="rId4" imgW="4761905" imgH="357237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066800"/>
                        <a:ext cx="7086600"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09154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Rectangle 3"/>
          <p:cNvSpPr>
            <a:spLocks noGrp="1" noChangeArrowheads="1"/>
          </p:cNvSpPr>
          <p:nvPr>
            <p:ph idx="1"/>
          </p:nvPr>
        </p:nvSpPr>
        <p:spPr>
          <a:xfrm>
            <a:off x="609600" y="990600"/>
            <a:ext cx="8534400" cy="5105400"/>
          </a:xfrm>
        </p:spPr>
        <p:txBody>
          <a:bodyPr/>
          <a:lstStyle/>
          <a:p>
            <a:pPr eaLnBrk="1" hangingPunct="1">
              <a:lnSpc>
                <a:spcPct val="90000"/>
              </a:lnSpc>
            </a:pPr>
            <a:r>
              <a:rPr lang="en-US" sz="2400" smtClean="0">
                <a:latin typeface="Arial" charset="0"/>
              </a:rPr>
              <a:t>Dose calculation: mg/m</a:t>
            </a:r>
            <a:r>
              <a:rPr lang="en-US" sz="2400" baseline="30000" smtClean="0">
                <a:latin typeface="Arial" charset="0"/>
              </a:rPr>
              <a:t>2</a:t>
            </a:r>
            <a:r>
              <a:rPr lang="en-US" sz="2400" smtClean="0">
                <a:latin typeface="Arial" charset="0"/>
              </a:rPr>
              <a:t> (BSA) vs mg/kg</a:t>
            </a:r>
          </a:p>
          <a:p>
            <a:pPr eaLnBrk="1" hangingPunct="1">
              <a:lnSpc>
                <a:spcPct val="90000"/>
              </a:lnSpc>
            </a:pPr>
            <a:endParaRPr lang="en-US" sz="2400" smtClean="0">
              <a:latin typeface="Arial" charset="0"/>
            </a:endParaRPr>
          </a:p>
          <a:p>
            <a:pPr eaLnBrk="1" hangingPunct="1">
              <a:lnSpc>
                <a:spcPct val="90000"/>
              </a:lnSpc>
            </a:pPr>
            <a:r>
              <a:rPr lang="en-US" sz="2400" smtClean="0">
                <a:latin typeface="Arial" charset="0"/>
              </a:rPr>
              <a:t>Body surface area calculated as follows:</a:t>
            </a:r>
          </a:p>
          <a:p>
            <a:pPr eaLnBrk="1" hangingPunct="1">
              <a:lnSpc>
                <a:spcPct val="90000"/>
              </a:lnSpc>
              <a:buFont typeface="Wingdings" pitchFamily="2" charset="2"/>
              <a:buNone/>
            </a:pPr>
            <a:r>
              <a:rPr lang="en-US" sz="2400" smtClean="0">
                <a:latin typeface="Arial" charset="0"/>
              </a:rPr>
              <a:t>	BSA (m</a:t>
            </a:r>
            <a:r>
              <a:rPr lang="en-US" sz="2400" baseline="30000" smtClean="0">
                <a:latin typeface="Arial" charset="0"/>
              </a:rPr>
              <a:t>2</a:t>
            </a:r>
            <a:r>
              <a:rPr lang="en-US" sz="2400" smtClean="0">
                <a:latin typeface="Arial" charset="0"/>
              </a:rPr>
              <a:t>) =  </a:t>
            </a:r>
            <a:r>
              <a:rPr lang="en-US" sz="2400" smtClean="0">
                <a:latin typeface="Arial" charset="0"/>
                <a:sym typeface="Symbol" pitchFamily="18" charset="2"/>
              </a:rPr>
              <a:t> (</a:t>
            </a:r>
            <a:r>
              <a:rPr lang="en-US" sz="2400" u="sng" smtClean="0">
                <a:latin typeface="Arial" charset="0"/>
                <a:sym typeface="Symbol" pitchFamily="18" charset="2"/>
              </a:rPr>
              <a:t>height in cm x weight in kg</a:t>
            </a:r>
            <a:r>
              <a:rPr lang="en-US" sz="2400" smtClean="0">
                <a:latin typeface="Arial" charset="0"/>
                <a:sym typeface="Symbol" pitchFamily="18" charset="2"/>
              </a:rPr>
              <a:t>) </a:t>
            </a:r>
            <a:r>
              <a:rPr lang="en-US" sz="2400" smtClean="0">
                <a:latin typeface="Arial" charset="0"/>
              </a:rPr>
              <a:t>	</a:t>
            </a:r>
          </a:p>
          <a:p>
            <a:pPr eaLnBrk="1" hangingPunct="1">
              <a:lnSpc>
                <a:spcPct val="90000"/>
              </a:lnSpc>
              <a:buFont typeface="Wingdings" pitchFamily="2" charset="2"/>
              <a:buNone/>
            </a:pPr>
            <a:r>
              <a:rPr lang="en-US" sz="2400" smtClean="0">
                <a:latin typeface="Arial" charset="0"/>
              </a:rPr>
              <a:t>	 		</a:t>
            </a:r>
            <a:r>
              <a:rPr lang="en-US" sz="2800" smtClean="0">
                <a:latin typeface="Arial" charset="0"/>
                <a:sym typeface="Symbol" pitchFamily="18" charset="2"/>
              </a:rPr>
              <a:t></a:t>
            </a:r>
            <a:r>
              <a:rPr lang="en-US" sz="2400" smtClean="0">
                <a:latin typeface="Arial" charset="0"/>
              </a:rPr>
              <a:t> 		3600                     </a:t>
            </a:r>
          </a:p>
          <a:p>
            <a:pPr eaLnBrk="1" hangingPunct="1">
              <a:lnSpc>
                <a:spcPct val="90000"/>
              </a:lnSpc>
            </a:pPr>
            <a:r>
              <a:rPr lang="en-US" sz="2400" smtClean="0">
                <a:latin typeface="Arial" charset="0"/>
              </a:rPr>
              <a:t>Dose recalculation on each clinic visit is necessary due to changes in height and weight of children as they grow </a:t>
            </a:r>
          </a:p>
          <a:p>
            <a:pPr eaLnBrk="1" hangingPunct="1">
              <a:lnSpc>
                <a:spcPct val="90000"/>
              </a:lnSpc>
            </a:pPr>
            <a:endParaRPr lang="en-US" sz="2400" smtClean="0">
              <a:latin typeface="Arial" charset="0"/>
            </a:endParaRPr>
          </a:p>
          <a:p>
            <a:pPr eaLnBrk="1" hangingPunct="1">
              <a:lnSpc>
                <a:spcPct val="90000"/>
              </a:lnSpc>
            </a:pPr>
            <a:r>
              <a:rPr lang="en-US" sz="2400" smtClean="0">
                <a:latin typeface="Arial" charset="0"/>
              </a:rPr>
              <a:t>Limited availability of suitable FDCs</a:t>
            </a:r>
          </a:p>
          <a:p>
            <a:pPr eaLnBrk="1" hangingPunct="1">
              <a:lnSpc>
                <a:spcPct val="90000"/>
              </a:lnSpc>
            </a:pPr>
            <a:endParaRPr lang="en-US" sz="2400" smtClean="0">
              <a:latin typeface="Arial" charset="0"/>
            </a:endParaRPr>
          </a:p>
          <a:p>
            <a:pPr eaLnBrk="1" hangingPunct="1">
              <a:lnSpc>
                <a:spcPct val="90000"/>
              </a:lnSpc>
            </a:pPr>
            <a:r>
              <a:rPr lang="en-US" sz="2400" smtClean="0">
                <a:latin typeface="Arial" charset="0"/>
              </a:rPr>
              <a:t>Potential short- and long-term adverse effects of the antiretroviral regimen, however adverse events are less pronounced in Children compared to Adults.</a:t>
            </a:r>
          </a:p>
          <a:p>
            <a:pPr eaLnBrk="1" hangingPunct="1">
              <a:lnSpc>
                <a:spcPct val="90000"/>
              </a:lnSpc>
            </a:pPr>
            <a:endParaRPr lang="en-US" sz="2400" smtClean="0">
              <a:latin typeface="Arial" charset="0"/>
            </a:endParaRPr>
          </a:p>
        </p:txBody>
      </p:sp>
      <p:sp>
        <p:nvSpPr>
          <p:cNvPr id="64514"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64517" name="Rectangle 2"/>
          <p:cNvSpPr>
            <a:spLocks noGrp="1" noChangeArrowheads="1"/>
          </p:cNvSpPr>
          <p:nvPr>
            <p:ph type="title"/>
          </p:nvPr>
        </p:nvSpPr>
        <p:spPr/>
        <p:txBody>
          <a:bodyPr/>
          <a:lstStyle/>
          <a:p>
            <a:pPr eaLnBrk="1" hangingPunct="1"/>
            <a:r>
              <a:rPr lang="en-US" sz="3200" b="1" smtClean="0">
                <a:latin typeface="Arial Narrow" pitchFamily="34" charset="0"/>
              </a:rPr>
              <a:t>Special Considerations in children</a:t>
            </a:r>
          </a:p>
        </p:txBody>
      </p:sp>
      <p:sp>
        <p:nvSpPr>
          <p:cNvPr id="64519" name="Line 4"/>
          <p:cNvSpPr>
            <a:spLocks noChangeShapeType="1"/>
          </p:cNvSpPr>
          <p:nvPr/>
        </p:nvSpPr>
        <p:spPr bwMode="auto">
          <a:xfrm flipV="1">
            <a:off x="2743200" y="2057400"/>
            <a:ext cx="762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20" name="Line 6"/>
          <p:cNvSpPr>
            <a:spLocks noChangeShapeType="1"/>
          </p:cNvSpPr>
          <p:nvPr/>
        </p:nvSpPr>
        <p:spPr bwMode="auto">
          <a:xfrm flipV="1">
            <a:off x="2743200" y="2133600"/>
            <a:ext cx="762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21" name="Line 7"/>
          <p:cNvSpPr>
            <a:spLocks noChangeShapeType="1"/>
          </p:cNvSpPr>
          <p:nvPr/>
        </p:nvSpPr>
        <p:spPr bwMode="auto">
          <a:xfrm>
            <a:off x="2819400" y="2209800"/>
            <a:ext cx="396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781091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Rectangle 3"/>
          <p:cNvSpPr>
            <a:spLocks noGrp="1" noChangeArrowheads="1"/>
          </p:cNvSpPr>
          <p:nvPr>
            <p:ph idx="1"/>
          </p:nvPr>
        </p:nvSpPr>
        <p:spPr>
          <a:xfrm>
            <a:off x="457200" y="1066800"/>
            <a:ext cx="8686800" cy="4495800"/>
          </a:xfrm>
        </p:spPr>
        <p:txBody>
          <a:bodyPr>
            <a:normAutofit fontScale="92500" lnSpcReduction="10000"/>
          </a:bodyPr>
          <a:lstStyle/>
          <a:p>
            <a:pPr eaLnBrk="1" hangingPunct="1">
              <a:lnSpc>
                <a:spcPct val="80000"/>
              </a:lnSpc>
            </a:pPr>
            <a:r>
              <a:rPr lang="en-US" sz="2400" smtClean="0">
                <a:latin typeface="Arial" charset="0"/>
              </a:rPr>
              <a:t>Palatability</a:t>
            </a:r>
          </a:p>
          <a:p>
            <a:pPr eaLnBrk="1" hangingPunct="1">
              <a:lnSpc>
                <a:spcPct val="80000"/>
              </a:lnSpc>
            </a:pPr>
            <a:endParaRPr lang="en-US" sz="2400" smtClean="0">
              <a:latin typeface="Arial" charset="0"/>
            </a:endParaRPr>
          </a:p>
          <a:p>
            <a:pPr eaLnBrk="1" hangingPunct="1">
              <a:lnSpc>
                <a:spcPct val="80000"/>
              </a:lnSpc>
            </a:pPr>
            <a:r>
              <a:rPr lang="en-US" sz="2400" smtClean="0">
                <a:latin typeface="Arial" charset="0"/>
              </a:rPr>
              <a:t>Syrups are generally bulkier - Fluid volume</a:t>
            </a:r>
          </a:p>
          <a:p>
            <a:pPr eaLnBrk="1" hangingPunct="1">
              <a:lnSpc>
                <a:spcPct val="80000"/>
              </a:lnSpc>
            </a:pPr>
            <a:endParaRPr lang="en-US" sz="2400" smtClean="0">
              <a:latin typeface="Arial" charset="0"/>
            </a:endParaRPr>
          </a:p>
          <a:p>
            <a:pPr eaLnBrk="1" hangingPunct="1">
              <a:lnSpc>
                <a:spcPct val="80000"/>
              </a:lnSpc>
            </a:pPr>
            <a:r>
              <a:rPr lang="en-US" sz="2400" smtClean="0">
                <a:latin typeface="Arial" charset="0"/>
              </a:rPr>
              <a:t>In some cases, the caregiver may have to split, crush, mix and administer tablets/capsules</a:t>
            </a:r>
          </a:p>
          <a:p>
            <a:pPr eaLnBrk="1" hangingPunct="1">
              <a:lnSpc>
                <a:spcPct val="80000"/>
              </a:lnSpc>
            </a:pPr>
            <a:endParaRPr lang="en-US" sz="2400" smtClean="0">
              <a:latin typeface="Arial" charset="0"/>
            </a:endParaRPr>
          </a:p>
          <a:p>
            <a:pPr eaLnBrk="1" hangingPunct="1">
              <a:lnSpc>
                <a:spcPct val="80000"/>
              </a:lnSpc>
            </a:pPr>
            <a:r>
              <a:rPr lang="en-US" sz="2400" smtClean="0">
                <a:latin typeface="Arial" charset="0"/>
              </a:rPr>
              <a:t>Limited paediatric experience in use of ARVs – insufficient potency, pharmacokinetic information</a:t>
            </a:r>
          </a:p>
          <a:p>
            <a:pPr eaLnBrk="1" hangingPunct="1">
              <a:lnSpc>
                <a:spcPct val="80000"/>
              </a:lnSpc>
            </a:pPr>
            <a:endParaRPr lang="en-US" sz="2400" smtClean="0">
              <a:latin typeface="Arial" charset="0"/>
            </a:endParaRPr>
          </a:p>
          <a:p>
            <a:pPr eaLnBrk="1" hangingPunct="1">
              <a:lnSpc>
                <a:spcPct val="80000"/>
              </a:lnSpc>
            </a:pPr>
            <a:r>
              <a:rPr lang="en-US" sz="2400" smtClean="0">
                <a:latin typeface="Arial" charset="0"/>
              </a:rPr>
              <a:t>Regimen complexity - dosing frequency, food and fluid requirements / restrictions</a:t>
            </a:r>
          </a:p>
          <a:p>
            <a:pPr eaLnBrk="1" hangingPunct="1">
              <a:lnSpc>
                <a:spcPct val="80000"/>
              </a:lnSpc>
            </a:pPr>
            <a:endParaRPr lang="en-US" sz="2400" smtClean="0">
              <a:latin typeface="Arial" charset="0"/>
            </a:endParaRPr>
          </a:p>
          <a:p>
            <a:pPr eaLnBrk="1" hangingPunct="1">
              <a:lnSpc>
                <a:spcPct val="80000"/>
              </a:lnSpc>
            </a:pPr>
            <a:r>
              <a:rPr lang="en-US" sz="2400" smtClean="0">
                <a:latin typeface="Arial" charset="0"/>
              </a:rPr>
              <a:t>Presence of Co-morbidities that could affect drug choice - TB, Hep B/C or chronic renal or liver disease </a:t>
            </a:r>
          </a:p>
        </p:txBody>
      </p:sp>
      <p:sp>
        <p:nvSpPr>
          <p:cNvPr id="65538"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5" name="Slide Number Placeholder 4"/>
          <p:cNvSpPr>
            <a:spLocks noGrp="1"/>
          </p:cNvSpPr>
          <p:nvPr>
            <p:ph type="sldNum" sz="quarter" idx="12"/>
          </p:nvPr>
        </p:nvSpPr>
        <p:spPr/>
        <p:txBody>
          <a:bodyPr/>
          <a:lstStyle/>
          <a:p>
            <a:pPr>
              <a:defRPr/>
            </a:pPr>
            <a:endParaRPr lang="en-US" dirty="0"/>
          </a:p>
        </p:txBody>
      </p:sp>
      <p:sp>
        <p:nvSpPr>
          <p:cNvPr id="65541" name="Rectangle 2"/>
          <p:cNvSpPr>
            <a:spLocks noGrp="1" noChangeArrowheads="1"/>
          </p:cNvSpPr>
          <p:nvPr>
            <p:ph type="title"/>
          </p:nvPr>
        </p:nvSpPr>
        <p:spPr/>
        <p:txBody>
          <a:bodyPr/>
          <a:lstStyle/>
          <a:p>
            <a:pPr eaLnBrk="1" hangingPunct="1"/>
            <a:r>
              <a:rPr lang="en-US" sz="3200" b="1" smtClean="0">
                <a:latin typeface="Arial Narrow" pitchFamily="34" charset="0"/>
              </a:rPr>
              <a:t>Special Considerations in Children</a:t>
            </a:r>
          </a:p>
        </p:txBody>
      </p:sp>
      <p:sp>
        <p:nvSpPr>
          <p:cNvPr id="4" name="Footer Placeholder 3"/>
          <p:cNvSpPr txBox="1">
            <a:spLocks noGrp="1"/>
          </p:cNvSpPr>
          <p:nvPr/>
        </p:nvSpPr>
        <p:spPr bwMode="auto">
          <a:xfrm>
            <a:off x="3657600" y="6243638"/>
            <a:ext cx="2895600" cy="457200"/>
          </a:xfrm>
          <a:prstGeom prst="rect">
            <a:avLst/>
          </a:prstGeom>
          <a:noFill/>
          <a:ln>
            <a:miter lim="800000"/>
            <a:headEnd/>
            <a:tailEnd/>
          </a:ln>
        </p:spPr>
        <p:txBody>
          <a:bodyPr anchor="b"/>
          <a:lstStyle/>
          <a:p>
            <a:pPr algn="ctr">
              <a:defRPr/>
            </a:pPr>
            <a:endParaRPr lang="en-US" sz="1400" b="0" dirty="0">
              <a:latin typeface="+mn-lt"/>
            </a:endParaRPr>
          </a:p>
        </p:txBody>
      </p:sp>
    </p:spTree>
    <p:extLst>
      <p:ext uri="{BB962C8B-B14F-4D97-AF65-F5344CB8AC3E}">
        <p14:creationId xmlns:p14="http://schemas.microsoft.com/office/powerpoint/2010/main" val="60399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3"/>
          <p:cNvSpPr>
            <a:spLocks noGrp="1" noChangeArrowheads="1"/>
          </p:cNvSpPr>
          <p:nvPr>
            <p:ph idx="1"/>
          </p:nvPr>
        </p:nvSpPr>
        <p:spPr>
          <a:xfrm>
            <a:off x="457200" y="1143000"/>
            <a:ext cx="8686800" cy="5181600"/>
          </a:xfrm>
        </p:spPr>
        <p:txBody>
          <a:bodyPr/>
          <a:lstStyle/>
          <a:p>
            <a:pPr eaLnBrk="1" hangingPunct="1">
              <a:lnSpc>
                <a:spcPct val="80000"/>
              </a:lnSpc>
            </a:pPr>
            <a:r>
              <a:rPr lang="en-US" sz="2500" smtClean="0">
                <a:latin typeface="Arial" charset="0"/>
              </a:rPr>
              <a:t>Paediatric FDC are easy to administer</a:t>
            </a:r>
          </a:p>
          <a:p>
            <a:pPr eaLnBrk="1" hangingPunct="1">
              <a:lnSpc>
                <a:spcPct val="80000"/>
              </a:lnSpc>
            </a:pPr>
            <a:r>
              <a:rPr lang="en-US" sz="2500" smtClean="0">
                <a:latin typeface="Arial" charset="0"/>
              </a:rPr>
              <a:t>Paediatric FDC are user friendly to prescriber and dispenser </a:t>
            </a:r>
          </a:p>
          <a:p>
            <a:pPr eaLnBrk="1" hangingPunct="1">
              <a:lnSpc>
                <a:spcPct val="80000"/>
              </a:lnSpc>
            </a:pPr>
            <a:r>
              <a:rPr lang="en-US" sz="2500" smtClean="0">
                <a:latin typeface="Arial" charset="0"/>
              </a:rPr>
              <a:t>Most syrups can be stored at room temperature except for those requiring refrigeration</a:t>
            </a:r>
          </a:p>
          <a:p>
            <a:pPr eaLnBrk="1" hangingPunct="1">
              <a:lnSpc>
                <a:spcPct val="80000"/>
              </a:lnSpc>
            </a:pPr>
            <a:r>
              <a:rPr lang="en-US" sz="2500" smtClean="0">
                <a:latin typeface="Arial" charset="0"/>
              </a:rPr>
              <a:t>The syrups should be used within </a:t>
            </a:r>
            <a:r>
              <a:rPr lang="en-US" sz="2500" u="sng" smtClean="0">
                <a:latin typeface="Arial" charset="0"/>
              </a:rPr>
              <a:t>one</a:t>
            </a:r>
            <a:r>
              <a:rPr lang="en-US" sz="2500" smtClean="0">
                <a:latin typeface="Arial" charset="0"/>
              </a:rPr>
              <a:t> month of opening (always check manufacturer advise for different manufacturers)</a:t>
            </a:r>
          </a:p>
          <a:p>
            <a:pPr eaLnBrk="1" hangingPunct="1">
              <a:lnSpc>
                <a:spcPct val="80000"/>
              </a:lnSpc>
            </a:pPr>
            <a:r>
              <a:rPr lang="en-US" sz="2500" smtClean="0">
                <a:latin typeface="Arial" charset="0"/>
              </a:rPr>
              <a:t>Drugs chosen should be easy to administer in order to enhance adherence</a:t>
            </a:r>
          </a:p>
          <a:p>
            <a:pPr eaLnBrk="1" hangingPunct="1">
              <a:lnSpc>
                <a:spcPct val="80000"/>
              </a:lnSpc>
            </a:pPr>
            <a:r>
              <a:rPr lang="en-US" sz="2500" smtClean="0">
                <a:latin typeface="Arial" charset="0"/>
              </a:rPr>
              <a:t>When prescribing and/or dispensing always check for drug–drug and drug-food interactions </a:t>
            </a:r>
          </a:p>
          <a:p>
            <a:pPr eaLnBrk="1" hangingPunct="1">
              <a:lnSpc>
                <a:spcPct val="80000"/>
              </a:lnSpc>
            </a:pPr>
            <a:r>
              <a:rPr lang="en-US" sz="2500" smtClean="0">
                <a:latin typeface="Arial" charset="0"/>
              </a:rPr>
              <a:t>ARV Adverse Drug Reactions are not as  common in children as in adults</a:t>
            </a:r>
          </a:p>
        </p:txBody>
      </p:sp>
      <p:sp>
        <p:nvSpPr>
          <p:cNvPr id="66562"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5" name="Slide Number Placeholder 4"/>
          <p:cNvSpPr>
            <a:spLocks noGrp="1"/>
          </p:cNvSpPr>
          <p:nvPr>
            <p:ph type="sldNum" sz="quarter" idx="12"/>
          </p:nvPr>
        </p:nvSpPr>
        <p:spPr/>
        <p:txBody>
          <a:bodyPr/>
          <a:lstStyle/>
          <a:p>
            <a:pPr>
              <a:defRPr/>
            </a:pPr>
            <a:endParaRPr lang="en-US" dirty="0"/>
          </a:p>
        </p:txBody>
      </p:sp>
      <p:sp>
        <p:nvSpPr>
          <p:cNvPr id="66564" name="Rectangle 2"/>
          <p:cNvSpPr>
            <a:spLocks noGrp="1" noChangeArrowheads="1"/>
          </p:cNvSpPr>
          <p:nvPr>
            <p:ph type="title"/>
          </p:nvPr>
        </p:nvSpPr>
        <p:spPr/>
        <p:txBody>
          <a:bodyPr/>
          <a:lstStyle/>
          <a:p>
            <a:pPr algn="ctr" eaLnBrk="1" hangingPunct="1"/>
            <a:r>
              <a:rPr lang="en-US" b="1" smtClean="0">
                <a:latin typeface="Arial" charset="0"/>
              </a:rPr>
              <a:t>Summary</a:t>
            </a:r>
          </a:p>
        </p:txBody>
      </p:sp>
    </p:spTree>
    <p:extLst>
      <p:ext uri="{BB962C8B-B14F-4D97-AF65-F5344CB8AC3E}">
        <p14:creationId xmlns:p14="http://schemas.microsoft.com/office/powerpoint/2010/main" val="4168367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image00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619500" y="2901156"/>
            <a:ext cx="1905000" cy="1685925"/>
          </a:xfrm>
          <a:noFill/>
        </p:spPr>
      </p:pic>
      <p:sp>
        <p:nvSpPr>
          <p:cNvPr id="67586" name="Rectangle 12"/>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b="0" dirty="0">
              <a:latin typeface="Tahoma" pitchFamily="34" charset="0"/>
            </a:endParaRPr>
          </a:p>
        </p:txBody>
      </p:sp>
      <p:sp>
        <p:nvSpPr>
          <p:cNvPr id="5" name="Slide Number Placeholder 4"/>
          <p:cNvSpPr>
            <a:spLocks noGrp="1"/>
          </p:cNvSpPr>
          <p:nvPr>
            <p:ph type="sldNum" sz="quarter" idx="12"/>
          </p:nvPr>
        </p:nvSpPr>
        <p:spPr/>
        <p:txBody>
          <a:bodyPr/>
          <a:lstStyle/>
          <a:p>
            <a:pPr>
              <a:defRPr/>
            </a:pPr>
            <a:endParaRPr lang="en-US" dirty="0"/>
          </a:p>
        </p:txBody>
      </p:sp>
      <p:sp>
        <p:nvSpPr>
          <p:cNvPr id="67589" name="Text Box 7"/>
          <p:cNvSpPr txBox="1">
            <a:spLocks noChangeArrowheads="1"/>
          </p:cNvSpPr>
          <p:nvPr/>
        </p:nvSpPr>
        <p:spPr bwMode="auto">
          <a:xfrm>
            <a:off x="2895600" y="255588"/>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r>
              <a:rPr lang="en-US" sz="3600">
                <a:solidFill>
                  <a:schemeClr val="tx2"/>
                </a:solidFill>
              </a:rPr>
              <a:t>THE END</a:t>
            </a:r>
            <a:r>
              <a:rPr lang="en-US" sz="3600" b="0"/>
              <a:t> </a:t>
            </a:r>
          </a:p>
        </p:txBody>
      </p:sp>
    </p:spTree>
    <p:extLst>
      <p:ext uri="{BB962C8B-B14F-4D97-AF65-F5344CB8AC3E}">
        <p14:creationId xmlns:p14="http://schemas.microsoft.com/office/powerpoint/2010/main" val="2991420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1800" dirty="0" smtClean="0"/>
              <a:t>Drug distribution is influenced by:</a:t>
            </a:r>
          </a:p>
          <a:p>
            <a:pPr marL="109728" indent="0">
              <a:buNone/>
            </a:pPr>
            <a:r>
              <a:rPr lang="en-US" sz="1800" dirty="0" smtClean="0"/>
              <a:t>               1.rate of circulation</a:t>
            </a:r>
          </a:p>
          <a:p>
            <a:pPr marL="109728" indent="0">
              <a:buNone/>
            </a:pPr>
            <a:r>
              <a:rPr lang="en-US" sz="1800" dirty="0" smtClean="0"/>
              <a:t>               2.cardiac functioning</a:t>
            </a:r>
          </a:p>
          <a:p>
            <a:pPr marL="109728" indent="0">
              <a:buNone/>
            </a:pPr>
            <a:r>
              <a:rPr lang="en-US" sz="1800" dirty="0" smtClean="0"/>
              <a:t>               3.the nature of tissue barriers</a:t>
            </a:r>
          </a:p>
          <a:p>
            <a:pPr>
              <a:buFont typeface="Wingdings" pitchFamily="2" charset="2"/>
              <a:buChar char="Ø"/>
            </a:pPr>
            <a:r>
              <a:rPr lang="en-US" sz="1800" dirty="0" smtClean="0"/>
              <a:t>Exercise increases drug distribution while cooling reduces drug distribution to the tissue.</a:t>
            </a:r>
          </a:p>
          <a:p>
            <a:pPr>
              <a:buFont typeface="Wingdings" pitchFamily="2" charset="2"/>
              <a:buChar char="Ø"/>
            </a:pPr>
            <a:r>
              <a:rPr lang="en-US" sz="1800" dirty="0" smtClean="0"/>
              <a:t>Tissues with less blood supply like </a:t>
            </a:r>
            <a:r>
              <a:rPr lang="en-US" sz="1800" b="1" u="sng" dirty="0" smtClean="0"/>
              <a:t>bones</a:t>
            </a:r>
            <a:r>
              <a:rPr lang="en-US" sz="1800" dirty="0" smtClean="0"/>
              <a:t> receive less drugs.</a:t>
            </a:r>
          </a:p>
          <a:p>
            <a:pPr marL="109728" indent="0">
              <a:buNone/>
            </a:pPr>
            <a:r>
              <a:rPr lang="en-US" sz="1800" dirty="0" smtClean="0"/>
              <a:t>          </a:t>
            </a:r>
            <a:r>
              <a:rPr lang="en-US" sz="1800" b="1" u="sng" dirty="0" smtClean="0"/>
              <a:t>Body barriers</a:t>
            </a:r>
          </a:p>
          <a:p>
            <a:pPr marL="109728" indent="0">
              <a:buNone/>
            </a:pPr>
            <a:r>
              <a:rPr lang="en-US" sz="1800" b="1" u="sng" dirty="0" smtClean="0"/>
              <a:t>1.Blood brain barriers(BBB).</a:t>
            </a:r>
          </a:p>
          <a:p>
            <a:pPr>
              <a:buFont typeface="Wingdings" pitchFamily="2" charset="2"/>
              <a:buChar char="§"/>
            </a:pPr>
            <a:r>
              <a:rPr lang="en-US" sz="1800" dirty="0" smtClean="0"/>
              <a:t>This barrier exclude other chemicals from reaching the brain.</a:t>
            </a:r>
          </a:p>
          <a:p>
            <a:pPr>
              <a:buFont typeface="Wingdings" pitchFamily="2" charset="2"/>
              <a:buChar char="§"/>
            </a:pPr>
            <a:r>
              <a:rPr lang="en-US" sz="1800" dirty="0" smtClean="0"/>
              <a:t>Is made of glial cells and capillary endothelium</a:t>
            </a:r>
          </a:p>
          <a:p>
            <a:pPr>
              <a:buFont typeface="Wingdings" pitchFamily="2" charset="2"/>
              <a:buChar char="§"/>
            </a:pPr>
            <a:r>
              <a:rPr lang="en-US" sz="1800" dirty="0" smtClean="0"/>
              <a:t>Only lipid soluble,unionised drugs can cross</a:t>
            </a:r>
          </a:p>
          <a:p>
            <a:pPr>
              <a:buFont typeface="Wingdings" pitchFamily="2" charset="2"/>
              <a:buChar char="§"/>
            </a:pPr>
            <a:r>
              <a:rPr lang="en-US" sz="1800" dirty="0" smtClean="0"/>
              <a:t>All drugs acting on the CNS are </a:t>
            </a:r>
            <a:r>
              <a:rPr lang="en-US" sz="1800" b="1" u="sng" dirty="0" smtClean="0"/>
              <a:t>lipophilic </a:t>
            </a:r>
            <a:r>
              <a:rPr lang="en-US" sz="1800" dirty="0" smtClean="0"/>
              <a:t>and cross BBB.</a:t>
            </a:r>
          </a:p>
        </p:txBody>
      </p:sp>
      <p:sp>
        <p:nvSpPr>
          <p:cNvPr id="3" name="Title 2"/>
          <p:cNvSpPr>
            <a:spLocks noGrp="1"/>
          </p:cNvSpPr>
          <p:nvPr>
            <p:ph type="title"/>
          </p:nvPr>
        </p:nvSpPr>
        <p:spPr/>
        <p:txBody>
          <a:bodyPr>
            <a:normAutofit fontScale="90000"/>
          </a:bodyPr>
          <a:lstStyle/>
          <a:p>
            <a:r>
              <a:rPr lang="en-US" dirty="0" smtClean="0"/>
              <a:t>       DRUG DISTRIBUTION.</a:t>
            </a:r>
            <a:br>
              <a:rPr lang="en-US" dirty="0" smtClean="0"/>
            </a:br>
            <a:endParaRPr lang="en-US" dirty="0"/>
          </a:p>
        </p:txBody>
      </p:sp>
    </p:spTree>
    <p:extLst>
      <p:ext uri="{BB962C8B-B14F-4D97-AF65-F5344CB8AC3E}">
        <p14:creationId xmlns:p14="http://schemas.microsoft.com/office/powerpoint/2010/main" val="1010931097"/>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buNone/>
            </a:pPr>
            <a:r>
              <a:rPr lang="en-US" sz="2400" b="1" u="sng" dirty="0"/>
              <a:t>2.Placenta Barrier</a:t>
            </a:r>
          </a:p>
          <a:p>
            <a:pPr marL="109728" indent="0">
              <a:buNone/>
            </a:pPr>
            <a:r>
              <a:rPr lang="en-US" sz="2400" dirty="0"/>
              <a:t>Placenta is simple </a:t>
            </a:r>
            <a:r>
              <a:rPr lang="en-US" sz="2400" dirty="0" err="1"/>
              <a:t>lipoidal</a:t>
            </a:r>
            <a:r>
              <a:rPr lang="en-US" sz="2400" dirty="0"/>
              <a:t> membrane i.e. select out drugs which passes through it.</a:t>
            </a:r>
          </a:p>
          <a:p>
            <a:pPr marL="109728" indent="0">
              <a:buNone/>
            </a:pPr>
            <a:r>
              <a:rPr lang="en-US" sz="2400" b="1" u="sng" dirty="0"/>
              <a:t>3.Blood tissue Barrier</a:t>
            </a:r>
          </a:p>
          <a:p>
            <a:pPr marL="109728" indent="0">
              <a:buNone/>
            </a:pPr>
            <a:r>
              <a:rPr lang="en-US" sz="2400" dirty="0"/>
              <a:t>Capillary walls forms blood tissue barrier</a:t>
            </a:r>
          </a:p>
          <a:p>
            <a:pPr marL="109728" indent="0">
              <a:buNone/>
            </a:pPr>
            <a:r>
              <a:rPr lang="en-US" sz="2400" dirty="0"/>
              <a:t>This consist of an endothelial cell layer and basement membrane.</a:t>
            </a:r>
          </a:p>
          <a:p>
            <a:pPr marL="109728" indent="0">
              <a:buNone/>
            </a:pPr>
            <a:r>
              <a:rPr lang="en-US" sz="2400" dirty="0"/>
              <a:t>Endothelial cells are welded together by tight junctions such that no </a:t>
            </a:r>
            <a:r>
              <a:rPr lang="en-US" sz="2400" dirty="0" err="1" smtClean="0"/>
              <a:t>clefts,gaps</a:t>
            </a:r>
            <a:r>
              <a:rPr lang="en-US" sz="2400" dirty="0" smtClean="0"/>
              <a:t> or </a:t>
            </a:r>
            <a:r>
              <a:rPr lang="en-US" sz="2400" dirty="0"/>
              <a:t>pores remain that would permit drugs to pass unimpeded from the blood into interstitial fluid</a:t>
            </a:r>
            <a:endParaRPr lang="en-US" dirty="0"/>
          </a:p>
        </p:txBody>
      </p:sp>
      <p:sp>
        <p:nvSpPr>
          <p:cNvPr id="2" name="Title 1"/>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1463370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000" dirty="0" smtClean="0"/>
              <a:t>This is chemical alteration of drug in the body so that metabolites are not reabsorbed in the renal tubules and are excreted.</a:t>
            </a:r>
          </a:p>
          <a:p>
            <a:r>
              <a:rPr lang="en-US" sz="2000" b="1" u="sng" dirty="0" smtClean="0"/>
              <a:t>Detoxifying </a:t>
            </a:r>
            <a:r>
              <a:rPr lang="en-US" sz="2000" dirty="0" smtClean="0"/>
              <a:t>-means inactivation of drug and excretion of its less toxic metabolites.</a:t>
            </a:r>
          </a:p>
          <a:p>
            <a:pPr marL="109728" indent="0">
              <a:buNone/>
            </a:pPr>
            <a:r>
              <a:rPr lang="en-US" sz="2000" b="1" u="sng" dirty="0" smtClean="0"/>
              <a:t>SITES OF METABOLISM(BIOTRANSFORMATION)</a:t>
            </a:r>
          </a:p>
          <a:p>
            <a:pPr>
              <a:buFont typeface="Wingdings" pitchFamily="2" charset="2"/>
              <a:buChar char="Ø"/>
            </a:pPr>
            <a:r>
              <a:rPr lang="en-US" sz="2000" b="1" u="sng" dirty="0" smtClean="0"/>
              <a:t>Liver </a:t>
            </a:r>
            <a:r>
              <a:rPr lang="en-US" sz="2000" dirty="0" smtClean="0"/>
              <a:t>is the most important site. Other sites are: Kidneys, plasma, intestines ,skin, lungs and spleen.</a:t>
            </a:r>
          </a:p>
          <a:p>
            <a:pPr>
              <a:buFont typeface="Wingdings" pitchFamily="2" charset="2"/>
              <a:buChar char="Ø"/>
            </a:pPr>
            <a:r>
              <a:rPr lang="en-US" sz="2000" dirty="0" smtClean="0"/>
              <a:t>These actions are produced by enzymes</a:t>
            </a:r>
          </a:p>
          <a:p>
            <a:pPr>
              <a:buFont typeface="Wingdings" pitchFamily="2" charset="2"/>
              <a:buChar char="Ø"/>
            </a:pPr>
            <a:r>
              <a:rPr lang="en-US" sz="2000" dirty="0" smtClean="0"/>
              <a:t>Metabolism makes drugs biologically less active, prone to tissue binding and easier to excrete.</a:t>
            </a:r>
          </a:p>
          <a:p>
            <a:pPr marL="109728" indent="0">
              <a:buNone/>
            </a:pPr>
            <a:r>
              <a:rPr lang="en-US" sz="2000" b="1" u="sng" dirty="0" smtClean="0"/>
              <a:t>FACTORS THAT INFLUENCE METABOLISM</a:t>
            </a:r>
          </a:p>
          <a:p>
            <a:pPr marL="109728" indent="0">
              <a:buNone/>
            </a:pPr>
            <a:r>
              <a:rPr lang="en-US" sz="2000" i="1" u="sng" dirty="0" smtClean="0"/>
              <a:t>1.Genetic differences</a:t>
            </a:r>
            <a:r>
              <a:rPr lang="en-US" sz="2000" dirty="0" smtClean="0"/>
              <a:t>-levels of enzymes is genetically determined.</a:t>
            </a:r>
          </a:p>
          <a:p>
            <a:pPr marL="109728" indent="0">
              <a:buNone/>
            </a:pPr>
            <a:endParaRPr lang="en-US" sz="2000" dirty="0"/>
          </a:p>
        </p:txBody>
      </p:sp>
      <p:sp>
        <p:nvSpPr>
          <p:cNvPr id="3" name="Title 2"/>
          <p:cNvSpPr>
            <a:spLocks noGrp="1"/>
          </p:cNvSpPr>
          <p:nvPr>
            <p:ph type="title"/>
          </p:nvPr>
        </p:nvSpPr>
        <p:spPr/>
        <p:txBody>
          <a:bodyPr/>
          <a:lstStyle/>
          <a:p>
            <a:r>
              <a:rPr lang="en-US" dirty="0" smtClean="0"/>
              <a:t>         DRUG METABOLISM</a:t>
            </a:r>
            <a:endParaRPr lang="en-US" dirty="0"/>
          </a:p>
        </p:txBody>
      </p:sp>
    </p:spTree>
    <p:extLst>
      <p:ext uri="{BB962C8B-B14F-4D97-AF65-F5344CB8AC3E}">
        <p14:creationId xmlns:p14="http://schemas.microsoft.com/office/powerpoint/2010/main" val="961181994"/>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buNone/>
            </a:pPr>
            <a:r>
              <a:rPr lang="en-US" sz="2800" i="1" u="sng" dirty="0"/>
              <a:t>2.Chemical properties of drug- </a:t>
            </a:r>
            <a:r>
              <a:rPr lang="en-US" sz="2800" dirty="0"/>
              <a:t>some drugs are enzymes inducers and some are enzymes inhibitors.</a:t>
            </a:r>
          </a:p>
          <a:p>
            <a:pPr marL="109728" indent="0">
              <a:buNone/>
            </a:pPr>
            <a:r>
              <a:rPr lang="en-US" sz="2800" i="1" u="sng" dirty="0"/>
              <a:t>3.dosages-</a:t>
            </a:r>
            <a:r>
              <a:rPr lang="en-US" sz="2800" dirty="0"/>
              <a:t>toxic dosages can reduce enzymes required for detoxification.</a:t>
            </a:r>
          </a:p>
          <a:p>
            <a:pPr marL="109728" indent="0">
              <a:buNone/>
            </a:pPr>
            <a:r>
              <a:rPr lang="en-US" sz="2800" i="1" u="sng" dirty="0"/>
              <a:t>4,routes of administration-</a:t>
            </a:r>
            <a:r>
              <a:rPr lang="en-US" sz="2800" dirty="0"/>
              <a:t>the metabolism is affected by first- pass effect.</a:t>
            </a:r>
          </a:p>
          <a:p>
            <a:pPr marL="109728" indent="0">
              <a:buNone/>
            </a:pPr>
            <a:r>
              <a:rPr lang="en-US" sz="2800" i="1" u="sng" dirty="0"/>
              <a:t>5.diet-</a:t>
            </a:r>
            <a:r>
              <a:rPr lang="en-US" sz="2800" dirty="0"/>
              <a:t>the stores of glycine are depleted due to starvation.</a:t>
            </a:r>
          </a:p>
          <a:p>
            <a:pPr marL="109728" indent="0">
              <a:buNone/>
            </a:pPr>
            <a:r>
              <a:rPr lang="en-US" sz="2800" i="1" u="sng" dirty="0"/>
              <a:t>6.age-</a:t>
            </a:r>
            <a:r>
              <a:rPr lang="en-US" sz="2800" dirty="0"/>
              <a:t>in neonates the ability to metabolize drugs such as chloramphenicol is deficient.</a:t>
            </a:r>
          </a:p>
          <a:p>
            <a:pPr marL="109728" indent="0">
              <a:buNone/>
            </a:pPr>
            <a:r>
              <a:rPr lang="en-US" sz="2800" i="1" u="sng" dirty="0"/>
              <a:t>7.Organ dysfunction-</a:t>
            </a:r>
            <a:r>
              <a:rPr lang="en-US" sz="2800" dirty="0"/>
              <a:t>in the presence of liver and kidney </a:t>
            </a:r>
            <a:r>
              <a:rPr lang="en-US" sz="2800" dirty="0" err="1"/>
              <a:t>disfunction,the</a:t>
            </a:r>
            <a:r>
              <a:rPr lang="en-US" sz="2800" dirty="0"/>
              <a:t> ability to metabolize and excrete drugs is impaired.</a:t>
            </a:r>
          </a:p>
          <a:p>
            <a:pPr marL="109728" indent="0">
              <a:buNone/>
            </a:pPr>
            <a:r>
              <a:rPr lang="en-US" sz="2800" i="1" u="sng" dirty="0"/>
              <a:t>8.Environmental factors- (</a:t>
            </a:r>
            <a:r>
              <a:rPr lang="en-US" sz="2800" dirty="0"/>
              <a:t>smoking, food additives) also influence the metabolism of drugs.</a:t>
            </a:r>
            <a:endParaRPr lang="en-US" sz="2800" i="1" u="sng" dirty="0"/>
          </a:p>
          <a:p>
            <a:pPr marL="109728" indent="0">
              <a:buNone/>
            </a:pPr>
            <a:endParaRPr lang="en-US" sz="2800" dirty="0"/>
          </a:p>
          <a:p>
            <a:pPr marL="109728" indent="0">
              <a:buNone/>
            </a:pPr>
            <a:endParaRPr lang="en-US" sz="2800" dirty="0"/>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382036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000" dirty="0" smtClean="0"/>
              <a:t>Drugs are excreted from the body in the form of both intact molecules or its metabolites.</a:t>
            </a:r>
          </a:p>
          <a:p>
            <a:pPr marL="109728" indent="0">
              <a:buNone/>
            </a:pPr>
            <a:r>
              <a:rPr lang="en-US" sz="2000" b="1" u="sng" dirty="0" smtClean="0"/>
              <a:t>Ways of drug elimination</a:t>
            </a:r>
          </a:p>
          <a:p>
            <a:pPr>
              <a:buFont typeface="Wingdings" pitchFamily="2" charset="2"/>
              <a:buChar char="§"/>
            </a:pPr>
            <a:r>
              <a:rPr lang="en-US" sz="2000" dirty="0" smtClean="0"/>
              <a:t>Respiration</a:t>
            </a:r>
          </a:p>
          <a:p>
            <a:pPr>
              <a:buFont typeface="Wingdings" pitchFamily="2" charset="2"/>
              <a:buChar char="§"/>
            </a:pPr>
            <a:r>
              <a:rPr lang="en-US" sz="2000" dirty="0" smtClean="0"/>
              <a:t>Urination</a:t>
            </a:r>
          </a:p>
          <a:p>
            <a:pPr>
              <a:buFont typeface="Wingdings" pitchFamily="2" charset="2"/>
              <a:buChar char="§"/>
            </a:pPr>
            <a:r>
              <a:rPr lang="en-US" sz="2000" dirty="0" smtClean="0"/>
              <a:t>Faecal excretion</a:t>
            </a:r>
          </a:p>
          <a:p>
            <a:pPr>
              <a:buFont typeface="Wingdings" pitchFamily="2" charset="2"/>
              <a:buChar char="§"/>
            </a:pPr>
            <a:r>
              <a:rPr lang="en-US" sz="2000" dirty="0" smtClean="0"/>
              <a:t>Exocrine secretion</a:t>
            </a:r>
          </a:p>
          <a:p>
            <a:pPr marL="109728" indent="0">
              <a:buNone/>
            </a:pPr>
            <a:r>
              <a:rPr lang="en-US" sz="2000" b="1" u="sng" dirty="0" smtClean="0"/>
              <a:t>Drugs is excreted through.</a:t>
            </a:r>
          </a:p>
          <a:p>
            <a:pPr marL="109728" indent="0">
              <a:buNone/>
            </a:pPr>
            <a:r>
              <a:rPr lang="en-US" sz="2000" i="1" u="sng" dirty="0" smtClean="0"/>
              <a:t>1.lungs-</a:t>
            </a:r>
            <a:r>
              <a:rPr lang="en-US" sz="2000" dirty="0" smtClean="0"/>
              <a:t>paraldehyde,alcohol,and anesthetic drugs.</a:t>
            </a:r>
          </a:p>
          <a:p>
            <a:pPr marL="109728" indent="0">
              <a:buNone/>
            </a:pPr>
            <a:r>
              <a:rPr lang="en-US" sz="2000" i="1" u="sng" dirty="0" smtClean="0"/>
              <a:t>2.skin- </a:t>
            </a:r>
            <a:r>
              <a:rPr lang="en-US" sz="2000" dirty="0" smtClean="0"/>
              <a:t>arsenic,mercury,sodium and potassium are excreted through the skin.</a:t>
            </a:r>
          </a:p>
          <a:p>
            <a:pPr marL="109728" indent="0">
              <a:buNone/>
            </a:pPr>
            <a:r>
              <a:rPr lang="en-US" sz="2000" i="1" u="sng" dirty="0" smtClean="0"/>
              <a:t>3.bile- </a:t>
            </a:r>
            <a:r>
              <a:rPr lang="en-US" sz="2000" dirty="0" smtClean="0"/>
              <a:t>all drugs which undergo enterohepatic circulation e.g. </a:t>
            </a:r>
            <a:r>
              <a:rPr lang="en-US" sz="2000" dirty="0" err="1" smtClean="0"/>
              <a:t>nevobiocin</a:t>
            </a:r>
            <a:r>
              <a:rPr lang="en-US" sz="2000" dirty="0" smtClean="0"/>
              <a:t> and erythromycin.</a:t>
            </a:r>
          </a:p>
        </p:txBody>
      </p:sp>
      <p:sp>
        <p:nvSpPr>
          <p:cNvPr id="3" name="Title 2"/>
          <p:cNvSpPr>
            <a:spLocks noGrp="1"/>
          </p:cNvSpPr>
          <p:nvPr>
            <p:ph type="title"/>
          </p:nvPr>
        </p:nvSpPr>
        <p:spPr/>
        <p:txBody>
          <a:bodyPr/>
          <a:lstStyle/>
          <a:p>
            <a:r>
              <a:rPr lang="en-US" dirty="0" smtClean="0"/>
              <a:t>      DRUG EXCRETION</a:t>
            </a:r>
            <a:endParaRPr lang="en-US" dirty="0"/>
          </a:p>
        </p:txBody>
      </p:sp>
    </p:spTree>
    <p:extLst>
      <p:ext uri="{BB962C8B-B14F-4D97-AF65-F5344CB8AC3E}">
        <p14:creationId xmlns:p14="http://schemas.microsoft.com/office/powerpoint/2010/main" val="1324872577"/>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109728" indent="0">
              <a:buNone/>
            </a:pPr>
            <a:r>
              <a:rPr lang="en-US" sz="3100" i="1" u="sng" dirty="0"/>
              <a:t>4.Intestines-</a:t>
            </a:r>
            <a:r>
              <a:rPr lang="en-US" sz="3100" dirty="0"/>
              <a:t> heavy metals are excreted through this route.</a:t>
            </a:r>
          </a:p>
          <a:p>
            <a:pPr marL="109728" indent="0">
              <a:buNone/>
            </a:pPr>
            <a:r>
              <a:rPr lang="en-US" sz="3100" i="1" u="sng" dirty="0"/>
              <a:t>5.milk-</a:t>
            </a:r>
            <a:r>
              <a:rPr lang="en-US" sz="3100" dirty="0"/>
              <a:t>drugs</a:t>
            </a:r>
            <a:r>
              <a:rPr lang="en-US" sz="3100" i="1" u="sng" dirty="0"/>
              <a:t> </a:t>
            </a:r>
            <a:r>
              <a:rPr lang="en-US" sz="3100" dirty="0"/>
              <a:t>like </a:t>
            </a:r>
            <a:r>
              <a:rPr lang="en-US" sz="3100" dirty="0" err="1"/>
              <a:t>penicillin,streptomycin,erythromycin,diazepam</a:t>
            </a:r>
            <a:r>
              <a:rPr lang="en-US" sz="3100" dirty="0"/>
              <a:t> etc. Mothers should be advised not to beast feed when taking this drugs.</a:t>
            </a:r>
          </a:p>
          <a:p>
            <a:pPr marL="109728" indent="0">
              <a:buNone/>
            </a:pPr>
            <a:r>
              <a:rPr lang="en-US" sz="3100" i="1" u="sng" dirty="0"/>
              <a:t>6.saliva-i</a:t>
            </a:r>
            <a:r>
              <a:rPr lang="en-US" sz="3100" dirty="0"/>
              <a:t>odine,heavy metals, lithium, </a:t>
            </a:r>
            <a:r>
              <a:rPr lang="en-US" sz="3100" dirty="0" err="1"/>
              <a:t>rifampicin,metronidazole.lead</a:t>
            </a:r>
            <a:r>
              <a:rPr lang="en-US" sz="3100" dirty="0"/>
              <a:t> compounds get deposited on the gums</a:t>
            </a:r>
            <a:r>
              <a:rPr lang="en-US" sz="3100" i="1" u="sng" dirty="0"/>
              <a:t>.</a:t>
            </a:r>
          </a:p>
          <a:p>
            <a:pPr marL="109728" indent="0">
              <a:buNone/>
            </a:pPr>
            <a:r>
              <a:rPr lang="en-US" sz="3100" i="1" u="sng" dirty="0"/>
              <a:t>7.kidneys-</a:t>
            </a:r>
            <a:r>
              <a:rPr lang="en-US" sz="3100" dirty="0"/>
              <a:t>drugs removed by kidney completely include- lithium, gentamycin, </a:t>
            </a:r>
            <a:r>
              <a:rPr lang="en-US" sz="3100" dirty="0" err="1"/>
              <a:t>ethambutal</a:t>
            </a:r>
            <a:r>
              <a:rPr lang="en-US" sz="3100" i="1" u="sng" dirty="0" err="1"/>
              <a:t>,</a:t>
            </a:r>
            <a:r>
              <a:rPr lang="en-US" sz="3100" dirty="0" err="1"/>
              <a:t>cephalexin</a:t>
            </a:r>
            <a:r>
              <a:rPr lang="en-US" sz="3100" dirty="0"/>
              <a:t>.</a:t>
            </a:r>
          </a:p>
          <a:p>
            <a:pPr marL="109728" indent="0">
              <a:buNone/>
            </a:pPr>
            <a:r>
              <a:rPr lang="en-US" sz="3100" dirty="0"/>
              <a:t>   drugs partially removed by the kidney after undergoing metabolism in liver includes – penicillin ,</a:t>
            </a:r>
            <a:r>
              <a:rPr lang="en-US" sz="3100" dirty="0" err="1"/>
              <a:t>methyldopa,digoxin,lincomycin</a:t>
            </a:r>
            <a:endParaRPr lang="en-US" sz="3100" dirty="0"/>
          </a:p>
          <a:p>
            <a:pPr marL="109728" indent="0">
              <a:buNone/>
            </a:pPr>
            <a:endParaRPr lang="en-US" sz="3100" dirty="0"/>
          </a:p>
          <a:p>
            <a:pPr marL="109728" indent="0">
              <a:buNone/>
            </a:pPr>
            <a:endParaRPr lang="en-US" sz="3100" dirty="0"/>
          </a:p>
          <a:p>
            <a:pPr marL="109728" indent="0">
              <a:buNone/>
            </a:pPr>
            <a:endParaRPr lang="en-US" sz="2800"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1155828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114300" indent="0">
              <a:buNone/>
            </a:pPr>
            <a:r>
              <a:rPr lang="en-US" b="1" u="sng" dirty="0" smtClean="0"/>
              <a:t>Definition:</a:t>
            </a:r>
            <a:r>
              <a:rPr lang="en-US" b="1" dirty="0" smtClean="0"/>
              <a:t> </a:t>
            </a:r>
            <a:r>
              <a:rPr lang="en-US" dirty="0"/>
              <a:t>The study of the biological and therapeutic effects of drugs </a:t>
            </a:r>
            <a:r>
              <a:rPr lang="en-US" dirty="0" smtClean="0"/>
              <a:t>(i.e.</a:t>
            </a:r>
            <a:endParaRPr lang="en-US" dirty="0"/>
          </a:p>
          <a:p>
            <a:pPr marL="114300" indent="0">
              <a:buNone/>
            </a:pPr>
            <a:r>
              <a:rPr lang="en-US" dirty="0" smtClean="0"/>
              <a:t>“</a:t>
            </a:r>
            <a:r>
              <a:rPr lang="en-US" dirty="0"/>
              <a:t>what </a:t>
            </a:r>
            <a:r>
              <a:rPr lang="en-US" dirty="0" smtClean="0"/>
              <a:t>the </a:t>
            </a:r>
            <a:r>
              <a:rPr lang="en-US" dirty="0"/>
              <a:t>drug does to the body</a:t>
            </a:r>
            <a:r>
              <a:rPr lang="en-US" dirty="0" smtClean="0"/>
              <a:t>”).</a:t>
            </a:r>
            <a:r>
              <a:rPr lang="en-US" dirty="0"/>
              <a:t> Involves how the drugs act on target cells to alter cellular function.</a:t>
            </a:r>
          </a:p>
          <a:p>
            <a:pPr marL="114300" indent="0">
              <a:buNone/>
            </a:pPr>
            <a:r>
              <a:rPr lang="en-US" b="1" u="sng" dirty="0"/>
              <a:t>A. Receptor and non-receptor mechanisms</a:t>
            </a:r>
            <a:r>
              <a:rPr lang="en-US" b="1" dirty="0"/>
              <a:t>: </a:t>
            </a:r>
            <a:r>
              <a:rPr lang="en-US" dirty="0"/>
              <a:t>Most of the drugs act by interacting with a</a:t>
            </a:r>
          </a:p>
          <a:p>
            <a:r>
              <a:rPr lang="en-US" dirty="0"/>
              <a:t>cellular component called receptor. Some drugs act through simple physical or </a:t>
            </a:r>
            <a:r>
              <a:rPr lang="en-US" dirty="0" smtClean="0"/>
              <a:t>chemical reactions </a:t>
            </a:r>
            <a:r>
              <a:rPr lang="en-US" dirty="0"/>
              <a:t>without interacting with any receptor.</a:t>
            </a:r>
            <a:endParaRPr lang="en-US" dirty="0" smtClean="0"/>
          </a:p>
          <a:p>
            <a:pPr marL="114300" indent="0">
              <a:buNone/>
            </a:pPr>
            <a:endParaRPr lang="en-US" dirty="0"/>
          </a:p>
        </p:txBody>
      </p:sp>
      <p:sp>
        <p:nvSpPr>
          <p:cNvPr id="2" name="Title 1"/>
          <p:cNvSpPr>
            <a:spLocks noGrp="1"/>
          </p:cNvSpPr>
          <p:nvPr>
            <p:ph type="title"/>
          </p:nvPr>
        </p:nvSpPr>
        <p:spPr/>
        <p:txBody>
          <a:bodyPr/>
          <a:lstStyle/>
          <a:p>
            <a:r>
              <a:rPr lang="en-US" u="sng" dirty="0" smtClean="0"/>
              <a:t>PHARMACODYNAMICS</a:t>
            </a:r>
            <a:endParaRPr lang="en-US" u="sng" dirty="0"/>
          </a:p>
        </p:txBody>
      </p:sp>
    </p:spTree>
    <p:extLst>
      <p:ext uri="{BB962C8B-B14F-4D97-AF65-F5344CB8AC3E}">
        <p14:creationId xmlns:p14="http://schemas.microsoft.com/office/powerpoint/2010/main" val="886384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114300" indent="0">
              <a:buNone/>
            </a:pPr>
            <a:r>
              <a:rPr lang="en-US" dirty="0"/>
              <a:t>• Receptors are protein molecules present either on the cell surface or with in the cell</a:t>
            </a:r>
          </a:p>
          <a:p>
            <a:pPr marL="114300" indent="0">
              <a:buNone/>
            </a:pPr>
            <a:r>
              <a:rPr lang="en-US" dirty="0"/>
              <a:t>e.g. adrenergic receptors, </a:t>
            </a:r>
            <a:r>
              <a:rPr lang="en-US" dirty="0" err="1"/>
              <a:t>cholinoceptors</a:t>
            </a:r>
            <a:r>
              <a:rPr lang="en-US" dirty="0"/>
              <a:t>, insulin receptors, etc.</a:t>
            </a:r>
          </a:p>
          <a:p>
            <a:pPr marL="114300" indent="0">
              <a:buNone/>
            </a:pPr>
            <a:r>
              <a:rPr lang="en-US" dirty="0"/>
              <a:t>• The endogenous neurotransmitters, hormones, autacoids and most of the </a:t>
            </a:r>
            <a:r>
              <a:rPr lang="en-US" dirty="0" smtClean="0"/>
              <a:t>drugs produce </a:t>
            </a:r>
            <a:r>
              <a:rPr lang="en-US" dirty="0"/>
              <a:t>their effects by binding with their specific receptors.</a:t>
            </a:r>
          </a:p>
          <a:p>
            <a:pPr marL="114300" indent="0">
              <a:buNone/>
            </a:pPr>
            <a:r>
              <a:rPr lang="en-US" dirty="0"/>
              <a:t>• </a:t>
            </a:r>
            <a:r>
              <a:rPr lang="en-US" dirty="0" err="1"/>
              <a:t>Aluminium</a:t>
            </a:r>
            <a:r>
              <a:rPr lang="en-US" dirty="0"/>
              <a:t> hydroxide and magnesium </a:t>
            </a:r>
            <a:r>
              <a:rPr lang="en-US" dirty="0" err="1"/>
              <a:t>trisilicate</a:t>
            </a:r>
            <a:r>
              <a:rPr lang="en-US" dirty="0"/>
              <a:t>, which are used in the treatment </a:t>
            </a:r>
            <a:r>
              <a:rPr lang="en-US" dirty="0" smtClean="0"/>
              <a:t>of peptic </a:t>
            </a:r>
            <a:r>
              <a:rPr lang="en-US" dirty="0"/>
              <a:t>ulcer disease act by non-receptor mechanism by neutralizing the gastric acid.</a:t>
            </a:r>
          </a:p>
          <a:p>
            <a:r>
              <a:rPr lang="en-US" dirty="0"/>
              <a:t>Many drugs are similar to or have similar chemical groups to the naturally occurring </a:t>
            </a:r>
            <a:r>
              <a:rPr lang="en-US" dirty="0" smtClean="0"/>
              <a:t>chemical and </a:t>
            </a:r>
            <a:r>
              <a:rPr lang="en-US" dirty="0"/>
              <a:t>have the ability to bind onto a receptor where one of two things can happen- either </a:t>
            </a:r>
            <a:r>
              <a:rPr lang="en-US" dirty="0" smtClean="0"/>
              <a:t>the receptor </a:t>
            </a:r>
            <a:r>
              <a:rPr lang="en-US" dirty="0"/>
              <a:t>will respond or it will be blocked.</a:t>
            </a:r>
          </a:p>
        </p:txBody>
      </p:sp>
      <p:sp>
        <p:nvSpPr>
          <p:cNvPr id="2" name="Title 1"/>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2155425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A </a:t>
            </a:r>
            <a:r>
              <a:rPr lang="en-US" dirty="0" smtClean="0"/>
              <a:t>drug  </a:t>
            </a:r>
            <a:r>
              <a:rPr lang="en-US" dirty="0"/>
              <a:t>which is able to fit onto a receptor, is said to have affinity for that receptor. </a:t>
            </a:r>
            <a:endParaRPr lang="en-US" dirty="0" smtClean="0"/>
          </a:p>
          <a:p>
            <a:r>
              <a:rPr lang="en-US" dirty="0" smtClean="0"/>
              <a:t>Efficacy is the </a:t>
            </a:r>
            <a:r>
              <a:rPr lang="en-US" dirty="0"/>
              <a:t>ability of a drug to produce an effect at a receptor. </a:t>
            </a:r>
            <a:endParaRPr lang="en-US" dirty="0" smtClean="0"/>
          </a:p>
          <a:p>
            <a:r>
              <a:rPr lang="en-US" b="1" u="sng" dirty="0" smtClean="0"/>
              <a:t>An </a:t>
            </a:r>
            <a:r>
              <a:rPr lang="en-US" b="1" u="sng" dirty="0"/>
              <a:t>agonist </a:t>
            </a:r>
            <a:r>
              <a:rPr lang="en-US" b="1" u="sng" dirty="0" smtClean="0"/>
              <a:t>- </a:t>
            </a:r>
            <a:r>
              <a:rPr lang="en-US" dirty="0" smtClean="0"/>
              <a:t>has </a:t>
            </a:r>
            <a:r>
              <a:rPr lang="en-US" dirty="0"/>
              <a:t>both an affinity </a:t>
            </a:r>
            <a:r>
              <a:rPr lang="en-US" dirty="0" smtClean="0"/>
              <a:t>and efficacy .</a:t>
            </a:r>
          </a:p>
          <a:p>
            <a:r>
              <a:rPr lang="en-US" b="1" u="sng" dirty="0" smtClean="0"/>
              <a:t>antagonist</a:t>
            </a:r>
            <a:r>
              <a:rPr lang="en-US" dirty="0" smtClean="0"/>
              <a:t> -has </a:t>
            </a:r>
            <a:r>
              <a:rPr lang="en-US" dirty="0"/>
              <a:t>affinity but not efficacy or intrinsic activity.</a:t>
            </a:r>
          </a:p>
          <a:p>
            <a:r>
              <a:rPr lang="en-US" dirty="0"/>
              <a:t>When a drug is able to </a:t>
            </a:r>
            <a:r>
              <a:rPr lang="en-US" b="1" u="sng" dirty="0"/>
              <a:t>stimulate a receptor</a:t>
            </a:r>
            <a:r>
              <a:rPr lang="en-US" dirty="0"/>
              <a:t>, it is known as an </a:t>
            </a:r>
            <a:r>
              <a:rPr lang="en-US" b="1" u="sng" dirty="0"/>
              <a:t>agonist</a:t>
            </a:r>
            <a:r>
              <a:rPr lang="en-US" dirty="0"/>
              <a:t> and therefore mimics </a:t>
            </a:r>
            <a:r>
              <a:rPr lang="en-US" dirty="0" smtClean="0"/>
              <a:t>the endogenous </a:t>
            </a:r>
            <a:r>
              <a:rPr lang="en-US" dirty="0"/>
              <a:t>transmitter.</a:t>
            </a:r>
          </a:p>
          <a:p>
            <a:r>
              <a:rPr lang="en-US" dirty="0"/>
              <a:t>When the drug </a:t>
            </a:r>
            <a:r>
              <a:rPr lang="en-US" b="1" u="sng" dirty="0"/>
              <a:t>blocks a receptor</a:t>
            </a:r>
            <a:r>
              <a:rPr lang="en-US" dirty="0"/>
              <a:t>, it is known as </a:t>
            </a:r>
            <a:r>
              <a:rPr lang="en-US" b="1" u="sng" dirty="0"/>
              <a:t>antagonist </a:t>
            </a:r>
            <a:r>
              <a:rPr lang="en-US" dirty="0"/>
              <a:t>and therefore blocks the action </a:t>
            </a:r>
            <a:r>
              <a:rPr lang="en-US" dirty="0" smtClean="0"/>
              <a:t>of the </a:t>
            </a:r>
            <a:r>
              <a:rPr lang="en-US" dirty="0"/>
              <a:t>endogenous transmitter (i.e. it will prevent the natural chemical from acting on the receptor).</a:t>
            </a:r>
          </a:p>
          <a:p>
            <a:r>
              <a:rPr lang="en-US" dirty="0"/>
              <a:t>However, as most drug binding is reversible, there will be competition between the drug and </a:t>
            </a:r>
            <a:r>
              <a:rPr lang="en-US" dirty="0" smtClean="0"/>
              <a:t>the</a:t>
            </a:r>
            <a:endParaRPr lang="en-US" dirty="0"/>
          </a:p>
        </p:txBody>
      </p:sp>
      <p:sp>
        <p:nvSpPr>
          <p:cNvPr id="2" name="Title 1"/>
          <p:cNvSpPr>
            <a:spLocks noGrp="1"/>
          </p:cNvSpPr>
          <p:nvPr>
            <p:ph type="title"/>
          </p:nvPr>
        </p:nvSpPr>
        <p:spPr/>
        <p:txBody>
          <a:bodyPr/>
          <a:lstStyle/>
          <a:p>
            <a:r>
              <a:rPr lang="en-US" dirty="0" err="1" smtClean="0"/>
              <a:t>Cont</a:t>
            </a:r>
            <a:r>
              <a:rPr lang="en-US" dirty="0" smtClean="0"/>
              <a:t>….		`</a:t>
            </a:r>
            <a:endParaRPr lang="en-US" dirty="0"/>
          </a:p>
        </p:txBody>
      </p:sp>
    </p:spTree>
    <p:extLst>
      <p:ext uri="{BB962C8B-B14F-4D97-AF65-F5344CB8AC3E}">
        <p14:creationId xmlns:p14="http://schemas.microsoft.com/office/powerpoint/2010/main" val="351570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u="sng" dirty="0" smtClean="0"/>
              <a:t>Pharmacology</a:t>
            </a:r>
            <a:r>
              <a:rPr lang="en-US" b="1" dirty="0" smtClean="0"/>
              <a:t> - </a:t>
            </a:r>
            <a:r>
              <a:rPr lang="en-US" dirty="0" smtClean="0"/>
              <a:t> is a study of adrugs,about their actions(both advantages and disadvantages) on the living e.g. man, animals</a:t>
            </a:r>
          </a:p>
          <a:p>
            <a:r>
              <a:rPr lang="en-US" b="1" u="sng" dirty="0" smtClean="0"/>
              <a:t>2</a:t>
            </a:r>
            <a:r>
              <a:rPr lang="en-US" b="1" u="sng" baseline="30000" dirty="0" smtClean="0"/>
              <a:t>nd</a:t>
            </a:r>
            <a:r>
              <a:rPr lang="en-US" b="1" u="sng" dirty="0" smtClean="0"/>
              <a:t> definition </a:t>
            </a:r>
            <a:r>
              <a:rPr lang="en-US" dirty="0" smtClean="0"/>
              <a:t>– pharmacology is a study of effectiveness and safe use of drugs in dignosis,prevention or treatment of diseases. </a:t>
            </a:r>
            <a:endParaRPr lang="en-US" dirty="0"/>
          </a:p>
        </p:txBody>
      </p:sp>
      <p:sp>
        <p:nvSpPr>
          <p:cNvPr id="2" name="Title 1"/>
          <p:cNvSpPr>
            <a:spLocks noGrp="1"/>
          </p:cNvSpPr>
          <p:nvPr>
            <p:ph type="title"/>
          </p:nvPr>
        </p:nvSpPr>
        <p:spPr/>
        <p:txBody>
          <a:bodyPr>
            <a:normAutofit fontScale="90000"/>
          </a:bodyPr>
          <a:lstStyle/>
          <a:p>
            <a:r>
              <a:rPr lang="en-US" dirty="0" smtClean="0"/>
              <a:t>Definations:</a:t>
            </a:r>
            <a:br>
              <a:rPr lang="en-US" dirty="0" smtClean="0"/>
            </a:br>
            <a:endParaRPr lang="en-US" dirty="0"/>
          </a:p>
        </p:txBody>
      </p:sp>
    </p:spTree>
    <p:extLst>
      <p:ext uri="{BB962C8B-B14F-4D97-AF65-F5344CB8AC3E}">
        <p14:creationId xmlns:p14="http://schemas.microsoft.com/office/powerpoint/2010/main" val="2329627756"/>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buNone/>
            </a:pPr>
            <a:r>
              <a:rPr lang="en-US" dirty="0" smtClean="0"/>
              <a:t>  natural </a:t>
            </a:r>
            <a:r>
              <a:rPr lang="en-US" dirty="0"/>
              <a:t>stimulus to the receptor.</a:t>
            </a:r>
          </a:p>
          <a:p>
            <a:r>
              <a:rPr lang="en-US" dirty="0"/>
              <a:t>The forces that attract the drug to its receptor are termed chemical bonds and they are :</a:t>
            </a:r>
            <a:endParaRPr lang="en-US" dirty="0" smtClean="0"/>
          </a:p>
          <a:p>
            <a:pPr marL="114300" indent="0">
              <a:buNone/>
            </a:pPr>
            <a:r>
              <a:rPr lang="en-US" dirty="0" smtClean="0"/>
              <a:t>(a)hydrogen </a:t>
            </a:r>
            <a:r>
              <a:rPr lang="en-US" dirty="0"/>
              <a:t>bond </a:t>
            </a:r>
            <a:endParaRPr lang="en-US" dirty="0" smtClean="0"/>
          </a:p>
          <a:p>
            <a:pPr marL="114300" indent="0">
              <a:buNone/>
            </a:pPr>
            <a:r>
              <a:rPr lang="en-US" dirty="0" smtClean="0"/>
              <a:t>(</a:t>
            </a:r>
            <a:r>
              <a:rPr lang="en-US" dirty="0"/>
              <a:t>b) ionic bond </a:t>
            </a:r>
            <a:endParaRPr lang="en-US" dirty="0" smtClean="0"/>
          </a:p>
          <a:p>
            <a:pPr marL="114300" indent="0">
              <a:buNone/>
            </a:pPr>
            <a:r>
              <a:rPr lang="en-US" dirty="0" smtClean="0"/>
              <a:t>(</a:t>
            </a:r>
            <a:r>
              <a:rPr lang="en-US" dirty="0"/>
              <a:t>c) covalent </a:t>
            </a:r>
            <a:r>
              <a:rPr lang="en-US"/>
              <a:t>bond </a:t>
            </a:r>
            <a:endParaRPr lang="en-US" dirty="0" smtClean="0"/>
          </a:p>
          <a:p>
            <a:pPr marL="114300" indent="0">
              <a:buNone/>
            </a:pPr>
            <a:r>
              <a:rPr lang="en-US" dirty="0" smtClean="0"/>
              <a:t>(d)Vander </a:t>
            </a:r>
            <a:r>
              <a:rPr lang="en-US" dirty="0" err="1"/>
              <a:t>waals</a:t>
            </a:r>
            <a:r>
              <a:rPr lang="en-US" dirty="0"/>
              <a:t> force. </a:t>
            </a:r>
            <a:endParaRPr lang="en-US" dirty="0" smtClean="0"/>
          </a:p>
          <a:p>
            <a:r>
              <a:rPr lang="en-US" dirty="0" smtClean="0"/>
              <a:t>Covalent </a:t>
            </a:r>
            <a:r>
              <a:rPr lang="en-US" dirty="0"/>
              <a:t>bond is </a:t>
            </a:r>
            <a:r>
              <a:rPr lang="en-US" dirty="0" smtClean="0"/>
              <a:t>the strongest </a:t>
            </a:r>
            <a:r>
              <a:rPr lang="en-US" dirty="0"/>
              <a:t>bond and the drug-receptor complex is usually irreversible.</a:t>
            </a:r>
          </a:p>
          <a:p>
            <a:endParaRPr lang="en-US" dirty="0"/>
          </a:p>
        </p:txBody>
      </p:sp>
      <p:sp>
        <p:nvSpPr>
          <p:cNvPr id="2" name="Title 1"/>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10421980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4300" indent="0">
              <a:buNone/>
            </a:pPr>
            <a:r>
              <a:rPr lang="en-US" b="1" dirty="0"/>
              <a:t>B. Site of drug action:</a:t>
            </a:r>
          </a:p>
          <a:p>
            <a:pPr marL="114300" indent="0">
              <a:buNone/>
            </a:pPr>
            <a:r>
              <a:rPr lang="en-US" dirty="0"/>
              <a:t>- A drug may act:</a:t>
            </a:r>
          </a:p>
          <a:p>
            <a:pPr marL="114300" indent="0">
              <a:buNone/>
            </a:pPr>
            <a:r>
              <a:rPr lang="en-US" dirty="0"/>
              <a:t>(</a:t>
            </a:r>
            <a:r>
              <a:rPr lang="en-US" dirty="0" err="1"/>
              <a:t>i</a:t>
            </a:r>
            <a:r>
              <a:rPr lang="en-US" dirty="0"/>
              <a:t>) </a:t>
            </a:r>
            <a:r>
              <a:rPr lang="en-US" dirty="0" err="1"/>
              <a:t>Extracellularly</a:t>
            </a:r>
            <a:r>
              <a:rPr lang="en-US" dirty="0"/>
              <a:t> </a:t>
            </a:r>
            <a:r>
              <a:rPr lang="en-US" dirty="0" err="1"/>
              <a:t>e.g</a:t>
            </a:r>
            <a:r>
              <a:rPr lang="en-US" dirty="0"/>
              <a:t>: osmotic diuretics, plasma expanders.</a:t>
            </a:r>
          </a:p>
          <a:p>
            <a:pPr marL="114300" indent="0">
              <a:buNone/>
            </a:pPr>
            <a:r>
              <a:rPr lang="en-US" dirty="0"/>
              <a:t>(ii) On the cell surface e.g.: digitalis, penicillin, </a:t>
            </a:r>
            <a:r>
              <a:rPr lang="en-US" dirty="0" err="1"/>
              <a:t>catecholamines</a:t>
            </a:r>
            <a:endParaRPr lang="en-US" dirty="0"/>
          </a:p>
          <a:p>
            <a:pPr marL="114300" indent="0">
              <a:buNone/>
            </a:pPr>
            <a:r>
              <a:rPr lang="en-US" dirty="0"/>
              <a:t>(iii) Inside the cell e.g.: anti-cancer drugs, steroid hormones.</a:t>
            </a:r>
          </a:p>
        </p:txBody>
      </p:sp>
      <p:sp>
        <p:nvSpPr>
          <p:cNvPr id="2" name="Title 1"/>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2069316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Read and make notes on:</a:t>
            </a:r>
          </a:p>
          <a:p>
            <a:pPr marL="514350" indent="-514350">
              <a:buFont typeface="+mj-lt"/>
              <a:buAutoNum type="arabicPeriod"/>
            </a:pPr>
            <a:r>
              <a:rPr lang="en-US" dirty="0" smtClean="0"/>
              <a:t>DDA- dangerous drug act.</a:t>
            </a:r>
          </a:p>
          <a:p>
            <a:pPr marL="514350" indent="-514350">
              <a:buFont typeface="+mj-lt"/>
              <a:buAutoNum type="arabicPeriod"/>
            </a:pPr>
            <a:r>
              <a:rPr lang="en-US" dirty="0" smtClean="0"/>
              <a:t>Stock control of drugs</a:t>
            </a:r>
          </a:p>
          <a:p>
            <a:pPr marL="514350" indent="-514350">
              <a:buFont typeface="+mj-lt"/>
              <a:buAutoNum type="arabicPeriod"/>
            </a:pPr>
            <a:r>
              <a:rPr lang="en-US" dirty="0" smtClean="0"/>
              <a:t>Drug record</a:t>
            </a:r>
          </a:p>
          <a:p>
            <a:pPr marL="0" indent="0">
              <a:buNone/>
            </a:pPr>
            <a:endParaRPr lang="en-US" dirty="0"/>
          </a:p>
        </p:txBody>
      </p:sp>
      <p:sp>
        <p:nvSpPr>
          <p:cNvPr id="2" name="Title 1"/>
          <p:cNvSpPr>
            <a:spLocks noGrp="1"/>
          </p:cNvSpPr>
          <p:nvPr>
            <p:ph type="title"/>
          </p:nvPr>
        </p:nvSpPr>
        <p:spPr/>
        <p:txBody>
          <a:bodyPr/>
          <a:lstStyle/>
          <a:p>
            <a:r>
              <a:rPr lang="en-US" dirty="0" smtClean="0"/>
              <a:t>Assignment:</a:t>
            </a:r>
            <a:endParaRPr lang="en-US" dirty="0"/>
          </a:p>
        </p:txBody>
      </p:sp>
    </p:spTree>
    <p:extLst>
      <p:ext uri="{BB962C8B-B14F-4D97-AF65-F5344CB8AC3E}">
        <p14:creationId xmlns:p14="http://schemas.microsoft.com/office/powerpoint/2010/main" val="41119737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7620000" cy="4800600"/>
          </a:xfrm>
        </p:spPr>
        <p:txBody>
          <a:bodyPr/>
          <a:lstStyle/>
          <a:p>
            <a:pPr marL="114300" indent="0">
              <a:buNone/>
            </a:pPr>
            <a:r>
              <a:rPr lang="en-US" dirty="0"/>
              <a:t> </a:t>
            </a:r>
            <a:r>
              <a:rPr lang="en-US" dirty="0" smtClean="0"/>
              <a:t>   </a:t>
            </a:r>
          </a:p>
          <a:p>
            <a:pPr marL="114300" indent="0">
              <a:buNone/>
            </a:pPr>
            <a:endParaRPr lang="en-US" dirty="0"/>
          </a:p>
          <a:p>
            <a:pPr marL="114300" indent="0">
              <a:buNone/>
            </a:pPr>
            <a:r>
              <a:rPr lang="en-US" dirty="0" smtClean="0"/>
              <a:t>                     </a:t>
            </a:r>
            <a:r>
              <a:rPr lang="en-US" sz="4000" b="1" dirty="0" smtClean="0"/>
              <a:t>PHARMACOLOGY   2</a:t>
            </a:r>
          </a:p>
          <a:p>
            <a:pPr marL="114300" indent="0">
              <a:buNone/>
            </a:pPr>
            <a:r>
              <a:rPr lang="en-US" sz="4000" b="1" dirty="0"/>
              <a:t> </a:t>
            </a:r>
            <a:r>
              <a:rPr lang="en-US" sz="4000" b="1" dirty="0" smtClean="0"/>
              <a:t>                                         30HRS</a:t>
            </a:r>
            <a:endParaRPr lang="en-US" sz="4000" b="1" dirty="0"/>
          </a:p>
        </p:txBody>
      </p:sp>
    </p:spTree>
    <p:extLst>
      <p:ext uri="{BB962C8B-B14F-4D97-AF65-F5344CB8AC3E}">
        <p14:creationId xmlns:p14="http://schemas.microsoft.com/office/powerpoint/2010/main" val="2786335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0" indent="0">
              <a:buNone/>
            </a:pPr>
            <a:r>
              <a:rPr lang="en-US" b="1" u="sng" dirty="0" smtClean="0"/>
              <a:t>Class-</a:t>
            </a:r>
            <a:r>
              <a:rPr lang="en-US" dirty="0" smtClean="0"/>
              <a:t>NSAIDS ,non- narcotics analgesics- propionic acid derivatives.</a:t>
            </a:r>
          </a:p>
          <a:p>
            <a:pPr marL="0" indent="0">
              <a:buNone/>
            </a:pPr>
            <a:r>
              <a:rPr lang="en-US" dirty="0" smtClean="0"/>
              <a:t>   </a:t>
            </a:r>
            <a:r>
              <a:rPr lang="en-US" b="1" u="sng" dirty="0" smtClean="0"/>
              <a:t>Therapeutic actions</a:t>
            </a:r>
          </a:p>
          <a:p>
            <a:r>
              <a:rPr lang="en-US" dirty="0" smtClean="0"/>
              <a:t>Anti-inflammatory</a:t>
            </a:r>
          </a:p>
          <a:p>
            <a:r>
              <a:rPr lang="en-US" dirty="0" smtClean="0"/>
              <a:t>Analgesics</a:t>
            </a:r>
          </a:p>
          <a:p>
            <a:r>
              <a:rPr lang="en-US" dirty="0" smtClean="0"/>
              <a:t>Antipyretics</a:t>
            </a:r>
          </a:p>
          <a:p>
            <a:pPr marL="0" indent="0">
              <a:buNone/>
            </a:pPr>
            <a:r>
              <a:rPr lang="en-US" smtClean="0"/>
              <a:t>MOA-Related </a:t>
            </a:r>
            <a:r>
              <a:rPr lang="en-US" dirty="0" smtClean="0"/>
              <a:t>to inhibition of prostaglandin synthesis.</a:t>
            </a:r>
          </a:p>
          <a:p>
            <a:pPr marL="0" indent="0">
              <a:buNone/>
            </a:pPr>
            <a:r>
              <a:rPr lang="en-US" b="1" u="sng" dirty="0"/>
              <a:t> </a:t>
            </a:r>
            <a:r>
              <a:rPr lang="en-US" b="1" u="sng" dirty="0" smtClean="0"/>
              <a:t>   Indications</a:t>
            </a:r>
          </a:p>
          <a:p>
            <a:r>
              <a:rPr lang="en-US" dirty="0" smtClean="0"/>
              <a:t>Relief of </a:t>
            </a:r>
            <a:r>
              <a:rPr lang="en-US" dirty="0" err="1" smtClean="0"/>
              <a:t>s&amp;s</a:t>
            </a:r>
            <a:r>
              <a:rPr lang="en-US" dirty="0" smtClean="0"/>
              <a:t> of rheumatoid arthritis and osteoarthritis</a:t>
            </a:r>
          </a:p>
          <a:p>
            <a:r>
              <a:rPr lang="en-US" dirty="0" smtClean="0"/>
              <a:t>Relief of mild to moderate pain</a:t>
            </a:r>
          </a:p>
          <a:p>
            <a:r>
              <a:rPr lang="en-US" dirty="0" smtClean="0"/>
              <a:t>Treatment of primary dysmenorrhea.</a:t>
            </a:r>
          </a:p>
          <a:p>
            <a:r>
              <a:rPr lang="en-US" dirty="0" smtClean="0"/>
              <a:t>Fever reduction</a:t>
            </a:r>
          </a:p>
          <a:p>
            <a:pPr marL="0" indent="0">
              <a:buNone/>
            </a:pPr>
            <a:r>
              <a:rPr lang="en-US" dirty="0" smtClean="0"/>
              <a:t>     </a:t>
            </a:r>
            <a:r>
              <a:rPr lang="en-US" b="1" u="sng" dirty="0" smtClean="0"/>
              <a:t>dosage</a:t>
            </a:r>
          </a:p>
          <a:p>
            <a:r>
              <a:rPr lang="en-US" dirty="0" smtClean="0"/>
              <a:t>200mg-400mg tds or </a:t>
            </a:r>
            <a:r>
              <a:rPr lang="en-US" dirty="0" err="1" smtClean="0"/>
              <a:t>qid</a:t>
            </a:r>
            <a:r>
              <a:rPr lang="en-US" dirty="0" smtClean="0"/>
              <a:t> for adults</a:t>
            </a:r>
          </a:p>
          <a:p>
            <a:pPr marL="0" indent="0">
              <a:buNone/>
            </a:pPr>
            <a:r>
              <a:rPr lang="en-US" dirty="0"/>
              <a:t> </a:t>
            </a:r>
            <a:r>
              <a:rPr lang="en-US" dirty="0" smtClean="0"/>
              <a:t>    </a:t>
            </a:r>
            <a:r>
              <a:rPr lang="en-US" b="1" u="sng" dirty="0" smtClean="0"/>
              <a:t>side effects</a:t>
            </a:r>
          </a:p>
          <a:p>
            <a:r>
              <a:rPr lang="en-US" dirty="0" smtClean="0"/>
              <a:t>Similar to those of ASA(</a:t>
            </a:r>
            <a:r>
              <a:rPr lang="en-US" dirty="0" err="1" smtClean="0"/>
              <a:t>Asprin</a:t>
            </a:r>
            <a:r>
              <a:rPr lang="en-US" dirty="0" smtClean="0"/>
              <a:t>)</a:t>
            </a:r>
          </a:p>
          <a:p>
            <a:endParaRPr lang="en-US"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   </a:t>
            </a:r>
            <a:r>
              <a:rPr lang="en-US" b="1" u="sng" dirty="0" smtClean="0"/>
              <a:t>ANALGESICS</a:t>
            </a:r>
            <a:r>
              <a:rPr lang="en-US" dirty="0" smtClean="0"/>
              <a:t/>
            </a:r>
            <a:br>
              <a:rPr lang="en-US" dirty="0" smtClean="0"/>
            </a:br>
            <a:r>
              <a:rPr lang="en-US" dirty="0" smtClean="0"/>
              <a:t>IBOBRUFEN(BRUFEN)</a:t>
            </a:r>
            <a:br>
              <a:rPr lang="en-US" dirty="0" smtClean="0"/>
            </a:br>
            <a:endParaRPr lang="en-US" dirty="0"/>
          </a:p>
        </p:txBody>
      </p:sp>
    </p:spTree>
    <p:extLst>
      <p:ext uri="{BB962C8B-B14F-4D97-AF65-F5344CB8AC3E}">
        <p14:creationId xmlns:p14="http://schemas.microsoft.com/office/powerpoint/2010/main" val="2703856880"/>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dirty="0" smtClean="0"/>
              <a:t>   </a:t>
            </a:r>
            <a:r>
              <a:rPr lang="en-US" b="1" u="sng" dirty="0" smtClean="0"/>
              <a:t>PHENYLBUTAZOLE(BUTAZOLIC)</a:t>
            </a:r>
          </a:p>
          <a:p>
            <a:pPr marL="0" indent="0">
              <a:buNone/>
            </a:pPr>
            <a:r>
              <a:rPr lang="en-US" b="1" u="sng" dirty="0" smtClean="0"/>
              <a:t> Class- </a:t>
            </a:r>
            <a:r>
              <a:rPr lang="en-US" dirty="0" smtClean="0"/>
              <a:t>anti-inflammatory, analgesics</a:t>
            </a:r>
          </a:p>
          <a:p>
            <a:pPr marL="0" indent="0">
              <a:buNone/>
            </a:pPr>
            <a:r>
              <a:rPr lang="en-US" b="1" u="sng" dirty="0" smtClean="0"/>
              <a:t> Dose:</a:t>
            </a:r>
            <a:r>
              <a:rPr lang="en-US" dirty="0" smtClean="0"/>
              <a:t>400-600mg</a:t>
            </a:r>
            <a:r>
              <a:rPr lang="en-US" dirty="0" smtClean="0">
                <a:effectLst>
                  <a:outerShdw blurRad="38100" dist="38100" dir="2700000" algn="tl">
                    <a:srgbClr val="000000">
                      <a:alpha val="43137"/>
                    </a:srgbClr>
                  </a:outerShdw>
                </a:effectLst>
              </a:rPr>
              <a:t> </a:t>
            </a:r>
            <a:r>
              <a:rPr lang="en-US" dirty="0" smtClean="0"/>
              <a:t>orally od after meals – well absorbed with food</a:t>
            </a:r>
          </a:p>
          <a:p>
            <a:pPr marL="0" indent="0">
              <a:buNone/>
            </a:pPr>
            <a:r>
              <a:rPr lang="en-US" dirty="0"/>
              <a:t> </a:t>
            </a:r>
            <a:r>
              <a:rPr lang="en-US" dirty="0" smtClean="0"/>
              <a:t> suppositories-250mg nocte-inserted through the anal canal.</a:t>
            </a:r>
          </a:p>
          <a:p>
            <a:pPr marL="0" indent="0">
              <a:buNone/>
            </a:pPr>
            <a:r>
              <a:rPr lang="en-US" dirty="0" smtClean="0"/>
              <a:t>    </a:t>
            </a:r>
            <a:r>
              <a:rPr lang="en-US" b="1" u="sng" dirty="0"/>
              <a:t>I</a:t>
            </a:r>
            <a:r>
              <a:rPr lang="en-US" b="1" u="sng" dirty="0" smtClean="0"/>
              <a:t>ndications</a:t>
            </a:r>
          </a:p>
          <a:p>
            <a:r>
              <a:rPr lang="en-US" dirty="0" smtClean="0"/>
              <a:t>Rheumatoid arthritis</a:t>
            </a:r>
          </a:p>
          <a:p>
            <a:r>
              <a:rPr lang="en-US" dirty="0" smtClean="0"/>
              <a:t>Gout</a:t>
            </a:r>
          </a:p>
          <a:p>
            <a:r>
              <a:rPr lang="en-US" dirty="0" smtClean="0"/>
              <a:t>Ankylosing</a:t>
            </a:r>
          </a:p>
          <a:p>
            <a:r>
              <a:rPr lang="en-US" dirty="0" smtClean="0"/>
              <a:t>Spondylitis</a:t>
            </a:r>
          </a:p>
        </p:txBody>
      </p:sp>
      <p:sp>
        <p:nvSpPr>
          <p:cNvPr id="3" name="Title 2"/>
          <p:cNvSpPr>
            <a:spLocks noGrp="1"/>
          </p:cNvSpPr>
          <p:nvPr>
            <p:ph type="title"/>
          </p:nvPr>
        </p:nvSpPr>
        <p:spPr/>
        <p:txBody>
          <a:bodyPr>
            <a:normAutofit fontScale="90000"/>
          </a:bodyPr>
          <a:lstStyle/>
          <a:p>
            <a:r>
              <a:rPr lang="en-US" dirty="0" smtClean="0"/>
              <a:t>ANTI-INFLAMATORY ANALGESICS.</a:t>
            </a:r>
            <a:br>
              <a:rPr lang="en-US" dirty="0" smtClean="0"/>
            </a:br>
            <a:endParaRPr lang="en-US" dirty="0"/>
          </a:p>
        </p:txBody>
      </p:sp>
    </p:spTree>
    <p:extLst>
      <p:ext uri="{BB962C8B-B14F-4D97-AF65-F5344CB8AC3E}">
        <p14:creationId xmlns:p14="http://schemas.microsoft.com/office/powerpoint/2010/main" val="434188593"/>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dirty="0"/>
              <a:t> </a:t>
            </a:r>
            <a:r>
              <a:rPr lang="en-US" b="1" u="sng" dirty="0"/>
              <a:t>sides effects</a:t>
            </a:r>
          </a:p>
          <a:p>
            <a:r>
              <a:rPr lang="en-US" dirty="0"/>
              <a:t>Gastric </a:t>
            </a:r>
            <a:r>
              <a:rPr lang="en-US" dirty="0" smtClean="0"/>
              <a:t>irritation – take with food.</a:t>
            </a:r>
            <a:endParaRPr lang="en-US" dirty="0"/>
          </a:p>
          <a:p>
            <a:r>
              <a:rPr lang="en-US" dirty="0"/>
              <a:t>Sodium chloride and fluid retention in the body.</a:t>
            </a:r>
          </a:p>
          <a:p>
            <a:r>
              <a:rPr lang="en-US" dirty="0"/>
              <a:t>Skin rashes </a:t>
            </a:r>
          </a:p>
          <a:p>
            <a:r>
              <a:rPr lang="en-US" dirty="0"/>
              <a:t>Blood disorders.</a:t>
            </a:r>
          </a:p>
          <a:p>
            <a:pPr marL="0" indent="0">
              <a:buNone/>
            </a:pPr>
            <a:r>
              <a:rPr lang="en-US" dirty="0" smtClean="0"/>
              <a:t>  </a:t>
            </a:r>
            <a:r>
              <a:rPr lang="en-US" b="1" u="sng" dirty="0"/>
              <a:t>contraindications</a:t>
            </a:r>
          </a:p>
          <a:p>
            <a:r>
              <a:rPr lang="en-US" dirty="0"/>
              <a:t>Avoid in patients with: </a:t>
            </a:r>
            <a:r>
              <a:rPr lang="en-US" dirty="0" err="1"/>
              <a:t>oedema</a:t>
            </a:r>
            <a:r>
              <a:rPr lang="en-US" dirty="0"/>
              <a:t>, hypertension, rheumatic disease.</a:t>
            </a:r>
          </a:p>
          <a:p>
            <a:pPr marL="0" indent="0">
              <a:buNone/>
            </a:pPr>
            <a:r>
              <a:rPr lang="en-US" b="1" u="sng" dirty="0" smtClean="0"/>
              <a:t> NB</a:t>
            </a:r>
            <a:r>
              <a:rPr lang="en-US" b="1" u="sng" dirty="0"/>
              <a:t>:</a:t>
            </a:r>
            <a:r>
              <a:rPr lang="en-US" dirty="0"/>
              <a:t> interacts with warfarin and other anti coagulants and anti-diabetic drugs.</a:t>
            </a:r>
          </a:p>
          <a:p>
            <a:pPr marL="0" indent="0">
              <a:buNone/>
            </a:pPr>
            <a:r>
              <a:rPr lang="en-US" b="1" u="sng" dirty="0" smtClean="0"/>
              <a:t> Other </a:t>
            </a:r>
            <a:r>
              <a:rPr lang="en-US" b="1" u="sng" dirty="0"/>
              <a:t>anti-inflammatory drugs include:</a:t>
            </a:r>
            <a:r>
              <a:rPr lang="en-US" dirty="0"/>
              <a:t> </a:t>
            </a:r>
            <a:r>
              <a:rPr lang="en-US" dirty="0" smtClean="0"/>
              <a:t>indomethacin, </a:t>
            </a:r>
            <a:r>
              <a:rPr lang="en-US" dirty="0" err="1" smtClean="0"/>
              <a:t>asprin</a:t>
            </a:r>
            <a:r>
              <a:rPr lang="en-US" dirty="0" smtClean="0"/>
              <a:t>, </a:t>
            </a:r>
            <a:r>
              <a:rPr lang="en-US" dirty="0" err="1" smtClean="0"/>
              <a:t>ibrufen,diclofenac,fenclofenac</a:t>
            </a:r>
            <a:r>
              <a:rPr lang="en-US" dirty="0" smtClean="0"/>
              <a:t>(</a:t>
            </a:r>
            <a:r>
              <a:rPr lang="en-US" dirty="0" err="1" smtClean="0"/>
              <a:t>flenac</a:t>
            </a:r>
            <a:r>
              <a:rPr lang="en-US" dirty="0"/>
              <a:t>)</a:t>
            </a:r>
            <a:endParaRPr lang="en-US" b="1" u="sng"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30186409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0000" lnSpcReduction="20000"/>
          </a:bodyPr>
          <a:lstStyle/>
          <a:p>
            <a:r>
              <a:rPr lang="en-US" sz="5600" dirty="0" smtClean="0"/>
              <a:t>Helps in reduction of pain.</a:t>
            </a:r>
          </a:p>
          <a:p>
            <a:pPr marL="109728" indent="0">
              <a:buNone/>
            </a:pPr>
            <a:r>
              <a:rPr lang="en-US" dirty="0" smtClean="0"/>
              <a:t>     </a:t>
            </a:r>
            <a:r>
              <a:rPr lang="en-US" sz="7000" b="1" u="sng" dirty="0" smtClean="0"/>
              <a:t>Non-narcotics</a:t>
            </a:r>
          </a:p>
          <a:p>
            <a:pPr marL="109728" indent="0">
              <a:buNone/>
            </a:pPr>
            <a:r>
              <a:rPr lang="en-US" sz="5900" b="1" u="sng" dirty="0" smtClean="0"/>
              <a:t>1.Paracetamol (panadol)</a:t>
            </a:r>
          </a:p>
          <a:p>
            <a:pPr marL="109728" indent="0">
              <a:buNone/>
            </a:pPr>
            <a:r>
              <a:rPr lang="en-US" sz="4300" dirty="0" smtClean="0"/>
              <a:t>Comes inform of tablets, injections, syrups and suppositories.</a:t>
            </a:r>
          </a:p>
          <a:p>
            <a:pPr marL="109728" indent="0">
              <a:buNone/>
            </a:pPr>
            <a:r>
              <a:rPr lang="en-US" sz="4300" dirty="0" smtClean="0"/>
              <a:t>Milder than ASA and indomethacin</a:t>
            </a:r>
          </a:p>
          <a:p>
            <a:pPr marL="109728" indent="0">
              <a:buNone/>
            </a:pPr>
            <a:r>
              <a:rPr lang="en-US" sz="4300" dirty="0"/>
              <a:t> </a:t>
            </a:r>
            <a:r>
              <a:rPr lang="en-US" sz="4300" dirty="0" smtClean="0"/>
              <a:t>   </a:t>
            </a:r>
            <a:r>
              <a:rPr lang="en-US" sz="4300" b="1" u="sng" dirty="0"/>
              <a:t>I</a:t>
            </a:r>
            <a:r>
              <a:rPr lang="en-US" sz="4300" b="1" u="sng" dirty="0" smtClean="0"/>
              <a:t>ndications</a:t>
            </a:r>
          </a:p>
          <a:p>
            <a:pPr marL="109728" indent="0">
              <a:buNone/>
            </a:pPr>
            <a:r>
              <a:rPr lang="en-US" sz="4300" dirty="0" smtClean="0"/>
              <a:t>Relief pain</a:t>
            </a:r>
          </a:p>
          <a:p>
            <a:pPr marL="109728" indent="0">
              <a:buNone/>
            </a:pPr>
            <a:r>
              <a:rPr lang="en-US" sz="4300" dirty="0" smtClean="0"/>
              <a:t>Some antipyretic effects.</a:t>
            </a:r>
          </a:p>
          <a:p>
            <a:pPr marL="109728" indent="0">
              <a:buNone/>
            </a:pPr>
            <a:r>
              <a:rPr lang="en-US" sz="4300" dirty="0" smtClean="0"/>
              <a:t>  </a:t>
            </a:r>
            <a:r>
              <a:rPr lang="en-US" sz="4300" b="1" u="sng" dirty="0"/>
              <a:t>D</a:t>
            </a:r>
            <a:r>
              <a:rPr lang="en-US" sz="4300" b="1" u="sng" dirty="0" smtClean="0"/>
              <a:t>osages</a:t>
            </a:r>
          </a:p>
          <a:p>
            <a:pPr marL="109728" indent="0">
              <a:buNone/>
            </a:pPr>
            <a:r>
              <a:rPr lang="en-US" sz="4300" dirty="0" smtClean="0"/>
              <a:t>Adult: 500mg-1g tds</a:t>
            </a:r>
          </a:p>
          <a:p>
            <a:pPr marL="109728" indent="0">
              <a:buNone/>
            </a:pPr>
            <a:r>
              <a:rPr lang="en-US" sz="4300" dirty="0" smtClean="0"/>
              <a:t>Children – 5mls tds</a:t>
            </a:r>
          </a:p>
          <a:p>
            <a:pPr marL="109728" indent="0">
              <a:buNone/>
            </a:pPr>
            <a:r>
              <a:rPr lang="en-US" sz="4300" dirty="0" smtClean="0"/>
              <a:t>Child dose calculation using </a:t>
            </a:r>
            <a:r>
              <a:rPr lang="en-US" sz="4300" dirty="0" err="1" smtClean="0"/>
              <a:t>clark’s</a:t>
            </a:r>
            <a:r>
              <a:rPr lang="en-US" sz="4300" dirty="0" smtClean="0"/>
              <a:t> formula </a:t>
            </a:r>
          </a:p>
          <a:p>
            <a:pPr marL="109728" indent="0">
              <a:buNone/>
            </a:pPr>
            <a:r>
              <a:rPr lang="en-US" sz="4300" b="1" u="sng" dirty="0" smtClean="0"/>
              <a:t>NB</a:t>
            </a:r>
            <a:r>
              <a:rPr lang="en-US" sz="4300" dirty="0" smtClean="0"/>
              <a:t>: Child dose=weight of the child ×adult dose÷70 </a:t>
            </a:r>
          </a:p>
          <a:p>
            <a:pPr marL="109728" indent="0">
              <a:buNone/>
            </a:pPr>
            <a:r>
              <a:rPr lang="en-US" sz="4300" dirty="0"/>
              <a:t> </a:t>
            </a:r>
            <a:r>
              <a:rPr lang="en-US" sz="4300" dirty="0" smtClean="0"/>
              <a:t> </a:t>
            </a:r>
            <a:r>
              <a:rPr lang="en-US" sz="4300" b="1" u="sng" dirty="0"/>
              <a:t>S</a:t>
            </a:r>
            <a:r>
              <a:rPr lang="en-US" sz="4300" b="1" u="sng" dirty="0" smtClean="0"/>
              <a:t>ide effects</a:t>
            </a:r>
          </a:p>
          <a:p>
            <a:pPr marL="109728" indent="0">
              <a:buNone/>
            </a:pPr>
            <a:r>
              <a:rPr lang="en-US" sz="4300" dirty="0" smtClean="0"/>
              <a:t>Over dose cause liver necrosis (destroys liver cells) </a:t>
            </a:r>
          </a:p>
          <a:p>
            <a:endParaRPr lang="en-US" b="1" u="sng"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NARCOTICS AND NON-NARCOTICS</a:t>
            </a:r>
            <a:endParaRPr lang="en-US" dirty="0"/>
          </a:p>
        </p:txBody>
      </p:sp>
    </p:spTree>
    <p:extLst>
      <p:ext uri="{BB962C8B-B14F-4D97-AF65-F5344CB8AC3E}">
        <p14:creationId xmlns:p14="http://schemas.microsoft.com/office/powerpoint/2010/main" val="4193463941"/>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r>
              <a:rPr lang="en-US" sz="2800" b="1" u="sng" dirty="0"/>
              <a:t>2.MEFENAMIC </a:t>
            </a:r>
            <a:r>
              <a:rPr lang="en-US" sz="2800" b="1" u="sng" dirty="0" smtClean="0"/>
              <a:t>ACID (</a:t>
            </a:r>
            <a:r>
              <a:rPr lang="en-US" sz="2800" b="1" u="sng" dirty="0" err="1"/>
              <a:t>postan</a:t>
            </a:r>
            <a:r>
              <a:rPr lang="en-US" sz="2800" b="1" u="sng" dirty="0"/>
              <a:t>)</a:t>
            </a:r>
          </a:p>
          <a:p>
            <a:pPr marL="109728" indent="0">
              <a:buNone/>
            </a:pPr>
            <a:r>
              <a:rPr lang="en-US" sz="2800" b="1" u="sng" dirty="0"/>
              <a:t>Class: </a:t>
            </a:r>
            <a:r>
              <a:rPr lang="en-US" sz="2800" dirty="0" smtClean="0"/>
              <a:t>NSAIDS, non-narcotics </a:t>
            </a:r>
            <a:r>
              <a:rPr lang="en-US" sz="2800" dirty="0"/>
              <a:t>analgesic</a:t>
            </a:r>
          </a:p>
          <a:p>
            <a:pPr marL="109728" indent="0">
              <a:buNone/>
            </a:pPr>
            <a:r>
              <a:rPr lang="en-US" sz="2800" dirty="0"/>
              <a:t>     </a:t>
            </a:r>
            <a:r>
              <a:rPr lang="en-US" sz="2800" b="1" u="sng" dirty="0"/>
              <a:t>Indications</a:t>
            </a:r>
          </a:p>
          <a:p>
            <a:pPr marL="681228" indent="-571500">
              <a:buFont typeface="+mj-lt"/>
              <a:buAutoNum type="romanUcPeriod"/>
            </a:pPr>
            <a:r>
              <a:rPr lang="en-US" sz="2800" dirty="0"/>
              <a:t>Relief of moderate pain when therapy will not exceed one week.</a:t>
            </a:r>
          </a:p>
          <a:p>
            <a:pPr marL="681228" indent="-571500">
              <a:buFont typeface="+mj-lt"/>
              <a:buAutoNum type="romanUcPeriod"/>
            </a:pPr>
            <a:r>
              <a:rPr lang="en-US" sz="2800" dirty="0"/>
              <a:t>Treatment of primary dysmenorrhea.</a:t>
            </a:r>
          </a:p>
          <a:p>
            <a:pPr marL="109728" indent="0">
              <a:buNone/>
            </a:pPr>
            <a:r>
              <a:rPr lang="en-US" sz="2800" dirty="0"/>
              <a:t>     </a:t>
            </a:r>
            <a:r>
              <a:rPr lang="en-US" sz="2800" b="1" u="sng" dirty="0"/>
              <a:t>side effects</a:t>
            </a:r>
          </a:p>
          <a:p>
            <a:pPr marL="566928" indent="-457200">
              <a:buFont typeface="Wingdings" panose="05000000000000000000" pitchFamily="2" charset="2"/>
              <a:buChar char="§"/>
            </a:pPr>
            <a:r>
              <a:rPr lang="en-US" sz="2800" dirty="0"/>
              <a:t>Gastric irritation</a:t>
            </a:r>
          </a:p>
          <a:p>
            <a:pPr marL="566928" indent="-457200">
              <a:buFont typeface="Wingdings" panose="05000000000000000000" pitchFamily="2" charset="2"/>
              <a:buChar char="§"/>
            </a:pPr>
            <a:r>
              <a:rPr lang="en-US" sz="2800" dirty="0"/>
              <a:t>Drowsiness</a:t>
            </a:r>
          </a:p>
          <a:p>
            <a:pPr marL="566928" indent="-457200">
              <a:buFont typeface="Wingdings" panose="05000000000000000000" pitchFamily="2" charset="2"/>
              <a:buChar char="§"/>
            </a:pPr>
            <a:r>
              <a:rPr lang="en-US" sz="2800" dirty="0" smtClean="0"/>
              <a:t>Diarrhea- occasionally</a:t>
            </a:r>
            <a:endParaRPr lang="en-US" sz="2800" dirty="0"/>
          </a:p>
          <a:p>
            <a:pPr marL="566928" indent="-457200">
              <a:buFont typeface="Wingdings" panose="05000000000000000000" pitchFamily="2" charset="2"/>
              <a:buChar char="§"/>
            </a:pPr>
            <a:r>
              <a:rPr lang="en-US" sz="2800" dirty="0"/>
              <a:t>Blood </a:t>
            </a:r>
            <a:r>
              <a:rPr lang="en-US" sz="2800" dirty="0" err="1" smtClean="0"/>
              <a:t>dyscresia</a:t>
            </a:r>
            <a:r>
              <a:rPr lang="en-US" sz="2800" dirty="0" smtClean="0"/>
              <a:t> (</a:t>
            </a:r>
            <a:r>
              <a:rPr lang="en-US" sz="2800" dirty="0"/>
              <a:t>developmental disorders of blood</a:t>
            </a:r>
          </a:p>
          <a:p>
            <a:pPr marL="109728" indent="0">
              <a:buNone/>
            </a:pPr>
            <a:endParaRPr lang="en-US" sz="2800" dirty="0"/>
          </a:p>
          <a:p>
            <a:endParaRPr lang="en-US" b="1" u="sng" dirty="0"/>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24331409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buNone/>
            </a:pPr>
            <a:r>
              <a:rPr lang="en-US" sz="2000" dirty="0" smtClean="0"/>
              <a:t>    </a:t>
            </a:r>
            <a:r>
              <a:rPr lang="en-US" b="1" u="sng" dirty="0" smtClean="0"/>
              <a:t>Contraindications</a:t>
            </a:r>
          </a:p>
          <a:p>
            <a:r>
              <a:rPr lang="en-US" sz="2000" dirty="0" smtClean="0"/>
              <a:t>Impaired renal and hepatic failure</a:t>
            </a:r>
          </a:p>
          <a:p>
            <a:r>
              <a:rPr lang="en-US" sz="2000" dirty="0" smtClean="0"/>
              <a:t>Inflammatory bowel disease</a:t>
            </a:r>
          </a:p>
          <a:p>
            <a:r>
              <a:rPr lang="en-US" sz="2000" dirty="0" smtClean="0"/>
              <a:t>Hypersensitivity to </a:t>
            </a:r>
            <a:r>
              <a:rPr lang="en-US" sz="2000" dirty="0" err="1" smtClean="0"/>
              <a:t>postan</a:t>
            </a:r>
            <a:endParaRPr lang="en-US" sz="2000" dirty="0" smtClean="0"/>
          </a:p>
          <a:p>
            <a:pPr marL="109728" indent="0">
              <a:buNone/>
            </a:pPr>
            <a:r>
              <a:rPr lang="en-US" sz="2000" dirty="0" smtClean="0"/>
              <a:t>       </a:t>
            </a:r>
            <a:r>
              <a:rPr lang="en-US" sz="3200" b="1" u="sng" dirty="0" smtClean="0"/>
              <a:t>NARCOTIC ANALGESICS</a:t>
            </a:r>
          </a:p>
          <a:p>
            <a:pPr marL="109728" indent="0">
              <a:buNone/>
            </a:pPr>
            <a:r>
              <a:rPr lang="en-US" sz="2800" b="1" u="sng" dirty="0" smtClean="0"/>
              <a:t>1.OPIUM</a:t>
            </a:r>
          </a:p>
          <a:p>
            <a:pPr marL="0" indent="0">
              <a:buNone/>
            </a:pPr>
            <a:r>
              <a:rPr lang="en-US" sz="2000" b="1" u="sng" dirty="0" smtClean="0"/>
              <a:t> Drug class</a:t>
            </a:r>
            <a:r>
              <a:rPr lang="en-US" sz="2000" dirty="0" smtClean="0"/>
              <a:t>: narcotic agonist analgesics/</a:t>
            </a:r>
            <a:r>
              <a:rPr lang="en-US" sz="2000" dirty="0" err="1" smtClean="0"/>
              <a:t>antidiarrhoea</a:t>
            </a:r>
            <a:r>
              <a:rPr lang="en-US" sz="2000" dirty="0" smtClean="0"/>
              <a:t> drugs</a:t>
            </a:r>
          </a:p>
          <a:p>
            <a:pPr marL="109728" indent="0">
              <a:buNone/>
            </a:pPr>
            <a:r>
              <a:rPr lang="en-US" sz="2000" dirty="0"/>
              <a:t> </a:t>
            </a:r>
            <a:r>
              <a:rPr lang="en-US" sz="2000" dirty="0" smtClean="0"/>
              <a:t>  </a:t>
            </a:r>
            <a:r>
              <a:rPr lang="en-US" sz="2000" b="1" u="sng" dirty="0"/>
              <a:t>T</a:t>
            </a:r>
            <a:r>
              <a:rPr lang="en-US" sz="2000" b="1" u="sng" dirty="0" smtClean="0"/>
              <a:t>herapeutic actions</a:t>
            </a:r>
          </a:p>
          <a:p>
            <a:pPr marL="109728" indent="0">
              <a:buNone/>
            </a:pPr>
            <a:r>
              <a:rPr lang="en-US" sz="2000" dirty="0" smtClean="0"/>
              <a:t>Acts as agonist at specific opioid receptors in the CNS to produce analgesia, euphoria, sedation. The receptor that mediate these effects are thought to be the same as those that mediate the effects of endogenous opioids.</a:t>
            </a:r>
          </a:p>
          <a:p>
            <a:pPr marL="109728" indent="0">
              <a:buNone/>
            </a:pPr>
            <a:r>
              <a:rPr lang="en-US" sz="2000" dirty="0" smtClean="0"/>
              <a:t>Acts to inhibit peristalsis and diarrhea by producing spasms of GIT smooth muscles.</a:t>
            </a:r>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4000291680"/>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lnSpc>
                <a:spcPct val="90000"/>
              </a:lnSpc>
              <a:buNone/>
              <a:defRPr/>
            </a:pPr>
            <a:r>
              <a:rPr lang="en-US" sz="2800" b="1" u="sng" dirty="0" smtClean="0">
                <a:latin typeface="Comic Sans MS" pitchFamily="66" charset="0"/>
                <a:cs typeface="Times New Roman" pitchFamily="18" charset="0"/>
              </a:rPr>
              <a:t>Pharmacovigilance -</a:t>
            </a:r>
            <a:r>
              <a:rPr lang="en-US" sz="2800" dirty="0" smtClean="0">
                <a:latin typeface="Comic Sans MS" pitchFamily="66" charset="0"/>
                <a:cs typeface="Times New Roman" pitchFamily="18" charset="0"/>
              </a:rPr>
              <a:t> </a:t>
            </a:r>
            <a:r>
              <a:rPr lang="en-US" sz="2800" dirty="0">
                <a:latin typeface="Comic Sans MS" pitchFamily="66" charset="0"/>
                <a:cs typeface="Times New Roman" pitchFamily="18" charset="0"/>
              </a:rPr>
              <a:t>is the science of collecting, monitoring, researching, assessing and evaluating information from healthcare providers and patients on the adverse effects of medicines, biological products, herbals and traditional medicines, with the view to:		</a:t>
            </a:r>
          </a:p>
          <a:p>
            <a:pPr lvl="1" algn="just">
              <a:lnSpc>
                <a:spcPct val="90000"/>
              </a:lnSpc>
              <a:buNone/>
              <a:defRPr/>
            </a:pPr>
            <a:r>
              <a:rPr lang="en-US" sz="2400" dirty="0">
                <a:latin typeface="Comic Sans MS" pitchFamily="66" charset="0"/>
                <a:cs typeface="Times New Roman" pitchFamily="18" charset="0"/>
              </a:rPr>
              <a:t>	·  Identifying new information about hazards, and </a:t>
            </a:r>
          </a:p>
          <a:p>
            <a:pPr lvl="1" algn="just">
              <a:lnSpc>
                <a:spcPct val="90000"/>
              </a:lnSpc>
              <a:buNone/>
              <a:defRPr/>
            </a:pPr>
            <a:r>
              <a:rPr lang="en-US" sz="2400" dirty="0">
                <a:latin typeface="Comic Sans MS" pitchFamily="66" charset="0"/>
                <a:cs typeface="Times New Roman" pitchFamily="18" charset="0"/>
              </a:rPr>
              <a:t>	·  Preventing harm to patients.”</a:t>
            </a:r>
          </a:p>
          <a:p>
            <a:pPr lvl="1" algn="just">
              <a:lnSpc>
                <a:spcPct val="90000"/>
              </a:lnSpc>
              <a:defRPr/>
            </a:pPr>
            <a:endParaRPr lang="en-US" sz="2400" dirty="0">
              <a:latin typeface="Comic Sans MS" pitchFamily="66" charset="0"/>
              <a:cs typeface="Times New Roman" pitchFamily="18" charset="0"/>
            </a:endParaRPr>
          </a:p>
          <a:p>
            <a:pPr algn="just">
              <a:lnSpc>
                <a:spcPct val="90000"/>
              </a:lnSpc>
              <a:buNone/>
              <a:defRPr/>
            </a:pPr>
            <a:r>
              <a:rPr lang="en-US" sz="2800" dirty="0">
                <a:latin typeface="Comic Sans MS" pitchFamily="66" charset="0"/>
                <a:cs typeface="Times New Roman" pitchFamily="18" charset="0"/>
              </a:rPr>
              <a:t>From:</a:t>
            </a:r>
          </a:p>
          <a:p>
            <a:pPr algn="just">
              <a:lnSpc>
                <a:spcPct val="90000"/>
              </a:lnSpc>
              <a:defRPr/>
            </a:pPr>
            <a:r>
              <a:rPr lang="en-US" sz="2800" dirty="0">
                <a:latin typeface="Comic Sans MS" pitchFamily="66" charset="0"/>
                <a:cs typeface="Times New Roman" pitchFamily="18" charset="0"/>
              </a:rPr>
              <a:t>Greek </a:t>
            </a:r>
            <a:r>
              <a:rPr lang="en-US" sz="2800" i="1" dirty="0">
                <a:solidFill>
                  <a:srgbClr val="FF0000"/>
                </a:solidFill>
                <a:latin typeface="Comic Sans MS" pitchFamily="66" charset="0"/>
                <a:cs typeface="Times New Roman" pitchFamily="18" charset="0"/>
              </a:rPr>
              <a:t>pharmakon </a:t>
            </a:r>
            <a:r>
              <a:rPr lang="en-US" sz="2800" dirty="0">
                <a:latin typeface="Comic Sans MS" pitchFamily="66" charset="0"/>
                <a:cs typeface="Times New Roman" pitchFamily="18" charset="0"/>
              </a:rPr>
              <a:t>- drug</a:t>
            </a:r>
          </a:p>
          <a:p>
            <a:pPr algn="just">
              <a:lnSpc>
                <a:spcPct val="90000"/>
              </a:lnSpc>
              <a:defRPr/>
            </a:pPr>
            <a:r>
              <a:rPr lang="en-US" sz="2800" dirty="0">
                <a:latin typeface="Comic Sans MS" pitchFamily="66" charset="0"/>
                <a:cs typeface="Times New Roman" pitchFamily="18" charset="0"/>
              </a:rPr>
              <a:t>Latin </a:t>
            </a:r>
            <a:r>
              <a:rPr lang="en-US" sz="2800" i="1" dirty="0">
                <a:solidFill>
                  <a:srgbClr val="FF0000"/>
                </a:solidFill>
                <a:latin typeface="Comic Sans MS" pitchFamily="66" charset="0"/>
                <a:cs typeface="Times New Roman" pitchFamily="18" charset="0"/>
              </a:rPr>
              <a:t>vigilare </a:t>
            </a:r>
            <a:r>
              <a:rPr lang="en-US" sz="2800" dirty="0">
                <a:latin typeface="Comic Sans MS" pitchFamily="66" charset="0"/>
                <a:cs typeface="Times New Roman" pitchFamily="18" charset="0"/>
              </a:rPr>
              <a:t>- to keep awake or alert, to keep watch</a:t>
            </a:r>
            <a:r>
              <a:rPr lang="en-US" sz="2800" dirty="0">
                <a:latin typeface="Comic Sans MS" pitchFamily="66" charset="0"/>
              </a:rPr>
              <a:t> </a:t>
            </a:r>
          </a:p>
          <a:p>
            <a:endParaRPr lang="en-US" dirty="0"/>
          </a:p>
        </p:txBody>
      </p:sp>
      <p:sp>
        <p:nvSpPr>
          <p:cNvPr id="2" name="Title 1"/>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683192985"/>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109728" indent="0">
              <a:buNone/>
            </a:pPr>
            <a:r>
              <a:rPr lang="en-US" sz="2800" dirty="0"/>
              <a:t> </a:t>
            </a:r>
            <a:r>
              <a:rPr lang="en-US" b="1" u="sng" dirty="0"/>
              <a:t>I</a:t>
            </a:r>
            <a:r>
              <a:rPr lang="en-US" b="1" u="sng" dirty="0" smtClean="0"/>
              <a:t>ndications </a:t>
            </a:r>
            <a:endParaRPr lang="en-US" b="1" u="sng" dirty="0"/>
          </a:p>
          <a:p>
            <a:pPr marL="681228" indent="-571500">
              <a:buFont typeface="+mj-lt"/>
              <a:buAutoNum type="romanUcPeriod"/>
            </a:pPr>
            <a:r>
              <a:rPr lang="en-US" dirty="0"/>
              <a:t>Severe pain in conditions of limited durations </a:t>
            </a:r>
            <a:r>
              <a:rPr lang="en-US" dirty="0" smtClean="0"/>
              <a:t>e.g. </a:t>
            </a:r>
            <a:r>
              <a:rPr lang="en-US" dirty="0"/>
              <a:t>post </a:t>
            </a:r>
            <a:r>
              <a:rPr lang="en-US" dirty="0" smtClean="0"/>
              <a:t>operatively</a:t>
            </a:r>
          </a:p>
          <a:p>
            <a:pPr marL="681228" indent="-571500">
              <a:buFont typeface="+mj-lt"/>
              <a:buAutoNum type="romanUcPeriod"/>
            </a:pPr>
            <a:r>
              <a:rPr lang="en-US" dirty="0" smtClean="0"/>
              <a:t>myocardial </a:t>
            </a:r>
            <a:r>
              <a:rPr lang="en-US" dirty="0"/>
              <a:t>infarctions </a:t>
            </a:r>
            <a:endParaRPr lang="en-US" dirty="0" smtClean="0"/>
          </a:p>
          <a:p>
            <a:pPr marL="681228" indent="-571500">
              <a:buFont typeface="+mj-lt"/>
              <a:buAutoNum type="romanUcPeriod"/>
            </a:pPr>
            <a:r>
              <a:rPr lang="en-US" dirty="0" smtClean="0"/>
              <a:t>conditions </a:t>
            </a:r>
            <a:r>
              <a:rPr lang="en-US" dirty="0"/>
              <a:t>where addictions is of no concern </a:t>
            </a:r>
            <a:r>
              <a:rPr lang="en-US" dirty="0" smtClean="0"/>
              <a:t>e.g. </a:t>
            </a:r>
            <a:r>
              <a:rPr lang="en-US" dirty="0"/>
              <a:t>terminal illness like cancer.</a:t>
            </a:r>
          </a:p>
          <a:p>
            <a:pPr marL="109728" indent="0">
              <a:buNone/>
            </a:pPr>
            <a:r>
              <a:rPr lang="en-US" dirty="0"/>
              <a:t>     </a:t>
            </a:r>
            <a:r>
              <a:rPr lang="en-US" b="1" u="sng" dirty="0"/>
              <a:t>Adverse effects</a:t>
            </a:r>
          </a:p>
          <a:p>
            <a:pPr marL="109728" indent="0">
              <a:buNone/>
            </a:pPr>
            <a:r>
              <a:rPr lang="en-US" b="1" u="sng" dirty="0"/>
              <a:t>Major effects</a:t>
            </a:r>
          </a:p>
          <a:p>
            <a:pPr marL="566928" indent="-457200">
              <a:buFont typeface="Wingdings" panose="05000000000000000000" pitchFamily="2" charset="2"/>
              <a:buChar char="§"/>
            </a:pPr>
            <a:r>
              <a:rPr lang="en-US" dirty="0"/>
              <a:t>Respiratory depression</a:t>
            </a:r>
          </a:p>
          <a:p>
            <a:pPr marL="566928" indent="-457200">
              <a:buFont typeface="Wingdings" panose="05000000000000000000" pitchFamily="2" charset="2"/>
              <a:buChar char="§"/>
            </a:pPr>
            <a:r>
              <a:rPr lang="en-US" dirty="0" err="1"/>
              <a:t>Apnoea</a:t>
            </a:r>
            <a:endParaRPr lang="en-US" dirty="0"/>
          </a:p>
          <a:p>
            <a:pPr marL="566928" indent="-457200">
              <a:buFont typeface="Wingdings" panose="05000000000000000000" pitchFamily="2" charset="2"/>
              <a:buChar char="§"/>
            </a:pPr>
            <a:r>
              <a:rPr lang="en-US" dirty="0"/>
              <a:t>Circulatory depression</a:t>
            </a:r>
          </a:p>
          <a:p>
            <a:pPr marL="566928" indent="-457200">
              <a:buFont typeface="Wingdings" panose="05000000000000000000" pitchFamily="2" charset="2"/>
              <a:buChar char="§"/>
            </a:pPr>
            <a:r>
              <a:rPr lang="en-US" dirty="0"/>
              <a:t>Cardiac arrest</a:t>
            </a:r>
          </a:p>
          <a:p>
            <a:pPr marL="566928" indent="-457200">
              <a:buFont typeface="Wingdings" panose="05000000000000000000" pitchFamily="2" charset="2"/>
              <a:buChar char="§"/>
            </a:pPr>
            <a:r>
              <a:rPr lang="en-US" dirty="0"/>
              <a:t>Euphoria </a:t>
            </a:r>
          </a:p>
          <a:p>
            <a:pPr marL="566928" indent="-457200">
              <a:buFont typeface="Wingdings" panose="05000000000000000000" pitchFamily="2" charset="2"/>
              <a:buChar char="§"/>
            </a:pPr>
            <a:r>
              <a:rPr lang="en-US" dirty="0"/>
              <a:t>Delirium</a:t>
            </a:r>
          </a:p>
          <a:p>
            <a:pPr marL="566928" indent="-457200">
              <a:buFont typeface="Wingdings" panose="05000000000000000000" pitchFamily="2" charset="2"/>
              <a:buChar char="§"/>
            </a:pPr>
            <a:r>
              <a:rPr lang="en-US" dirty="0"/>
              <a:t>Agitations</a:t>
            </a:r>
          </a:p>
          <a:p>
            <a:pPr marL="566928" indent="-457200">
              <a:buFont typeface="Wingdings" panose="05000000000000000000" pitchFamily="2" charset="2"/>
              <a:buChar char="§"/>
            </a:pPr>
            <a:r>
              <a:rPr lang="en-US" dirty="0"/>
              <a:t>Impaired mental and physical  </a:t>
            </a:r>
            <a:r>
              <a:rPr lang="en-US" dirty="0" smtClean="0"/>
              <a:t>performance</a:t>
            </a:r>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8591450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US" sz="2000" dirty="0" smtClean="0"/>
              <a:t>   </a:t>
            </a:r>
            <a:r>
              <a:rPr lang="en-US" sz="2400" b="1" u="sng" dirty="0" smtClean="0"/>
              <a:t>Dosages</a:t>
            </a:r>
          </a:p>
          <a:p>
            <a:r>
              <a:rPr lang="en-US" sz="2400" dirty="0" smtClean="0"/>
              <a:t>Adult- opium tincture -0.6 mls </a:t>
            </a:r>
            <a:r>
              <a:rPr lang="en-US" sz="2400" dirty="0" err="1" smtClean="0"/>
              <a:t>p.o</a:t>
            </a:r>
            <a:r>
              <a:rPr lang="en-US" sz="2400" dirty="0" smtClean="0"/>
              <a:t> </a:t>
            </a:r>
            <a:r>
              <a:rPr lang="en-US" sz="2400" dirty="0" err="1" smtClean="0"/>
              <a:t>q.i.d</a:t>
            </a:r>
            <a:endParaRPr lang="en-US" sz="2400" dirty="0" smtClean="0"/>
          </a:p>
          <a:p>
            <a:r>
              <a:rPr lang="en-US" sz="2400" dirty="0" err="1" smtClean="0"/>
              <a:t>Paeds</a:t>
            </a:r>
            <a:r>
              <a:rPr lang="en-US" sz="2400" dirty="0" smtClean="0"/>
              <a:t>-contraindicated in premature infants.</a:t>
            </a:r>
          </a:p>
          <a:p>
            <a:r>
              <a:rPr lang="en-US" sz="2400" dirty="0" smtClean="0"/>
              <a:t>Geriatric-use with cautions-respiratory depression may occur</a:t>
            </a:r>
          </a:p>
          <a:p>
            <a:r>
              <a:rPr lang="en-US" sz="2400" dirty="0" smtClean="0"/>
              <a:t>Those with respiratory conditions dosages can be reduced.</a:t>
            </a:r>
          </a:p>
          <a:p>
            <a:pPr marL="0" indent="0">
              <a:buNone/>
            </a:pPr>
            <a:r>
              <a:rPr lang="en-US" sz="2800" b="1" u="sng" dirty="0" smtClean="0"/>
              <a:t>2.MORPHINE</a:t>
            </a:r>
          </a:p>
          <a:p>
            <a:pPr marL="109728" indent="0">
              <a:buNone/>
            </a:pPr>
            <a:r>
              <a:rPr lang="en-US" sz="2400" b="1" u="sng" dirty="0" smtClean="0"/>
              <a:t>Class:</a:t>
            </a:r>
            <a:r>
              <a:rPr lang="en-US" sz="2400" dirty="0" smtClean="0"/>
              <a:t> narcotic agonist analgesics</a:t>
            </a:r>
          </a:p>
          <a:p>
            <a:pPr marL="109728" indent="0">
              <a:buNone/>
            </a:pPr>
            <a:r>
              <a:rPr lang="en-US" sz="2400" dirty="0"/>
              <a:t> </a:t>
            </a:r>
            <a:r>
              <a:rPr lang="en-US" sz="2400" dirty="0" smtClean="0"/>
              <a:t>     </a:t>
            </a:r>
            <a:r>
              <a:rPr lang="en-US" sz="2400" b="1" u="sng" dirty="0" smtClean="0"/>
              <a:t>therapeutic actions</a:t>
            </a:r>
          </a:p>
          <a:p>
            <a:pPr marL="109728" indent="0">
              <a:buNone/>
            </a:pPr>
            <a:r>
              <a:rPr lang="en-US" sz="2400" dirty="0" smtClean="0"/>
              <a:t>acts as agonist at specific opioids receptors in the CNS to produce analgesia, sedation and euphoria</a:t>
            </a:r>
          </a:p>
        </p:txBody>
      </p:sp>
      <p:sp>
        <p:nvSpPr>
          <p:cNvPr id="3" name="Title 2"/>
          <p:cNvSpPr>
            <a:spLocks noGrp="1"/>
          </p:cNvSpPr>
          <p:nvPr>
            <p:ph type="title"/>
          </p:nvPr>
        </p:nvSpPr>
        <p:spPr/>
        <p:txBody>
          <a:bodyPr>
            <a:normAutofit/>
          </a:bodyPr>
          <a:lstStyle/>
          <a:p>
            <a:r>
              <a:rPr lang="en-US" dirty="0" smtClean="0"/>
              <a:t>Cont…</a:t>
            </a:r>
            <a:endParaRPr lang="en-US" dirty="0"/>
          </a:p>
        </p:txBody>
      </p:sp>
    </p:spTree>
    <p:extLst>
      <p:ext uri="{BB962C8B-B14F-4D97-AF65-F5344CB8AC3E}">
        <p14:creationId xmlns:p14="http://schemas.microsoft.com/office/powerpoint/2010/main" val="2700445713"/>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109728" indent="0">
              <a:buNone/>
            </a:pPr>
            <a:r>
              <a:rPr lang="en-US" sz="1600" dirty="0"/>
              <a:t> </a:t>
            </a:r>
            <a:r>
              <a:rPr lang="en-US" sz="1600" b="1" u="sng" dirty="0"/>
              <a:t>I</a:t>
            </a:r>
            <a:r>
              <a:rPr lang="en-US" sz="1600" b="1" u="sng" dirty="0" smtClean="0"/>
              <a:t>ndications</a:t>
            </a:r>
            <a:endParaRPr lang="en-US" sz="1600" b="1" u="sng" dirty="0"/>
          </a:p>
          <a:p>
            <a:pPr marL="281178" indent="-171450">
              <a:buFont typeface="Wingdings" panose="05000000000000000000" pitchFamily="2" charset="2"/>
              <a:buChar char="§"/>
            </a:pPr>
            <a:r>
              <a:rPr lang="en-US" sz="1600" dirty="0"/>
              <a:t>Relieve of moderate to severe  acute or chronic pain</a:t>
            </a:r>
          </a:p>
          <a:p>
            <a:pPr marL="281178" indent="-171450">
              <a:buFont typeface="Wingdings" panose="05000000000000000000" pitchFamily="2" charset="2"/>
              <a:buChar char="§"/>
            </a:pPr>
            <a:r>
              <a:rPr lang="en-US" sz="1600" dirty="0"/>
              <a:t>Preoperatively to sedate and allay apprehension, facilitate induction of analgesia</a:t>
            </a:r>
          </a:p>
          <a:p>
            <a:pPr marL="281178" indent="-171450">
              <a:buFont typeface="Wingdings" panose="05000000000000000000" pitchFamily="2" charset="2"/>
              <a:buChar char="§"/>
            </a:pPr>
            <a:r>
              <a:rPr lang="en-US" sz="1600" dirty="0"/>
              <a:t>Myocardial infarction</a:t>
            </a:r>
          </a:p>
          <a:p>
            <a:pPr marL="281178" indent="-171450">
              <a:buFont typeface="Wingdings" panose="05000000000000000000" pitchFamily="2" charset="2"/>
              <a:buChar char="§"/>
            </a:pPr>
            <a:r>
              <a:rPr lang="en-US" sz="1600" dirty="0"/>
              <a:t>Dyspnea associated with acute left ventricular failure and pulmonary </a:t>
            </a:r>
            <a:r>
              <a:rPr lang="en-US" sz="1600" dirty="0" err="1"/>
              <a:t>oedema</a:t>
            </a:r>
            <a:r>
              <a:rPr lang="en-US" sz="1600" dirty="0"/>
              <a:t>.</a:t>
            </a:r>
          </a:p>
          <a:p>
            <a:pPr marL="109728" indent="0">
              <a:buNone/>
            </a:pPr>
            <a:r>
              <a:rPr lang="en-US" sz="1600" dirty="0"/>
              <a:t>   </a:t>
            </a:r>
            <a:r>
              <a:rPr lang="en-US" sz="1600" b="1" u="sng" dirty="0"/>
              <a:t>adverse effect</a:t>
            </a:r>
          </a:p>
          <a:p>
            <a:pPr marL="109728" indent="0">
              <a:buNone/>
            </a:pPr>
            <a:r>
              <a:rPr lang="en-US" sz="1600" dirty="0"/>
              <a:t>Same as opium</a:t>
            </a:r>
          </a:p>
          <a:p>
            <a:pPr marL="109728" indent="0">
              <a:buNone/>
            </a:pPr>
            <a:r>
              <a:rPr lang="en-US" sz="1600" dirty="0"/>
              <a:t>    </a:t>
            </a:r>
            <a:r>
              <a:rPr lang="en-US" sz="1600" b="1" u="sng" dirty="0"/>
              <a:t>dosages</a:t>
            </a:r>
          </a:p>
          <a:p>
            <a:pPr marL="109728" indent="0">
              <a:buNone/>
            </a:pPr>
            <a:r>
              <a:rPr lang="en-US" sz="1600" dirty="0"/>
              <a:t>Adult –orally 10-30mg 4hrly</a:t>
            </a:r>
          </a:p>
          <a:p>
            <a:pPr marL="109728" indent="0">
              <a:buNone/>
            </a:pPr>
            <a:r>
              <a:rPr lang="en-US" sz="1600" dirty="0"/>
              <a:t>           </a:t>
            </a:r>
            <a:r>
              <a:rPr lang="en-US" sz="1600" dirty="0" err="1" smtClean="0"/>
              <a:t>s.c</a:t>
            </a:r>
            <a:r>
              <a:rPr lang="en-US" sz="1600" dirty="0" smtClean="0"/>
              <a:t>/i.m-10mg </a:t>
            </a:r>
            <a:r>
              <a:rPr lang="en-US" sz="1600" dirty="0"/>
              <a:t>4hrly</a:t>
            </a:r>
          </a:p>
          <a:p>
            <a:pPr marL="109728" indent="0">
              <a:buNone/>
            </a:pPr>
            <a:r>
              <a:rPr lang="en-US" sz="1600" dirty="0"/>
              <a:t>           </a:t>
            </a:r>
            <a:r>
              <a:rPr lang="en-US" sz="1600" dirty="0" err="1" smtClean="0"/>
              <a:t>i.v</a:t>
            </a:r>
            <a:r>
              <a:rPr lang="en-US" sz="1600" dirty="0" smtClean="0"/>
              <a:t>- </a:t>
            </a:r>
            <a:r>
              <a:rPr lang="en-US" sz="1600" dirty="0"/>
              <a:t>2.5-15mg in 4-5mls of water for injection administered over 4-5 min or as directed by the physician.</a:t>
            </a:r>
          </a:p>
          <a:p>
            <a:pPr marL="109728" indent="0">
              <a:buNone/>
            </a:pPr>
            <a:r>
              <a:rPr lang="en-US" sz="1600" b="1" u="sng" dirty="0"/>
              <a:t>Contraindications</a:t>
            </a:r>
          </a:p>
          <a:p>
            <a:pPr marL="281178" indent="-171450">
              <a:buFont typeface="Wingdings" panose="05000000000000000000" pitchFamily="2" charset="2"/>
              <a:buChar char="§"/>
            </a:pPr>
            <a:r>
              <a:rPr lang="en-US" sz="1600" dirty="0"/>
              <a:t>Hypersensitivity</a:t>
            </a:r>
          </a:p>
          <a:p>
            <a:pPr marL="281178" indent="-171450">
              <a:buFont typeface="Wingdings" panose="05000000000000000000" pitchFamily="2" charset="2"/>
              <a:buChar char="§"/>
            </a:pPr>
            <a:r>
              <a:rPr lang="en-US" sz="1600" dirty="0"/>
              <a:t>Head injury and increased intracranial pressure</a:t>
            </a:r>
          </a:p>
          <a:p>
            <a:pPr marL="109728" indent="0">
              <a:buNone/>
            </a:pPr>
            <a:r>
              <a:rPr lang="en-US" sz="1800" dirty="0"/>
              <a:t>    </a:t>
            </a:r>
          </a:p>
        </p:txBody>
      </p:sp>
      <p:sp>
        <p:nvSpPr>
          <p:cNvPr id="2" name="Title 1"/>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7760055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000" dirty="0" smtClean="0"/>
              <a:t>Acute asthma</a:t>
            </a:r>
          </a:p>
          <a:p>
            <a:r>
              <a:rPr lang="en-US" sz="2000" dirty="0" smtClean="0"/>
              <a:t>Acute abdominal conditions</a:t>
            </a:r>
          </a:p>
          <a:p>
            <a:r>
              <a:rPr lang="en-US" sz="2000" dirty="0" smtClean="0"/>
              <a:t>Cardiovascular disease</a:t>
            </a:r>
          </a:p>
          <a:p>
            <a:r>
              <a:rPr lang="en-US" sz="2000" dirty="0" smtClean="0"/>
              <a:t>Pregnancy-cross placenta barrier, neonatal withdrawal has occurred in infants born to who used narcotics during pregnancy</a:t>
            </a:r>
          </a:p>
          <a:p>
            <a:r>
              <a:rPr lang="en-US" sz="2000" dirty="0" smtClean="0"/>
              <a:t>Labour- cause respiratory depression on neonate and may prolong labour</a:t>
            </a:r>
          </a:p>
          <a:p>
            <a:r>
              <a:rPr lang="en-US" sz="2000" dirty="0" smtClean="0"/>
              <a:t>Lactation –secreted in b/milk-safety no established.</a:t>
            </a:r>
          </a:p>
          <a:p>
            <a:pPr marL="0" indent="0">
              <a:buNone/>
            </a:pPr>
            <a:r>
              <a:rPr lang="en-US" sz="2800" b="1" u="sng" dirty="0" smtClean="0"/>
              <a:t>3.CODEINE</a:t>
            </a:r>
          </a:p>
          <a:p>
            <a:pPr marL="0" indent="0">
              <a:buNone/>
            </a:pPr>
            <a:r>
              <a:rPr lang="en-US" sz="2000" b="1" u="sng" dirty="0" smtClean="0"/>
              <a:t>Class: </a:t>
            </a:r>
            <a:r>
              <a:rPr lang="en-US" sz="2000" dirty="0" smtClean="0"/>
              <a:t>narcotic agonist analgesics, </a:t>
            </a:r>
            <a:r>
              <a:rPr lang="en-US" sz="2000" dirty="0" err="1" smtClean="0"/>
              <a:t>antitissive</a:t>
            </a:r>
            <a:r>
              <a:rPr lang="en-US" sz="2000" dirty="0" smtClean="0"/>
              <a:t>(anti cough)</a:t>
            </a:r>
          </a:p>
          <a:p>
            <a:pPr marL="0" indent="0">
              <a:buNone/>
            </a:pPr>
            <a:r>
              <a:rPr lang="en-US" sz="2000" dirty="0" smtClean="0"/>
              <a:t>     </a:t>
            </a:r>
            <a:r>
              <a:rPr lang="en-US" sz="2000" b="1" u="sng" dirty="0" smtClean="0"/>
              <a:t>Therapeutic action</a:t>
            </a:r>
          </a:p>
          <a:p>
            <a:r>
              <a:rPr lang="en-US" sz="2000" dirty="0" smtClean="0"/>
              <a:t>Acts as agonist at specific </a:t>
            </a:r>
            <a:r>
              <a:rPr lang="en-US" sz="2000" dirty="0" err="1" smtClean="0"/>
              <a:t>opoid</a:t>
            </a:r>
            <a:r>
              <a:rPr lang="en-US" sz="2000" dirty="0" smtClean="0"/>
              <a:t> receptors in the CNS to produce analgesia, euphoria and sedation.</a:t>
            </a:r>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4179419773"/>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US" dirty="0"/>
              <a:t> </a:t>
            </a:r>
            <a:r>
              <a:rPr lang="en-US" sz="2600" b="1" u="sng" dirty="0"/>
              <a:t>Indications</a:t>
            </a:r>
            <a:r>
              <a:rPr lang="en-US" sz="2600" dirty="0"/>
              <a:t>   </a:t>
            </a:r>
          </a:p>
          <a:p>
            <a:r>
              <a:rPr lang="en-US" sz="2600" dirty="0"/>
              <a:t>Relief of mild to moderate pain in the adults and children and coughing induced by chemical or mechanical irritation of the respiratory system.</a:t>
            </a:r>
          </a:p>
          <a:p>
            <a:pPr marL="109728" indent="0">
              <a:buNone/>
            </a:pPr>
            <a:r>
              <a:rPr lang="en-US" sz="2600" dirty="0"/>
              <a:t>      </a:t>
            </a:r>
            <a:r>
              <a:rPr lang="en-US" sz="2600" b="1" u="sng" dirty="0"/>
              <a:t>adverse effects</a:t>
            </a:r>
          </a:p>
          <a:p>
            <a:pPr marL="109728" indent="0">
              <a:buNone/>
            </a:pPr>
            <a:r>
              <a:rPr lang="en-US" sz="2600" dirty="0"/>
              <a:t>Same as morphine</a:t>
            </a:r>
          </a:p>
          <a:p>
            <a:pPr marL="109728" indent="0">
              <a:buNone/>
            </a:pPr>
            <a:r>
              <a:rPr lang="en-US" sz="2600" b="1" u="sng" dirty="0"/>
              <a:t>Dosage: </a:t>
            </a:r>
            <a:r>
              <a:rPr lang="en-US" sz="2600" dirty="0"/>
              <a:t>adult- analgesia-15-60mg </a:t>
            </a:r>
            <a:r>
              <a:rPr lang="en-US" sz="2600" dirty="0" err="1"/>
              <a:t>p.o,i.m,i.v</a:t>
            </a:r>
            <a:r>
              <a:rPr lang="en-US" sz="2600" dirty="0"/>
              <a:t> or </a:t>
            </a:r>
            <a:r>
              <a:rPr lang="en-US" sz="2600" dirty="0" err="1"/>
              <a:t>s.c</a:t>
            </a:r>
            <a:r>
              <a:rPr lang="en-US" sz="2600" dirty="0"/>
              <a:t> 4-6 </a:t>
            </a:r>
            <a:r>
              <a:rPr lang="en-US" sz="2600" dirty="0" err="1"/>
              <a:t>hrs</a:t>
            </a:r>
            <a:r>
              <a:rPr lang="en-US" sz="2600" dirty="0"/>
              <a:t> don’t exceed 120mg/24hrs.</a:t>
            </a:r>
          </a:p>
          <a:p>
            <a:pPr marL="109728" indent="0">
              <a:buNone/>
            </a:pPr>
            <a:r>
              <a:rPr lang="en-US" sz="2600" dirty="0"/>
              <a:t>Antitussive-10-20mg </a:t>
            </a:r>
            <a:r>
              <a:rPr lang="en-US" sz="2600" dirty="0" err="1"/>
              <a:t>p.o</a:t>
            </a:r>
            <a:r>
              <a:rPr lang="en-US" sz="2600" dirty="0"/>
              <a:t> 4-6 </a:t>
            </a:r>
            <a:r>
              <a:rPr lang="en-US" sz="2600" dirty="0" err="1"/>
              <a:t>hrs</a:t>
            </a:r>
            <a:r>
              <a:rPr lang="en-US" sz="2600" dirty="0"/>
              <a:t> don’t exceed 120mg /24hrs</a:t>
            </a:r>
          </a:p>
          <a:p>
            <a:pPr marL="109728" indent="0">
              <a:buNone/>
            </a:pPr>
            <a:r>
              <a:rPr lang="en-US" sz="2600" dirty="0" err="1"/>
              <a:t>Paeds</a:t>
            </a:r>
            <a:r>
              <a:rPr lang="en-US" sz="2600" dirty="0"/>
              <a:t>-contraindicated in premature infants</a:t>
            </a:r>
          </a:p>
          <a:p>
            <a:pPr marL="109728" indent="0">
              <a:buNone/>
            </a:pPr>
            <a:r>
              <a:rPr lang="en-US" sz="2600" dirty="0"/>
              <a:t>Analgesics-</a:t>
            </a:r>
            <a:r>
              <a:rPr lang="en-US" sz="2600" dirty="0" smtClean="0"/>
              <a:t>≥1yr-0.5mg/</a:t>
            </a:r>
            <a:r>
              <a:rPr lang="en-US" sz="2600" dirty="0" err="1" smtClean="0"/>
              <a:t>kgs</a:t>
            </a:r>
            <a:r>
              <a:rPr lang="en-US" sz="2600" dirty="0" smtClean="0"/>
              <a:t> </a:t>
            </a:r>
            <a:r>
              <a:rPr lang="en-US" sz="2600" dirty="0" err="1"/>
              <a:t>s.c,i.m</a:t>
            </a:r>
            <a:r>
              <a:rPr lang="en-US" sz="2600" dirty="0"/>
              <a:t> or </a:t>
            </a:r>
            <a:r>
              <a:rPr lang="en-US" sz="2600" dirty="0" err="1"/>
              <a:t>p.o</a:t>
            </a:r>
            <a:r>
              <a:rPr lang="en-US" sz="2600" dirty="0"/>
              <a:t> 4-6hrs</a:t>
            </a:r>
          </a:p>
          <a:p>
            <a:pPr marL="109728" indent="0">
              <a:buNone/>
            </a:pPr>
            <a:r>
              <a:rPr lang="en-US" sz="2600" dirty="0"/>
              <a:t>Antitussive:6-12yrs 5-10mg </a:t>
            </a:r>
            <a:r>
              <a:rPr lang="en-US" sz="2600" dirty="0" err="1"/>
              <a:t>p.o</a:t>
            </a:r>
            <a:r>
              <a:rPr lang="en-US" sz="2600" dirty="0"/>
              <a:t> 4-6hrs not exceeding 60mg/24hrs.</a:t>
            </a:r>
          </a:p>
        </p:txBody>
      </p:sp>
      <p:sp>
        <p:nvSpPr>
          <p:cNvPr id="2" name="Title 1"/>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6546482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Synthetic substance related chemically to atropine</a:t>
            </a:r>
          </a:p>
          <a:p>
            <a:r>
              <a:rPr lang="en-US" dirty="0" smtClean="0"/>
              <a:t>Its powerful analgesic.</a:t>
            </a:r>
          </a:p>
          <a:p>
            <a:r>
              <a:rPr lang="en-US" dirty="0"/>
              <a:t> H</a:t>
            </a:r>
            <a:r>
              <a:rPr lang="en-US" dirty="0" smtClean="0"/>
              <a:t>as antispasmodic action causes mild euphoria and addiction</a:t>
            </a:r>
          </a:p>
          <a:p>
            <a:r>
              <a:rPr lang="en-US" dirty="0" smtClean="0"/>
              <a:t>Produces quick but short lasting anesthesia</a:t>
            </a:r>
          </a:p>
          <a:p>
            <a:pPr marL="0" indent="0">
              <a:buNone/>
            </a:pPr>
            <a:r>
              <a:rPr lang="en-US" dirty="0"/>
              <a:t> </a:t>
            </a:r>
            <a:r>
              <a:rPr lang="en-US" dirty="0" smtClean="0"/>
              <a:t>   </a:t>
            </a:r>
            <a:r>
              <a:rPr lang="en-US" b="1" u="sng" dirty="0"/>
              <a:t>I</a:t>
            </a:r>
            <a:r>
              <a:rPr lang="en-US" b="1" u="sng" dirty="0" smtClean="0"/>
              <a:t>ndications</a:t>
            </a:r>
          </a:p>
          <a:p>
            <a:pPr marL="514350" indent="-514350">
              <a:buFont typeface="+mj-lt"/>
              <a:buAutoNum type="romanUcPeriod"/>
            </a:pPr>
            <a:r>
              <a:rPr lang="en-US" dirty="0" smtClean="0"/>
              <a:t>Used in first stage of labour</a:t>
            </a:r>
            <a:r>
              <a:rPr lang="en-US" dirty="0"/>
              <a:t> </a:t>
            </a:r>
            <a:r>
              <a:rPr lang="en-US" dirty="0" smtClean="0"/>
              <a:t>to reduce and bring relaxation.</a:t>
            </a:r>
          </a:p>
          <a:p>
            <a:pPr marL="514350" indent="-514350">
              <a:buFont typeface="+mj-lt"/>
              <a:buAutoNum type="romanUcPeriod"/>
            </a:pPr>
            <a:r>
              <a:rPr lang="en-US" dirty="0" smtClean="0"/>
              <a:t>Used in renal and intestinal colic but should be avoided in biliary colic.</a:t>
            </a:r>
          </a:p>
          <a:p>
            <a:pPr marL="514350" indent="-514350">
              <a:buFont typeface="+mj-lt"/>
              <a:buAutoNum type="romanUcPeriod"/>
            </a:pPr>
            <a:r>
              <a:rPr lang="en-US" dirty="0" smtClean="0"/>
              <a:t>Premedication in surgery</a:t>
            </a:r>
          </a:p>
          <a:p>
            <a:pPr marL="514350" indent="-514350">
              <a:buFont typeface="+mj-lt"/>
              <a:buAutoNum type="romanUcPeriod"/>
            </a:pPr>
            <a:r>
              <a:rPr lang="en-US" dirty="0" smtClean="0"/>
              <a:t>Used as neonatal analgesia since it has less respiratory depression than other </a:t>
            </a:r>
            <a:r>
              <a:rPr lang="en-US" dirty="0" err="1" smtClean="0"/>
              <a:t>opiods</a:t>
            </a:r>
            <a:r>
              <a:rPr lang="en-US" dirty="0" smtClean="0"/>
              <a:t>.</a:t>
            </a:r>
          </a:p>
          <a:p>
            <a:pPr marL="0" indent="0">
              <a:buNone/>
            </a:pPr>
            <a:r>
              <a:rPr lang="en-US" dirty="0" smtClean="0"/>
              <a:t> </a:t>
            </a:r>
            <a:r>
              <a:rPr lang="en-US" b="1" u="sng" dirty="0" smtClean="0"/>
              <a:t>side effects &amp; contraindications- </a:t>
            </a:r>
            <a:r>
              <a:rPr lang="en-US" dirty="0" smtClean="0"/>
              <a:t>same as morphine</a:t>
            </a:r>
          </a:p>
          <a:p>
            <a:pPr marL="0" indent="0">
              <a:buNone/>
            </a:pPr>
            <a:r>
              <a:rPr lang="en-US" b="1" u="sng" dirty="0" smtClean="0"/>
              <a:t>Dose:adult:</a:t>
            </a:r>
            <a:r>
              <a:rPr lang="en-US" dirty="0" smtClean="0"/>
              <a:t>50-150mg 4hrly</a:t>
            </a:r>
          </a:p>
          <a:p>
            <a:pPr marL="0" indent="0">
              <a:buNone/>
            </a:pPr>
            <a:r>
              <a:rPr lang="en-US" b="1" u="sng" dirty="0" smtClean="0"/>
              <a:t>children-</a:t>
            </a:r>
            <a:r>
              <a:rPr lang="en-US" dirty="0" smtClean="0"/>
              <a:t>0.5-2mg per kg/</a:t>
            </a:r>
            <a:r>
              <a:rPr lang="en-US" dirty="0" err="1" smtClean="0"/>
              <a:t>bwt</a:t>
            </a:r>
            <a:endParaRPr lang="en-US" dirty="0" smtClean="0"/>
          </a:p>
          <a:p>
            <a:r>
              <a:rPr lang="en-US" dirty="0" err="1" smtClean="0"/>
              <a:t>S.c</a:t>
            </a:r>
            <a:r>
              <a:rPr lang="en-US" dirty="0" smtClean="0"/>
              <a:t> &amp; </a:t>
            </a:r>
            <a:r>
              <a:rPr lang="en-US" dirty="0" err="1" smtClean="0"/>
              <a:t>i.m</a:t>
            </a:r>
            <a:r>
              <a:rPr lang="en-US" dirty="0" smtClean="0"/>
              <a:t> dose is 25mg – 100mg repeated 4hrs</a:t>
            </a:r>
          </a:p>
          <a:p>
            <a:endParaRPr lang="en-US" dirty="0"/>
          </a:p>
        </p:txBody>
      </p:sp>
      <p:sp>
        <p:nvSpPr>
          <p:cNvPr id="3" name="Title 2"/>
          <p:cNvSpPr>
            <a:spLocks noGrp="1"/>
          </p:cNvSpPr>
          <p:nvPr>
            <p:ph type="title"/>
          </p:nvPr>
        </p:nvSpPr>
        <p:spPr/>
        <p:txBody>
          <a:bodyPr/>
          <a:lstStyle/>
          <a:p>
            <a:r>
              <a:rPr lang="en-US" b="1" u="sng" dirty="0" smtClean="0">
                <a:solidFill>
                  <a:schemeClr val="tx1"/>
                </a:solidFill>
              </a:rPr>
              <a:t>4.pethidine</a:t>
            </a:r>
            <a:endParaRPr lang="en-US" b="1" u="sng" dirty="0">
              <a:solidFill>
                <a:schemeClr val="tx1"/>
              </a:solidFill>
            </a:endParaRPr>
          </a:p>
        </p:txBody>
      </p:sp>
    </p:spTree>
    <p:extLst>
      <p:ext uri="{BB962C8B-B14F-4D97-AF65-F5344CB8AC3E}">
        <p14:creationId xmlns:p14="http://schemas.microsoft.com/office/powerpoint/2010/main" val="2057150978"/>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109728" indent="0">
              <a:buNone/>
            </a:pPr>
            <a:r>
              <a:rPr lang="en-US" b="1" u="sng" dirty="0" smtClean="0"/>
              <a:t>Sedatives-</a:t>
            </a:r>
            <a:r>
              <a:rPr lang="en-US" dirty="0" smtClean="0"/>
              <a:t> are drugs which reduce excitement and produce quietness.</a:t>
            </a:r>
          </a:p>
          <a:p>
            <a:pPr marL="109728" indent="0">
              <a:buNone/>
            </a:pPr>
            <a:r>
              <a:rPr lang="en-US" b="1" u="sng" dirty="0" smtClean="0"/>
              <a:t>Hypnotics-</a:t>
            </a:r>
            <a:r>
              <a:rPr lang="en-US" dirty="0" smtClean="0"/>
              <a:t>are drugs which induces sleep. Sedatives act as hypnotics and vice versa</a:t>
            </a:r>
          </a:p>
          <a:p>
            <a:pPr marL="109728" indent="0">
              <a:buNone/>
            </a:pPr>
            <a:r>
              <a:rPr lang="en-US" dirty="0" smtClean="0"/>
              <a:t>About one third dose of hypnotic will act as sedatives.</a:t>
            </a:r>
          </a:p>
          <a:p>
            <a:pPr marL="109728" indent="0">
              <a:buNone/>
            </a:pPr>
            <a:r>
              <a:rPr lang="en-US" b="1" u="sng" dirty="0" smtClean="0"/>
              <a:t>  Classifications of sedatives – hypnotics</a:t>
            </a:r>
          </a:p>
          <a:p>
            <a:pPr>
              <a:buFont typeface="Wingdings" pitchFamily="2" charset="2"/>
              <a:buChar char="q"/>
            </a:pPr>
            <a:r>
              <a:rPr lang="en-US" dirty="0" smtClean="0"/>
              <a:t>Barbiturates</a:t>
            </a:r>
          </a:p>
          <a:p>
            <a:pPr>
              <a:buFont typeface="Wingdings" pitchFamily="2" charset="2"/>
              <a:buChar char="q"/>
            </a:pPr>
            <a:r>
              <a:rPr lang="en-US" dirty="0" smtClean="0"/>
              <a:t>Non- barbiturates</a:t>
            </a:r>
          </a:p>
          <a:p>
            <a:pPr marL="109728" indent="0">
              <a:buNone/>
            </a:pPr>
            <a:r>
              <a:rPr lang="en-US" b="1" u="sng" dirty="0" smtClean="0"/>
              <a:t>1.Barbiturates</a:t>
            </a:r>
          </a:p>
          <a:p>
            <a:pPr marL="109728" indent="0">
              <a:buNone/>
            </a:pPr>
            <a:r>
              <a:rPr lang="en-US" b="1" u="sng" dirty="0" smtClean="0"/>
              <a:t>Classifications:</a:t>
            </a:r>
          </a:p>
          <a:p>
            <a:pPr marL="681228" indent="-571500">
              <a:buFont typeface="+mj-lt"/>
              <a:buAutoNum type="romanUcPeriod"/>
            </a:pPr>
            <a:r>
              <a:rPr lang="en-US" b="1" u="sng" dirty="0" smtClean="0"/>
              <a:t>Long acting- (8-12hrs):</a:t>
            </a:r>
            <a:r>
              <a:rPr lang="en-US" dirty="0" smtClean="0"/>
              <a:t>  phenobarbitone, mephobarbitone, used as anti epileptics anticonvulsants.</a:t>
            </a:r>
          </a:p>
          <a:p>
            <a:pPr marL="681228" indent="-571500">
              <a:buFont typeface="+mj-lt"/>
              <a:buAutoNum type="romanUcPeriod"/>
            </a:pPr>
            <a:r>
              <a:rPr lang="en-US" b="1" u="sng" dirty="0" smtClean="0"/>
              <a:t>Intermediate acting-(4-8hrs):  </a:t>
            </a:r>
            <a:r>
              <a:rPr lang="en-US" dirty="0" err="1" smtClean="0"/>
              <a:t>amytal</a:t>
            </a:r>
            <a:r>
              <a:rPr lang="en-US" dirty="0" smtClean="0"/>
              <a:t>-is used in insomnia to induce sleep.</a:t>
            </a:r>
          </a:p>
          <a:p>
            <a:pPr marL="681228" indent="-571500">
              <a:buFont typeface="+mj-lt"/>
              <a:buAutoNum type="romanUcPeriod"/>
            </a:pPr>
            <a:r>
              <a:rPr lang="en-US" b="1" u="sng" dirty="0" smtClean="0"/>
              <a:t>Short acting(2-4hrs):  </a:t>
            </a:r>
            <a:r>
              <a:rPr lang="en-US" dirty="0" err="1" smtClean="0"/>
              <a:t>pentobarbitone</a:t>
            </a:r>
            <a:r>
              <a:rPr lang="en-US" dirty="0" smtClean="0"/>
              <a:t>, </a:t>
            </a:r>
            <a:r>
              <a:rPr lang="en-US" dirty="0" err="1" smtClean="0"/>
              <a:t>secobarbitone</a:t>
            </a:r>
            <a:r>
              <a:rPr lang="en-US" dirty="0" smtClean="0"/>
              <a:t>. used to induce sleep in insomnia.</a:t>
            </a:r>
          </a:p>
          <a:p>
            <a:pPr marL="681228" indent="-571500">
              <a:buFont typeface="+mj-lt"/>
              <a:buAutoNum type="romanUcPeriod"/>
            </a:pPr>
            <a:r>
              <a:rPr lang="en-US" b="1" u="sng" dirty="0" smtClean="0"/>
              <a:t>Ultra short acting( ½-1hr): </a:t>
            </a:r>
            <a:r>
              <a:rPr lang="en-US" dirty="0" err="1" smtClean="0"/>
              <a:t>thiopentone</a:t>
            </a:r>
            <a:r>
              <a:rPr lang="en-US" dirty="0" smtClean="0"/>
              <a:t>, </a:t>
            </a:r>
            <a:r>
              <a:rPr lang="en-US" dirty="0" err="1" smtClean="0"/>
              <a:t>methohexitone.they</a:t>
            </a:r>
            <a:r>
              <a:rPr lang="en-US" dirty="0" smtClean="0"/>
              <a:t> are used as intravenous general </a:t>
            </a:r>
            <a:r>
              <a:rPr lang="en-US" dirty="0" err="1" smtClean="0"/>
              <a:t>anaesthetic</a:t>
            </a:r>
            <a:r>
              <a:rPr lang="en-US" dirty="0" smtClean="0"/>
              <a:t> agent.</a:t>
            </a:r>
          </a:p>
        </p:txBody>
      </p:sp>
      <p:sp>
        <p:nvSpPr>
          <p:cNvPr id="3" name="Title 2"/>
          <p:cNvSpPr>
            <a:spLocks noGrp="1"/>
          </p:cNvSpPr>
          <p:nvPr>
            <p:ph type="title"/>
          </p:nvPr>
        </p:nvSpPr>
        <p:spPr/>
        <p:txBody>
          <a:bodyPr/>
          <a:lstStyle/>
          <a:p>
            <a:r>
              <a:rPr lang="en-US" b="0" u="sng" dirty="0" smtClean="0">
                <a:effectLst/>
              </a:rPr>
              <a:t>SEDATIVES &amp; HYPNOTICS</a:t>
            </a:r>
            <a:endParaRPr lang="en-US" b="0" u="sng" dirty="0">
              <a:effectLst/>
            </a:endParaRPr>
          </a:p>
        </p:txBody>
      </p:sp>
    </p:spTree>
    <p:extLst>
      <p:ext uri="{BB962C8B-B14F-4D97-AF65-F5344CB8AC3E}">
        <p14:creationId xmlns:p14="http://schemas.microsoft.com/office/powerpoint/2010/main" val="2716925614"/>
      </p:ext>
    </p:extLst>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b="1" u="sng" dirty="0"/>
              <a:t>2.Non barbiturates</a:t>
            </a:r>
            <a:endParaRPr lang="en-US" dirty="0"/>
          </a:p>
          <a:p>
            <a:pPr marL="109728" indent="0">
              <a:buNone/>
            </a:pPr>
            <a:r>
              <a:rPr lang="en-US" b="1" dirty="0"/>
              <a:t>Benzodiazepines:</a:t>
            </a:r>
            <a:r>
              <a:rPr lang="en-US" dirty="0"/>
              <a:t> </a:t>
            </a:r>
            <a:r>
              <a:rPr lang="en-US" dirty="0" err="1"/>
              <a:t>diazepam,nitrazepam</a:t>
            </a:r>
            <a:endParaRPr lang="en-US" dirty="0"/>
          </a:p>
          <a:p>
            <a:pPr marL="109728" indent="0">
              <a:buNone/>
            </a:pPr>
            <a:r>
              <a:rPr lang="en-US" b="1" dirty="0" err="1" smtClean="0"/>
              <a:t>hypnotics</a:t>
            </a:r>
            <a:r>
              <a:rPr lang="en-US" dirty="0" err="1" smtClean="0"/>
              <a:t>:zopiclone,zolpidem</a:t>
            </a:r>
            <a:endParaRPr lang="en-US" dirty="0"/>
          </a:p>
          <a:p>
            <a:pPr marL="109728" indent="0">
              <a:buNone/>
            </a:pPr>
            <a:r>
              <a:rPr lang="en-US" b="1" dirty="0"/>
              <a:t>Inorganic ions-</a:t>
            </a:r>
            <a:r>
              <a:rPr lang="en-US" dirty="0"/>
              <a:t> bromide</a:t>
            </a:r>
          </a:p>
          <a:p>
            <a:pPr marL="109728" indent="0">
              <a:buNone/>
            </a:pPr>
            <a:r>
              <a:rPr lang="en-US" dirty="0"/>
              <a:t>        </a:t>
            </a:r>
            <a:r>
              <a:rPr lang="en-US" b="1" u="sng" dirty="0"/>
              <a:t>BARBITURATES</a:t>
            </a:r>
          </a:p>
          <a:p>
            <a:pPr marL="109728" indent="0">
              <a:buNone/>
            </a:pPr>
            <a:r>
              <a:rPr lang="en-US" dirty="0"/>
              <a:t>Depress CNS causing mild to general anesthesia.</a:t>
            </a:r>
          </a:p>
          <a:p>
            <a:pPr marL="109728" indent="0">
              <a:buNone/>
            </a:pPr>
            <a:r>
              <a:rPr lang="en-US" dirty="0"/>
              <a:t>Barbiturates were used previously as sedatives but now as benzodiazepines .</a:t>
            </a:r>
          </a:p>
          <a:p>
            <a:pPr marL="109728" indent="0">
              <a:buNone/>
            </a:pPr>
            <a:r>
              <a:rPr lang="en-US" dirty="0"/>
              <a:t>The ultra short acting barbiturates produce general anesthesia on </a:t>
            </a:r>
            <a:r>
              <a:rPr lang="en-US" dirty="0" err="1"/>
              <a:t>i.v</a:t>
            </a:r>
            <a:r>
              <a:rPr lang="en-US" dirty="0"/>
              <a:t> injection.</a:t>
            </a:r>
          </a:p>
          <a:p>
            <a:pPr marL="109728" indent="0">
              <a:buNone/>
            </a:pPr>
            <a:endParaRPr lang="en-US" dirty="0"/>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3640358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0" indent="0">
              <a:buNone/>
            </a:pPr>
            <a:r>
              <a:rPr lang="en-US" b="1" u="sng" dirty="0" smtClean="0"/>
              <a:t>Pharmacokinetics</a:t>
            </a:r>
          </a:p>
          <a:p>
            <a:r>
              <a:rPr lang="en-US" dirty="0" smtClean="0"/>
              <a:t>Barbiturates are rapidly absorbed after oral as well as parenteral administration.</a:t>
            </a:r>
          </a:p>
          <a:p>
            <a:r>
              <a:rPr lang="en-US" dirty="0" smtClean="0"/>
              <a:t> They are widely distributed in the body.</a:t>
            </a:r>
          </a:p>
          <a:p>
            <a:r>
              <a:rPr lang="en-US" dirty="0" smtClean="0"/>
              <a:t> Liver plays main role in metabolizing barbiturates.</a:t>
            </a:r>
          </a:p>
          <a:p>
            <a:pPr marL="0" indent="0">
              <a:buNone/>
            </a:pPr>
            <a:r>
              <a:rPr lang="en-US" dirty="0"/>
              <a:t> </a:t>
            </a:r>
            <a:r>
              <a:rPr lang="en-US" dirty="0" smtClean="0"/>
              <a:t> </a:t>
            </a:r>
            <a:r>
              <a:rPr lang="en-US" b="1" u="sng" dirty="0"/>
              <a:t>T</a:t>
            </a:r>
            <a:r>
              <a:rPr lang="en-US" b="1" u="sng" dirty="0" smtClean="0"/>
              <a:t>herapeutic uses</a:t>
            </a:r>
          </a:p>
          <a:p>
            <a:r>
              <a:rPr lang="en-US" dirty="0" smtClean="0"/>
              <a:t>Sedative</a:t>
            </a:r>
          </a:p>
          <a:p>
            <a:r>
              <a:rPr lang="en-US" dirty="0" smtClean="0"/>
              <a:t>Hypnotics</a:t>
            </a:r>
          </a:p>
          <a:p>
            <a:r>
              <a:rPr lang="en-US" dirty="0" smtClean="0"/>
              <a:t>Pre - anesthetic medications</a:t>
            </a:r>
          </a:p>
          <a:p>
            <a:r>
              <a:rPr lang="en-US" dirty="0" smtClean="0"/>
              <a:t>Potentiation of analgesia</a:t>
            </a:r>
          </a:p>
          <a:p>
            <a:r>
              <a:rPr lang="en-US" dirty="0" smtClean="0"/>
              <a:t>Certain barbiturates such as </a:t>
            </a:r>
            <a:r>
              <a:rPr lang="en-US" dirty="0" err="1" smtClean="0"/>
              <a:t>phenobarbitone</a:t>
            </a:r>
            <a:r>
              <a:rPr lang="en-US" dirty="0" smtClean="0"/>
              <a:t>, </a:t>
            </a:r>
            <a:r>
              <a:rPr lang="en-US" dirty="0" err="1" smtClean="0"/>
              <a:t>nephobarbitone</a:t>
            </a:r>
            <a:r>
              <a:rPr lang="en-US" dirty="0" smtClean="0"/>
              <a:t> and </a:t>
            </a:r>
            <a:r>
              <a:rPr lang="en-US" dirty="0" err="1" smtClean="0"/>
              <a:t>metharbital</a:t>
            </a:r>
            <a:r>
              <a:rPr lang="en-US" dirty="0" smtClean="0"/>
              <a:t> are used as </a:t>
            </a:r>
            <a:r>
              <a:rPr lang="en-US" dirty="0" err="1" smtClean="0"/>
              <a:t>antiepileptics</a:t>
            </a:r>
            <a:r>
              <a:rPr lang="en-US" dirty="0" smtClean="0"/>
              <a:t>.</a:t>
            </a:r>
          </a:p>
          <a:p>
            <a:r>
              <a:rPr lang="en-US" dirty="0" smtClean="0"/>
              <a:t>i.v anesthesia can be produced with ultra short acting barbiturates.</a:t>
            </a:r>
          </a:p>
          <a:p>
            <a:pPr marL="0" indent="0">
              <a:buNone/>
            </a:pPr>
            <a:r>
              <a:rPr lang="en-US" b="1" u="sng" dirty="0" smtClean="0"/>
              <a:t>NB</a:t>
            </a:r>
            <a:r>
              <a:rPr lang="en-US" dirty="0" smtClean="0"/>
              <a:t>: Barbiturates if used as sedative- hypnotics should be employed only when needed, in low doses and for short period.</a:t>
            </a:r>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765414338"/>
      </p:ext>
    </p:extLst>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US" b="1" u="sng" dirty="0"/>
              <a:t>adverse effects</a:t>
            </a:r>
          </a:p>
          <a:p>
            <a:pPr>
              <a:buFont typeface="Wingdings" pitchFamily="2" charset="2"/>
              <a:buChar char="ü"/>
            </a:pPr>
            <a:r>
              <a:rPr lang="en-US" dirty="0"/>
              <a:t>Tolerance</a:t>
            </a:r>
          </a:p>
          <a:p>
            <a:pPr>
              <a:buFont typeface="Wingdings" pitchFamily="2" charset="2"/>
              <a:buChar char="ü"/>
            </a:pPr>
            <a:r>
              <a:rPr lang="en-US" dirty="0"/>
              <a:t>Drug dependence</a:t>
            </a:r>
          </a:p>
          <a:p>
            <a:pPr>
              <a:buFont typeface="Wingdings" pitchFamily="2" charset="2"/>
              <a:buChar char="ü"/>
            </a:pPr>
            <a:r>
              <a:rPr lang="en-US" dirty="0"/>
              <a:t>Abstinence or withdraw syndrome</a:t>
            </a:r>
          </a:p>
          <a:p>
            <a:pPr>
              <a:buFont typeface="Wingdings" pitchFamily="2" charset="2"/>
              <a:buChar char="ü"/>
            </a:pPr>
            <a:r>
              <a:rPr lang="en-US" dirty="0"/>
              <a:t>Drug automatism</a:t>
            </a:r>
          </a:p>
          <a:p>
            <a:pPr>
              <a:buFont typeface="Wingdings" pitchFamily="2" charset="2"/>
              <a:buChar char="ü"/>
            </a:pPr>
            <a:r>
              <a:rPr lang="en-US" dirty="0"/>
              <a:t>Enzyme induction is also responsible for many drug interactions</a:t>
            </a:r>
          </a:p>
          <a:p>
            <a:pPr marL="109728" indent="0">
              <a:buNone/>
            </a:pPr>
            <a:r>
              <a:rPr lang="en-US" b="1" u="sng" dirty="0"/>
              <a:t>Contraindications</a:t>
            </a:r>
          </a:p>
          <a:p>
            <a:pPr marL="566928" indent="-457200">
              <a:buFont typeface="Wingdings" panose="05000000000000000000" pitchFamily="2" charset="2"/>
              <a:buChar char="ü"/>
            </a:pPr>
            <a:r>
              <a:rPr lang="en-US" dirty="0"/>
              <a:t>Severe pulmonary insufficiency</a:t>
            </a:r>
          </a:p>
          <a:p>
            <a:pPr marL="566928" indent="-457200">
              <a:buFont typeface="Wingdings" panose="05000000000000000000" pitchFamily="2" charset="2"/>
              <a:buChar char="ü"/>
            </a:pPr>
            <a:r>
              <a:rPr lang="en-US" dirty="0"/>
              <a:t>Hepatic disease</a:t>
            </a:r>
          </a:p>
          <a:p>
            <a:pPr marL="566928" indent="-457200">
              <a:buFont typeface="Wingdings" panose="05000000000000000000" pitchFamily="2" charset="2"/>
              <a:buChar char="ü"/>
            </a:pPr>
            <a:r>
              <a:rPr lang="en-US" dirty="0"/>
              <a:t>Renal damage</a:t>
            </a:r>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874818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2500 BC- Chinese medicine started, which is the oldest.</a:t>
            </a:r>
          </a:p>
          <a:p>
            <a:r>
              <a:rPr lang="en-US" dirty="0" smtClean="0"/>
              <a:t>2100BC- sumerian tablet described ointsments and medicine containing asafoetda,sodium chloride and potassium nitrate.</a:t>
            </a:r>
          </a:p>
          <a:p>
            <a:r>
              <a:rPr lang="en-US" dirty="0" smtClean="0"/>
              <a:t>1550BC- Eber Papyrus – strarted prescription of castor oil and opium.</a:t>
            </a:r>
          </a:p>
          <a:p>
            <a:r>
              <a:rPr lang="en-US" dirty="0" smtClean="0"/>
              <a:t>460-370BC- Hippocrate who was called father of medicine postulated modern concepts of disease and separated it from ghost.</a:t>
            </a:r>
          </a:p>
          <a:p>
            <a:r>
              <a:rPr lang="en-US" smtClean="0"/>
              <a:t>384-322BC Aristotle </a:t>
            </a:r>
            <a:r>
              <a:rPr lang="en-US" dirty="0" smtClean="0"/>
              <a:t>separated superstition from facts.</a:t>
            </a:r>
          </a:p>
          <a:p>
            <a:endParaRPr lang="en-US" dirty="0" smtClean="0"/>
          </a:p>
          <a:p>
            <a:endParaRPr lang="en-US" dirty="0"/>
          </a:p>
        </p:txBody>
      </p:sp>
      <p:sp>
        <p:nvSpPr>
          <p:cNvPr id="3" name="Title 2"/>
          <p:cNvSpPr>
            <a:spLocks noGrp="1"/>
          </p:cNvSpPr>
          <p:nvPr>
            <p:ph type="title"/>
          </p:nvPr>
        </p:nvSpPr>
        <p:spPr/>
        <p:txBody>
          <a:bodyPr/>
          <a:lstStyle/>
          <a:p>
            <a:r>
              <a:rPr lang="en-US" dirty="0" smtClean="0"/>
              <a:t>History of pharmacology</a:t>
            </a:r>
            <a:endParaRPr lang="en-US" dirty="0"/>
          </a:p>
        </p:txBody>
      </p:sp>
    </p:spTree>
    <p:extLst>
      <p:ext uri="{BB962C8B-B14F-4D97-AF65-F5344CB8AC3E}">
        <p14:creationId xmlns:p14="http://schemas.microsoft.com/office/powerpoint/2010/main" val="915673854"/>
      </p:ext>
    </p:extLst>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sz="2800" b="1" u="sng" dirty="0" smtClean="0"/>
              <a:t>Benzodiazepines</a:t>
            </a:r>
          </a:p>
          <a:p>
            <a:pPr marL="109728" indent="0">
              <a:buNone/>
            </a:pPr>
            <a:r>
              <a:rPr lang="en-US" sz="2800" dirty="0" smtClean="0"/>
              <a:t>This group of drugs are more safe and possess better sedative – hypnotic- antianxiety activity.</a:t>
            </a:r>
          </a:p>
          <a:p>
            <a:pPr marL="109728" indent="0">
              <a:buNone/>
            </a:pPr>
            <a:r>
              <a:rPr lang="en-US" sz="2800" b="1" u="sng" dirty="0" smtClean="0"/>
              <a:t>Therapeutic uses</a:t>
            </a:r>
          </a:p>
          <a:p>
            <a:pPr marL="109728" indent="0">
              <a:buNone/>
            </a:pPr>
            <a:r>
              <a:rPr lang="en-US" sz="2800" dirty="0" smtClean="0"/>
              <a:t>Used as sedative- antianxiety(anxiolytic)-hypnotic drugs.</a:t>
            </a:r>
          </a:p>
          <a:p>
            <a:pPr marL="109728" indent="0">
              <a:buNone/>
            </a:pPr>
            <a:r>
              <a:rPr lang="en-US" sz="2800" dirty="0" smtClean="0"/>
              <a:t>Benzodiazepines are used for the following conditions</a:t>
            </a:r>
          </a:p>
          <a:p>
            <a:pPr marL="109728" indent="0">
              <a:buNone/>
            </a:pPr>
            <a:endParaRPr lang="en-US" dirty="0" smtClean="0"/>
          </a:p>
          <a:p>
            <a:pPr marL="109728" indent="0">
              <a:buNone/>
            </a:pPr>
            <a:endParaRPr lang="en-US" dirty="0"/>
          </a:p>
          <a:p>
            <a:pPr marL="109728" indent="0">
              <a:buNone/>
            </a:pPr>
            <a:endParaRPr lang="en-US" dirty="0" smtClean="0"/>
          </a:p>
          <a:p>
            <a:pPr marL="109728" indent="0">
              <a:buNone/>
            </a:pPr>
            <a:endParaRPr lang="en-US" dirty="0"/>
          </a:p>
          <a:p>
            <a:pPr marL="109728" indent="0">
              <a:buNone/>
            </a:pPr>
            <a:endParaRPr lang="en-US" dirty="0"/>
          </a:p>
        </p:txBody>
      </p:sp>
      <p:sp>
        <p:nvSpPr>
          <p:cNvPr id="3" name="Title 2"/>
          <p:cNvSpPr>
            <a:spLocks noGrp="1"/>
          </p:cNvSpPr>
          <p:nvPr>
            <p:ph type="title"/>
          </p:nvPr>
        </p:nvSpPr>
        <p:spPr/>
        <p:txBody>
          <a:bodyPr/>
          <a:lstStyle/>
          <a:p>
            <a:r>
              <a:rPr lang="en-US" u="sng" dirty="0" smtClean="0"/>
              <a:t>Non - Barbiturates</a:t>
            </a:r>
            <a:endParaRPr lang="en-US" u="sng" dirty="0"/>
          </a:p>
        </p:txBody>
      </p:sp>
      <p:graphicFrame>
        <p:nvGraphicFramePr>
          <p:cNvPr id="4" name="Table 3"/>
          <p:cNvGraphicFramePr>
            <a:graphicFrameLocks noGrp="1"/>
          </p:cNvGraphicFramePr>
          <p:nvPr>
            <p:extLst>
              <p:ext uri="{D42A27DB-BD31-4B8C-83A1-F6EECF244321}">
                <p14:modId xmlns:p14="http://schemas.microsoft.com/office/powerpoint/2010/main" val="2782405634"/>
              </p:ext>
            </p:extLst>
          </p:nvPr>
        </p:nvGraphicFramePr>
        <p:xfrm>
          <a:off x="533400" y="5577840"/>
          <a:ext cx="6934200" cy="1280160"/>
        </p:xfrm>
        <a:graphic>
          <a:graphicData uri="http://schemas.openxmlformats.org/drawingml/2006/table">
            <a:tbl>
              <a:tblPr firstRow="1" bandRow="1">
                <a:tableStyleId>{5940675A-B579-460E-94D1-54222C63F5DA}</a:tableStyleId>
              </a:tblPr>
              <a:tblGrid>
                <a:gridCol w="2311400"/>
                <a:gridCol w="2311400"/>
                <a:gridCol w="2311400"/>
              </a:tblGrid>
              <a:tr h="322217">
                <a:tc>
                  <a:txBody>
                    <a:bodyPr/>
                    <a:lstStyle/>
                    <a:p>
                      <a:r>
                        <a:rPr lang="en-US" b="1" dirty="0" smtClean="0"/>
                        <a:t>hypnotics</a:t>
                      </a:r>
                      <a:endParaRPr lang="en-US" b="1" dirty="0"/>
                    </a:p>
                  </a:txBody>
                  <a:tcPr/>
                </a:tc>
                <a:tc>
                  <a:txBody>
                    <a:bodyPr/>
                    <a:lstStyle/>
                    <a:p>
                      <a:r>
                        <a:rPr lang="en-US" b="1" dirty="0" smtClean="0"/>
                        <a:t>antianxiety</a:t>
                      </a:r>
                      <a:endParaRPr lang="en-US" b="1" dirty="0"/>
                    </a:p>
                  </a:txBody>
                  <a:tcPr/>
                </a:tc>
                <a:tc>
                  <a:txBody>
                    <a:bodyPr/>
                    <a:lstStyle/>
                    <a:p>
                      <a:r>
                        <a:rPr lang="en-US" b="1" dirty="0" smtClean="0"/>
                        <a:t>anticonvulsants</a:t>
                      </a:r>
                      <a:endParaRPr lang="en-US" b="1" dirty="0"/>
                    </a:p>
                  </a:txBody>
                  <a:tcPr/>
                </a:tc>
              </a:tr>
              <a:tr h="805543">
                <a:tc>
                  <a:txBody>
                    <a:bodyPr/>
                    <a:lstStyle/>
                    <a:p>
                      <a:r>
                        <a:rPr lang="en-US" dirty="0" err="1" smtClean="0"/>
                        <a:t>Diazepam,nitrazepam,flurazepam,terrazepam</a:t>
                      </a:r>
                      <a:endParaRPr lang="en-US" dirty="0"/>
                    </a:p>
                  </a:txBody>
                  <a:tcPr/>
                </a:tc>
                <a:tc>
                  <a:txBody>
                    <a:bodyPr/>
                    <a:lstStyle/>
                    <a:p>
                      <a:r>
                        <a:rPr lang="en-US" dirty="0" err="1" smtClean="0"/>
                        <a:t>Diazepam,oxazepam,lorazepam</a:t>
                      </a:r>
                      <a:r>
                        <a:rPr lang="en-US" dirty="0" smtClean="0"/>
                        <a:t>,</a:t>
                      </a:r>
                    </a:p>
                    <a:p>
                      <a:r>
                        <a:rPr lang="en-US" dirty="0" err="1" smtClean="0"/>
                        <a:t>chlordiazepoxide</a:t>
                      </a:r>
                      <a:endParaRPr lang="en-US" dirty="0"/>
                    </a:p>
                  </a:txBody>
                  <a:tcPr/>
                </a:tc>
                <a:tc>
                  <a:txBody>
                    <a:bodyPr/>
                    <a:lstStyle/>
                    <a:p>
                      <a:r>
                        <a:rPr lang="en-US" dirty="0" err="1" smtClean="0"/>
                        <a:t>Diazepam,clonazepam,clobazam</a:t>
                      </a:r>
                      <a:r>
                        <a:rPr lang="en-US" dirty="0" smtClean="0"/>
                        <a:t>.</a:t>
                      </a:r>
                      <a:endParaRPr lang="en-US" dirty="0"/>
                    </a:p>
                  </a:txBody>
                  <a:tcPr/>
                </a:tc>
              </a:tr>
            </a:tbl>
          </a:graphicData>
        </a:graphic>
      </p:graphicFrame>
    </p:spTree>
    <p:extLst>
      <p:ext uri="{BB962C8B-B14F-4D97-AF65-F5344CB8AC3E}">
        <p14:creationId xmlns:p14="http://schemas.microsoft.com/office/powerpoint/2010/main" val="3817324919"/>
      </p:ext>
    </p:extLst>
  </p:cSld>
  <p:clrMapOvr>
    <a:masterClrMapping/>
  </p:clrMapOvr>
  <p:transition spd="slow">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US" sz="2000" b="1" u="sng" dirty="0" smtClean="0"/>
              <a:t>Adverse effects</a:t>
            </a:r>
          </a:p>
          <a:p>
            <a:pPr>
              <a:buFont typeface="Arial" pitchFamily="34" charset="0"/>
              <a:buChar char="•"/>
            </a:pPr>
            <a:r>
              <a:rPr lang="en-US" sz="2000" dirty="0" smtClean="0"/>
              <a:t>Lightheadedness, lassitudes,confussion,headache,impaired driving</a:t>
            </a:r>
          </a:p>
          <a:p>
            <a:pPr>
              <a:buFont typeface="Arial" pitchFamily="34" charset="0"/>
              <a:buChar char="•"/>
            </a:pPr>
            <a:r>
              <a:rPr lang="en-US" sz="2000" dirty="0" smtClean="0"/>
              <a:t>Hangover, dreaming with night mares.</a:t>
            </a:r>
          </a:p>
          <a:p>
            <a:pPr>
              <a:buFont typeface="Arial" pitchFamily="34" charset="0"/>
              <a:buChar char="•"/>
            </a:pPr>
            <a:r>
              <a:rPr lang="en-US" sz="2000" dirty="0" smtClean="0"/>
              <a:t>Weakness, blurred vision, impaired sexual functions</a:t>
            </a:r>
          </a:p>
          <a:p>
            <a:pPr>
              <a:buFont typeface="Arial" pitchFamily="34" charset="0"/>
              <a:buChar char="•"/>
            </a:pPr>
            <a:r>
              <a:rPr lang="en-US" sz="2000" dirty="0" smtClean="0"/>
              <a:t>Allergic reactions,photosensitization,vertigo,mentrual irregularities</a:t>
            </a:r>
          </a:p>
          <a:p>
            <a:pPr>
              <a:buFont typeface="Arial" pitchFamily="34" charset="0"/>
              <a:buChar char="•"/>
            </a:pPr>
            <a:r>
              <a:rPr lang="en-US" sz="2000" dirty="0" smtClean="0"/>
              <a:t>Withdrawal syndrome, induces insomnia,agitations,depressions,anxiety,unpleasants dreams,anorexia,tremours.</a:t>
            </a:r>
          </a:p>
          <a:p>
            <a:pPr>
              <a:buFont typeface="Arial" pitchFamily="34" charset="0"/>
              <a:buChar char="•"/>
            </a:pPr>
            <a:r>
              <a:rPr lang="en-US" sz="2000" dirty="0" smtClean="0"/>
              <a:t>Administration to mothers before deliveries sometimes causes </a:t>
            </a:r>
            <a:r>
              <a:rPr lang="en-US" sz="2000" dirty="0" err="1" smtClean="0"/>
              <a:t>apnoeic</a:t>
            </a:r>
            <a:r>
              <a:rPr lang="en-US" sz="2000" dirty="0" smtClean="0"/>
              <a:t> spell,relactance to feed,hypotonia and hypothermia in the new born (</a:t>
            </a:r>
            <a:r>
              <a:rPr lang="en-US" sz="2000" i="1" u="sng" dirty="0" smtClean="0"/>
              <a:t>floppy baby syndrome</a:t>
            </a:r>
            <a:r>
              <a:rPr lang="en-US" sz="2000" dirty="0" smtClean="0"/>
              <a:t>)</a:t>
            </a:r>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434729685"/>
      </p:ext>
    </p:extLst>
  </p:cSld>
  <p:clrMapOvr>
    <a:masterClrMapping/>
  </p:clrMapOvr>
  <p:transition spd="slow">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sz="2800" b="1" u="sng" dirty="0"/>
              <a:t>DIAZEPAM (VALIUM)</a:t>
            </a:r>
          </a:p>
          <a:p>
            <a:pPr marL="109728" indent="0">
              <a:buNone/>
            </a:pPr>
            <a:r>
              <a:rPr lang="en-US" sz="2800" b="1" u="sng" dirty="0"/>
              <a:t>Class</a:t>
            </a:r>
            <a:r>
              <a:rPr lang="en-US" sz="2800" b="1" u="sng" dirty="0" smtClean="0"/>
              <a:t>: </a:t>
            </a:r>
            <a:r>
              <a:rPr lang="en-US" sz="2800" dirty="0" smtClean="0"/>
              <a:t>benzodiazepine, antianxiety </a:t>
            </a:r>
            <a:r>
              <a:rPr lang="en-US" sz="2800" dirty="0"/>
              <a:t>drug, antiepileptic drug</a:t>
            </a:r>
            <a:r>
              <a:rPr lang="en-US" sz="2800" dirty="0" smtClean="0"/>
              <a:t>, centrally </a:t>
            </a:r>
            <a:r>
              <a:rPr lang="en-US" sz="2800" dirty="0"/>
              <a:t>acting, skeletal muscle relaxant</a:t>
            </a:r>
          </a:p>
          <a:p>
            <a:pPr marL="109728" indent="0">
              <a:buNone/>
            </a:pPr>
            <a:r>
              <a:rPr lang="en-US" sz="2800" dirty="0"/>
              <a:t>    </a:t>
            </a:r>
            <a:r>
              <a:rPr lang="en-US" sz="2800" b="1" u="sng" dirty="0"/>
              <a:t>mode of action</a:t>
            </a:r>
          </a:p>
          <a:p>
            <a:pPr marL="109728" indent="0">
              <a:buNone/>
            </a:pPr>
            <a:r>
              <a:rPr lang="en-US" sz="2800" dirty="0"/>
              <a:t>Acts mainly  at subcortical levels of the CNS</a:t>
            </a:r>
            <a:r>
              <a:rPr lang="en-US" sz="2800" dirty="0" smtClean="0"/>
              <a:t>, leaving </a:t>
            </a:r>
            <a:r>
              <a:rPr lang="en-US" sz="2800" dirty="0"/>
              <a:t>the cortex relatively unaffected . Main sites of action is a limbic system and reticular formation, also act in spinal cord as well as at supraspinal sites to produce skeletal muscle relaxation.</a:t>
            </a:r>
          </a:p>
          <a:p>
            <a:pPr lvl="0">
              <a:buClr>
                <a:srgbClr val="2DA2BF"/>
              </a:buClr>
            </a:pPr>
            <a:endParaRPr lang="en-US" dirty="0">
              <a:solidFill>
                <a:prstClr val="black"/>
              </a:solidFill>
            </a:endParaRPr>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42747848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109728" indent="0">
              <a:buNone/>
            </a:pPr>
            <a:r>
              <a:rPr lang="en-US" sz="2800" dirty="0"/>
              <a:t> </a:t>
            </a:r>
            <a:r>
              <a:rPr lang="en-US" sz="2800" b="1" u="sng" dirty="0"/>
              <a:t>I</a:t>
            </a:r>
            <a:r>
              <a:rPr lang="en-US" sz="2800" b="1" u="sng" dirty="0" smtClean="0"/>
              <a:t>ndications</a:t>
            </a:r>
            <a:r>
              <a:rPr lang="en-US" sz="2800" b="1" u="sng" dirty="0"/>
              <a:t>.</a:t>
            </a:r>
          </a:p>
          <a:p>
            <a:pPr marL="571500" indent="-571500">
              <a:buFont typeface="+mj-lt"/>
              <a:buAutoNum type="romanUcPeriod"/>
            </a:pPr>
            <a:r>
              <a:rPr lang="en-US" sz="2800" dirty="0"/>
              <a:t>Management of anxiety disorders or for short time  relief of anxiety symptoms</a:t>
            </a:r>
          </a:p>
          <a:p>
            <a:pPr marL="571500" indent="-571500">
              <a:buFont typeface="+mj-lt"/>
              <a:buAutoNum type="romanUcPeriod"/>
            </a:pPr>
            <a:r>
              <a:rPr lang="en-US" sz="2800" dirty="0"/>
              <a:t>Acute alcohol withdrawal- useful in symptomatic relief of acute agitations</a:t>
            </a:r>
            <a:r>
              <a:rPr lang="en-US" sz="2800" dirty="0" smtClean="0"/>
              <a:t>, tremors, delirium </a:t>
            </a:r>
            <a:r>
              <a:rPr lang="en-US" sz="2800" dirty="0"/>
              <a:t>tremens, hallucinations</a:t>
            </a:r>
          </a:p>
          <a:p>
            <a:pPr marL="571500" indent="-571500">
              <a:buFont typeface="+mj-lt"/>
              <a:buAutoNum type="romanUcPeriod"/>
            </a:pPr>
            <a:r>
              <a:rPr lang="en-US" sz="2800" dirty="0"/>
              <a:t>Muscle </a:t>
            </a:r>
            <a:r>
              <a:rPr lang="en-US" sz="2800" dirty="0" smtClean="0"/>
              <a:t>relaxant- relief </a:t>
            </a:r>
            <a:r>
              <a:rPr lang="en-US" sz="2800" dirty="0"/>
              <a:t>reflex skeletal muscles spasms due to local pathology or secondary to trauma</a:t>
            </a:r>
          </a:p>
          <a:p>
            <a:pPr marL="571500" indent="-571500">
              <a:buFont typeface="+mj-lt"/>
              <a:buAutoNum type="romanUcPeriod"/>
            </a:pPr>
            <a:r>
              <a:rPr lang="en-US" sz="2800" dirty="0"/>
              <a:t>Treatment of tetanus</a:t>
            </a:r>
          </a:p>
          <a:p>
            <a:pPr marL="571500" indent="-571500">
              <a:buFont typeface="+mj-lt"/>
              <a:buAutoNum type="romanUcPeriod"/>
            </a:pPr>
            <a:r>
              <a:rPr lang="en-US" sz="2800" dirty="0"/>
              <a:t>Antiepileptic</a:t>
            </a:r>
          </a:p>
          <a:p>
            <a:pPr marL="571500" indent="-571500">
              <a:buFont typeface="+mj-lt"/>
              <a:buAutoNum type="romanUcPeriod"/>
            </a:pPr>
            <a:r>
              <a:rPr lang="en-US" sz="2800" dirty="0" smtClean="0"/>
              <a:t>Preoperatively- to </a:t>
            </a:r>
            <a:r>
              <a:rPr lang="en-US" sz="2800" dirty="0"/>
              <a:t>relief anxiety and tension and lessen recall in </a:t>
            </a:r>
            <a:r>
              <a:rPr lang="en-US" sz="2800" dirty="0" smtClean="0"/>
              <a:t>patients </a:t>
            </a:r>
            <a:r>
              <a:rPr lang="en-US" sz="2800" dirty="0"/>
              <a:t>before surgical procedure</a:t>
            </a:r>
            <a:r>
              <a:rPr lang="en-US" sz="2800" dirty="0" smtClean="0"/>
              <a:t>.</a:t>
            </a:r>
            <a:endParaRPr lang="en-US" sz="2800"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36350036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109728" indent="0">
              <a:buNone/>
            </a:pPr>
            <a:r>
              <a:rPr lang="en-US" sz="2400" dirty="0"/>
              <a:t> </a:t>
            </a:r>
            <a:r>
              <a:rPr lang="en-US" b="1" u="sng" dirty="0"/>
              <a:t>A</a:t>
            </a:r>
            <a:r>
              <a:rPr lang="en-US" sz="2400" b="1" u="sng" dirty="0" smtClean="0"/>
              <a:t>dverse </a:t>
            </a:r>
            <a:r>
              <a:rPr lang="en-US" sz="2400" b="1" u="sng" dirty="0"/>
              <a:t>effects</a:t>
            </a:r>
          </a:p>
          <a:p>
            <a:pPr marL="452628">
              <a:buFont typeface="Wingdings" panose="05000000000000000000" pitchFamily="2" charset="2"/>
              <a:buChar char="§"/>
            </a:pPr>
            <a:r>
              <a:rPr lang="en-US" sz="2400" dirty="0"/>
              <a:t>Mild drowsiness initially</a:t>
            </a:r>
          </a:p>
          <a:p>
            <a:pPr marL="452628">
              <a:buFont typeface="Wingdings" panose="05000000000000000000" pitchFamily="2" charset="2"/>
              <a:buChar char="§"/>
            </a:pPr>
            <a:r>
              <a:rPr lang="en-US" sz="2400" dirty="0" smtClean="0"/>
              <a:t>Sedation, depression, </a:t>
            </a:r>
            <a:r>
              <a:rPr lang="en-US" sz="2400" dirty="0" err="1" smtClean="0"/>
              <a:t>lethergy</a:t>
            </a:r>
            <a:r>
              <a:rPr lang="en-US" sz="2400" dirty="0" smtClean="0"/>
              <a:t>, apathy, </a:t>
            </a:r>
            <a:r>
              <a:rPr lang="en-US" sz="2400" dirty="0" err="1" smtClean="0"/>
              <a:t>fatique</a:t>
            </a:r>
            <a:r>
              <a:rPr lang="en-US" sz="2400" dirty="0" smtClean="0"/>
              <a:t>, lightheadedness, disorientation, restlessness, confusion, crying, delirium, headache, Blurred vision, stupor, rigidity, tremors, dystonia,</a:t>
            </a:r>
          </a:p>
          <a:p>
            <a:pPr marL="109728" indent="0">
              <a:buNone/>
            </a:pPr>
            <a:r>
              <a:rPr lang="en-US" sz="2400" dirty="0"/>
              <a:t> </a:t>
            </a:r>
            <a:r>
              <a:rPr lang="en-US" sz="2400" dirty="0" smtClean="0"/>
              <a:t>     vertigo, euphoria,</a:t>
            </a:r>
            <a:r>
              <a:rPr lang="en-US" dirty="0"/>
              <a:t> </a:t>
            </a:r>
            <a:r>
              <a:rPr lang="en-US" sz="2600" dirty="0"/>
              <a:t>Diarrhea, dry mouth, salivation, nausea, anorexia</a:t>
            </a:r>
            <a:r>
              <a:rPr lang="en-US" sz="2600" dirty="0" smtClean="0"/>
              <a:t>, vomiting, gastric disorders</a:t>
            </a:r>
            <a:r>
              <a:rPr lang="en-US" sz="2600" dirty="0"/>
              <a:t> </a:t>
            </a:r>
            <a:endParaRPr lang="en-US" sz="2600" dirty="0" smtClean="0"/>
          </a:p>
          <a:p>
            <a:pPr marL="109728" indent="0">
              <a:buNone/>
            </a:pPr>
            <a:r>
              <a:rPr lang="en-US" b="1" u="sng" dirty="0" smtClean="0"/>
              <a:t>Dosages</a:t>
            </a:r>
            <a:r>
              <a:rPr lang="en-US" dirty="0"/>
              <a:t>: </a:t>
            </a:r>
            <a:r>
              <a:rPr lang="en-US" sz="2600" dirty="0"/>
              <a:t>adult-oral:2-15mg </a:t>
            </a:r>
            <a:r>
              <a:rPr lang="en-US" sz="2600" dirty="0" err="1"/>
              <a:t>nocte</a:t>
            </a:r>
            <a:endParaRPr lang="en-US" sz="2600" dirty="0"/>
          </a:p>
          <a:p>
            <a:pPr marL="109728" indent="0">
              <a:buNone/>
            </a:pPr>
            <a:r>
              <a:rPr lang="en-US" sz="2600" dirty="0" err="1"/>
              <a:t>I.m</a:t>
            </a:r>
            <a:r>
              <a:rPr lang="en-US" sz="2600" dirty="0"/>
              <a:t> 10mg prn, </a:t>
            </a:r>
            <a:r>
              <a:rPr lang="en-US" sz="2600" dirty="0" err="1"/>
              <a:t>i.v</a:t>
            </a:r>
            <a:r>
              <a:rPr lang="en-US" sz="2600" dirty="0"/>
              <a:t> 5mg given slowly over one minute</a:t>
            </a:r>
            <a:endParaRPr lang="en-US" sz="2600" dirty="0" smtClean="0"/>
          </a:p>
          <a:p>
            <a:pPr marL="109728" indent="0">
              <a:buNone/>
            </a:pPr>
            <a:endParaRPr lang="en-US" dirty="0"/>
          </a:p>
          <a:p>
            <a:pPr marL="109728" indent="0">
              <a:buNone/>
            </a:pPr>
            <a:endParaRPr lang="en-US" sz="2400" dirty="0"/>
          </a:p>
          <a:p>
            <a:pPr marL="452628">
              <a:buFont typeface="Wingdings" panose="05000000000000000000" pitchFamily="2" charset="2"/>
              <a:buChar char="§"/>
            </a:pPr>
            <a:endParaRPr lang="en-US" sz="2400" dirty="0"/>
          </a:p>
          <a:p>
            <a:pPr>
              <a:buFont typeface="Wingdings" panose="05000000000000000000" pitchFamily="2" charset="2"/>
              <a:buChar char="§"/>
            </a:pPr>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17796303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buNone/>
            </a:pPr>
            <a:r>
              <a:rPr lang="en-US" sz="2800" b="1" u="sng" dirty="0" smtClean="0"/>
              <a:t>ANTICONVULSANTS</a:t>
            </a:r>
          </a:p>
          <a:p>
            <a:pPr marL="109728" indent="0">
              <a:buNone/>
            </a:pPr>
            <a:r>
              <a:rPr lang="en-US" sz="2000" dirty="0" smtClean="0"/>
              <a:t>Drugs basically used to treat epilepsy but are also effective in controlling convulsions due to other causes e.g. convulsions produced by intracranial tumor, uremia</a:t>
            </a:r>
            <a:r>
              <a:rPr lang="en-US" sz="2000" dirty="0"/>
              <a:t> </a:t>
            </a:r>
            <a:r>
              <a:rPr lang="en-US" sz="2000" dirty="0" smtClean="0"/>
              <a:t>, high fever etc.</a:t>
            </a:r>
          </a:p>
          <a:p>
            <a:pPr marL="109728" indent="0">
              <a:buNone/>
            </a:pPr>
            <a:r>
              <a:rPr lang="en-US" b="1" u="sng" dirty="0" smtClean="0"/>
              <a:t>1.Phenobarbitone</a:t>
            </a:r>
          </a:p>
          <a:p>
            <a:pPr marL="109728" indent="0">
              <a:buNone/>
            </a:pPr>
            <a:r>
              <a:rPr lang="en-US" sz="2000" b="1" u="sng" dirty="0" smtClean="0"/>
              <a:t>Classifications: </a:t>
            </a:r>
            <a:r>
              <a:rPr lang="en-US" sz="2000" dirty="0" smtClean="0"/>
              <a:t>barbiturates(long acting), sedatives, hypnotics, anticovulsants,antiepileptic.</a:t>
            </a:r>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713443216"/>
      </p:ext>
    </p:extLst>
  </p:cSld>
  <p:clrMapOvr>
    <a:masterClrMapping/>
  </p:clrMapOvr>
  <p:transition spd="slow">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r>
              <a:rPr lang="en-US" sz="2800" dirty="0"/>
              <a:t> </a:t>
            </a:r>
            <a:r>
              <a:rPr lang="en-US" sz="2800" b="1" u="sng" dirty="0"/>
              <a:t>Therapeutic actions</a:t>
            </a:r>
          </a:p>
          <a:p>
            <a:pPr marL="109728" indent="0">
              <a:buNone/>
            </a:pPr>
            <a:r>
              <a:rPr lang="en-US" sz="2800" dirty="0"/>
              <a:t>General CNS depressant, barbiturates inhibit impulse conduction in the ascending reticular, activating systems, depress the cerebral cortex, alter cerebellar function ,depresses motor output and </a:t>
            </a:r>
            <a:r>
              <a:rPr lang="en-US" sz="2800" dirty="0" smtClean="0"/>
              <a:t>produces </a:t>
            </a:r>
            <a:r>
              <a:rPr lang="en-US" sz="2800" dirty="0"/>
              <a:t>excitation, sedation</a:t>
            </a:r>
            <a:r>
              <a:rPr lang="en-US" sz="2800" dirty="0" smtClean="0"/>
              <a:t>, hypnosis, anesthesia </a:t>
            </a:r>
            <a:r>
              <a:rPr lang="en-US" sz="2800" dirty="0"/>
              <a:t>and deep coma.</a:t>
            </a:r>
          </a:p>
          <a:p>
            <a:pPr marL="109728" indent="0">
              <a:buNone/>
            </a:pPr>
            <a:r>
              <a:rPr lang="en-US" sz="2800" dirty="0"/>
              <a:t>        </a:t>
            </a:r>
            <a:r>
              <a:rPr lang="en-US" sz="2800" b="1" u="sng" dirty="0"/>
              <a:t>Indications</a:t>
            </a:r>
          </a:p>
          <a:p>
            <a:pPr>
              <a:buFont typeface="Wingdings" pitchFamily="2" charset="2"/>
              <a:buChar char="q"/>
            </a:pPr>
            <a:r>
              <a:rPr lang="en-US" sz="2800" dirty="0" smtClean="0"/>
              <a:t>Grand mal </a:t>
            </a:r>
            <a:r>
              <a:rPr lang="en-US" sz="2800" dirty="0"/>
              <a:t>epilepsy</a:t>
            </a:r>
          </a:p>
          <a:p>
            <a:pPr>
              <a:buFont typeface="Wingdings" pitchFamily="2" charset="2"/>
              <a:buChar char="q"/>
            </a:pPr>
            <a:r>
              <a:rPr lang="en-US" sz="2800" dirty="0"/>
              <a:t>Cortical focal epilepsy</a:t>
            </a:r>
          </a:p>
          <a:p>
            <a:pPr>
              <a:buFont typeface="Wingdings" pitchFamily="2" charset="2"/>
              <a:buChar char="q"/>
            </a:pPr>
            <a:r>
              <a:rPr lang="en-US" sz="2800" dirty="0"/>
              <a:t>Febrile convulsions</a:t>
            </a:r>
          </a:p>
          <a:p>
            <a:pPr>
              <a:buFont typeface="Wingdings" pitchFamily="2" charset="2"/>
              <a:buChar char="q"/>
            </a:pPr>
            <a:r>
              <a:rPr lang="en-US" sz="2800" dirty="0"/>
              <a:t>Used as sedatives ,</a:t>
            </a:r>
            <a:r>
              <a:rPr lang="en-US" sz="2800" dirty="0" smtClean="0"/>
              <a:t>pre anesthetic </a:t>
            </a:r>
            <a:r>
              <a:rPr lang="en-US" sz="2800" dirty="0"/>
              <a:t>medications.</a:t>
            </a:r>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18878356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sz="2800" dirty="0"/>
              <a:t> </a:t>
            </a:r>
            <a:r>
              <a:rPr lang="en-US" sz="2800" b="1" u="sng" dirty="0"/>
              <a:t>Adverse effects</a:t>
            </a:r>
          </a:p>
          <a:p>
            <a:pPr marL="109728" indent="0">
              <a:buNone/>
            </a:pPr>
            <a:r>
              <a:rPr lang="en-US" sz="2800" dirty="0"/>
              <a:t>Drowsiness and lethargy-tends to disappear after few days</a:t>
            </a:r>
          </a:p>
          <a:p>
            <a:pPr marL="109728" indent="0">
              <a:buNone/>
            </a:pPr>
            <a:r>
              <a:rPr lang="en-US" sz="2800" b="1" u="sng" dirty="0"/>
              <a:t>Dosage:</a:t>
            </a:r>
            <a:r>
              <a:rPr lang="en-US" sz="2800" dirty="0"/>
              <a:t>60-180mg/day</a:t>
            </a:r>
          </a:p>
          <a:p>
            <a:pPr marL="109728" indent="0">
              <a:buNone/>
            </a:pPr>
            <a:r>
              <a:rPr lang="en-US" sz="2800" b="1" u="sng" dirty="0"/>
              <a:t>Contraindications</a:t>
            </a:r>
          </a:p>
          <a:p>
            <a:pPr>
              <a:buFont typeface="Wingdings" pitchFamily="2" charset="2"/>
              <a:buChar char="§"/>
            </a:pPr>
            <a:r>
              <a:rPr lang="en-US" sz="2800" dirty="0"/>
              <a:t>Avoid in old age</a:t>
            </a:r>
          </a:p>
          <a:p>
            <a:pPr>
              <a:buFont typeface="Wingdings" pitchFamily="2" charset="2"/>
              <a:buChar char="§"/>
            </a:pPr>
            <a:r>
              <a:rPr lang="en-US" sz="2800" dirty="0"/>
              <a:t>Hypersensitivity to drugs</a:t>
            </a:r>
          </a:p>
          <a:p>
            <a:pPr>
              <a:buFont typeface="Wingdings" pitchFamily="2" charset="2"/>
              <a:buChar char="§"/>
            </a:pPr>
            <a:r>
              <a:rPr lang="en-US" sz="2800" dirty="0"/>
              <a:t>Pregnant and breast feeding mothers</a:t>
            </a:r>
          </a:p>
          <a:p>
            <a:pPr>
              <a:buFont typeface="Wingdings" pitchFamily="2" charset="2"/>
              <a:buChar char="§"/>
            </a:pPr>
            <a:r>
              <a:rPr lang="en-US" sz="2800" dirty="0"/>
              <a:t>Respiratory disease</a:t>
            </a:r>
          </a:p>
          <a:p>
            <a:pPr>
              <a:buFont typeface="Wingdings" pitchFamily="2" charset="2"/>
              <a:buChar char="§"/>
            </a:pPr>
            <a:r>
              <a:rPr lang="en-US" sz="2800" dirty="0"/>
              <a:t>Avoid abrupt withdrawal</a:t>
            </a:r>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25047564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762000"/>
            <a:ext cx="8229600" cy="5791200"/>
          </a:xfrm>
        </p:spPr>
        <p:txBody>
          <a:bodyPr>
            <a:normAutofit fontScale="40000" lnSpcReduction="20000"/>
          </a:bodyPr>
          <a:lstStyle/>
          <a:p>
            <a:pPr marL="109728" indent="0">
              <a:buNone/>
            </a:pPr>
            <a:endParaRPr lang="en-US" sz="9000" b="1" u="sng" dirty="0" smtClean="0"/>
          </a:p>
          <a:p>
            <a:pPr marL="109728" indent="0">
              <a:buNone/>
            </a:pPr>
            <a:r>
              <a:rPr lang="en-US" sz="9000" b="1" u="sng" dirty="0" smtClean="0"/>
              <a:t>2.Phenytoin sodium- (</a:t>
            </a:r>
            <a:r>
              <a:rPr lang="en-US" sz="9000" b="1" u="sng" dirty="0" err="1" smtClean="0"/>
              <a:t>Epanutin</a:t>
            </a:r>
            <a:r>
              <a:rPr lang="en-US" sz="9000" b="1" u="sng" dirty="0" smtClean="0"/>
              <a:t>)</a:t>
            </a:r>
            <a:endParaRPr lang="en-US" dirty="0" smtClean="0"/>
          </a:p>
          <a:p>
            <a:pPr marL="109728" indent="0">
              <a:buNone/>
            </a:pPr>
            <a:r>
              <a:rPr lang="en-US" sz="4900" b="1" u="sng" dirty="0" smtClean="0"/>
              <a:t>Classification: </a:t>
            </a:r>
            <a:r>
              <a:rPr lang="en-US" sz="4900" dirty="0" smtClean="0"/>
              <a:t>antiepileptic, </a:t>
            </a:r>
            <a:r>
              <a:rPr lang="en-US" sz="4900" dirty="0" err="1" smtClean="0"/>
              <a:t>hydrantoin</a:t>
            </a:r>
            <a:endParaRPr lang="en-US" sz="4900" dirty="0" smtClean="0"/>
          </a:p>
          <a:p>
            <a:pPr marL="109728" indent="0">
              <a:buNone/>
            </a:pPr>
            <a:r>
              <a:rPr lang="en-US" sz="4900" u="sng" dirty="0" smtClean="0"/>
              <a:t>Therapeutic action</a:t>
            </a:r>
          </a:p>
          <a:p>
            <a:pPr marL="109728" indent="0">
              <a:buNone/>
            </a:pPr>
            <a:r>
              <a:rPr lang="en-US" sz="4900" dirty="0" smtClean="0"/>
              <a:t>Stabilizes neuronal membranes and prevents hyper excitability caused by excessive stimulation, limits the spread of seizures activity from an active focus, also effective in treating cardiac arrhythmias, especially those induced by digitalis.</a:t>
            </a:r>
          </a:p>
          <a:p>
            <a:pPr marL="109728" indent="0">
              <a:buNone/>
            </a:pPr>
            <a:r>
              <a:rPr lang="en-US" sz="4900" b="1" u="sng" dirty="0" smtClean="0"/>
              <a:t>Indications</a:t>
            </a:r>
          </a:p>
          <a:p>
            <a:pPr>
              <a:buFont typeface="Wingdings" pitchFamily="2" charset="2"/>
              <a:buChar char="ü"/>
            </a:pPr>
            <a:r>
              <a:rPr lang="en-US" sz="4900" dirty="0" smtClean="0"/>
              <a:t>Treatment of grand mal epilepsy, symptomatic convulsions and psychomotor epilepsy.</a:t>
            </a:r>
          </a:p>
          <a:p>
            <a:pPr>
              <a:buFont typeface="Wingdings" pitchFamily="2" charset="2"/>
              <a:buChar char="ü"/>
            </a:pPr>
            <a:r>
              <a:rPr lang="en-US" sz="4900" dirty="0" smtClean="0"/>
              <a:t>Trigeminal neuralgias</a:t>
            </a:r>
          </a:p>
          <a:p>
            <a:pPr>
              <a:buFont typeface="Wingdings" pitchFamily="2" charset="2"/>
              <a:buChar char="ü"/>
            </a:pPr>
            <a:r>
              <a:rPr lang="en-US" sz="4900" dirty="0" smtClean="0"/>
              <a:t>Cardiac arrhythmias</a:t>
            </a:r>
          </a:p>
          <a:p>
            <a:pPr marL="109728" indent="0">
              <a:buNone/>
            </a:pPr>
            <a:r>
              <a:rPr lang="en-US" sz="4900" b="1" u="sng" dirty="0" smtClean="0"/>
              <a:t>Dosage</a:t>
            </a:r>
          </a:p>
          <a:p>
            <a:pPr marL="109728" indent="0">
              <a:buNone/>
            </a:pPr>
            <a:r>
              <a:rPr lang="en-US" sz="4900" dirty="0" smtClean="0"/>
              <a:t>100mg t.d.s orally</a:t>
            </a:r>
          </a:p>
          <a:p>
            <a:pPr marL="109728" indent="0">
              <a:buNone/>
            </a:pPr>
            <a:r>
              <a:rPr lang="en-US" sz="4900" dirty="0"/>
              <a:t>I</a:t>
            </a:r>
            <a:r>
              <a:rPr lang="en-US" sz="4900" dirty="0" smtClean="0"/>
              <a:t>.V 50mg/ml. dose should not exceed 50mg per ml.</a:t>
            </a:r>
          </a:p>
          <a:p>
            <a:pPr marL="109728" indent="0">
              <a:buNone/>
            </a:pPr>
            <a:r>
              <a:rPr lang="en-US" sz="4900" b="1" u="sng" dirty="0" smtClean="0"/>
              <a:t>NB</a:t>
            </a:r>
            <a:r>
              <a:rPr lang="en-US" sz="4900" dirty="0" smtClean="0"/>
              <a:t>:should not be given intramuscular.</a:t>
            </a:r>
          </a:p>
        </p:txBody>
      </p:sp>
      <p:sp>
        <p:nvSpPr>
          <p:cNvPr id="3" name="Title 2"/>
          <p:cNvSpPr>
            <a:spLocks noGrp="1"/>
          </p:cNvSpPr>
          <p:nvPr>
            <p:ph type="title"/>
          </p:nvPr>
        </p:nvSpPr>
        <p:spPr/>
        <p:txBody>
          <a:bodyPr>
            <a:normAutofit/>
          </a:bodyPr>
          <a:lstStyle/>
          <a:p>
            <a:r>
              <a:rPr lang="en-US" dirty="0" smtClean="0"/>
              <a:t>Cont…</a:t>
            </a:r>
            <a:endParaRPr lang="en-US" dirty="0"/>
          </a:p>
        </p:txBody>
      </p:sp>
    </p:spTree>
    <p:extLst>
      <p:ext uri="{BB962C8B-B14F-4D97-AF65-F5344CB8AC3E}">
        <p14:creationId xmlns:p14="http://schemas.microsoft.com/office/powerpoint/2010/main" val="1925251785"/>
      </p:ext>
    </p:extLst>
  </p:cSld>
  <p:clrMapOvr>
    <a:masterClrMapping/>
  </p:clrMapOvr>
  <p:transition spd="slow">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marL="109728" indent="0">
              <a:buNone/>
            </a:pPr>
            <a:r>
              <a:rPr lang="en-US" sz="2800" b="1" u="sng" dirty="0"/>
              <a:t>Adverse effects</a:t>
            </a:r>
          </a:p>
          <a:p>
            <a:pPr>
              <a:buFont typeface="Wingdings" pitchFamily="2" charset="2"/>
              <a:buChar char="v"/>
            </a:pPr>
            <a:r>
              <a:rPr lang="en-US" sz="2800" dirty="0"/>
              <a:t>Nausea and vomiting</a:t>
            </a:r>
          </a:p>
          <a:p>
            <a:pPr>
              <a:buFont typeface="Wingdings" pitchFamily="2" charset="2"/>
              <a:buChar char="v"/>
            </a:pPr>
            <a:r>
              <a:rPr lang="en-US" sz="2800" dirty="0"/>
              <a:t>Severe ataxia</a:t>
            </a:r>
          </a:p>
          <a:p>
            <a:pPr>
              <a:buFont typeface="Wingdings" pitchFamily="2" charset="2"/>
              <a:buChar char="v"/>
            </a:pPr>
            <a:r>
              <a:rPr lang="en-US" sz="2800" dirty="0"/>
              <a:t>Allergic reactions</a:t>
            </a:r>
          </a:p>
          <a:p>
            <a:pPr>
              <a:buFont typeface="Wingdings" pitchFamily="2" charset="2"/>
              <a:buChar char="v"/>
            </a:pPr>
            <a:r>
              <a:rPr lang="en-US" sz="2800" dirty="0"/>
              <a:t>Abdominal pain resembling appendicitis</a:t>
            </a:r>
          </a:p>
          <a:p>
            <a:pPr>
              <a:buFont typeface="Wingdings" pitchFamily="2" charset="2"/>
              <a:buChar char="v"/>
            </a:pPr>
            <a:r>
              <a:rPr lang="en-US" sz="2800" dirty="0"/>
              <a:t>Hyperplasia of the gums- constant brushing of teeth reduces this problem</a:t>
            </a:r>
          </a:p>
          <a:p>
            <a:pPr>
              <a:buFont typeface="Wingdings" pitchFamily="2" charset="2"/>
              <a:buChar char="v"/>
            </a:pPr>
            <a:r>
              <a:rPr lang="en-US" sz="2800" dirty="0"/>
              <a:t>Because of anti-folate effects it produces megaloblastic anemia</a:t>
            </a:r>
          </a:p>
          <a:p>
            <a:pPr>
              <a:buFont typeface="Wingdings" pitchFamily="2" charset="2"/>
              <a:buChar char="v"/>
            </a:pPr>
            <a:r>
              <a:rPr lang="en-US" sz="2800" dirty="0"/>
              <a:t>Vitamin D deficiency</a:t>
            </a:r>
          </a:p>
          <a:p>
            <a:pPr>
              <a:buFont typeface="Wingdings" pitchFamily="2" charset="2"/>
              <a:buChar char="v"/>
            </a:pPr>
            <a:r>
              <a:rPr lang="en-US" sz="2800" dirty="0"/>
              <a:t>Its teratogenic</a:t>
            </a:r>
          </a:p>
          <a:p>
            <a:pPr marL="109728" indent="0">
              <a:buNone/>
            </a:pPr>
            <a:r>
              <a:rPr lang="en-US" sz="2800" dirty="0"/>
              <a:t>         </a:t>
            </a:r>
            <a:r>
              <a:rPr lang="en-US" sz="2800" b="1" u="sng" dirty="0"/>
              <a:t>contraindications</a:t>
            </a:r>
          </a:p>
          <a:p>
            <a:pPr>
              <a:buFont typeface="Wingdings" pitchFamily="2" charset="2"/>
              <a:buChar char="Ø"/>
            </a:pPr>
            <a:r>
              <a:rPr lang="en-US" sz="2800" dirty="0"/>
              <a:t>Hypersensitivity</a:t>
            </a:r>
          </a:p>
          <a:p>
            <a:pPr>
              <a:buFont typeface="Wingdings" pitchFamily="2" charset="2"/>
              <a:buChar char="Ø"/>
            </a:pPr>
            <a:r>
              <a:rPr lang="en-US" sz="2800" dirty="0"/>
              <a:t>Sinus </a:t>
            </a:r>
            <a:r>
              <a:rPr lang="en-US" sz="2800" dirty="0" err="1"/>
              <a:t>brandycardia</a:t>
            </a:r>
            <a:endParaRPr lang="en-US" sz="2800" dirty="0"/>
          </a:p>
          <a:p>
            <a:pPr>
              <a:buFont typeface="Wingdings" pitchFamily="2" charset="2"/>
              <a:buChar char="Ø"/>
            </a:pPr>
            <a:r>
              <a:rPr lang="en-US" sz="2800" dirty="0"/>
              <a:t>Hypotension, severe myocardial insufficiency- use with caution.</a:t>
            </a:r>
          </a:p>
          <a:p>
            <a:pPr>
              <a:buFont typeface="Wingdings" pitchFamily="2" charset="2"/>
              <a:buChar char="Ø"/>
            </a:pPr>
            <a:r>
              <a:rPr lang="en-US" sz="2800" dirty="0" err="1"/>
              <a:t>D.M,hyperglycaemia</a:t>
            </a:r>
            <a:r>
              <a:rPr lang="en-US" sz="2800" dirty="0"/>
              <a:t>- use with caution.</a:t>
            </a:r>
          </a:p>
          <a:p>
            <a:pPr>
              <a:buFont typeface="Wingdings" pitchFamily="2" charset="2"/>
              <a:buChar char="Ø"/>
            </a:pPr>
            <a:r>
              <a:rPr lang="en-US" sz="2800" dirty="0" smtClean="0"/>
              <a:t>Pregnancy- data </a:t>
            </a:r>
            <a:r>
              <a:rPr lang="en-US" sz="2800" dirty="0"/>
              <a:t>suggest that an association between use of epileptic drugs by a woman with epilepsy and an elevated incidence of birth defects in children born to these woman.</a:t>
            </a:r>
          </a:p>
          <a:p>
            <a:pPr marL="109728" indent="0">
              <a:buNone/>
            </a:pPr>
            <a:endParaRPr lang="en-US" sz="2800"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2665634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131-201AD- Galen encouraged the idea of polypharmacy.</a:t>
            </a:r>
          </a:p>
          <a:p>
            <a:r>
              <a:rPr lang="en-US" dirty="0" smtClean="0"/>
              <a:t>1493-1541 AD Paracelsus started using mercurial in the treatment of syphilis.</a:t>
            </a:r>
          </a:p>
          <a:p>
            <a:r>
              <a:rPr lang="en-US" dirty="0" smtClean="0"/>
              <a:t>1783-1855 – Francois Megendie introduced the concept of scientific methods in the studies of drugs.</a:t>
            </a:r>
          </a:p>
          <a:p>
            <a:r>
              <a:rPr lang="en-US" dirty="0" smtClean="0"/>
              <a:t>1838-1921(Schmiedoerg),John Jacob Abel(1857-1938) and Sir Ram Nath Chopra(1882-1973) developed the mordern concept of experimental pharmacology in German,USA</a:t>
            </a:r>
            <a:r>
              <a:rPr lang="en-US" dirty="0"/>
              <a:t> </a:t>
            </a:r>
            <a:r>
              <a:rPr lang="en-US" dirty="0" smtClean="0"/>
              <a:t>and India respectively.</a:t>
            </a:r>
          </a:p>
          <a:p>
            <a:endParaRPr lang="en-US"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645391749"/>
      </p:ext>
    </p:extLst>
  </p:cSld>
  <p:clrMapOvr>
    <a:masterClrMapping/>
  </p:clrMapOvr>
  <p:transition spd="slow">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buNone/>
            </a:pPr>
            <a:r>
              <a:rPr lang="en-US" sz="2000" b="1" u="sng" dirty="0" smtClean="0"/>
              <a:t>Nursing intervention</a:t>
            </a:r>
          </a:p>
          <a:p>
            <a:pPr>
              <a:buFont typeface="Wingdings" pitchFamily="2" charset="2"/>
              <a:buChar char="§"/>
            </a:pPr>
            <a:r>
              <a:rPr lang="en-US" sz="2000" dirty="0" smtClean="0"/>
              <a:t>Administer i.v drug slowly to prevent hypotension</a:t>
            </a:r>
          </a:p>
          <a:p>
            <a:pPr>
              <a:buFont typeface="Wingdings" pitchFamily="2" charset="2"/>
              <a:buChar char="§"/>
            </a:pPr>
            <a:r>
              <a:rPr lang="en-US" sz="2000" dirty="0" smtClean="0"/>
              <a:t>Monitor injection site carefully- drug solution are very alkaline and irritating.</a:t>
            </a:r>
          </a:p>
          <a:p>
            <a:pPr>
              <a:buFont typeface="Wingdings" pitchFamily="2" charset="2"/>
              <a:buChar char="§"/>
            </a:pPr>
            <a:r>
              <a:rPr lang="en-US" sz="2000" dirty="0" smtClean="0"/>
              <a:t>Give oral drugs with food to enhance absorption and reduce GIT upset.</a:t>
            </a:r>
          </a:p>
          <a:p>
            <a:pPr>
              <a:buFont typeface="Wingdings" pitchFamily="2" charset="2"/>
              <a:buChar char="§"/>
            </a:pPr>
            <a:r>
              <a:rPr lang="en-US" sz="2000" dirty="0" smtClean="0"/>
              <a:t>Recommended that a patients prescriptions for oral phenytoin be filled with same brand each time- differences in bioavailability have been documented.</a:t>
            </a:r>
          </a:p>
          <a:p>
            <a:pPr>
              <a:buFont typeface="Wingdings" pitchFamily="2" charset="2"/>
              <a:buChar char="§"/>
            </a:pPr>
            <a:r>
              <a:rPr lang="en-US" sz="2000" dirty="0" smtClean="0"/>
              <a:t>Arrange to reduce dosage, discontinue phenytoin or substitute other antiepileptic medication gradually-abrupt discontinuation  may precipitate </a:t>
            </a:r>
            <a:r>
              <a:rPr lang="en-US" sz="2000" b="1" i="1" u="sng" dirty="0" smtClean="0"/>
              <a:t>status epilepticus.</a:t>
            </a:r>
          </a:p>
          <a:p>
            <a:pPr>
              <a:buFont typeface="Wingdings" pitchFamily="2" charset="2"/>
              <a:buChar char="§"/>
            </a:pPr>
            <a:r>
              <a:rPr lang="en-US" sz="2000" dirty="0" smtClean="0"/>
              <a:t>Arrange to discontinue drugs if any of these occurs: rash, depletion of blood counts, enlarged lymph nodes, hypersensitivity reaction, signs of liver damage- arrange to institute other epileptic drugs promptly.</a:t>
            </a:r>
          </a:p>
          <a:p>
            <a:pPr>
              <a:buFont typeface="Wingdings" pitchFamily="2" charset="2"/>
              <a:buChar char="§"/>
            </a:pPr>
            <a:endParaRPr lang="en-US" sz="2000" b="1" i="1" u="sng" dirty="0" smtClean="0"/>
          </a:p>
          <a:p>
            <a:pPr>
              <a:buFont typeface="Wingdings" pitchFamily="2" charset="2"/>
              <a:buChar char="§"/>
            </a:pPr>
            <a:endParaRPr lang="en-US" sz="2000" dirty="0" smtClean="0"/>
          </a:p>
          <a:p>
            <a:pPr marL="109728" indent="0">
              <a:buNone/>
            </a:pPr>
            <a:endParaRPr lang="en-US" sz="2000"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899542553"/>
      </p:ext>
    </p:extLst>
  </p:cSld>
  <p:clrMapOvr>
    <a:masterClrMapping/>
  </p:clrMapOvr>
  <p:transition spd="slow">
    <p:pul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Font typeface="Wingdings" pitchFamily="2" charset="2"/>
              <a:buChar char="§"/>
            </a:pPr>
            <a:r>
              <a:rPr lang="en-US" dirty="0"/>
              <a:t>Assure ready access to bathroom facilities if GIT effects occur</a:t>
            </a:r>
          </a:p>
          <a:p>
            <a:pPr>
              <a:buFont typeface="Wingdings" pitchFamily="2" charset="2"/>
              <a:buChar char="§"/>
            </a:pPr>
            <a:r>
              <a:rPr lang="en-US" dirty="0"/>
              <a:t>Provide small frequent meals if GIT effects occur</a:t>
            </a:r>
          </a:p>
          <a:p>
            <a:pPr>
              <a:buFont typeface="Wingdings" pitchFamily="2" charset="2"/>
              <a:buChar char="§"/>
            </a:pPr>
            <a:r>
              <a:rPr lang="en-US" dirty="0"/>
              <a:t>Arrange dental consult to instruct </a:t>
            </a:r>
            <a:r>
              <a:rPr lang="en-US" dirty="0" err="1"/>
              <a:t>pts</a:t>
            </a:r>
            <a:r>
              <a:rPr lang="en-US" dirty="0"/>
              <a:t> on long term phenytoin therapy in proper oral hygiene techniques to prevent development of gum hyperplasia.</a:t>
            </a:r>
          </a:p>
          <a:p>
            <a:pPr>
              <a:buFont typeface="Wingdings" pitchFamily="2" charset="2"/>
              <a:buChar char="§"/>
            </a:pPr>
            <a:r>
              <a:rPr lang="en-US" dirty="0"/>
              <a:t>Establish safety precautions if CNS, hypotension, vision changes occur- side rails should be provided and accompany patient during ambulating.</a:t>
            </a:r>
          </a:p>
          <a:p>
            <a:pPr>
              <a:buFont typeface="Wingdings" pitchFamily="2" charset="2"/>
              <a:buChar char="§"/>
            </a:pPr>
            <a:r>
              <a:rPr lang="en-US" dirty="0"/>
              <a:t>Offer support and encouragement when dealing with epilepsy and adverse drug effects.</a:t>
            </a:r>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21565986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229600" cy="4678363"/>
          </a:xfrm>
        </p:spPr>
        <p:txBody>
          <a:bodyPr>
            <a:noAutofit/>
          </a:bodyPr>
          <a:lstStyle/>
          <a:p>
            <a:pPr marL="109728" indent="0">
              <a:buNone/>
            </a:pPr>
            <a:r>
              <a:rPr lang="en-US" sz="1800" dirty="0" smtClean="0"/>
              <a:t>These are drugs which promote evacuation of faeces.</a:t>
            </a:r>
          </a:p>
          <a:p>
            <a:pPr marL="109728" indent="0">
              <a:buNone/>
            </a:pPr>
            <a:r>
              <a:rPr lang="en-US" sz="1800" dirty="0" smtClean="0"/>
              <a:t>The term laxatives is used for drugs which produce soft formed stool.</a:t>
            </a:r>
          </a:p>
          <a:p>
            <a:pPr marL="109728" indent="0">
              <a:buNone/>
            </a:pPr>
            <a:r>
              <a:rPr lang="en-US" sz="1800" dirty="0"/>
              <a:t> </a:t>
            </a:r>
            <a:r>
              <a:rPr lang="en-US" sz="1800" dirty="0" smtClean="0"/>
              <a:t>    </a:t>
            </a:r>
            <a:r>
              <a:rPr lang="en-US" sz="1800" b="1" u="sng" dirty="0" smtClean="0"/>
              <a:t>classifications</a:t>
            </a:r>
          </a:p>
          <a:p>
            <a:pPr marL="109728" indent="0">
              <a:buNone/>
            </a:pPr>
            <a:r>
              <a:rPr lang="en-US" sz="1800" b="1" u="sng" dirty="0" smtClean="0"/>
              <a:t>1.Irritant purgatives- </a:t>
            </a:r>
            <a:r>
              <a:rPr lang="en-US" sz="1800" dirty="0" smtClean="0"/>
              <a:t>these stimulates the mucosa, reflexly and increase peristalsis.</a:t>
            </a:r>
          </a:p>
          <a:p>
            <a:pPr>
              <a:buFont typeface="Wingdings" pitchFamily="2" charset="2"/>
              <a:buChar char="§"/>
            </a:pPr>
            <a:r>
              <a:rPr lang="en-US" sz="1800" dirty="0" smtClean="0"/>
              <a:t>castor oil</a:t>
            </a:r>
          </a:p>
          <a:p>
            <a:pPr>
              <a:buFont typeface="Wingdings" pitchFamily="2" charset="2"/>
              <a:buChar char="§"/>
            </a:pPr>
            <a:r>
              <a:rPr lang="en-US" sz="1800" dirty="0" err="1" smtClean="0"/>
              <a:t>Anthracine</a:t>
            </a:r>
            <a:r>
              <a:rPr lang="en-US" sz="1800" dirty="0" smtClean="0"/>
              <a:t> (</a:t>
            </a:r>
            <a:r>
              <a:rPr lang="en-US" sz="1800" dirty="0" err="1" smtClean="0"/>
              <a:t>senna</a:t>
            </a:r>
            <a:r>
              <a:rPr lang="en-US" sz="1800" dirty="0" smtClean="0"/>
              <a:t>, rhubarb,</a:t>
            </a:r>
          </a:p>
          <a:p>
            <a:pPr marL="109728" indent="0">
              <a:buNone/>
            </a:pPr>
            <a:r>
              <a:rPr lang="en-US" sz="1800" dirty="0" smtClean="0"/>
              <a:t>cascara, aloes)</a:t>
            </a:r>
          </a:p>
          <a:p>
            <a:pPr>
              <a:buFont typeface="Wingdings" pitchFamily="2" charset="2"/>
              <a:buChar char="§"/>
            </a:pPr>
            <a:r>
              <a:rPr lang="en-US" sz="1800" dirty="0" smtClean="0"/>
              <a:t>phenolphthalein</a:t>
            </a:r>
          </a:p>
          <a:p>
            <a:pPr>
              <a:buFont typeface="Wingdings" pitchFamily="2" charset="2"/>
              <a:buChar char="§"/>
            </a:pPr>
            <a:r>
              <a:rPr lang="en-US" sz="1800" dirty="0" smtClean="0"/>
              <a:t>sulphur</a:t>
            </a:r>
          </a:p>
          <a:p>
            <a:pPr>
              <a:buFont typeface="Wingdings" pitchFamily="2" charset="2"/>
              <a:buChar char="§"/>
            </a:pPr>
            <a:r>
              <a:rPr lang="en-US" sz="1800" dirty="0" smtClean="0"/>
              <a:t>resins(drastic purgative)</a:t>
            </a:r>
          </a:p>
          <a:p>
            <a:pPr marL="109728" indent="0">
              <a:buNone/>
            </a:pPr>
            <a:r>
              <a:rPr lang="en-US" sz="1800" b="1" u="sng" dirty="0" smtClean="0"/>
              <a:t>2.Non irritant purgatives.</a:t>
            </a:r>
          </a:p>
          <a:p>
            <a:pPr marL="109728" indent="0">
              <a:buNone/>
            </a:pPr>
            <a:r>
              <a:rPr lang="en-US" sz="1800" b="1" u="sng" dirty="0" smtClean="0"/>
              <a:t>a)Bulk purgative-</a:t>
            </a:r>
          </a:p>
          <a:p>
            <a:pPr>
              <a:buFont typeface="Wingdings" pitchFamily="2" charset="2"/>
              <a:buChar char="§"/>
            </a:pPr>
            <a:r>
              <a:rPr lang="en-US" sz="1800" b="1" u="sng" dirty="0" smtClean="0"/>
              <a:t>Osmotic purgative-</a:t>
            </a:r>
            <a:r>
              <a:rPr lang="en-US" sz="1800" dirty="0" smtClean="0"/>
              <a:t>(magnesium sulphate, sodium sulphate, sodium potassium tartrate)increase water content.</a:t>
            </a:r>
          </a:p>
          <a:p>
            <a:pPr>
              <a:buFont typeface="Wingdings" pitchFamily="2" charset="2"/>
              <a:buChar char="§"/>
            </a:pPr>
            <a:r>
              <a:rPr lang="en-US" sz="1800" b="1" u="sng" dirty="0" smtClean="0"/>
              <a:t>Hydrophilic purgative-</a:t>
            </a:r>
            <a:r>
              <a:rPr lang="en-US" sz="1800" dirty="0" smtClean="0"/>
              <a:t>(agar, methylcellulose, indigestible  vegetable fibres)absorbs water and swells.</a:t>
            </a:r>
          </a:p>
        </p:txBody>
      </p:sp>
      <p:sp>
        <p:nvSpPr>
          <p:cNvPr id="3" name="Title 2"/>
          <p:cNvSpPr>
            <a:spLocks noGrp="1"/>
          </p:cNvSpPr>
          <p:nvPr>
            <p:ph type="title"/>
          </p:nvPr>
        </p:nvSpPr>
        <p:spPr>
          <a:xfrm>
            <a:off x="381000" y="274638"/>
            <a:ext cx="8305800" cy="639762"/>
          </a:xfrm>
        </p:spPr>
        <p:txBody>
          <a:bodyPr>
            <a:normAutofit fontScale="90000"/>
          </a:bodyPr>
          <a:lstStyle/>
          <a:p>
            <a:r>
              <a:rPr lang="en-US" dirty="0" smtClean="0"/>
              <a:t>PURGATIVES(CATHARTICS)</a:t>
            </a:r>
            <a:endParaRPr lang="en-US" dirty="0"/>
          </a:p>
        </p:txBody>
      </p:sp>
    </p:spTree>
    <p:extLst>
      <p:ext uri="{BB962C8B-B14F-4D97-AF65-F5344CB8AC3E}">
        <p14:creationId xmlns:p14="http://schemas.microsoft.com/office/powerpoint/2010/main" val="3760991721"/>
      </p:ext>
    </p:extLst>
  </p:cSld>
  <p:clrMapOvr>
    <a:masterClrMapping/>
  </p:clrMapOvr>
  <p:transition spd="slow">
    <p:pul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buNone/>
            </a:pPr>
            <a:r>
              <a:rPr lang="en-US" sz="2800" b="1" u="sng" dirty="0"/>
              <a:t>b) Lubricants or emollient purgatives(</a:t>
            </a:r>
            <a:r>
              <a:rPr lang="en-US" sz="2800" dirty="0"/>
              <a:t> liquid </a:t>
            </a:r>
            <a:r>
              <a:rPr lang="en-US" sz="2800" dirty="0" err="1"/>
              <a:t>parafin,olive</a:t>
            </a:r>
            <a:r>
              <a:rPr lang="en-US" sz="2800" dirty="0"/>
              <a:t> oil)</a:t>
            </a:r>
          </a:p>
          <a:p>
            <a:pPr>
              <a:buFont typeface="Wingdings" pitchFamily="2" charset="2"/>
              <a:buChar char="§"/>
            </a:pPr>
            <a:r>
              <a:rPr lang="en-US" sz="2800" b="1" u="sng" dirty="0"/>
              <a:t>Surface active agents or </a:t>
            </a:r>
            <a:r>
              <a:rPr lang="en-US" sz="2800" b="1" u="sng" dirty="0" err="1"/>
              <a:t>faecal</a:t>
            </a:r>
            <a:r>
              <a:rPr lang="en-US" sz="2800" b="1" u="sng" dirty="0"/>
              <a:t> softener</a:t>
            </a:r>
            <a:r>
              <a:rPr lang="en-US" sz="2800" dirty="0"/>
              <a:t>s(alter the constituency of </a:t>
            </a:r>
            <a:r>
              <a:rPr lang="en-US" sz="2800" dirty="0" err="1"/>
              <a:t>faeces</a:t>
            </a:r>
            <a:r>
              <a:rPr lang="en-US" sz="2800" dirty="0"/>
              <a:t>)</a:t>
            </a:r>
            <a:r>
              <a:rPr lang="en-US" sz="2800" b="1" u="sng" dirty="0"/>
              <a:t> </a:t>
            </a:r>
          </a:p>
          <a:p>
            <a:pPr>
              <a:buFont typeface="Wingdings" pitchFamily="2" charset="2"/>
              <a:buChar char="§"/>
            </a:pPr>
            <a:endParaRPr lang="en-US" sz="2800" b="1" u="sng" dirty="0"/>
          </a:p>
          <a:p>
            <a:pPr marL="109728" indent="0">
              <a:buNone/>
            </a:pPr>
            <a:r>
              <a:rPr lang="en-US" sz="2800" b="1" u="sng" dirty="0"/>
              <a:t>1.CASTOR OIL</a:t>
            </a:r>
            <a:endParaRPr lang="en-US" sz="2800" dirty="0"/>
          </a:p>
          <a:p>
            <a:pPr marL="109728" indent="0">
              <a:buNone/>
            </a:pPr>
            <a:r>
              <a:rPr lang="en-US" sz="2800" b="1" u="sng" dirty="0"/>
              <a:t>Class:</a:t>
            </a:r>
            <a:r>
              <a:rPr lang="en-US" sz="2800" dirty="0"/>
              <a:t> laxatives(stimulant irritants)</a:t>
            </a:r>
          </a:p>
          <a:p>
            <a:pPr marL="109728" indent="0">
              <a:buNone/>
            </a:pPr>
            <a:r>
              <a:rPr lang="en-US" sz="2800" dirty="0"/>
              <a:t>     </a:t>
            </a:r>
            <a:r>
              <a:rPr lang="en-US" sz="2800" b="1" u="sng" dirty="0"/>
              <a:t>T</a:t>
            </a:r>
            <a:r>
              <a:rPr lang="en-US" sz="2800" b="1" u="sng" dirty="0" smtClean="0"/>
              <a:t>herapeutic </a:t>
            </a:r>
            <a:r>
              <a:rPr lang="en-US" sz="2800" b="1" u="sng" dirty="0"/>
              <a:t>action</a:t>
            </a:r>
          </a:p>
          <a:p>
            <a:pPr marL="109728" indent="0">
              <a:buNone/>
            </a:pPr>
            <a:r>
              <a:rPr lang="en-US" sz="2800" dirty="0"/>
              <a:t>Converted to an active form </a:t>
            </a:r>
            <a:r>
              <a:rPr lang="en-US" sz="2800" dirty="0" err="1"/>
              <a:t>ricinoleic</a:t>
            </a:r>
            <a:r>
              <a:rPr lang="en-US" sz="2800" dirty="0"/>
              <a:t> acid, in the GIT  acts directly on intestinal mucosa, stimulates </a:t>
            </a:r>
            <a:r>
              <a:rPr lang="en-US" sz="2800" dirty="0" err="1"/>
              <a:t>myenteric</a:t>
            </a:r>
            <a:r>
              <a:rPr lang="en-US" sz="2800" dirty="0"/>
              <a:t> plexus, alters water and electrolytes secretions, acts in small intestines.</a:t>
            </a:r>
          </a:p>
          <a:p>
            <a:pPr marL="109728" indent="0">
              <a:buNone/>
            </a:pPr>
            <a:r>
              <a:rPr lang="en-US" sz="2800" dirty="0"/>
              <a:t>         </a:t>
            </a:r>
            <a:r>
              <a:rPr lang="en-US" sz="2800" b="1" u="sng" dirty="0" smtClean="0"/>
              <a:t>Indications</a:t>
            </a:r>
            <a:endParaRPr lang="en-US" sz="2800" b="1" u="sng" dirty="0"/>
          </a:p>
          <a:p>
            <a:pPr marL="109728" indent="0">
              <a:buNone/>
            </a:pPr>
            <a:r>
              <a:rPr lang="en-US" sz="2800" dirty="0"/>
              <a:t>Short term treatment of constipation</a:t>
            </a:r>
          </a:p>
          <a:p>
            <a:pPr marL="109728" indent="0">
              <a:buNone/>
            </a:pPr>
            <a:endParaRPr lang="en-US" sz="2800" dirty="0"/>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40705872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r>
              <a:rPr lang="en-US" sz="4300" dirty="0" smtClean="0"/>
              <a:t>Evacuation of colon for rectal and bowel examination.</a:t>
            </a:r>
          </a:p>
          <a:p>
            <a:pPr marL="109728" indent="0">
              <a:buNone/>
            </a:pPr>
            <a:r>
              <a:rPr lang="en-US" sz="4300" dirty="0" smtClean="0"/>
              <a:t>     </a:t>
            </a:r>
            <a:r>
              <a:rPr lang="en-US" sz="4300" b="1" u="sng" dirty="0" smtClean="0"/>
              <a:t>Adverse effects</a:t>
            </a:r>
          </a:p>
          <a:p>
            <a:pPr>
              <a:buFont typeface="Wingdings" pitchFamily="2" charset="2"/>
              <a:buChar char="§"/>
            </a:pPr>
            <a:r>
              <a:rPr lang="en-US" sz="4300" dirty="0" smtClean="0"/>
              <a:t>Excessive bowel activity, perianal irritation,weakness,diziness,fainting,palpitation,sweating</a:t>
            </a:r>
          </a:p>
          <a:p>
            <a:pPr>
              <a:buFont typeface="Wingdings" pitchFamily="2" charset="2"/>
              <a:buChar char="§"/>
            </a:pPr>
            <a:r>
              <a:rPr lang="en-US" sz="4300" dirty="0" smtClean="0"/>
              <a:t>Fluid and electrolyte imbalance</a:t>
            </a:r>
          </a:p>
          <a:p>
            <a:pPr marL="109728" indent="0">
              <a:buNone/>
            </a:pPr>
            <a:r>
              <a:rPr lang="en-US" sz="4300" b="1" u="sng" dirty="0" smtClean="0"/>
              <a:t>Dosage :adult-</a:t>
            </a:r>
            <a:r>
              <a:rPr lang="en-US" sz="4300" dirty="0" smtClean="0"/>
              <a:t>liquid 15-30mls p.o at bed time, repeat as needed.</a:t>
            </a:r>
          </a:p>
          <a:p>
            <a:pPr marL="109728" indent="0">
              <a:buNone/>
            </a:pPr>
            <a:r>
              <a:rPr lang="en-US" sz="4300" dirty="0"/>
              <a:t> </a:t>
            </a:r>
            <a:r>
              <a:rPr lang="en-US" sz="4300" dirty="0" smtClean="0"/>
              <a:t>   </a:t>
            </a:r>
            <a:r>
              <a:rPr lang="en-US" sz="4300" b="1" u="sng" dirty="0" smtClean="0"/>
              <a:t>contraindications</a:t>
            </a:r>
          </a:p>
          <a:p>
            <a:pPr>
              <a:buFont typeface="Wingdings" pitchFamily="2" charset="2"/>
              <a:buChar char="Ø"/>
            </a:pPr>
            <a:r>
              <a:rPr lang="en-US" sz="4300" dirty="0" smtClean="0"/>
              <a:t>Hypersensitivity of castor oil or emulsifying agents.</a:t>
            </a:r>
          </a:p>
          <a:p>
            <a:pPr>
              <a:buFont typeface="Wingdings" pitchFamily="2" charset="2"/>
              <a:buChar char="Ø"/>
            </a:pPr>
            <a:r>
              <a:rPr lang="en-US" sz="4300" dirty="0" smtClean="0"/>
              <a:t>Abdominal pain,nausea,vomiting</a:t>
            </a:r>
            <a:r>
              <a:rPr lang="en-US" sz="4300" dirty="0"/>
              <a:t> </a:t>
            </a:r>
            <a:r>
              <a:rPr lang="en-US" sz="4300" dirty="0" smtClean="0"/>
              <a:t>or other symptoms of appendicitis.</a:t>
            </a:r>
          </a:p>
          <a:p>
            <a:pPr>
              <a:buFont typeface="Wingdings" pitchFamily="2" charset="2"/>
              <a:buChar char="Ø"/>
            </a:pPr>
            <a:r>
              <a:rPr lang="en-US" sz="4300" dirty="0" smtClean="0"/>
              <a:t>Acute surgical abdomen, fecal impaction, intestinal and biliary tract obstructions, hepatitis.</a:t>
            </a:r>
          </a:p>
          <a:p>
            <a:pPr>
              <a:buFont typeface="Wingdings" pitchFamily="2" charset="2"/>
              <a:buChar char="Ø"/>
            </a:pPr>
            <a:r>
              <a:rPr lang="en-US" sz="4300" dirty="0" smtClean="0"/>
              <a:t>Pregnancy – induces premature </a:t>
            </a:r>
            <a:r>
              <a:rPr lang="en-US" sz="4300" dirty="0" err="1" smtClean="0"/>
              <a:t>labour</a:t>
            </a:r>
            <a:r>
              <a:rPr lang="en-US" sz="4300" dirty="0" smtClean="0"/>
              <a:t>.</a:t>
            </a:r>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810020391"/>
      </p:ext>
    </p:extLst>
  </p:cSld>
  <p:clrMapOvr>
    <a:masterClrMapping/>
  </p:clrMapOvr>
  <p:transition spd="slow">
    <p:pul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buNone/>
            </a:pPr>
            <a:r>
              <a:rPr lang="en-US" sz="2400" b="1" u="sng" dirty="0" smtClean="0"/>
              <a:t>UTERINE STIMULANTS OF IMPORTANCE IN OBSTETRICS.</a:t>
            </a:r>
          </a:p>
          <a:p>
            <a:pPr>
              <a:buFont typeface="Wingdings" pitchFamily="2" charset="2"/>
              <a:buChar char="v"/>
            </a:pPr>
            <a:r>
              <a:rPr lang="en-US" sz="2400" dirty="0"/>
              <a:t> </a:t>
            </a:r>
            <a:r>
              <a:rPr lang="en-US" sz="2400" dirty="0" smtClean="0"/>
              <a:t>   oxytocin</a:t>
            </a:r>
          </a:p>
          <a:p>
            <a:pPr>
              <a:buFont typeface="Wingdings" pitchFamily="2" charset="2"/>
              <a:buChar char="v"/>
            </a:pPr>
            <a:r>
              <a:rPr lang="en-US" sz="2400" dirty="0"/>
              <a:t> </a:t>
            </a:r>
            <a:r>
              <a:rPr lang="en-US" sz="2400" dirty="0" smtClean="0"/>
              <a:t>   ergometrine(</a:t>
            </a:r>
            <a:r>
              <a:rPr lang="en-US" sz="2400" dirty="0" err="1" smtClean="0"/>
              <a:t>ergonovine</a:t>
            </a:r>
            <a:r>
              <a:rPr lang="en-US" sz="2400" dirty="0" smtClean="0"/>
              <a:t>)</a:t>
            </a:r>
          </a:p>
          <a:p>
            <a:pPr>
              <a:buFont typeface="Wingdings" pitchFamily="2" charset="2"/>
              <a:buChar char="v"/>
            </a:pPr>
            <a:r>
              <a:rPr lang="en-US" sz="2400" dirty="0"/>
              <a:t> </a:t>
            </a:r>
            <a:r>
              <a:rPr lang="en-US" sz="2400" dirty="0" smtClean="0"/>
              <a:t>   E and F type prostaglandins.</a:t>
            </a:r>
          </a:p>
          <a:p>
            <a:pPr marL="109728" indent="0">
              <a:buNone/>
            </a:pPr>
            <a:r>
              <a:rPr lang="en-US" sz="2400" b="1" u="sng" dirty="0" smtClean="0"/>
              <a:t>1.Oxytocin</a:t>
            </a:r>
          </a:p>
          <a:p>
            <a:pPr marL="109728" indent="0">
              <a:buNone/>
            </a:pPr>
            <a:r>
              <a:rPr lang="en-US" sz="2400" b="1" u="sng" dirty="0" smtClean="0"/>
              <a:t>Class: </a:t>
            </a:r>
            <a:r>
              <a:rPr lang="en-US" sz="2400" dirty="0" smtClean="0"/>
              <a:t>oxytocin, hormonal argent.</a:t>
            </a:r>
          </a:p>
          <a:p>
            <a:pPr marL="109728" indent="0">
              <a:buNone/>
            </a:pPr>
            <a:r>
              <a:rPr lang="en-US" sz="2400" b="1" u="sng" dirty="0"/>
              <a:t> </a:t>
            </a:r>
            <a:r>
              <a:rPr lang="en-US" sz="2400" b="1" u="sng" dirty="0" smtClean="0"/>
              <a:t> therapeutic use</a:t>
            </a:r>
          </a:p>
          <a:p>
            <a:pPr marL="109728" indent="0">
              <a:buNone/>
            </a:pPr>
            <a:r>
              <a:rPr lang="en-US" sz="2400" dirty="0" smtClean="0"/>
              <a:t>Stimulates the uterus especially the gravid uterus just before child birth and also causes myoepithelium to contract which results in milk ejection in lactating mother.</a:t>
            </a:r>
          </a:p>
        </p:txBody>
      </p:sp>
      <p:sp>
        <p:nvSpPr>
          <p:cNvPr id="3" name="Title 2"/>
          <p:cNvSpPr>
            <a:spLocks noGrp="1"/>
          </p:cNvSpPr>
          <p:nvPr>
            <p:ph type="title"/>
          </p:nvPr>
        </p:nvSpPr>
        <p:spPr/>
        <p:txBody>
          <a:bodyPr>
            <a:normAutofit fontScale="90000"/>
          </a:bodyPr>
          <a:lstStyle/>
          <a:p>
            <a:r>
              <a:rPr lang="en-US" b="0" u="sng" dirty="0" smtClean="0"/>
              <a:t>DRUG AFFECTING UTERINE MOTILITY</a:t>
            </a:r>
            <a:endParaRPr lang="en-US" b="0" u="sng" dirty="0"/>
          </a:p>
        </p:txBody>
      </p:sp>
    </p:spTree>
    <p:extLst>
      <p:ext uri="{BB962C8B-B14F-4D97-AF65-F5344CB8AC3E}">
        <p14:creationId xmlns:p14="http://schemas.microsoft.com/office/powerpoint/2010/main" val="3323001223"/>
      </p:ext>
    </p:extLst>
  </p:cSld>
  <p:clrMapOvr>
    <a:masterClrMapping/>
  </p:clrMapOvr>
  <p:transition spd="slow">
    <p:pull/>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sz="2800" b="1" u="sng" dirty="0"/>
              <a:t>Indications</a:t>
            </a:r>
          </a:p>
          <a:p>
            <a:pPr marL="0" indent="0">
              <a:buNone/>
            </a:pPr>
            <a:r>
              <a:rPr lang="en-US" sz="2800" b="1" u="sng" dirty="0" smtClean="0"/>
              <a:t>Antepartum:</a:t>
            </a:r>
            <a:endParaRPr lang="en-US" sz="2800" dirty="0" smtClean="0"/>
          </a:p>
          <a:p>
            <a:pPr>
              <a:buFont typeface="Wingdings" pitchFamily="2" charset="2"/>
              <a:buChar char="§"/>
            </a:pPr>
            <a:r>
              <a:rPr lang="en-US" sz="2800" dirty="0"/>
              <a:t>T</a:t>
            </a:r>
            <a:r>
              <a:rPr lang="en-US" sz="2800" dirty="0" smtClean="0"/>
              <a:t>o </a:t>
            </a:r>
            <a:r>
              <a:rPr lang="en-US" sz="2800" dirty="0"/>
              <a:t>initiate or improve uterine contractions in order to achieve early vaginal delivery when the delivery is in the best interest of the mother and baby.</a:t>
            </a:r>
          </a:p>
          <a:p>
            <a:pPr>
              <a:buFont typeface="Wingdings" pitchFamily="2" charset="2"/>
              <a:buChar char="§"/>
            </a:pPr>
            <a:r>
              <a:rPr lang="en-US" sz="2800" dirty="0"/>
              <a:t>Stimulation or reinforcement of labour in selected cases of uterine inertia.</a:t>
            </a:r>
          </a:p>
          <a:p>
            <a:pPr>
              <a:buFont typeface="Wingdings" pitchFamily="2" charset="2"/>
              <a:buChar char="§"/>
            </a:pPr>
            <a:r>
              <a:rPr lang="en-US" sz="2800" dirty="0"/>
              <a:t>Used in management of inevitable or incomplete abortions.</a:t>
            </a:r>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26445784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0" indent="0">
              <a:buNone/>
            </a:pPr>
            <a:r>
              <a:rPr lang="en-US" sz="2800" b="1" u="sng" dirty="0"/>
              <a:t>Postpartum- </a:t>
            </a:r>
            <a:endParaRPr lang="en-US" sz="2800" b="1" u="sng" dirty="0" smtClean="0"/>
          </a:p>
          <a:p>
            <a:pPr>
              <a:buFont typeface="Wingdings" panose="05000000000000000000" pitchFamily="2" charset="2"/>
              <a:buChar char="§"/>
            </a:pPr>
            <a:r>
              <a:rPr lang="en-US" sz="2800" dirty="0" smtClean="0"/>
              <a:t> To </a:t>
            </a:r>
            <a:r>
              <a:rPr lang="en-US" sz="2800" dirty="0"/>
              <a:t>produce uterine contraction during the third stage of labour and to control post </a:t>
            </a:r>
            <a:r>
              <a:rPr lang="en-US" sz="2800" dirty="0" smtClean="0"/>
              <a:t>      partum </a:t>
            </a:r>
            <a:r>
              <a:rPr lang="en-US" sz="2800" dirty="0"/>
              <a:t>bleeding or hemorrhage.</a:t>
            </a:r>
          </a:p>
          <a:p>
            <a:pPr>
              <a:buFont typeface="Wingdings" panose="05000000000000000000" pitchFamily="2" charset="2"/>
              <a:buChar char="§"/>
            </a:pPr>
            <a:r>
              <a:rPr lang="en-US" sz="2800" dirty="0"/>
              <a:t>To stimulate initial milk let down</a:t>
            </a:r>
          </a:p>
          <a:p>
            <a:pPr>
              <a:buFont typeface="Wingdings" panose="05000000000000000000" pitchFamily="2" charset="2"/>
              <a:buChar char="§"/>
            </a:pPr>
            <a:r>
              <a:rPr lang="en-US" sz="2800" dirty="0"/>
              <a:t> </a:t>
            </a:r>
            <a:r>
              <a:rPr lang="en-US" sz="2800" dirty="0" smtClean="0"/>
              <a:t> Treatment </a:t>
            </a:r>
            <a:r>
              <a:rPr lang="en-US" sz="2800" dirty="0"/>
              <a:t>of breast engorgement</a:t>
            </a:r>
          </a:p>
          <a:p>
            <a:pPr marL="109728" indent="0">
              <a:buNone/>
            </a:pPr>
            <a:r>
              <a:rPr lang="en-US" sz="2800" b="1" u="sng" dirty="0"/>
              <a:t>Adverse effects</a:t>
            </a:r>
          </a:p>
          <a:p>
            <a:pPr>
              <a:buFont typeface="Wingdings" pitchFamily="2" charset="2"/>
              <a:buChar char="§"/>
            </a:pPr>
            <a:r>
              <a:rPr lang="en-US" sz="2800" dirty="0"/>
              <a:t>Fetal </a:t>
            </a:r>
            <a:r>
              <a:rPr lang="en-US" sz="2800" dirty="0" smtClean="0"/>
              <a:t>bradycardia, neonatal </a:t>
            </a:r>
            <a:r>
              <a:rPr lang="en-US" sz="2800" dirty="0"/>
              <a:t>jaundice</a:t>
            </a:r>
          </a:p>
          <a:p>
            <a:pPr>
              <a:buFont typeface="Wingdings" pitchFamily="2" charset="2"/>
              <a:buChar char="§"/>
            </a:pPr>
            <a:r>
              <a:rPr lang="en-US" sz="2800" dirty="0"/>
              <a:t>Anaphylactic reactions</a:t>
            </a:r>
          </a:p>
          <a:p>
            <a:pPr>
              <a:buFont typeface="Wingdings" pitchFamily="2" charset="2"/>
              <a:buChar char="§"/>
            </a:pPr>
            <a:r>
              <a:rPr lang="en-US" sz="2800" dirty="0"/>
              <a:t>Post partum hemorrhage</a:t>
            </a:r>
          </a:p>
          <a:p>
            <a:pPr>
              <a:buFont typeface="Wingdings" pitchFamily="2" charset="2"/>
              <a:buChar char="§"/>
            </a:pPr>
            <a:r>
              <a:rPr lang="en-US" sz="2800" dirty="0"/>
              <a:t>Cardiac </a:t>
            </a:r>
            <a:r>
              <a:rPr lang="en-US" sz="2800" dirty="0" smtClean="0"/>
              <a:t>arrhythmias, premature </a:t>
            </a:r>
            <a:r>
              <a:rPr lang="en-US" sz="2800" dirty="0"/>
              <a:t>ventricular contractions</a:t>
            </a:r>
          </a:p>
          <a:p>
            <a:pPr>
              <a:buFont typeface="Wingdings" pitchFamily="2" charset="2"/>
              <a:buChar char="§"/>
            </a:pPr>
            <a:r>
              <a:rPr lang="en-US" sz="2800" dirty="0"/>
              <a:t>Hypertension</a:t>
            </a:r>
          </a:p>
          <a:p>
            <a:pPr>
              <a:buFont typeface="Wingdings" pitchFamily="2" charset="2"/>
              <a:buChar char="§"/>
            </a:pPr>
            <a:r>
              <a:rPr lang="en-US" sz="2800" dirty="0"/>
              <a:t>Nausea and vomiting</a:t>
            </a:r>
          </a:p>
          <a:p>
            <a:pPr>
              <a:buFont typeface="Wingdings" pitchFamily="2" charset="2"/>
              <a:buChar char="§"/>
            </a:pPr>
            <a:r>
              <a:rPr lang="en-US" sz="2800" dirty="0"/>
              <a:t>Pelvic hematoma</a:t>
            </a:r>
          </a:p>
          <a:p>
            <a:pPr>
              <a:buFont typeface="Wingdings" pitchFamily="2" charset="2"/>
              <a:buChar char="§"/>
            </a:pPr>
            <a:r>
              <a:rPr lang="en-US" sz="2800" dirty="0"/>
              <a:t>Uterine </a:t>
            </a:r>
            <a:r>
              <a:rPr lang="en-US" sz="2800" dirty="0" smtClean="0"/>
              <a:t>hypertonicity, </a:t>
            </a:r>
            <a:r>
              <a:rPr lang="en-US" sz="2800" dirty="0"/>
              <a:t>spasms ,tetanic contractions</a:t>
            </a:r>
          </a:p>
          <a:p>
            <a:pPr>
              <a:buFont typeface="Wingdings" pitchFamily="2" charset="2"/>
              <a:buChar char="§"/>
            </a:pPr>
            <a:endParaRPr lang="en-US" sz="2000" dirty="0"/>
          </a:p>
          <a:p>
            <a:pPr>
              <a:buFont typeface="Wingdings" pitchFamily="2" charset="2"/>
              <a:buChar char="§"/>
            </a:pPr>
            <a:endParaRPr lang="en-US" sz="2000" dirty="0"/>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12645692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5400"/>
            <a:ext cx="8991600" cy="4525963"/>
          </a:xfrm>
        </p:spPr>
        <p:txBody>
          <a:bodyPr>
            <a:noAutofit/>
          </a:bodyPr>
          <a:lstStyle/>
          <a:p>
            <a:pPr marL="109728" indent="0">
              <a:buNone/>
            </a:pPr>
            <a:r>
              <a:rPr lang="en-US" sz="1800" b="1" u="sng" dirty="0" smtClean="0"/>
              <a:t>Dosage</a:t>
            </a:r>
            <a:r>
              <a:rPr lang="en-US" sz="1800" dirty="0" smtClean="0"/>
              <a:t>:1-3 </a:t>
            </a:r>
            <a:r>
              <a:rPr lang="en-US" sz="1800" dirty="0" err="1" smtClean="0"/>
              <a:t>milliunits</a:t>
            </a:r>
            <a:r>
              <a:rPr lang="en-US" sz="1800" dirty="0" smtClean="0"/>
              <a:t>/min by i.v drips in 5% </a:t>
            </a:r>
            <a:r>
              <a:rPr lang="en-US" sz="1800" smtClean="0"/>
              <a:t>glucose </a:t>
            </a:r>
          </a:p>
          <a:p>
            <a:pPr marL="109728" indent="0">
              <a:buNone/>
            </a:pPr>
            <a:r>
              <a:rPr lang="en-US" sz="1800" smtClean="0"/>
              <a:t>I.M </a:t>
            </a:r>
            <a:r>
              <a:rPr lang="en-US" sz="1800" dirty="0" smtClean="0"/>
              <a:t>0.05IU</a:t>
            </a:r>
          </a:p>
          <a:p>
            <a:pPr marL="109728" indent="0">
              <a:buNone/>
            </a:pPr>
            <a:r>
              <a:rPr lang="en-US" sz="1800" dirty="0" smtClean="0"/>
              <a:t>Not given orally as its destroyed in GIT usually given intravenous</a:t>
            </a:r>
          </a:p>
          <a:p>
            <a:pPr marL="109728" indent="0">
              <a:buNone/>
            </a:pPr>
            <a:r>
              <a:rPr lang="en-US" sz="1800" dirty="0" smtClean="0"/>
              <a:t>Oxytocin(</a:t>
            </a:r>
            <a:r>
              <a:rPr lang="en-US" sz="1800" dirty="0" err="1" smtClean="0"/>
              <a:t>syntocinon</a:t>
            </a:r>
            <a:r>
              <a:rPr lang="en-US" sz="1800" dirty="0" smtClean="0"/>
              <a:t>) nasal spray which is less efficient but more convenient.</a:t>
            </a:r>
          </a:p>
          <a:p>
            <a:pPr marL="109728" indent="0">
              <a:buNone/>
            </a:pPr>
            <a:r>
              <a:rPr lang="en-US" sz="1800" b="1" u="sng" dirty="0" smtClean="0"/>
              <a:t>Contraindications</a:t>
            </a:r>
          </a:p>
          <a:p>
            <a:pPr>
              <a:buFont typeface="Wingdings" pitchFamily="2" charset="2"/>
              <a:buChar char="ü"/>
            </a:pPr>
            <a:r>
              <a:rPr lang="en-US" sz="1800" dirty="0" smtClean="0"/>
              <a:t>Cephalopelvic disproportion</a:t>
            </a:r>
          </a:p>
          <a:p>
            <a:pPr>
              <a:buFont typeface="Wingdings" pitchFamily="2" charset="2"/>
              <a:buChar char="ü"/>
            </a:pPr>
            <a:r>
              <a:rPr lang="en-US" sz="1800" dirty="0" smtClean="0"/>
              <a:t>Abnormal fetal presentation</a:t>
            </a:r>
          </a:p>
          <a:p>
            <a:pPr>
              <a:buFont typeface="Wingdings" pitchFamily="2" charset="2"/>
              <a:buChar char="ü"/>
            </a:pPr>
            <a:r>
              <a:rPr lang="en-US" sz="1800" dirty="0" smtClean="0"/>
              <a:t>Fetal distress</a:t>
            </a:r>
          </a:p>
          <a:p>
            <a:pPr>
              <a:buFont typeface="Wingdings" pitchFamily="2" charset="2"/>
              <a:buChar char="ü"/>
            </a:pPr>
            <a:r>
              <a:rPr lang="en-US" sz="1800" dirty="0" smtClean="0"/>
              <a:t>Placenta abnormalities</a:t>
            </a:r>
          </a:p>
          <a:p>
            <a:pPr>
              <a:buFont typeface="Wingdings" pitchFamily="2" charset="2"/>
              <a:buChar char="ü"/>
            </a:pPr>
            <a:r>
              <a:rPr lang="en-US" sz="1800" dirty="0" smtClean="0"/>
              <a:t>Previous uterine surgery</a:t>
            </a:r>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262590857"/>
      </p:ext>
    </p:extLst>
  </p:cSld>
  <p:clrMapOvr>
    <a:masterClrMapping/>
  </p:clrMapOvr>
  <p:transition spd="slow">
    <p:pull/>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buNone/>
            </a:pPr>
            <a:r>
              <a:rPr lang="en-US" b="1" u="sng" dirty="0"/>
              <a:t>2</a:t>
            </a:r>
            <a:r>
              <a:rPr lang="en-US" b="1" u="sng" dirty="0" smtClean="0"/>
              <a:t>.PROSTAGLANDINS</a:t>
            </a:r>
          </a:p>
          <a:p>
            <a:pPr>
              <a:buFont typeface="Wingdings" pitchFamily="2" charset="2"/>
              <a:buChar char="Ø"/>
            </a:pPr>
            <a:r>
              <a:rPr lang="en-US" sz="1800" dirty="0" smtClean="0"/>
              <a:t>In the female reproductive system, prostaglandins are found in the ovary, myometrium and menstrual fluids</a:t>
            </a:r>
          </a:p>
          <a:p>
            <a:pPr>
              <a:buFont typeface="Wingdings" pitchFamily="2" charset="2"/>
              <a:buChar char="Ø"/>
            </a:pPr>
            <a:r>
              <a:rPr lang="en-US" sz="1800" dirty="0" smtClean="0"/>
              <a:t>At term and during labour prostaglandins concentrations rise in amniotic fluid,umblical cord blood and maternal blood.</a:t>
            </a:r>
          </a:p>
          <a:p>
            <a:pPr>
              <a:buFont typeface="Wingdings" pitchFamily="2" charset="2"/>
              <a:buChar char="Ø"/>
            </a:pPr>
            <a:r>
              <a:rPr lang="en-US" sz="1800" dirty="0" smtClean="0"/>
              <a:t>E and F types are found abundantly in the uterus and in the menstrual and amniotic fluid.</a:t>
            </a:r>
          </a:p>
          <a:p>
            <a:pPr marL="109728" indent="0">
              <a:buNone/>
            </a:pPr>
            <a:r>
              <a:rPr lang="en-US" sz="1800" b="1" u="sng" dirty="0"/>
              <a:t>I</a:t>
            </a:r>
            <a:r>
              <a:rPr lang="en-US" sz="1800" b="1" u="sng" dirty="0" smtClean="0"/>
              <a:t>ndications </a:t>
            </a:r>
          </a:p>
          <a:p>
            <a:pPr>
              <a:buFont typeface="Wingdings" pitchFamily="2" charset="2"/>
              <a:buChar char="§"/>
            </a:pPr>
            <a:r>
              <a:rPr lang="en-US" sz="1800" dirty="0" smtClean="0"/>
              <a:t>Induction of labour to patients not responding to oxytocin</a:t>
            </a:r>
          </a:p>
          <a:p>
            <a:pPr>
              <a:buFont typeface="Wingdings" pitchFamily="2" charset="2"/>
              <a:buChar char="§"/>
            </a:pPr>
            <a:r>
              <a:rPr lang="en-US" sz="1800" dirty="0" smtClean="0"/>
              <a:t>Used as cervical ripening agents</a:t>
            </a:r>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202873651"/>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1854 1915 Paul Ehrlich defined the term chemotherapy as a use of drugs to injure an invading organism without injure to the host.</a:t>
            </a:r>
          </a:p>
          <a:p>
            <a:r>
              <a:rPr lang="en-US" dirty="0" smtClean="0"/>
              <a:t>In 1908 - He was awarded a Nobel prize for medicine for his contribution to the study of immunity and gave the world its first chemical cure for syphlilis,the </a:t>
            </a:r>
            <a:r>
              <a:rPr lang="en-US" b="1" i="1" dirty="0" smtClean="0"/>
              <a:t>organic arsenical arsphenamine. </a:t>
            </a:r>
          </a:p>
          <a:p>
            <a:r>
              <a:rPr lang="en-US" dirty="0" smtClean="0"/>
              <a:t>1924-Alexander Fleming discovered a popular strain of mould </a:t>
            </a:r>
            <a:r>
              <a:rPr lang="en-US" b="1" i="1" dirty="0" smtClean="0"/>
              <a:t>penicillin </a:t>
            </a:r>
            <a:r>
              <a:rPr lang="en-US" b="1" i="1" dirty="0" err="1" smtClean="0"/>
              <a:t>notatum</a:t>
            </a:r>
            <a:r>
              <a:rPr lang="en-US" b="1" i="1" dirty="0" smtClean="0"/>
              <a:t>-</a:t>
            </a:r>
            <a:r>
              <a:rPr lang="en-US" dirty="0" smtClean="0"/>
              <a:t>which secreted a substance of low molecular weight which was highly toxic to the gram positive bacteria and low toxicity to the mammals.</a:t>
            </a:r>
          </a:p>
          <a:p>
            <a:r>
              <a:rPr lang="en-US" dirty="0" smtClean="0"/>
              <a:t>1940-1949-Florey and Chain at Oxford discovered how to isolate penicillin in a pure state and demonstrate its clinical usefulness. </a:t>
            </a:r>
            <a:endParaRPr lang="en-US" dirty="0"/>
          </a:p>
        </p:txBody>
      </p:sp>
      <p:sp>
        <p:nvSpPr>
          <p:cNvPr id="3" name="Title 2"/>
          <p:cNvSpPr>
            <a:spLocks noGrp="1"/>
          </p:cNvSpPr>
          <p:nvPr>
            <p:ph type="title"/>
          </p:nvPr>
        </p:nvSpPr>
        <p:spPr/>
        <p:txBody>
          <a:bodyPr>
            <a:normAutofit fontScale="90000"/>
          </a:bodyPr>
          <a:lstStyle/>
          <a:p>
            <a:r>
              <a:rPr lang="en-US" dirty="0" smtClean="0"/>
              <a:t>Cont…</a:t>
            </a:r>
            <a:br>
              <a:rPr lang="en-US" dirty="0" smtClean="0"/>
            </a:br>
            <a:endParaRPr lang="en-US" dirty="0"/>
          </a:p>
        </p:txBody>
      </p:sp>
    </p:spTree>
    <p:extLst>
      <p:ext uri="{BB962C8B-B14F-4D97-AF65-F5344CB8AC3E}">
        <p14:creationId xmlns:p14="http://schemas.microsoft.com/office/powerpoint/2010/main" val="3974679668"/>
      </p:ext>
    </p:extLst>
  </p:cSld>
  <p:clrMapOvr>
    <a:masterClrMapping/>
  </p:clrMapOvr>
  <p:transition spd="slow">
    <p:pull/>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109728" indent="0">
              <a:buNone/>
            </a:pPr>
            <a:r>
              <a:rPr lang="en-US" sz="2800" b="1" u="sng" dirty="0"/>
              <a:t>Adverse effects</a:t>
            </a:r>
            <a:endParaRPr lang="en-US" sz="2800" dirty="0"/>
          </a:p>
          <a:p>
            <a:pPr>
              <a:buFont typeface="Wingdings" pitchFamily="2" charset="2"/>
              <a:buChar char="Ø"/>
            </a:pPr>
            <a:r>
              <a:rPr lang="en-US" sz="2800" dirty="0"/>
              <a:t>Nausea</a:t>
            </a:r>
            <a:r>
              <a:rPr lang="en-US" sz="2800" dirty="0" smtClean="0"/>
              <a:t>, vomiting</a:t>
            </a:r>
            <a:r>
              <a:rPr lang="en-US" sz="2800" smtClean="0"/>
              <a:t>, diarrhea, </a:t>
            </a:r>
            <a:r>
              <a:rPr lang="en-US" sz="2800" dirty="0" smtClean="0"/>
              <a:t>intestinal </a:t>
            </a:r>
            <a:r>
              <a:rPr lang="en-US" sz="2800" dirty="0"/>
              <a:t>colic</a:t>
            </a:r>
          </a:p>
          <a:p>
            <a:pPr>
              <a:buFont typeface="Wingdings" pitchFamily="2" charset="2"/>
              <a:buChar char="Ø"/>
            </a:pPr>
            <a:r>
              <a:rPr lang="en-US" sz="2800" dirty="0"/>
              <a:t>Pyrexia due to action on thermoregulatory Centre in the hypothalamus</a:t>
            </a:r>
          </a:p>
          <a:p>
            <a:pPr>
              <a:buFont typeface="Wingdings" pitchFamily="2" charset="2"/>
              <a:buChar char="Ø"/>
            </a:pPr>
            <a:r>
              <a:rPr lang="en-US" sz="2800" dirty="0"/>
              <a:t>Uterine pain</a:t>
            </a:r>
          </a:p>
          <a:p>
            <a:pPr>
              <a:buFont typeface="Wingdings" pitchFamily="2" charset="2"/>
              <a:buChar char="Ø"/>
            </a:pPr>
            <a:r>
              <a:rPr lang="en-US" sz="2800" dirty="0" smtClean="0"/>
              <a:t>Headache, dizziness</a:t>
            </a:r>
            <a:endParaRPr lang="en-US" sz="2800" dirty="0"/>
          </a:p>
          <a:p>
            <a:pPr>
              <a:buFont typeface="Wingdings" pitchFamily="2" charset="2"/>
              <a:buChar char="Ø"/>
            </a:pPr>
            <a:r>
              <a:rPr lang="en-US" sz="2800" dirty="0"/>
              <a:t>Phlebitis at the site of injection</a:t>
            </a:r>
          </a:p>
          <a:p>
            <a:pPr>
              <a:buFont typeface="Wingdings" pitchFamily="2" charset="2"/>
              <a:buChar char="Ø"/>
            </a:pPr>
            <a:r>
              <a:rPr lang="en-US" sz="2800" dirty="0"/>
              <a:t>Hypertension in large doses due to contraction of vascular smooth muscle.</a:t>
            </a:r>
          </a:p>
          <a:p>
            <a:pPr marL="109728" indent="0">
              <a:buNone/>
            </a:pPr>
            <a:r>
              <a:rPr lang="en-US" sz="2800" dirty="0"/>
              <a:t>  </a:t>
            </a:r>
            <a:r>
              <a:rPr lang="en-US" sz="2800" b="1" u="sng" dirty="0"/>
              <a:t>contraindications</a:t>
            </a:r>
          </a:p>
          <a:p>
            <a:pPr marL="566928" indent="-457200">
              <a:buFont typeface="Wingdings" panose="05000000000000000000" pitchFamily="2" charset="2"/>
              <a:buChar char="§"/>
            </a:pPr>
            <a:r>
              <a:rPr lang="en-US" sz="2800" dirty="0"/>
              <a:t>Should not be given to asthmatic patients as it can cause bronchoconstriction.</a:t>
            </a:r>
          </a:p>
          <a:p>
            <a:pPr marL="566928" indent="-457200">
              <a:buFont typeface="Wingdings" panose="05000000000000000000" pitchFamily="2" charset="2"/>
              <a:buChar char="§"/>
            </a:pPr>
            <a:r>
              <a:rPr lang="en-US" sz="2800" dirty="0"/>
              <a:t>Hypersensitivity</a:t>
            </a:r>
          </a:p>
          <a:p>
            <a:pPr marL="566928" indent="-457200">
              <a:buFont typeface="Wingdings" panose="05000000000000000000" pitchFamily="2" charset="2"/>
              <a:buChar char="§"/>
            </a:pPr>
            <a:r>
              <a:rPr lang="en-US" sz="2800" dirty="0"/>
              <a:t>Patients with active cardiac, pulmonary, renal or hepatic diseases.</a:t>
            </a:r>
          </a:p>
          <a:p>
            <a:pPr marL="566928" indent="-457200">
              <a:buFont typeface="Wingdings" panose="05000000000000000000" pitchFamily="2" charset="2"/>
              <a:buChar char="§"/>
            </a:pPr>
            <a:r>
              <a:rPr lang="en-US" sz="2800" dirty="0"/>
              <a:t>Contraindicated to woman of reproductive age.</a:t>
            </a:r>
          </a:p>
          <a:p>
            <a:pPr marL="566928" indent="-457200">
              <a:buFont typeface="Wingdings" panose="05000000000000000000" pitchFamily="2" charset="2"/>
              <a:buChar char="§"/>
            </a:pPr>
            <a:endParaRPr lang="en-US" dirty="0"/>
          </a:p>
          <a:p>
            <a:pPr marL="109728" indent="0">
              <a:buNone/>
            </a:pPr>
            <a:endParaRPr lang="en-US" dirty="0"/>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20756294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They are drugs that increases the rate of urine flow.</a:t>
            </a:r>
          </a:p>
          <a:p>
            <a:r>
              <a:rPr lang="en-US" dirty="0" smtClean="0"/>
              <a:t>Diuretics not only alter the excretion of </a:t>
            </a:r>
            <a:r>
              <a:rPr lang="en-US" sz="2400" dirty="0" smtClean="0"/>
              <a:t>Na+</a:t>
            </a:r>
            <a:r>
              <a:rPr lang="en-US" dirty="0" smtClean="0"/>
              <a:t> but also may modify renal handling of other cations e.g. k+, H+, </a:t>
            </a:r>
            <a:r>
              <a:rPr lang="en-US" dirty="0" err="1" smtClean="0"/>
              <a:t>Ca+,mg</a:t>
            </a:r>
            <a:r>
              <a:rPr lang="en-US" dirty="0" smtClean="0"/>
              <a:t>+</a:t>
            </a:r>
          </a:p>
          <a:p>
            <a:pPr marL="109728" indent="0">
              <a:buNone/>
            </a:pPr>
            <a:r>
              <a:rPr lang="en-US" b="1" u="sng" dirty="0" smtClean="0"/>
              <a:t>They act in 2 ways:</a:t>
            </a:r>
          </a:p>
          <a:p>
            <a:pPr marL="109728" indent="0">
              <a:buNone/>
            </a:pPr>
            <a:r>
              <a:rPr lang="en-US" dirty="0" smtClean="0"/>
              <a:t>1.By increasing the renal blood flow and glomerular filtration rate.</a:t>
            </a:r>
          </a:p>
          <a:p>
            <a:pPr marL="109728" indent="0">
              <a:buNone/>
            </a:pPr>
            <a:r>
              <a:rPr lang="en-US" dirty="0" smtClean="0"/>
              <a:t>2. By augmenting solute excretion in the glomerular filtrate and tubular fluids e.g. osmotic diuretics and drugs which inhibit sodium reabsorption from the glomerular filtrate.</a:t>
            </a:r>
          </a:p>
          <a:p>
            <a:pPr marL="109728" indent="0">
              <a:buNone/>
            </a:pPr>
            <a:r>
              <a:rPr lang="en-US" b="1" u="sng" dirty="0" smtClean="0"/>
              <a:t>Diuretics are classified based on mechanisms of actions as:</a:t>
            </a:r>
          </a:p>
          <a:p>
            <a:pPr>
              <a:buFont typeface="Wingdings" pitchFamily="2" charset="2"/>
              <a:buChar char="§"/>
            </a:pPr>
            <a:r>
              <a:rPr lang="en-US" dirty="0" smtClean="0"/>
              <a:t>Osmotic diuretics- (agents that enhances water excretion):mannitol,urea,sucrose.</a:t>
            </a:r>
          </a:p>
          <a:p>
            <a:pPr>
              <a:buFont typeface="Wingdings" pitchFamily="2" charset="2"/>
              <a:buChar char="§"/>
            </a:pPr>
            <a:r>
              <a:rPr lang="en-US" dirty="0" smtClean="0"/>
              <a:t>Acidifying and alkalinizing salts:- ammonium chloride, potassium citrate.</a:t>
            </a:r>
          </a:p>
          <a:p>
            <a:pPr>
              <a:buFont typeface="Wingdings" pitchFamily="2" charset="2"/>
              <a:buChar char="§"/>
            </a:pPr>
            <a:r>
              <a:rPr lang="en-US" dirty="0" smtClean="0"/>
              <a:t>High ceiling diuretics- e.g. </a:t>
            </a:r>
            <a:r>
              <a:rPr lang="en-US" dirty="0" err="1" smtClean="0"/>
              <a:t>frusemide</a:t>
            </a:r>
            <a:r>
              <a:rPr lang="en-US" dirty="0" smtClean="0"/>
              <a:t>(Lasix)</a:t>
            </a:r>
          </a:p>
          <a:p>
            <a:pPr>
              <a:buFont typeface="Wingdings" pitchFamily="2" charset="2"/>
              <a:buChar char="§"/>
            </a:pPr>
            <a:r>
              <a:rPr lang="en-US" dirty="0" smtClean="0"/>
              <a:t>Potassium sparing diuretics:-e.g. spironolactone.</a:t>
            </a:r>
          </a:p>
        </p:txBody>
      </p:sp>
      <p:sp>
        <p:nvSpPr>
          <p:cNvPr id="3" name="Title 2"/>
          <p:cNvSpPr>
            <a:spLocks noGrp="1"/>
          </p:cNvSpPr>
          <p:nvPr>
            <p:ph type="title"/>
          </p:nvPr>
        </p:nvSpPr>
        <p:spPr/>
        <p:txBody>
          <a:bodyPr/>
          <a:lstStyle/>
          <a:p>
            <a:r>
              <a:rPr lang="en-US" u="sng" dirty="0" smtClean="0"/>
              <a:t>DIURETICS</a:t>
            </a:r>
            <a:endParaRPr lang="en-US" u="sng" dirty="0"/>
          </a:p>
        </p:txBody>
      </p:sp>
    </p:spTree>
    <p:extLst>
      <p:ext uri="{BB962C8B-B14F-4D97-AF65-F5344CB8AC3E}">
        <p14:creationId xmlns:p14="http://schemas.microsoft.com/office/powerpoint/2010/main" val="1392786952"/>
      </p:ext>
    </p:extLst>
  </p:cSld>
  <p:clrMapOvr>
    <a:masterClrMapping/>
  </p:clrMapOvr>
  <p:transition spd="slow">
    <p:pull/>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r>
              <a:rPr lang="en-US" sz="2600" b="1" u="sng" dirty="0"/>
              <a:t>OSMOTIC DIURETICS</a:t>
            </a:r>
          </a:p>
          <a:p>
            <a:pPr marL="109728" indent="0">
              <a:buNone/>
            </a:pPr>
            <a:r>
              <a:rPr lang="en-US" dirty="0"/>
              <a:t>Commonly used are </a:t>
            </a:r>
            <a:r>
              <a:rPr lang="en-US" dirty="0" err="1"/>
              <a:t>glycerine</a:t>
            </a:r>
            <a:r>
              <a:rPr lang="en-US" dirty="0" smtClean="0"/>
              <a:t>, urea </a:t>
            </a:r>
            <a:r>
              <a:rPr lang="en-US" dirty="0"/>
              <a:t>and mannitol –they increase significantly osmolality of plasma and tubular fluids.</a:t>
            </a:r>
          </a:p>
          <a:p>
            <a:pPr marL="109728" indent="0">
              <a:buNone/>
            </a:pPr>
            <a:r>
              <a:rPr lang="en-US" sz="2900" b="1" u="sng" dirty="0"/>
              <a:t>1.MANNITOL</a:t>
            </a:r>
            <a:r>
              <a:rPr lang="en-US" sz="2900" dirty="0"/>
              <a:t>.</a:t>
            </a:r>
          </a:p>
          <a:p>
            <a:pPr marL="109728" indent="0">
              <a:buNone/>
            </a:pPr>
            <a:r>
              <a:rPr lang="en-US" b="1" u="sng" dirty="0"/>
              <a:t>Class: </a:t>
            </a:r>
            <a:r>
              <a:rPr lang="en-US" dirty="0"/>
              <a:t>osmotic diuretics</a:t>
            </a:r>
          </a:p>
          <a:p>
            <a:pPr marL="109728" indent="0">
              <a:buNone/>
            </a:pPr>
            <a:r>
              <a:rPr lang="en-US" b="1" u="sng" dirty="0"/>
              <a:t>Therapeutic actions</a:t>
            </a:r>
            <a:endParaRPr lang="en-US" dirty="0"/>
          </a:p>
          <a:p>
            <a:pPr marL="109728" indent="0">
              <a:buNone/>
            </a:pPr>
            <a:r>
              <a:rPr lang="en-US" dirty="0"/>
              <a:t>Elevate the </a:t>
            </a:r>
            <a:r>
              <a:rPr lang="en-US" dirty="0" err="1"/>
              <a:t>osmolarity</a:t>
            </a:r>
            <a:r>
              <a:rPr lang="en-US" dirty="0"/>
              <a:t> of the glomerular filtrates', thereby hindering the reabsorption of water and leading to urinary loss of </a:t>
            </a:r>
            <a:r>
              <a:rPr lang="en-US" dirty="0" err="1"/>
              <a:t>water,sodium,chloride</a:t>
            </a:r>
            <a:r>
              <a:rPr lang="en-US" dirty="0"/>
              <a:t>. Create an osmotic gradients between plasma and ocular fluids in the eye thereby reducing intra ocular pressure.</a:t>
            </a:r>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22495570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buNone/>
            </a:pPr>
            <a:r>
              <a:rPr lang="en-US" sz="1600" b="1" u="sng" dirty="0" smtClean="0"/>
              <a:t>Indications </a:t>
            </a:r>
          </a:p>
          <a:p>
            <a:pPr>
              <a:buFont typeface="Wingdings" pitchFamily="2" charset="2"/>
              <a:buChar char="§"/>
            </a:pPr>
            <a:r>
              <a:rPr lang="en-US" sz="1600" dirty="0" smtClean="0"/>
              <a:t>Prevention and treatment of oliguric phase of renal failure.  </a:t>
            </a:r>
          </a:p>
          <a:p>
            <a:pPr>
              <a:buFont typeface="Wingdings" pitchFamily="2" charset="2"/>
              <a:buChar char="§"/>
            </a:pPr>
            <a:r>
              <a:rPr lang="en-US" sz="1600" dirty="0" smtClean="0"/>
              <a:t>Reduction of intracranial pressure and treatment of cerebral edema</a:t>
            </a:r>
          </a:p>
          <a:p>
            <a:pPr>
              <a:buFont typeface="Wingdings" pitchFamily="2" charset="2"/>
              <a:buChar char="§"/>
            </a:pPr>
            <a:r>
              <a:rPr lang="en-US" sz="1600" dirty="0" smtClean="0"/>
              <a:t>Reduction of elevated intraocular pressure when pressure cannot be lowered by other means</a:t>
            </a:r>
          </a:p>
          <a:p>
            <a:pPr>
              <a:buFont typeface="Wingdings" pitchFamily="2" charset="2"/>
              <a:buChar char="§"/>
            </a:pPr>
            <a:r>
              <a:rPr lang="en-US" sz="1600" dirty="0" smtClean="0"/>
              <a:t>Promotion of urinary excretion off toxic substances</a:t>
            </a:r>
          </a:p>
          <a:p>
            <a:pPr>
              <a:buFont typeface="Wingdings" pitchFamily="2" charset="2"/>
              <a:buChar char="§"/>
            </a:pPr>
            <a:r>
              <a:rPr lang="en-US" sz="1600" dirty="0" smtClean="0"/>
              <a:t>Measurements of glomerular filtration rate(diagnostic use)</a:t>
            </a:r>
          </a:p>
          <a:p>
            <a:pPr marL="109728" indent="0">
              <a:buNone/>
            </a:pPr>
            <a:r>
              <a:rPr lang="en-US" sz="1600" b="1" u="sng" dirty="0" smtClean="0"/>
              <a:t>Adverse effects</a:t>
            </a:r>
          </a:p>
          <a:p>
            <a:pPr>
              <a:buFont typeface="Wingdings" pitchFamily="2" charset="2"/>
              <a:buChar char="Ø"/>
            </a:pPr>
            <a:r>
              <a:rPr lang="en-US" sz="1600" dirty="0" smtClean="0"/>
              <a:t>Nausea,anorexia,dry mouth, thirst</a:t>
            </a:r>
          </a:p>
          <a:p>
            <a:pPr>
              <a:buFont typeface="Wingdings" pitchFamily="2" charset="2"/>
              <a:buChar char="Ø"/>
            </a:pPr>
            <a:r>
              <a:rPr lang="en-US" sz="1600" dirty="0" smtClean="0"/>
              <a:t>Diuresis, urinary retention</a:t>
            </a:r>
          </a:p>
          <a:p>
            <a:pPr>
              <a:buFont typeface="Wingdings" pitchFamily="2" charset="2"/>
              <a:buChar char="Ø"/>
            </a:pPr>
            <a:r>
              <a:rPr lang="en-US" sz="1600" dirty="0" smtClean="0"/>
              <a:t>Dizziness,headache,blurred vision, convulsion.</a:t>
            </a:r>
          </a:p>
          <a:p>
            <a:pPr>
              <a:buFont typeface="Wingdings" pitchFamily="2" charset="2"/>
              <a:buChar char="Ø"/>
            </a:pPr>
            <a:r>
              <a:rPr lang="en-US" sz="1600" dirty="0" smtClean="0"/>
              <a:t>Hypotension,hypertension,oedema.</a:t>
            </a:r>
          </a:p>
          <a:p>
            <a:pPr>
              <a:buFont typeface="Wingdings" pitchFamily="2" charset="2"/>
              <a:buChar char="Ø"/>
            </a:pPr>
            <a:r>
              <a:rPr lang="en-US" sz="1600" dirty="0" smtClean="0"/>
              <a:t>Pulmonary congestion, rhinitis</a:t>
            </a:r>
          </a:p>
          <a:p>
            <a:pPr>
              <a:buFont typeface="Wingdings" pitchFamily="2" charset="2"/>
              <a:buChar char="Ø"/>
            </a:pPr>
            <a:r>
              <a:rPr lang="en-US" sz="1600" dirty="0" smtClean="0"/>
              <a:t>Urticaria, skin necrosis</a:t>
            </a:r>
          </a:p>
          <a:p>
            <a:pPr>
              <a:buFont typeface="Wingdings" pitchFamily="2" charset="2"/>
              <a:buChar char="Ø"/>
            </a:pPr>
            <a:r>
              <a:rPr lang="en-US" sz="1600" dirty="0" smtClean="0"/>
              <a:t>Fluid and electrolyte imbalance</a:t>
            </a:r>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3590166958"/>
      </p:ext>
    </p:extLst>
  </p:cSld>
  <p:clrMapOvr>
    <a:masterClrMapping/>
  </p:clrMapOvr>
  <p:transition spd="slow">
    <p:pull/>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109728" indent="0">
              <a:buNone/>
            </a:pPr>
            <a:r>
              <a:rPr lang="en-US" sz="2800" b="1" u="sng" dirty="0"/>
              <a:t>Dosage :</a:t>
            </a:r>
            <a:r>
              <a:rPr lang="en-US" sz="2800" dirty="0"/>
              <a:t>50-200mg/day adjust to maintain urine flow of 30-50mls per hr.</a:t>
            </a:r>
          </a:p>
          <a:p>
            <a:pPr marL="109728" indent="0">
              <a:buNone/>
            </a:pPr>
            <a:r>
              <a:rPr lang="en-US" sz="2800" dirty="0"/>
              <a:t>Prevention of oliguria 50-100mg as 5%-25% solutions</a:t>
            </a:r>
          </a:p>
          <a:p>
            <a:pPr marL="109728" indent="0">
              <a:buNone/>
            </a:pPr>
            <a:r>
              <a:rPr lang="en-US" sz="2800" dirty="0"/>
              <a:t>Treatment of oliguria 300-400mg/kg of 20%-25% solution of up to 100gm of a15%-20%solution</a:t>
            </a:r>
          </a:p>
          <a:p>
            <a:pPr marL="109728" indent="0">
              <a:buNone/>
            </a:pPr>
            <a:r>
              <a:rPr lang="en-US" sz="2800" dirty="0"/>
              <a:t>Reduction of intracranial pressure and brain mass 1.5-2.0gm/kg as a15%-25% solution over 30-60min.</a:t>
            </a:r>
          </a:p>
          <a:p>
            <a:pPr marL="109728" indent="0">
              <a:buNone/>
            </a:pPr>
            <a:r>
              <a:rPr lang="en-US" sz="2800" dirty="0"/>
              <a:t>Reduction of intraocular pressure infuse 1.5-2.0gm/kg as a25% or15% over 30minutes.</a:t>
            </a:r>
          </a:p>
          <a:p>
            <a:pPr marL="109728" indent="0">
              <a:buNone/>
            </a:pPr>
            <a:r>
              <a:rPr lang="en-US" sz="2800" b="1" u="sng" dirty="0"/>
              <a:t>Contraindications</a:t>
            </a:r>
          </a:p>
          <a:p>
            <a:pPr marL="566928" indent="-457200">
              <a:buFont typeface="Wingdings" panose="05000000000000000000" pitchFamily="2" charset="2"/>
              <a:buChar char="§"/>
            </a:pPr>
            <a:r>
              <a:rPr lang="en-US" sz="2800" dirty="0"/>
              <a:t>Anuria leading to severe renal disease.</a:t>
            </a:r>
          </a:p>
          <a:p>
            <a:pPr marL="566928" indent="-457200">
              <a:buFont typeface="Wingdings" panose="05000000000000000000" pitchFamily="2" charset="2"/>
              <a:buChar char="§"/>
            </a:pPr>
            <a:r>
              <a:rPr lang="en-US" sz="2800" dirty="0"/>
              <a:t>Pulmonary congestions</a:t>
            </a:r>
          </a:p>
          <a:p>
            <a:pPr marL="566928" indent="-457200">
              <a:buFont typeface="Wingdings" panose="05000000000000000000" pitchFamily="2" charset="2"/>
              <a:buChar char="§"/>
            </a:pPr>
            <a:r>
              <a:rPr lang="en-US" sz="2800" dirty="0"/>
              <a:t>Active intracranial bleeding</a:t>
            </a:r>
          </a:p>
          <a:p>
            <a:pPr marL="566928" indent="-457200">
              <a:buFont typeface="Wingdings" panose="05000000000000000000" pitchFamily="2" charset="2"/>
              <a:buChar char="§"/>
            </a:pPr>
            <a:r>
              <a:rPr lang="en-US" sz="2800" dirty="0"/>
              <a:t>Dehydration</a:t>
            </a:r>
          </a:p>
          <a:p>
            <a:pPr marL="566928" indent="-457200">
              <a:buFont typeface="Wingdings" panose="05000000000000000000" pitchFamily="2" charset="2"/>
              <a:buChar char="§"/>
            </a:pPr>
            <a:r>
              <a:rPr lang="en-US" sz="2800" dirty="0"/>
              <a:t>Renal disease</a:t>
            </a:r>
          </a:p>
          <a:p>
            <a:pPr marL="566928" indent="-457200">
              <a:buFont typeface="Wingdings" panose="05000000000000000000" pitchFamily="2" charset="2"/>
              <a:buChar char="§"/>
            </a:pPr>
            <a:r>
              <a:rPr lang="en-US" sz="2800" dirty="0"/>
              <a:t>Congestive heart failure</a:t>
            </a:r>
          </a:p>
          <a:p>
            <a:pPr marL="566928" indent="-457200">
              <a:buFont typeface="Wingdings" panose="05000000000000000000" pitchFamily="2" charset="2"/>
              <a:buChar char="§"/>
            </a:pPr>
            <a:r>
              <a:rPr lang="en-US" sz="2800" dirty="0"/>
              <a:t>pregnancy</a:t>
            </a:r>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22991204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109728" indent="0">
              <a:buNone/>
            </a:pPr>
            <a:r>
              <a:rPr lang="en-US" b="1" u="sng" dirty="0" smtClean="0"/>
              <a:t>Nursing intervention</a:t>
            </a:r>
          </a:p>
          <a:p>
            <a:pPr>
              <a:buFont typeface="Wingdings" pitchFamily="2" charset="2"/>
              <a:buChar char="§"/>
            </a:pPr>
            <a:r>
              <a:rPr lang="en-US" dirty="0" smtClean="0"/>
              <a:t>Do not expose solutions to low temperature, crystallization may occur.</a:t>
            </a:r>
          </a:p>
          <a:p>
            <a:pPr>
              <a:buFont typeface="Wingdings" pitchFamily="2" charset="2"/>
              <a:buChar char="§"/>
            </a:pPr>
            <a:r>
              <a:rPr lang="en-US" dirty="0" smtClean="0"/>
              <a:t>Make sure the infusion set contains filter if concentrated mannitol.</a:t>
            </a:r>
          </a:p>
          <a:p>
            <a:pPr>
              <a:buFont typeface="Wingdings" pitchFamily="2" charset="2"/>
              <a:buChar char="§"/>
            </a:pPr>
            <a:r>
              <a:rPr lang="en-US" dirty="0" smtClean="0"/>
              <a:t>Assure ready access to bathroom facilities when diuretics effect occur</a:t>
            </a:r>
          </a:p>
          <a:p>
            <a:pPr>
              <a:buFont typeface="Wingdings" pitchFamily="2" charset="2"/>
              <a:buChar char="§"/>
            </a:pPr>
            <a:r>
              <a:rPr lang="en-US" dirty="0" smtClean="0"/>
              <a:t>Establish safety precautions-side rails(bed rails)assist if CNS changes occur e.g. confusion</a:t>
            </a:r>
          </a:p>
          <a:p>
            <a:pPr>
              <a:buFont typeface="Wingdings" pitchFamily="2" charset="2"/>
              <a:buChar char="§"/>
            </a:pPr>
            <a:r>
              <a:rPr lang="en-US" dirty="0" smtClean="0"/>
              <a:t>Provide small frequent meals if GI, problem occur.</a:t>
            </a:r>
          </a:p>
          <a:p>
            <a:pPr>
              <a:buFont typeface="Wingdings" pitchFamily="2" charset="2"/>
              <a:buChar char="§"/>
            </a:pPr>
            <a:r>
              <a:rPr lang="en-US" dirty="0" smtClean="0"/>
              <a:t>Carefully monitor urinary output because of its side effects of urinary retention</a:t>
            </a:r>
          </a:p>
          <a:p>
            <a:pPr>
              <a:buFont typeface="Wingdings" pitchFamily="2" charset="2"/>
              <a:buChar char="§"/>
            </a:pPr>
            <a:r>
              <a:rPr lang="en-US" dirty="0" smtClean="0"/>
              <a:t>Regularly  and carefully monitor BP</a:t>
            </a:r>
          </a:p>
          <a:p>
            <a:pPr>
              <a:buFont typeface="Wingdings" pitchFamily="2" charset="2"/>
              <a:buChar char="§"/>
            </a:pPr>
            <a:r>
              <a:rPr lang="en-US" dirty="0" smtClean="0"/>
              <a:t>Periodically monitor serum electrolytes with prolonged therapy</a:t>
            </a:r>
          </a:p>
          <a:p>
            <a:pPr>
              <a:buFont typeface="Wingdings" pitchFamily="2" charset="2"/>
              <a:buChar char="§"/>
            </a:pPr>
            <a:r>
              <a:rPr lang="en-US" dirty="0" smtClean="0"/>
              <a:t>Offer assurance to help patient deal with therapy. </a:t>
            </a:r>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2162994554"/>
      </p:ext>
    </p:extLst>
  </p:cSld>
  <p:clrMapOvr>
    <a:masterClrMapping/>
  </p:clrMapOvr>
  <p:transition spd="slow">
    <p:pull/>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109728" indent="0">
              <a:buNone/>
            </a:pPr>
            <a:r>
              <a:rPr lang="en-US" dirty="0" smtClean="0"/>
              <a:t>Causes a profound increases in the urinary excretion of sodium and chloride.</a:t>
            </a:r>
          </a:p>
          <a:p>
            <a:r>
              <a:rPr lang="en-US" dirty="0" smtClean="0"/>
              <a:t>Loop diuretics selectively inhibit sodium chloride reabsorptions in the ascending loop of </a:t>
            </a:r>
            <a:r>
              <a:rPr lang="en-US" dirty="0" err="1" smtClean="0"/>
              <a:t>Henle</a:t>
            </a:r>
            <a:r>
              <a:rPr lang="en-US" dirty="0" smtClean="0"/>
              <a:t>.</a:t>
            </a:r>
          </a:p>
          <a:p>
            <a:pPr marL="109728" indent="0">
              <a:buNone/>
            </a:pPr>
            <a:r>
              <a:rPr lang="en-US" sz="5000" b="1" u="sng" dirty="0" smtClean="0"/>
              <a:t>1.Frusemide(</a:t>
            </a:r>
            <a:r>
              <a:rPr lang="en-US" sz="5000" b="1" u="sng" dirty="0" err="1" smtClean="0"/>
              <a:t>lasix</a:t>
            </a:r>
            <a:r>
              <a:rPr lang="en-US" sz="5000" b="1" u="sng" dirty="0" smtClean="0"/>
              <a:t>)</a:t>
            </a:r>
            <a:endParaRPr lang="en-US" sz="5000" dirty="0" smtClean="0"/>
          </a:p>
          <a:p>
            <a:pPr marL="109728" indent="0">
              <a:buNone/>
            </a:pPr>
            <a:r>
              <a:rPr lang="en-US" b="1" u="sng" dirty="0" smtClean="0"/>
              <a:t>Class: </a:t>
            </a:r>
            <a:r>
              <a:rPr lang="en-US" dirty="0" smtClean="0"/>
              <a:t>loop diuretics</a:t>
            </a:r>
          </a:p>
          <a:p>
            <a:pPr marL="109728" indent="0">
              <a:buNone/>
            </a:pPr>
            <a:r>
              <a:rPr lang="en-US" b="1" u="sng" dirty="0" smtClean="0"/>
              <a:t>Therapeutic actions</a:t>
            </a:r>
          </a:p>
          <a:p>
            <a:pPr marL="109728" indent="0">
              <a:buNone/>
            </a:pPr>
            <a:r>
              <a:rPr lang="en-US" dirty="0" smtClean="0"/>
              <a:t>inhibit reabsorption of sodium and chloride from the proximal and distal renal tubules and the loop of Henle.</a:t>
            </a:r>
          </a:p>
        </p:txBody>
      </p:sp>
      <p:sp>
        <p:nvSpPr>
          <p:cNvPr id="3" name="Title 2"/>
          <p:cNvSpPr>
            <a:spLocks noGrp="1"/>
          </p:cNvSpPr>
          <p:nvPr>
            <p:ph type="title"/>
          </p:nvPr>
        </p:nvSpPr>
        <p:spPr/>
        <p:txBody>
          <a:bodyPr/>
          <a:lstStyle/>
          <a:p>
            <a:r>
              <a:rPr lang="en-US" b="0" u="sng" dirty="0" smtClean="0"/>
              <a:t>LOOP DIURETICS</a:t>
            </a:r>
            <a:endParaRPr lang="en-US" b="0" u="sng" dirty="0"/>
          </a:p>
        </p:txBody>
      </p:sp>
    </p:spTree>
    <p:extLst>
      <p:ext uri="{BB962C8B-B14F-4D97-AF65-F5344CB8AC3E}">
        <p14:creationId xmlns:p14="http://schemas.microsoft.com/office/powerpoint/2010/main" val="3368498343"/>
      </p:ext>
    </p:extLst>
  </p:cSld>
  <p:clrMapOvr>
    <a:masterClrMapping/>
  </p:clrMapOvr>
  <p:transition spd="slow">
    <p:pull/>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b="1" u="sng" dirty="0"/>
              <a:t>Indications</a:t>
            </a:r>
          </a:p>
          <a:p>
            <a:pPr>
              <a:buFont typeface="Wingdings" pitchFamily="2" charset="2"/>
              <a:buChar char="§"/>
            </a:pPr>
            <a:r>
              <a:rPr lang="en-US" dirty="0"/>
              <a:t>Edema associated with </a:t>
            </a:r>
            <a:r>
              <a:rPr lang="en-US" dirty="0" smtClean="0"/>
              <a:t>CHF(congestive heart failure), cirrhosis, renal </a:t>
            </a:r>
            <a:r>
              <a:rPr lang="en-US" dirty="0"/>
              <a:t>disease.</a:t>
            </a:r>
          </a:p>
          <a:p>
            <a:pPr>
              <a:buFont typeface="Wingdings" pitchFamily="2" charset="2"/>
              <a:buChar char="§"/>
            </a:pPr>
            <a:r>
              <a:rPr lang="en-US" dirty="0"/>
              <a:t>Acute pulmonary edema</a:t>
            </a:r>
          </a:p>
          <a:p>
            <a:pPr>
              <a:buFont typeface="Wingdings" pitchFamily="2" charset="2"/>
              <a:buChar char="§"/>
            </a:pPr>
            <a:r>
              <a:rPr lang="en-US" dirty="0"/>
              <a:t>Hypertension</a:t>
            </a:r>
          </a:p>
          <a:p>
            <a:pPr marL="109728" indent="0">
              <a:buNone/>
            </a:pPr>
            <a:r>
              <a:rPr lang="en-US" b="1" u="sng" dirty="0"/>
              <a:t>Adverse effects</a:t>
            </a:r>
          </a:p>
          <a:p>
            <a:pPr marL="109728" indent="0">
              <a:buNone/>
            </a:pPr>
            <a:r>
              <a:rPr lang="en-US" dirty="0" err="1"/>
              <a:t>Hypokalaemia</a:t>
            </a:r>
            <a:r>
              <a:rPr lang="en-US" dirty="0" smtClean="0"/>
              <a:t>, metabolic </a:t>
            </a:r>
            <a:r>
              <a:rPr lang="en-US" dirty="0"/>
              <a:t>alkalosis,hyperglycaemia,ototoxicity,nephrotoxicity,hypotension,allergic reactions.</a:t>
            </a:r>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19892368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US" b="1" u="sng" dirty="0"/>
              <a:t>Dosage</a:t>
            </a:r>
          </a:p>
          <a:p>
            <a:pPr marL="109728" indent="0">
              <a:buNone/>
            </a:pPr>
            <a:r>
              <a:rPr lang="en-US" dirty="0"/>
              <a:t>20-80 mg daily as single dose or in two divided doses</a:t>
            </a:r>
          </a:p>
          <a:p>
            <a:pPr marL="109728" indent="0">
              <a:buNone/>
            </a:pPr>
            <a:r>
              <a:rPr lang="en-US" b="1" u="sng" dirty="0"/>
              <a:t>Contraindications</a:t>
            </a:r>
          </a:p>
          <a:p>
            <a:pPr>
              <a:buFont typeface="Wingdings" pitchFamily="2" charset="2"/>
              <a:buChar char="Ø"/>
            </a:pPr>
            <a:r>
              <a:rPr lang="en-US" dirty="0" smtClean="0"/>
              <a:t>Hypersensitivity to </a:t>
            </a:r>
            <a:r>
              <a:rPr lang="en-US" dirty="0"/>
              <a:t>Lasix</a:t>
            </a:r>
          </a:p>
          <a:p>
            <a:pPr>
              <a:buFont typeface="Wingdings" pitchFamily="2" charset="2"/>
              <a:buChar char="Ø"/>
            </a:pPr>
            <a:r>
              <a:rPr lang="en-US" dirty="0"/>
              <a:t>Electrolyte depression</a:t>
            </a:r>
          </a:p>
          <a:p>
            <a:pPr>
              <a:buFont typeface="Wingdings" pitchFamily="2" charset="2"/>
              <a:buChar char="Ø"/>
            </a:pPr>
            <a:r>
              <a:rPr lang="en-US" dirty="0"/>
              <a:t>Anuria, severe renal failure</a:t>
            </a:r>
          </a:p>
          <a:p>
            <a:pPr>
              <a:buFont typeface="Wingdings" pitchFamily="2" charset="2"/>
              <a:buChar char="Ø"/>
            </a:pPr>
            <a:r>
              <a:rPr lang="en-US" dirty="0"/>
              <a:t>Hepatic coma</a:t>
            </a:r>
          </a:p>
          <a:p>
            <a:pPr>
              <a:buFont typeface="Wingdings" pitchFamily="2" charset="2"/>
              <a:buChar char="Ø"/>
            </a:pPr>
            <a:r>
              <a:rPr lang="en-US" dirty="0"/>
              <a:t>Gout</a:t>
            </a:r>
          </a:p>
          <a:p>
            <a:pPr>
              <a:buFont typeface="Wingdings" pitchFamily="2" charset="2"/>
              <a:buChar char="Ø"/>
            </a:pPr>
            <a:r>
              <a:rPr lang="en-US" dirty="0"/>
              <a:t>D.M</a:t>
            </a:r>
          </a:p>
          <a:p>
            <a:pPr>
              <a:buFont typeface="Wingdings" pitchFamily="2" charset="2"/>
              <a:buChar char="Ø"/>
            </a:pPr>
            <a:r>
              <a:rPr lang="en-US" dirty="0"/>
              <a:t>Pregnancy and lactation- safety no established.</a:t>
            </a:r>
          </a:p>
          <a:p>
            <a:pPr>
              <a:buFont typeface="Wingdings" pitchFamily="2" charset="2"/>
              <a:buChar char="Ø"/>
            </a:pPr>
            <a:endParaRPr lang="en-US" dirty="0"/>
          </a:p>
          <a:p>
            <a:pPr>
              <a:buFont typeface="Wingdings" pitchFamily="2" charset="2"/>
              <a:buChar char="Ø"/>
            </a:pPr>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38730207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32500" lnSpcReduction="20000"/>
          </a:bodyPr>
          <a:lstStyle/>
          <a:p>
            <a:pPr marL="109728" indent="0">
              <a:buNone/>
            </a:pPr>
            <a:r>
              <a:rPr lang="en-US" sz="6400" dirty="0" smtClean="0"/>
              <a:t>potassium sparing includes :spironolactone, amiloride.</a:t>
            </a:r>
          </a:p>
          <a:p>
            <a:r>
              <a:rPr lang="en-US" sz="6400" dirty="0" smtClean="0"/>
              <a:t>They cause excretion of sodium and retention of potassium. The site of action is distal tube. Their chief use is to give them a long with other diuretics to counter loss of potassium and enhance excretion of sodium</a:t>
            </a:r>
          </a:p>
          <a:p>
            <a:pPr marL="109728" indent="0">
              <a:buNone/>
            </a:pPr>
            <a:r>
              <a:rPr lang="en-US" sz="6400" b="1" u="sng" dirty="0" smtClean="0"/>
              <a:t>Examples:</a:t>
            </a:r>
          </a:p>
          <a:p>
            <a:pPr marL="109728" indent="0">
              <a:buNone/>
            </a:pPr>
            <a:r>
              <a:rPr lang="en-US" sz="6400" b="1" u="sng" dirty="0" smtClean="0"/>
              <a:t>1.SPIRONOLACTONE.</a:t>
            </a:r>
          </a:p>
          <a:p>
            <a:pPr marL="109728" indent="0">
              <a:buNone/>
            </a:pPr>
            <a:r>
              <a:rPr lang="en-US" sz="6400" b="1" u="sng" dirty="0" smtClean="0"/>
              <a:t>Class</a:t>
            </a:r>
            <a:r>
              <a:rPr lang="en-US" sz="6400" b="1" u="sng" dirty="0"/>
              <a:t>: </a:t>
            </a:r>
            <a:r>
              <a:rPr lang="en-US" sz="6400" dirty="0"/>
              <a:t>potassium sparing diuretic</a:t>
            </a:r>
            <a:r>
              <a:rPr lang="en-US" sz="6400"/>
              <a:t>, </a:t>
            </a:r>
            <a:r>
              <a:rPr lang="en-US" sz="6400" smtClean="0"/>
              <a:t>aldosterone </a:t>
            </a:r>
            <a:r>
              <a:rPr lang="en-US" sz="6400" dirty="0" smtClean="0"/>
              <a:t>antagonist</a:t>
            </a:r>
          </a:p>
          <a:p>
            <a:pPr marL="109728" indent="0">
              <a:buNone/>
            </a:pPr>
            <a:r>
              <a:rPr lang="en-US" sz="6400" b="1" u="sng" dirty="0" smtClean="0"/>
              <a:t>Therapeutic action</a:t>
            </a:r>
          </a:p>
          <a:p>
            <a:pPr marL="109728" indent="0">
              <a:buNone/>
            </a:pPr>
            <a:r>
              <a:rPr lang="en-US" sz="6400" dirty="0" smtClean="0"/>
              <a:t>Competitively blocks the effects of aldosterone in the renal tubule thereby causing loss of sodium and water and retention of potassium.</a:t>
            </a:r>
          </a:p>
          <a:p>
            <a:pPr marL="109728" indent="0">
              <a:buNone/>
            </a:pPr>
            <a:r>
              <a:rPr lang="en-US" sz="6400" b="1" u="sng" dirty="0"/>
              <a:t>I</a:t>
            </a:r>
            <a:r>
              <a:rPr lang="en-US" sz="6400" b="1" u="sng" dirty="0" smtClean="0"/>
              <a:t>ndications</a:t>
            </a:r>
          </a:p>
          <a:p>
            <a:pPr>
              <a:buFont typeface="Wingdings" pitchFamily="2" charset="2"/>
              <a:buChar char="Ø"/>
            </a:pPr>
            <a:r>
              <a:rPr lang="en-US" sz="6400" dirty="0" smtClean="0"/>
              <a:t>Used in combination with other diuretics</a:t>
            </a:r>
          </a:p>
          <a:p>
            <a:pPr>
              <a:buFont typeface="Wingdings" pitchFamily="2" charset="2"/>
              <a:buChar char="Ø"/>
            </a:pPr>
            <a:r>
              <a:rPr lang="en-US" sz="6400" dirty="0" smtClean="0"/>
              <a:t>Edema and hypertension</a:t>
            </a:r>
          </a:p>
        </p:txBody>
      </p:sp>
      <p:sp>
        <p:nvSpPr>
          <p:cNvPr id="3" name="Title 2"/>
          <p:cNvSpPr>
            <a:spLocks noGrp="1"/>
          </p:cNvSpPr>
          <p:nvPr>
            <p:ph type="title"/>
          </p:nvPr>
        </p:nvSpPr>
        <p:spPr/>
        <p:txBody>
          <a:bodyPr/>
          <a:lstStyle/>
          <a:p>
            <a:r>
              <a:rPr lang="en-US" b="0" u="sng" dirty="0" smtClean="0"/>
              <a:t>Potassium sparing diuretics</a:t>
            </a:r>
            <a:endParaRPr lang="en-US" b="0" u="sng" dirty="0"/>
          </a:p>
        </p:txBody>
      </p:sp>
    </p:spTree>
    <p:extLst>
      <p:ext uri="{BB962C8B-B14F-4D97-AF65-F5344CB8AC3E}">
        <p14:creationId xmlns:p14="http://schemas.microsoft.com/office/powerpoint/2010/main" val="2340576800"/>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u="sng" dirty="0" smtClean="0"/>
              <a:t>1.plant- </a:t>
            </a:r>
            <a:r>
              <a:rPr lang="en-US" dirty="0" smtClean="0"/>
              <a:t>leaves, backs or roots were used to treat diseases – quinine,morphine,ephedrine and digoxin are still in use.</a:t>
            </a:r>
          </a:p>
          <a:p>
            <a:pPr marL="0" indent="0">
              <a:buNone/>
            </a:pPr>
            <a:r>
              <a:rPr lang="en-US" b="1" u="sng" dirty="0" smtClean="0"/>
              <a:t>2.mineral oil-</a:t>
            </a:r>
            <a:r>
              <a:rPr lang="en-US" dirty="0" smtClean="0"/>
              <a:t>liquid paraffin is used as purgative.</a:t>
            </a:r>
          </a:p>
          <a:p>
            <a:pPr marL="0" indent="0">
              <a:buNone/>
            </a:pPr>
            <a:r>
              <a:rPr lang="en-US" b="1" u="sng" dirty="0" smtClean="0"/>
              <a:t>3. heavy metals and minerals-</a:t>
            </a:r>
            <a:r>
              <a:rPr lang="en-US" dirty="0" smtClean="0"/>
              <a:t>mercury was used to treat syphilis and also as antiseptics, magnesium trisilicate used to treat peptic ulcer.</a:t>
            </a:r>
          </a:p>
          <a:p>
            <a:endParaRPr lang="en-US" dirty="0" smtClean="0"/>
          </a:p>
          <a:p>
            <a:endParaRPr lang="en-US" b="1" u="sng" dirty="0"/>
          </a:p>
        </p:txBody>
      </p:sp>
      <p:sp>
        <p:nvSpPr>
          <p:cNvPr id="3" name="Title 2"/>
          <p:cNvSpPr>
            <a:spLocks noGrp="1"/>
          </p:cNvSpPr>
          <p:nvPr>
            <p:ph type="title"/>
          </p:nvPr>
        </p:nvSpPr>
        <p:spPr/>
        <p:txBody>
          <a:bodyPr/>
          <a:lstStyle/>
          <a:p>
            <a:r>
              <a:rPr lang="en-US" smtClean="0"/>
              <a:t>      SOURCES </a:t>
            </a:r>
            <a:r>
              <a:rPr lang="en-US" dirty="0" smtClean="0"/>
              <a:t>OF DRUGS</a:t>
            </a:r>
            <a:endParaRPr lang="en-US" dirty="0"/>
          </a:p>
        </p:txBody>
      </p:sp>
    </p:spTree>
    <p:extLst>
      <p:ext uri="{BB962C8B-B14F-4D97-AF65-F5344CB8AC3E}">
        <p14:creationId xmlns:p14="http://schemas.microsoft.com/office/powerpoint/2010/main" val="3656188978"/>
      </p:ext>
    </p:extLst>
  </p:cSld>
  <p:clrMapOvr>
    <a:masterClrMapping/>
  </p:clrMapOvr>
  <p:transition spd="slow">
    <p:pull/>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buNone/>
            </a:pPr>
            <a:r>
              <a:rPr lang="en-US" sz="2900" b="1" u="sng" dirty="0"/>
              <a:t>Dosage </a:t>
            </a:r>
          </a:p>
          <a:p>
            <a:pPr marL="109728" indent="0">
              <a:buNone/>
            </a:pPr>
            <a:r>
              <a:rPr lang="en-US" sz="2900" dirty="0"/>
              <a:t>adult-100-200mg/day </a:t>
            </a:r>
            <a:r>
              <a:rPr lang="en-US" sz="2900" dirty="0" err="1"/>
              <a:t>p.o</a:t>
            </a:r>
            <a:r>
              <a:rPr lang="en-US" sz="2900" dirty="0"/>
              <a:t> in single dose or divided dose.</a:t>
            </a:r>
          </a:p>
          <a:p>
            <a:pPr marL="109728" indent="0">
              <a:buNone/>
            </a:pPr>
            <a:r>
              <a:rPr lang="en-US" sz="2900" dirty="0"/>
              <a:t>Paeds-3.3mg/kg </a:t>
            </a:r>
            <a:r>
              <a:rPr lang="en-US" sz="2900" dirty="0" err="1"/>
              <a:t>p.o</a:t>
            </a:r>
            <a:endParaRPr lang="en-US" sz="2900" dirty="0"/>
          </a:p>
          <a:p>
            <a:pPr marL="109728" indent="0">
              <a:buNone/>
            </a:pPr>
            <a:r>
              <a:rPr lang="en-US" sz="2900" b="1" u="sng" dirty="0"/>
              <a:t>Adverse effects</a:t>
            </a:r>
          </a:p>
          <a:p>
            <a:pPr>
              <a:buFont typeface="Wingdings" pitchFamily="2" charset="2"/>
              <a:buChar char="§"/>
            </a:pPr>
            <a:r>
              <a:rPr lang="en-US" sz="2900" dirty="0"/>
              <a:t>Hyperkalemia</a:t>
            </a:r>
          </a:p>
          <a:p>
            <a:pPr>
              <a:buFont typeface="Wingdings" pitchFamily="2" charset="2"/>
              <a:buChar char="§"/>
            </a:pPr>
            <a:r>
              <a:rPr lang="en-US" sz="2900" dirty="0"/>
              <a:t>Mental confusion</a:t>
            </a:r>
          </a:p>
          <a:p>
            <a:pPr>
              <a:buFont typeface="Wingdings" pitchFamily="2" charset="2"/>
              <a:buChar char="§"/>
            </a:pPr>
            <a:r>
              <a:rPr lang="en-US" sz="2900" dirty="0"/>
              <a:t>Benign prostate hypertrophy</a:t>
            </a:r>
          </a:p>
          <a:p>
            <a:pPr>
              <a:buFont typeface="Wingdings" pitchFamily="2" charset="2"/>
              <a:buChar char="§"/>
            </a:pPr>
            <a:r>
              <a:rPr lang="en-US" sz="2900" dirty="0"/>
              <a:t>Drowsiness</a:t>
            </a:r>
            <a:r>
              <a:rPr lang="en-US" sz="2900" dirty="0" smtClean="0"/>
              <a:t>, GIT </a:t>
            </a:r>
            <a:r>
              <a:rPr lang="en-US" sz="2900" dirty="0"/>
              <a:t>upset</a:t>
            </a:r>
            <a:r>
              <a:rPr lang="en-US" sz="2900" dirty="0" smtClean="0"/>
              <a:t>, </a:t>
            </a:r>
            <a:r>
              <a:rPr lang="en-US" sz="2900" dirty="0" err="1" smtClean="0"/>
              <a:t>lethergy</a:t>
            </a:r>
            <a:r>
              <a:rPr lang="en-US" sz="2900" dirty="0" smtClean="0"/>
              <a:t>, ataxia</a:t>
            </a:r>
            <a:endParaRPr lang="en-US" sz="2900" dirty="0"/>
          </a:p>
          <a:p>
            <a:pPr>
              <a:buFont typeface="Wingdings" pitchFamily="2" charset="2"/>
              <a:buChar char="§"/>
            </a:pPr>
            <a:r>
              <a:rPr lang="en-US" sz="2900" dirty="0" err="1"/>
              <a:t>Gynaecomastia</a:t>
            </a:r>
            <a:r>
              <a:rPr lang="en-US" sz="2900" dirty="0" smtClean="0"/>
              <a:t>, </a:t>
            </a:r>
            <a:r>
              <a:rPr lang="en-US" sz="2900" dirty="0" err="1" smtClean="0"/>
              <a:t>mentrual</a:t>
            </a:r>
            <a:r>
              <a:rPr lang="en-US" sz="2900" dirty="0" smtClean="0"/>
              <a:t> </a:t>
            </a:r>
            <a:r>
              <a:rPr lang="en-US" sz="2900" dirty="0"/>
              <a:t>disorders</a:t>
            </a:r>
          </a:p>
          <a:p>
            <a:pPr marL="109728" indent="0">
              <a:buNone/>
            </a:pPr>
            <a:r>
              <a:rPr lang="en-US" sz="2900" b="1" u="sng" dirty="0"/>
              <a:t>Contraindications</a:t>
            </a:r>
          </a:p>
          <a:p>
            <a:pPr>
              <a:buFont typeface="Wingdings" pitchFamily="2" charset="2"/>
              <a:buChar char="Ø"/>
            </a:pPr>
            <a:r>
              <a:rPr lang="en-US" sz="2800" dirty="0"/>
              <a:t>Allergy to spironolactone</a:t>
            </a:r>
          </a:p>
          <a:p>
            <a:pPr>
              <a:buFont typeface="Wingdings" pitchFamily="2" charset="2"/>
              <a:buChar char="Ø"/>
            </a:pPr>
            <a:r>
              <a:rPr lang="en-US" sz="2800" dirty="0"/>
              <a:t>Hypertension</a:t>
            </a:r>
          </a:p>
          <a:p>
            <a:pPr>
              <a:buFont typeface="Wingdings" pitchFamily="2" charset="2"/>
              <a:buChar char="Ø"/>
            </a:pPr>
            <a:r>
              <a:rPr lang="en-US" sz="2800" dirty="0"/>
              <a:t>Renal disease</a:t>
            </a:r>
          </a:p>
          <a:p>
            <a:pPr>
              <a:buFont typeface="Wingdings" pitchFamily="2" charset="2"/>
              <a:buChar char="Ø"/>
            </a:pPr>
            <a:r>
              <a:rPr lang="en-US" sz="2800" dirty="0"/>
              <a:t>Pregnancy and lactating-safety not established</a:t>
            </a:r>
          </a:p>
          <a:p>
            <a:pPr marL="109728" indent="0">
              <a:buNone/>
            </a:pPr>
            <a:endParaRPr lang="en-US" sz="2800" dirty="0"/>
          </a:p>
          <a:p>
            <a:pPr marL="109728" indent="0">
              <a:buNone/>
            </a:pPr>
            <a:endParaRPr lang="en-US" sz="2800" dirty="0"/>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296631089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229600" cy="4525963"/>
          </a:xfrm>
        </p:spPr>
        <p:txBody>
          <a:bodyPr>
            <a:noAutofit/>
          </a:bodyPr>
          <a:lstStyle/>
          <a:p>
            <a:r>
              <a:rPr lang="en-US" sz="2000" dirty="0" smtClean="0"/>
              <a:t>These are agents that reduces urine volume which are temporarily used in diabetes insipidus.</a:t>
            </a:r>
          </a:p>
          <a:p>
            <a:pPr marL="109728" indent="0">
              <a:buNone/>
            </a:pPr>
            <a:r>
              <a:rPr lang="en-US" sz="2000" b="1" u="sng" dirty="0" smtClean="0"/>
              <a:t>Examples</a:t>
            </a:r>
          </a:p>
          <a:p>
            <a:pPr marL="681228" indent="-571500">
              <a:buFont typeface="+mj-lt"/>
              <a:buAutoNum type="romanUcPeriod"/>
            </a:pPr>
            <a:r>
              <a:rPr lang="en-US" sz="2000" dirty="0" smtClean="0"/>
              <a:t>Anti diuretic hormones(ADH)</a:t>
            </a:r>
          </a:p>
          <a:p>
            <a:pPr marL="681228" indent="-571500">
              <a:buFont typeface="+mj-lt"/>
              <a:buAutoNum type="romanUcPeriod"/>
            </a:pPr>
            <a:r>
              <a:rPr lang="en-US" sz="2000" dirty="0" smtClean="0"/>
              <a:t>Thiazides</a:t>
            </a:r>
          </a:p>
          <a:p>
            <a:pPr marL="681228" indent="-571500">
              <a:buFont typeface="+mj-lt"/>
              <a:buAutoNum type="romanUcPeriod"/>
            </a:pPr>
            <a:r>
              <a:rPr lang="en-US" sz="2000" dirty="0" err="1" smtClean="0"/>
              <a:t>Chlopropamide</a:t>
            </a:r>
            <a:endParaRPr lang="en-US" sz="2000" dirty="0" smtClean="0"/>
          </a:p>
          <a:p>
            <a:pPr marL="109728" indent="0">
              <a:buNone/>
            </a:pPr>
            <a:r>
              <a:rPr lang="en-US" sz="2000" b="1" u="sng" dirty="0" smtClean="0"/>
              <a:t>1.ANTI DIURETIC HORMONE(ADH)/VASOPRESSIN</a:t>
            </a:r>
          </a:p>
          <a:p>
            <a:pPr marL="109728" indent="0">
              <a:buNone/>
            </a:pPr>
            <a:r>
              <a:rPr lang="en-US" sz="2000" b="1" u="sng" dirty="0" smtClean="0"/>
              <a:t>Class: </a:t>
            </a:r>
            <a:r>
              <a:rPr lang="en-US" sz="2000" dirty="0" smtClean="0"/>
              <a:t>hormonal  agents</a:t>
            </a:r>
          </a:p>
          <a:p>
            <a:pPr marL="109728" indent="0">
              <a:buNone/>
            </a:pPr>
            <a:r>
              <a:rPr lang="en-US" sz="2000" b="1" u="sng" dirty="0" smtClean="0"/>
              <a:t>Therapeutic action</a:t>
            </a:r>
          </a:p>
          <a:p>
            <a:pPr marL="109728" indent="0">
              <a:buNone/>
            </a:pPr>
            <a:r>
              <a:rPr lang="en-US" sz="2000" dirty="0" smtClean="0"/>
              <a:t>Anti diuretic hormone activities promotes reabsorption of water in the renal tubular epithelium causing contractions of smooth muscles, increased </a:t>
            </a:r>
            <a:r>
              <a:rPr lang="en-US" sz="2000" dirty="0" err="1" smtClean="0"/>
              <a:t>G.i</a:t>
            </a:r>
            <a:r>
              <a:rPr lang="en-US" sz="2000" dirty="0" smtClean="0"/>
              <a:t> motility and tone.(and its also a powerful vasoconstrictor)</a:t>
            </a:r>
          </a:p>
        </p:txBody>
      </p:sp>
      <p:sp>
        <p:nvSpPr>
          <p:cNvPr id="3" name="Title 2"/>
          <p:cNvSpPr>
            <a:spLocks noGrp="1"/>
          </p:cNvSpPr>
          <p:nvPr>
            <p:ph type="title"/>
          </p:nvPr>
        </p:nvSpPr>
        <p:spPr/>
        <p:txBody>
          <a:bodyPr/>
          <a:lstStyle/>
          <a:p>
            <a:r>
              <a:rPr lang="en-US" u="sng" dirty="0" smtClean="0"/>
              <a:t>ANTI- DIURETICS</a:t>
            </a:r>
            <a:endParaRPr lang="en-US" u="sng" dirty="0"/>
          </a:p>
        </p:txBody>
      </p:sp>
    </p:spTree>
    <p:extLst>
      <p:ext uri="{BB962C8B-B14F-4D97-AF65-F5344CB8AC3E}">
        <p14:creationId xmlns:p14="http://schemas.microsoft.com/office/powerpoint/2010/main" val="609011938"/>
      </p:ext>
    </p:extLst>
  </p:cSld>
  <p:clrMapOvr>
    <a:masterClrMapping/>
  </p:clrMapOvr>
  <p:transition spd="slow">
    <p:pull/>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109728" indent="0">
              <a:buNone/>
            </a:pPr>
            <a:r>
              <a:rPr lang="en-US" sz="2800" b="1" u="sng" dirty="0"/>
              <a:t>Indications</a:t>
            </a:r>
          </a:p>
          <a:p>
            <a:pPr>
              <a:buFont typeface="Wingdings" pitchFamily="2" charset="2"/>
              <a:buChar char="Ø"/>
            </a:pPr>
            <a:r>
              <a:rPr lang="en-US" sz="2800" dirty="0"/>
              <a:t>D</a:t>
            </a:r>
            <a:r>
              <a:rPr lang="en-US" sz="2800" dirty="0" smtClean="0"/>
              <a:t>iabetes </a:t>
            </a:r>
            <a:r>
              <a:rPr lang="en-US" sz="2800" dirty="0"/>
              <a:t>insipidus</a:t>
            </a:r>
          </a:p>
          <a:p>
            <a:pPr>
              <a:buFont typeface="Wingdings" pitchFamily="2" charset="2"/>
              <a:buChar char="Ø"/>
            </a:pPr>
            <a:r>
              <a:rPr lang="en-US" sz="2800" dirty="0"/>
              <a:t>Prevention and treatment of post operative abdominal distention</a:t>
            </a:r>
          </a:p>
          <a:p>
            <a:pPr>
              <a:buFont typeface="Wingdings" pitchFamily="2" charset="2"/>
              <a:buChar char="Ø"/>
            </a:pPr>
            <a:r>
              <a:rPr lang="en-US" sz="2800" dirty="0"/>
              <a:t>Management of bleeding  in esophageal varices</a:t>
            </a:r>
          </a:p>
          <a:p>
            <a:pPr marL="109728" indent="0">
              <a:buNone/>
            </a:pPr>
            <a:r>
              <a:rPr lang="en-US" sz="2800" b="1" u="sng" dirty="0"/>
              <a:t>Adverse effects</a:t>
            </a:r>
          </a:p>
          <a:p>
            <a:pPr>
              <a:buFont typeface="Wingdings" pitchFamily="2" charset="2"/>
              <a:buChar char="§"/>
            </a:pPr>
            <a:r>
              <a:rPr lang="en-US" sz="2800" dirty="0"/>
              <a:t>Hypersensitivity reactions</a:t>
            </a:r>
          </a:p>
          <a:p>
            <a:pPr>
              <a:buFont typeface="Wingdings" pitchFamily="2" charset="2"/>
              <a:buChar char="§"/>
            </a:pPr>
            <a:r>
              <a:rPr lang="en-US" sz="2800" dirty="0"/>
              <a:t>Tremors, sweating</a:t>
            </a:r>
          </a:p>
          <a:p>
            <a:pPr>
              <a:buFont typeface="Wingdings" pitchFamily="2" charset="2"/>
              <a:buChar char="§"/>
            </a:pPr>
            <a:r>
              <a:rPr lang="en-US" sz="2800" dirty="0"/>
              <a:t>Water intoxication(drowsiness, lightheadedness, headache, coma, convulsion)</a:t>
            </a:r>
          </a:p>
          <a:p>
            <a:pPr>
              <a:buFont typeface="Wingdings" pitchFamily="2" charset="2"/>
              <a:buChar char="§"/>
            </a:pPr>
            <a:r>
              <a:rPr lang="en-US" sz="2800" dirty="0"/>
              <a:t>Abdominal cramps, passage of gas, nausea/vomiting</a:t>
            </a:r>
          </a:p>
          <a:p>
            <a:pPr>
              <a:buFont typeface="Wingdings" pitchFamily="2" charset="2"/>
              <a:buChar char="§"/>
            </a:pPr>
            <a:r>
              <a:rPr lang="en-US" sz="2800" dirty="0"/>
              <a:t>Pain, abscess at injection </a:t>
            </a:r>
            <a:r>
              <a:rPr lang="en-US" sz="2800" dirty="0" smtClean="0"/>
              <a:t>site</a:t>
            </a:r>
            <a:endParaRPr lang="en-US" sz="2800"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2984802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sz="2400" b="1" u="sng" dirty="0"/>
              <a:t>Dosage </a:t>
            </a:r>
          </a:p>
          <a:p>
            <a:pPr marL="109728" indent="0">
              <a:buNone/>
            </a:pPr>
            <a:r>
              <a:rPr lang="en-US" sz="2400" dirty="0"/>
              <a:t>5-10 units </a:t>
            </a:r>
            <a:r>
              <a:rPr lang="en-US" sz="2400" dirty="0" err="1"/>
              <a:t>i.m</a:t>
            </a:r>
            <a:r>
              <a:rPr lang="en-US" sz="2400" dirty="0"/>
              <a:t> or </a:t>
            </a:r>
            <a:r>
              <a:rPr lang="en-US" sz="2400" dirty="0" err="1"/>
              <a:t>s.c</a:t>
            </a:r>
            <a:r>
              <a:rPr lang="en-US" sz="2400" dirty="0"/>
              <a:t> repeat after 3-4hrs intervals or as needed.</a:t>
            </a:r>
          </a:p>
          <a:p>
            <a:pPr marL="109728" indent="0">
              <a:buNone/>
            </a:pPr>
            <a:r>
              <a:rPr lang="en-US" sz="2400" b="1" u="sng" dirty="0"/>
              <a:t>Contraindications </a:t>
            </a:r>
          </a:p>
          <a:p>
            <a:pPr>
              <a:buFont typeface="Wingdings" pitchFamily="2" charset="2"/>
              <a:buChar char="§"/>
            </a:pPr>
            <a:r>
              <a:rPr lang="en-US" sz="2400" dirty="0"/>
              <a:t>Allergy to vasopressin </a:t>
            </a:r>
          </a:p>
          <a:p>
            <a:pPr>
              <a:buFont typeface="Wingdings" pitchFamily="2" charset="2"/>
              <a:buChar char="§"/>
            </a:pPr>
            <a:r>
              <a:rPr lang="en-US" sz="2400" dirty="0"/>
              <a:t>Vascular disease</a:t>
            </a:r>
          </a:p>
          <a:p>
            <a:pPr>
              <a:buFont typeface="Wingdings" pitchFamily="2" charset="2"/>
              <a:buChar char="§"/>
            </a:pPr>
            <a:r>
              <a:rPr lang="en-US" sz="2400" dirty="0"/>
              <a:t>Chronic nephritis</a:t>
            </a:r>
          </a:p>
          <a:p>
            <a:pPr>
              <a:buFont typeface="Wingdings" pitchFamily="2" charset="2"/>
              <a:buChar char="§"/>
            </a:pPr>
            <a:r>
              <a:rPr lang="en-US" sz="2400"/>
              <a:t>Epilepsy </a:t>
            </a:r>
            <a:r>
              <a:rPr lang="en-US" sz="2400" smtClean="0"/>
              <a:t>,migraine, </a:t>
            </a:r>
            <a:r>
              <a:rPr lang="en-US" sz="2400" dirty="0" smtClean="0"/>
              <a:t>asthma </a:t>
            </a:r>
            <a:r>
              <a:rPr lang="en-US" sz="2400" dirty="0"/>
              <a:t>and congestive heart failure- use with extreme caution.</a:t>
            </a:r>
          </a:p>
          <a:p>
            <a:pPr>
              <a:buFont typeface="Wingdings" pitchFamily="2" charset="2"/>
              <a:buChar char="Ø"/>
            </a:pPr>
            <a:endParaRPr lang="en-US" sz="2400" dirty="0"/>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12046920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smtClean="0"/>
              <a:t>These decrease urine flow in diabetes insipidus .they produce sustained electrolyte depletions</a:t>
            </a:r>
          </a:p>
          <a:p>
            <a:pPr marL="109728" indent="0">
              <a:buNone/>
            </a:pPr>
            <a:r>
              <a:rPr lang="en-US" sz="2400" b="1" u="sng" dirty="0" smtClean="0"/>
              <a:t>Examples</a:t>
            </a:r>
          </a:p>
          <a:p>
            <a:r>
              <a:rPr lang="en-US" sz="2400" dirty="0" err="1" smtClean="0"/>
              <a:t>hydrochlorothiazides</a:t>
            </a:r>
            <a:endParaRPr lang="en-US" sz="2400" dirty="0" smtClean="0"/>
          </a:p>
          <a:p>
            <a:pPr marL="109728" indent="0">
              <a:buNone/>
            </a:pPr>
            <a:r>
              <a:rPr lang="en-US" sz="2400" b="1" u="sng" dirty="0" smtClean="0"/>
              <a:t>class: </a:t>
            </a:r>
            <a:r>
              <a:rPr lang="en-US" sz="2400" dirty="0" smtClean="0"/>
              <a:t>thiazides diuretics</a:t>
            </a:r>
          </a:p>
          <a:p>
            <a:pPr marL="109728" indent="0">
              <a:buNone/>
            </a:pPr>
            <a:r>
              <a:rPr lang="en-US" sz="2400" b="1" u="sng" dirty="0" smtClean="0"/>
              <a:t>Therapeutic action</a:t>
            </a:r>
          </a:p>
          <a:p>
            <a:pPr marL="109728" indent="0">
              <a:buNone/>
            </a:pPr>
            <a:r>
              <a:rPr lang="en-US" sz="2400" dirty="0" smtClean="0"/>
              <a:t>Inhibits reabsorption of sodium and chlorides in distal renal tubule thereby increasing the excretion of sodium, chloride and water by the kidney</a:t>
            </a:r>
            <a:r>
              <a:rPr lang="en-US" sz="2000" dirty="0" smtClean="0"/>
              <a:t>.</a:t>
            </a:r>
          </a:p>
        </p:txBody>
      </p:sp>
      <p:sp>
        <p:nvSpPr>
          <p:cNvPr id="3" name="Title 2"/>
          <p:cNvSpPr>
            <a:spLocks noGrp="1"/>
          </p:cNvSpPr>
          <p:nvPr>
            <p:ph type="title"/>
          </p:nvPr>
        </p:nvSpPr>
        <p:spPr/>
        <p:txBody>
          <a:bodyPr/>
          <a:lstStyle/>
          <a:p>
            <a:r>
              <a:rPr lang="en-US" u="sng" dirty="0" smtClean="0"/>
              <a:t>2.Thiazides</a:t>
            </a:r>
            <a:endParaRPr lang="en-US" u="sng" dirty="0"/>
          </a:p>
        </p:txBody>
      </p:sp>
    </p:spTree>
    <p:extLst>
      <p:ext uri="{BB962C8B-B14F-4D97-AF65-F5344CB8AC3E}">
        <p14:creationId xmlns:p14="http://schemas.microsoft.com/office/powerpoint/2010/main" val="871880510"/>
      </p:ext>
    </p:extLst>
  </p:cSld>
  <p:clrMapOvr>
    <a:masterClrMapping/>
  </p:clrMapOvr>
  <p:transition spd="slow">
    <p:pull/>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109728" indent="0">
              <a:buNone/>
            </a:pPr>
            <a:r>
              <a:rPr lang="en-US" sz="2800" b="1" u="sng" dirty="0"/>
              <a:t>Indications </a:t>
            </a:r>
          </a:p>
          <a:p>
            <a:pPr>
              <a:buFont typeface="Wingdings" pitchFamily="2" charset="2"/>
              <a:buChar char="Ø"/>
            </a:pPr>
            <a:r>
              <a:rPr lang="en-US" sz="2800" dirty="0"/>
              <a:t>Edema associated with </a:t>
            </a:r>
            <a:r>
              <a:rPr lang="en-US" sz="2800" dirty="0" smtClean="0"/>
              <a:t>CHF&amp; liver cirrhosis</a:t>
            </a:r>
            <a:endParaRPr lang="en-US" sz="2800" dirty="0"/>
          </a:p>
          <a:p>
            <a:pPr>
              <a:buFont typeface="Wingdings" pitchFamily="2" charset="2"/>
              <a:buChar char="Ø"/>
            </a:pPr>
            <a:r>
              <a:rPr lang="en-US" sz="2800" dirty="0"/>
              <a:t>Hypertension</a:t>
            </a:r>
          </a:p>
          <a:p>
            <a:pPr>
              <a:buFont typeface="Wingdings" pitchFamily="2" charset="2"/>
              <a:buChar char="Ø"/>
            </a:pPr>
            <a:r>
              <a:rPr lang="en-US" sz="2800" dirty="0"/>
              <a:t>Diabetes insipidus</a:t>
            </a:r>
          </a:p>
          <a:p>
            <a:pPr marL="109728" indent="0">
              <a:buNone/>
            </a:pPr>
            <a:r>
              <a:rPr lang="en-US" sz="2800" b="1" u="sng" dirty="0"/>
              <a:t>Adverse effects</a:t>
            </a:r>
          </a:p>
          <a:p>
            <a:pPr>
              <a:buFont typeface="Wingdings" pitchFamily="2" charset="2"/>
              <a:buChar char="§"/>
            </a:pPr>
            <a:r>
              <a:rPr lang="en-US" sz="2800" dirty="0"/>
              <a:t>Nausea,anorexia,vomiting,drymouth,diaarhoea,constipation,fatique</a:t>
            </a:r>
          </a:p>
          <a:p>
            <a:pPr>
              <a:buFont typeface="Wingdings" pitchFamily="2" charset="2"/>
              <a:buChar char="§"/>
            </a:pPr>
            <a:r>
              <a:rPr lang="en-US" sz="2800" dirty="0"/>
              <a:t>Polyuria, </a:t>
            </a:r>
            <a:r>
              <a:rPr lang="en-US" sz="2800" dirty="0" err="1"/>
              <a:t>nocturia</a:t>
            </a:r>
            <a:r>
              <a:rPr lang="en-US" sz="2800" dirty="0"/>
              <a:t>, impotence, loss of libido</a:t>
            </a:r>
          </a:p>
          <a:p>
            <a:pPr>
              <a:buFont typeface="Wingdings" pitchFamily="2" charset="2"/>
              <a:buChar char="§"/>
            </a:pPr>
            <a:r>
              <a:rPr lang="en-US" sz="2800" dirty="0"/>
              <a:t>Muscle cramps and spasms</a:t>
            </a:r>
          </a:p>
          <a:p>
            <a:pPr>
              <a:buFont typeface="Wingdings" pitchFamily="2" charset="2"/>
              <a:buChar char="§"/>
            </a:pPr>
            <a:r>
              <a:rPr lang="en-US" sz="2800" dirty="0"/>
              <a:t>Photosensitivity</a:t>
            </a:r>
          </a:p>
          <a:p>
            <a:pPr>
              <a:buFont typeface="Wingdings" pitchFamily="2" charset="2"/>
              <a:buChar char="§"/>
            </a:pPr>
            <a:r>
              <a:rPr lang="en-US" sz="2800" dirty="0"/>
              <a:t>Fluid and electrolyte imbalance</a:t>
            </a:r>
          </a:p>
          <a:p>
            <a:pPr marL="109728" indent="0">
              <a:buNone/>
            </a:pPr>
            <a:r>
              <a:rPr lang="en-US" sz="2800" b="1" u="sng" dirty="0"/>
              <a:t>Dosage :</a:t>
            </a:r>
            <a:r>
              <a:rPr lang="en-US" sz="2800" dirty="0"/>
              <a:t>25-50mg t.d.s a day</a:t>
            </a:r>
            <a:endParaRPr lang="en-US" sz="2800" b="1" u="sng" dirty="0"/>
          </a:p>
          <a:p>
            <a:pPr marL="109728" indent="0">
              <a:buNone/>
            </a:pPr>
            <a:endParaRPr lang="en-US" sz="2800" dirty="0"/>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219833179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These promotes coagulation, indicated in hemorrhagic state</a:t>
            </a:r>
          </a:p>
          <a:p>
            <a:pPr marL="109728" indent="0">
              <a:buNone/>
            </a:pPr>
            <a:r>
              <a:rPr lang="en-US" b="1" u="sng" dirty="0" smtClean="0"/>
              <a:t>Example</a:t>
            </a:r>
          </a:p>
          <a:p>
            <a:pPr marL="109728" indent="0">
              <a:buNone/>
            </a:pPr>
            <a:r>
              <a:rPr lang="en-US" b="1" u="sng" dirty="0" smtClean="0"/>
              <a:t>Vitamin K</a:t>
            </a:r>
          </a:p>
          <a:p>
            <a:pPr>
              <a:buFont typeface="Wingdings" pitchFamily="2" charset="2"/>
              <a:buChar char="§"/>
            </a:pPr>
            <a:r>
              <a:rPr lang="en-US" dirty="0" smtClean="0"/>
              <a:t>Occurs naturally in two forms- as vitamin K1(</a:t>
            </a:r>
            <a:r>
              <a:rPr lang="en-US" dirty="0" err="1" smtClean="0"/>
              <a:t>phytonadione</a:t>
            </a:r>
            <a:r>
              <a:rPr lang="en-US" dirty="0" smtClean="0"/>
              <a:t>) in plants and as vitamin k2 which synthesized by bacteria in GI tract</a:t>
            </a:r>
          </a:p>
          <a:p>
            <a:pPr>
              <a:buFont typeface="Wingdings" pitchFamily="2" charset="2"/>
              <a:buChar char="§"/>
            </a:pPr>
            <a:r>
              <a:rPr lang="en-US" dirty="0" smtClean="0"/>
              <a:t>Vitamin k2 is not a single compound but a series of substances with side chains of varying lengths</a:t>
            </a:r>
          </a:p>
          <a:p>
            <a:pPr>
              <a:buFont typeface="Wingdings" pitchFamily="2" charset="2"/>
              <a:buChar char="§"/>
            </a:pPr>
            <a:r>
              <a:rPr lang="en-US" dirty="0" smtClean="0"/>
              <a:t>Clotting factors ii (prothrombin) vii,ix and x are vitamin k dependent in the liver.</a:t>
            </a:r>
          </a:p>
          <a:p>
            <a:pPr marL="109728" indent="0">
              <a:buNone/>
            </a:pPr>
            <a:endParaRPr lang="en-US" dirty="0"/>
          </a:p>
        </p:txBody>
      </p:sp>
      <p:sp>
        <p:nvSpPr>
          <p:cNvPr id="3" name="Title 2"/>
          <p:cNvSpPr>
            <a:spLocks noGrp="1"/>
          </p:cNvSpPr>
          <p:nvPr>
            <p:ph type="title"/>
          </p:nvPr>
        </p:nvSpPr>
        <p:spPr/>
        <p:txBody>
          <a:bodyPr/>
          <a:lstStyle/>
          <a:p>
            <a:r>
              <a:rPr lang="en-US" u="sng" dirty="0" smtClean="0"/>
              <a:t>COAGULANTS</a:t>
            </a:r>
            <a:endParaRPr lang="en-US" u="sng" dirty="0"/>
          </a:p>
        </p:txBody>
      </p:sp>
    </p:spTree>
    <p:extLst>
      <p:ext uri="{BB962C8B-B14F-4D97-AF65-F5344CB8AC3E}">
        <p14:creationId xmlns:p14="http://schemas.microsoft.com/office/powerpoint/2010/main" val="3739882935"/>
      </p:ext>
    </p:extLst>
  </p:cSld>
  <p:clrMapOvr>
    <a:masterClrMapping/>
  </p:clrMapOvr>
  <p:transition spd="slow">
    <p:pull/>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buFont typeface="Wingdings" pitchFamily="2" charset="2"/>
              <a:buChar char="§"/>
            </a:pPr>
            <a:r>
              <a:rPr lang="en-US" sz="2800" dirty="0"/>
              <a:t>Daily requirement of vitamin k is estimated to be </a:t>
            </a:r>
            <a:r>
              <a:rPr lang="en-US" sz="2800" dirty="0" smtClean="0"/>
              <a:t>0.03microgram/kg </a:t>
            </a:r>
            <a:r>
              <a:rPr lang="en-US" sz="2800" dirty="0"/>
              <a:t>for adult</a:t>
            </a:r>
          </a:p>
          <a:p>
            <a:pPr>
              <a:buFont typeface="Wingdings" pitchFamily="2" charset="2"/>
              <a:buChar char="§"/>
            </a:pPr>
            <a:r>
              <a:rPr lang="en-US" sz="2800" dirty="0"/>
              <a:t>Natural vitamin k (</a:t>
            </a:r>
            <a:r>
              <a:rPr lang="en-US" sz="2800" dirty="0" err="1"/>
              <a:t>phytonadione</a:t>
            </a:r>
            <a:r>
              <a:rPr lang="en-US" sz="2800" dirty="0"/>
              <a:t>) can be administered orally as well as by </a:t>
            </a:r>
            <a:r>
              <a:rPr lang="en-US" sz="2800" dirty="0" err="1"/>
              <a:t>i.m</a:t>
            </a:r>
            <a:r>
              <a:rPr lang="en-US" sz="2800" dirty="0"/>
              <a:t> or </a:t>
            </a:r>
            <a:r>
              <a:rPr lang="en-US" sz="2800" dirty="0" err="1"/>
              <a:t>i.v</a:t>
            </a:r>
            <a:r>
              <a:rPr lang="en-US" sz="2800" dirty="0"/>
              <a:t> routes. If given orally it requires bile salts for absorption. </a:t>
            </a:r>
          </a:p>
          <a:p>
            <a:pPr marL="109728" indent="0">
              <a:buNone/>
            </a:pPr>
            <a:r>
              <a:rPr lang="en-US" sz="2800" b="1" u="sng" dirty="0"/>
              <a:t>DOSE :</a:t>
            </a:r>
            <a:r>
              <a:rPr lang="en-US" sz="2800" dirty="0"/>
              <a:t>1ml ampules containing 50mg of vitamin k.</a:t>
            </a:r>
          </a:p>
          <a:p>
            <a:pPr marL="109728" indent="0">
              <a:buNone/>
            </a:pPr>
            <a:r>
              <a:rPr lang="en-US" sz="2800" b="1" u="sng" dirty="0"/>
              <a:t>Indications </a:t>
            </a:r>
          </a:p>
          <a:p>
            <a:pPr>
              <a:buFont typeface="Wingdings" pitchFamily="2" charset="2"/>
              <a:buChar char="§"/>
            </a:pPr>
            <a:r>
              <a:rPr lang="en-US" sz="2800" dirty="0"/>
              <a:t>Vitamin k deficiencies</a:t>
            </a:r>
          </a:p>
          <a:p>
            <a:pPr>
              <a:buFont typeface="Wingdings" pitchFamily="2" charset="2"/>
              <a:buChar char="§"/>
            </a:pPr>
            <a:r>
              <a:rPr lang="en-US" sz="2800" dirty="0"/>
              <a:t>Hemorrhagic disease of new </a:t>
            </a:r>
            <a:r>
              <a:rPr lang="en-US" sz="2800" dirty="0" smtClean="0"/>
              <a:t>born- </a:t>
            </a:r>
          </a:p>
          <a:p>
            <a:pPr marL="0" indent="0">
              <a:buNone/>
            </a:pPr>
            <a:r>
              <a:rPr lang="en-US" sz="2800" b="1" u="sng" dirty="0" smtClean="0"/>
              <a:t>NB: </a:t>
            </a:r>
            <a:r>
              <a:rPr lang="en-US" sz="2800" dirty="0" smtClean="0"/>
              <a:t>should be given to all new born babies immediately after birth..</a:t>
            </a:r>
            <a:endParaRPr lang="en-US" sz="2800" dirty="0"/>
          </a:p>
          <a:p>
            <a:pPr>
              <a:buFont typeface="Wingdings" pitchFamily="2" charset="2"/>
              <a:buChar char="§"/>
            </a:pPr>
            <a:endParaRPr lang="en-US" sz="2800" dirty="0"/>
          </a:p>
          <a:p>
            <a:pPr marL="109728" indent="0">
              <a:buNone/>
            </a:pPr>
            <a:endParaRPr lang="en-US" sz="2800" dirty="0"/>
          </a:p>
          <a:p>
            <a:endParaRPr lang="en-US" sz="2800"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5194791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smtClean="0"/>
              <a:t>They are agents that are required for the formation of blood.</a:t>
            </a:r>
          </a:p>
          <a:p>
            <a:r>
              <a:rPr lang="en-US" sz="2400" dirty="0" smtClean="0"/>
              <a:t>They are mainly folic acid, iron and vitamin B12</a:t>
            </a:r>
          </a:p>
          <a:p>
            <a:pPr marL="109728" indent="0">
              <a:buNone/>
            </a:pPr>
            <a:r>
              <a:rPr lang="en-US" sz="2400" b="1" u="sng" dirty="0" smtClean="0"/>
              <a:t>1.IRON</a:t>
            </a:r>
          </a:p>
          <a:p>
            <a:pPr marL="109728" indent="0">
              <a:buNone/>
            </a:pPr>
            <a:r>
              <a:rPr lang="en-US" sz="2400" b="1" u="sng" dirty="0" smtClean="0"/>
              <a:t>Class: </a:t>
            </a:r>
            <a:r>
              <a:rPr lang="en-US" sz="2400" dirty="0" smtClean="0"/>
              <a:t>iron preparation</a:t>
            </a:r>
            <a:endParaRPr lang="en-US" sz="2400" dirty="0"/>
          </a:p>
          <a:p>
            <a:pPr marL="109728" indent="0">
              <a:buNone/>
            </a:pPr>
            <a:r>
              <a:rPr lang="en-US" sz="2400" b="1" u="sng" dirty="0" smtClean="0"/>
              <a:t>Therapeutic action</a:t>
            </a:r>
          </a:p>
          <a:p>
            <a:pPr marL="109728" indent="0">
              <a:buNone/>
            </a:pPr>
            <a:r>
              <a:rPr lang="en-US" sz="2400" dirty="0" smtClean="0"/>
              <a:t>Elevates the serum iron concentration and is then converted to hemoglobin or trapped in the </a:t>
            </a:r>
            <a:r>
              <a:rPr lang="en-US" sz="2400" dirty="0" err="1" smtClean="0"/>
              <a:t>reticulo</a:t>
            </a:r>
            <a:r>
              <a:rPr lang="en-US" sz="2400" dirty="0" smtClean="0"/>
              <a:t>-endothelial cells for storage and eventual conversion to usable iron.</a:t>
            </a:r>
          </a:p>
        </p:txBody>
      </p:sp>
      <p:sp>
        <p:nvSpPr>
          <p:cNvPr id="3" name="Title 2"/>
          <p:cNvSpPr>
            <a:spLocks noGrp="1"/>
          </p:cNvSpPr>
          <p:nvPr>
            <p:ph type="title"/>
          </p:nvPr>
        </p:nvSpPr>
        <p:spPr/>
        <p:txBody>
          <a:bodyPr/>
          <a:lstStyle/>
          <a:p>
            <a:r>
              <a:rPr lang="en-US" u="sng" dirty="0" smtClean="0"/>
              <a:t>HAEMATINICS</a:t>
            </a:r>
            <a:endParaRPr lang="en-US" u="sng" dirty="0"/>
          </a:p>
        </p:txBody>
      </p:sp>
    </p:spTree>
    <p:extLst>
      <p:ext uri="{BB962C8B-B14F-4D97-AF65-F5344CB8AC3E}">
        <p14:creationId xmlns:p14="http://schemas.microsoft.com/office/powerpoint/2010/main" val="2809465578"/>
      </p:ext>
    </p:extLst>
  </p:cSld>
  <p:clrMapOvr>
    <a:masterClrMapping/>
  </p:clrMapOvr>
  <p:transition spd="slow">
    <p:pull/>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r>
              <a:rPr lang="en-US" sz="2800" b="1" u="sng" dirty="0"/>
              <a:t>Indications</a:t>
            </a:r>
          </a:p>
          <a:p>
            <a:pPr marL="109728" indent="0">
              <a:buNone/>
            </a:pPr>
            <a:r>
              <a:rPr lang="en-US" sz="2800" dirty="0"/>
              <a:t>Treatment of iron deficiency anemia only when oral administration of iron is unsatisfactory or impossible.</a:t>
            </a:r>
          </a:p>
          <a:p>
            <a:pPr marL="109728" indent="0">
              <a:buNone/>
            </a:pPr>
            <a:r>
              <a:rPr lang="en-US" sz="2800" b="1" u="sng" dirty="0"/>
              <a:t>Adverse reaction</a:t>
            </a:r>
          </a:p>
          <a:p>
            <a:pPr>
              <a:buFont typeface="Wingdings" pitchFamily="2" charset="2"/>
              <a:buChar char="§"/>
            </a:pPr>
            <a:r>
              <a:rPr lang="en-US" sz="2800" dirty="0"/>
              <a:t>Oral therapy- nausea, constipation or </a:t>
            </a:r>
            <a:r>
              <a:rPr lang="en-US" sz="2800" dirty="0" err="1"/>
              <a:t>diarrhoea,heartburn,upper</a:t>
            </a:r>
            <a:r>
              <a:rPr lang="en-US" sz="2800" dirty="0"/>
              <a:t> gastric discomfort</a:t>
            </a:r>
          </a:p>
          <a:p>
            <a:pPr>
              <a:buFont typeface="Wingdings" pitchFamily="2" charset="2"/>
              <a:buChar char="§"/>
            </a:pPr>
            <a:r>
              <a:rPr lang="en-US" sz="2800" dirty="0"/>
              <a:t>Parenteral therapy-</a:t>
            </a:r>
            <a:r>
              <a:rPr lang="en-US" sz="2800" dirty="0" err="1"/>
              <a:t>i.m</a:t>
            </a:r>
            <a:r>
              <a:rPr lang="en-US" sz="2800" dirty="0"/>
              <a:t> injection is </a:t>
            </a:r>
            <a:r>
              <a:rPr lang="en-US" sz="2800" dirty="0" err="1"/>
              <a:t>painful,headache,joints</a:t>
            </a:r>
            <a:r>
              <a:rPr lang="en-US" sz="2800" dirty="0"/>
              <a:t> pains may occur.</a:t>
            </a:r>
          </a:p>
          <a:p>
            <a:pPr>
              <a:buFont typeface="Wingdings" pitchFamily="2" charset="2"/>
              <a:buChar char="§"/>
            </a:pPr>
            <a:r>
              <a:rPr lang="en-US" sz="2800" dirty="0"/>
              <a:t>Allergic reactions, anaphylactic reactions have been reported in </a:t>
            </a:r>
            <a:r>
              <a:rPr lang="en-US" sz="2800" dirty="0" err="1"/>
              <a:t>i.v</a:t>
            </a:r>
            <a:r>
              <a:rPr lang="en-US" sz="2800" dirty="0"/>
              <a:t> therapy.</a:t>
            </a:r>
          </a:p>
          <a:p>
            <a:pPr marL="109728" indent="0">
              <a:buNone/>
            </a:pPr>
            <a:r>
              <a:rPr lang="en-US" sz="2800" b="1" u="sng" dirty="0"/>
              <a:t>Dosage : </a:t>
            </a:r>
            <a:r>
              <a:rPr lang="en-US" sz="2800" dirty="0"/>
              <a:t>iron deficiency anemia- administer 0.5ml –</a:t>
            </a:r>
            <a:r>
              <a:rPr lang="en-US" sz="2800" dirty="0" err="1"/>
              <a:t>i.m</a:t>
            </a:r>
            <a:r>
              <a:rPr lang="en-US" sz="2800" dirty="0"/>
              <a:t> or </a:t>
            </a:r>
            <a:r>
              <a:rPr lang="en-US" sz="2800" dirty="0" err="1"/>
              <a:t>i.v</a:t>
            </a:r>
            <a:endParaRPr lang="en-US" sz="2800" dirty="0"/>
          </a:p>
          <a:p>
            <a:pPr>
              <a:buFont typeface="Wingdings" pitchFamily="2" charset="2"/>
              <a:buChar char="Ø"/>
            </a:pPr>
            <a:endParaRPr lang="en-US" sz="2800" dirty="0"/>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2029684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4.</a:t>
            </a:r>
            <a:r>
              <a:rPr lang="en-US" b="1" u="sng" dirty="0" smtClean="0"/>
              <a:t>Animal products-</a:t>
            </a:r>
            <a:r>
              <a:rPr lang="en-US" dirty="0" smtClean="0"/>
              <a:t>some substances  are derived from animals and used in human.eg insulin in D.M,thyroid extract for myxoedema,liver extract  for pernicious anaemia,antivenom for toxins and snake bites.</a:t>
            </a:r>
          </a:p>
          <a:p>
            <a:pPr marL="0" indent="0">
              <a:buNone/>
            </a:pPr>
            <a:r>
              <a:rPr lang="en-US" b="1" dirty="0"/>
              <a:t>5</a:t>
            </a:r>
            <a:r>
              <a:rPr lang="en-US" dirty="0" smtClean="0"/>
              <a:t>.</a:t>
            </a:r>
            <a:r>
              <a:rPr lang="en-US" b="1" u="sng" dirty="0" smtClean="0"/>
              <a:t>synthetic</a:t>
            </a:r>
            <a:r>
              <a:rPr lang="en-US" dirty="0" smtClean="0"/>
              <a:t>- majority of drugs this days are synthetic e.g. aspirin,glucortoids,calcium channel blockers,sulphanomides.</a:t>
            </a:r>
          </a:p>
          <a:p>
            <a:pPr marL="0" indent="0">
              <a:buNone/>
            </a:pPr>
            <a:r>
              <a:rPr lang="en-US" b="1" u="sng" dirty="0" smtClean="0"/>
              <a:t>6.Micro-organisms-</a:t>
            </a:r>
            <a:r>
              <a:rPr lang="en-US" dirty="0" smtClean="0"/>
              <a:t>certain important drugs have been obtained from bacteria and fungi(penicillin)</a:t>
            </a:r>
            <a:endParaRPr lang="en-US" b="1" u="sng" dirty="0"/>
          </a:p>
        </p:txBody>
      </p:sp>
      <p:sp>
        <p:nvSpPr>
          <p:cNvPr id="3" name="Title 2"/>
          <p:cNvSpPr>
            <a:spLocks noGrp="1"/>
          </p:cNvSpPr>
          <p:nvPr>
            <p:ph type="title"/>
          </p:nvPr>
        </p:nvSpPr>
        <p:spPr/>
        <p:txBody>
          <a:bodyPr>
            <a:normAutofit fontScale="90000"/>
          </a:bodyPr>
          <a:lstStyle/>
          <a:p>
            <a:r>
              <a:rPr lang="en-US" dirty="0" smtClean="0"/>
              <a:t>Cont…</a:t>
            </a:r>
            <a:br>
              <a:rPr lang="en-US" dirty="0" smtClean="0"/>
            </a:br>
            <a:endParaRPr lang="en-US" dirty="0"/>
          </a:p>
        </p:txBody>
      </p:sp>
    </p:spTree>
    <p:extLst>
      <p:ext uri="{BB962C8B-B14F-4D97-AF65-F5344CB8AC3E}">
        <p14:creationId xmlns:p14="http://schemas.microsoft.com/office/powerpoint/2010/main" val="1112818000"/>
      </p:ext>
    </p:extLst>
  </p:cSld>
  <p:clrMapOvr>
    <a:masterClrMapping/>
  </p:clrMapOvr>
  <p:transition spd="slow">
    <p:pull/>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buNone/>
            </a:pPr>
            <a:r>
              <a:rPr lang="en-US" sz="2800" b="1" u="sng" dirty="0"/>
              <a:t>Contraindications</a:t>
            </a:r>
          </a:p>
          <a:p>
            <a:pPr>
              <a:buFont typeface="Wingdings" pitchFamily="2" charset="2"/>
              <a:buChar char="§"/>
            </a:pPr>
            <a:r>
              <a:rPr lang="en-US" sz="2800" dirty="0"/>
              <a:t>Allergy to iron</a:t>
            </a:r>
          </a:p>
          <a:p>
            <a:pPr>
              <a:buFont typeface="Wingdings" pitchFamily="2" charset="2"/>
              <a:buChar char="§"/>
            </a:pPr>
            <a:r>
              <a:rPr lang="en-US" sz="2800" dirty="0"/>
              <a:t>Anemia's other than iron deficiency anemia.</a:t>
            </a:r>
          </a:p>
          <a:p>
            <a:pPr>
              <a:buFont typeface="Wingdings" pitchFamily="2" charset="2"/>
              <a:buChar char="§"/>
            </a:pPr>
            <a:r>
              <a:rPr lang="en-US" sz="2800" dirty="0"/>
              <a:t>Impaired liver function</a:t>
            </a:r>
          </a:p>
          <a:p>
            <a:pPr>
              <a:buFont typeface="Wingdings" pitchFamily="2" charset="2"/>
              <a:buChar char="§"/>
            </a:pPr>
            <a:r>
              <a:rPr lang="en-US" sz="2800" dirty="0"/>
              <a:t>Pregnancy and lactating –safety not established.</a:t>
            </a:r>
          </a:p>
          <a:p>
            <a:pPr marL="109728" indent="0">
              <a:buNone/>
            </a:pPr>
            <a:r>
              <a:rPr lang="en-US" sz="2800" b="1" u="sng" dirty="0"/>
              <a:t>Nursing care interventions</a:t>
            </a:r>
          </a:p>
          <a:p>
            <a:pPr>
              <a:buFont typeface="Wingdings" pitchFamily="2" charset="2"/>
              <a:buChar char="Ø"/>
            </a:pPr>
            <a:r>
              <a:rPr lang="en-US" sz="2800" dirty="0"/>
              <a:t>Monitor injection site carefully for inflammation and abscess formation</a:t>
            </a:r>
          </a:p>
          <a:p>
            <a:pPr>
              <a:buFont typeface="Wingdings" pitchFamily="2" charset="2"/>
              <a:buChar char="Ø"/>
            </a:pPr>
            <a:r>
              <a:rPr lang="en-US" sz="2800" dirty="0"/>
              <a:t>Monitor patient for hypersensitivity reactions</a:t>
            </a:r>
          </a:p>
          <a:p>
            <a:pPr>
              <a:buFont typeface="Wingdings" pitchFamily="2" charset="2"/>
              <a:buChar char="Ø"/>
            </a:pPr>
            <a:r>
              <a:rPr lang="en-US" sz="2800" dirty="0"/>
              <a:t>Iron tablets should be taken with meals or soon after meals to avoid GI upset.</a:t>
            </a:r>
          </a:p>
          <a:p>
            <a:pPr>
              <a:buFont typeface="Wingdings" pitchFamily="2" charset="2"/>
              <a:buChar char="Ø"/>
            </a:pPr>
            <a:r>
              <a:rPr lang="en-US" sz="2800" dirty="0"/>
              <a:t>If the liquid is given, iron solution may be placed on the back of the tongue with dropper to prevent transient staining of teeth.</a:t>
            </a:r>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409219328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109728" indent="0">
              <a:buNone/>
            </a:pPr>
            <a:r>
              <a:rPr lang="en-US" b="1" u="sng" dirty="0" smtClean="0"/>
              <a:t>2.VITAMIN </a:t>
            </a:r>
            <a:r>
              <a:rPr lang="en-US" b="1" u="sng" dirty="0" smtClean="0">
                <a:effectLst>
                  <a:outerShdw blurRad="38100" dist="38100" dir="2700000" algn="tl">
                    <a:srgbClr val="000000">
                      <a:alpha val="43137"/>
                    </a:srgbClr>
                  </a:outerShdw>
                </a:effectLst>
              </a:rPr>
              <a:t>B12</a:t>
            </a:r>
            <a:r>
              <a:rPr lang="en-US" b="1" u="sng" dirty="0" smtClean="0"/>
              <a:t> </a:t>
            </a:r>
            <a:endParaRPr lang="en-US" b="1" u="sng" baseline="30000" dirty="0" smtClean="0"/>
          </a:p>
          <a:p>
            <a:pPr>
              <a:buFont typeface="Wingdings" pitchFamily="2" charset="2"/>
              <a:buChar char="Ø"/>
            </a:pPr>
            <a:r>
              <a:rPr lang="en-US" dirty="0" smtClean="0"/>
              <a:t>its a water  soluble compound produced by bacteria in alimentary canal or taken in food such as milk, cheese, eggs yolk.</a:t>
            </a:r>
          </a:p>
          <a:p>
            <a:pPr>
              <a:buFont typeface="Wingdings" pitchFamily="2" charset="2"/>
              <a:buChar char="Ø"/>
            </a:pPr>
            <a:r>
              <a:rPr lang="en-US" dirty="0" smtClean="0"/>
              <a:t>Daily human requirement is 2 micrograms and the daily diet has 5-30microgram of vitamin B12</a:t>
            </a:r>
          </a:p>
          <a:p>
            <a:pPr>
              <a:buFont typeface="Wingdings" pitchFamily="2" charset="2"/>
              <a:buChar char="Ø"/>
            </a:pPr>
            <a:r>
              <a:rPr lang="en-US" dirty="0" smtClean="0"/>
              <a:t>Deficiencies of vitamin B12 causes </a:t>
            </a:r>
            <a:r>
              <a:rPr lang="en-US" i="1" u="sng" dirty="0" smtClean="0"/>
              <a:t>pernicious anemia.</a:t>
            </a:r>
          </a:p>
          <a:p>
            <a:pPr marL="109728" indent="0">
              <a:buNone/>
            </a:pPr>
            <a:r>
              <a:rPr lang="en-US" b="1" u="sng" dirty="0" smtClean="0"/>
              <a:t>Indications</a:t>
            </a:r>
          </a:p>
          <a:p>
            <a:pPr>
              <a:buFont typeface="Wingdings" pitchFamily="2" charset="2"/>
              <a:buChar char="Ø"/>
            </a:pPr>
            <a:r>
              <a:rPr lang="en-US" dirty="0" smtClean="0"/>
              <a:t>Treatment of vitamin B12 deficiencies</a:t>
            </a:r>
          </a:p>
          <a:p>
            <a:pPr>
              <a:buFont typeface="Wingdings" pitchFamily="2" charset="2"/>
              <a:buChar char="Ø"/>
            </a:pPr>
            <a:r>
              <a:rPr lang="en-US" dirty="0" smtClean="0"/>
              <a:t>Neuropathies</a:t>
            </a:r>
          </a:p>
          <a:p>
            <a:pPr>
              <a:buFont typeface="Wingdings" pitchFamily="2" charset="2"/>
              <a:buChar char="Ø"/>
            </a:pPr>
            <a:r>
              <a:rPr lang="en-US" dirty="0" smtClean="0"/>
              <a:t>Improve growth</a:t>
            </a:r>
          </a:p>
          <a:p>
            <a:pPr marL="109728" indent="0">
              <a:buNone/>
            </a:pPr>
            <a:r>
              <a:rPr lang="en-US" b="1" u="sng" dirty="0" smtClean="0"/>
              <a:t>Dosage :</a:t>
            </a:r>
            <a:r>
              <a:rPr lang="en-US" dirty="0" smtClean="0"/>
              <a:t>500-1000 micrograms twice a week then250microgrms weekly</a:t>
            </a:r>
          </a:p>
          <a:p>
            <a:pPr marL="109728" indent="0">
              <a:buNone/>
            </a:pPr>
            <a:r>
              <a:rPr lang="en-US" b="1" u="sng" dirty="0" smtClean="0"/>
              <a:t>NB: read on folic acid(home work)</a:t>
            </a:r>
            <a:endParaRPr lang="en-US" b="1" u="sng" dirty="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4150991947"/>
      </p:ext>
    </p:extLst>
  </p:cSld>
  <p:clrMapOvr>
    <a:masterClrMapping/>
  </p:clrMapOvr>
  <p:transition spd="slow">
    <p:pull/>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buFont typeface="Wingdings" pitchFamily="2" charset="2"/>
              <a:buChar char="Ø"/>
            </a:pPr>
            <a:r>
              <a:rPr lang="en-US" sz="3200" dirty="0" smtClean="0"/>
              <a:t>They are drugs that acts either locally to expel worms from GIT or systematically to remove adults helminthes or developmental forms that invades organ and tissues </a:t>
            </a:r>
          </a:p>
          <a:p>
            <a:pPr>
              <a:buFont typeface="Wingdings" pitchFamily="2" charset="2"/>
              <a:buChar char="Ø"/>
            </a:pPr>
            <a:r>
              <a:rPr lang="en-US" sz="3200" dirty="0" smtClean="0"/>
              <a:t>Anti helminthes can either kill(vermicides)or expel(</a:t>
            </a:r>
            <a:r>
              <a:rPr lang="en-US" sz="3200" dirty="0" err="1" smtClean="0"/>
              <a:t>vermifuge</a:t>
            </a:r>
            <a:r>
              <a:rPr lang="en-US" sz="3200" dirty="0" smtClean="0"/>
              <a:t>) worms.</a:t>
            </a:r>
          </a:p>
        </p:txBody>
      </p:sp>
      <p:sp>
        <p:nvSpPr>
          <p:cNvPr id="3" name="Title 2"/>
          <p:cNvSpPr>
            <a:spLocks noGrp="1"/>
          </p:cNvSpPr>
          <p:nvPr>
            <p:ph type="title"/>
          </p:nvPr>
        </p:nvSpPr>
        <p:spPr/>
        <p:txBody>
          <a:bodyPr/>
          <a:lstStyle/>
          <a:p>
            <a:r>
              <a:rPr lang="en-US" u="sng" dirty="0" smtClean="0"/>
              <a:t>ANTI-HELMINTHICS</a:t>
            </a:r>
            <a:endParaRPr lang="en-US" u="sng" dirty="0"/>
          </a:p>
        </p:txBody>
      </p:sp>
    </p:spTree>
    <p:extLst>
      <p:ext uri="{BB962C8B-B14F-4D97-AF65-F5344CB8AC3E}">
        <p14:creationId xmlns:p14="http://schemas.microsoft.com/office/powerpoint/2010/main" val="3956098363"/>
      </p:ext>
    </p:extLst>
  </p:cSld>
  <p:clrMapOvr>
    <a:masterClrMapping/>
  </p:clrMapOvr>
  <p:transition spd="slow">
    <p:pull/>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buNone/>
            </a:pPr>
            <a:r>
              <a:rPr lang="en-US" sz="3600" b="1" u="sng" dirty="0"/>
              <a:t>1.ALBENDAZOLE</a:t>
            </a:r>
          </a:p>
          <a:p>
            <a:pPr marL="109728" indent="0">
              <a:buNone/>
            </a:pPr>
            <a:r>
              <a:rPr lang="en-US" sz="3600" dirty="0"/>
              <a:t>Broad spectrum oral anthelmintic</a:t>
            </a:r>
          </a:p>
          <a:p>
            <a:pPr marL="109728" indent="0">
              <a:buNone/>
            </a:pPr>
            <a:r>
              <a:rPr lang="en-US" sz="3600" b="1" u="sng" dirty="0"/>
              <a:t>Indications</a:t>
            </a:r>
          </a:p>
          <a:p>
            <a:pPr>
              <a:buFont typeface="Wingdings" pitchFamily="2" charset="2"/>
              <a:buChar char="Ø"/>
            </a:pPr>
            <a:r>
              <a:rPr lang="en-US" sz="3600" dirty="0"/>
              <a:t>Treatment of round </a:t>
            </a:r>
            <a:r>
              <a:rPr lang="en-US" sz="3600" dirty="0" smtClean="0"/>
              <a:t>worm(</a:t>
            </a:r>
            <a:r>
              <a:rPr lang="en-US" sz="3600" dirty="0" err="1" smtClean="0"/>
              <a:t>ascariasis</a:t>
            </a:r>
            <a:r>
              <a:rPr lang="en-US" sz="3600" dirty="0" smtClean="0"/>
              <a:t>) </a:t>
            </a:r>
            <a:r>
              <a:rPr lang="en-US" sz="3600" dirty="0"/>
              <a:t>and </a:t>
            </a:r>
            <a:r>
              <a:rPr lang="en-US" sz="3600" dirty="0" smtClean="0"/>
              <a:t>hookworms(</a:t>
            </a:r>
            <a:r>
              <a:rPr lang="en-US" sz="3600" dirty="0" err="1" smtClean="0"/>
              <a:t>ancylostomiasis</a:t>
            </a:r>
            <a:r>
              <a:rPr lang="en-US" sz="3600" dirty="0" smtClean="0"/>
              <a:t>) and </a:t>
            </a:r>
            <a:r>
              <a:rPr lang="en-US" sz="3600" dirty="0" err="1" smtClean="0"/>
              <a:t>tricuriasis</a:t>
            </a:r>
            <a:r>
              <a:rPr lang="en-US" sz="3600" dirty="0" smtClean="0"/>
              <a:t>  infections</a:t>
            </a:r>
            <a:endParaRPr lang="en-US" sz="3600" dirty="0"/>
          </a:p>
          <a:p>
            <a:pPr>
              <a:buFont typeface="Wingdings" pitchFamily="2" charset="2"/>
              <a:buChar char="Ø"/>
            </a:pPr>
            <a:r>
              <a:rPr lang="en-US" sz="3600" dirty="0"/>
              <a:t>Treatment of </a:t>
            </a:r>
            <a:r>
              <a:rPr lang="en-US" sz="3600" dirty="0" err="1"/>
              <a:t>hydatid</a:t>
            </a:r>
            <a:r>
              <a:rPr lang="en-US" sz="3600" dirty="0"/>
              <a:t> cysts</a:t>
            </a:r>
          </a:p>
          <a:p>
            <a:pPr marL="109728" indent="0">
              <a:buNone/>
            </a:pPr>
            <a:r>
              <a:rPr lang="en-US" sz="3600" b="1" u="sng" dirty="0"/>
              <a:t>Mode of action</a:t>
            </a:r>
          </a:p>
          <a:p>
            <a:pPr marL="109728" indent="0">
              <a:buNone/>
            </a:pPr>
            <a:r>
              <a:rPr lang="en-US" sz="3600" dirty="0"/>
              <a:t>It blocks glucose uptake by larvae  and adult stages of susceptible parasites which are immobilized and die.</a:t>
            </a:r>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163626066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sz="2800" b="1" u="sng" dirty="0"/>
              <a:t>Adverse effects</a:t>
            </a:r>
          </a:p>
          <a:p>
            <a:pPr>
              <a:buFont typeface="Wingdings" pitchFamily="2" charset="2"/>
              <a:buChar char="§"/>
            </a:pPr>
            <a:r>
              <a:rPr lang="en-US" sz="2800" dirty="0"/>
              <a:t>GI upset</a:t>
            </a:r>
          </a:p>
          <a:p>
            <a:pPr>
              <a:buFont typeface="Wingdings" pitchFamily="2" charset="2"/>
              <a:buChar char="§"/>
            </a:pPr>
            <a:r>
              <a:rPr lang="en-US" sz="2800" dirty="0"/>
              <a:t>Insomnia</a:t>
            </a:r>
          </a:p>
          <a:p>
            <a:pPr>
              <a:buFont typeface="Wingdings" pitchFamily="2" charset="2"/>
              <a:buChar char="§"/>
            </a:pPr>
            <a:r>
              <a:rPr lang="en-US" sz="2800" dirty="0"/>
              <a:t>Lassitude</a:t>
            </a:r>
          </a:p>
          <a:p>
            <a:pPr marL="109728" indent="0">
              <a:buNone/>
            </a:pPr>
            <a:r>
              <a:rPr lang="en-US" sz="2800" b="1" u="sng" dirty="0"/>
              <a:t>Nursing intervention</a:t>
            </a:r>
          </a:p>
          <a:p>
            <a:pPr marL="109728" indent="0">
              <a:buNone/>
            </a:pPr>
            <a:r>
              <a:rPr lang="en-US" sz="2800" dirty="0"/>
              <a:t>It should be given on an empty stomach when used against intraluminal parasites but with fatty meal. When used against tissue parasites (absorption is about four folds greater  when taken with fatty meal)</a:t>
            </a:r>
          </a:p>
          <a:p>
            <a:pPr marL="109728" indent="0">
              <a:buNone/>
            </a:pPr>
            <a:endParaRPr lang="en-US" sz="2800" dirty="0"/>
          </a:p>
          <a:p>
            <a:pPr marL="109728" indent="0">
              <a:buNone/>
            </a:pPr>
            <a:endParaRPr lang="en-US" sz="2800" dirty="0"/>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409123834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buNone/>
            </a:pPr>
            <a:r>
              <a:rPr lang="en-US" sz="2800" b="1" u="sng" dirty="0"/>
              <a:t>3.Praziquantel</a:t>
            </a:r>
          </a:p>
          <a:p>
            <a:pPr marL="109728" indent="0">
              <a:buNone/>
            </a:pPr>
            <a:r>
              <a:rPr lang="en-US" sz="2800" dirty="0"/>
              <a:t>Drug of choice for all forms of </a:t>
            </a:r>
            <a:r>
              <a:rPr lang="en-US" sz="2800" dirty="0" err="1" smtClean="0"/>
              <a:t>schistomiasis</a:t>
            </a:r>
            <a:r>
              <a:rPr lang="en-US" sz="2800" dirty="0" smtClean="0"/>
              <a:t> (</a:t>
            </a:r>
            <a:r>
              <a:rPr lang="en-US" sz="2800" dirty="0" err="1" smtClean="0"/>
              <a:t>bilhazia</a:t>
            </a:r>
            <a:r>
              <a:rPr lang="en-US" sz="2800" dirty="0" smtClean="0"/>
              <a:t>).. </a:t>
            </a:r>
            <a:r>
              <a:rPr lang="en-US" sz="2800" dirty="0" err="1" smtClean="0"/>
              <a:t>haematobium,japonicum</a:t>
            </a:r>
            <a:r>
              <a:rPr lang="en-US" sz="2800" dirty="0" smtClean="0"/>
              <a:t> and </a:t>
            </a:r>
            <a:r>
              <a:rPr lang="en-US" sz="2800" dirty="0" err="1" smtClean="0"/>
              <a:t>mansonii</a:t>
            </a:r>
            <a:endParaRPr lang="en-US" sz="2800" dirty="0"/>
          </a:p>
          <a:p>
            <a:pPr marL="109728" indent="0">
              <a:buNone/>
            </a:pPr>
            <a:r>
              <a:rPr lang="en-US" sz="2800" b="1" u="sng" dirty="0"/>
              <a:t>Drug classification</a:t>
            </a:r>
          </a:p>
          <a:p>
            <a:pPr marL="109728" indent="0">
              <a:buNone/>
            </a:pPr>
            <a:r>
              <a:rPr lang="en-US" sz="2800" dirty="0"/>
              <a:t>Anthelmintic</a:t>
            </a:r>
          </a:p>
          <a:p>
            <a:pPr marL="109728" indent="0">
              <a:buNone/>
            </a:pPr>
            <a:r>
              <a:rPr lang="en-US" sz="2800" b="1" u="sng" dirty="0"/>
              <a:t>Mode of actions</a:t>
            </a:r>
          </a:p>
          <a:p>
            <a:pPr marL="109728" indent="0">
              <a:buNone/>
            </a:pPr>
            <a:r>
              <a:rPr lang="en-US" sz="2800" dirty="0"/>
              <a:t>Increase cell membranes permeability in susceptible worms, resulting in loss of intracellular calcium, massive contractions and </a:t>
            </a:r>
            <a:r>
              <a:rPr lang="en-US" sz="2800" i="1" u="sng" dirty="0"/>
              <a:t>paralysis of the worms musculature </a:t>
            </a:r>
            <a:r>
              <a:rPr lang="en-US" sz="2800" dirty="0"/>
              <a:t>also causes a disintegration of the </a:t>
            </a:r>
            <a:r>
              <a:rPr lang="en-US" sz="2800" dirty="0" err="1"/>
              <a:t>schistosome</a:t>
            </a:r>
            <a:r>
              <a:rPr lang="en-US" sz="2800" dirty="0"/>
              <a:t>.</a:t>
            </a:r>
          </a:p>
          <a:p>
            <a:pPr marL="109728" indent="0">
              <a:buNone/>
            </a:pPr>
            <a:r>
              <a:rPr lang="en-US" sz="2800" b="1" u="sng" dirty="0"/>
              <a:t>Indication</a:t>
            </a:r>
          </a:p>
          <a:p>
            <a:pPr>
              <a:buFont typeface="Wingdings" pitchFamily="2" charset="2"/>
              <a:buChar char="Ø"/>
            </a:pPr>
            <a:r>
              <a:rPr lang="en-US" sz="2800" dirty="0" err="1" smtClean="0"/>
              <a:t>Schistosomiasis</a:t>
            </a:r>
            <a:r>
              <a:rPr lang="en-US" sz="2800" dirty="0" smtClean="0"/>
              <a:t>(</a:t>
            </a:r>
            <a:r>
              <a:rPr lang="en-US" sz="2800" dirty="0" err="1" smtClean="0"/>
              <a:t>bilhazia</a:t>
            </a:r>
            <a:r>
              <a:rPr lang="en-US" sz="2800" dirty="0" smtClean="0"/>
              <a:t>)</a:t>
            </a:r>
            <a:endParaRPr lang="en-US" sz="2800" dirty="0"/>
          </a:p>
          <a:p>
            <a:pPr>
              <a:buFont typeface="Wingdings" pitchFamily="2" charset="2"/>
              <a:buChar char="Ø"/>
            </a:pPr>
            <a:r>
              <a:rPr lang="en-US" sz="2800" dirty="0"/>
              <a:t>Liver </a:t>
            </a:r>
            <a:r>
              <a:rPr lang="en-US" sz="2800" dirty="0" smtClean="0"/>
              <a:t>flukes</a:t>
            </a:r>
            <a:endParaRPr lang="en-US" sz="2800" dirty="0"/>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344245096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buNone/>
            </a:pPr>
            <a:r>
              <a:rPr lang="en-US" sz="2000" b="1" u="sng" dirty="0" smtClean="0"/>
              <a:t>Adverse effects</a:t>
            </a:r>
          </a:p>
          <a:p>
            <a:pPr marL="452628">
              <a:buFont typeface="Wingdings" panose="05000000000000000000" pitchFamily="2" charset="2"/>
              <a:buChar char="Ø"/>
            </a:pPr>
            <a:r>
              <a:rPr lang="en-US" sz="2000" dirty="0" smtClean="0"/>
              <a:t>Malaise, headache, dizziness</a:t>
            </a:r>
          </a:p>
          <a:p>
            <a:pPr>
              <a:buFont typeface="Wingdings" pitchFamily="2" charset="2"/>
              <a:buChar char="Ø"/>
            </a:pPr>
            <a:r>
              <a:rPr lang="en-US" sz="2000" dirty="0" smtClean="0"/>
              <a:t>Abdominal discomfort, slight increase in liver enzymes.</a:t>
            </a:r>
          </a:p>
          <a:p>
            <a:pPr>
              <a:buFont typeface="Wingdings" pitchFamily="2" charset="2"/>
              <a:buChar char="Ø"/>
            </a:pPr>
            <a:r>
              <a:rPr lang="en-US" sz="2000" dirty="0" smtClean="0"/>
              <a:t>Fever</a:t>
            </a:r>
          </a:p>
          <a:p>
            <a:pPr>
              <a:buFont typeface="Wingdings" pitchFamily="2" charset="2"/>
              <a:buChar char="Ø"/>
            </a:pPr>
            <a:r>
              <a:rPr lang="en-US" sz="2000" dirty="0" smtClean="0"/>
              <a:t>urticaria</a:t>
            </a:r>
          </a:p>
          <a:p>
            <a:pPr marL="109728" indent="0">
              <a:buNone/>
            </a:pPr>
            <a:r>
              <a:rPr lang="en-US" sz="2000" b="1" u="sng" dirty="0" smtClean="0"/>
              <a:t>Dosage </a:t>
            </a:r>
          </a:p>
          <a:p>
            <a:pPr marL="109728" indent="0">
              <a:buNone/>
            </a:pPr>
            <a:r>
              <a:rPr lang="en-US" sz="2000" dirty="0" smtClean="0"/>
              <a:t>Adults and </a:t>
            </a:r>
            <a:r>
              <a:rPr lang="en-US" sz="2000" dirty="0" err="1" smtClean="0"/>
              <a:t>paeds</a:t>
            </a:r>
            <a:r>
              <a:rPr lang="en-US" sz="2000" dirty="0" smtClean="0"/>
              <a:t> &gt; 4yrs</a:t>
            </a:r>
            <a:r>
              <a:rPr lang="en-US" sz="2000" dirty="0"/>
              <a:t> </a:t>
            </a:r>
            <a:r>
              <a:rPr lang="en-US" sz="2000" dirty="0" smtClean="0"/>
              <a:t>three doses of 20mg/kg </a:t>
            </a:r>
            <a:r>
              <a:rPr lang="en-US" sz="2000" dirty="0" err="1" smtClean="0"/>
              <a:t>p.o</a:t>
            </a:r>
            <a:r>
              <a:rPr lang="en-US" sz="2000" dirty="0" smtClean="0"/>
              <a:t> as a day treatment with interval of 4-6 hrs between doses.</a:t>
            </a:r>
          </a:p>
          <a:p>
            <a:pPr marL="109728" indent="0">
              <a:buNone/>
            </a:pPr>
            <a:r>
              <a:rPr lang="en-US" sz="2000" dirty="0" err="1" smtClean="0"/>
              <a:t>Paeds</a:t>
            </a:r>
            <a:r>
              <a:rPr lang="en-US" sz="2000" dirty="0" smtClean="0"/>
              <a:t>&lt;4yrs not recommended – safety not established</a:t>
            </a:r>
          </a:p>
          <a:p>
            <a:pPr marL="109728" indent="0">
              <a:buNone/>
            </a:pPr>
            <a:r>
              <a:rPr lang="en-US" sz="2000" b="1" u="sng" dirty="0" smtClean="0"/>
              <a:t>Contraindications</a:t>
            </a:r>
          </a:p>
          <a:p>
            <a:pPr>
              <a:buFont typeface="Wingdings" pitchFamily="2" charset="2"/>
              <a:buChar char="Ø"/>
            </a:pPr>
            <a:r>
              <a:rPr lang="en-US" sz="2000" dirty="0" smtClean="0"/>
              <a:t>Allergy to </a:t>
            </a:r>
            <a:r>
              <a:rPr lang="en-US" sz="2000" dirty="0" err="1" smtClean="0"/>
              <a:t>praziquantel</a:t>
            </a:r>
            <a:endParaRPr lang="en-US" sz="2000" dirty="0" smtClean="0"/>
          </a:p>
          <a:p>
            <a:pPr>
              <a:buFont typeface="Wingdings" pitchFamily="2" charset="2"/>
              <a:buChar char="Ø"/>
            </a:pPr>
            <a:r>
              <a:rPr lang="en-US" sz="2000" dirty="0" smtClean="0"/>
              <a:t>Pregnancy –safety not established</a:t>
            </a:r>
          </a:p>
          <a:p>
            <a:pPr>
              <a:buFont typeface="Wingdings" pitchFamily="2" charset="2"/>
              <a:buChar char="Ø"/>
            </a:pPr>
            <a:r>
              <a:rPr lang="en-US" sz="2000" dirty="0" smtClean="0"/>
              <a:t>Lactation- safety no established</a:t>
            </a:r>
          </a:p>
          <a:p>
            <a:pPr marL="109728" indent="0">
              <a:buNone/>
            </a:pPr>
            <a:endParaRPr lang="en-US" sz="2000" dirty="0" smtClean="0"/>
          </a:p>
        </p:txBody>
      </p:sp>
      <p:sp>
        <p:nvSpPr>
          <p:cNvPr id="3" name="Title 2"/>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52146158"/>
      </p:ext>
    </p:extLst>
  </p:cSld>
  <p:clrMapOvr>
    <a:masterClrMapping/>
  </p:clrMapOvr>
  <p:transition spd="slow">
    <p:pull/>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US" sz="2800" b="1" u="sng" dirty="0"/>
              <a:t>3.Mebendazole</a:t>
            </a:r>
          </a:p>
          <a:p>
            <a:pPr marL="109728" indent="0">
              <a:buNone/>
            </a:pPr>
            <a:r>
              <a:rPr lang="en-US" sz="2800" b="1" u="sng" dirty="0"/>
              <a:t>Drug class: </a:t>
            </a:r>
            <a:r>
              <a:rPr lang="en-US" sz="2800" dirty="0"/>
              <a:t>anthelmintic</a:t>
            </a:r>
          </a:p>
          <a:p>
            <a:pPr marL="109728" indent="0">
              <a:buNone/>
            </a:pPr>
            <a:r>
              <a:rPr lang="en-US" sz="2800" b="1" u="sng" smtClean="0"/>
              <a:t>INDICATIONS</a:t>
            </a:r>
            <a:endParaRPr lang="en-US" sz="2800" b="1" u="sng" dirty="0"/>
          </a:p>
          <a:p>
            <a:pPr marL="109728" indent="0">
              <a:buNone/>
            </a:pPr>
            <a:r>
              <a:rPr lang="en-US" sz="2800" dirty="0"/>
              <a:t>Treatment of </a:t>
            </a:r>
            <a:r>
              <a:rPr lang="en-US" sz="2800" dirty="0" err="1"/>
              <a:t>trichuris</a:t>
            </a:r>
            <a:r>
              <a:rPr lang="en-US" sz="2800" dirty="0"/>
              <a:t> </a:t>
            </a:r>
            <a:r>
              <a:rPr lang="en-US" sz="2800" dirty="0" err="1"/>
              <a:t>trichiura</a:t>
            </a:r>
            <a:r>
              <a:rPr lang="en-US" sz="2800" dirty="0"/>
              <a:t> (whipworm),</a:t>
            </a:r>
            <a:r>
              <a:rPr lang="en-US" sz="2800" dirty="0" err="1"/>
              <a:t>Enterobius</a:t>
            </a:r>
            <a:r>
              <a:rPr lang="en-US" sz="2800" dirty="0"/>
              <a:t> </a:t>
            </a:r>
            <a:r>
              <a:rPr lang="en-US" sz="2800" dirty="0" err="1"/>
              <a:t>vermicularis</a:t>
            </a:r>
            <a:r>
              <a:rPr lang="en-US" sz="2800" dirty="0"/>
              <a:t> (pinworm) ,</a:t>
            </a:r>
            <a:r>
              <a:rPr lang="en-US" sz="2800" dirty="0" err="1"/>
              <a:t>Ascaris</a:t>
            </a:r>
            <a:r>
              <a:rPr lang="en-US" sz="2800" dirty="0"/>
              <a:t> </a:t>
            </a:r>
            <a:r>
              <a:rPr lang="en-US" sz="2800" dirty="0" err="1"/>
              <a:t>Lumbricoids</a:t>
            </a:r>
            <a:r>
              <a:rPr lang="en-US" sz="2800" dirty="0"/>
              <a:t>(round worms),</a:t>
            </a:r>
            <a:r>
              <a:rPr lang="en-US" sz="2800" dirty="0" err="1"/>
              <a:t>Ancylostoma</a:t>
            </a:r>
            <a:r>
              <a:rPr lang="en-US" sz="2800" dirty="0"/>
              <a:t> </a:t>
            </a:r>
            <a:r>
              <a:rPr lang="en-US" sz="2800" dirty="0" err="1"/>
              <a:t>lumbricoids</a:t>
            </a:r>
            <a:r>
              <a:rPr lang="en-US" sz="2800" dirty="0"/>
              <a:t>(common hook worms),</a:t>
            </a:r>
            <a:r>
              <a:rPr lang="en-US" sz="2800" dirty="0" err="1"/>
              <a:t>american</a:t>
            </a:r>
            <a:r>
              <a:rPr lang="en-US" sz="2800" dirty="0"/>
              <a:t> hook worm (</a:t>
            </a:r>
            <a:r>
              <a:rPr lang="en-US" sz="2800" dirty="0" err="1"/>
              <a:t>Necator</a:t>
            </a:r>
            <a:r>
              <a:rPr lang="en-US" sz="2800" dirty="0"/>
              <a:t> </a:t>
            </a:r>
            <a:r>
              <a:rPr lang="en-US" sz="2800" dirty="0" err="1"/>
              <a:t>Americanus</a:t>
            </a:r>
            <a:r>
              <a:rPr lang="en-US" sz="2800" dirty="0"/>
              <a:t>)</a:t>
            </a:r>
          </a:p>
          <a:p>
            <a:pPr marL="109728" indent="0">
              <a:buNone/>
            </a:pPr>
            <a:r>
              <a:rPr lang="en-US" sz="2800" b="1" u="sng" dirty="0"/>
              <a:t>Adverse effects</a:t>
            </a:r>
            <a:endParaRPr lang="en-US" sz="2800" dirty="0"/>
          </a:p>
          <a:p>
            <a:pPr>
              <a:buFont typeface="Wingdings" pitchFamily="2" charset="2"/>
              <a:buChar char="Ø"/>
            </a:pPr>
            <a:r>
              <a:rPr lang="en-US" sz="2800" dirty="0"/>
              <a:t>Transient abdominal </a:t>
            </a:r>
            <a:r>
              <a:rPr lang="en-US" sz="2800" dirty="0" err="1"/>
              <a:t>pain,diarrhoea</a:t>
            </a:r>
            <a:endParaRPr lang="en-US" sz="2800" dirty="0"/>
          </a:p>
          <a:p>
            <a:pPr>
              <a:buFont typeface="Wingdings" pitchFamily="2" charset="2"/>
              <a:buChar char="Ø"/>
            </a:pPr>
            <a:r>
              <a:rPr lang="en-US" sz="2800" dirty="0"/>
              <a:t>fever</a:t>
            </a:r>
          </a:p>
          <a:p>
            <a:pPr marL="109728" indent="0">
              <a:buNone/>
            </a:pPr>
            <a:endParaRPr lang="en-US" sz="2800" dirty="0"/>
          </a:p>
          <a:p>
            <a:pPr marL="109728" indent="0">
              <a:buNone/>
            </a:pPr>
            <a:endParaRPr lang="en-US" sz="2800" dirty="0"/>
          </a:p>
          <a:p>
            <a:endParaRPr lang="en-US" dirty="0"/>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12526374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buNone/>
            </a:pPr>
            <a:r>
              <a:rPr lang="en-US" sz="3200" b="1" u="sng" dirty="0" smtClean="0"/>
              <a:t>Dosage </a:t>
            </a:r>
          </a:p>
          <a:p>
            <a:pPr marL="109728" indent="0">
              <a:buNone/>
            </a:pPr>
            <a:r>
              <a:rPr lang="en-US" sz="3200" dirty="0" smtClean="0"/>
              <a:t>Adult one tablet 100mg per oral b.d on 3 consecutive days/500mg stat.</a:t>
            </a:r>
          </a:p>
          <a:p>
            <a:pPr marL="109728" indent="0">
              <a:buNone/>
            </a:pPr>
            <a:r>
              <a:rPr lang="en-US" sz="3200" dirty="0" err="1" smtClean="0"/>
              <a:t>Paeds</a:t>
            </a:r>
            <a:r>
              <a:rPr lang="en-US" sz="3200" dirty="0" smtClean="0"/>
              <a:t>. less than 2yrs safety not established</a:t>
            </a:r>
          </a:p>
          <a:p>
            <a:pPr marL="109728" indent="0">
              <a:buNone/>
            </a:pPr>
            <a:r>
              <a:rPr lang="en-US" sz="3200" b="1" u="sng" dirty="0" smtClean="0"/>
              <a:t>Contraindications</a:t>
            </a:r>
          </a:p>
          <a:p>
            <a:pPr>
              <a:buFont typeface="Wingdings" pitchFamily="2" charset="2"/>
              <a:buChar char="Ø"/>
            </a:pPr>
            <a:r>
              <a:rPr lang="en-US" sz="3200" dirty="0" smtClean="0"/>
              <a:t>Allergy to mebendazole</a:t>
            </a:r>
          </a:p>
          <a:p>
            <a:pPr>
              <a:buFont typeface="Wingdings" pitchFamily="2" charset="2"/>
              <a:buChar char="Ø"/>
            </a:pPr>
            <a:r>
              <a:rPr lang="en-US" sz="3200" dirty="0" smtClean="0"/>
              <a:t>Pregnancy and lactation- safety not established</a:t>
            </a:r>
          </a:p>
        </p:txBody>
      </p:sp>
      <p:sp>
        <p:nvSpPr>
          <p:cNvPr id="3" name="Title 2"/>
          <p:cNvSpPr>
            <a:spLocks noGrp="1"/>
          </p:cNvSpPr>
          <p:nvPr>
            <p:ph type="title"/>
          </p:nvPr>
        </p:nvSpPr>
        <p:spPr/>
        <p:txBody>
          <a:bodyPr/>
          <a:lstStyle/>
          <a:p>
            <a:r>
              <a:rPr lang="en-US" dirty="0" err="1" smtClean="0"/>
              <a:t>cont</a:t>
            </a:r>
            <a:r>
              <a:rPr lang="en-US" dirty="0" smtClean="0"/>
              <a:t>……</a:t>
            </a:r>
            <a:endParaRPr lang="en-US" dirty="0"/>
          </a:p>
        </p:txBody>
      </p:sp>
    </p:spTree>
    <p:extLst>
      <p:ext uri="{BB962C8B-B14F-4D97-AF65-F5344CB8AC3E}">
        <p14:creationId xmlns:p14="http://schemas.microsoft.com/office/powerpoint/2010/main" val="4259207046"/>
      </p:ext>
    </p:extLst>
  </p:cSld>
  <p:clrMapOvr>
    <a:masterClrMapping/>
  </p:clrMapOvr>
  <p:transition spd="slow">
    <p:pull/>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buNone/>
            </a:pPr>
            <a:r>
              <a:rPr lang="en-US" sz="2000" dirty="0" smtClean="0"/>
              <a:t>These are drugs which are used to lower BP in patients with high BP.</a:t>
            </a:r>
          </a:p>
          <a:p>
            <a:pPr marL="109728" indent="0">
              <a:buNone/>
            </a:pPr>
            <a:r>
              <a:rPr lang="en-US" sz="2000" dirty="0" smtClean="0"/>
              <a:t>It reduces hypertensive crisis, renal failure, heart failure.</a:t>
            </a:r>
          </a:p>
          <a:p>
            <a:pPr marL="109728" indent="0">
              <a:buNone/>
            </a:pPr>
            <a:r>
              <a:rPr lang="en-US" sz="2000" b="1" u="sng" dirty="0" smtClean="0"/>
              <a:t>EXAMPLES</a:t>
            </a:r>
          </a:p>
          <a:p>
            <a:pPr marL="109728" indent="0">
              <a:buNone/>
            </a:pPr>
            <a:r>
              <a:rPr lang="en-US" sz="2000" b="1" u="sng" dirty="0" smtClean="0"/>
              <a:t>1.Hydralazine(</a:t>
            </a:r>
            <a:r>
              <a:rPr lang="en-US" sz="2000" b="1" u="sng" dirty="0" err="1" smtClean="0"/>
              <a:t>apresoline</a:t>
            </a:r>
            <a:r>
              <a:rPr lang="en-US" sz="2000" b="1" u="sng" dirty="0" smtClean="0"/>
              <a:t>)</a:t>
            </a:r>
          </a:p>
          <a:p>
            <a:pPr marL="109728" indent="0">
              <a:buNone/>
            </a:pPr>
            <a:r>
              <a:rPr lang="en-US" sz="2000" b="1" u="sng" dirty="0" smtClean="0"/>
              <a:t>Classification</a:t>
            </a:r>
            <a:r>
              <a:rPr lang="en-US" sz="2000" dirty="0" smtClean="0"/>
              <a:t>-vasodilator</a:t>
            </a:r>
          </a:p>
          <a:p>
            <a:pPr marL="109728" indent="0">
              <a:buNone/>
            </a:pPr>
            <a:r>
              <a:rPr lang="en-US" sz="2000" b="1" u="sng" dirty="0" smtClean="0"/>
              <a:t>Therapeutic action</a:t>
            </a:r>
          </a:p>
          <a:p>
            <a:pPr marL="109728" indent="0">
              <a:buNone/>
            </a:pPr>
            <a:r>
              <a:rPr lang="en-US" sz="2000" dirty="0" smtClean="0"/>
              <a:t>Acts directly on vascular smooth muscles to cause vasodilatation leading to rapid fall in BP.</a:t>
            </a:r>
          </a:p>
          <a:p>
            <a:pPr marL="109728" indent="0">
              <a:buNone/>
            </a:pPr>
            <a:r>
              <a:rPr lang="en-US" sz="2000" b="1" u="sng" dirty="0" smtClean="0"/>
              <a:t>Indications</a:t>
            </a:r>
          </a:p>
          <a:p>
            <a:pPr>
              <a:buFont typeface="Wingdings" pitchFamily="2" charset="2"/>
              <a:buChar char="Ø"/>
            </a:pPr>
            <a:r>
              <a:rPr lang="en-US" sz="2000" dirty="0" smtClean="0"/>
              <a:t>Reduce after loads in the treatment of congestive heart failure, severe aortic insufficiency and after valve replacement.</a:t>
            </a:r>
          </a:p>
          <a:p>
            <a:pPr>
              <a:buFont typeface="Wingdings" pitchFamily="2" charset="2"/>
              <a:buChar char="Ø"/>
            </a:pPr>
            <a:r>
              <a:rPr lang="en-US" sz="2000" dirty="0" smtClean="0"/>
              <a:t>Treatment of moderate, severe hypertension</a:t>
            </a:r>
          </a:p>
        </p:txBody>
      </p:sp>
      <p:sp>
        <p:nvSpPr>
          <p:cNvPr id="3" name="Title 2"/>
          <p:cNvSpPr>
            <a:spLocks noGrp="1"/>
          </p:cNvSpPr>
          <p:nvPr>
            <p:ph type="title"/>
          </p:nvPr>
        </p:nvSpPr>
        <p:spPr/>
        <p:txBody>
          <a:bodyPr/>
          <a:lstStyle/>
          <a:p>
            <a:r>
              <a:rPr lang="en-US" dirty="0" smtClean="0"/>
              <a:t>ANTI-HYPERTENSIVE</a:t>
            </a:r>
            <a:endParaRPr lang="en-US" dirty="0"/>
          </a:p>
        </p:txBody>
      </p:sp>
    </p:spTree>
    <p:extLst>
      <p:ext uri="{BB962C8B-B14F-4D97-AF65-F5344CB8AC3E}">
        <p14:creationId xmlns:p14="http://schemas.microsoft.com/office/powerpoint/2010/main" val="3847046864"/>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5496</TotalTime>
  <Words>14348</Words>
  <Application>Microsoft Office PowerPoint</Application>
  <PresentationFormat>On-screen Show (4:3)</PresentationFormat>
  <Paragraphs>2271</Paragraphs>
  <Slides>204</Slides>
  <Notes>43</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204</vt:i4>
      </vt:variant>
    </vt:vector>
  </HeadingPairs>
  <TitlesOfParts>
    <vt:vector size="207" baseType="lpstr">
      <vt:lpstr>Concourse</vt:lpstr>
      <vt:lpstr>Document</vt:lpstr>
      <vt:lpstr>Photo Editor Photo</vt:lpstr>
      <vt:lpstr>PHARMACOLOGY I </vt:lpstr>
      <vt:lpstr>AREAS TO BE COVERED</vt:lpstr>
      <vt:lpstr>Definations: </vt:lpstr>
      <vt:lpstr>Cont..</vt:lpstr>
      <vt:lpstr>History of pharmacology</vt:lpstr>
      <vt:lpstr>Cont….</vt:lpstr>
      <vt:lpstr>Cont… </vt:lpstr>
      <vt:lpstr>      SOURCES OF DRUGS</vt:lpstr>
      <vt:lpstr>Cont… </vt:lpstr>
      <vt:lpstr>     PROPERTIES OF DRUGS</vt:lpstr>
      <vt:lpstr>TYPES OF DRUG PREPARATIONS</vt:lpstr>
      <vt:lpstr>Cont….</vt:lpstr>
      <vt:lpstr>Cont…</vt:lpstr>
      <vt:lpstr>ABREVIATIONS. </vt:lpstr>
      <vt:lpstr>Pharmacokinetics</vt:lpstr>
      <vt:lpstr>Characteristics of active and passive absorption of drugs. </vt:lpstr>
      <vt:lpstr>Cont… </vt:lpstr>
      <vt:lpstr>Cont..</vt:lpstr>
      <vt:lpstr>Cont….</vt:lpstr>
      <vt:lpstr>Cont…</vt:lpstr>
      <vt:lpstr>       DRUG DISTRIBUTION. </vt:lpstr>
      <vt:lpstr>Cont…</vt:lpstr>
      <vt:lpstr>         DRUG METABOLISM</vt:lpstr>
      <vt:lpstr>Cont….</vt:lpstr>
      <vt:lpstr>      DRUG EXCRETION</vt:lpstr>
      <vt:lpstr>Cont…</vt:lpstr>
      <vt:lpstr>PHARMACODYNAMICS</vt:lpstr>
      <vt:lpstr>Cont….</vt:lpstr>
      <vt:lpstr>Cont….  `</vt:lpstr>
      <vt:lpstr>Cont….</vt:lpstr>
      <vt:lpstr>Cont…..</vt:lpstr>
      <vt:lpstr>Assignment:</vt:lpstr>
      <vt:lpstr>PowerPoint Presentation</vt:lpstr>
      <vt:lpstr>    ANALGESICS IBOBRUFEN(BRUFEN) </vt:lpstr>
      <vt:lpstr>ANTI-INFLAMATORY ANALGESICS. </vt:lpstr>
      <vt:lpstr>Cont…</vt:lpstr>
      <vt:lpstr> NARCOTICS AND NON-NARCOTICS</vt:lpstr>
      <vt:lpstr>Cont…</vt:lpstr>
      <vt:lpstr>Cont…….</vt:lpstr>
      <vt:lpstr>Cont…</vt:lpstr>
      <vt:lpstr>Cont…</vt:lpstr>
      <vt:lpstr>Cont..</vt:lpstr>
      <vt:lpstr>Cont…</vt:lpstr>
      <vt:lpstr>Cont..</vt:lpstr>
      <vt:lpstr>4.pethidine</vt:lpstr>
      <vt:lpstr>SEDATIVES &amp; HYPNOTICS</vt:lpstr>
      <vt:lpstr>Cont…</vt:lpstr>
      <vt:lpstr>Cont….</vt:lpstr>
      <vt:lpstr>Cont….</vt:lpstr>
      <vt:lpstr>Non - Barbiturates</vt:lpstr>
      <vt:lpstr>Cont..,.</vt:lpstr>
      <vt:lpstr>cont…..</vt:lpstr>
      <vt:lpstr>Cont…</vt:lpstr>
      <vt:lpstr>Cont…</vt:lpstr>
      <vt:lpstr>Cont…</vt:lpstr>
      <vt:lpstr>Cont…</vt:lpstr>
      <vt:lpstr>Cont…</vt:lpstr>
      <vt:lpstr>Cont…</vt:lpstr>
      <vt:lpstr>Cont…</vt:lpstr>
      <vt:lpstr>Cont….</vt:lpstr>
      <vt:lpstr>Cont…</vt:lpstr>
      <vt:lpstr>PURGATIVES(CATHARTICS)</vt:lpstr>
      <vt:lpstr>Cont…</vt:lpstr>
      <vt:lpstr>Cont….</vt:lpstr>
      <vt:lpstr>DRUG AFFECTING UTERINE MOTILITY</vt:lpstr>
      <vt:lpstr>Cont…</vt:lpstr>
      <vt:lpstr>Cont…</vt:lpstr>
      <vt:lpstr>Cont…</vt:lpstr>
      <vt:lpstr>Cont…</vt:lpstr>
      <vt:lpstr>Cont…</vt:lpstr>
      <vt:lpstr>DIURETICS</vt:lpstr>
      <vt:lpstr>Cont…</vt:lpstr>
      <vt:lpstr>Cont…</vt:lpstr>
      <vt:lpstr>Cont…</vt:lpstr>
      <vt:lpstr>Cont….</vt:lpstr>
      <vt:lpstr>LOOP DIURETICS</vt:lpstr>
      <vt:lpstr>Cont…</vt:lpstr>
      <vt:lpstr>Cont…</vt:lpstr>
      <vt:lpstr>Potassium sparing diuretics</vt:lpstr>
      <vt:lpstr>Cont…</vt:lpstr>
      <vt:lpstr>ANTI- DIURETICS</vt:lpstr>
      <vt:lpstr>Cont….</vt:lpstr>
      <vt:lpstr>Cont…</vt:lpstr>
      <vt:lpstr>2.Thiazides</vt:lpstr>
      <vt:lpstr>cont…</vt:lpstr>
      <vt:lpstr>COAGULANTS</vt:lpstr>
      <vt:lpstr>Cont…</vt:lpstr>
      <vt:lpstr>HAEMATINICS</vt:lpstr>
      <vt:lpstr>Cont…</vt:lpstr>
      <vt:lpstr>Cont….</vt:lpstr>
      <vt:lpstr>Cont…</vt:lpstr>
      <vt:lpstr>ANTI-HELMINTHICS</vt:lpstr>
      <vt:lpstr>Cont…</vt:lpstr>
      <vt:lpstr>Cont….</vt:lpstr>
      <vt:lpstr>Cont…</vt:lpstr>
      <vt:lpstr>Cont….</vt:lpstr>
      <vt:lpstr>Cont….</vt:lpstr>
      <vt:lpstr>cont……</vt:lpstr>
      <vt:lpstr>ANTI-HYPERTENSIVE</vt:lpstr>
      <vt:lpstr>Cont….</vt:lpstr>
      <vt:lpstr>Cont…</vt:lpstr>
      <vt:lpstr>Cont…</vt:lpstr>
      <vt:lpstr>Cont….</vt:lpstr>
      <vt:lpstr>Cont….</vt:lpstr>
      <vt:lpstr>Cont…</vt:lpstr>
      <vt:lpstr>Cont….</vt:lpstr>
      <vt:lpstr>Cont….</vt:lpstr>
      <vt:lpstr>ANTI –TUBERCULOSIS DRUG</vt:lpstr>
      <vt:lpstr>Cont…</vt:lpstr>
      <vt:lpstr>Cont…</vt:lpstr>
      <vt:lpstr>Cont……</vt:lpstr>
      <vt:lpstr>cont…</vt:lpstr>
      <vt:lpstr>Cont….</vt:lpstr>
      <vt:lpstr>Cont….</vt:lpstr>
      <vt:lpstr>Cont….</vt:lpstr>
      <vt:lpstr>Cont….</vt:lpstr>
      <vt:lpstr>Cont….</vt:lpstr>
      <vt:lpstr>Cont……</vt:lpstr>
      <vt:lpstr>Cont….</vt:lpstr>
      <vt:lpstr>Cont….</vt:lpstr>
      <vt:lpstr>ANTI-COAGULANTS</vt:lpstr>
      <vt:lpstr>Cont….</vt:lpstr>
      <vt:lpstr>Cont….</vt:lpstr>
      <vt:lpstr>Cont….</vt:lpstr>
      <vt:lpstr>Cont….</vt:lpstr>
      <vt:lpstr>ANTI - BACTERIAL</vt:lpstr>
      <vt:lpstr>MODE OF ACTIONS OF ANTIBIOTICS</vt:lpstr>
      <vt:lpstr>BETA-LACTAM ANTIBIOTICS</vt:lpstr>
      <vt:lpstr>Cont…..</vt:lpstr>
      <vt:lpstr>Cephalosporins</vt:lpstr>
      <vt:lpstr>Cont…</vt:lpstr>
      <vt:lpstr>Cont…</vt:lpstr>
      <vt:lpstr>MACROLIDES</vt:lpstr>
      <vt:lpstr>SULPHONAMIDES</vt:lpstr>
      <vt:lpstr>Cont…</vt:lpstr>
      <vt:lpstr>QUINOLONES</vt:lpstr>
      <vt:lpstr>ANTI FUNGAL AGENTS</vt:lpstr>
      <vt:lpstr>Cont…</vt:lpstr>
      <vt:lpstr>Cont…</vt:lpstr>
      <vt:lpstr>Cont…</vt:lpstr>
      <vt:lpstr>Cont….</vt:lpstr>
      <vt:lpstr>Cont…</vt:lpstr>
      <vt:lpstr>Cont…</vt:lpstr>
      <vt:lpstr>Cont…</vt:lpstr>
      <vt:lpstr>ANTI PROTOZOAN</vt:lpstr>
      <vt:lpstr>Cont…</vt:lpstr>
      <vt:lpstr>Cont..</vt:lpstr>
      <vt:lpstr>ANTITHYROID DRUGS</vt:lpstr>
      <vt:lpstr>cont…</vt:lpstr>
      <vt:lpstr>Cont…</vt:lpstr>
      <vt:lpstr>       </vt:lpstr>
      <vt:lpstr>Classes of ARVS</vt:lpstr>
      <vt:lpstr>Classes of ARVs</vt:lpstr>
      <vt:lpstr>Mode of action of antiretroviral drugs</vt:lpstr>
      <vt:lpstr>Mode of action of antiretroviral drugs</vt:lpstr>
      <vt:lpstr>Mode of action of antiretroviral drugs</vt:lpstr>
      <vt:lpstr>Mode of action of antiretroviral drugs</vt:lpstr>
      <vt:lpstr>Mode of action of antiretroviral drugs</vt:lpstr>
      <vt:lpstr>Mode of action of antiretroviral drugs</vt:lpstr>
      <vt:lpstr>Summary of Antiretroviral Drugs in different classes</vt:lpstr>
      <vt:lpstr>Summary of Antiretroviral Drugs in different classes</vt:lpstr>
      <vt:lpstr>NRTIs</vt:lpstr>
      <vt:lpstr>NRTIs:- Zidovudine (ZDV or AZT)</vt:lpstr>
      <vt:lpstr>Zidovudine (ZDV or AZT) - ctd</vt:lpstr>
      <vt:lpstr>NRTIs – Lamivudine (3TC)</vt:lpstr>
      <vt:lpstr>Lamivudine (3TC) – ctd</vt:lpstr>
      <vt:lpstr>NRTIs – Stavudine (d4T)</vt:lpstr>
      <vt:lpstr>Stavudine (d4T) - ctd</vt:lpstr>
      <vt:lpstr>NRTIs – Didanosine (ddI)</vt:lpstr>
      <vt:lpstr>Didanosine (ddI) – ctd</vt:lpstr>
      <vt:lpstr>NRTIs – Abacavir (ABC)</vt:lpstr>
      <vt:lpstr>Abacavir (ABC) - ctd</vt:lpstr>
      <vt:lpstr>NNRTIs</vt:lpstr>
      <vt:lpstr>NNRTIs – Nevirapine (NVP) </vt:lpstr>
      <vt:lpstr>Nevirapine (NVP) – ctd</vt:lpstr>
      <vt:lpstr>NNRTIs – Efavirenz (EFV) </vt:lpstr>
      <vt:lpstr>   Efavirenz (EFV) - ctd</vt:lpstr>
      <vt:lpstr>Protease Inhibitors</vt:lpstr>
      <vt:lpstr>PIs – Lopinavir + Ritonavir (LPV/r)</vt:lpstr>
      <vt:lpstr>Lopinavir/Ritonavir (LPV/r)</vt:lpstr>
      <vt:lpstr>PIs – Ritonavir (RTV)</vt:lpstr>
      <vt:lpstr>ARV DRUG – Rifampicin Interactions</vt:lpstr>
      <vt:lpstr>Common ARV Adverse Events</vt:lpstr>
      <vt:lpstr>Common ARV Adverse Events</vt:lpstr>
      <vt:lpstr> Overlapping Adverse Events</vt:lpstr>
      <vt:lpstr> Overlapping Adverse Events</vt:lpstr>
      <vt:lpstr>Contraindications to initiating specific ARV Drugs</vt:lpstr>
      <vt:lpstr>Choice of paediatric formulation  and  Drug demonstration during dispensing </vt:lpstr>
      <vt:lpstr>PowerPoint Presentation</vt:lpstr>
      <vt:lpstr>Trends in ARV Formulations for Children</vt:lpstr>
      <vt:lpstr>Benefits of Solid formulations in children</vt:lpstr>
      <vt:lpstr>Dissolving dispersible tablets in water</vt:lpstr>
      <vt:lpstr>Currently Available Paed FDCs</vt:lpstr>
      <vt:lpstr>AZT 60mg + 3TC 30mg + NVP 50mg tabs</vt:lpstr>
      <vt:lpstr>ABC 60mg + 3TC 30mg tabs</vt:lpstr>
      <vt:lpstr>d4T12mg + 3TC 60mg + NVP 100mg tabs  (= Triomune Junior tablets)</vt:lpstr>
      <vt:lpstr>2. Measuring liquid formulations:</vt:lpstr>
      <vt:lpstr>PowerPoint Presentation</vt:lpstr>
      <vt:lpstr>PowerPoint Presentation</vt:lpstr>
      <vt:lpstr>Decimal fractions:</vt:lpstr>
      <vt:lpstr>Special Considerations in children</vt:lpstr>
      <vt:lpstr>Special Considerations in Children</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PHARMACOLOGY</dc:title>
  <dc:creator>Hookz de Sylva</dc:creator>
  <cp:lastModifiedBy>Hookz de Sylva</cp:lastModifiedBy>
  <cp:revision>1326</cp:revision>
  <dcterms:created xsi:type="dcterms:W3CDTF">2013-07-14T10:32:30Z</dcterms:created>
  <dcterms:modified xsi:type="dcterms:W3CDTF">2016-09-16T07:14:43Z</dcterms:modified>
</cp:coreProperties>
</file>